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theme/theme6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4.xml" ContentType="application/vnd.openxmlformats-officedocument.presentationml.slideMaster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Default Extension="tiff" ContentType="image/tiff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>
  <p:sldMasterIdLst>
    <p:sldMasterId id="2147483649" r:id="rId1"/>
    <p:sldMasterId id="2147485081" r:id="rId2"/>
    <p:sldMasterId id="2147485094" r:id="rId3"/>
    <p:sldMasterId id="2147485096" r:id="rId4"/>
  </p:sldMasterIdLst>
  <p:notesMasterIdLst>
    <p:notesMasterId r:id="rId25"/>
  </p:notesMasterIdLst>
  <p:handoutMasterIdLst>
    <p:handoutMasterId r:id="rId26"/>
  </p:handoutMasterIdLst>
  <p:sldIdLst>
    <p:sldId id="344" r:id="rId5"/>
    <p:sldId id="362" r:id="rId6"/>
    <p:sldId id="366" r:id="rId7"/>
    <p:sldId id="358" r:id="rId8"/>
    <p:sldId id="359" r:id="rId9"/>
    <p:sldId id="368" r:id="rId10"/>
    <p:sldId id="373" r:id="rId11"/>
    <p:sldId id="390" r:id="rId12"/>
    <p:sldId id="392" r:id="rId13"/>
    <p:sldId id="393" r:id="rId14"/>
    <p:sldId id="345" r:id="rId15"/>
    <p:sldId id="360" r:id="rId16"/>
    <p:sldId id="384" r:id="rId17"/>
    <p:sldId id="383" r:id="rId18"/>
    <p:sldId id="391" r:id="rId19"/>
    <p:sldId id="357" r:id="rId20"/>
    <p:sldId id="380" r:id="rId21"/>
    <p:sldId id="371" r:id="rId22"/>
    <p:sldId id="394" r:id="rId23"/>
    <p:sldId id="389" r:id="rId24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"/>
      </p:ext>
    </p:extLst>
  </p:showPr>
  <p:clrMru>
    <a:srgbClr val="A50021"/>
    <a:srgbClr val="000099"/>
    <a:srgbClr val="FF3300"/>
    <a:srgbClr val="800000"/>
    <a:srgbClr val="003300"/>
    <a:srgbClr val="006600"/>
    <a:srgbClr val="FFCCFF"/>
    <a:srgbClr val="CCFF99"/>
    <a:srgbClr val="0033CC"/>
    <a:srgbClr val="CC3300"/>
  </p:clrMru>
  <p:extLst>
    <p:ext uri="{E76CE94A-603C-4142-B9EB-6D1370010A27}">
      <p14:discardImageEditData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9300" autoAdjust="0"/>
    <p:restoredTop sz="95915" autoAdjust="0"/>
  </p:normalViewPr>
  <p:slideViewPr>
    <p:cSldViewPr>
      <p:cViewPr varScale="1">
        <p:scale>
          <a:sx n="120" d="100"/>
          <a:sy n="120" d="100"/>
        </p:scale>
        <p:origin x="-7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488" y="-96"/>
      </p:cViewPr>
      <p:guideLst>
        <p:guide orient="horz" pos="3224"/>
        <p:guide pos="223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418" cy="5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07" tIns="50353" rIns="100707" bIns="50353" numCol="1" anchor="t" anchorCtr="0" compatLnSpc="1">
            <a:prstTxWarp prst="textNoShape">
              <a:avLst/>
            </a:prstTxWarp>
          </a:bodyPr>
          <a:lstStyle>
            <a:lvl1pPr defTabSz="1007249">
              <a:defRPr kumimoji="0"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24" y="0"/>
            <a:ext cx="3076418" cy="5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07" tIns="50353" rIns="100707" bIns="50353" numCol="1" anchor="t" anchorCtr="0" compatLnSpc="1">
            <a:prstTxWarp prst="textNoShape">
              <a:avLst/>
            </a:prstTxWarp>
          </a:bodyPr>
          <a:lstStyle>
            <a:lvl1pPr algn="r" defTabSz="1007249">
              <a:defRPr kumimoji="0"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59"/>
            <a:ext cx="3076418" cy="5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07" tIns="50353" rIns="100707" bIns="50353" numCol="1" anchor="b" anchorCtr="0" compatLnSpc="1">
            <a:prstTxWarp prst="textNoShape">
              <a:avLst/>
            </a:prstTxWarp>
          </a:bodyPr>
          <a:lstStyle>
            <a:lvl1pPr defTabSz="1007249">
              <a:defRPr kumimoji="0"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24" y="9721159"/>
            <a:ext cx="3076418" cy="5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07" tIns="50353" rIns="100707" bIns="50353" numCol="1" anchor="b" anchorCtr="0" compatLnSpc="1">
            <a:prstTxWarp prst="textNoShape">
              <a:avLst/>
            </a:prstTxWarp>
          </a:bodyPr>
          <a:lstStyle>
            <a:lvl1pPr algn="r" defTabSz="1007249">
              <a:defRPr kumimoji="0"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8A73806-119C-4BF4-B8BA-A9D7942E40C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644619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418" cy="5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07" tIns="50353" rIns="100707" bIns="50353" numCol="1" anchor="t" anchorCtr="0" compatLnSpc="1">
            <a:prstTxWarp prst="textNoShape">
              <a:avLst/>
            </a:prstTxWarp>
          </a:bodyPr>
          <a:lstStyle>
            <a:lvl1pPr defTabSz="1007249">
              <a:defRPr kumimoji="0"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24" y="0"/>
            <a:ext cx="3076418" cy="5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07" tIns="50353" rIns="100707" bIns="50353" numCol="1" anchor="t" anchorCtr="0" compatLnSpc="1">
            <a:prstTxWarp prst="textNoShape">
              <a:avLst/>
            </a:prstTxWarp>
          </a:bodyPr>
          <a:lstStyle>
            <a:lvl1pPr algn="r" defTabSz="1007249">
              <a:defRPr kumimoji="0"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433" y="4862221"/>
            <a:ext cx="5680435" cy="460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07" tIns="50353" rIns="100707" bIns="503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59"/>
            <a:ext cx="3076418" cy="5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07" tIns="50353" rIns="100707" bIns="50353" numCol="1" anchor="b" anchorCtr="0" compatLnSpc="1">
            <a:prstTxWarp prst="textNoShape">
              <a:avLst/>
            </a:prstTxWarp>
          </a:bodyPr>
          <a:lstStyle>
            <a:lvl1pPr defTabSz="1007249">
              <a:defRPr kumimoji="0"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24" y="9721159"/>
            <a:ext cx="3076418" cy="5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07" tIns="50353" rIns="100707" bIns="50353" numCol="1" anchor="b" anchorCtr="0" compatLnSpc="1">
            <a:prstTxWarp prst="textNoShape">
              <a:avLst/>
            </a:prstTxWarp>
          </a:bodyPr>
          <a:lstStyle>
            <a:lvl1pPr algn="r" defTabSz="1007249">
              <a:defRPr kumimoji="0" sz="13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12BFADE8-8EDA-478E-9BD1-5E902E2609A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113786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4386C6-7149-447E-A9D1-115D0FF5E620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BFADE8-8EDA-478E-9BD1-5E902E2609A9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altLang="zh-TW" baseline="0" dirty="0" smtClean="0"/>
              <a:t> 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38B489-D9D2-4945-BBC7-CF82D3A5E4B5}" type="slidenum">
              <a:rPr lang="zh-TW" altLang="en-US" smtClean="0"/>
              <a:pPr>
                <a:defRPr/>
              </a:pPr>
              <a:t>16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BFADE8-8EDA-478E-9BD1-5E902E2609A9}" type="slidenum">
              <a:rPr lang="zh-TW" altLang="en-US" smtClean="0"/>
              <a:pPr>
                <a:defRPr/>
              </a:pPr>
              <a:t>17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BFADE8-8EDA-478E-9BD1-5E902E2609A9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BFADE8-8EDA-478E-9BD1-5E902E2609A9}" type="slidenum">
              <a:rPr lang="zh-TW" altLang="en-US" smtClean="0"/>
              <a:pPr>
                <a:defRPr/>
              </a:pPr>
              <a:t>20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zh-TW" dirty="0" smtClean="0"/>
              <a:t>. 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38B489-D9D2-4945-BBC7-CF82D3A5E4B5}" type="slidenum">
              <a:rPr lang="zh-TW" altLang="en-US" smtClean="0"/>
              <a:pPr>
                <a:defRPr/>
              </a:pPr>
              <a:t>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BFADE8-8EDA-478E-9BD1-5E902E2609A9}" type="slidenum">
              <a:rPr lang="zh-TW" altLang="en-US" smtClean="0"/>
              <a:pPr>
                <a:defRPr/>
              </a:pPr>
              <a:t>4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BFADE8-8EDA-478E-9BD1-5E902E2609A9}" type="slidenum">
              <a:rPr lang="zh-TW" altLang="en-US" smtClean="0"/>
              <a:pPr>
                <a:defRPr/>
              </a:pPr>
              <a:t>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BFADE8-8EDA-478E-9BD1-5E902E2609A9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altLang="zh-TW" sz="1200" b="1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38B489-D9D2-4945-BBC7-CF82D3A5E4B5}" type="slidenum">
              <a:rPr lang="zh-TW" altLang="en-US" smtClean="0"/>
              <a:pPr>
                <a:defRPr/>
              </a:pPr>
              <a:t>11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BFADE8-8EDA-478E-9BD1-5E902E2609A9}" type="slidenum">
              <a:rPr lang="zh-TW" altLang="en-US" smtClean="0"/>
              <a:pPr>
                <a:defRPr/>
              </a:pPr>
              <a:t>12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BFADE8-8EDA-478E-9BD1-5E902E2609A9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altLang="zh-TW" sz="1200" b="1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endParaRPr lang="en-US" altLang="zh-TW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38B489-D9D2-4945-BBC7-CF82D3A5E4B5}" type="slidenum">
              <a:rPr lang="zh-TW" altLang="en-US" smtClean="0"/>
              <a:pPr>
                <a:defRPr/>
              </a:pPr>
              <a:t>14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3CFE5-6016-4C47-8C4D-6C59C7328B4D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7DA29-3B56-4422-87A0-043AE91726C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937FB-640A-4F3E-9FFA-949F2DC0C62D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C9055-E0FC-4B14-9E21-4E8F44E0B8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91300" y="152400"/>
            <a:ext cx="2019300" cy="5943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905500" cy="5943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4E7B2-B0D1-4A0D-B337-A02ED0607AB1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02BD2-C46F-4A5A-96F0-8D2FFB5513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01000" cy="685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533400" y="990600"/>
            <a:ext cx="3962400" cy="5105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3962400" cy="2476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962400" cy="2476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FC509-E8F9-4DEA-948F-5EC73AFD5BFC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EEC7A-8DC3-46DC-B419-AAB0C5DABC1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0162BA-E444-482E-A3F6-11EF82D2747B}" type="datetime1">
              <a:rPr lang="en-US" altLang="zh-TW" smtClean="0"/>
              <a:pPr/>
              <a:t>3/31/14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BB9AE-6C12-4655-9E81-BA36761CD85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ntu_cocotier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 l="32001" t="7195" r="8000" b="7341"/>
          <a:stretch>
            <a:fillRect/>
          </a:stretch>
        </p:blipFill>
        <p:spPr bwMode="auto">
          <a:xfrm>
            <a:off x="5884863" y="2362200"/>
            <a:ext cx="3259137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56195-DF67-4B01-BE82-A5D4794CB960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7DA29-3B56-4422-87A0-043AE91726C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3FF2A3-27D5-4836-B7EB-E475C280ECD6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86125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70E6-F888-4E9A-8652-06C5B83D1536}" type="datetime1">
              <a:rPr lang="en-US" smtClean="0"/>
              <a:pPr/>
              <a:t>3/31/14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2897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2EE5CD-B8E8-414A-884B-692385893034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668768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5F1421-5B00-473C-9AFA-2849E81D0578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308207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E3A915-6FF9-4147-A9DB-FDFA99DEBA7F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2265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87C08-2524-468C-83B5-99E0B52C2AA1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D7399-4FDF-4199-9E67-2C373BA0A2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596C12-993F-46E4-93D5-C592ACA6913D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562672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0013-4061-4A87-BC65-71E8A72C2C52}" type="datetime1">
              <a:rPr lang="en-US" smtClean="0"/>
              <a:pPr/>
              <a:t>3/31/14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969318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3FFD50-3765-4449-B43A-DDF414ED9F18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24468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2B57B0-36EA-4889-97F5-10C777D3F48F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547133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083D2A-718E-42B7-986C-8D477F21E8AD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642432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BC2F3C-0E0B-4056-BCCC-FF592B43D41C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240391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24B9C-F198-473D-988C-AAD21A5EA4EC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7DA29-3B56-4422-87A0-043AE91726C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51E2-8CEA-D24C-A96B-04F3857AF0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79ADA-0E99-5444-A14D-92ED475EFF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FDEE5-9566-8E46-8261-A7EE47B169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2304C-0BE8-F949-A60B-2C30ED973C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653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1FEF8-E6C4-487D-86E3-0D6C4436C98E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0501D-AAA4-4C8A-9B68-9C1CC059AB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3962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962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87E80-D1A9-4755-8D9C-F94A83A52EFA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8F182-96EE-41EE-A4CD-F4164DC457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69B6-4B87-4F16-9B3E-5850E7EFE496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AAD13-B8AF-4B2A-B83A-FFFD084876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FE06D-F71B-4394-966E-7E34125468BF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5F0E0-7DA9-4F05-98F6-C76BEF4CC2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4D856-79DA-43DA-B678-27A7043B406B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BCAAF-82F2-4E92-944F-859FA53F10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962EC-06A3-4098-9266-FD5E9F880A87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BFEBA-296D-42F8-B6EA-AB05C87BFE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5292E-3B07-40AE-9A76-26B0A7742849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7E3F0-B6F9-44A5-8DE5-AF1909A3A8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8001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  <a:endParaRPr lang="zh-TW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990600"/>
            <a:ext cx="807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fld id="{F08CAFBC-92CF-49D6-837C-3BDA889DCC2C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fld id="{34AA4798-4A31-4BF6-8AA8-1BD8E6CE486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gray">
          <a:xfrm>
            <a:off x="457200" y="838200"/>
            <a:ext cx="8226425" cy="285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C0C0C0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TW" altLang="en-US" sz="2400" b="0"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0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04" r:id="rId7"/>
    <p:sldLayoutId id="2147484905" r:id="rId8"/>
    <p:sldLayoutId id="2147484906" r:id="rId9"/>
    <p:sldLayoutId id="2147484907" r:id="rId10"/>
    <p:sldLayoutId id="2147484908" r:id="rId11"/>
    <p:sldLayoutId id="2147484909" r:id="rId12"/>
    <p:sldLayoutId id="2147484911" r:id="rId13"/>
    <p:sldLayoutId id="214748497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0000"/>
        <a:buFont typeface="標楷體" pitchFamily="65" charset="-120"/>
        <a:buChar char="․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55000"/>
        <a:buFont typeface="Symbol" pitchFamily="18" charset="2"/>
        <a:buChar char="¾"/>
        <a:defRPr kumimoji="1" sz="2000">
          <a:solidFill>
            <a:srgbClr val="00006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00"/>
        </a:buClr>
        <a:buSzPct val="50000"/>
        <a:buFont typeface="Wingdings" pitchFamily="2" charset="2"/>
        <a:buChar char="n"/>
        <a:defRPr kumimoji="1" sz="2400">
          <a:solidFill>
            <a:srgbClr val="003300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kumimoji="1" sz="1600">
          <a:solidFill>
            <a:srgbClr val="990000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n"/>
        <a:defRPr kumimoji="1"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n"/>
        <a:defRPr kumimoji="1"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n"/>
        <a:defRPr kumimoji="1"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n"/>
        <a:defRPr kumimoji="1"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SzPct val="50000"/>
        <a:buFont typeface="Wingdings" pitchFamily="2" charset="2"/>
        <a:buChar char="n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6825A5-1972-469B-80E3-1874ACDA8159}" type="datetime1">
              <a:rPr lang="en-US" altLang="zh-TW" smtClean="0"/>
              <a:pPr>
                <a:defRPr/>
              </a:pPr>
              <a:t>3/31/14</a:t>
            </a:fld>
            <a:endParaRPr lang="zh-TW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5807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2" r:id="rId1"/>
    <p:sldLayoutId id="2147485083" r:id="rId2"/>
    <p:sldLayoutId id="2147485084" r:id="rId3"/>
    <p:sldLayoutId id="2147485085" r:id="rId4"/>
    <p:sldLayoutId id="2147485086" r:id="rId5"/>
    <p:sldLayoutId id="2147485087" r:id="rId6"/>
    <p:sldLayoutId id="2147485088" r:id="rId7"/>
    <p:sldLayoutId id="2147485089" r:id="rId8"/>
    <p:sldLayoutId id="2147485090" r:id="rId9"/>
    <p:sldLayoutId id="2147485091" r:id="rId10"/>
    <p:sldLayoutId id="2147485092" r:id="rId11"/>
    <p:sldLayoutId id="214748509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A4151E2-8CEA-D24C-A96B-04F3857AF036}" type="datetimeFigureOut">
              <a:rPr kumimoji="0"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3/31/14</a:t>
            </a:fld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E679ADA-0E99-5444-A14D-92ED475EFFC4}" type="slidenum">
              <a:rPr kumimoji="0"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2FFDEE5-9566-8E46-8261-A7EE47B1693A}" type="datetimeFigureOut">
              <a:rPr kumimoji="0"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3/31/14</a:t>
            </a:fld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302304C-0BE8-F949-A60B-2C30ED973C95}" type="slidenum">
              <a:rPr kumimoji="0"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399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gif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hyperlink" Target="http://www.atoptech.com/index" TargetMode="External"/><Relationship Id="rId10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29.jpeg"/><Relationship Id="rId5" Type="http://schemas.openxmlformats.org/officeDocument/2006/relationships/image" Target="../media/image37.jpeg"/><Relationship Id="rId6" Type="http://schemas.openxmlformats.org/officeDocument/2006/relationships/image" Target="../media/image3.jpe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7.xml"/><Relationship Id="rId2" Type="http://schemas.openxmlformats.org/officeDocument/2006/relationships/hyperlink" Target="http://images.google.com.tw/imgres?imgurl=http://www.sigda.org/programs/Ubooth/Ubooth2005/images/sigda.gif&amp;imgrefurl=http://www.sigda.org/programs/Ubooth/Ubooth2005/&amp;usg=__xlVP7eBAQhOyvDzLcXYXvzMmfS0=&amp;h=281&amp;w=301&amp;sz=5&amp;hl=zh-TW&amp;start=1&amp;itbs=1&amp;tbnid=lzmJXaaCTPL1FM:&amp;tbnh=108&amp;tbnw=116&amp;prev=/images?q=ACM+SIGDA&amp;hl=zh-TW&amp;sa=G&amp;gbv=2&amp;tbs=isch:1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ctrTitle"/>
          </p:nvPr>
        </p:nvSpPr>
        <p:spPr>
          <a:xfrm>
            <a:off x="228600" y="1143000"/>
            <a:ext cx="8610600" cy="1295400"/>
          </a:xfrm>
        </p:spPr>
        <p:txBody>
          <a:bodyPr>
            <a:no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ISPD 2014  </a:t>
            </a:r>
            <a:br>
              <a:rPr lang="en-US" altLang="zh-TW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ACM International Symposium on Physical Design</a:t>
            </a:r>
            <a:r>
              <a:rPr lang="en-US" altLang="zh-TW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DD7DA29-3B56-4422-87A0-043AE91726CC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200" y="3606800"/>
            <a:ext cx="97790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03910"/>
            <a:ext cx="7849870" cy="60540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1524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http://www.ispd.cc/contests/14/ispd2014_contest.html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458200" cy="685800"/>
          </a:xfrm>
        </p:spPr>
        <p:txBody>
          <a:bodyPr>
            <a:noAutofit/>
          </a:bodyPr>
          <a:lstStyle/>
          <a:p>
            <a:r>
              <a:rPr lang="en-US" altLang="zh-TW" b="1" dirty="0" smtClean="0"/>
              <a:t>Sponsors and Supporters</a:t>
            </a:r>
            <a:endParaRPr lang="zh-TW" altLang="en-US" b="1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1375" y="1028700"/>
            <a:ext cx="109775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8575" y="1117600"/>
            <a:ext cx="1800225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530" y="2819400"/>
            <a:ext cx="2119470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 descr="http://www.ispd.cc/images/IBM_Resear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903794"/>
            <a:ext cx="2057400" cy="256131"/>
          </a:xfrm>
          <a:prstGeom prst="rect">
            <a:avLst/>
          </a:prstGeom>
          <a:noFill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0299" y="4647438"/>
            <a:ext cx="1760769" cy="66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5568436"/>
            <a:ext cx="2051366" cy="57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33"/>
          <p:cNvSpPr txBox="1"/>
          <p:nvPr/>
        </p:nvSpPr>
        <p:spPr>
          <a:xfrm>
            <a:off x="444084" y="1104900"/>
            <a:ext cx="123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Technical</a:t>
            </a:r>
          </a:p>
          <a:p>
            <a:r>
              <a:rPr lang="en-US" sz="1800" dirty="0" smtClean="0"/>
              <a:t>Sponsor: </a:t>
            </a:r>
            <a:endParaRPr lang="en-US" sz="1800" dirty="0"/>
          </a:p>
        </p:txBody>
      </p:sp>
      <p:sp>
        <p:nvSpPr>
          <p:cNvPr id="31" name="TextBox 34"/>
          <p:cNvSpPr txBox="1"/>
          <p:nvPr/>
        </p:nvSpPr>
        <p:spPr>
          <a:xfrm>
            <a:off x="4648200" y="1106269"/>
            <a:ext cx="1518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Technical</a:t>
            </a:r>
          </a:p>
          <a:p>
            <a:r>
              <a:rPr lang="en-US" sz="1800" dirty="0" smtClean="0"/>
              <a:t>co-sponsor: </a:t>
            </a:r>
            <a:endParaRPr lang="en-US" sz="1800" dirty="0"/>
          </a:p>
        </p:txBody>
      </p:sp>
      <p:sp>
        <p:nvSpPr>
          <p:cNvPr id="32" name="TextBox 35"/>
          <p:cNvSpPr txBox="1"/>
          <p:nvPr/>
        </p:nvSpPr>
        <p:spPr>
          <a:xfrm>
            <a:off x="2971800" y="2286000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Industry Financial Sponsors: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ATopTech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82560" y="2923226"/>
            <a:ext cx="1933575" cy="466726"/>
          </a:xfrm>
          <a:prstGeom prst="rect">
            <a:avLst/>
          </a:prstGeom>
          <a:noFill/>
        </p:spPr>
      </p:pic>
      <p:pic>
        <p:nvPicPr>
          <p:cNvPr id="14340" name="Picture 4" descr="Inte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86600" y="3657600"/>
            <a:ext cx="1155064" cy="75004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953000" y="4799838"/>
            <a:ext cx="2037468" cy="25525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3800" y="3536950"/>
            <a:ext cx="1752600" cy="9580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0600" y="5409438"/>
            <a:ext cx="2534158" cy="7627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2819400"/>
            <a:ext cx="2528570" cy="589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355600" y="139700"/>
            <a:ext cx="8305800" cy="685800"/>
          </a:xfrm>
          <a:ln/>
        </p:spPr>
        <p:txBody>
          <a:bodyPr>
            <a:normAutofit/>
          </a:bodyPr>
          <a:lstStyle/>
          <a:p>
            <a:r>
              <a:rPr lang="en-US" sz="3200" b="1" dirty="0" smtClean="0"/>
              <a:t>Paying Tributes to Giants in Physical Design</a:t>
            </a:r>
            <a:endParaRPr lang="en-US" sz="3200" b="1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8750300" cy="1981200"/>
          </a:xfrm>
          <a:ln/>
        </p:spPr>
        <p:txBody>
          <a:bodyPr>
            <a:normAutofit fontScale="92500" lnSpcReduction="10000"/>
          </a:bodyPr>
          <a:lstStyle/>
          <a:p>
            <a:pPr marL="560070"/>
            <a:r>
              <a:rPr lang="en-US" altLang="zh-TW" sz="2400" dirty="0" smtClean="0"/>
              <a:t>Express appreciation to our pioneers</a:t>
            </a:r>
          </a:p>
          <a:p>
            <a:pPr marL="560070"/>
            <a:r>
              <a:rPr lang="en-US" sz="2400" dirty="0" smtClean="0"/>
              <a:t>Trace their contributions</a:t>
            </a:r>
          </a:p>
          <a:p>
            <a:pPr marL="560070"/>
            <a:r>
              <a:rPr lang="en-US" sz="2400" dirty="0" smtClean="0"/>
              <a:t>Explore directions along their steps</a:t>
            </a:r>
          </a:p>
          <a:p>
            <a:pPr marL="560070"/>
            <a:r>
              <a:rPr lang="en-US" sz="2400" dirty="0" smtClean="0"/>
              <a:t>Link senior/junior researchers together</a:t>
            </a:r>
          </a:p>
          <a:p>
            <a:pPr marL="560070"/>
            <a:r>
              <a:rPr lang="en-US" sz="2400" dirty="0"/>
              <a:t>C</a:t>
            </a:r>
            <a:r>
              <a:rPr lang="en-US" sz="2400" dirty="0" smtClean="0"/>
              <a:t>ommemoration for Prof. Ernest </a:t>
            </a:r>
            <a:r>
              <a:rPr lang="en-US" sz="2400" dirty="0" err="1" smtClean="0"/>
              <a:t>Kuh</a:t>
            </a:r>
            <a:r>
              <a:rPr lang="en-US" sz="2400" dirty="0" smtClean="0"/>
              <a:t> in 2011</a:t>
            </a:r>
            <a:endParaRPr lang="en-US" altLang="zh-TW" sz="2400" dirty="0" smtClean="0"/>
          </a:p>
          <a:p>
            <a:pPr marL="937260" lvl="1"/>
            <a:endParaRPr lang="en-US" altLang="zh-TW" sz="2400" dirty="0" smtClean="0"/>
          </a:p>
          <a:p>
            <a:pPr marL="937260" lvl="1">
              <a:buNone/>
            </a:pPr>
            <a:endParaRPr lang="en-US" altLang="zh-TW" sz="2400" dirty="0" smtClean="0"/>
          </a:p>
          <a:p>
            <a:pPr marL="937260" lvl="1">
              <a:buNone/>
            </a:pPr>
            <a:endParaRPr lang="en-US" altLang="zh-TW" sz="2400" dirty="0"/>
          </a:p>
          <a:p>
            <a:pPr marL="262890" indent="0">
              <a:buNone/>
            </a:pPr>
            <a:endParaRPr lang="en-US" sz="2400" dirty="0" smtClean="0"/>
          </a:p>
          <a:p>
            <a:pPr marL="937260" lvl="1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12</a:t>
            </a:fld>
            <a:endParaRPr lang="en-US" altLang="zh-TW" dirty="0"/>
          </a:p>
        </p:txBody>
      </p:sp>
      <p:pic>
        <p:nvPicPr>
          <p:cNvPr id="12" name="圖片 3" descr="ku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3960" y="3505200"/>
            <a:ext cx="1905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261360" y="3505200"/>
            <a:ext cx="1920240" cy="2667000"/>
          </a:xfrm>
          <a:prstGeom prst="rect">
            <a:avLst/>
          </a:prstGeom>
        </p:spPr>
      </p:pic>
      <p:pic>
        <p:nvPicPr>
          <p:cNvPr id="7" name="Picture 6" descr="DSCF2395.JPG"/>
          <p:cNvPicPr>
            <a:picLocks noChangeAspect="1"/>
          </p:cNvPicPr>
          <p:nvPr/>
        </p:nvPicPr>
        <p:blipFill>
          <a:blip r:embed="rId5" cstate="print"/>
          <a:srcRect l="20619" r="28866"/>
          <a:stretch>
            <a:fillRect/>
          </a:stretch>
        </p:blipFill>
        <p:spPr>
          <a:xfrm>
            <a:off x="5257800" y="3505200"/>
            <a:ext cx="2389965" cy="2667000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381000" y="6096000"/>
            <a:ext cx="8305800" cy="6858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ISPD Lifetime Achievement Award</a:t>
            </a:r>
            <a:endParaRPr kumimoji="0" lang="en-US" sz="3200" b="1" i="0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8600" y="2590800"/>
            <a:ext cx="6629400" cy="39370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56007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altLang="zh-TW" sz="3143" b="0" dirty="0" smtClean="0">
                <a:solidFill>
                  <a:prstClr val="black"/>
                </a:solidFill>
                <a:latin typeface="Calibri"/>
                <a:ea typeface="新細明體"/>
              </a:rPr>
              <a:t>Commemoration for Prof. Chung-</a:t>
            </a:r>
            <a:r>
              <a:rPr kumimoji="0" lang="en-US" altLang="zh-TW" sz="3143" b="0" dirty="0" err="1" smtClean="0">
                <a:solidFill>
                  <a:prstClr val="black"/>
                </a:solidFill>
                <a:latin typeface="Calibri"/>
                <a:ea typeface="新細明體"/>
              </a:rPr>
              <a:t>Laung</a:t>
            </a:r>
            <a:r>
              <a:rPr kumimoji="0" lang="en-US" altLang="zh-TW" sz="3143" b="0" dirty="0" smtClean="0">
                <a:solidFill>
                  <a:prstClr val="black"/>
                </a:solidFill>
                <a:latin typeface="Calibri"/>
                <a:ea typeface="新細明體"/>
              </a:rPr>
              <a:t> Liu in 2012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72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72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72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289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72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8600" y="2895600"/>
            <a:ext cx="8750300" cy="39370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56007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Commemoration for Prof. </a:t>
            </a:r>
            <a:r>
              <a:rPr kumimoji="0" lang="en-US" altLang="zh-TW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Yoji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Kajitani in 2013</a:t>
            </a:r>
          </a:p>
          <a:p>
            <a:pPr marL="65151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72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72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72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289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72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355600" y="139700"/>
            <a:ext cx="8483600" cy="685800"/>
          </a:xfrm>
          <a:ln/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2014 ISPD Lifetime Achievement Award: </a:t>
            </a:r>
            <a:br>
              <a:rPr lang="en-US" sz="3200" b="1" dirty="0" smtClean="0"/>
            </a:br>
            <a:r>
              <a:rPr lang="en-US" sz="3200" b="1" dirty="0" smtClean="0"/>
              <a:t>Dr. Bryan </a:t>
            </a:r>
            <a:r>
              <a:rPr lang="en-US" sz="3200" b="1" dirty="0" err="1" smtClean="0"/>
              <a:t>Preas</a:t>
            </a:r>
            <a:endParaRPr lang="en-US" sz="3200" b="1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88899" y="977901"/>
            <a:ext cx="6769101" cy="546099"/>
          </a:xfrm>
          <a:ln/>
        </p:spPr>
        <p:txBody>
          <a:bodyPr>
            <a:normAutofit/>
          </a:bodyPr>
          <a:lstStyle/>
          <a:p>
            <a:pPr marL="217170" indent="0">
              <a:buNone/>
            </a:pPr>
            <a:r>
              <a:rPr lang="en-US" altLang="zh-TW" sz="2400" b="1" dirty="0" smtClean="0"/>
              <a:t>Session 6: Commemoration for Dr. </a:t>
            </a:r>
            <a:r>
              <a:rPr lang="en-US" altLang="zh-TW" sz="2400" b="1" dirty="0" err="1" smtClean="0"/>
              <a:t>Preas</a:t>
            </a:r>
            <a:endParaRPr lang="en-US" altLang="zh-TW" sz="2400" b="1" dirty="0" smtClean="0"/>
          </a:p>
          <a:p>
            <a:pPr marL="651510" lvl="1" indent="0">
              <a:buNone/>
            </a:pPr>
            <a:endParaRPr lang="en-US" altLang="zh-TW" sz="2400" dirty="0" smtClean="0"/>
          </a:p>
          <a:p>
            <a:pPr marL="937260" lvl="1"/>
            <a:endParaRPr lang="en-US" altLang="zh-TW" sz="2400" dirty="0" smtClean="0"/>
          </a:p>
          <a:p>
            <a:pPr marL="937260" lvl="1">
              <a:buNone/>
            </a:pPr>
            <a:endParaRPr lang="en-US" altLang="zh-TW" sz="2400" dirty="0" smtClean="0"/>
          </a:p>
          <a:p>
            <a:pPr marL="937260" lvl="1">
              <a:buNone/>
            </a:pPr>
            <a:endParaRPr lang="en-US" altLang="zh-TW" sz="2400" dirty="0"/>
          </a:p>
          <a:p>
            <a:pPr marL="262890" indent="0">
              <a:buNone/>
            </a:pPr>
            <a:endParaRPr lang="en-US" sz="2400" dirty="0" smtClean="0"/>
          </a:p>
          <a:p>
            <a:pPr marL="937260" lvl="1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13</a:t>
            </a:fld>
            <a:endParaRPr lang="en-US" altLang="zh-TW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209800" y="4343400"/>
            <a:ext cx="5105400" cy="99060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7170" indent="0">
              <a:buFont typeface="Arial" pitchFamily="34" charset="0"/>
              <a:buNone/>
            </a:pPr>
            <a:r>
              <a:rPr lang="en-US" altLang="zh-TW" sz="2000" dirty="0" smtClean="0"/>
              <a:t>Tuesday Dinner Banquet @ 6:00-8:30pm</a:t>
            </a:r>
          </a:p>
          <a:p>
            <a:pPr marL="217170" indent="0">
              <a:buFont typeface="Arial" pitchFamily="34" charset="0"/>
              <a:buNone/>
            </a:pPr>
            <a:r>
              <a:rPr lang="en-US" altLang="zh-TW" sz="2000" dirty="0" smtClean="0"/>
              <a:t>Hosted by: Cheng-</a:t>
            </a:r>
            <a:r>
              <a:rPr lang="en-US" altLang="zh-TW" sz="2000" dirty="0" err="1" smtClean="0"/>
              <a:t>Kok</a:t>
            </a:r>
            <a:r>
              <a:rPr lang="en-US" altLang="zh-TW" sz="2000" dirty="0" smtClean="0"/>
              <a:t> </a:t>
            </a:r>
            <a:r>
              <a:rPr lang="en-US" altLang="zh-TW" sz="2000" dirty="0" err="1" smtClean="0"/>
              <a:t>Koh</a:t>
            </a:r>
            <a:endParaRPr lang="en-US" altLang="zh-TW" sz="2000" dirty="0" smtClean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5245508"/>
            <a:ext cx="6921500" cy="1460092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Guest Speaker: Bryan </a:t>
            </a:r>
            <a:r>
              <a:rPr lang="en-US" sz="2400" dirty="0" err="1" smtClean="0">
                <a:solidFill>
                  <a:srgbClr val="FF0000"/>
                </a:solidFill>
              </a:rPr>
              <a:t>Preas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8575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“Smart Matter Systems: An Introduction Through Examples”</a:t>
            </a:r>
          </a:p>
          <a:p>
            <a:pPr marL="937260" lvl="1"/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50800" y="1600200"/>
            <a:ext cx="1266371" cy="1772920"/>
          </a:xfrm>
          <a:prstGeom prst="rect">
            <a:avLst/>
          </a:prstGeom>
        </p:spPr>
      </p:pic>
      <p:pic>
        <p:nvPicPr>
          <p:cNvPr id="15" name="圖片 28" descr="ko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3810000"/>
            <a:ext cx="1242260" cy="1866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l="9000"/>
          <a:stretch>
            <a:fillRect/>
          </a:stretch>
        </p:blipFill>
        <p:spPr>
          <a:xfrm>
            <a:off x="6629400" y="533400"/>
            <a:ext cx="221895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600200"/>
            <a:ext cx="1460500" cy="1752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1600200"/>
            <a:ext cx="1731211" cy="177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1600200"/>
            <a:ext cx="1752600" cy="1752600"/>
          </a:xfrm>
          <a:prstGeom prst="rect">
            <a:avLst/>
          </a:prstGeom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6200" y="3352800"/>
            <a:ext cx="121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A50021"/>
                </a:solidFill>
              </a:rPr>
              <a:t>Jason</a:t>
            </a:r>
          </a:p>
          <a:p>
            <a:pPr algn="ctr"/>
            <a:r>
              <a:rPr lang="en-US" altLang="zh-TW" sz="1400" dirty="0" smtClean="0">
                <a:solidFill>
                  <a:srgbClr val="A50021"/>
                </a:solidFill>
              </a:rPr>
              <a:t>Cong</a:t>
            </a:r>
          </a:p>
          <a:p>
            <a:pPr algn="ctr"/>
            <a:r>
              <a:rPr lang="en-US" altLang="zh-TW" sz="1400" i="1" dirty="0" smtClean="0">
                <a:solidFill>
                  <a:srgbClr val="000099"/>
                </a:solidFill>
              </a:rPr>
              <a:t>UCLA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1447800" y="3352800"/>
            <a:ext cx="121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 err="1" smtClean="0">
                <a:solidFill>
                  <a:srgbClr val="A50021"/>
                </a:solidFill>
              </a:rPr>
              <a:t>Massoud</a:t>
            </a:r>
            <a:r>
              <a:rPr lang="en-US" altLang="zh-TW" sz="1400" dirty="0" smtClean="0">
                <a:solidFill>
                  <a:srgbClr val="A50021"/>
                </a:solidFill>
              </a:rPr>
              <a:t> </a:t>
            </a:r>
            <a:r>
              <a:rPr lang="en-US" altLang="zh-TW" sz="1400" dirty="0" err="1" smtClean="0">
                <a:solidFill>
                  <a:srgbClr val="A50021"/>
                </a:solidFill>
              </a:rPr>
              <a:t>Pedram</a:t>
            </a:r>
            <a:endParaRPr lang="en-US" altLang="zh-TW" sz="1400" dirty="0" smtClean="0">
              <a:solidFill>
                <a:srgbClr val="A50021"/>
              </a:solidFill>
            </a:endParaRPr>
          </a:p>
          <a:p>
            <a:pPr algn="ctr"/>
            <a:r>
              <a:rPr lang="en-US" altLang="zh-TW" sz="1400" i="1" dirty="0" smtClean="0">
                <a:solidFill>
                  <a:srgbClr val="000099"/>
                </a:solidFill>
              </a:rPr>
              <a:t>USC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2971800" y="3352800"/>
            <a:ext cx="1600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A50021"/>
                </a:solidFill>
              </a:rPr>
              <a:t>Mike</a:t>
            </a:r>
          </a:p>
          <a:p>
            <a:pPr algn="ctr"/>
            <a:r>
              <a:rPr lang="en-US" altLang="zh-TW" sz="1400" dirty="0" smtClean="0">
                <a:solidFill>
                  <a:srgbClr val="A50021"/>
                </a:solidFill>
              </a:rPr>
              <a:t>Lorenzetti</a:t>
            </a:r>
          </a:p>
          <a:p>
            <a:pPr algn="ctr"/>
            <a:r>
              <a:rPr lang="en-US" altLang="zh-TW" sz="1400" i="1" dirty="0" smtClean="0">
                <a:solidFill>
                  <a:srgbClr val="000099"/>
                </a:solidFill>
              </a:rPr>
              <a:t>Mentor Graphics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4800600" y="3352800"/>
            <a:ext cx="1600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A50021"/>
                </a:solidFill>
              </a:rPr>
              <a:t>Scott</a:t>
            </a:r>
          </a:p>
          <a:p>
            <a:pPr algn="ctr"/>
            <a:r>
              <a:rPr lang="en-US" altLang="zh-TW" sz="1400" dirty="0" smtClean="0">
                <a:solidFill>
                  <a:srgbClr val="A50021"/>
                </a:solidFill>
              </a:rPr>
              <a:t>Elrod</a:t>
            </a:r>
          </a:p>
          <a:p>
            <a:pPr algn="ctr"/>
            <a:r>
              <a:rPr lang="en-US" altLang="zh-TW" sz="1400" i="1" dirty="0" smtClean="0">
                <a:solidFill>
                  <a:srgbClr val="000099"/>
                </a:solidFill>
              </a:rPr>
              <a:t>PARC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487971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uiExpand="1" build="p"/>
      <p:bldP spid="12" grpId="0" animBg="1"/>
      <p:bldP spid="13" grpId="0" animBg="1"/>
      <p:bldP spid="16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228600" y="15240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smtClean="0"/>
              <a:t>Souvenir for Tribute to Dr. Bryan </a:t>
            </a:r>
            <a:r>
              <a:rPr lang="en-US" altLang="zh-TW" sz="3200" b="1" dirty="0" err="1" smtClean="0"/>
              <a:t>Preas</a:t>
            </a:r>
            <a:endParaRPr lang="zh-TW" altLang="en-US" sz="32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4798-4A31-4BF6-8AA8-1BD8E6CE4862}" type="slidenum">
              <a:rPr lang="en-US" altLang="zh-TW" smtClean="0"/>
              <a:pPr/>
              <a:t>14</a:t>
            </a:fld>
            <a:endParaRPr lang="en-US" altLang="zh-TW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b="11029"/>
          <a:stretch>
            <a:fillRect/>
          </a:stretch>
        </p:blipFill>
        <p:spPr>
          <a:xfrm rot="16200000">
            <a:off x="1766318" y="650751"/>
            <a:ext cx="5285175" cy="626978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052554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pen</a:t>
            </a:r>
            <a:endParaRPr lang="en-US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3048000" cy="48768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16 GB USB 2.0 drive</a:t>
            </a:r>
          </a:p>
          <a:p>
            <a:r>
              <a:rPr lang="en-US" altLang="zh-TW" dirty="0" smtClean="0"/>
              <a:t>Laser pointer*</a:t>
            </a:r>
          </a:p>
          <a:p>
            <a:r>
              <a:rPr lang="en-US" altLang="zh-TW" dirty="0" smtClean="0"/>
              <a:t>LED flashlight*</a:t>
            </a:r>
          </a:p>
          <a:p>
            <a:r>
              <a:rPr lang="en-US" altLang="zh-TW" dirty="0" smtClean="0"/>
              <a:t>Rechargeable*</a:t>
            </a:r>
          </a:p>
          <a:p>
            <a:r>
              <a:rPr lang="en-US" altLang="zh-TW" dirty="0" smtClean="0"/>
              <a:t>Softcopy of the ISPD14 proceedings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4798-4A31-4BF6-8AA8-1BD8E6CE4862}" type="slidenum">
              <a:rPr lang="en-US" altLang="zh-TW" smtClean="0"/>
              <a:pPr/>
              <a:t>15</a:t>
            </a:fld>
            <a:endParaRPr lang="en-US" altLang="zh-TW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386840"/>
            <a:ext cx="5974080" cy="44805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 idx="4294967295"/>
          </p:nvPr>
        </p:nvSpPr>
        <p:spPr>
          <a:xfrm>
            <a:off x="0" y="88900"/>
            <a:ext cx="9144000" cy="685800"/>
          </a:xfrm>
        </p:spPr>
        <p:txBody>
          <a:bodyPr/>
          <a:lstStyle/>
          <a:p>
            <a:r>
              <a:rPr lang="en-US" altLang="zh-TW" sz="3200" b="1" dirty="0" smtClean="0"/>
              <a:t>Steering Committee</a:t>
            </a:r>
            <a:endParaRPr lang="zh-TW" altLang="en-US" sz="3200" b="1" dirty="0" smtClean="0"/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1409700" y="3227064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A50021"/>
                </a:solidFill>
              </a:rPr>
              <a:t>Jason Cong </a:t>
            </a: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UCLA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3810000" y="3810000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A50021"/>
                </a:solidFill>
              </a:rPr>
              <a:t>Yao-</a:t>
            </a:r>
            <a:r>
              <a:rPr lang="en-US" altLang="zh-TW" dirty="0" err="1" smtClean="0">
                <a:solidFill>
                  <a:srgbClr val="A50021"/>
                </a:solidFill>
              </a:rPr>
              <a:t>Wen</a:t>
            </a:r>
            <a:r>
              <a:rPr lang="en-US" altLang="zh-TW" dirty="0" smtClean="0">
                <a:solidFill>
                  <a:srgbClr val="A50021"/>
                </a:solidFill>
              </a:rPr>
              <a:t> Chang</a:t>
            </a: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National Taiwan Univ.</a:t>
            </a:r>
            <a:r>
              <a:rPr lang="en-US" altLang="zh-TW" dirty="0" smtClean="0"/>
              <a:t> </a:t>
            </a:r>
            <a:endParaRPr lang="en-US" altLang="zh-TW" dirty="0"/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023100" y="3697069"/>
            <a:ext cx="1968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A50021"/>
                </a:solidFill>
              </a:rPr>
              <a:t>Charles Alpert</a:t>
            </a: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Cadence</a:t>
            </a:r>
            <a:endParaRPr lang="en-US" altLang="zh-TW" dirty="0"/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5105400" y="6096000"/>
            <a:ext cx="213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A50021"/>
                </a:solidFill>
              </a:rPr>
              <a:t>Jacob </a:t>
            </a:r>
            <a:r>
              <a:rPr lang="en-US" altLang="zh-TW" dirty="0" err="1" smtClean="0">
                <a:solidFill>
                  <a:srgbClr val="A50021"/>
                </a:solidFill>
              </a:rPr>
              <a:t>Greidinger</a:t>
            </a:r>
            <a:endParaRPr lang="en-US" altLang="zh-TW" dirty="0" smtClean="0">
              <a:solidFill>
                <a:srgbClr val="A50021"/>
              </a:solidFill>
            </a:endParaRP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Mentor Graphics</a:t>
            </a:r>
            <a:r>
              <a:rPr lang="en-US" altLang="zh-TW" dirty="0" smtClean="0"/>
              <a:t> </a:t>
            </a:r>
            <a:endParaRPr lang="en-US" altLang="zh-TW" dirty="0"/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28800" y="1371601"/>
            <a:ext cx="876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0099"/>
                </a:solidFill>
              </a:rPr>
              <a:t>Chair</a:t>
            </a:r>
          </a:p>
          <a:p>
            <a:pPr algn="ctr"/>
            <a:r>
              <a:rPr lang="en-US" altLang="zh-TW" dirty="0" smtClean="0"/>
              <a:t> </a:t>
            </a:r>
            <a:endParaRPr lang="en-US" altLang="zh-TW" dirty="0"/>
          </a:p>
        </p:txBody>
      </p:sp>
      <p:pic>
        <p:nvPicPr>
          <p:cNvPr id="14" name="Picture 200" descr="YaoWenCha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9800"/>
            <a:ext cx="1101557" cy="160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81000" y="2667000"/>
            <a:ext cx="1143000" cy="1600200"/>
          </a:xfrm>
          <a:prstGeom prst="rect">
            <a:avLst/>
          </a:prstGeom>
        </p:spPr>
      </p:pic>
      <p:pic>
        <p:nvPicPr>
          <p:cNvPr id="19" name="Picture 2" descr="ps_tw"/>
          <p:cNvPicPr>
            <a:picLocks noChangeAspect="1" noChangeArrowheads="1"/>
          </p:cNvPicPr>
          <p:nvPr/>
        </p:nvPicPr>
        <p:blipFill>
          <a:blip r:embed="rId5" cstate="print"/>
          <a:srcRect l="7439" r="54546" b="40741"/>
          <a:stretch>
            <a:fillRect/>
          </a:stretch>
        </p:blipFill>
        <p:spPr bwMode="auto">
          <a:xfrm>
            <a:off x="2065207" y="4677370"/>
            <a:ext cx="1287592" cy="135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447800" y="6019800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err="1" smtClean="0">
                <a:solidFill>
                  <a:srgbClr val="A50021"/>
                </a:solidFill>
              </a:rPr>
              <a:t>Prashant</a:t>
            </a:r>
            <a:r>
              <a:rPr lang="en-US" altLang="zh-TW" dirty="0" smtClean="0">
                <a:solidFill>
                  <a:srgbClr val="A50021"/>
                </a:solidFill>
              </a:rPr>
              <a:t> Saxena</a:t>
            </a: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Synopsys</a:t>
            </a:r>
            <a:endParaRPr lang="zh-TW" altLang="en-US" i="1" dirty="0" smtClean="0">
              <a:solidFill>
                <a:srgbClr val="0000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88075"/>
            <a:ext cx="2133600" cy="365125"/>
          </a:xfrm>
        </p:spPr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16</a:t>
            </a:fld>
            <a:endParaRPr lang="en-US" altLang="zh-TW" dirty="0"/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3962400" y="12192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A50021"/>
                </a:solidFill>
              </a:rPr>
              <a:t>Cheng-</a:t>
            </a:r>
            <a:r>
              <a:rPr lang="en-US" altLang="zh-TW" dirty="0" err="1" smtClean="0">
                <a:solidFill>
                  <a:srgbClr val="A50021"/>
                </a:solidFill>
              </a:rPr>
              <a:t>Kok</a:t>
            </a:r>
            <a:r>
              <a:rPr lang="en-US" altLang="zh-TW" dirty="0" smtClean="0">
                <a:solidFill>
                  <a:srgbClr val="A50021"/>
                </a:solidFill>
              </a:rPr>
              <a:t> </a:t>
            </a:r>
            <a:r>
              <a:rPr lang="en-US" altLang="zh-TW" dirty="0" err="1" smtClean="0">
                <a:solidFill>
                  <a:srgbClr val="A50021"/>
                </a:solidFill>
              </a:rPr>
              <a:t>Koh</a:t>
            </a:r>
            <a:endParaRPr lang="en-US" altLang="zh-TW" dirty="0" smtClean="0">
              <a:solidFill>
                <a:srgbClr val="A50021"/>
              </a:solidFill>
            </a:endParaRP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Purdue Univ</a:t>
            </a:r>
            <a:r>
              <a:rPr lang="en-US" altLang="zh-TW" dirty="0" smtClean="0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29" name="圖片 28" descr="ko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5600" y="685800"/>
            <a:ext cx="1242260" cy="186690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2361678"/>
            <a:ext cx="1323975" cy="1323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4572000"/>
            <a:ext cx="1371600" cy="162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Invited Talks</a:t>
            </a:r>
            <a:endParaRPr lang="en-US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Industry</a:t>
            </a:r>
          </a:p>
          <a:p>
            <a:pPr lvl="1"/>
            <a:r>
              <a:rPr lang="en-US" altLang="zh-TW" dirty="0" smtClean="0"/>
              <a:t>ARM, Cadence, IBM, </a:t>
            </a:r>
            <a:r>
              <a:rPr lang="en-US" dirty="0" smtClean="0"/>
              <a:t>Intel, </a:t>
            </a:r>
            <a:r>
              <a:rPr lang="en-US" altLang="zh-TW" dirty="0" smtClean="0"/>
              <a:t>Mentor Graphics, Synopsys, TSMC, </a:t>
            </a:r>
            <a:r>
              <a:rPr lang="en-US" dirty="0" smtClean="0"/>
              <a:t>Xilinx</a:t>
            </a:r>
          </a:p>
          <a:p>
            <a:r>
              <a:rPr lang="en-US" dirty="0" smtClean="0"/>
              <a:t>Academia</a:t>
            </a:r>
          </a:p>
          <a:p>
            <a:pPr lvl="1"/>
            <a:r>
              <a:rPr lang="en-US" dirty="0" smtClean="0"/>
              <a:t>National </a:t>
            </a:r>
            <a:r>
              <a:rPr lang="en-US" dirty="0" err="1" smtClean="0"/>
              <a:t>Tsing</a:t>
            </a:r>
            <a:r>
              <a:rPr lang="en-US" dirty="0" smtClean="0"/>
              <a:t> </a:t>
            </a:r>
            <a:r>
              <a:rPr lang="en-US" dirty="0" err="1" smtClean="0"/>
              <a:t>Hua</a:t>
            </a:r>
            <a:r>
              <a:rPr lang="en-US" dirty="0" smtClean="0"/>
              <a:t> University, </a:t>
            </a:r>
            <a:br>
              <a:rPr lang="en-US" dirty="0" smtClean="0"/>
            </a:br>
            <a:r>
              <a:rPr lang="en-US" dirty="0" smtClean="0"/>
              <a:t>Peking University, </a:t>
            </a:r>
            <a:br>
              <a:rPr lang="en-US" dirty="0" smtClean="0"/>
            </a:br>
            <a:r>
              <a:rPr lang="en-US" dirty="0" smtClean="0"/>
              <a:t>Stanford University, </a:t>
            </a:r>
            <a:br>
              <a:rPr lang="en-US" dirty="0" smtClean="0"/>
            </a:br>
            <a:r>
              <a:rPr lang="en-US" dirty="0" smtClean="0"/>
              <a:t>University of California-Riverside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4798-4A31-4BF6-8AA8-1BD8E6CE4862}" type="slidenum">
              <a:rPr lang="en-US" altLang="zh-TW" smtClean="0"/>
              <a:pPr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112809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3716580"/>
            <a:ext cx="9448800" cy="3141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1242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Details TBA on closing</a:t>
            </a:r>
          </a:p>
          <a:p>
            <a:r>
              <a:rPr lang="en-US" dirty="0" smtClean="0"/>
              <a:t>20 people replied and will join us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Please let me know if you can provide your car for carpool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18</a:t>
            </a:fld>
            <a:endParaRPr lang="en-US" altLang="zh-TW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57200"/>
            <a:ext cx="2863850" cy="3007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618" y="0"/>
            <a:ext cx="5766382" cy="3947160"/>
          </a:xfrm>
          <a:prstGeom prst="rect">
            <a:avLst/>
          </a:prstGeom>
        </p:spPr>
      </p:pic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33600"/>
            <a:ext cx="4724400" cy="1066800"/>
          </a:xfrm>
          <a:ln/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Winery Cave Tour and Tasting</a:t>
            </a:r>
            <a:br>
              <a:rPr lang="en-US" sz="3200" b="1" dirty="0" smtClean="0"/>
            </a:br>
            <a:r>
              <a:rPr lang="en-US" sz="3200" b="1" dirty="0" smtClean="0"/>
              <a:t>(Wednesday 2:00-3:30pm) </a:t>
            </a:r>
            <a:endParaRPr lang="en-U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ISPD 2014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 idx="4294967295"/>
          </p:nvPr>
        </p:nvSpPr>
        <p:spPr>
          <a:xfrm>
            <a:off x="228600" y="88900"/>
            <a:ext cx="8610600" cy="685800"/>
          </a:xfrm>
        </p:spPr>
        <p:txBody>
          <a:bodyPr/>
          <a:lstStyle/>
          <a:p>
            <a:r>
              <a:rPr lang="en-US" altLang="zh-TW" sz="3200" b="1" dirty="0" smtClean="0">
                <a:solidFill>
                  <a:srgbClr val="800000"/>
                </a:solidFill>
              </a:rPr>
              <a:t>Symposium Organization</a:t>
            </a:r>
            <a:endParaRPr lang="zh-TW" altLang="en-US" sz="3200" b="1" dirty="0" smtClean="0">
              <a:solidFill>
                <a:srgbClr val="800000"/>
              </a:solidFill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9850" y="2628900"/>
            <a:ext cx="2540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0099"/>
                </a:solidFill>
              </a:rPr>
              <a:t>General Chair</a:t>
            </a:r>
          </a:p>
          <a:p>
            <a:pPr algn="ctr"/>
            <a:r>
              <a:rPr lang="en-US" altLang="zh-TW" dirty="0" smtClean="0">
                <a:solidFill>
                  <a:srgbClr val="A50021"/>
                </a:solidFill>
              </a:rPr>
              <a:t>Cliff Sze</a:t>
            </a: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IBM Research</a:t>
            </a:r>
            <a:endParaRPr lang="en-US" altLang="zh-TW" dirty="0" smtClean="0"/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3543300" y="2628900"/>
            <a:ext cx="1981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0099"/>
                </a:solidFill>
              </a:rPr>
              <a:t>TPC Chair</a:t>
            </a:r>
          </a:p>
          <a:p>
            <a:pPr algn="ctr"/>
            <a:r>
              <a:rPr lang="en-US" altLang="zh-TW" dirty="0" err="1" smtClean="0">
                <a:solidFill>
                  <a:srgbClr val="A50021"/>
                </a:solidFill>
              </a:rPr>
              <a:t>Azadeh</a:t>
            </a:r>
            <a:r>
              <a:rPr lang="en-US" altLang="zh-TW" dirty="0" smtClean="0">
                <a:solidFill>
                  <a:srgbClr val="A50021"/>
                </a:solidFill>
              </a:rPr>
              <a:t> </a:t>
            </a:r>
            <a:r>
              <a:rPr lang="en-US" altLang="zh-TW" dirty="0" err="1" smtClean="0">
                <a:solidFill>
                  <a:srgbClr val="A50021"/>
                </a:solidFill>
              </a:rPr>
              <a:t>Davoodi</a:t>
            </a:r>
            <a:endParaRPr lang="en-US" altLang="zh-TW" dirty="0" smtClean="0">
              <a:solidFill>
                <a:srgbClr val="A50021"/>
              </a:solidFill>
            </a:endParaRP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Univ. of Wisconsin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5867400" y="2628900"/>
            <a:ext cx="312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0099"/>
                </a:solidFill>
              </a:rPr>
              <a:t>Steering Committee Chair</a:t>
            </a:r>
          </a:p>
          <a:p>
            <a:pPr algn="ctr"/>
            <a:r>
              <a:rPr lang="en-US" altLang="zh-TW" dirty="0" smtClean="0">
                <a:solidFill>
                  <a:srgbClr val="A50021"/>
                </a:solidFill>
              </a:rPr>
              <a:t>Cheng-</a:t>
            </a:r>
            <a:r>
              <a:rPr lang="en-US" altLang="zh-TW" dirty="0" err="1" smtClean="0">
                <a:solidFill>
                  <a:srgbClr val="A50021"/>
                </a:solidFill>
              </a:rPr>
              <a:t>Kok</a:t>
            </a:r>
            <a:r>
              <a:rPr lang="en-US" altLang="zh-TW" dirty="0" smtClean="0">
                <a:solidFill>
                  <a:srgbClr val="A50021"/>
                </a:solidFill>
              </a:rPr>
              <a:t> </a:t>
            </a:r>
            <a:r>
              <a:rPr lang="en-US" altLang="zh-TW" dirty="0" err="1" smtClean="0">
                <a:solidFill>
                  <a:srgbClr val="A50021"/>
                </a:solidFill>
              </a:rPr>
              <a:t>Koh</a:t>
            </a:r>
            <a:endParaRPr lang="en-US" altLang="zh-TW" dirty="0" smtClean="0">
              <a:solidFill>
                <a:srgbClr val="A50021"/>
              </a:solidFill>
            </a:endParaRP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Purdue Univ</a:t>
            </a:r>
            <a:r>
              <a:rPr lang="en-US" altLang="zh-TW" dirty="0" smtClean="0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29" name="圖片 28" descr="ko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685800"/>
            <a:ext cx="1242260" cy="1866900"/>
          </a:xfrm>
          <a:prstGeom prst="rect">
            <a:avLst/>
          </a:prstGeom>
        </p:spPr>
      </p:pic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9850" y="5629870"/>
            <a:ext cx="254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0099"/>
                </a:solidFill>
              </a:rPr>
              <a:t>Publications Chair</a:t>
            </a:r>
          </a:p>
          <a:p>
            <a:pPr algn="ctr"/>
            <a:r>
              <a:rPr lang="en-US" altLang="zh-TW" dirty="0" smtClean="0">
                <a:solidFill>
                  <a:srgbClr val="A50021"/>
                </a:solidFill>
              </a:rPr>
              <a:t>Evangeline Young</a:t>
            </a: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Chinese Univ. of Hong Kong</a:t>
            </a:r>
            <a:endParaRPr lang="en-US" altLang="zh-TW" dirty="0" smtClean="0">
              <a:solidFill>
                <a:srgbClr val="000099"/>
              </a:solidFill>
            </a:endParaRP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2857500" y="5629870"/>
            <a:ext cx="3352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0099"/>
                </a:solidFill>
              </a:rPr>
              <a:t>Publicity Chair</a:t>
            </a:r>
          </a:p>
          <a:p>
            <a:pPr algn="ctr"/>
            <a:r>
              <a:rPr lang="en-US" altLang="zh-TW" dirty="0" smtClean="0">
                <a:solidFill>
                  <a:srgbClr val="A50021"/>
                </a:solidFill>
              </a:rPr>
              <a:t>Mustafa </a:t>
            </a:r>
            <a:r>
              <a:rPr lang="en-US" altLang="zh-TW" dirty="0" err="1" smtClean="0">
                <a:solidFill>
                  <a:srgbClr val="A50021"/>
                </a:solidFill>
              </a:rPr>
              <a:t>Ozdal</a:t>
            </a:r>
            <a:r>
              <a:rPr lang="en-US" altLang="zh-TW" dirty="0" smtClean="0">
                <a:solidFill>
                  <a:srgbClr val="A50021"/>
                </a:solidFill>
              </a:rPr>
              <a:t> </a:t>
            </a: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Intel</a:t>
            </a:r>
            <a:endParaRPr lang="en-US" altLang="zh-TW" dirty="0" smtClean="0">
              <a:solidFill>
                <a:srgbClr val="000099"/>
              </a:solidFill>
            </a:endParaRP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5981700" y="5629870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0099"/>
                </a:solidFill>
              </a:rPr>
              <a:t>Contest Chair</a:t>
            </a:r>
          </a:p>
          <a:p>
            <a:pPr algn="ctr"/>
            <a:r>
              <a:rPr lang="en-US" altLang="zh-TW" dirty="0" smtClean="0">
                <a:solidFill>
                  <a:srgbClr val="A50021"/>
                </a:solidFill>
              </a:rPr>
              <a:t>Ismail </a:t>
            </a:r>
            <a:r>
              <a:rPr lang="en-US" altLang="zh-TW" dirty="0" err="1" smtClean="0">
                <a:solidFill>
                  <a:srgbClr val="A50021"/>
                </a:solidFill>
              </a:rPr>
              <a:t>Bustany</a:t>
            </a:r>
            <a:r>
              <a:rPr lang="en-US" altLang="zh-TW" dirty="0" smtClean="0">
                <a:solidFill>
                  <a:srgbClr val="A50021"/>
                </a:solidFill>
              </a:rPr>
              <a:t> </a:t>
            </a: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Mentor Graphics</a:t>
            </a:r>
            <a:endParaRPr lang="en-US" altLang="zh-TW" dirty="0" smtClean="0">
              <a:solidFill>
                <a:srgbClr val="0000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762000" y="838200"/>
            <a:ext cx="1219200" cy="1706881"/>
          </a:xfrm>
          <a:prstGeom prst="rect">
            <a:avLst/>
          </a:prstGeom>
        </p:spPr>
      </p:pic>
      <p:pic>
        <p:nvPicPr>
          <p:cNvPr id="3" name="Picture 2" descr="C:\Users\jianghu\Documents\Conference\ISPD2012\speeches\Davood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38200"/>
            <a:ext cx="1390650" cy="166415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886200" y="3810000"/>
            <a:ext cx="1332140" cy="176782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  <p:pic>
        <p:nvPicPr>
          <p:cNvPr id="31746" name="Picture 2" descr="http://www.cse.cuhk.edu.hk/%7Efyyoung/yu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733800"/>
            <a:ext cx="1480771" cy="1790701"/>
          </a:xfrm>
          <a:prstGeom prst="rect">
            <a:avLst/>
          </a:prstGeom>
          <a:noFill/>
        </p:spPr>
      </p:pic>
      <p:pic>
        <p:nvPicPr>
          <p:cNvPr id="16" name="Picture 15" descr="Ismail_SPD_Phot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553200" y="4044315"/>
            <a:ext cx="1832610" cy="13658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53400" cy="685800"/>
          </a:xfrm>
          <a:ln/>
        </p:spPr>
        <p:txBody>
          <a:bodyPr>
            <a:normAutofit/>
          </a:bodyPr>
          <a:lstStyle/>
          <a:p>
            <a:r>
              <a:rPr lang="en-US" sz="3200" b="1" dirty="0" smtClean="0"/>
              <a:t>Keynote </a:t>
            </a:r>
            <a:endParaRPr lang="en-US" sz="3200" b="1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2438400" y="1600200"/>
            <a:ext cx="6705600" cy="5105400"/>
          </a:xfrm>
          <a:ln/>
        </p:spPr>
        <p:txBody>
          <a:bodyPr>
            <a:normAutofit fontScale="85000" lnSpcReduction="20000"/>
          </a:bodyPr>
          <a:lstStyle/>
          <a:p>
            <a:pPr marL="697230"/>
            <a:r>
              <a:rPr lang="en-US" sz="2400" b="1" dirty="0" smtClean="0"/>
              <a:t>Responsible for identifying and developing product opportunities for EDA in adjacent, systems-oriented markets. </a:t>
            </a:r>
            <a:endParaRPr lang="en-US" sz="2400" b="1" dirty="0" smtClean="0"/>
          </a:p>
          <a:p>
            <a:pPr marL="697230"/>
            <a:endParaRPr lang="en-US" sz="2400" b="1" dirty="0" smtClean="0"/>
          </a:p>
          <a:p>
            <a:pPr marL="697230"/>
            <a:r>
              <a:rPr lang="en-US" sz="2400" b="1" dirty="0" smtClean="0"/>
              <a:t>Prior </a:t>
            </a:r>
            <a:r>
              <a:rPr lang="en-US" sz="2400" b="1" dirty="0" smtClean="0"/>
              <a:t>to joining Mentor Graphics in 1990, </a:t>
            </a:r>
            <a:r>
              <a:rPr lang="en-US" sz="2400" b="1" dirty="0" err="1" smtClean="0"/>
              <a:t>Leef</a:t>
            </a:r>
            <a:r>
              <a:rPr lang="en-US" sz="2400" b="1" dirty="0" smtClean="0"/>
              <a:t> was responsible for design automation at Silicon Graphics, where his team created revolutionary high-speed simulation tools to enable design of high speed 3D graphics chips that defined state-of-the-art in visualization, imaging, gaming and special effects for a decade</a:t>
            </a:r>
            <a:r>
              <a:rPr lang="en-US" sz="2400" b="1" dirty="0" smtClean="0"/>
              <a:t>.</a:t>
            </a:r>
          </a:p>
          <a:p>
            <a:pPr marL="697230"/>
            <a:endParaRPr lang="en-US" sz="2400" b="1" dirty="0" smtClean="0"/>
          </a:p>
          <a:p>
            <a:pPr marL="697230"/>
            <a:r>
              <a:rPr lang="en-US" sz="2400" b="1" dirty="0" smtClean="0"/>
              <a:t>Prior to 1987, </a:t>
            </a:r>
            <a:r>
              <a:rPr lang="en-US" sz="2400" b="1" dirty="0" err="1" smtClean="0"/>
              <a:t>Leef</a:t>
            </a:r>
            <a:r>
              <a:rPr lang="en-US" sz="2400" b="1" dirty="0" smtClean="0"/>
              <a:t> managed a CAE/CAD organization at Microchip Inc. From 1982 to 1987 he worked at Intel Corp. developing functional and physical design and verification tools for major 8- and 16-bit microcontroller and microprocessor programs. Serge holds a BSEE and MSCS from Arizona State University.</a:t>
            </a:r>
            <a:endParaRPr lang="en-US" sz="2400" b="1" dirty="0" smtClean="0"/>
          </a:p>
        </p:txBody>
      </p:sp>
      <p:sp>
        <p:nvSpPr>
          <p:cNvPr id="5" name="文字方塊 4"/>
          <p:cNvSpPr txBox="1"/>
          <p:nvPr/>
        </p:nvSpPr>
        <p:spPr>
          <a:xfrm>
            <a:off x="2097191" y="762000"/>
            <a:ext cx="50656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800000"/>
                </a:solidFill>
              </a:rPr>
              <a:t>Hardware Cyber Security</a:t>
            </a:r>
            <a:endParaRPr lang="zh-TW" altLang="en-US" sz="3200" dirty="0">
              <a:solidFill>
                <a:srgbClr val="8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sp>
        <p:nvSpPr>
          <p:cNvPr id="7" name="TextBox 6"/>
          <p:cNvSpPr txBox="1"/>
          <p:nvPr/>
        </p:nvSpPr>
        <p:spPr>
          <a:xfrm>
            <a:off x="381000" y="4722673"/>
            <a:ext cx="248047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Serge </a:t>
            </a:r>
            <a:r>
              <a:rPr lang="en-US" dirty="0" err="1" smtClean="0"/>
              <a:t>Leef</a:t>
            </a:r>
            <a:r>
              <a:rPr lang="en-US" dirty="0" smtClean="0"/>
              <a:t>  </a:t>
            </a:r>
            <a:r>
              <a:rPr lang="en-US" dirty="0" smtClean="0">
                <a:solidFill>
                  <a:srgbClr val="000090"/>
                </a:solidFill>
              </a:rPr>
              <a:t>Vice President, 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New Ventures  General Manager, 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System-Level 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Engineering Division </a:t>
            </a:r>
            <a:endParaRPr lang="en-US" i="1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76400"/>
            <a:ext cx="2139568" cy="29972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768892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Hotel Logistics</a:t>
            </a:r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Complimentary internet access in guest rooms and meeting room (Heron Ballroom – 1/F)</a:t>
            </a:r>
          </a:p>
          <a:p>
            <a:r>
              <a:rPr lang="en-US" altLang="zh-TW" dirty="0" smtClean="0"/>
              <a:t>Breakfast at </a:t>
            </a:r>
            <a:r>
              <a:rPr lang="en-US" dirty="0" smtClean="0"/>
              <a:t>Snowy Egret – 2/F</a:t>
            </a:r>
            <a:endParaRPr lang="en-US" altLang="zh-TW" dirty="0" smtClean="0"/>
          </a:p>
          <a:p>
            <a:r>
              <a:rPr lang="en-US" altLang="zh-TW" dirty="0" smtClean="0"/>
              <a:t>Plate lunches at </a:t>
            </a:r>
            <a:r>
              <a:rPr lang="en-US" dirty="0" smtClean="0"/>
              <a:t>Snowy Egret </a:t>
            </a:r>
            <a:r>
              <a:rPr lang="en-US" altLang="zh-TW" dirty="0" smtClean="0"/>
              <a:t>on Monday and Tuesday, sandwich lunch on Wednesday at </a:t>
            </a:r>
            <a:r>
              <a:rPr lang="en-US" dirty="0" smtClean="0"/>
              <a:t>Heron Ballroom</a:t>
            </a:r>
            <a:endParaRPr lang="en-US" altLang="zh-TW" dirty="0" smtClean="0"/>
          </a:p>
          <a:p>
            <a:r>
              <a:rPr lang="en-US" altLang="zh-TW" dirty="0" smtClean="0"/>
              <a:t>Plate dinners at </a:t>
            </a:r>
            <a:r>
              <a:rPr lang="en-US" dirty="0" smtClean="0"/>
              <a:t>Snowy Egret for Monday</a:t>
            </a:r>
          </a:p>
          <a:p>
            <a:r>
              <a:rPr lang="en-US" dirty="0" smtClean="0"/>
              <a:t>Tuesday banquet will be at the bigger side of Ballroom</a:t>
            </a:r>
            <a:endParaRPr lang="en-US" altLang="zh-TW" dirty="0" smtClean="0"/>
          </a:p>
          <a:p>
            <a:r>
              <a:rPr lang="en-US" altLang="zh-TW" dirty="0" smtClean="0"/>
              <a:t>Coffee breaks will be just outside</a:t>
            </a:r>
          </a:p>
          <a:p>
            <a:r>
              <a:rPr lang="en-US" altLang="zh-TW" dirty="0" smtClean="0"/>
              <a:t>Your badge will also serve as meal tickets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4798-4A31-4BF6-8AA8-1BD8E6CE4862}" type="slidenum">
              <a:rPr lang="en-US" altLang="zh-TW" smtClean="0"/>
              <a:pPr/>
              <a:t>3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ln/>
        </p:spPr>
        <p:txBody>
          <a:bodyPr>
            <a:normAutofit/>
          </a:bodyPr>
          <a:lstStyle/>
          <a:p>
            <a:r>
              <a:rPr lang="en-US" sz="3600" b="1" dirty="0" smtClean="0"/>
              <a:t>Technical Program Committee</a:t>
            </a:r>
            <a:endParaRPr lang="en-US" sz="3600" b="1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sz="half" idx="2"/>
          </p:nvPr>
        </p:nvSpPr>
        <p:spPr>
          <a:xfrm>
            <a:off x="153987" y="2632074"/>
            <a:ext cx="4040188" cy="4073526"/>
          </a:xfrm>
          <a:ln/>
        </p:spPr>
        <p:txBody>
          <a:bodyPr>
            <a:noAutofit/>
          </a:bodyPr>
          <a:lstStyle/>
          <a:p>
            <a:pPr marL="628650">
              <a:spcBef>
                <a:spcPts val="600"/>
              </a:spcBef>
              <a:spcAft>
                <a:spcPts val="0"/>
              </a:spcAft>
              <a:buNone/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</a:tabLst>
            </a:pPr>
            <a:r>
              <a:rPr lang="en-US" sz="1700" b="1" dirty="0" smtClean="0">
                <a:solidFill>
                  <a:srgbClr val="A50021"/>
                </a:solidFill>
              </a:rPr>
              <a:t>Tom </a:t>
            </a:r>
            <a:r>
              <a:rPr lang="en-US" sz="1700" b="1" dirty="0" err="1" smtClean="0">
                <a:solidFill>
                  <a:srgbClr val="A50021"/>
                </a:solidFill>
              </a:rPr>
              <a:t>Spyrou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i="1" dirty="0" smtClean="0">
                <a:solidFill>
                  <a:srgbClr val="000099"/>
                </a:solidFill>
              </a:rPr>
              <a:t>(</a:t>
            </a:r>
            <a:r>
              <a:rPr lang="en-US" sz="1700" b="1" i="1" dirty="0" err="1" smtClean="0">
                <a:solidFill>
                  <a:srgbClr val="000099"/>
                </a:solidFill>
              </a:rPr>
              <a:t>Altera</a:t>
            </a:r>
            <a:r>
              <a:rPr lang="en-US" sz="1700" b="1" i="1" dirty="0" smtClean="0">
                <a:solidFill>
                  <a:srgbClr val="000099"/>
                </a:solidFill>
              </a:rPr>
              <a:t>)</a:t>
            </a:r>
            <a:endParaRPr lang="en-US" sz="1700" b="1" dirty="0" smtClean="0">
              <a:solidFill>
                <a:srgbClr val="A50021"/>
              </a:solidFill>
            </a:endParaRPr>
          </a:p>
          <a:p>
            <a:pPr marL="628650">
              <a:spcBef>
                <a:spcPts val="600"/>
              </a:spcBef>
              <a:buNone/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</a:tabLst>
            </a:pPr>
            <a:r>
              <a:rPr lang="en-US" sz="1700" b="1" dirty="0" smtClean="0">
                <a:solidFill>
                  <a:srgbClr val="A50021"/>
                </a:solidFill>
              </a:rPr>
              <a:t>David </a:t>
            </a:r>
            <a:r>
              <a:rPr lang="en-US" sz="1700" b="1" dirty="0" err="1" smtClean="0">
                <a:solidFill>
                  <a:srgbClr val="A50021"/>
                </a:solidFill>
              </a:rPr>
              <a:t>Newmark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i="1" dirty="0" smtClean="0">
                <a:solidFill>
                  <a:srgbClr val="000099"/>
                </a:solidFill>
              </a:rPr>
              <a:t>(AMD)</a:t>
            </a:r>
            <a:endParaRPr lang="en-US" sz="1700" b="1" dirty="0" smtClean="0">
              <a:solidFill>
                <a:srgbClr val="A50021"/>
              </a:solidFill>
            </a:endParaRPr>
          </a:p>
          <a:p>
            <a:pPr marL="628650">
              <a:spcBef>
                <a:spcPts val="600"/>
              </a:spcBef>
              <a:spcAft>
                <a:spcPts val="0"/>
              </a:spcAft>
              <a:buNone/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</a:tabLst>
            </a:pPr>
            <a:r>
              <a:rPr lang="en-US" sz="1700" b="1" dirty="0" err="1" smtClean="0">
                <a:solidFill>
                  <a:srgbClr val="A50021"/>
                </a:solidFill>
              </a:rPr>
              <a:t>Jackey</a:t>
            </a:r>
            <a:r>
              <a:rPr lang="en-US" sz="1700" b="1" dirty="0" smtClean="0">
                <a:solidFill>
                  <a:srgbClr val="A50021"/>
                </a:solidFill>
              </a:rPr>
              <a:t> Yan </a:t>
            </a:r>
            <a:r>
              <a:rPr lang="en-US" sz="1700" b="1" i="1" dirty="0" smtClean="0">
                <a:solidFill>
                  <a:srgbClr val="000099"/>
                </a:solidFill>
              </a:rPr>
              <a:t>(Cadence)</a:t>
            </a:r>
          </a:p>
          <a:p>
            <a:pPr marL="628650">
              <a:spcBef>
                <a:spcPts val="600"/>
              </a:spcBef>
              <a:spcAft>
                <a:spcPts val="0"/>
              </a:spcAft>
              <a:buNone/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</a:tabLst>
            </a:pPr>
            <a:r>
              <a:rPr lang="en-US" sz="1700" b="1" dirty="0" err="1" smtClean="0">
                <a:solidFill>
                  <a:srgbClr val="A50021"/>
                </a:solidFill>
              </a:rPr>
              <a:t>Natarajan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dirty="0" err="1" smtClean="0">
                <a:solidFill>
                  <a:srgbClr val="A50021"/>
                </a:solidFill>
              </a:rPr>
              <a:t>Viswanathan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i="1" dirty="0" smtClean="0">
                <a:solidFill>
                  <a:srgbClr val="000099"/>
                </a:solidFill>
              </a:rPr>
              <a:t>(IBM)</a:t>
            </a:r>
            <a:endParaRPr lang="en-US" sz="1700" b="1" dirty="0" smtClean="0">
              <a:solidFill>
                <a:srgbClr val="A50021"/>
              </a:solidFill>
            </a:endParaRPr>
          </a:p>
          <a:p>
            <a:pPr marL="628650">
              <a:spcBef>
                <a:spcPts val="600"/>
              </a:spcBef>
              <a:spcAft>
                <a:spcPts val="0"/>
              </a:spcAft>
              <a:buNone/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</a:tabLst>
            </a:pPr>
            <a:r>
              <a:rPr lang="en-US" sz="1700" b="1" dirty="0" smtClean="0">
                <a:solidFill>
                  <a:srgbClr val="A50021"/>
                </a:solidFill>
              </a:rPr>
              <a:t>Cheng </a:t>
            </a:r>
            <a:r>
              <a:rPr lang="en-US" sz="1700" b="1" dirty="0" err="1" smtClean="0">
                <a:solidFill>
                  <a:srgbClr val="A50021"/>
                </a:solidFill>
              </a:rPr>
              <a:t>Zhuo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i="1" dirty="0" smtClean="0">
                <a:solidFill>
                  <a:srgbClr val="000099"/>
                </a:solidFill>
              </a:rPr>
              <a:t>(Intel)</a:t>
            </a:r>
          </a:p>
          <a:p>
            <a:pPr marL="628650">
              <a:spcBef>
                <a:spcPts val="600"/>
              </a:spcBef>
              <a:spcAft>
                <a:spcPts val="0"/>
              </a:spcAft>
              <a:buNone/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</a:tabLst>
            </a:pPr>
            <a:r>
              <a:rPr lang="en-US" sz="1700" b="1" dirty="0" smtClean="0">
                <a:solidFill>
                  <a:srgbClr val="A50021"/>
                </a:solidFill>
              </a:rPr>
              <a:t>Ismail </a:t>
            </a:r>
            <a:r>
              <a:rPr lang="en-US" sz="1700" b="1" dirty="0" err="1" smtClean="0">
                <a:solidFill>
                  <a:srgbClr val="A50021"/>
                </a:solidFill>
              </a:rPr>
              <a:t>Bustany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i="1" dirty="0" smtClean="0">
                <a:solidFill>
                  <a:srgbClr val="000099"/>
                </a:solidFill>
              </a:rPr>
              <a:t>(Mentor Graphics)</a:t>
            </a:r>
          </a:p>
          <a:p>
            <a:pPr marL="628650">
              <a:spcBef>
                <a:spcPts val="600"/>
              </a:spcBef>
              <a:spcAft>
                <a:spcPts val="0"/>
              </a:spcAft>
              <a:buNone/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</a:tabLst>
            </a:pPr>
            <a:r>
              <a:rPr lang="en-US" sz="1700" b="1" dirty="0" err="1" smtClean="0">
                <a:solidFill>
                  <a:srgbClr val="A50021"/>
                </a:solidFill>
              </a:rPr>
              <a:t>Tsung</a:t>
            </a:r>
            <a:r>
              <a:rPr lang="en-US" sz="1700" b="1" dirty="0" smtClean="0">
                <a:solidFill>
                  <a:srgbClr val="A50021"/>
                </a:solidFill>
              </a:rPr>
              <a:t>-Yi Ho </a:t>
            </a:r>
            <a:r>
              <a:rPr lang="en-US" sz="1700" b="1" i="1" dirty="0" smtClean="0">
                <a:solidFill>
                  <a:srgbClr val="000099"/>
                </a:solidFill>
              </a:rPr>
              <a:t>(National Cheng Kung University)</a:t>
            </a:r>
          </a:p>
          <a:p>
            <a:pPr marL="628650">
              <a:spcBef>
                <a:spcPts val="600"/>
              </a:spcBef>
              <a:spcAft>
                <a:spcPts val="0"/>
              </a:spcAft>
              <a:buNone/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</a:tabLst>
            </a:pPr>
            <a:r>
              <a:rPr lang="en-US" sz="1700" b="1" dirty="0" smtClean="0">
                <a:solidFill>
                  <a:srgbClr val="A50021"/>
                </a:solidFill>
              </a:rPr>
              <a:t>Yu-Yen Mo </a:t>
            </a:r>
            <a:r>
              <a:rPr lang="en-US" sz="1700" b="1" i="1" dirty="0" smtClean="0">
                <a:solidFill>
                  <a:srgbClr val="000099"/>
                </a:solidFill>
              </a:rPr>
              <a:t>(Oracle)</a:t>
            </a:r>
          </a:p>
          <a:p>
            <a:pPr marL="628650">
              <a:spcBef>
                <a:spcPts val="600"/>
              </a:spcBef>
              <a:spcAft>
                <a:spcPts val="0"/>
              </a:spcAft>
              <a:buNone/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</a:tabLst>
            </a:pPr>
            <a:r>
              <a:rPr lang="en-US" sz="1700" b="1" dirty="0" err="1" smtClean="0">
                <a:solidFill>
                  <a:srgbClr val="A50021"/>
                </a:solidFill>
              </a:rPr>
              <a:t>Guojie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dirty="0" err="1" smtClean="0">
                <a:solidFill>
                  <a:srgbClr val="A50021"/>
                </a:solidFill>
              </a:rPr>
              <a:t>Luo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i="1" dirty="0" smtClean="0">
                <a:solidFill>
                  <a:srgbClr val="000099"/>
                </a:solidFill>
              </a:rPr>
              <a:t>(Peking University)</a:t>
            </a:r>
            <a:endParaRPr lang="en-US" sz="1700" b="1" dirty="0" smtClean="0">
              <a:solidFill>
                <a:srgbClr val="A50021"/>
              </a:solidFill>
            </a:endParaRPr>
          </a:p>
          <a:p>
            <a:pPr marL="628650">
              <a:spcBef>
                <a:spcPts val="600"/>
              </a:spcBef>
              <a:spcAft>
                <a:spcPts val="0"/>
              </a:spcAft>
              <a:buNone/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</a:tabLst>
            </a:pPr>
            <a:r>
              <a:rPr lang="en-US" sz="1700" b="1" dirty="0" smtClean="0">
                <a:solidFill>
                  <a:srgbClr val="A50021"/>
                </a:solidFill>
              </a:rPr>
              <a:t>Dwight Hill </a:t>
            </a:r>
            <a:r>
              <a:rPr lang="en-US" sz="1700" b="1" i="1" dirty="0" smtClean="0">
                <a:solidFill>
                  <a:srgbClr val="000099"/>
                </a:solidFill>
              </a:rPr>
              <a:t>(Synopsys) </a:t>
            </a:r>
          </a:p>
          <a:p>
            <a:pPr marL="628650">
              <a:spcBef>
                <a:spcPts val="600"/>
              </a:spcBef>
              <a:spcAft>
                <a:spcPts val="0"/>
              </a:spcAft>
              <a:buNone/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</a:tabLst>
            </a:pPr>
            <a:endParaRPr lang="en-US" sz="1700" b="1" i="1" dirty="0" smtClean="0">
              <a:solidFill>
                <a:srgbClr val="000099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4"/>
          </p:nvPr>
        </p:nvSpPr>
        <p:spPr>
          <a:xfrm>
            <a:off x="4572000" y="2632074"/>
            <a:ext cx="4041775" cy="40735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700" b="1" dirty="0" smtClean="0">
                <a:solidFill>
                  <a:srgbClr val="A50021"/>
                </a:solidFill>
              </a:rPr>
              <a:t>Bill Swartz </a:t>
            </a:r>
            <a:r>
              <a:rPr lang="en-US" sz="1700" b="1" i="1" dirty="0" smtClean="0">
                <a:solidFill>
                  <a:srgbClr val="000099"/>
                </a:solidFill>
              </a:rPr>
              <a:t>(</a:t>
            </a:r>
            <a:r>
              <a:rPr lang="en-US" sz="1700" b="1" i="1" dirty="0" err="1" smtClean="0">
                <a:solidFill>
                  <a:srgbClr val="000099"/>
                </a:solidFill>
              </a:rPr>
              <a:t>TimberWolf</a:t>
            </a:r>
            <a:r>
              <a:rPr lang="en-US" sz="1700" b="1" i="1" dirty="0" smtClean="0">
                <a:solidFill>
                  <a:srgbClr val="000099"/>
                </a:solidFill>
              </a:rPr>
              <a:t> Systems / University of Texas – Dallas)</a:t>
            </a:r>
          </a:p>
          <a:p>
            <a:pPr>
              <a:buNone/>
            </a:pPr>
            <a:r>
              <a:rPr lang="en-US" sz="1700" b="1" dirty="0" smtClean="0">
                <a:solidFill>
                  <a:srgbClr val="A50021"/>
                </a:solidFill>
              </a:rPr>
              <a:t>Atsushi Takahashi </a:t>
            </a:r>
            <a:r>
              <a:rPr lang="en-US" sz="1700" b="1" i="1" dirty="0" smtClean="0">
                <a:solidFill>
                  <a:srgbClr val="000099"/>
                </a:solidFill>
              </a:rPr>
              <a:t>(Tokyo Institute of Technology) </a:t>
            </a:r>
          </a:p>
          <a:p>
            <a:pPr>
              <a:buNone/>
            </a:pPr>
            <a:r>
              <a:rPr lang="en-US" sz="1700" b="1" dirty="0" smtClean="0">
                <a:solidFill>
                  <a:srgbClr val="A50021"/>
                </a:solidFill>
              </a:rPr>
              <a:t>Charles C. C. Liu </a:t>
            </a:r>
            <a:r>
              <a:rPr lang="en-US" sz="1700" b="1" i="1" dirty="0" smtClean="0">
                <a:solidFill>
                  <a:srgbClr val="000099"/>
                </a:solidFill>
              </a:rPr>
              <a:t>(TSMC) </a:t>
            </a:r>
          </a:p>
          <a:p>
            <a:pPr>
              <a:buNone/>
            </a:pPr>
            <a:r>
              <a:rPr lang="en-US" sz="1700" b="1" dirty="0" err="1" smtClean="0">
                <a:solidFill>
                  <a:srgbClr val="A50021"/>
                </a:solidFill>
              </a:rPr>
              <a:t>Malgorzata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dirty="0" err="1" smtClean="0">
                <a:solidFill>
                  <a:srgbClr val="A50021"/>
                </a:solidFill>
              </a:rPr>
              <a:t>Marek-Sadowska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i="1" dirty="0" smtClean="0">
                <a:solidFill>
                  <a:srgbClr val="000099"/>
                </a:solidFill>
              </a:rPr>
              <a:t>(UCSB)</a:t>
            </a:r>
          </a:p>
          <a:p>
            <a:pPr>
              <a:buNone/>
            </a:pPr>
            <a:r>
              <a:rPr lang="en-US" sz="1700" b="1" dirty="0" smtClean="0">
                <a:solidFill>
                  <a:srgbClr val="A50021"/>
                </a:solidFill>
              </a:rPr>
              <a:t>Marcelo de Oliveira Johann </a:t>
            </a:r>
            <a:r>
              <a:rPr lang="en-US" sz="1700" b="1" i="1" dirty="0" smtClean="0">
                <a:solidFill>
                  <a:srgbClr val="000099"/>
                </a:solidFill>
              </a:rPr>
              <a:t>(</a:t>
            </a:r>
            <a:r>
              <a:rPr lang="en-US" sz="1700" b="1" i="1" dirty="0" err="1" smtClean="0">
                <a:solidFill>
                  <a:srgbClr val="000099"/>
                </a:solidFill>
              </a:rPr>
              <a:t>Universidade</a:t>
            </a:r>
            <a:r>
              <a:rPr lang="en-US" sz="1700" b="1" i="1" dirty="0" smtClean="0">
                <a:solidFill>
                  <a:srgbClr val="000099"/>
                </a:solidFill>
              </a:rPr>
              <a:t> Federal do Rio Grande do </a:t>
            </a:r>
            <a:r>
              <a:rPr lang="en-US" sz="1700" b="1" i="1" dirty="0" err="1" smtClean="0">
                <a:solidFill>
                  <a:srgbClr val="000099"/>
                </a:solidFill>
              </a:rPr>
              <a:t>Sul</a:t>
            </a:r>
            <a:r>
              <a:rPr lang="en-US" sz="1700" b="1" i="1" dirty="0" smtClean="0">
                <a:solidFill>
                  <a:srgbClr val="000099"/>
                </a:solidFill>
              </a:rPr>
              <a:t>)</a:t>
            </a:r>
          </a:p>
          <a:p>
            <a:pPr>
              <a:buNone/>
            </a:pPr>
            <a:r>
              <a:rPr lang="en-US" sz="1700" b="1" dirty="0" smtClean="0">
                <a:solidFill>
                  <a:srgbClr val="A50021"/>
                </a:solidFill>
              </a:rPr>
              <a:t>Stephan Held</a:t>
            </a:r>
            <a:r>
              <a:rPr lang="en-US" sz="1700" b="1" i="1" dirty="0" smtClean="0">
                <a:solidFill>
                  <a:srgbClr val="000099"/>
                </a:solidFill>
              </a:rPr>
              <a:t> (University of Bonn)</a:t>
            </a:r>
          </a:p>
          <a:p>
            <a:pPr>
              <a:buNone/>
            </a:pPr>
            <a:r>
              <a:rPr lang="en-US" sz="1700" b="1" dirty="0" err="1" smtClean="0">
                <a:solidFill>
                  <a:srgbClr val="A50021"/>
                </a:solidFill>
              </a:rPr>
              <a:t>Laleh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dirty="0" err="1" smtClean="0">
                <a:solidFill>
                  <a:srgbClr val="A50021"/>
                </a:solidFill>
              </a:rPr>
              <a:t>Behjat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i="1" dirty="0" smtClean="0">
                <a:solidFill>
                  <a:srgbClr val="000099"/>
                </a:solidFill>
              </a:rPr>
              <a:t>(University of Calgary)</a:t>
            </a:r>
          </a:p>
          <a:p>
            <a:pPr>
              <a:buNone/>
            </a:pPr>
            <a:r>
              <a:rPr lang="en-US" sz="1700" b="1" dirty="0" smtClean="0">
                <a:solidFill>
                  <a:srgbClr val="A50021"/>
                </a:solidFill>
              </a:rPr>
              <a:t>Markus </a:t>
            </a:r>
            <a:r>
              <a:rPr lang="en-US" sz="1700" b="1" dirty="0" err="1" smtClean="0">
                <a:solidFill>
                  <a:srgbClr val="A50021"/>
                </a:solidFill>
              </a:rPr>
              <a:t>Olbrich</a:t>
            </a:r>
            <a:r>
              <a:rPr lang="en-US" sz="1700" b="1" dirty="0" smtClean="0">
                <a:solidFill>
                  <a:srgbClr val="A50021"/>
                </a:solidFill>
              </a:rPr>
              <a:t> </a:t>
            </a:r>
            <a:r>
              <a:rPr lang="en-US" sz="1700" b="1" i="1" dirty="0" smtClean="0">
                <a:solidFill>
                  <a:srgbClr val="000099"/>
                </a:solidFill>
              </a:rPr>
              <a:t>(University of Hannover)</a:t>
            </a:r>
          </a:p>
          <a:p>
            <a:pPr>
              <a:buNone/>
            </a:pPr>
            <a:r>
              <a:rPr lang="en-US" sz="1700" b="1" dirty="0" smtClean="0">
                <a:solidFill>
                  <a:srgbClr val="A50021"/>
                </a:solidFill>
              </a:rPr>
              <a:t>Evangeline Young </a:t>
            </a:r>
            <a:r>
              <a:rPr lang="en-US" sz="1700" b="1" i="1" dirty="0" smtClean="0">
                <a:solidFill>
                  <a:srgbClr val="000099"/>
                </a:solidFill>
              </a:rPr>
              <a:t>(The Chinese University of Hong Kong)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4368800" y="1659532"/>
            <a:ext cx="287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err="1" smtClean="0">
                <a:solidFill>
                  <a:srgbClr val="A50021"/>
                </a:solidFill>
              </a:rPr>
              <a:t>Azadeh</a:t>
            </a:r>
            <a:r>
              <a:rPr lang="en-US" altLang="zh-TW" dirty="0" smtClean="0">
                <a:solidFill>
                  <a:srgbClr val="A50021"/>
                </a:solidFill>
              </a:rPr>
              <a:t> </a:t>
            </a:r>
            <a:r>
              <a:rPr lang="en-US" altLang="zh-TW" dirty="0" err="1" smtClean="0">
                <a:solidFill>
                  <a:srgbClr val="A50021"/>
                </a:solidFill>
              </a:rPr>
              <a:t>Davoodi</a:t>
            </a:r>
            <a:endParaRPr lang="en-US" altLang="zh-TW" dirty="0" smtClean="0">
              <a:solidFill>
                <a:srgbClr val="A50021"/>
              </a:solidFill>
            </a:endParaRPr>
          </a:p>
          <a:p>
            <a:pPr algn="ctr"/>
            <a:r>
              <a:rPr lang="en-US" altLang="zh-TW" i="1" dirty="0" smtClean="0">
                <a:solidFill>
                  <a:srgbClr val="000099"/>
                </a:solidFill>
              </a:rPr>
              <a:t>University of Wisconsin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30400" y="1824633"/>
            <a:ext cx="876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0099"/>
                </a:solidFill>
              </a:rPr>
              <a:t>Chair</a:t>
            </a:r>
          </a:p>
          <a:p>
            <a:pPr algn="ctr"/>
            <a:r>
              <a:rPr lang="en-US" altLang="zh-TW" dirty="0" smtClean="0"/>
              <a:t> </a:t>
            </a:r>
            <a:endParaRPr lang="en-US" altLang="zh-TW" dirty="0"/>
          </a:p>
        </p:txBody>
      </p:sp>
      <p:pic>
        <p:nvPicPr>
          <p:cNvPr id="12" name="Picture 11" descr="C:\Users\jianghu\Documents\Conference\ISPD2012\speeches\Davoo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1390650" cy="1664157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Technical Program</a:t>
            </a:r>
            <a:endParaRPr lang="en-US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52 abstracts submitted, 40 submissions approved for review, authors from</a:t>
            </a:r>
          </a:p>
          <a:p>
            <a:pPr lvl="1"/>
            <a:r>
              <a:rPr lang="en-US" dirty="0" smtClean="0"/>
              <a:t>USA, Canada, China, Hong Kong, Japan, Taiwan, Germany, Spain, Russia</a:t>
            </a:r>
          </a:p>
          <a:p>
            <a:r>
              <a:rPr lang="en-US" dirty="0" smtClean="0"/>
              <a:t>Double-blind review process</a:t>
            </a:r>
          </a:p>
          <a:p>
            <a:pPr lvl="1"/>
            <a:r>
              <a:rPr lang="en-US" dirty="0" smtClean="0"/>
              <a:t>212 reviews (58 from external reviewers)</a:t>
            </a:r>
          </a:p>
          <a:p>
            <a:pPr lvl="1"/>
            <a:r>
              <a:rPr lang="en-US" dirty="0" smtClean="0"/>
              <a:t>At least 5 reviews per submission</a:t>
            </a:r>
          </a:p>
          <a:p>
            <a:pPr lvl="1"/>
            <a:r>
              <a:rPr lang="en-US" dirty="0" smtClean="0"/>
              <a:t>Papers selected in face-to-face meeting on Nov 21, 2013</a:t>
            </a:r>
          </a:p>
          <a:p>
            <a:pPr lvl="1"/>
            <a:r>
              <a:rPr lang="en-US" dirty="0" smtClean="0"/>
              <a:t>Thank Cadence to provide the meeting room</a:t>
            </a:r>
          </a:p>
          <a:p>
            <a:pPr lvl="1"/>
            <a:r>
              <a:rPr lang="en-US" dirty="0" smtClean="0"/>
              <a:t>Summarizing key issues raised in TPC meeting added to the reviews for authors</a:t>
            </a:r>
          </a:p>
          <a:p>
            <a:r>
              <a:rPr lang="en-US" dirty="0" smtClean="0"/>
              <a:t>14 accepted papers  (35% acceptance rate)</a:t>
            </a:r>
          </a:p>
          <a:p>
            <a:endParaRPr lang="en-US" dirty="0" smtClean="0"/>
          </a:p>
          <a:p>
            <a:endParaRPr lang="en-US" altLang="zh-TW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A4798-4A31-4BF6-8AA8-1BD8E6CE4862}" type="slidenum">
              <a:rPr lang="en-US" altLang="zh-TW" smtClean="0"/>
              <a:pPr/>
              <a:t>5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59080"/>
            <a:ext cx="8458200" cy="807720"/>
          </a:xfrm>
          <a:ln/>
        </p:spPr>
        <p:txBody>
          <a:bodyPr>
            <a:normAutofit/>
          </a:bodyPr>
          <a:lstStyle/>
          <a:p>
            <a:r>
              <a:rPr lang="en-US" sz="3200" b="1" dirty="0" smtClean="0"/>
              <a:t>Symposium Logistics</a:t>
            </a:r>
            <a:endParaRPr lang="en-US" sz="3200" b="1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001000" cy="5334000"/>
          </a:xfrm>
          <a:ln/>
        </p:spPr>
        <p:txBody>
          <a:bodyPr>
            <a:normAutofit fontScale="92500" lnSpcReduction="10000"/>
          </a:bodyPr>
          <a:lstStyle/>
          <a:p>
            <a:pPr marL="628650"/>
            <a:r>
              <a:rPr lang="en-US" sz="2800" dirty="0" smtClean="0"/>
              <a:t>Speakers</a:t>
            </a:r>
          </a:p>
          <a:p>
            <a:pPr marL="937260" lvl="1"/>
            <a:r>
              <a:rPr lang="en-US" sz="2400" dirty="0" smtClean="0"/>
              <a:t>Check in with your Session Chair and load your slides prior to your session</a:t>
            </a:r>
          </a:p>
          <a:p>
            <a:pPr marL="937260" lvl="1"/>
            <a:r>
              <a:rPr lang="en-US" sz="2400" i="1" dirty="0" smtClean="0">
                <a:solidFill>
                  <a:srgbClr val="A50021"/>
                </a:solidFill>
              </a:rPr>
              <a:t>Keep on time</a:t>
            </a:r>
          </a:p>
          <a:p>
            <a:pPr marL="937260" lvl="1"/>
            <a:r>
              <a:rPr lang="en-US" sz="2400" dirty="0" smtClean="0"/>
              <a:t>All slides will be posted (as PDF files) on the ISPD website; if not okay, please inform your Session Chair</a:t>
            </a:r>
          </a:p>
          <a:p>
            <a:pPr marL="628650"/>
            <a:r>
              <a:rPr lang="en-US" sz="2800" dirty="0" smtClean="0"/>
              <a:t>Session Chairs</a:t>
            </a:r>
          </a:p>
          <a:p>
            <a:pPr marL="937260" lvl="1"/>
            <a:r>
              <a:rPr lang="en-US" sz="2400" dirty="0" smtClean="0"/>
              <a:t>Know your speakers, help to load slides in advance</a:t>
            </a:r>
          </a:p>
          <a:p>
            <a:pPr marL="937260" lvl="1"/>
            <a:r>
              <a:rPr lang="en-US" sz="2400" i="1" dirty="0" smtClean="0">
                <a:solidFill>
                  <a:srgbClr val="A50021"/>
                </a:solidFill>
              </a:rPr>
              <a:t>Keep your sessions on time</a:t>
            </a:r>
          </a:p>
          <a:p>
            <a:pPr marL="537210"/>
            <a:r>
              <a:rPr lang="en-US" sz="2800" dirty="0" smtClean="0"/>
              <a:t>Audiences</a:t>
            </a:r>
          </a:p>
          <a:p>
            <a:pPr marL="937260" lvl="1"/>
            <a:r>
              <a:rPr lang="en-US" sz="2400" dirty="0" smtClean="0"/>
              <a:t>Please set your cell phones to silent/vibration mode</a:t>
            </a:r>
          </a:p>
          <a:p>
            <a:pPr marL="937260" lvl="1"/>
            <a:r>
              <a:rPr lang="en-US" sz="2400" dirty="0" smtClean="0"/>
              <a:t>Questions are encouraged, </a:t>
            </a:r>
            <a:r>
              <a:rPr lang="en-US" sz="2400" i="1" dirty="0" smtClean="0">
                <a:solidFill>
                  <a:srgbClr val="A50021"/>
                </a:solidFill>
              </a:rPr>
              <a:t>interruptions are okay! </a:t>
            </a:r>
            <a:r>
              <a:rPr lang="en-US" sz="2400" dirty="0" smtClean="0"/>
              <a:t>Please identify yourself before asking questions</a:t>
            </a:r>
          </a:p>
          <a:p>
            <a:pPr marL="937260" lvl="1"/>
            <a:r>
              <a:rPr lang="en-US" sz="2400" dirty="0" smtClean="0"/>
              <a:t>Microphone at center is for questions.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731520"/>
          </a:xfrm>
          <a:ln/>
        </p:spPr>
        <p:txBody>
          <a:bodyPr>
            <a:normAutofit/>
          </a:bodyPr>
          <a:lstStyle/>
          <a:p>
            <a:r>
              <a:rPr lang="en-US" sz="3200" b="1" dirty="0"/>
              <a:t>Best </a:t>
            </a:r>
            <a:r>
              <a:rPr lang="en-US" sz="3200" b="1" dirty="0" smtClean="0"/>
              <a:t>Paper Award Candidates</a:t>
            </a:r>
            <a:endParaRPr lang="en-US" sz="3200" b="1" dirty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8305800" cy="5638800"/>
          </a:xfrm>
          <a:ln/>
        </p:spPr>
        <p:txBody>
          <a:bodyPr>
            <a:noAutofit/>
          </a:bodyPr>
          <a:lstStyle/>
          <a:p>
            <a:r>
              <a:rPr lang="en-US" altLang="zh-TW" sz="2400" dirty="0" smtClean="0"/>
              <a:t>Session 1: </a:t>
            </a:r>
            <a:r>
              <a:rPr lang="en-US" sz="2400" b="1" i="1" dirty="0" smtClean="0"/>
              <a:t>Cell Density-driven Detailed Placement with Displacement Constraint </a:t>
            </a:r>
            <a:r>
              <a:rPr lang="en-US" sz="2400" b="1" dirty="0" smtClean="0">
                <a:solidFill>
                  <a:srgbClr val="A50021"/>
                </a:solidFill>
              </a:rPr>
              <a:t>(Wing-Kai Chow, </a:t>
            </a:r>
            <a:r>
              <a:rPr lang="en-US" sz="2400" b="1" dirty="0" err="1" smtClean="0">
                <a:solidFill>
                  <a:srgbClr val="A50021"/>
                </a:solidFill>
              </a:rPr>
              <a:t>Jian</a:t>
            </a:r>
            <a:r>
              <a:rPr lang="en-US" sz="2400" b="1" dirty="0" smtClean="0">
                <a:solidFill>
                  <a:srgbClr val="A50021"/>
                </a:solidFill>
              </a:rPr>
              <a:t> </a:t>
            </a:r>
            <a:r>
              <a:rPr lang="en-US" sz="2400" b="1" dirty="0" err="1" smtClean="0">
                <a:solidFill>
                  <a:srgbClr val="A50021"/>
                </a:solidFill>
              </a:rPr>
              <a:t>Kuang</a:t>
            </a:r>
            <a:r>
              <a:rPr lang="en-US" sz="2400" b="1" dirty="0" smtClean="0">
                <a:solidFill>
                  <a:srgbClr val="A50021"/>
                </a:solidFill>
              </a:rPr>
              <a:t>, </a:t>
            </a:r>
            <a:r>
              <a:rPr lang="en-US" sz="2400" b="1" dirty="0" err="1" smtClean="0">
                <a:solidFill>
                  <a:srgbClr val="A50021"/>
                </a:solidFill>
              </a:rPr>
              <a:t>Xu</a:t>
            </a:r>
            <a:r>
              <a:rPr lang="en-US" sz="2400" b="1" dirty="0" smtClean="0">
                <a:solidFill>
                  <a:srgbClr val="A50021"/>
                </a:solidFill>
              </a:rPr>
              <a:t> He, </a:t>
            </a:r>
            <a:r>
              <a:rPr lang="en-US" sz="2400" b="1" dirty="0" err="1" smtClean="0">
                <a:solidFill>
                  <a:srgbClr val="A50021"/>
                </a:solidFill>
              </a:rPr>
              <a:t>Wenzan</a:t>
            </a:r>
            <a:r>
              <a:rPr lang="en-US" sz="2400" b="1" dirty="0" smtClean="0">
                <a:solidFill>
                  <a:srgbClr val="A50021"/>
                </a:solidFill>
              </a:rPr>
              <a:t> </a:t>
            </a:r>
            <a:r>
              <a:rPr lang="en-US" sz="2400" b="1" dirty="0" err="1" smtClean="0">
                <a:solidFill>
                  <a:srgbClr val="A50021"/>
                </a:solidFill>
              </a:rPr>
              <a:t>Cai</a:t>
            </a:r>
            <a:r>
              <a:rPr lang="en-US" sz="2400" b="1" dirty="0" smtClean="0">
                <a:solidFill>
                  <a:srgbClr val="A50021"/>
                </a:solidFill>
              </a:rPr>
              <a:t> and Evangeline F. Y. Young)</a:t>
            </a:r>
          </a:p>
          <a:p>
            <a:endParaRPr lang="en-US" sz="2400" b="1" dirty="0" smtClean="0">
              <a:solidFill>
                <a:srgbClr val="A50021"/>
              </a:solidFill>
            </a:endParaRPr>
          </a:p>
          <a:p>
            <a:r>
              <a:rPr lang="en-US" altLang="zh-TW" sz="2400" dirty="0" smtClean="0"/>
              <a:t>Session 3: </a:t>
            </a:r>
            <a:r>
              <a:rPr lang="en-US" sz="2400" b="1" i="1" dirty="0" smtClean="0"/>
              <a:t>Placement-Driven Partitioning for Congestion Mitigation in Monolithic 3D IC Designs </a:t>
            </a:r>
            <a:r>
              <a:rPr lang="en-US" sz="2400" b="1" dirty="0" smtClean="0">
                <a:solidFill>
                  <a:srgbClr val="A50021"/>
                </a:solidFill>
              </a:rPr>
              <a:t>(</a:t>
            </a:r>
            <a:r>
              <a:rPr lang="en-US" sz="2400" b="1" dirty="0" err="1" smtClean="0">
                <a:solidFill>
                  <a:srgbClr val="A50021"/>
                </a:solidFill>
              </a:rPr>
              <a:t>Shreepad</a:t>
            </a:r>
            <a:r>
              <a:rPr lang="en-US" sz="2400" b="1" dirty="0" smtClean="0">
                <a:solidFill>
                  <a:srgbClr val="A50021"/>
                </a:solidFill>
              </a:rPr>
              <a:t> </a:t>
            </a:r>
            <a:r>
              <a:rPr lang="en-US" sz="2400" b="1" dirty="0" err="1" smtClean="0">
                <a:solidFill>
                  <a:srgbClr val="A50021"/>
                </a:solidFill>
              </a:rPr>
              <a:t>Panth</a:t>
            </a:r>
            <a:r>
              <a:rPr lang="en-US" sz="2400" b="1" dirty="0" smtClean="0">
                <a:solidFill>
                  <a:srgbClr val="A50021"/>
                </a:solidFill>
              </a:rPr>
              <a:t>, </a:t>
            </a:r>
            <a:r>
              <a:rPr lang="en-US" sz="2400" b="1" dirty="0" err="1" smtClean="0">
                <a:solidFill>
                  <a:srgbClr val="A50021"/>
                </a:solidFill>
              </a:rPr>
              <a:t>Kambiz</a:t>
            </a:r>
            <a:r>
              <a:rPr lang="en-US" sz="2400" b="1" dirty="0" smtClean="0">
                <a:solidFill>
                  <a:srgbClr val="A50021"/>
                </a:solidFill>
              </a:rPr>
              <a:t> </a:t>
            </a:r>
            <a:r>
              <a:rPr lang="en-US" sz="2400" b="1" dirty="0" err="1" smtClean="0">
                <a:solidFill>
                  <a:srgbClr val="A50021"/>
                </a:solidFill>
              </a:rPr>
              <a:t>Samadi</a:t>
            </a:r>
            <a:r>
              <a:rPr lang="en-US" sz="2400" b="1" dirty="0" smtClean="0">
                <a:solidFill>
                  <a:srgbClr val="A50021"/>
                </a:solidFill>
              </a:rPr>
              <a:t>, Yang Du and Sung </a:t>
            </a:r>
            <a:r>
              <a:rPr lang="en-US" sz="2400" b="1" dirty="0" err="1" smtClean="0">
                <a:solidFill>
                  <a:srgbClr val="A50021"/>
                </a:solidFill>
              </a:rPr>
              <a:t>Kyu</a:t>
            </a:r>
            <a:r>
              <a:rPr lang="en-US" sz="2400" b="1" dirty="0" smtClean="0">
                <a:solidFill>
                  <a:srgbClr val="A50021"/>
                </a:solidFill>
              </a:rPr>
              <a:t> Lim)</a:t>
            </a:r>
            <a:endParaRPr lang="en-US" sz="2400" b="1" i="1" dirty="0" smtClean="0">
              <a:solidFill>
                <a:srgbClr val="A50021"/>
              </a:solidFill>
            </a:endParaRPr>
          </a:p>
          <a:p>
            <a:endParaRPr lang="en-US" altLang="zh-TW" sz="2400" dirty="0" smtClean="0"/>
          </a:p>
          <a:p>
            <a:r>
              <a:rPr lang="en-US" altLang="zh-TW" sz="2400" dirty="0" smtClean="0"/>
              <a:t>Session 4: </a:t>
            </a:r>
            <a:r>
              <a:rPr lang="en-US" sz="2400" b="1" i="1" dirty="0" smtClean="0"/>
              <a:t>Clock Tree </a:t>
            </a:r>
            <a:r>
              <a:rPr lang="en-US" sz="2400" b="1" i="1" dirty="0" err="1" smtClean="0"/>
              <a:t>Resynthesis</a:t>
            </a:r>
            <a:r>
              <a:rPr lang="en-US" sz="2400" b="1" i="1" dirty="0" smtClean="0"/>
              <a:t> for Multi-corner Multi-mode Timing Closure </a:t>
            </a:r>
            <a:r>
              <a:rPr lang="en-US" sz="2400" b="1" dirty="0" smtClean="0">
                <a:solidFill>
                  <a:srgbClr val="A50021"/>
                </a:solidFill>
              </a:rPr>
              <a:t>(</a:t>
            </a:r>
            <a:r>
              <a:rPr lang="en-US" sz="2400" b="1" dirty="0" err="1" smtClean="0">
                <a:solidFill>
                  <a:srgbClr val="A50021"/>
                </a:solidFill>
              </a:rPr>
              <a:t>Subhendu</a:t>
            </a:r>
            <a:r>
              <a:rPr lang="en-US" sz="2400" b="1" dirty="0" smtClean="0">
                <a:solidFill>
                  <a:srgbClr val="A50021"/>
                </a:solidFill>
              </a:rPr>
              <a:t> Roy, </a:t>
            </a:r>
            <a:r>
              <a:rPr lang="en-US" sz="2400" b="1" dirty="0" err="1" smtClean="0">
                <a:solidFill>
                  <a:srgbClr val="A50021"/>
                </a:solidFill>
              </a:rPr>
              <a:t>Pavlos</a:t>
            </a:r>
            <a:r>
              <a:rPr lang="en-US" sz="2400" b="1" dirty="0" smtClean="0">
                <a:solidFill>
                  <a:srgbClr val="A50021"/>
                </a:solidFill>
              </a:rPr>
              <a:t> M. </a:t>
            </a:r>
            <a:r>
              <a:rPr lang="en-US" sz="2400" b="1" dirty="0" err="1" smtClean="0">
                <a:solidFill>
                  <a:srgbClr val="A50021"/>
                </a:solidFill>
              </a:rPr>
              <a:t>Mattheakis</a:t>
            </a:r>
            <a:r>
              <a:rPr lang="en-US" sz="2400" b="1" dirty="0" smtClean="0">
                <a:solidFill>
                  <a:srgbClr val="A50021"/>
                </a:solidFill>
              </a:rPr>
              <a:t>, David. Z. Pan and Laurent Masse-</a:t>
            </a:r>
            <a:r>
              <a:rPr lang="en-US" sz="2400" b="1" dirty="0" err="1" smtClean="0">
                <a:solidFill>
                  <a:srgbClr val="A50021"/>
                </a:solidFill>
              </a:rPr>
              <a:t>Navette</a:t>
            </a:r>
            <a:r>
              <a:rPr lang="en-US" sz="2400" b="1" dirty="0" smtClean="0">
                <a:solidFill>
                  <a:srgbClr val="A50021"/>
                </a:solidFill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AA4798-4A31-4BF6-8AA8-1BD8E6CE4862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268" y="165669"/>
            <a:ext cx="8766092" cy="6502502"/>
          </a:xfrm>
          <a:prstGeom prst="rect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b="0">
              <a:solidFill>
                <a:prstClr val="white"/>
              </a:solidFill>
            </a:endParaRPr>
          </a:p>
        </p:txBody>
      </p:sp>
      <p:pic>
        <p:nvPicPr>
          <p:cNvPr id="5" name="Picture 4" descr="sigda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2231" y="506817"/>
            <a:ext cx="1532659" cy="12884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13291" y="821421"/>
            <a:ext cx="704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400" b="0" dirty="0" smtClean="0">
                <a:solidFill>
                  <a:prstClr val="black"/>
                </a:solidFill>
                <a:latin typeface="Calibri"/>
                <a:ea typeface="+mn-ea"/>
              </a:rPr>
              <a:t>2014 ACM International Symposium on Physical 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89349" y="1606783"/>
            <a:ext cx="3963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4000" dirty="0" smtClean="0">
                <a:solidFill>
                  <a:prstClr val="black"/>
                </a:solidFill>
                <a:latin typeface="Calibri"/>
                <a:ea typeface="+mn-ea"/>
              </a:rPr>
              <a:t>Best Paper Award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258" y="2577788"/>
            <a:ext cx="8470438" cy="1896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000" b="0" dirty="0" smtClean="0">
                <a:solidFill>
                  <a:prstClr val="black"/>
                </a:solidFill>
                <a:latin typeface="Calibri"/>
                <a:ea typeface="+mn-ea"/>
              </a:rPr>
              <a:t>Presented to</a:t>
            </a:r>
          </a:p>
          <a:p>
            <a:pPr algn="ctr" defTabSz="4572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endParaRPr kumimoji="0" lang="en-US" sz="2000" b="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algn="ctr" defTabSz="4572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000" b="0" i="1" dirty="0" err="1" smtClean="0">
                <a:solidFill>
                  <a:prstClr val="black"/>
                </a:solidFill>
                <a:latin typeface="Calibri"/>
                <a:ea typeface="+mn-ea"/>
              </a:rPr>
              <a:t>Subhendu</a:t>
            </a:r>
            <a:r>
              <a:rPr kumimoji="0" lang="en-US" sz="2000" b="0" i="1" dirty="0" smtClean="0">
                <a:solidFill>
                  <a:prstClr val="black"/>
                </a:solidFill>
                <a:latin typeface="Calibri"/>
                <a:ea typeface="+mn-ea"/>
              </a:rPr>
              <a:t> Roy, </a:t>
            </a:r>
            <a:r>
              <a:rPr kumimoji="0" lang="en-US" sz="2000" b="0" i="1" dirty="0" err="1" smtClean="0">
                <a:solidFill>
                  <a:prstClr val="black"/>
                </a:solidFill>
                <a:latin typeface="Calibri"/>
                <a:ea typeface="+mn-ea"/>
              </a:rPr>
              <a:t>Pavlos</a:t>
            </a:r>
            <a:r>
              <a:rPr kumimoji="0" lang="en-US" sz="2000" b="0" i="1" dirty="0" smtClean="0">
                <a:solidFill>
                  <a:prstClr val="black"/>
                </a:solidFill>
                <a:latin typeface="Calibri"/>
                <a:ea typeface="+mn-ea"/>
              </a:rPr>
              <a:t> M. </a:t>
            </a:r>
            <a:r>
              <a:rPr kumimoji="0" lang="en-US" sz="2000" b="0" i="1" dirty="0" err="1" smtClean="0">
                <a:solidFill>
                  <a:prstClr val="black"/>
                </a:solidFill>
                <a:latin typeface="Calibri"/>
                <a:ea typeface="+mn-ea"/>
              </a:rPr>
              <a:t>Mattheakis</a:t>
            </a:r>
            <a:r>
              <a:rPr kumimoji="0" lang="en-US" sz="2000" b="0" i="1" dirty="0" smtClean="0">
                <a:solidFill>
                  <a:prstClr val="black"/>
                </a:solidFill>
                <a:latin typeface="Calibri"/>
                <a:ea typeface="+mn-ea"/>
              </a:rPr>
              <a:t>, Laurent Masse-</a:t>
            </a:r>
            <a:r>
              <a:rPr kumimoji="0" lang="en-US" sz="2000" b="0" i="1" dirty="0" err="1" smtClean="0">
                <a:solidFill>
                  <a:prstClr val="black"/>
                </a:solidFill>
                <a:latin typeface="Calibri"/>
                <a:ea typeface="+mn-ea"/>
              </a:rPr>
              <a:t>Navette</a:t>
            </a:r>
            <a:r>
              <a:rPr kumimoji="0" lang="en-US" sz="2000" b="0" i="1" dirty="0" smtClean="0">
                <a:solidFill>
                  <a:prstClr val="black"/>
                </a:solidFill>
                <a:latin typeface="Calibri"/>
                <a:ea typeface="+mn-ea"/>
              </a:rPr>
              <a:t>, and David Z. Pan </a:t>
            </a:r>
            <a:br>
              <a:rPr kumimoji="0" lang="en-US" sz="2000" b="0" i="1" dirty="0" smtClean="0">
                <a:solidFill>
                  <a:prstClr val="black"/>
                </a:solidFill>
                <a:latin typeface="Calibri"/>
                <a:ea typeface="+mn-ea"/>
              </a:rPr>
            </a:br>
            <a:endParaRPr kumimoji="0" lang="en-US" sz="2000" b="0" i="1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algn="ctr" defTabSz="4572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000" b="0" dirty="0" smtClean="0">
                <a:solidFill>
                  <a:prstClr val="black"/>
                </a:solidFill>
                <a:latin typeface="Calibri"/>
                <a:ea typeface="+mn-ea"/>
              </a:rPr>
              <a:t>For the paper</a:t>
            </a:r>
          </a:p>
          <a:p>
            <a:pPr algn="ctr" defTabSz="4572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endParaRPr kumimoji="0" lang="en-US" sz="2000" b="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algn="ctr" defTabSz="4572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000" b="0" i="1" dirty="0" smtClean="0">
                <a:solidFill>
                  <a:prstClr val="black"/>
                </a:solidFill>
                <a:latin typeface="Calibri"/>
                <a:ea typeface="+mn-ea"/>
              </a:rPr>
              <a:t>“Clock Tree </a:t>
            </a:r>
            <a:r>
              <a:rPr kumimoji="0" lang="en-US" sz="2000" b="0" i="1" dirty="0" err="1" smtClean="0">
                <a:solidFill>
                  <a:prstClr val="black"/>
                </a:solidFill>
                <a:latin typeface="Calibri"/>
                <a:ea typeface="+mn-ea"/>
              </a:rPr>
              <a:t>Resynthesis</a:t>
            </a:r>
            <a:r>
              <a:rPr kumimoji="0" lang="en-US" sz="2000" b="0" i="1" dirty="0" smtClean="0">
                <a:solidFill>
                  <a:prstClr val="black"/>
                </a:solidFill>
                <a:latin typeface="Calibri"/>
                <a:ea typeface="+mn-ea"/>
              </a:rPr>
              <a:t> for Multi-corner Multi-mode Timing Closure”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8665" y="6138481"/>
            <a:ext cx="2265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b="0" dirty="0" smtClean="0">
                <a:solidFill>
                  <a:prstClr val="black"/>
                </a:solidFill>
                <a:latin typeface="Calibri"/>
                <a:ea typeface="+mn-ea"/>
              </a:rPr>
              <a:t>March 30 – April 2, 2014</a:t>
            </a:r>
            <a:endParaRPr kumimoji="0" lang="en-US" sz="1600" b="0" i="1" dirty="0" smtClea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5954" y="5419108"/>
            <a:ext cx="1518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Cliff C. N. Sze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General Chair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9393" y="5419108"/>
            <a:ext cx="2433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b="0" dirty="0" err="1" smtClean="0">
                <a:solidFill>
                  <a:prstClr val="black"/>
                </a:solidFill>
                <a:latin typeface="Calibri"/>
                <a:ea typeface="+mn-ea"/>
              </a:rPr>
              <a:t>Azadeh</a:t>
            </a: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kumimoji="0" lang="en-US" b="0" dirty="0" err="1" smtClean="0">
                <a:solidFill>
                  <a:prstClr val="black"/>
                </a:solidFill>
                <a:latin typeface="Calibri"/>
                <a:ea typeface="+mn-ea"/>
              </a:rPr>
              <a:t>Davoodi</a:t>
            </a:r>
            <a:endParaRPr kumimoji="0" lang="en-US" b="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Technical Program Chair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501" y="5419108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Cheng-</a:t>
            </a:r>
            <a:r>
              <a:rPr kumimoji="0" lang="en-US" b="0" dirty="0" err="1" smtClean="0">
                <a:solidFill>
                  <a:prstClr val="black"/>
                </a:solidFill>
                <a:latin typeface="Calibri"/>
                <a:ea typeface="+mn-ea"/>
              </a:rPr>
              <a:t>Kok</a:t>
            </a: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kumimoji="0" lang="en-US" b="0" dirty="0" err="1" smtClean="0">
                <a:solidFill>
                  <a:prstClr val="black"/>
                </a:solidFill>
                <a:latin typeface="Calibri"/>
                <a:ea typeface="+mn-ea"/>
              </a:rPr>
              <a:t>Koh</a:t>
            </a:r>
            <a:endParaRPr kumimoji="0" lang="en-US" b="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Steering Committee Chair</a:t>
            </a:r>
          </a:p>
        </p:txBody>
      </p:sp>
      <p:pic>
        <p:nvPicPr>
          <p:cNvPr id="3074" name="Ink 11"/>
          <p:cNvPicPr>
            <a:picLocks noRot="1" noChangeAspect="1" noEditPoints="1" noChangeArrowheads="1" noChangeShapeType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6080" y="5071447"/>
            <a:ext cx="2105025" cy="277812"/>
          </a:xfrm>
          <a:prstGeom prst="rect">
            <a:avLst/>
          </a:prstGeom>
          <a:noFill/>
        </p:spPr>
      </p:pic>
      <p:pic>
        <p:nvPicPr>
          <p:cNvPr id="14" name="Picture 13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83725" y="4955882"/>
            <a:ext cx="2059131" cy="568037"/>
          </a:xfrm>
          <a:prstGeom prst="rect">
            <a:avLst/>
          </a:prstGeom>
          <a:noFill/>
        </p:spPr>
      </p:pic>
      <p:pic>
        <p:nvPicPr>
          <p:cNvPr id="15" name="Picture 14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801900" y="4889347"/>
            <a:ext cx="1563007" cy="60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4476"/>
            <a:ext cx="7772400" cy="88357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Detailed Routing-Driven Placement Contest</a:t>
            </a:r>
            <a:br>
              <a:rPr lang="en-US" sz="3200" b="1" dirty="0" smtClean="0"/>
            </a:b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07184" y="983206"/>
            <a:ext cx="732344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 fontAlgn="auto">
              <a:spcBef>
                <a:spcPts val="400"/>
              </a:spcBef>
              <a:spcAft>
                <a:spcPts val="300"/>
              </a:spcAft>
              <a:buFont typeface="Courier New"/>
              <a:buChar char="o"/>
            </a:pPr>
            <a:r>
              <a:rPr kumimoji="0" lang="en-US" sz="2000" b="0" dirty="0" smtClean="0">
                <a:solidFill>
                  <a:prstClr val="black"/>
                </a:solidFill>
                <a:latin typeface="Calibri"/>
                <a:ea typeface="+mn-ea"/>
              </a:rPr>
              <a:t>Organized by Mentor Graphics and a colleague from academia:</a:t>
            </a:r>
          </a:p>
          <a:p>
            <a:pPr marL="742950" lvl="1" indent="-285750" algn="just" defTabSz="457200" fontAlgn="auto">
              <a:spcBef>
                <a:spcPts val="400"/>
              </a:spcBef>
              <a:spcAft>
                <a:spcPts val="300"/>
              </a:spcAft>
              <a:buFont typeface="Lucida Grande"/>
              <a:buChar char="-"/>
            </a:pP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Ismail Bustany (Contest Chair)</a:t>
            </a:r>
          </a:p>
          <a:p>
            <a:pPr marL="742950" lvl="1" indent="-285750" algn="just" defTabSz="457200" fontAlgn="auto">
              <a:spcBef>
                <a:spcPts val="400"/>
              </a:spcBef>
              <a:spcAft>
                <a:spcPts val="300"/>
              </a:spcAft>
              <a:buFont typeface="Lucida Grande"/>
              <a:buChar char="-"/>
            </a:pPr>
            <a:r>
              <a:rPr kumimoji="0" lang="en-US" b="0" dirty="0" err="1" smtClean="0">
                <a:solidFill>
                  <a:prstClr val="black"/>
                </a:solidFill>
                <a:latin typeface="Calibri"/>
                <a:ea typeface="+mn-ea"/>
              </a:rPr>
              <a:t>Vlad</a:t>
            </a: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kumimoji="0" lang="en-US" b="0" dirty="0" err="1" smtClean="0">
                <a:solidFill>
                  <a:prstClr val="black"/>
                </a:solidFill>
                <a:latin typeface="Calibri"/>
                <a:ea typeface="+mn-ea"/>
              </a:rPr>
              <a:t>Yutsis</a:t>
            </a:r>
            <a:endParaRPr kumimoji="0" lang="en-US" b="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marL="742950" lvl="1" indent="-285750" algn="just" defTabSz="457200" fontAlgn="auto">
              <a:spcBef>
                <a:spcPts val="400"/>
              </a:spcBef>
              <a:spcAft>
                <a:spcPts val="300"/>
              </a:spcAft>
              <a:buFont typeface="Lucida Grande"/>
              <a:buChar char="-"/>
            </a:pP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David </a:t>
            </a:r>
            <a:r>
              <a:rPr kumimoji="0" lang="en-US" b="0" dirty="0" err="1" smtClean="0">
                <a:solidFill>
                  <a:prstClr val="black"/>
                </a:solidFill>
                <a:latin typeface="Calibri"/>
                <a:ea typeface="+mn-ea"/>
              </a:rPr>
              <a:t>Chinnery</a:t>
            </a:r>
            <a:endParaRPr kumimoji="0" lang="en-US" b="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marL="742950" lvl="1" indent="-285750" algn="just" defTabSz="457200" fontAlgn="auto">
              <a:spcBef>
                <a:spcPts val="400"/>
              </a:spcBef>
              <a:spcAft>
                <a:spcPts val="300"/>
              </a:spcAft>
              <a:buFont typeface="Lucida Grande"/>
              <a:buChar char="-"/>
            </a:pP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Joseph </a:t>
            </a:r>
            <a:r>
              <a:rPr kumimoji="0" lang="en-US" b="0" dirty="0" err="1" smtClean="0">
                <a:solidFill>
                  <a:prstClr val="black"/>
                </a:solidFill>
                <a:latin typeface="Calibri"/>
                <a:ea typeface="+mn-ea"/>
              </a:rPr>
              <a:t>Shinnerl</a:t>
            </a:r>
            <a:endParaRPr kumimoji="0" lang="en-US" b="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marL="742950" lvl="1" indent="-285750" algn="just" defTabSz="457200" fontAlgn="auto">
              <a:spcBef>
                <a:spcPts val="400"/>
              </a:spcBef>
              <a:spcAft>
                <a:spcPts val="300"/>
              </a:spcAft>
              <a:buFont typeface="Lucida Grande"/>
              <a:buChar char="-"/>
            </a:pP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Wen-</a:t>
            </a:r>
            <a:r>
              <a:rPr kumimoji="0" lang="en-US" b="0" dirty="0" err="1" smtClean="0">
                <a:solidFill>
                  <a:prstClr val="black"/>
                </a:solidFill>
                <a:latin typeface="Calibri"/>
                <a:ea typeface="+mn-ea"/>
              </a:rPr>
              <a:t>Hao</a:t>
            </a: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 Liu</a:t>
            </a:r>
          </a:p>
          <a:p>
            <a:pPr marL="742950" lvl="1" indent="-285750" algn="just" defTabSz="457200" fontAlgn="auto">
              <a:spcBef>
                <a:spcPts val="400"/>
              </a:spcBef>
              <a:spcAft>
                <a:spcPts val="300"/>
              </a:spcAft>
              <a:buFont typeface="Lucida Grande"/>
              <a:buChar char="-"/>
            </a:pP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Clive Ellis</a:t>
            </a:r>
          </a:p>
          <a:p>
            <a:pPr marL="742950" lvl="1" indent="-285750" algn="just" defTabSz="457200" fontAlgn="auto">
              <a:spcBef>
                <a:spcPts val="400"/>
              </a:spcBef>
              <a:spcAft>
                <a:spcPts val="300"/>
              </a:spcAft>
              <a:buFont typeface="Lucida Grande"/>
              <a:buChar char="-"/>
            </a:pPr>
            <a:r>
              <a:rPr kumimoji="0" lang="en-US" b="0" dirty="0" smtClean="0">
                <a:solidFill>
                  <a:prstClr val="black"/>
                </a:solidFill>
                <a:latin typeface="Calibri"/>
                <a:ea typeface="+mn-ea"/>
              </a:rPr>
              <a:t>John Jones</a:t>
            </a:r>
            <a:endParaRPr kumimoji="0" lang="en-US" sz="2000" b="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marL="285750" indent="-285750" algn="just" defTabSz="457200" fontAlgn="auto">
              <a:spcBef>
                <a:spcPts val="400"/>
              </a:spcBef>
              <a:spcAft>
                <a:spcPts val="300"/>
              </a:spcAft>
              <a:buFont typeface="Courier New"/>
              <a:buChar char="o"/>
            </a:pPr>
            <a:r>
              <a:rPr kumimoji="0" lang="en-US" sz="2000" b="0" dirty="0" smtClean="0">
                <a:solidFill>
                  <a:prstClr val="black"/>
                </a:solidFill>
                <a:latin typeface="Calibri"/>
                <a:ea typeface="+mn-ea"/>
              </a:rPr>
              <a:t>Strong support from Shankar </a:t>
            </a:r>
            <a:r>
              <a:rPr kumimoji="0" lang="en-US" sz="2000" b="0" dirty="0" err="1" smtClean="0">
                <a:solidFill>
                  <a:prstClr val="black"/>
                </a:solidFill>
                <a:latin typeface="Calibri"/>
                <a:ea typeface="+mn-ea"/>
              </a:rPr>
              <a:t>Krishnamoorthy</a:t>
            </a:r>
            <a:r>
              <a:rPr kumimoji="0" lang="en-US" sz="2000" b="0" dirty="0" smtClean="0">
                <a:solidFill>
                  <a:prstClr val="black"/>
                </a:solidFill>
                <a:latin typeface="Calibri"/>
                <a:ea typeface="+mn-ea"/>
              </a:rPr>
              <a:t>, Chief Scientist, Integrated Circuits Implementation Division, Mentor Graphics.</a:t>
            </a:r>
          </a:p>
          <a:p>
            <a:pPr marL="285750" indent="-285750" algn="just" defTabSz="457200" fontAlgn="auto">
              <a:spcBef>
                <a:spcPts val="400"/>
              </a:spcBef>
              <a:spcAft>
                <a:spcPts val="300"/>
              </a:spcAft>
              <a:buFont typeface="Courier New"/>
              <a:buChar char="o"/>
            </a:pPr>
            <a:r>
              <a:rPr kumimoji="0" lang="en-US" sz="2000" b="0" dirty="0" smtClean="0">
                <a:solidFill>
                  <a:prstClr val="black"/>
                </a:solidFill>
                <a:latin typeface="Calibri"/>
                <a:ea typeface="+mn-ea"/>
              </a:rPr>
              <a:t>18 initial registrations from </a:t>
            </a:r>
            <a:r>
              <a:rPr kumimoji="0" lang="en-US" sz="2000" b="0" dirty="0">
                <a:solidFill>
                  <a:prstClr val="black"/>
                </a:solidFill>
                <a:latin typeface="Calibri"/>
                <a:ea typeface="+mn-ea"/>
              </a:rPr>
              <a:t>Brazil, Canada, China, Germany, Hong Kong, Taiwan, </a:t>
            </a:r>
            <a:r>
              <a:rPr kumimoji="0" lang="en-US" sz="2000" b="0" dirty="0" smtClean="0">
                <a:solidFill>
                  <a:prstClr val="black"/>
                </a:solidFill>
                <a:latin typeface="Calibri"/>
                <a:ea typeface="+mn-ea"/>
              </a:rPr>
              <a:t>and </a:t>
            </a:r>
            <a:r>
              <a:rPr kumimoji="0" lang="en-US" sz="2000" b="0" dirty="0">
                <a:solidFill>
                  <a:prstClr val="black"/>
                </a:solidFill>
                <a:latin typeface="Calibri"/>
                <a:ea typeface="+mn-ea"/>
              </a:rPr>
              <a:t>the United States. </a:t>
            </a:r>
            <a:endParaRPr kumimoji="0" lang="en-US" sz="2000" b="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marL="285750" indent="-285750" algn="just" defTabSz="457200" fontAlgn="auto">
              <a:spcBef>
                <a:spcPts val="400"/>
              </a:spcBef>
              <a:spcAft>
                <a:spcPts val="300"/>
              </a:spcAft>
              <a:buFont typeface="Courier New"/>
              <a:buChar char="o"/>
            </a:pPr>
            <a:r>
              <a:rPr kumimoji="0" lang="en-US" sz="2000" b="0" dirty="0" smtClean="0">
                <a:solidFill>
                  <a:prstClr val="black"/>
                </a:solidFill>
                <a:latin typeface="Calibri"/>
                <a:ea typeface="+mn-ea"/>
              </a:rPr>
              <a:t>12 </a:t>
            </a:r>
            <a:r>
              <a:rPr kumimoji="0" lang="en-US" sz="2000" b="0" dirty="0" smtClean="0">
                <a:solidFill>
                  <a:prstClr val="black"/>
                </a:solidFill>
                <a:latin typeface="Symbol" charset="2"/>
                <a:ea typeface="+mn-ea"/>
                <a:cs typeface="Symbol" charset="2"/>
              </a:rPr>
              <a:t>a</a:t>
            </a:r>
            <a:r>
              <a:rPr kumimoji="0" lang="en-US" sz="2000" b="0" dirty="0" smtClean="0">
                <a:solidFill>
                  <a:prstClr val="black"/>
                </a:solidFill>
                <a:latin typeface="Calibri"/>
                <a:ea typeface="+mn-ea"/>
              </a:rPr>
              <a:t>-binary submissions, 9 final submissions (7 valid).</a:t>
            </a:r>
          </a:p>
          <a:p>
            <a:pPr marL="285750" indent="-285750" algn="just" defTabSz="457200" fontAlgn="auto">
              <a:spcBef>
                <a:spcPts val="400"/>
              </a:spcBef>
              <a:spcAft>
                <a:spcPts val="300"/>
              </a:spcAft>
              <a:buFont typeface="Courier New"/>
              <a:buChar char="o"/>
            </a:pPr>
            <a:r>
              <a:rPr kumimoji="0" lang="en-US" sz="2000" b="0" dirty="0" smtClean="0">
                <a:solidFill>
                  <a:prstClr val="black"/>
                </a:solidFill>
                <a:latin typeface="Calibri"/>
                <a:ea typeface="+mn-ea"/>
              </a:rPr>
              <a:t>Sponsored by IEEE CEDA and industrial partners.</a:t>
            </a:r>
          </a:p>
          <a:p>
            <a:pPr marL="285750" indent="-285750" algn="just" defTabSz="457200" fontAlgn="auto">
              <a:spcBef>
                <a:spcPts val="400"/>
              </a:spcBef>
              <a:spcAft>
                <a:spcPts val="300"/>
              </a:spcAft>
              <a:buFont typeface="Courier New"/>
              <a:buChar char="o"/>
            </a:pPr>
            <a:r>
              <a:rPr kumimoji="0" lang="en-US" sz="2000" b="0" dirty="0" smtClean="0">
                <a:solidFill>
                  <a:prstClr val="black"/>
                </a:solidFill>
                <a:latin typeface="Calibri"/>
                <a:ea typeface="+mn-ea"/>
              </a:rPr>
              <a:t>Winners to be announced Wednesday morning (Session 8).</a:t>
            </a:r>
          </a:p>
        </p:txBody>
      </p:sp>
      <p:pic>
        <p:nvPicPr>
          <p:cNvPr id="7" name="Picture 6" descr="Ismail_SPD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72000" y="1447800"/>
            <a:ext cx="2199132" cy="16390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388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20911</TotalTime>
  <Words>1233</Words>
  <Application>Microsoft Macintosh PowerPoint</Application>
  <PresentationFormat>On-screen Show (4:3)</PresentationFormat>
  <Paragraphs>238</Paragraphs>
  <Slides>20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Blends</vt:lpstr>
      <vt:lpstr>Office Theme</vt:lpstr>
      <vt:lpstr>1_Office Theme</vt:lpstr>
      <vt:lpstr>2_Office Theme</vt:lpstr>
      <vt:lpstr>Welcome to ISPD 2014   ACM International Symposium on Physical Design </vt:lpstr>
      <vt:lpstr>Symposium Organization</vt:lpstr>
      <vt:lpstr>Hotel Logistics</vt:lpstr>
      <vt:lpstr>Technical Program Committee</vt:lpstr>
      <vt:lpstr>Technical Program</vt:lpstr>
      <vt:lpstr>Symposium Logistics</vt:lpstr>
      <vt:lpstr>Best Paper Award Candidates</vt:lpstr>
      <vt:lpstr>Slide 8</vt:lpstr>
      <vt:lpstr>Detailed Routing-Driven Placement Contest </vt:lpstr>
      <vt:lpstr>Slide 10</vt:lpstr>
      <vt:lpstr>Sponsors and Supporters</vt:lpstr>
      <vt:lpstr>Paying Tributes to Giants in Physical Design</vt:lpstr>
      <vt:lpstr>2014 ISPD Lifetime Achievement Award:  Dr. Bryan Preas</vt:lpstr>
      <vt:lpstr>Slide 14</vt:lpstr>
      <vt:lpstr>In the pen</vt:lpstr>
      <vt:lpstr>Steering Committee</vt:lpstr>
      <vt:lpstr>Invited Talks</vt:lpstr>
      <vt:lpstr>Winery Cave Tour and Tasting (Wednesday 2:00-3:30pm) </vt:lpstr>
      <vt:lpstr>ISPD 2014</vt:lpstr>
      <vt:lpstr>Keynote </vt:lpstr>
    </vt:vector>
  </TitlesOfParts>
  <Company>National Taiwan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 Legalization</dc:title>
  <dc:creator>Chuck Chen</dc:creator>
  <cp:lastModifiedBy>Cliff Sze</cp:lastModifiedBy>
  <cp:revision>2582</cp:revision>
  <dcterms:created xsi:type="dcterms:W3CDTF">2014-03-31T15:28:47Z</dcterms:created>
  <dcterms:modified xsi:type="dcterms:W3CDTF">2014-03-31T15:30:31Z</dcterms:modified>
</cp:coreProperties>
</file>