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93" r:id="rId2"/>
    <p:sldId id="503" r:id="rId3"/>
    <p:sldId id="504" r:id="rId4"/>
    <p:sldId id="532" r:id="rId5"/>
    <p:sldId id="506" r:id="rId6"/>
    <p:sldId id="533" r:id="rId7"/>
    <p:sldId id="508" r:id="rId8"/>
    <p:sldId id="534" r:id="rId9"/>
    <p:sldId id="537" r:id="rId10"/>
    <p:sldId id="538" r:id="rId11"/>
    <p:sldId id="539" r:id="rId12"/>
    <p:sldId id="516" r:id="rId13"/>
    <p:sldId id="565" r:id="rId14"/>
    <p:sldId id="540" r:id="rId15"/>
    <p:sldId id="541" r:id="rId16"/>
    <p:sldId id="543" r:id="rId17"/>
    <p:sldId id="542" r:id="rId18"/>
    <p:sldId id="545" r:id="rId19"/>
    <p:sldId id="571" r:id="rId20"/>
    <p:sldId id="572" r:id="rId21"/>
    <p:sldId id="587" r:id="rId22"/>
    <p:sldId id="588" r:id="rId23"/>
    <p:sldId id="523" r:id="rId24"/>
    <p:sldId id="547" r:id="rId25"/>
    <p:sldId id="546" r:id="rId26"/>
    <p:sldId id="589" r:id="rId27"/>
    <p:sldId id="535" r:id="rId28"/>
    <p:sldId id="584" r:id="rId29"/>
    <p:sldId id="601" r:id="rId30"/>
    <p:sldId id="602" r:id="rId31"/>
    <p:sldId id="603" r:id="rId32"/>
    <p:sldId id="604" r:id="rId33"/>
    <p:sldId id="592" r:id="rId34"/>
    <p:sldId id="593" r:id="rId35"/>
    <p:sldId id="594" r:id="rId36"/>
    <p:sldId id="598" r:id="rId37"/>
    <p:sldId id="599" r:id="rId38"/>
    <p:sldId id="600" r:id="rId39"/>
    <p:sldId id="591" r:id="rId40"/>
    <p:sldId id="551" r:id="rId41"/>
    <p:sldId id="536" r:id="rId42"/>
    <p:sldId id="531" r:id="rId43"/>
    <p:sldId id="552" r:id="rId44"/>
    <p:sldId id="553" r:id="rId45"/>
    <p:sldId id="555" r:id="rId46"/>
    <p:sldId id="554" r:id="rId47"/>
    <p:sldId id="585" r:id="rId48"/>
    <p:sldId id="586" r:id="rId49"/>
    <p:sldId id="590" r:id="rId50"/>
    <p:sldId id="427" r:id="rId51"/>
  </p:sldIdLst>
  <p:sldSz cx="9144000" cy="6858000" type="letter"/>
  <p:notesSz cx="6946900" cy="92202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CF"/>
    <a:srgbClr val="6666FF"/>
    <a:srgbClr val="66CCFF"/>
    <a:srgbClr val="000000"/>
    <a:srgbClr val="7575FF"/>
    <a:srgbClr val="99CCFF"/>
    <a:srgbClr val="428C8A"/>
    <a:srgbClr val="FFCC00"/>
    <a:srgbClr val="D0002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2" autoAdjust="0"/>
    <p:restoredTop sz="87875" autoAdjust="0"/>
  </p:normalViewPr>
  <p:slideViewPr>
    <p:cSldViewPr snapToGrid="0">
      <p:cViewPr varScale="1">
        <p:scale>
          <a:sx n="73" d="100"/>
          <a:sy n="73" d="100"/>
        </p:scale>
        <p:origin x="-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12" d="100"/>
          <a:sy n="112" d="100"/>
        </p:scale>
        <p:origin x="-1728" y="2478"/>
      </p:cViewPr>
      <p:guideLst>
        <p:guide orient="horz" pos="2904"/>
        <p:guide pos="2188"/>
      </p:guideLst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tags" Target="tags/tag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hinner\Desktop\ISPD%20contest\FinalScoreSheet_dave_fix_v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hinner\Desktop\ISPD%20contest\FinalScoreSheet_dave_fix_v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hinner\Desktop\ISPD%20contest\FinalScoreSheet_dave_fix_v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hinner\Desktop\ISPD%20contest\FinalScoreSheet_dave_fix_v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hinner\Desktop\ISPD%20contest\FinalScoreSheet_dave_fix_v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chinner\Desktop\ISPD%20contest\FinalScoreSheet_dave_fix_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'DR graph'!$K$3</c:f>
              <c:strCache>
                <c:ptCount val="1"/>
                <c:pt idx="0">
                  <c:v>team01</c:v>
                </c:pt>
              </c:strCache>
            </c:strRef>
          </c:tx>
          <c:invertIfNegative val="0"/>
          <c:cat>
            <c:strRef>
              <c:f>'DR graph'!$L$2:$Z$2</c:f>
              <c:strCache>
                <c:ptCount val="15"/>
                <c:pt idx="0">
                  <c:v>mgc_des_perf_1</c:v>
                </c:pt>
                <c:pt idx="1">
                  <c:v>mgc_des_perf_2</c:v>
                </c:pt>
                <c:pt idx="2">
                  <c:v>mgc_edit_dist_1</c:v>
                </c:pt>
                <c:pt idx="3">
                  <c:v>mgc_edit_dist_2</c:v>
                </c:pt>
                <c:pt idx="4">
                  <c:v>mgc_fft_1</c:v>
                </c:pt>
                <c:pt idx="5">
                  <c:v>mgc_fft_2</c:v>
                </c:pt>
                <c:pt idx="6">
                  <c:v>mgc_matrix_mult_1</c:v>
                </c:pt>
                <c:pt idx="7">
                  <c:v>mgc_matrix_mult_2</c:v>
                </c:pt>
                <c:pt idx="8">
                  <c:v>mgc_pci_bridge32_1</c:v>
                </c:pt>
                <c:pt idx="9">
                  <c:v>mgc_pci_bridge32_2</c:v>
                </c:pt>
                <c:pt idx="10">
                  <c:v>mgc_superblue11</c:v>
                </c:pt>
                <c:pt idx="11">
                  <c:v>mgc_superblue12</c:v>
                </c:pt>
                <c:pt idx="12">
                  <c:v>mgc_superblue14</c:v>
                </c:pt>
                <c:pt idx="13">
                  <c:v>mgc_superblue16</c:v>
                </c:pt>
                <c:pt idx="14">
                  <c:v>mgc_superblue19</c:v>
                </c:pt>
              </c:strCache>
            </c:strRef>
          </c:cat>
          <c:val>
            <c:numRef>
              <c:f>'DR graph'!$L$3:$Z$3</c:f>
              <c:numCache>
                <c:formatCode>0.0</c:formatCode>
                <c:ptCount val="15"/>
                <c:pt idx="0">
                  <c:v>2.754684877962892</c:v>
                </c:pt>
                <c:pt idx="1">
                  <c:v>2.992787615912211</c:v>
                </c:pt>
                <c:pt idx="2">
                  <c:v>0.126771327203253</c:v>
                </c:pt>
                <c:pt idx="3">
                  <c:v>0.13701201442525</c:v>
                </c:pt>
                <c:pt idx="4">
                  <c:v>2.492153971652815</c:v>
                </c:pt>
                <c:pt idx="5">
                  <c:v>0.0</c:v>
                </c:pt>
                <c:pt idx="6">
                  <c:v>0.451007112468515</c:v>
                </c:pt>
                <c:pt idx="7">
                  <c:v>1.01772758079875</c:v>
                </c:pt>
                <c:pt idx="8">
                  <c:v>2.5</c:v>
                </c:pt>
                <c:pt idx="9">
                  <c:v>2.165063509461097</c:v>
                </c:pt>
                <c:pt idx="10">
                  <c:v>2.5</c:v>
                </c:pt>
                <c:pt idx="11">
                  <c:v>0.0</c:v>
                </c:pt>
                <c:pt idx="12">
                  <c:v>1.722338075167547</c:v>
                </c:pt>
                <c:pt idx="13">
                  <c:v>2.5</c:v>
                </c:pt>
                <c:pt idx="14">
                  <c:v>2.5</c:v>
                </c:pt>
              </c:numCache>
            </c:numRef>
          </c:val>
        </c:ser>
        <c:ser>
          <c:idx val="1"/>
          <c:order val="1"/>
          <c:tx>
            <c:strRef>
              <c:f>'DR graph'!$K$4</c:f>
              <c:strCache>
                <c:ptCount val="1"/>
                <c:pt idx="0">
                  <c:v>team03</c:v>
                </c:pt>
              </c:strCache>
            </c:strRef>
          </c:tx>
          <c:invertIfNegative val="0"/>
          <c:val>
            <c:numRef>
              <c:f>'DR graph'!$L$4:$Z$4</c:f>
              <c:numCache>
                <c:formatCode>0.0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11.64710490691913</c:v>
                </c:pt>
                <c:pt idx="3">
                  <c:v>0.0</c:v>
                </c:pt>
                <c:pt idx="4">
                  <c:v>0.0</c:v>
                </c:pt>
                <c:pt idx="5">
                  <c:v>11.75220344081422</c:v>
                </c:pt>
                <c:pt idx="6">
                  <c:v>0.0</c:v>
                </c:pt>
                <c:pt idx="7">
                  <c:v>0.0</c:v>
                </c:pt>
                <c:pt idx="8">
                  <c:v>3.535533905932738</c:v>
                </c:pt>
                <c:pt idx="9">
                  <c:v>3.952847075210474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'DR graph'!$K$5</c:f>
              <c:strCache>
                <c:ptCount val="1"/>
                <c:pt idx="0">
                  <c:v>team08</c:v>
                </c:pt>
              </c:strCache>
            </c:strRef>
          </c:tx>
          <c:invertIfNegative val="0"/>
          <c:val>
            <c:numRef>
              <c:f>'DR graph'!$L$5:$Z$5</c:f>
              <c:numCache>
                <c:formatCode>0.0</c:formatCode>
                <c:ptCount val="15"/>
                <c:pt idx="0">
                  <c:v>2.216238079070605</c:v>
                </c:pt>
                <c:pt idx="1">
                  <c:v>1.34777029899858</c:v>
                </c:pt>
                <c:pt idx="2">
                  <c:v>2.009235554508135</c:v>
                </c:pt>
                <c:pt idx="3">
                  <c:v>5.391557688831261</c:v>
                </c:pt>
                <c:pt idx="4">
                  <c:v>2.244343910936504</c:v>
                </c:pt>
                <c:pt idx="5">
                  <c:v>2.210365192839022</c:v>
                </c:pt>
                <c:pt idx="6">
                  <c:v>3.808170658393178</c:v>
                </c:pt>
                <c:pt idx="7">
                  <c:v>4.499630322453962</c:v>
                </c:pt>
                <c:pt idx="8">
                  <c:v>2.5</c:v>
                </c:pt>
                <c:pt idx="9">
                  <c:v>2.850438562747845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'DR graph'!$K$6</c:f>
              <c:strCache>
                <c:ptCount val="1"/>
                <c:pt idx="0">
                  <c:v>team09</c:v>
                </c:pt>
              </c:strCache>
            </c:strRef>
          </c:tx>
          <c:invertIfNegative val="0"/>
          <c:val>
            <c:numRef>
              <c:f>'DR graph'!$L$6:$Z$6</c:f>
              <c:numCache>
                <c:formatCode>0.0</c:formatCode>
                <c:ptCount val="15"/>
                <c:pt idx="0">
                  <c:v>1.113727759995307</c:v>
                </c:pt>
                <c:pt idx="1">
                  <c:v>3.476143360017127</c:v>
                </c:pt>
                <c:pt idx="2">
                  <c:v>7.356888659498955</c:v>
                </c:pt>
                <c:pt idx="3">
                  <c:v>2.847123176309295</c:v>
                </c:pt>
                <c:pt idx="4">
                  <c:v>2.596829630115586</c:v>
                </c:pt>
                <c:pt idx="5">
                  <c:v>2.759399520599675</c:v>
                </c:pt>
                <c:pt idx="6">
                  <c:v>2.7643135830691</c:v>
                </c:pt>
                <c:pt idx="7">
                  <c:v>0.0</c:v>
                </c:pt>
                <c:pt idx="8">
                  <c:v>2.5</c:v>
                </c:pt>
                <c:pt idx="9">
                  <c:v>1.767766952966369</c:v>
                </c:pt>
                <c:pt idx="10">
                  <c:v>1.299493007851223</c:v>
                </c:pt>
                <c:pt idx="11">
                  <c:v>0.0</c:v>
                </c:pt>
                <c:pt idx="12">
                  <c:v>15.8945875308416</c:v>
                </c:pt>
                <c:pt idx="13">
                  <c:v>0.742298832462414</c:v>
                </c:pt>
                <c:pt idx="14">
                  <c:v>6.141987816409078</c:v>
                </c:pt>
              </c:numCache>
            </c:numRef>
          </c:val>
        </c:ser>
        <c:ser>
          <c:idx val="4"/>
          <c:order val="4"/>
          <c:tx>
            <c:strRef>
              <c:f>'DR graph'!$K$7</c:f>
              <c:strCache>
                <c:ptCount val="1"/>
                <c:pt idx="0">
                  <c:v>team10</c:v>
                </c:pt>
              </c:strCache>
            </c:strRef>
          </c:tx>
          <c:invertIfNegative val="0"/>
          <c:val>
            <c:numRef>
              <c:f>'DR graph'!$L$7:$Z$7</c:f>
              <c:numCache>
                <c:formatCode>0.0</c:formatCode>
                <c:ptCount val="15"/>
                <c:pt idx="0">
                  <c:v>2.989572522158638</c:v>
                </c:pt>
                <c:pt idx="1">
                  <c:v>2.312776987152733</c:v>
                </c:pt>
                <c:pt idx="2">
                  <c:v>1.270246168208264</c:v>
                </c:pt>
                <c:pt idx="3">
                  <c:v>2.5</c:v>
                </c:pt>
                <c:pt idx="4">
                  <c:v>2.5</c:v>
                </c:pt>
                <c:pt idx="5">
                  <c:v>2.207131299091328</c:v>
                </c:pt>
                <c:pt idx="6">
                  <c:v>0.832559388690052</c:v>
                </c:pt>
                <c:pt idx="7">
                  <c:v>2.673987573534314</c:v>
                </c:pt>
                <c:pt idx="8">
                  <c:v>4.330127018922193</c:v>
                </c:pt>
                <c:pt idx="9">
                  <c:v>2.5</c:v>
                </c:pt>
                <c:pt idx="10">
                  <c:v>3.759806551102224</c:v>
                </c:pt>
                <c:pt idx="11">
                  <c:v>2.5</c:v>
                </c:pt>
                <c:pt idx="12">
                  <c:v>2.540468645291769</c:v>
                </c:pt>
                <c:pt idx="13">
                  <c:v>16.67505036831656</c:v>
                </c:pt>
                <c:pt idx="14">
                  <c:v>1.147767501552964</c:v>
                </c:pt>
              </c:numCache>
            </c:numRef>
          </c:val>
        </c:ser>
        <c:ser>
          <c:idx val="5"/>
          <c:order val="5"/>
          <c:tx>
            <c:strRef>
              <c:f>'DR graph'!$K$8</c:f>
              <c:strCache>
                <c:ptCount val="1"/>
                <c:pt idx="0">
                  <c:v>team16</c:v>
                </c:pt>
              </c:strCache>
            </c:strRef>
          </c:tx>
          <c:invertIfNegative val="0"/>
          <c:val>
            <c:numRef>
              <c:f>'DR graph'!$L$8:$Z$8</c:f>
              <c:numCache>
                <c:formatCode>0.0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8.670969627770258</c:v>
                </c:pt>
                <c:pt idx="6">
                  <c:v>0.0</c:v>
                </c:pt>
                <c:pt idx="7">
                  <c:v>0.0</c:v>
                </c:pt>
                <c:pt idx="8">
                  <c:v>5.590169943749475</c:v>
                </c:pt>
                <c:pt idx="9">
                  <c:v>7.158910531638175</c:v>
                </c:pt>
                <c:pt idx="10">
                  <c:v>0.0</c:v>
                </c:pt>
                <c:pt idx="11">
                  <c:v>0.0</c:v>
                </c:pt>
                <c:pt idx="12">
                  <c:v>2.458865401417776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6"/>
          <c:order val="6"/>
          <c:tx>
            <c:strRef>
              <c:f>'DR graph'!$K$9</c:f>
              <c:strCache>
                <c:ptCount val="1"/>
                <c:pt idx="0">
                  <c:v>team17</c:v>
                </c:pt>
              </c:strCache>
            </c:strRef>
          </c:tx>
          <c:invertIfNegative val="0"/>
          <c:val>
            <c:numRef>
              <c:f>'DR graph'!$L$9:$Z$9</c:f>
              <c:numCache>
                <c:formatCode>0.0</c:formatCode>
                <c:ptCount val="15"/>
                <c:pt idx="0">
                  <c:v>0.0</c:v>
                </c:pt>
                <c:pt idx="1">
                  <c:v>2.5</c:v>
                </c:pt>
                <c:pt idx="2">
                  <c:v>2.909118850528522</c:v>
                </c:pt>
                <c:pt idx="3">
                  <c:v>1.961414441570489</c:v>
                </c:pt>
                <c:pt idx="4">
                  <c:v>2.698898025784342</c:v>
                </c:pt>
                <c:pt idx="5">
                  <c:v>2.003568245477482</c:v>
                </c:pt>
                <c:pt idx="6">
                  <c:v>2.5</c:v>
                </c:pt>
                <c:pt idx="7">
                  <c:v>2.312961404041164</c:v>
                </c:pt>
                <c:pt idx="8">
                  <c:v>2.5</c:v>
                </c:pt>
                <c:pt idx="9">
                  <c:v>2.165063509461097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0929656"/>
        <c:axId val="-2114327752"/>
      </c:barChart>
      <c:catAx>
        <c:axId val="-20809296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4327752"/>
        <c:crosses val="autoZero"/>
        <c:auto val="1"/>
        <c:lblAlgn val="ctr"/>
        <c:lblOffset val="100"/>
        <c:noMultiLvlLbl val="0"/>
      </c:catAx>
      <c:valAx>
        <c:axId val="-21143277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080929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150920128538"/>
          <c:y val="0.139045693016648"/>
          <c:w val="0.114088753467122"/>
          <c:h val="0.42833065802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'DR graph'!$K$3</c:f>
              <c:strCache>
                <c:ptCount val="1"/>
                <c:pt idx="0">
                  <c:v>team01</c:v>
                </c:pt>
              </c:strCache>
            </c:strRef>
          </c:tx>
          <c:invertIfNegative val="0"/>
          <c:cat>
            <c:strRef>
              <c:f>'DR graph'!$L$2:$Z$2</c:f>
              <c:strCache>
                <c:ptCount val="15"/>
                <c:pt idx="0">
                  <c:v>mgc_des_perf_1</c:v>
                </c:pt>
                <c:pt idx="1">
                  <c:v>mgc_des_perf_2</c:v>
                </c:pt>
                <c:pt idx="2">
                  <c:v>mgc_edit_dist_1</c:v>
                </c:pt>
                <c:pt idx="3">
                  <c:v>mgc_edit_dist_2</c:v>
                </c:pt>
                <c:pt idx="4">
                  <c:v>mgc_fft_1</c:v>
                </c:pt>
                <c:pt idx="5">
                  <c:v>mgc_fft_2</c:v>
                </c:pt>
                <c:pt idx="6">
                  <c:v>mgc_matrix_mult_1</c:v>
                </c:pt>
                <c:pt idx="7">
                  <c:v>mgc_matrix_mult_2</c:v>
                </c:pt>
                <c:pt idx="8">
                  <c:v>mgc_pci_bridge32_1</c:v>
                </c:pt>
                <c:pt idx="9">
                  <c:v>mgc_pci_bridge32_2</c:v>
                </c:pt>
                <c:pt idx="10">
                  <c:v>mgc_superblue11</c:v>
                </c:pt>
                <c:pt idx="11">
                  <c:v>mgc_superblue12</c:v>
                </c:pt>
                <c:pt idx="12">
                  <c:v>mgc_superblue14</c:v>
                </c:pt>
                <c:pt idx="13">
                  <c:v>mgc_superblue16</c:v>
                </c:pt>
                <c:pt idx="14">
                  <c:v>mgc_superblue19</c:v>
                </c:pt>
              </c:strCache>
            </c:strRef>
          </c:cat>
          <c:val>
            <c:numRef>
              <c:f>'DR graph'!$L$3:$Z$3</c:f>
              <c:numCache>
                <c:formatCode>0.0</c:formatCode>
                <c:ptCount val="15"/>
                <c:pt idx="0">
                  <c:v>2.754684877962892</c:v>
                </c:pt>
                <c:pt idx="1">
                  <c:v>2.992787615912211</c:v>
                </c:pt>
                <c:pt idx="2">
                  <c:v>0.126771327203253</c:v>
                </c:pt>
                <c:pt idx="3">
                  <c:v>0.13701201442525</c:v>
                </c:pt>
                <c:pt idx="4">
                  <c:v>2.492153971652815</c:v>
                </c:pt>
                <c:pt idx="5">
                  <c:v>0.0</c:v>
                </c:pt>
                <c:pt idx="6">
                  <c:v>0.451007112468515</c:v>
                </c:pt>
                <c:pt idx="7">
                  <c:v>1.01772758079875</c:v>
                </c:pt>
                <c:pt idx="8">
                  <c:v>2.5</c:v>
                </c:pt>
                <c:pt idx="9">
                  <c:v>2.165063509461097</c:v>
                </c:pt>
                <c:pt idx="10">
                  <c:v>2.5</c:v>
                </c:pt>
                <c:pt idx="11">
                  <c:v>0.0</c:v>
                </c:pt>
                <c:pt idx="12">
                  <c:v>1.722338075167547</c:v>
                </c:pt>
                <c:pt idx="13">
                  <c:v>2.5</c:v>
                </c:pt>
                <c:pt idx="14">
                  <c:v>2.5</c:v>
                </c:pt>
              </c:numCache>
            </c:numRef>
          </c:val>
        </c:ser>
        <c:ser>
          <c:idx val="2"/>
          <c:order val="1"/>
          <c:tx>
            <c:strRef>
              <c:f>'DR graph'!$K$5</c:f>
              <c:strCache>
                <c:ptCount val="1"/>
                <c:pt idx="0">
                  <c:v>team08</c:v>
                </c:pt>
              </c:strCache>
            </c:strRef>
          </c:tx>
          <c:invertIfNegative val="0"/>
          <c:val>
            <c:numRef>
              <c:f>'DR graph'!$L$5:$Z$5</c:f>
              <c:numCache>
                <c:formatCode>0.0</c:formatCode>
                <c:ptCount val="15"/>
                <c:pt idx="0">
                  <c:v>2.216238079070605</c:v>
                </c:pt>
                <c:pt idx="1">
                  <c:v>1.34777029899858</c:v>
                </c:pt>
                <c:pt idx="2">
                  <c:v>2.009235554508135</c:v>
                </c:pt>
                <c:pt idx="3">
                  <c:v>5.391557688831261</c:v>
                </c:pt>
                <c:pt idx="4">
                  <c:v>2.244343910936504</c:v>
                </c:pt>
                <c:pt idx="5">
                  <c:v>2.210365192839022</c:v>
                </c:pt>
                <c:pt idx="6">
                  <c:v>3.808170658393178</c:v>
                </c:pt>
                <c:pt idx="7">
                  <c:v>4.499630322453962</c:v>
                </c:pt>
                <c:pt idx="8">
                  <c:v>2.5</c:v>
                </c:pt>
                <c:pt idx="9">
                  <c:v>2.850438562747845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3"/>
          <c:order val="2"/>
          <c:tx>
            <c:strRef>
              <c:f>'DR graph'!$K$6</c:f>
              <c:strCache>
                <c:ptCount val="1"/>
                <c:pt idx="0">
                  <c:v>team09</c:v>
                </c:pt>
              </c:strCache>
            </c:strRef>
          </c:tx>
          <c:invertIfNegative val="0"/>
          <c:val>
            <c:numRef>
              <c:f>'DR graph'!$L$6:$Z$6</c:f>
              <c:numCache>
                <c:formatCode>0.0</c:formatCode>
                <c:ptCount val="15"/>
                <c:pt idx="0">
                  <c:v>1.113727759995307</c:v>
                </c:pt>
                <c:pt idx="1">
                  <c:v>3.476143360017127</c:v>
                </c:pt>
                <c:pt idx="2">
                  <c:v>7.356888659498955</c:v>
                </c:pt>
                <c:pt idx="3">
                  <c:v>2.847123176309295</c:v>
                </c:pt>
                <c:pt idx="4">
                  <c:v>2.596829630115586</c:v>
                </c:pt>
                <c:pt idx="5">
                  <c:v>2.759399520599675</c:v>
                </c:pt>
                <c:pt idx="6">
                  <c:v>2.7643135830691</c:v>
                </c:pt>
                <c:pt idx="7">
                  <c:v>0.0</c:v>
                </c:pt>
                <c:pt idx="8">
                  <c:v>2.5</c:v>
                </c:pt>
                <c:pt idx="9">
                  <c:v>1.767766952966369</c:v>
                </c:pt>
                <c:pt idx="10">
                  <c:v>1.299493007851223</c:v>
                </c:pt>
                <c:pt idx="11">
                  <c:v>0.0</c:v>
                </c:pt>
                <c:pt idx="12">
                  <c:v>15.8945875308416</c:v>
                </c:pt>
                <c:pt idx="13">
                  <c:v>0.742298832462414</c:v>
                </c:pt>
                <c:pt idx="14">
                  <c:v>6.141987816409078</c:v>
                </c:pt>
              </c:numCache>
            </c:numRef>
          </c:val>
        </c:ser>
        <c:ser>
          <c:idx val="4"/>
          <c:order val="3"/>
          <c:tx>
            <c:strRef>
              <c:f>'DR graph'!$K$7</c:f>
              <c:strCache>
                <c:ptCount val="1"/>
                <c:pt idx="0">
                  <c:v>team10</c:v>
                </c:pt>
              </c:strCache>
            </c:strRef>
          </c:tx>
          <c:invertIfNegative val="0"/>
          <c:val>
            <c:numRef>
              <c:f>'DR graph'!$L$7:$Z$7</c:f>
              <c:numCache>
                <c:formatCode>0.0</c:formatCode>
                <c:ptCount val="15"/>
                <c:pt idx="0">
                  <c:v>2.989572522158638</c:v>
                </c:pt>
                <c:pt idx="1">
                  <c:v>2.312776987152733</c:v>
                </c:pt>
                <c:pt idx="2">
                  <c:v>1.270246168208264</c:v>
                </c:pt>
                <c:pt idx="3">
                  <c:v>2.5</c:v>
                </c:pt>
                <c:pt idx="4">
                  <c:v>2.5</c:v>
                </c:pt>
                <c:pt idx="5">
                  <c:v>2.207131299091328</c:v>
                </c:pt>
                <c:pt idx="6">
                  <c:v>0.832559388690052</c:v>
                </c:pt>
                <c:pt idx="7">
                  <c:v>2.673987573534314</c:v>
                </c:pt>
                <c:pt idx="8">
                  <c:v>4.330127018922193</c:v>
                </c:pt>
                <c:pt idx="9">
                  <c:v>2.5</c:v>
                </c:pt>
                <c:pt idx="10">
                  <c:v>3.759806551102224</c:v>
                </c:pt>
                <c:pt idx="11">
                  <c:v>2.5</c:v>
                </c:pt>
                <c:pt idx="12">
                  <c:v>2.540468645291769</c:v>
                </c:pt>
                <c:pt idx="13">
                  <c:v>16.67505036831656</c:v>
                </c:pt>
                <c:pt idx="14">
                  <c:v>1.147767501552964</c:v>
                </c:pt>
              </c:numCache>
            </c:numRef>
          </c:val>
        </c:ser>
        <c:ser>
          <c:idx val="6"/>
          <c:order val="4"/>
          <c:tx>
            <c:strRef>
              <c:f>'DR graph'!$K$9</c:f>
              <c:strCache>
                <c:ptCount val="1"/>
                <c:pt idx="0">
                  <c:v>team17</c:v>
                </c:pt>
              </c:strCache>
            </c:strRef>
          </c:tx>
          <c:invertIfNegative val="0"/>
          <c:val>
            <c:numRef>
              <c:f>'DR graph'!$L$9:$Z$9</c:f>
              <c:numCache>
                <c:formatCode>0.0</c:formatCode>
                <c:ptCount val="15"/>
                <c:pt idx="0">
                  <c:v>0.0</c:v>
                </c:pt>
                <c:pt idx="1">
                  <c:v>2.5</c:v>
                </c:pt>
                <c:pt idx="2">
                  <c:v>2.909118850528522</c:v>
                </c:pt>
                <c:pt idx="3">
                  <c:v>1.961414441570489</c:v>
                </c:pt>
                <c:pt idx="4">
                  <c:v>2.698898025784342</c:v>
                </c:pt>
                <c:pt idx="5">
                  <c:v>2.003568245477482</c:v>
                </c:pt>
                <c:pt idx="6">
                  <c:v>2.5</c:v>
                </c:pt>
                <c:pt idx="7">
                  <c:v>2.312961404041164</c:v>
                </c:pt>
                <c:pt idx="8">
                  <c:v>2.5</c:v>
                </c:pt>
                <c:pt idx="9">
                  <c:v>2.165063509461097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4373384"/>
        <c:axId val="-2104203800"/>
      </c:barChart>
      <c:catAx>
        <c:axId val="-20843733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4203800"/>
        <c:crosses val="autoZero"/>
        <c:auto val="1"/>
        <c:lblAlgn val="ctr"/>
        <c:lblOffset val="100"/>
        <c:noMultiLvlLbl val="0"/>
      </c:catAx>
      <c:valAx>
        <c:axId val="-2104203800"/>
        <c:scaling>
          <c:orientation val="minMax"/>
          <c:max val="8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084373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150920128538"/>
          <c:y val="0.139045693016648"/>
          <c:w val="0.114088753467122"/>
          <c:h val="0.42833065802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scores graph'!$F$3</c:f>
              <c:strCache>
                <c:ptCount val="1"/>
                <c:pt idx="0">
                  <c:v>team01</c:v>
                </c:pt>
              </c:strCache>
            </c:strRef>
          </c:tx>
          <c:invertIfNegative val="0"/>
          <c:cat>
            <c:strRef>
              <c:f>'Total scores graph'!$G$2:$U$2</c:f>
              <c:strCache>
                <c:ptCount val="15"/>
                <c:pt idx="0">
                  <c:v>mgc_des_perf_1</c:v>
                </c:pt>
                <c:pt idx="1">
                  <c:v>mgc_des_perf_2</c:v>
                </c:pt>
                <c:pt idx="2">
                  <c:v>mgc_edit_dist_1</c:v>
                </c:pt>
                <c:pt idx="3">
                  <c:v>mgc_edit_dist_2</c:v>
                </c:pt>
                <c:pt idx="4">
                  <c:v>mgc_fft_1</c:v>
                </c:pt>
                <c:pt idx="5">
                  <c:v>mgc_fft_2</c:v>
                </c:pt>
                <c:pt idx="6">
                  <c:v>mgc_matrix_mult_1</c:v>
                </c:pt>
                <c:pt idx="7">
                  <c:v>mgc_matrix_mult_2</c:v>
                </c:pt>
                <c:pt idx="8">
                  <c:v>mgc_pci_bridge32_1</c:v>
                </c:pt>
                <c:pt idx="9">
                  <c:v>mgc_pci_bridge32_2</c:v>
                </c:pt>
                <c:pt idx="10">
                  <c:v>mgc_superblue11</c:v>
                </c:pt>
                <c:pt idx="11">
                  <c:v>mgc_superblue12</c:v>
                </c:pt>
                <c:pt idx="12">
                  <c:v>mgc_superblue14</c:v>
                </c:pt>
                <c:pt idx="13">
                  <c:v>mgc_superblue16</c:v>
                </c:pt>
                <c:pt idx="14">
                  <c:v>mgc_superblue19</c:v>
                </c:pt>
              </c:strCache>
            </c:strRef>
          </c:cat>
          <c:val>
            <c:numRef>
              <c:f>'Total scores graph'!$G$3:$U$3</c:f>
              <c:numCache>
                <c:formatCode>0.0</c:formatCode>
                <c:ptCount val="15"/>
                <c:pt idx="0">
                  <c:v>8.247621615605469</c:v>
                </c:pt>
                <c:pt idx="1">
                  <c:v>5.11278132096429</c:v>
                </c:pt>
                <c:pt idx="2">
                  <c:v>1.598097992514458</c:v>
                </c:pt>
                <c:pt idx="3">
                  <c:v>0.963604360904829</c:v>
                </c:pt>
                <c:pt idx="4">
                  <c:v>7.456371003825623</c:v>
                </c:pt>
                <c:pt idx="5">
                  <c:v>50.0</c:v>
                </c:pt>
                <c:pt idx="6">
                  <c:v>2.35469789543352</c:v>
                </c:pt>
                <c:pt idx="7">
                  <c:v>2.095467467902955</c:v>
                </c:pt>
                <c:pt idx="8">
                  <c:v>4.078918539468108</c:v>
                </c:pt>
                <c:pt idx="9">
                  <c:v>7.056591433937235</c:v>
                </c:pt>
                <c:pt idx="10">
                  <c:v>2.968726960886735</c:v>
                </c:pt>
                <c:pt idx="11">
                  <c:v>50.0</c:v>
                </c:pt>
                <c:pt idx="12">
                  <c:v>10.67818107169857</c:v>
                </c:pt>
                <c:pt idx="13">
                  <c:v>2.496849400134524</c:v>
                </c:pt>
                <c:pt idx="14">
                  <c:v>2.499834057946782</c:v>
                </c:pt>
              </c:numCache>
            </c:numRef>
          </c:val>
        </c:ser>
        <c:ser>
          <c:idx val="1"/>
          <c:order val="1"/>
          <c:tx>
            <c:strRef>
              <c:f>'Total scores graph'!$F$4</c:f>
              <c:strCache>
                <c:ptCount val="1"/>
                <c:pt idx="0">
                  <c:v>team03</c:v>
                </c:pt>
              </c:strCache>
            </c:strRef>
          </c:tx>
          <c:invertIfNegative val="0"/>
          <c:val>
            <c:numRef>
              <c:f>'Total scores graph'!$G$4:$U$4</c:f>
              <c:numCache>
                <c:formatCode>0.0</c:formatCode>
                <c:ptCount val="15"/>
                <c:pt idx="0">
                  <c:v>50.0</c:v>
                </c:pt>
                <c:pt idx="1">
                  <c:v>50.0</c:v>
                </c:pt>
                <c:pt idx="2">
                  <c:v>29.59722666749796</c:v>
                </c:pt>
                <c:pt idx="3">
                  <c:v>50.0</c:v>
                </c:pt>
                <c:pt idx="4">
                  <c:v>50.0</c:v>
                </c:pt>
                <c:pt idx="5">
                  <c:v>25.12441419720309</c:v>
                </c:pt>
                <c:pt idx="6">
                  <c:v>50.0</c:v>
                </c:pt>
                <c:pt idx="7">
                  <c:v>50.0</c:v>
                </c:pt>
                <c:pt idx="8">
                  <c:v>15.96737654502321</c:v>
                </c:pt>
                <c:pt idx="9">
                  <c:v>17.07918664765462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</c:numCache>
            </c:numRef>
          </c:val>
        </c:ser>
        <c:ser>
          <c:idx val="2"/>
          <c:order val="2"/>
          <c:tx>
            <c:strRef>
              <c:f>'Total scores graph'!$F$5</c:f>
              <c:strCache>
                <c:ptCount val="1"/>
                <c:pt idx="0">
                  <c:v>team08</c:v>
                </c:pt>
              </c:strCache>
            </c:strRef>
          </c:tx>
          <c:invertIfNegative val="0"/>
          <c:val>
            <c:numRef>
              <c:f>'Total scores graph'!$G$5:$U$5</c:f>
              <c:numCache>
                <c:formatCode>0.0</c:formatCode>
                <c:ptCount val="15"/>
                <c:pt idx="0">
                  <c:v>12.18868919981055</c:v>
                </c:pt>
                <c:pt idx="1">
                  <c:v>4.601263973497786</c:v>
                </c:pt>
                <c:pt idx="2">
                  <c:v>7.616740289543804</c:v>
                </c:pt>
                <c:pt idx="3">
                  <c:v>18.03540206426852</c:v>
                </c:pt>
                <c:pt idx="4">
                  <c:v>4.632889095258296</c:v>
                </c:pt>
                <c:pt idx="5">
                  <c:v>3.21484374313248</c:v>
                </c:pt>
                <c:pt idx="6">
                  <c:v>22.69284225429323</c:v>
                </c:pt>
                <c:pt idx="7">
                  <c:v>15.25458905918403</c:v>
                </c:pt>
                <c:pt idx="8">
                  <c:v>1.10630570035312</c:v>
                </c:pt>
                <c:pt idx="9">
                  <c:v>3.692269772207767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</c:numCache>
            </c:numRef>
          </c:val>
        </c:ser>
        <c:ser>
          <c:idx val="3"/>
          <c:order val="3"/>
          <c:tx>
            <c:strRef>
              <c:f>'Total scores graph'!$F$6</c:f>
              <c:strCache>
                <c:ptCount val="1"/>
                <c:pt idx="0">
                  <c:v>team09</c:v>
                </c:pt>
              </c:strCache>
            </c:strRef>
          </c:tx>
          <c:invertIfNegative val="0"/>
          <c:val>
            <c:numRef>
              <c:f>'Total scores graph'!$G$6:$U$6</c:f>
              <c:numCache>
                <c:formatCode>0.0</c:formatCode>
                <c:ptCount val="15"/>
                <c:pt idx="0">
                  <c:v>6.537397210919781</c:v>
                </c:pt>
                <c:pt idx="1">
                  <c:v>7.269125914548269</c:v>
                </c:pt>
                <c:pt idx="2">
                  <c:v>22.15776529543237</c:v>
                </c:pt>
                <c:pt idx="3">
                  <c:v>14.91391913620093</c:v>
                </c:pt>
                <c:pt idx="4">
                  <c:v>9.96510411675284</c:v>
                </c:pt>
                <c:pt idx="5">
                  <c:v>8.258240019922048</c:v>
                </c:pt>
                <c:pt idx="6">
                  <c:v>16.01914283657842</c:v>
                </c:pt>
                <c:pt idx="7">
                  <c:v>50.0</c:v>
                </c:pt>
                <c:pt idx="8">
                  <c:v>3.48915662650602</c:v>
                </c:pt>
                <c:pt idx="9">
                  <c:v>6.346829775257445</c:v>
                </c:pt>
                <c:pt idx="10">
                  <c:v>4.4794313657339</c:v>
                </c:pt>
                <c:pt idx="11">
                  <c:v>50.0</c:v>
                </c:pt>
                <c:pt idx="12">
                  <c:v>33.07975834159391</c:v>
                </c:pt>
                <c:pt idx="13">
                  <c:v>21.5127000602752</c:v>
                </c:pt>
                <c:pt idx="14">
                  <c:v>24.9081384275803</c:v>
                </c:pt>
              </c:numCache>
            </c:numRef>
          </c:val>
        </c:ser>
        <c:ser>
          <c:idx val="4"/>
          <c:order val="4"/>
          <c:tx>
            <c:strRef>
              <c:f>'Total scores graph'!$F$7</c:f>
              <c:strCache>
                <c:ptCount val="1"/>
                <c:pt idx="0">
                  <c:v>team10</c:v>
                </c:pt>
              </c:strCache>
            </c:strRef>
          </c:tx>
          <c:invertIfNegative val="0"/>
          <c:val>
            <c:numRef>
              <c:f>'Total scores graph'!$G$7:$U$7</c:f>
              <c:numCache>
                <c:formatCode>0.0</c:formatCode>
                <c:ptCount val="15"/>
                <c:pt idx="0">
                  <c:v>7.101793841430982</c:v>
                </c:pt>
                <c:pt idx="1">
                  <c:v>5.583576254511762</c:v>
                </c:pt>
                <c:pt idx="2">
                  <c:v>3.956600886698309</c:v>
                </c:pt>
                <c:pt idx="3">
                  <c:v>9.157920049550981</c:v>
                </c:pt>
                <c:pt idx="4">
                  <c:v>9.31228883686911</c:v>
                </c:pt>
                <c:pt idx="5">
                  <c:v>5.964504825231613</c:v>
                </c:pt>
                <c:pt idx="6">
                  <c:v>3.341606886370183</c:v>
                </c:pt>
                <c:pt idx="7">
                  <c:v>9.064873899050598</c:v>
                </c:pt>
                <c:pt idx="8">
                  <c:v>8.621878747211415</c:v>
                </c:pt>
                <c:pt idx="9">
                  <c:v>7.140807216554914</c:v>
                </c:pt>
                <c:pt idx="10">
                  <c:v>10.22153228408378</c:v>
                </c:pt>
                <c:pt idx="11">
                  <c:v>2.498895905965671</c:v>
                </c:pt>
                <c:pt idx="12">
                  <c:v>3.009227327086407</c:v>
                </c:pt>
                <c:pt idx="13">
                  <c:v>24.40820646626181</c:v>
                </c:pt>
                <c:pt idx="14">
                  <c:v>2.784560810326763</c:v>
                </c:pt>
              </c:numCache>
            </c:numRef>
          </c:val>
        </c:ser>
        <c:ser>
          <c:idx val="5"/>
          <c:order val="5"/>
          <c:tx>
            <c:strRef>
              <c:f>'Total scores graph'!$F$8</c:f>
              <c:strCache>
                <c:ptCount val="1"/>
                <c:pt idx="0">
                  <c:v>team16</c:v>
                </c:pt>
              </c:strCache>
            </c:strRef>
          </c:tx>
          <c:invertIfNegative val="0"/>
          <c:val>
            <c:numRef>
              <c:f>'Total scores graph'!$G$8:$U$8</c:f>
              <c:numCache>
                <c:formatCode>0.0</c:formatCode>
                <c:ptCount val="15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26.5712354705745</c:v>
                </c:pt>
                <c:pt idx="6">
                  <c:v>50.0</c:v>
                </c:pt>
                <c:pt idx="7">
                  <c:v>50.0</c:v>
                </c:pt>
                <c:pt idx="8">
                  <c:v>22.92618617061149</c:v>
                </c:pt>
                <c:pt idx="9">
                  <c:v>25.94247623413037</c:v>
                </c:pt>
                <c:pt idx="10">
                  <c:v>50.0</c:v>
                </c:pt>
                <c:pt idx="11">
                  <c:v>50.0</c:v>
                </c:pt>
                <c:pt idx="12">
                  <c:v>20.79291139046283</c:v>
                </c:pt>
                <c:pt idx="13">
                  <c:v>50.0</c:v>
                </c:pt>
                <c:pt idx="14">
                  <c:v>50.0</c:v>
                </c:pt>
              </c:numCache>
            </c:numRef>
          </c:val>
        </c:ser>
        <c:ser>
          <c:idx val="6"/>
          <c:order val="6"/>
          <c:tx>
            <c:strRef>
              <c:f>'Total scores graph'!$F$9</c:f>
              <c:strCache>
                <c:ptCount val="1"/>
                <c:pt idx="0">
                  <c:v>team17</c:v>
                </c:pt>
              </c:strCache>
            </c:strRef>
          </c:tx>
          <c:invertIfNegative val="0"/>
          <c:val>
            <c:numRef>
              <c:f>'Total scores graph'!$G$9:$U$9</c:f>
              <c:numCache>
                <c:formatCode>0.0</c:formatCode>
                <c:ptCount val="15"/>
                <c:pt idx="0">
                  <c:v>50.0</c:v>
                </c:pt>
                <c:pt idx="1">
                  <c:v>12.22504208746662</c:v>
                </c:pt>
                <c:pt idx="2">
                  <c:v>11.31511116368037</c:v>
                </c:pt>
                <c:pt idx="3">
                  <c:v>7.904167468066344</c:v>
                </c:pt>
                <c:pt idx="4">
                  <c:v>12.47372165218917</c:v>
                </c:pt>
                <c:pt idx="5">
                  <c:v>8.1367212871848</c:v>
                </c:pt>
                <c:pt idx="6">
                  <c:v>26.71788317139124</c:v>
                </c:pt>
                <c:pt idx="7">
                  <c:v>12.12676178758207</c:v>
                </c:pt>
                <c:pt idx="8">
                  <c:v>4.518776299075565</c:v>
                </c:pt>
                <c:pt idx="9">
                  <c:v>7.26623896062389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7450488"/>
        <c:axId val="-2107451592"/>
      </c:barChart>
      <c:catAx>
        <c:axId val="-21074504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7451592"/>
        <c:crosses val="autoZero"/>
        <c:auto val="1"/>
        <c:lblAlgn val="ctr"/>
        <c:lblOffset val="100"/>
        <c:noMultiLvlLbl val="0"/>
      </c:catAx>
      <c:valAx>
        <c:axId val="-2107451592"/>
        <c:scaling>
          <c:orientation val="minMax"/>
          <c:max val="5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-2107450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136871167887"/>
          <c:y val="0.131673009958295"/>
          <c:w val="0.114088753467122"/>
          <c:h val="0.437079538765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scores graph'!$F$3</c:f>
              <c:strCache>
                <c:ptCount val="1"/>
                <c:pt idx="0">
                  <c:v>team01</c:v>
                </c:pt>
              </c:strCache>
            </c:strRef>
          </c:tx>
          <c:invertIfNegative val="0"/>
          <c:cat>
            <c:strRef>
              <c:f>'Total scores graph'!$G$2:$U$2</c:f>
              <c:strCache>
                <c:ptCount val="15"/>
                <c:pt idx="0">
                  <c:v>mgc_des_perf_1</c:v>
                </c:pt>
                <c:pt idx="1">
                  <c:v>mgc_des_perf_2</c:v>
                </c:pt>
                <c:pt idx="2">
                  <c:v>mgc_edit_dist_1</c:v>
                </c:pt>
                <c:pt idx="3">
                  <c:v>mgc_edit_dist_2</c:v>
                </c:pt>
                <c:pt idx="4">
                  <c:v>mgc_fft_1</c:v>
                </c:pt>
                <c:pt idx="5">
                  <c:v>mgc_fft_2</c:v>
                </c:pt>
                <c:pt idx="6">
                  <c:v>mgc_matrix_mult_1</c:v>
                </c:pt>
                <c:pt idx="7">
                  <c:v>mgc_matrix_mult_2</c:v>
                </c:pt>
                <c:pt idx="8">
                  <c:v>mgc_pci_bridge32_1</c:v>
                </c:pt>
                <c:pt idx="9">
                  <c:v>mgc_pci_bridge32_2</c:v>
                </c:pt>
                <c:pt idx="10">
                  <c:v>mgc_superblue11</c:v>
                </c:pt>
                <c:pt idx="11">
                  <c:v>mgc_superblue12</c:v>
                </c:pt>
                <c:pt idx="12">
                  <c:v>mgc_superblue14</c:v>
                </c:pt>
                <c:pt idx="13">
                  <c:v>mgc_superblue16</c:v>
                </c:pt>
                <c:pt idx="14">
                  <c:v>mgc_superblue19</c:v>
                </c:pt>
              </c:strCache>
            </c:strRef>
          </c:cat>
          <c:val>
            <c:numRef>
              <c:f>'Total scores graph'!$G$3:$U$3</c:f>
              <c:numCache>
                <c:formatCode>0.0</c:formatCode>
                <c:ptCount val="15"/>
                <c:pt idx="0">
                  <c:v>8.247621615605469</c:v>
                </c:pt>
                <c:pt idx="1">
                  <c:v>5.11278132096429</c:v>
                </c:pt>
                <c:pt idx="2">
                  <c:v>1.598097992514458</c:v>
                </c:pt>
                <c:pt idx="3">
                  <c:v>0.963604360904829</c:v>
                </c:pt>
                <c:pt idx="4">
                  <c:v>7.456371003825623</c:v>
                </c:pt>
                <c:pt idx="5">
                  <c:v>50.0</c:v>
                </c:pt>
                <c:pt idx="6">
                  <c:v>2.35469789543352</c:v>
                </c:pt>
                <c:pt idx="7">
                  <c:v>2.095467467902955</c:v>
                </c:pt>
                <c:pt idx="8">
                  <c:v>4.078918539468108</c:v>
                </c:pt>
                <c:pt idx="9">
                  <c:v>7.056591433937235</c:v>
                </c:pt>
                <c:pt idx="10">
                  <c:v>2.968726960886735</c:v>
                </c:pt>
                <c:pt idx="11">
                  <c:v>50.0</c:v>
                </c:pt>
                <c:pt idx="12">
                  <c:v>10.67818107169857</c:v>
                </c:pt>
                <c:pt idx="13">
                  <c:v>2.496849400134524</c:v>
                </c:pt>
                <c:pt idx="14">
                  <c:v>2.499834057946782</c:v>
                </c:pt>
              </c:numCache>
            </c:numRef>
          </c:val>
        </c:ser>
        <c:ser>
          <c:idx val="2"/>
          <c:order val="1"/>
          <c:tx>
            <c:strRef>
              <c:f>'Total scores graph'!$F$5</c:f>
              <c:strCache>
                <c:ptCount val="1"/>
                <c:pt idx="0">
                  <c:v>team08</c:v>
                </c:pt>
              </c:strCache>
            </c:strRef>
          </c:tx>
          <c:invertIfNegative val="0"/>
          <c:val>
            <c:numRef>
              <c:f>'Total scores graph'!$G$5:$U$5</c:f>
              <c:numCache>
                <c:formatCode>0.0</c:formatCode>
                <c:ptCount val="15"/>
                <c:pt idx="0">
                  <c:v>12.18868919981055</c:v>
                </c:pt>
                <c:pt idx="1">
                  <c:v>4.601263973497786</c:v>
                </c:pt>
                <c:pt idx="2">
                  <c:v>7.616740289543804</c:v>
                </c:pt>
                <c:pt idx="3">
                  <c:v>18.03540206426852</c:v>
                </c:pt>
                <c:pt idx="4">
                  <c:v>4.632889095258296</c:v>
                </c:pt>
                <c:pt idx="5">
                  <c:v>3.21484374313248</c:v>
                </c:pt>
                <c:pt idx="6">
                  <c:v>22.69284225429323</c:v>
                </c:pt>
                <c:pt idx="7">
                  <c:v>15.25458905918403</c:v>
                </c:pt>
                <c:pt idx="8">
                  <c:v>1.10630570035312</c:v>
                </c:pt>
                <c:pt idx="9">
                  <c:v>3.692269772207767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</c:numCache>
            </c:numRef>
          </c:val>
        </c:ser>
        <c:ser>
          <c:idx val="3"/>
          <c:order val="2"/>
          <c:tx>
            <c:strRef>
              <c:f>'Total scores graph'!$F$6</c:f>
              <c:strCache>
                <c:ptCount val="1"/>
                <c:pt idx="0">
                  <c:v>team09</c:v>
                </c:pt>
              </c:strCache>
            </c:strRef>
          </c:tx>
          <c:invertIfNegative val="0"/>
          <c:val>
            <c:numRef>
              <c:f>'Total scores graph'!$G$6:$U$6</c:f>
              <c:numCache>
                <c:formatCode>0.0</c:formatCode>
                <c:ptCount val="15"/>
                <c:pt idx="0">
                  <c:v>6.537397210919781</c:v>
                </c:pt>
                <c:pt idx="1">
                  <c:v>7.269125914548269</c:v>
                </c:pt>
                <c:pt idx="2">
                  <c:v>22.15776529543237</c:v>
                </c:pt>
                <c:pt idx="3">
                  <c:v>14.91391913620093</c:v>
                </c:pt>
                <c:pt idx="4">
                  <c:v>9.96510411675284</c:v>
                </c:pt>
                <c:pt idx="5">
                  <c:v>8.258240019922048</c:v>
                </c:pt>
                <c:pt idx="6">
                  <c:v>16.01914283657842</c:v>
                </c:pt>
                <c:pt idx="7">
                  <c:v>50.0</c:v>
                </c:pt>
                <c:pt idx="8">
                  <c:v>3.48915662650602</c:v>
                </c:pt>
                <c:pt idx="9">
                  <c:v>6.346829775257445</c:v>
                </c:pt>
                <c:pt idx="10">
                  <c:v>4.4794313657339</c:v>
                </c:pt>
                <c:pt idx="11">
                  <c:v>50.0</c:v>
                </c:pt>
                <c:pt idx="12">
                  <c:v>33.07975834159391</c:v>
                </c:pt>
                <c:pt idx="13">
                  <c:v>21.5127000602752</c:v>
                </c:pt>
                <c:pt idx="14">
                  <c:v>24.9081384275803</c:v>
                </c:pt>
              </c:numCache>
            </c:numRef>
          </c:val>
        </c:ser>
        <c:ser>
          <c:idx val="4"/>
          <c:order val="3"/>
          <c:tx>
            <c:strRef>
              <c:f>'Total scores graph'!$F$7</c:f>
              <c:strCache>
                <c:ptCount val="1"/>
                <c:pt idx="0">
                  <c:v>team10</c:v>
                </c:pt>
              </c:strCache>
            </c:strRef>
          </c:tx>
          <c:invertIfNegative val="0"/>
          <c:val>
            <c:numRef>
              <c:f>'Total scores graph'!$G$7:$U$7</c:f>
              <c:numCache>
                <c:formatCode>0.0</c:formatCode>
                <c:ptCount val="15"/>
                <c:pt idx="0">
                  <c:v>7.101793841430982</c:v>
                </c:pt>
                <c:pt idx="1">
                  <c:v>5.583576254511762</c:v>
                </c:pt>
                <c:pt idx="2">
                  <c:v>3.956600886698309</c:v>
                </c:pt>
                <c:pt idx="3">
                  <c:v>9.157920049550981</c:v>
                </c:pt>
                <c:pt idx="4">
                  <c:v>9.31228883686911</c:v>
                </c:pt>
                <c:pt idx="5">
                  <c:v>5.964504825231613</c:v>
                </c:pt>
                <c:pt idx="6">
                  <c:v>3.341606886370183</c:v>
                </c:pt>
                <c:pt idx="7">
                  <c:v>9.064873899050598</c:v>
                </c:pt>
                <c:pt idx="8">
                  <c:v>8.621878747211415</c:v>
                </c:pt>
                <c:pt idx="9">
                  <c:v>7.140807216554914</c:v>
                </c:pt>
                <c:pt idx="10">
                  <c:v>10.22153228408378</c:v>
                </c:pt>
                <c:pt idx="11">
                  <c:v>2.498895905965671</c:v>
                </c:pt>
                <c:pt idx="12">
                  <c:v>3.009227327086407</c:v>
                </c:pt>
                <c:pt idx="13">
                  <c:v>24.40820646626181</c:v>
                </c:pt>
                <c:pt idx="14">
                  <c:v>2.784560810326763</c:v>
                </c:pt>
              </c:numCache>
            </c:numRef>
          </c:val>
        </c:ser>
        <c:ser>
          <c:idx val="6"/>
          <c:order val="4"/>
          <c:tx>
            <c:strRef>
              <c:f>'Total scores graph'!$F$9</c:f>
              <c:strCache>
                <c:ptCount val="1"/>
                <c:pt idx="0">
                  <c:v>team17</c:v>
                </c:pt>
              </c:strCache>
            </c:strRef>
          </c:tx>
          <c:invertIfNegative val="0"/>
          <c:val>
            <c:numRef>
              <c:f>'Total scores graph'!$G$9:$U$9</c:f>
              <c:numCache>
                <c:formatCode>0.0</c:formatCode>
                <c:ptCount val="15"/>
                <c:pt idx="0">
                  <c:v>50.0</c:v>
                </c:pt>
                <c:pt idx="1">
                  <c:v>12.22504208746662</c:v>
                </c:pt>
                <c:pt idx="2">
                  <c:v>11.31511116368037</c:v>
                </c:pt>
                <c:pt idx="3">
                  <c:v>7.904167468066344</c:v>
                </c:pt>
                <c:pt idx="4">
                  <c:v>12.47372165218917</c:v>
                </c:pt>
                <c:pt idx="5">
                  <c:v>8.1367212871848</c:v>
                </c:pt>
                <c:pt idx="6">
                  <c:v>26.71788317139124</c:v>
                </c:pt>
                <c:pt idx="7">
                  <c:v>12.12676178758207</c:v>
                </c:pt>
                <c:pt idx="8">
                  <c:v>4.518776299075565</c:v>
                </c:pt>
                <c:pt idx="9">
                  <c:v>7.26623896062389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9517304"/>
        <c:axId val="-2102283064"/>
      </c:barChart>
      <c:catAx>
        <c:axId val="-20995173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2283064"/>
        <c:crosses val="autoZero"/>
        <c:auto val="1"/>
        <c:lblAlgn val="ctr"/>
        <c:lblOffset val="100"/>
        <c:noMultiLvlLbl val="0"/>
      </c:catAx>
      <c:valAx>
        <c:axId val="-2102283064"/>
        <c:scaling>
          <c:orientation val="minMax"/>
          <c:max val="5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-2099517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136871167887"/>
          <c:y val="0.131673009958295"/>
          <c:w val="0.114088753467122"/>
          <c:h val="0.437079538765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scores graph'!$F$3</c:f>
              <c:strCache>
                <c:ptCount val="1"/>
                <c:pt idx="0">
                  <c:v>team01</c:v>
                </c:pt>
              </c:strCache>
            </c:strRef>
          </c:tx>
          <c:invertIfNegative val="0"/>
          <c:cat>
            <c:strRef>
              <c:f>'Total scores graph'!$G$2:$U$2</c:f>
              <c:strCache>
                <c:ptCount val="15"/>
                <c:pt idx="0">
                  <c:v>mgc_des_perf_1</c:v>
                </c:pt>
                <c:pt idx="1">
                  <c:v>mgc_des_perf_2</c:v>
                </c:pt>
                <c:pt idx="2">
                  <c:v>mgc_edit_dist_1</c:v>
                </c:pt>
                <c:pt idx="3">
                  <c:v>mgc_edit_dist_2</c:v>
                </c:pt>
                <c:pt idx="4">
                  <c:v>mgc_fft_1</c:v>
                </c:pt>
                <c:pt idx="5">
                  <c:v>mgc_fft_2</c:v>
                </c:pt>
                <c:pt idx="6">
                  <c:v>mgc_matrix_mult_1</c:v>
                </c:pt>
                <c:pt idx="7">
                  <c:v>mgc_matrix_mult_2</c:v>
                </c:pt>
                <c:pt idx="8">
                  <c:v>mgc_pci_bridge32_1</c:v>
                </c:pt>
                <c:pt idx="9">
                  <c:v>mgc_pci_bridge32_2</c:v>
                </c:pt>
                <c:pt idx="10">
                  <c:v>mgc_superblue11</c:v>
                </c:pt>
                <c:pt idx="11">
                  <c:v>mgc_superblue12</c:v>
                </c:pt>
                <c:pt idx="12">
                  <c:v>mgc_superblue14</c:v>
                </c:pt>
                <c:pt idx="13">
                  <c:v>mgc_superblue16</c:v>
                </c:pt>
                <c:pt idx="14">
                  <c:v>mgc_superblue19</c:v>
                </c:pt>
              </c:strCache>
            </c:strRef>
          </c:cat>
          <c:val>
            <c:numRef>
              <c:f>'Total scores graph'!$G$3:$U$3</c:f>
              <c:numCache>
                <c:formatCode>0.0</c:formatCode>
                <c:ptCount val="15"/>
                <c:pt idx="0">
                  <c:v>8.247621615605469</c:v>
                </c:pt>
                <c:pt idx="1">
                  <c:v>5.11278132096429</c:v>
                </c:pt>
                <c:pt idx="2">
                  <c:v>1.598097992514458</c:v>
                </c:pt>
                <c:pt idx="3">
                  <c:v>0.963604360904829</c:v>
                </c:pt>
                <c:pt idx="4">
                  <c:v>7.456371003825623</c:v>
                </c:pt>
                <c:pt idx="5">
                  <c:v>50.0</c:v>
                </c:pt>
                <c:pt idx="6">
                  <c:v>2.35469789543352</c:v>
                </c:pt>
                <c:pt idx="7">
                  <c:v>2.095467467902955</c:v>
                </c:pt>
                <c:pt idx="8">
                  <c:v>4.078918539468108</c:v>
                </c:pt>
                <c:pt idx="9">
                  <c:v>7.056591433937235</c:v>
                </c:pt>
                <c:pt idx="10">
                  <c:v>2.968726960886735</c:v>
                </c:pt>
                <c:pt idx="11">
                  <c:v>50.0</c:v>
                </c:pt>
                <c:pt idx="12">
                  <c:v>10.67818107169857</c:v>
                </c:pt>
                <c:pt idx="13">
                  <c:v>2.496849400134524</c:v>
                </c:pt>
                <c:pt idx="14">
                  <c:v>2.499834057946782</c:v>
                </c:pt>
              </c:numCache>
            </c:numRef>
          </c:val>
        </c:ser>
        <c:ser>
          <c:idx val="3"/>
          <c:order val="1"/>
          <c:tx>
            <c:strRef>
              <c:f>'Total scores graph'!$F$6</c:f>
              <c:strCache>
                <c:ptCount val="1"/>
                <c:pt idx="0">
                  <c:v>team09</c:v>
                </c:pt>
              </c:strCache>
            </c:strRef>
          </c:tx>
          <c:invertIfNegative val="0"/>
          <c:val>
            <c:numRef>
              <c:f>'Total scores graph'!$G$6:$U$6</c:f>
              <c:numCache>
                <c:formatCode>0.0</c:formatCode>
                <c:ptCount val="15"/>
                <c:pt idx="0">
                  <c:v>6.537397210919781</c:v>
                </c:pt>
                <c:pt idx="1">
                  <c:v>7.269125914548269</c:v>
                </c:pt>
                <c:pt idx="2">
                  <c:v>22.15776529543237</c:v>
                </c:pt>
                <c:pt idx="3">
                  <c:v>14.91391913620093</c:v>
                </c:pt>
                <c:pt idx="4">
                  <c:v>9.96510411675284</c:v>
                </c:pt>
                <c:pt idx="5">
                  <c:v>8.258240019922048</c:v>
                </c:pt>
                <c:pt idx="6">
                  <c:v>16.01914283657842</c:v>
                </c:pt>
                <c:pt idx="7">
                  <c:v>50.0</c:v>
                </c:pt>
                <c:pt idx="8">
                  <c:v>3.48915662650602</c:v>
                </c:pt>
                <c:pt idx="9">
                  <c:v>6.346829775257445</c:v>
                </c:pt>
                <c:pt idx="10">
                  <c:v>4.4794313657339</c:v>
                </c:pt>
                <c:pt idx="11">
                  <c:v>50.0</c:v>
                </c:pt>
                <c:pt idx="12">
                  <c:v>33.07975834159391</c:v>
                </c:pt>
                <c:pt idx="13">
                  <c:v>21.5127000602752</c:v>
                </c:pt>
                <c:pt idx="14">
                  <c:v>24.9081384275803</c:v>
                </c:pt>
              </c:numCache>
            </c:numRef>
          </c:val>
        </c:ser>
        <c:ser>
          <c:idx val="4"/>
          <c:order val="2"/>
          <c:tx>
            <c:strRef>
              <c:f>'Total scores graph'!$F$7</c:f>
              <c:strCache>
                <c:ptCount val="1"/>
                <c:pt idx="0">
                  <c:v>team10</c:v>
                </c:pt>
              </c:strCache>
            </c:strRef>
          </c:tx>
          <c:invertIfNegative val="0"/>
          <c:val>
            <c:numRef>
              <c:f>'Total scores graph'!$G$7:$U$7</c:f>
              <c:numCache>
                <c:formatCode>0.0</c:formatCode>
                <c:ptCount val="15"/>
                <c:pt idx="0">
                  <c:v>7.101793841430982</c:v>
                </c:pt>
                <c:pt idx="1">
                  <c:v>5.583576254511762</c:v>
                </c:pt>
                <c:pt idx="2">
                  <c:v>3.956600886698309</c:v>
                </c:pt>
                <c:pt idx="3">
                  <c:v>9.157920049550981</c:v>
                </c:pt>
                <c:pt idx="4">
                  <c:v>9.31228883686911</c:v>
                </c:pt>
                <c:pt idx="5">
                  <c:v>5.964504825231613</c:v>
                </c:pt>
                <c:pt idx="6">
                  <c:v>3.341606886370183</c:v>
                </c:pt>
                <c:pt idx="7">
                  <c:v>9.064873899050598</c:v>
                </c:pt>
                <c:pt idx="8">
                  <c:v>8.621878747211415</c:v>
                </c:pt>
                <c:pt idx="9">
                  <c:v>7.140807216554914</c:v>
                </c:pt>
                <c:pt idx="10">
                  <c:v>10.22153228408378</c:v>
                </c:pt>
                <c:pt idx="11">
                  <c:v>2.498895905965671</c:v>
                </c:pt>
                <c:pt idx="12">
                  <c:v>3.009227327086407</c:v>
                </c:pt>
                <c:pt idx="13">
                  <c:v>24.40820646626181</c:v>
                </c:pt>
                <c:pt idx="14">
                  <c:v>2.784560810326763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0092248"/>
        <c:axId val="-2079643576"/>
      </c:barChart>
      <c:catAx>
        <c:axId val="-20800922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9643576"/>
        <c:crosses val="autoZero"/>
        <c:auto val="1"/>
        <c:lblAlgn val="ctr"/>
        <c:lblOffset val="100"/>
        <c:noMultiLvlLbl val="0"/>
      </c:catAx>
      <c:valAx>
        <c:axId val="-2079643576"/>
        <c:scaling>
          <c:orientation val="minMax"/>
          <c:max val="5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-2080092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136871167887"/>
          <c:y val="0.131673009958295"/>
          <c:w val="0.114088753467122"/>
          <c:h val="0.437079538765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scores graph'!$F$3</c:f>
              <c:strCache>
                <c:ptCount val="1"/>
                <c:pt idx="0">
                  <c:v>team01</c:v>
                </c:pt>
              </c:strCache>
            </c:strRef>
          </c:tx>
          <c:invertIfNegative val="0"/>
          <c:cat>
            <c:strRef>
              <c:f>'Total scores graph'!$G$2:$U$2</c:f>
              <c:strCache>
                <c:ptCount val="15"/>
                <c:pt idx="0">
                  <c:v>mgc_des_perf_1</c:v>
                </c:pt>
                <c:pt idx="1">
                  <c:v>mgc_des_perf_2</c:v>
                </c:pt>
                <c:pt idx="2">
                  <c:v>mgc_edit_dist_1</c:v>
                </c:pt>
                <c:pt idx="3">
                  <c:v>mgc_edit_dist_2</c:v>
                </c:pt>
                <c:pt idx="4">
                  <c:v>mgc_fft_1</c:v>
                </c:pt>
                <c:pt idx="5">
                  <c:v>mgc_fft_2</c:v>
                </c:pt>
                <c:pt idx="6">
                  <c:v>mgc_matrix_mult_1</c:v>
                </c:pt>
                <c:pt idx="7">
                  <c:v>mgc_matrix_mult_2</c:v>
                </c:pt>
                <c:pt idx="8">
                  <c:v>mgc_pci_bridge32_1</c:v>
                </c:pt>
                <c:pt idx="9">
                  <c:v>mgc_pci_bridge32_2</c:v>
                </c:pt>
                <c:pt idx="10">
                  <c:v>mgc_superblue11</c:v>
                </c:pt>
                <c:pt idx="11">
                  <c:v>mgc_superblue12</c:v>
                </c:pt>
                <c:pt idx="12">
                  <c:v>mgc_superblue14</c:v>
                </c:pt>
                <c:pt idx="13">
                  <c:v>mgc_superblue16</c:v>
                </c:pt>
                <c:pt idx="14">
                  <c:v>mgc_superblue19</c:v>
                </c:pt>
              </c:strCache>
            </c:strRef>
          </c:cat>
          <c:val>
            <c:numRef>
              <c:f>'Total scores graph'!$G$3:$U$3</c:f>
              <c:numCache>
                <c:formatCode>0.0</c:formatCode>
                <c:ptCount val="15"/>
                <c:pt idx="0">
                  <c:v>8.247621615605469</c:v>
                </c:pt>
                <c:pt idx="1">
                  <c:v>5.11278132096429</c:v>
                </c:pt>
                <c:pt idx="2">
                  <c:v>1.598097992514458</c:v>
                </c:pt>
                <c:pt idx="3">
                  <c:v>0.963604360904829</c:v>
                </c:pt>
                <c:pt idx="4">
                  <c:v>7.456371003825623</c:v>
                </c:pt>
                <c:pt idx="5">
                  <c:v>50.0</c:v>
                </c:pt>
                <c:pt idx="6">
                  <c:v>2.35469789543352</c:v>
                </c:pt>
                <c:pt idx="7">
                  <c:v>2.095467467902955</c:v>
                </c:pt>
                <c:pt idx="8">
                  <c:v>4.078918539468108</c:v>
                </c:pt>
                <c:pt idx="9">
                  <c:v>7.056591433937235</c:v>
                </c:pt>
                <c:pt idx="10">
                  <c:v>2.968726960886735</c:v>
                </c:pt>
                <c:pt idx="11">
                  <c:v>50.0</c:v>
                </c:pt>
                <c:pt idx="12">
                  <c:v>10.67818107169857</c:v>
                </c:pt>
                <c:pt idx="13">
                  <c:v>2.496849400134524</c:v>
                </c:pt>
                <c:pt idx="14">
                  <c:v>2.499834057946782</c:v>
                </c:pt>
              </c:numCache>
            </c:numRef>
          </c:val>
        </c:ser>
        <c:ser>
          <c:idx val="4"/>
          <c:order val="1"/>
          <c:tx>
            <c:strRef>
              <c:f>'Total scores graph'!$F$7</c:f>
              <c:strCache>
                <c:ptCount val="1"/>
                <c:pt idx="0">
                  <c:v>team10</c:v>
                </c:pt>
              </c:strCache>
            </c:strRef>
          </c:tx>
          <c:invertIfNegative val="0"/>
          <c:val>
            <c:numRef>
              <c:f>'Total scores graph'!$G$7:$U$7</c:f>
              <c:numCache>
                <c:formatCode>0.0</c:formatCode>
                <c:ptCount val="15"/>
                <c:pt idx="0">
                  <c:v>7.101793841430982</c:v>
                </c:pt>
                <c:pt idx="1">
                  <c:v>5.583576254511762</c:v>
                </c:pt>
                <c:pt idx="2">
                  <c:v>3.956600886698309</c:v>
                </c:pt>
                <c:pt idx="3">
                  <c:v>9.157920049550981</c:v>
                </c:pt>
                <c:pt idx="4">
                  <c:v>9.31228883686911</c:v>
                </c:pt>
                <c:pt idx="5">
                  <c:v>5.964504825231613</c:v>
                </c:pt>
                <c:pt idx="6">
                  <c:v>3.341606886370183</c:v>
                </c:pt>
                <c:pt idx="7">
                  <c:v>9.064873899050598</c:v>
                </c:pt>
                <c:pt idx="8">
                  <c:v>8.621878747211415</c:v>
                </c:pt>
                <c:pt idx="9">
                  <c:v>7.140807216554914</c:v>
                </c:pt>
                <c:pt idx="10">
                  <c:v>10.22153228408378</c:v>
                </c:pt>
                <c:pt idx="11">
                  <c:v>2.498895905965671</c:v>
                </c:pt>
                <c:pt idx="12">
                  <c:v>3.009227327086407</c:v>
                </c:pt>
                <c:pt idx="13">
                  <c:v>24.40820646626181</c:v>
                </c:pt>
                <c:pt idx="14">
                  <c:v>2.784560810326763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4664136"/>
        <c:axId val="-2101413944"/>
      </c:barChart>
      <c:catAx>
        <c:axId val="-21046641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1413944"/>
        <c:crosses val="autoZero"/>
        <c:auto val="1"/>
        <c:lblAlgn val="ctr"/>
        <c:lblOffset val="100"/>
        <c:noMultiLvlLbl val="0"/>
      </c:catAx>
      <c:valAx>
        <c:axId val="-2101413944"/>
        <c:scaling>
          <c:orientation val="minMax"/>
          <c:max val="5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-2104664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136871167887"/>
          <c:y val="0.131673009958295"/>
          <c:w val="0.114088753467122"/>
          <c:h val="0.437079538765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1" descr="BKG-12x-Rules.jpg"/>
          <p:cNvPicPr>
            <a:picLocks noChangeAspect="1"/>
          </p:cNvPicPr>
          <p:nvPr/>
        </p:nvPicPr>
        <p:blipFill>
          <a:blip r:embed="rId2"/>
          <a:srcRect l="24028" t="92223"/>
          <a:stretch>
            <a:fillRect/>
          </a:stretch>
        </p:blipFill>
        <p:spPr bwMode="auto">
          <a:xfrm>
            <a:off x="0" y="8686800"/>
            <a:ext cx="694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9750" y="76200"/>
            <a:ext cx="30114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0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grpSp>
        <p:nvGrpSpPr>
          <p:cNvPr id="76807" name="Group 25"/>
          <p:cNvGrpSpPr>
            <a:grpSpLocks/>
          </p:cNvGrpSpPr>
          <p:nvPr/>
        </p:nvGrpSpPr>
        <p:grpSpPr bwMode="auto">
          <a:xfrm>
            <a:off x="3460750" y="8880475"/>
            <a:ext cx="2451100" cy="327025"/>
            <a:chOff x="2445" y="4095"/>
            <a:chExt cx="1524" cy="204"/>
          </a:xfrm>
        </p:grpSpPr>
        <p:sp>
          <p:nvSpPr>
            <p:cNvPr id="65562" name="Text Box 26"/>
            <p:cNvSpPr txBox="1">
              <a:spLocks noChangeArrowheads="1"/>
            </p:cNvSpPr>
            <p:nvPr userDrawn="1"/>
          </p:nvSpPr>
          <p:spPr bwMode="auto">
            <a:xfrm>
              <a:off x="2445" y="4095"/>
              <a:ext cx="152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382" tIns="46191" rIns="92382" bIns="46191">
              <a:spAutoFit/>
            </a:bodyPr>
            <a:lstStyle/>
            <a:p>
              <a:pPr defTabSz="923925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chemeClr val="bg2"/>
                  </a:solidFill>
                </a:rPr>
                <a:t>© </a:t>
              </a:r>
              <a:r>
                <a:rPr lang="en-US" sz="700" dirty="0" smtClean="0">
                  <a:solidFill>
                    <a:schemeClr val="bg2"/>
                  </a:solidFill>
                </a:rPr>
                <a:t>2013 Mentor </a:t>
              </a:r>
              <a:r>
                <a:rPr lang="en-US" sz="700" dirty="0">
                  <a:solidFill>
                    <a:schemeClr val="bg2"/>
                  </a:solidFill>
                </a:rPr>
                <a:t>Graphics Corp. Company Confidential</a:t>
              </a:r>
            </a:p>
          </p:txBody>
        </p:sp>
        <p:sp>
          <p:nvSpPr>
            <p:cNvPr id="1046" name="Text Box 22"/>
            <p:cNvSpPr txBox="1">
              <a:spLocks noChangeArrowheads="1"/>
            </p:cNvSpPr>
            <p:nvPr userDrawn="1"/>
          </p:nvSpPr>
          <p:spPr bwMode="auto">
            <a:xfrm>
              <a:off x="2448" y="4164"/>
              <a:ext cx="9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382" tIns="46191" rIns="230955" bIns="46191"/>
            <a:lstStyle/>
            <a:p>
              <a:pPr defTabSz="923925">
                <a:spcBef>
                  <a:spcPct val="50000"/>
                </a:spcBef>
                <a:defRPr/>
              </a:pPr>
              <a:r>
                <a:rPr lang="en-US" sz="800" b="1">
                  <a:solidFill>
                    <a:schemeClr val="bg2"/>
                  </a:solidFill>
                  <a:cs typeface="ＭＳ Ｐゴシック" pitchFamily="-112" charset="-128"/>
                </a:rPr>
                <a:t>www.mentor.com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2"/>
          </p:nvPr>
        </p:nvSpPr>
        <p:spPr>
          <a:xfrm>
            <a:off x="463550" y="8980956"/>
            <a:ext cx="2971800" cy="2377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 defTabSz="923925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Your Initials, Presentation Title, Month Year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"/>
          </p:nvPr>
        </p:nvSpPr>
        <p:spPr>
          <a:xfrm>
            <a:off x="0" y="8980956"/>
            <a:ext cx="463346" cy="2377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D2BC424D-003F-4F60-9028-6437F3764404}" type="slidenum">
              <a:rPr lang="en-US" sz="800" smtClean="0"/>
              <a:pPr algn="ctr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1800171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00175" y="461963"/>
            <a:ext cx="4148138" cy="3111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3611563"/>
            <a:ext cx="555625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090988" y="6684963"/>
            <a:ext cx="4630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/>
          <a:lstStyle/>
          <a:p>
            <a:pPr algn="r" defTabSz="923925" eaLnBrk="0" hangingPunct="0">
              <a:defRPr/>
            </a:pPr>
            <a:endParaRPr lang="en-US" sz="800">
              <a:solidFill>
                <a:srgbClr val="7F7F7F"/>
              </a:solidFill>
              <a:cs typeface="ＭＳ Ｐゴシック" pitchFamily="-112" charset="-128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090988" y="6684963"/>
            <a:ext cx="4630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/>
          <a:lstStyle/>
          <a:p>
            <a:pPr algn="r" defTabSz="923925" eaLnBrk="0" hangingPunct="0">
              <a:defRPr/>
            </a:pPr>
            <a:endParaRPr lang="en-US" sz="800">
              <a:solidFill>
                <a:srgbClr val="7F7F7F"/>
              </a:solidFill>
              <a:cs typeface="ＭＳ Ｐゴシック" pitchFamily="-112" charset="-128"/>
            </a:endParaRPr>
          </a:p>
        </p:txBody>
      </p:sp>
      <p:pic>
        <p:nvPicPr>
          <p:cNvPr id="59400" name="Picture 17" descr="bar a shor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1550" y="8870950"/>
            <a:ext cx="343535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02" name="Group 24"/>
          <p:cNvGrpSpPr>
            <a:grpSpLocks/>
          </p:cNvGrpSpPr>
          <p:nvPr/>
        </p:nvGrpSpPr>
        <p:grpSpPr bwMode="auto">
          <a:xfrm>
            <a:off x="3381375" y="8880475"/>
            <a:ext cx="2451100" cy="327025"/>
            <a:chOff x="2445" y="4095"/>
            <a:chExt cx="1524" cy="204"/>
          </a:xfrm>
        </p:grpSpPr>
        <p:sp>
          <p:nvSpPr>
            <p:cNvPr id="67609" name="Text Box 25"/>
            <p:cNvSpPr txBox="1">
              <a:spLocks noChangeArrowheads="1"/>
            </p:cNvSpPr>
            <p:nvPr userDrawn="1"/>
          </p:nvSpPr>
          <p:spPr bwMode="auto">
            <a:xfrm>
              <a:off x="2445" y="4095"/>
              <a:ext cx="152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382" tIns="46191" rIns="92382" bIns="46191">
              <a:spAutoFit/>
            </a:bodyPr>
            <a:lstStyle/>
            <a:p>
              <a:pPr defTabSz="923925">
                <a:spcBef>
                  <a:spcPct val="50000"/>
                </a:spcBef>
                <a:defRPr/>
              </a:pPr>
              <a:r>
                <a:rPr lang="en-US" sz="700" dirty="0">
                  <a:solidFill>
                    <a:schemeClr val="bg2"/>
                  </a:solidFill>
                </a:rPr>
                <a:t>© </a:t>
              </a:r>
              <a:r>
                <a:rPr lang="en-US" sz="700" dirty="0" smtClean="0">
                  <a:solidFill>
                    <a:schemeClr val="bg2"/>
                  </a:solidFill>
                </a:rPr>
                <a:t>2013 </a:t>
              </a:r>
              <a:r>
                <a:rPr lang="en-US" sz="700" dirty="0">
                  <a:solidFill>
                    <a:schemeClr val="bg2"/>
                  </a:solidFill>
                </a:rPr>
                <a:t>Mentor Graphics Corp. Company Confidential</a:t>
              </a:r>
            </a:p>
          </p:txBody>
        </p:sp>
        <p:sp>
          <p:nvSpPr>
            <p:cNvPr id="1046" name="Text Box 22"/>
            <p:cNvSpPr txBox="1">
              <a:spLocks noChangeArrowheads="1"/>
            </p:cNvSpPr>
            <p:nvPr userDrawn="1"/>
          </p:nvSpPr>
          <p:spPr bwMode="auto">
            <a:xfrm>
              <a:off x="2448" y="4164"/>
              <a:ext cx="9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382" tIns="46191" rIns="230955" bIns="46191"/>
            <a:lstStyle/>
            <a:p>
              <a:pPr defTabSz="923925">
                <a:spcBef>
                  <a:spcPct val="50000"/>
                </a:spcBef>
                <a:defRPr/>
              </a:pPr>
              <a:r>
                <a:rPr lang="en-US" sz="800" b="1">
                  <a:solidFill>
                    <a:schemeClr val="bg2"/>
                  </a:solidFill>
                  <a:cs typeface="ＭＳ Ｐゴシック" pitchFamily="-112" charset="-128"/>
                </a:rPr>
                <a:t>www.mentor.com</a:t>
              </a:r>
            </a:p>
          </p:txBody>
        </p:sp>
      </p:grpSp>
      <p:pic>
        <p:nvPicPr>
          <p:cNvPr id="59403" name="Picture 12" descr="MGC-Logo_Black-7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838" y="8951913"/>
            <a:ext cx="7112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9469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28600" rIns="92382" bIns="45720" numCol="1" anchor="t" anchorCtr="1" compatLnSpc="1">
            <a:prstTxWarp prst="textNoShape">
              <a:avLst/>
            </a:prstTxWarp>
          </a:bodyPr>
          <a:lstStyle>
            <a:lvl1pPr algn="ctr" defTabSz="923925">
              <a:defRPr sz="900">
                <a:ea typeface="+mn-ea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5"/>
          </p:nvPr>
        </p:nvSpPr>
        <p:spPr>
          <a:xfrm>
            <a:off x="0" y="8988270"/>
            <a:ext cx="466344" cy="230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4EF60D13-6827-4DE5-BBDB-189D9C1C9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4"/>
          </p:nvPr>
        </p:nvSpPr>
        <p:spPr>
          <a:xfrm>
            <a:off x="474728" y="8988270"/>
            <a:ext cx="2971800" cy="2377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r>
              <a:rPr lang="en-US" smtClean="0"/>
              <a:t>Your Initials, Presentation Title, 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5096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228600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1pPr>
    <a:lvl2pPr marL="2936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2pPr>
    <a:lvl3pPr marL="6365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3pPr>
    <a:lvl4pPr marL="979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4pPr>
    <a:lvl5pPr marL="1322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Presentation Title</a:t>
            </a: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60D13-6827-4DE5-BBDB-189D9C1C94B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Initials, Presentation Title, Month Year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60D13-6827-4DE5-BBDB-189D9C1C94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Initials, Presentation Title, Month Year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Presentation Title</a:t>
            </a: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60D13-6827-4DE5-BBDB-189D9C1C94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Initials, Presentation Title, Month Year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60D13-6827-4DE5-BBDB-189D9C1C94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Initials, Presentation Title, 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8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60D13-6827-4DE5-BBDB-189D9C1C94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Initials, Presentation Title, 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8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60D13-6827-4DE5-BBDB-189D9C1C94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Initials, Presentation Title, 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8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60D13-6827-4DE5-BBDB-189D9C1C94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Initials, Presentation Title, 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8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60D13-6827-4DE5-BBDB-189D9C1C94B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Initials, Presentation Title, 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8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60D13-6827-4DE5-BBDB-189D9C1C94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Initials, Presentation Title, 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8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60D13-6827-4DE5-BBDB-189D9C1C94B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Initials, Presentation Title, Month Year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lIns="92382" tIns="46191" rIns="92382" bIns="46191"/>
          <a:lstStyle/>
          <a:p>
            <a:fld id="{832D3DD1-FED0-F948-ACA9-DE02C09D33B9}" type="datetime1">
              <a:rPr lang="en-US" smtClean="0"/>
              <a:pPr/>
              <a:t>4/2/14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0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"/>
          <p:cNvGrpSpPr/>
          <p:nvPr userDrawn="1"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16" name="Picture 2" descr="\\Ballys\629\GRAPHICS DROP\_to Linda\2012 PPT template dev\PPT PowerPoint Templates for 2012\Division BKGs\BKG-rev-D-150dpi_IC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1"/>
            </a:xfrm>
            <a:prstGeom prst="rect">
              <a:avLst/>
            </a:prstGeom>
            <a:noFill/>
          </p:spPr>
        </p:pic>
        <p:grpSp>
          <p:nvGrpSpPr>
            <p:cNvPr id="17" name="Group 5"/>
            <p:cNvGrpSpPr/>
            <p:nvPr userDrawn="1"/>
          </p:nvGrpSpPr>
          <p:grpSpPr>
            <a:xfrm>
              <a:off x="6847605" y="5514110"/>
              <a:ext cx="2171700" cy="1219200"/>
              <a:chOff x="6839568" y="5506068"/>
              <a:chExt cx="2171700" cy="12192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839568" y="5506068"/>
                <a:ext cx="2171700" cy="1219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pic>
            <p:nvPicPr>
              <p:cNvPr id="19" name="Picture 4" descr="N:\GRAPHICS DROP\_to Linda\MGC-Logo_PMS201 [Converted].e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68450" y="5855900"/>
                <a:ext cx="1716300" cy="56854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802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57575" y="2852738"/>
            <a:ext cx="5313363" cy="541337"/>
          </a:xfrm>
        </p:spPr>
        <p:txBody>
          <a:bodyPr lIns="0" rIns="0"/>
          <a:lstStyle>
            <a:lvl1pPr marL="0" indent="0">
              <a:buFont typeface="Wingdings" pitchFamily="-112" charset="2"/>
              <a:buNone/>
              <a:tabLst>
                <a:tab pos="3886200" algn="l"/>
              </a:tabLst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80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7575" y="914400"/>
            <a:ext cx="5303838" cy="1752600"/>
          </a:xfrm>
        </p:spPr>
        <p:txBody>
          <a:bodyPr lIns="0" rIns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0" y="1316038"/>
            <a:ext cx="4495800" cy="5070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6038"/>
            <a:ext cx="4495800" cy="5070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428C8A"/>
              </a:buClr>
              <a:buSzPct val="80000"/>
              <a:buFont typeface="Wingdings" pitchFamily="-112" charset="2"/>
              <a:buChar char="n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Tx/>
              <a:buFont typeface="Tahoma" pitchFamily="-112" charset="0"/>
              <a:buNone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 lIns="118872" rIns="118872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lIns="118872" rIns="118872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 lIns="118872" rIns="118872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lIns="118872" rIns="118872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5070475"/>
          </a:xfrm>
        </p:spPr>
        <p:txBody>
          <a:bodyPr/>
          <a:lstStyle>
            <a:lvl1pPr>
              <a:spcBef>
                <a:spcPts val="850"/>
              </a:spcBef>
              <a:defRPr/>
            </a:lvl1pPr>
            <a:lvl4pPr>
              <a:defRPr/>
            </a:lvl4pPr>
            <a:lvl5pPr>
              <a:buFont typeface="Arial" pitchFamily="34" charset="0"/>
              <a:buChar char="•"/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475488" cy="228600"/>
          </a:xfrm>
          <a:prstGeom prst="rect">
            <a:avLst/>
          </a:prstGeo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957638" y="1316038"/>
            <a:ext cx="5186362" cy="5070475"/>
          </a:xfrm>
        </p:spPr>
        <p:txBody>
          <a:bodyPr lIns="228600"/>
          <a:lstStyle>
            <a:lvl1pPr>
              <a:spcBef>
                <a:spcPts val="85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spcBef>
                <a:spcPts val="0"/>
              </a:spcBef>
              <a:buFont typeface="Tahoma" pitchFamily="34" charset="0"/>
              <a:buChar char="–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able Placeholder 2"/>
          <p:cNvSpPr>
            <a:spLocks noGrp="1"/>
          </p:cNvSpPr>
          <p:nvPr>
            <p:ph type="tbl" idx="1"/>
          </p:nvPr>
        </p:nvSpPr>
        <p:spPr>
          <a:xfrm>
            <a:off x="0" y="1316038"/>
            <a:ext cx="9144000" cy="50704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C:\Documents and Settings\lseigneu\Desktop\PPT MAIN DEV\TESTING FILE SIZES\SET PS bkgs in PP saved as JPGs then used for template\A\_B AS POSTED w C bkgs dropped in\Slide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16200"/>
            <a:ext cx="7772400" cy="1612900"/>
          </a:xfrm>
        </p:spPr>
        <p:txBody>
          <a:bodyPr anchor="ctr" anchorCtr="1"/>
          <a:lstStyle>
            <a:lvl1pPr algn="ctr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1700"/>
            <a:ext cx="7772400" cy="444500"/>
          </a:xfrm>
        </p:spPr>
        <p:txBody>
          <a:bodyPr anchor="b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lseigneu\Desktop\PPT MAIN DEV\TESTING FILE SIZES\SET PS bkgs in PP saved as JPGs then used for template\A\_B AS POSTED w C bkgs dropped in\Slide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2832100"/>
          </a:xfrm>
        </p:spPr>
        <p:txBody>
          <a:bodyPr anchor="ctr" anchorCtr="1"/>
          <a:lstStyle>
            <a:lvl1pPr algn="ctr">
              <a:defRPr sz="3200" b="1" i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99000"/>
            <a:ext cx="7772400" cy="444500"/>
          </a:xfrm>
        </p:spPr>
        <p:txBody>
          <a:bodyPr anchor="b"/>
          <a:lstStyle>
            <a:lvl1pPr marL="0" indent="0" algn="r"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no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668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-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lseigneu\Desktop\template 032110 home\lite clos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KG-12x-Rules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16038"/>
            <a:ext cx="91440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45720" rIns="4572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B4689765-5485-4130-8525-AA8B12692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9" r:id="rId2"/>
    <p:sldLayoutId id="2147483740" r:id="rId3"/>
    <p:sldLayoutId id="2147483741" r:id="rId4"/>
    <p:sldLayoutId id="2147483742" r:id="rId5"/>
    <p:sldLayoutId id="2147483726" r:id="rId6"/>
    <p:sldLayoutId id="2147483737" r:id="rId7"/>
    <p:sldLayoutId id="2147483743" r:id="rId8"/>
    <p:sldLayoutId id="2147483738" r:id="rId9"/>
    <p:sldLayoutId id="2147483744" r:id="rId10"/>
    <p:sldLayoutId id="214748374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-112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-112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-112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-112" charset="0"/>
          <a:ea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-112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rgbClr val="428C8A"/>
        </a:buClr>
        <a:buSzPct val="80000"/>
        <a:buFont typeface="Wingdings" pitchFamily="-112" charset="2"/>
        <a:buChar char="n"/>
        <a:defRPr sz="24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1pPr>
      <a:lvl2pPr marL="803275" indent="-346075" algn="l" rtl="0" eaLnBrk="1" fontAlgn="base" hangingPunct="1">
        <a:spcBef>
          <a:spcPts val="0"/>
        </a:spcBef>
        <a:spcAft>
          <a:spcPct val="0"/>
        </a:spcAft>
        <a:buClr>
          <a:schemeClr val="bg2"/>
        </a:buClr>
        <a:buFont typeface="Tahoma" pitchFamily="-112" charset="0"/>
        <a:buChar char="—"/>
        <a:defRPr sz="2000">
          <a:solidFill>
            <a:schemeClr val="bg2"/>
          </a:solidFill>
          <a:latin typeface="+mn-lt"/>
          <a:ea typeface="ＭＳ Ｐゴシック" pitchFamily="-112" charset="-128"/>
        </a:defRPr>
      </a:lvl2pPr>
      <a:lvl3pPr marL="1193800" indent="-228600" algn="l" rtl="0" eaLnBrk="1" fontAlgn="base" hangingPunct="1">
        <a:spcBef>
          <a:spcPts val="0"/>
        </a:spcBef>
        <a:spcAft>
          <a:spcPct val="0"/>
        </a:spcAft>
        <a:buClr>
          <a:schemeClr val="bg2"/>
        </a:buClr>
        <a:buFont typeface="Tahoma" pitchFamily="-112" charset="0"/>
        <a:buChar char="–"/>
        <a:defRPr>
          <a:solidFill>
            <a:schemeClr val="bg2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lr>
          <a:schemeClr val="bg2"/>
        </a:buClr>
        <a:buFont typeface="Tahoma" pitchFamily="-112" charset="0"/>
        <a:buChar char="–"/>
        <a:defRPr sz="1600">
          <a:solidFill>
            <a:schemeClr val="bg2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600">
          <a:solidFill>
            <a:schemeClr val="bg2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Font typeface="Tahoma" pitchFamily="-112" charset="0"/>
        <a:defRPr sz="1600">
          <a:solidFill>
            <a:schemeClr val="bg2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Font typeface="Tahoma" pitchFamily="-112" charset="0"/>
        <a:defRPr sz="1600">
          <a:solidFill>
            <a:schemeClr val="bg2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Font typeface="Tahoma" pitchFamily="-112" charset="0"/>
        <a:defRPr sz="1600">
          <a:solidFill>
            <a:schemeClr val="bg2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Font typeface="Tahoma" pitchFamily="-112" charset="0"/>
        <a:defRPr sz="1600">
          <a:solidFill>
            <a:schemeClr val="bg2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57575" y="2852738"/>
            <a:ext cx="5313363" cy="1929574"/>
          </a:xfrm>
        </p:spPr>
        <p:txBody>
          <a:bodyPr/>
          <a:lstStyle/>
          <a:p>
            <a:r>
              <a:rPr lang="en-US" sz="2000" dirty="0" smtClean="0"/>
              <a:t>Vladimir Yutsis</a:t>
            </a:r>
            <a:br>
              <a:rPr lang="en-US" sz="2000" dirty="0" smtClean="0"/>
            </a:br>
            <a:r>
              <a:rPr lang="en-US" sz="2000" dirty="0" smtClean="0"/>
              <a:t>Ismail Bustany</a:t>
            </a:r>
            <a:br>
              <a:rPr lang="en-US" sz="2000" dirty="0" smtClean="0"/>
            </a:br>
            <a:r>
              <a:rPr lang="en-US" sz="2000" dirty="0" smtClean="0"/>
              <a:t>David Chinnery</a:t>
            </a:r>
            <a:br>
              <a:rPr lang="en-US" sz="2000" dirty="0" smtClean="0"/>
            </a:br>
            <a:r>
              <a:rPr lang="en-US" sz="2000" dirty="0" smtClean="0"/>
              <a:t>Joseph Shinnerl</a:t>
            </a:r>
          </a:p>
          <a:p>
            <a:r>
              <a:rPr lang="en-US" sz="2000" dirty="0" smtClean="0"/>
              <a:t>Wen-</a:t>
            </a:r>
            <a:r>
              <a:rPr lang="en-US" sz="2000" dirty="0" err="1" smtClean="0"/>
              <a:t>Hao</a:t>
            </a:r>
            <a:r>
              <a:rPr lang="en-US" sz="2000" dirty="0" smtClean="0"/>
              <a:t> </a:t>
            </a:r>
            <a:r>
              <a:rPr lang="en-US" sz="2000" dirty="0"/>
              <a:t>Liu </a:t>
            </a:r>
            <a:r>
              <a:rPr lang="en-US" sz="2000" dirty="0" smtClean="0"/>
              <a:t>- National </a:t>
            </a:r>
            <a:r>
              <a:rPr lang="en-US" sz="2000" dirty="0" err="1" smtClean="0"/>
              <a:t>Tsing</a:t>
            </a:r>
            <a:r>
              <a:rPr lang="en-US" sz="2000" dirty="0" smtClean="0"/>
              <a:t> Hua University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ISPD </a:t>
            </a:r>
            <a:r>
              <a:rPr lang="en-US" sz="2800" dirty="0" smtClean="0"/>
              <a:t>2014 Detailed Routing-Driven Placement Contest:</a:t>
            </a:r>
            <a:br>
              <a:rPr lang="en-US" sz="2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800" dirty="0"/>
              <a:t>Benchmarks with Sub-45nm Technology Rules</a:t>
            </a:r>
            <a:endParaRPr lang="en-US" sz="2800" dirty="0" smtClean="0"/>
          </a:p>
        </p:txBody>
      </p:sp>
      <p:sp>
        <p:nvSpPr>
          <p:cNvPr id="2" name="Right Brace 1"/>
          <p:cNvSpPr/>
          <p:nvPr/>
        </p:nvSpPr>
        <p:spPr>
          <a:xfrm>
            <a:off x="5376672" y="2990088"/>
            <a:ext cx="219456" cy="1024128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96128" y="3282696"/>
            <a:ext cx="215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Mentor Graphics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328416" y="4928616"/>
            <a:ext cx="5669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6666FF"/>
                </a:solidFill>
              </a:rPr>
              <a:t>www.ispd.cc/contests/14/ispd2014_contest.html</a:t>
            </a:r>
            <a:endParaRPr lang="en-US" sz="2000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Non-Default </a:t>
            </a:r>
            <a:r>
              <a:rPr lang="en-US" sz="3600" dirty="0" smtClean="0"/>
              <a:t>Routing (NDR) Rule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Non-default routing rules may specify:</a:t>
            </a:r>
          </a:p>
          <a:p>
            <a:pPr lvl="1"/>
            <a:r>
              <a:rPr lang="en-US" dirty="0"/>
              <a:t>Increased wire spacing for a net</a:t>
            </a:r>
          </a:p>
          <a:p>
            <a:pPr lvl="1"/>
            <a:r>
              <a:rPr lang="en-US" dirty="0"/>
              <a:t>Increased wire width for a net</a:t>
            </a:r>
          </a:p>
          <a:p>
            <a:pPr lvl="1"/>
            <a:r>
              <a:rPr lang="en-US" dirty="0"/>
              <a:t>Increased via (cut) number at selected junctions</a:t>
            </a:r>
          </a:p>
          <a:p>
            <a:r>
              <a:rPr lang="en-US" dirty="0"/>
              <a:t>NDR may be assigned to a cell pin for </a:t>
            </a:r>
            <a:r>
              <a:rPr lang="en-US" dirty="0" smtClean="0"/>
              <a:t>wires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err="1" smtClean="0"/>
              <a:t>vias</a:t>
            </a:r>
            <a:r>
              <a:rPr lang="en-US" dirty="0" smtClean="0"/>
              <a:t> </a:t>
            </a:r>
            <a:r>
              <a:rPr lang="en-US" dirty="0"/>
              <a:t>connecting to it</a:t>
            </a:r>
          </a:p>
          <a:p>
            <a:r>
              <a:rPr lang="en-US" dirty="0"/>
              <a:t>NDR may or may not accompany increased pin </a:t>
            </a:r>
            <a:r>
              <a:rPr lang="en-US" dirty="0" smtClean="0"/>
              <a:t>width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specific non-rectangular pins</a:t>
            </a:r>
          </a:p>
          <a:p>
            <a:r>
              <a:rPr lang="en-US" dirty="0"/>
              <a:t>NDRs are specified in the </a:t>
            </a:r>
            <a:r>
              <a:rPr lang="en-US" dirty="0" err="1"/>
              <a:t>floorplan</a:t>
            </a:r>
            <a:r>
              <a:rPr lang="en-US" dirty="0"/>
              <a:t> DEF file </a:t>
            </a:r>
            <a:r>
              <a:rPr lang="en-US" dirty="0" smtClean="0"/>
              <a:t>but</a:t>
            </a:r>
            <a:br>
              <a:rPr lang="en-US" dirty="0" smtClean="0"/>
            </a:br>
            <a:r>
              <a:rPr lang="en-US" dirty="0" smtClean="0"/>
              <a:t>may </a:t>
            </a:r>
            <a:r>
              <a:rPr lang="en-US" dirty="0"/>
              <a:t>be assigned to a pin in the cell LEF file</a:t>
            </a: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475488" cy="228600"/>
          </a:xfrm>
          <a:prstGeom prst="rect">
            <a:avLst/>
          </a:prstGeo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544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Pin Access Violation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blocked pin </a:t>
            </a:r>
            <a:r>
              <a:rPr lang="en-US" dirty="0"/>
              <a:t>cannot be </a:t>
            </a:r>
            <a:r>
              <a:rPr lang="en-US" dirty="0" smtClean="0"/>
              <a:t>reached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 via or wire without violations.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11</a:t>
            </a:fld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194" y="2209050"/>
            <a:ext cx="3854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etal1 pins under metal2 stripe are not accessible by via1 </a:t>
            </a:r>
            <a:r>
              <a:rPr lang="en-US" sz="2000" dirty="0" err="1" smtClean="0"/>
              <a:t>vias</a:t>
            </a:r>
            <a:endParaRPr lang="en-US" sz="20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709603" y="2893302"/>
            <a:ext cx="8112898" cy="3059442"/>
            <a:chOff x="709603" y="2198154"/>
            <a:chExt cx="8112898" cy="30594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03" y="2360335"/>
              <a:ext cx="3200400" cy="27700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301" y="2378687"/>
              <a:ext cx="3886200" cy="2805757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200507" y="2198154"/>
              <a:ext cx="453483" cy="47070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flipV="1">
              <a:off x="2427249" y="4832196"/>
              <a:ext cx="0" cy="4254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>
              <a:off x="6757639" y="2198154"/>
              <a:ext cx="212552" cy="92418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636451" y="5881818"/>
            <a:ext cx="397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Metal2 pin overlaps</a:t>
            </a:r>
            <a:r>
              <a:rPr lang="en-US" sz="2000" dirty="0"/>
              <a:t> </a:t>
            </a:r>
            <a:r>
              <a:rPr lang="en-US" sz="2000" dirty="0" smtClean="0"/>
              <a:t>metal2 stripe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7760" y="2209050"/>
            <a:ext cx="4107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etal2 pins with NDR assigned</a:t>
            </a:r>
            <a:br>
              <a:rPr lang="en-US" sz="2000" dirty="0" smtClean="0"/>
            </a:br>
            <a:r>
              <a:rPr lang="en-US" sz="2000" dirty="0" smtClean="0"/>
              <a:t>are placed too close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499439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 3. Benchmarks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9695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standard data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Inputs:</a:t>
            </a:r>
          </a:p>
          <a:p>
            <a:pPr lvl="1"/>
            <a:r>
              <a:rPr lang="en-US" b="1" dirty="0" err="1" smtClean="0">
                <a:solidFill>
                  <a:srgbClr val="000000"/>
                </a:solidFill>
              </a:rPr>
              <a:t>Floorplan</a:t>
            </a:r>
            <a:r>
              <a:rPr lang="en-US" b="1" dirty="0" smtClean="0">
                <a:solidFill>
                  <a:srgbClr val="000000"/>
                </a:solidFill>
              </a:rPr>
              <a:t> DEF</a:t>
            </a:r>
            <a:r>
              <a:rPr lang="en-US" dirty="0" smtClean="0">
                <a:solidFill>
                  <a:srgbClr val="000000"/>
                </a:solidFill>
              </a:rPr>
              <a:t> with unplaced standard cells, net connectivity,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fixed I/O pins and fixed macro locations, and routing geometry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Cell LEF </a:t>
            </a:r>
            <a:r>
              <a:rPr lang="en-US" dirty="0" smtClean="0">
                <a:solidFill>
                  <a:srgbClr val="000000"/>
                </a:solidFill>
              </a:rPr>
              <a:t>file detailing physical characteristics of the standard cells including pin locations and dimensions, macros, and I/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Technology LEF </a:t>
            </a:r>
            <a:r>
              <a:rPr lang="en-US" dirty="0" smtClean="0">
                <a:solidFill>
                  <a:srgbClr val="000000"/>
                </a:solidFill>
              </a:rPr>
              <a:t>file detailing design rules, routing layers, </a:t>
            </a:r>
            <a:r>
              <a:rPr lang="en-US" dirty="0" err="1" smtClean="0">
                <a:solidFill>
                  <a:srgbClr val="000000"/>
                </a:solidFill>
              </a:rPr>
              <a:t>vias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and placement site types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Flat Verilog </a:t>
            </a:r>
            <a:r>
              <a:rPr lang="en-US" dirty="0">
                <a:solidFill>
                  <a:srgbClr val="000000"/>
                </a:solidFill>
              </a:rPr>
              <a:t>gate-level netlist </a:t>
            </a:r>
            <a:r>
              <a:rPr lang="en-US" dirty="0" smtClean="0">
                <a:solidFill>
                  <a:srgbClr val="000000"/>
                </a:solidFill>
              </a:rPr>
              <a:t>with cells, I/Os, &amp; net connectivity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(same netlist information as in floorplan DEF)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Outputs from contestant’s placement tool: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Globally placed </a:t>
            </a:r>
            <a:r>
              <a:rPr lang="en-US" b="1" dirty="0" smtClean="0">
                <a:solidFill>
                  <a:srgbClr val="000000"/>
                </a:solidFill>
              </a:rPr>
              <a:t>DEF with all standard cells placed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No changes allowed in cell sizes or connectivity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13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951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34560"/>
              </p:ext>
            </p:extLst>
          </p:nvPr>
        </p:nvGraphicFramePr>
        <p:xfrm>
          <a:off x="841248" y="4050792"/>
          <a:ext cx="7686675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5838"/>
                <a:gridCol w="981075"/>
                <a:gridCol w="981075"/>
                <a:gridCol w="952500"/>
                <a:gridCol w="251618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Standard Cell Area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Design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# Cells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# Nets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# I/</a:t>
                      </a:r>
                      <a:r>
                        <a:rPr lang="en-US" sz="2000" b="1" u="none" strike="noStrike" dirty="0" err="1">
                          <a:effectLst/>
                        </a:rPr>
                        <a:t>Os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Utilization Variants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mgc_des_perf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112,644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112,878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85%, 90%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mgc_edit_dist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130,661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133,223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2,574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40%, 43%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mgc_fft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32,281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33,307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3,010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50%, 83%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mgc_matrix_mult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155,325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158,527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4,802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79%, 80%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mgc_pci_bridge_32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30,675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30,835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84%, 85%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Suite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designs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adapted from </a:t>
            </a:r>
            <a:r>
              <a:rPr lang="en-US" dirty="0" smtClean="0">
                <a:solidFill>
                  <a:srgbClr val="000000"/>
                </a:solidFill>
              </a:rPr>
              <a:t>ISPD </a:t>
            </a:r>
            <a:r>
              <a:rPr lang="en-US" dirty="0">
                <a:solidFill>
                  <a:srgbClr val="000000"/>
                </a:solidFill>
              </a:rPr>
              <a:t>2013 </a:t>
            </a:r>
            <a:r>
              <a:rPr lang="en-US" dirty="0" smtClean="0">
                <a:solidFill>
                  <a:srgbClr val="000000"/>
                </a:solidFill>
              </a:rPr>
              <a:t>gate-sizing contest provided by </a:t>
            </a:r>
            <a:r>
              <a:rPr lang="en-US" b="1" dirty="0" smtClean="0">
                <a:solidFill>
                  <a:srgbClr val="000000"/>
                </a:solidFill>
              </a:rPr>
              <a:t>Intel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2 </a:t>
            </a:r>
            <a:r>
              <a:rPr lang="en-US" dirty="0">
                <a:solidFill>
                  <a:srgbClr val="000000"/>
                </a:solidFill>
              </a:rPr>
              <a:t>NDR and cell-utilization variants </a:t>
            </a:r>
            <a:r>
              <a:rPr lang="en-US" dirty="0" smtClean="0">
                <a:solidFill>
                  <a:srgbClr val="000000"/>
                </a:solidFill>
              </a:rPr>
              <a:t>for each test case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Rectangular </a:t>
            </a:r>
            <a:r>
              <a:rPr lang="en-US" dirty="0" err="1" smtClean="0">
                <a:solidFill>
                  <a:srgbClr val="000000"/>
                </a:solidFill>
              </a:rPr>
              <a:t>floorplans</a:t>
            </a:r>
            <a:r>
              <a:rPr lang="en-US" dirty="0" smtClean="0">
                <a:solidFill>
                  <a:srgbClr val="000000"/>
                </a:solidFill>
              </a:rPr>
              <a:t> with no macros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 benchmark designs (2 blind):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14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831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Suite A continued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65nm cell library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Added representative </a:t>
            </a:r>
            <a:r>
              <a:rPr lang="en-US" b="1" dirty="0" smtClean="0">
                <a:solidFill>
                  <a:srgbClr val="000000"/>
                </a:solidFill>
              </a:rPr>
              <a:t>sub-45nm </a:t>
            </a:r>
            <a:r>
              <a:rPr lang="en-US" b="1" dirty="0">
                <a:solidFill>
                  <a:srgbClr val="000000"/>
                </a:solidFill>
              </a:rPr>
              <a:t>design </a:t>
            </a:r>
            <a:r>
              <a:rPr lang="en-US" b="1" dirty="0" smtClean="0">
                <a:solidFill>
                  <a:srgbClr val="000000"/>
                </a:solidFill>
              </a:rPr>
              <a:t>rules: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edge-type, min spacing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EOL</a:t>
            </a:r>
            <a:r>
              <a:rPr lang="en-US" dirty="0">
                <a:solidFill>
                  <a:srgbClr val="000000"/>
                </a:solidFill>
              </a:rPr>
              <a:t>, NDR</a:t>
            </a:r>
            <a:r>
              <a:rPr lang="en-US" dirty="0" smtClean="0">
                <a:solidFill>
                  <a:srgbClr val="000000"/>
                </a:solidFill>
              </a:rPr>
              <a:t>, etc.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Pin-area </a:t>
            </a:r>
            <a:r>
              <a:rPr lang="en-US" b="1" dirty="0">
                <a:solidFill>
                  <a:srgbClr val="000000"/>
                </a:solidFill>
              </a:rPr>
              <a:t>utilizations per cell</a:t>
            </a:r>
            <a:r>
              <a:rPr lang="en-US" dirty="0">
                <a:solidFill>
                  <a:srgbClr val="000000"/>
                </a:solidFill>
              </a:rPr>
              <a:t> around 20%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Two test cases have </a:t>
            </a:r>
            <a:r>
              <a:rPr lang="en-US" b="1" dirty="0">
                <a:solidFill>
                  <a:srgbClr val="000000"/>
                </a:solidFill>
              </a:rPr>
              <a:t>L-shaped output </a:t>
            </a:r>
            <a:r>
              <a:rPr lang="en-US" b="1" dirty="0" smtClean="0">
                <a:solidFill>
                  <a:srgbClr val="000000"/>
                </a:solidFill>
              </a:rPr>
              <a:t>pins </a:t>
            </a:r>
            <a:r>
              <a:rPr lang="en-US" dirty="0" smtClean="0">
                <a:solidFill>
                  <a:srgbClr val="000000"/>
                </a:solidFill>
              </a:rPr>
              <a:t>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8%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cells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 smtClean="0">
                <a:solidFill>
                  <a:srgbClr val="000000"/>
                </a:solidFill>
              </a:rPr>
              <a:t>one test case has </a:t>
            </a:r>
            <a:r>
              <a:rPr lang="en-US" dirty="0">
                <a:solidFill>
                  <a:srgbClr val="000000"/>
                </a:solidFill>
              </a:rPr>
              <a:t>them on 2</a:t>
            </a:r>
            <a:r>
              <a:rPr lang="en-US" dirty="0" smtClean="0">
                <a:solidFill>
                  <a:srgbClr val="000000"/>
                </a:solidFill>
              </a:rPr>
              <a:t>% of cells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To increase routing difficulty: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Cells were downsized to </a:t>
            </a:r>
            <a:r>
              <a:rPr lang="en-US" b="1" dirty="0">
                <a:solidFill>
                  <a:srgbClr val="000000"/>
                </a:solidFill>
              </a:rPr>
              <a:t>minimum </a:t>
            </a:r>
            <a:r>
              <a:rPr lang="en-US" b="1" dirty="0" smtClean="0">
                <a:solidFill>
                  <a:srgbClr val="000000"/>
                </a:solidFill>
              </a:rPr>
              <a:t>area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Output pin of one cell on M2 </a:t>
            </a:r>
            <a:r>
              <a:rPr lang="en-US" dirty="0" smtClean="0">
                <a:solidFill>
                  <a:srgbClr val="000000"/>
                </a:solidFill>
              </a:rPr>
              <a:t>to check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ability to </a:t>
            </a:r>
            <a:r>
              <a:rPr lang="en-US" dirty="0">
                <a:solidFill>
                  <a:srgbClr val="000000"/>
                </a:solidFill>
              </a:rPr>
              <a:t>prevent intersection with PG </a:t>
            </a:r>
            <a:r>
              <a:rPr lang="en-US" dirty="0" smtClean="0">
                <a:solidFill>
                  <a:srgbClr val="000000"/>
                </a:solidFill>
              </a:rPr>
              <a:t>rail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Only 3 or 4 routing </a:t>
            </a:r>
            <a:r>
              <a:rPr lang="en-US" dirty="0" smtClean="0">
                <a:solidFill>
                  <a:srgbClr val="000000"/>
                </a:solidFill>
              </a:rPr>
              <a:t>layers available: </a:t>
            </a:r>
            <a:r>
              <a:rPr lang="en-US" b="1" dirty="0">
                <a:solidFill>
                  <a:srgbClr val="000000"/>
                </a:solidFill>
              </a:rPr>
              <a:t>M2, M3, M4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M5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Represents designs with fewer layers to </a:t>
            </a:r>
            <a:r>
              <a:rPr lang="en-US" sz="2000" dirty="0">
                <a:solidFill>
                  <a:srgbClr val="000000"/>
                </a:solidFill>
              </a:rPr>
              <a:t>reduce </a:t>
            </a:r>
            <a:r>
              <a:rPr lang="en-US" sz="2000" dirty="0" smtClean="0">
                <a:solidFill>
                  <a:srgbClr val="000000"/>
                </a:solidFill>
              </a:rPr>
              <a:t>cost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15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2596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Suite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designs </a:t>
            </a:r>
            <a:r>
              <a:rPr lang="en-US" dirty="0">
                <a:solidFill>
                  <a:srgbClr val="000000"/>
                </a:solidFill>
              </a:rPr>
              <a:t>adapted from </a:t>
            </a:r>
            <a:r>
              <a:rPr lang="en-US" dirty="0" smtClean="0">
                <a:solidFill>
                  <a:srgbClr val="000000"/>
                </a:solidFill>
              </a:rPr>
              <a:t>the DAC 2012 </a:t>
            </a:r>
            <a:r>
              <a:rPr lang="en-US" dirty="0" err="1" smtClean="0">
                <a:solidFill>
                  <a:srgbClr val="000000"/>
                </a:solidFill>
              </a:rPr>
              <a:t>routability</a:t>
            </a:r>
            <a:r>
              <a:rPr lang="en-US" dirty="0" smtClean="0">
                <a:solidFill>
                  <a:srgbClr val="000000"/>
                </a:solidFill>
              </a:rPr>
              <a:t>-driven </a:t>
            </a:r>
            <a:r>
              <a:rPr lang="en-US" dirty="0">
                <a:solidFill>
                  <a:srgbClr val="000000"/>
                </a:solidFill>
              </a:rPr>
              <a:t>placement contest </a:t>
            </a:r>
            <a:r>
              <a:rPr lang="en-US" dirty="0" smtClean="0">
                <a:solidFill>
                  <a:srgbClr val="000000"/>
                </a:solidFill>
              </a:rPr>
              <a:t>provided by </a:t>
            </a:r>
            <a:r>
              <a:rPr lang="en-US" b="1" dirty="0" smtClean="0">
                <a:solidFill>
                  <a:srgbClr val="000000"/>
                </a:solidFill>
              </a:rPr>
              <a:t>IBM</a:t>
            </a:r>
            <a:endParaRPr lang="en-US" b="1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Added </a:t>
            </a:r>
            <a:r>
              <a:rPr lang="en-US" b="1" dirty="0" smtClean="0">
                <a:solidFill>
                  <a:srgbClr val="000000"/>
                </a:solidFill>
              </a:rPr>
              <a:t>28nm</a:t>
            </a:r>
            <a:r>
              <a:rPr lang="en-US" dirty="0" smtClean="0">
                <a:solidFill>
                  <a:srgbClr val="000000"/>
                </a:solidFill>
              </a:rPr>
              <a:t> design rules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Pin-area </a:t>
            </a:r>
            <a:r>
              <a:rPr lang="en-US" b="1" dirty="0">
                <a:solidFill>
                  <a:srgbClr val="000000"/>
                </a:solidFill>
              </a:rPr>
              <a:t>utilizations per cell </a:t>
            </a:r>
            <a:r>
              <a:rPr lang="en-US" dirty="0">
                <a:solidFill>
                  <a:srgbClr val="000000"/>
                </a:solidFill>
              </a:rPr>
              <a:t>from 2.7% to 3.1%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All </a:t>
            </a:r>
            <a:r>
              <a:rPr lang="en-US" dirty="0">
                <a:solidFill>
                  <a:srgbClr val="000000"/>
                </a:solidFill>
              </a:rPr>
              <a:t>pins rectangular (no L-shaped pins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Cells were left at their original sizes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Routing layers were restricted to metal layers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M1, M2, M3, M4, M5, M6, </a:t>
            </a:r>
            <a:r>
              <a:rPr lang="en-US" b="1" dirty="0" smtClean="0">
                <a:solidFill>
                  <a:srgbClr val="666666"/>
                </a:solidFill>
              </a:rPr>
              <a:t>and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M7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increase routing difficulty M7 </a:t>
            </a:r>
            <a:r>
              <a:rPr lang="en-US" dirty="0" smtClean="0">
                <a:solidFill>
                  <a:srgbClr val="000000"/>
                </a:solidFill>
              </a:rPr>
              <a:t>was not allowed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on mgc_superblue12 and mgc_superblue19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16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57095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Suite B continued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17</a:t>
            </a:fld>
            <a:endParaRPr lang="en-US" sz="1600" dirty="0"/>
          </a:p>
        </p:txBody>
      </p:sp>
      <p:pic>
        <p:nvPicPr>
          <p:cNvPr id="10" name="Picture 9" descr="superblue14.init_floorpla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t="1400" r="1545" b="861"/>
          <a:stretch/>
        </p:blipFill>
        <p:spPr>
          <a:xfrm>
            <a:off x="3547872" y="3611654"/>
            <a:ext cx="1763187" cy="2560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superblue19.init_floorpla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r="3133"/>
          <a:stretch/>
        </p:blipFill>
        <p:spPr>
          <a:xfrm>
            <a:off x="7786666" y="3618259"/>
            <a:ext cx="1284182" cy="2560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sb16_floorpla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1671" r="30382" b="1261"/>
          <a:stretch/>
        </p:blipFill>
        <p:spPr>
          <a:xfrm>
            <a:off x="5376672" y="3618259"/>
            <a:ext cx="2347670" cy="2560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sb12_floorplan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6" t="1772" r="35070" b="1379"/>
          <a:stretch/>
        </p:blipFill>
        <p:spPr>
          <a:xfrm>
            <a:off x="1693171" y="3618259"/>
            <a:ext cx="1762164" cy="2560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sb11_floorplan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191" r="37500" b="3137"/>
          <a:stretch/>
        </p:blipFill>
        <p:spPr>
          <a:xfrm>
            <a:off x="105706" y="3618259"/>
            <a:ext cx="1511009" cy="2560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9728" y="6135398"/>
            <a:ext cx="179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mgc_superblue11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24778" y="6135398"/>
            <a:ext cx="179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mgc_superblue12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3578" y="6135398"/>
            <a:ext cx="179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mgc_superblue14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701834" y="6135398"/>
            <a:ext cx="179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mgc_superblue16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40362" y="6126028"/>
            <a:ext cx="179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mgc_superblue19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70984" y="6418862"/>
            <a:ext cx="40103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Floorplans</a:t>
            </a:r>
            <a:r>
              <a:rPr lang="en-US" sz="1600" b="1" dirty="0" smtClean="0"/>
              <a:t> with macros (not to scale)</a:t>
            </a:r>
            <a:endParaRPr lang="en-US" sz="1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21199"/>
              </p:ext>
            </p:extLst>
          </p:nvPr>
        </p:nvGraphicFramePr>
        <p:xfrm>
          <a:off x="176400" y="1257265"/>
          <a:ext cx="8711022" cy="2261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638"/>
                <a:gridCol w="1268413"/>
                <a:gridCol w="1195387"/>
                <a:gridCol w="1195387"/>
                <a:gridCol w="952500"/>
                <a:gridCol w="803113"/>
                <a:gridCol w="1243584"/>
              </a:tblGrid>
              <a:tr h="26629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Area Utilization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Design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# Macros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# Cells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# Nets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# I/</a:t>
                      </a:r>
                      <a:r>
                        <a:rPr lang="en-US" sz="1800" b="1" u="none" strike="noStrike" dirty="0" err="1">
                          <a:effectLst/>
                        </a:rPr>
                        <a:t>Os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Std. </a:t>
                      </a:r>
                      <a:r>
                        <a:rPr lang="en-US" sz="1800" b="1" u="none" strike="noStrike" dirty="0">
                          <a:effectLst/>
                        </a:rPr>
                        <a:t>Cells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Std. </a:t>
                      </a:r>
                      <a:r>
                        <a:rPr lang="en-US" sz="1800" b="1" u="none" strike="noStrike" dirty="0" smtClean="0">
                          <a:effectLst/>
                        </a:rPr>
                        <a:t>Cells</a:t>
                      </a:r>
                      <a:br>
                        <a:rPr lang="en-US" sz="1800" b="1" u="none" strike="noStrike" dirty="0" smtClean="0">
                          <a:effectLst/>
                        </a:rPr>
                      </a:br>
                      <a:r>
                        <a:rPr lang="en-US" sz="1800" b="1" u="none" strike="noStrike" dirty="0" smtClean="0">
                          <a:effectLst/>
                        </a:rPr>
                        <a:t>+ </a:t>
                      </a:r>
                      <a:r>
                        <a:rPr lang="en-US" sz="1800" b="1" u="none" strike="noStrike" dirty="0">
                          <a:effectLst/>
                        </a:rPr>
                        <a:t>Macros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mgc_superblue11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1,458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925,616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935,731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27,371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mgc_superblue12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1,286,948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1,293,436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5,908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rgbClr r="0" g="0" b="0"/>
                          </a:solidFill>
                          <a:effectLst/>
                        </a:rPr>
                        <a:t>mgc_superblue14</a:t>
                      </a:r>
                      <a:endParaRPr lang="en-US" sz="1800" b="0" i="0" u="none" strike="noStrike" dirty="0">
                        <a:solidFill>
                          <a:scrgbClr r="0" g="0" b="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612,243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619,697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21,078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mgc_superblue16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680,450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697,458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17,498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mgc_superblue19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506,097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511,606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15,422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756" y="1199598"/>
            <a:ext cx="2769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</a:t>
            </a:r>
            <a:r>
              <a:rPr lang="en-US" sz="2000" dirty="0" smtClean="0"/>
              <a:t> test cases (</a:t>
            </a:r>
            <a:r>
              <a:rPr lang="en-US" sz="2000" b="1" dirty="0" smtClean="0"/>
              <a:t>2 blind</a:t>
            </a:r>
            <a:r>
              <a:rPr lang="en-US" sz="2000" dirty="0" smtClean="0"/>
              <a:t>):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8401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5070475"/>
          </a:xfrm>
        </p:spPr>
        <p:txBody>
          <a:bodyPr rIns="0"/>
          <a:lstStyle/>
          <a:p>
            <a:pPr>
              <a:spcBef>
                <a:spcPts val="600"/>
              </a:spcBef>
            </a:pPr>
            <a:r>
              <a:rPr lang="en-US" dirty="0"/>
              <a:t>Dense PG meshes have been inserted in all </a:t>
            </a:r>
            <a:r>
              <a:rPr lang="en-US" dirty="0" smtClean="0"/>
              <a:t>benchmarks adding to routing difficulty and increasing realism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Each routing layer has uniformly spaced PG </a:t>
            </a:r>
            <a:r>
              <a:rPr lang="en-US" dirty="0" smtClean="0"/>
              <a:t>rails</a:t>
            </a:r>
            <a:br>
              <a:rPr lang="en-US" dirty="0" smtClean="0"/>
            </a:br>
            <a:r>
              <a:rPr lang="en-US" dirty="0" smtClean="0"/>
              <a:t>parallel </a:t>
            </a:r>
            <a:r>
              <a:rPr lang="en-US" dirty="0"/>
              <a:t>to its preferred routing </a:t>
            </a:r>
            <a:r>
              <a:rPr lang="en-US" dirty="0" smtClean="0"/>
              <a:t>direction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Rail thickness is constant on each layer but varies by </a:t>
            </a:r>
            <a:r>
              <a:rPr lang="en-US" dirty="0" smtClean="0"/>
              <a:t>layer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PG routing-track utilization varies across layers and </a:t>
            </a:r>
            <a:r>
              <a:rPr lang="en-US" dirty="0" smtClean="0"/>
              <a:t>designs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18</a:t>
            </a:fld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7056"/>
              </p:ext>
            </p:extLst>
          </p:nvPr>
        </p:nvGraphicFramePr>
        <p:xfrm>
          <a:off x="841248" y="3957320"/>
          <a:ext cx="640365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678"/>
                <a:gridCol w="591820"/>
                <a:gridCol w="637540"/>
                <a:gridCol w="637540"/>
                <a:gridCol w="637540"/>
                <a:gridCol w="6375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Suite A metal layer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PG routing track utilization</a:t>
                      </a:r>
                      <a:endParaRPr lang="en-US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57769"/>
              </p:ext>
            </p:extLst>
          </p:nvPr>
        </p:nvGraphicFramePr>
        <p:xfrm>
          <a:off x="841248" y="5028184"/>
          <a:ext cx="764519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678"/>
                <a:gridCol w="591820"/>
                <a:gridCol w="637540"/>
                <a:gridCol w="637540"/>
                <a:gridCol w="637540"/>
                <a:gridCol w="637540"/>
                <a:gridCol w="637540"/>
                <a:gridCol w="6039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Suite B metal layer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PG routing track utilization</a:t>
                      </a:r>
                      <a:endParaRPr lang="en-US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Power/Ground (PG) Mesh</a:t>
            </a:r>
          </a:p>
        </p:txBody>
      </p:sp>
    </p:spTree>
    <p:extLst>
      <p:ext uri="{BB962C8B-B14F-4D97-AF65-F5344CB8AC3E}">
        <p14:creationId xmlns:p14="http://schemas.microsoft.com/office/powerpoint/2010/main" val="34557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161288"/>
            <a:ext cx="4169664" cy="2405570"/>
          </a:xfrm>
        </p:spPr>
        <p:txBody>
          <a:bodyPr lIns="0" rIns="0"/>
          <a:lstStyle/>
          <a:p>
            <a:pPr marL="0" indent="0">
              <a:buNone/>
            </a:pPr>
            <a:r>
              <a:rPr lang="en-US" sz="2000" b="1" dirty="0"/>
              <a:t>Suite </a:t>
            </a:r>
            <a:r>
              <a:rPr lang="en-US" sz="2000" b="1" dirty="0" smtClean="0"/>
              <a:t>A:</a:t>
            </a:r>
          </a:p>
          <a:p>
            <a:r>
              <a:rPr lang="en-US" sz="1800" dirty="0" smtClean="0"/>
              <a:t>65nm technology</a:t>
            </a:r>
            <a:endParaRPr lang="en-US" sz="1800" dirty="0"/>
          </a:p>
          <a:p>
            <a:r>
              <a:rPr lang="en-US" sz="1800" dirty="0" smtClean="0"/>
              <a:t>Routing </a:t>
            </a:r>
            <a:r>
              <a:rPr lang="en-US" sz="1800" dirty="0"/>
              <a:t>pitch </a:t>
            </a:r>
            <a:r>
              <a:rPr lang="en-US" sz="1800" dirty="0" smtClean="0"/>
              <a:t>200nm</a:t>
            </a:r>
            <a:endParaRPr lang="en-US" sz="1800" dirty="0"/>
          </a:p>
          <a:p>
            <a:r>
              <a:rPr lang="en-US" sz="1800" dirty="0"/>
              <a:t>10 tracks per cell </a:t>
            </a:r>
            <a:r>
              <a:rPr lang="en-US" sz="1800" dirty="0" smtClean="0"/>
              <a:t>row</a:t>
            </a:r>
            <a:endParaRPr lang="en-US" sz="1800" dirty="0"/>
          </a:p>
          <a:p>
            <a:r>
              <a:rPr lang="en-US" sz="1800" dirty="0" smtClean="0"/>
              <a:t>All standard cells </a:t>
            </a:r>
            <a:r>
              <a:rPr lang="en-US" sz="1800" dirty="0"/>
              <a:t>are single-row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19</a:t>
            </a:fld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18304" y="1161288"/>
            <a:ext cx="4096512" cy="240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50"/>
              </a:spcBef>
              <a:spcAft>
                <a:spcPct val="0"/>
              </a:spcAft>
              <a:buClr>
                <a:srgbClr val="428C8A"/>
              </a:buClr>
              <a:buSzPct val="80000"/>
              <a:buFont typeface="Wingdings" pitchFamily="-112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pitchFamily="-112" charset="-128"/>
                <a:cs typeface="+mn-cs"/>
              </a:defRPr>
            </a:lvl1pPr>
            <a:lvl2pPr marL="803275" indent="-346075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buChar char="—"/>
              <a:defRPr sz="20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2pPr>
            <a:lvl3pPr marL="11938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buChar char="–"/>
              <a:defRPr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600" baseline="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-112" charset="2"/>
              <a:buNone/>
            </a:pPr>
            <a:r>
              <a:rPr lang="en-US" sz="2000" b="1" dirty="0" smtClean="0"/>
              <a:t>Suite B:</a:t>
            </a:r>
          </a:p>
          <a:p>
            <a:r>
              <a:rPr lang="en-US" sz="1800" dirty="0"/>
              <a:t>28nm </a:t>
            </a:r>
            <a:r>
              <a:rPr lang="en-US" sz="1800" dirty="0" smtClean="0"/>
              <a:t>technology  </a:t>
            </a:r>
            <a:endParaRPr lang="en-US" sz="1800" dirty="0"/>
          </a:p>
          <a:p>
            <a:r>
              <a:rPr lang="en-US" sz="1800" dirty="0"/>
              <a:t>routing pitch </a:t>
            </a:r>
            <a:r>
              <a:rPr lang="en-US" sz="1800" dirty="0" smtClean="0"/>
              <a:t>100nm</a:t>
            </a:r>
            <a:endParaRPr lang="en-US" sz="1800" dirty="0"/>
          </a:p>
          <a:p>
            <a:r>
              <a:rPr lang="en-US" sz="1800" dirty="0"/>
              <a:t>9 tracks per cell </a:t>
            </a:r>
            <a:r>
              <a:rPr lang="en-US" sz="1800" dirty="0" smtClean="0"/>
              <a:t>row</a:t>
            </a:r>
            <a:endParaRPr lang="en-US" sz="1800" dirty="0"/>
          </a:p>
          <a:p>
            <a:r>
              <a:rPr lang="en-US" sz="1800" dirty="0" smtClean="0"/>
              <a:t>All standard cells </a:t>
            </a:r>
            <a:r>
              <a:rPr lang="en-US" sz="1800" dirty="0"/>
              <a:t>are single-row high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18" y="4063270"/>
            <a:ext cx="117043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/>
              <a:t>Typical</a:t>
            </a:r>
            <a:br>
              <a:rPr lang="en-US" sz="2000" b="1" dirty="0" smtClean="0"/>
            </a:br>
            <a:r>
              <a:rPr lang="en-US" sz="2000" b="1" dirty="0" smtClean="0"/>
              <a:t>Suite A</a:t>
            </a:r>
            <a:br>
              <a:rPr lang="en-US" sz="2000" b="1" dirty="0" smtClean="0"/>
            </a:br>
            <a:r>
              <a:rPr lang="en-US" sz="2000" b="1" dirty="0" smtClean="0"/>
              <a:t>standard</a:t>
            </a:r>
            <a:br>
              <a:rPr lang="en-US" sz="2000" b="1" dirty="0" smtClean="0"/>
            </a:br>
            <a:r>
              <a:rPr lang="en-US" sz="2000" b="1" dirty="0" smtClean="0"/>
              <a:t>cell  </a:t>
            </a:r>
            <a:endParaRPr lang="en-US" sz="2000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1205714" y="3067738"/>
            <a:ext cx="3367476" cy="3703320"/>
            <a:chOff x="488594" y="246673"/>
            <a:chExt cx="4489968" cy="493776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1169844" y="2188207"/>
              <a:ext cx="4509" cy="5383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6" r="2586"/>
            <a:stretch/>
          </p:blipFill>
          <p:spPr>
            <a:xfrm>
              <a:off x="1012271" y="270560"/>
              <a:ext cx="3966291" cy="4895292"/>
            </a:xfrm>
            <a:prstGeom prst="rect">
              <a:avLst/>
            </a:prstGeom>
          </p:spPr>
        </p:pic>
        <p:cxnSp>
          <p:nvCxnSpPr>
            <p:cNvPr id="84" name="Straight Connector 83"/>
            <p:cNvCxnSpPr/>
            <p:nvPr/>
          </p:nvCxnSpPr>
          <p:spPr>
            <a:xfrm>
              <a:off x="1012273" y="270560"/>
              <a:ext cx="389646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1012272" y="270560"/>
              <a:ext cx="3913632" cy="4864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805327" y="289444"/>
              <a:ext cx="274787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Routing pitch 200nm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-1083872" y="2105750"/>
              <a:ext cx="3596337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Row height 2000nm</a:t>
              </a:r>
              <a:endParaRPr lang="en-US" sz="1600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2548956" y="1475053"/>
              <a:ext cx="0" cy="246533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 rot="16200000">
              <a:off x="1117649" y="2303613"/>
              <a:ext cx="227210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Pin height 1000nm</a:t>
              </a:r>
              <a:endParaRPr lang="en-US" sz="16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854095" y="4099317"/>
              <a:ext cx="2729288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Pin width 100nm</a:t>
              </a:r>
              <a:endParaRPr lang="en-US" sz="1600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2597430" y="4030147"/>
              <a:ext cx="29031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913925" y="246673"/>
              <a:ext cx="0" cy="493776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476260" y="292787"/>
              <a:ext cx="0" cy="46806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5596128" y="3794759"/>
            <a:ext cx="3052153" cy="1960110"/>
            <a:chOff x="6331917" y="1983262"/>
            <a:chExt cx="5170293" cy="3320392"/>
          </a:xfrm>
        </p:grpSpPr>
        <p:grpSp>
          <p:nvGrpSpPr>
            <p:cNvPr id="71" name="Group 70"/>
            <p:cNvGrpSpPr/>
            <p:nvPr/>
          </p:nvGrpSpPr>
          <p:grpSpPr>
            <a:xfrm>
              <a:off x="6963216" y="2176406"/>
              <a:ext cx="1764792" cy="3127248"/>
              <a:chOff x="6499042" y="3519309"/>
              <a:chExt cx="1764792" cy="3127248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74" t="2902" r="41920" b="4674"/>
              <a:stretch/>
            </p:blipFill>
            <p:spPr>
              <a:xfrm>
                <a:off x="6499042" y="3519309"/>
                <a:ext cx="1764792" cy="3127248"/>
              </a:xfrm>
              <a:prstGeom prst="rect">
                <a:avLst/>
              </a:prstGeom>
            </p:spPr>
          </p:pic>
          <p:sp>
            <p:nvSpPr>
              <p:cNvPr id="81" name="Rectangle 80"/>
              <p:cNvSpPr/>
              <p:nvPr/>
            </p:nvSpPr>
            <p:spPr>
              <a:xfrm>
                <a:off x="6499042" y="3519309"/>
                <a:ext cx="1755648" cy="3127248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393875" y="2215227"/>
              <a:ext cx="4399095" cy="57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Routing pitch 100nm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4958475" y="3356704"/>
              <a:ext cx="3320388" cy="57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Row height 900nm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528172" y="3764205"/>
              <a:ext cx="2974038" cy="57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Pin height 84nm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53731" y="4315459"/>
              <a:ext cx="2677281" cy="57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Pin width 56nm</a:t>
              </a:r>
              <a:endParaRPr lang="en-US" sz="1600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888057" y="2166973"/>
              <a:ext cx="0" cy="313668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323261" y="2317602"/>
              <a:ext cx="0" cy="34747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8624402" y="3902869"/>
              <a:ext cx="0" cy="31414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8361898" y="4296089"/>
              <a:ext cx="21096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5486400" y="5818721"/>
            <a:ext cx="20848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/>
              <a:t>Typical Suite B</a:t>
            </a:r>
            <a:br>
              <a:rPr lang="en-US" sz="2000" b="1" dirty="0" smtClean="0"/>
            </a:br>
            <a:r>
              <a:rPr lang="en-US" sz="2000" b="1" dirty="0" smtClean="0"/>
              <a:t>standard cell  </a:t>
            </a:r>
            <a:endParaRPr lang="en-US" sz="20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Cell Libraries</a:t>
            </a:r>
          </a:p>
        </p:txBody>
      </p:sp>
    </p:spTree>
    <p:extLst>
      <p:ext uri="{BB962C8B-B14F-4D97-AF65-F5344CB8AC3E}">
        <p14:creationId xmlns:p14="http://schemas.microsoft.com/office/powerpoint/2010/main" val="3761661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Sample design rules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Benchmark suite characteristics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Placement Submission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Evaluation metrics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Acknowledgements</a:t>
            </a: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381000" cy="228600"/>
          </a:xfrm>
          <a:prstGeom prst="rect">
            <a:avLst/>
          </a:prstGeo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7272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3457575" y="914400"/>
            <a:ext cx="53038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ＭＳ Ｐゴシック" pitchFamily="-112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9pPr>
          </a:lstStyle>
          <a:p>
            <a:r>
              <a:rPr lang="en-US" sz="3200" dirty="0" smtClean="0"/>
              <a:t> 4. Placement submission  </a:t>
            </a:r>
            <a:br>
              <a:rPr lang="en-US" sz="3200" dirty="0" smtClean="0"/>
            </a:br>
            <a:r>
              <a:rPr lang="en-US" sz="3200" dirty="0" smtClean="0"/>
              <a:t>     procedure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8728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064"/>
            <a:ext cx="9144000" cy="1066800"/>
          </a:xfrm>
        </p:spPr>
        <p:txBody>
          <a:bodyPr/>
          <a:lstStyle/>
          <a:p>
            <a:r>
              <a:rPr lang="en-US" dirty="0" smtClean="0"/>
              <a:t>DEF Placement</a:t>
            </a:r>
            <a:br>
              <a:rPr lang="en-US" dirty="0" smtClean="0"/>
            </a:br>
            <a:r>
              <a:rPr lang="en-US" dirty="0" smtClean="0"/>
              <a:t>Submission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Visit </a:t>
            </a:r>
            <a:r>
              <a:rPr lang="en-US" sz="2000" dirty="0" smtClean="0">
                <a:solidFill>
                  <a:srgbClr val="6666FF"/>
                </a:solidFill>
              </a:rPr>
              <a:t>https://mst.mentorg.com/</a:t>
            </a:r>
            <a:r>
              <a:rPr lang="en-US" sz="2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Login with support-net account email and password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21</a:t>
            </a:fld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55" y="2876136"/>
            <a:ext cx="4745005" cy="2618997"/>
          </a:xfrm>
          <a:prstGeom prst="rect">
            <a:avLst/>
          </a:prstGeom>
          <a:effectLst>
            <a:outerShdw blurRad="234950" dist="50800" dir="696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064"/>
            <a:ext cx="9144000" cy="1066800"/>
          </a:xfrm>
        </p:spPr>
        <p:txBody>
          <a:bodyPr/>
          <a:lstStyle/>
          <a:p>
            <a:r>
              <a:rPr lang="en-US" dirty="0" smtClean="0"/>
              <a:t>DEF Placement</a:t>
            </a:r>
            <a:br>
              <a:rPr lang="en-US" dirty="0" smtClean="0"/>
            </a:br>
            <a:r>
              <a:rPr lang="en-US" dirty="0" smtClean="0"/>
              <a:t>Submission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Upload DEF placement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Retrieve results: placement legalization, global routing, detailed routing metrics and </a:t>
            </a:r>
            <a:r>
              <a:rPr lang="en-US" sz="2000" dirty="0" smtClean="0"/>
              <a:t>images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  <a:p>
            <a:pPr marL="0" indent="0">
              <a:buNone/>
            </a:pPr>
            <a:r>
              <a:rPr lang="en-US" sz="2000" b="1" i="1" dirty="0" smtClean="0"/>
              <a:t>NOTE</a:t>
            </a:r>
            <a:r>
              <a:rPr lang="en-US" sz="2000" b="1" i="1" u="sng" dirty="0" smtClean="0"/>
              <a:t>:</a:t>
            </a:r>
            <a:r>
              <a:rPr lang="en-US" sz="2000" b="1" i="1" dirty="0" smtClean="0"/>
              <a:t>  Team accounts will remain active for research and comparative studies … still getting placement submissions this morning!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22</a:t>
            </a:fld>
            <a:endParaRPr lang="en-US" sz="1600" dirty="0"/>
          </a:p>
        </p:txBody>
      </p:sp>
      <p:pic>
        <p:nvPicPr>
          <p:cNvPr id="6" name="Picture 5" descr="Screen Shot 2013-12-15 at 1.21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30" y="2422161"/>
            <a:ext cx="6604001" cy="28141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3457575" y="914400"/>
            <a:ext cx="53038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ＭＳ Ｐゴシック" pitchFamily="-112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9pPr>
          </a:lstStyle>
          <a:p>
            <a:r>
              <a:rPr lang="en-US" sz="3200" dirty="0" smtClean="0"/>
              <a:t> 5. Evaluation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5766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"/>
            <a:ext cx="9144000" cy="1066800"/>
          </a:xfrm>
        </p:spPr>
        <p:txBody>
          <a:bodyPr/>
          <a:lstStyle/>
          <a:p>
            <a:r>
              <a:rPr lang="en-US" sz="3200" dirty="0" smtClean="0"/>
              <a:t>Final Placement Score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 smtClean="0"/>
              <a:t>S </a:t>
            </a:r>
            <a:r>
              <a:rPr lang="en-US" sz="3200" i="1" dirty="0"/>
              <a:t>= S</a:t>
            </a:r>
            <a:r>
              <a:rPr lang="en-US" sz="3200" i="1" baseline="-25000" dirty="0"/>
              <a:t>DP</a:t>
            </a:r>
            <a:r>
              <a:rPr lang="en-US" sz="3200" i="1" dirty="0"/>
              <a:t> + S</a:t>
            </a:r>
            <a:r>
              <a:rPr lang="en-US" sz="3200" i="1" baseline="-25000" dirty="0"/>
              <a:t>DR</a:t>
            </a:r>
            <a:r>
              <a:rPr lang="en-US" sz="3200" i="1" dirty="0"/>
              <a:t> + S</a:t>
            </a:r>
            <a:r>
              <a:rPr lang="en-US" sz="3200" i="1" baseline="-25000" dirty="0"/>
              <a:t>WL</a:t>
            </a:r>
            <a:r>
              <a:rPr lang="en-US" sz="3200" i="1" dirty="0"/>
              <a:t> + S</a:t>
            </a:r>
            <a:r>
              <a:rPr lang="en-US" sz="3200" i="1" baseline="-25000" dirty="0"/>
              <a:t>CPU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16038"/>
            <a:ext cx="9401981" cy="50704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Each of the following </a:t>
            </a:r>
            <a:r>
              <a:rPr lang="en-US" sz="2000" i="1" dirty="0"/>
              <a:t>unscaled</a:t>
            </a:r>
            <a:r>
              <a:rPr lang="en-US" sz="2000" dirty="0"/>
              <a:t> quantities contributes </a:t>
            </a:r>
            <a:br>
              <a:rPr lang="en-US" sz="2000" dirty="0"/>
            </a:br>
            <a:r>
              <a:rPr lang="en-US" sz="2000" dirty="0"/>
              <a:t>to </a:t>
            </a:r>
            <a:r>
              <a:rPr lang="en-US" sz="2000" dirty="0" smtClean="0"/>
              <a:t>each </a:t>
            </a:r>
            <a:r>
              <a:rPr lang="en-US" sz="2000" dirty="0"/>
              <a:t>scaled total score </a:t>
            </a:r>
            <a:r>
              <a:rPr lang="en-US" sz="2000" b="1" i="1" dirty="0"/>
              <a:t>S </a:t>
            </a:r>
            <a:r>
              <a:rPr lang="en-US" sz="2000" b="1" i="1" dirty="0" smtClean="0"/>
              <a:t> </a:t>
            </a:r>
            <a:r>
              <a:rPr lang="en-US" sz="2000" dirty="0" smtClean="0"/>
              <a:t>for </a:t>
            </a:r>
            <a:r>
              <a:rPr lang="en-US" sz="2000" dirty="0"/>
              <a:t>a test case</a:t>
            </a:r>
            <a:r>
              <a:rPr lang="en-US" sz="2000" dirty="0" smtClean="0"/>
              <a:t>:</a:t>
            </a:r>
          </a:p>
          <a:p>
            <a:pPr>
              <a:tabLst>
                <a:tab pos="971550" algn="l"/>
              </a:tabLst>
            </a:pPr>
            <a:r>
              <a:rPr lang="en-US" sz="2000" i="1" dirty="0" smtClean="0"/>
              <a:t>DP</a:t>
            </a:r>
            <a:r>
              <a:rPr lang="en-US" sz="2000" dirty="0" smtClean="0"/>
              <a:t> :	average </a:t>
            </a:r>
            <a:r>
              <a:rPr lang="en-US" sz="2000" b="1" dirty="0"/>
              <a:t>legalization </a:t>
            </a:r>
            <a:r>
              <a:rPr lang="en-US" sz="2000" b="1" dirty="0" smtClean="0"/>
              <a:t>displacement</a:t>
            </a:r>
            <a:r>
              <a:rPr lang="en-US" sz="2000" dirty="0" smtClean="0"/>
              <a:t> in standard cell</a:t>
            </a:r>
            <a:br>
              <a:rPr lang="en-US" sz="2000" dirty="0" smtClean="0"/>
            </a:br>
            <a:r>
              <a:rPr lang="en-US" sz="2000" dirty="0" smtClean="0"/>
              <a:t>	row heights of 10</a:t>
            </a:r>
            <a:r>
              <a:rPr lang="en-US" sz="2000" dirty="0"/>
              <a:t>% most displaced of all cells</a:t>
            </a:r>
          </a:p>
          <a:p>
            <a:pPr>
              <a:tabLst>
                <a:tab pos="971550" algn="l"/>
              </a:tabLst>
            </a:pPr>
            <a:r>
              <a:rPr lang="en-US" sz="2000" i="1" dirty="0" smtClean="0"/>
              <a:t>DR</a:t>
            </a:r>
            <a:r>
              <a:rPr lang="en-US" sz="2000" dirty="0" smtClean="0"/>
              <a:t> :	</a:t>
            </a:r>
            <a:r>
              <a:rPr lang="en-US" sz="2000" b="1" dirty="0" smtClean="0">
                <a:solidFill>
                  <a:srgbClr val="6666FF"/>
                </a:solidFill>
              </a:rPr>
              <a:t>square </a:t>
            </a:r>
            <a:r>
              <a:rPr lang="en-US" sz="2000" b="1" dirty="0">
                <a:solidFill>
                  <a:srgbClr val="6666FF"/>
                </a:solidFill>
              </a:rPr>
              <a:t>root </a:t>
            </a:r>
            <a:r>
              <a:rPr lang="en-US" sz="2000" b="1" dirty="0"/>
              <a:t>of </a:t>
            </a:r>
            <a:r>
              <a:rPr lang="en-US" sz="2000" b="1" dirty="0" smtClean="0"/>
              <a:t>the number of</a:t>
            </a:r>
            <a:r>
              <a:rPr lang="en-US" sz="2000" b="1" dirty="0"/>
              <a:t> </a:t>
            </a:r>
            <a:r>
              <a:rPr lang="en-US" sz="2000" b="1" dirty="0" smtClean="0"/>
              <a:t>detailed-routing violations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6666FF"/>
                </a:solidFill>
              </a:rPr>
              <a:t>	as routing and DRC violation counts vary significantly</a:t>
            </a:r>
            <a:endParaRPr lang="en-US" sz="2000" dirty="0">
              <a:solidFill>
                <a:srgbClr val="6666FF"/>
              </a:solidFill>
            </a:endParaRPr>
          </a:p>
          <a:p>
            <a:pPr>
              <a:tabLst>
                <a:tab pos="971550" algn="l"/>
              </a:tabLst>
            </a:pPr>
            <a:r>
              <a:rPr lang="en-US" sz="2000" i="1" dirty="0" smtClean="0"/>
              <a:t>WL</a:t>
            </a:r>
            <a:r>
              <a:rPr lang="en-US" sz="2000" dirty="0" smtClean="0"/>
              <a:t> :	</a:t>
            </a:r>
            <a:r>
              <a:rPr lang="en-US" sz="2000" b="1" dirty="0" smtClean="0"/>
              <a:t>routed </a:t>
            </a:r>
            <a:r>
              <a:rPr lang="en-US" sz="2000" b="1" dirty="0" err="1"/>
              <a:t>wirelength</a:t>
            </a:r>
            <a:r>
              <a:rPr lang="en-US" sz="2000" b="1" dirty="0"/>
              <a:t> </a:t>
            </a:r>
            <a:r>
              <a:rPr lang="en-US" sz="2000" dirty="0"/>
              <a:t>reported by detailed router</a:t>
            </a:r>
          </a:p>
          <a:p>
            <a:pPr>
              <a:tabLst>
                <a:tab pos="971550" algn="l"/>
              </a:tabLst>
            </a:pPr>
            <a:r>
              <a:rPr lang="en-US" sz="2000" i="1" dirty="0" smtClean="0"/>
              <a:t>CPU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:	</a:t>
            </a:r>
            <a:r>
              <a:rPr lang="en-US" sz="2000" b="1" dirty="0" smtClean="0"/>
              <a:t>total run time</a:t>
            </a:r>
            <a:r>
              <a:rPr lang="en-US" sz="2000" dirty="0"/>
              <a:t> </a:t>
            </a:r>
            <a:r>
              <a:rPr lang="en-US" sz="2000" dirty="0" smtClean="0"/>
              <a:t>for </a:t>
            </a:r>
            <a:r>
              <a:rPr lang="en-US" sz="2000" dirty="0" smtClean="0">
                <a:solidFill>
                  <a:srgbClr val="000000"/>
                </a:solidFill>
              </a:rPr>
              <a:t>placement (team binary) +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	legalization and routing (Olympus-</a:t>
            </a:r>
            <a:r>
              <a:rPr lang="en-US" sz="2000" dirty="0" err="1" smtClean="0">
                <a:solidFill>
                  <a:srgbClr val="000000"/>
                </a:solidFill>
              </a:rPr>
              <a:t>SoC</a:t>
            </a:r>
            <a:r>
              <a:rPr lang="en-US" sz="2000" baseline="30000" dirty="0" err="1" smtClean="0">
                <a:solidFill>
                  <a:srgbClr val="000000"/>
                </a:solidFill>
              </a:rPr>
              <a:t>TM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  <a:tabLst>
                <a:tab pos="1146175" algn="l"/>
              </a:tabLst>
            </a:pPr>
            <a:endParaRPr lang="en-US" sz="800" dirty="0" smtClean="0">
              <a:solidFill>
                <a:srgbClr val="6666FF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 smtClean="0"/>
              <a:t>Simple </a:t>
            </a:r>
            <a:r>
              <a:rPr lang="en-US" sz="2000" dirty="0"/>
              <a:t>affine scaling </a:t>
            </a:r>
            <a:r>
              <a:rPr lang="en-US" sz="2000" i="1" dirty="0"/>
              <a:t>f</a:t>
            </a:r>
            <a:r>
              <a:rPr lang="en-US" sz="2000" i="1" baseline="-25000" dirty="0"/>
              <a:t>aff</a:t>
            </a:r>
            <a:r>
              <a:rPr lang="en-US" sz="2000" i="1" dirty="0"/>
              <a:t> </a:t>
            </a:r>
            <a:r>
              <a:rPr lang="en-US" sz="2000" dirty="0"/>
              <a:t>: [</a:t>
            </a:r>
            <a:r>
              <a:rPr lang="en-US" sz="2000" i="1" dirty="0" err="1"/>
              <a:t>a</a:t>
            </a:r>
            <a:r>
              <a:rPr lang="en-US" sz="2000" dirty="0" err="1"/>
              <a:t>,</a:t>
            </a:r>
            <a:r>
              <a:rPr lang="en-US" sz="2000" i="1" dirty="0" err="1"/>
              <a:t>b</a:t>
            </a:r>
            <a:r>
              <a:rPr lang="en-US" sz="2000" dirty="0"/>
              <a:t>]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smtClean="0">
                <a:sym typeface="Wingdings"/>
              </a:rPr>
              <a:t>[0,25]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/>
              <a:t>is </a:t>
            </a:r>
            <a:r>
              <a:rPr lang="en-US" sz="2000" dirty="0"/>
              <a:t>used for all categories except </a:t>
            </a:r>
            <a:r>
              <a:rPr lang="en-US" sz="2000" i="1" dirty="0"/>
              <a:t>DR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i="1" dirty="0"/>
              <a:t>f</a:t>
            </a:r>
            <a:r>
              <a:rPr lang="en-US" sz="2000" i="1" baseline="-25000" dirty="0"/>
              <a:t>aff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n-US" sz="2000" i="1" dirty="0" smtClean="0"/>
              <a:t>t </a:t>
            </a:r>
            <a:r>
              <a:rPr lang="en-US" sz="2000" dirty="0" smtClean="0"/>
              <a:t>) </a:t>
            </a:r>
            <a:r>
              <a:rPr lang="en-US" sz="2000" dirty="0"/>
              <a:t>= </a:t>
            </a:r>
            <a:r>
              <a:rPr lang="en-US" sz="2000" dirty="0" smtClean="0"/>
              <a:t>25(</a:t>
            </a:r>
            <a:r>
              <a:rPr lang="en-US" sz="2000" i="1" dirty="0" smtClean="0"/>
              <a:t>t –</a:t>
            </a:r>
            <a:r>
              <a:rPr lang="en-US" sz="2000" dirty="0" smtClean="0"/>
              <a:t> </a:t>
            </a:r>
            <a:r>
              <a:rPr lang="en-US" sz="2000" i="1" dirty="0" smtClean="0"/>
              <a:t>a</a:t>
            </a:r>
            <a:r>
              <a:rPr lang="en-US" sz="2000" dirty="0" smtClean="0"/>
              <a:t>)/(</a:t>
            </a:r>
            <a:r>
              <a:rPr lang="en-US" sz="2000" i="1" dirty="0" smtClean="0"/>
              <a:t>b – a</a:t>
            </a:r>
            <a:r>
              <a:rPr lang="en-US" sz="2000" i="1" dirty="0"/>
              <a:t>)</a:t>
            </a:r>
            <a:r>
              <a:rPr lang="en-US" sz="2000" dirty="0"/>
              <a:t>, where </a:t>
            </a:r>
            <a:r>
              <a:rPr lang="en-US" sz="2000" i="1" dirty="0"/>
              <a:t>a </a:t>
            </a:r>
            <a:r>
              <a:rPr lang="en-US" sz="2000" dirty="0"/>
              <a:t>≤</a:t>
            </a:r>
            <a:r>
              <a:rPr lang="en-US" sz="2000" i="1" dirty="0"/>
              <a:t> t </a:t>
            </a:r>
            <a:r>
              <a:rPr lang="en-US" sz="2000" dirty="0"/>
              <a:t>≤</a:t>
            </a:r>
            <a:r>
              <a:rPr lang="en-US" sz="2000" i="1" dirty="0"/>
              <a:t> </a:t>
            </a:r>
            <a:r>
              <a:rPr lang="en-US" sz="2000" i="1" dirty="0" smtClean="0"/>
              <a:t>b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  <a:tabLst>
                <a:tab pos="1146175" algn="l"/>
              </a:tabLst>
            </a:pPr>
            <a:endParaRPr lang="en-US" sz="2000" dirty="0">
              <a:solidFill>
                <a:srgbClr val="66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24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1134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Legalization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Olympus-</a:t>
            </a:r>
            <a:r>
              <a:rPr lang="en-US" sz="2000" dirty="0" err="1" smtClean="0"/>
              <a:t>SoC</a:t>
            </a:r>
            <a:r>
              <a:rPr lang="en-US" sz="2000" baseline="30000" dirty="0" err="1" smtClean="0"/>
              <a:t>TM</a:t>
            </a:r>
            <a:r>
              <a:rPr lang="en-US" sz="2000" dirty="0" smtClean="0"/>
              <a:t> </a:t>
            </a:r>
            <a:r>
              <a:rPr lang="en-US" sz="2000" dirty="0"/>
              <a:t>placement legalization </a:t>
            </a:r>
            <a:r>
              <a:rPr lang="en-US" sz="2000" dirty="0" smtClean="0"/>
              <a:t>fixed any of these issues in </a:t>
            </a:r>
            <a:r>
              <a:rPr lang="en-US" sz="2000" dirty="0"/>
              <a:t>submitted design.def files</a:t>
            </a:r>
            <a:r>
              <a:rPr lang="en-US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b="1" dirty="0"/>
              <a:t>Overlaps</a:t>
            </a:r>
            <a:r>
              <a:rPr lang="en-US" sz="2000" dirty="0"/>
              <a:t> between cells or between cells and blockages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b="1" dirty="0"/>
              <a:t>Cells not aligned</a:t>
            </a:r>
            <a:r>
              <a:rPr lang="en-US" sz="2000" dirty="0"/>
              <a:t> on the standard cell rows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Cells with </a:t>
            </a:r>
            <a:r>
              <a:rPr lang="en-US" sz="2000" b="1" dirty="0"/>
              <a:t>incorrect orientation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Cell pins that </a:t>
            </a:r>
            <a:r>
              <a:rPr lang="en-US" sz="2000" b="1" dirty="0"/>
              <a:t>short to the PG mesh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b="1" dirty="0"/>
              <a:t>Blocked cell pins </a:t>
            </a:r>
            <a:r>
              <a:rPr lang="en-US" sz="2000" dirty="0"/>
              <a:t>that are inaccessible due to </a:t>
            </a:r>
            <a:r>
              <a:rPr lang="en-US" sz="2000" dirty="0" smtClean="0"/>
              <a:t>the PG </a:t>
            </a:r>
            <a:r>
              <a:rPr lang="en-US" sz="2000" dirty="0"/>
              <a:t>mesh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b="1" dirty="0"/>
              <a:t>DRC placement violations </a:t>
            </a:r>
            <a:r>
              <a:rPr lang="en-US" sz="2000" dirty="0"/>
              <a:t>between standard </a:t>
            </a:r>
            <a:r>
              <a:rPr lang="en-US" sz="2000" dirty="0" smtClean="0"/>
              <a:t>cells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Significant legalization displacements are </a:t>
            </a:r>
            <a:r>
              <a:rPr lang="en-US" sz="2000" dirty="0">
                <a:solidFill>
                  <a:srgbClr val="000000"/>
                </a:solidFill>
              </a:rPr>
              <a:t>penalized (</a:t>
            </a:r>
            <a:r>
              <a:rPr lang="en-US" sz="2000" i="1" dirty="0">
                <a:solidFill>
                  <a:srgbClr val="000000"/>
                </a:solidFill>
              </a:rPr>
              <a:t>S</a:t>
            </a:r>
            <a:r>
              <a:rPr lang="en-US" sz="2000" i="1" baseline="-25000" dirty="0">
                <a:solidFill>
                  <a:srgbClr val="000000"/>
                </a:solidFill>
              </a:rPr>
              <a:t>DP</a:t>
            </a:r>
            <a:r>
              <a:rPr lang="en-US" sz="2000" dirty="0">
                <a:solidFill>
                  <a:srgbClr val="000000"/>
                </a:solidFill>
              </a:rPr>
              <a:t> score</a:t>
            </a:r>
            <a:r>
              <a:rPr lang="en-US" sz="2000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25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6058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WL and DR are normalized by the median </a:t>
            </a:r>
            <a:r>
              <a:rPr lang="en-US" sz="2000" dirty="0" err="1" smtClean="0"/>
              <a:t>unscaled</a:t>
            </a:r>
            <a:r>
              <a:rPr lang="en-US" sz="2000" dirty="0" smtClean="0"/>
              <a:t> scores</a:t>
            </a:r>
            <a:br>
              <a:rPr lang="en-US" sz="2000" dirty="0" smtClean="0"/>
            </a:br>
            <a:r>
              <a:rPr lang="en-US" sz="2000" dirty="0" smtClean="0"/>
              <a:t>over all valid placements for the given design</a:t>
            </a:r>
          </a:p>
          <a:p>
            <a:r>
              <a:rPr lang="en-US" sz="2000" dirty="0" smtClean="0"/>
              <a:t>A placement is invalid if any of the following occurs:</a:t>
            </a:r>
            <a:br>
              <a:rPr lang="en-US" sz="2000" dirty="0" smtClean="0"/>
            </a:br>
            <a:r>
              <a:rPr lang="en-US" sz="2000" dirty="0" smtClean="0"/>
              <a:t>DP ≥ 25, CPU ≥ </a:t>
            </a:r>
            <a:r>
              <a:rPr lang="en-US" sz="2000" dirty="0" err="1" smtClean="0"/>
              <a:t>CPU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, or GR ≥ </a:t>
            </a:r>
            <a:r>
              <a:rPr lang="en-US" sz="2000" dirty="0" err="1" smtClean="0"/>
              <a:t>GR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. </a:t>
            </a:r>
          </a:p>
          <a:p>
            <a:pPr lvl="1"/>
            <a:r>
              <a:rPr lang="en-US" dirty="0" smtClean="0"/>
              <a:t>Global routing (GR) score is used only</a:t>
            </a:r>
            <a:br>
              <a:rPr lang="en-US" dirty="0" smtClean="0"/>
            </a:br>
            <a:r>
              <a:rPr lang="en-US" dirty="0" smtClean="0"/>
              <a:t>to terminate “hopeless” entries:</a:t>
            </a:r>
          </a:p>
          <a:p>
            <a:pPr lvl="2"/>
            <a:r>
              <a:rPr lang="en-US" sz="2000" dirty="0" smtClean="0"/>
              <a:t>Suite A: </a:t>
            </a:r>
            <a:r>
              <a:rPr lang="en-US" sz="2000" dirty="0" err="1" smtClean="0"/>
              <a:t>GR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= 1.75%, </a:t>
            </a:r>
            <a:r>
              <a:rPr lang="en-US" sz="2000" dirty="0" err="1" smtClean="0"/>
              <a:t>CPU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= 24 hrs</a:t>
            </a:r>
          </a:p>
          <a:p>
            <a:pPr lvl="2">
              <a:tabLst>
                <a:tab pos="4975225" algn="l"/>
              </a:tabLst>
            </a:pPr>
            <a:r>
              <a:rPr lang="en-US" sz="2000" dirty="0" smtClean="0"/>
              <a:t>Suite B: </a:t>
            </a:r>
            <a:r>
              <a:rPr lang="en-US" sz="2000" dirty="0" err="1" smtClean="0"/>
              <a:t>GR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= 0.25%, </a:t>
            </a:r>
            <a:r>
              <a:rPr lang="en-US" sz="2000" dirty="0" err="1" smtClean="0"/>
              <a:t>CPU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= 36 hrs for superblue12 &amp; 19, 	24 hrs for other benchmarks</a:t>
            </a:r>
          </a:p>
          <a:p>
            <a:pPr lvl="1"/>
            <a:r>
              <a:rPr lang="en-US" dirty="0" smtClean="0"/>
              <a:t>An invalid placement is assigned a total score of 50</a:t>
            </a:r>
          </a:p>
          <a:p>
            <a:r>
              <a:rPr lang="en-US" sz="2000" dirty="0" smtClean="0"/>
              <a:t>A few </a:t>
            </a:r>
            <a:r>
              <a:rPr lang="en-US" sz="2000" b="1" dirty="0" smtClean="0"/>
              <a:t>changes to the originally announced scoring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were necessary for fairness and resource constraints:</a:t>
            </a:r>
          </a:p>
          <a:p>
            <a:pPr lvl="1"/>
            <a:r>
              <a:rPr lang="en-US" dirty="0" smtClean="0"/>
              <a:t>WL upper limit decreased from 5x to 1.5x the median</a:t>
            </a:r>
          </a:p>
          <a:p>
            <a:pPr lvl="1"/>
            <a:r>
              <a:rPr lang="en-US" dirty="0" smtClean="0"/>
              <a:t>GR edge-congestion limit to trigger early termination</a:t>
            </a:r>
          </a:p>
          <a:p>
            <a:pPr lvl="1"/>
            <a:r>
              <a:rPr lang="en-US" dirty="0" smtClean="0"/>
              <a:t>Failure penalty (maximum score) reduced from 100 to 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26</a:t>
            </a:fld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7912"/>
            <a:ext cx="9144000" cy="1066800"/>
          </a:xfrm>
        </p:spPr>
        <p:txBody>
          <a:bodyPr/>
          <a:lstStyle/>
          <a:p>
            <a:r>
              <a:rPr lang="en-US" sz="3200" dirty="0"/>
              <a:t>Final Placement </a:t>
            </a:r>
            <a:r>
              <a:rPr lang="en-US" sz="3200" dirty="0" smtClean="0"/>
              <a:t>Score continued …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 smtClean="0"/>
              <a:t>S </a:t>
            </a:r>
            <a:r>
              <a:rPr lang="en-US" sz="3200" i="1" dirty="0"/>
              <a:t>= S</a:t>
            </a:r>
            <a:r>
              <a:rPr lang="en-US" sz="3200" i="1" baseline="-25000" dirty="0"/>
              <a:t>DP</a:t>
            </a:r>
            <a:r>
              <a:rPr lang="en-US" sz="3200" i="1" dirty="0"/>
              <a:t> + S</a:t>
            </a:r>
            <a:r>
              <a:rPr lang="en-US" sz="3200" i="1" baseline="-25000" dirty="0"/>
              <a:t>DR</a:t>
            </a:r>
            <a:r>
              <a:rPr lang="en-US" sz="3200" i="1" dirty="0"/>
              <a:t> + S</a:t>
            </a:r>
            <a:r>
              <a:rPr lang="en-US" sz="3200" i="1" baseline="-25000" dirty="0"/>
              <a:t>WL</a:t>
            </a:r>
            <a:r>
              <a:rPr lang="en-US" sz="3200" i="1" dirty="0"/>
              <a:t> + </a:t>
            </a:r>
            <a:r>
              <a:rPr lang="en-US" sz="3200" i="1" dirty="0" smtClean="0"/>
              <a:t>S</a:t>
            </a:r>
            <a:r>
              <a:rPr lang="en-US" sz="3200" i="1" baseline="-25000" dirty="0" smtClean="0"/>
              <a:t>CPU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3457575" y="914400"/>
            <a:ext cx="53038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ＭＳ Ｐゴシック" pitchFamily="-112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9pPr>
          </a:lstStyle>
          <a:p>
            <a:r>
              <a:rPr lang="en-US" sz="3200" dirty="0" smtClean="0"/>
              <a:t> 6. 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0329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US" sz="2000" dirty="0" smtClean="0">
                <a:solidFill>
                  <a:srgbClr val="000000"/>
                </a:solidFill>
              </a:rPr>
              <a:t>18 initial registrations: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Asia: China, Hong Kong, Taiwan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Europe: Germany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North America: Canada, USA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South America: Brazil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9 </a:t>
            </a:r>
            <a:r>
              <a:rPr lang="en-US" sz="2000" dirty="0" smtClean="0">
                <a:solidFill>
                  <a:srgbClr val="000000"/>
                </a:solidFill>
              </a:rPr>
              <a:t>final binary </a:t>
            </a:r>
            <a:r>
              <a:rPr lang="en-US" sz="2000" dirty="0" smtClean="0">
                <a:solidFill>
                  <a:srgbClr val="000000"/>
                </a:solidFill>
              </a:rPr>
              <a:t>submissions (2 could not be evaluated):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tabLst>
                <a:tab pos="6972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Team 1:   National </a:t>
            </a:r>
            <a:r>
              <a:rPr lang="en-US" dirty="0" err="1" smtClean="0">
                <a:solidFill>
                  <a:srgbClr val="000000"/>
                </a:solidFill>
              </a:rPr>
              <a:t>Chiao</a:t>
            </a:r>
            <a:r>
              <a:rPr lang="en-US" dirty="0" smtClean="0">
                <a:solidFill>
                  <a:srgbClr val="000000"/>
                </a:solidFill>
              </a:rPr>
              <a:t> Tung University	- Taiwan</a:t>
            </a:r>
          </a:p>
          <a:p>
            <a:pPr lvl="1">
              <a:tabLst>
                <a:tab pos="6972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Team 3:   National Central University	- </a:t>
            </a:r>
            <a:r>
              <a:rPr lang="en-US" dirty="0" smtClean="0">
                <a:solidFill>
                  <a:srgbClr val="000000"/>
                </a:solidFill>
              </a:rPr>
              <a:t>China</a:t>
            </a:r>
          </a:p>
          <a:p>
            <a:pPr lvl="1">
              <a:tabLst>
                <a:tab pos="6972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Team 5:   National Taiwan University                         - Taiwan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tabLst>
                <a:tab pos="6972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Team 8:   National Taiwan University	- </a:t>
            </a:r>
            <a:r>
              <a:rPr lang="en-US" dirty="0" smtClean="0">
                <a:solidFill>
                  <a:srgbClr val="000000"/>
                </a:solidFill>
              </a:rPr>
              <a:t>Taiwan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tabLst>
                <a:tab pos="6972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Team 9:   Chinese Univ. of Hong Kong	- Hong Kong</a:t>
            </a:r>
          </a:p>
          <a:p>
            <a:pPr lvl="1">
              <a:tabLst>
                <a:tab pos="6972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Team 10: University of Waterloo/University of Calgary	- Canada</a:t>
            </a:r>
          </a:p>
          <a:p>
            <a:pPr lvl="1">
              <a:tabLst>
                <a:tab pos="6972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Team 16: </a:t>
            </a:r>
            <a:r>
              <a:rPr lang="en-US" dirty="0" err="1" smtClean="0">
                <a:solidFill>
                  <a:srgbClr val="000000"/>
                </a:solidFill>
              </a:rPr>
              <a:t>Tshinghua</a:t>
            </a:r>
            <a:r>
              <a:rPr lang="en-US" dirty="0" smtClean="0">
                <a:solidFill>
                  <a:srgbClr val="000000"/>
                </a:solidFill>
              </a:rPr>
              <a:t> University	- China</a:t>
            </a:r>
          </a:p>
          <a:p>
            <a:pPr lvl="1">
              <a:tabLst>
                <a:tab pos="6972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Team 17: University of Texas at Austin	- USA</a:t>
            </a:r>
          </a:p>
          <a:p>
            <a:pPr lvl="1">
              <a:tabLst>
                <a:tab pos="6972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Team 18: University of Michigan	- USA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28</a:t>
            </a:fld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0564"/>
            <a:ext cx="9144000" cy="1066800"/>
          </a:xfrm>
        </p:spPr>
        <p:txBody>
          <a:bodyPr/>
          <a:lstStyle/>
          <a:p>
            <a:r>
              <a:rPr lang="en-US" dirty="0" smtClean="0"/>
              <a:t>The Prize! </a:t>
            </a:r>
            <a:r>
              <a:rPr lang="en-US" dirty="0" smtClean="0">
                <a:sym typeface="Wingdings"/>
              </a:rPr>
              <a:t>             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27"/>
            <a:ext cx="8890000" cy="5464349"/>
          </a:xfrm>
        </p:spPr>
        <p:txBody>
          <a:bodyPr rIns="0"/>
          <a:lstStyle/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 smtClean="0"/>
              <a:t>allotment </a:t>
            </a:r>
            <a:r>
              <a:rPr lang="en-US" sz="2000" dirty="0"/>
              <a:t>of the prize money is split </a:t>
            </a:r>
            <a:r>
              <a:rPr lang="en-US" sz="2000" dirty="0" smtClean="0"/>
              <a:t>between a default prize value and an additional (optional) prize for providing source code to foster an academic infrastructure for research.  For </a:t>
            </a:r>
            <a:r>
              <a:rPr lang="en-US" sz="2000" dirty="0"/>
              <a:t>instance, the first prize would total </a:t>
            </a:r>
            <a:r>
              <a:rPr lang="en-US" sz="2000" dirty="0" smtClean="0"/>
              <a:t>$3000 </a:t>
            </a:r>
            <a:r>
              <a:rPr lang="en-US" sz="2000" dirty="0"/>
              <a:t>if the source code is made </a:t>
            </a:r>
            <a:r>
              <a:rPr lang="en-US" sz="2000" dirty="0" smtClean="0"/>
              <a:t>openly available for academic research.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29</a:t>
            </a:fld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24914"/>
              </p:ext>
            </p:extLst>
          </p:nvPr>
        </p:nvGraphicFramePr>
        <p:xfrm>
          <a:off x="1543538" y="3292229"/>
          <a:ext cx="6525846" cy="23871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{9DCAF9ED-07DC-4A11-8D7F-57B35C25682E}</a:tableStyleId>
              </a:tblPr>
              <a:tblGrid>
                <a:gridCol w="914450"/>
                <a:gridCol w="1815044"/>
                <a:gridCol w="1898176"/>
                <a:gridCol w="1898176"/>
              </a:tblGrid>
              <a:tr h="4909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Default</a:t>
                      </a:r>
                    </a:p>
                    <a:p>
                      <a:pPr algn="ctr"/>
                      <a:r>
                        <a:rPr lang="en-US" dirty="0" smtClean="0"/>
                        <a:t>Prize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Additional</a:t>
                      </a:r>
                    </a:p>
                    <a:p>
                      <a:pPr algn="ctr"/>
                      <a:r>
                        <a:rPr lang="en-US" dirty="0" smtClean="0"/>
                        <a:t>Open-Source Prize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algn="ctr"/>
                      <a:r>
                        <a:rPr lang="en-US" dirty="0" smtClean="0"/>
                        <a:t>Prize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1st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$1000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$2000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$3000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2nd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$750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$1500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$2250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3rd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$1000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$1500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LS0034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82" y="254003"/>
            <a:ext cx="625231" cy="781538"/>
          </a:xfrm>
          <a:prstGeom prst="rect">
            <a:avLst/>
          </a:prstGeom>
        </p:spPr>
      </p:pic>
      <p:pic>
        <p:nvPicPr>
          <p:cNvPr id="11" name="Picture 10" descr="treasure_bo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66" y="195386"/>
            <a:ext cx="863888" cy="9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2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ctrTitle"/>
          </p:nvPr>
        </p:nvSpPr>
        <p:spPr>
          <a:xfrm>
            <a:off x="3457575" y="914400"/>
            <a:ext cx="5303838" cy="1752600"/>
          </a:xfrm>
        </p:spPr>
        <p:txBody>
          <a:bodyPr/>
          <a:lstStyle/>
          <a:p>
            <a:r>
              <a:rPr lang="en-US" sz="3200" b="1" dirty="0" smtClean="0"/>
              <a:t> 1. Motivation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7472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Teams’ Activity During Contest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30</a:t>
            </a:fld>
            <a:endParaRPr lang="en-US" sz="1600" dirty="0"/>
          </a:p>
        </p:txBody>
      </p:sp>
      <p:pic>
        <p:nvPicPr>
          <p:cNvPr id="6" name="Picture 5" descr="designs_03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622"/>
            <a:ext cx="9144000" cy="2767610"/>
          </a:xfrm>
          <a:prstGeom prst="rect">
            <a:avLst/>
          </a:prstGeom>
        </p:spPr>
      </p:pic>
      <p:pic>
        <p:nvPicPr>
          <p:cNvPr id="7" name="Picture 6" descr="teams_03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923"/>
            <a:ext cx="9144000" cy="23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01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Rankings During the Contest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31</a:t>
            </a:fld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859692" y="2917708"/>
            <a:ext cx="8049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17CF"/>
                </a:solidFill>
              </a:rPr>
              <a:t>http://</a:t>
            </a:r>
            <a:r>
              <a:rPr lang="en-US" sz="2400" i="1" dirty="0" err="1">
                <a:solidFill>
                  <a:srgbClr val="0017CF"/>
                </a:solidFill>
              </a:rPr>
              <a:t>ispd.cc</a:t>
            </a:r>
            <a:r>
              <a:rPr lang="en-US" sz="2400" i="1" dirty="0">
                <a:solidFill>
                  <a:srgbClr val="0017CF"/>
                </a:solidFill>
              </a:rPr>
              <a:t>/contests/14/ispd2014_contest.html</a:t>
            </a:r>
          </a:p>
        </p:txBody>
      </p:sp>
    </p:spTree>
    <p:extLst>
      <p:ext uri="{BB962C8B-B14F-4D97-AF65-F5344CB8AC3E}">
        <p14:creationId xmlns:p14="http://schemas.microsoft.com/office/powerpoint/2010/main" val="3593901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Final Rankings</a:t>
            </a:r>
            <a:r>
              <a:rPr lang="en-US" dirty="0"/>
              <a:t>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32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2077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085185"/>
              </p:ext>
            </p:extLst>
          </p:nvPr>
        </p:nvGraphicFramePr>
        <p:xfrm>
          <a:off x="-109728" y="1147762"/>
          <a:ext cx="9491663" cy="571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084"/>
            <a:ext cx="9144000" cy="1066800"/>
          </a:xfrm>
        </p:spPr>
        <p:txBody>
          <a:bodyPr/>
          <a:lstStyle/>
          <a:p>
            <a:r>
              <a:rPr lang="en-US" sz="3600" dirty="0" smtClean="0"/>
              <a:t>Relative DR Scores</a:t>
            </a:r>
            <a:br>
              <a:rPr lang="en-US" sz="3600" dirty="0" smtClean="0"/>
            </a:br>
            <a:r>
              <a:rPr lang="en-US" sz="3600" dirty="0" smtClean="0"/>
              <a:t>– </a:t>
            </a:r>
            <a:r>
              <a:rPr lang="en-US" sz="2800" dirty="0" smtClean="0"/>
              <a:t>Smaller is Better!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33</a:t>
            </a:fld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70432" y="1417320"/>
            <a:ext cx="40965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DR scores only for designs that</a:t>
            </a:r>
            <a:br>
              <a:rPr lang="en-US" sz="1800" b="1" dirty="0" smtClean="0"/>
            </a:br>
            <a:r>
              <a:rPr lang="en-US" sz="1800" b="1" dirty="0" smtClean="0"/>
              <a:t>made it through detailed routing!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9315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084"/>
            <a:ext cx="9144000" cy="1066800"/>
          </a:xfrm>
        </p:spPr>
        <p:txBody>
          <a:bodyPr/>
          <a:lstStyle/>
          <a:p>
            <a:r>
              <a:rPr lang="en-US" sz="3600" dirty="0" smtClean="0"/>
              <a:t>Relative DR Scores</a:t>
            </a:r>
            <a:br>
              <a:rPr lang="en-US" sz="3600" dirty="0" smtClean="0"/>
            </a:br>
            <a:r>
              <a:rPr lang="en-US" sz="3600" dirty="0" smtClean="0"/>
              <a:t>– </a:t>
            </a:r>
            <a:r>
              <a:rPr lang="en-US" sz="2800" dirty="0" smtClean="0"/>
              <a:t>Top Five Teams …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34</a:t>
            </a:fld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96289" y="832104"/>
            <a:ext cx="0" cy="451250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75000"/>
              </a:schemeClr>
            </a:solidFill>
            <a:prstDash val="sysDot"/>
            <a:tailEnd type="none"/>
          </a:ln>
          <a:effectLst/>
        </p:spPr>
      </p:cxnSp>
      <p:cxnSp>
        <p:nvCxnSpPr>
          <p:cNvPr id="8" name="Straight Connector 7"/>
          <p:cNvCxnSpPr/>
          <p:nvPr/>
        </p:nvCxnSpPr>
        <p:spPr>
          <a:xfrm flipV="1">
            <a:off x="7442452" y="832104"/>
            <a:ext cx="0" cy="449442"/>
          </a:xfrm>
          <a:prstGeom prst="line">
            <a:avLst/>
          </a:prstGeom>
          <a:noFill/>
          <a:ln w="76200" cap="flat" cmpd="sng" algn="ctr">
            <a:solidFill>
              <a:schemeClr val="accent5"/>
            </a:solidFill>
            <a:prstDash val="sysDot"/>
            <a:tailEnd type="none"/>
          </a:ln>
          <a:effectLst/>
        </p:spPr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309718"/>
              </p:ext>
            </p:extLst>
          </p:nvPr>
        </p:nvGraphicFramePr>
        <p:xfrm>
          <a:off x="136771" y="1270000"/>
          <a:ext cx="9280768" cy="541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5055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35</a:t>
            </a:fld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7084"/>
            <a:ext cx="9144000" cy="1066800"/>
          </a:xfrm>
        </p:spPr>
        <p:txBody>
          <a:bodyPr/>
          <a:lstStyle/>
          <a:p>
            <a:r>
              <a:rPr lang="en-US" sz="3600" dirty="0" smtClean="0"/>
              <a:t>Relative Total Scores</a:t>
            </a:r>
            <a:br>
              <a:rPr lang="en-US" sz="3600" dirty="0" smtClean="0"/>
            </a:br>
            <a:r>
              <a:rPr lang="en-US" sz="3600" dirty="0" smtClean="0"/>
              <a:t>– </a:t>
            </a:r>
            <a:r>
              <a:rPr lang="en-US" sz="2800" dirty="0" smtClean="0"/>
              <a:t>Smaller is Better!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910374"/>
              </p:ext>
            </p:extLst>
          </p:nvPr>
        </p:nvGraphicFramePr>
        <p:xfrm>
          <a:off x="-109728" y="1161288"/>
          <a:ext cx="9491663" cy="559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3609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36</a:t>
            </a:fld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7084"/>
            <a:ext cx="9144000" cy="1066800"/>
          </a:xfrm>
        </p:spPr>
        <p:txBody>
          <a:bodyPr/>
          <a:lstStyle/>
          <a:p>
            <a:r>
              <a:rPr lang="en-US" sz="3600" dirty="0" smtClean="0"/>
              <a:t>Relative Total Scores</a:t>
            </a:r>
            <a:br>
              <a:rPr lang="en-US" sz="3600" dirty="0" smtClean="0"/>
            </a:br>
            <a:r>
              <a:rPr lang="en-US" sz="3600" dirty="0" smtClean="0"/>
              <a:t>– </a:t>
            </a:r>
            <a:r>
              <a:rPr lang="en-US" sz="2800" dirty="0" smtClean="0"/>
              <a:t>Top Five Teams …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033716"/>
              </p:ext>
            </p:extLst>
          </p:nvPr>
        </p:nvGraphicFramePr>
        <p:xfrm>
          <a:off x="-109728" y="1161288"/>
          <a:ext cx="9491663" cy="559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4362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37</a:t>
            </a:fld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7084"/>
            <a:ext cx="9144000" cy="1066800"/>
          </a:xfrm>
        </p:spPr>
        <p:txBody>
          <a:bodyPr/>
          <a:lstStyle/>
          <a:p>
            <a:r>
              <a:rPr lang="en-US" sz="3600" dirty="0" smtClean="0"/>
              <a:t>Relative Total Scores</a:t>
            </a:r>
            <a:br>
              <a:rPr lang="en-US" sz="3600" dirty="0" smtClean="0"/>
            </a:br>
            <a:r>
              <a:rPr lang="en-US" sz="3600" dirty="0" smtClean="0"/>
              <a:t>– </a:t>
            </a:r>
            <a:r>
              <a:rPr lang="en-US" sz="2800" dirty="0" smtClean="0"/>
              <a:t>Top Three Teams …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642990"/>
              </p:ext>
            </p:extLst>
          </p:nvPr>
        </p:nvGraphicFramePr>
        <p:xfrm>
          <a:off x="-109728" y="1161288"/>
          <a:ext cx="9491663" cy="559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5027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38</a:t>
            </a:fld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7084"/>
            <a:ext cx="9144000" cy="1066800"/>
          </a:xfrm>
        </p:spPr>
        <p:txBody>
          <a:bodyPr/>
          <a:lstStyle/>
          <a:p>
            <a:r>
              <a:rPr lang="en-US" sz="3600" dirty="0" smtClean="0"/>
              <a:t>Relative Total Scores</a:t>
            </a:r>
            <a:br>
              <a:rPr lang="en-US" sz="3600" dirty="0" smtClean="0"/>
            </a:br>
            <a:r>
              <a:rPr lang="en-US" sz="3600" dirty="0" smtClean="0"/>
              <a:t>– </a:t>
            </a:r>
            <a:r>
              <a:rPr lang="en-US" sz="2800" dirty="0" smtClean="0"/>
              <a:t>Top Two Teams …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225892"/>
              </p:ext>
            </p:extLst>
          </p:nvPr>
        </p:nvGraphicFramePr>
        <p:xfrm>
          <a:off x="-109728" y="1161288"/>
          <a:ext cx="9491663" cy="559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1407" y="1345708"/>
            <a:ext cx="153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6666FF"/>
                </a:solidFill>
              </a:rPr>
              <a:t>Seg</a:t>
            </a:r>
            <a:r>
              <a:rPr lang="en-US" sz="1800" dirty="0" smtClean="0">
                <a:solidFill>
                  <a:srgbClr val="6666FF"/>
                </a:solidFill>
              </a:rPr>
              <a:t> fault!</a:t>
            </a:r>
            <a:endParaRPr lang="en-US" sz="1800" dirty="0">
              <a:solidFill>
                <a:srgbClr val="66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0633" y="1402783"/>
            <a:ext cx="1911799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6666FF"/>
                </a:solidFill>
              </a:rPr>
              <a:t>0.33% GR edge violations &gt;</a:t>
            </a:r>
            <a:br>
              <a:rPr lang="en-US" sz="1800" dirty="0" smtClean="0">
                <a:solidFill>
                  <a:srgbClr val="6666FF"/>
                </a:solidFill>
              </a:rPr>
            </a:br>
            <a:r>
              <a:rPr lang="en-US" sz="1800" dirty="0" smtClean="0">
                <a:solidFill>
                  <a:srgbClr val="6666FF"/>
                </a:solidFill>
              </a:rPr>
              <a:t>0.25% threshold!</a:t>
            </a:r>
            <a:endParaRPr lang="en-US" sz="1800" dirty="0">
              <a:solidFill>
                <a:srgbClr val="66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7008" y="2122515"/>
            <a:ext cx="1609343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6666FF"/>
                </a:solidFill>
              </a:rPr>
              <a:t>Team01 beat Team10 on 11 benchmarks!</a:t>
            </a:r>
            <a:endParaRPr lang="en-US" sz="1800" dirty="0">
              <a:solidFill>
                <a:srgbClr val="66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160" y="3136392"/>
            <a:ext cx="1463041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/>
                </a:solidFill>
              </a:rPr>
              <a:t>Team10 beat Team01 on 4 benchmarks!</a:t>
            </a: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7063" y="2443894"/>
            <a:ext cx="1818015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/>
                </a:solidFill>
              </a:rPr>
              <a:t>Team10 had only 0.02% GR edge violations on superblue12!</a:t>
            </a:r>
            <a:endParaRPr lang="en-US" sz="1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72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Rankings!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Very competitive results with significant improvements as the contest progressed.  Congratulations to all teams.</a:t>
            </a:r>
          </a:p>
          <a:p>
            <a:r>
              <a:rPr lang="en-US" sz="2000" dirty="0" smtClean="0"/>
              <a:t>Each of the top five teams had at least one benchmark with better detailed routing (DR) score than all other teams!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6666FF"/>
                </a:solidFill>
              </a:rPr>
              <a:t>Equal 1</a:t>
            </a:r>
            <a:r>
              <a:rPr lang="en-US" sz="2000" b="1" baseline="30000" dirty="0" smtClean="0">
                <a:solidFill>
                  <a:srgbClr val="6666FF"/>
                </a:solidFill>
              </a:rPr>
              <a:t>st</a:t>
            </a:r>
            <a:r>
              <a:rPr lang="en-US" sz="2000" b="1" dirty="0" smtClean="0">
                <a:solidFill>
                  <a:srgbClr val="6666FF"/>
                </a:solidFill>
              </a:rPr>
              <a:t>: Team 1 &amp; Team 10</a:t>
            </a:r>
          </a:p>
          <a:p>
            <a:r>
              <a:rPr lang="en-US" sz="2000" b="1" dirty="0" smtClean="0"/>
              <a:t>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: Team 9</a:t>
            </a:r>
          </a:p>
          <a:p>
            <a:r>
              <a:rPr lang="en-US" sz="2000" b="1" dirty="0" smtClean="0"/>
              <a:t>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: Team 8</a:t>
            </a:r>
          </a:p>
          <a:p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: Team 17</a:t>
            </a:r>
          </a:p>
          <a:p>
            <a:r>
              <a:rPr lang="en-US" sz="2000" b="1" dirty="0" smtClean="0"/>
              <a:t>Equal 6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: Team 3 &amp; Team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39</a:t>
            </a:fld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34560"/>
              </p:ext>
            </p:extLst>
          </p:nvPr>
        </p:nvGraphicFramePr>
        <p:xfrm>
          <a:off x="4864608" y="2990088"/>
          <a:ext cx="4169664" cy="2819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450"/>
                <a:gridCol w="1316990"/>
                <a:gridCol w="179222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Team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Number of </a:t>
                      </a:r>
                      <a:r>
                        <a:rPr lang="en-US" sz="1800" b="1" u="none" strike="noStrike" dirty="0" err="1" smtClean="0">
                          <a:effectLst/>
                        </a:rPr>
                        <a:t>Unroutable</a:t>
                      </a:r>
                      <a:r>
                        <a:rPr lang="en-US" sz="1800" b="1" u="none" strike="noStrike" dirty="0" smtClean="0">
                          <a:effectLst/>
                        </a:rPr>
                        <a:t> Designs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Number of Designs with Best DR Score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6666FF"/>
                          </a:solidFill>
                          <a:effectLst/>
                        </a:rPr>
                        <a:t>Team 1</a:t>
                      </a:r>
                      <a:endParaRPr lang="en-US" sz="1800" b="1" i="0" u="none" strike="noStrike" dirty="0">
                        <a:solidFill>
                          <a:srgbClr val="6666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solidFill>
                            <a:srgbClr val="6666FF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6666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Team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Team 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Team 9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2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4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6666FF"/>
                          </a:solidFill>
                          <a:effectLst/>
                        </a:rPr>
                        <a:t>Team 10</a:t>
                      </a:r>
                      <a:endParaRPr lang="en-US" sz="1800" b="1" i="0" u="none" strike="noStrike" dirty="0">
                        <a:solidFill>
                          <a:srgbClr val="6666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6666FF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6666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Team 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0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Team 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411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5070475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Increasing complexity of design rules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miscorrelation between global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>
                <a:solidFill>
                  <a:srgbClr val="000000"/>
                </a:solidFill>
              </a:rPr>
              <a:t>detailed routing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traditional placement approaches rendered </a:t>
            </a:r>
            <a:r>
              <a:rPr lang="en-US" dirty="0" smtClean="0">
                <a:solidFill>
                  <a:srgbClr val="000000"/>
                </a:solidFill>
              </a:rPr>
              <a:t>inadequate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Robert Aitken’s talk on physical design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Example </a:t>
            </a:r>
            <a:r>
              <a:rPr lang="en-US" sz="2000" dirty="0">
                <a:solidFill>
                  <a:srgbClr val="000000"/>
                </a:solidFill>
              </a:rPr>
              <a:t>routability challenges for placement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Netlist: </a:t>
            </a:r>
            <a:r>
              <a:rPr lang="en-US" dirty="0" smtClean="0">
                <a:solidFill>
                  <a:srgbClr val="000000"/>
                </a:solidFill>
              </a:rPr>
              <a:t>High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fanout</a:t>
            </a:r>
            <a:r>
              <a:rPr lang="en-US" dirty="0">
                <a:solidFill>
                  <a:srgbClr val="000000"/>
                </a:solidFill>
              </a:rPr>
              <a:t> nets, data paths, timing objectives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Floorplan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Placement </a:t>
            </a:r>
            <a:r>
              <a:rPr lang="en-US" dirty="0">
                <a:solidFill>
                  <a:srgbClr val="000000"/>
                </a:solidFill>
              </a:rPr>
              <a:t>utilization, irregular </a:t>
            </a:r>
            <a:r>
              <a:rPr lang="en-US" dirty="0" err="1">
                <a:solidFill>
                  <a:srgbClr val="000000"/>
                </a:solidFill>
              </a:rPr>
              <a:t>placeable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area, narrow </a:t>
            </a:r>
            <a:r>
              <a:rPr lang="en-US" dirty="0">
                <a:solidFill>
                  <a:srgbClr val="000000"/>
                </a:solidFill>
              </a:rPr>
              <a:t>channels between blocks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Routing constraints: </a:t>
            </a:r>
            <a:r>
              <a:rPr lang="en-US" dirty="0" smtClean="0">
                <a:solidFill>
                  <a:srgbClr val="000000"/>
                </a:solidFill>
              </a:rPr>
              <a:t>blockages, layer restrictions,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pin geometry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Design rules: </a:t>
            </a:r>
            <a:r>
              <a:rPr lang="en-US" dirty="0" smtClean="0">
                <a:solidFill>
                  <a:srgbClr val="000000"/>
                </a:solidFill>
              </a:rPr>
              <a:t>Min</a:t>
            </a:r>
            <a:r>
              <a:rPr lang="en-US" dirty="0">
                <a:solidFill>
                  <a:srgbClr val="000000"/>
                </a:solidFill>
              </a:rPr>
              <a:t>-spacing, </a:t>
            </a:r>
            <a:r>
              <a:rPr lang="en-US" dirty="0" smtClean="0">
                <a:solidFill>
                  <a:srgbClr val="000000"/>
                </a:solidFill>
              </a:rPr>
              <a:t>edge-type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end-of-</a:t>
            </a:r>
            <a:r>
              <a:rPr lang="en-US" dirty="0" smtClean="0">
                <a:solidFill>
                  <a:srgbClr val="000000"/>
                </a:solidFill>
              </a:rPr>
              <a:t>line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Make</a:t>
            </a:r>
            <a:r>
              <a:rPr lang="en-US" sz="2000" b="1" dirty="0" smtClean="0">
                <a:solidFill>
                  <a:srgbClr val="000000"/>
                </a:solidFill>
              </a:rPr>
              <a:t> typical design rules available in a benchmark suite </a:t>
            </a:r>
            <a:r>
              <a:rPr lang="en-US" sz="2000" dirty="0" smtClean="0">
                <a:solidFill>
                  <a:srgbClr val="000000"/>
                </a:solidFill>
              </a:rPr>
              <a:t>and evaluate placement using </a:t>
            </a:r>
            <a:r>
              <a:rPr lang="en-US" sz="2000" b="1" dirty="0" smtClean="0">
                <a:solidFill>
                  <a:srgbClr val="000000"/>
                </a:solidFill>
              </a:rPr>
              <a:t>detailed routing as the quality arbiter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381000" cy="228600"/>
          </a:xfrm>
          <a:prstGeom prst="rect">
            <a:avLst/>
          </a:prstGeo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8986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future contests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8029"/>
            <a:ext cx="9144000" cy="5070475"/>
          </a:xfrm>
        </p:spPr>
        <p:txBody>
          <a:bodyPr/>
          <a:lstStyle/>
          <a:p>
            <a:r>
              <a:rPr lang="en-US" dirty="0" smtClean="0"/>
              <a:t>Cell spreading is needed for timing optimization,</a:t>
            </a:r>
            <a:br>
              <a:rPr lang="en-US" dirty="0" smtClean="0"/>
            </a:br>
            <a:r>
              <a:rPr lang="en-US" dirty="0" smtClean="0"/>
              <a:t>as cell sizing and buffering will increase area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40</a:t>
            </a:fld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17281" y="2039112"/>
            <a:ext cx="69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mgc_superblue11 placement and GR congestion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365909" y="5862212"/>
            <a:ext cx="3753963" cy="78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with </a:t>
            </a:r>
            <a:r>
              <a:rPr lang="en-US" sz="1800" dirty="0" smtClean="0"/>
              <a:t>95% </a:t>
            </a:r>
            <a:r>
              <a:rPr lang="en-US" sz="1800" dirty="0"/>
              <a:t>max </a:t>
            </a:r>
            <a:r>
              <a:rPr lang="en-US" sz="1800" dirty="0" smtClean="0"/>
              <a:t>utilization, total detail routed wire </a:t>
            </a:r>
            <a:r>
              <a:rPr lang="en-US" sz="1800" dirty="0"/>
              <a:t>length </a:t>
            </a:r>
            <a:r>
              <a:rPr lang="en-US" sz="1800" dirty="0" smtClean="0"/>
              <a:t>46.3m</a:t>
            </a:r>
            <a:endParaRPr lang="en-US" sz="1800" dirty="0"/>
          </a:p>
        </p:txBody>
      </p:sp>
      <p:pic>
        <p:nvPicPr>
          <p:cNvPr id="1026" name="Picture 2" descr="C:\Users\dchinner\AppData\Local\Microsoft\Windows\Temporary Internet Files\Content.Outlook\398FDZ58\max_util_default superblue11 GR_conges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6" t="1247" r="30199" b="40736"/>
          <a:stretch/>
        </p:blipFill>
        <p:spPr bwMode="auto">
          <a:xfrm>
            <a:off x="2108055" y="2397726"/>
            <a:ext cx="1851349" cy="354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2397723"/>
            <a:ext cx="1961751" cy="354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/>
          <a:stretch/>
        </p:blipFill>
        <p:spPr bwMode="auto">
          <a:xfrm>
            <a:off x="4169664" y="2424872"/>
            <a:ext cx="1856521" cy="352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dchinner\AppData\Local\Microsoft\Windows\Temporary Internet Files\Content.Outlook\398FDZ58\max_util_95 superblue11 GR_congesti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3" r="7700" b="40526"/>
          <a:stretch/>
        </p:blipFill>
        <p:spPr bwMode="auto">
          <a:xfrm>
            <a:off x="6005662" y="2390937"/>
            <a:ext cx="1849522" cy="35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6399" y="5879592"/>
            <a:ext cx="3640113" cy="78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with </a:t>
            </a:r>
            <a:r>
              <a:rPr lang="en-US" sz="1800" dirty="0" smtClean="0"/>
              <a:t>90</a:t>
            </a:r>
            <a:r>
              <a:rPr lang="en-US" sz="1800" dirty="0"/>
              <a:t>% max </a:t>
            </a:r>
            <a:r>
              <a:rPr lang="en-US" sz="1800" dirty="0" smtClean="0"/>
              <a:t>utilization, total detail routed wire length 53.6m</a:t>
            </a:r>
            <a:endParaRPr lang="en-US" sz="1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66561" y="3465576"/>
            <a:ext cx="1243584" cy="102412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7827265" y="2660904"/>
            <a:ext cx="1243583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significantly</a:t>
            </a:r>
            <a:br>
              <a:rPr lang="en-US" sz="1800" dirty="0" smtClean="0"/>
            </a:br>
            <a:r>
              <a:rPr lang="en-US" sz="1800" dirty="0" smtClean="0"/>
              <a:t>worse routing</a:t>
            </a:r>
            <a:br>
              <a:rPr lang="en-US" sz="1800" dirty="0" smtClean="0"/>
            </a:br>
            <a:r>
              <a:rPr lang="en-US" sz="1800" dirty="0" smtClean="0"/>
              <a:t>congestion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7127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3457575" y="914400"/>
            <a:ext cx="53038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ＭＳ Ｐゴシック" pitchFamily="-112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9pPr>
          </a:lstStyle>
          <a:p>
            <a:r>
              <a:rPr lang="en-US" sz="3200" dirty="0" smtClean="0"/>
              <a:t> 7. Acknowledgements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3553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Acknowledgements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642" y="1210191"/>
            <a:ext cx="8855149" cy="5369961"/>
          </a:xfrm>
        </p:spPr>
        <p:txBody>
          <a:bodyPr r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Many thanks to the following colleagues for valuable insights and help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(in alphabetical order):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Chuck Alpert </a:t>
            </a:r>
          </a:p>
          <a:p>
            <a:pPr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Yao-Wen Chang</a:t>
            </a:r>
          </a:p>
          <a:p>
            <a:pPr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Wing-Kai Chow</a:t>
            </a:r>
          </a:p>
          <a:p>
            <a:pPr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Chris Chu</a:t>
            </a:r>
          </a:p>
          <a:p>
            <a:pPr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Azadeh Davoodi</a:t>
            </a:r>
          </a:p>
          <a:p>
            <a:pPr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Andrew B. </a:t>
            </a:r>
            <a:r>
              <a:rPr lang="en-US" sz="1800" dirty="0" err="1" smtClean="0">
                <a:solidFill>
                  <a:srgbClr val="000000"/>
                </a:solidFill>
              </a:rPr>
              <a:t>Kahng</a:t>
            </a:r>
            <a:endParaRPr lang="en-US" sz="1800" dirty="0">
              <a:solidFill>
                <a:srgbClr val="000000"/>
              </a:solidFill>
            </a:endParaRPr>
          </a:p>
          <a:p>
            <a:pPr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Shankar Krishnamoorthy</a:t>
            </a:r>
          </a:p>
          <a:p>
            <a:pPr lvl="1" indent="-342900">
              <a:buFont typeface="Arial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Rajan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Lakshmanan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Igor L. Markov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Professor </a:t>
            </a:r>
            <a:r>
              <a:rPr lang="en-US" sz="1800" dirty="0">
                <a:solidFill>
                  <a:srgbClr val="000000"/>
                </a:solidFill>
              </a:rPr>
              <a:t>Evangeline Young and her </a:t>
            </a:r>
            <a:r>
              <a:rPr lang="en-US" sz="1800" dirty="0" smtClean="0">
                <a:solidFill>
                  <a:srgbClr val="000000"/>
                </a:solidFill>
              </a:rPr>
              <a:t>student </a:t>
            </a:r>
            <a:r>
              <a:rPr lang="en-US" sz="1800" dirty="0">
                <a:solidFill>
                  <a:srgbClr val="000000"/>
                </a:solidFill>
              </a:rPr>
              <a:t>Wing-Kai Chow generously </a:t>
            </a:r>
            <a:r>
              <a:rPr lang="en-US" sz="1800" dirty="0" smtClean="0">
                <a:solidFill>
                  <a:srgbClr val="000000"/>
                </a:solidFill>
              </a:rPr>
              <a:t>provided their </a:t>
            </a:r>
            <a:r>
              <a:rPr lang="en-US" sz="1800" b="1" dirty="0" err="1">
                <a:solidFill>
                  <a:srgbClr val="000000"/>
                </a:solidFill>
              </a:rPr>
              <a:t>RippleDP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detailed placer to the contest.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Dr. Wen-</a:t>
            </a:r>
            <a:r>
              <a:rPr lang="en-US" sz="1800" dirty="0" err="1" smtClean="0">
                <a:solidFill>
                  <a:srgbClr val="000000"/>
                </a:solidFill>
              </a:rPr>
              <a:t>Hao</a:t>
            </a:r>
            <a:r>
              <a:rPr lang="en-US" sz="1800" dirty="0" smtClean="0">
                <a:solidFill>
                  <a:srgbClr val="000000"/>
                </a:solidFill>
              </a:rPr>
              <a:t> Liu generously provided his </a:t>
            </a:r>
            <a:r>
              <a:rPr lang="en-US" sz="1800" b="1" dirty="0" err="1" smtClean="0">
                <a:solidFill>
                  <a:srgbClr val="000000"/>
                </a:solidFill>
              </a:rPr>
              <a:t>NCTUgr</a:t>
            </a:r>
            <a:r>
              <a:rPr lang="en-US" sz="1800" dirty="0" smtClean="0">
                <a:solidFill>
                  <a:srgbClr val="000000"/>
                </a:solidFill>
              </a:rPr>
              <a:t> global router to the contest.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Special thanks to the </a:t>
            </a:r>
            <a:r>
              <a:rPr lang="en-US" sz="1800" b="1" dirty="0" smtClean="0">
                <a:solidFill>
                  <a:srgbClr val="000000"/>
                </a:solidFill>
              </a:rPr>
              <a:t>IEEE/CEDA </a:t>
            </a:r>
            <a:r>
              <a:rPr lang="en-US" sz="1800" dirty="0" smtClean="0">
                <a:solidFill>
                  <a:srgbClr val="000000"/>
                </a:solidFill>
              </a:rPr>
              <a:t>for sponsoring the contest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and to Professor Yao-Wen Chang for lobbying for our support.</a:t>
            </a:r>
            <a:endParaRPr lang="en-US" sz="1800" dirty="0">
              <a:solidFill>
                <a:srgbClr val="000000"/>
              </a:solidFill>
            </a:endParaRPr>
          </a:p>
          <a:p>
            <a:pPr marL="342900" lvl="1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438912" cy="228600"/>
          </a:xfrm>
          <a:prstGeom prst="rect">
            <a:avLst/>
          </a:prstGeo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42</a:t>
            </a:fld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38144" y="1453896"/>
            <a:ext cx="4487105" cy="31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ts val="850"/>
              </a:spcBef>
              <a:spcAft>
                <a:spcPct val="0"/>
              </a:spcAft>
              <a:buClr>
                <a:srgbClr val="428C8A"/>
              </a:buClr>
              <a:buSzPct val="80000"/>
              <a:buFont typeface="Wingdings" pitchFamily="-112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pitchFamily="-112" charset="-128"/>
                <a:cs typeface="+mn-cs"/>
              </a:defRPr>
            </a:lvl1pPr>
            <a:lvl2pPr marL="803275" indent="-346075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buChar char="—"/>
              <a:defRPr sz="20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2pPr>
            <a:lvl3pPr marL="11938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buChar char="–"/>
              <a:defRPr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600" baseline="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-112" charset="2"/>
              <a:buNone/>
            </a:pPr>
            <a:endParaRPr lang="en-US" sz="2000" dirty="0" smtClean="0"/>
          </a:p>
          <a:p>
            <a:pPr lvl="1" indent="-342900">
              <a:buFont typeface="Arial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Alexandre</a:t>
            </a:r>
            <a:r>
              <a:rPr lang="en-US" sz="1800" dirty="0" smtClean="0">
                <a:solidFill>
                  <a:srgbClr val="000000"/>
                </a:solidFill>
              </a:rPr>
              <a:t> Matveev</a:t>
            </a:r>
          </a:p>
          <a:p>
            <a:pPr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Mustafa </a:t>
            </a:r>
            <a:r>
              <a:rPr lang="en-US" sz="1800" dirty="0" err="1" smtClean="0">
                <a:solidFill>
                  <a:srgbClr val="000000"/>
                </a:solidFill>
              </a:rPr>
              <a:t>Ozdal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Cliff Sze</a:t>
            </a:r>
          </a:p>
          <a:p>
            <a:pPr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Prashant Varshney</a:t>
            </a:r>
          </a:p>
          <a:p>
            <a:pPr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Natarajan Viswanathan</a:t>
            </a:r>
          </a:p>
          <a:p>
            <a:pPr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Alexander Volkov</a:t>
            </a:r>
          </a:p>
          <a:p>
            <a:pPr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Benny </a:t>
            </a:r>
            <a:r>
              <a:rPr lang="en-US" sz="1800" dirty="0" err="1" smtClean="0">
                <a:solidFill>
                  <a:srgbClr val="000000"/>
                </a:solidFill>
              </a:rPr>
              <a:t>Winefeld</a:t>
            </a:r>
            <a:endParaRPr lang="en-US" sz="1800" dirty="0">
              <a:solidFill>
                <a:srgbClr val="000000"/>
              </a:solidFill>
            </a:endParaRPr>
          </a:p>
          <a:p>
            <a:pPr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Evangeline Young</a:t>
            </a:r>
          </a:p>
        </p:txBody>
      </p:sp>
    </p:spTree>
    <p:extLst>
      <p:ext uri="{BB962C8B-B14F-4D97-AF65-F5344CB8AC3E}">
        <p14:creationId xmlns:p14="http://schemas.microsoft.com/office/powerpoint/2010/main" val="3872177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Contest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Mentor Graphics </a:t>
            </a:r>
            <a:r>
              <a:rPr lang="en-US" sz="2000" b="1" dirty="0" smtClean="0"/>
              <a:t>Corporation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/>
              <a:t>Ismail Bustany – contest chair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Vladimir Yutsis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David Chinnery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Joseph Shinnerl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John Jones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Igor Gambarin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Clive </a:t>
            </a:r>
            <a:r>
              <a:rPr lang="en-US" sz="2000" dirty="0" smtClean="0"/>
              <a:t>Ellis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National </a:t>
            </a:r>
            <a:r>
              <a:rPr lang="en-US" sz="2000" b="1" dirty="0" err="1"/>
              <a:t>Tsing</a:t>
            </a:r>
            <a:r>
              <a:rPr lang="en-US" sz="2000" b="1" dirty="0"/>
              <a:t> Hua University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Wen-</a:t>
            </a:r>
            <a:r>
              <a:rPr lang="en-US" sz="2000" dirty="0" err="1"/>
              <a:t>Hao</a:t>
            </a:r>
            <a:r>
              <a:rPr lang="en-US" sz="2000" dirty="0"/>
              <a:t> Liu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43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7051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3457575" y="914400"/>
            <a:ext cx="53038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ＭＳ Ｐゴシック" pitchFamily="-112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  <a:ea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-112" charset="0"/>
              </a:defRPr>
            </a:lvl9pPr>
          </a:lstStyle>
          <a:p>
            <a:r>
              <a:rPr lang="en-US" sz="3200" dirty="0" smtClean="0"/>
              <a:t> Backup slides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6098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0" y="100584"/>
            <a:ext cx="9144000" cy="1066800"/>
          </a:xfrm>
        </p:spPr>
        <p:txBody>
          <a:bodyPr/>
          <a:lstStyle/>
          <a:p>
            <a:r>
              <a:rPr lang="en-US" sz="3600" dirty="0"/>
              <a:t>Min Spacing and End-Of-Line</a:t>
            </a:r>
            <a:br>
              <a:rPr lang="en-US" sz="3600" dirty="0"/>
            </a:br>
            <a:r>
              <a:rPr lang="en-US" sz="3600" dirty="0"/>
              <a:t>Spacing Violation Examples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164425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</a:t>
            </a:r>
            <a:r>
              <a:rPr lang="en-US" sz="2400" b="1" dirty="0" smtClean="0"/>
              <a:t>minimum spacing </a:t>
            </a:r>
            <a:r>
              <a:rPr lang="en-US" sz="2400" dirty="0" smtClean="0"/>
              <a:t>and </a:t>
            </a:r>
            <a:r>
              <a:rPr lang="en-US" sz="2400" b="1" dirty="0" smtClean="0"/>
              <a:t>EOL spacing </a:t>
            </a:r>
            <a:r>
              <a:rPr lang="en-US" sz="2400" dirty="0" smtClean="0"/>
              <a:t>violations between routing objects in congested areas. Many such violations are in the vicinity of pins assigned an NDR rule.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0" y="1828800"/>
            <a:ext cx="8534400" cy="3431186"/>
            <a:chOff x="304800" y="1828800"/>
            <a:chExt cx="8534400" cy="34311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97"/>
            <a:stretch/>
          </p:blipFill>
          <p:spPr>
            <a:xfrm>
              <a:off x="304800" y="1892808"/>
              <a:ext cx="4030133" cy="304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828800"/>
              <a:ext cx="3886200" cy="3048000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 flipH="1" flipV="1">
              <a:off x="2319866" y="3648456"/>
              <a:ext cx="143526" cy="161153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217920" y="3472987"/>
              <a:ext cx="678180" cy="173177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475488" cy="228600"/>
          </a:xfrm>
          <a:prstGeom prst="rect">
            <a:avLst/>
          </a:prstGeo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45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66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Cell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161288"/>
            <a:ext cx="4169664" cy="2405570"/>
          </a:xfrm>
        </p:spPr>
        <p:txBody>
          <a:bodyPr lIns="0" rIns="0"/>
          <a:lstStyle/>
          <a:p>
            <a:pPr marL="0" indent="0">
              <a:buNone/>
            </a:pPr>
            <a:r>
              <a:rPr lang="en-US" sz="1800" b="1" dirty="0"/>
              <a:t>Suite </a:t>
            </a:r>
            <a:r>
              <a:rPr lang="en-US" sz="1800" b="1" dirty="0" smtClean="0"/>
              <a:t>A:</a:t>
            </a:r>
          </a:p>
          <a:p>
            <a:r>
              <a:rPr lang="en-US" sz="1800" dirty="0" smtClean="0"/>
              <a:t>65nm technology</a:t>
            </a:r>
            <a:endParaRPr lang="en-US" sz="1800" dirty="0"/>
          </a:p>
          <a:p>
            <a:r>
              <a:rPr lang="en-US" sz="1800" dirty="0" smtClean="0"/>
              <a:t>Routing </a:t>
            </a:r>
            <a:r>
              <a:rPr lang="en-US" sz="1800" dirty="0"/>
              <a:t>pitch </a:t>
            </a:r>
            <a:r>
              <a:rPr lang="en-US" sz="1800" dirty="0" smtClean="0"/>
              <a:t>200nm</a:t>
            </a:r>
            <a:endParaRPr lang="en-US" sz="1800" dirty="0"/>
          </a:p>
          <a:p>
            <a:r>
              <a:rPr lang="en-US" sz="1800" dirty="0"/>
              <a:t>10 tracks per cell </a:t>
            </a:r>
            <a:r>
              <a:rPr lang="en-US" sz="1800" dirty="0" smtClean="0"/>
              <a:t>row</a:t>
            </a:r>
            <a:endParaRPr lang="en-US" sz="1800" dirty="0"/>
          </a:p>
          <a:p>
            <a:r>
              <a:rPr lang="en-US" sz="1800" dirty="0" smtClean="0"/>
              <a:t>All standard cells </a:t>
            </a:r>
            <a:r>
              <a:rPr lang="en-US" sz="1800" dirty="0"/>
              <a:t>are single-row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89765-5485-4130-8525-AA8B12692EFF}" type="slidenum">
              <a:rPr lang="en-US" sz="1600" smtClean="0"/>
              <a:pPr/>
              <a:t>46</a:t>
            </a:fld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18304" y="1161288"/>
            <a:ext cx="4096512" cy="240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50"/>
              </a:spcBef>
              <a:spcAft>
                <a:spcPct val="0"/>
              </a:spcAft>
              <a:buClr>
                <a:srgbClr val="428C8A"/>
              </a:buClr>
              <a:buSzPct val="80000"/>
              <a:buFont typeface="Wingdings" pitchFamily="-112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pitchFamily="-112" charset="-128"/>
                <a:cs typeface="+mn-cs"/>
              </a:defRPr>
            </a:lvl1pPr>
            <a:lvl2pPr marL="803275" indent="-346075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buChar char="—"/>
              <a:defRPr sz="20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2pPr>
            <a:lvl3pPr marL="11938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buChar char="–"/>
              <a:defRPr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buChar char="–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600" baseline="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Font typeface="Tahoma" pitchFamily="-112" charset="0"/>
              <a:defRPr sz="1600">
                <a:solidFill>
                  <a:schemeClr val="bg2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-112" charset="2"/>
              <a:buNone/>
            </a:pPr>
            <a:r>
              <a:rPr lang="en-US" sz="1800" b="1" dirty="0" smtClean="0"/>
              <a:t>Suite B:</a:t>
            </a:r>
          </a:p>
          <a:p>
            <a:r>
              <a:rPr lang="en-US" sz="1800" dirty="0"/>
              <a:t>28nm </a:t>
            </a:r>
            <a:r>
              <a:rPr lang="en-US" sz="1800" dirty="0" smtClean="0"/>
              <a:t>technology  </a:t>
            </a:r>
            <a:endParaRPr lang="en-US" sz="1800" dirty="0"/>
          </a:p>
          <a:p>
            <a:r>
              <a:rPr lang="en-US" sz="1800" dirty="0"/>
              <a:t>routing pitch </a:t>
            </a:r>
            <a:r>
              <a:rPr lang="en-US" sz="1800" dirty="0" smtClean="0"/>
              <a:t>100nm</a:t>
            </a:r>
            <a:endParaRPr lang="en-US" sz="1800" dirty="0"/>
          </a:p>
          <a:p>
            <a:r>
              <a:rPr lang="en-US" sz="1800" dirty="0"/>
              <a:t>9 tracks per cell </a:t>
            </a:r>
            <a:r>
              <a:rPr lang="en-US" sz="1800" dirty="0" smtClean="0"/>
              <a:t>row</a:t>
            </a:r>
            <a:endParaRPr lang="en-US" sz="1800" dirty="0"/>
          </a:p>
          <a:p>
            <a:r>
              <a:rPr lang="en-US" sz="1800" dirty="0" smtClean="0"/>
              <a:t>All standard cells </a:t>
            </a:r>
            <a:r>
              <a:rPr lang="en-US" sz="1800" dirty="0"/>
              <a:t>are single-row high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18" y="4063270"/>
            <a:ext cx="117043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/>
              <a:t>Typical</a:t>
            </a:r>
            <a:br>
              <a:rPr lang="en-US" sz="2000" b="1" dirty="0" smtClean="0"/>
            </a:br>
            <a:r>
              <a:rPr lang="en-US" sz="2000" b="1" dirty="0" smtClean="0"/>
              <a:t>Suite A</a:t>
            </a:r>
            <a:br>
              <a:rPr lang="en-US" sz="2000" b="1" dirty="0" smtClean="0"/>
            </a:br>
            <a:r>
              <a:rPr lang="en-US" sz="2000" b="1" dirty="0" smtClean="0"/>
              <a:t>standard</a:t>
            </a:r>
            <a:br>
              <a:rPr lang="en-US" sz="2000" b="1" dirty="0" smtClean="0"/>
            </a:br>
            <a:r>
              <a:rPr lang="en-US" sz="2000" b="1" dirty="0" smtClean="0"/>
              <a:t>cell  </a:t>
            </a:r>
            <a:endParaRPr lang="en-US" sz="2000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1205714" y="3067738"/>
            <a:ext cx="3367476" cy="3703320"/>
            <a:chOff x="488594" y="246673"/>
            <a:chExt cx="4489968" cy="493776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1169844" y="2188207"/>
              <a:ext cx="4509" cy="5383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6" r="2586"/>
            <a:stretch/>
          </p:blipFill>
          <p:spPr>
            <a:xfrm>
              <a:off x="1012271" y="270560"/>
              <a:ext cx="3966291" cy="4895292"/>
            </a:xfrm>
            <a:prstGeom prst="rect">
              <a:avLst/>
            </a:prstGeom>
          </p:spPr>
        </p:pic>
        <p:cxnSp>
          <p:nvCxnSpPr>
            <p:cNvPr id="84" name="Straight Connector 83"/>
            <p:cNvCxnSpPr/>
            <p:nvPr/>
          </p:nvCxnSpPr>
          <p:spPr>
            <a:xfrm>
              <a:off x="1012273" y="270560"/>
              <a:ext cx="389646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1012272" y="270560"/>
              <a:ext cx="3913632" cy="4864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805327" y="289444"/>
              <a:ext cx="274787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Routing pitch 200nm</a:t>
              </a:r>
              <a:endParaRPr lang="en-US" sz="1600" dirty="0"/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-1083872" y="2105750"/>
              <a:ext cx="3596337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Row height 2000nm</a:t>
              </a:r>
              <a:endParaRPr lang="en-US" sz="1600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2548956" y="1475053"/>
              <a:ext cx="0" cy="246533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 rot="16200000">
              <a:off x="1117649" y="2303613"/>
              <a:ext cx="227210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Pin height 1000nm</a:t>
              </a:r>
              <a:endParaRPr lang="en-US" sz="16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854095" y="4099317"/>
              <a:ext cx="2729288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Pin width 100nm</a:t>
              </a:r>
              <a:endParaRPr lang="en-US" sz="1600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2597430" y="4030147"/>
              <a:ext cx="29031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913925" y="246673"/>
              <a:ext cx="0" cy="493776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476260" y="292787"/>
              <a:ext cx="0" cy="46806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5596128" y="3794759"/>
            <a:ext cx="3052153" cy="1960110"/>
            <a:chOff x="6331917" y="1983262"/>
            <a:chExt cx="5170293" cy="3320392"/>
          </a:xfrm>
        </p:grpSpPr>
        <p:grpSp>
          <p:nvGrpSpPr>
            <p:cNvPr id="71" name="Group 70"/>
            <p:cNvGrpSpPr/>
            <p:nvPr/>
          </p:nvGrpSpPr>
          <p:grpSpPr>
            <a:xfrm>
              <a:off x="6963216" y="2176406"/>
              <a:ext cx="1764792" cy="3127248"/>
              <a:chOff x="6499042" y="3519309"/>
              <a:chExt cx="1764792" cy="3127248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74" t="2902" r="41920" b="4674"/>
              <a:stretch/>
            </p:blipFill>
            <p:spPr>
              <a:xfrm>
                <a:off x="6499042" y="3519309"/>
                <a:ext cx="1764792" cy="3127248"/>
              </a:xfrm>
              <a:prstGeom prst="rect">
                <a:avLst/>
              </a:prstGeom>
            </p:spPr>
          </p:pic>
          <p:sp>
            <p:nvSpPr>
              <p:cNvPr id="81" name="Rectangle 80"/>
              <p:cNvSpPr/>
              <p:nvPr/>
            </p:nvSpPr>
            <p:spPr>
              <a:xfrm>
                <a:off x="6499042" y="3519309"/>
                <a:ext cx="1755648" cy="3127248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393875" y="2215227"/>
              <a:ext cx="4399095" cy="57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Routing pitch 100nm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4958475" y="3356704"/>
              <a:ext cx="3320388" cy="573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Row height 900nm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528172" y="3764205"/>
              <a:ext cx="2974038" cy="57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Pin height 84nm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53731" y="4315459"/>
              <a:ext cx="2677281" cy="57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Pin width 56nm</a:t>
              </a:r>
              <a:endParaRPr lang="en-US" sz="1600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888057" y="2166973"/>
              <a:ext cx="0" cy="313668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323261" y="2317602"/>
              <a:ext cx="0" cy="34747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8624402" y="3902869"/>
              <a:ext cx="0" cy="31414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8361898" y="4296089"/>
              <a:ext cx="21096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5486400" y="5818721"/>
            <a:ext cx="20848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/>
              <a:t>Typical Suite B</a:t>
            </a:r>
            <a:br>
              <a:rPr lang="en-US" sz="2000" b="1" dirty="0" smtClean="0"/>
            </a:br>
            <a:r>
              <a:rPr lang="en-US" sz="2000" b="1" dirty="0" smtClean="0"/>
              <a:t>standard cell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3370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87"/>
            <a:ext cx="91440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/>
              <a:t>Common Design Rules </a:t>
            </a:r>
            <a:r>
              <a:rPr lang="en-US" sz="4000" b="1" dirty="0" smtClean="0"/>
              <a:t>in</a:t>
            </a:r>
            <a:br>
              <a:rPr lang="en-US" sz="4000" b="1" dirty="0" smtClean="0"/>
            </a:br>
            <a:r>
              <a:rPr lang="en-US" sz="4000" b="1" dirty="0" smtClean="0"/>
              <a:t>Physical LEF Data for Suite 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5372"/>
            <a:ext cx="9144000" cy="307661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Most cell pins are located on metal1 layer,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and are 0.5 pitches wide and 5 pitches high.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NDR with double wire width and double wire spacing</a:t>
            </a:r>
            <a:br>
              <a:rPr lang="en-US" sz="2000" dirty="0" smtClean="0"/>
            </a:br>
            <a:r>
              <a:rPr lang="en-US" sz="2000" dirty="0" smtClean="0"/>
              <a:t>assigned to all nets with </a:t>
            </a:r>
            <a:r>
              <a:rPr lang="en-US" sz="2000" dirty="0" err="1" smtClean="0"/>
              <a:t>fanout</a:t>
            </a:r>
            <a:r>
              <a:rPr lang="en-US" sz="2000" dirty="0" smtClean="0"/>
              <a:t> &gt; 10.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Standard cell ms00f80: driving pin is promoted to metal2 layer to check ability of placement to prevent intersection with PG rails.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Standard cell ao22s01: output pin near edge on </a:t>
            </a:r>
            <a:r>
              <a:rPr lang="en-US" sz="2000" dirty="0"/>
              <a:t>m</a:t>
            </a:r>
            <a:r>
              <a:rPr lang="en-US" sz="2000" dirty="0" smtClean="0"/>
              <a:t>etal1, but has edge-type constraint with 2x spacing (0.2um).</a:t>
            </a:r>
            <a:endParaRPr lang="en-US" sz="2000" dirty="0"/>
          </a:p>
          <a:p>
            <a:pPr marL="349250" lvl="1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475488" cy="228600"/>
          </a:xfr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47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2608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846"/>
            <a:ext cx="91440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/>
              <a:t>Design Rules </a:t>
            </a:r>
            <a:r>
              <a:rPr lang="en-US" sz="4000" b="1" dirty="0" smtClean="0"/>
              <a:t>Variants in Physical LEF Data for Suite 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3656"/>
            <a:ext cx="9144000" cy="444598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Standard cell oa22f01: Promoted output pin “o” to </a:t>
            </a:r>
            <a:r>
              <a:rPr lang="en-US" sz="2000" dirty="0"/>
              <a:t>m</a:t>
            </a:r>
            <a:r>
              <a:rPr lang="en-US" sz="2000" dirty="0" smtClean="0"/>
              <a:t>etal2 and imposed 2x width, 2x spacing, 2-cut </a:t>
            </a:r>
            <a:r>
              <a:rPr lang="en-US" sz="2000" dirty="0" err="1" smtClean="0"/>
              <a:t>vias</a:t>
            </a:r>
            <a:r>
              <a:rPr lang="en-US" sz="2000" dirty="0" smtClean="0"/>
              <a:t> EM_NDR.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This restriction should be observed within 1.0 um (i.e. 5 pitches) of the output pin, afterwards it is switched to the default rule.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There are two variants of this rule:</a:t>
            </a:r>
          </a:p>
          <a:p>
            <a:pPr lvl="2">
              <a:buFont typeface="+mj-lt"/>
              <a:buAutoNum type="romanUcPeriod"/>
            </a:pPr>
            <a:r>
              <a:rPr lang="en-US" sz="2000" dirty="0" smtClean="0"/>
              <a:t>Double width (0.2um) for pin “o” and edge-type</a:t>
            </a:r>
            <a:br>
              <a:rPr lang="en-US" sz="2000" dirty="0" smtClean="0"/>
            </a:br>
            <a:r>
              <a:rPr lang="en-US" sz="2000" dirty="0" smtClean="0"/>
              <a:t>spacing 0.2um assigned to edge next to pin “o”,</a:t>
            </a:r>
            <a:br>
              <a:rPr lang="en-US" sz="2000" dirty="0" smtClean="0"/>
            </a:br>
            <a:r>
              <a:rPr lang="en-US" sz="2000" dirty="0" smtClean="0"/>
              <a:t>with EM_NDR double wire width and double wire spacing. </a:t>
            </a:r>
          </a:p>
          <a:p>
            <a:pPr lvl="2">
              <a:buFont typeface="+mj-lt"/>
              <a:buAutoNum type="romanUcPeriod"/>
            </a:pPr>
            <a:r>
              <a:rPr lang="en-US" sz="2000" dirty="0" smtClean="0"/>
              <a:t>Single-width L-shaped pin for “o”.</a:t>
            </a:r>
            <a:endParaRPr lang="en-US" sz="2000" dirty="0"/>
          </a:p>
          <a:p>
            <a:pPr marL="349250" lvl="1" indent="0">
              <a:buNone/>
            </a:pPr>
            <a:endParaRPr lang="en-US" sz="20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475488" cy="228600"/>
          </a:xfr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48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7570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064"/>
            <a:ext cx="9144000" cy="1066800"/>
          </a:xfrm>
        </p:spPr>
        <p:txBody>
          <a:bodyPr/>
          <a:lstStyle/>
          <a:p>
            <a:r>
              <a:rPr lang="en-US" sz="4000" b="1" dirty="0"/>
              <a:t>Physical LEF Data </a:t>
            </a:r>
            <a:r>
              <a:rPr lang="en-US" sz="4000" b="1" dirty="0" smtClean="0"/>
              <a:t>Scenarios</a:t>
            </a:r>
            <a:br>
              <a:rPr lang="en-US" sz="4000" b="1" dirty="0" smtClean="0"/>
            </a:br>
            <a:r>
              <a:rPr lang="en-US" sz="4000" b="1" dirty="0" smtClean="0"/>
              <a:t>for Suite 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9250" lvl="1" indent="0">
              <a:buNone/>
            </a:pPr>
            <a:r>
              <a:rPr lang="en-US" sz="2000" dirty="0" smtClean="0"/>
              <a:t>Based upon the design rules variants mentioned in the previous slide, there are three scenarios of physical LEF data provided in this benchmark:</a:t>
            </a:r>
          </a:p>
          <a:p>
            <a:pPr marL="34925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Scenario 1: cell.lef contains rules 1-4.</a:t>
            </a:r>
          </a:p>
          <a:p>
            <a:pPr lvl="1"/>
            <a:r>
              <a:rPr lang="en-US" sz="2000" dirty="0" smtClean="0"/>
              <a:t>Scenario 2: cell.lef contains rules 1-4 and rule 5.I.</a:t>
            </a:r>
          </a:p>
          <a:p>
            <a:pPr lvl="1"/>
            <a:r>
              <a:rPr lang="en-US" sz="2000" dirty="0" smtClean="0"/>
              <a:t>Scenario 3: cell.lef contains rules 1-4 and rule 5.II.</a:t>
            </a:r>
          </a:p>
          <a:p>
            <a:pPr lvl="1">
              <a:buFont typeface="+mj-lt"/>
              <a:buAutoNum type="arabicPeriod"/>
            </a:pPr>
            <a:endParaRPr lang="en-US" sz="2000" dirty="0" smtClean="0"/>
          </a:p>
          <a:p>
            <a:pPr lvl="1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475488" cy="228600"/>
          </a:xfrm>
          <a:prstGeom prst="rect">
            <a:avLst/>
          </a:prstGeo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49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8583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0584"/>
            <a:ext cx="9144000" cy="1066800"/>
          </a:xfrm>
        </p:spPr>
        <p:txBody>
          <a:bodyPr/>
          <a:lstStyle/>
          <a:p>
            <a:r>
              <a:rPr lang="en-US" sz="3600" dirty="0"/>
              <a:t>Global/Detailed Routing Miscorrelation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411" y="1197864"/>
            <a:ext cx="2388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Final DRC violations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590" y="116351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GR congestion map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38" name="Picture 37" descr="Screen Shot 2013-12-19 at 10.3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5" y="1578324"/>
            <a:ext cx="2947075" cy="2687451"/>
          </a:xfrm>
          <a:prstGeom prst="rect">
            <a:avLst/>
          </a:prstGeom>
        </p:spPr>
      </p:pic>
      <p:pic>
        <p:nvPicPr>
          <p:cNvPr id="40" name="Picture 39" descr="Screen Shot 2013-12-19 at 10.35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53" y="1622475"/>
            <a:ext cx="2806659" cy="2745453"/>
          </a:xfrm>
          <a:prstGeom prst="rect">
            <a:avLst/>
          </a:prstGeom>
        </p:spPr>
      </p:pic>
      <p:pic>
        <p:nvPicPr>
          <p:cNvPr id="41" name="Picture 40" descr="Screen Shot 2013-12-19 at 10.32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" y="4416552"/>
            <a:ext cx="5535562" cy="2061997"/>
          </a:xfrm>
          <a:prstGeom prst="rect">
            <a:avLst/>
          </a:prstGeom>
        </p:spPr>
      </p:pic>
      <p:pic>
        <p:nvPicPr>
          <p:cNvPr id="42" name="Picture 41" descr="Screen Shot 2013-12-19 at 4.24.3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28264"/>
          <a:stretch/>
        </p:blipFill>
        <p:spPr>
          <a:xfrm>
            <a:off x="5969000" y="4453127"/>
            <a:ext cx="2260600" cy="1914103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H="1">
            <a:off x="6896375" y="1504504"/>
            <a:ext cx="298441" cy="595341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194816" y="1504504"/>
            <a:ext cx="230459" cy="1433720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381000" cy="228600"/>
          </a:xfrm>
          <a:prstGeom prst="rect">
            <a:avLst/>
          </a:prstGeo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189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Geometry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Dense </a:t>
            </a:r>
            <a:r>
              <a:rPr lang="en-US" dirty="0" smtClean="0"/>
              <a:t>pins</a:t>
            </a:r>
          </a:p>
          <a:p>
            <a:pPr lvl="1"/>
            <a:r>
              <a:rPr lang="en-US" dirty="0"/>
              <a:t>Complex DRC rules: cut space, minimum metal area,</a:t>
            </a:r>
            <a:br>
              <a:rPr lang="en-US" dirty="0"/>
            </a:br>
            <a:r>
              <a:rPr lang="en-US" dirty="0"/>
              <a:t>end-of-line rules, double patterning rules, etc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Challenging to pre-calculate routable combinations</a:t>
            </a:r>
          </a:p>
        </p:txBody>
      </p:sp>
      <p:pic>
        <p:nvPicPr>
          <p:cNvPr id="6" name="Picture 5" descr="tracks_fight.png"/>
          <p:cNvPicPr>
            <a:picLocks noChangeAspect="1"/>
          </p:cNvPicPr>
          <p:nvPr/>
        </p:nvPicPr>
        <p:blipFill>
          <a:blip r:embed="rId2"/>
          <a:srcRect l="18556" r="22343"/>
          <a:stretch>
            <a:fillRect/>
          </a:stretch>
        </p:blipFill>
        <p:spPr>
          <a:xfrm>
            <a:off x="4670133" y="3478989"/>
            <a:ext cx="2723396" cy="250378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70133" y="4619953"/>
            <a:ext cx="2651728" cy="190161"/>
          </a:xfrm>
          <a:prstGeom prst="ellipse">
            <a:avLst/>
          </a:prstGeom>
          <a:noFill/>
          <a:ln w="9525" cap="flat" cmpd="sng" algn="ctr">
            <a:solidFill>
              <a:srgbClr val="D00023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05967" y="4841808"/>
            <a:ext cx="2651728" cy="190161"/>
          </a:xfrm>
          <a:prstGeom prst="ellipse">
            <a:avLst/>
          </a:prstGeom>
          <a:noFill/>
          <a:ln w="9525" cap="flat" cmpd="sng" algn="ctr">
            <a:solidFill>
              <a:srgbClr val="D00023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Picture 10" descr="tracks_no_fight.png"/>
          <p:cNvPicPr>
            <a:picLocks noChangeAspect="1"/>
          </p:cNvPicPr>
          <p:nvPr/>
        </p:nvPicPr>
        <p:blipFill>
          <a:blip r:embed="rId3"/>
          <a:srcRect l="21218" r="40166"/>
          <a:stretch>
            <a:fillRect/>
          </a:stretch>
        </p:blipFill>
        <p:spPr>
          <a:xfrm>
            <a:off x="2054696" y="3578430"/>
            <a:ext cx="1827542" cy="241299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054696" y="4085525"/>
            <a:ext cx="1863376" cy="190161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54696" y="4339073"/>
            <a:ext cx="1863376" cy="190161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54696" y="4592620"/>
            <a:ext cx="1863376" cy="190161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71379" y="5099715"/>
            <a:ext cx="1290030" cy="190161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77204" y="4846168"/>
            <a:ext cx="1290030" cy="190161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3371" y="2956701"/>
            <a:ext cx="172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route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65642" y="2956701"/>
            <a:ext cx="212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Harder to route</a:t>
            </a:r>
            <a:endParaRPr lang="en-US" sz="2000" dirty="0"/>
          </a:p>
        </p:txBody>
      </p:sp>
      <p:sp>
        <p:nvSpPr>
          <p:cNvPr id="20" name="Right Brace 19"/>
          <p:cNvSpPr/>
          <p:nvPr/>
        </p:nvSpPr>
        <p:spPr>
          <a:xfrm>
            <a:off x="7440844" y="4529234"/>
            <a:ext cx="211053" cy="502735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99405" y="4403610"/>
            <a:ext cx="117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 tracks available</a:t>
            </a:r>
            <a:endParaRPr lang="en-US" sz="2000" dirty="0"/>
          </a:p>
        </p:txBody>
      </p:sp>
      <p:sp>
        <p:nvSpPr>
          <p:cNvPr id="22" name="Left Brace 21"/>
          <p:cNvSpPr/>
          <p:nvPr/>
        </p:nvSpPr>
        <p:spPr>
          <a:xfrm>
            <a:off x="1659024" y="4085525"/>
            <a:ext cx="292608" cy="131857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2064" y="4197096"/>
            <a:ext cx="1235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many tracks available</a:t>
            </a:r>
            <a:endParaRPr lang="en-US" sz="2000" dirty="0"/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381000" cy="228600"/>
          </a:xfrm>
          <a:prstGeom prst="rect">
            <a:avLst/>
          </a:prstGeo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3486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3457575" y="914400"/>
            <a:ext cx="5303838" cy="1752600"/>
          </a:xfrm>
        </p:spPr>
        <p:txBody>
          <a:bodyPr/>
          <a:lstStyle/>
          <a:p>
            <a:r>
              <a:rPr lang="en-US" sz="3200" b="1" dirty="0" smtClean="0"/>
              <a:t> 2. Sample design rules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3846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Spacing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required minimum spacing between any two metal </a:t>
            </a:r>
            <a:r>
              <a:rPr lang="en-US" dirty="0" smtClean="0"/>
              <a:t>edges.</a:t>
            </a:r>
          </a:p>
          <a:p>
            <a:r>
              <a:rPr lang="en-US" dirty="0"/>
              <a:t>The minimum spacing requirement depends on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The widths of the two adjacent metal objects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parallel length between the two adjacent metal objects.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72537" y="5660136"/>
            <a:ext cx="971950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8931" y="5027087"/>
            <a:ext cx="971950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9793" y="4769180"/>
            <a:ext cx="70977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9793" y="5295653"/>
            <a:ext cx="70977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60611" y="5302047"/>
            <a:ext cx="0" cy="406046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580043" y="3414242"/>
            <a:ext cx="5646949" cy="2867686"/>
            <a:chOff x="1363074" y="3414612"/>
            <a:chExt cx="5883919" cy="321587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/>
            <a:srcRect l="18252" t="16967" r="13689" b="15806"/>
            <a:stretch>
              <a:fillRect/>
            </a:stretch>
          </p:blipFill>
          <p:spPr bwMode="auto">
            <a:xfrm>
              <a:off x="1363074" y="3414612"/>
              <a:ext cx="5883919" cy="301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Group 11"/>
            <p:cNvGrpSpPr/>
            <p:nvPr/>
          </p:nvGrpSpPr>
          <p:grpSpPr>
            <a:xfrm>
              <a:off x="1566629" y="4505924"/>
              <a:ext cx="4590836" cy="2124567"/>
              <a:chOff x="1566629" y="4505924"/>
              <a:chExt cx="4590836" cy="2124567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5620684" y="4757437"/>
                <a:ext cx="0" cy="633049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606445" y="4505924"/>
                <a:ext cx="0" cy="526473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06445" y="5048383"/>
                <a:ext cx="0" cy="759805"/>
              </a:xfrm>
              <a:prstGeom prst="line">
                <a:avLst/>
              </a:prstGeom>
              <a:ln w="38100"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3606445" y="5313750"/>
                <a:ext cx="1918321" cy="494440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979793" y="5836654"/>
                <a:ext cx="3177672" cy="793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parallel lengths between adjacent metal objects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1566629" y="5121913"/>
                <a:ext cx="1393982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979793" y="5134701"/>
                <a:ext cx="626652" cy="673487"/>
              </a:xfrm>
              <a:prstGeom prst="line">
                <a:avLst/>
              </a:prstGeom>
              <a:ln w="38100"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381000" cy="228600"/>
          </a:xfrm>
          <a:prstGeom prst="rect">
            <a:avLst/>
          </a:prstGeo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4732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Line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EOL spacing applied to objects 1 and </a:t>
            </a:r>
            <a:r>
              <a:rPr lang="en-US" dirty="0" smtClean="0"/>
              <a:t>2: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object 3 overlaps the parallel length from the top of edge 1, EOL spacing between objects 1 and 2 will be </a:t>
            </a:r>
            <a:r>
              <a:rPr lang="en-US" dirty="0" smtClean="0"/>
              <a:t>required.</a:t>
            </a:r>
          </a:p>
          <a:p>
            <a:pPr lvl="1"/>
            <a:r>
              <a:rPr lang="en-US" dirty="0" smtClean="0"/>
              <a:t>Object </a:t>
            </a:r>
            <a:r>
              <a:rPr lang="en-US" dirty="0"/>
              <a:t>3 must remain outside the parallel halo.</a:t>
            </a: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381000" cy="228600"/>
          </a:xfrm>
          <a:prstGeom prst="rect">
            <a:avLst/>
          </a:prstGeom>
        </p:spPr>
        <p:txBody>
          <a:bodyPr/>
          <a:lstStyle/>
          <a:p>
            <a:fld id="{B4689765-5485-4130-8525-AA8B12692EFF}" type="slidenum">
              <a:rPr lang="en-US" sz="1600" smtClean="0"/>
              <a:pPr/>
              <a:t>9</a:t>
            </a:fld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7" y="2732610"/>
            <a:ext cx="7421026" cy="3348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3282696"/>
            <a:ext cx="18288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45152" y="5330952"/>
            <a:ext cx="18288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/>
              <a:t>3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644392" y="5483352"/>
            <a:ext cx="18288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/>
              <a:t>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8273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of Presentation Maximum Three Lines Aligned from the Bottom&amp;quot;&quot;/&gt;&lt;property id=&quot;20307&quot; value=&quot;266&quot;/&gt;&lt;/object&gt;&lt;object type=&quot;3&quot; unique_id=&quot;10005&quot;&gt;&lt;property id=&quot;20148&quot; value=&quot;5&quot;/&gt;&lt;property id=&quot;20300&quot; value=&quot;Slide 2 - &amp;quot;Titles Are Tahoma 30 pt, Bold, Flush Left, Initial Caps, Edit to Fit Two Lines Max.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Titles Are Two Lines Maximum, Vertically Aligned from Bottom of Text Box&amp;quot;&quot;/&gt;&lt;property id=&quot;20307&quot; value=&quot;256&quot;/&gt;&lt;/object&gt;&lt;object type=&quot;3&quot; unique_id=&quot;10007&quot;&gt;&lt;property id=&quot;20148&quot; value=&quot;5&quot;/&gt;&lt;property id=&quot;20300&quot; value=&quot;Slide 4 - &amp;quot;Tips&amp;quot;&quot;/&gt;&lt;property id=&quot;20307&quot; value=&quot;272&quot;/&gt;&lt;/object&gt;&lt;object type=&quot;3&quot; unique_id=&quot;10008&quot;&gt;&lt;property id=&quot;20148&quot; value=&quot;5&quot;/&gt;&lt;property id=&quot;20300&quot; value=&quot;Slide 5 - &amp;quot;Tips&amp;quot;&quot;/&gt;&lt;property id=&quot;20307&quot; value=&quot;268&quot;/&gt;&lt;/object&gt;&lt;object type=&quot;3&quot; unique_id=&quot;10009&quot;&gt;&lt;property id=&quot;20148&quot; value=&quot;5&quot;/&gt;&lt;property id=&quot;20300&quot; value=&quot;Slide 6 - &amp;quot;TRANSITION OR &amp;#x0D;&amp;#x0A;SECTION HEADING  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Graphic Tips&amp;quot;&quot;/&gt;&lt;property id=&quot;20307&quot; value=&quot;258&quot;/&gt;&lt;/object&gt;&lt;object type=&quot;3&quot; unique_id=&quot;10011&quot;&gt;&lt;property id=&quot;20148&quot; value=&quot;5&quot;/&gt;&lt;property id=&quot;20300&quot; value=&quot;Slide 8 - &amp;quot;Make your presentations easy to share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Chart Slide&amp;quot;&quot;/&gt;&lt;property id=&quot;20307&quot; value=&quot;267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2 - &amp;quot;A Few Basic Elements&amp;quot;&quot;/&gt;&lt;property id=&quot;20307&quot; value=&quot;269&quot;/&gt;&lt;/object&gt;&lt;object type=&quot;3&quot; unique_id=&quot;10015&quot;&gt;&lt;property id=&quot;20148&quot; value=&quot;5&quot;/&gt;&lt;property id=&quot;20300&quot; value=&quot;Slide 13 - &amp;quot;Example of Objectives &amp;amp; Results Slide&amp;quot;&quot;/&gt;&lt;property id=&quot;20307&quot; value=&quot;270&quot;/&gt;&lt;/object&gt;&lt;object type=&quot;3&quot; unique_id=&quot;10016&quot;&gt;&lt;property id=&quot;20148&quot; value=&quot;5&quot;/&gt;&lt;property id=&quot;20300&quot; value=&quot;Slide 14 - &amp;quot;Example of Objectives &amp;amp; Results Slide&amp;quot;&quot;/&gt;&lt;property id=&quot;20307&quot; value=&quot;271&quot;/&gt;&lt;/object&gt;&lt;object type=&quot;3&quot; unique_id=&quot;10152&quot;&gt;&lt;property id=&quot;20148&quot; value=&quot;5&quot;/&gt;&lt;property id=&quot;20300&quot; value=&quot;Slide 11 - &amp;quot;Title of Presentation Maximum Three Lines Aligned from the Bottom&amp;quot;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entor PPT Master">
  <a:themeElements>
    <a:clrScheme name="Mentor Template C April 2010">
      <a:dk1>
        <a:srgbClr val="333333"/>
      </a:dk1>
      <a:lt1>
        <a:srgbClr val="FFFFFF"/>
      </a:lt1>
      <a:dk2>
        <a:srgbClr val="333333"/>
      </a:dk2>
      <a:lt2>
        <a:srgbClr val="5F5F5F"/>
      </a:lt2>
      <a:accent1>
        <a:srgbClr val="3398FF"/>
      </a:accent1>
      <a:accent2>
        <a:srgbClr val="333399"/>
      </a:accent2>
      <a:accent3>
        <a:srgbClr val="009999"/>
      </a:accent3>
      <a:accent4>
        <a:srgbClr val="99CC00"/>
      </a:accent4>
      <a:accent5>
        <a:srgbClr val="AE67FF"/>
      </a:accent5>
      <a:accent6>
        <a:srgbClr val="F9A70F"/>
      </a:accent6>
      <a:hlink>
        <a:srgbClr val="1950FF"/>
      </a:hlink>
      <a:folHlink>
        <a:srgbClr val="EA0000"/>
      </a:folHlink>
    </a:clrScheme>
    <a:fontScheme name="Mentor2007  rev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 cap="flat" cmpd="sng" algn="ctr">
          <a:solidFill>
            <a:schemeClr val="bg1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Tahoma"/>
            <a:ea typeface="+mn-ea"/>
            <a:cs typeface="+mn-cs"/>
          </a:defRPr>
        </a:defPPr>
      </a:lstStyle>
    </a:spDef>
    <a:lnDef>
      <a:spPr>
        <a:noFill/>
        <a:ln w="19050" cap="flat" cmpd="sng" algn="ctr">
          <a:solidFill>
            <a:schemeClr val="tx1"/>
          </a:solidFill>
          <a:prstDash val="solid"/>
          <a:tailEnd type="none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C1C1C"/>
        </a:dk1>
        <a:lt1>
          <a:srgbClr val="FFFFFF"/>
        </a:lt1>
        <a:dk2>
          <a:srgbClr val="1C1C1C"/>
        </a:dk2>
        <a:lt2>
          <a:srgbClr val="808080"/>
        </a:lt2>
        <a:accent1>
          <a:srgbClr val="FFCC00"/>
        </a:accent1>
        <a:accent2>
          <a:srgbClr val="6666FF"/>
        </a:accent2>
        <a:accent3>
          <a:srgbClr val="FFFFFF"/>
        </a:accent3>
        <a:accent4>
          <a:srgbClr val="161616"/>
        </a:accent4>
        <a:accent5>
          <a:srgbClr val="FFE2AA"/>
        </a:accent5>
        <a:accent6>
          <a:srgbClr val="5C5CE7"/>
        </a:accent6>
        <a:hlink>
          <a:srgbClr val="FF6600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C1C1C"/>
        </a:dk1>
        <a:lt1>
          <a:srgbClr val="FFFFFF"/>
        </a:lt1>
        <a:dk2>
          <a:srgbClr val="1C1C1C"/>
        </a:dk2>
        <a:lt2>
          <a:srgbClr val="808080"/>
        </a:lt2>
        <a:accent1>
          <a:srgbClr val="FF9900"/>
        </a:accent1>
        <a:accent2>
          <a:srgbClr val="333399"/>
        </a:accent2>
        <a:accent3>
          <a:srgbClr val="FFFFFF"/>
        </a:accent3>
        <a:accent4>
          <a:srgbClr val="161616"/>
        </a:accent4>
        <a:accent5>
          <a:srgbClr val="FFCAAA"/>
        </a:accent5>
        <a:accent6>
          <a:srgbClr val="2D2D8A"/>
        </a:accent6>
        <a:hlink>
          <a:srgbClr val="A50021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C1C1C"/>
        </a:dk1>
        <a:lt1>
          <a:srgbClr val="FFFFFF"/>
        </a:lt1>
        <a:dk2>
          <a:srgbClr val="1C1C1C"/>
        </a:dk2>
        <a:lt2>
          <a:srgbClr val="808080"/>
        </a:lt2>
        <a:accent1>
          <a:srgbClr val="99CC00"/>
        </a:accent1>
        <a:accent2>
          <a:srgbClr val="008BEA"/>
        </a:accent2>
        <a:accent3>
          <a:srgbClr val="FFFFFF"/>
        </a:accent3>
        <a:accent4>
          <a:srgbClr val="161616"/>
        </a:accent4>
        <a:accent5>
          <a:srgbClr val="CAE2AA"/>
        </a:accent5>
        <a:accent6>
          <a:srgbClr val="007DD4"/>
        </a:accent6>
        <a:hlink>
          <a:srgbClr val="F9A70F"/>
        </a:hlink>
        <a:folHlink>
          <a:srgbClr val="E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1C1C1C"/>
        </a:dk2>
        <a:lt2>
          <a:srgbClr val="808080"/>
        </a:lt2>
        <a:accent1>
          <a:srgbClr val="99CC00"/>
        </a:accent1>
        <a:accent2>
          <a:srgbClr val="008BEA"/>
        </a:accent2>
        <a:accent3>
          <a:srgbClr val="FFFFFF"/>
        </a:accent3>
        <a:accent4>
          <a:srgbClr val="161616"/>
        </a:accent4>
        <a:accent5>
          <a:srgbClr val="CAE2AA"/>
        </a:accent5>
        <a:accent6>
          <a:srgbClr val="007DD4"/>
        </a:accent6>
        <a:hlink>
          <a:srgbClr val="F9A70F"/>
        </a:hlink>
        <a:folHlink>
          <a:srgbClr val="BB0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3333"/>
        </a:dk1>
        <a:lt1>
          <a:srgbClr val="FFFFFF"/>
        </a:lt1>
        <a:dk2>
          <a:srgbClr val="333333"/>
        </a:dk2>
        <a:lt2>
          <a:srgbClr val="5F5F5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3333"/>
        </a:dk1>
        <a:lt1>
          <a:srgbClr val="FFFFFF"/>
        </a:lt1>
        <a:dk2>
          <a:srgbClr val="333333"/>
        </a:dk2>
        <a:lt2>
          <a:srgbClr val="5F5F5F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CAE2F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Starter_Rev_E2</Template>
  <TotalTime>2919</TotalTime>
  <Words>1740</Words>
  <Application>Microsoft Macintosh PowerPoint</Application>
  <PresentationFormat>Letter Paper (8.5x11 in)</PresentationFormat>
  <Paragraphs>525</Paragraphs>
  <Slides>50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Mentor PPT Master</vt:lpstr>
      <vt:lpstr>ISPD 2014 Detailed Routing-Driven Placement Contest:  Benchmarks with Sub-45nm Technology Rules</vt:lpstr>
      <vt:lpstr>Outline</vt:lpstr>
      <vt:lpstr> 1. Motivation</vt:lpstr>
      <vt:lpstr>Motivation</vt:lpstr>
      <vt:lpstr>Global/Detailed Routing Miscorrelation Example</vt:lpstr>
      <vt:lpstr>Pin Geometry Challenges</vt:lpstr>
      <vt:lpstr> 2. Sample design rules</vt:lpstr>
      <vt:lpstr>Minimum Spacing Rule</vt:lpstr>
      <vt:lpstr>End of Line Rule</vt:lpstr>
      <vt:lpstr>Non-Default Routing (NDR) Rule</vt:lpstr>
      <vt:lpstr>Blocked Pin Access Violation</vt:lpstr>
      <vt:lpstr> 3. Benchmarks</vt:lpstr>
      <vt:lpstr>Industry standard data format</vt:lpstr>
      <vt:lpstr>Benchmark Suite A</vt:lpstr>
      <vt:lpstr>Benchmark Suite A continued …</vt:lpstr>
      <vt:lpstr>Benchmark Suite B</vt:lpstr>
      <vt:lpstr>Benchmark Suite B continued …</vt:lpstr>
      <vt:lpstr>Power/Ground (PG) Mesh</vt:lpstr>
      <vt:lpstr>Standard Cell Libraries</vt:lpstr>
      <vt:lpstr>PowerPoint Presentation</vt:lpstr>
      <vt:lpstr>DEF Placement Submission Procedure</vt:lpstr>
      <vt:lpstr>DEF Placement Submission Procedure</vt:lpstr>
      <vt:lpstr>PowerPoint Presentation</vt:lpstr>
      <vt:lpstr>Final Placement Score S = SDP + SDR + SWL + SCPU</vt:lpstr>
      <vt:lpstr>Placement Legalization</vt:lpstr>
      <vt:lpstr>Final Placement Score continued … S = SDP + SDR + SWL + SCPU</vt:lpstr>
      <vt:lpstr>PowerPoint Presentation</vt:lpstr>
      <vt:lpstr>Participation statistics</vt:lpstr>
      <vt:lpstr>The Prize!              </vt:lpstr>
      <vt:lpstr>Teams’ Activity During Contest</vt:lpstr>
      <vt:lpstr>Rankings During the Contest</vt:lpstr>
      <vt:lpstr>On to Final Rankings …</vt:lpstr>
      <vt:lpstr>Relative DR Scores – Smaller is Better!</vt:lpstr>
      <vt:lpstr>Relative DR Scores – Top Five Teams …</vt:lpstr>
      <vt:lpstr>Relative Total Scores – Smaller is Better!</vt:lpstr>
      <vt:lpstr>Relative Total Scores – Top Five Teams …</vt:lpstr>
      <vt:lpstr>Relative Total Scores – Top Three Teams …</vt:lpstr>
      <vt:lpstr>Relative Total Scores – Top Two Teams …</vt:lpstr>
      <vt:lpstr>Final Rankings!</vt:lpstr>
      <vt:lpstr>Issues for future contests</vt:lpstr>
      <vt:lpstr>PowerPoint Presentation</vt:lpstr>
      <vt:lpstr>Acknowledgements</vt:lpstr>
      <vt:lpstr>Contest Organizers</vt:lpstr>
      <vt:lpstr>PowerPoint Presentation</vt:lpstr>
      <vt:lpstr>Min Spacing and End-Of-Line Spacing Violation Examples</vt:lpstr>
      <vt:lpstr>Standard Cell Libraries</vt:lpstr>
      <vt:lpstr>Common Design Rules in Physical LEF Data for Suite A</vt:lpstr>
      <vt:lpstr>Design Rules Variants in Physical LEF Data for Suite A</vt:lpstr>
      <vt:lpstr>Physical LEF Data Scenarios for Suite A</vt:lpstr>
      <vt:lpstr>PowerPoint Presentation</vt:lpstr>
    </vt:vector>
  </TitlesOfParts>
  <Company>MGC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Title – 36pt, Three Lines Max. Anchor: Bottom Left</dc:title>
  <dc:creator>lseigneu</dc:creator>
  <cp:lastModifiedBy>Ismail Bustany</cp:lastModifiedBy>
  <cp:revision>696</cp:revision>
  <dcterms:created xsi:type="dcterms:W3CDTF">2011-12-28T21:33:21Z</dcterms:created>
  <dcterms:modified xsi:type="dcterms:W3CDTF">2014-04-02T19:34:56Z</dcterms:modified>
</cp:coreProperties>
</file>