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3" r:id="rId2"/>
    <p:sldMasterId id="2147483675" r:id="rId3"/>
  </p:sldMasterIdLst>
  <p:notesMasterIdLst>
    <p:notesMasterId r:id="rId42"/>
  </p:notesMasterIdLst>
  <p:sldIdLst>
    <p:sldId id="513" r:id="rId4"/>
    <p:sldId id="514" r:id="rId5"/>
    <p:sldId id="515" r:id="rId6"/>
    <p:sldId id="332" r:id="rId7"/>
    <p:sldId id="426" r:id="rId8"/>
    <p:sldId id="512" r:id="rId9"/>
    <p:sldId id="312" r:id="rId10"/>
    <p:sldId id="516" r:id="rId11"/>
    <p:sldId id="520" r:id="rId12"/>
    <p:sldId id="517" r:id="rId13"/>
    <p:sldId id="518" r:id="rId14"/>
    <p:sldId id="519" r:id="rId15"/>
    <p:sldId id="428" r:id="rId16"/>
    <p:sldId id="335" r:id="rId17"/>
    <p:sldId id="523" r:id="rId18"/>
    <p:sldId id="521" r:id="rId19"/>
    <p:sldId id="524" r:id="rId20"/>
    <p:sldId id="525" r:id="rId21"/>
    <p:sldId id="522" r:id="rId22"/>
    <p:sldId id="526" r:id="rId23"/>
    <p:sldId id="260" r:id="rId24"/>
    <p:sldId id="527" r:id="rId25"/>
    <p:sldId id="266" r:id="rId26"/>
    <p:sldId id="272" r:id="rId27"/>
    <p:sldId id="536" r:id="rId28"/>
    <p:sldId id="541" r:id="rId29"/>
    <p:sldId id="511" r:id="rId30"/>
    <p:sldId id="537" r:id="rId31"/>
    <p:sldId id="529" r:id="rId32"/>
    <p:sldId id="530" r:id="rId33"/>
    <p:sldId id="531" r:id="rId34"/>
    <p:sldId id="532" r:id="rId35"/>
    <p:sldId id="533" r:id="rId36"/>
    <p:sldId id="534" r:id="rId37"/>
    <p:sldId id="535" r:id="rId38"/>
    <p:sldId id="538" r:id="rId39"/>
    <p:sldId id="539" r:id="rId40"/>
    <p:sldId id="54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34E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5" autoAdjust="0"/>
    <p:restoredTop sz="79751" autoAdjust="0"/>
  </p:normalViewPr>
  <p:slideViewPr>
    <p:cSldViewPr>
      <p:cViewPr varScale="1">
        <p:scale>
          <a:sx n="58" d="100"/>
          <a:sy n="58" d="100"/>
        </p:scale>
        <p:origin x="-124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zhuqi\research\TII\source\TaskExten_2010_March_results\newres_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v>1 bus case</c:v>
          </c:tx>
          <c:spPr>
            <a:ln w="28575">
              <a:noFill/>
            </a:ln>
          </c:spPr>
          <c:marker>
            <c:symbol val="square"/>
            <c:size val="7"/>
          </c:marker>
          <c:xVal>
            <c:numRef>
              <c:f>Sheet1!$F$52:$F$56</c:f>
              <c:numCache>
                <c:formatCode>General</c:formatCode>
                <c:ptCount val="5"/>
                <c:pt idx="0">
                  <c:v>23.803799999999889</c:v>
                </c:pt>
                <c:pt idx="1">
                  <c:v>23.217800000000135</c:v>
                </c:pt>
                <c:pt idx="2">
                  <c:v>21.447399999999814</c:v>
                </c:pt>
                <c:pt idx="3">
                  <c:v>21.239000000000001</c:v>
                </c:pt>
                <c:pt idx="4">
                  <c:v>16.911300000000001</c:v>
                </c:pt>
              </c:numCache>
            </c:numRef>
          </c:xVal>
          <c:yVal>
            <c:numRef>
              <c:f>Sheet1!$G$52:$G$56</c:f>
              <c:numCache>
                <c:formatCode>General</c:formatCode>
                <c:ptCount val="5"/>
                <c:pt idx="0">
                  <c:v>20868.400000000001</c:v>
                </c:pt>
                <c:pt idx="1">
                  <c:v>16985.3</c:v>
                </c:pt>
                <c:pt idx="2">
                  <c:v>9136.44</c:v>
                </c:pt>
                <c:pt idx="3">
                  <c:v>9075.45999999985</c:v>
                </c:pt>
                <c:pt idx="4">
                  <c:v>24528.1</c:v>
                </c:pt>
              </c:numCache>
            </c:numRef>
          </c:yVal>
          <c:smooth val="0"/>
        </c:ser>
        <c:dLbls>
          <c:showLegendKey val="0"/>
          <c:showVal val="0"/>
          <c:showCatName val="0"/>
          <c:showSerName val="0"/>
          <c:showPercent val="0"/>
          <c:showBubbleSize val="0"/>
        </c:dLbls>
        <c:axId val="159661056"/>
        <c:axId val="159671424"/>
      </c:scatterChart>
      <c:valAx>
        <c:axId val="159661056"/>
        <c:scaling>
          <c:orientation val="minMax"/>
          <c:max val="25"/>
          <c:min val="16"/>
        </c:scaling>
        <c:delete val="0"/>
        <c:axPos val="b"/>
        <c:title>
          <c:tx>
            <c:rich>
              <a:bodyPr/>
              <a:lstStyle/>
              <a:p>
                <a:pPr>
                  <a:defRPr sz="1800" b="0"/>
                </a:pPr>
                <a:r>
                  <a:rPr lang="en-US" sz="1800" b="0"/>
                  <a:t>Task Extensibility</a:t>
                </a:r>
              </a:p>
            </c:rich>
          </c:tx>
          <c:layout/>
          <c:overlay val="0"/>
        </c:title>
        <c:numFmt formatCode="General"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159671424"/>
        <c:crosses val="autoZero"/>
        <c:crossBetween val="midCat"/>
      </c:valAx>
      <c:valAx>
        <c:axId val="159671424"/>
        <c:scaling>
          <c:orientation val="minMax"/>
        </c:scaling>
        <c:delete val="0"/>
        <c:axPos val="l"/>
        <c:majorGridlines/>
        <c:title>
          <c:tx>
            <c:rich>
              <a:bodyPr rot="-5400000" vert="horz"/>
              <a:lstStyle/>
              <a:p>
                <a:pPr>
                  <a:defRPr sz="1800" b="0"/>
                </a:pPr>
                <a:r>
                  <a:rPr lang="en-US" sz="1800" b="0"/>
                  <a:t>Total Latency (ms)</a:t>
                </a:r>
              </a:p>
            </c:rich>
          </c:tx>
          <c:layout/>
          <c:overlay val="0"/>
        </c:title>
        <c:numFmt formatCode="General" sourceLinked="1"/>
        <c:majorTickMark val="out"/>
        <c:minorTickMark val="none"/>
        <c:tickLblPos val="nextTo"/>
        <c:txPr>
          <a:bodyPr/>
          <a:lstStyle/>
          <a:p>
            <a:pPr>
              <a:defRPr sz="1600"/>
            </a:pPr>
            <a:endParaRPr lang="en-US"/>
          </a:p>
        </c:txPr>
        <c:crossAx val="159661056"/>
        <c:crosses val="autoZero"/>
        <c:crossBetween val="midCat"/>
      </c:valAx>
    </c:plotArea>
    <c:plotVisOnly val="1"/>
    <c:dispBlanksAs val="gap"/>
    <c:showDLblsOverMax val="0"/>
  </c:chart>
  <c:spPr>
    <a:ln w="12700">
      <a:solidFill>
        <a:schemeClr val="tx1"/>
      </a:solid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D036CE-93D9-4C08-B903-897551BF9285}" type="datetimeFigureOut">
              <a:rPr lang="en-US" smtClean="0"/>
              <a:pPr/>
              <a:t>4/1/2014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ACC4C-8211-4EEC-93AD-6537B4C4215A}" type="slidenum">
              <a:rPr lang="en-US" smtClean="0"/>
              <a:pPr/>
              <a:t>‹#›</a:t>
            </a:fld>
            <a:endParaRPr lang="en-US"/>
          </a:p>
        </p:txBody>
      </p:sp>
    </p:spTree>
    <p:extLst>
      <p:ext uri="{BB962C8B-B14F-4D97-AF65-F5344CB8AC3E}">
        <p14:creationId xmlns:p14="http://schemas.microsoft.com/office/powerpoint/2010/main" val="190254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Standardized"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en.wikipedia.org/wiki/Automotive_softwar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Synthesis</a:t>
            </a:r>
            <a:r>
              <a:rPr lang="en-US" baseline="0" dirty="0" smtClean="0"/>
              <a:t> is more on the software side</a:t>
            </a:r>
            <a:endParaRPr lang="en-US" dirty="0"/>
          </a:p>
        </p:txBody>
      </p:sp>
      <p:sp>
        <p:nvSpPr>
          <p:cNvPr id="4" name="Slide Number Placeholder 3"/>
          <p:cNvSpPr>
            <a:spLocks noGrp="1"/>
          </p:cNvSpPr>
          <p:nvPr>
            <p:ph type="sldNum" sz="quarter" idx="10"/>
          </p:nvPr>
        </p:nvSpPr>
        <p:spPr/>
        <p:txBody>
          <a:bodyPr/>
          <a:lstStyle/>
          <a:p>
            <a:fld id="{6B3ACC4C-8211-4EEC-93AD-6537B4C4215A}" type="slidenum">
              <a:rPr lang="en-US" smtClean="0"/>
              <a:pPr/>
              <a:t>1</a:t>
            </a:fld>
            <a:endParaRPr lang="en-US"/>
          </a:p>
        </p:txBody>
      </p:sp>
    </p:spTree>
    <p:extLst>
      <p:ext uri="{BB962C8B-B14F-4D97-AF65-F5344CB8AC3E}">
        <p14:creationId xmlns:p14="http://schemas.microsoft.com/office/powerpoint/2010/main" val="46076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52ABC-15D8-4868-B2CB-F64D1FBF37EE}" type="slidenum">
              <a:rPr lang="de-DE" smtClean="0"/>
              <a:t>13</a:t>
            </a:fld>
            <a:endParaRPr lang="de-DE"/>
          </a:p>
        </p:txBody>
      </p:sp>
    </p:spTree>
    <p:extLst>
      <p:ext uri="{BB962C8B-B14F-4D97-AF65-F5344CB8AC3E}">
        <p14:creationId xmlns:p14="http://schemas.microsoft.com/office/powerpoint/2010/main" val="3129029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ECFE0-2D65-487B-B7E9-5B23FD50D5C8}" type="slidenum">
              <a:rPr lang="it-IT"/>
              <a:pPr/>
              <a:t>14</a:t>
            </a:fld>
            <a:endParaRPr lang="it-IT"/>
          </a:p>
        </p:txBody>
      </p:sp>
      <p:sp>
        <p:nvSpPr>
          <p:cNvPr id="142338" name="Rectangle 2"/>
          <p:cNvSpPr>
            <a:spLocks noGrp="1" noRot="1" noChangeAspect="1" noChangeArrowheads="1" noTextEdit="1"/>
          </p:cNvSpPr>
          <p:nvPr>
            <p:ph type="sldImg"/>
          </p:nvPr>
        </p:nvSpPr>
        <p:spPr>
          <a:xfrm>
            <a:off x="1144588" y="688975"/>
            <a:ext cx="4572000" cy="3429000"/>
          </a:xfrm>
          <a:ln/>
        </p:spPr>
      </p:sp>
      <p:sp>
        <p:nvSpPr>
          <p:cNvPr id="142339" name="Rectangle 3"/>
          <p:cNvSpPr>
            <a:spLocks noGrp="1" noChangeArrowheads="1"/>
          </p:cNvSpPr>
          <p:nvPr>
            <p:ph type="body" idx="1"/>
          </p:nvPr>
        </p:nvSpPr>
        <p:spPr>
          <a:xfrm>
            <a:off x="914400" y="4346575"/>
            <a:ext cx="5029200" cy="4108450"/>
          </a:xfrm>
        </p:spPr>
        <p:txBody>
          <a:bodyPr/>
          <a:lstStyle/>
          <a:p>
            <a:pPr lvl="1">
              <a:spcBef>
                <a:spcPct val="70000"/>
              </a:spcBef>
            </a:pPr>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52ABC-15D8-4868-B2CB-F64D1FBF37EE}" type="slidenum">
              <a:rPr lang="de-DE" smtClean="0"/>
              <a:t>15</a:t>
            </a:fld>
            <a:endParaRPr lang="de-DE"/>
          </a:p>
        </p:txBody>
      </p:sp>
    </p:spTree>
    <p:extLst>
      <p:ext uri="{BB962C8B-B14F-4D97-AF65-F5344CB8AC3E}">
        <p14:creationId xmlns:p14="http://schemas.microsoft.com/office/powerpoint/2010/main" val="3129029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CC4C-8211-4EEC-93AD-6537B4C4215A}" type="slidenum">
              <a:rPr lang="en-US" smtClean="0"/>
              <a:pPr/>
              <a:t>19</a:t>
            </a:fld>
            <a:endParaRPr lang="en-US"/>
          </a:p>
        </p:txBody>
      </p:sp>
    </p:spTree>
    <p:extLst>
      <p:ext uri="{BB962C8B-B14F-4D97-AF65-F5344CB8AC3E}">
        <p14:creationId xmlns:p14="http://schemas.microsoft.com/office/powerpoint/2010/main" val="1920168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3ACC4C-8211-4EEC-93AD-6537B4C4215A}"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52ABC-15D8-4868-B2CB-F64D1FBF37EE}" type="slidenum">
              <a:rPr lang="de-DE" smtClean="0"/>
              <a:t>22</a:t>
            </a:fld>
            <a:endParaRPr lang="de-DE"/>
          </a:p>
        </p:txBody>
      </p:sp>
    </p:spTree>
    <p:extLst>
      <p:ext uri="{BB962C8B-B14F-4D97-AF65-F5344CB8AC3E}">
        <p14:creationId xmlns:p14="http://schemas.microsoft.com/office/powerpoint/2010/main" val="3129029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8BC39C-59F0-48BF-A8CD-1A320CF632A9}"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8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88CB31-63BC-4B06-B259-CC069584ADA3}"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3E09FB-255E-413B-9D73-8D1DAF12971F}"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8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88CB31-63BC-4B06-B259-CC069584ADA3}"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CC520-B25A-4644-8DB3-0157B86BB097}" type="slidenum">
              <a:rPr lang="it-IT">
                <a:solidFill>
                  <a:prstClr val="black"/>
                </a:solidFill>
              </a:rPr>
              <a:pPr/>
              <a:t>2</a:t>
            </a:fld>
            <a:endParaRPr lang="it-IT">
              <a:solidFill>
                <a:prstClr val="black"/>
              </a:solidFill>
            </a:endParaRPr>
          </a:p>
        </p:txBody>
      </p:sp>
      <p:sp>
        <p:nvSpPr>
          <p:cNvPr id="45058" name="Rectangle 2"/>
          <p:cNvSpPr>
            <a:spLocks noGrp="1" noRot="1" noChangeAspect="1" noChangeArrowheads="1" noTextEdit="1"/>
          </p:cNvSpPr>
          <p:nvPr>
            <p:ph type="sldImg"/>
          </p:nvPr>
        </p:nvSpPr>
        <p:spPr>
          <a:xfrm>
            <a:off x="1146175" y="685800"/>
            <a:ext cx="4568825" cy="3427413"/>
          </a:xfrm>
          <a:ln/>
        </p:spPr>
      </p:sp>
      <p:sp>
        <p:nvSpPr>
          <p:cNvPr id="45059" name="Rectangle 3"/>
          <p:cNvSpPr>
            <a:spLocks noGrp="1" noChangeArrowheads="1"/>
          </p:cNvSpPr>
          <p:nvPr>
            <p:ph type="body" idx="1"/>
          </p:nvPr>
        </p:nvSpPr>
        <p:spPr>
          <a:xfrm>
            <a:off x="684213" y="4343400"/>
            <a:ext cx="5489575" cy="4114800"/>
          </a:xfrm>
        </p:spPr>
        <p:txBody>
          <a:bodyPr/>
          <a:lstStyle/>
          <a:p>
            <a:r>
              <a:rPr lang="en-US" dirty="0" smtClean="0"/>
              <a:t>Trend: more intelligent,</a:t>
            </a:r>
            <a:r>
              <a:rPr lang="en-US" baseline="0" dirty="0" smtClean="0"/>
              <a:t> from passive safety to active safety</a:t>
            </a:r>
          </a:p>
          <a:p>
            <a:r>
              <a:rPr lang="en-US" baseline="0" dirty="0" smtClean="0"/>
              <a:t>This is being driven by the advancement of the automotive </a:t>
            </a:r>
            <a:r>
              <a:rPr lang="en-US" baseline="0" dirty="0" err="1" smtClean="0"/>
              <a:t>embeddedsystems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ECA8BE-D209-468E-9249-7C73A5152F3E}"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201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BC33C-84B5-4F14-96B9-D3EB1067F5B8}"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841DB9-7982-463F-9ECA-385504971E06}"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BC3A45-4C34-4E9B-87C7-0FFA6A5F1E22}" type="slidenum">
              <a:rPr lang="en-US" smtClean="0">
                <a:latin typeface="Arial" pitchFamily="34" charset="0"/>
                <a:cs typeface="Arial" pitchFamily="34" charset="0"/>
              </a:rPr>
              <a:pPr fontAlgn="base">
                <a:spcBef>
                  <a:spcPct val="0"/>
                </a:spcBef>
                <a:spcAft>
                  <a:spcPct val="0"/>
                </a:spcAft>
              </a:pPr>
              <a:t>32</a:t>
            </a:fld>
            <a:endParaRPr lang="en-US" smtClean="0">
              <a:latin typeface="Arial" pitchFamily="34" charset="0"/>
              <a:cs typeface="Arial" pitchFamily="34" charset="0"/>
            </a:endParaRP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B3ACC4C-8211-4EEC-93AD-6537B4C4215A}"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endParaRPr lang="en-US" baseline="0" dirty="0" smtClean="0"/>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F488BE-8A2A-4D77-B290-77D8EDDD63D2}"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1195004-2F4A-43BE-889B-6B0C8F042EC9}" type="slidenum">
              <a:rPr lang="en-US" smtClean="0"/>
              <a:pPr>
                <a:defRPr/>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02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D3B58B-F84C-4A97-9A8F-5DEDA06FAEF5}"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AF5736-70C2-47CF-9E27-3C76843AA961}"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AF5736-70C2-47CF-9E27-3C76843AA961}"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C5DE4-FC34-4572-B1E2-2AC1EEF2B2F4}" type="slidenum">
              <a:rPr lang="it-IT">
                <a:solidFill>
                  <a:prstClr val="black"/>
                </a:solidFill>
              </a:rPr>
              <a:pPr/>
              <a:t>3</a:t>
            </a:fld>
            <a:endParaRPr lang="it-IT">
              <a:solidFill>
                <a:prstClr val="black"/>
              </a:solidFill>
            </a:endParaRPr>
          </a:p>
        </p:txBody>
      </p:sp>
      <p:sp>
        <p:nvSpPr>
          <p:cNvPr id="178178" name="Rectangle 2"/>
          <p:cNvSpPr>
            <a:spLocks noGrp="1" noRot="1" noChangeAspect="1" noChangeArrowheads="1" noTextEdit="1"/>
          </p:cNvSpPr>
          <p:nvPr>
            <p:ph type="sldImg"/>
          </p:nvPr>
        </p:nvSpPr>
        <p:spPr>
          <a:xfrm>
            <a:off x="1146175" y="685800"/>
            <a:ext cx="4568825" cy="3427413"/>
          </a:xfrm>
          <a:ln/>
        </p:spPr>
      </p:sp>
      <p:sp>
        <p:nvSpPr>
          <p:cNvPr id="178179" name="Rectangle 3"/>
          <p:cNvSpPr>
            <a:spLocks noGrp="1" noChangeArrowheads="1"/>
          </p:cNvSpPr>
          <p:nvPr>
            <p:ph type="body" idx="1"/>
          </p:nvPr>
        </p:nvSpPr>
        <p:spPr/>
        <p:txBody>
          <a:bodyPr/>
          <a:lstStyle/>
          <a:p>
            <a:pPr>
              <a:lnSpc>
                <a:spcPct val="90000"/>
              </a:lnSpc>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2A417-018C-42F3-A1C7-8D8DF1054544}" type="slidenum">
              <a:rPr lang="it-IT"/>
              <a:pPr/>
              <a:t>4</a:t>
            </a:fld>
            <a:endParaRPr lang="it-IT"/>
          </a:p>
        </p:txBody>
      </p:sp>
      <p:sp>
        <p:nvSpPr>
          <p:cNvPr id="218114" name="Rectangle 2"/>
          <p:cNvSpPr>
            <a:spLocks noGrp="1" noRot="1" noChangeAspect="1" noChangeArrowheads="1" noTextEdit="1"/>
          </p:cNvSpPr>
          <p:nvPr>
            <p:ph type="sldImg"/>
          </p:nvPr>
        </p:nvSpPr>
        <p:spPr>
          <a:xfrm>
            <a:off x="1152525" y="692150"/>
            <a:ext cx="4557713" cy="3417888"/>
          </a:xfrm>
          <a:ln/>
        </p:spPr>
      </p:sp>
      <p:sp>
        <p:nvSpPr>
          <p:cNvPr id="218115" name="Rectangle 3"/>
          <p:cNvSpPr>
            <a:spLocks noGrp="1" noChangeArrowheads="1"/>
          </p:cNvSpPr>
          <p:nvPr>
            <p:ph type="body" idx="1"/>
          </p:nvPr>
        </p:nvSpPr>
        <p:spPr>
          <a:xfrm>
            <a:off x="373063" y="4344988"/>
            <a:ext cx="6261100" cy="1727200"/>
          </a:xfrm>
        </p:spPr>
        <p:txBody>
          <a:bodyPr/>
          <a:lstStyle/>
          <a:p>
            <a:pPr marL="228600" indent="-228600">
              <a:lnSpc>
                <a:spcPct val="80000"/>
              </a:lnSpc>
            </a:pPr>
            <a:endParaRPr lang="en-US" altLang="zh-TW"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0CB78-3B90-4550-B99A-5C556189B8DF}" type="slidenum">
              <a:rPr lang="it-IT">
                <a:solidFill>
                  <a:prstClr val="black"/>
                </a:solidFill>
              </a:rPr>
              <a:pPr/>
              <a:t>5</a:t>
            </a:fld>
            <a:endParaRPr lang="it-IT">
              <a:solidFill>
                <a:prstClr val="black"/>
              </a:solidFill>
            </a:endParaRPr>
          </a:p>
        </p:txBody>
      </p:sp>
      <p:sp>
        <p:nvSpPr>
          <p:cNvPr id="51202" name="Rectangle 2"/>
          <p:cNvSpPr>
            <a:spLocks noGrp="1" noRot="1" noChangeAspect="1" noChangeArrowheads="1" noTextEdit="1"/>
          </p:cNvSpPr>
          <p:nvPr>
            <p:ph type="sldImg"/>
          </p:nvPr>
        </p:nvSpPr>
        <p:spPr>
          <a:xfrm>
            <a:off x="1146175" y="685800"/>
            <a:ext cx="4568825" cy="3427413"/>
          </a:xfrm>
          <a:ln/>
        </p:spPr>
      </p:sp>
      <p:sp>
        <p:nvSpPr>
          <p:cNvPr id="51203" name="Rectangle 3"/>
          <p:cNvSpPr>
            <a:spLocks noGrp="1" noChangeArrowheads="1"/>
          </p:cNvSpPr>
          <p:nvPr>
            <p:ph type="body" idx="1"/>
          </p:nvPr>
        </p:nvSpPr>
        <p:spPr>
          <a:xfrm>
            <a:off x="684213" y="4343400"/>
            <a:ext cx="5489575" cy="4114800"/>
          </a:xfrm>
        </p:spPr>
        <p:txBody>
          <a:bodyPr/>
          <a:lstStyle/>
          <a:p>
            <a:pPr>
              <a:lnSpc>
                <a:spcPct val="90000"/>
              </a:lnSpc>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these trends lead to … more problems and need of more methodologies</a:t>
            </a:r>
            <a:r>
              <a:rPr lang="en-US" baseline="0" dirty="0" smtClean="0"/>
              <a:t> and tools</a:t>
            </a:r>
            <a:endParaRPr lang="en-US" dirty="0"/>
          </a:p>
        </p:txBody>
      </p:sp>
      <p:sp>
        <p:nvSpPr>
          <p:cNvPr id="4" name="Slide Number Placeholder 3"/>
          <p:cNvSpPr>
            <a:spLocks noGrp="1"/>
          </p:cNvSpPr>
          <p:nvPr>
            <p:ph type="sldNum" sz="quarter" idx="10"/>
          </p:nvPr>
        </p:nvSpPr>
        <p:spPr/>
        <p:txBody>
          <a:bodyPr/>
          <a:lstStyle/>
          <a:p>
            <a:fld id="{6B3ACC4C-8211-4EEC-93AD-6537B4C4215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Automotive</a:t>
            </a:r>
            <a:r>
              <a:rPr lang="en-US" sz="1200" b="0" i="0" kern="1200" baseline="0" dirty="0" smtClean="0">
                <a:solidFill>
                  <a:schemeClr val="tx1"/>
                </a:solidFill>
                <a:effectLst/>
                <a:latin typeface="+mn-lt"/>
                <a:ea typeface="+mn-ea"/>
                <a:cs typeface="+mn-cs"/>
              </a:rPr>
              <a:t> community has been trying to address such challenges.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AUTOSAR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AUTomotive</a:t>
            </a:r>
            <a:r>
              <a:rPr lang="en-US" sz="1200" b="0" i="0" kern="1200" dirty="0" smtClean="0">
                <a:solidFill>
                  <a:schemeClr val="tx1"/>
                </a:solidFill>
                <a:effectLst/>
                <a:latin typeface="+mn-lt"/>
                <a:ea typeface="+mn-ea"/>
                <a:cs typeface="+mn-cs"/>
              </a:rPr>
              <a:t> Open System </a:t>
            </a:r>
            <a:r>
              <a:rPr lang="en-US" sz="1200" b="0" i="0" kern="1200" dirty="0" err="1" smtClean="0">
                <a:solidFill>
                  <a:schemeClr val="tx1"/>
                </a:solidFill>
                <a:effectLst/>
                <a:latin typeface="+mn-lt"/>
                <a:ea typeface="+mn-ea"/>
                <a:cs typeface="+mn-cs"/>
              </a:rPr>
              <a:t>ARchitecture</a:t>
            </a:r>
            <a:r>
              <a:rPr lang="en-US" sz="1200" b="0" i="0" kern="1200" dirty="0" smtClean="0">
                <a:solidFill>
                  <a:schemeClr val="tx1"/>
                </a:solidFill>
                <a:effectLst/>
                <a:latin typeface="+mn-lt"/>
                <a:ea typeface="+mn-ea"/>
                <a:cs typeface="+mn-cs"/>
              </a:rPr>
              <a:t>) is an open and </a:t>
            </a:r>
            <a:r>
              <a:rPr lang="en-US" sz="1200" b="0" i="0" u="none" strike="noStrike" kern="1200" dirty="0" smtClean="0">
                <a:solidFill>
                  <a:schemeClr val="tx1"/>
                </a:solidFill>
                <a:effectLst/>
                <a:latin typeface="+mn-lt"/>
                <a:ea typeface="+mn-ea"/>
                <a:cs typeface="+mn-cs"/>
                <a:hlinkClick r:id="rId3" tooltip="Standardized"/>
              </a:rPr>
              <a:t>standardized</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Automotive software"/>
              </a:rPr>
              <a:t>automotive software</a:t>
            </a:r>
            <a:r>
              <a:rPr lang="en-US" sz="1200" b="0" i="0" kern="1200" dirty="0" smtClean="0">
                <a:solidFill>
                  <a:schemeClr val="tx1"/>
                </a:solidFill>
                <a:effectLst/>
                <a:latin typeface="+mn-lt"/>
                <a:ea typeface="+mn-ea"/>
                <a:cs typeface="+mn-cs"/>
              </a:rPr>
              <a:t> architecture, jointly developed by automobile manufacturers, suppliers and tool developers.</a:t>
            </a:r>
            <a:endParaRPr lang="en-US" dirty="0"/>
          </a:p>
        </p:txBody>
      </p:sp>
      <p:sp>
        <p:nvSpPr>
          <p:cNvPr id="4" name="Slide Number Placeholder 3"/>
          <p:cNvSpPr>
            <a:spLocks noGrp="1"/>
          </p:cNvSpPr>
          <p:nvPr>
            <p:ph type="sldNum" sz="quarter" idx="10"/>
          </p:nvPr>
        </p:nvSpPr>
        <p:spPr/>
        <p:txBody>
          <a:bodyPr/>
          <a:lstStyle/>
          <a:p>
            <a:fld id="{6B3ACC4C-8211-4EEC-93AD-6537B4C4215A}" type="slidenum">
              <a:rPr lang="en-US" smtClean="0"/>
              <a:pPr/>
              <a:t>8</a:t>
            </a:fld>
            <a:endParaRPr lang="en-US"/>
          </a:p>
        </p:txBody>
      </p:sp>
    </p:spTree>
    <p:extLst>
      <p:ext uri="{BB962C8B-B14F-4D97-AF65-F5344CB8AC3E}">
        <p14:creationId xmlns:p14="http://schemas.microsoft.com/office/powerpoint/2010/main" val="3227590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Separation</a:t>
            </a:r>
            <a:r>
              <a:rPr lang="en-US" baseline="0" dirty="0" smtClean="0"/>
              <a:t> of concerns also dictated by the supply chain model:…</a:t>
            </a:r>
            <a:endParaRPr lang="en-US" dirty="0"/>
          </a:p>
        </p:txBody>
      </p:sp>
      <p:sp>
        <p:nvSpPr>
          <p:cNvPr id="4" name="Slide Number Placeholder 3"/>
          <p:cNvSpPr>
            <a:spLocks noGrp="1"/>
          </p:cNvSpPr>
          <p:nvPr>
            <p:ph type="sldNum" sz="quarter" idx="10"/>
          </p:nvPr>
        </p:nvSpPr>
        <p:spPr/>
        <p:txBody>
          <a:bodyPr/>
          <a:lstStyle/>
          <a:p>
            <a:fld id="{6B3ACC4C-8211-4EEC-93AD-6537B4C4215A}" type="slidenum">
              <a:rPr lang="en-US" smtClean="0"/>
              <a:pPr/>
              <a:t>9</a:t>
            </a:fld>
            <a:endParaRPr lang="en-US"/>
          </a:p>
        </p:txBody>
      </p:sp>
    </p:spTree>
    <p:extLst>
      <p:ext uri="{BB962C8B-B14F-4D97-AF65-F5344CB8AC3E}">
        <p14:creationId xmlns:p14="http://schemas.microsoft.com/office/powerpoint/2010/main" val="152392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Technically, what is the problem here:</a:t>
            </a:r>
            <a:endParaRPr lang="en-US" dirty="0"/>
          </a:p>
        </p:txBody>
      </p:sp>
      <p:sp>
        <p:nvSpPr>
          <p:cNvPr id="4" name="Slide Number Placeholder 3"/>
          <p:cNvSpPr>
            <a:spLocks noGrp="1"/>
          </p:cNvSpPr>
          <p:nvPr>
            <p:ph type="sldNum" sz="quarter" idx="10"/>
          </p:nvPr>
        </p:nvSpPr>
        <p:spPr/>
        <p:txBody>
          <a:bodyPr/>
          <a:lstStyle/>
          <a:p>
            <a:fld id="{6B3ACC4C-8211-4EEC-93AD-6537B4C4215A}" type="slidenum">
              <a:rPr lang="en-US" smtClean="0"/>
              <a:pPr/>
              <a:t>10</a:t>
            </a:fld>
            <a:endParaRPr lang="en-US"/>
          </a:p>
        </p:txBody>
      </p:sp>
    </p:spTree>
    <p:extLst>
      <p:ext uri="{BB962C8B-B14F-4D97-AF65-F5344CB8AC3E}">
        <p14:creationId xmlns:p14="http://schemas.microsoft.com/office/powerpoint/2010/main" val="284620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EABC49-E1E9-4DBB-80E4-74D94620BC3F}" type="datetime1">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E57A7-2610-4A2A-A82F-F2FFE7F6D0E8}" type="datetime1">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A74B0-FA1E-4150-B159-A7FE26D84CA2}" type="datetime1">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60513" y="0"/>
            <a:ext cx="7150100" cy="6921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68313" y="981075"/>
            <a:ext cx="8229600" cy="51736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AB141E9E-392C-46F8-958C-5C0ADE51706C}" type="datetime1">
              <a:rPr lang="en-US" smtClean="0"/>
              <a:pPr/>
              <a:t>4/1/2014</a:t>
            </a:fld>
            <a:endParaRPr lang="it-IT"/>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it-IT"/>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8874050-9BA5-4DDD-A73B-648A9FBFC26D}" type="slidenum">
              <a:rPr lang="it-IT"/>
              <a:pPr/>
              <a:t>‹#›</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60513" y="0"/>
            <a:ext cx="7150100" cy="6921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981075"/>
            <a:ext cx="4038600" cy="517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981075"/>
            <a:ext cx="4038600" cy="517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C711076B-52F6-49FB-85B4-F675AA41F5AE}" type="datetime1">
              <a:rPr lang="en-US" smtClean="0"/>
              <a:pPr/>
              <a:t>4/1/2014</a:t>
            </a:fld>
            <a:endParaRPr lang="it-IT"/>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it-IT"/>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407811F-643B-4263-835B-1B4BF20CEAA2}" type="slidenum">
              <a:rPr lang="it-IT"/>
              <a:pPr/>
              <a:t>‹#›</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normAutofit/>
          </a:bodyPr>
          <a:lstStyle>
            <a:lvl1pPr>
              <a:defRPr sz="2800" b="1" u="none"/>
            </a:lvl1pPr>
            <a:lvl2pPr>
              <a:defRPr sz="2800" b="1" u="none"/>
            </a:lvl2pPr>
            <a:lvl3pPr>
              <a:defRPr sz="2800" b="1" u="none"/>
            </a:lvl3pPr>
            <a:lvl4pPr>
              <a:defRPr sz="2800" b="1" u="none"/>
            </a:lvl4pPr>
            <a:lvl5pPr>
              <a:defRPr sz="2800" b="1" u="none"/>
            </a:lvl5pPr>
          </a:lstStyle>
          <a:p>
            <a:pPr lvl="0"/>
            <a:r>
              <a:rPr lang="de-DE" dirty="0" smtClean="0"/>
              <a:t>First Level Content</a:t>
            </a:r>
          </a:p>
          <a:p>
            <a:pPr lvl="1"/>
            <a:r>
              <a:rPr lang="de-DE" dirty="0" smtClean="0"/>
              <a:t>Second Level Content</a:t>
            </a:r>
          </a:p>
          <a:p>
            <a:pPr lvl="2"/>
            <a:r>
              <a:rPr lang="de-DE" dirty="0" smtClean="0"/>
              <a:t>Third Level Content</a:t>
            </a:r>
          </a:p>
          <a:p>
            <a:pPr lvl="3"/>
            <a:r>
              <a:rPr lang="de-DE" dirty="0" err="1" smtClean="0"/>
              <a:t>Fourth</a:t>
            </a:r>
            <a:r>
              <a:rPr lang="de-DE" dirty="0" smtClean="0"/>
              <a:t> Level Content</a:t>
            </a:r>
          </a:p>
          <a:p>
            <a:pPr lvl="4"/>
            <a:r>
              <a:rPr lang="de-DE" dirty="0" err="1" smtClean="0"/>
              <a:t>Fifth</a:t>
            </a:r>
            <a:r>
              <a:rPr lang="de-DE" dirty="0" smtClean="0"/>
              <a:t> Level Content</a:t>
            </a:r>
            <a:endParaRPr lang="de-DE" dirty="0"/>
          </a:p>
        </p:txBody>
      </p:sp>
      <p:sp>
        <p:nvSpPr>
          <p:cNvPr id="8" name="Titel 7"/>
          <p:cNvSpPr>
            <a:spLocks noGrp="1"/>
          </p:cNvSpPr>
          <p:nvPr>
            <p:ph type="title" hasCustomPrompt="1"/>
          </p:nvPr>
        </p:nvSpPr>
        <p:spPr/>
        <p:txBody>
          <a:bodyPr/>
          <a:lstStyle/>
          <a:p>
            <a:r>
              <a:rPr lang="de-DE" dirty="0" smtClean="0"/>
              <a:t>Slide Title</a:t>
            </a:r>
            <a:endParaRPr lang="de-DE" dirty="0"/>
          </a:p>
        </p:txBody>
      </p:sp>
      <p:sp>
        <p:nvSpPr>
          <p:cNvPr id="2" name="Datumsplatzhalter 1"/>
          <p:cNvSpPr>
            <a:spLocks noGrp="1"/>
          </p:cNvSpPr>
          <p:nvPr>
            <p:ph type="dt" sz="half" idx="10"/>
          </p:nvPr>
        </p:nvSpPr>
        <p:spPr/>
        <p:txBody>
          <a:bodyPr/>
          <a:lstStyle>
            <a:lvl1pPr>
              <a:defRPr>
                <a:solidFill>
                  <a:schemeClr val="tx1">
                    <a:lumMod val="75000"/>
                    <a:lumOff val="25000"/>
                  </a:schemeClr>
                </a:solidFill>
              </a:defRPr>
            </a:lvl1pPr>
          </a:lstStyle>
          <a:p>
            <a:fld id="{B667A613-1AE2-42C0-B0FD-24A2141D37FD}" type="datetime5">
              <a:rPr lang="en-US" smtClean="0"/>
              <a:t>1-Apr-14</a:t>
            </a:fld>
            <a:endParaRPr lang="de-DE" dirty="0"/>
          </a:p>
        </p:txBody>
      </p:sp>
      <p:sp>
        <p:nvSpPr>
          <p:cNvPr id="7" name="Fußzeilenplatzhalter 6"/>
          <p:cNvSpPr>
            <a:spLocks noGrp="1"/>
          </p:cNvSpPr>
          <p:nvPr>
            <p:ph type="ftr" sz="quarter" idx="11"/>
          </p:nvPr>
        </p:nvSpPr>
        <p:spPr/>
        <p:txBody>
          <a:bodyPr/>
          <a:lstStyle>
            <a:lvl1pPr>
              <a:defRPr>
                <a:solidFill>
                  <a:schemeClr val="tx1">
                    <a:lumMod val="75000"/>
                    <a:lumOff val="25000"/>
                  </a:schemeClr>
                </a:solidFill>
              </a:defRPr>
            </a:lvl1pPr>
          </a:lstStyle>
          <a:p>
            <a:r>
              <a:rPr lang="de-DE" dirty="0" smtClean="0"/>
              <a:t>Qi Zhu / UC Riverside</a:t>
            </a:r>
          </a:p>
        </p:txBody>
      </p:sp>
      <p:sp>
        <p:nvSpPr>
          <p:cNvPr id="9" name="Foliennummernplatzhalter 8"/>
          <p:cNvSpPr>
            <a:spLocks noGrp="1"/>
          </p:cNvSpPr>
          <p:nvPr>
            <p:ph type="sldNum" sz="quarter" idx="12"/>
          </p:nvPr>
        </p:nvSpPr>
        <p:spPr/>
        <p:txBody>
          <a:bodyPr/>
          <a:lstStyle>
            <a:lvl1pPr>
              <a:defRPr>
                <a:solidFill>
                  <a:schemeClr val="tx1">
                    <a:lumMod val="75000"/>
                    <a:lumOff val="25000"/>
                  </a:schemeClr>
                </a:solidFill>
              </a:defRPr>
            </a:lvl1pPr>
          </a:lstStyle>
          <a:p>
            <a:fld id="{D1628BF6-67F0-405E-B297-68D77A67C46A}" type="slidenum">
              <a:rPr lang="de-DE" smtClean="0"/>
              <a:pPr/>
              <a:t>‹#›</a:t>
            </a:fld>
            <a:endParaRPr lang="de-DE"/>
          </a:p>
        </p:txBody>
      </p:sp>
    </p:spTree>
    <p:extLst>
      <p:ext uri="{BB962C8B-B14F-4D97-AF65-F5344CB8AC3E}">
        <p14:creationId xmlns:p14="http://schemas.microsoft.com/office/powerpoint/2010/main" val="38654317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61"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533400" y="762000"/>
            <a:ext cx="8077200" cy="2133600"/>
          </a:xfrm>
        </p:spPr>
        <p:txBody>
          <a:bodyPr/>
          <a:lstStyle>
            <a:lvl1pPr>
              <a:defRPr sz="4800"/>
            </a:lvl1pPr>
          </a:lstStyle>
          <a:p>
            <a:pPr lvl="0"/>
            <a:r>
              <a:rPr lang="en-US" altLang="en-US" noProof="0" smtClean="0"/>
              <a:t>Click to edit Master title style</a:t>
            </a:r>
          </a:p>
        </p:txBody>
      </p:sp>
      <p:sp>
        <p:nvSpPr>
          <p:cNvPr id="5124" name="Rectangle 4"/>
          <p:cNvSpPr>
            <a:spLocks noGrp="1" noChangeArrowheads="1"/>
          </p:cNvSpPr>
          <p:nvPr>
            <p:ph type="subTitle" idx="1"/>
          </p:nvPr>
        </p:nvSpPr>
        <p:spPr>
          <a:xfrm>
            <a:off x="533400" y="3124200"/>
            <a:ext cx="8077200" cy="2362200"/>
          </a:xfrm>
        </p:spPr>
        <p:txBody>
          <a:bodyPr/>
          <a:lstStyle>
            <a:lvl1pPr marL="0" indent="0">
              <a:buFont typeface="Wingdings" pitchFamily="2" charset="2"/>
              <a:buNone/>
              <a:defRPr sz="3200">
                <a:solidFill>
                  <a:srgbClr val="2D6CC0"/>
                </a:solidFill>
                <a:effectLst>
                  <a:outerShdw blurRad="38100" dist="38100" dir="2700000" algn="tl">
                    <a:srgbClr val="C0C0C0"/>
                  </a:outerShdw>
                </a:effectLst>
              </a:defRPr>
            </a:lvl1pPr>
          </a:lstStyle>
          <a:p>
            <a:pPr lvl="0"/>
            <a:r>
              <a:rPr lang="en-US" altLang="en-US" noProof="0" smtClean="0"/>
              <a:t>Click to edit Master subtitle style</a:t>
            </a:r>
          </a:p>
        </p:txBody>
      </p:sp>
      <p:sp>
        <p:nvSpPr>
          <p:cNvPr id="5125" name="Rectangle 5"/>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5126" name="Rectangle 6"/>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5127" name="Rectangle 7"/>
          <p:cNvSpPr>
            <a:spLocks noGrp="1" noChangeArrowheads="1"/>
          </p:cNvSpPr>
          <p:nvPr>
            <p:ph type="sldNum" sz="quarter" idx="4"/>
          </p:nvPr>
        </p:nvSpPr>
        <p:spPr/>
        <p:txBody>
          <a:bodyPr/>
          <a:lstStyle>
            <a:lvl1pPr>
              <a:defRPr/>
            </a:lvl1pPr>
          </a:lstStyle>
          <a:p>
            <a:fld id="{1FBF3E16-F6A3-4F7E-B928-A41B5A94EA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819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E772B0-6D66-4F56-91A7-C893CE0B5C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2745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D5AC26-7F3E-4A74-B801-3EDE41209A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3735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DE72E31-F50E-40BF-9ED6-CAE928C052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6398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690857D-E07D-4EE0-963A-F170F73982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031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CEC1D-571D-41EC-B9A2-29473D6A0324}" type="datetime1">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3171294-8F4A-474B-8FEB-20887077D0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2833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43288B8-C5A8-4A1C-96FC-5F06FBB55A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6956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4A8B7B-6FC4-4EE7-A4CD-01635A1426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2555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F40618A-4B31-40C6-BA85-B93272A280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9806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A75A0D-4191-4A98-ACC6-916E306112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1902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B151E-C1C1-4C48-A3B5-B2DE638436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624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99F84-5A8B-4A01-A759-E427CB59EA96}" type="datetime1">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EE260 - Embedded Systems Design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268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0B499-7212-448B-BF88-FDD6DE6A2BD4}" type="datetime1">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EE260 - Embedded Systems Design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562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169C02-7722-4356-868B-0EE4C8B31AF5}" type="datetime1">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EE260 - Embedded Systems Design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157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7007F9-627E-4687-A429-1C25A97498FA}" type="datetime1">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EE260 - Embedded Systems Design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04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81D19-56FE-4A92-A696-3C481F4FD806}" type="datetime1">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E6E662-7933-46E5-A064-CCF1B60F6851}" type="datetime1">
              <a:rPr lang="en-US" smtClean="0">
                <a:solidFill>
                  <a:prstClr val="black">
                    <a:tint val="75000"/>
                  </a:prstClr>
                </a:solidFill>
              </a:rPr>
              <a:pPr/>
              <a:t>4/2/2014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EE260 - Embedded Systems Design</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953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1A76C3-BBEA-4DC5-B819-06E6B6765C16}" type="datetime1">
              <a:rPr lang="en-US" smtClean="0">
                <a:solidFill>
                  <a:prstClr val="black">
                    <a:tint val="75000"/>
                  </a:prstClr>
                </a:solidFill>
              </a:rPr>
              <a:pPr/>
              <a:t>4/2/2014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EE260 - Embedded Systems Design</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964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82621-E486-4099-B84F-208B5CF938D8}" type="datetime1">
              <a:rPr lang="en-US" smtClean="0">
                <a:solidFill>
                  <a:prstClr val="black">
                    <a:tint val="75000"/>
                  </a:prstClr>
                </a:solidFill>
              </a:rPr>
              <a:pPr/>
              <a:t>4/2/2014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EE260 - Embedded Systems Design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65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03B2CC-7CBC-4BE2-BDF9-4CD60EA89D84}" type="datetime1">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EE260 - Embedded Systems Design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66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578EE-8CC0-4322-AABA-12B0D3511962}" type="datetime1">
              <a:rPr lang="en-US" smtClean="0">
                <a:solidFill>
                  <a:prstClr val="black">
                    <a:tint val="75000"/>
                  </a:prstClr>
                </a:solidFill>
              </a:rPr>
              <a:pPr/>
              <a:t>4/2/2014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EE260 - Embedded Systems Design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813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498EE-15C4-4901-8C77-961A7FB262AB}" type="datetime1">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EE260 - Embedded Systems Design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718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C8CDD-81DC-4F18-BC6B-C363E45577D0}" type="datetime1">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EE260 - Embedded Systems Design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66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60513" y="0"/>
            <a:ext cx="7150100" cy="6921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68313" y="981075"/>
            <a:ext cx="8229600" cy="51736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AB141E9E-392C-46F8-958C-5C0ADE51706C}" type="datetime1">
              <a:rPr lang="en-US" smtClean="0">
                <a:solidFill>
                  <a:prstClr val="black">
                    <a:tint val="75000"/>
                  </a:prstClr>
                </a:solidFill>
              </a:rPr>
              <a:pPr/>
              <a:t>4/2/2014</a:t>
            </a:fld>
            <a:endParaRPr lang="it-IT">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8874050-9BA5-4DDD-A73B-648A9FBFC26D}" type="slidenum">
              <a:rPr lang="it-IT">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625354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3493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95400"/>
            <a:ext cx="4267200" cy="2052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267200" cy="2052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727FBD3-3812-46C2-A490-1160F4E3B0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073658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914400"/>
            <a:ext cx="42672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914400"/>
            <a:ext cx="4267200" cy="5562600"/>
          </a:xfrm>
        </p:spPr>
        <p:txBody>
          <a:bodyPr/>
          <a:lstStyle/>
          <a:p>
            <a:endParaRPr lang="en-US"/>
          </a:p>
        </p:txBody>
      </p:sp>
      <p:sp>
        <p:nvSpPr>
          <p:cNvPr id="5" name="Footer Placeholder 4"/>
          <p:cNvSpPr>
            <a:spLocks noGrp="1"/>
          </p:cNvSpPr>
          <p:nvPr>
            <p:ph type="ftr" sz="quarter" idx="10"/>
          </p:nvPr>
        </p:nvSpPr>
        <p:spPr>
          <a:xfrm>
            <a:off x="6096000" y="6553200"/>
            <a:ext cx="2057400" cy="30480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1"/>
          </p:nvPr>
        </p:nvSpPr>
        <p:spPr>
          <a:xfrm>
            <a:off x="8153400" y="6553200"/>
            <a:ext cx="990600" cy="304800"/>
          </a:xfrm>
        </p:spPr>
        <p:txBody>
          <a:bodyPr/>
          <a:lstStyle>
            <a:lvl1pPr>
              <a:defRPr/>
            </a:lvl1pPr>
          </a:lstStyle>
          <a:p>
            <a:fld id="{65A9F111-F08E-4318-BB9C-FB8AB87E3DD2}" type="slidenum">
              <a:rPr lang="en-US">
                <a:solidFill>
                  <a:prstClr val="black">
                    <a:tint val="75000"/>
                  </a:prstClr>
                </a:solidFill>
              </a:rPr>
              <a:pPr/>
              <a:t>‹#›</a:t>
            </a:fld>
            <a:r>
              <a:rPr lang="en-US">
                <a:solidFill>
                  <a:prstClr val="black">
                    <a:tint val="75000"/>
                  </a:prstClr>
                </a:solidFill>
              </a:rPr>
              <a:t>/18</a:t>
            </a:r>
          </a:p>
        </p:txBody>
      </p:sp>
    </p:spTree>
    <p:extLst>
      <p:ext uri="{BB962C8B-B14F-4D97-AF65-F5344CB8AC3E}">
        <p14:creationId xmlns:p14="http://schemas.microsoft.com/office/powerpoint/2010/main" val="234650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BFD41F-1CBA-4FC9-9F40-E293E912B079}" type="datetime1">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EEB260-5DAF-4689-8308-EACEC89BDBBC}" type="datetime1">
              <a:rPr lang="en-US" smtClean="0"/>
              <a:pPr/>
              <a:t>4/1/2014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958DF-858B-437A-8EC3-26F1B80E3214}" type="datetime1">
              <a:rPr lang="en-US" smtClean="0"/>
              <a:pPr/>
              <a:t>4/1/2014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A9DB2-7DAE-4168-AE98-B35AA51DD841}" type="datetime1">
              <a:rPr lang="en-US" smtClean="0"/>
              <a:pPr/>
              <a:t>4/1/2014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499A3-EDAC-45E6-972B-68DF0DBB724B}" type="datetime1">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E724A-0B6F-417B-A744-4697D0DC860C}" type="datetime1">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ED2C0-9894-4E80-88DB-EF32DDD9E629}" type="datetime1">
              <a:rPr lang="en-US" smtClean="0"/>
              <a:pPr/>
              <a:t>4/1/2014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36" name="Picture 40" descr="ppt_generic_backgrp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4100"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altLang="en-US" smtClean="0">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altLang="en-US" smtClean="0">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D7061B7C-6F6F-4830-9E8B-5361FB89D74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49099769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txStyles>
    <p:titleStyle>
      <a:lvl1pPr algn="l" rtl="0" eaLnBrk="1" fontAlgn="base" hangingPunct="1">
        <a:spcBef>
          <a:spcPct val="0"/>
        </a:spcBef>
        <a:spcAft>
          <a:spcPct val="0"/>
        </a:spcAft>
        <a:defRPr sz="3900" b="1">
          <a:solidFill>
            <a:schemeClr val="tx1"/>
          </a:solidFill>
          <a:latin typeface="+mj-lt"/>
          <a:ea typeface="+mj-ea"/>
          <a:cs typeface="+mj-cs"/>
        </a:defRPr>
      </a:lvl1pPr>
      <a:lvl2pPr algn="l" rtl="0" eaLnBrk="1" fontAlgn="base" hangingPunct="1">
        <a:spcBef>
          <a:spcPct val="0"/>
        </a:spcBef>
        <a:spcAft>
          <a:spcPct val="0"/>
        </a:spcAft>
        <a:defRPr sz="3900" b="1">
          <a:solidFill>
            <a:schemeClr val="tx1"/>
          </a:solidFill>
          <a:latin typeface="Arial" charset="0"/>
        </a:defRPr>
      </a:lvl2pPr>
      <a:lvl3pPr algn="l" rtl="0" eaLnBrk="1" fontAlgn="base" hangingPunct="1">
        <a:spcBef>
          <a:spcPct val="0"/>
        </a:spcBef>
        <a:spcAft>
          <a:spcPct val="0"/>
        </a:spcAft>
        <a:defRPr sz="3900" b="1">
          <a:solidFill>
            <a:schemeClr val="tx1"/>
          </a:solidFill>
          <a:latin typeface="Arial" charset="0"/>
        </a:defRPr>
      </a:lvl3pPr>
      <a:lvl4pPr algn="l" rtl="0" eaLnBrk="1" fontAlgn="base" hangingPunct="1">
        <a:spcBef>
          <a:spcPct val="0"/>
        </a:spcBef>
        <a:spcAft>
          <a:spcPct val="0"/>
        </a:spcAft>
        <a:defRPr sz="3900" b="1">
          <a:solidFill>
            <a:schemeClr val="tx1"/>
          </a:solidFill>
          <a:latin typeface="Arial" charset="0"/>
        </a:defRPr>
      </a:lvl4pPr>
      <a:lvl5pPr algn="l" rtl="0" eaLnBrk="1" fontAlgn="base" hangingPunct="1">
        <a:spcBef>
          <a:spcPct val="0"/>
        </a:spcBef>
        <a:spcAft>
          <a:spcPct val="0"/>
        </a:spcAft>
        <a:defRPr sz="3900" b="1">
          <a:solidFill>
            <a:schemeClr val="tx1"/>
          </a:solidFill>
          <a:latin typeface="Arial" charset="0"/>
        </a:defRPr>
      </a:lvl5pPr>
      <a:lvl6pPr marL="457200" algn="l" rtl="0" eaLnBrk="1" fontAlgn="base" hangingPunct="1">
        <a:spcBef>
          <a:spcPct val="0"/>
        </a:spcBef>
        <a:spcAft>
          <a:spcPct val="0"/>
        </a:spcAft>
        <a:defRPr sz="3900" b="1">
          <a:solidFill>
            <a:schemeClr val="tx1"/>
          </a:solidFill>
          <a:latin typeface="Arial" charset="0"/>
        </a:defRPr>
      </a:lvl6pPr>
      <a:lvl7pPr marL="914400" algn="l" rtl="0" eaLnBrk="1" fontAlgn="base" hangingPunct="1">
        <a:spcBef>
          <a:spcPct val="0"/>
        </a:spcBef>
        <a:spcAft>
          <a:spcPct val="0"/>
        </a:spcAft>
        <a:defRPr sz="3900" b="1">
          <a:solidFill>
            <a:schemeClr val="tx1"/>
          </a:solidFill>
          <a:latin typeface="Arial" charset="0"/>
        </a:defRPr>
      </a:lvl7pPr>
      <a:lvl8pPr marL="1371600" algn="l" rtl="0" eaLnBrk="1" fontAlgn="base" hangingPunct="1">
        <a:spcBef>
          <a:spcPct val="0"/>
        </a:spcBef>
        <a:spcAft>
          <a:spcPct val="0"/>
        </a:spcAft>
        <a:defRPr sz="3900" b="1">
          <a:solidFill>
            <a:schemeClr val="tx1"/>
          </a:solidFill>
          <a:latin typeface="Arial" charset="0"/>
        </a:defRPr>
      </a:lvl8pPr>
      <a:lvl9pPr marL="1828800" algn="l" rtl="0" eaLnBrk="1" fontAlgn="base" hangingPunct="1">
        <a:spcBef>
          <a:spcPct val="0"/>
        </a:spcBef>
        <a:spcAft>
          <a:spcPct val="0"/>
        </a:spcAft>
        <a:defRPr sz="39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Blip>
          <a:blip r:embed="rId14"/>
        </a:buBlip>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Blip>
          <a:blip r:embed="rId15"/>
        </a:buBlip>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Blip>
          <a:blip r:embed="rId16"/>
        </a:buBlip>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Blip>
          <a:blip r:embed="rId15"/>
        </a:buBlip>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Blip>
          <a:blip r:embed="rId16"/>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16"/>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16"/>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16"/>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878DA-6A2B-4F01-B0BD-8C0364361CB1}" type="datetime1">
              <a:rPr lang="en-US" smtClean="0">
                <a:solidFill>
                  <a:prstClr val="black">
                    <a:tint val="75000"/>
                  </a:prstClr>
                </a:solidFill>
              </a:rPr>
              <a:pPr/>
              <a:t>4/2/2014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EE260 - Embedded Systems Design</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255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41.png"/><Relationship Id="rId7" Type="http://schemas.openxmlformats.org/officeDocument/2006/relationships/image" Target="../media/image180.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71.png"/><Relationship Id="rId5" Type="http://schemas.openxmlformats.org/officeDocument/2006/relationships/image" Target="../media/image160.png"/><Relationship Id="rId4" Type="http://schemas.openxmlformats.org/officeDocument/2006/relationships/image" Target="../media/image151.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76.png"/><Relationship Id="rId7" Type="http://schemas.openxmlformats.org/officeDocument/2006/relationships/image" Target="../media/image120.png"/><Relationship Id="rId1" Type="http://schemas.openxmlformats.org/officeDocument/2006/relationships/slideLayout" Target="../slideLayouts/slideLayout14.xml"/><Relationship Id="rId6" Type="http://schemas.openxmlformats.org/officeDocument/2006/relationships/image" Target="../media/image170.png"/><Relationship Id="rId5" Type="http://schemas.openxmlformats.org/officeDocument/2006/relationships/image" Target="../media/image240.png"/><Relationship Id="rId10" Type="http://schemas.openxmlformats.org/officeDocument/2006/relationships/image" Target="../media/image150.png"/><Relationship Id="rId4" Type="http://schemas.openxmlformats.org/officeDocument/2006/relationships/image" Target="../media/image77.png"/><Relationship Id="rId9" Type="http://schemas.openxmlformats.org/officeDocument/2006/relationships/image" Target="../media/image140.png"/></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51" Type="http://schemas.openxmlformats.org/officeDocument/2006/relationships/image" Target="../media/image129.png"/><Relationship Id="rId42" Type="http://schemas.openxmlformats.org/officeDocument/2006/relationships/image" Target="../media/image120.png"/><Relationship Id="rId47" Type="http://schemas.openxmlformats.org/officeDocument/2006/relationships/image" Target="../media/image125.png"/><Relationship Id="rId50" Type="http://schemas.openxmlformats.org/officeDocument/2006/relationships/image" Target="../media/image128.png"/><Relationship Id="rId34" Type="http://schemas.openxmlformats.org/officeDocument/2006/relationships/image" Target="../media/image310.png"/><Relationship Id="rId55" Type="http://schemas.openxmlformats.org/officeDocument/2006/relationships/image" Target="../media/image21.png"/><Relationship Id="rId46" Type="http://schemas.openxmlformats.org/officeDocument/2006/relationships/image" Target="../media/image124.png"/><Relationship Id="rId59" Type="http://schemas.openxmlformats.org/officeDocument/2006/relationships/image" Target="../media/image133.png"/><Relationship Id="rId54" Type="http://schemas.openxmlformats.org/officeDocument/2006/relationships/image" Target="../media/image200.png"/><Relationship Id="rId1" Type="http://schemas.openxmlformats.org/officeDocument/2006/relationships/slideLayout" Target="../slideLayouts/slideLayout14.xml"/><Relationship Id="rId45" Type="http://schemas.openxmlformats.org/officeDocument/2006/relationships/image" Target="../media/image123.png"/><Relationship Id="rId53" Type="http://schemas.openxmlformats.org/officeDocument/2006/relationships/image" Target="../media/image190.png"/><Relationship Id="rId58" Type="http://schemas.openxmlformats.org/officeDocument/2006/relationships/image" Target="../media/image132.png"/><Relationship Id="rId49" Type="http://schemas.openxmlformats.org/officeDocument/2006/relationships/image" Target="../media/image127.png"/><Relationship Id="rId57" Type="http://schemas.openxmlformats.org/officeDocument/2006/relationships/image" Target="../media/image131.png"/><Relationship Id="rId44" Type="http://schemas.openxmlformats.org/officeDocument/2006/relationships/image" Target="../media/image122.png"/><Relationship Id="rId52" Type="http://schemas.openxmlformats.org/officeDocument/2006/relationships/image" Target="../media/image180.png"/><Relationship Id="rId60" Type="http://schemas.openxmlformats.org/officeDocument/2006/relationships/image" Target="../media/image134.png"/><Relationship Id="rId43" Type="http://schemas.openxmlformats.org/officeDocument/2006/relationships/image" Target="../media/image121.png"/><Relationship Id="rId48" Type="http://schemas.openxmlformats.org/officeDocument/2006/relationships/image" Target="../media/image126.png"/><Relationship Id="rId56" Type="http://schemas.openxmlformats.org/officeDocument/2006/relationships/image" Target="../media/image13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41.png"/><Relationship Id="rId7" Type="http://schemas.openxmlformats.org/officeDocument/2006/relationships/image" Target="../media/image180.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71.png"/><Relationship Id="rId5" Type="http://schemas.openxmlformats.org/officeDocument/2006/relationships/image" Target="../media/image160.png"/><Relationship Id="rId4" Type="http://schemas.openxmlformats.org/officeDocument/2006/relationships/image" Target="../media/image151.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6.wmf"/></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8.xml"/><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nchor="ctr" anchorCtr="0"/>
          <a:lstStyle/>
          <a:p>
            <a:r>
              <a:rPr lang="en-US" sz="3600" dirty="0" smtClean="0"/>
              <a:t>Design Synthesis and Optimization for Automotive Embedded Systems</a:t>
            </a:r>
            <a:endParaRPr lang="en-US" altLang="en-US" sz="3600" dirty="0"/>
          </a:p>
        </p:txBody>
      </p:sp>
      <p:sp>
        <p:nvSpPr>
          <p:cNvPr id="28675" name="Rectangle 3"/>
          <p:cNvSpPr>
            <a:spLocks noGrp="1" noChangeArrowheads="1"/>
          </p:cNvSpPr>
          <p:nvPr>
            <p:ph type="subTitle" idx="1"/>
          </p:nvPr>
        </p:nvSpPr>
        <p:spPr/>
        <p:txBody>
          <a:bodyPr/>
          <a:lstStyle/>
          <a:p>
            <a:r>
              <a:rPr lang="en-US" sz="2400" dirty="0" smtClean="0">
                <a:solidFill>
                  <a:schemeClr val="tx1"/>
                </a:solidFill>
              </a:rPr>
              <a:t>Qi Zhu</a:t>
            </a:r>
          </a:p>
          <a:p>
            <a:r>
              <a:rPr lang="en-US" sz="2400" dirty="0" smtClean="0">
                <a:solidFill>
                  <a:schemeClr val="tx1"/>
                </a:solidFill>
              </a:rPr>
              <a:t>University of California, Riverside</a:t>
            </a:r>
          </a:p>
          <a:p>
            <a:r>
              <a:rPr lang="en-US" sz="2400" dirty="0" smtClean="0">
                <a:solidFill>
                  <a:schemeClr val="tx1"/>
                </a:solidFill>
              </a:rPr>
              <a:t>ISPD 2014</a:t>
            </a:r>
          </a:p>
          <a:p>
            <a:r>
              <a:rPr lang="en-US" sz="2400" dirty="0" smtClean="0">
                <a:solidFill>
                  <a:schemeClr val="tx1"/>
                </a:solidFill>
              </a:rPr>
              <a:t>April 2, 2014</a:t>
            </a:r>
          </a:p>
          <a:p>
            <a:endParaRPr lang="en-US" altLang="en-US" sz="2400" dirty="0"/>
          </a:p>
        </p:txBody>
      </p:sp>
    </p:spTree>
    <p:extLst>
      <p:ext uri="{BB962C8B-B14F-4D97-AF65-F5344CB8AC3E}">
        <p14:creationId xmlns:p14="http://schemas.microsoft.com/office/powerpoint/2010/main" val="2213157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ChangeArrowheads="1"/>
          </p:cNvSpPr>
          <p:nvPr/>
        </p:nvSpPr>
        <p:spPr bwMode="auto">
          <a:xfrm>
            <a:off x="4427538" y="1801813"/>
            <a:ext cx="93662" cy="166687"/>
          </a:xfrm>
          <a:prstGeom prst="rect">
            <a:avLst/>
          </a:prstGeom>
          <a:solidFill>
            <a:srgbClr val="FFFFFF"/>
          </a:solidFill>
          <a:ln w="9525">
            <a:solidFill>
              <a:srgbClr val="000000"/>
            </a:solidFill>
            <a:miter lim="800000"/>
            <a:headEnd/>
            <a:tailEnd/>
          </a:ln>
        </p:spPr>
        <p:txBody>
          <a:bodyPr/>
          <a:lstStyle/>
          <a:p>
            <a:endParaRPr lang="en-US"/>
          </a:p>
        </p:txBody>
      </p:sp>
      <p:sp>
        <p:nvSpPr>
          <p:cNvPr id="448515" name="Rectangle 3"/>
          <p:cNvSpPr>
            <a:spLocks noChangeArrowheads="1"/>
          </p:cNvSpPr>
          <p:nvPr/>
        </p:nvSpPr>
        <p:spPr bwMode="auto">
          <a:xfrm>
            <a:off x="4521200" y="1668463"/>
            <a:ext cx="446088" cy="441325"/>
          </a:xfrm>
          <a:prstGeom prst="rect">
            <a:avLst/>
          </a:prstGeom>
          <a:solidFill>
            <a:srgbClr val="FFFFFF"/>
          </a:solidFill>
          <a:ln w="9525">
            <a:solidFill>
              <a:srgbClr val="000000"/>
            </a:solidFill>
            <a:miter lim="800000"/>
            <a:headEnd/>
            <a:tailEnd/>
          </a:ln>
        </p:spPr>
        <p:txBody>
          <a:bodyPr/>
          <a:lstStyle/>
          <a:p>
            <a:endParaRPr lang="en-US"/>
          </a:p>
        </p:txBody>
      </p:sp>
      <p:sp>
        <p:nvSpPr>
          <p:cNvPr id="448516" name="Rectangle 4"/>
          <p:cNvSpPr>
            <a:spLocks noChangeArrowheads="1"/>
          </p:cNvSpPr>
          <p:nvPr/>
        </p:nvSpPr>
        <p:spPr bwMode="auto">
          <a:xfrm>
            <a:off x="4973638" y="1817688"/>
            <a:ext cx="93662" cy="165100"/>
          </a:xfrm>
          <a:prstGeom prst="rect">
            <a:avLst/>
          </a:prstGeom>
          <a:solidFill>
            <a:srgbClr val="FFFFFF"/>
          </a:solidFill>
          <a:ln w="9525">
            <a:solidFill>
              <a:srgbClr val="000000"/>
            </a:solidFill>
            <a:miter lim="800000"/>
            <a:headEnd/>
            <a:tailEnd/>
          </a:ln>
        </p:spPr>
        <p:txBody>
          <a:bodyPr/>
          <a:lstStyle/>
          <a:p>
            <a:endParaRPr lang="en-US"/>
          </a:p>
        </p:txBody>
      </p:sp>
      <p:cxnSp>
        <p:nvCxnSpPr>
          <p:cNvPr id="448517" name="AutoShape 5"/>
          <p:cNvCxnSpPr>
            <a:cxnSpLocks noChangeShapeType="1"/>
            <a:stCxn id="448526" idx="3"/>
            <a:endCxn id="448514" idx="1"/>
          </p:cNvCxnSpPr>
          <p:nvPr/>
        </p:nvCxnSpPr>
        <p:spPr bwMode="auto">
          <a:xfrm>
            <a:off x="3851275" y="1881188"/>
            <a:ext cx="576263" cy="47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48518" name="Rectangle 6"/>
          <p:cNvSpPr>
            <a:spLocks noChangeArrowheads="1"/>
          </p:cNvSpPr>
          <p:nvPr/>
        </p:nvSpPr>
        <p:spPr bwMode="auto">
          <a:xfrm>
            <a:off x="5759450" y="2667000"/>
            <a:ext cx="93663" cy="166688"/>
          </a:xfrm>
          <a:prstGeom prst="rect">
            <a:avLst/>
          </a:prstGeom>
          <a:solidFill>
            <a:srgbClr val="FFFFFF"/>
          </a:solidFill>
          <a:ln w="9525">
            <a:solidFill>
              <a:srgbClr val="000000"/>
            </a:solidFill>
            <a:miter lim="800000"/>
            <a:headEnd/>
            <a:tailEnd/>
          </a:ln>
        </p:spPr>
        <p:txBody>
          <a:bodyPr/>
          <a:lstStyle/>
          <a:p>
            <a:endParaRPr lang="en-US"/>
          </a:p>
        </p:txBody>
      </p:sp>
      <p:sp>
        <p:nvSpPr>
          <p:cNvPr id="448519" name="Rectangle 7"/>
          <p:cNvSpPr>
            <a:spLocks noChangeArrowheads="1"/>
          </p:cNvSpPr>
          <p:nvPr/>
        </p:nvSpPr>
        <p:spPr bwMode="auto">
          <a:xfrm>
            <a:off x="5853113" y="2533650"/>
            <a:ext cx="444500" cy="441325"/>
          </a:xfrm>
          <a:prstGeom prst="rect">
            <a:avLst/>
          </a:prstGeom>
          <a:solidFill>
            <a:srgbClr val="FFFFFF"/>
          </a:solidFill>
          <a:ln w="9525">
            <a:solidFill>
              <a:srgbClr val="000000"/>
            </a:solidFill>
            <a:miter lim="800000"/>
            <a:headEnd/>
            <a:tailEnd/>
          </a:ln>
        </p:spPr>
        <p:txBody>
          <a:bodyPr/>
          <a:lstStyle/>
          <a:p>
            <a:endParaRPr lang="en-US"/>
          </a:p>
        </p:txBody>
      </p:sp>
      <p:sp>
        <p:nvSpPr>
          <p:cNvPr id="448520" name="Rectangle 8"/>
          <p:cNvSpPr>
            <a:spLocks noChangeArrowheads="1"/>
          </p:cNvSpPr>
          <p:nvPr/>
        </p:nvSpPr>
        <p:spPr bwMode="auto">
          <a:xfrm>
            <a:off x="6303963" y="2682875"/>
            <a:ext cx="93662" cy="165100"/>
          </a:xfrm>
          <a:prstGeom prst="rect">
            <a:avLst/>
          </a:prstGeom>
          <a:solidFill>
            <a:srgbClr val="FFFFFF"/>
          </a:solidFill>
          <a:ln w="9525">
            <a:solidFill>
              <a:srgbClr val="000000"/>
            </a:solidFill>
            <a:miter lim="800000"/>
            <a:headEnd/>
            <a:tailEnd/>
          </a:ln>
        </p:spPr>
        <p:txBody>
          <a:bodyPr/>
          <a:lstStyle/>
          <a:p>
            <a:endParaRPr lang="en-US"/>
          </a:p>
        </p:txBody>
      </p:sp>
      <p:cxnSp>
        <p:nvCxnSpPr>
          <p:cNvPr id="448521" name="AutoShape 9"/>
          <p:cNvCxnSpPr>
            <a:cxnSpLocks noChangeShapeType="1"/>
            <a:stCxn id="448526" idx="3"/>
            <a:endCxn id="448518" idx="1"/>
          </p:cNvCxnSpPr>
          <p:nvPr/>
        </p:nvCxnSpPr>
        <p:spPr bwMode="auto">
          <a:xfrm>
            <a:off x="3851275" y="1881188"/>
            <a:ext cx="1908175" cy="8699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48522" name="Rectangle 10"/>
          <p:cNvSpPr>
            <a:spLocks noChangeArrowheads="1"/>
          </p:cNvSpPr>
          <p:nvPr/>
        </p:nvSpPr>
        <p:spPr bwMode="auto">
          <a:xfrm>
            <a:off x="2189163" y="1639888"/>
            <a:ext cx="444500" cy="442912"/>
          </a:xfrm>
          <a:prstGeom prst="rect">
            <a:avLst/>
          </a:prstGeom>
          <a:solidFill>
            <a:srgbClr val="FFFFFF"/>
          </a:solidFill>
          <a:ln w="9525">
            <a:solidFill>
              <a:srgbClr val="000000"/>
            </a:solidFill>
            <a:miter lim="800000"/>
            <a:headEnd/>
            <a:tailEnd/>
          </a:ln>
        </p:spPr>
        <p:txBody>
          <a:bodyPr/>
          <a:lstStyle/>
          <a:p>
            <a:endParaRPr lang="en-US"/>
          </a:p>
        </p:txBody>
      </p:sp>
      <p:sp>
        <p:nvSpPr>
          <p:cNvPr id="448523" name="Rectangle 11"/>
          <p:cNvSpPr>
            <a:spLocks noChangeArrowheads="1"/>
          </p:cNvSpPr>
          <p:nvPr/>
        </p:nvSpPr>
        <p:spPr bwMode="auto">
          <a:xfrm>
            <a:off x="2633663" y="1781175"/>
            <a:ext cx="93662" cy="165100"/>
          </a:xfrm>
          <a:prstGeom prst="rect">
            <a:avLst/>
          </a:prstGeom>
          <a:solidFill>
            <a:srgbClr val="FFFFFF"/>
          </a:solidFill>
          <a:ln w="9525">
            <a:solidFill>
              <a:srgbClr val="000000"/>
            </a:solidFill>
            <a:miter lim="800000"/>
            <a:headEnd/>
            <a:tailEnd/>
          </a:ln>
        </p:spPr>
        <p:txBody>
          <a:bodyPr/>
          <a:lstStyle/>
          <a:p>
            <a:endParaRPr lang="en-US"/>
          </a:p>
        </p:txBody>
      </p:sp>
      <p:sp>
        <p:nvSpPr>
          <p:cNvPr id="448524" name="Rectangle 12"/>
          <p:cNvSpPr>
            <a:spLocks noChangeArrowheads="1"/>
          </p:cNvSpPr>
          <p:nvPr/>
        </p:nvSpPr>
        <p:spPr bwMode="auto">
          <a:xfrm>
            <a:off x="3213100" y="1782763"/>
            <a:ext cx="93663" cy="165100"/>
          </a:xfrm>
          <a:prstGeom prst="rect">
            <a:avLst/>
          </a:prstGeom>
          <a:solidFill>
            <a:srgbClr val="FFFFFF"/>
          </a:solidFill>
          <a:ln w="9525">
            <a:solidFill>
              <a:srgbClr val="000000"/>
            </a:solidFill>
            <a:miter lim="800000"/>
            <a:headEnd/>
            <a:tailEnd/>
          </a:ln>
        </p:spPr>
        <p:txBody>
          <a:bodyPr/>
          <a:lstStyle/>
          <a:p>
            <a:endParaRPr lang="en-US"/>
          </a:p>
        </p:txBody>
      </p:sp>
      <p:sp>
        <p:nvSpPr>
          <p:cNvPr id="448525" name="Rectangle 13"/>
          <p:cNvSpPr>
            <a:spLocks noChangeArrowheads="1"/>
          </p:cNvSpPr>
          <p:nvPr/>
        </p:nvSpPr>
        <p:spPr bwMode="auto">
          <a:xfrm>
            <a:off x="3306763" y="1647825"/>
            <a:ext cx="444500" cy="442913"/>
          </a:xfrm>
          <a:prstGeom prst="rect">
            <a:avLst/>
          </a:prstGeom>
          <a:solidFill>
            <a:srgbClr val="FFFFFF"/>
          </a:solidFill>
          <a:ln w="9525">
            <a:solidFill>
              <a:srgbClr val="000000"/>
            </a:solidFill>
            <a:miter lim="800000"/>
            <a:headEnd/>
            <a:tailEnd/>
          </a:ln>
        </p:spPr>
        <p:txBody>
          <a:bodyPr/>
          <a:lstStyle/>
          <a:p>
            <a:endParaRPr lang="en-US"/>
          </a:p>
        </p:txBody>
      </p:sp>
      <p:sp>
        <p:nvSpPr>
          <p:cNvPr id="448526" name="Rectangle 14"/>
          <p:cNvSpPr>
            <a:spLocks noChangeArrowheads="1"/>
          </p:cNvSpPr>
          <p:nvPr/>
        </p:nvSpPr>
        <p:spPr bwMode="auto">
          <a:xfrm>
            <a:off x="3757613" y="1797050"/>
            <a:ext cx="93662" cy="166688"/>
          </a:xfrm>
          <a:prstGeom prst="rect">
            <a:avLst/>
          </a:prstGeom>
          <a:solidFill>
            <a:srgbClr val="FFFFFF"/>
          </a:solidFill>
          <a:ln w="9525">
            <a:solidFill>
              <a:srgbClr val="000000"/>
            </a:solidFill>
            <a:miter lim="800000"/>
            <a:headEnd/>
            <a:tailEnd/>
          </a:ln>
        </p:spPr>
        <p:txBody>
          <a:bodyPr/>
          <a:lstStyle/>
          <a:p>
            <a:endParaRPr lang="en-US"/>
          </a:p>
        </p:txBody>
      </p:sp>
      <p:cxnSp>
        <p:nvCxnSpPr>
          <p:cNvPr id="448527" name="AutoShape 15"/>
          <p:cNvCxnSpPr>
            <a:cxnSpLocks noChangeShapeType="1"/>
            <a:stCxn id="448523" idx="3"/>
            <a:endCxn id="448524" idx="1"/>
          </p:cNvCxnSpPr>
          <p:nvPr/>
        </p:nvCxnSpPr>
        <p:spPr bwMode="auto">
          <a:xfrm>
            <a:off x="2727325" y="1863725"/>
            <a:ext cx="485775"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48528" name="Rectangle 16"/>
          <p:cNvSpPr>
            <a:spLocks noChangeArrowheads="1"/>
          </p:cNvSpPr>
          <p:nvPr/>
        </p:nvSpPr>
        <p:spPr bwMode="auto">
          <a:xfrm>
            <a:off x="5403850" y="1820863"/>
            <a:ext cx="93663" cy="165100"/>
          </a:xfrm>
          <a:prstGeom prst="rect">
            <a:avLst/>
          </a:prstGeom>
          <a:solidFill>
            <a:srgbClr val="FFFFFF"/>
          </a:solidFill>
          <a:ln w="9525">
            <a:solidFill>
              <a:srgbClr val="000000"/>
            </a:solidFill>
            <a:miter lim="800000"/>
            <a:headEnd/>
            <a:tailEnd/>
          </a:ln>
        </p:spPr>
        <p:txBody>
          <a:bodyPr/>
          <a:lstStyle/>
          <a:p>
            <a:endParaRPr lang="en-US"/>
          </a:p>
        </p:txBody>
      </p:sp>
      <p:sp>
        <p:nvSpPr>
          <p:cNvPr id="448529" name="Rectangle 17"/>
          <p:cNvSpPr>
            <a:spLocks noChangeArrowheads="1"/>
          </p:cNvSpPr>
          <p:nvPr/>
        </p:nvSpPr>
        <p:spPr bwMode="auto">
          <a:xfrm>
            <a:off x="5497513" y="1685925"/>
            <a:ext cx="447675" cy="442913"/>
          </a:xfrm>
          <a:prstGeom prst="rect">
            <a:avLst/>
          </a:prstGeom>
          <a:solidFill>
            <a:srgbClr val="FFFFFF"/>
          </a:solidFill>
          <a:ln w="9525">
            <a:solidFill>
              <a:srgbClr val="000000"/>
            </a:solidFill>
            <a:miter lim="800000"/>
            <a:headEnd/>
            <a:tailEnd/>
          </a:ln>
        </p:spPr>
        <p:txBody>
          <a:bodyPr/>
          <a:lstStyle/>
          <a:p>
            <a:endParaRPr lang="en-US"/>
          </a:p>
        </p:txBody>
      </p:sp>
      <p:sp>
        <p:nvSpPr>
          <p:cNvPr id="448530" name="Rectangle 18"/>
          <p:cNvSpPr>
            <a:spLocks noChangeArrowheads="1"/>
          </p:cNvSpPr>
          <p:nvPr/>
        </p:nvSpPr>
        <p:spPr bwMode="auto">
          <a:xfrm>
            <a:off x="5951538" y="1835150"/>
            <a:ext cx="93662" cy="166688"/>
          </a:xfrm>
          <a:prstGeom prst="rect">
            <a:avLst/>
          </a:prstGeom>
          <a:solidFill>
            <a:srgbClr val="FFFFFF"/>
          </a:solidFill>
          <a:ln w="9525">
            <a:solidFill>
              <a:srgbClr val="000000"/>
            </a:solidFill>
            <a:miter lim="800000"/>
            <a:headEnd/>
            <a:tailEnd/>
          </a:ln>
        </p:spPr>
        <p:txBody>
          <a:bodyPr/>
          <a:lstStyle/>
          <a:p>
            <a:endParaRPr lang="en-US"/>
          </a:p>
        </p:txBody>
      </p:sp>
      <p:sp>
        <p:nvSpPr>
          <p:cNvPr id="448531" name="Rectangle 19"/>
          <p:cNvSpPr>
            <a:spLocks noChangeArrowheads="1"/>
          </p:cNvSpPr>
          <p:nvPr/>
        </p:nvSpPr>
        <p:spPr bwMode="auto">
          <a:xfrm>
            <a:off x="6877050" y="2686050"/>
            <a:ext cx="93663" cy="166688"/>
          </a:xfrm>
          <a:prstGeom prst="rect">
            <a:avLst/>
          </a:prstGeom>
          <a:solidFill>
            <a:srgbClr val="FFFFFF"/>
          </a:solidFill>
          <a:ln w="9525">
            <a:solidFill>
              <a:srgbClr val="000000"/>
            </a:solidFill>
            <a:miter lim="800000"/>
            <a:headEnd/>
            <a:tailEnd/>
          </a:ln>
        </p:spPr>
        <p:txBody>
          <a:bodyPr/>
          <a:lstStyle/>
          <a:p>
            <a:endParaRPr lang="en-US"/>
          </a:p>
        </p:txBody>
      </p:sp>
      <p:sp>
        <p:nvSpPr>
          <p:cNvPr id="448532" name="Rectangle 20"/>
          <p:cNvSpPr>
            <a:spLocks noChangeArrowheads="1"/>
          </p:cNvSpPr>
          <p:nvPr/>
        </p:nvSpPr>
        <p:spPr bwMode="auto">
          <a:xfrm>
            <a:off x="6970713" y="2552700"/>
            <a:ext cx="446087" cy="441325"/>
          </a:xfrm>
          <a:prstGeom prst="rect">
            <a:avLst/>
          </a:prstGeom>
          <a:solidFill>
            <a:srgbClr val="FFFFFF"/>
          </a:solidFill>
          <a:ln w="9525">
            <a:solidFill>
              <a:srgbClr val="000000"/>
            </a:solidFill>
            <a:miter lim="800000"/>
            <a:headEnd/>
            <a:tailEnd/>
          </a:ln>
        </p:spPr>
        <p:txBody>
          <a:bodyPr/>
          <a:lstStyle/>
          <a:p>
            <a:endParaRPr lang="en-US"/>
          </a:p>
        </p:txBody>
      </p:sp>
      <p:sp>
        <p:nvSpPr>
          <p:cNvPr id="448533" name="Rectangle 21"/>
          <p:cNvSpPr>
            <a:spLocks noChangeArrowheads="1"/>
          </p:cNvSpPr>
          <p:nvPr/>
        </p:nvSpPr>
        <p:spPr bwMode="auto">
          <a:xfrm>
            <a:off x="7423150" y="2701925"/>
            <a:ext cx="93663" cy="165100"/>
          </a:xfrm>
          <a:prstGeom prst="rect">
            <a:avLst/>
          </a:prstGeom>
          <a:solidFill>
            <a:srgbClr val="FFFFFF"/>
          </a:solidFill>
          <a:ln w="9525">
            <a:solidFill>
              <a:srgbClr val="000000"/>
            </a:solidFill>
            <a:miter lim="800000"/>
            <a:headEnd/>
            <a:tailEnd/>
          </a:ln>
        </p:spPr>
        <p:txBody>
          <a:bodyPr/>
          <a:lstStyle/>
          <a:p>
            <a:endParaRPr lang="en-US"/>
          </a:p>
        </p:txBody>
      </p:sp>
      <p:cxnSp>
        <p:nvCxnSpPr>
          <p:cNvPr id="448534" name="AutoShape 22"/>
          <p:cNvCxnSpPr>
            <a:cxnSpLocks noChangeShapeType="1"/>
            <a:stCxn id="448520" idx="3"/>
            <a:endCxn id="448531" idx="1"/>
          </p:cNvCxnSpPr>
          <p:nvPr/>
        </p:nvCxnSpPr>
        <p:spPr bwMode="auto">
          <a:xfrm>
            <a:off x="6397625" y="2765425"/>
            <a:ext cx="479425" cy="47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8535" name="AutoShape 23"/>
          <p:cNvCxnSpPr>
            <a:cxnSpLocks noChangeShapeType="1"/>
            <a:stCxn id="448516" idx="3"/>
            <a:endCxn id="448528" idx="1"/>
          </p:cNvCxnSpPr>
          <p:nvPr/>
        </p:nvCxnSpPr>
        <p:spPr bwMode="auto">
          <a:xfrm>
            <a:off x="5067300" y="1900238"/>
            <a:ext cx="336550" cy="3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48536" name="Rectangle 24"/>
          <p:cNvSpPr>
            <a:spLocks noChangeArrowheads="1"/>
          </p:cNvSpPr>
          <p:nvPr/>
        </p:nvSpPr>
        <p:spPr bwMode="auto">
          <a:xfrm>
            <a:off x="2095500" y="1771650"/>
            <a:ext cx="95250" cy="166688"/>
          </a:xfrm>
          <a:prstGeom prst="rect">
            <a:avLst/>
          </a:prstGeom>
          <a:solidFill>
            <a:srgbClr val="FFFFFF"/>
          </a:solidFill>
          <a:ln w="9525">
            <a:solidFill>
              <a:srgbClr val="000000"/>
            </a:solidFill>
            <a:miter lim="800000"/>
            <a:headEnd/>
            <a:tailEnd/>
          </a:ln>
        </p:spPr>
        <p:txBody>
          <a:bodyPr/>
          <a:lstStyle/>
          <a:p>
            <a:endParaRPr lang="en-US"/>
          </a:p>
        </p:txBody>
      </p:sp>
      <p:sp>
        <p:nvSpPr>
          <p:cNvPr id="448537" name="Text Box 25"/>
          <p:cNvSpPr txBox="1">
            <a:spLocks noChangeArrowheads="1"/>
          </p:cNvSpPr>
          <p:nvPr/>
        </p:nvSpPr>
        <p:spPr bwMode="auto">
          <a:xfrm>
            <a:off x="2249488" y="1695450"/>
            <a:ext cx="4778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1</a:t>
            </a:r>
            <a:endParaRPr lang="en-US" sz="3200"/>
          </a:p>
        </p:txBody>
      </p:sp>
      <p:sp>
        <p:nvSpPr>
          <p:cNvPr id="448538" name="Text Box 26"/>
          <p:cNvSpPr txBox="1">
            <a:spLocks noChangeArrowheads="1"/>
          </p:cNvSpPr>
          <p:nvPr/>
        </p:nvSpPr>
        <p:spPr bwMode="auto">
          <a:xfrm>
            <a:off x="3368675" y="1679575"/>
            <a:ext cx="4778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2</a:t>
            </a:r>
            <a:endParaRPr lang="en-US" sz="3200"/>
          </a:p>
        </p:txBody>
      </p:sp>
      <p:sp>
        <p:nvSpPr>
          <p:cNvPr id="448539" name="Text Box 27"/>
          <p:cNvSpPr txBox="1">
            <a:spLocks noChangeArrowheads="1"/>
          </p:cNvSpPr>
          <p:nvPr/>
        </p:nvSpPr>
        <p:spPr bwMode="auto">
          <a:xfrm>
            <a:off x="4576763" y="1709738"/>
            <a:ext cx="4778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3</a:t>
            </a:r>
            <a:endParaRPr lang="en-US" sz="3200"/>
          </a:p>
        </p:txBody>
      </p:sp>
      <p:sp>
        <p:nvSpPr>
          <p:cNvPr id="448540" name="Text Box 28"/>
          <p:cNvSpPr txBox="1">
            <a:spLocks noChangeArrowheads="1"/>
          </p:cNvSpPr>
          <p:nvPr/>
        </p:nvSpPr>
        <p:spPr bwMode="auto">
          <a:xfrm>
            <a:off x="5521325" y="1754188"/>
            <a:ext cx="481013"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4</a:t>
            </a:r>
            <a:endParaRPr lang="en-US" sz="3200"/>
          </a:p>
        </p:txBody>
      </p:sp>
      <p:sp>
        <p:nvSpPr>
          <p:cNvPr id="448541" name="Text Box 29"/>
          <p:cNvSpPr txBox="1">
            <a:spLocks noChangeArrowheads="1"/>
          </p:cNvSpPr>
          <p:nvPr/>
        </p:nvSpPr>
        <p:spPr bwMode="auto">
          <a:xfrm>
            <a:off x="5861050" y="2598738"/>
            <a:ext cx="4794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5</a:t>
            </a:r>
            <a:endParaRPr lang="en-US" sz="3200"/>
          </a:p>
        </p:txBody>
      </p:sp>
      <p:sp>
        <p:nvSpPr>
          <p:cNvPr id="448542" name="Text Box 30"/>
          <p:cNvSpPr txBox="1">
            <a:spLocks noChangeArrowheads="1"/>
          </p:cNvSpPr>
          <p:nvPr/>
        </p:nvSpPr>
        <p:spPr bwMode="auto">
          <a:xfrm>
            <a:off x="6980238" y="2614613"/>
            <a:ext cx="4794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6</a:t>
            </a:r>
            <a:endParaRPr lang="en-US" sz="3200"/>
          </a:p>
        </p:txBody>
      </p:sp>
      <p:sp>
        <p:nvSpPr>
          <p:cNvPr id="448543" name="Text Box 31"/>
          <p:cNvSpPr txBox="1">
            <a:spLocks noChangeArrowheads="1"/>
          </p:cNvSpPr>
          <p:nvPr/>
        </p:nvSpPr>
        <p:spPr bwMode="auto">
          <a:xfrm>
            <a:off x="5013325" y="1543050"/>
            <a:ext cx="477838"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s</a:t>
            </a:r>
            <a:r>
              <a:rPr lang="en-US" sz="1600" baseline="-25000"/>
              <a:t>4</a:t>
            </a:r>
            <a:endParaRPr lang="en-US" sz="3200"/>
          </a:p>
        </p:txBody>
      </p:sp>
      <p:sp>
        <p:nvSpPr>
          <p:cNvPr id="448544" name="Text Box 32"/>
          <p:cNvSpPr txBox="1">
            <a:spLocks noChangeArrowheads="1"/>
          </p:cNvSpPr>
          <p:nvPr/>
        </p:nvSpPr>
        <p:spPr bwMode="auto">
          <a:xfrm>
            <a:off x="6405563" y="2420938"/>
            <a:ext cx="4794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s</a:t>
            </a:r>
            <a:r>
              <a:rPr lang="en-US" sz="1600" baseline="-25000"/>
              <a:t>5</a:t>
            </a:r>
            <a:endParaRPr lang="en-US" sz="3200"/>
          </a:p>
        </p:txBody>
      </p:sp>
      <p:sp>
        <p:nvSpPr>
          <p:cNvPr id="448545" name="Text Box 33"/>
          <p:cNvSpPr txBox="1">
            <a:spLocks noChangeArrowheads="1"/>
          </p:cNvSpPr>
          <p:nvPr/>
        </p:nvSpPr>
        <p:spPr bwMode="auto">
          <a:xfrm>
            <a:off x="3924300" y="1516063"/>
            <a:ext cx="4778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s</a:t>
            </a:r>
            <a:r>
              <a:rPr lang="en-US" sz="1600" baseline="-25000"/>
              <a:t>2</a:t>
            </a:r>
            <a:endParaRPr lang="en-US" sz="3200"/>
          </a:p>
        </p:txBody>
      </p:sp>
      <p:sp>
        <p:nvSpPr>
          <p:cNvPr id="448546" name="Text Box 34"/>
          <p:cNvSpPr txBox="1">
            <a:spLocks noChangeArrowheads="1"/>
          </p:cNvSpPr>
          <p:nvPr/>
        </p:nvSpPr>
        <p:spPr bwMode="auto">
          <a:xfrm>
            <a:off x="4181475" y="2071688"/>
            <a:ext cx="4079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r>
              <a:rPr lang="en-US" sz="1600"/>
              <a:t>s</a:t>
            </a:r>
            <a:r>
              <a:rPr lang="en-US" sz="1600" baseline="-25000"/>
              <a:t>3</a:t>
            </a:r>
            <a:endParaRPr lang="en-US" sz="3200"/>
          </a:p>
        </p:txBody>
      </p:sp>
      <p:sp>
        <p:nvSpPr>
          <p:cNvPr id="448547" name="Text Box 35"/>
          <p:cNvSpPr txBox="1">
            <a:spLocks noChangeArrowheads="1"/>
          </p:cNvSpPr>
          <p:nvPr/>
        </p:nvSpPr>
        <p:spPr bwMode="auto">
          <a:xfrm>
            <a:off x="2762250" y="1531938"/>
            <a:ext cx="4778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s</a:t>
            </a:r>
            <a:r>
              <a:rPr lang="en-US" sz="1600" baseline="-25000"/>
              <a:t>1</a:t>
            </a:r>
            <a:endParaRPr lang="en-US" sz="3200"/>
          </a:p>
        </p:txBody>
      </p:sp>
      <p:sp>
        <p:nvSpPr>
          <p:cNvPr id="448548" name="Text Box 36"/>
          <p:cNvSpPr txBox="1">
            <a:spLocks noChangeArrowheads="1"/>
          </p:cNvSpPr>
          <p:nvPr/>
        </p:nvSpPr>
        <p:spPr bwMode="auto">
          <a:xfrm>
            <a:off x="561975" y="2147888"/>
            <a:ext cx="13081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i="1"/>
              <a:t>Functional model</a:t>
            </a:r>
            <a:endParaRPr lang="en-US" sz="3200"/>
          </a:p>
        </p:txBody>
      </p:sp>
      <p:sp>
        <p:nvSpPr>
          <p:cNvPr id="448549" name="Line 37"/>
          <p:cNvSpPr>
            <a:spLocks noChangeShapeType="1"/>
          </p:cNvSpPr>
          <p:nvPr/>
        </p:nvSpPr>
        <p:spPr bwMode="auto">
          <a:xfrm>
            <a:off x="2060575" y="1597025"/>
            <a:ext cx="0" cy="156527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550" name="Line 38"/>
          <p:cNvSpPr>
            <a:spLocks noChangeShapeType="1"/>
          </p:cNvSpPr>
          <p:nvPr/>
        </p:nvSpPr>
        <p:spPr bwMode="auto">
          <a:xfrm>
            <a:off x="1906588" y="1658938"/>
            <a:ext cx="139700" cy="0"/>
          </a:xfrm>
          <a:prstGeom prst="line">
            <a:avLst/>
          </a:prstGeom>
          <a:noFill/>
          <a:ln w="952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551" name="Line 39"/>
          <p:cNvSpPr>
            <a:spLocks noChangeShapeType="1"/>
          </p:cNvSpPr>
          <p:nvPr/>
        </p:nvSpPr>
        <p:spPr bwMode="auto">
          <a:xfrm>
            <a:off x="7551738" y="2705100"/>
            <a:ext cx="0" cy="44926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552" name="Line 40"/>
          <p:cNvSpPr>
            <a:spLocks noChangeShapeType="1"/>
          </p:cNvSpPr>
          <p:nvPr/>
        </p:nvSpPr>
        <p:spPr bwMode="auto">
          <a:xfrm>
            <a:off x="7572375" y="2767013"/>
            <a:ext cx="139700" cy="0"/>
          </a:xfrm>
          <a:prstGeom prst="line">
            <a:avLst/>
          </a:prstGeom>
          <a:noFill/>
          <a:ln w="952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553" name="Line 41"/>
          <p:cNvSpPr>
            <a:spLocks noChangeShapeType="1"/>
          </p:cNvSpPr>
          <p:nvPr/>
        </p:nvSpPr>
        <p:spPr bwMode="auto">
          <a:xfrm>
            <a:off x="2117725" y="3124200"/>
            <a:ext cx="5394325" cy="0"/>
          </a:xfrm>
          <a:prstGeom prst="line">
            <a:avLst/>
          </a:prstGeom>
          <a:noFill/>
          <a:ln w="952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554" name="Text Box 42"/>
          <p:cNvSpPr txBox="1">
            <a:spLocks noChangeArrowheads="1"/>
          </p:cNvSpPr>
          <p:nvPr/>
        </p:nvSpPr>
        <p:spPr bwMode="auto">
          <a:xfrm>
            <a:off x="4049713" y="2832100"/>
            <a:ext cx="14509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1200" b="1" i="1">
                <a:solidFill>
                  <a:srgbClr val="FF0000"/>
                </a:solidFill>
              </a:rPr>
              <a:t>deadline</a:t>
            </a:r>
            <a:endParaRPr lang="en-US" sz="2800" b="1">
              <a:solidFill>
                <a:srgbClr val="FF0000"/>
              </a:solidFill>
            </a:endParaRPr>
          </a:p>
        </p:txBody>
      </p:sp>
      <p:sp>
        <p:nvSpPr>
          <p:cNvPr id="448555" name="Text Box 43"/>
          <p:cNvSpPr txBox="1">
            <a:spLocks noChangeArrowheads="1"/>
          </p:cNvSpPr>
          <p:nvPr/>
        </p:nvSpPr>
        <p:spPr bwMode="auto">
          <a:xfrm>
            <a:off x="3808413" y="2530475"/>
            <a:ext cx="14509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1200" b="1" i="1">
                <a:solidFill>
                  <a:srgbClr val="FF0000"/>
                </a:solidFill>
              </a:rPr>
              <a:t>Jitter constraint</a:t>
            </a:r>
            <a:endParaRPr lang="en-US" sz="2800" b="1">
              <a:solidFill>
                <a:srgbClr val="FF0000"/>
              </a:solidFill>
            </a:endParaRPr>
          </a:p>
        </p:txBody>
      </p:sp>
      <p:sp>
        <p:nvSpPr>
          <p:cNvPr id="448556" name="Line 44"/>
          <p:cNvSpPr>
            <a:spLocks noChangeShapeType="1"/>
          </p:cNvSpPr>
          <p:nvPr/>
        </p:nvSpPr>
        <p:spPr bwMode="auto">
          <a:xfrm flipV="1">
            <a:off x="4511675" y="2389188"/>
            <a:ext cx="357188" cy="201612"/>
          </a:xfrm>
          <a:prstGeom prst="line">
            <a:avLst/>
          </a:prstGeom>
          <a:noFill/>
          <a:ln w="952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557" name="AutoShape 45"/>
          <p:cNvSpPr>
            <a:spLocks/>
          </p:cNvSpPr>
          <p:nvPr/>
        </p:nvSpPr>
        <p:spPr bwMode="auto">
          <a:xfrm>
            <a:off x="2593975" y="2243138"/>
            <a:ext cx="1008063" cy="346075"/>
          </a:xfrm>
          <a:prstGeom prst="accentCallout1">
            <a:avLst>
              <a:gd name="adj1" fmla="val 33028"/>
              <a:gd name="adj2" fmla="val 107560"/>
              <a:gd name="adj3" fmla="val -42204"/>
              <a:gd name="adj4" fmla="val 198111"/>
            </a:avLst>
          </a:prstGeom>
          <a:solidFill>
            <a:schemeClr val="bg1"/>
          </a:solidFill>
          <a:ln w="9525">
            <a:solidFill>
              <a:srgbClr val="0000FF"/>
            </a:solidFill>
            <a:miter lim="800000"/>
            <a:headEnd type="none" w="sm" len="lg"/>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ctr" eaLnBrk="0" hangingPunct="0"/>
            <a:r>
              <a:rPr lang="en-US" sz="1600" b="1">
                <a:solidFill>
                  <a:schemeClr val="tx2"/>
                </a:solidFill>
                <a:latin typeface="GM Sans Regular" pitchFamily="2" charset="0"/>
              </a:rPr>
              <a:t>function</a:t>
            </a:r>
          </a:p>
        </p:txBody>
      </p:sp>
      <p:sp>
        <p:nvSpPr>
          <p:cNvPr id="448558" name="Text Box 46"/>
          <p:cNvSpPr txBox="1">
            <a:spLocks noChangeArrowheads="1"/>
          </p:cNvSpPr>
          <p:nvPr/>
        </p:nvSpPr>
        <p:spPr bwMode="auto">
          <a:xfrm>
            <a:off x="2570163" y="2495550"/>
            <a:ext cx="14509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1200" b="1" i="1">
                <a:solidFill>
                  <a:srgbClr val="0000FF"/>
                </a:solidFill>
              </a:rPr>
              <a:t>period</a:t>
            </a:r>
          </a:p>
          <a:p>
            <a:pPr eaLnBrk="0" hangingPunct="0"/>
            <a:r>
              <a:rPr lang="en-US" sz="1200" b="1" i="1">
                <a:solidFill>
                  <a:srgbClr val="0000FF"/>
                </a:solidFill>
              </a:rPr>
              <a:t>activation mode</a:t>
            </a:r>
            <a:endParaRPr lang="en-US" sz="2800" b="1"/>
          </a:p>
        </p:txBody>
      </p:sp>
      <p:sp>
        <p:nvSpPr>
          <p:cNvPr id="448559" name="AutoShape 47"/>
          <p:cNvSpPr>
            <a:spLocks/>
          </p:cNvSpPr>
          <p:nvPr/>
        </p:nvSpPr>
        <p:spPr bwMode="auto">
          <a:xfrm>
            <a:off x="7013575" y="1462088"/>
            <a:ext cx="1008063" cy="346075"/>
          </a:xfrm>
          <a:prstGeom prst="accentCallout1">
            <a:avLst>
              <a:gd name="adj1" fmla="val 33028"/>
              <a:gd name="adj2" fmla="val -7560"/>
              <a:gd name="adj3" fmla="val 315139"/>
              <a:gd name="adj4" fmla="val -158269"/>
            </a:avLst>
          </a:prstGeom>
          <a:solidFill>
            <a:schemeClr val="bg1"/>
          </a:solidFill>
          <a:ln w="9525">
            <a:solidFill>
              <a:srgbClr val="0000FF"/>
            </a:solidFill>
            <a:miter lim="800000"/>
            <a:headEnd type="none" w="sm" len="lg"/>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ctr" eaLnBrk="0" hangingPunct="0"/>
            <a:r>
              <a:rPr lang="en-US" sz="1600" b="1">
                <a:solidFill>
                  <a:schemeClr val="tx2"/>
                </a:solidFill>
                <a:latin typeface="GM Sans Regular" pitchFamily="2" charset="0"/>
              </a:rPr>
              <a:t>signal</a:t>
            </a:r>
          </a:p>
        </p:txBody>
      </p:sp>
      <p:sp>
        <p:nvSpPr>
          <p:cNvPr id="448560" name="Text Box 48"/>
          <p:cNvSpPr txBox="1">
            <a:spLocks noChangeArrowheads="1"/>
          </p:cNvSpPr>
          <p:nvPr/>
        </p:nvSpPr>
        <p:spPr bwMode="auto">
          <a:xfrm>
            <a:off x="7113588" y="1731963"/>
            <a:ext cx="13017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1200" b="1" i="1">
                <a:solidFill>
                  <a:srgbClr val="0000FF"/>
                </a:solidFill>
              </a:rPr>
              <a:t>period</a:t>
            </a:r>
          </a:p>
          <a:p>
            <a:pPr eaLnBrk="0" hangingPunct="0"/>
            <a:r>
              <a:rPr lang="en-US" sz="1200" b="1" i="1">
                <a:solidFill>
                  <a:srgbClr val="0000FF"/>
                </a:solidFill>
              </a:rPr>
              <a:t>is_trigger</a:t>
            </a:r>
          </a:p>
          <a:p>
            <a:pPr eaLnBrk="0" hangingPunct="0"/>
            <a:r>
              <a:rPr lang="en-US" sz="1200" b="1" i="1">
                <a:solidFill>
                  <a:srgbClr val="0000FF"/>
                </a:solidFill>
              </a:rPr>
              <a:t>precedence</a:t>
            </a:r>
            <a:endParaRPr lang="en-US" sz="1200" b="1"/>
          </a:p>
        </p:txBody>
      </p:sp>
      <p:sp>
        <p:nvSpPr>
          <p:cNvPr id="448561" name="AutoShape 49"/>
          <p:cNvSpPr>
            <a:spLocks/>
          </p:cNvSpPr>
          <p:nvPr/>
        </p:nvSpPr>
        <p:spPr bwMode="auto">
          <a:xfrm>
            <a:off x="1914525" y="993775"/>
            <a:ext cx="1008063" cy="346075"/>
          </a:xfrm>
          <a:prstGeom prst="accentCallout1">
            <a:avLst>
              <a:gd name="adj1" fmla="val 33028"/>
              <a:gd name="adj2" fmla="val 107560"/>
              <a:gd name="adj3" fmla="val 222019"/>
              <a:gd name="adj4" fmla="val 248662"/>
            </a:avLst>
          </a:prstGeom>
          <a:solidFill>
            <a:schemeClr val="bg1"/>
          </a:solidFill>
          <a:ln w="9525">
            <a:solidFill>
              <a:srgbClr val="0000FF"/>
            </a:solidFill>
            <a:miter lim="800000"/>
            <a:headEnd type="none" w="sm" len="lg"/>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ctr" eaLnBrk="0" hangingPunct="0"/>
            <a:r>
              <a:rPr lang="en-US" sz="1600" b="1">
                <a:solidFill>
                  <a:schemeClr val="tx2"/>
                </a:solidFill>
                <a:latin typeface="GM Sans Regular" pitchFamily="2" charset="0"/>
              </a:rPr>
              <a:t>Input interface</a:t>
            </a:r>
          </a:p>
        </p:txBody>
      </p:sp>
      <p:sp>
        <p:nvSpPr>
          <p:cNvPr id="448562" name="AutoShape 50"/>
          <p:cNvSpPr>
            <a:spLocks/>
          </p:cNvSpPr>
          <p:nvPr/>
        </p:nvSpPr>
        <p:spPr bwMode="auto">
          <a:xfrm>
            <a:off x="5703888" y="1019175"/>
            <a:ext cx="1008062" cy="346075"/>
          </a:xfrm>
          <a:prstGeom prst="accentCallout1">
            <a:avLst>
              <a:gd name="adj1" fmla="val 33028"/>
              <a:gd name="adj2" fmla="val -7560"/>
              <a:gd name="adj3" fmla="val 216972"/>
              <a:gd name="adj4" fmla="val -72282"/>
            </a:avLst>
          </a:prstGeom>
          <a:solidFill>
            <a:schemeClr val="bg1"/>
          </a:solidFill>
          <a:ln w="9525">
            <a:solidFill>
              <a:srgbClr val="0000FF"/>
            </a:solidFill>
            <a:miter lim="800000"/>
            <a:headEnd type="none" w="sm" len="lg"/>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ctr" eaLnBrk="0" hangingPunct="0"/>
            <a:r>
              <a:rPr lang="en-US" sz="1600" b="1">
                <a:solidFill>
                  <a:schemeClr val="tx2"/>
                </a:solidFill>
                <a:latin typeface="GM Sans Regular" pitchFamily="2" charset="0"/>
              </a:rPr>
              <a:t>Output interface</a:t>
            </a:r>
          </a:p>
        </p:txBody>
      </p:sp>
      <p:sp>
        <p:nvSpPr>
          <p:cNvPr id="448563" name="Rectangle 51"/>
          <p:cNvSpPr>
            <a:spLocks noGrp="1" noChangeArrowheads="1"/>
          </p:cNvSpPr>
          <p:nvPr>
            <p:ph type="title"/>
          </p:nvPr>
        </p:nvSpPr>
        <p:spPr>
          <a:xfrm>
            <a:off x="990600" y="0"/>
            <a:ext cx="6718300" cy="708025"/>
          </a:xfrm>
        </p:spPr>
        <p:txBody>
          <a:bodyPr>
            <a:normAutofit/>
          </a:bodyPr>
          <a:lstStyle/>
          <a:p>
            <a:r>
              <a:rPr lang="it-IT" sz="3600" dirty="0"/>
              <a:t>Functional model</a:t>
            </a:r>
          </a:p>
        </p:txBody>
      </p:sp>
    </p:spTree>
    <p:extLst>
      <p:ext uri="{BB962C8B-B14F-4D97-AF65-F5344CB8AC3E}">
        <p14:creationId xmlns:p14="http://schemas.microsoft.com/office/powerpoint/2010/main" val="1957820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Line 2"/>
          <p:cNvSpPr>
            <a:spLocks noChangeShapeType="1"/>
          </p:cNvSpPr>
          <p:nvPr/>
        </p:nvSpPr>
        <p:spPr bwMode="auto">
          <a:xfrm>
            <a:off x="1500188" y="4418013"/>
            <a:ext cx="6342062" cy="3175"/>
          </a:xfrm>
          <a:prstGeom prst="line">
            <a:avLst/>
          </a:prstGeom>
          <a:noFill/>
          <a:ln w="9525">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49539" name="Group 3"/>
          <p:cNvGrpSpPr>
            <a:grpSpLocks/>
          </p:cNvGrpSpPr>
          <p:nvPr/>
        </p:nvGrpSpPr>
        <p:grpSpPr bwMode="auto">
          <a:xfrm>
            <a:off x="4427538" y="1366838"/>
            <a:ext cx="639762" cy="441325"/>
            <a:chOff x="4845" y="2550"/>
            <a:chExt cx="1529" cy="840"/>
          </a:xfrm>
        </p:grpSpPr>
        <p:sp>
          <p:nvSpPr>
            <p:cNvPr id="449540" name="Rectangle 4"/>
            <p:cNvSpPr>
              <a:spLocks noChangeArrowheads="1"/>
            </p:cNvSpPr>
            <p:nvPr/>
          </p:nvSpPr>
          <p:spPr bwMode="auto">
            <a:xfrm>
              <a:off x="4845" y="2805"/>
              <a:ext cx="225" cy="315"/>
            </a:xfrm>
            <a:prstGeom prst="rect">
              <a:avLst/>
            </a:prstGeom>
            <a:solidFill>
              <a:srgbClr val="FFFFFF"/>
            </a:solidFill>
            <a:ln w="9525">
              <a:solidFill>
                <a:srgbClr val="000000"/>
              </a:solidFill>
              <a:miter lim="800000"/>
              <a:headEnd/>
              <a:tailEnd/>
            </a:ln>
          </p:spPr>
          <p:txBody>
            <a:bodyPr/>
            <a:lstStyle/>
            <a:p>
              <a:endParaRPr lang="en-US"/>
            </a:p>
          </p:txBody>
        </p:sp>
        <p:sp>
          <p:nvSpPr>
            <p:cNvPr id="449541" name="Rectangle 5"/>
            <p:cNvSpPr>
              <a:spLocks noChangeArrowheads="1"/>
            </p:cNvSpPr>
            <p:nvPr/>
          </p:nvSpPr>
          <p:spPr bwMode="auto">
            <a:xfrm>
              <a:off x="5070" y="2550"/>
              <a:ext cx="1065" cy="840"/>
            </a:xfrm>
            <a:prstGeom prst="rect">
              <a:avLst/>
            </a:prstGeom>
            <a:solidFill>
              <a:srgbClr val="FFFFFF"/>
            </a:solidFill>
            <a:ln w="9525">
              <a:solidFill>
                <a:srgbClr val="000000"/>
              </a:solidFill>
              <a:miter lim="800000"/>
              <a:headEnd/>
              <a:tailEnd/>
            </a:ln>
          </p:spPr>
          <p:txBody>
            <a:bodyPr/>
            <a:lstStyle/>
            <a:p>
              <a:endParaRPr lang="en-US"/>
            </a:p>
          </p:txBody>
        </p:sp>
        <p:sp>
          <p:nvSpPr>
            <p:cNvPr id="449542" name="Rectangle 6"/>
            <p:cNvSpPr>
              <a:spLocks noChangeArrowheads="1"/>
            </p:cNvSpPr>
            <p:nvPr/>
          </p:nvSpPr>
          <p:spPr bwMode="auto">
            <a:xfrm>
              <a:off x="6149" y="2834"/>
              <a:ext cx="225" cy="315"/>
            </a:xfrm>
            <a:prstGeom prst="rect">
              <a:avLst/>
            </a:prstGeom>
            <a:solidFill>
              <a:srgbClr val="FFFFFF"/>
            </a:solidFill>
            <a:ln w="9525">
              <a:solidFill>
                <a:srgbClr val="000000"/>
              </a:solidFill>
              <a:miter lim="800000"/>
              <a:headEnd/>
              <a:tailEnd/>
            </a:ln>
          </p:spPr>
          <p:txBody>
            <a:bodyPr/>
            <a:lstStyle/>
            <a:p>
              <a:endParaRPr lang="en-US"/>
            </a:p>
          </p:txBody>
        </p:sp>
      </p:grpSp>
      <p:cxnSp>
        <p:nvCxnSpPr>
          <p:cNvPr id="449543" name="AutoShape 7"/>
          <p:cNvCxnSpPr>
            <a:cxnSpLocks noChangeShapeType="1"/>
            <a:stCxn id="449554" idx="3"/>
            <a:endCxn id="449540" idx="1"/>
          </p:cNvCxnSpPr>
          <p:nvPr/>
        </p:nvCxnSpPr>
        <p:spPr bwMode="auto">
          <a:xfrm>
            <a:off x="3851275" y="1579563"/>
            <a:ext cx="576263" cy="47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449544" name="Group 8"/>
          <p:cNvGrpSpPr>
            <a:grpSpLocks/>
          </p:cNvGrpSpPr>
          <p:nvPr/>
        </p:nvGrpSpPr>
        <p:grpSpPr bwMode="auto">
          <a:xfrm>
            <a:off x="5759450" y="2232025"/>
            <a:ext cx="638175" cy="441325"/>
            <a:chOff x="4845" y="2550"/>
            <a:chExt cx="1529" cy="840"/>
          </a:xfrm>
        </p:grpSpPr>
        <p:sp>
          <p:nvSpPr>
            <p:cNvPr id="449545" name="Rectangle 9"/>
            <p:cNvSpPr>
              <a:spLocks noChangeArrowheads="1"/>
            </p:cNvSpPr>
            <p:nvPr/>
          </p:nvSpPr>
          <p:spPr bwMode="auto">
            <a:xfrm>
              <a:off x="4845" y="2805"/>
              <a:ext cx="225" cy="315"/>
            </a:xfrm>
            <a:prstGeom prst="rect">
              <a:avLst/>
            </a:prstGeom>
            <a:solidFill>
              <a:srgbClr val="FFFFFF"/>
            </a:solidFill>
            <a:ln w="9525">
              <a:solidFill>
                <a:srgbClr val="000000"/>
              </a:solidFill>
              <a:miter lim="800000"/>
              <a:headEnd/>
              <a:tailEnd/>
            </a:ln>
          </p:spPr>
          <p:txBody>
            <a:bodyPr/>
            <a:lstStyle/>
            <a:p>
              <a:endParaRPr lang="en-US"/>
            </a:p>
          </p:txBody>
        </p:sp>
        <p:sp>
          <p:nvSpPr>
            <p:cNvPr id="449546" name="Rectangle 10"/>
            <p:cNvSpPr>
              <a:spLocks noChangeArrowheads="1"/>
            </p:cNvSpPr>
            <p:nvPr/>
          </p:nvSpPr>
          <p:spPr bwMode="auto">
            <a:xfrm>
              <a:off x="5070" y="2550"/>
              <a:ext cx="1065" cy="840"/>
            </a:xfrm>
            <a:prstGeom prst="rect">
              <a:avLst/>
            </a:prstGeom>
            <a:solidFill>
              <a:srgbClr val="FFFFFF"/>
            </a:solidFill>
            <a:ln w="9525">
              <a:solidFill>
                <a:srgbClr val="000000"/>
              </a:solidFill>
              <a:miter lim="800000"/>
              <a:headEnd/>
              <a:tailEnd/>
            </a:ln>
          </p:spPr>
          <p:txBody>
            <a:bodyPr/>
            <a:lstStyle/>
            <a:p>
              <a:endParaRPr lang="en-US"/>
            </a:p>
          </p:txBody>
        </p:sp>
        <p:sp>
          <p:nvSpPr>
            <p:cNvPr id="449547" name="Rectangle 11"/>
            <p:cNvSpPr>
              <a:spLocks noChangeArrowheads="1"/>
            </p:cNvSpPr>
            <p:nvPr/>
          </p:nvSpPr>
          <p:spPr bwMode="auto">
            <a:xfrm>
              <a:off x="6149" y="2834"/>
              <a:ext cx="225" cy="315"/>
            </a:xfrm>
            <a:prstGeom prst="rect">
              <a:avLst/>
            </a:prstGeom>
            <a:solidFill>
              <a:srgbClr val="FFFFFF"/>
            </a:solidFill>
            <a:ln w="9525">
              <a:solidFill>
                <a:srgbClr val="000000"/>
              </a:solidFill>
              <a:miter lim="800000"/>
              <a:headEnd/>
              <a:tailEnd/>
            </a:ln>
          </p:spPr>
          <p:txBody>
            <a:bodyPr/>
            <a:lstStyle/>
            <a:p>
              <a:endParaRPr lang="en-US"/>
            </a:p>
          </p:txBody>
        </p:sp>
      </p:grpSp>
      <p:cxnSp>
        <p:nvCxnSpPr>
          <p:cNvPr id="449548" name="AutoShape 12"/>
          <p:cNvCxnSpPr>
            <a:cxnSpLocks noChangeShapeType="1"/>
            <a:stCxn id="449554" idx="3"/>
            <a:endCxn id="449545" idx="1"/>
          </p:cNvCxnSpPr>
          <p:nvPr/>
        </p:nvCxnSpPr>
        <p:spPr bwMode="auto">
          <a:xfrm>
            <a:off x="3851275" y="1579563"/>
            <a:ext cx="1908175" cy="8699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49549" name="Rectangle 13"/>
          <p:cNvSpPr>
            <a:spLocks noChangeArrowheads="1"/>
          </p:cNvSpPr>
          <p:nvPr/>
        </p:nvSpPr>
        <p:spPr bwMode="auto">
          <a:xfrm>
            <a:off x="2189163" y="1338263"/>
            <a:ext cx="444500" cy="442912"/>
          </a:xfrm>
          <a:prstGeom prst="rect">
            <a:avLst/>
          </a:prstGeom>
          <a:solidFill>
            <a:srgbClr val="FFFFFF"/>
          </a:solidFill>
          <a:ln w="9525">
            <a:solidFill>
              <a:srgbClr val="000000"/>
            </a:solidFill>
            <a:miter lim="800000"/>
            <a:headEnd/>
            <a:tailEnd/>
          </a:ln>
        </p:spPr>
        <p:txBody>
          <a:bodyPr/>
          <a:lstStyle/>
          <a:p>
            <a:endParaRPr lang="en-US"/>
          </a:p>
        </p:txBody>
      </p:sp>
      <p:sp>
        <p:nvSpPr>
          <p:cNvPr id="449550" name="Rectangle 14"/>
          <p:cNvSpPr>
            <a:spLocks noChangeArrowheads="1"/>
          </p:cNvSpPr>
          <p:nvPr/>
        </p:nvSpPr>
        <p:spPr bwMode="auto">
          <a:xfrm>
            <a:off x="2633663" y="1479550"/>
            <a:ext cx="93662" cy="165100"/>
          </a:xfrm>
          <a:prstGeom prst="rect">
            <a:avLst/>
          </a:prstGeom>
          <a:solidFill>
            <a:srgbClr val="FFFFFF"/>
          </a:solidFill>
          <a:ln w="9525">
            <a:solidFill>
              <a:srgbClr val="000000"/>
            </a:solidFill>
            <a:miter lim="800000"/>
            <a:headEnd/>
            <a:tailEnd/>
          </a:ln>
        </p:spPr>
        <p:txBody>
          <a:bodyPr/>
          <a:lstStyle/>
          <a:p>
            <a:endParaRPr lang="en-US"/>
          </a:p>
        </p:txBody>
      </p:sp>
      <p:grpSp>
        <p:nvGrpSpPr>
          <p:cNvPr id="449551" name="Group 15"/>
          <p:cNvGrpSpPr>
            <a:grpSpLocks/>
          </p:cNvGrpSpPr>
          <p:nvPr/>
        </p:nvGrpSpPr>
        <p:grpSpPr bwMode="auto">
          <a:xfrm>
            <a:off x="3213100" y="1346200"/>
            <a:ext cx="638175" cy="442913"/>
            <a:chOff x="4845" y="2550"/>
            <a:chExt cx="1529" cy="840"/>
          </a:xfrm>
        </p:grpSpPr>
        <p:sp>
          <p:nvSpPr>
            <p:cNvPr id="449552" name="Rectangle 16"/>
            <p:cNvSpPr>
              <a:spLocks noChangeArrowheads="1"/>
            </p:cNvSpPr>
            <p:nvPr/>
          </p:nvSpPr>
          <p:spPr bwMode="auto">
            <a:xfrm>
              <a:off x="4845" y="2805"/>
              <a:ext cx="225" cy="315"/>
            </a:xfrm>
            <a:prstGeom prst="rect">
              <a:avLst/>
            </a:prstGeom>
            <a:solidFill>
              <a:srgbClr val="FFFFFF"/>
            </a:solidFill>
            <a:ln w="9525">
              <a:solidFill>
                <a:srgbClr val="000000"/>
              </a:solidFill>
              <a:miter lim="800000"/>
              <a:headEnd/>
              <a:tailEnd/>
            </a:ln>
          </p:spPr>
          <p:txBody>
            <a:bodyPr/>
            <a:lstStyle/>
            <a:p>
              <a:endParaRPr lang="en-US"/>
            </a:p>
          </p:txBody>
        </p:sp>
        <p:sp>
          <p:nvSpPr>
            <p:cNvPr id="449553" name="Rectangle 17"/>
            <p:cNvSpPr>
              <a:spLocks noChangeArrowheads="1"/>
            </p:cNvSpPr>
            <p:nvPr/>
          </p:nvSpPr>
          <p:spPr bwMode="auto">
            <a:xfrm>
              <a:off x="5070" y="2550"/>
              <a:ext cx="1065" cy="840"/>
            </a:xfrm>
            <a:prstGeom prst="rect">
              <a:avLst/>
            </a:prstGeom>
            <a:solidFill>
              <a:srgbClr val="FFFFFF"/>
            </a:solidFill>
            <a:ln w="9525">
              <a:solidFill>
                <a:srgbClr val="000000"/>
              </a:solidFill>
              <a:miter lim="800000"/>
              <a:headEnd/>
              <a:tailEnd/>
            </a:ln>
          </p:spPr>
          <p:txBody>
            <a:bodyPr/>
            <a:lstStyle/>
            <a:p>
              <a:endParaRPr lang="en-US"/>
            </a:p>
          </p:txBody>
        </p:sp>
        <p:sp>
          <p:nvSpPr>
            <p:cNvPr id="449554" name="Rectangle 18"/>
            <p:cNvSpPr>
              <a:spLocks noChangeArrowheads="1"/>
            </p:cNvSpPr>
            <p:nvPr/>
          </p:nvSpPr>
          <p:spPr bwMode="auto">
            <a:xfrm>
              <a:off x="6149" y="2834"/>
              <a:ext cx="225" cy="315"/>
            </a:xfrm>
            <a:prstGeom prst="rect">
              <a:avLst/>
            </a:prstGeom>
            <a:solidFill>
              <a:srgbClr val="FFFFFF"/>
            </a:solidFill>
            <a:ln w="9525">
              <a:solidFill>
                <a:srgbClr val="000000"/>
              </a:solidFill>
              <a:miter lim="800000"/>
              <a:headEnd/>
              <a:tailEnd/>
            </a:ln>
          </p:spPr>
          <p:txBody>
            <a:bodyPr/>
            <a:lstStyle/>
            <a:p>
              <a:endParaRPr lang="en-US"/>
            </a:p>
          </p:txBody>
        </p:sp>
      </p:grpSp>
      <p:cxnSp>
        <p:nvCxnSpPr>
          <p:cNvPr id="449555" name="AutoShape 19"/>
          <p:cNvCxnSpPr>
            <a:cxnSpLocks noChangeShapeType="1"/>
            <a:stCxn id="449550" idx="3"/>
            <a:endCxn id="449552" idx="1"/>
          </p:cNvCxnSpPr>
          <p:nvPr/>
        </p:nvCxnSpPr>
        <p:spPr bwMode="auto">
          <a:xfrm>
            <a:off x="2727325" y="1562100"/>
            <a:ext cx="485775"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449556" name="Group 20"/>
          <p:cNvGrpSpPr>
            <a:grpSpLocks/>
          </p:cNvGrpSpPr>
          <p:nvPr/>
        </p:nvGrpSpPr>
        <p:grpSpPr bwMode="auto">
          <a:xfrm>
            <a:off x="5403850" y="1384300"/>
            <a:ext cx="641350" cy="442913"/>
            <a:chOff x="4845" y="2550"/>
            <a:chExt cx="1529" cy="840"/>
          </a:xfrm>
        </p:grpSpPr>
        <p:sp>
          <p:nvSpPr>
            <p:cNvPr id="449557" name="Rectangle 21"/>
            <p:cNvSpPr>
              <a:spLocks noChangeArrowheads="1"/>
            </p:cNvSpPr>
            <p:nvPr/>
          </p:nvSpPr>
          <p:spPr bwMode="auto">
            <a:xfrm>
              <a:off x="4845" y="2805"/>
              <a:ext cx="225" cy="315"/>
            </a:xfrm>
            <a:prstGeom prst="rect">
              <a:avLst/>
            </a:prstGeom>
            <a:solidFill>
              <a:srgbClr val="FFFFFF"/>
            </a:solidFill>
            <a:ln w="9525">
              <a:solidFill>
                <a:srgbClr val="000000"/>
              </a:solidFill>
              <a:miter lim="800000"/>
              <a:headEnd/>
              <a:tailEnd/>
            </a:ln>
          </p:spPr>
          <p:txBody>
            <a:bodyPr/>
            <a:lstStyle/>
            <a:p>
              <a:endParaRPr lang="en-US"/>
            </a:p>
          </p:txBody>
        </p:sp>
        <p:sp>
          <p:nvSpPr>
            <p:cNvPr id="449558" name="Rectangle 22"/>
            <p:cNvSpPr>
              <a:spLocks noChangeArrowheads="1"/>
            </p:cNvSpPr>
            <p:nvPr/>
          </p:nvSpPr>
          <p:spPr bwMode="auto">
            <a:xfrm>
              <a:off x="5070" y="2550"/>
              <a:ext cx="1065" cy="840"/>
            </a:xfrm>
            <a:prstGeom prst="rect">
              <a:avLst/>
            </a:prstGeom>
            <a:solidFill>
              <a:srgbClr val="FFFFFF"/>
            </a:solidFill>
            <a:ln w="9525">
              <a:solidFill>
                <a:srgbClr val="000000"/>
              </a:solidFill>
              <a:miter lim="800000"/>
              <a:headEnd/>
              <a:tailEnd/>
            </a:ln>
          </p:spPr>
          <p:txBody>
            <a:bodyPr/>
            <a:lstStyle/>
            <a:p>
              <a:endParaRPr lang="en-US"/>
            </a:p>
          </p:txBody>
        </p:sp>
        <p:sp>
          <p:nvSpPr>
            <p:cNvPr id="449559" name="Rectangle 23"/>
            <p:cNvSpPr>
              <a:spLocks noChangeArrowheads="1"/>
            </p:cNvSpPr>
            <p:nvPr/>
          </p:nvSpPr>
          <p:spPr bwMode="auto">
            <a:xfrm>
              <a:off x="6149" y="2834"/>
              <a:ext cx="225" cy="315"/>
            </a:xfrm>
            <a:prstGeom prst="rect">
              <a:avLst/>
            </a:prstGeom>
            <a:solidFill>
              <a:srgbClr val="FFFFFF"/>
            </a:solidFill>
            <a:ln w="9525">
              <a:solidFill>
                <a:srgbClr val="000000"/>
              </a:solidFill>
              <a:miter lim="800000"/>
              <a:headEnd/>
              <a:tailEnd/>
            </a:ln>
          </p:spPr>
          <p:txBody>
            <a:bodyPr/>
            <a:lstStyle/>
            <a:p>
              <a:endParaRPr lang="en-US"/>
            </a:p>
          </p:txBody>
        </p:sp>
      </p:grpSp>
      <p:grpSp>
        <p:nvGrpSpPr>
          <p:cNvPr id="449560" name="Group 24"/>
          <p:cNvGrpSpPr>
            <a:grpSpLocks/>
          </p:cNvGrpSpPr>
          <p:nvPr/>
        </p:nvGrpSpPr>
        <p:grpSpPr bwMode="auto">
          <a:xfrm>
            <a:off x="6877050" y="2251075"/>
            <a:ext cx="639763" cy="441325"/>
            <a:chOff x="4845" y="2550"/>
            <a:chExt cx="1529" cy="840"/>
          </a:xfrm>
        </p:grpSpPr>
        <p:sp>
          <p:nvSpPr>
            <p:cNvPr id="449561" name="Rectangle 25"/>
            <p:cNvSpPr>
              <a:spLocks noChangeArrowheads="1"/>
            </p:cNvSpPr>
            <p:nvPr/>
          </p:nvSpPr>
          <p:spPr bwMode="auto">
            <a:xfrm>
              <a:off x="4845" y="2805"/>
              <a:ext cx="225" cy="315"/>
            </a:xfrm>
            <a:prstGeom prst="rect">
              <a:avLst/>
            </a:prstGeom>
            <a:solidFill>
              <a:srgbClr val="FFFFFF"/>
            </a:solidFill>
            <a:ln w="9525">
              <a:solidFill>
                <a:srgbClr val="000000"/>
              </a:solidFill>
              <a:miter lim="800000"/>
              <a:headEnd/>
              <a:tailEnd/>
            </a:ln>
          </p:spPr>
          <p:txBody>
            <a:bodyPr/>
            <a:lstStyle/>
            <a:p>
              <a:endParaRPr lang="en-US"/>
            </a:p>
          </p:txBody>
        </p:sp>
        <p:sp>
          <p:nvSpPr>
            <p:cNvPr id="449562" name="Rectangle 26"/>
            <p:cNvSpPr>
              <a:spLocks noChangeArrowheads="1"/>
            </p:cNvSpPr>
            <p:nvPr/>
          </p:nvSpPr>
          <p:spPr bwMode="auto">
            <a:xfrm>
              <a:off x="5070" y="2550"/>
              <a:ext cx="1065" cy="840"/>
            </a:xfrm>
            <a:prstGeom prst="rect">
              <a:avLst/>
            </a:prstGeom>
            <a:solidFill>
              <a:srgbClr val="FFFFFF"/>
            </a:solidFill>
            <a:ln w="9525">
              <a:solidFill>
                <a:srgbClr val="000000"/>
              </a:solidFill>
              <a:miter lim="800000"/>
              <a:headEnd/>
              <a:tailEnd/>
            </a:ln>
          </p:spPr>
          <p:txBody>
            <a:bodyPr/>
            <a:lstStyle/>
            <a:p>
              <a:endParaRPr lang="en-US"/>
            </a:p>
          </p:txBody>
        </p:sp>
        <p:sp>
          <p:nvSpPr>
            <p:cNvPr id="449563" name="Rectangle 27"/>
            <p:cNvSpPr>
              <a:spLocks noChangeArrowheads="1"/>
            </p:cNvSpPr>
            <p:nvPr/>
          </p:nvSpPr>
          <p:spPr bwMode="auto">
            <a:xfrm>
              <a:off x="6149" y="2834"/>
              <a:ext cx="225" cy="315"/>
            </a:xfrm>
            <a:prstGeom prst="rect">
              <a:avLst/>
            </a:prstGeom>
            <a:solidFill>
              <a:srgbClr val="FFFFFF"/>
            </a:solidFill>
            <a:ln w="9525">
              <a:solidFill>
                <a:srgbClr val="000000"/>
              </a:solidFill>
              <a:miter lim="800000"/>
              <a:headEnd/>
              <a:tailEnd/>
            </a:ln>
          </p:spPr>
          <p:txBody>
            <a:bodyPr/>
            <a:lstStyle/>
            <a:p>
              <a:endParaRPr lang="en-US"/>
            </a:p>
          </p:txBody>
        </p:sp>
      </p:grpSp>
      <p:cxnSp>
        <p:nvCxnSpPr>
          <p:cNvPr id="449564" name="AutoShape 28"/>
          <p:cNvCxnSpPr>
            <a:cxnSpLocks noChangeShapeType="1"/>
            <a:stCxn id="449547" idx="3"/>
            <a:endCxn id="449561" idx="1"/>
          </p:cNvCxnSpPr>
          <p:nvPr/>
        </p:nvCxnSpPr>
        <p:spPr bwMode="auto">
          <a:xfrm>
            <a:off x="6397625" y="2463800"/>
            <a:ext cx="479425" cy="47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9565" name="AutoShape 29"/>
          <p:cNvCxnSpPr>
            <a:cxnSpLocks noChangeShapeType="1"/>
            <a:stCxn id="449542" idx="3"/>
            <a:endCxn id="449557" idx="1"/>
          </p:cNvCxnSpPr>
          <p:nvPr/>
        </p:nvCxnSpPr>
        <p:spPr bwMode="auto">
          <a:xfrm>
            <a:off x="5067300" y="1598613"/>
            <a:ext cx="336550" cy="3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49566" name="Rectangle 30"/>
          <p:cNvSpPr>
            <a:spLocks noChangeArrowheads="1"/>
          </p:cNvSpPr>
          <p:nvPr/>
        </p:nvSpPr>
        <p:spPr bwMode="auto">
          <a:xfrm>
            <a:off x="2095500" y="1470025"/>
            <a:ext cx="95250" cy="166688"/>
          </a:xfrm>
          <a:prstGeom prst="rect">
            <a:avLst/>
          </a:prstGeom>
          <a:solidFill>
            <a:srgbClr val="FFFFFF"/>
          </a:solidFill>
          <a:ln w="9525">
            <a:solidFill>
              <a:srgbClr val="000000"/>
            </a:solidFill>
            <a:miter lim="800000"/>
            <a:headEnd/>
            <a:tailEnd/>
          </a:ln>
        </p:spPr>
        <p:txBody>
          <a:bodyPr/>
          <a:lstStyle/>
          <a:p>
            <a:endParaRPr lang="en-US"/>
          </a:p>
        </p:txBody>
      </p:sp>
      <p:sp>
        <p:nvSpPr>
          <p:cNvPr id="449567" name="Text Box 31"/>
          <p:cNvSpPr txBox="1">
            <a:spLocks noChangeArrowheads="1"/>
          </p:cNvSpPr>
          <p:nvPr/>
        </p:nvSpPr>
        <p:spPr bwMode="auto">
          <a:xfrm>
            <a:off x="2249488" y="1393825"/>
            <a:ext cx="4778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1</a:t>
            </a:r>
            <a:endParaRPr lang="en-US" sz="3200"/>
          </a:p>
        </p:txBody>
      </p:sp>
      <p:sp>
        <p:nvSpPr>
          <p:cNvPr id="449568" name="Text Box 32"/>
          <p:cNvSpPr txBox="1">
            <a:spLocks noChangeArrowheads="1"/>
          </p:cNvSpPr>
          <p:nvPr/>
        </p:nvSpPr>
        <p:spPr bwMode="auto">
          <a:xfrm>
            <a:off x="3368675" y="1377950"/>
            <a:ext cx="4778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2</a:t>
            </a:r>
            <a:endParaRPr lang="en-US" sz="3200"/>
          </a:p>
        </p:txBody>
      </p:sp>
      <p:sp>
        <p:nvSpPr>
          <p:cNvPr id="449569" name="Text Box 33"/>
          <p:cNvSpPr txBox="1">
            <a:spLocks noChangeArrowheads="1"/>
          </p:cNvSpPr>
          <p:nvPr/>
        </p:nvSpPr>
        <p:spPr bwMode="auto">
          <a:xfrm>
            <a:off x="4576763" y="1408113"/>
            <a:ext cx="4778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3</a:t>
            </a:r>
            <a:endParaRPr lang="en-US" sz="3200"/>
          </a:p>
        </p:txBody>
      </p:sp>
      <p:sp>
        <p:nvSpPr>
          <p:cNvPr id="449570" name="Text Box 34"/>
          <p:cNvSpPr txBox="1">
            <a:spLocks noChangeArrowheads="1"/>
          </p:cNvSpPr>
          <p:nvPr/>
        </p:nvSpPr>
        <p:spPr bwMode="auto">
          <a:xfrm>
            <a:off x="5521325" y="1452563"/>
            <a:ext cx="481013"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4</a:t>
            </a:r>
            <a:endParaRPr lang="en-US" sz="3200"/>
          </a:p>
        </p:txBody>
      </p:sp>
      <p:sp>
        <p:nvSpPr>
          <p:cNvPr id="449571" name="Text Box 35"/>
          <p:cNvSpPr txBox="1">
            <a:spLocks noChangeArrowheads="1"/>
          </p:cNvSpPr>
          <p:nvPr/>
        </p:nvSpPr>
        <p:spPr bwMode="auto">
          <a:xfrm>
            <a:off x="5861050" y="2297113"/>
            <a:ext cx="4794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5</a:t>
            </a:r>
            <a:endParaRPr lang="en-US" sz="3200"/>
          </a:p>
        </p:txBody>
      </p:sp>
      <p:sp>
        <p:nvSpPr>
          <p:cNvPr id="449572" name="Text Box 36"/>
          <p:cNvSpPr txBox="1">
            <a:spLocks noChangeArrowheads="1"/>
          </p:cNvSpPr>
          <p:nvPr/>
        </p:nvSpPr>
        <p:spPr bwMode="auto">
          <a:xfrm>
            <a:off x="6980238" y="2312988"/>
            <a:ext cx="4794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6</a:t>
            </a:r>
            <a:endParaRPr lang="en-US" sz="3200"/>
          </a:p>
        </p:txBody>
      </p:sp>
      <p:sp>
        <p:nvSpPr>
          <p:cNvPr id="449573" name="Text Box 37"/>
          <p:cNvSpPr txBox="1">
            <a:spLocks noChangeArrowheads="1"/>
          </p:cNvSpPr>
          <p:nvPr/>
        </p:nvSpPr>
        <p:spPr bwMode="auto">
          <a:xfrm>
            <a:off x="5013325" y="1241425"/>
            <a:ext cx="477838"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s</a:t>
            </a:r>
            <a:r>
              <a:rPr lang="en-US" sz="1600" baseline="-25000"/>
              <a:t>4</a:t>
            </a:r>
            <a:endParaRPr lang="en-US" sz="3200"/>
          </a:p>
        </p:txBody>
      </p:sp>
      <p:sp>
        <p:nvSpPr>
          <p:cNvPr id="449574" name="Text Box 38"/>
          <p:cNvSpPr txBox="1">
            <a:spLocks noChangeArrowheads="1"/>
          </p:cNvSpPr>
          <p:nvPr/>
        </p:nvSpPr>
        <p:spPr bwMode="auto">
          <a:xfrm>
            <a:off x="6405563" y="2119313"/>
            <a:ext cx="4794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s</a:t>
            </a:r>
            <a:r>
              <a:rPr lang="en-US" sz="1600" baseline="-25000"/>
              <a:t>5</a:t>
            </a:r>
            <a:endParaRPr lang="en-US" sz="3200"/>
          </a:p>
        </p:txBody>
      </p:sp>
      <p:sp>
        <p:nvSpPr>
          <p:cNvPr id="449575" name="Text Box 39"/>
          <p:cNvSpPr txBox="1">
            <a:spLocks noChangeArrowheads="1"/>
          </p:cNvSpPr>
          <p:nvPr/>
        </p:nvSpPr>
        <p:spPr bwMode="auto">
          <a:xfrm>
            <a:off x="3924300" y="1214438"/>
            <a:ext cx="4778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s</a:t>
            </a:r>
            <a:r>
              <a:rPr lang="en-US" sz="1600" baseline="-25000"/>
              <a:t>2</a:t>
            </a:r>
            <a:endParaRPr lang="en-US" sz="3200"/>
          </a:p>
        </p:txBody>
      </p:sp>
      <p:sp>
        <p:nvSpPr>
          <p:cNvPr id="449576" name="Text Box 40"/>
          <p:cNvSpPr txBox="1">
            <a:spLocks noChangeArrowheads="1"/>
          </p:cNvSpPr>
          <p:nvPr/>
        </p:nvSpPr>
        <p:spPr bwMode="auto">
          <a:xfrm>
            <a:off x="4181475" y="1770063"/>
            <a:ext cx="4079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r>
              <a:rPr lang="en-US" sz="1600"/>
              <a:t>s</a:t>
            </a:r>
            <a:r>
              <a:rPr lang="en-US" sz="1600" baseline="-25000"/>
              <a:t>3</a:t>
            </a:r>
            <a:endParaRPr lang="en-US" sz="3200"/>
          </a:p>
        </p:txBody>
      </p:sp>
      <p:sp>
        <p:nvSpPr>
          <p:cNvPr id="449577" name="Text Box 41"/>
          <p:cNvSpPr txBox="1">
            <a:spLocks noChangeArrowheads="1"/>
          </p:cNvSpPr>
          <p:nvPr/>
        </p:nvSpPr>
        <p:spPr bwMode="auto">
          <a:xfrm>
            <a:off x="2762250" y="1230313"/>
            <a:ext cx="4778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s</a:t>
            </a:r>
            <a:r>
              <a:rPr lang="en-US" sz="1600" baseline="-25000"/>
              <a:t>1</a:t>
            </a:r>
            <a:endParaRPr lang="en-US" sz="3200"/>
          </a:p>
        </p:txBody>
      </p:sp>
      <p:sp>
        <p:nvSpPr>
          <p:cNvPr id="449578" name="Text Box 42"/>
          <p:cNvSpPr txBox="1">
            <a:spLocks noChangeArrowheads="1"/>
          </p:cNvSpPr>
          <p:nvPr/>
        </p:nvSpPr>
        <p:spPr bwMode="auto">
          <a:xfrm>
            <a:off x="5484813" y="4700588"/>
            <a:ext cx="942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t>ECU</a:t>
            </a:r>
            <a:r>
              <a:rPr lang="en-US" sz="1600" b="1" baseline="-25000"/>
              <a:t>2</a:t>
            </a:r>
            <a:endParaRPr lang="en-US" sz="3200" b="1"/>
          </a:p>
        </p:txBody>
      </p:sp>
      <p:sp>
        <p:nvSpPr>
          <p:cNvPr id="449579" name="Rectangle 43"/>
          <p:cNvSpPr>
            <a:spLocks noChangeArrowheads="1"/>
          </p:cNvSpPr>
          <p:nvPr/>
        </p:nvSpPr>
        <p:spPr bwMode="auto">
          <a:xfrm>
            <a:off x="2892425" y="4635500"/>
            <a:ext cx="858838" cy="446088"/>
          </a:xfrm>
          <a:prstGeom prst="rect">
            <a:avLst/>
          </a:prstGeom>
          <a:solidFill>
            <a:srgbClr val="FFFFFF"/>
          </a:solidFill>
          <a:ln w="9525">
            <a:solidFill>
              <a:srgbClr val="000000"/>
            </a:solidFill>
            <a:miter lim="800000"/>
            <a:headEnd/>
            <a:tailEnd/>
          </a:ln>
        </p:spPr>
        <p:txBody>
          <a:bodyPr/>
          <a:lstStyle/>
          <a:p>
            <a:endParaRPr lang="en-US"/>
          </a:p>
        </p:txBody>
      </p:sp>
      <p:cxnSp>
        <p:nvCxnSpPr>
          <p:cNvPr id="449580" name="AutoShape 44"/>
          <p:cNvCxnSpPr>
            <a:cxnSpLocks noChangeShapeType="1"/>
          </p:cNvCxnSpPr>
          <p:nvPr/>
        </p:nvCxnSpPr>
        <p:spPr bwMode="auto">
          <a:xfrm>
            <a:off x="3322638" y="5081588"/>
            <a:ext cx="1636712" cy="4064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49581" name="Rectangle 45"/>
          <p:cNvSpPr>
            <a:spLocks noChangeArrowheads="1"/>
          </p:cNvSpPr>
          <p:nvPr/>
        </p:nvSpPr>
        <p:spPr bwMode="auto">
          <a:xfrm>
            <a:off x="5441950" y="4635500"/>
            <a:ext cx="860425" cy="446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449582" name="AutoShape 46"/>
          <p:cNvCxnSpPr>
            <a:cxnSpLocks noChangeShapeType="1"/>
            <a:stCxn id="449581" idx="2"/>
            <a:endCxn id="449591" idx="0"/>
          </p:cNvCxnSpPr>
          <p:nvPr/>
        </p:nvCxnSpPr>
        <p:spPr bwMode="auto">
          <a:xfrm flipH="1">
            <a:off x="4959350" y="5081588"/>
            <a:ext cx="915988" cy="4064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49583" name="AutoShape 47"/>
          <p:cNvCxnSpPr>
            <a:cxnSpLocks noChangeShapeType="1"/>
            <a:stCxn id="449590" idx="2"/>
            <a:endCxn id="449591" idx="0"/>
          </p:cNvCxnSpPr>
          <p:nvPr/>
        </p:nvCxnSpPr>
        <p:spPr bwMode="auto">
          <a:xfrm flipH="1">
            <a:off x="4959350" y="5081588"/>
            <a:ext cx="1974850" cy="4064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49584" name="AutoShape 48"/>
          <p:cNvCxnSpPr>
            <a:cxnSpLocks noChangeShapeType="1"/>
          </p:cNvCxnSpPr>
          <p:nvPr/>
        </p:nvCxnSpPr>
        <p:spPr bwMode="auto">
          <a:xfrm flipV="1">
            <a:off x="2360613" y="4859338"/>
            <a:ext cx="531812" cy="376237"/>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449585" name="Text Box 49"/>
          <p:cNvSpPr txBox="1">
            <a:spLocks noChangeArrowheads="1"/>
          </p:cNvSpPr>
          <p:nvPr/>
        </p:nvSpPr>
        <p:spPr bwMode="auto">
          <a:xfrm>
            <a:off x="2876550" y="4700588"/>
            <a:ext cx="906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t>ECU</a:t>
            </a:r>
            <a:r>
              <a:rPr lang="en-US" sz="1600" b="1" baseline="-25000"/>
              <a:t>1</a:t>
            </a:r>
            <a:endParaRPr lang="en-US" sz="3200" b="1"/>
          </a:p>
        </p:txBody>
      </p:sp>
      <p:sp>
        <p:nvSpPr>
          <p:cNvPr id="449586" name="Text Box 50"/>
          <p:cNvSpPr txBox="1">
            <a:spLocks noChangeArrowheads="1"/>
          </p:cNvSpPr>
          <p:nvPr/>
        </p:nvSpPr>
        <p:spPr bwMode="auto">
          <a:xfrm>
            <a:off x="6538913" y="4700588"/>
            <a:ext cx="920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t>ECU</a:t>
            </a:r>
            <a:r>
              <a:rPr lang="en-US" sz="1600" b="1" baseline="-25000"/>
              <a:t>3</a:t>
            </a:r>
            <a:endParaRPr lang="en-US" sz="3200" b="1"/>
          </a:p>
        </p:txBody>
      </p:sp>
      <p:sp>
        <p:nvSpPr>
          <p:cNvPr id="449587" name="Text Box 51"/>
          <p:cNvSpPr txBox="1">
            <a:spLocks noChangeArrowheads="1"/>
          </p:cNvSpPr>
          <p:nvPr/>
        </p:nvSpPr>
        <p:spPr bwMode="auto">
          <a:xfrm>
            <a:off x="1868488" y="5280025"/>
            <a:ext cx="10636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t>OSEK</a:t>
            </a:r>
            <a:r>
              <a:rPr lang="en-US" sz="1600" b="1" baseline="-25000"/>
              <a:t>1</a:t>
            </a:r>
            <a:endParaRPr lang="en-US" sz="3200" b="1"/>
          </a:p>
        </p:txBody>
      </p:sp>
      <p:sp>
        <p:nvSpPr>
          <p:cNvPr id="449588" name="Text Box 52"/>
          <p:cNvSpPr txBox="1">
            <a:spLocks noChangeArrowheads="1"/>
          </p:cNvSpPr>
          <p:nvPr/>
        </p:nvSpPr>
        <p:spPr bwMode="auto">
          <a:xfrm>
            <a:off x="4552950" y="5459413"/>
            <a:ext cx="785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t>CAN</a:t>
            </a:r>
            <a:r>
              <a:rPr lang="en-US" sz="1600" b="1" baseline="-25000"/>
              <a:t>1</a:t>
            </a:r>
            <a:endParaRPr lang="en-US" sz="3200" b="1"/>
          </a:p>
        </p:txBody>
      </p:sp>
      <p:sp>
        <p:nvSpPr>
          <p:cNvPr id="449589" name="Rectangle 53"/>
          <p:cNvSpPr>
            <a:spLocks noChangeArrowheads="1"/>
          </p:cNvSpPr>
          <p:nvPr/>
        </p:nvSpPr>
        <p:spPr bwMode="auto">
          <a:xfrm>
            <a:off x="1941513" y="5200650"/>
            <a:ext cx="858837" cy="446088"/>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590" name="Rectangle 54"/>
          <p:cNvSpPr>
            <a:spLocks noChangeArrowheads="1"/>
          </p:cNvSpPr>
          <p:nvPr/>
        </p:nvSpPr>
        <p:spPr bwMode="auto">
          <a:xfrm>
            <a:off x="6503988" y="4635500"/>
            <a:ext cx="860425" cy="446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591" name="Rectangle 55"/>
          <p:cNvSpPr>
            <a:spLocks noChangeArrowheads="1"/>
          </p:cNvSpPr>
          <p:nvPr/>
        </p:nvSpPr>
        <p:spPr bwMode="auto">
          <a:xfrm>
            <a:off x="3473450" y="5487988"/>
            <a:ext cx="2971800" cy="273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592" name="Text Box 56"/>
          <p:cNvSpPr txBox="1">
            <a:spLocks noChangeArrowheads="1"/>
          </p:cNvSpPr>
          <p:nvPr/>
        </p:nvSpPr>
        <p:spPr bwMode="auto">
          <a:xfrm>
            <a:off x="561975" y="1846263"/>
            <a:ext cx="13081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i="1"/>
              <a:t>Functional model</a:t>
            </a:r>
            <a:endParaRPr lang="en-US" sz="3200"/>
          </a:p>
        </p:txBody>
      </p:sp>
      <p:sp>
        <p:nvSpPr>
          <p:cNvPr id="449593" name="Text Box 57"/>
          <p:cNvSpPr txBox="1">
            <a:spLocks noChangeArrowheads="1"/>
          </p:cNvSpPr>
          <p:nvPr/>
        </p:nvSpPr>
        <p:spPr bwMode="auto">
          <a:xfrm>
            <a:off x="361950" y="4997450"/>
            <a:ext cx="13303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i="1" dirty="0" smtClean="0"/>
              <a:t>Architecture model</a:t>
            </a:r>
            <a:endParaRPr lang="en-US" sz="3200" dirty="0"/>
          </a:p>
        </p:txBody>
      </p:sp>
      <p:sp>
        <p:nvSpPr>
          <p:cNvPr id="449594" name="Line 58"/>
          <p:cNvSpPr>
            <a:spLocks noChangeShapeType="1"/>
          </p:cNvSpPr>
          <p:nvPr/>
        </p:nvSpPr>
        <p:spPr bwMode="auto">
          <a:xfrm>
            <a:off x="1504950" y="2946400"/>
            <a:ext cx="6342063" cy="3175"/>
          </a:xfrm>
          <a:prstGeom prst="line">
            <a:avLst/>
          </a:prstGeom>
          <a:noFill/>
          <a:ln w="9525">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9595" name="AutoShape 59"/>
          <p:cNvSpPr>
            <a:spLocks/>
          </p:cNvSpPr>
          <p:nvPr/>
        </p:nvSpPr>
        <p:spPr bwMode="auto">
          <a:xfrm>
            <a:off x="1392238" y="5732463"/>
            <a:ext cx="1374775" cy="773112"/>
          </a:xfrm>
          <a:prstGeom prst="accentCallout1">
            <a:avLst>
              <a:gd name="adj1" fmla="val 14782"/>
              <a:gd name="adj2" fmla="val 105542"/>
              <a:gd name="adj3" fmla="val -81111"/>
              <a:gd name="adj4" fmla="val 131523"/>
            </a:avLst>
          </a:prstGeom>
          <a:solidFill>
            <a:schemeClr val="bg1"/>
          </a:solidFill>
          <a:ln w="9525">
            <a:solidFill>
              <a:srgbClr val="0000FF"/>
            </a:solidFill>
            <a:miter lim="800000"/>
            <a:headEnd type="none" w="sm" len="lg"/>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p>
            <a:pPr algn="ctr" eaLnBrk="0" hangingPunct="0"/>
            <a:r>
              <a:rPr lang="en-US" sz="1600" b="1">
                <a:solidFill>
                  <a:schemeClr val="tx2"/>
                </a:solidFill>
                <a:latin typeface="GM Sans Regular" pitchFamily="2" charset="0"/>
              </a:rPr>
              <a:t>ECU</a:t>
            </a:r>
          </a:p>
        </p:txBody>
      </p:sp>
      <p:sp>
        <p:nvSpPr>
          <p:cNvPr id="449596" name="Text Box 60"/>
          <p:cNvSpPr txBox="1">
            <a:spLocks noChangeArrowheads="1"/>
          </p:cNvSpPr>
          <p:nvPr/>
        </p:nvSpPr>
        <p:spPr bwMode="auto">
          <a:xfrm>
            <a:off x="1406525" y="6010275"/>
            <a:ext cx="13477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1200" b="1" i="1">
                <a:solidFill>
                  <a:srgbClr val="0000FF"/>
                </a:solidFill>
              </a:rPr>
              <a:t>clk speed (Mhz)</a:t>
            </a:r>
          </a:p>
          <a:p>
            <a:pPr eaLnBrk="0" hangingPunct="0"/>
            <a:r>
              <a:rPr lang="en-US" sz="1200" b="1" i="1">
                <a:solidFill>
                  <a:srgbClr val="0000FF"/>
                </a:solidFill>
              </a:rPr>
              <a:t>register width</a:t>
            </a:r>
            <a:endParaRPr lang="en-US" sz="1200" b="1"/>
          </a:p>
        </p:txBody>
      </p:sp>
      <p:sp>
        <p:nvSpPr>
          <p:cNvPr id="449597" name="AutoShape 61"/>
          <p:cNvSpPr>
            <a:spLocks/>
          </p:cNvSpPr>
          <p:nvPr/>
        </p:nvSpPr>
        <p:spPr bwMode="auto">
          <a:xfrm>
            <a:off x="7021513" y="5311775"/>
            <a:ext cx="1008062" cy="346075"/>
          </a:xfrm>
          <a:prstGeom prst="accentCallout1">
            <a:avLst>
              <a:gd name="adj1" fmla="val 33028"/>
              <a:gd name="adj2" fmla="val -7560"/>
              <a:gd name="adj3" fmla="val 117889"/>
              <a:gd name="adj4" fmla="val -56852"/>
            </a:avLst>
          </a:prstGeom>
          <a:solidFill>
            <a:schemeClr val="bg1"/>
          </a:solidFill>
          <a:ln w="9525">
            <a:solidFill>
              <a:srgbClr val="0000FF"/>
            </a:solidFill>
            <a:miter lim="800000"/>
            <a:headEnd type="none" w="sm" len="lg"/>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ctr" eaLnBrk="0" hangingPunct="0"/>
            <a:r>
              <a:rPr lang="en-US" sz="1600" b="1">
                <a:solidFill>
                  <a:schemeClr val="tx2"/>
                </a:solidFill>
                <a:latin typeface="GM Sans Regular" pitchFamily="2" charset="0"/>
              </a:rPr>
              <a:t>bus</a:t>
            </a:r>
          </a:p>
        </p:txBody>
      </p:sp>
      <p:sp>
        <p:nvSpPr>
          <p:cNvPr id="449598" name="Text Box 62"/>
          <p:cNvSpPr txBox="1">
            <a:spLocks noChangeArrowheads="1"/>
          </p:cNvSpPr>
          <p:nvPr/>
        </p:nvSpPr>
        <p:spPr bwMode="auto">
          <a:xfrm>
            <a:off x="7215188" y="5511800"/>
            <a:ext cx="13477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1200" b="1" i="1">
                <a:solidFill>
                  <a:srgbClr val="0000FF"/>
                </a:solidFill>
              </a:rPr>
              <a:t>speed (b/s)</a:t>
            </a:r>
            <a:endParaRPr lang="en-US" sz="1200" b="1"/>
          </a:p>
        </p:txBody>
      </p:sp>
      <p:sp>
        <p:nvSpPr>
          <p:cNvPr id="449599" name="Rectangle 63"/>
          <p:cNvSpPr>
            <a:spLocks noGrp="1" noChangeArrowheads="1"/>
          </p:cNvSpPr>
          <p:nvPr>
            <p:ph type="title"/>
          </p:nvPr>
        </p:nvSpPr>
        <p:spPr>
          <a:xfrm>
            <a:off x="914400" y="0"/>
            <a:ext cx="7016750" cy="692150"/>
          </a:xfrm>
        </p:spPr>
        <p:txBody>
          <a:bodyPr>
            <a:normAutofit/>
          </a:bodyPr>
          <a:lstStyle/>
          <a:p>
            <a:r>
              <a:rPr lang="it-IT" sz="3600" dirty="0"/>
              <a:t>Architecture model</a:t>
            </a:r>
          </a:p>
        </p:txBody>
      </p:sp>
    </p:spTree>
    <p:extLst>
      <p:ext uri="{BB962C8B-B14F-4D97-AF65-F5344CB8AC3E}">
        <p14:creationId xmlns:p14="http://schemas.microsoft.com/office/powerpoint/2010/main" val="2819443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Line 2"/>
          <p:cNvSpPr>
            <a:spLocks noChangeShapeType="1"/>
          </p:cNvSpPr>
          <p:nvPr/>
        </p:nvSpPr>
        <p:spPr bwMode="auto">
          <a:xfrm>
            <a:off x="1500188" y="4418013"/>
            <a:ext cx="6342062" cy="3175"/>
          </a:xfrm>
          <a:prstGeom prst="line">
            <a:avLst/>
          </a:prstGeom>
          <a:noFill/>
          <a:ln w="9525">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50563" name="Group 3"/>
          <p:cNvGrpSpPr>
            <a:grpSpLocks/>
          </p:cNvGrpSpPr>
          <p:nvPr/>
        </p:nvGrpSpPr>
        <p:grpSpPr bwMode="auto">
          <a:xfrm>
            <a:off x="4427538" y="1366838"/>
            <a:ext cx="639762" cy="441325"/>
            <a:chOff x="4845" y="2550"/>
            <a:chExt cx="1529" cy="840"/>
          </a:xfrm>
        </p:grpSpPr>
        <p:sp>
          <p:nvSpPr>
            <p:cNvPr id="450564" name="Rectangle 4"/>
            <p:cNvSpPr>
              <a:spLocks noChangeArrowheads="1"/>
            </p:cNvSpPr>
            <p:nvPr/>
          </p:nvSpPr>
          <p:spPr bwMode="auto">
            <a:xfrm>
              <a:off x="4845" y="2805"/>
              <a:ext cx="225" cy="315"/>
            </a:xfrm>
            <a:prstGeom prst="rect">
              <a:avLst/>
            </a:prstGeom>
            <a:solidFill>
              <a:srgbClr val="FFFFFF"/>
            </a:solidFill>
            <a:ln w="9525">
              <a:solidFill>
                <a:srgbClr val="000000"/>
              </a:solidFill>
              <a:miter lim="800000"/>
              <a:headEnd/>
              <a:tailEnd/>
            </a:ln>
          </p:spPr>
          <p:txBody>
            <a:bodyPr/>
            <a:lstStyle/>
            <a:p>
              <a:endParaRPr lang="en-US"/>
            </a:p>
          </p:txBody>
        </p:sp>
        <p:sp>
          <p:nvSpPr>
            <p:cNvPr id="450565" name="Rectangle 5"/>
            <p:cNvSpPr>
              <a:spLocks noChangeArrowheads="1"/>
            </p:cNvSpPr>
            <p:nvPr/>
          </p:nvSpPr>
          <p:spPr bwMode="auto">
            <a:xfrm>
              <a:off x="5070" y="2550"/>
              <a:ext cx="1065" cy="840"/>
            </a:xfrm>
            <a:prstGeom prst="rect">
              <a:avLst/>
            </a:prstGeom>
            <a:solidFill>
              <a:srgbClr val="FFFFFF"/>
            </a:solidFill>
            <a:ln w="9525">
              <a:solidFill>
                <a:srgbClr val="000000"/>
              </a:solidFill>
              <a:miter lim="800000"/>
              <a:headEnd/>
              <a:tailEnd/>
            </a:ln>
          </p:spPr>
          <p:txBody>
            <a:bodyPr/>
            <a:lstStyle/>
            <a:p>
              <a:endParaRPr lang="en-US"/>
            </a:p>
          </p:txBody>
        </p:sp>
        <p:sp>
          <p:nvSpPr>
            <p:cNvPr id="450566" name="Rectangle 6"/>
            <p:cNvSpPr>
              <a:spLocks noChangeArrowheads="1"/>
            </p:cNvSpPr>
            <p:nvPr/>
          </p:nvSpPr>
          <p:spPr bwMode="auto">
            <a:xfrm>
              <a:off x="6149" y="2834"/>
              <a:ext cx="225" cy="315"/>
            </a:xfrm>
            <a:prstGeom prst="rect">
              <a:avLst/>
            </a:prstGeom>
            <a:solidFill>
              <a:srgbClr val="FFFFFF"/>
            </a:solidFill>
            <a:ln w="9525">
              <a:solidFill>
                <a:srgbClr val="000000"/>
              </a:solidFill>
              <a:miter lim="800000"/>
              <a:headEnd/>
              <a:tailEnd/>
            </a:ln>
          </p:spPr>
          <p:txBody>
            <a:bodyPr/>
            <a:lstStyle/>
            <a:p>
              <a:endParaRPr lang="en-US"/>
            </a:p>
          </p:txBody>
        </p:sp>
      </p:grpSp>
      <p:cxnSp>
        <p:nvCxnSpPr>
          <p:cNvPr id="450567" name="AutoShape 7"/>
          <p:cNvCxnSpPr>
            <a:cxnSpLocks noChangeShapeType="1"/>
            <a:stCxn id="450578" idx="3"/>
            <a:endCxn id="450564" idx="1"/>
          </p:cNvCxnSpPr>
          <p:nvPr/>
        </p:nvCxnSpPr>
        <p:spPr bwMode="auto">
          <a:xfrm>
            <a:off x="3851275" y="1579563"/>
            <a:ext cx="576263" cy="47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450568" name="Group 8"/>
          <p:cNvGrpSpPr>
            <a:grpSpLocks/>
          </p:cNvGrpSpPr>
          <p:nvPr/>
        </p:nvGrpSpPr>
        <p:grpSpPr bwMode="auto">
          <a:xfrm>
            <a:off x="5759450" y="2232025"/>
            <a:ext cx="638175" cy="441325"/>
            <a:chOff x="4845" y="2550"/>
            <a:chExt cx="1529" cy="840"/>
          </a:xfrm>
        </p:grpSpPr>
        <p:sp>
          <p:nvSpPr>
            <p:cNvPr id="450569" name="Rectangle 9"/>
            <p:cNvSpPr>
              <a:spLocks noChangeArrowheads="1"/>
            </p:cNvSpPr>
            <p:nvPr/>
          </p:nvSpPr>
          <p:spPr bwMode="auto">
            <a:xfrm>
              <a:off x="4845" y="2805"/>
              <a:ext cx="225" cy="315"/>
            </a:xfrm>
            <a:prstGeom prst="rect">
              <a:avLst/>
            </a:prstGeom>
            <a:solidFill>
              <a:srgbClr val="FFFFFF"/>
            </a:solidFill>
            <a:ln w="9525">
              <a:solidFill>
                <a:srgbClr val="000000"/>
              </a:solidFill>
              <a:miter lim="800000"/>
              <a:headEnd/>
              <a:tailEnd/>
            </a:ln>
          </p:spPr>
          <p:txBody>
            <a:bodyPr/>
            <a:lstStyle/>
            <a:p>
              <a:endParaRPr lang="en-US"/>
            </a:p>
          </p:txBody>
        </p:sp>
        <p:sp>
          <p:nvSpPr>
            <p:cNvPr id="450570" name="Rectangle 10"/>
            <p:cNvSpPr>
              <a:spLocks noChangeArrowheads="1"/>
            </p:cNvSpPr>
            <p:nvPr/>
          </p:nvSpPr>
          <p:spPr bwMode="auto">
            <a:xfrm>
              <a:off x="5070" y="2550"/>
              <a:ext cx="1065" cy="840"/>
            </a:xfrm>
            <a:prstGeom prst="rect">
              <a:avLst/>
            </a:prstGeom>
            <a:solidFill>
              <a:srgbClr val="FFFFFF"/>
            </a:solidFill>
            <a:ln w="9525">
              <a:solidFill>
                <a:srgbClr val="000000"/>
              </a:solidFill>
              <a:miter lim="800000"/>
              <a:headEnd/>
              <a:tailEnd/>
            </a:ln>
          </p:spPr>
          <p:txBody>
            <a:bodyPr/>
            <a:lstStyle/>
            <a:p>
              <a:endParaRPr lang="en-US"/>
            </a:p>
          </p:txBody>
        </p:sp>
        <p:sp>
          <p:nvSpPr>
            <p:cNvPr id="450571" name="Rectangle 11"/>
            <p:cNvSpPr>
              <a:spLocks noChangeArrowheads="1"/>
            </p:cNvSpPr>
            <p:nvPr/>
          </p:nvSpPr>
          <p:spPr bwMode="auto">
            <a:xfrm>
              <a:off x="6149" y="2834"/>
              <a:ext cx="225" cy="315"/>
            </a:xfrm>
            <a:prstGeom prst="rect">
              <a:avLst/>
            </a:prstGeom>
            <a:solidFill>
              <a:srgbClr val="FFFFFF"/>
            </a:solidFill>
            <a:ln w="9525">
              <a:solidFill>
                <a:srgbClr val="000000"/>
              </a:solidFill>
              <a:miter lim="800000"/>
              <a:headEnd/>
              <a:tailEnd/>
            </a:ln>
          </p:spPr>
          <p:txBody>
            <a:bodyPr/>
            <a:lstStyle/>
            <a:p>
              <a:endParaRPr lang="en-US"/>
            </a:p>
          </p:txBody>
        </p:sp>
      </p:grpSp>
      <p:cxnSp>
        <p:nvCxnSpPr>
          <p:cNvPr id="450572" name="AutoShape 12"/>
          <p:cNvCxnSpPr>
            <a:cxnSpLocks noChangeShapeType="1"/>
            <a:stCxn id="450578" idx="3"/>
            <a:endCxn id="450569" idx="1"/>
          </p:cNvCxnSpPr>
          <p:nvPr/>
        </p:nvCxnSpPr>
        <p:spPr bwMode="auto">
          <a:xfrm>
            <a:off x="3851275" y="1579563"/>
            <a:ext cx="1908175" cy="8699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50573" name="Rectangle 13"/>
          <p:cNvSpPr>
            <a:spLocks noChangeArrowheads="1"/>
          </p:cNvSpPr>
          <p:nvPr/>
        </p:nvSpPr>
        <p:spPr bwMode="auto">
          <a:xfrm>
            <a:off x="2189163" y="1338263"/>
            <a:ext cx="444500" cy="442912"/>
          </a:xfrm>
          <a:prstGeom prst="rect">
            <a:avLst/>
          </a:prstGeom>
          <a:solidFill>
            <a:srgbClr val="FFFFFF"/>
          </a:solidFill>
          <a:ln w="9525">
            <a:solidFill>
              <a:srgbClr val="000000"/>
            </a:solidFill>
            <a:miter lim="800000"/>
            <a:headEnd/>
            <a:tailEnd/>
          </a:ln>
        </p:spPr>
        <p:txBody>
          <a:bodyPr/>
          <a:lstStyle/>
          <a:p>
            <a:endParaRPr lang="en-US"/>
          </a:p>
        </p:txBody>
      </p:sp>
      <p:sp>
        <p:nvSpPr>
          <p:cNvPr id="450574" name="Rectangle 14"/>
          <p:cNvSpPr>
            <a:spLocks noChangeArrowheads="1"/>
          </p:cNvSpPr>
          <p:nvPr/>
        </p:nvSpPr>
        <p:spPr bwMode="auto">
          <a:xfrm>
            <a:off x="2633663" y="1479550"/>
            <a:ext cx="93662" cy="165100"/>
          </a:xfrm>
          <a:prstGeom prst="rect">
            <a:avLst/>
          </a:prstGeom>
          <a:solidFill>
            <a:srgbClr val="FFFFFF"/>
          </a:solidFill>
          <a:ln w="9525">
            <a:solidFill>
              <a:srgbClr val="000000"/>
            </a:solidFill>
            <a:miter lim="800000"/>
            <a:headEnd/>
            <a:tailEnd/>
          </a:ln>
        </p:spPr>
        <p:txBody>
          <a:bodyPr/>
          <a:lstStyle/>
          <a:p>
            <a:endParaRPr lang="en-US"/>
          </a:p>
        </p:txBody>
      </p:sp>
      <p:grpSp>
        <p:nvGrpSpPr>
          <p:cNvPr id="450575" name="Group 15"/>
          <p:cNvGrpSpPr>
            <a:grpSpLocks/>
          </p:cNvGrpSpPr>
          <p:nvPr/>
        </p:nvGrpSpPr>
        <p:grpSpPr bwMode="auto">
          <a:xfrm>
            <a:off x="3213100" y="1346200"/>
            <a:ext cx="638175" cy="442913"/>
            <a:chOff x="4845" y="2550"/>
            <a:chExt cx="1529" cy="840"/>
          </a:xfrm>
        </p:grpSpPr>
        <p:sp>
          <p:nvSpPr>
            <p:cNvPr id="450576" name="Rectangle 16"/>
            <p:cNvSpPr>
              <a:spLocks noChangeArrowheads="1"/>
            </p:cNvSpPr>
            <p:nvPr/>
          </p:nvSpPr>
          <p:spPr bwMode="auto">
            <a:xfrm>
              <a:off x="4845" y="2805"/>
              <a:ext cx="225" cy="315"/>
            </a:xfrm>
            <a:prstGeom prst="rect">
              <a:avLst/>
            </a:prstGeom>
            <a:solidFill>
              <a:srgbClr val="FFFFFF"/>
            </a:solidFill>
            <a:ln w="9525">
              <a:solidFill>
                <a:srgbClr val="000000"/>
              </a:solidFill>
              <a:miter lim="800000"/>
              <a:headEnd/>
              <a:tailEnd/>
            </a:ln>
          </p:spPr>
          <p:txBody>
            <a:bodyPr/>
            <a:lstStyle/>
            <a:p>
              <a:endParaRPr lang="en-US"/>
            </a:p>
          </p:txBody>
        </p:sp>
        <p:sp>
          <p:nvSpPr>
            <p:cNvPr id="450577" name="Rectangle 17"/>
            <p:cNvSpPr>
              <a:spLocks noChangeArrowheads="1"/>
            </p:cNvSpPr>
            <p:nvPr/>
          </p:nvSpPr>
          <p:spPr bwMode="auto">
            <a:xfrm>
              <a:off x="5070" y="2550"/>
              <a:ext cx="1065" cy="840"/>
            </a:xfrm>
            <a:prstGeom prst="rect">
              <a:avLst/>
            </a:prstGeom>
            <a:solidFill>
              <a:srgbClr val="FFFFFF"/>
            </a:solidFill>
            <a:ln w="9525">
              <a:solidFill>
                <a:srgbClr val="000000"/>
              </a:solidFill>
              <a:miter lim="800000"/>
              <a:headEnd/>
              <a:tailEnd/>
            </a:ln>
          </p:spPr>
          <p:txBody>
            <a:bodyPr/>
            <a:lstStyle/>
            <a:p>
              <a:endParaRPr lang="en-US"/>
            </a:p>
          </p:txBody>
        </p:sp>
        <p:sp>
          <p:nvSpPr>
            <p:cNvPr id="450578" name="Rectangle 18"/>
            <p:cNvSpPr>
              <a:spLocks noChangeArrowheads="1"/>
            </p:cNvSpPr>
            <p:nvPr/>
          </p:nvSpPr>
          <p:spPr bwMode="auto">
            <a:xfrm>
              <a:off x="6149" y="2834"/>
              <a:ext cx="225" cy="315"/>
            </a:xfrm>
            <a:prstGeom prst="rect">
              <a:avLst/>
            </a:prstGeom>
            <a:solidFill>
              <a:srgbClr val="FFFFFF"/>
            </a:solidFill>
            <a:ln w="9525">
              <a:solidFill>
                <a:srgbClr val="000000"/>
              </a:solidFill>
              <a:miter lim="800000"/>
              <a:headEnd/>
              <a:tailEnd/>
            </a:ln>
          </p:spPr>
          <p:txBody>
            <a:bodyPr/>
            <a:lstStyle/>
            <a:p>
              <a:endParaRPr lang="en-US"/>
            </a:p>
          </p:txBody>
        </p:sp>
      </p:grpSp>
      <p:cxnSp>
        <p:nvCxnSpPr>
          <p:cNvPr id="450579" name="AutoShape 19"/>
          <p:cNvCxnSpPr>
            <a:cxnSpLocks noChangeShapeType="1"/>
            <a:stCxn id="450574" idx="3"/>
            <a:endCxn id="450576" idx="1"/>
          </p:cNvCxnSpPr>
          <p:nvPr/>
        </p:nvCxnSpPr>
        <p:spPr bwMode="auto">
          <a:xfrm>
            <a:off x="2727325" y="1562100"/>
            <a:ext cx="485775"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450580" name="Group 20"/>
          <p:cNvGrpSpPr>
            <a:grpSpLocks/>
          </p:cNvGrpSpPr>
          <p:nvPr/>
        </p:nvGrpSpPr>
        <p:grpSpPr bwMode="auto">
          <a:xfrm>
            <a:off x="5403850" y="1384300"/>
            <a:ext cx="641350" cy="442913"/>
            <a:chOff x="4845" y="2550"/>
            <a:chExt cx="1529" cy="840"/>
          </a:xfrm>
        </p:grpSpPr>
        <p:sp>
          <p:nvSpPr>
            <p:cNvPr id="450581" name="Rectangle 21"/>
            <p:cNvSpPr>
              <a:spLocks noChangeArrowheads="1"/>
            </p:cNvSpPr>
            <p:nvPr/>
          </p:nvSpPr>
          <p:spPr bwMode="auto">
            <a:xfrm>
              <a:off x="4845" y="2805"/>
              <a:ext cx="225" cy="315"/>
            </a:xfrm>
            <a:prstGeom prst="rect">
              <a:avLst/>
            </a:prstGeom>
            <a:solidFill>
              <a:srgbClr val="FFFFFF"/>
            </a:solidFill>
            <a:ln w="9525">
              <a:solidFill>
                <a:srgbClr val="000000"/>
              </a:solidFill>
              <a:miter lim="800000"/>
              <a:headEnd/>
              <a:tailEnd/>
            </a:ln>
          </p:spPr>
          <p:txBody>
            <a:bodyPr/>
            <a:lstStyle/>
            <a:p>
              <a:endParaRPr lang="en-US"/>
            </a:p>
          </p:txBody>
        </p:sp>
        <p:sp>
          <p:nvSpPr>
            <p:cNvPr id="450582" name="Rectangle 22"/>
            <p:cNvSpPr>
              <a:spLocks noChangeArrowheads="1"/>
            </p:cNvSpPr>
            <p:nvPr/>
          </p:nvSpPr>
          <p:spPr bwMode="auto">
            <a:xfrm>
              <a:off x="5070" y="2550"/>
              <a:ext cx="1065" cy="840"/>
            </a:xfrm>
            <a:prstGeom prst="rect">
              <a:avLst/>
            </a:prstGeom>
            <a:solidFill>
              <a:srgbClr val="FFFFFF"/>
            </a:solidFill>
            <a:ln w="9525">
              <a:solidFill>
                <a:srgbClr val="000000"/>
              </a:solidFill>
              <a:miter lim="800000"/>
              <a:headEnd/>
              <a:tailEnd/>
            </a:ln>
          </p:spPr>
          <p:txBody>
            <a:bodyPr/>
            <a:lstStyle/>
            <a:p>
              <a:endParaRPr lang="en-US"/>
            </a:p>
          </p:txBody>
        </p:sp>
        <p:sp>
          <p:nvSpPr>
            <p:cNvPr id="450583" name="Rectangle 23"/>
            <p:cNvSpPr>
              <a:spLocks noChangeArrowheads="1"/>
            </p:cNvSpPr>
            <p:nvPr/>
          </p:nvSpPr>
          <p:spPr bwMode="auto">
            <a:xfrm>
              <a:off x="6149" y="2834"/>
              <a:ext cx="225" cy="315"/>
            </a:xfrm>
            <a:prstGeom prst="rect">
              <a:avLst/>
            </a:prstGeom>
            <a:solidFill>
              <a:srgbClr val="FFFFFF"/>
            </a:solidFill>
            <a:ln w="9525">
              <a:solidFill>
                <a:srgbClr val="000000"/>
              </a:solidFill>
              <a:miter lim="800000"/>
              <a:headEnd/>
              <a:tailEnd/>
            </a:ln>
          </p:spPr>
          <p:txBody>
            <a:bodyPr/>
            <a:lstStyle/>
            <a:p>
              <a:endParaRPr lang="en-US"/>
            </a:p>
          </p:txBody>
        </p:sp>
      </p:grpSp>
      <p:grpSp>
        <p:nvGrpSpPr>
          <p:cNvPr id="450584" name="Group 24"/>
          <p:cNvGrpSpPr>
            <a:grpSpLocks/>
          </p:cNvGrpSpPr>
          <p:nvPr/>
        </p:nvGrpSpPr>
        <p:grpSpPr bwMode="auto">
          <a:xfrm>
            <a:off x="6877050" y="2251075"/>
            <a:ext cx="639763" cy="441325"/>
            <a:chOff x="4845" y="2550"/>
            <a:chExt cx="1529" cy="840"/>
          </a:xfrm>
        </p:grpSpPr>
        <p:sp>
          <p:nvSpPr>
            <p:cNvPr id="450585" name="Rectangle 25"/>
            <p:cNvSpPr>
              <a:spLocks noChangeArrowheads="1"/>
            </p:cNvSpPr>
            <p:nvPr/>
          </p:nvSpPr>
          <p:spPr bwMode="auto">
            <a:xfrm>
              <a:off x="4845" y="2805"/>
              <a:ext cx="225" cy="315"/>
            </a:xfrm>
            <a:prstGeom prst="rect">
              <a:avLst/>
            </a:prstGeom>
            <a:solidFill>
              <a:srgbClr val="FFFFFF"/>
            </a:solidFill>
            <a:ln w="9525">
              <a:solidFill>
                <a:srgbClr val="000000"/>
              </a:solidFill>
              <a:miter lim="800000"/>
              <a:headEnd/>
              <a:tailEnd/>
            </a:ln>
          </p:spPr>
          <p:txBody>
            <a:bodyPr/>
            <a:lstStyle/>
            <a:p>
              <a:endParaRPr lang="en-US"/>
            </a:p>
          </p:txBody>
        </p:sp>
        <p:sp>
          <p:nvSpPr>
            <p:cNvPr id="450586" name="Rectangle 26"/>
            <p:cNvSpPr>
              <a:spLocks noChangeArrowheads="1"/>
            </p:cNvSpPr>
            <p:nvPr/>
          </p:nvSpPr>
          <p:spPr bwMode="auto">
            <a:xfrm>
              <a:off x="5070" y="2550"/>
              <a:ext cx="1065" cy="840"/>
            </a:xfrm>
            <a:prstGeom prst="rect">
              <a:avLst/>
            </a:prstGeom>
            <a:solidFill>
              <a:srgbClr val="FFFFFF"/>
            </a:solidFill>
            <a:ln w="9525">
              <a:solidFill>
                <a:srgbClr val="000000"/>
              </a:solidFill>
              <a:miter lim="800000"/>
              <a:headEnd/>
              <a:tailEnd/>
            </a:ln>
          </p:spPr>
          <p:txBody>
            <a:bodyPr/>
            <a:lstStyle/>
            <a:p>
              <a:endParaRPr lang="en-US"/>
            </a:p>
          </p:txBody>
        </p:sp>
        <p:sp>
          <p:nvSpPr>
            <p:cNvPr id="450587" name="Rectangle 27"/>
            <p:cNvSpPr>
              <a:spLocks noChangeArrowheads="1"/>
            </p:cNvSpPr>
            <p:nvPr/>
          </p:nvSpPr>
          <p:spPr bwMode="auto">
            <a:xfrm>
              <a:off x="6149" y="2834"/>
              <a:ext cx="225" cy="315"/>
            </a:xfrm>
            <a:prstGeom prst="rect">
              <a:avLst/>
            </a:prstGeom>
            <a:solidFill>
              <a:srgbClr val="FFFFFF"/>
            </a:solidFill>
            <a:ln w="9525">
              <a:solidFill>
                <a:srgbClr val="000000"/>
              </a:solidFill>
              <a:miter lim="800000"/>
              <a:headEnd/>
              <a:tailEnd/>
            </a:ln>
          </p:spPr>
          <p:txBody>
            <a:bodyPr/>
            <a:lstStyle/>
            <a:p>
              <a:endParaRPr lang="en-US"/>
            </a:p>
          </p:txBody>
        </p:sp>
      </p:grpSp>
      <p:cxnSp>
        <p:nvCxnSpPr>
          <p:cNvPr id="450588" name="AutoShape 28"/>
          <p:cNvCxnSpPr>
            <a:cxnSpLocks noChangeShapeType="1"/>
            <a:stCxn id="450571" idx="3"/>
            <a:endCxn id="450585" idx="1"/>
          </p:cNvCxnSpPr>
          <p:nvPr/>
        </p:nvCxnSpPr>
        <p:spPr bwMode="auto">
          <a:xfrm>
            <a:off x="6397625" y="2463800"/>
            <a:ext cx="479425" cy="47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0589" name="AutoShape 29"/>
          <p:cNvCxnSpPr>
            <a:cxnSpLocks noChangeShapeType="1"/>
            <a:stCxn id="450566" idx="3"/>
            <a:endCxn id="450581" idx="1"/>
          </p:cNvCxnSpPr>
          <p:nvPr/>
        </p:nvCxnSpPr>
        <p:spPr bwMode="auto">
          <a:xfrm>
            <a:off x="5067300" y="1598613"/>
            <a:ext cx="336550" cy="3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50590" name="Rectangle 30"/>
          <p:cNvSpPr>
            <a:spLocks noChangeArrowheads="1"/>
          </p:cNvSpPr>
          <p:nvPr/>
        </p:nvSpPr>
        <p:spPr bwMode="auto">
          <a:xfrm>
            <a:off x="2095500" y="1470025"/>
            <a:ext cx="95250" cy="166688"/>
          </a:xfrm>
          <a:prstGeom prst="rect">
            <a:avLst/>
          </a:prstGeom>
          <a:solidFill>
            <a:srgbClr val="FFFFFF"/>
          </a:solidFill>
          <a:ln w="9525">
            <a:solidFill>
              <a:srgbClr val="000000"/>
            </a:solidFill>
            <a:miter lim="800000"/>
            <a:headEnd/>
            <a:tailEnd/>
          </a:ln>
        </p:spPr>
        <p:txBody>
          <a:bodyPr/>
          <a:lstStyle/>
          <a:p>
            <a:endParaRPr lang="en-US"/>
          </a:p>
        </p:txBody>
      </p:sp>
      <p:sp>
        <p:nvSpPr>
          <p:cNvPr id="450591" name="Text Box 31"/>
          <p:cNvSpPr txBox="1">
            <a:spLocks noChangeArrowheads="1"/>
          </p:cNvSpPr>
          <p:nvPr/>
        </p:nvSpPr>
        <p:spPr bwMode="auto">
          <a:xfrm>
            <a:off x="2249488" y="1393825"/>
            <a:ext cx="4778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1</a:t>
            </a:r>
            <a:endParaRPr lang="en-US" sz="3200"/>
          </a:p>
        </p:txBody>
      </p:sp>
      <p:sp>
        <p:nvSpPr>
          <p:cNvPr id="450592" name="Text Box 32"/>
          <p:cNvSpPr txBox="1">
            <a:spLocks noChangeArrowheads="1"/>
          </p:cNvSpPr>
          <p:nvPr/>
        </p:nvSpPr>
        <p:spPr bwMode="auto">
          <a:xfrm>
            <a:off x="3368675" y="1377950"/>
            <a:ext cx="4778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2</a:t>
            </a:r>
            <a:endParaRPr lang="en-US" sz="3200"/>
          </a:p>
        </p:txBody>
      </p:sp>
      <p:sp>
        <p:nvSpPr>
          <p:cNvPr id="450593" name="Text Box 33"/>
          <p:cNvSpPr txBox="1">
            <a:spLocks noChangeArrowheads="1"/>
          </p:cNvSpPr>
          <p:nvPr/>
        </p:nvSpPr>
        <p:spPr bwMode="auto">
          <a:xfrm>
            <a:off x="4576763" y="1408113"/>
            <a:ext cx="4778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3</a:t>
            </a:r>
            <a:endParaRPr lang="en-US" sz="3200"/>
          </a:p>
        </p:txBody>
      </p:sp>
      <p:sp>
        <p:nvSpPr>
          <p:cNvPr id="450594" name="Text Box 34"/>
          <p:cNvSpPr txBox="1">
            <a:spLocks noChangeArrowheads="1"/>
          </p:cNvSpPr>
          <p:nvPr/>
        </p:nvSpPr>
        <p:spPr bwMode="auto">
          <a:xfrm>
            <a:off x="5521325" y="1452563"/>
            <a:ext cx="481013"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4</a:t>
            </a:r>
            <a:endParaRPr lang="en-US" sz="3200"/>
          </a:p>
        </p:txBody>
      </p:sp>
      <p:sp>
        <p:nvSpPr>
          <p:cNvPr id="450595" name="Text Box 35"/>
          <p:cNvSpPr txBox="1">
            <a:spLocks noChangeArrowheads="1"/>
          </p:cNvSpPr>
          <p:nvPr/>
        </p:nvSpPr>
        <p:spPr bwMode="auto">
          <a:xfrm>
            <a:off x="5861050" y="2297113"/>
            <a:ext cx="4794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5</a:t>
            </a:r>
            <a:endParaRPr lang="en-US" sz="3200"/>
          </a:p>
        </p:txBody>
      </p:sp>
      <p:sp>
        <p:nvSpPr>
          <p:cNvPr id="450596" name="Text Box 36"/>
          <p:cNvSpPr txBox="1">
            <a:spLocks noChangeArrowheads="1"/>
          </p:cNvSpPr>
          <p:nvPr/>
        </p:nvSpPr>
        <p:spPr bwMode="auto">
          <a:xfrm>
            <a:off x="6980238" y="2312988"/>
            <a:ext cx="4794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f</a:t>
            </a:r>
            <a:r>
              <a:rPr lang="en-US" sz="1600" baseline="-25000"/>
              <a:t>6</a:t>
            </a:r>
            <a:endParaRPr lang="en-US" sz="3200"/>
          </a:p>
        </p:txBody>
      </p:sp>
      <p:sp>
        <p:nvSpPr>
          <p:cNvPr id="450597" name="Text Box 37"/>
          <p:cNvSpPr txBox="1">
            <a:spLocks noChangeArrowheads="1"/>
          </p:cNvSpPr>
          <p:nvPr/>
        </p:nvSpPr>
        <p:spPr bwMode="auto">
          <a:xfrm>
            <a:off x="5013325" y="1241425"/>
            <a:ext cx="477838"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s</a:t>
            </a:r>
            <a:r>
              <a:rPr lang="en-US" sz="1600" baseline="-25000"/>
              <a:t>4</a:t>
            </a:r>
            <a:endParaRPr lang="en-US" sz="3200"/>
          </a:p>
        </p:txBody>
      </p:sp>
      <p:sp>
        <p:nvSpPr>
          <p:cNvPr id="450598" name="Text Box 38"/>
          <p:cNvSpPr txBox="1">
            <a:spLocks noChangeArrowheads="1"/>
          </p:cNvSpPr>
          <p:nvPr/>
        </p:nvSpPr>
        <p:spPr bwMode="auto">
          <a:xfrm>
            <a:off x="6405563" y="2119313"/>
            <a:ext cx="4794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s</a:t>
            </a:r>
            <a:r>
              <a:rPr lang="en-US" sz="1600" baseline="-25000"/>
              <a:t>5</a:t>
            </a:r>
            <a:endParaRPr lang="en-US" sz="3200"/>
          </a:p>
        </p:txBody>
      </p:sp>
      <p:sp>
        <p:nvSpPr>
          <p:cNvPr id="450599" name="Text Box 39"/>
          <p:cNvSpPr txBox="1">
            <a:spLocks noChangeArrowheads="1"/>
          </p:cNvSpPr>
          <p:nvPr/>
        </p:nvSpPr>
        <p:spPr bwMode="auto">
          <a:xfrm>
            <a:off x="3924300" y="1214438"/>
            <a:ext cx="4778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s</a:t>
            </a:r>
            <a:r>
              <a:rPr lang="en-US" sz="1600" baseline="-25000"/>
              <a:t>2</a:t>
            </a:r>
            <a:endParaRPr lang="en-US" sz="3200"/>
          </a:p>
        </p:txBody>
      </p:sp>
      <p:sp>
        <p:nvSpPr>
          <p:cNvPr id="450600" name="Text Box 40"/>
          <p:cNvSpPr txBox="1">
            <a:spLocks noChangeArrowheads="1"/>
          </p:cNvSpPr>
          <p:nvPr/>
        </p:nvSpPr>
        <p:spPr bwMode="auto">
          <a:xfrm>
            <a:off x="4181475" y="1770063"/>
            <a:ext cx="4079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r>
              <a:rPr lang="en-US" sz="1600"/>
              <a:t>s</a:t>
            </a:r>
            <a:r>
              <a:rPr lang="en-US" sz="1600" baseline="-25000"/>
              <a:t>3</a:t>
            </a:r>
            <a:endParaRPr lang="en-US" sz="3200"/>
          </a:p>
        </p:txBody>
      </p:sp>
      <p:sp>
        <p:nvSpPr>
          <p:cNvPr id="450601" name="Text Box 41"/>
          <p:cNvSpPr txBox="1">
            <a:spLocks noChangeArrowheads="1"/>
          </p:cNvSpPr>
          <p:nvPr/>
        </p:nvSpPr>
        <p:spPr bwMode="auto">
          <a:xfrm>
            <a:off x="2762250" y="1230313"/>
            <a:ext cx="4778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s</a:t>
            </a:r>
            <a:r>
              <a:rPr lang="en-US" sz="1600" baseline="-25000"/>
              <a:t>1</a:t>
            </a:r>
            <a:endParaRPr lang="en-US" sz="3200"/>
          </a:p>
        </p:txBody>
      </p:sp>
      <p:grpSp>
        <p:nvGrpSpPr>
          <p:cNvPr id="450602" name="Group 42"/>
          <p:cNvGrpSpPr>
            <a:grpSpLocks/>
          </p:cNvGrpSpPr>
          <p:nvPr/>
        </p:nvGrpSpPr>
        <p:grpSpPr bwMode="auto">
          <a:xfrm>
            <a:off x="1868488" y="4635500"/>
            <a:ext cx="5591175" cy="1163638"/>
            <a:chOff x="1467" y="2970"/>
            <a:chExt cx="2702" cy="558"/>
          </a:xfrm>
        </p:grpSpPr>
        <p:sp>
          <p:nvSpPr>
            <p:cNvPr id="450603" name="Text Box 43"/>
            <p:cNvSpPr txBox="1">
              <a:spLocks noChangeArrowheads="1"/>
            </p:cNvSpPr>
            <p:nvPr/>
          </p:nvSpPr>
          <p:spPr bwMode="auto">
            <a:xfrm>
              <a:off x="3215" y="3001"/>
              <a:ext cx="45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t>ECU</a:t>
              </a:r>
              <a:r>
                <a:rPr lang="en-US" sz="1600" b="1" baseline="-25000"/>
                <a:t>2</a:t>
              </a:r>
              <a:endParaRPr lang="en-US" sz="3200" b="1"/>
            </a:p>
          </p:txBody>
        </p:sp>
        <p:sp>
          <p:nvSpPr>
            <p:cNvPr id="450604" name="Rectangle 44"/>
            <p:cNvSpPr>
              <a:spLocks noChangeArrowheads="1"/>
            </p:cNvSpPr>
            <p:nvPr/>
          </p:nvSpPr>
          <p:spPr bwMode="auto">
            <a:xfrm>
              <a:off x="1962" y="2970"/>
              <a:ext cx="415" cy="214"/>
            </a:xfrm>
            <a:prstGeom prst="rect">
              <a:avLst/>
            </a:prstGeom>
            <a:solidFill>
              <a:srgbClr val="FFFFFF"/>
            </a:solidFill>
            <a:ln w="9525">
              <a:solidFill>
                <a:srgbClr val="000000"/>
              </a:solidFill>
              <a:miter lim="800000"/>
              <a:headEnd/>
              <a:tailEnd/>
            </a:ln>
          </p:spPr>
          <p:txBody>
            <a:bodyPr/>
            <a:lstStyle/>
            <a:p>
              <a:endParaRPr lang="en-US"/>
            </a:p>
          </p:txBody>
        </p:sp>
        <p:cxnSp>
          <p:nvCxnSpPr>
            <p:cNvPr id="450605" name="AutoShape 45"/>
            <p:cNvCxnSpPr>
              <a:cxnSpLocks noChangeShapeType="1"/>
            </p:cNvCxnSpPr>
            <p:nvPr/>
          </p:nvCxnSpPr>
          <p:spPr bwMode="auto">
            <a:xfrm>
              <a:off x="2170" y="3184"/>
              <a:ext cx="791" cy="1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0606" name="Rectangle 46"/>
            <p:cNvSpPr>
              <a:spLocks noChangeArrowheads="1"/>
            </p:cNvSpPr>
            <p:nvPr/>
          </p:nvSpPr>
          <p:spPr bwMode="auto">
            <a:xfrm>
              <a:off x="3194" y="2970"/>
              <a:ext cx="416" cy="2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450607" name="AutoShape 47"/>
            <p:cNvCxnSpPr>
              <a:cxnSpLocks noChangeShapeType="1"/>
              <a:stCxn id="450606" idx="2"/>
              <a:endCxn id="450616" idx="0"/>
            </p:cNvCxnSpPr>
            <p:nvPr/>
          </p:nvCxnSpPr>
          <p:spPr bwMode="auto">
            <a:xfrm flipH="1">
              <a:off x="2961" y="3184"/>
              <a:ext cx="442" cy="1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0608" name="AutoShape 48"/>
            <p:cNvCxnSpPr>
              <a:cxnSpLocks noChangeShapeType="1"/>
              <a:stCxn id="450615" idx="2"/>
              <a:endCxn id="450616" idx="0"/>
            </p:cNvCxnSpPr>
            <p:nvPr/>
          </p:nvCxnSpPr>
          <p:spPr bwMode="auto">
            <a:xfrm flipH="1">
              <a:off x="2961" y="3184"/>
              <a:ext cx="954" cy="1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0609" name="AutoShape 49"/>
            <p:cNvCxnSpPr>
              <a:cxnSpLocks noChangeShapeType="1"/>
            </p:cNvCxnSpPr>
            <p:nvPr/>
          </p:nvCxnSpPr>
          <p:spPr bwMode="auto">
            <a:xfrm flipV="1">
              <a:off x="1705" y="3077"/>
              <a:ext cx="257" cy="181"/>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450610" name="Text Box 50"/>
            <p:cNvSpPr txBox="1">
              <a:spLocks noChangeArrowheads="1"/>
            </p:cNvSpPr>
            <p:nvPr/>
          </p:nvSpPr>
          <p:spPr bwMode="auto">
            <a:xfrm>
              <a:off x="1954" y="3001"/>
              <a:ext cx="4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t>ECU</a:t>
              </a:r>
              <a:r>
                <a:rPr lang="en-US" sz="1600" b="1" baseline="-25000"/>
                <a:t>1</a:t>
              </a:r>
              <a:endParaRPr lang="en-US" sz="3200" b="1"/>
            </a:p>
          </p:txBody>
        </p:sp>
        <p:sp>
          <p:nvSpPr>
            <p:cNvPr id="450611" name="Text Box 51"/>
            <p:cNvSpPr txBox="1">
              <a:spLocks noChangeArrowheads="1"/>
            </p:cNvSpPr>
            <p:nvPr/>
          </p:nvSpPr>
          <p:spPr bwMode="auto">
            <a:xfrm>
              <a:off x="3724" y="3001"/>
              <a:ext cx="44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t>ECU</a:t>
              </a:r>
              <a:r>
                <a:rPr lang="en-US" sz="1600" b="1" baseline="-25000"/>
                <a:t>3</a:t>
              </a:r>
              <a:endParaRPr lang="en-US" sz="3200" b="1"/>
            </a:p>
          </p:txBody>
        </p:sp>
        <p:sp>
          <p:nvSpPr>
            <p:cNvPr id="450612" name="Text Box 52"/>
            <p:cNvSpPr txBox="1">
              <a:spLocks noChangeArrowheads="1"/>
            </p:cNvSpPr>
            <p:nvPr/>
          </p:nvSpPr>
          <p:spPr bwMode="auto">
            <a:xfrm>
              <a:off x="1467" y="3279"/>
              <a:ext cx="51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t>OSEK</a:t>
              </a:r>
              <a:r>
                <a:rPr lang="en-US" sz="1600" b="1" baseline="-25000"/>
                <a:t>1</a:t>
              </a:r>
              <a:endParaRPr lang="en-US" sz="3200" b="1"/>
            </a:p>
          </p:txBody>
        </p:sp>
        <p:sp>
          <p:nvSpPr>
            <p:cNvPr id="450613" name="Text Box 53"/>
            <p:cNvSpPr txBox="1">
              <a:spLocks noChangeArrowheads="1"/>
            </p:cNvSpPr>
            <p:nvPr/>
          </p:nvSpPr>
          <p:spPr bwMode="auto">
            <a:xfrm>
              <a:off x="2764" y="3365"/>
              <a:ext cx="38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t>CAN</a:t>
              </a:r>
              <a:r>
                <a:rPr lang="en-US" sz="1600" b="1" baseline="-25000"/>
                <a:t>1</a:t>
              </a:r>
              <a:endParaRPr lang="en-US" sz="3200" b="1"/>
            </a:p>
          </p:txBody>
        </p:sp>
        <p:sp>
          <p:nvSpPr>
            <p:cNvPr id="450614" name="Rectangle 54"/>
            <p:cNvSpPr>
              <a:spLocks noChangeArrowheads="1"/>
            </p:cNvSpPr>
            <p:nvPr/>
          </p:nvSpPr>
          <p:spPr bwMode="auto">
            <a:xfrm>
              <a:off x="1502" y="3241"/>
              <a:ext cx="415" cy="21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15" name="Rectangle 55"/>
            <p:cNvSpPr>
              <a:spLocks noChangeArrowheads="1"/>
            </p:cNvSpPr>
            <p:nvPr/>
          </p:nvSpPr>
          <p:spPr bwMode="auto">
            <a:xfrm>
              <a:off x="3707" y="2970"/>
              <a:ext cx="416" cy="2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16" name="Rectangle 56"/>
            <p:cNvSpPr>
              <a:spLocks noChangeArrowheads="1"/>
            </p:cNvSpPr>
            <p:nvPr/>
          </p:nvSpPr>
          <p:spPr bwMode="auto">
            <a:xfrm>
              <a:off x="2243" y="3379"/>
              <a:ext cx="1436" cy="1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50617" name="Group 57"/>
          <p:cNvGrpSpPr>
            <a:grpSpLocks/>
          </p:cNvGrpSpPr>
          <p:nvPr/>
        </p:nvGrpSpPr>
        <p:grpSpPr bwMode="auto">
          <a:xfrm>
            <a:off x="2274888" y="3287713"/>
            <a:ext cx="5194300" cy="441325"/>
            <a:chOff x="1433" y="2071"/>
            <a:chExt cx="3272" cy="278"/>
          </a:xfrm>
        </p:grpSpPr>
        <p:grpSp>
          <p:nvGrpSpPr>
            <p:cNvPr id="450618" name="Group 58"/>
            <p:cNvGrpSpPr>
              <a:grpSpLocks/>
            </p:cNvGrpSpPr>
            <p:nvPr/>
          </p:nvGrpSpPr>
          <p:grpSpPr bwMode="auto">
            <a:xfrm>
              <a:off x="1433" y="2071"/>
              <a:ext cx="431" cy="268"/>
              <a:chOff x="1433" y="2071"/>
              <a:chExt cx="431" cy="268"/>
            </a:xfrm>
          </p:grpSpPr>
          <p:sp>
            <p:nvSpPr>
              <p:cNvPr id="450619" name="Rectangle 59"/>
              <p:cNvSpPr>
                <a:spLocks noChangeArrowheads="1"/>
              </p:cNvSpPr>
              <p:nvPr/>
            </p:nvSpPr>
            <p:spPr bwMode="auto">
              <a:xfrm>
                <a:off x="1433" y="2071"/>
                <a:ext cx="413" cy="268"/>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620" name="Text Box 60"/>
              <p:cNvSpPr txBox="1">
                <a:spLocks noChangeArrowheads="1"/>
              </p:cNvSpPr>
              <p:nvPr/>
            </p:nvSpPr>
            <p:spPr bwMode="auto">
              <a:xfrm>
                <a:off x="1475" y="2116"/>
                <a:ext cx="38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r>
                  <a:rPr lang="en-US" sz="1400"/>
                  <a:t>task</a:t>
                </a:r>
                <a:r>
                  <a:rPr lang="en-US" sz="1400" baseline="-25000"/>
                  <a:t>1</a:t>
                </a:r>
                <a:endParaRPr lang="en-US" sz="2800"/>
              </a:p>
            </p:txBody>
          </p:sp>
        </p:grpSp>
        <p:grpSp>
          <p:nvGrpSpPr>
            <p:cNvPr id="450621" name="Group 61"/>
            <p:cNvGrpSpPr>
              <a:grpSpLocks/>
            </p:cNvGrpSpPr>
            <p:nvPr/>
          </p:nvGrpSpPr>
          <p:grpSpPr bwMode="auto">
            <a:xfrm>
              <a:off x="2337" y="2082"/>
              <a:ext cx="431" cy="267"/>
              <a:chOff x="2337" y="2082"/>
              <a:chExt cx="431" cy="267"/>
            </a:xfrm>
          </p:grpSpPr>
          <p:sp>
            <p:nvSpPr>
              <p:cNvPr id="450622" name="Rectangle 62"/>
              <p:cNvSpPr>
                <a:spLocks noChangeArrowheads="1"/>
              </p:cNvSpPr>
              <p:nvPr/>
            </p:nvSpPr>
            <p:spPr bwMode="auto">
              <a:xfrm>
                <a:off x="2337" y="2082"/>
                <a:ext cx="413" cy="26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623" name="Text Box 63"/>
              <p:cNvSpPr txBox="1">
                <a:spLocks noChangeArrowheads="1"/>
              </p:cNvSpPr>
              <p:nvPr/>
            </p:nvSpPr>
            <p:spPr bwMode="auto">
              <a:xfrm>
                <a:off x="2368" y="2136"/>
                <a:ext cx="40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r>
                  <a:rPr lang="en-US" sz="1400"/>
                  <a:t>task</a:t>
                </a:r>
                <a:r>
                  <a:rPr lang="en-US" sz="1400" baseline="-25000"/>
                  <a:t>2</a:t>
                </a:r>
                <a:endParaRPr lang="en-US" sz="2800"/>
              </a:p>
            </p:txBody>
          </p:sp>
        </p:grpSp>
        <p:grpSp>
          <p:nvGrpSpPr>
            <p:cNvPr id="450624" name="Group 64"/>
            <p:cNvGrpSpPr>
              <a:grpSpLocks/>
            </p:cNvGrpSpPr>
            <p:nvPr/>
          </p:nvGrpSpPr>
          <p:grpSpPr bwMode="auto">
            <a:xfrm>
              <a:off x="3588" y="2082"/>
              <a:ext cx="448" cy="267"/>
              <a:chOff x="3588" y="2082"/>
              <a:chExt cx="448" cy="267"/>
            </a:xfrm>
          </p:grpSpPr>
          <p:sp>
            <p:nvSpPr>
              <p:cNvPr id="450625" name="Rectangle 65"/>
              <p:cNvSpPr>
                <a:spLocks noChangeArrowheads="1"/>
              </p:cNvSpPr>
              <p:nvPr/>
            </p:nvSpPr>
            <p:spPr bwMode="auto">
              <a:xfrm>
                <a:off x="3588" y="2082"/>
                <a:ext cx="424" cy="26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626" name="Text Box 66"/>
              <p:cNvSpPr txBox="1">
                <a:spLocks noChangeArrowheads="1"/>
              </p:cNvSpPr>
              <p:nvPr/>
            </p:nvSpPr>
            <p:spPr bwMode="auto">
              <a:xfrm>
                <a:off x="3635" y="2129"/>
                <a:ext cx="40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r>
                  <a:rPr lang="en-US" sz="1400"/>
                  <a:t>task</a:t>
                </a:r>
                <a:r>
                  <a:rPr lang="en-US" sz="1400" baseline="-25000"/>
                  <a:t>3</a:t>
                </a:r>
                <a:endParaRPr lang="en-US" sz="2800"/>
              </a:p>
            </p:txBody>
          </p:sp>
        </p:grpSp>
        <p:grpSp>
          <p:nvGrpSpPr>
            <p:cNvPr id="450627" name="Group 67"/>
            <p:cNvGrpSpPr>
              <a:grpSpLocks/>
            </p:cNvGrpSpPr>
            <p:nvPr/>
          </p:nvGrpSpPr>
          <p:grpSpPr bwMode="auto">
            <a:xfrm>
              <a:off x="4269" y="2082"/>
              <a:ext cx="436" cy="267"/>
              <a:chOff x="4269" y="2082"/>
              <a:chExt cx="436" cy="267"/>
            </a:xfrm>
          </p:grpSpPr>
          <p:sp>
            <p:nvSpPr>
              <p:cNvPr id="450628" name="Rectangle 68"/>
              <p:cNvSpPr>
                <a:spLocks noChangeArrowheads="1"/>
              </p:cNvSpPr>
              <p:nvPr/>
            </p:nvSpPr>
            <p:spPr bwMode="auto">
              <a:xfrm>
                <a:off x="4269" y="2082"/>
                <a:ext cx="424" cy="26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629" name="Text Box 69"/>
              <p:cNvSpPr txBox="1">
                <a:spLocks noChangeArrowheads="1"/>
              </p:cNvSpPr>
              <p:nvPr/>
            </p:nvSpPr>
            <p:spPr bwMode="auto">
              <a:xfrm>
                <a:off x="4306" y="2136"/>
                <a:ext cx="39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r>
                  <a:rPr lang="en-US" sz="1400"/>
                  <a:t>task</a:t>
                </a:r>
                <a:r>
                  <a:rPr lang="en-US" sz="1400" baseline="-25000"/>
                  <a:t>4</a:t>
                </a:r>
                <a:endParaRPr lang="en-US" sz="2800"/>
              </a:p>
            </p:txBody>
          </p:sp>
        </p:grpSp>
      </p:grpSp>
      <p:sp>
        <p:nvSpPr>
          <p:cNvPr id="450630" name="Text Box 70"/>
          <p:cNvSpPr txBox="1">
            <a:spLocks noChangeArrowheads="1"/>
          </p:cNvSpPr>
          <p:nvPr/>
        </p:nvSpPr>
        <p:spPr bwMode="auto">
          <a:xfrm>
            <a:off x="561975" y="1846263"/>
            <a:ext cx="13081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i="1"/>
              <a:t>Functional model</a:t>
            </a:r>
            <a:endParaRPr lang="en-US" sz="3200"/>
          </a:p>
        </p:txBody>
      </p:sp>
      <p:sp>
        <p:nvSpPr>
          <p:cNvPr id="450631" name="Text Box 71"/>
          <p:cNvSpPr txBox="1">
            <a:spLocks noChangeArrowheads="1"/>
          </p:cNvSpPr>
          <p:nvPr/>
        </p:nvSpPr>
        <p:spPr bwMode="auto">
          <a:xfrm>
            <a:off x="411163" y="3154363"/>
            <a:ext cx="16637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i="1" dirty="0" smtClean="0"/>
              <a:t>Software tasks model</a:t>
            </a:r>
            <a:endParaRPr lang="en-US" sz="3200" dirty="0"/>
          </a:p>
        </p:txBody>
      </p:sp>
      <p:sp>
        <p:nvSpPr>
          <p:cNvPr id="450633" name="Line 73"/>
          <p:cNvSpPr>
            <a:spLocks noChangeShapeType="1"/>
          </p:cNvSpPr>
          <p:nvPr/>
        </p:nvSpPr>
        <p:spPr bwMode="auto">
          <a:xfrm>
            <a:off x="1504950" y="2946400"/>
            <a:ext cx="6342063" cy="3175"/>
          </a:xfrm>
          <a:prstGeom prst="line">
            <a:avLst/>
          </a:prstGeom>
          <a:noFill/>
          <a:ln w="9525">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50634" name="Group 74"/>
          <p:cNvGrpSpPr>
            <a:grpSpLocks/>
          </p:cNvGrpSpPr>
          <p:nvPr/>
        </p:nvGrpSpPr>
        <p:grpSpPr bwMode="auto">
          <a:xfrm>
            <a:off x="2481263" y="1809750"/>
            <a:ext cx="4637087" cy="1450975"/>
            <a:chOff x="1563" y="1140"/>
            <a:chExt cx="2921" cy="914"/>
          </a:xfrm>
        </p:grpSpPr>
        <p:sp>
          <p:nvSpPr>
            <p:cNvPr id="450635" name="Line 75"/>
            <p:cNvSpPr>
              <a:spLocks noChangeShapeType="1"/>
            </p:cNvSpPr>
            <p:nvPr/>
          </p:nvSpPr>
          <p:spPr bwMode="auto">
            <a:xfrm>
              <a:off x="2237" y="1152"/>
              <a:ext cx="288" cy="902"/>
            </a:xfrm>
            <a:prstGeom prst="line">
              <a:avLst/>
            </a:prstGeom>
            <a:noFill/>
            <a:ln w="9525">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36" name="Line 76"/>
            <p:cNvSpPr>
              <a:spLocks noChangeShapeType="1"/>
            </p:cNvSpPr>
            <p:nvPr/>
          </p:nvSpPr>
          <p:spPr bwMode="auto">
            <a:xfrm>
              <a:off x="1563" y="1140"/>
              <a:ext cx="77" cy="892"/>
            </a:xfrm>
            <a:prstGeom prst="line">
              <a:avLst/>
            </a:prstGeom>
            <a:noFill/>
            <a:ln w="9525">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37" name="Line 77"/>
            <p:cNvSpPr>
              <a:spLocks noChangeShapeType="1"/>
            </p:cNvSpPr>
            <p:nvPr/>
          </p:nvSpPr>
          <p:spPr bwMode="auto">
            <a:xfrm>
              <a:off x="3003" y="1159"/>
              <a:ext cx="690" cy="845"/>
            </a:xfrm>
            <a:prstGeom prst="line">
              <a:avLst/>
            </a:prstGeom>
            <a:noFill/>
            <a:ln w="9525">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38" name="Line 78"/>
            <p:cNvSpPr>
              <a:spLocks noChangeShapeType="1"/>
            </p:cNvSpPr>
            <p:nvPr/>
          </p:nvSpPr>
          <p:spPr bwMode="auto">
            <a:xfrm>
              <a:off x="3644" y="1166"/>
              <a:ext cx="162" cy="863"/>
            </a:xfrm>
            <a:prstGeom prst="line">
              <a:avLst/>
            </a:prstGeom>
            <a:noFill/>
            <a:ln w="9525">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39" name="Line 79"/>
            <p:cNvSpPr>
              <a:spLocks noChangeShapeType="1"/>
            </p:cNvSpPr>
            <p:nvPr/>
          </p:nvSpPr>
          <p:spPr bwMode="auto">
            <a:xfrm>
              <a:off x="3805" y="1702"/>
              <a:ext cx="613" cy="325"/>
            </a:xfrm>
            <a:prstGeom prst="line">
              <a:avLst/>
            </a:prstGeom>
            <a:noFill/>
            <a:ln w="9525">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40" name="Line 80"/>
            <p:cNvSpPr>
              <a:spLocks noChangeShapeType="1"/>
            </p:cNvSpPr>
            <p:nvPr/>
          </p:nvSpPr>
          <p:spPr bwMode="auto">
            <a:xfrm flipH="1">
              <a:off x="4455" y="1729"/>
              <a:ext cx="29" cy="306"/>
            </a:xfrm>
            <a:prstGeom prst="line">
              <a:avLst/>
            </a:prstGeom>
            <a:noFill/>
            <a:ln w="9525">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0641" name="Group 81"/>
          <p:cNvGrpSpPr>
            <a:grpSpLocks/>
          </p:cNvGrpSpPr>
          <p:nvPr/>
        </p:nvGrpSpPr>
        <p:grpSpPr bwMode="auto">
          <a:xfrm>
            <a:off x="2651125" y="3738563"/>
            <a:ext cx="4413250" cy="863600"/>
            <a:chOff x="1670" y="2355"/>
            <a:chExt cx="2780" cy="544"/>
          </a:xfrm>
        </p:grpSpPr>
        <p:sp>
          <p:nvSpPr>
            <p:cNvPr id="450642" name="Line 82"/>
            <p:cNvSpPr>
              <a:spLocks noChangeShapeType="1"/>
            </p:cNvSpPr>
            <p:nvPr/>
          </p:nvSpPr>
          <p:spPr bwMode="auto">
            <a:xfrm>
              <a:off x="1670" y="2381"/>
              <a:ext cx="356" cy="518"/>
            </a:xfrm>
            <a:prstGeom prst="line">
              <a:avLst/>
            </a:prstGeom>
            <a:noFill/>
            <a:ln w="9525">
              <a:solidFill>
                <a:srgbClr val="80008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43" name="Line 83"/>
            <p:cNvSpPr>
              <a:spLocks noChangeShapeType="1"/>
            </p:cNvSpPr>
            <p:nvPr/>
          </p:nvSpPr>
          <p:spPr bwMode="auto">
            <a:xfrm flipH="1">
              <a:off x="2139" y="2379"/>
              <a:ext cx="335" cy="499"/>
            </a:xfrm>
            <a:prstGeom prst="line">
              <a:avLst/>
            </a:prstGeom>
            <a:noFill/>
            <a:ln w="9525">
              <a:solidFill>
                <a:srgbClr val="80008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44" name="Line 84"/>
            <p:cNvSpPr>
              <a:spLocks noChangeShapeType="1"/>
            </p:cNvSpPr>
            <p:nvPr/>
          </p:nvSpPr>
          <p:spPr bwMode="auto">
            <a:xfrm>
              <a:off x="3759" y="2367"/>
              <a:ext cx="1" cy="519"/>
            </a:xfrm>
            <a:prstGeom prst="line">
              <a:avLst/>
            </a:prstGeom>
            <a:noFill/>
            <a:ln w="9525">
              <a:solidFill>
                <a:srgbClr val="80008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45" name="Line 85"/>
            <p:cNvSpPr>
              <a:spLocks noChangeShapeType="1"/>
            </p:cNvSpPr>
            <p:nvPr/>
          </p:nvSpPr>
          <p:spPr bwMode="auto">
            <a:xfrm>
              <a:off x="4449" y="2355"/>
              <a:ext cx="1" cy="519"/>
            </a:xfrm>
            <a:prstGeom prst="line">
              <a:avLst/>
            </a:prstGeom>
            <a:noFill/>
            <a:ln w="9525">
              <a:solidFill>
                <a:srgbClr val="80008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0646" name="Group 86"/>
          <p:cNvGrpSpPr>
            <a:grpSpLocks/>
          </p:cNvGrpSpPr>
          <p:nvPr/>
        </p:nvGrpSpPr>
        <p:grpSpPr bwMode="auto">
          <a:xfrm>
            <a:off x="2941638" y="1616075"/>
            <a:ext cx="742950" cy="2951163"/>
            <a:chOff x="1853" y="1018"/>
            <a:chExt cx="468" cy="1859"/>
          </a:xfrm>
        </p:grpSpPr>
        <p:grpSp>
          <p:nvGrpSpPr>
            <p:cNvPr id="450647" name="Group 87"/>
            <p:cNvGrpSpPr>
              <a:grpSpLocks/>
            </p:cNvGrpSpPr>
            <p:nvPr/>
          </p:nvGrpSpPr>
          <p:grpSpPr bwMode="auto">
            <a:xfrm>
              <a:off x="1958" y="2102"/>
              <a:ext cx="363" cy="251"/>
              <a:chOff x="1958" y="2102"/>
              <a:chExt cx="363" cy="251"/>
            </a:xfrm>
          </p:grpSpPr>
          <p:sp>
            <p:nvSpPr>
              <p:cNvPr id="450648" name="Rectangle 88"/>
              <p:cNvSpPr>
                <a:spLocks noChangeArrowheads="1"/>
              </p:cNvSpPr>
              <p:nvPr/>
            </p:nvSpPr>
            <p:spPr bwMode="auto">
              <a:xfrm>
                <a:off x="1958" y="2102"/>
                <a:ext cx="290" cy="23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649" name="Text Box 89"/>
              <p:cNvSpPr txBox="1">
                <a:spLocks noChangeArrowheads="1"/>
              </p:cNvSpPr>
              <p:nvPr/>
            </p:nvSpPr>
            <p:spPr bwMode="auto">
              <a:xfrm>
                <a:off x="1965" y="2123"/>
                <a:ext cx="3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r>
                  <a:rPr lang="en-US" sz="1400"/>
                  <a:t>SR</a:t>
                </a:r>
                <a:r>
                  <a:rPr lang="en-US" sz="1400" baseline="-25000"/>
                  <a:t>1</a:t>
                </a:r>
                <a:endParaRPr lang="en-US" sz="2800"/>
              </a:p>
            </p:txBody>
          </p:sp>
        </p:grpSp>
        <p:sp>
          <p:nvSpPr>
            <p:cNvPr id="450650" name="Line 90"/>
            <p:cNvSpPr>
              <a:spLocks noChangeShapeType="1"/>
            </p:cNvSpPr>
            <p:nvPr/>
          </p:nvSpPr>
          <p:spPr bwMode="auto">
            <a:xfrm>
              <a:off x="1853" y="1018"/>
              <a:ext cx="221" cy="1036"/>
            </a:xfrm>
            <a:prstGeom prst="line">
              <a:avLst/>
            </a:prstGeom>
            <a:noFill/>
            <a:ln w="9525">
              <a:solidFill>
                <a:srgbClr val="808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51" name="Line 91"/>
            <p:cNvSpPr>
              <a:spLocks noChangeShapeType="1"/>
            </p:cNvSpPr>
            <p:nvPr/>
          </p:nvSpPr>
          <p:spPr bwMode="auto">
            <a:xfrm>
              <a:off x="2062" y="2389"/>
              <a:ext cx="39" cy="488"/>
            </a:xfrm>
            <a:prstGeom prst="line">
              <a:avLst/>
            </a:prstGeom>
            <a:noFill/>
            <a:ln w="9525">
              <a:solidFill>
                <a:srgbClr val="808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0652" name="Group 92"/>
          <p:cNvGrpSpPr>
            <a:grpSpLocks/>
          </p:cNvGrpSpPr>
          <p:nvPr/>
        </p:nvGrpSpPr>
        <p:grpSpPr bwMode="auto">
          <a:xfrm>
            <a:off x="5222875" y="1709738"/>
            <a:ext cx="1820863" cy="1508125"/>
            <a:chOff x="3290" y="1077"/>
            <a:chExt cx="1147" cy="950"/>
          </a:xfrm>
        </p:grpSpPr>
        <p:sp>
          <p:nvSpPr>
            <p:cNvPr id="450653" name="Line 93"/>
            <p:cNvSpPr>
              <a:spLocks noChangeShapeType="1"/>
            </p:cNvSpPr>
            <p:nvPr/>
          </p:nvSpPr>
          <p:spPr bwMode="auto">
            <a:xfrm>
              <a:off x="4129" y="1587"/>
              <a:ext cx="308" cy="440"/>
            </a:xfrm>
            <a:prstGeom prst="line">
              <a:avLst/>
            </a:prstGeom>
            <a:noFill/>
            <a:ln w="9525">
              <a:solidFill>
                <a:srgbClr val="808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54" name="Line 94"/>
            <p:cNvSpPr>
              <a:spLocks noChangeShapeType="1"/>
            </p:cNvSpPr>
            <p:nvPr/>
          </p:nvSpPr>
          <p:spPr bwMode="auto">
            <a:xfrm>
              <a:off x="3290" y="1077"/>
              <a:ext cx="463" cy="939"/>
            </a:xfrm>
            <a:prstGeom prst="line">
              <a:avLst/>
            </a:prstGeom>
            <a:noFill/>
            <a:ln w="9525">
              <a:solidFill>
                <a:srgbClr val="808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0655" name="Group 95"/>
          <p:cNvGrpSpPr>
            <a:grpSpLocks/>
          </p:cNvGrpSpPr>
          <p:nvPr/>
        </p:nvGrpSpPr>
        <p:grpSpPr bwMode="auto">
          <a:xfrm>
            <a:off x="4106863" y="1598613"/>
            <a:ext cx="1249362" cy="3879850"/>
            <a:chOff x="2587" y="1007"/>
            <a:chExt cx="787" cy="2444"/>
          </a:xfrm>
        </p:grpSpPr>
        <p:grpSp>
          <p:nvGrpSpPr>
            <p:cNvPr id="450656" name="Group 96"/>
            <p:cNvGrpSpPr>
              <a:grpSpLocks/>
            </p:cNvGrpSpPr>
            <p:nvPr/>
          </p:nvGrpSpPr>
          <p:grpSpPr bwMode="auto">
            <a:xfrm>
              <a:off x="2660" y="2146"/>
              <a:ext cx="714" cy="517"/>
              <a:chOff x="2660" y="2146"/>
              <a:chExt cx="714" cy="517"/>
            </a:xfrm>
          </p:grpSpPr>
          <p:grpSp>
            <p:nvGrpSpPr>
              <p:cNvPr id="450657" name="Group 97"/>
              <p:cNvGrpSpPr>
                <a:grpSpLocks/>
              </p:cNvGrpSpPr>
              <p:nvPr/>
            </p:nvGrpSpPr>
            <p:grpSpPr bwMode="auto">
              <a:xfrm>
                <a:off x="2984" y="2146"/>
                <a:ext cx="390" cy="239"/>
                <a:chOff x="2984" y="2146"/>
                <a:chExt cx="390" cy="239"/>
              </a:xfrm>
            </p:grpSpPr>
            <p:sp>
              <p:nvSpPr>
                <p:cNvPr id="450658" name="Rectangle 98"/>
                <p:cNvSpPr>
                  <a:spLocks noChangeArrowheads="1"/>
                </p:cNvSpPr>
                <p:nvPr/>
              </p:nvSpPr>
              <p:spPr bwMode="auto">
                <a:xfrm>
                  <a:off x="2984" y="2146"/>
                  <a:ext cx="390" cy="203"/>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659" name="Text Box 99"/>
                <p:cNvSpPr txBox="1">
                  <a:spLocks noChangeArrowheads="1"/>
                </p:cNvSpPr>
                <p:nvPr/>
              </p:nvSpPr>
              <p:spPr bwMode="auto">
                <a:xfrm>
                  <a:off x="3014" y="2154"/>
                  <a:ext cx="3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r>
                    <a:rPr lang="en-US" sz="1400"/>
                    <a:t>msg</a:t>
                  </a:r>
                  <a:r>
                    <a:rPr lang="en-US" sz="1400" baseline="-25000"/>
                    <a:t>1</a:t>
                  </a:r>
                  <a:endParaRPr lang="en-US" sz="2800"/>
                </a:p>
              </p:txBody>
            </p:sp>
          </p:grpSp>
          <p:grpSp>
            <p:nvGrpSpPr>
              <p:cNvPr id="450660" name="Group 100"/>
              <p:cNvGrpSpPr>
                <a:grpSpLocks/>
              </p:cNvGrpSpPr>
              <p:nvPr/>
            </p:nvGrpSpPr>
            <p:grpSpPr bwMode="auto">
              <a:xfrm>
                <a:off x="2660" y="2433"/>
                <a:ext cx="454" cy="230"/>
                <a:chOff x="2660" y="2433"/>
                <a:chExt cx="454" cy="230"/>
              </a:xfrm>
            </p:grpSpPr>
            <p:sp>
              <p:nvSpPr>
                <p:cNvPr id="450661" name="Rectangle 101"/>
                <p:cNvSpPr>
                  <a:spLocks noChangeArrowheads="1"/>
                </p:cNvSpPr>
                <p:nvPr/>
              </p:nvSpPr>
              <p:spPr bwMode="auto">
                <a:xfrm>
                  <a:off x="2660" y="2435"/>
                  <a:ext cx="391" cy="203"/>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662" name="Text Box 102"/>
                <p:cNvSpPr txBox="1">
                  <a:spLocks noChangeArrowheads="1"/>
                </p:cNvSpPr>
                <p:nvPr/>
              </p:nvSpPr>
              <p:spPr bwMode="auto">
                <a:xfrm>
                  <a:off x="2680" y="2433"/>
                  <a:ext cx="4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r>
                    <a:rPr lang="en-US" sz="1400"/>
                    <a:t>msg</a:t>
                  </a:r>
                  <a:r>
                    <a:rPr lang="en-US" sz="1400" baseline="-25000"/>
                    <a:t>2</a:t>
                  </a:r>
                  <a:endParaRPr lang="en-US" sz="2800"/>
                </a:p>
              </p:txBody>
            </p:sp>
          </p:grpSp>
        </p:grpSp>
        <p:sp>
          <p:nvSpPr>
            <p:cNvPr id="450663" name="Line 103"/>
            <p:cNvSpPr>
              <a:spLocks noChangeShapeType="1"/>
            </p:cNvSpPr>
            <p:nvPr/>
          </p:nvSpPr>
          <p:spPr bwMode="auto">
            <a:xfrm flipH="1">
              <a:off x="2780" y="2666"/>
              <a:ext cx="48" cy="785"/>
            </a:xfrm>
            <a:prstGeom prst="line">
              <a:avLst/>
            </a:prstGeom>
            <a:noFill/>
            <a:ln w="9525">
              <a:solidFill>
                <a:srgbClr val="808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64" name="Line 104"/>
            <p:cNvSpPr>
              <a:spLocks noChangeShapeType="1"/>
            </p:cNvSpPr>
            <p:nvPr/>
          </p:nvSpPr>
          <p:spPr bwMode="auto">
            <a:xfrm flipH="1">
              <a:off x="2865" y="2357"/>
              <a:ext cx="326" cy="1074"/>
            </a:xfrm>
            <a:prstGeom prst="line">
              <a:avLst/>
            </a:prstGeom>
            <a:noFill/>
            <a:ln w="9525">
              <a:solidFill>
                <a:srgbClr val="808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65" name="Line 105"/>
            <p:cNvSpPr>
              <a:spLocks noChangeShapeType="1"/>
            </p:cNvSpPr>
            <p:nvPr/>
          </p:nvSpPr>
          <p:spPr bwMode="auto">
            <a:xfrm>
              <a:off x="2587" y="1007"/>
              <a:ext cx="251" cy="1361"/>
            </a:xfrm>
            <a:prstGeom prst="line">
              <a:avLst/>
            </a:prstGeom>
            <a:noFill/>
            <a:ln w="9525">
              <a:solidFill>
                <a:srgbClr val="808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66" name="Line 106"/>
            <p:cNvSpPr>
              <a:spLocks noChangeShapeType="1"/>
            </p:cNvSpPr>
            <p:nvPr/>
          </p:nvSpPr>
          <p:spPr bwMode="auto">
            <a:xfrm>
              <a:off x="2690" y="1292"/>
              <a:ext cx="434" cy="804"/>
            </a:xfrm>
            <a:prstGeom prst="line">
              <a:avLst/>
            </a:prstGeom>
            <a:noFill/>
            <a:ln w="9525">
              <a:solidFill>
                <a:srgbClr val="808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0667" name="Group 107"/>
          <p:cNvGrpSpPr>
            <a:grpSpLocks/>
          </p:cNvGrpSpPr>
          <p:nvPr/>
        </p:nvGrpSpPr>
        <p:grpSpPr bwMode="auto">
          <a:xfrm>
            <a:off x="587375" y="3757613"/>
            <a:ext cx="1462088" cy="939800"/>
            <a:chOff x="370" y="2367"/>
            <a:chExt cx="921" cy="592"/>
          </a:xfrm>
        </p:grpSpPr>
        <p:sp>
          <p:nvSpPr>
            <p:cNvPr id="450668" name="AutoShape 108"/>
            <p:cNvSpPr>
              <a:spLocks/>
            </p:cNvSpPr>
            <p:nvPr/>
          </p:nvSpPr>
          <p:spPr bwMode="auto">
            <a:xfrm>
              <a:off x="370" y="2367"/>
              <a:ext cx="635" cy="218"/>
            </a:xfrm>
            <a:prstGeom prst="accentCallout1">
              <a:avLst>
                <a:gd name="adj1" fmla="val 33028"/>
                <a:gd name="adj2" fmla="val 107560"/>
                <a:gd name="adj3" fmla="val -36241"/>
                <a:gd name="adj4" fmla="val 162519"/>
              </a:avLst>
            </a:prstGeom>
            <a:solidFill>
              <a:schemeClr val="bg1"/>
            </a:solidFill>
            <a:ln w="9525">
              <a:solidFill>
                <a:srgbClr val="969696"/>
              </a:solidFill>
              <a:miter lim="800000"/>
              <a:headEnd type="none" w="sm" len="lg"/>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ctr" eaLnBrk="0" hangingPunct="0"/>
              <a:r>
                <a:rPr lang="en-US" sz="1600" b="1">
                  <a:solidFill>
                    <a:schemeClr val="tx2"/>
                  </a:solidFill>
                  <a:latin typeface="GM Sans Regular" pitchFamily="2" charset="0"/>
                </a:rPr>
                <a:t>task</a:t>
              </a:r>
            </a:p>
          </p:txBody>
        </p:sp>
        <p:sp>
          <p:nvSpPr>
            <p:cNvPr id="450669" name="Text Box 109"/>
            <p:cNvSpPr txBox="1">
              <a:spLocks noChangeArrowheads="1"/>
            </p:cNvSpPr>
            <p:nvPr/>
          </p:nvSpPr>
          <p:spPr bwMode="auto">
            <a:xfrm>
              <a:off x="471" y="2503"/>
              <a:ext cx="82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1200" b="1" i="1">
                  <a:solidFill>
                    <a:srgbClr val="0000FF"/>
                  </a:solidFill>
                </a:rPr>
                <a:t>period</a:t>
              </a:r>
            </a:p>
            <a:p>
              <a:pPr eaLnBrk="0" hangingPunct="0"/>
              <a:r>
                <a:rPr lang="en-US" sz="1200" b="1" i="1">
                  <a:solidFill>
                    <a:srgbClr val="0000FF"/>
                  </a:solidFill>
                </a:rPr>
                <a:t>priority</a:t>
              </a:r>
            </a:p>
            <a:p>
              <a:pPr eaLnBrk="0" hangingPunct="0"/>
              <a:r>
                <a:rPr lang="en-US" sz="1200" b="1" i="1">
                  <a:solidFill>
                    <a:srgbClr val="0000FF"/>
                  </a:solidFill>
                </a:rPr>
                <a:t>WCET</a:t>
              </a:r>
            </a:p>
            <a:p>
              <a:pPr eaLnBrk="0" hangingPunct="0"/>
              <a:r>
                <a:rPr lang="en-US" sz="1200" b="1" i="1">
                  <a:solidFill>
                    <a:srgbClr val="0000FF"/>
                  </a:solidFill>
                </a:rPr>
                <a:t>activ.mode</a:t>
              </a:r>
              <a:endParaRPr lang="en-US" sz="1200" b="1"/>
            </a:p>
          </p:txBody>
        </p:sp>
      </p:grpSp>
      <p:grpSp>
        <p:nvGrpSpPr>
          <p:cNvPr id="450670" name="Group 110"/>
          <p:cNvGrpSpPr>
            <a:grpSpLocks/>
          </p:cNvGrpSpPr>
          <p:nvPr/>
        </p:nvGrpSpPr>
        <p:grpSpPr bwMode="auto">
          <a:xfrm>
            <a:off x="1627188" y="3838575"/>
            <a:ext cx="7348537" cy="1281113"/>
            <a:chOff x="1025" y="2418"/>
            <a:chExt cx="4629" cy="807"/>
          </a:xfrm>
        </p:grpSpPr>
        <p:grpSp>
          <p:nvGrpSpPr>
            <p:cNvPr id="450671" name="Group 111"/>
            <p:cNvGrpSpPr>
              <a:grpSpLocks/>
            </p:cNvGrpSpPr>
            <p:nvPr/>
          </p:nvGrpSpPr>
          <p:grpSpPr bwMode="auto">
            <a:xfrm>
              <a:off x="4805" y="2418"/>
              <a:ext cx="849" cy="807"/>
              <a:chOff x="4805" y="2418"/>
              <a:chExt cx="849" cy="807"/>
            </a:xfrm>
          </p:grpSpPr>
          <p:sp>
            <p:nvSpPr>
              <p:cNvPr id="450672" name="AutoShape 112"/>
              <p:cNvSpPr>
                <a:spLocks/>
              </p:cNvSpPr>
              <p:nvPr/>
            </p:nvSpPr>
            <p:spPr bwMode="auto">
              <a:xfrm>
                <a:off x="4857" y="2418"/>
                <a:ext cx="635" cy="218"/>
              </a:xfrm>
              <a:prstGeom prst="accentCallout1">
                <a:avLst>
                  <a:gd name="adj1" fmla="val 33028"/>
                  <a:gd name="adj2" fmla="val -7560"/>
                  <a:gd name="adj3" fmla="val -27981"/>
                  <a:gd name="adj4" fmla="val -239843"/>
                </a:avLst>
              </a:prstGeom>
              <a:solidFill>
                <a:schemeClr val="bg1"/>
              </a:solidFill>
              <a:ln w="9525">
                <a:solidFill>
                  <a:srgbClr val="969696"/>
                </a:solidFill>
                <a:miter lim="800000"/>
                <a:headEnd type="none" w="sm" len="lg"/>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ctr" eaLnBrk="0" hangingPunct="0"/>
                <a:r>
                  <a:rPr lang="en-US" sz="1600" b="1">
                    <a:solidFill>
                      <a:schemeClr val="tx2"/>
                    </a:solidFill>
                    <a:latin typeface="GM Sans Regular" pitchFamily="2" charset="0"/>
                  </a:rPr>
                  <a:t>message</a:t>
                </a:r>
              </a:p>
            </p:txBody>
          </p:sp>
          <p:sp>
            <p:nvSpPr>
              <p:cNvPr id="450673" name="Text Box 113"/>
              <p:cNvSpPr txBox="1">
                <a:spLocks noChangeArrowheads="1"/>
              </p:cNvSpPr>
              <p:nvPr/>
            </p:nvSpPr>
            <p:spPr bwMode="auto">
              <a:xfrm>
                <a:off x="4805" y="2587"/>
                <a:ext cx="849"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1200" b="1" i="1">
                    <a:solidFill>
                      <a:srgbClr val="0000FF"/>
                    </a:solidFill>
                  </a:rPr>
                  <a:t>CANId</a:t>
                </a:r>
              </a:p>
              <a:p>
                <a:pPr eaLnBrk="0" hangingPunct="0"/>
                <a:r>
                  <a:rPr lang="en-US" sz="1200" b="1" i="1">
                    <a:solidFill>
                      <a:srgbClr val="0000FF"/>
                    </a:solidFill>
                  </a:rPr>
                  <a:t>period</a:t>
                </a:r>
              </a:p>
              <a:p>
                <a:pPr eaLnBrk="0" hangingPunct="0"/>
                <a:r>
                  <a:rPr lang="en-US" sz="1200" b="1" i="1">
                    <a:solidFill>
                      <a:srgbClr val="0000FF"/>
                    </a:solidFill>
                  </a:rPr>
                  <a:t>length</a:t>
                </a:r>
              </a:p>
              <a:p>
                <a:pPr eaLnBrk="0" hangingPunct="0"/>
                <a:r>
                  <a:rPr lang="en-US" sz="1200" b="1" i="1">
                    <a:solidFill>
                      <a:srgbClr val="0000FF"/>
                    </a:solidFill>
                  </a:rPr>
                  <a:t>transm. mode</a:t>
                </a:r>
              </a:p>
              <a:p>
                <a:pPr eaLnBrk="0" hangingPunct="0"/>
                <a:r>
                  <a:rPr lang="en-US" sz="1200" b="1" i="1">
                    <a:solidFill>
                      <a:srgbClr val="0000FF"/>
                    </a:solidFill>
                  </a:rPr>
                  <a:t>is_trigger</a:t>
                </a:r>
                <a:endParaRPr lang="en-US" sz="1200" b="1"/>
              </a:p>
            </p:txBody>
          </p:sp>
        </p:grpSp>
        <p:grpSp>
          <p:nvGrpSpPr>
            <p:cNvPr id="450674" name="Group 114"/>
            <p:cNvGrpSpPr>
              <a:grpSpLocks/>
            </p:cNvGrpSpPr>
            <p:nvPr/>
          </p:nvGrpSpPr>
          <p:grpSpPr bwMode="auto">
            <a:xfrm>
              <a:off x="1025" y="2508"/>
              <a:ext cx="820" cy="305"/>
              <a:chOff x="1025" y="2508"/>
              <a:chExt cx="820" cy="305"/>
            </a:xfrm>
          </p:grpSpPr>
          <p:sp>
            <p:nvSpPr>
              <p:cNvPr id="450675" name="AutoShape 115"/>
              <p:cNvSpPr>
                <a:spLocks/>
              </p:cNvSpPr>
              <p:nvPr/>
            </p:nvSpPr>
            <p:spPr bwMode="auto">
              <a:xfrm>
                <a:off x="1040" y="2508"/>
                <a:ext cx="635" cy="218"/>
              </a:xfrm>
              <a:prstGeom prst="accentCallout1">
                <a:avLst>
                  <a:gd name="adj1" fmla="val 33028"/>
                  <a:gd name="adj2" fmla="val 107560"/>
                  <a:gd name="adj3" fmla="val -84403"/>
                  <a:gd name="adj4" fmla="val 139843"/>
                </a:avLst>
              </a:prstGeom>
              <a:solidFill>
                <a:schemeClr val="bg1"/>
              </a:solidFill>
              <a:ln w="9525">
                <a:solidFill>
                  <a:srgbClr val="969696"/>
                </a:solidFill>
                <a:miter lim="800000"/>
                <a:headEnd type="none" w="sm" len="lg"/>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ctr" eaLnBrk="0" hangingPunct="0"/>
                <a:r>
                  <a:rPr lang="en-US" sz="1600" b="1">
                    <a:solidFill>
                      <a:schemeClr val="tx2"/>
                    </a:solidFill>
                    <a:latin typeface="GM Sans Regular" pitchFamily="2" charset="0"/>
                  </a:rPr>
                  <a:t>resource</a:t>
                </a:r>
              </a:p>
            </p:txBody>
          </p:sp>
          <p:sp>
            <p:nvSpPr>
              <p:cNvPr id="450676" name="Text Box 116"/>
              <p:cNvSpPr txBox="1">
                <a:spLocks noChangeArrowheads="1"/>
              </p:cNvSpPr>
              <p:nvPr/>
            </p:nvSpPr>
            <p:spPr bwMode="auto">
              <a:xfrm>
                <a:off x="1025" y="2664"/>
                <a:ext cx="82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1200" b="1" i="1">
                    <a:solidFill>
                      <a:srgbClr val="0000FF"/>
                    </a:solidFill>
                  </a:rPr>
                  <a:t>WCBT</a:t>
                </a:r>
              </a:p>
            </p:txBody>
          </p:sp>
        </p:grpSp>
      </p:grpSp>
      <p:sp>
        <p:nvSpPr>
          <p:cNvPr id="450677" name="Rectangle 117"/>
          <p:cNvSpPr>
            <a:spLocks noGrp="1" noChangeArrowheads="1"/>
          </p:cNvSpPr>
          <p:nvPr>
            <p:ph type="title"/>
          </p:nvPr>
        </p:nvSpPr>
        <p:spPr>
          <a:xfrm>
            <a:off x="955675" y="0"/>
            <a:ext cx="6991350" cy="692150"/>
          </a:xfrm>
        </p:spPr>
        <p:txBody>
          <a:bodyPr>
            <a:normAutofit/>
          </a:bodyPr>
          <a:lstStyle/>
          <a:p>
            <a:r>
              <a:rPr lang="it-IT" sz="3600" dirty="0" smtClean="0"/>
              <a:t>Mapping</a:t>
            </a:r>
            <a:endParaRPr lang="it-IT" sz="3600" dirty="0"/>
          </a:p>
        </p:txBody>
      </p:sp>
      <p:sp>
        <p:nvSpPr>
          <p:cNvPr id="118" name="Text Box 57"/>
          <p:cNvSpPr txBox="1">
            <a:spLocks noChangeArrowheads="1"/>
          </p:cNvSpPr>
          <p:nvPr/>
        </p:nvSpPr>
        <p:spPr bwMode="auto">
          <a:xfrm>
            <a:off x="361950" y="4997450"/>
            <a:ext cx="13303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i="1" dirty="0" smtClean="0"/>
              <a:t>Architecture model</a:t>
            </a:r>
            <a:endParaRPr lang="en-US" sz="3200" dirty="0"/>
          </a:p>
        </p:txBody>
      </p:sp>
    </p:spTree>
    <p:extLst>
      <p:ext uri="{BB962C8B-B14F-4D97-AF65-F5344CB8AC3E}">
        <p14:creationId xmlns:p14="http://schemas.microsoft.com/office/powerpoint/2010/main" val="663006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6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6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6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6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6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65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50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altLang="zh-CN" sz="3600" dirty="0" smtClean="0">
                <a:effectLst>
                  <a:outerShdw blurRad="38100" dist="38100" dir="2700000" algn="tl">
                    <a:srgbClr val="C0C0C0"/>
                  </a:outerShdw>
                </a:effectLst>
              </a:rPr>
              <a:t>Model-Based </a:t>
            </a:r>
            <a:r>
              <a:rPr lang="en-US" altLang="zh-CN" sz="3600" dirty="0" smtClean="0">
                <a:effectLst>
                  <a:outerShdw blurRad="38100" dist="38100" dir="2700000" algn="tl">
                    <a:srgbClr val="C0C0C0"/>
                  </a:outerShdw>
                </a:effectLst>
              </a:rPr>
              <a:t>Design and Synthesis</a:t>
            </a:r>
            <a:endParaRPr lang="en-US" sz="3600" dirty="0"/>
          </a:p>
        </p:txBody>
      </p:sp>
      <p:sp>
        <p:nvSpPr>
          <p:cNvPr id="6" name="Slide Number Placeholder 5"/>
          <p:cNvSpPr>
            <a:spLocks noGrp="1"/>
          </p:cNvSpPr>
          <p:nvPr>
            <p:ph type="sldNum" sz="quarter" idx="12"/>
          </p:nvPr>
        </p:nvSpPr>
        <p:spPr/>
        <p:txBody>
          <a:bodyPr/>
          <a:lstStyle/>
          <a:p>
            <a:fld id="{D1628BF6-67F0-405E-B297-68D77A67C46A}" type="slidenum">
              <a:rPr lang="de-DE" smtClean="0"/>
              <a:pPr/>
              <a:t>13</a:t>
            </a:fld>
            <a:endParaRPr lang="de-DE"/>
          </a:p>
        </p:txBody>
      </p:sp>
      <p:grpSp>
        <p:nvGrpSpPr>
          <p:cNvPr id="7" name="Group 6"/>
          <p:cNvGrpSpPr/>
          <p:nvPr/>
        </p:nvGrpSpPr>
        <p:grpSpPr>
          <a:xfrm>
            <a:off x="5893155" y="1066800"/>
            <a:ext cx="3098445" cy="2265175"/>
            <a:chOff x="5433996" y="1066800"/>
            <a:chExt cx="3098445" cy="2265175"/>
          </a:xfrm>
        </p:grpSpPr>
        <p:sp>
          <p:nvSpPr>
            <p:cNvPr id="39" name="TextBox 38"/>
            <p:cNvSpPr txBox="1"/>
            <p:nvPr/>
          </p:nvSpPr>
          <p:spPr>
            <a:xfrm>
              <a:off x="5433996" y="1157760"/>
              <a:ext cx="2981329" cy="461665"/>
            </a:xfrm>
            <a:prstGeom prst="rect">
              <a:avLst/>
            </a:prstGeom>
            <a:noFill/>
          </p:spPr>
          <p:txBody>
            <a:bodyPr wrap="none" rtlCol="0">
              <a:spAutoFit/>
            </a:bodyPr>
            <a:lstStyle/>
            <a:p>
              <a:r>
                <a:rPr lang="en-US" altLang="zh-CN" sz="2400" b="1" dirty="0" smtClean="0">
                  <a:solidFill>
                    <a:srgbClr val="0070C0"/>
                  </a:solidFill>
                </a:rPr>
                <a:t>Software </a:t>
              </a:r>
              <a:r>
                <a:rPr lang="en-US" altLang="zh-CN" sz="2400" b="1" dirty="0" smtClean="0">
                  <a:solidFill>
                    <a:srgbClr val="0070C0"/>
                  </a:solidFill>
                </a:rPr>
                <a:t>Tasks Model</a:t>
              </a:r>
              <a:endParaRPr lang="zh-CN" altLang="en-US" sz="2400" b="1" dirty="0">
                <a:solidFill>
                  <a:srgbClr val="0070C0"/>
                </a:solidFill>
              </a:endParaRPr>
            </a:p>
          </p:txBody>
        </p:sp>
        <mc:AlternateContent xmlns:mc="http://schemas.openxmlformats.org/markup-compatibility/2006" xmlns:a14="http://schemas.microsoft.com/office/drawing/2010/main">
          <mc:Choice Requires="a14">
            <p:sp>
              <p:nvSpPr>
                <p:cNvPr id="24" name="椭圆 32"/>
                <p:cNvSpPr/>
                <p:nvPr/>
              </p:nvSpPr>
              <p:spPr>
                <a:xfrm>
                  <a:off x="6620321" y="2052443"/>
                  <a:ext cx="431769" cy="4348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a:rPr>
                            </m:ctrlPr>
                          </m:sSubPr>
                          <m:e>
                            <m:r>
                              <a:rPr lang="zh-CN" altLang="en-US" sz="2400" i="1" smtClean="0">
                                <a:latin typeface="Cambria Math"/>
                              </a:rPr>
                              <m:t>𝜏</m:t>
                            </m:r>
                          </m:e>
                          <m:sub>
                            <m:r>
                              <a:rPr lang="en-US" altLang="zh-CN" sz="2400" b="0" i="1" smtClean="0">
                                <a:latin typeface="Cambria Math"/>
                              </a:rPr>
                              <m:t>1</m:t>
                            </m:r>
                          </m:sub>
                        </m:sSub>
                      </m:oMath>
                    </m:oMathPara>
                  </a14:m>
                  <a:endParaRPr lang="zh-CN" altLang="en-US" sz="2400" dirty="0"/>
                </a:p>
              </p:txBody>
            </p:sp>
          </mc:Choice>
          <mc:Fallback xmlns="">
            <p:sp>
              <p:nvSpPr>
                <p:cNvPr id="24" name="椭圆 32"/>
                <p:cNvSpPr>
                  <a:spLocks noRot="1" noChangeAspect="1" noMove="1" noResize="1" noEditPoints="1" noAdjustHandles="1" noChangeArrowheads="1" noChangeShapeType="1" noTextEdit="1"/>
                </p:cNvSpPr>
                <p:nvPr/>
              </p:nvSpPr>
              <p:spPr>
                <a:xfrm>
                  <a:off x="6620321" y="2052443"/>
                  <a:ext cx="431769" cy="434893"/>
                </a:xfrm>
                <a:prstGeom prst="ellipse">
                  <a:avLst/>
                </a:prstGeom>
                <a:blipFill rotWithShape="1">
                  <a:blip r:embed="rId3"/>
                  <a:stretch>
                    <a:fillRect l="-4000"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椭圆 33"/>
                <p:cNvSpPr/>
                <p:nvPr/>
              </p:nvSpPr>
              <p:spPr>
                <a:xfrm>
                  <a:off x="7299540" y="1681238"/>
                  <a:ext cx="431769" cy="4348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a:rPr>
                            </m:ctrlPr>
                          </m:sSubPr>
                          <m:e>
                            <m:r>
                              <a:rPr lang="zh-CN" altLang="en-US" sz="2400" i="1" smtClean="0">
                                <a:latin typeface="Cambria Math"/>
                              </a:rPr>
                              <m:t>𝜏</m:t>
                            </m:r>
                          </m:e>
                          <m:sub>
                            <m:r>
                              <a:rPr lang="en-US" altLang="zh-CN" sz="2400" b="0" i="1" smtClean="0">
                                <a:latin typeface="Cambria Math"/>
                              </a:rPr>
                              <m:t>2</m:t>
                            </m:r>
                          </m:sub>
                        </m:sSub>
                      </m:oMath>
                    </m:oMathPara>
                  </a14:m>
                  <a:endParaRPr lang="zh-CN" altLang="en-US" sz="2400" dirty="0"/>
                </a:p>
              </p:txBody>
            </p:sp>
          </mc:Choice>
          <mc:Fallback xmlns="">
            <p:sp>
              <p:nvSpPr>
                <p:cNvPr id="25" name="椭圆 33"/>
                <p:cNvSpPr>
                  <a:spLocks noRot="1" noChangeAspect="1" noMove="1" noResize="1" noEditPoints="1" noAdjustHandles="1" noChangeArrowheads="1" noChangeShapeType="1" noTextEdit="1"/>
                </p:cNvSpPr>
                <p:nvPr/>
              </p:nvSpPr>
              <p:spPr>
                <a:xfrm>
                  <a:off x="7299540" y="1681238"/>
                  <a:ext cx="431769" cy="434893"/>
                </a:xfrm>
                <a:prstGeom prst="ellipse">
                  <a:avLst/>
                </a:prstGeom>
                <a:blipFill rotWithShape="1">
                  <a:blip r:embed="rId4"/>
                  <a:stretch>
                    <a:fillRect l="-4000"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椭圆 34"/>
                <p:cNvSpPr/>
                <p:nvPr/>
              </p:nvSpPr>
              <p:spPr>
                <a:xfrm>
                  <a:off x="5850438" y="1973273"/>
                  <a:ext cx="431769" cy="4348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a:rPr>
                            </m:ctrlPr>
                          </m:sSubPr>
                          <m:e>
                            <m:r>
                              <a:rPr lang="zh-CN" altLang="en-US" sz="2400" i="1" smtClean="0">
                                <a:latin typeface="Cambria Math"/>
                              </a:rPr>
                              <m:t>𝜏</m:t>
                            </m:r>
                          </m:e>
                          <m:sub>
                            <m:r>
                              <a:rPr lang="en-US" altLang="zh-CN" sz="2400" b="0" i="1" smtClean="0">
                                <a:latin typeface="Cambria Math"/>
                              </a:rPr>
                              <m:t>3</m:t>
                            </m:r>
                          </m:sub>
                        </m:sSub>
                      </m:oMath>
                    </m:oMathPara>
                  </a14:m>
                  <a:endParaRPr lang="zh-CN" altLang="en-US" sz="2400" dirty="0"/>
                </a:p>
              </p:txBody>
            </p:sp>
          </mc:Choice>
          <mc:Fallback xmlns="">
            <p:sp>
              <p:nvSpPr>
                <p:cNvPr id="26" name="椭圆 34"/>
                <p:cNvSpPr>
                  <a:spLocks noRot="1" noChangeAspect="1" noMove="1" noResize="1" noEditPoints="1" noAdjustHandles="1" noChangeArrowheads="1" noChangeShapeType="1" noTextEdit="1"/>
                </p:cNvSpPr>
                <p:nvPr/>
              </p:nvSpPr>
              <p:spPr>
                <a:xfrm>
                  <a:off x="5850438" y="1973273"/>
                  <a:ext cx="431769" cy="434893"/>
                </a:xfrm>
                <a:prstGeom prst="ellipse">
                  <a:avLst/>
                </a:prstGeom>
                <a:blipFill rotWithShape="1">
                  <a:blip r:embed="rId5"/>
                  <a:stretch>
                    <a:fillRect l="-5405"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椭圆 35"/>
                <p:cNvSpPr/>
                <p:nvPr/>
              </p:nvSpPr>
              <p:spPr>
                <a:xfrm>
                  <a:off x="7144611" y="2475904"/>
                  <a:ext cx="431769" cy="4348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a:rPr>
                            </m:ctrlPr>
                          </m:sSubPr>
                          <m:e>
                            <m:r>
                              <a:rPr lang="zh-CN" altLang="en-US" sz="2400" i="1" smtClean="0">
                                <a:latin typeface="Cambria Math"/>
                              </a:rPr>
                              <m:t>𝜏</m:t>
                            </m:r>
                          </m:e>
                          <m:sub>
                            <m:r>
                              <a:rPr lang="en-US" altLang="zh-CN" sz="2400" b="0" i="1" smtClean="0">
                                <a:latin typeface="Cambria Math"/>
                              </a:rPr>
                              <m:t>5</m:t>
                            </m:r>
                          </m:sub>
                        </m:sSub>
                      </m:oMath>
                    </m:oMathPara>
                  </a14:m>
                  <a:endParaRPr lang="zh-CN" altLang="en-US" sz="2400" dirty="0"/>
                </a:p>
              </p:txBody>
            </p:sp>
          </mc:Choice>
          <mc:Fallback xmlns="">
            <p:sp>
              <p:nvSpPr>
                <p:cNvPr id="27" name="椭圆 35"/>
                <p:cNvSpPr>
                  <a:spLocks noRot="1" noChangeAspect="1" noMove="1" noResize="1" noEditPoints="1" noAdjustHandles="1" noChangeArrowheads="1" noChangeShapeType="1" noTextEdit="1"/>
                </p:cNvSpPr>
                <p:nvPr/>
              </p:nvSpPr>
              <p:spPr>
                <a:xfrm>
                  <a:off x="7144611" y="2475904"/>
                  <a:ext cx="431769" cy="434893"/>
                </a:xfrm>
                <a:prstGeom prst="ellipse">
                  <a:avLst/>
                </a:prstGeom>
                <a:blipFill rotWithShape="1">
                  <a:blip r:embed="rId6"/>
                  <a:stretch>
                    <a:fillRect l="-5333"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椭圆 36"/>
                <p:cNvSpPr/>
                <p:nvPr/>
              </p:nvSpPr>
              <p:spPr>
                <a:xfrm>
                  <a:off x="6342755" y="2767225"/>
                  <a:ext cx="431769" cy="4348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a:rPr>
                            </m:ctrlPr>
                          </m:sSubPr>
                          <m:e>
                            <m:r>
                              <a:rPr lang="zh-CN" altLang="en-US" sz="2400" i="1" smtClean="0">
                                <a:latin typeface="Cambria Math"/>
                              </a:rPr>
                              <m:t>𝜏</m:t>
                            </m:r>
                          </m:e>
                          <m:sub>
                            <m:r>
                              <a:rPr lang="en-US" altLang="zh-CN" sz="2400" b="0" i="1" smtClean="0">
                                <a:latin typeface="Cambria Math"/>
                              </a:rPr>
                              <m:t>6</m:t>
                            </m:r>
                          </m:sub>
                        </m:sSub>
                      </m:oMath>
                    </m:oMathPara>
                  </a14:m>
                  <a:endParaRPr lang="zh-CN" altLang="en-US" sz="2400" dirty="0"/>
                </a:p>
              </p:txBody>
            </p:sp>
          </mc:Choice>
          <mc:Fallback xmlns="">
            <p:sp>
              <p:nvSpPr>
                <p:cNvPr id="28" name="椭圆 36"/>
                <p:cNvSpPr>
                  <a:spLocks noRot="1" noChangeAspect="1" noMove="1" noResize="1" noEditPoints="1" noAdjustHandles="1" noChangeArrowheads="1" noChangeShapeType="1" noTextEdit="1"/>
                </p:cNvSpPr>
                <p:nvPr/>
              </p:nvSpPr>
              <p:spPr>
                <a:xfrm>
                  <a:off x="6342755" y="2767225"/>
                  <a:ext cx="431769" cy="434893"/>
                </a:xfrm>
                <a:prstGeom prst="ellipse">
                  <a:avLst/>
                </a:prstGeom>
                <a:blipFill rotWithShape="1">
                  <a:blip r:embed="rId7"/>
                  <a:stretch>
                    <a:fillRect l="-4000"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椭圆 37"/>
                <p:cNvSpPr/>
                <p:nvPr/>
              </p:nvSpPr>
              <p:spPr>
                <a:xfrm>
                  <a:off x="7884787" y="2068053"/>
                  <a:ext cx="431769" cy="4348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a:rPr>
                            </m:ctrlPr>
                          </m:sSubPr>
                          <m:e>
                            <m:r>
                              <a:rPr lang="zh-CN" altLang="en-US" sz="2400" i="1" smtClean="0">
                                <a:latin typeface="Cambria Math"/>
                              </a:rPr>
                              <m:t>𝜏</m:t>
                            </m:r>
                          </m:e>
                          <m:sub>
                            <m:r>
                              <a:rPr lang="en-US" altLang="zh-CN" sz="2400" b="0" i="1" smtClean="0">
                                <a:latin typeface="Cambria Math"/>
                              </a:rPr>
                              <m:t>4</m:t>
                            </m:r>
                          </m:sub>
                        </m:sSub>
                      </m:oMath>
                    </m:oMathPara>
                  </a14:m>
                  <a:endParaRPr lang="zh-CN" altLang="en-US" sz="2400" dirty="0"/>
                </a:p>
              </p:txBody>
            </p:sp>
          </mc:Choice>
          <mc:Fallback xmlns="">
            <p:sp>
              <p:nvSpPr>
                <p:cNvPr id="29" name="椭圆 37"/>
                <p:cNvSpPr>
                  <a:spLocks noRot="1" noChangeAspect="1" noMove="1" noResize="1" noEditPoints="1" noAdjustHandles="1" noChangeArrowheads="1" noChangeShapeType="1" noTextEdit="1"/>
                </p:cNvSpPr>
                <p:nvPr/>
              </p:nvSpPr>
              <p:spPr>
                <a:xfrm>
                  <a:off x="7884787" y="2068053"/>
                  <a:ext cx="431769" cy="434893"/>
                </a:xfrm>
                <a:prstGeom prst="ellipse">
                  <a:avLst/>
                </a:prstGeom>
                <a:blipFill rotWithShape="1">
                  <a:blip r:embed="rId8"/>
                  <a:stretch>
                    <a:fillRect l="-4000"/>
                  </a:stretch>
                </a:blipFill>
              </p:spPr>
              <p:txBody>
                <a:bodyPr/>
                <a:lstStyle/>
                <a:p>
                  <a:r>
                    <a:rPr lang="en-US">
                      <a:noFill/>
                    </a:rPr>
                    <a:t> </a:t>
                  </a:r>
                </a:p>
              </p:txBody>
            </p:sp>
          </mc:Fallback>
        </mc:AlternateContent>
        <p:sp>
          <p:nvSpPr>
            <p:cNvPr id="30" name="圆角矩形 38"/>
            <p:cNvSpPr/>
            <p:nvPr/>
          </p:nvSpPr>
          <p:spPr>
            <a:xfrm>
              <a:off x="5436097" y="1066800"/>
              <a:ext cx="3096344" cy="2265175"/>
            </a:xfrm>
            <a:prstGeom prst="roundRect">
              <a:avLst/>
            </a:prstGeom>
            <a:noFill/>
            <a:ln>
              <a:solidFill>
                <a:srgbClr val="265B9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31" name="直接箭头连接符 40"/>
            <p:cNvCxnSpPr>
              <a:stCxn id="24" idx="7"/>
              <a:endCxn id="25" idx="3"/>
            </p:cNvCxnSpPr>
            <p:nvPr/>
          </p:nvCxnSpPr>
          <p:spPr>
            <a:xfrm flipV="1">
              <a:off x="6988859" y="2052443"/>
              <a:ext cx="373912" cy="63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42"/>
            <p:cNvCxnSpPr>
              <a:stCxn id="25" idx="4"/>
              <a:endCxn id="27" idx="0"/>
            </p:cNvCxnSpPr>
            <p:nvPr/>
          </p:nvCxnSpPr>
          <p:spPr>
            <a:xfrm flipH="1">
              <a:off x="7360497" y="2116131"/>
              <a:ext cx="154928" cy="3597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44"/>
            <p:cNvCxnSpPr>
              <a:stCxn id="24" idx="2"/>
              <a:endCxn id="26" idx="6"/>
            </p:cNvCxnSpPr>
            <p:nvPr/>
          </p:nvCxnSpPr>
          <p:spPr>
            <a:xfrm flipH="1" flipV="1">
              <a:off x="6282207" y="2190719"/>
              <a:ext cx="338113" cy="791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46"/>
            <p:cNvCxnSpPr>
              <a:stCxn id="26" idx="4"/>
              <a:endCxn id="28" idx="0"/>
            </p:cNvCxnSpPr>
            <p:nvPr/>
          </p:nvCxnSpPr>
          <p:spPr>
            <a:xfrm>
              <a:off x="6066322" y="2408165"/>
              <a:ext cx="492318" cy="3590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48"/>
            <p:cNvCxnSpPr>
              <a:stCxn id="25" idx="6"/>
              <a:endCxn id="29" idx="1"/>
            </p:cNvCxnSpPr>
            <p:nvPr/>
          </p:nvCxnSpPr>
          <p:spPr>
            <a:xfrm>
              <a:off x="7731309" y="1898685"/>
              <a:ext cx="216708" cy="2330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50"/>
            <p:cNvCxnSpPr>
              <a:stCxn id="28" idx="6"/>
              <a:endCxn id="27" idx="3"/>
            </p:cNvCxnSpPr>
            <p:nvPr/>
          </p:nvCxnSpPr>
          <p:spPr>
            <a:xfrm flipV="1">
              <a:off x="6774524" y="2847108"/>
              <a:ext cx="433318" cy="1375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150061" y="2052443"/>
            <a:ext cx="5409770" cy="3280814"/>
            <a:chOff x="3150061" y="2052443"/>
            <a:chExt cx="5409770" cy="3280814"/>
          </a:xfrm>
        </p:grpSpPr>
        <p:cxnSp>
          <p:nvCxnSpPr>
            <p:cNvPr id="11" name="曲线连接符 70"/>
            <p:cNvCxnSpPr>
              <a:stCxn id="26" idx="3"/>
              <a:endCxn id="17" idx="0"/>
            </p:cNvCxnSpPr>
            <p:nvPr/>
          </p:nvCxnSpPr>
          <p:spPr>
            <a:xfrm rot="5400000">
              <a:off x="3267055" y="2227482"/>
              <a:ext cx="2988779" cy="3222768"/>
            </a:xfrm>
            <a:prstGeom prst="curvedConnector3">
              <a:avLst>
                <a:gd name="adj1" fmla="val 50000"/>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曲线连接符 73"/>
            <p:cNvCxnSpPr>
              <a:stCxn id="29" idx="4"/>
              <a:endCxn id="19" idx="0"/>
            </p:cNvCxnSpPr>
            <p:nvPr/>
          </p:nvCxnSpPr>
          <p:spPr>
            <a:xfrm rot="5400000">
              <a:off x="6494866" y="3268291"/>
              <a:ext cx="2830310" cy="1299621"/>
            </a:xfrm>
            <a:prstGeom prst="curvedConnector3">
              <a:avLst>
                <a:gd name="adj1" fmla="val 50000"/>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 name="曲线连接符 75"/>
            <p:cNvCxnSpPr>
              <a:stCxn id="28" idx="3"/>
              <a:endCxn id="18" idx="0"/>
            </p:cNvCxnSpPr>
            <p:nvPr/>
          </p:nvCxnSpPr>
          <p:spPr>
            <a:xfrm rot="5400000">
              <a:off x="4641657" y="3109767"/>
              <a:ext cx="2194827" cy="2252150"/>
            </a:xfrm>
            <a:prstGeom prst="curvedConnector3">
              <a:avLst>
                <a:gd name="adj1" fmla="val 50000"/>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曲线连接符 77"/>
            <p:cNvCxnSpPr>
              <a:stCxn id="27" idx="4"/>
              <a:endCxn id="18" idx="0"/>
            </p:cNvCxnSpPr>
            <p:nvPr/>
          </p:nvCxnSpPr>
          <p:spPr>
            <a:xfrm rot="5400000">
              <a:off x="5005096" y="2518696"/>
              <a:ext cx="2422459" cy="3206660"/>
            </a:xfrm>
            <a:prstGeom prst="curvedConnector3">
              <a:avLst>
                <a:gd name="adj1" fmla="val 50000"/>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曲线连接符 79"/>
            <p:cNvCxnSpPr>
              <a:stCxn id="24" idx="4"/>
              <a:endCxn id="18" idx="0"/>
            </p:cNvCxnSpPr>
            <p:nvPr/>
          </p:nvCxnSpPr>
          <p:spPr>
            <a:xfrm rot="5400000">
              <a:off x="4531220" y="2569111"/>
              <a:ext cx="2845920" cy="2682370"/>
            </a:xfrm>
            <a:prstGeom prst="curvedConnector3">
              <a:avLst>
                <a:gd name="adj1" fmla="val 50000"/>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曲线连接符 87"/>
            <p:cNvCxnSpPr>
              <a:stCxn id="25" idx="5"/>
              <a:endCxn id="19" idx="0"/>
            </p:cNvCxnSpPr>
            <p:nvPr/>
          </p:nvCxnSpPr>
          <p:spPr>
            <a:xfrm rot="5400000">
              <a:off x="6053317" y="3259336"/>
              <a:ext cx="3280814" cy="867027"/>
            </a:xfrm>
            <a:prstGeom prst="curvedConnector3">
              <a:avLst>
                <a:gd name="adj1" fmla="val 50000"/>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49" name="Right Arrow 48"/>
          <p:cNvSpPr/>
          <p:nvPr/>
        </p:nvSpPr>
        <p:spPr>
          <a:xfrm>
            <a:off x="3962400" y="1939513"/>
            <a:ext cx="1765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715490" y="4747900"/>
            <a:ext cx="6666510" cy="1881500"/>
            <a:chOff x="1650046" y="4747900"/>
            <a:chExt cx="6666510" cy="1881500"/>
          </a:xfrm>
        </p:grpSpPr>
        <p:sp>
          <p:nvSpPr>
            <p:cNvPr id="64" name="Rounded Rectangle 63"/>
            <p:cNvSpPr/>
            <p:nvPr/>
          </p:nvSpPr>
          <p:spPr>
            <a:xfrm>
              <a:off x="1650046" y="4747900"/>
              <a:ext cx="6666510" cy="1881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835696" y="4757192"/>
              <a:ext cx="2664127" cy="461665"/>
            </a:xfrm>
            <a:prstGeom prst="rect">
              <a:avLst/>
            </a:prstGeom>
            <a:noFill/>
          </p:spPr>
          <p:txBody>
            <a:bodyPr wrap="none" rtlCol="0">
              <a:spAutoFit/>
            </a:bodyPr>
            <a:lstStyle/>
            <a:p>
              <a:r>
                <a:rPr lang="en-US" altLang="zh-CN" sz="2400" b="1" dirty="0" smtClean="0">
                  <a:solidFill>
                    <a:srgbClr val="0070C0"/>
                  </a:solidFill>
                </a:rPr>
                <a:t>Architecture </a:t>
              </a:r>
              <a:r>
                <a:rPr lang="en-US" altLang="zh-CN" sz="2400" b="1" dirty="0" smtClean="0">
                  <a:solidFill>
                    <a:srgbClr val="0070C0"/>
                  </a:solidFill>
                </a:rPr>
                <a:t>Model</a:t>
              </a:r>
              <a:endParaRPr lang="zh-CN" altLang="en-US" sz="2400" b="1" dirty="0">
                <a:solidFill>
                  <a:srgbClr val="0070C0"/>
                </a:solidFill>
              </a:endParaRPr>
            </a:p>
          </p:txBody>
        </p:sp>
        <p:cxnSp>
          <p:nvCxnSpPr>
            <p:cNvPr id="43" name="直接连接符 3"/>
            <p:cNvCxnSpPr/>
            <p:nvPr/>
          </p:nvCxnSpPr>
          <p:spPr>
            <a:xfrm>
              <a:off x="2132770" y="6413376"/>
              <a:ext cx="567427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7"/>
            <p:cNvCxnSpPr>
              <a:stCxn id="17" idx="2"/>
            </p:cNvCxnSpPr>
            <p:nvPr/>
          </p:nvCxnSpPr>
          <p:spPr>
            <a:xfrm>
              <a:off x="3084616" y="6159523"/>
              <a:ext cx="0" cy="2538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7"/>
            <p:cNvCxnSpPr/>
            <p:nvPr/>
          </p:nvCxnSpPr>
          <p:spPr>
            <a:xfrm>
              <a:off x="4581042" y="6159523"/>
              <a:ext cx="0" cy="2538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9"/>
            <p:cNvCxnSpPr/>
            <p:nvPr/>
          </p:nvCxnSpPr>
          <p:spPr>
            <a:xfrm>
              <a:off x="7245338" y="6159523"/>
              <a:ext cx="0" cy="2538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92"/>
            <p:cNvSpPr/>
            <p:nvPr/>
          </p:nvSpPr>
          <p:spPr>
            <a:xfrm>
              <a:off x="2527307" y="5333256"/>
              <a:ext cx="1114617" cy="826267"/>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smtClean="0"/>
                <a:t>CPU 1</a:t>
              </a:r>
              <a:endParaRPr lang="zh-CN" altLang="en-US" dirty="0"/>
            </a:p>
          </p:txBody>
        </p:sp>
        <p:sp>
          <p:nvSpPr>
            <p:cNvPr id="18" name="矩形 93"/>
            <p:cNvSpPr/>
            <p:nvPr/>
          </p:nvSpPr>
          <p:spPr>
            <a:xfrm>
              <a:off x="3990242" y="5333256"/>
              <a:ext cx="1114617" cy="826267"/>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smtClean="0"/>
                <a:t>CPU 2</a:t>
              </a:r>
              <a:endParaRPr lang="zh-CN" altLang="en-US" dirty="0"/>
            </a:p>
          </p:txBody>
        </p:sp>
        <p:sp>
          <p:nvSpPr>
            <p:cNvPr id="19" name="矩形 94"/>
            <p:cNvSpPr/>
            <p:nvPr/>
          </p:nvSpPr>
          <p:spPr>
            <a:xfrm>
              <a:off x="6637457" y="5333256"/>
              <a:ext cx="1114617" cy="826267"/>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smtClean="0"/>
                <a:t>CPU k</a:t>
              </a:r>
              <a:endParaRPr lang="zh-CN" altLang="en-US" dirty="0"/>
            </a:p>
          </p:txBody>
        </p:sp>
        <p:sp>
          <p:nvSpPr>
            <p:cNvPr id="65" name="TextBox 64"/>
            <p:cNvSpPr txBox="1"/>
            <p:nvPr/>
          </p:nvSpPr>
          <p:spPr>
            <a:xfrm>
              <a:off x="5662044" y="5345450"/>
              <a:ext cx="550151" cy="707886"/>
            </a:xfrm>
            <a:prstGeom prst="rect">
              <a:avLst/>
            </a:prstGeom>
            <a:noFill/>
          </p:spPr>
          <p:txBody>
            <a:bodyPr wrap="none" rtlCol="0">
              <a:spAutoFit/>
            </a:bodyPr>
            <a:lstStyle/>
            <a:p>
              <a:r>
                <a:rPr lang="en-US" sz="4000" b="1" dirty="0" smtClean="0"/>
                <a:t>…</a:t>
              </a:r>
              <a:endParaRPr lang="en-US" sz="4000" b="1" dirty="0"/>
            </a:p>
          </p:txBody>
        </p:sp>
      </p:grpSp>
      <p:grpSp>
        <p:nvGrpSpPr>
          <p:cNvPr id="2" name="Group 1"/>
          <p:cNvGrpSpPr/>
          <p:nvPr/>
        </p:nvGrpSpPr>
        <p:grpSpPr>
          <a:xfrm>
            <a:off x="685800" y="1066800"/>
            <a:ext cx="3096344" cy="2265175"/>
            <a:chOff x="838200" y="1066800"/>
            <a:chExt cx="3096344" cy="2265175"/>
          </a:xfrm>
        </p:grpSpPr>
        <p:sp>
          <p:nvSpPr>
            <p:cNvPr id="38" name="TextBox 37"/>
            <p:cNvSpPr txBox="1"/>
            <p:nvPr/>
          </p:nvSpPr>
          <p:spPr>
            <a:xfrm>
              <a:off x="914400" y="1157760"/>
              <a:ext cx="2424062" cy="461665"/>
            </a:xfrm>
            <a:prstGeom prst="rect">
              <a:avLst/>
            </a:prstGeom>
            <a:noFill/>
          </p:spPr>
          <p:txBody>
            <a:bodyPr wrap="none" rtlCol="0">
              <a:spAutoFit/>
            </a:bodyPr>
            <a:lstStyle/>
            <a:p>
              <a:r>
                <a:rPr lang="en-US" altLang="zh-CN" sz="2400" b="1" dirty="0" smtClean="0">
                  <a:solidFill>
                    <a:srgbClr val="0070C0"/>
                  </a:solidFill>
                </a:rPr>
                <a:t>Functional Model</a:t>
              </a:r>
              <a:endParaRPr lang="zh-CN" altLang="en-US" sz="2400" b="1" dirty="0">
                <a:solidFill>
                  <a:srgbClr val="0070C0"/>
                </a:solidFill>
              </a:endParaRPr>
            </a:p>
          </p:txBody>
        </p:sp>
        <p:sp>
          <p:nvSpPr>
            <p:cNvPr id="41" name="圆角矩形 38"/>
            <p:cNvSpPr/>
            <p:nvPr/>
          </p:nvSpPr>
          <p:spPr>
            <a:xfrm>
              <a:off x="838200" y="1066800"/>
              <a:ext cx="3096344" cy="2265175"/>
            </a:xfrm>
            <a:prstGeom prst="roundRect">
              <a:avLst/>
            </a:prstGeom>
            <a:noFill/>
            <a:ln>
              <a:solidFill>
                <a:srgbClr val="265B9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6553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3254" y="1709261"/>
              <a:ext cx="2720546" cy="151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TextBox 19"/>
          <p:cNvSpPr txBox="1"/>
          <p:nvPr/>
        </p:nvSpPr>
        <p:spPr>
          <a:xfrm>
            <a:off x="5334000" y="3733800"/>
            <a:ext cx="2539285" cy="584775"/>
          </a:xfrm>
          <a:prstGeom prst="rect">
            <a:avLst/>
          </a:prstGeom>
          <a:noFill/>
        </p:spPr>
        <p:txBody>
          <a:bodyPr wrap="none" rtlCol="0">
            <a:spAutoFit/>
          </a:bodyPr>
          <a:lstStyle/>
          <a:p>
            <a:r>
              <a:rPr lang="en-US" sz="3200" b="1" i="1" dirty="0" smtClean="0">
                <a:solidFill>
                  <a:schemeClr val="accent1"/>
                </a:solidFill>
              </a:rPr>
              <a:t>Task mapping</a:t>
            </a:r>
            <a:endParaRPr lang="en-US" sz="3200" b="1" i="1" dirty="0">
              <a:solidFill>
                <a:schemeClr val="accent1"/>
              </a:solidFill>
            </a:endParaRPr>
          </a:p>
        </p:txBody>
      </p:sp>
      <p:sp>
        <p:nvSpPr>
          <p:cNvPr id="47" name="TextBox 46"/>
          <p:cNvSpPr txBox="1"/>
          <p:nvPr/>
        </p:nvSpPr>
        <p:spPr>
          <a:xfrm>
            <a:off x="3945157" y="1277496"/>
            <a:ext cx="1769843" cy="584775"/>
          </a:xfrm>
          <a:prstGeom prst="rect">
            <a:avLst/>
          </a:prstGeom>
          <a:noFill/>
        </p:spPr>
        <p:txBody>
          <a:bodyPr wrap="none" rtlCol="0">
            <a:spAutoFit/>
          </a:bodyPr>
          <a:lstStyle/>
          <a:p>
            <a:r>
              <a:rPr lang="en-US" sz="3200" b="1" i="1" dirty="0" smtClean="0">
                <a:solidFill>
                  <a:schemeClr val="accent1"/>
                </a:solidFill>
              </a:rPr>
              <a:t>Task gen.</a:t>
            </a:r>
            <a:endParaRPr lang="en-US" sz="3200" b="1" i="1" dirty="0">
              <a:solidFill>
                <a:schemeClr val="accent1"/>
              </a:solidFill>
            </a:endParaRPr>
          </a:p>
        </p:txBody>
      </p:sp>
    </p:spTree>
    <p:extLst>
      <p:ext uri="{BB962C8B-B14F-4D97-AF65-F5344CB8AC3E}">
        <p14:creationId xmlns:p14="http://schemas.microsoft.com/office/powerpoint/2010/main" val="3113910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5140" y="1028700"/>
            <a:ext cx="7223760" cy="54864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Rectangle 4"/>
          <p:cNvSpPr/>
          <p:nvPr/>
        </p:nvSpPr>
        <p:spPr>
          <a:xfrm>
            <a:off x="1752600" y="4645660"/>
            <a:ext cx="7223760" cy="53594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1314" name="Rectangle 2"/>
          <p:cNvSpPr>
            <a:spLocks noGrp="1" noChangeArrowheads="1"/>
          </p:cNvSpPr>
          <p:nvPr>
            <p:ph type="title"/>
          </p:nvPr>
        </p:nvSpPr>
        <p:spPr>
          <a:xfrm>
            <a:off x="1447800" y="0"/>
            <a:ext cx="7150100" cy="692150"/>
          </a:xfrm>
        </p:spPr>
        <p:txBody>
          <a:bodyPr>
            <a:normAutofit/>
          </a:bodyPr>
          <a:lstStyle/>
          <a:p>
            <a:pPr>
              <a:lnSpc>
                <a:spcPct val="90000"/>
              </a:lnSpc>
            </a:pPr>
            <a:r>
              <a:rPr lang="en-US" sz="2800" dirty="0" smtClean="0"/>
              <a:t>Automotive Design Requirements</a:t>
            </a:r>
            <a:endParaRPr lang="en-US" sz="2800" dirty="0"/>
          </a:p>
        </p:txBody>
      </p:sp>
      <p:graphicFrame>
        <p:nvGraphicFramePr>
          <p:cNvPr id="141392" name="Group 80"/>
          <p:cNvGraphicFramePr>
            <a:graphicFrameLocks noGrp="1"/>
          </p:cNvGraphicFramePr>
          <p:nvPr>
            <p:ph sz="half" idx="2"/>
            <p:extLst>
              <p:ext uri="{D42A27DB-BD31-4B8C-83A1-F6EECF244321}">
                <p14:modId xmlns:p14="http://schemas.microsoft.com/office/powerpoint/2010/main" val="2831101823"/>
              </p:ext>
            </p:extLst>
          </p:nvPr>
        </p:nvGraphicFramePr>
        <p:xfrm>
          <a:off x="290513" y="685800"/>
          <a:ext cx="8678863" cy="6089015"/>
        </p:xfrm>
        <a:graphic>
          <a:graphicData uri="http://schemas.openxmlformats.org/drawingml/2006/table">
            <a:tbl>
              <a:tblPr/>
              <a:tblGrid>
                <a:gridCol w="1462087"/>
                <a:gridCol w="1581150"/>
                <a:gridCol w="3224214"/>
                <a:gridCol w="2411412"/>
              </a:tblGrid>
              <a:tr h="0">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mn-lt"/>
                          <a:cs typeface="Times New Roman" pitchFamily="18" charset="0"/>
                        </a:rPr>
                        <a:t>Primary</a:t>
                      </a:r>
                      <a:endParaRPr kumimoji="0" lang="it-IT" sz="1600" b="0" i="0" u="none" strike="noStrike" cap="none" normalizeH="0" baseline="0" dirty="0" smtClean="0">
                        <a:ln>
                          <a:noFill/>
                        </a:ln>
                        <a:solidFill>
                          <a:schemeClr val="tx1"/>
                        </a:solidFill>
                        <a:effectLst/>
                        <a:latin typeface="+mn-lt"/>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mn-lt"/>
                          <a:cs typeface="Times New Roman" pitchFamily="18" charset="0"/>
                        </a:rPr>
                        <a:t>Secondary</a:t>
                      </a:r>
                      <a:endParaRPr kumimoji="0" lang="it-IT" sz="1600" b="0" i="0" u="none" strike="noStrike" cap="none" normalizeH="0" baseline="0" dirty="0" smtClean="0">
                        <a:ln>
                          <a:noFill/>
                        </a:ln>
                        <a:solidFill>
                          <a:schemeClr val="tx1"/>
                        </a:solidFill>
                        <a:effectLst/>
                        <a:latin typeface="+mn-lt"/>
                        <a:cs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mn-lt"/>
                          <a:cs typeface="Times New Roman" pitchFamily="18" charset="0"/>
                        </a:rPr>
                        <a:t>What is captured</a:t>
                      </a:r>
                      <a:endParaRPr kumimoji="0" lang="it-IT" sz="1600" b="0"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mn-lt"/>
                          <a:cs typeface="Times New Roman" pitchFamily="18" charset="0"/>
                        </a:rPr>
                        <a:t>Metrics unit</a:t>
                      </a:r>
                      <a:endParaRPr kumimoji="0" lang="it-IT" sz="1600" b="0"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293688">
                <a:tc rowSpan="3">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mn-lt"/>
                          <a:cs typeface="Times New Roman" pitchFamily="18" charset="0"/>
                        </a:rPr>
                        <a:t>Performance/ Time</a:t>
                      </a:r>
                      <a:endParaRPr kumimoji="0" lang="it-IT" sz="4000" b="1" i="0" u="none" strike="noStrike" cap="none" normalizeH="0" baseline="0" dirty="0" smtClean="0">
                        <a:ln>
                          <a:noFill/>
                        </a:ln>
                        <a:solidFill>
                          <a:schemeClr val="tx1"/>
                        </a:solidFill>
                        <a:effectLst/>
                        <a:latin typeface="+mn-lt"/>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mn-lt"/>
                          <a:cs typeface="Times New Roman" pitchFamily="18" charset="0"/>
                        </a:rPr>
                        <a:t>End-to-end latency</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time distance between two events (related to stability and performance)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dirty="0" smtClean="0">
                          <a:ln>
                            <a:noFill/>
                          </a:ln>
                          <a:solidFill>
                            <a:schemeClr val="tx1"/>
                          </a:solidFill>
                          <a:effectLst/>
                          <a:latin typeface="+mn-lt"/>
                          <a:cs typeface="Times New Roman" pitchFamily="18" charset="0"/>
                        </a:rPr>
                        <a:t>milliseconds</a:t>
                      </a:r>
                      <a:r>
                        <a:rPr kumimoji="0" lang="it-IT" sz="1400" b="0" i="0" u="none" strike="noStrike" cap="none" normalizeH="0" baseline="0" dirty="0" smtClean="0">
                          <a:ln>
                            <a:noFill/>
                          </a:ln>
                          <a:solidFill>
                            <a:schemeClr val="tx1"/>
                          </a:solidFill>
                          <a:effectLst/>
                          <a:latin typeface="+mn-lt"/>
                          <a:cs typeface="Times New Roman" pitchFamily="18" charset="0"/>
                        </a:rPr>
                        <a:t> </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0">
                <a:tc vMerge="1">
                  <a:txBody>
                    <a:bodyPr/>
                    <a:lstStyle/>
                    <a:p>
                      <a:endParaRPr lang="en-US"/>
                    </a:p>
                  </a:txBody>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mn-lt"/>
                          <a:cs typeface="Times New Roman" pitchFamily="18" charset="0"/>
                        </a:rPr>
                        <a:t>Jitter</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maximum  delay of a periodic signal with respect to ideal reference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1" u="none" strike="noStrike" cap="none" normalizeH="0" baseline="0" smtClean="0">
                          <a:ln>
                            <a:noFill/>
                          </a:ln>
                          <a:solidFill>
                            <a:schemeClr val="tx1"/>
                          </a:solidFill>
                          <a:effectLst/>
                          <a:latin typeface="+mn-lt"/>
                          <a:cs typeface="Times New Roman" pitchFamily="18" charset="0"/>
                        </a:rPr>
                        <a:t>milliseconds</a:t>
                      </a:r>
                      <a:r>
                        <a:rPr kumimoji="0" lang="it-IT" sz="1400" b="0" i="0" u="none" strike="noStrike" cap="none" normalizeH="0" baseline="0" smtClean="0">
                          <a:ln>
                            <a:noFill/>
                          </a:ln>
                          <a:solidFill>
                            <a:schemeClr val="tx1"/>
                          </a:solidFill>
                          <a:effectLst/>
                          <a:latin typeface="+mn-lt"/>
                          <a:cs typeface="Times New Roman" pitchFamily="18" charset="0"/>
                        </a:rPr>
                        <a:t>, or </a:t>
                      </a:r>
                      <a:r>
                        <a:rPr kumimoji="0" lang="it-IT" sz="1400" b="0" i="1" u="none" strike="noStrike" cap="none" normalizeH="0" baseline="0" smtClean="0">
                          <a:ln>
                            <a:noFill/>
                          </a:ln>
                          <a:solidFill>
                            <a:schemeClr val="tx1"/>
                          </a:solidFill>
                          <a:effectLst/>
                          <a:latin typeface="+mn-lt"/>
                          <a:cs typeface="Times New Roman" pitchFamily="18" charset="0"/>
                        </a:rPr>
                        <a:t>% of period</a:t>
                      </a:r>
                      <a:r>
                        <a:rPr kumimoji="0" lang="it-IT" sz="1400" b="0" i="0" u="none" strike="noStrike" cap="none" normalizeH="0" baseline="0" smtClean="0">
                          <a:ln>
                            <a:noFill/>
                          </a:ln>
                          <a:solidFill>
                            <a:schemeClr val="tx1"/>
                          </a:solidFill>
                          <a:effectLst/>
                          <a:latin typeface="+mn-lt"/>
                          <a:cs typeface="Times New Roman" pitchFamily="18" charset="0"/>
                        </a:rPr>
                        <a:t>, </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mn-lt"/>
                          <a:cs typeface="Times New Roman" pitchFamily="18" charset="0"/>
                        </a:rPr>
                        <a:t>Input coherency</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time distance between two events/samples from multiple sensors observing the same object/phenomenon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1" u="none" strike="noStrike" cap="none" normalizeH="0" baseline="0" smtClean="0">
                          <a:ln>
                            <a:noFill/>
                          </a:ln>
                          <a:solidFill>
                            <a:schemeClr val="tx1"/>
                          </a:solidFill>
                          <a:effectLst/>
                          <a:latin typeface="+mn-lt"/>
                          <a:cs typeface="Times New Roman" pitchFamily="18" charset="0"/>
                        </a:rPr>
                        <a:t>milliseconds</a:t>
                      </a:r>
                      <a:endParaRPr kumimoji="0" lang="it-IT" sz="1400" b="0" i="0" u="none" strike="noStrike" cap="none" normalizeH="0" baseline="0" smtClean="0">
                        <a:ln>
                          <a:noFill/>
                        </a:ln>
                        <a:solidFill>
                          <a:schemeClr val="tx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rowSpan="4">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mn-lt"/>
                          <a:cs typeface="Times New Roman" pitchFamily="18" charset="0"/>
                        </a:rPr>
                        <a:t>Dependability</a:t>
                      </a:r>
                      <a:endParaRPr kumimoji="0" lang="it-IT" sz="4000" b="1" i="0" u="none" strike="noStrike" cap="none" normalizeH="0" baseline="0" dirty="0" smtClean="0">
                        <a:ln>
                          <a:noFill/>
                        </a:ln>
                        <a:solidFill>
                          <a:schemeClr val="tx1"/>
                        </a:solidFill>
                        <a:effectLst/>
                        <a:latin typeface="+mn-lt"/>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mn-lt"/>
                          <a:cs typeface="Times New Roman" pitchFamily="18" charset="0"/>
                        </a:rPr>
                        <a:t>Reliability</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expectation on failure, related to warranty cost impact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expected time between failures MTTF or fault rate (number of faults per hour)</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mn-lt"/>
                          <a:cs typeface="Times New Roman" pitchFamily="18" charset="0"/>
                        </a:rPr>
                        <a:t>Availability</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percentage of uptime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mn-lt"/>
                          <a:cs typeface="Times New Roman" pitchFamily="18" charset="0"/>
                        </a:rPr>
                        <a:t>MTTF/(MTTF+MTTR)</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8335">
                <a:tc vMerge="1">
                  <a:txBody>
                    <a:bodyPr/>
                    <a:lstStyle/>
                    <a:p>
                      <a:endParaRPr lang="en-US"/>
                    </a:p>
                  </a:txBody>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mn-lt"/>
                          <a:cs typeface="Times New Roman" pitchFamily="18" charset="0"/>
                        </a:rPr>
                        <a:t>Safety</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which faults can be tolerated and which cannot. Related to fault tolerance, fail safe vs fail operational</a:t>
                      </a:r>
                      <a:endParaRPr kumimoji="0" lang="it-IT" sz="1400" b="0"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number of components/cutset that must fail for the system to fail</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7815">
                <a:tc vMerge="1">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it-IT" sz="4000" b="1" i="0" u="none" strike="noStrike" cap="none" normalizeH="0" baseline="0" dirty="0" smtClean="0">
                        <a:ln>
                          <a:noFill/>
                        </a:ln>
                        <a:solidFill>
                          <a:schemeClr val="tx1"/>
                        </a:solidFill>
                        <a:effectLst/>
                        <a:latin typeface="+mn-lt"/>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mn-lt"/>
                          <a:cs typeface="Times New Roman" pitchFamily="18" charset="0"/>
                        </a:rPr>
                        <a:t>Extensibility</a:t>
                      </a:r>
                      <a:endParaRPr kumimoji="0" lang="it-IT" sz="1600" b="1" i="1" u="none" strike="noStrike" cap="none" normalizeH="0" baseline="0" dirty="0" smtClean="0">
                        <a:ln>
                          <a:noFill/>
                        </a:ln>
                        <a:solidFill>
                          <a:schemeClr val="tx1"/>
                        </a:solidFill>
                        <a:effectLst/>
                        <a:latin typeface="+mn-lt"/>
                        <a:cs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room for functional additions (e.g. Complement to resource utilization)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fraction of resource utilization available for future use</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52400">
                <a:tc rowSpan="4">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mn-lt"/>
                          <a:cs typeface="Times New Roman" pitchFamily="18" charset="0"/>
                        </a:rPr>
                        <a:t>Cost</a:t>
                      </a:r>
                      <a:endParaRPr kumimoji="0" lang="it-IT" sz="4000" b="1" i="0" u="none" strike="noStrike" cap="none" normalizeH="0" baseline="0" dirty="0" smtClean="0">
                        <a:ln>
                          <a:noFill/>
                        </a:ln>
                        <a:solidFill>
                          <a:schemeClr val="tx1"/>
                        </a:solidFill>
                        <a:effectLst/>
                        <a:latin typeface="+mn-lt"/>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it-IT" sz="1600" b="1" i="1" u="none" strike="noStrike" cap="none" normalizeH="0" baseline="0" dirty="0" smtClean="0">
                        <a:ln>
                          <a:noFill/>
                        </a:ln>
                        <a:solidFill>
                          <a:schemeClr val="tx1"/>
                        </a:solidFill>
                        <a:effectLst/>
                        <a:latin typeface="+mn-lt"/>
                        <a:cs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8775">
                <a:tc vMerge="1">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it-IT" sz="4000" b="1" i="0" u="none" strike="noStrike" cap="none" normalizeH="0" baseline="0" dirty="0" smtClean="0">
                        <a:ln>
                          <a:noFill/>
                        </a:ln>
                        <a:solidFill>
                          <a:schemeClr val="tx1"/>
                        </a:solidFill>
                        <a:effectLst/>
                        <a:latin typeface="+mn-lt"/>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mn-lt"/>
                          <a:cs typeface="Times New Roman" pitchFamily="18" charset="0"/>
                        </a:rPr>
                        <a:t>Piece cost (life cycle cost)</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 </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mn-lt"/>
                          <a:cs typeface="Times New Roman" pitchFamily="18" charset="0"/>
                        </a:rPr>
                        <a:t>Degree of Reuse</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ability to design/deploy using preexisting solutions, (SW or HW components, schedules and configurations)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number of units deployed</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mn-lt"/>
                          <a:cs typeface="Times New Roman" pitchFamily="18" charset="0"/>
                        </a:rPr>
                        <a:t>Scalability</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suitability for a range of content level (while cost-effective)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mn-lt"/>
                          <a:cs typeface="Times New Roman" pitchFamily="18" charset="0"/>
                        </a:rPr>
                        <a:t>number of programs or product lines</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Slide Number Placeholder 5"/>
          <p:cNvSpPr>
            <a:spLocks noGrp="1"/>
          </p:cNvSpPr>
          <p:nvPr>
            <p:ph type="sldNum" sz="quarter" idx="12"/>
          </p:nvPr>
        </p:nvSpPr>
        <p:spPr/>
        <p:txBody>
          <a:bodyPr/>
          <a:lstStyle/>
          <a:p>
            <a:fld id="{4407811F-643B-4263-835B-1B4BF20CEAA2}" type="slidenum">
              <a:rPr lang="it-IT" smtClean="0"/>
              <a:pPr/>
              <a:t>14</a:t>
            </a:fld>
            <a:endParaRPr lang="it-IT"/>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altLang="zh-CN" sz="3600" dirty="0" smtClean="0">
                <a:effectLst>
                  <a:outerShdw blurRad="38100" dist="38100" dir="2700000" algn="tl">
                    <a:srgbClr val="C0C0C0"/>
                  </a:outerShdw>
                </a:effectLst>
              </a:rPr>
              <a:t>Task Generation from Functional Model</a:t>
            </a:r>
            <a:endParaRPr lang="en-US" sz="3600" dirty="0"/>
          </a:p>
        </p:txBody>
      </p:sp>
      <p:sp>
        <p:nvSpPr>
          <p:cNvPr id="6" name="Slide Number Placeholder 5"/>
          <p:cNvSpPr>
            <a:spLocks noGrp="1"/>
          </p:cNvSpPr>
          <p:nvPr>
            <p:ph type="sldNum" sz="quarter" idx="12"/>
          </p:nvPr>
        </p:nvSpPr>
        <p:spPr/>
        <p:txBody>
          <a:bodyPr/>
          <a:lstStyle/>
          <a:p>
            <a:fld id="{D1628BF6-67F0-405E-B297-68D77A67C46A}" type="slidenum">
              <a:rPr lang="de-DE" smtClean="0"/>
              <a:pPr/>
              <a:t>15</a:t>
            </a:fld>
            <a:endParaRPr lang="de-DE"/>
          </a:p>
        </p:txBody>
      </p:sp>
      <p:pic>
        <p:nvPicPr>
          <p:cNvPr id="48" name="Picture 3" descr="intro_simulinkex.pdf"/>
          <p:cNvPicPr>
            <a:picLocks noChangeAspect="1"/>
          </p:cNvPicPr>
          <p:nvPr/>
        </p:nvPicPr>
        <p:blipFill>
          <a:blip r:embed="rId3"/>
          <a:srcRect/>
          <a:stretch>
            <a:fillRect/>
          </a:stretch>
        </p:blipFill>
        <p:spPr bwMode="auto">
          <a:xfrm>
            <a:off x="228600" y="1066800"/>
            <a:ext cx="6642847" cy="2971800"/>
          </a:xfrm>
          <a:prstGeom prst="rect">
            <a:avLst/>
          </a:prstGeom>
          <a:noFill/>
          <a:ln w="9525">
            <a:noFill/>
            <a:miter lim="800000"/>
            <a:headEnd/>
            <a:tailEnd/>
          </a:ln>
        </p:spPr>
      </p:pic>
      <p:cxnSp>
        <p:nvCxnSpPr>
          <p:cNvPr id="5" name="Straight Arrow Connector 4"/>
          <p:cNvCxnSpPr/>
          <p:nvPr/>
        </p:nvCxnSpPr>
        <p:spPr>
          <a:xfrm flipH="1">
            <a:off x="1856014" y="2971800"/>
            <a:ext cx="457200" cy="1524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084614" y="2209800"/>
            <a:ext cx="3096986" cy="2286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43600" y="2971800"/>
            <a:ext cx="3048000" cy="830997"/>
          </a:xfrm>
          <a:prstGeom prst="rect">
            <a:avLst/>
          </a:prstGeom>
          <a:noFill/>
        </p:spPr>
        <p:txBody>
          <a:bodyPr wrap="square" rtlCol="0">
            <a:spAutoFit/>
          </a:bodyPr>
          <a:lstStyle/>
          <a:p>
            <a:r>
              <a:rPr lang="en-US" sz="2400" b="1" dirty="0" smtClean="0"/>
              <a:t>Synchronous Reactive Semantics</a:t>
            </a:r>
            <a:endParaRPr lang="en-US" sz="2400" b="1" dirty="0"/>
          </a:p>
        </p:txBody>
      </p:sp>
      <p:sp>
        <p:nvSpPr>
          <p:cNvPr id="53" name="TextBox 52"/>
          <p:cNvSpPr txBox="1"/>
          <p:nvPr/>
        </p:nvSpPr>
        <p:spPr>
          <a:xfrm>
            <a:off x="789214" y="4495800"/>
            <a:ext cx="3096986" cy="461665"/>
          </a:xfrm>
          <a:prstGeom prst="rect">
            <a:avLst/>
          </a:prstGeom>
          <a:noFill/>
        </p:spPr>
        <p:txBody>
          <a:bodyPr wrap="square" rtlCol="0">
            <a:spAutoFit/>
          </a:bodyPr>
          <a:lstStyle/>
          <a:p>
            <a:r>
              <a:rPr lang="en-US" sz="2400" dirty="0" err="1" smtClean="0"/>
              <a:t>Stateflow</a:t>
            </a:r>
            <a:r>
              <a:rPr lang="en-US" sz="2400" dirty="0" smtClean="0"/>
              <a:t> (FSMs) block</a:t>
            </a:r>
            <a:endParaRPr lang="en-US" sz="2400" dirty="0"/>
          </a:p>
        </p:txBody>
      </p:sp>
      <p:sp>
        <p:nvSpPr>
          <p:cNvPr id="54" name="TextBox 53"/>
          <p:cNvSpPr txBox="1"/>
          <p:nvPr/>
        </p:nvSpPr>
        <p:spPr>
          <a:xfrm>
            <a:off x="4859191" y="4495800"/>
            <a:ext cx="2608409" cy="461665"/>
          </a:xfrm>
          <a:prstGeom prst="rect">
            <a:avLst/>
          </a:prstGeom>
          <a:noFill/>
        </p:spPr>
        <p:txBody>
          <a:bodyPr wrap="square" rtlCol="0">
            <a:spAutoFit/>
          </a:bodyPr>
          <a:lstStyle/>
          <a:p>
            <a:r>
              <a:rPr lang="en-US" sz="2400" dirty="0" smtClean="0"/>
              <a:t>Dataflow block</a:t>
            </a:r>
            <a:endParaRPr lang="en-US" sz="2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85" y="5105400"/>
            <a:ext cx="3567112" cy="148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049994"/>
            <a:ext cx="4732977" cy="135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084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lang="en-US" sz="3600" dirty="0" smtClean="0"/>
              <a:t>Multi-task Generation </a:t>
            </a:r>
            <a:r>
              <a:rPr lang="en-US" sz="3600" dirty="0" smtClean="0"/>
              <a:t>of Synchronous Finite State Machines</a:t>
            </a:r>
            <a:endParaRPr lang="en-US" sz="3600" dirty="0"/>
          </a:p>
        </p:txBody>
      </p:sp>
      <p:sp>
        <p:nvSpPr>
          <p:cNvPr id="6" name="Slide Number Placeholder 5"/>
          <p:cNvSpPr>
            <a:spLocks noGrp="1"/>
          </p:cNvSpPr>
          <p:nvPr>
            <p:ph type="sldNum" sz="quarter" idx="12"/>
          </p:nvPr>
        </p:nvSpPr>
        <p:spPr/>
        <p:txBody>
          <a:bodyPr/>
          <a:lstStyle/>
          <a:p>
            <a:fld id="{D1628BF6-67F0-405E-B297-68D77A67C46A}" type="slidenum">
              <a:rPr lang="de-DE" smtClean="0"/>
              <a:pPr/>
              <a:t>16</a:t>
            </a:fld>
            <a:endParaRPr lang="de-DE"/>
          </a:p>
        </p:txBody>
      </p:sp>
      <p:grpSp>
        <p:nvGrpSpPr>
          <p:cNvPr id="7" name="组合 3"/>
          <p:cNvGrpSpPr/>
          <p:nvPr/>
        </p:nvGrpSpPr>
        <p:grpSpPr>
          <a:xfrm>
            <a:off x="191352" y="2211760"/>
            <a:ext cx="4092616" cy="2431609"/>
            <a:chOff x="603555" y="2156907"/>
            <a:chExt cx="3539367" cy="2007729"/>
          </a:xfrm>
        </p:grpSpPr>
        <p:grpSp>
          <p:nvGrpSpPr>
            <p:cNvPr id="8" name="组合 4"/>
            <p:cNvGrpSpPr/>
            <p:nvPr/>
          </p:nvGrpSpPr>
          <p:grpSpPr>
            <a:xfrm>
              <a:off x="603555" y="2156907"/>
              <a:ext cx="3539367" cy="2007729"/>
              <a:chOff x="1341920" y="2059687"/>
              <a:chExt cx="4578489" cy="2722593"/>
            </a:xfrm>
          </p:grpSpPr>
          <p:grpSp>
            <p:nvGrpSpPr>
              <p:cNvPr id="11" name="Group 2"/>
              <p:cNvGrpSpPr/>
              <p:nvPr/>
            </p:nvGrpSpPr>
            <p:grpSpPr>
              <a:xfrm>
                <a:off x="2097466" y="2059687"/>
                <a:ext cx="3822943" cy="2722593"/>
                <a:chOff x="3035058" y="838200"/>
                <a:chExt cx="3822943" cy="2722593"/>
              </a:xfrm>
            </p:grpSpPr>
            <p:sp>
              <p:nvSpPr>
                <p:cNvPr id="14" name="Rounded Rectangle 3"/>
                <p:cNvSpPr/>
                <p:nvPr/>
              </p:nvSpPr>
              <p:spPr>
                <a:xfrm>
                  <a:off x="3749616" y="838200"/>
                  <a:ext cx="1181100" cy="561945"/>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nchorCtr="0"/>
                <a:lstStyle/>
                <a:p>
                  <a:r>
                    <a:rPr lang="en-US" sz="1600" dirty="0" smtClean="0"/>
                    <a:t>S</a:t>
                  </a:r>
                  <a:r>
                    <a:rPr lang="en-US" sz="1600" baseline="-25000" dirty="0" smtClean="0"/>
                    <a:t>1</a:t>
                  </a:r>
                  <a:endParaRPr lang="en-US" sz="1600" baseline="-25000" dirty="0"/>
                </a:p>
              </p:txBody>
            </p:sp>
            <p:sp>
              <p:nvSpPr>
                <p:cNvPr id="15" name="Rounded Rectangle 4"/>
                <p:cNvSpPr/>
                <p:nvPr/>
              </p:nvSpPr>
              <p:spPr>
                <a:xfrm>
                  <a:off x="5408417" y="2053243"/>
                  <a:ext cx="1181099" cy="561946"/>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nchorCtr="0"/>
                <a:lstStyle/>
                <a:p>
                  <a:r>
                    <a:rPr lang="en-US" sz="1600" dirty="0" smtClean="0"/>
                    <a:t>S</a:t>
                  </a:r>
                  <a:r>
                    <a:rPr lang="en-US" sz="1600" baseline="-25000" dirty="0" smtClean="0"/>
                    <a:t>2</a:t>
                  </a:r>
                  <a:endParaRPr lang="en-US" sz="1600" baseline="-25000" dirty="0"/>
                </a:p>
              </p:txBody>
            </p:sp>
            <p:cxnSp>
              <p:nvCxnSpPr>
                <p:cNvPr id="16" name="Curved Connector 6"/>
                <p:cNvCxnSpPr>
                  <a:stCxn id="14" idx="3"/>
                  <a:endCxn id="15" idx="0"/>
                </p:cNvCxnSpPr>
                <p:nvPr/>
              </p:nvCxnSpPr>
              <p:spPr>
                <a:xfrm>
                  <a:off x="4930716" y="1119173"/>
                  <a:ext cx="1068250" cy="934069"/>
                </a:xfrm>
                <a:prstGeom prst="curvedConnector2">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Curved Connector 9"/>
                <p:cNvCxnSpPr>
                  <a:stCxn id="15" idx="1"/>
                  <a:endCxn id="20" idx="0"/>
                </p:cNvCxnSpPr>
                <p:nvPr/>
              </p:nvCxnSpPr>
              <p:spPr>
                <a:xfrm rot="10800000" flipV="1">
                  <a:off x="4438651" y="2334215"/>
                  <a:ext cx="969766" cy="554569"/>
                </a:xfrm>
                <a:prstGeom prst="curvedConnector2">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647894" y="1131141"/>
                      <a:ext cx="1210107" cy="379068"/>
                    </a:xfrm>
                    <a:prstGeom prst="rect">
                      <a:avLst/>
                    </a:prstGeom>
                    <a:noFill/>
                  </p:spPr>
                  <p:txBody>
                    <a:bodyPr wrap="square" rtlCol="0">
                      <a:spAutoFit/>
                    </a:bodyPr>
                    <a:lstStyle/>
                    <a:p>
                      <a14:m>
                        <m:oMath xmlns:m="http://schemas.openxmlformats.org/officeDocument/2006/math">
                          <m:r>
                            <a:rPr lang="en-US" sz="1600" i="1">
                              <a:latin typeface="Cambria Math"/>
                              <a:ea typeface="Cambria Math"/>
                            </a:rPr>
                            <m:t>𝜃</m:t>
                          </m:r>
                        </m:oMath>
                      </a14:m>
                      <a:r>
                        <a:rPr lang="en-US" sz="1600" baseline="-25000" dirty="0" smtClean="0"/>
                        <a:t>1 </a:t>
                      </a:r>
                      <a:r>
                        <a:rPr lang="en-US" sz="1600" dirty="0" smtClean="0"/>
                        <a:t>: e</a:t>
                      </a:r>
                      <a:r>
                        <a:rPr lang="en-US" sz="1600" baseline="-25000" dirty="0" smtClean="0"/>
                        <a:t>1</a:t>
                      </a:r>
                      <a:r>
                        <a:rPr lang="en-US" sz="1600" dirty="0" smtClean="0"/>
                        <a:t> / a</a:t>
                      </a:r>
                      <a:r>
                        <a:rPr lang="en-US" sz="1600" baseline="-25000" dirty="0" smtClean="0"/>
                        <a:t>1</a:t>
                      </a:r>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647894" y="1131141"/>
                      <a:ext cx="1210106" cy="774553"/>
                    </a:xfrm>
                    <a:prstGeom prst="rect">
                      <a:avLst/>
                    </a:prstGeom>
                    <a:blipFill rotWithShape="1">
                      <a:blip r:embed="rId3"/>
                      <a:stretch>
                        <a:fillRect t="-1064"/>
                      </a:stretch>
                    </a:blipFill>
                  </p:spPr>
                  <p:txBody>
                    <a:bodyPr/>
                    <a:lstStyle/>
                    <a:p>
                      <a:r>
                        <a:rPr lang="zh-CN" altLang="en-US">
                          <a:noFill/>
                        </a:rPr>
                        <a:t> </a:t>
                      </a:r>
                    </a:p>
                  </p:txBody>
                </p:sp>
              </mc:Fallback>
            </mc:AlternateContent>
            <p:sp>
              <p:nvSpPr>
                <p:cNvPr id="19" name="TextBox 18"/>
                <p:cNvSpPr txBox="1"/>
                <p:nvPr/>
              </p:nvSpPr>
              <p:spPr>
                <a:xfrm>
                  <a:off x="5827576" y="1424082"/>
                  <a:ext cx="936467" cy="379068"/>
                </a:xfrm>
                <a:prstGeom prst="rect">
                  <a:avLst/>
                </a:prstGeom>
                <a:noFill/>
              </p:spPr>
              <p:txBody>
                <a:bodyPr wrap="none" rtlCol="0">
                  <a:spAutoFit/>
                </a:bodyPr>
                <a:lstStyle/>
                <a:p>
                  <a:r>
                    <a:rPr lang="en-US" sz="1600" i="1" dirty="0" smtClean="0">
                      <a:solidFill>
                        <a:srgbClr val="00B0F0"/>
                      </a:solidFill>
                    </a:rPr>
                    <a:t>0.25ms </a:t>
                  </a:r>
                  <a:endParaRPr lang="en-US" sz="1600" i="1" dirty="0">
                    <a:solidFill>
                      <a:srgbClr val="00B0F0"/>
                    </a:solidFill>
                  </a:endParaRPr>
                </a:p>
              </p:txBody>
            </p:sp>
            <p:sp>
              <p:nvSpPr>
                <p:cNvPr id="20" name="Rounded Rectangle 123"/>
                <p:cNvSpPr/>
                <p:nvPr/>
              </p:nvSpPr>
              <p:spPr>
                <a:xfrm>
                  <a:off x="3848101" y="2888785"/>
                  <a:ext cx="1181099" cy="561946"/>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nchorCtr="0"/>
                <a:lstStyle/>
                <a:p>
                  <a:r>
                    <a:rPr lang="en-US" sz="1600" dirty="0" smtClean="0"/>
                    <a:t>S</a:t>
                  </a:r>
                  <a:r>
                    <a:rPr lang="en-US" sz="1600" baseline="-25000" dirty="0"/>
                    <a:t>3</a:t>
                  </a:r>
                </a:p>
              </p:txBody>
            </p:sp>
            <p:cxnSp>
              <p:nvCxnSpPr>
                <p:cNvPr id="21" name="Curved Connector 124"/>
                <p:cNvCxnSpPr>
                  <a:stCxn id="20" idx="1"/>
                  <a:endCxn id="14" idx="1"/>
                </p:cNvCxnSpPr>
                <p:nvPr/>
              </p:nvCxnSpPr>
              <p:spPr>
                <a:xfrm rot="10800000">
                  <a:off x="3749618" y="1119173"/>
                  <a:ext cx="98485" cy="2050585"/>
                </a:xfrm>
                <a:prstGeom prst="curvedConnector3">
                  <a:avLst>
                    <a:gd name="adj1" fmla="val 758788"/>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Curved Connector 136"/>
                <p:cNvCxnSpPr>
                  <a:stCxn id="15" idx="2"/>
                  <a:endCxn id="20" idx="3"/>
                </p:cNvCxnSpPr>
                <p:nvPr/>
              </p:nvCxnSpPr>
              <p:spPr>
                <a:xfrm rot="5400000">
                  <a:off x="5236799" y="2407590"/>
                  <a:ext cx="554570" cy="969766"/>
                </a:xfrm>
                <a:prstGeom prst="curvedConnector2">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4123623" y="1717022"/>
                      <a:ext cx="1136887" cy="379068"/>
                    </a:xfrm>
                    <a:prstGeom prst="rect">
                      <a:avLst/>
                    </a:prstGeom>
                    <a:noFill/>
                  </p:spPr>
                  <p:txBody>
                    <a:bodyPr wrap="none" rtlCol="0">
                      <a:spAutoFit/>
                    </a:bodyPr>
                    <a:lstStyle/>
                    <a:p>
                      <a14:m>
                        <m:oMath xmlns:m="http://schemas.openxmlformats.org/officeDocument/2006/math">
                          <m:r>
                            <a:rPr lang="en-US" sz="1600" i="1" smtClean="0">
                              <a:latin typeface="Cambria Math"/>
                              <a:ea typeface="Cambria Math"/>
                            </a:rPr>
                            <m:t>𝜃</m:t>
                          </m:r>
                        </m:oMath>
                      </a14:m>
                      <a:r>
                        <a:rPr lang="en-US" sz="1600" baseline="-25000" dirty="0" smtClean="0"/>
                        <a:t>2 </a:t>
                      </a:r>
                      <a:r>
                        <a:rPr lang="en-US" sz="1600" dirty="0"/>
                        <a:t>: </a:t>
                      </a:r>
                      <a:r>
                        <a:rPr lang="en-US" sz="1600" dirty="0" smtClean="0"/>
                        <a:t>e</a:t>
                      </a:r>
                      <a:r>
                        <a:rPr lang="en-US" sz="1600" baseline="-25000" dirty="0"/>
                        <a:t>2</a:t>
                      </a:r>
                      <a:r>
                        <a:rPr lang="en-US" sz="1600" dirty="0" smtClean="0"/>
                        <a:t> / a</a:t>
                      </a:r>
                      <a:r>
                        <a:rPr lang="en-US" sz="1600" baseline="-25000" dirty="0" smtClean="0"/>
                        <a:t>2</a:t>
                      </a:r>
                      <a:endParaRPr lang="en-US"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123623" y="1717022"/>
                      <a:ext cx="1346390" cy="455620"/>
                    </a:xfrm>
                    <a:prstGeom prst="rect">
                      <a:avLst/>
                    </a:prstGeom>
                    <a:blipFill rotWithShape="1">
                      <a:blip r:embed="rId4"/>
                      <a:stretch>
                        <a:fillRect t="-1818" b="-9091"/>
                      </a:stretch>
                    </a:blipFill>
                  </p:spPr>
                  <p:txBody>
                    <a:bodyPr/>
                    <a:lstStyle/>
                    <a:p>
                      <a:r>
                        <a:rPr lang="zh-CN" altLang="en-US">
                          <a:noFill/>
                        </a:rPr>
                        <a:t> </a:t>
                      </a:r>
                    </a:p>
                  </p:txBody>
                </p:sp>
              </mc:Fallback>
            </mc:AlternateContent>
            <p:sp>
              <p:nvSpPr>
                <p:cNvPr id="24" name="TextBox 23"/>
                <p:cNvSpPr txBox="1"/>
                <p:nvPr/>
              </p:nvSpPr>
              <p:spPr>
                <a:xfrm>
                  <a:off x="4352225" y="2009963"/>
                  <a:ext cx="819901" cy="379068"/>
                </a:xfrm>
                <a:prstGeom prst="rect">
                  <a:avLst/>
                </a:prstGeom>
                <a:noFill/>
              </p:spPr>
              <p:txBody>
                <a:bodyPr wrap="none" rtlCol="0">
                  <a:spAutoFit/>
                </a:bodyPr>
                <a:lstStyle/>
                <a:p>
                  <a:r>
                    <a:rPr lang="en-US" sz="1600" i="1" dirty="0" smtClean="0">
                      <a:solidFill>
                        <a:srgbClr val="00B0F0"/>
                      </a:solidFill>
                    </a:rPr>
                    <a:t>0.2ms </a:t>
                  </a:r>
                  <a:endParaRPr lang="en-US" sz="1600" i="1" dirty="0">
                    <a:solidFill>
                      <a:srgbClr val="00B0F0"/>
                    </a:solidFill>
                  </a:endParaRPr>
                </a:p>
              </p:txBody>
            </p:sp>
            <mc:AlternateContent xmlns:mc="http://schemas.openxmlformats.org/markup-compatibility/2006" xmlns:a14="http://schemas.microsoft.com/office/drawing/2010/main">
              <mc:Choice Requires="a14">
                <p:sp>
                  <p:nvSpPr>
                    <p:cNvPr id="25" name="TextBox 24"/>
                    <p:cNvSpPr txBox="1"/>
                    <p:nvPr/>
                  </p:nvSpPr>
                  <p:spPr>
                    <a:xfrm>
                      <a:off x="3035058" y="1912316"/>
                      <a:ext cx="1136887" cy="379068"/>
                    </a:xfrm>
                    <a:prstGeom prst="rect">
                      <a:avLst/>
                    </a:prstGeom>
                    <a:noFill/>
                  </p:spPr>
                  <p:txBody>
                    <a:bodyPr wrap="none" rtlCol="0">
                      <a:spAutoFit/>
                    </a:bodyPr>
                    <a:lstStyle/>
                    <a:p>
                      <a14:m>
                        <m:oMath xmlns:m="http://schemas.openxmlformats.org/officeDocument/2006/math">
                          <m:r>
                            <a:rPr lang="en-US" sz="1600" i="1">
                              <a:latin typeface="Cambria Math"/>
                              <a:ea typeface="Cambria Math"/>
                            </a:rPr>
                            <m:t>𝜃</m:t>
                          </m:r>
                        </m:oMath>
                      </a14:m>
                      <a:r>
                        <a:rPr lang="en-US" sz="1600" baseline="-25000" dirty="0" smtClean="0"/>
                        <a:t>4 </a:t>
                      </a:r>
                      <a:r>
                        <a:rPr lang="en-US" sz="1600" dirty="0"/>
                        <a:t>: </a:t>
                      </a:r>
                      <a:r>
                        <a:rPr lang="en-US" sz="1600" dirty="0" smtClean="0"/>
                        <a:t>e</a:t>
                      </a:r>
                      <a:r>
                        <a:rPr lang="en-US" sz="1600" baseline="-25000" dirty="0"/>
                        <a:t>2</a:t>
                      </a:r>
                      <a:r>
                        <a:rPr lang="en-US" sz="1600" dirty="0" smtClean="0"/>
                        <a:t> / a</a:t>
                      </a:r>
                      <a:r>
                        <a:rPr lang="en-US" sz="1600" baseline="-25000" dirty="0"/>
                        <a:t>4</a:t>
                      </a:r>
                      <a:endParaRPr lang="en-US"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035058" y="1912316"/>
                      <a:ext cx="1346390" cy="455620"/>
                    </a:xfrm>
                    <a:prstGeom prst="rect">
                      <a:avLst/>
                    </a:prstGeom>
                    <a:blipFill rotWithShape="1">
                      <a:blip r:embed="rId5"/>
                      <a:stretch>
                        <a:fillRect t="-1818" b="-9091"/>
                      </a:stretch>
                    </a:blipFill>
                  </p:spPr>
                  <p:txBody>
                    <a:bodyPr/>
                    <a:lstStyle/>
                    <a:p>
                      <a:r>
                        <a:rPr lang="zh-CN" altLang="en-US">
                          <a:noFill/>
                        </a:rPr>
                        <a:t> </a:t>
                      </a:r>
                    </a:p>
                  </p:txBody>
                </p:sp>
              </mc:Fallback>
            </mc:AlternateContent>
            <p:sp>
              <p:nvSpPr>
                <p:cNvPr id="26" name="TextBox 25"/>
                <p:cNvSpPr txBox="1"/>
                <p:nvPr/>
              </p:nvSpPr>
              <p:spPr>
                <a:xfrm>
                  <a:off x="3128207" y="2205257"/>
                  <a:ext cx="819901" cy="379068"/>
                </a:xfrm>
                <a:prstGeom prst="rect">
                  <a:avLst/>
                </a:prstGeom>
                <a:noFill/>
              </p:spPr>
              <p:txBody>
                <a:bodyPr wrap="none" rtlCol="0">
                  <a:spAutoFit/>
                </a:bodyPr>
                <a:lstStyle/>
                <a:p>
                  <a:r>
                    <a:rPr lang="en-US" sz="1600" i="1" dirty="0" smtClean="0">
                      <a:solidFill>
                        <a:srgbClr val="00B0F0"/>
                      </a:solidFill>
                    </a:rPr>
                    <a:t>0.5ms </a:t>
                  </a:r>
                  <a:endParaRPr lang="en-US" sz="1600" i="1" dirty="0">
                    <a:solidFill>
                      <a:srgbClr val="00B0F0"/>
                    </a:solidFill>
                  </a:endParaRPr>
                </a:p>
              </p:txBody>
            </p:sp>
            <mc:AlternateContent xmlns:mc="http://schemas.openxmlformats.org/markup-compatibility/2006" xmlns:a14="http://schemas.microsoft.com/office/drawing/2010/main">
              <mc:Choice Requires="a14">
                <p:sp>
                  <p:nvSpPr>
                    <p:cNvPr id="27" name="TextBox 26"/>
                    <p:cNvSpPr txBox="1"/>
                    <p:nvPr/>
                  </p:nvSpPr>
                  <p:spPr>
                    <a:xfrm>
                      <a:off x="5571696" y="2921399"/>
                      <a:ext cx="1136887" cy="379068"/>
                    </a:xfrm>
                    <a:prstGeom prst="rect">
                      <a:avLst/>
                    </a:prstGeom>
                    <a:noFill/>
                  </p:spPr>
                  <p:txBody>
                    <a:bodyPr wrap="none" rtlCol="0">
                      <a:spAutoFit/>
                    </a:bodyPr>
                    <a:lstStyle/>
                    <a:p>
                      <a14:m>
                        <m:oMath xmlns:m="http://schemas.openxmlformats.org/officeDocument/2006/math">
                          <m:r>
                            <a:rPr lang="en-US" sz="1600" i="1" smtClean="0">
                              <a:latin typeface="Cambria Math"/>
                              <a:ea typeface="Cambria Math"/>
                            </a:rPr>
                            <m:t>𝜃</m:t>
                          </m:r>
                        </m:oMath>
                      </a14:m>
                      <a:r>
                        <a:rPr lang="en-US" sz="1600" baseline="-25000" dirty="0" smtClean="0"/>
                        <a:t>3 </a:t>
                      </a:r>
                      <a:r>
                        <a:rPr lang="en-US" sz="1600" dirty="0"/>
                        <a:t>: e</a:t>
                      </a:r>
                      <a:r>
                        <a:rPr lang="en-US" sz="1600" baseline="-25000" dirty="0" smtClean="0"/>
                        <a:t>1</a:t>
                      </a:r>
                      <a:r>
                        <a:rPr lang="en-US" sz="1600" dirty="0" smtClean="0"/>
                        <a:t> / a</a:t>
                      </a:r>
                      <a:r>
                        <a:rPr lang="en-US" sz="1600" baseline="-25000" dirty="0"/>
                        <a:t>3</a:t>
                      </a:r>
                      <a:endParaRPr lang="en-US"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571696" y="2921399"/>
                      <a:ext cx="1346392" cy="455620"/>
                    </a:xfrm>
                    <a:prstGeom prst="rect">
                      <a:avLst/>
                    </a:prstGeom>
                    <a:blipFill rotWithShape="1">
                      <a:blip r:embed="rId6"/>
                      <a:stretch>
                        <a:fillRect t="-1786" b="-7143"/>
                      </a:stretch>
                    </a:blipFill>
                  </p:spPr>
                  <p:txBody>
                    <a:bodyPr/>
                    <a:lstStyle/>
                    <a:p>
                      <a:r>
                        <a:rPr lang="zh-CN" altLang="en-US">
                          <a:noFill/>
                        </a:rPr>
                        <a:t> </a:t>
                      </a:r>
                    </a:p>
                  </p:txBody>
                </p:sp>
              </mc:Fallback>
            </mc:AlternateContent>
            <p:sp>
              <p:nvSpPr>
                <p:cNvPr id="28" name="TextBox 27"/>
                <p:cNvSpPr txBox="1"/>
                <p:nvPr/>
              </p:nvSpPr>
              <p:spPr>
                <a:xfrm>
                  <a:off x="5827576" y="3181725"/>
                  <a:ext cx="819902" cy="379068"/>
                </a:xfrm>
                <a:prstGeom prst="rect">
                  <a:avLst/>
                </a:prstGeom>
                <a:noFill/>
              </p:spPr>
              <p:txBody>
                <a:bodyPr wrap="none" rtlCol="0">
                  <a:spAutoFit/>
                </a:bodyPr>
                <a:lstStyle/>
                <a:p>
                  <a:r>
                    <a:rPr lang="en-US" sz="1600" i="1" dirty="0" smtClean="0">
                      <a:solidFill>
                        <a:srgbClr val="00B0F0"/>
                      </a:solidFill>
                    </a:rPr>
                    <a:t>0.3ms </a:t>
                  </a:r>
                  <a:endParaRPr lang="en-US" sz="1600" i="1" dirty="0">
                    <a:solidFill>
                      <a:srgbClr val="00B0F0"/>
                    </a:solidFill>
                  </a:endParaRPr>
                </a:p>
              </p:txBody>
            </p:sp>
          </p:grpSp>
          <p:sp>
            <p:nvSpPr>
              <p:cNvPr id="12" name="TextBox 11"/>
              <p:cNvSpPr txBox="1"/>
              <p:nvPr/>
            </p:nvSpPr>
            <p:spPr>
              <a:xfrm>
                <a:off x="1352274" y="2059687"/>
                <a:ext cx="900602" cy="379068"/>
              </a:xfrm>
              <a:prstGeom prst="rect">
                <a:avLst/>
              </a:prstGeom>
              <a:noFill/>
            </p:spPr>
            <p:txBody>
              <a:bodyPr wrap="none" rtlCol="0">
                <a:spAutoFit/>
              </a:bodyPr>
              <a:lstStyle/>
              <a:p>
                <a:r>
                  <a:rPr lang="en-US" sz="1600" dirty="0"/>
                  <a:t>e</a:t>
                </a:r>
                <a:r>
                  <a:rPr lang="en-US" sz="1600" baseline="-25000" dirty="0" smtClean="0"/>
                  <a:t>1</a:t>
                </a:r>
                <a:r>
                  <a:rPr lang="en-US" sz="1600" dirty="0" smtClean="0"/>
                  <a:t>: </a:t>
                </a:r>
                <a:r>
                  <a:rPr lang="en-US" sz="1600" dirty="0" smtClean="0">
                    <a:solidFill>
                      <a:srgbClr val="00B0F0"/>
                    </a:solidFill>
                  </a:rPr>
                  <a:t>2ms</a:t>
                </a:r>
                <a:endParaRPr lang="en-US" sz="1600" dirty="0">
                  <a:solidFill>
                    <a:srgbClr val="00B0F0"/>
                  </a:solidFill>
                </a:endParaRPr>
              </a:p>
            </p:txBody>
          </p:sp>
          <p:sp>
            <p:nvSpPr>
              <p:cNvPr id="13" name="TextBox 12"/>
              <p:cNvSpPr txBox="1"/>
              <p:nvPr/>
            </p:nvSpPr>
            <p:spPr>
              <a:xfrm>
                <a:off x="1341920" y="2327935"/>
                <a:ext cx="900602" cy="379068"/>
              </a:xfrm>
              <a:prstGeom prst="rect">
                <a:avLst/>
              </a:prstGeom>
              <a:noFill/>
            </p:spPr>
            <p:txBody>
              <a:bodyPr wrap="none" rtlCol="0">
                <a:spAutoFit/>
              </a:bodyPr>
              <a:lstStyle/>
              <a:p>
                <a:r>
                  <a:rPr lang="en-US" sz="1600" dirty="0" smtClean="0"/>
                  <a:t>e</a:t>
                </a:r>
                <a:r>
                  <a:rPr lang="en-US" sz="1600" baseline="-25000" dirty="0"/>
                  <a:t>2</a:t>
                </a:r>
                <a:r>
                  <a:rPr lang="en-US" sz="1600" dirty="0" smtClean="0"/>
                  <a:t>: </a:t>
                </a:r>
                <a:r>
                  <a:rPr lang="en-US" sz="1600" dirty="0">
                    <a:solidFill>
                      <a:srgbClr val="00B0F0"/>
                    </a:solidFill>
                  </a:rPr>
                  <a:t>5</a:t>
                </a:r>
                <a:r>
                  <a:rPr lang="en-US" sz="1600" dirty="0" smtClean="0">
                    <a:solidFill>
                      <a:srgbClr val="00B0F0"/>
                    </a:solidFill>
                  </a:rPr>
                  <a:t>ms</a:t>
                </a:r>
                <a:endParaRPr lang="en-US" sz="1600" dirty="0">
                  <a:solidFill>
                    <a:srgbClr val="00B0F0"/>
                  </a:solidFill>
                </a:endParaRPr>
              </a:p>
            </p:txBody>
          </p:sp>
        </p:grpSp>
        <p:sp>
          <p:nvSpPr>
            <p:cNvPr id="9" name="TextBox 8"/>
            <p:cNvSpPr txBox="1"/>
            <p:nvPr/>
          </p:nvSpPr>
          <p:spPr>
            <a:xfrm>
              <a:off x="3419872" y="3501008"/>
              <a:ext cx="249813" cy="279537"/>
            </a:xfrm>
            <a:prstGeom prst="rect">
              <a:avLst/>
            </a:prstGeom>
            <a:noFill/>
          </p:spPr>
          <p:txBody>
            <a:bodyPr wrap="none" rtlCol="0">
              <a:spAutoFit/>
            </a:bodyPr>
            <a:lstStyle/>
            <a:p>
              <a:r>
                <a:rPr lang="en-US" sz="1600" b="1" dirty="0" smtClean="0">
                  <a:solidFill>
                    <a:srgbClr val="FF0000"/>
                  </a:solidFill>
                </a:rPr>
                <a:t>1</a:t>
              </a:r>
              <a:endParaRPr lang="en-US" sz="1600" b="1" dirty="0">
                <a:solidFill>
                  <a:srgbClr val="FF0000"/>
                </a:solidFill>
              </a:endParaRPr>
            </a:p>
          </p:txBody>
        </p:sp>
        <p:sp>
          <p:nvSpPr>
            <p:cNvPr id="10" name="TextBox 9"/>
            <p:cNvSpPr txBox="1"/>
            <p:nvPr/>
          </p:nvSpPr>
          <p:spPr>
            <a:xfrm>
              <a:off x="2627784" y="3237027"/>
              <a:ext cx="249813" cy="279537"/>
            </a:xfrm>
            <a:prstGeom prst="rect">
              <a:avLst/>
            </a:prstGeom>
            <a:noFill/>
          </p:spPr>
          <p:txBody>
            <a:bodyPr wrap="none" rtlCol="0">
              <a:spAutoFit/>
            </a:bodyPr>
            <a:lstStyle/>
            <a:p>
              <a:r>
                <a:rPr lang="en-US" sz="1600" b="1" dirty="0">
                  <a:solidFill>
                    <a:srgbClr val="FF0000"/>
                  </a:solidFill>
                </a:rPr>
                <a:t>2</a:t>
              </a:r>
            </a:p>
          </p:txBody>
        </p:sp>
      </p:grpSp>
      <p:grpSp>
        <p:nvGrpSpPr>
          <p:cNvPr id="59" name="Group 58"/>
          <p:cNvGrpSpPr/>
          <p:nvPr/>
        </p:nvGrpSpPr>
        <p:grpSpPr>
          <a:xfrm>
            <a:off x="5796136" y="1395766"/>
            <a:ext cx="2806775" cy="1752098"/>
            <a:chOff x="5221609" y="1892926"/>
            <a:chExt cx="2806775" cy="1752098"/>
          </a:xfrm>
        </p:grpSpPr>
        <p:sp>
          <p:nvSpPr>
            <p:cNvPr id="32" name="Rounded Rectangle 3"/>
            <p:cNvSpPr/>
            <p:nvPr/>
          </p:nvSpPr>
          <p:spPr>
            <a:xfrm>
              <a:off x="5221609" y="1908646"/>
              <a:ext cx="1020002" cy="414397"/>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nchorCtr="0"/>
            <a:lstStyle/>
            <a:p>
              <a:r>
                <a:rPr lang="en-US" sz="1600" dirty="0" smtClean="0"/>
                <a:t>S</a:t>
              </a:r>
              <a:r>
                <a:rPr lang="en-US" sz="1600" baseline="-25000" dirty="0" smtClean="0"/>
                <a:t>1</a:t>
              </a:r>
              <a:endParaRPr lang="en-US" sz="1600" baseline="-25000" dirty="0"/>
            </a:p>
          </p:txBody>
        </p:sp>
        <p:sp>
          <p:nvSpPr>
            <p:cNvPr id="33" name="Rounded Rectangle 4"/>
            <p:cNvSpPr/>
            <p:nvPr/>
          </p:nvSpPr>
          <p:spPr>
            <a:xfrm>
              <a:off x="6654156" y="2558649"/>
              <a:ext cx="1020001" cy="414397"/>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nchorCtr="0"/>
            <a:lstStyle/>
            <a:p>
              <a:r>
                <a:rPr lang="en-US" sz="1600" dirty="0" smtClean="0"/>
                <a:t>S</a:t>
              </a:r>
              <a:r>
                <a:rPr lang="en-US" sz="1600" baseline="-25000" dirty="0" smtClean="0"/>
                <a:t>2</a:t>
              </a:r>
              <a:endParaRPr lang="en-US" sz="1600" baseline="-25000" dirty="0"/>
            </a:p>
          </p:txBody>
        </p:sp>
        <p:cxnSp>
          <p:nvCxnSpPr>
            <p:cNvPr id="34" name="Curved Connector 6"/>
            <p:cNvCxnSpPr>
              <a:stCxn id="32" idx="3"/>
              <a:endCxn id="33" idx="0"/>
            </p:cNvCxnSpPr>
            <p:nvPr/>
          </p:nvCxnSpPr>
          <p:spPr>
            <a:xfrm>
              <a:off x="6241611" y="2115845"/>
              <a:ext cx="922546" cy="442804"/>
            </a:xfrm>
            <a:prstGeom prst="curvedConnector2">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6938057" y="1892926"/>
                  <a:ext cx="1045053" cy="584775"/>
                </a:xfrm>
                <a:prstGeom prst="rect">
                  <a:avLst/>
                </a:prstGeom>
                <a:noFill/>
              </p:spPr>
              <p:txBody>
                <a:bodyPr wrap="square" rtlCol="0">
                  <a:spAutoFit/>
                </a:bodyPr>
                <a:lstStyle/>
                <a:p>
                  <a14:m>
                    <m:oMath xmlns:m="http://schemas.openxmlformats.org/officeDocument/2006/math">
                      <m:r>
                        <a:rPr lang="en-US" sz="1600" i="1">
                          <a:latin typeface="Cambria Math"/>
                          <a:ea typeface="Cambria Math"/>
                        </a:rPr>
                        <m:t>𝜃</m:t>
                      </m:r>
                    </m:oMath>
                  </a14:m>
                  <a:r>
                    <a:rPr lang="en-US" sz="1600" baseline="-25000" dirty="0" smtClean="0"/>
                    <a:t>1 </a:t>
                  </a:r>
                  <a:r>
                    <a:rPr lang="en-US" sz="1600" dirty="0" smtClean="0"/>
                    <a:t>: e</a:t>
                  </a:r>
                  <a:r>
                    <a:rPr lang="en-US" sz="1600" baseline="-25000" dirty="0" smtClean="0"/>
                    <a:t>1</a:t>
                  </a:r>
                  <a:r>
                    <a:rPr lang="en-US" sz="1600" dirty="0" smtClean="0"/>
                    <a:t> / a</a:t>
                  </a:r>
                  <a:r>
                    <a:rPr lang="en-US" sz="1600" baseline="-25000" dirty="0" smtClean="0"/>
                    <a:t>1</a:t>
                  </a:r>
                  <a:endParaRPr lang="en-US"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938057" y="1892926"/>
                  <a:ext cx="1045053" cy="584775"/>
                </a:xfrm>
                <a:prstGeom prst="rect">
                  <a:avLst/>
                </a:prstGeom>
                <a:blipFill rotWithShape="1">
                  <a:blip r:embed="rId7"/>
                  <a:stretch>
                    <a:fillRect t="-3158"/>
                  </a:stretch>
                </a:blipFill>
              </p:spPr>
              <p:txBody>
                <a:bodyPr/>
                <a:lstStyle/>
                <a:p>
                  <a:r>
                    <a:rPr lang="en-US">
                      <a:noFill/>
                    </a:rPr>
                    <a:t> </a:t>
                  </a:r>
                </a:p>
              </p:txBody>
            </p:sp>
          </mc:Fallback>
        </mc:AlternateContent>
        <p:sp>
          <p:nvSpPr>
            <p:cNvPr id="36" name="TextBox 35"/>
            <p:cNvSpPr txBox="1"/>
            <p:nvPr/>
          </p:nvSpPr>
          <p:spPr>
            <a:xfrm>
              <a:off x="7093231" y="2108950"/>
              <a:ext cx="935153" cy="338554"/>
            </a:xfrm>
            <a:prstGeom prst="rect">
              <a:avLst/>
            </a:prstGeom>
            <a:noFill/>
          </p:spPr>
          <p:txBody>
            <a:bodyPr wrap="none" rtlCol="0">
              <a:spAutoFit/>
            </a:bodyPr>
            <a:lstStyle/>
            <a:p>
              <a:r>
                <a:rPr lang="en-US" sz="1600" i="1" dirty="0" smtClean="0">
                  <a:solidFill>
                    <a:srgbClr val="00B0F0"/>
                  </a:solidFill>
                </a:rPr>
                <a:t>0.25ms </a:t>
              </a:r>
              <a:endParaRPr lang="en-US" sz="1600" i="1" dirty="0">
                <a:solidFill>
                  <a:srgbClr val="00B0F0"/>
                </a:solidFill>
              </a:endParaRPr>
            </a:p>
          </p:txBody>
        </p:sp>
        <p:sp>
          <p:nvSpPr>
            <p:cNvPr id="37" name="Rounded Rectangle 123"/>
            <p:cNvSpPr/>
            <p:nvPr/>
          </p:nvSpPr>
          <p:spPr>
            <a:xfrm>
              <a:off x="5221610" y="3073087"/>
              <a:ext cx="1020001" cy="414397"/>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nchorCtr="0"/>
            <a:lstStyle/>
            <a:p>
              <a:r>
                <a:rPr lang="en-US" sz="1600" dirty="0" smtClean="0"/>
                <a:t>S</a:t>
              </a:r>
              <a:r>
                <a:rPr lang="en-US" sz="1600" baseline="-25000" dirty="0"/>
                <a:t>3</a:t>
              </a:r>
            </a:p>
          </p:txBody>
        </p:sp>
        <p:cxnSp>
          <p:nvCxnSpPr>
            <p:cNvPr id="38" name="Curved Connector 136"/>
            <p:cNvCxnSpPr>
              <a:stCxn id="33" idx="2"/>
              <a:endCxn id="37" idx="3"/>
            </p:cNvCxnSpPr>
            <p:nvPr/>
          </p:nvCxnSpPr>
          <p:spPr>
            <a:xfrm rot="5400000">
              <a:off x="6549264" y="2665393"/>
              <a:ext cx="307240" cy="922546"/>
            </a:xfrm>
            <a:prstGeom prst="curvedConnector2">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6865635" y="3117062"/>
                  <a:ext cx="1162749" cy="335989"/>
                </a:xfrm>
                <a:prstGeom prst="rect">
                  <a:avLst/>
                </a:prstGeom>
                <a:noFill/>
              </p:spPr>
              <p:txBody>
                <a:bodyPr wrap="none" rtlCol="0">
                  <a:spAutoFit/>
                </a:bodyPr>
                <a:lstStyle/>
                <a:p>
                  <a14:m>
                    <m:oMath xmlns:m="http://schemas.openxmlformats.org/officeDocument/2006/math">
                      <m:r>
                        <a:rPr lang="en-US" sz="1600" i="1" smtClean="0">
                          <a:latin typeface="Cambria Math"/>
                          <a:ea typeface="Cambria Math"/>
                        </a:rPr>
                        <m:t>𝜃</m:t>
                      </m:r>
                    </m:oMath>
                  </a14:m>
                  <a:r>
                    <a:rPr lang="en-US" sz="1600" baseline="-25000" dirty="0" smtClean="0"/>
                    <a:t>3 </a:t>
                  </a:r>
                  <a:r>
                    <a:rPr lang="en-US" sz="1600" dirty="0"/>
                    <a:t>: e</a:t>
                  </a:r>
                  <a:r>
                    <a:rPr lang="en-US" sz="1600" baseline="-25000" dirty="0" smtClean="0"/>
                    <a:t>1</a:t>
                  </a:r>
                  <a:r>
                    <a:rPr lang="en-US" sz="1600" dirty="0" smtClean="0"/>
                    <a:t> / a</a:t>
                  </a:r>
                  <a:r>
                    <a:rPr lang="en-US" sz="1600" baseline="-25000" dirty="0"/>
                    <a:t>3</a:t>
                  </a:r>
                  <a:endParaRPr lang="en-US"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6865635" y="3117062"/>
                  <a:ext cx="1162749" cy="335989"/>
                </a:xfrm>
                <a:prstGeom prst="rect">
                  <a:avLst/>
                </a:prstGeom>
                <a:blipFill rotWithShape="1">
                  <a:blip r:embed="rId8"/>
                  <a:stretch>
                    <a:fillRect t="-5455" b="-23636"/>
                  </a:stretch>
                </a:blipFill>
              </p:spPr>
              <p:txBody>
                <a:bodyPr/>
                <a:lstStyle/>
                <a:p>
                  <a:r>
                    <a:rPr lang="en-US">
                      <a:noFill/>
                    </a:rPr>
                    <a:t> </a:t>
                  </a:r>
                </a:p>
              </p:txBody>
            </p:sp>
          </mc:Fallback>
        </mc:AlternateContent>
        <p:sp>
          <p:nvSpPr>
            <p:cNvPr id="40" name="TextBox 39"/>
            <p:cNvSpPr txBox="1"/>
            <p:nvPr/>
          </p:nvSpPr>
          <p:spPr>
            <a:xfrm>
              <a:off x="7086614" y="3309035"/>
              <a:ext cx="846257" cy="335989"/>
            </a:xfrm>
            <a:prstGeom prst="rect">
              <a:avLst/>
            </a:prstGeom>
            <a:noFill/>
          </p:spPr>
          <p:txBody>
            <a:bodyPr wrap="none" rtlCol="0">
              <a:spAutoFit/>
            </a:bodyPr>
            <a:lstStyle/>
            <a:p>
              <a:r>
                <a:rPr lang="en-US" sz="1600" i="1" dirty="0" smtClean="0">
                  <a:solidFill>
                    <a:srgbClr val="00B0F0"/>
                  </a:solidFill>
                </a:rPr>
                <a:t>0.3ms </a:t>
              </a:r>
              <a:endParaRPr lang="en-US" sz="1600" i="1" dirty="0">
                <a:solidFill>
                  <a:srgbClr val="00B0F0"/>
                </a:solidFill>
              </a:endParaRPr>
            </a:p>
          </p:txBody>
        </p:sp>
      </p:grpSp>
      <p:grpSp>
        <p:nvGrpSpPr>
          <p:cNvPr id="87" name="Group 86"/>
          <p:cNvGrpSpPr/>
          <p:nvPr/>
        </p:nvGrpSpPr>
        <p:grpSpPr>
          <a:xfrm>
            <a:off x="5609570" y="3549049"/>
            <a:ext cx="2994878" cy="1831063"/>
            <a:chOff x="5230488" y="3701456"/>
            <a:chExt cx="2994878" cy="1831063"/>
          </a:xfrm>
        </p:grpSpPr>
        <p:sp>
          <p:nvSpPr>
            <p:cNvPr id="42" name="Rounded Rectangle 3"/>
            <p:cNvSpPr/>
            <p:nvPr/>
          </p:nvSpPr>
          <p:spPr>
            <a:xfrm>
              <a:off x="6381526" y="3701456"/>
              <a:ext cx="913041" cy="414397"/>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nchorCtr="0"/>
            <a:lstStyle/>
            <a:p>
              <a:r>
                <a:rPr lang="en-US" sz="1600" dirty="0" smtClean="0"/>
                <a:t>S</a:t>
              </a:r>
              <a:r>
                <a:rPr lang="en-US" sz="1600" baseline="-25000" dirty="0" smtClean="0"/>
                <a:t>1</a:t>
              </a:r>
              <a:endParaRPr lang="en-US" sz="1600" baseline="-25000" dirty="0"/>
            </a:p>
          </p:txBody>
        </p:sp>
        <p:sp>
          <p:nvSpPr>
            <p:cNvPr id="43" name="Rounded Rectangle 4"/>
            <p:cNvSpPr/>
            <p:nvPr/>
          </p:nvSpPr>
          <p:spPr>
            <a:xfrm>
              <a:off x="7312326" y="4625021"/>
              <a:ext cx="913040" cy="414397"/>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nchorCtr="0"/>
            <a:lstStyle/>
            <a:p>
              <a:r>
                <a:rPr lang="en-US" sz="1600" dirty="0" smtClean="0"/>
                <a:t>S</a:t>
              </a:r>
              <a:r>
                <a:rPr lang="en-US" sz="1600" baseline="-25000" dirty="0" smtClean="0"/>
                <a:t>2</a:t>
              </a:r>
              <a:endParaRPr lang="en-US" sz="1600" baseline="-25000" dirty="0"/>
            </a:p>
          </p:txBody>
        </p:sp>
        <p:cxnSp>
          <p:nvCxnSpPr>
            <p:cNvPr id="44" name="Curved Connector 9"/>
            <p:cNvCxnSpPr>
              <a:stCxn id="43" idx="1"/>
              <a:endCxn id="45" idx="0"/>
            </p:cNvCxnSpPr>
            <p:nvPr/>
          </p:nvCxnSpPr>
          <p:spPr>
            <a:xfrm rot="10800000" flipV="1">
              <a:off x="6769606" y="4832220"/>
              <a:ext cx="542721" cy="285902"/>
            </a:xfrm>
            <a:prstGeom prst="curvedConnector2">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5" name="Rounded Rectangle 123"/>
            <p:cNvSpPr/>
            <p:nvPr/>
          </p:nvSpPr>
          <p:spPr>
            <a:xfrm>
              <a:off x="6313085" y="5118122"/>
              <a:ext cx="913040" cy="414397"/>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nchorCtr="0"/>
            <a:lstStyle/>
            <a:p>
              <a:r>
                <a:rPr lang="en-US" sz="1600" dirty="0" smtClean="0"/>
                <a:t>S</a:t>
              </a:r>
              <a:r>
                <a:rPr lang="en-US" sz="1600" baseline="-25000" dirty="0"/>
                <a:t>3</a:t>
              </a:r>
            </a:p>
          </p:txBody>
        </p:sp>
        <p:cxnSp>
          <p:nvCxnSpPr>
            <p:cNvPr id="46" name="Curved Connector 124"/>
            <p:cNvCxnSpPr>
              <a:stCxn id="45" idx="1"/>
              <a:endCxn id="42" idx="1"/>
            </p:cNvCxnSpPr>
            <p:nvPr/>
          </p:nvCxnSpPr>
          <p:spPr>
            <a:xfrm rot="10800000" flipH="1">
              <a:off x="6313084" y="3908655"/>
              <a:ext cx="68441" cy="1416666"/>
            </a:xfrm>
            <a:prstGeom prst="curvedConnector3">
              <a:avLst>
                <a:gd name="adj1" fmla="val -185307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6406011" y="4280998"/>
                  <a:ext cx="1040817" cy="335989"/>
                </a:xfrm>
                <a:prstGeom prst="rect">
                  <a:avLst/>
                </a:prstGeom>
                <a:noFill/>
              </p:spPr>
              <p:txBody>
                <a:bodyPr wrap="none" rtlCol="0">
                  <a:spAutoFit/>
                </a:bodyPr>
                <a:lstStyle/>
                <a:p>
                  <a14:m>
                    <m:oMath xmlns:m="http://schemas.openxmlformats.org/officeDocument/2006/math">
                      <m:r>
                        <a:rPr lang="en-US" sz="1600" i="1" smtClean="0">
                          <a:latin typeface="Cambria Math"/>
                          <a:ea typeface="Cambria Math"/>
                        </a:rPr>
                        <m:t>𝜃</m:t>
                      </m:r>
                    </m:oMath>
                  </a14:m>
                  <a:r>
                    <a:rPr lang="en-US" sz="1600" baseline="-25000" dirty="0" smtClean="0"/>
                    <a:t>2 </a:t>
                  </a:r>
                  <a:r>
                    <a:rPr lang="en-US" sz="1600" dirty="0"/>
                    <a:t>: </a:t>
                  </a:r>
                  <a:r>
                    <a:rPr lang="en-US" sz="1600" dirty="0" smtClean="0"/>
                    <a:t>e</a:t>
                  </a:r>
                  <a:r>
                    <a:rPr lang="en-US" sz="1600" baseline="-25000" dirty="0"/>
                    <a:t>2</a:t>
                  </a:r>
                  <a:r>
                    <a:rPr lang="en-US" sz="1600" dirty="0" smtClean="0"/>
                    <a:t> / a</a:t>
                  </a:r>
                  <a:r>
                    <a:rPr lang="en-US" sz="1600" baseline="-25000" dirty="0" smtClean="0"/>
                    <a:t>2</a:t>
                  </a:r>
                  <a:endParaRPr lang="en-US" sz="1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6406011" y="4280998"/>
                  <a:ext cx="1040817" cy="335989"/>
                </a:xfrm>
                <a:prstGeom prst="rect">
                  <a:avLst/>
                </a:prstGeom>
                <a:blipFill rotWithShape="1">
                  <a:blip r:embed="rId9"/>
                  <a:stretch>
                    <a:fillRect t="-5455" b="-23636"/>
                  </a:stretch>
                </a:blipFill>
              </p:spPr>
              <p:txBody>
                <a:bodyPr/>
                <a:lstStyle/>
                <a:p>
                  <a:r>
                    <a:rPr lang="en-US">
                      <a:noFill/>
                    </a:rPr>
                    <a:t> </a:t>
                  </a:r>
                </a:p>
              </p:txBody>
            </p:sp>
          </mc:Fallback>
        </mc:AlternateContent>
        <p:sp>
          <p:nvSpPr>
            <p:cNvPr id="48" name="TextBox 47"/>
            <p:cNvSpPr txBox="1"/>
            <p:nvPr/>
          </p:nvSpPr>
          <p:spPr>
            <a:xfrm>
              <a:off x="6547661" y="4575863"/>
              <a:ext cx="757516" cy="335989"/>
            </a:xfrm>
            <a:prstGeom prst="rect">
              <a:avLst/>
            </a:prstGeom>
            <a:noFill/>
          </p:spPr>
          <p:txBody>
            <a:bodyPr wrap="none" rtlCol="0">
              <a:spAutoFit/>
            </a:bodyPr>
            <a:lstStyle/>
            <a:p>
              <a:r>
                <a:rPr lang="en-US" sz="1600" i="1" dirty="0" smtClean="0">
                  <a:solidFill>
                    <a:srgbClr val="00B0F0"/>
                  </a:solidFill>
                </a:rPr>
                <a:t>0.2ms </a:t>
              </a:r>
              <a:endParaRPr lang="en-US" sz="1600" i="1" dirty="0">
                <a:solidFill>
                  <a:srgbClr val="00B0F0"/>
                </a:solidFill>
              </a:endParaRPr>
            </a:p>
          </p:txBody>
        </p:sp>
        <mc:AlternateContent xmlns:mc="http://schemas.openxmlformats.org/markup-compatibility/2006" xmlns:a14="http://schemas.microsoft.com/office/drawing/2010/main">
          <mc:Choice Requires="a14">
            <p:sp>
              <p:nvSpPr>
                <p:cNvPr id="49" name="TextBox 48"/>
                <p:cNvSpPr txBox="1"/>
                <p:nvPr/>
              </p:nvSpPr>
              <p:spPr>
                <a:xfrm>
                  <a:off x="5230488" y="4427303"/>
                  <a:ext cx="1040817" cy="335989"/>
                </a:xfrm>
                <a:prstGeom prst="rect">
                  <a:avLst/>
                </a:prstGeom>
                <a:noFill/>
              </p:spPr>
              <p:txBody>
                <a:bodyPr wrap="none" rtlCol="0">
                  <a:spAutoFit/>
                </a:bodyPr>
                <a:lstStyle/>
                <a:p>
                  <a14:m>
                    <m:oMath xmlns:m="http://schemas.openxmlformats.org/officeDocument/2006/math">
                      <m:r>
                        <a:rPr lang="en-US" sz="1600" i="1">
                          <a:latin typeface="Cambria Math"/>
                          <a:ea typeface="Cambria Math"/>
                        </a:rPr>
                        <m:t>𝜃</m:t>
                      </m:r>
                    </m:oMath>
                  </a14:m>
                  <a:r>
                    <a:rPr lang="en-US" sz="1600" baseline="-25000" dirty="0" smtClean="0"/>
                    <a:t>4 </a:t>
                  </a:r>
                  <a:r>
                    <a:rPr lang="en-US" sz="1600" dirty="0"/>
                    <a:t>: </a:t>
                  </a:r>
                  <a:r>
                    <a:rPr lang="en-US" sz="1600" dirty="0" smtClean="0"/>
                    <a:t>e</a:t>
                  </a:r>
                  <a:r>
                    <a:rPr lang="en-US" sz="1600" baseline="-25000" dirty="0"/>
                    <a:t>2</a:t>
                  </a:r>
                  <a:r>
                    <a:rPr lang="en-US" sz="1600" dirty="0" smtClean="0"/>
                    <a:t> / a</a:t>
                  </a:r>
                  <a:r>
                    <a:rPr lang="en-US" sz="1600" baseline="-25000" dirty="0"/>
                    <a:t>4</a:t>
                  </a:r>
                  <a:endParaRPr lang="en-US"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230488" y="4427303"/>
                  <a:ext cx="1040817" cy="335989"/>
                </a:xfrm>
                <a:prstGeom prst="rect">
                  <a:avLst/>
                </a:prstGeom>
                <a:blipFill rotWithShape="1">
                  <a:blip r:embed="rId10"/>
                  <a:stretch>
                    <a:fillRect t="-5455" b="-23636"/>
                  </a:stretch>
                </a:blipFill>
              </p:spPr>
              <p:txBody>
                <a:bodyPr/>
                <a:lstStyle/>
                <a:p>
                  <a:r>
                    <a:rPr lang="en-US">
                      <a:noFill/>
                    </a:rPr>
                    <a:t> </a:t>
                  </a:r>
                </a:p>
              </p:txBody>
            </p:sp>
          </mc:Fallback>
        </mc:AlternateContent>
        <p:sp>
          <p:nvSpPr>
            <p:cNvPr id="50" name="TextBox 49"/>
            <p:cNvSpPr txBox="1"/>
            <p:nvPr/>
          </p:nvSpPr>
          <p:spPr>
            <a:xfrm>
              <a:off x="5484324" y="4755799"/>
              <a:ext cx="757515" cy="335989"/>
            </a:xfrm>
            <a:prstGeom prst="rect">
              <a:avLst/>
            </a:prstGeom>
            <a:noFill/>
          </p:spPr>
          <p:txBody>
            <a:bodyPr wrap="none" rtlCol="0">
              <a:spAutoFit/>
            </a:bodyPr>
            <a:lstStyle/>
            <a:p>
              <a:r>
                <a:rPr lang="en-US" sz="1600" i="1" dirty="0" smtClean="0">
                  <a:solidFill>
                    <a:srgbClr val="00B0F0"/>
                  </a:solidFill>
                </a:rPr>
                <a:t>0.5ms </a:t>
              </a:r>
              <a:endParaRPr lang="en-US" sz="1600" i="1" dirty="0">
                <a:solidFill>
                  <a:srgbClr val="00B0F0"/>
                </a:solidFill>
              </a:endParaRPr>
            </a:p>
          </p:txBody>
        </p:sp>
      </p:grpSp>
      <p:sp>
        <p:nvSpPr>
          <p:cNvPr id="51" name="TextBox 50"/>
          <p:cNvSpPr txBox="1"/>
          <p:nvPr/>
        </p:nvSpPr>
        <p:spPr>
          <a:xfrm>
            <a:off x="5312646" y="5533420"/>
            <a:ext cx="3075778" cy="369332"/>
          </a:xfrm>
          <a:prstGeom prst="rect">
            <a:avLst/>
          </a:prstGeom>
          <a:noFill/>
        </p:spPr>
        <p:txBody>
          <a:bodyPr wrap="none" rtlCol="0">
            <a:spAutoFit/>
          </a:bodyPr>
          <a:lstStyle/>
          <a:p>
            <a:r>
              <a:rPr lang="en-US" altLang="zh-CN" dirty="0" smtClean="0"/>
              <a:t>(b) Multi-task implementation</a:t>
            </a:r>
            <a:endParaRPr lang="zh-CN" altLang="en-US" dirty="0"/>
          </a:p>
        </p:txBody>
      </p:sp>
      <p:sp>
        <p:nvSpPr>
          <p:cNvPr id="52" name="TextBox 51"/>
          <p:cNvSpPr txBox="1"/>
          <p:nvPr/>
        </p:nvSpPr>
        <p:spPr>
          <a:xfrm>
            <a:off x="611560" y="5003138"/>
            <a:ext cx="3099823" cy="369332"/>
          </a:xfrm>
          <a:prstGeom prst="rect">
            <a:avLst/>
          </a:prstGeom>
          <a:noFill/>
        </p:spPr>
        <p:txBody>
          <a:bodyPr wrap="none" rtlCol="0">
            <a:spAutoFit/>
          </a:bodyPr>
          <a:lstStyle/>
          <a:p>
            <a:r>
              <a:rPr lang="en-US" altLang="zh-CN" dirty="0" smtClean="0"/>
              <a:t>(a) Single task implementation</a:t>
            </a:r>
            <a:endParaRPr lang="zh-CN" altLang="en-US" dirty="0"/>
          </a:p>
        </p:txBody>
      </p:sp>
      <p:sp>
        <p:nvSpPr>
          <p:cNvPr id="53" name="TextBox 52"/>
          <p:cNvSpPr txBox="1"/>
          <p:nvPr/>
        </p:nvSpPr>
        <p:spPr>
          <a:xfrm>
            <a:off x="1259632" y="5291170"/>
            <a:ext cx="1749005" cy="369332"/>
          </a:xfrm>
          <a:prstGeom prst="rect">
            <a:avLst/>
          </a:prstGeom>
          <a:noFill/>
        </p:spPr>
        <p:txBody>
          <a:bodyPr wrap="none" rtlCol="0">
            <a:spAutoFit/>
          </a:bodyPr>
          <a:lstStyle/>
          <a:p>
            <a:r>
              <a:rPr lang="en-US" i="1" dirty="0" smtClean="0"/>
              <a:t>Task Period: </a:t>
            </a:r>
            <a:r>
              <a:rPr lang="en-US" i="1" dirty="0">
                <a:solidFill>
                  <a:srgbClr val="FF0000"/>
                </a:solidFill>
              </a:rPr>
              <a:t>1</a:t>
            </a:r>
            <a:r>
              <a:rPr lang="en-US" i="1" dirty="0" smtClean="0">
                <a:solidFill>
                  <a:srgbClr val="FF0000"/>
                </a:solidFill>
              </a:rPr>
              <a:t>ms</a:t>
            </a:r>
            <a:endParaRPr lang="en-US" i="1" dirty="0">
              <a:solidFill>
                <a:srgbClr val="FF0000"/>
              </a:solidFill>
            </a:endParaRPr>
          </a:p>
        </p:txBody>
      </p:sp>
      <p:sp>
        <p:nvSpPr>
          <p:cNvPr id="54" name="TextBox 53"/>
          <p:cNvSpPr txBox="1"/>
          <p:nvPr/>
        </p:nvSpPr>
        <p:spPr>
          <a:xfrm>
            <a:off x="5868144" y="5802868"/>
            <a:ext cx="2250744" cy="369332"/>
          </a:xfrm>
          <a:prstGeom prst="rect">
            <a:avLst/>
          </a:prstGeom>
          <a:noFill/>
        </p:spPr>
        <p:txBody>
          <a:bodyPr wrap="none" rtlCol="0">
            <a:spAutoFit/>
          </a:bodyPr>
          <a:lstStyle/>
          <a:p>
            <a:r>
              <a:rPr lang="en-US" i="1" dirty="0" smtClean="0"/>
              <a:t>Task Period: </a:t>
            </a:r>
            <a:r>
              <a:rPr lang="en-US" i="1" dirty="0" smtClean="0">
                <a:solidFill>
                  <a:srgbClr val="FF0000"/>
                </a:solidFill>
              </a:rPr>
              <a:t>2ms, 5ms</a:t>
            </a:r>
            <a:endParaRPr lang="en-US" i="1" dirty="0">
              <a:solidFill>
                <a:srgbClr val="FF0000"/>
              </a:solidFill>
            </a:endParaRPr>
          </a:p>
        </p:txBody>
      </p:sp>
      <p:sp>
        <p:nvSpPr>
          <p:cNvPr id="56" name="Rectangle 55"/>
          <p:cNvSpPr/>
          <p:nvPr/>
        </p:nvSpPr>
        <p:spPr>
          <a:xfrm>
            <a:off x="200607" y="2091722"/>
            <a:ext cx="4083361" cy="2684286"/>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999285" y="1245857"/>
            <a:ext cx="3749179" cy="1902007"/>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963456" y="3351864"/>
            <a:ext cx="3749179" cy="212397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4999285" y="1242209"/>
            <a:ext cx="805029" cy="338554"/>
          </a:xfrm>
          <a:prstGeom prst="rect">
            <a:avLst/>
          </a:prstGeom>
          <a:noFill/>
        </p:spPr>
        <p:txBody>
          <a:bodyPr wrap="none" rtlCol="0">
            <a:spAutoFit/>
          </a:bodyPr>
          <a:lstStyle/>
          <a:p>
            <a:r>
              <a:rPr lang="en-US" sz="1600" dirty="0"/>
              <a:t>e</a:t>
            </a:r>
            <a:r>
              <a:rPr lang="en-US" sz="1600" baseline="-25000" dirty="0" smtClean="0"/>
              <a:t>1</a:t>
            </a:r>
            <a:r>
              <a:rPr lang="en-US" sz="1600" dirty="0" smtClean="0"/>
              <a:t>: </a:t>
            </a:r>
            <a:r>
              <a:rPr lang="en-US" sz="1600" dirty="0" smtClean="0">
                <a:solidFill>
                  <a:srgbClr val="00B0F0"/>
                </a:solidFill>
              </a:rPr>
              <a:t>2ms</a:t>
            </a:r>
            <a:endParaRPr lang="en-US" sz="1600" dirty="0">
              <a:solidFill>
                <a:srgbClr val="00B0F0"/>
              </a:solidFill>
            </a:endParaRPr>
          </a:p>
        </p:txBody>
      </p:sp>
      <p:sp>
        <p:nvSpPr>
          <p:cNvPr id="91" name="TextBox 90"/>
          <p:cNvSpPr txBox="1"/>
          <p:nvPr/>
        </p:nvSpPr>
        <p:spPr>
          <a:xfrm>
            <a:off x="4986513" y="3379772"/>
            <a:ext cx="805029" cy="338554"/>
          </a:xfrm>
          <a:prstGeom prst="rect">
            <a:avLst/>
          </a:prstGeom>
          <a:noFill/>
        </p:spPr>
        <p:txBody>
          <a:bodyPr wrap="none" rtlCol="0">
            <a:spAutoFit/>
          </a:bodyPr>
          <a:lstStyle/>
          <a:p>
            <a:r>
              <a:rPr lang="en-US" sz="1600" dirty="0" smtClean="0"/>
              <a:t>e</a:t>
            </a:r>
            <a:r>
              <a:rPr lang="en-US" sz="1600" baseline="-25000" dirty="0"/>
              <a:t>2</a:t>
            </a:r>
            <a:r>
              <a:rPr lang="en-US" sz="1600" dirty="0" smtClean="0"/>
              <a:t>: </a:t>
            </a:r>
            <a:r>
              <a:rPr lang="en-US" sz="1600" dirty="0">
                <a:solidFill>
                  <a:srgbClr val="00B0F0"/>
                </a:solidFill>
              </a:rPr>
              <a:t>5</a:t>
            </a:r>
            <a:r>
              <a:rPr lang="en-US" sz="1600" dirty="0" smtClean="0">
                <a:solidFill>
                  <a:srgbClr val="00B0F0"/>
                </a:solidFill>
              </a:rPr>
              <a:t>ms</a:t>
            </a:r>
            <a:endParaRPr lang="en-US" sz="1600" dirty="0">
              <a:solidFill>
                <a:srgbClr val="00B0F0"/>
              </a:solidFill>
            </a:endParaRPr>
          </a:p>
        </p:txBody>
      </p:sp>
      <p:sp>
        <p:nvSpPr>
          <p:cNvPr id="92" name="TextBox 91"/>
          <p:cNvSpPr txBox="1"/>
          <p:nvPr/>
        </p:nvSpPr>
        <p:spPr>
          <a:xfrm>
            <a:off x="4674594" y="1280131"/>
            <a:ext cx="288862" cy="338554"/>
          </a:xfrm>
          <a:prstGeom prst="rect">
            <a:avLst/>
          </a:prstGeom>
          <a:noFill/>
        </p:spPr>
        <p:txBody>
          <a:bodyPr wrap="none" rtlCol="0">
            <a:spAutoFit/>
          </a:bodyPr>
          <a:lstStyle/>
          <a:p>
            <a:r>
              <a:rPr lang="en-US" sz="1600" b="1" dirty="0" smtClean="0">
                <a:solidFill>
                  <a:srgbClr val="FF0000"/>
                </a:solidFill>
              </a:rPr>
              <a:t>1</a:t>
            </a:r>
            <a:endParaRPr lang="en-US" sz="1600" b="1" dirty="0">
              <a:solidFill>
                <a:srgbClr val="FF0000"/>
              </a:solidFill>
            </a:endParaRPr>
          </a:p>
        </p:txBody>
      </p:sp>
      <p:sp>
        <p:nvSpPr>
          <p:cNvPr id="93" name="TextBox 92"/>
          <p:cNvSpPr txBox="1"/>
          <p:nvPr/>
        </p:nvSpPr>
        <p:spPr>
          <a:xfrm>
            <a:off x="4674594" y="3351864"/>
            <a:ext cx="288862" cy="338554"/>
          </a:xfrm>
          <a:prstGeom prst="rect">
            <a:avLst/>
          </a:prstGeom>
          <a:noFill/>
        </p:spPr>
        <p:txBody>
          <a:bodyPr wrap="none" rtlCol="0">
            <a:spAutoFit/>
          </a:bodyPr>
          <a:lstStyle/>
          <a:p>
            <a:r>
              <a:rPr lang="en-US" sz="1600" b="1" dirty="0">
                <a:solidFill>
                  <a:srgbClr val="FF0000"/>
                </a:solidFill>
              </a:rPr>
              <a:t>2</a:t>
            </a:r>
          </a:p>
        </p:txBody>
      </p:sp>
    </p:spTree>
    <p:extLst>
      <p:ext uri="{BB962C8B-B14F-4D97-AF65-F5344CB8AC3E}">
        <p14:creationId xmlns:p14="http://schemas.microsoft.com/office/powerpoint/2010/main" val="384755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88" grpId="0" animBg="1"/>
      <p:bldP spid="89" grpId="0" animBg="1"/>
      <p:bldP spid="90" grpId="0"/>
      <p:bldP spid="91" grpId="0"/>
      <p:bldP spid="92" grpId="0"/>
      <p:bldP spid="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4077072"/>
            <a:ext cx="8229600" cy="1800200"/>
          </a:xfrm>
        </p:spPr>
        <p:txBody>
          <a:bodyPr/>
          <a:lstStyle/>
          <a:p>
            <a:pPr marL="0" indent="0">
              <a:buNone/>
            </a:pPr>
            <a:r>
              <a:rPr lang="en-US" b="0" dirty="0" smtClean="0"/>
              <a:t>(a) Original FSM</a:t>
            </a:r>
          </a:p>
          <a:p>
            <a:pPr marL="0" indent="0">
              <a:buNone/>
            </a:pPr>
            <a:r>
              <a:rPr lang="en-US" b="0" dirty="0" smtClean="0"/>
              <a:t>(b) Partitioned </a:t>
            </a:r>
            <a:r>
              <a:rPr lang="en-US" b="0" dirty="0" smtClean="0"/>
              <a:t>model based on events</a:t>
            </a:r>
            <a:endParaRPr lang="en-US" b="0" dirty="0" smtClean="0"/>
          </a:p>
          <a:p>
            <a:pPr marL="0" indent="0">
              <a:buNone/>
            </a:pPr>
            <a:r>
              <a:rPr lang="en-US" b="0" dirty="0" smtClean="0"/>
              <a:t>(c) Mixed-Partitioned model</a:t>
            </a:r>
            <a:endParaRPr lang="en-US" b="0" dirty="0"/>
          </a:p>
        </p:txBody>
      </p:sp>
      <p:sp>
        <p:nvSpPr>
          <p:cNvPr id="3" name="Title 2"/>
          <p:cNvSpPr>
            <a:spLocks noGrp="1"/>
          </p:cNvSpPr>
          <p:nvPr>
            <p:ph type="title"/>
          </p:nvPr>
        </p:nvSpPr>
        <p:spPr>
          <a:xfrm>
            <a:off x="457200" y="0"/>
            <a:ext cx="8229600" cy="1143000"/>
          </a:xfrm>
        </p:spPr>
        <p:txBody>
          <a:bodyPr>
            <a:normAutofit/>
          </a:bodyPr>
          <a:lstStyle/>
          <a:p>
            <a:r>
              <a:rPr lang="en-US" sz="3600" dirty="0" smtClean="0"/>
              <a:t>Multi-task </a:t>
            </a:r>
            <a:r>
              <a:rPr lang="en-US" sz="3600" dirty="0" smtClean="0"/>
              <a:t>Generation </a:t>
            </a:r>
            <a:r>
              <a:rPr lang="en-US" sz="3600" dirty="0" smtClean="0"/>
              <a:t>of FSMs</a:t>
            </a:r>
            <a:endParaRPr lang="en-US" sz="3600" dirty="0"/>
          </a:p>
        </p:txBody>
      </p:sp>
      <p:sp>
        <p:nvSpPr>
          <p:cNvPr id="6" name="Slide Number Placeholder 5"/>
          <p:cNvSpPr>
            <a:spLocks noGrp="1"/>
          </p:cNvSpPr>
          <p:nvPr>
            <p:ph type="sldNum" sz="quarter" idx="12"/>
          </p:nvPr>
        </p:nvSpPr>
        <p:spPr/>
        <p:txBody>
          <a:bodyPr/>
          <a:lstStyle/>
          <a:p>
            <a:fld id="{D1628BF6-67F0-405E-B297-68D77A67C46A}" type="slidenum">
              <a:rPr lang="de-DE" smtClean="0">
                <a:solidFill>
                  <a:srgbClr val="000000">
                    <a:lumMod val="75000"/>
                    <a:lumOff val="25000"/>
                  </a:srgbClr>
                </a:solidFill>
              </a:rPr>
              <a:pPr/>
              <a:t>17</a:t>
            </a:fld>
            <a:endParaRPr lang="de-DE">
              <a:solidFill>
                <a:srgbClr val="000000">
                  <a:lumMod val="75000"/>
                  <a:lumOff val="25000"/>
                </a:srgbClr>
              </a:solidFill>
            </a:endParaRPr>
          </a:p>
        </p:txBody>
      </p:sp>
      <p:pic>
        <p:nvPicPr>
          <p:cNvPr id="8"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58872"/>
            <a:ext cx="8229600" cy="2658160"/>
          </a:xfrm>
          <a:prstGeom prst="rect">
            <a:avLst/>
          </a:prstGeom>
        </p:spPr>
      </p:pic>
      <p:sp>
        <p:nvSpPr>
          <p:cNvPr id="10" name="TextBox 9"/>
          <p:cNvSpPr txBox="1"/>
          <p:nvPr/>
        </p:nvSpPr>
        <p:spPr>
          <a:xfrm>
            <a:off x="4932040" y="3751279"/>
            <a:ext cx="2160913" cy="461665"/>
          </a:xfrm>
          <a:prstGeom prst="rect">
            <a:avLst/>
          </a:prstGeom>
          <a:noFill/>
        </p:spPr>
        <p:txBody>
          <a:bodyPr wrap="none" rtlCol="0">
            <a:spAutoFit/>
          </a:bodyPr>
          <a:lstStyle/>
          <a:p>
            <a:r>
              <a:rPr lang="en-US" altLang="zh-CN" sz="2400" i="1" dirty="0" smtClean="0">
                <a:solidFill>
                  <a:srgbClr val="FF0000"/>
                </a:solidFill>
              </a:rPr>
              <a:t>4-cycle conflicts</a:t>
            </a:r>
            <a:endParaRPr lang="zh-CN" altLang="en-US" sz="2400" i="1" dirty="0">
              <a:solidFill>
                <a:srgbClr val="FF0000"/>
              </a:solidFill>
            </a:endParaRPr>
          </a:p>
        </p:txBody>
      </p:sp>
    </p:spTree>
    <p:extLst>
      <p:ext uri="{BB962C8B-B14F-4D97-AF65-F5344CB8AC3E}">
        <p14:creationId xmlns:p14="http://schemas.microsoft.com/office/powerpoint/2010/main" val="1853752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3600" dirty="0" smtClean="0"/>
              <a:t>General Partitioned Model</a:t>
            </a:r>
            <a:endParaRPr lang="en-US" sz="3600" dirty="0"/>
          </a:p>
        </p:txBody>
      </p:sp>
      <p:sp>
        <p:nvSpPr>
          <p:cNvPr id="6" name="Slide Number Placeholder 5"/>
          <p:cNvSpPr>
            <a:spLocks noGrp="1"/>
          </p:cNvSpPr>
          <p:nvPr>
            <p:ph type="sldNum" sz="quarter" idx="12"/>
          </p:nvPr>
        </p:nvSpPr>
        <p:spPr/>
        <p:txBody>
          <a:bodyPr/>
          <a:lstStyle/>
          <a:p>
            <a:fld id="{D1628BF6-67F0-405E-B297-68D77A67C46A}" type="slidenum">
              <a:rPr lang="de-DE" smtClean="0">
                <a:solidFill>
                  <a:srgbClr val="000000">
                    <a:lumMod val="75000"/>
                    <a:lumOff val="25000"/>
                  </a:srgbClr>
                </a:solidFill>
              </a:rPr>
              <a:pPr/>
              <a:t>18</a:t>
            </a:fld>
            <a:endParaRPr lang="de-DE">
              <a:solidFill>
                <a:srgbClr val="000000">
                  <a:lumMod val="75000"/>
                  <a:lumOff val="25000"/>
                </a:srgbClr>
              </a:solidFill>
            </a:endParaRPr>
          </a:p>
        </p:txBody>
      </p:sp>
      <p:grpSp>
        <p:nvGrpSpPr>
          <p:cNvPr id="7" name="组合 130"/>
          <p:cNvGrpSpPr/>
          <p:nvPr/>
        </p:nvGrpSpPr>
        <p:grpSpPr>
          <a:xfrm>
            <a:off x="2981423" y="3651961"/>
            <a:ext cx="1800200" cy="2183324"/>
            <a:chOff x="6726917" y="3552691"/>
            <a:chExt cx="1949539" cy="2457564"/>
          </a:xfrm>
        </p:grpSpPr>
        <p:sp>
          <p:nvSpPr>
            <p:cNvPr id="8" name="圆角矩形 75"/>
            <p:cNvSpPr/>
            <p:nvPr/>
          </p:nvSpPr>
          <p:spPr>
            <a:xfrm>
              <a:off x="6726917" y="4704819"/>
              <a:ext cx="1949539" cy="1305436"/>
            </a:xfrm>
            <a:prstGeom prst="roundRect">
              <a:avLst>
                <a:gd name="adj" fmla="val 31182"/>
              </a:avLst>
            </a:prstGeom>
            <a:ln>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000000"/>
                </a:solidFill>
              </a:endParaRPr>
            </a:p>
          </p:txBody>
        </p:sp>
        <p:sp>
          <p:nvSpPr>
            <p:cNvPr id="9" name="圆角矩形 76"/>
            <p:cNvSpPr/>
            <p:nvPr/>
          </p:nvSpPr>
          <p:spPr>
            <a:xfrm>
              <a:off x="6732239" y="3552691"/>
              <a:ext cx="1805523" cy="945396"/>
            </a:xfrm>
            <a:prstGeom prst="roundRect">
              <a:avLst>
                <a:gd name="adj" fmla="val 50000"/>
              </a:avLst>
            </a:prstGeom>
            <a:ln>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000000"/>
                </a:solidFill>
              </a:endParaRPr>
            </a:p>
          </p:txBody>
        </p:sp>
        <p:grpSp>
          <p:nvGrpSpPr>
            <p:cNvPr id="10" name="组合 77"/>
            <p:cNvGrpSpPr/>
            <p:nvPr/>
          </p:nvGrpSpPr>
          <p:grpSpPr>
            <a:xfrm>
              <a:off x="6804248" y="3615407"/>
              <a:ext cx="508922" cy="441340"/>
              <a:chOff x="1259632" y="2483604"/>
              <a:chExt cx="508922" cy="441340"/>
            </a:xfrm>
          </p:grpSpPr>
          <p:sp>
            <p:nvSpPr>
              <p:cNvPr id="25" name="椭圆 78"/>
              <p:cNvSpPr/>
              <p:nvPr/>
            </p:nvSpPr>
            <p:spPr>
              <a:xfrm>
                <a:off x="1619672" y="278092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26" name="TextBox 25"/>
                  <p:cNvSpPr txBox="1"/>
                  <p:nvPr/>
                </p:nvSpPr>
                <p:spPr>
                  <a:xfrm>
                    <a:off x="1259632" y="2483604"/>
                    <a:ext cx="508922" cy="415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1</m:t>
                              </m:r>
                            </m:sub>
                          </m:sSub>
                        </m:oMath>
                      </m:oMathPara>
                    </a14:m>
                    <a:endParaRPr lang="zh-CN" altLang="en-US" dirty="0">
                      <a:solidFill>
                        <a:srgbClr val="00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1259632" y="2483604"/>
                    <a:ext cx="461280" cy="369332"/>
                  </a:xfrm>
                  <a:prstGeom prst="rect">
                    <a:avLst/>
                  </a:prstGeom>
                  <a:blipFill rotWithShape="1">
                    <a:blip r:embed="rId42"/>
                    <a:stretch>
                      <a:fillRect b="-13208"/>
                    </a:stretch>
                  </a:blipFill>
                </p:spPr>
                <p:txBody>
                  <a:bodyPr/>
                  <a:lstStyle/>
                  <a:p>
                    <a:r>
                      <a:rPr lang="zh-CN" altLang="en-US">
                        <a:noFill/>
                      </a:rPr>
                      <a:t> </a:t>
                    </a:r>
                  </a:p>
                </p:txBody>
              </p:sp>
            </mc:Fallback>
          </mc:AlternateContent>
        </p:grpSp>
        <p:grpSp>
          <p:nvGrpSpPr>
            <p:cNvPr id="11" name="组合 80"/>
            <p:cNvGrpSpPr/>
            <p:nvPr/>
          </p:nvGrpSpPr>
          <p:grpSpPr>
            <a:xfrm>
              <a:off x="7796594" y="3667571"/>
              <a:ext cx="580930" cy="415723"/>
              <a:chOff x="1835696" y="3563724"/>
              <a:chExt cx="580930" cy="415723"/>
            </a:xfrm>
          </p:grpSpPr>
          <p:sp>
            <p:nvSpPr>
              <p:cNvPr id="23" name="椭圆 81"/>
              <p:cNvSpPr/>
              <p:nvPr/>
            </p:nvSpPr>
            <p:spPr>
              <a:xfrm>
                <a:off x="1835696" y="363573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24" name="TextBox 23"/>
                  <p:cNvSpPr txBox="1"/>
                  <p:nvPr/>
                </p:nvSpPr>
                <p:spPr>
                  <a:xfrm>
                    <a:off x="1907704" y="3563724"/>
                    <a:ext cx="508922" cy="4157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2</m:t>
                              </m:r>
                            </m:sub>
                          </m:sSub>
                        </m:oMath>
                      </m:oMathPara>
                    </a14:m>
                    <a:endParaRPr lang="zh-CN" altLang="en-US" dirty="0">
                      <a:solidFill>
                        <a:srgbClr val="000000"/>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1907704" y="3563724"/>
                    <a:ext cx="466603" cy="369332"/>
                  </a:xfrm>
                  <a:prstGeom prst="rect">
                    <a:avLst/>
                  </a:prstGeom>
                  <a:blipFill rotWithShape="1">
                    <a:blip r:embed="rId43"/>
                    <a:stretch>
                      <a:fillRect b="-11111"/>
                    </a:stretch>
                  </a:blipFill>
                </p:spPr>
                <p:txBody>
                  <a:bodyPr/>
                  <a:lstStyle/>
                  <a:p>
                    <a:r>
                      <a:rPr lang="zh-CN" altLang="en-US">
                        <a:noFill/>
                      </a:rPr>
                      <a:t> </a:t>
                    </a:r>
                  </a:p>
                </p:txBody>
              </p:sp>
            </mc:Fallback>
          </mc:AlternateContent>
        </p:grpSp>
        <p:grpSp>
          <p:nvGrpSpPr>
            <p:cNvPr id="12" name="组合 83"/>
            <p:cNvGrpSpPr/>
            <p:nvPr/>
          </p:nvGrpSpPr>
          <p:grpSpPr>
            <a:xfrm>
              <a:off x="7565514" y="3826785"/>
              <a:ext cx="508922" cy="441340"/>
              <a:chOff x="1259632" y="2483604"/>
              <a:chExt cx="508922" cy="441340"/>
            </a:xfrm>
          </p:grpSpPr>
          <p:sp>
            <p:nvSpPr>
              <p:cNvPr id="21" name="椭圆 84"/>
              <p:cNvSpPr/>
              <p:nvPr/>
            </p:nvSpPr>
            <p:spPr>
              <a:xfrm>
                <a:off x="1619672" y="278092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22" name="TextBox 21"/>
                  <p:cNvSpPr txBox="1"/>
                  <p:nvPr/>
                </p:nvSpPr>
                <p:spPr>
                  <a:xfrm>
                    <a:off x="1259632" y="2483604"/>
                    <a:ext cx="508922" cy="415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3</m:t>
                              </m:r>
                            </m:sub>
                          </m:sSub>
                        </m:oMath>
                      </m:oMathPara>
                    </a14:m>
                    <a:endParaRPr lang="zh-CN" altLang="en-US" dirty="0">
                      <a:solidFill>
                        <a:srgbClr val="00000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1259632" y="2483604"/>
                    <a:ext cx="466603" cy="369332"/>
                  </a:xfrm>
                  <a:prstGeom prst="rect">
                    <a:avLst/>
                  </a:prstGeom>
                  <a:blipFill rotWithShape="1">
                    <a:blip r:embed="rId44"/>
                    <a:stretch>
                      <a:fillRect b="-11111"/>
                    </a:stretch>
                  </a:blipFill>
                </p:spPr>
                <p:txBody>
                  <a:bodyPr/>
                  <a:lstStyle/>
                  <a:p>
                    <a:r>
                      <a:rPr lang="zh-CN" altLang="en-US">
                        <a:noFill/>
                      </a:rPr>
                      <a:t> </a:t>
                    </a:r>
                  </a:p>
                </p:txBody>
              </p:sp>
            </mc:Fallback>
          </mc:AlternateContent>
        </p:grpSp>
        <p:grpSp>
          <p:nvGrpSpPr>
            <p:cNvPr id="13" name="组合 86"/>
            <p:cNvGrpSpPr/>
            <p:nvPr/>
          </p:nvGrpSpPr>
          <p:grpSpPr>
            <a:xfrm>
              <a:off x="7993892" y="5155451"/>
              <a:ext cx="580929" cy="415723"/>
              <a:chOff x="1835696" y="3563724"/>
              <a:chExt cx="580929" cy="415723"/>
            </a:xfrm>
          </p:grpSpPr>
          <p:sp>
            <p:nvSpPr>
              <p:cNvPr id="19" name="椭圆 87"/>
              <p:cNvSpPr/>
              <p:nvPr/>
            </p:nvSpPr>
            <p:spPr>
              <a:xfrm>
                <a:off x="1835696" y="363573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20" name="TextBox 19"/>
                  <p:cNvSpPr txBox="1"/>
                  <p:nvPr/>
                </p:nvSpPr>
                <p:spPr>
                  <a:xfrm>
                    <a:off x="1907704" y="3563724"/>
                    <a:ext cx="508921" cy="4157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4</m:t>
                              </m:r>
                            </m:sub>
                          </m:sSub>
                        </m:oMath>
                      </m:oMathPara>
                    </a14:m>
                    <a:endParaRPr lang="zh-CN" altLang="en-US" dirty="0">
                      <a:solidFill>
                        <a:srgbClr val="0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1907704" y="3563724"/>
                    <a:ext cx="461217" cy="369332"/>
                  </a:xfrm>
                  <a:prstGeom prst="rect">
                    <a:avLst/>
                  </a:prstGeom>
                  <a:blipFill rotWithShape="1">
                    <a:blip r:embed="rId45"/>
                    <a:stretch>
                      <a:fillRect b="-11111"/>
                    </a:stretch>
                  </a:blipFill>
                </p:spPr>
                <p:txBody>
                  <a:bodyPr/>
                  <a:lstStyle/>
                  <a:p>
                    <a:r>
                      <a:rPr lang="zh-CN" altLang="en-US">
                        <a:noFill/>
                      </a:rPr>
                      <a:t> </a:t>
                    </a:r>
                  </a:p>
                </p:txBody>
              </p:sp>
            </mc:Fallback>
          </mc:AlternateContent>
        </p:grpSp>
        <p:cxnSp>
          <p:nvCxnSpPr>
            <p:cNvPr id="14" name="直接箭头连接符 89"/>
            <p:cNvCxnSpPr>
              <a:stCxn id="25" idx="6"/>
              <a:endCxn id="23" idx="2"/>
            </p:cNvCxnSpPr>
            <p:nvPr/>
          </p:nvCxnSpPr>
          <p:spPr>
            <a:xfrm flipV="1">
              <a:off x="7308304" y="3811587"/>
              <a:ext cx="488290" cy="17315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接箭头连接符 90"/>
            <p:cNvCxnSpPr>
              <a:stCxn id="20" idx="1"/>
              <a:endCxn id="21" idx="4"/>
            </p:cNvCxnSpPr>
            <p:nvPr/>
          </p:nvCxnSpPr>
          <p:spPr>
            <a:xfrm flipH="1" flipV="1">
              <a:off x="7997562" y="4268125"/>
              <a:ext cx="68338" cy="109518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 name="组合 91"/>
            <p:cNvGrpSpPr/>
            <p:nvPr/>
          </p:nvGrpSpPr>
          <p:grpSpPr>
            <a:xfrm>
              <a:off x="7506732" y="5328042"/>
              <a:ext cx="580930" cy="415723"/>
              <a:chOff x="2082223" y="3442855"/>
              <a:chExt cx="580930" cy="415723"/>
            </a:xfrm>
          </p:grpSpPr>
          <p:sp>
            <p:nvSpPr>
              <p:cNvPr id="17" name="椭圆 92"/>
              <p:cNvSpPr/>
              <p:nvPr/>
            </p:nvSpPr>
            <p:spPr>
              <a:xfrm>
                <a:off x="2082223" y="351486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18" name="TextBox 17"/>
                  <p:cNvSpPr txBox="1"/>
                  <p:nvPr/>
                </p:nvSpPr>
                <p:spPr>
                  <a:xfrm>
                    <a:off x="2154231" y="3442855"/>
                    <a:ext cx="508922" cy="4157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5</m:t>
                              </m:r>
                            </m:sub>
                          </m:sSub>
                        </m:oMath>
                      </m:oMathPara>
                    </a14:m>
                    <a:endParaRPr lang="zh-CN" altLang="en-US" dirty="0">
                      <a:solidFill>
                        <a:srgbClr val="000000"/>
                      </a:solidFill>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2154231" y="3442855"/>
                    <a:ext cx="466603" cy="369332"/>
                  </a:xfrm>
                  <a:prstGeom prst="rect">
                    <a:avLst/>
                  </a:prstGeom>
                  <a:blipFill rotWithShape="1">
                    <a:blip r:embed="rId46"/>
                    <a:stretch>
                      <a:fillRect b="-11111"/>
                    </a:stretch>
                  </a:blipFill>
                </p:spPr>
                <p:txBody>
                  <a:bodyPr/>
                  <a:lstStyle/>
                  <a:p>
                    <a:r>
                      <a:rPr lang="zh-CN" altLang="en-US">
                        <a:noFill/>
                      </a:rPr>
                      <a:t> </a:t>
                    </a:r>
                  </a:p>
                </p:txBody>
              </p:sp>
            </mc:Fallback>
          </mc:AlternateContent>
        </p:grpSp>
      </p:grpSp>
      <p:sp>
        <p:nvSpPr>
          <p:cNvPr id="27" name="TextBox 26"/>
          <p:cNvSpPr txBox="1"/>
          <p:nvPr/>
        </p:nvSpPr>
        <p:spPr>
          <a:xfrm>
            <a:off x="5118297" y="3797378"/>
            <a:ext cx="743446" cy="957787"/>
          </a:xfrm>
          <a:prstGeom prst="rect">
            <a:avLst/>
          </a:prstGeom>
          <a:noFill/>
        </p:spPr>
        <p:txBody>
          <a:bodyPr wrap="none" rtlCol="0">
            <a:spAutoFit/>
          </a:bodyPr>
          <a:lstStyle/>
          <a:p>
            <a:r>
              <a:rPr lang="en-US" altLang="zh-CN" sz="6600" dirty="0" smtClean="0">
                <a:solidFill>
                  <a:srgbClr val="000000"/>
                </a:solidFill>
              </a:rPr>
              <a:t>…</a:t>
            </a:r>
            <a:endParaRPr lang="zh-CN" altLang="en-US" sz="6600" dirty="0">
              <a:solidFill>
                <a:srgbClr val="000000"/>
              </a:solidFill>
            </a:endParaRPr>
          </a:p>
        </p:txBody>
      </p:sp>
      <p:grpSp>
        <p:nvGrpSpPr>
          <p:cNvPr id="28" name="组合 131"/>
          <p:cNvGrpSpPr/>
          <p:nvPr/>
        </p:nvGrpSpPr>
        <p:grpSpPr>
          <a:xfrm>
            <a:off x="6288531" y="3663532"/>
            <a:ext cx="1805460" cy="2171753"/>
            <a:chOff x="3049186" y="3543399"/>
            <a:chExt cx="1949539" cy="2457564"/>
          </a:xfrm>
        </p:grpSpPr>
        <p:sp>
          <p:nvSpPr>
            <p:cNvPr id="29" name="圆角矩形 132"/>
            <p:cNvSpPr/>
            <p:nvPr/>
          </p:nvSpPr>
          <p:spPr>
            <a:xfrm>
              <a:off x="3049186" y="4695527"/>
              <a:ext cx="1949539" cy="1305436"/>
            </a:xfrm>
            <a:prstGeom prst="roundRect">
              <a:avLst>
                <a:gd name="adj" fmla="val 31182"/>
              </a:avLst>
            </a:prstGeom>
            <a:ln>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000000"/>
                </a:solidFill>
              </a:endParaRPr>
            </a:p>
          </p:txBody>
        </p:sp>
        <p:sp>
          <p:nvSpPr>
            <p:cNvPr id="30" name="圆角矩形 133"/>
            <p:cNvSpPr/>
            <p:nvPr/>
          </p:nvSpPr>
          <p:spPr>
            <a:xfrm>
              <a:off x="3054508" y="3543399"/>
              <a:ext cx="1805523" cy="945396"/>
            </a:xfrm>
            <a:prstGeom prst="roundRect">
              <a:avLst>
                <a:gd name="adj" fmla="val 50000"/>
              </a:avLst>
            </a:prstGeom>
            <a:ln>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000000"/>
                </a:solidFill>
              </a:endParaRPr>
            </a:p>
          </p:txBody>
        </p:sp>
        <p:grpSp>
          <p:nvGrpSpPr>
            <p:cNvPr id="31" name="组合 134"/>
            <p:cNvGrpSpPr/>
            <p:nvPr/>
          </p:nvGrpSpPr>
          <p:grpSpPr>
            <a:xfrm>
              <a:off x="3699786" y="3644544"/>
              <a:ext cx="507439" cy="441340"/>
              <a:chOff x="1259632" y="2483604"/>
              <a:chExt cx="507439" cy="441340"/>
            </a:xfrm>
          </p:grpSpPr>
          <p:sp>
            <p:nvSpPr>
              <p:cNvPr id="46" name="椭圆 149"/>
              <p:cNvSpPr/>
              <p:nvPr/>
            </p:nvSpPr>
            <p:spPr>
              <a:xfrm>
                <a:off x="1619672" y="278092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47" name="TextBox 46"/>
                  <p:cNvSpPr txBox="1"/>
                  <p:nvPr/>
                </p:nvSpPr>
                <p:spPr>
                  <a:xfrm>
                    <a:off x="1259632" y="2483604"/>
                    <a:ext cx="507439" cy="417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1</m:t>
                              </m:r>
                            </m:sub>
                          </m:sSub>
                        </m:oMath>
                      </m:oMathPara>
                    </a14:m>
                    <a:endParaRPr lang="zh-CN" altLang="en-US" dirty="0">
                      <a:solidFill>
                        <a:srgbClr val="000000"/>
                      </a:solidFill>
                    </a:endParaRPr>
                  </a:p>
                </p:txBody>
              </p:sp>
            </mc:Choice>
            <mc:Fallback xmlns="">
              <p:sp>
                <p:nvSpPr>
                  <p:cNvPr id="151" name="TextBox 150"/>
                  <p:cNvSpPr txBox="1">
                    <a:spLocks noRot="1" noChangeAspect="1" noMove="1" noResize="1" noEditPoints="1" noAdjustHandles="1" noChangeArrowheads="1" noChangeShapeType="1" noTextEdit="1"/>
                  </p:cNvSpPr>
                  <p:nvPr/>
                </p:nvSpPr>
                <p:spPr>
                  <a:xfrm>
                    <a:off x="1259632" y="2483604"/>
                    <a:ext cx="461280" cy="369332"/>
                  </a:xfrm>
                  <a:prstGeom prst="rect">
                    <a:avLst/>
                  </a:prstGeom>
                  <a:blipFill rotWithShape="1">
                    <a:blip r:embed="rId47"/>
                    <a:stretch>
                      <a:fillRect b="-11111"/>
                    </a:stretch>
                  </a:blipFill>
                </p:spPr>
                <p:txBody>
                  <a:bodyPr/>
                  <a:lstStyle/>
                  <a:p>
                    <a:r>
                      <a:rPr lang="zh-CN" altLang="en-US">
                        <a:noFill/>
                      </a:rPr>
                      <a:t> </a:t>
                    </a:r>
                  </a:p>
                </p:txBody>
              </p:sp>
            </mc:Fallback>
          </mc:AlternateContent>
        </p:grpSp>
        <p:grpSp>
          <p:nvGrpSpPr>
            <p:cNvPr id="32" name="组合 135"/>
            <p:cNvGrpSpPr/>
            <p:nvPr/>
          </p:nvGrpSpPr>
          <p:grpSpPr>
            <a:xfrm>
              <a:off x="4249413" y="4796258"/>
              <a:ext cx="579447" cy="417938"/>
              <a:chOff x="1835696" y="3563724"/>
              <a:chExt cx="579447" cy="417938"/>
            </a:xfrm>
          </p:grpSpPr>
          <p:sp>
            <p:nvSpPr>
              <p:cNvPr id="44" name="椭圆 147"/>
              <p:cNvSpPr/>
              <p:nvPr/>
            </p:nvSpPr>
            <p:spPr>
              <a:xfrm>
                <a:off x="1835696" y="363573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45" name="TextBox 44"/>
                  <p:cNvSpPr txBox="1"/>
                  <p:nvPr/>
                </p:nvSpPr>
                <p:spPr>
                  <a:xfrm>
                    <a:off x="1907704" y="3563724"/>
                    <a:ext cx="507439" cy="417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2</m:t>
                              </m:r>
                            </m:sub>
                          </m:sSub>
                        </m:oMath>
                      </m:oMathPara>
                    </a14:m>
                    <a:endParaRPr lang="zh-CN" altLang="en-US" dirty="0">
                      <a:solidFill>
                        <a:srgbClr val="000000"/>
                      </a:solidFill>
                    </a:endParaRPr>
                  </a:p>
                </p:txBody>
              </p:sp>
            </mc:Choice>
            <mc:Fallback xmlns="">
              <p:sp>
                <p:nvSpPr>
                  <p:cNvPr id="149" name="TextBox 148"/>
                  <p:cNvSpPr txBox="1">
                    <a:spLocks noRot="1" noChangeAspect="1" noMove="1" noResize="1" noEditPoints="1" noAdjustHandles="1" noChangeArrowheads="1" noChangeShapeType="1" noTextEdit="1"/>
                  </p:cNvSpPr>
                  <p:nvPr/>
                </p:nvSpPr>
                <p:spPr>
                  <a:xfrm>
                    <a:off x="1907704" y="3563724"/>
                    <a:ext cx="466603" cy="369332"/>
                  </a:xfrm>
                  <a:prstGeom prst="rect">
                    <a:avLst/>
                  </a:prstGeom>
                  <a:blipFill rotWithShape="1">
                    <a:blip r:embed="rId48"/>
                    <a:stretch>
                      <a:fillRect b="-11111"/>
                    </a:stretch>
                  </a:blipFill>
                </p:spPr>
                <p:txBody>
                  <a:bodyPr/>
                  <a:lstStyle/>
                  <a:p>
                    <a:r>
                      <a:rPr lang="zh-CN" altLang="en-US">
                        <a:noFill/>
                      </a:rPr>
                      <a:t> </a:t>
                    </a:r>
                  </a:p>
                </p:txBody>
              </p:sp>
            </mc:Fallback>
          </mc:AlternateContent>
        </p:grpSp>
        <p:grpSp>
          <p:nvGrpSpPr>
            <p:cNvPr id="33" name="组合 136"/>
            <p:cNvGrpSpPr/>
            <p:nvPr/>
          </p:nvGrpSpPr>
          <p:grpSpPr>
            <a:xfrm>
              <a:off x="3193265" y="4714111"/>
              <a:ext cx="507439" cy="441340"/>
              <a:chOff x="1259632" y="2483604"/>
              <a:chExt cx="507439" cy="441340"/>
            </a:xfrm>
          </p:grpSpPr>
          <p:sp>
            <p:nvSpPr>
              <p:cNvPr id="42" name="椭圆 145"/>
              <p:cNvSpPr/>
              <p:nvPr/>
            </p:nvSpPr>
            <p:spPr>
              <a:xfrm>
                <a:off x="1619672" y="278092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43" name="TextBox 42"/>
                  <p:cNvSpPr txBox="1"/>
                  <p:nvPr/>
                </p:nvSpPr>
                <p:spPr>
                  <a:xfrm>
                    <a:off x="1259632" y="2483604"/>
                    <a:ext cx="507439" cy="417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3</m:t>
                              </m:r>
                            </m:sub>
                          </m:sSub>
                        </m:oMath>
                      </m:oMathPara>
                    </a14:m>
                    <a:endParaRPr lang="zh-CN" altLang="en-US" dirty="0">
                      <a:solidFill>
                        <a:srgbClr val="000000"/>
                      </a:solidFill>
                    </a:endParaRPr>
                  </a:p>
                </p:txBody>
              </p:sp>
            </mc:Choice>
            <mc:Fallback xmlns="">
              <p:sp>
                <p:nvSpPr>
                  <p:cNvPr id="147" name="TextBox 146"/>
                  <p:cNvSpPr txBox="1">
                    <a:spLocks noRot="1" noChangeAspect="1" noMove="1" noResize="1" noEditPoints="1" noAdjustHandles="1" noChangeArrowheads="1" noChangeShapeType="1" noTextEdit="1"/>
                  </p:cNvSpPr>
                  <p:nvPr/>
                </p:nvSpPr>
                <p:spPr>
                  <a:xfrm>
                    <a:off x="1259632" y="2483604"/>
                    <a:ext cx="466603" cy="369332"/>
                  </a:xfrm>
                  <a:prstGeom prst="rect">
                    <a:avLst/>
                  </a:prstGeom>
                  <a:blipFill rotWithShape="1">
                    <a:blip r:embed="rId49"/>
                    <a:stretch>
                      <a:fillRect b="-11111"/>
                    </a:stretch>
                  </a:blipFill>
                </p:spPr>
                <p:txBody>
                  <a:bodyPr/>
                  <a:lstStyle/>
                  <a:p>
                    <a:r>
                      <a:rPr lang="zh-CN" altLang="en-US">
                        <a:noFill/>
                      </a:rPr>
                      <a:t> </a:t>
                    </a:r>
                  </a:p>
                </p:txBody>
              </p:sp>
            </mc:Fallback>
          </mc:AlternateContent>
        </p:grpSp>
        <p:grpSp>
          <p:nvGrpSpPr>
            <p:cNvPr id="34" name="组合 137"/>
            <p:cNvGrpSpPr/>
            <p:nvPr/>
          </p:nvGrpSpPr>
          <p:grpSpPr>
            <a:xfrm>
              <a:off x="4316161" y="5146159"/>
              <a:ext cx="579447" cy="417938"/>
              <a:chOff x="1835696" y="3563724"/>
              <a:chExt cx="579447" cy="417938"/>
            </a:xfrm>
          </p:grpSpPr>
          <p:sp>
            <p:nvSpPr>
              <p:cNvPr id="40" name="椭圆 143"/>
              <p:cNvSpPr/>
              <p:nvPr/>
            </p:nvSpPr>
            <p:spPr>
              <a:xfrm>
                <a:off x="1835696" y="363573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41" name="TextBox 40"/>
                  <p:cNvSpPr txBox="1"/>
                  <p:nvPr/>
                </p:nvSpPr>
                <p:spPr>
                  <a:xfrm>
                    <a:off x="1907704" y="3563724"/>
                    <a:ext cx="507439" cy="417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4</m:t>
                              </m:r>
                            </m:sub>
                          </m:sSub>
                        </m:oMath>
                      </m:oMathPara>
                    </a14:m>
                    <a:endParaRPr lang="zh-CN" altLang="en-US" dirty="0">
                      <a:solidFill>
                        <a:srgbClr val="000000"/>
                      </a:solidFill>
                    </a:endParaRPr>
                  </a:p>
                </p:txBody>
              </p:sp>
            </mc:Choice>
            <mc:Fallback xmlns="">
              <p:sp>
                <p:nvSpPr>
                  <p:cNvPr id="145" name="TextBox 144"/>
                  <p:cNvSpPr txBox="1">
                    <a:spLocks noRot="1" noChangeAspect="1" noMove="1" noResize="1" noEditPoints="1" noAdjustHandles="1" noChangeArrowheads="1" noChangeShapeType="1" noTextEdit="1"/>
                  </p:cNvSpPr>
                  <p:nvPr/>
                </p:nvSpPr>
                <p:spPr>
                  <a:xfrm>
                    <a:off x="1907704" y="3563724"/>
                    <a:ext cx="461217" cy="369332"/>
                  </a:xfrm>
                  <a:prstGeom prst="rect">
                    <a:avLst/>
                  </a:prstGeom>
                  <a:blipFill rotWithShape="1">
                    <a:blip r:embed="rId50"/>
                    <a:stretch>
                      <a:fillRect b="-13208"/>
                    </a:stretch>
                  </a:blipFill>
                </p:spPr>
                <p:txBody>
                  <a:bodyPr/>
                  <a:lstStyle/>
                  <a:p>
                    <a:r>
                      <a:rPr lang="zh-CN" altLang="en-US">
                        <a:noFill/>
                      </a:rPr>
                      <a:t> </a:t>
                    </a:r>
                  </a:p>
                </p:txBody>
              </p:sp>
            </mc:Fallback>
          </mc:AlternateContent>
        </p:grpSp>
        <p:cxnSp>
          <p:nvCxnSpPr>
            <p:cNvPr id="35" name="直接箭头连接符 138"/>
            <p:cNvCxnSpPr>
              <a:stCxn id="46" idx="4"/>
              <a:endCxn id="44" idx="1"/>
            </p:cNvCxnSpPr>
            <p:nvPr/>
          </p:nvCxnSpPr>
          <p:spPr>
            <a:xfrm>
              <a:off x="4131834" y="4085884"/>
              <a:ext cx="138670" cy="80347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直接箭头连接符 139"/>
            <p:cNvCxnSpPr>
              <a:stCxn id="40" idx="2"/>
              <a:endCxn id="42" idx="6"/>
            </p:cNvCxnSpPr>
            <p:nvPr/>
          </p:nvCxnSpPr>
          <p:spPr>
            <a:xfrm flipH="1" flipV="1">
              <a:off x="3697321" y="5083443"/>
              <a:ext cx="618840" cy="20673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7" name="组合 140"/>
            <p:cNvGrpSpPr/>
            <p:nvPr/>
          </p:nvGrpSpPr>
          <p:grpSpPr>
            <a:xfrm>
              <a:off x="3838079" y="5396600"/>
              <a:ext cx="579447" cy="417938"/>
              <a:chOff x="2091301" y="3520705"/>
              <a:chExt cx="579447" cy="417938"/>
            </a:xfrm>
          </p:grpSpPr>
          <p:sp>
            <p:nvSpPr>
              <p:cNvPr id="38" name="椭圆 141"/>
              <p:cNvSpPr/>
              <p:nvPr/>
            </p:nvSpPr>
            <p:spPr>
              <a:xfrm>
                <a:off x="2091301" y="3592714"/>
                <a:ext cx="144017"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39" name="TextBox 38"/>
                  <p:cNvSpPr txBox="1"/>
                  <p:nvPr/>
                </p:nvSpPr>
                <p:spPr>
                  <a:xfrm>
                    <a:off x="2163309" y="3520705"/>
                    <a:ext cx="507439" cy="417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5</m:t>
                              </m:r>
                            </m:sub>
                          </m:sSub>
                        </m:oMath>
                      </m:oMathPara>
                    </a14:m>
                    <a:endParaRPr lang="zh-CN" altLang="en-US" dirty="0">
                      <a:solidFill>
                        <a:srgbClr val="000000"/>
                      </a:solidFill>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2163309" y="3520705"/>
                    <a:ext cx="466603" cy="369332"/>
                  </a:xfrm>
                  <a:prstGeom prst="rect">
                    <a:avLst/>
                  </a:prstGeom>
                  <a:blipFill rotWithShape="1">
                    <a:blip r:embed="rId51"/>
                    <a:stretch>
                      <a:fillRect b="-11111"/>
                    </a:stretch>
                  </a:blipFill>
                </p:spPr>
                <p:txBody>
                  <a:bodyPr/>
                  <a:lstStyle/>
                  <a:p>
                    <a:r>
                      <a:rPr lang="zh-CN" altLang="en-US">
                        <a:noFill/>
                      </a:rPr>
                      <a:t> </a:t>
                    </a:r>
                  </a:p>
                </p:txBody>
              </p:sp>
            </mc:Fallback>
          </mc:AlternateContent>
        </p:grpSp>
      </p:grpSp>
      <p:grpSp>
        <p:nvGrpSpPr>
          <p:cNvPr id="48" name="组合 171"/>
          <p:cNvGrpSpPr/>
          <p:nvPr/>
        </p:nvGrpSpPr>
        <p:grpSpPr>
          <a:xfrm>
            <a:off x="354990" y="947457"/>
            <a:ext cx="5184396" cy="2569225"/>
            <a:chOff x="1072827" y="1891122"/>
            <a:chExt cx="4814753" cy="4113658"/>
          </a:xfrm>
        </p:grpSpPr>
        <p:grpSp>
          <p:nvGrpSpPr>
            <p:cNvPr id="49" name="Group 2"/>
            <p:cNvGrpSpPr/>
            <p:nvPr/>
          </p:nvGrpSpPr>
          <p:grpSpPr>
            <a:xfrm>
              <a:off x="1204737" y="1891122"/>
              <a:ext cx="4682843" cy="4113658"/>
              <a:chOff x="2142329" y="669635"/>
              <a:chExt cx="4682843" cy="4113658"/>
            </a:xfrm>
          </p:grpSpPr>
          <p:sp>
            <p:nvSpPr>
              <p:cNvPr id="52" name="Rounded Rectangle 3"/>
              <p:cNvSpPr/>
              <p:nvPr/>
            </p:nvSpPr>
            <p:spPr>
              <a:xfrm>
                <a:off x="3749616" y="838200"/>
                <a:ext cx="1181100" cy="561945"/>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nchorCtr="0"/>
              <a:lstStyle/>
              <a:p>
                <a:r>
                  <a:rPr lang="en-US" dirty="0" smtClean="0">
                    <a:solidFill>
                      <a:srgbClr val="000000"/>
                    </a:solidFill>
                  </a:rPr>
                  <a:t>S</a:t>
                </a:r>
                <a:r>
                  <a:rPr lang="en-US" baseline="-25000" dirty="0" smtClean="0">
                    <a:solidFill>
                      <a:srgbClr val="000000"/>
                    </a:solidFill>
                  </a:rPr>
                  <a:t>1</a:t>
                </a:r>
                <a:endParaRPr lang="en-US" baseline="-25000" dirty="0">
                  <a:solidFill>
                    <a:srgbClr val="000000"/>
                  </a:solidFill>
                </a:endParaRPr>
              </a:p>
            </p:txBody>
          </p:sp>
          <p:sp>
            <p:nvSpPr>
              <p:cNvPr id="53" name="Rounded Rectangle 4"/>
              <p:cNvSpPr/>
              <p:nvPr/>
            </p:nvSpPr>
            <p:spPr>
              <a:xfrm>
                <a:off x="5197074" y="2638455"/>
                <a:ext cx="1181100" cy="561945"/>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nchorCtr="0"/>
              <a:lstStyle/>
              <a:p>
                <a:r>
                  <a:rPr lang="en-US" dirty="0" smtClean="0">
                    <a:solidFill>
                      <a:srgbClr val="000000"/>
                    </a:solidFill>
                  </a:rPr>
                  <a:t>S</a:t>
                </a:r>
                <a:r>
                  <a:rPr lang="en-US" baseline="-25000" dirty="0" smtClean="0">
                    <a:solidFill>
                      <a:srgbClr val="000000"/>
                    </a:solidFill>
                  </a:rPr>
                  <a:t>2</a:t>
                </a:r>
                <a:endParaRPr lang="en-US" baseline="-25000" dirty="0">
                  <a:solidFill>
                    <a:srgbClr val="000000"/>
                  </a:solidFill>
                </a:endParaRPr>
              </a:p>
            </p:txBody>
          </p:sp>
          <p:cxnSp>
            <p:nvCxnSpPr>
              <p:cNvPr id="54" name="Curved Connector 6"/>
              <p:cNvCxnSpPr>
                <a:stCxn id="52" idx="3"/>
                <a:endCxn id="53" idx="0"/>
              </p:cNvCxnSpPr>
              <p:nvPr/>
            </p:nvCxnSpPr>
            <p:spPr>
              <a:xfrm>
                <a:off x="4930716" y="1119173"/>
                <a:ext cx="856908" cy="1519282"/>
              </a:xfrm>
              <a:prstGeom prst="curvedConnector2">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9"/>
              <p:cNvCxnSpPr/>
              <p:nvPr/>
            </p:nvCxnSpPr>
            <p:spPr>
              <a:xfrm rot="16200000" flipV="1">
                <a:off x="3846975" y="1638963"/>
                <a:ext cx="1800259" cy="1322621"/>
              </a:xfrm>
              <a:prstGeom prst="curvedConnector3">
                <a:avLst>
                  <a:gd name="adj1" fmla="val -618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5444327" y="1119173"/>
                    <a:ext cx="1210105" cy="1303811"/>
                  </a:xfrm>
                  <a:prstGeom prst="rect">
                    <a:avLst/>
                  </a:prstGeom>
                  <a:noFill/>
                </p:spPr>
                <p:txBody>
                  <a:bodyPr wrap="square" rtlCol="0">
                    <a:spAutoFit/>
                  </a:bodyPr>
                  <a:lstStyle/>
                  <a:p>
                    <a14:m>
                      <m:oMath xmlns:m="http://schemas.openxmlformats.org/officeDocument/2006/math">
                        <m:r>
                          <a:rPr lang="en-US" i="1">
                            <a:solidFill>
                              <a:srgbClr val="000000"/>
                            </a:solidFill>
                            <a:latin typeface="Cambria Math"/>
                            <a:ea typeface="Cambria Math"/>
                          </a:rPr>
                          <m:t>𝜃</m:t>
                        </m:r>
                      </m:oMath>
                    </a14:m>
                    <a:r>
                      <a:rPr lang="en-US" baseline="-25000" dirty="0" smtClean="0">
                        <a:solidFill>
                          <a:srgbClr val="000000"/>
                        </a:solidFill>
                      </a:rPr>
                      <a:t>1 </a:t>
                    </a:r>
                    <a:r>
                      <a:rPr lang="en-US" dirty="0" smtClean="0">
                        <a:solidFill>
                          <a:srgbClr val="000000"/>
                        </a:solidFill>
                      </a:rPr>
                      <a:t>: e</a:t>
                    </a:r>
                    <a:r>
                      <a:rPr lang="en-US" baseline="-25000" dirty="0" smtClean="0">
                        <a:solidFill>
                          <a:srgbClr val="000000"/>
                        </a:solidFill>
                      </a:rPr>
                      <a:t>1</a:t>
                    </a:r>
                    <a:r>
                      <a:rPr lang="en-US" dirty="0" smtClean="0">
                        <a:solidFill>
                          <a:srgbClr val="000000"/>
                        </a:solidFill>
                      </a:rPr>
                      <a:t> / a</a:t>
                    </a:r>
                    <a:r>
                      <a:rPr lang="en-US" baseline="-25000" dirty="0" smtClean="0">
                        <a:solidFill>
                          <a:srgbClr val="000000"/>
                        </a:solidFill>
                      </a:rPr>
                      <a:t>1</a:t>
                    </a:r>
                    <a:endParaRPr lang="en-US" dirty="0">
                      <a:solidFill>
                        <a:srgbClr val="00000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5444327" y="1119173"/>
                    <a:ext cx="1210105" cy="1303811"/>
                  </a:xfrm>
                  <a:prstGeom prst="rect">
                    <a:avLst/>
                  </a:prstGeom>
                  <a:blipFill rotWithShape="1">
                    <a:blip r:embed="rId52"/>
                    <a:stretch>
                      <a:fillRect t="-37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2142329" y="2433519"/>
                    <a:ext cx="1358173" cy="745035"/>
                  </a:xfrm>
                  <a:prstGeom prst="rect">
                    <a:avLst/>
                  </a:prstGeom>
                  <a:noFill/>
                </p:spPr>
                <p:txBody>
                  <a:bodyPr wrap="none" rtlCol="0">
                    <a:spAutoFit/>
                  </a:bodyPr>
                  <a:lstStyle/>
                  <a:p>
                    <a14:m>
                      <m:oMath xmlns:m="http://schemas.openxmlformats.org/officeDocument/2006/math">
                        <m:r>
                          <a:rPr lang="en-US" i="1">
                            <a:solidFill>
                              <a:srgbClr val="000000"/>
                            </a:solidFill>
                            <a:latin typeface="Cambria Math"/>
                            <a:ea typeface="Cambria Math"/>
                          </a:rPr>
                          <m:t>𝜃</m:t>
                        </m:r>
                      </m:oMath>
                    </a14:m>
                    <a:r>
                      <a:rPr lang="en-US" baseline="-25000" dirty="0" smtClean="0">
                        <a:solidFill>
                          <a:srgbClr val="000000"/>
                        </a:solidFill>
                      </a:rPr>
                      <a:t>5 </a:t>
                    </a:r>
                    <a:r>
                      <a:rPr lang="en-US" dirty="0">
                        <a:solidFill>
                          <a:srgbClr val="000000"/>
                        </a:solidFill>
                      </a:rPr>
                      <a:t>: e</a:t>
                    </a:r>
                    <a:r>
                      <a:rPr lang="en-US" baseline="-25000" dirty="0" smtClean="0">
                        <a:solidFill>
                          <a:srgbClr val="000000"/>
                        </a:solidFill>
                      </a:rPr>
                      <a:t>2</a:t>
                    </a:r>
                    <a:r>
                      <a:rPr lang="en-US" dirty="0" smtClean="0">
                        <a:solidFill>
                          <a:srgbClr val="000000"/>
                        </a:solidFill>
                      </a:rPr>
                      <a:t> / a</a:t>
                    </a:r>
                    <a:r>
                      <a:rPr lang="en-US" baseline="-25000" dirty="0" smtClean="0">
                        <a:solidFill>
                          <a:srgbClr val="000000"/>
                        </a:solidFill>
                      </a:rPr>
                      <a:t>5</a:t>
                    </a:r>
                    <a:endParaRPr lang="en-US" dirty="0">
                      <a:solidFill>
                        <a:srgbClr val="00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2142329" y="2433519"/>
                    <a:ext cx="1358173" cy="745035"/>
                  </a:xfrm>
                  <a:prstGeom prst="rect">
                    <a:avLst/>
                  </a:prstGeom>
                  <a:blipFill rotWithShape="1">
                    <a:blip r:embed="rId53"/>
                    <a:stretch>
                      <a:fillRect t="-6579"/>
                    </a:stretch>
                  </a:blipFill>
                </p:spPr>
                <p:txBody>
                  <a:bodyPr/>
                  <a:lstStyle/>
                  <a:p>
                    <a:r>
                      <a:rPr lang="en-US">
                        <a:noFill/>
                      </a:rPr>
                      <a:t> </a:t>
                    </a:r>
                  </a:p>
                </p:txBody>
              </p:sp>
            </mc:Fallback>
          </mc:AlternateContent>
          <p:sp>
            <p:nvSpPr>
              <p:cNvPr id="58" name="TextBox 57"/>
              <p:cNvSpPr txBox="1"/>
              <p:nvPr/>
            </p:nvSpPr>
            <p:spPr>
              <a:xfrm>
                <a:off x="5679361" y="1591641"/>
                <a:ext cx="964451" cy="745035"/>
              </a:xfrm>
              <a:prstGeom prst="rect">
                <a:avLst/>
              </a:prstGeom>
              <a:noFill/>
            </p:spPr>
            <p:txBody>
              <a:bodyPr wrap="none" rtlCol="0">
                <a:spAutoFit/>
              </a:bodyPr>
              <a:lstStyle/>
              <a:p>
                <a:r>
                  <a:rPr lang="en-US" i="1" dirty="0" smtClean="0">
                    <a:solidFill>
                      <a:srgbClr val="00B0F0"/>
                    </a:solidFill>
                  </a:rPr>
                  <a:t>0.4ms </a:t>
                </a:r>
                <a:endParaRPr lang="en-US" i="1" dirty="0">
                  <a:solidFill>
                    <a:srgbClr val="00B0F0"/>
                  </a:solidFill>
                </a:endParaRPr>
              </a:p>
            </p:txBody>
          </p:sp>
          <p:sp>
            <p:nvSpPr>
              <p:cNvPr id="59" name="TextBox 58"/>
              <p:cNvSpPr txBox="1"/>
              <p:nvPr/>
            </p:nvSpPr>
            <p:spPr>
              <a:xfrm>
                <a:off x="2451235" y="2824833"/>
                <a:ext cx="964451" cy="745035"/>
              </a:xfrm>
              <a:prstGeom prst="rect">
                <a:avLst/>
              </a:prstGeom>
              <a:noFill/>
            </p:spPr>
            <p:txBody>
              <a:bodyPr wrap="none" rtlCol="0">
                <a:spAutoFit/>
              </a:bodyPr>
              <a:lstStyle/>
              <a:p>
                <a:r>
                  <a:rPr lang="en-US" i="1" dirty="0" smtClean="0">
                    <a:solidFill>
                      <a:srgbClr val="00B0F0"/>
                    </a:solidFill>
                  </a:rPr>
                  <a:t>0.4ms </a:t>
                </a:r>
                <a:endParaRPr lang="en-US" i="1" dirty="0">
                  <a:solidFill>
                    <a:srgbClr val="00B0F0"/>
                  </a:solidFill>
                </a:endParaRPr>
              </a:p>
            </p:txBody>
          </p:sp>
          <p:sp>
            <p:nvSpPr>
              <p:cNvPr id="60" name="Rounded Rectangle 123"/>
              <p:cNvSpPr/>
              <p:nvPr/>
            </p:nvSpPr>
            <p:spPr>
              <a:xfrm>
                <a:off x="3848100" y="3733800"/>
                <a:ext cx="1181100" cy="561945"/>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nchorCtr="0"/>
              <a:lstStyle/>
              <a:p>
                <a:r>
                  <a:rPr lang="en-US" dirty="0" smtClean="0">
                    <a:solidFill>
                      <a:srgbClr val="000000"/>
                    </a:solidFill>
                  </a:rPr>
                  <a:t>S</a:t>
                </a:r>
                <a:r>
                  <a:rPr lang="en-US" baseline="-25000" dirty="0">
                    <a:solidFill>
                      <a:srgbClr val="000000"/>
                    </a:solidFill>
                  </a:rPr>
                  <a:t>3</a:t>
                </a:r>
              </a:p>
            </p:txBody>
          </p:sp>
          <p:cxnSp>
            <p:nvCxnSpPr>
              <p:cNvPr id="61" name="Curved Connector 124"/>
              <p:cNvCxnSpPr>
                <a:stCxn id="60" idx="1"/>
                <a:endCxn id="52" idx="1"/>
              </p:cNvCxnSpPr>
              <p:nvPr/>
            </p:nvCxnSpPr>
            <p:spPr>
              <a:xfrm rot="10800000">
                <a:off x="3749616" y="1119173"/>
                <a:ext cx="98484" cy="2895600"/>
              </a:xfrm>
              <a:prstGeom prst="curvedConnector3">
                <a:avLst>
                  <a:gd name="adj1" fmla="val 683815"/>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2" name="Curved Connector 125"/>
              <p:cNvCxnSpPr>
                <a:stCxn id="52" idx="2"/>
                <a:endCxn id="53" idx="1"/>
              </p:cNvCxnSpPr>
              <p:nvPr/>
            </p:nvCxnSpPr>
            <p:spPr>
              <a:xfrm rot="16200000" flipH="1">
                <a:off x="4008979" y="1731332"/>
                <a:ext cx="1519283" cy="856908"/>
              </a:xfrm>
              <a:prstGeom prst="curvedConnector2">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136"/>
              <p:cNvCxnSpPr>
                <a:stCxn id="53" idx="2"/>
                <a:endCxn id="60" idx="3"/>
              </p:cNvCxnSpPr>
              <p:nvPr/>
            </p:nvCxnSpPr>
            <p:spPr>
              <a:xfrm rot="5400000">
                <a:off x="5001226" y="3228374"/>
                <a:ext cx="814373" cy="758424"/>
              </a:xfrm>
              <a:prstGeom prst="curvedConnector2">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4419600" y="1733490"/>
                    <a:ext cx="1358173" cy="745035"/>
                  </a:xfrm>
                  <a:prstGeom prst="rect">
                    <a:avLst/>
                  </a:prstGeom>
                  <a:noFill/>
                </p:spPr>
                <p:txBody>
                  <a:bodyPr wrap="none" rtlCol="0">
                    <a:spAutoFit/>
                  </a:bodyPr>
                  <a:lstStyle/>
                  <a:p>
                    <a14:m>
                      <m:oMath xmlns:m="http://schemas.openxmlformats.org/officeDocument/2006/math">
                        <m:r>
                          <a:rPr lang="en-US" i="1" smtClean="0">
                            <a:solidFill>
                              <a:srgbClr val="000000"/>
                            </a:solidFill>
                            <a:latin typeface="Cambria Math"/>
                            <a:ea typeface="Cambria Math"/>
                          </a:rPr>
                          <m:t>𝜃</m:t>
                        </m:r>
                      </m:oMath>
                    </a14:m>
                    <a:r>
                      <a:rPr lang="en-US" baseline="-25000" dirty="0" smtClean="0">
                        <a:solidFill>
                          <a:srgbClr val="000000"/>
                        </a:solidFill>
                      </a:rPr>
                      <a:t>2 </a:t>
                    </a:r>
                    <a:r>
                      <a:rPr lang="en-US" dirty="0">
                        <a:solidFill>
                          <a:srgbClr val="000000"/>
                        </a:solidFill>
                      </a:rPr>
                      <a:t>: </a:t>
                    </a:r>
                    <a:r>
                      <a:rPr lang="en-US" dirty="0" smtClean="0">
                        <a:solidFill>
                          <a:srgbClr val="000000"/>
                        </a:solidFill>
                      </a:rPr>
                      <a:t>e</a:t>
                    </a:r>
                    <a:r>
                      <a:rPr lang="en-US" baseline="-25000" dirty="0">
                        <a:solidFill>
                          <a:srgbClr val="000000"/>
                        </a:solidFill>
                      </a:rPr>
                      <a:t>2</a:t>
                    </a:r>
                    <a:r>
                      <a:rPr lang="en-US" dirty="0" smtClean="0">
                        <a:solidFill>
                          <a:srgbClr val="000000"/>
                        </a:solidFill>
                      </a:rPr>
                      <a:t> / a</a:t>
                    </a:r>
                    <a:r>
                      <a:rPr lang="en-US" baseline="-25000" dirty="0" smtClean="0">
                        <a:solidFill>
                          <a:srgbClr val="000000"/>
                        </a:solidFill>
                      </a:rPr>
                      <a:t>2</a:t>
                    </a:r>
                    <a:endParaRPr lang="en-US" dirty="0">
                      <a:solidFill>
                        <a:srgbClr val="000000"/>
                      </a:solidFill>
                    </a:endParaRPr>
                  </a:p>
                </p:txBody>
              </p:sp>
            </mc:Choice>
            <mc:Fallback xmlns="">
              <p:sp>
                <p:nvSpPr>
                  <p:cNvPr id="196" name="TextBox 195"/>
                  <p:cNvSpPr txBox="1">
                    <a:spLocks noRot="1" noChangeAspect="1" noMove="1" noResize="1" noEditPoints="1" noAdjustHandles="1" noChangeArrowheads="1" noChangeShapeType="1" noTextEdit="1"/>
                  </p:cNvSpPr>
                  <p:nvPr/>
                </p:nvSpPr>
                <p:spPr>
                  <a:xfrm>
                    <a:off x="4419600" y="1733490"/>
                    <a:ext cx="1129155" cy="369332"/>
                  </a:xfrm>
                  <a:prstGeom prst="rect">
                    <a:avLst/>
                  </a:prstGeom>
                  <a:blipFill rotWithShape="1">
                    <a:blip r:embed="rId34"/>
                    <a:stretch>
                      <a:fillRect t="-8197" b="-24590"/>
                    </a:stretch>
                  </a:blipFill>
                </p:spPr>
                <p:txBody>
                  <a:bodyPr/>
                  <a:lstStyle/>
                  <a:p>
                    <a:r>
                      <a:rPr lang="en-US">
                        <a:noFill/>
                      </a:rPr>
                      <a:t> </a:t>
                    </a:r>
                  </a:p>
                </p:txBody>
              </p:sp>
            </mc:Fallback>
          </mc:AlternateContent>
          <p:sp>
            <p:nvSpPr>
              <p:cNvPr id="65" name="TextBox 64"/>
              <p:cNvSpPr txBox="1"/>
              <p:nvPr/>
            </p:nvSpPr>
            <p:spPr>
              <a:xfrm>
                <a:off x="4648201" y="2118510"/>
                <a:ext cx="964451" cy="745035"/>
              </a:xfrm>
              <a:prstGeom prst="rect">
                <a:avLst/>
              </a:prstGeom>
              <a:noFill/>
            </p:spPr>
            <p:txBody>
              <a:bodyPr wrap="none" rtlCol="0">
                <a:spAutoFit/>
              </a:bodyPr>
              <a:lstStyle/>
              <a:p>
                <a:r>
                  <a:rPr lang="en-US" i="1" dirty="0" smtClean="0">
                    <a:solidFill>
                      <a:srgbClr val="00B0F0"/>
                    </a:solidFill>
                  </a:rPr>
                  <a:t>0.2ms </a:t>
                </a:r>
                <a:endParaRPr lang="en-US" i="1" dirty="0">
                  <a:solidFill>
                    <a:srgbClr val="00B0F0"/>
                  </a:solidFill>
                </a:endParaRPr>
              </a:p>
            </p:txBody>
          </p:sp>
          <p:sp>
            <p:nvSpPr>
              <p:cNvPr id="66" name="TextBox 65"/>
              <p:cNvSpPr txBox="1"/>
              <p:nvPr/>
            </p:nvSpPr>
            <p:spPr>
              <a:xfrm>
                <a:off x="5081175" y="669635"/>
                <a:ext cx="362875" cy="745035"/>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67" name="TextBox 66"/>
              <p:cNvSpPr txBox="1"/>
              <p:nvPr/>
            </p:nvSpPr>
            <p:spPr>
              <a:xfrm>
                <a:off x="4395003" y="1348633"/>
                <a:ext cx="362875" cy="745035"/>
              </a:xfrm>
              <a:prstGeom prst="rect">
                <a:avLst/>
              </a:prstGeom>
              <a:noFill/>
            </p:spPr>
            <p:txBody>
              <a:bodyPr wrap="none" rtlCol="0">
                <a:spAutoFit/>
              </a:bodyPr>
              <a:lstStyle/>
              <a:p>
                <a:r>
                  <a:rPr lang="en-US" b="1" dirty="0">
                    <a:solidFill>
                      <a:srgbClr val="FF0000"/>
                    </a:solidFill>
                  </a:rPr>
                  <a:t>2</a:t>
                </a:r>
              </a:p>
            </p:txBody>
          </p:sp>
          <p:sp>
            <p:nvSpPr>
              <p:cNvPr id="68" name="TextBox 67"/>
              <p:cNvSpPr txBox="1"/>
              <p:nvPr/>
            </p:nvSpPr>
            <p:spPr>
              <a:xfrm>
                <a:off x="5083460" y="3242753"/>
                <a:ext cx="362875" cy="745035"/>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69" name="TextBox 68"/>
              <p:cNvSpPr txBox="1"/>
              <p:nvPr/>
            </p:nvSpPr>
            <p:spPr>
              <a:xfrm>
                <a:off x="5844089" y="3247553"/>
                <a:ext cx="362875" cy="745035"/>
              </a:xfrm>
              <a:prstGeom prst="rect">
                <a:avLst/>
              </a:prstGeom>
              <a:noFill/>
            </p:spPr>
            <p:txBody>
              <a:bodyPr wrap="none" rtlCol="0">
                <a:spAutoFit/>
              </a:bodyPr>
              <a:lstStyle/>
              <a:p>
                <a:r>
                  <a:rPr lang="en-US" b="1" dirty="0">
                    <a:solidFill>
                      <a:srgbClr val="FF0000"/>
                    </a:solidFill>
                  </a:rPr>
                  <a:t>2</a:t>
                </a:r>
              </a:p>
            </p:txBody>
          </p:sp>
          <mc:AlternateContent xmlns:mc="http://schemas.openxmlformats.org/markup-compatibility/2006" xmlns:a14="http://schemas.microsoft.com/office/drawing/2010/main">
            <mc:Choice Requires="a14">
              <p:sp>
                <p:nvSpPr>
                  <p:cNvPr id="70" name="TextBox 69"/>
                  <p:cNvSpPr txBox="1"/>
                  <p:nvPr/>
                </p:nvSpPr>
                <p:spPr>
                  <a:xfrm>
                    <a:off x="3299866" y="2452316"/>
                    <a:ext cx="1358173" cy="745035"/>
                  </a:xfrm>
                  <a:prstGeom prst="rect">
                    <a:avLst/>
                  </a:prstGeom>
                  <a:noFill/>
                </p:spPr>
                <p:txBody>
                  <a:bodyPr wrap="none" rtlCol="0">
                    <a:spAutoFit/>
                  </a:bodyPr>
                  <a:lstStyle/>
                  <a:p>
                    <a14:m>
                      <m:oMath xmlns:m="http://schemas.openxmlformats.org/officeDocument/2006/math">
                        <m:r>
                          <a:rPr lang="en-US" i="1">
                            <a:solidFill>
                              <a:srgbClr val="000000"/>
                            </a:solidFill>
                            <a:latin typeface="Cambria Math"/>
                            <a:ea typeface="Cambria Math"/>
                          </a:rPr>
                          <m:t>𝜃</m:t>
                        </m:r>
                      </m:oMath>
                    </a14:m>
                    <a:r>
                      <a:rPr lang="en-US" baseline="-25000" dirty="0" smtClean="0">
                        <a:solidFill>
                          <a:srgbClr val="000000"/>
                        </a:solidFill>
                      </a:rPr>
                      <a:t>4 </a:t>
                    </a:r>
                    <a:r>
                      <a:rPr lang="en-US" dirty="0">
                        <a:solidFill>
                          <a:srgbClr val="000000"/>
                        </a:solidFill>
                      </a:rPr>
                      <a:t>: </a:t>
                    </a:r>
                    <a:r>
                      <a:rPr lang="en-US" dirty="0" smtClean="0">
                        <a:solidFill>
                          <a:srgbClr val="000000"/>
                        </a:solidFill>
                      </a:rPr>
                      <a:t>e</a:t>
                    </a:r>
                    <a:r>
                      <a:rPr lang="en-US" baseline="-25000" dirty="0">
                        <a:solidFill>
                          <a:srgbClr val="000000"/>
                        </a:solidFill>
                      </a:rPr>
                      <a:t>2</a:t>
                    </a:r>
                    <a:r>
                      <a:rPr lang="en-US" dirty="0" smtClean="0">
                        <a:solidFill>
                          <a:srgbClr val="000000"/>
                        </a:solidFill>
                      </a:rPr>
                      <a:t> / a</a:t>
                    </a:r>
                    <a:r>
                      <a:rPr lang="en-US" baseline="-25000" dirty="0">
                        <a:solidFill>
                          <a:srgbClr val="000000"/>
                        </a:solidFill>
                      </a:rPr>
                      <a:t>4</a:t>
                    </a:r>
                    <a:endParaRPr lang="en-US" dirty="0">
                      <a:solidFill>
                        <a:srgbClr val="00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3299866" y="2452316"/>
                    <a:ext cx="1358173" cy="745035"/>
                  </a:xfrm>
                  <a:prstGeom prst="rect">
                    <a:avLst/>
                  </a:prstGeom>
                  <a:blipFill rotWithShape="1">
                    <a:blip r:embed="rId54"/>
                    <a:stretch>
                      <a:fillRect t="-6579"/>
                    </a:stretch>
                  </a:blipFill>
                </p:spPr>
                <p:txBody>
                  <a:bodyPr/>
                  <a:lstStyle/>
                  <a:p>
                    <a:r>
                      <a:rPr lang="en-US">
                        <a:noFill/>
                      </a:rPr>
                      <a:t> </a:t>
                    </a:r>
                  </a:p>
                </p:txBody>
              </p:sp>
            </mc:Fallback>
          </mc:AlternateContent>
          <p:sp>
            <p:nvSpPr>
              <p:cNvPr id="71" name="TextBox 70"/>
              <p:cNvSpPr txBox="1"/>
              <p:nvPr/>
            </p:nvSpPr>
            <p:spPr>
              <a:xfrm>
                <a:off x="3761081" y="2871522"/>
                <a:ext cx="964451" cy="745035"/>
              </a:xfrm>
              <a:prstGeom prst="rect">
                <a:avLst/>
              </a:prstGeom>
              <a:noFill/>
            </p:spPr>
            <p:txBody>
              <a:bodyPr wrap="none" rtlCol="0">
                <a:spAutoFit/>
              </a:bodyPr>
              <a:lstStyle/>
              <a:p>
                <a:r>
                  <a:rPr lang="en-US" i="1" dirty="0" smtClean="0">
                    <a:solidFill>
                      <a:srgbClr val="00B0F0"/>
                    </a:solidFill>
                  </a:rPr>
                  <a:t>0.5ms </a:t>
                </a:r>
                <a:endParaRPr lang="en-US" i="1" dirty="0">
                  <a:solidFill>
                    <a:srgbClr val="00B0F0"/>
                  </a:solidFill>
                </a:endParaRPr>
              </a:p>
            </p:txBody>
          </p:sp>
          <mc:AlternateContent xmlns:mc="http://schemas.openxmlformats.org/markup-compatibility/2006" xmlns:a14="http://schemas.microsoft.com/office/drawing/2010/main">
            <mc:Choice Requires="a14">
              <p:sp>
                <p:nvSpPr>
                  <p:cNvPr id="72" name="TextBox 71"/>
                  <p:cNvSpPr txBox="1"/>
                  <p:nvPr/>
                </p:nvSpPr>
                <p:spPr>
                  <a:xfrm>
                    <a:off x="5466999" y="3653235"/>
                    <a:ext cx="1358173" cy="745035"/>
                  </a:xfrm>
                  <a:prstGeom prst="rect">
                    <a:avLst/>
                  </a:prstGeom>
                  <a:noFill/>
                </p:spPr>
                <p:txBody>
                  <a:bodyPr wrap="none" rtlCol="0">
                    <a:spAutoFit/>
                  </a:bodyPr>
                  <a:lstStyle/>
                  <a:p>
                    <a14:m>
                      <m:oMath xmlns:m="http://schemas.openxmlformats.org/officeDocument/2006/math">
                        <m:r>
                          <a:rPr lang="en-US" i="1">
                            <a:solidFill>
                              <a:srgbClr val="000000"/>
                            </a:solidFill>
                            <a:latin typeface="Cambria Math"/>
                            <a:ea typeface="Cambria Math"/>
                          </a:rPr>
                          <m:t>𝜃</m:t>
                        </m:r>
                      </m:oMath>
                    </a14:m>
                    <a:r>
                      <a:rPr lang="en-US" baseline="-25000" dirty="0" smtClean="0">
                        <a:solidFill>
                          <a:srgbClr val="000000"/>
                        </a:solidFill>
                      </a:rPr>
                      <a:t>3 </a:t>
                    </a:r>
                    <a:r>
                      <a:rPr lang="en-US" dirty="0">
                        <a:solidFill>
                          <a:srgbClr val="000000"/>
                        </a:solidFill>
                      </a:rPr>
                      <a:t>: e</a:t>
                    </a:r>
                    <a:r>
                      <a:rPr lang="en-US" baseline="-25000" dirty="0" smtClean="0">
                        <a:solidFill>
                          <a:srgbClr val="000000"/>
                        </a:solidFill>
                      </a:rPr>
                      <a:t>1</a:t>
                    </a:r>
                    <a:r>
                      <a:rPr lang="en-US" dirty="0" smtClean="0">
                        <a:solidFill>
                          <a:srgbClr val="000000"/>
                        </a:solidFill>
                      </a:rPr>
                      <a:t> / a</a:t>
                    </a:r>
                    <a:r>
                      <a:rPr lang="en-US" baseline="-25000" dirty="0">
                        <a:solidFill>
                          <a:srgbClr val="000000"/>
                        </a:solidFill>
                      </a:rPr>
                      <a:t>3</a:t>
                    </a:r>
                    <a:endParaRPr lang="en-US" dirty="0">
                      <a:solidFill>
                        <a:srgbClr val="00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5466999" y="3653235"/>
                    <a:ext cx="1358173" cy="745035"/>
                  </a:xfrm>
                  <a:prstGeom prst="rect">
                    <a:avLst/>
                  </a:prstGeom>
                  <a:blipFill rotWithShape="1">
                    <a:blip r:embed="rId55"/>
                    <a:stretch>
                      <a:fillRect t="-6579"/>
                    </a:stretch>
                  </a:blipFill>
                </p:spPr>
                <p:txBody>
                  <a:bodyPr/>
                  <a:lstStyle/>
                  <a:p>
                    <a:r>
                      <a:rPr lang="en-US">
                        <a:noFill/>
                      </a:rPr>
                      <a:t> </a:t>
                    </a:r>
                  </a:p>
                </p:txBody>
              </p:sp>
            </mc:Fallback>
          </mc:AlternateContent>
          <p:sp>
            <p:nvSpPr>
              <p:cNvPr id="73" name="TextBox 72"/>
              <p:cNvSpPr txBox="1"/>
              <p:nvPr/>
            </p:nvSpPr>
            <p:spPr>
              <a:xfrm>
                <a:off x="5722880" y="4038258"/>
                <a:ext cx="964451" cy="745035"/>
              </a:xfrm>
              <a:prstGeom prst="rect">
                <a:avLst/>
              </a:prstGeom>
              <a:noFill/>
            </p:spPr>
            <p:txBody>
              <a:bodyPr wrap="none" rtlCol="0">
                <a:spAutoFit/>
              </a:bodyPr>
              <a:lstStyle/>
              <a:p>
                <a:r>
                  <a:rPr lang="en-US" i="1" dirty="0" smtClean="0">
                    <a:solidFill>
                      <a:srgbClr val="00B0F0"/>
                    </a:solidFill>
                  </a:rPr>
                  <a:t>0.3ms </a:t>
                </a:r>
                <a:endParaRPr lang="en-US" i="1" dirty="0">
                  <a:solidFill>
                    <a:srgbClr val="00B0F0"/>
                  </a:solidFill>
                </a:endParaRPr>
              </a:p>
            </p:txBody>
          </p:sp>
        </p:grpSp>
        <p:sp>
          <p:nvSpPr>
            <p:cNvPr id="50" name="TextBox 49"/>
            <p:cNvSpPr txBox="1"/>
            <p:nvPr/>
          </p:nvSpPr>
          <p:spPr>
            <a:xfrm>
              <a:off x="1072829" y="2059687"/>
              <a:ext cx="1064713" cy="745035"/>
            </a:xfrm>
            <a:prstGeom prst="rect">
              <a:avLst/>
            </a:prstGeom>
            <a:noFill/>
          </p:spPr>
          <p:txBody>
            <a:bodyPr wrap="none" rtlCol="0">
              <a:spAutoFit/>
            </a:bodyPr>
            <a:lstStyle/>
            <a:p>
              <a:r>
                <a:rPr lang="en-US" dirty="0">
                  <a:solidFill>
                    <a:srgbClr val="000000"/>
                  </a:solidFill>
                </a:rPr>
                <a:t>e</a:t>
              </a:r>
              <a:r>
                <a:rPr lang="en-US" baseline="-25000" dirty="0" smtClean="0">
                  <a:solidFill>
                    <a:srgbClr val="000000"/>
                  </a:solidFill>
                </a:rPr>
                <a:t>1</a:t>
              </a:r>
              <a:r>
                <a:rPr lang="en-US" dirty="0" smtClean="0">
                  <a:solidFill>
                    <a:srgbClr val="000000"/>
                  </a:solidFill>
                </a:rPr>
                <a:t>: </a:t>
              </a:r>
              <a:r>
                <a:rPr lang="en-US" dirty="0" smtClean="0">
                  <a:solidFill>
                    <a:srgbClr val="00B0F0"/>
                  </a:solidFill>
                </a:rPr>
                <a:t>2ms</a:t>
              </a:r>
              <a:endParaRPr lang="en-US" dirty="0">
                <a:solidFill>
                  <a:srgbClr val="00B0F0"/>
                </a:solidFill>
              </a:endParaRPr>
            </a:p>
          </p:txBody>
        </p:sp>
        <p:sp>
          <p:nvSpPr>
            <p:cNvPr id="51" name="TextBox 50"/>
            <p:cNvSpPr txBox="1"/>
            <p:nvPr/>
          </p:nvSpPr>
          <p:spPr>
            <a:xfrm>
              <a:off x="1072827" y="2327935"/>
              <a:ext cx="1064713" cy="745035"/>
            </a:xfrm>
            <a:prstGeom prst="rect">
              <a:avLst/>
            </a:prstGeom>
            <a:noFill/>
          </p:spPr>
          <p:txBody>
            <a:bodyPr wrap="none" rtlCol="0">
              <a:spAutoFit/>
            </a:bodyPr>
            <a:lstStyle/>
            <a:p>
              <a:r>
                <a:rPr lang="en-US" dirty="0" smtClean="0">
                  <a:solidFill>
                    <a:srgbClr val="000000"/>
                  </a:solidFill>
                </a:rPr>
                <a:t>e</a:t>
              </a:r>
              <a:r>
                <a:rPr lang="en-US" baseline="-25000" dirty="0">
                  <a:solidFill>
                    <a:srgbClr val="000000"/>
                  </a:solidFill>
                </a:rPr>
                <a:t>2</a:t>
              </a:r>
              <a:r>
                <a:rPr lang="en-US" dirty="0" smtClean="0">
                  <a:solidFill>
                    <a:srgbClr val="000000"/>
                  </a:solidFill>
                </a:rPr>
                <a:t>: </a:t>
              </a:r>
              <a:r>
                <a:rPr lang="en-US" dirty="0">
                  <a:solidFill>
                    <a:srgbClr val="00B0F0"/>
                  </a:solidFill>
                </a:rPr>
                <a:t>3</a:t>
              </a:r>
              <a:r>
                <a:rPr lang="en-US" dirty="0" smtClean="0">
                  <a:solidFill>
                    <a:srgbClr val="00B0F0"/>
                  </a:solidFill>
                </a:rPr>
                <a:t>ms</a:t>
              </a:r>
              <a:endParaRPr lang="en-US" dirty="0">
                <a:solidFill>
                  <a:srgbClr val="00B0F0"/>
                </a:solidFill>
              </a:endParaRPr>
            </a:p>
          </p:txBody>
        </p:sp>
      </p:grpSp>
      <p:grpSp>
        <p:nvGrpSpPr>
          <p:cNvPr id="74" name="组合 197"/>
          <p:cNvGrpSpPr/>
          <p:nvPr/>
        </p:nvGrpSpPr>
        <p:grpSpPr>
          <a:xfrm>
            <a:off x="683568" y="3645024"/>
            <a:ext cx="1738838" cy="2144960"/>
            <a:chOff x="744930" y="3552691"/>
            <a:chExt cx="1949539" cy="2457564"/>
          </a:xfrm>
        </p:grpSpPr>
        <p:sp>
          <p:nvSpPr>
            <p:cNvPr id="75" name="圆角矩形 198"/>
            <p:cNvSpPr/>
            <p:nvPr/>
          </p:nvSpPr>
          <p:spPr>
            <a:xfrm>
              <a:off x="744930" y="4704819"/>
              <a:ext cx="1949539" cy="1305436"/>
            </a:xfrm>
            <a:prstGeom prst="roundRect">
              <a:avLst>
                <a:gd name="adj" fmla="val 31182"/>
              </a:avLst>
            </a:prstGeom>
            <a:ln>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000000"/>
                </a:solidFill>
              </a:endParaRPr>
            </a:p>
          </p:txBody>
        </p:sp>
        <p:sp>
          <p:nvSpPr>
            <p:cNvPr id="76" name="圆角矩形 199"/>
            <p:cNvSpPr/>
            <p:nvPr/>
          </p:nvSpPr>
          <p:spPr>
            <a:xfrm>
              <a:off x="750252" y="3552691"/>
              <a:ext cx="1805523" cy="945396"/>
            </a:xfrm>
            <a:prstGeom prst="roundRect">
              <a:avLst>
                <a:gd name="adj" fmla="val 50000"/>
              </a:avLst>
            </a:prstGeom>
            <a:ln>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rgbClr val="000000"/>
                </a:solidFill>
              </a:endParaRPr>
            </a:p>
          </p:txBody>
        </p:sp>
        <p:grpSp>
          <p:nvGrpSpPr>
            <p:cNvPr id="77" name="组合 200"/>
            <p:cNvGrpSpPr/>
            <p:nvPr/>
          </p:nvGrpSpPr>
          <p:grpSpPr>
            <a:xfrm>
              <a:off x="822261" y="3615407"/>
              <a:ext cx="526881" cy="441340"/>
              <a:chOff x="1259632" y="2483604"/>
              <a:chExt cx="526881" cy="441340"/>
            </a:xfrm>
          </p:grpSpPr>
          <p:sp>
            <p:nvSpPr>
              <p:cNvPr id="92" name="椭圆 215"/>
              <p:cNvSpPr/>
              <p:nvPr/>
            </p:nvSpPr>
            <p:spPr>
              <a:xfrm>
                <a:off x="1619672" y="278092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93" name="TextBox 92"/>
                  <p:cNvSpPr txBox="1"/>
                  <p:nvPr/>
                </p:nvSpPr>
                <p:spPr>
                  <a:xfrm>
                    <a:off x="1259632" y="2483604"/>
                    <a:ext cx="526881" cy="4231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1</m:t>
                              </m:r>
                            </m:sub>
                          </m:sSub>
                        </m:oMath>
                      </m:oMathPara>
                    </a14:m>
                    <a:endParaRPr lang="zh-CN" altLang="en-US" dirty="0">
                      <a:solidFill>
                        <a:srgbClr val="000000"/>
                      </a:solidFill>
                    </a:endParaRPr>
                  </a:p>
                </p:txBody>
              </p:sp>
            </mc:Choice>
            <mc:Fallback xmlns="">
              <p:sp>
                <p:nvSpPr>
                  <p:cNvPr id="217" name="TextBox 216"/>
                  <p:cNvSpPr txBox="1">
                    <a:spLocks noRot="1" noChangeAspect="1" noMove="1" noResize="1" noEditPoints="1" noAdjustHandles="1" noChangeArrowheads="1" noChangeShapeType="1" noTextEdit="1"/>
                  </p:cNvSpPr>
                  <p:nvPr/>
                </p:nvSpPr>
                <p:spPr>
                  <a:xfrm>
                    <a:off x="1259632" y="2483604"/>
                    <a:ext cx="461280" cy="369332"/>
                  </a:xfrm>
                  <a:prstGeom prst="rect">
                    <a:avLst/>
                  </a:prstGeom>
                  <a:blipFill rotWithShape="1">
                    <a:blip r:embed="rId56"/>
                    <a:stretch>
                      <a:fillRect b="-13208"/>
                    </a:stretch>
                  </a:blipFill>
                </p:spPr>
                <p:txBody>
                  <a:bodyPr/>
                  <a:lstStyle/>
                  <a:p>
                    <a:r>
                      <a:rPr lang="zh-CN" altLang="en-US">
                        <a:noFill/>
                      </a:rPr>
                      <a:t> </a:t>
                    </a:r>
                  </a:p>
                </p:txBody>
              </p:sp>
            </mc:Fallback>
          </mc:AlternateContent>
        </p:grpSp>
        <p:grpSp>
          <p:nvGrpSpPr>
            <p:cNvPr id="78" name="组合 201"/>
            <p:cNvGrpSpPr/>
            <p:nvPr/>
          </p:nvGrpSpPr>
          <p:grpSpPr>
            <a:xfrm>
              <a:off x="1945157" y="4047455"/>
              <a:ext cx="598889" cy="423158"/>
              <a:chOff x="1835696" y="3563724"/>
              <a:chExt cx="598889" cy="423158"/>
            </a:xfrm>
          </p:grpSpPr>
          <p:sp>
            <p:nvSpPr>
              <p:cNvPr id="90" name="椭圆 213"/>
              <p:cNvSpPr/>
              <p:nvPr/>
            </p:nvSpPr>
            <p:spPr>
              <a:xfrm>
                <a:off x="1835696" y="363573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91" name="TextBox 90"/>
                  <p:cNvSpPr txBox="1"/>
                  <p:nvPr/>
                </p:nvSpPr>
                <p:spPr>
                  <a:xfrm>
                    <a:off x="1907705" y="3563724"/>
                    <a:ext cx="526880" cy="4231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2</m:t>
                              </m:r>
                            </m:sub>
                          </m:sSub>
                        </m:oMath>
                      </m:oMathPara>
                    </a14:m>
                    <a:endParaRPr lang="zh-CN" altLang="en-US" dirty="0">
                      <a:solidFill>
                        <a:srgbClr val="000000"/>
                      </a:solidFill>
                    </a:endParaRPr>
                  </a:p>
                </p:txBody>
              </p:sp>
            </mc:Choice>
            <mc:Fallback xmlns="">
              <p:sp>
                <p:nvSpPr>
                  <p:cNvPr id="215" name="TextBox 214"/>
                  <p:cNvSpPr txBox="1">
                    <a:spLocks noRot="1" noChangeAspect="1" noMove="1" noResize="1" noEditPoints="1" noAdjustHandles="1" noChangeArrowheads="1" noChangeShapeType="1" noTextEdit="1"/>
                  </p:cNvSpPr>
                  <p:nvPr/>
                </p:nvSpPr>
                <p:spPr>
                  <a:xfrm>
                    <a:off x="1907704" y="3563724"/>
                    <a:ext cx="466603" cy="369332"/>
                  </a:xfrm>
                  <a:prstGeom prst="rect">
                    <a:avLst/>
                  </a:prstGeom>
                  <a:blipFill rotWithShape="1">
                    <a:blip r:embed="rId57"/>
                    <a:stretch>
                      <a:fillRect b="-13208"/>
                    </a:stretch>
                  </a:blipFill>
                </p:spPr>
                <p:txBody>
                  <a:bodyPr/>
                  <a:lstStyle/>
                  <a:p>
                    <a:r>
                      <a:rPr lang="zh-CN" altLang="en-US">
                        <a:noFill/>
                      </a:rPr>
                      <a:t> </a:t>
                    </a:r>
                  </a:p>
                </p:txBody>
              </p:sp>
            </mc:Fallback>
          </mc:AlternateContent>
        </p:grpSp>
        <p:grpSp>
          <p:nvGrpSpPr>
            <p:cNvPr id="79" name="组合 202"/>
            <p:cNvGrpSpPr/>
            <p:nvPr/>
          </p:nvGrpSpPr>
          <p:grpSpPr>
            <a:xfrm>
              <a:off x="889009" y="4723403"/>
              <a:ext cx="526880" cy="441340"/>
              <a:chOff x="1259632" y="2483604"/>
              <a:chExt cx="526880" cy="441340"/>
            </a:xfrm>
          </p:grpSpPr>
          <p:sp>
            <p:nvSpPr>
              <p:cNvPr id="88" name="椭圆 211"/>
              <p:cNvSpPr/>
              <p:nvPr/>
            </p:nvSpPr>
            <p:spPr>
              <a:xfrm>
                <a:off x="1619672" y="278092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89" name="TextBox 88"/>
                  <p:cNvSpPr txBox="1"/>
                  <p:nvPr/>
                </p:nvSpPr>
                <p:spPr>
                  <a:xfrm>
                    <a:off x="1259632" y="2483604"/>
                    <a:ext cx="526880" cy="4231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3</m:t>
                              </m:r>
                            </m:sub>
                          </m:sSub>
                        </m:oMath>
                      </m:oMathPara>
                    </a14:m>
                    <a:endParaRPr lang="zh-CN" altLang="en-US" dirty="0">
                      <a:solidFill>
                        <a:srgbClr val="000000"/>
                      </a:solidFill>
                    </a:endParaRPr>
                  </a:p>
                </p:txBody>
              </p:sp>
            </mc:Choice>
            <mc:Fallback xmlns="">
              <p:sp>
                <p:nvSpPr>
                  <p:cNvPr id="213" name="TextBox 212"/>
                  <p:cNvSpPr txBox="1">
                    <a:spLocks noRot="1" noChangeAspect="1" noMove="1" noResize="1" noEditPoints="1" noAdjustHandles="1" noChangeArrowheads="1" noChangeShapeType="1" noTextEdit="1"/>
                  </p:cNvSpPr>
                  <p:nvPr/>
                </p:nvSpPr>
                <p:spPr>
                  <a:xfrm>
                    <a:off x="1259632" y="2483604"/>
                    <a:ext cx="466603" cy="369332"/>
                  </a:xfrm>
                  <a:prstGeom prst="rect">
                    <a:avLst/>
                  </a:prstGeom>
                  <a:blipFill rotWithShape="1">
                    <a:blip r:embed="rId58"/>
                    <a:stretch>
                      <a:fillRect b="-13208"/>
                    </a:stretch>
                  </a:blipFill>
                </p:spPr>
                <p:txBody>
                  <a:bodyPr/>
                  <a:lstStyle/>
                  <a:p>
                    <a:r>
                      <a:rPr lang="zh-CN" altLang="en-US">
                        <a:noFill/>
                      </a:rPr>
                      <a:t> </a:t>
                    </a:r>
                  </a:p>
                </p:txBody>
              </p:sp>
            </mc:Fallback>
          </mc:AlternateContent>
        </p:grpSp>
        <p:grpSp>
          <p:nvGrpSpPr>
            <p:cNvPr id="80" name="组合 203"/>
            <p:cNvGrpSpPr/>
            <p:nvPr/>
          </p:nvGrpSpPr>
          <p:grpSpPr>
            <a:xfrm>
              <a:off x="2011905" y="5155451"/>
              <a:ext cx="598890" cy="423158"/>
              <a:chOff x="1835696" y="3563724"/>
              <a:chExt cx="598890" cy="423158"/>
            </a:xfrm>
          </p:grpSpPr>
          <p:sp>
            <p:nvSpPr>
              <p:cNvPr id="86" name="椭圆 209"/>
              <p:cNvSpPr/>
              <p:nvPr/>
            </p:nvSpPr>
            <p:spPr>
              <a:xfrm>
                <a:off x="1835696" y="363573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87" name="TextBox 86"/>
                  <p:cNvSpPr txBox="1"/>
                  <p:nvPr/>
                </p:nvSpPr>
                <p:spPr>
                  <a:xfrm>
                    <a:off x="1907705" y="3563724"/>
                    <a:ext cx="526881" cy="4231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4</m:t>
                              </m:r>
                            </m:sub>
                          </m:sSub>
                        </m:oMath>
                      </m:oMathPara>
                    </a14:m>
                    <a:endParaRPr lang="zh-CN" altLang="en-US" dirty="0">
                      <a:solidFill>
                        <a:srgbClr val="000000"/>
                      </a:solidFill>
                    </a:endParaRPr>
                  </a:p>
                </p:txBody>
              </p:sp>
            </mc:Choice>
            <mc:Fallback xmlns="">
              <p:sp>
                <p:nvSpPr>
                  <p:cNvPr id="211" name="TextBox 210"/>
                  <p:cNvSpPr txBox="1">
                    <a:spLocks noRot="1" noChangeAspect="1" noMove="1" noResize="1" noEditPoints="1" noAdjustHandles="1" noChangeArrowheads="1" noChangeShapeType="1" noTextEdit="1"/>
                  </p:cNvSpPr>
                  <p:nvPr/>
                </p:nvSpPr>
                <p:spPr>
                  <a:xfrm>
                    <a:off x="1907704" y="3563724"/>
                    <a:ext cx="461217" cy="369332"/>
                  </a:xfrm>
                  <a:prstGeom prst="rect">
                    <a:avLst/>
                  </a:prstGeom>
                  <a:blipFill rotWithShape="1">
                    <a:blip r:embed="rId59"/>
                    <a:stretch>
                      <a:fillRect b="-13208"/>
                    </a:stretch>
                  </a:blipFill>
                </p:spPr>
                <p:txBody>
                  <a:bodyPr/>
                  <a:lstStyle/>
                  <a:p>
                    <a:r>
                      <a:rPr lang="zh-CN" altLang="en-US">
                        <a:noFill/>
                      </a:rPr>
                      <a:t> </a:t>
                    </a:r>
                  </a:p>
                </p:txBody>
              </p:sp>
            </mc:Fallback>
          </mc:AlternateContent>
        </p:grpSp>
        <p:cxnSp>
          <p:nvCxnSpPr>
            <p:cNvPr id="81" name="直接箭头连接符 204"/>
            <p:cNvCxnSpPr>
              <a:stCxn id="92" idx="6"/>
              <a:endCxn id="90" idx="1"/>
            </p:cNvCxnSpPr>
            <p:nvPr/>
          </p:nvCxnSpPr>
          <p:spPr>
            <a:xfrm>
              <a:off x="1326317" y="3984739"/>
              <a:ext cx="639931" cy="15581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接箭头连接符 205"/>
            <p:cNvCxnSpPr>
              <a:stCxn id="86" idx="2"/>
              <a:endCxn id="88" idx="6"/>
            </p:cNvCxnSpPr>
            <p:nvPr/>
          </p:nvCxnSpPr>
          <p:spPr>
            <a:xfrm flipH="1" flipV="1">
              <a:off x="1393065" y="5092735"/>
              <a:ext cx="618840" cy="20673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3" name="组合 206"/>
            <p:cNvGrpSpPr/>
            <p:nvPr/>
          </p:nvGrpSpPr>
          <p:grpSpPr>
            <a:xfrm>
              <a:off x="1490879" y="5367744"/>
              <a:ext cx="598889" cy="423158"/>
              <a:chOff x="2048357" y="3482557"/>
              <a:chExt cx="598889" cy="423158"/>
            </a:xfrm>
          </p:grpSpPr>
          <p:sp>
            <p:nvSpPr>
              <p:cNvPr id="84" name="椭圆 207"/>
              <p:cNvSpPr/>
              <p:nvPr/>
            </p:nvSpPr>
            <p:spPr>
              <a:xfrm>
                <a:off x="2048357" y="355456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85" name="TextBox 84"/>
                  <p:cNvSpPr txBox="1"/>
                  <p:nvPr/>
                </p:nvSpPr>
                <p:spPr>
                  <a:xfrm>
                    <a:off x="2120366" y="3482557"/>
                    <a:ext cx="526880" cy="4231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a:rPr>
                              </m:ctrlPr>
                            </m:sSubPr>
                            <m:e>
                              <m:r>
                                <a:rPr lang="zh-CN" altLang="en-US" i="1" smtClean="0">
                                  <a:solidFill>
                                    <a:srgbClr val="000000"/>
                                  </a:solidFill>
                                  <a:latin typeface="Cambria Math"/>
                                </a:rPr>
                                <m:t>𝜃</m:t>
                              </m:r>
                            </m:e>
                            <m:sub>
                              <m:r>
                                <a:rPr lang="en-US" altLang="zh-CN" i="1" smtClean="0">
                                  <a:solidFill>
                                    <a:srgbClr val="000000"/>
                                  </a:solidFill>
                                  <a:latin typeface="Cambria Math"/>
                                </a:rPr>
                                <m:t>5</m:t>
                              </m:r>
                            </m:sub>
                          </m:sSub>
                        </m:oMath>
                      </m:oMathPara>
                    </a14:m>
                    <a:endParaRPr lang="zh-CN" altLang="en-US" dirty="0">
                      <a:solidFill>
                        <a:srgbClr val="000000"/>
                      </a:solidFill>
                    </a:endParaRPr>
                  </a:p>
                </p:txBody>
              </p:sp>
            </mc:Choice>
            <mc:Fallback xmlns="">
              <p:sp>
                <p:nvSpPr>
                  <p:cNvPr id="209" name="TextBox 208"/>
                  <p:cNvSpPr txBox="1">
                    <a:spLocks noRot="1" noChangeAspect="1" noMove="1" noResize="1" noEditPoints="1" noAdjustHandles="1" noChangeArrowheads="1" noChangeShapeType="1" noTextEdit="1"/>
                  </p:cNvSpPr>
                  <p:nvPr/>
                </p:nvSpPr>
                <p:spPr>
                  <a:xfrm>
                    <a:off x="2120366" y="3482557"/>
                    <a:ext cx="466601" cy="369332"/>
                  </a:xfrm>
                  <a:prstGeom prst="rect">
                    <a:avLst/>
                  </a:prstGeom>
                  <a:blipFill rotWithShape="1">
                    <a:blip r:embed="rId60"/>
                    <a:stretch>
                      <a:fillRect b="-13208"/>
                    </a:stretch>
                  </a:blipFill>
                </p:spPr>
                <p:txBody>
                  <a:bodyPr/>
                  <a:lstStyle/>
                  <a:p>
                    <a:r>
                      <a:rPr lang="zh-CN" altLang="en-US">
                        <a:noFill/>
                      </a:rPr>
                      <a:t> </a:t>
                    </a:r>
                  </a:p>
                </p:txBody>
              </p:sp>
            </mc:Fallback>
          </mc:AlternateContent>
        </p:grpSp>
      </p:grpSp>
      <p:sp>
        <p:nvSpPr>
          <p:cNvPr id="94" name="TextBox 93"/>
          <p:cNvSpPr txBox="1"/>
          <p:nvPr/>
        </p:nvSpPr>
        <p:spPr>
          <a:xfrm>
            <a:off x="5622450" y="1626467"/>
            <a:ext cx="3137621" cy="830997"/>
          </a:xfrm>
          <a:prstGeom prst="rect">
            <a:avLst/>
          </a:prstGeom>
          <a:noFill/>
        </p:spPr>
        <p:txBody>
          <a:bodyPr wrap="square" rtlCol="0">
            <a:spAutoFit/>
          </a:bodyPr>
          <a:lstStyle/>
          <a:p>
            <a:r>
              <a:rPr lang="en-US" altLang="zh-CN" sz="2400" i="1" dirty="0" smtClean="0">
                <a:solidFill>
                  <a:srgbClr val="000000"/>
                </a:solidFill>
              </a:rPr>
              <a:t>Partition is valid as long as there are no cycles</a:t>
            </a:r>
            <a:endParaRPr lang="zh-CN" altLang="en-US" sz="2400" i="1" dirty="0">
              <a:solidFill>
                <a:srgbClr val="000000"/>
              </a:solidFill>
            </a:endParaRPr>
          </a:p>
        </p:txBody>
      </p:sp>
      <p:sp>
        <p:nvSpPr>
          <p:cNvPr id="95" name="TextBox 94"/>
          <p:cNvSpPr txBox="1"/>
          <p:nvPr/>
        </p:nvSpPr>
        <p:spPr>
          <a:xfrm>
            <a:off x="814782" y="5445224"/>
            <a:ext cx="726481" cy="307777"/>
          </a:xfrm>
          <a:prstGeom prst="rect">
            <a:avLst/>
          </a:prstGeom>
          <a:noFill/>
        </p:spPr>
        <p:txBody>
          <a:bodyPr wrap="none" rtlCol="0">
            <a:spAutoFit/>
          </a:bodyPr>
          <a:lstStyle/>
          <a:p>
            <a:r>
              <a:rPr lang="en-US" sz="1400" dirty="0">
                <a:solidFill>
                  <a:srgbClr val="000000"/>
                </a:solidFill>
              </a:rPr>
              <a:t>T</a:t>
            </a:r>
            <a:r>
              <a:rPr lang="en-US" sz="1400" baseline="-25000" dirty="0" smtClean="0">
                <a:solidFill>
                  <a:srgbClr val="000000"/>
                </a:solidFill>
              </a:rPr>
              <a:t>2</a:t>
            </a:r>
            <a:r>
              <a:rPr lang="en-US" sz="1400" dirty="0" smtClean="0">
                <a:solidFill>
                  <a:srgbClr val="000000"/>
                </a:solidFill>
              </a:rPr>
              <a:t>: </a:t>
            </a:r>
            <a:r>
              <a:rPr lang="en-US" sz="1400" dirty="0">
                <a:solidFill>
                  <a:srgbClr val="00B0F0"/>
                </a:solidFill>
              </a:rPr>
              <a:t>1</a:t>
            </a:r>
            <a:r>
              <a:rPr lang="en-US" sz="1400" dirty="0" smtClean="0">
                <a:solidFill>
                  <a:srgbClr val="00B0F0"/>
                </a:solidFill>
              </a:rPr>
              <a:t>ms</a:t>
            </a:r>
            <a:endParaRPr lang="en-US" sz="1400" dirty="0">
              <a:solidFill>
                <a:srgbClr val="00B0F0"/>
              </a:solidFill>
            </a:endParaRPr>
          </a:p>
        </p:txBody>
      </p:sp>
      <p:sp>
        <p:nvSpPr>
          <p:cNvPr id="96" name="TextBox 95"/>
          <p:cNvSpPr txBox="1"/>
          <p:nvPr/>
        </p:nvSpPr>
        <p:spPr>
          <a:xfrm>
            <a:off x="814782" y="4077072"/>
            <a:ext cx="726481" cy="307777"/>
          </a:xfrm>
          <a:prstGeom prst="rect">
            <a:avLst/>
          </a:prstGeom>
          <a:noFill/>
        </p:spPr>
        <p:txBody>
          <a:bodyPr wrap="none" rtlCol="0">
            <a:spAutoFit/>
          </a:bodyPr>
          <a:lstStyle/>
          <a:p>
            <a:r>
              <a:rPr lang="en-US" sz="1400" dirty="0" smtClean="0">
                <a:solidFill>
                  <a:srgbClr val="000000"/>
                </a:solidFill>
              </a:rPr>
              <a:t>T</a:t>
            </a:r>
            <a:r>
              <a:rPr lang="en-US" sz="1400" baseline="-25000" dirty="0" smtClean="0">
                <a:solidFill>
                  <a:srgbClr val="000000"/>
                </a:solidFill>
              </a:rPr>
              <a:t>1</a:t>
            </a:r>
            <a:r>
              <a:rPr lang="en-US" sz="1400" dirty="0" smtClean="0">
                <a:solidFill>
                  <a:srgbClr val="000000"/>
                </a:solidFill>
              </a:rPr>
              <a:t>: </a:t>
            </a:r>
            <a:r>
              <a:rPr lang="en-US" sz="1400" dirty="0">
                <a:solidFill>
                  <a:srgbClr val="00B0F0"/>
                </a:solidFill>
              </a:rPr>
              <a:t>1</a:t>
            </a:r>
            <a:r>
              <a:rPr lang="en-US" sz="1400" dirty="0" smtClean="0">
                <a:solidFill>
                  <a:srgbClr val="00B0F0"/>
                </a:solidFill>
              </a:rPr>
              <a:t>ms</a:t>
            </a:r>
            <a:endParaRPr lang="en-US" sz="1400" dirty="0">
              <a:solidFill>
                <a:srgbClr val="00B0F0"/>
              </a:solidFill>
            </a:endParaRPr>
          </a:p>
        </p:txBody>
      </p:sp>
      <p:sp>
        <p:nvSpPr>
          <p:cNvPr id="97" name="TextBox 96"/>
          <p:cNvSpPr txBox="1"/>
          <p:nvPr/>
        </p:nvSpPr>
        <p:spPr>
          <a:xfrm>
            <a:off x="3125439" y="5445224"/>
            <a:ext cx="726481" cy="307777"/>
          </a:xfrm>
          <a:prstGeom prst="rect">
            <a:avLst/>
          </a:prstGeom>
          <a:noFill/>
        </p:spPr>
        <p:txBody>
          <a:bodyPr wrap="none" rtlCol="0">
            <a:spAutoFit/>
          </a:bodyPr>
          <a:lstStyle/>
          <a:p>
            <a:r>
              <a:rPr lang="en-US" sz="1400" dirty="0">
                <a:solidFill>
                  <a:srgbClr val="000000"/>
                </a:solidFill>
              </a:rPr>
              <a:t>T</a:t>
            </a:r>
            <a:r>
              <a:rPr lang="en-US" sz="1400" baseline="-25000" dirty="0" smtClean="0">
                <a:solidFill>
                  <a:srgbClr val="000000"/>
                </a:solidFill>
              </a:rPr>
              <a:t>2</a:t>
            </a:r>
            <a:r>
              <a:rPr lang="en-US" sz="1400" dirty="0" smtClean="0">
                <a:solidFill>
                  <a:srgbClr val="000000"/>
                </a:solidFill>
              </a:rPr>
              <a:t>: </a:t>
            </a:r>
            <a:r>
              <a:rPr lang="en-US" sz="1400" dirty="0">
                <a:solidFill>
                  <a:srgbClr val="00B0F0"/>
                </a:solidFill>
              </a:rPr>
              <a:t>3</a:t>
            </a:r>
            <a:r>
              <a:rPr lang="en-US" sz="1400" dirty="0" smtClean="0">
                <a:solidFill>
                  <a:srgbClr val="00B0F0"/>
                </a:solidFill>
              </a:rPr>
              <a:t>ms</a:t>
            </a:r>
            <a:endParaRPr lang="en-US" sz="1400" dirty="0">
              <a:solidFill>
                <a:srgbClr val="00B0F0"/>
              </a:solidFill>
            </a:endParaRPr>
          </a:p>
        </p:txBody>
      </p:sp>
      <p:sp>
        <p:nvSpPr>
          <p:cNvPr id="98" name="TextBox 97"/>
          <p:cNvSpPr txBox="1"/>
          <p:nvPr/>
        </p:nvSpPr>
        <p:spPr>
          <a:xfrm>
            <a:off x="3131840" y="4149080"/>
            <a:ext cx="726481" cy="307777"/>
          </a:xfrm>
          <a:prstGeom prst="rect">
            <a:avLst/>
          </a:prstGeom>
          <a:noFill/>
        </p:spPr>
        <p:txBody>
          <a:bodyPr wrap="none" rtlCol="0">
            <a:spAutoFit/>
          </a:bodyPr>
          <a:lstStyle/>
          <a:p>
            <a:r>
              <a:rPr lang="en-US" sz="1400" dirty="0" smtClean="0">
                <a:solidFill>
                  <a:srgbClr val="000000"/>
                </a:solidFill>
              </a:rPr>
              <a:t>T</a:t>
            </a:r>
            <a:r>
              <a:rPr lang="en-US" sz="1400" baseline="-25000" dirty="0" smtClean="0">
                <a:solidFill>
                  <a:srgbClr val="000000"/>
                </a:solidFill>
              </a:rPr>
              <a:t>1</a:t>
            </a:r>
            <a:r>
              <a:rPr lang="en-US" sz="1400" dirty="0" smtClean="0">
                <a:solidFill>
                  <a:srgbClr val="000000"/>
                </a:solidFill>
              </a:rPr>
              <a:t>: </a:t>
            </a:r>
            <a:r>
              <a:rPr lang="en-US" sz="1400" dirty="0">
                <a:solidFill>
                  <a:srgbClr val="00B0F0"/>
                </a:solidFill>
              </a:rPr>
              <a:t>1</a:t>
            </a:r>
            <a:r>
              <a:rPr lang="en-US" sz="1400" dirty="0" smtClean="0">
                <a:solidFill>
                  <a:srgbClr val="00B0F0"/>
                </a:solidFill>
              </a:rPr>
              <a:t>ms</a:t>
            </a:r>
            <a:endParaRPr lang="en-US" sz="1400" dirty="0">
              <a:solidFill>
                <a:srgbClr val="00B0F0"/>
              </a:solidFill>
            </a:endParaRPr>
          </a:p>
        </p:txBody>
      </p:sp>
      <p:sp>
        <p:nvSpPr>
          <p:cNvPr id="99" name="TextBox 98"/>
          <p:cNvSpPr txBox="1"/>
          <p:nvPr/>
        </p:nvSpPr>
        <p:spPr>
          <a:xfrm>
            <a:off x="6425005" y="5445224"/>
            <a:ext cx="726481" cy="307777"/>
          </a:xfrm>
          <a:prstGeom prst="rect">
            <a:avLst/>
          </a:prstGeom>
          <a:noFill/>
        </p:spPr>
        <p:txBody>
          <a:bodyPr wrap="none" rtlCol="0">
            <a:spAutoFit/>
          </a:bodyPr>
          <a:lstStyle/>
          <a:p>
            <a:r>
              <a:rPr lang="en-US" sz="1400" dirty="0">
                <a:solidFill>
                  <a:srgbClr val="000000"/>
                </a:solidFill>
              </a:rPr>
              <a:t>T</a:t>
            </a:r>
            <a:r>
              <a:rPr lang="en-US" sz="1400" baseline="-25000" dirty="0" smtClean="0">
                <a:solidFill>
                  <a:srgbClr val="000000"/>
                </a:solidFill>
              </a:rPr>
              <a:t>2</a:t>
            </a:r>
            <a:r>
              <a:rPr lang="en-US" sz="1400" dirty="0" smtClean="0">
                <a:solidFill>
                  <a:srgbClr val="000000"/>
                </a:solidFill>
              </a:rPr>
              <a:t>: </a:t>
            </a:r>
            <a:r>
              <a:rPr lang="en-US" sz="1400" dirty="0">
                <a:solidFill>
                  <a:srgbClr val="00B0F0"/>
                </a:solidFill>
              </a:rPr>
              <a:t>1</a:t>
            </a:r>
            <a:r>
              <a:rPr lang="en-US" sz="1400" dirty="0" smtClean="0">
                <a:solidFill>
                  <a:srgbClr val="00B0F0"/>
                </a:solidFill>
              </a:rPr>
              <a:t>ms</a:t>
            </a:r>
            <a:endParaRPr lang="en-US" sz="1400" dirty="0">
              <a:solidFill>
                <a:srgbClr val="00B0F0"/>
              </a:solidFill>
            </a:endParaRPr>
          </a:p>
        </p:txBody>
      </p:sp>
      <p:sp>
        <p:nvSpPr>
          <p:cNvPr id="100" name="TextBox 99"/>
          <p:cNvSpPr txBox="1"/>
          <p:nvPr/>
        </p:nvSpPr>
        <p:spPr>
          <a:xfrm>
            <a:off x="6431406" y="4149080"/>
            <a:ext cx="726481" cy="307777"/>
          </a:xfrm>
          <a:prstGeom prst="rect">
            <a:avLst/>
          </a:prstGeom>
          <a:noFill/>
        </p:spPr>
        <p:txBody>
          <a:bodyPr wrap="none" rtlCol="0">
            <a:spAutoFit/>
          </a:bodyPr>
          <a:lstStyle/>
          <a:p>
            <a:r>
              <a:rPr lang="en-US" sz="1400" dirty="0" smtClean="0">
                <a:solidFill>
                  <a:srgbClr val="000000"/>
                </a:solidFill>
              </a:rPr>
              <a:t>T</a:t>
            </a:r>
            <a:r>
              <a:rPr lang="en-US" sz="1400" baseline="-25000" dirty="0" smtClean="0">
                <a:solidFill>
                  <a:srgbClr val="000000"/>
                </a:solidFill>
              </a:rPr>
              <a:t>1</a:t>
            </a:r>
            <a:r>
              <a:rPr lang="en-US" sz="1400" dirty="0" smtClean="0">
                <a:solidFill>
                  <a:srgbClr val="000000"/>
                </a:solidFill>
              </a:rPr>
              <a:t>: </a:t>
            </a:r>
            <a:r>
              <a:rPr lang="en-US" sz="1400" dirty="0">
                <a:solidFill>
                  <a:srgbClr val="00B0F0"/>
                </a:solidFill>
              </a:rPr>
              <a:t>2</a:t>
            </a:r>
            <a:r>
              <a:rPr lang="en-US" sz="1400" dirty="0" smtClean="0">
                <a:solidFill>
                  <a:srgbClr val="00B0F0"/>
                </a:solidFill>
              </a:rPr>
              <a:t>ms</a:t>
            </a:r>
            <a:endParaRPr lang="en-US" sz="1400" dirty="0">
              <a:solidFill>
                <a:srgbClr val="00B0F0"/>
              </a:solidFill>
            </a:endParaRPr>
          </a:p>
        </p:txBody>
      </p:sp>
    </p:spTree>
    <p:extLst>
      <p:ext uri="{BB962C8B-B14F-4D97-AF65-F5344CB8AC3E}">
        <p14:creationId xmlns:p14="http://schemas.microsoft.com/office/powerpoint/2010/main" val="426197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lnSpcReduction="10000"/>
              </a:bodyPr>
              <a:lstStyle/>
              <a:p>
                <a:r>
                  <a:rPr lang="en-US" b="0" dirty="0" smtClean="0"/>
                  <a:t>Design space</a:t>
                </a:r>
              </a:p>
              <a:p>
                <a:pPr lvl="1"/>
                <a:r>
                  <a:rPr lang="en-US" sz="2400" b="0" dirty="0" smtClean="0"/>
                  <a:t>Map transitions in each FSM </a:t>
                </a:r>
                <a:r>
                  <a:rPr lang="en-US" sz="2400" b="0" i="1" dirty="0" smtClean="0"/>
                  <a:t>F</a:t>
                </a:r>
                <a:r>
                  <a:rPr lang="en-US" sz="2400" b="0" dirty="0" smtClean="0"/>
                  <a:t> to a set of tasks</a:t>
                </a:r>
              </a:p>
              <a:p>
                <a:pPr lvl="1"/>
                <a:r>
                  <a:rPr lang="en-US" sz="2400" b="0" dirty="0" smtClean="0"/>
                  <a:t>Assign priorities to all tasks</a:t>
                </a:r>
              </a:p>
              <a:p>
                <a:r>
                  <a:rPr lang="en-US" b="0" dirty="0" smtClean="0"/>
                  <a:t>Design objectives</a:t>
                </a:r>
              </a:p>
              <a:p>
                <a:pPr lvl="1"/>
                <a:r>
                  <a:rPr lang="en-US" sz="2400" b="0" dirty="0" smtClean="0"/>
                  <a:t>Breakdown factor</a:t>
                </a:r>
              </a:p>
              <a:p>
                <a:pPr lvl="2"/>
                <a:r>
                  <a:rPr lang="en-US" sz="2000" b="0" dirty="0" smtClean="0"/>
                  <a:t>Maximum factor </a:t>
                </a:r>
                <a:r>
                  <a:rPr lang="en-US" altLang="zh-CN" sz="2000" b="0" i="1" dirty="0" smtClean="0"/>
                  <a:t>λ </a:t>
                </a:r>
                <a:r>
                  <a:rPr lang="en-US" altLang="zh-CN" sz="2000" b="0" dirty="0" smtClean="0"/>
                  <a:t>that </a:t>
                </a:r>
                <a:r>
                  <a:rPr lang="en-US" altLang="zh-CN" sz="2000" b="0" u="sng" dirty="0" smtClean="0"/>
                  <a:t>the execution time of all actions</a:t>
                </a:r>
                <a:r>
                  <a:rPr lang="en-US" altLang="zh-CN" sz="2000" b="0" dirty="0" smtClean="0"/>
                  <a:t> may be scaled by </a:t>
                </a:r>
                <a:r>
                  <a:rPr lang="en-US" altLang="zh-CN" sz="2000" b="0" i="1" dirty="0" smtClean="0"/>
                  <a:t>λ </a:t>
                </a:r>
                <a:r>
                  <a:rPr lang="en-US" altLang="zh-CN" sz="2000" b="0" dirty="0" smtClean="0"/>
                  <a:t>while maintaining system schedulability</a:t>
                </a:r>
              </a:p>
              <a:p>
                <a:pPr lvl="1"/>
                <a:r>
                  <a:rPr lang="en-US" sz="2400" b="0" dirty="0" smtClean="0"/>
                  <a:t>Action extensibility</a:t>
                </a:r>
                <a:endParaRPr lang="en-US" sz="2400" b="0" dirty="0"/>
              </a:p>
              <a:p>
                <a:pPr lvl="2"/>
                <a:r>
                  <a:rPr lang="en-US" sz="2000" b="0" dirty="0" smtClean="0"/>
                  <a:t>For each action </a:t>
                </a:r>
                <a:r>
                  <a:rPr lang="en-US" sz="2000" b="0" i="1" dirty="0" smtClean="0"/>
                  <a:t>a</a:t>
                </a:r>
                <a:r>
                  <a:rPr lang="en-US" sz="2000" b="0" dirty="0" smtClean="0"/>
                  <a:t>, the maximum factor </a:t>
                </a:r>
                <a14:m>
                  <m:oMath xmlns:m="http://schemas.openxmlformats.org/officeDocument/2006/math">
                    <m:r>
                      <a:rPr lang="en-US" sz="2000" b="0" i="1" smtClean="0">
                        <a:latin typeface="Cambria Math"/>
                        <a:ea typeface="Cambria Math"/>
                      </a:rPr>
                      <m:t>𝛽</m:t>
                    </m:r>
                  </m:oMath>
                </a14:m>
                <a:r>
                  <a:rPr lang="en-US" altLang="zh-CN" sz="2000" b="0" i="1" baseline="-25000" dirty="0" smtClean="0"/>
                  <a:t>a</a:t>
                </a:r>
                <a:r>
                  <a:rPr lang="en-US" altLang="zh-CN" sz="2000" b="0" i="1" dirty="0" smtClean="0"/>
                  <a:t> </a:t>
                </a:r>
                <a:r>
                  <a:rPr lang="en-US" altLang="zh-CN" sz="2000" b="0" dirty="0" smtClean="0"/>
                  <a:t>that </a:t>
                </a:r>
                <a:r>
                  <a:rPr lang="en-US" altLang="zh-CN" sz="2000" b="0" u="sng" dirty="0" smtClean="0"/>
                  <a:t>the execution time of </a:t>
                </a:r>
                <a:r>
                  <a:rPr lang="en-US" altLang="zh-CN" sz="2000" b="0" i="1" u="sng" dirty="0" smtClean="0"/>
                  <a:t>a</a:t>
                </a:r>
                <a:r>
                  <a:rPr lang="en-US" altLang="zh-CN" sz="2000" b="0" i="1" dirty="0" smtClean="0"/>
                  <a:t> </a:t>
                </a:r>
                <a:r>
                  <a:rPr lang="en-US" altLang="zh-CN" sz="2000" b="0" dirty="0" smtClean="0"/>
                  <a:t>may be scaled by </a:t>
                </a:r>
                <a14:m>
                  <m:oMath xmlns:m="http://schemas.openxmlformats.org/officeDocument/2006/math">
                    <m:r>
                      <a:rPr lang="en-US" sz="2000" b="0" i="1">
                        <a:latin typeface="Cambria Math"/>
                        <a:ea typeface="Cambria Math"/>
                      </a:rPr>
                      <m:t>𝛽</m:t>
                    </m:r>
                  </m:oMath>
                </a14:m>
                <a:r>
                  <a:rPr lang="en-US" altLang="zh-CN" sz="2000" b="0" i="1" baseline="-25000" dirty="0" smtClean="0"/>
                  <a:t>a</a:t>
                </a:r>
                <a:r>
                  <a:rPr lang="en-US" altLang="zh-CN" sz="2000" b="0" i="1" dirty="0" smtClean="0"/>
                  <a:t> </a:t>
                </a:r>
                <a:r>
                  <a:rPr lang="en-US" altLang="zh-CN" sz="2000" b="0" dirty="0" smtClean="0"/>
                  <a:t>while maintaining system schedulability</a:t>
                </a:r>
              </a:p>
              <a:p>
                <a:pPr lvl="2"/>
                <a:r>
                  <a:rPr lang="en-US" sz="2000" b="0" dirty="0" smtClean="0"/>
                  <a:t>System action extensibility is a weighted average of each action’s extensibility.</a:t>
                </a:r>
                <a:endParaRPr lang="en-US" sz="2000" b="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l="-1259" t="-1106"/>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sz="3600" dirty="0" smtClean="0"/>
              <a:t>FSM Task Implementation Optimization</a:t>
            </a:r>
            <a:endParaRPr lang="en-US" sz="3600" dirty="0"/>
          </a:p>
        </p:txBody>
      </p:sp>
      <p:sp>
        <p:nvSpPr>
          <p:cNvPr id="6" name="Slide Number Placeholder 5"/>
          <p:cNvSpPr>
            <a:spLocks noGrp="1"/>
          </p:cNvSpPr>
          <p:nvPr>
            <p:ph type="sldNum" sz="quarter" idx="12"/>
          </p:nvPr>
        </p:nvSpPr>
        <p:spPr/>
        <p:txBody>
          <a:bodyPr/>
          <a:lstStyle/>
          <a:p>
            <a:fld id="{D1628BF6-67F0-405E-B297-68D77A67C46A}" type="slidenum">
              <a:rPr lang="de-DE" smtClean="0"/>
              <a:pPr/>
              <a:t>19</a:t>
            </a:fld>
            <a:endParaRPr lang="de-DE"/>
          </a:p>
        </p:txBody>
      </p:sp>
      <p:sp>
        <p:nvSpPr>
          <p:cNvPr id="4" name="TextBox 3"/>
          <p:cNvSpPr txBox="1"/>
          <p:nvPr/>
        </p:nvSpPr>
        <p:spPr>
          <a:xfrm>
            <a:off x="669471" y="6185356"/>
            <a:ext cx="7560129" cy="523220"/>
          </a:xfrm>
          <a:prstGeom prst="rect">
            <a:avLst/>
          </a:prstGeom>
          <a:noFill/>
          <a:ln>
            <a:noFill/>
          </a:ln>
        </p:spPr>
        <p:txBody>
          <a:bodyPr wrap="square" rtlCol="0">
            <a:spAutoFit/>
          </a:bodyPr>
          <a:lstStyle/>
          <a:p>
            <a:r>
              <a:rPr lang="en-US" sz="1400" i="1" dirty="0" smtClean="0"/>
              <a:t>[ Qi Zhu, </a:t>
            </a:r>
            <a:r>
              <a:rPr lang="it-IT" sz="1400" i="1" dirty="0"/>
              <a:t>Peng Deng, Marco Di Natale and Haibo Zeng</a:t>
            </a:r>
            <a:r>
              <a:rPr lang="en-US" sz="1400" i="1" dirty="0" smtClean="0"/>
              <a:t>, “Robust </a:t>
            </a:r>
            <a:r>
              <a:rPr lang="en-US" sz="1400" i="1" dirty="0"/>
              <a:t>and Extensible Task Implementations of Synchronous Finite State </a:t>
            </a:r>
            <a:r>
              <a:rPr lang="en-US" sz="1400" i="1" dirty="0" smtClean="0"/>
              <a:t>Machines”, DATE 2013. ]</a:t>
            </a:r>
            <a:endParaRPr lang="en-US" sz="1400" i="1" dirty="0"/>
          </a:p>
        </p:txBody>
      </p:sp>
    </p:spTree>
    <p:extLst>
      <p:ext uri="{BB962C8B-B14F-4D97-AF65-F5344CB8AC3E}">
        <p14:creationId xmlns:p14="http://schemas.microsoft.com/office/powerpoint/2010/main" val="904971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6200"/>
            <a:ext cx="8229600" cy="1143000"/>
          </a:xfrm>
        </p:spPr>
        <p:txBody>
          <a:bodyPr>
            <a:noAutofit/>
          </a:bodyPr>
          <a:lstStyle/>
          <a:p>
            <a:r>
              <a:rPr lang="en-US" sz="2800" dirty="0" smtClean="0"/>
              <a:t>More Intelligent  Vehicles – Active </a:t>
            </a:r>
            <a:r>
              <a:rPr lang="en-US" sz="2800" dirty="0"/>
              <a:t>and Passive Safety</a:t>
            </a:r>
          </a:p>
        </p:txBody>
      </p:sp>
      <p:sp>
        <p:nvSpPr>
          <p:cNvPr id="44035" name="Rectangle 3"/>
          <p:cNvSpPr>
            <a:spLocks noGrp="1" noChangeArrowheads="1"/>
          </p:cNvSpPr>
          <p:nvPr>
            <p:ph type="body" idx="1"/>
          </p:nvPr>
        </p:nvSpPr>
        <p:spPr/>
        <p:txBody>
          <a:bodyPr/>
          <a:lstStyle/>
          <a:p>
            <a:endParaRPr lang="en-US">
              <a:solidFill>
                <a:schemeClr val="bg2"/>
              </a:solidFill>
            </a:endParaRPr>
          </a:p>
        </p:txBody>
      </p:sp>
      <p:pic>
        <p:nvPicPr>
          <p:cNvPr id="44036" name="Picture 4"/>
          <p:cNvPicPr>
            <a:picLocks noChangeAspect="1" noChangeArrowheads="1"/>
          </p:cNvPicPr>
          <p:nvPr/>
        </p:nvPicPr>
        <p:blipFill>
          <a:blip r:embed="rId3" cstate="print"/>
          <a:srcRect/>
          <a:stretch>
            <a:fillRect/>
          </a:stretch>
        </p:blipFill>
        <p:spPr bwMode="auto">
          <a:xfrm>
            <a:off x="757238" y="1128713"/>
            <a:ext cx="7508875" cy="5503862"/>
          </a:xfrm>
          <a:prstGeom prst="rect">
            <a:avLst/>
          </a:prstGeom>
          <a:noFill/>
          <a:ln w="9525">
            <a:noFill/>
            <a:miter lim="800000"/>
            <a:headEnd/>
            <a:tailEnd/>
          </a:ln>
          <a:effectLst/>
        </p:spPr>
      </p:pic>
      <p:sp>
        <p:nvSpPr>
          <p:cNvPr id="44037" name="Text Box 5"/>
          <p:cNvSpPr txBox="1">
            <a:spLocks noChangeArrowheads="1"/>
          </p:cNvSpPr>
          <p:nvPr/>
        </p:nvSpPr>
        <p:spPr bwMode="auto">
          <a:xfrm>
            <a:off x="0" y="6583363"/>
            <a:ext cx="3079750" cy="274637"/>
          </a:xfrm>
          <a:prstGeom prst="rect">
            <a:avLst/>
          </a:prstGeom>
          <a:noFill/>
          <a:ln w="9525">
            <a:noFill/>
            <a:miter lim="800000"/>
            <a:headEnd/>
            <a:tailEnd/>
          </a:ln>
          <a:effectLst/>
        </p:spPr>
        <p:txBody>
          <a:bodyPr lIns="91303" tIns="45651" rIns="91303" bIns="45651">
            <a:spAutoFit/>
          </a:bodyPr>
          <a:lstStyle/>
          <a:p>
            <a:pPr>
              <a:spcBef>
                <a:spcPct val="50000"/>
              </a:spcBef>
            </a:pPr>
            <a:r>
              <a:rPr lang="en-US" sz="1200">
                <a:solidFill>
                  <a:prstClr val="black"/>
                </a:solidFill>
              </a:rPr>
              <a:t>by Leen and Effernan – IEEE Computer</a:t>
            </a:r>
            <a:endParaRPr lang="it-IT" sz="1200">
              <a:solidFill>
                <a:prstClr val="black"/>
              </a:solidFill>
            </a:endParaRPr>
          </a:p>
        </p:txBody>
      </p:sp>
      <p:pic>
        <p:nvPicPr>
          <p:cNvPr id="10" name="Picture 2"/>
          <p:cNvPicPr>
            <a:picLocks noChangeAspect="1" noChangeArrowheads="1"/>
          </p:cNvPicPr>
          <p:nvPr/>
        </p:nvPicPr>
        <p:blipFill>
          <a:blip r:embed="rId4" cstate="print"/>
          <a:srcRect/>
          <a:stretch>
            <a:fillRect/>
          </a:stretch>
        </p:blipFill>
        <p:spPr bwMode="auto">
          <a:xfrm>
            <a:off x="139700" y="3754438"/>
            <a:ext cx="4835525" cy="2835275"/>
          </a:xfrm>
          <a:prstGeom prst="rect">
            <a:avLst/>
          </a:prstGeom>
          <a:noFill/>
          <a:ln w="25400">
            <a:solidFill>
              <a:schemeClr val="tx1"/>
            </a:solid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10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Task </a:t>
            </a:r>
            <a:r>
              <a:rPr lang="en-US" sz="3200" dirty="0" smtClean="0"/>
              <a:t>Generation of Macro Dataflow Blocks (Synchronous Block Diagram)</a:t>
            </a:r>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534400" cy="453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966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dirty="0" smtClean="0"/>
              <a:t>System-level Mapping for Distributed Automotive Embedded Systems</a:t>
            </a:r>
            <a:endParaRPr lang="en-US" sz="3200" dirty="0"/>
          </a:p>
        </p:txBody>
      </p:sp>
      <p:sp>
        <p:nvSpPr>
          <p:cNvPr id="4" name="AutoShape 40"/>
          <p:cNvSpPr>
            <a:spLocks noChangeArrowheads="1"/>
          </p:cNvSpPr>
          <p:nvPr/>
        </p:nvSpPr>
        <p:spPr bwMode="auto">
          <a:xfrm>
            <a:off x="319008" y="1231820"/>
            <a:ext cx="4038600" cy="2194302"/>
          </a:xfrm>
          <a:prstGeom prst="roundRect">
            <a:avLst>
              <a:gd name="adj" fmla="val 16667"/>
            </a:avLst>
          </a:prstGeom>
          <a:solidFill>
            <a:srgbClr val="3366FF">
              <a:alpha val="25000"/>
            </a:srgbClr>
          </a:solidFill>
          <a:ln w="9525">
            <a:solidFill>
              <a:schemeClr val="tx1"/>
            </a:solidFill>
            <a:round/>
            <a:headEnd/>
            <a:tailEnd/>
          </a:ln>
          <a:effectLst/>
        </p:spPr>
        <p:txBody>
          <a:bodyPr wrap="none" anchor="ctr"/>
          <a:lstStyle/>
          <a:p>
            <a:pPr algn="ctr">
              <a:spcBef>
                <a:spcPct val="20000"/>
              </a:spcBef>
              <a:buSzPct val="110000"/>
              <a:buFont typeface="Wingdings" pitchFamily="2" charset="2"/>
              <a:buNone/>
            </a:pPr>
            <a:endParaRPr lang="en-US" sz="2800">
              <a:solidFill>
                <a:srgbClr val="002D62"/>
              </a:solidFill>
              <a:latin typeface="Calibri" pitchFamily="34" charset="0"/>
            </a:endParaRPr>
          </a:p>
        </p:txBody>
      </p:sp>
      <p:sp>
        <p:nvSpPr>
          <p:cNvPr id="5" name="Text Box 27"/>
          <p:cNvSpPr txBox="1">
            <a:spLocks noChangeArrowheads="1"/>
          </p:cNvSpPr>
          <p:nvPr/>
        </p:nvSpPr>
        <p:spPr bwMode="auto">
          <a:xfrm>
            <a:off x="1287385" y="1244738"/>
            <a:ext cx="2050561" cy="400110"/>
          </a:xfrm>
          <a:prstGeom prst="rect">
            <a:avLst/>
          </a:prstGeom>
          <a:noFill/>
          <a:ln w="9525">
            <a:noFill/>
            <a:miter lim="800000"/>
            <a:headEnd/>
            <a:tailEnd/>
          </a:ln>
        </p:spPr>
        <p:txBody>
          <a:bodyPr wrap="none">
            <a:spAutoFit/>
          </a:bodyPr>
          <a:lstStyle/>
          <a:p>
            <a:pPr algn="ctr"/>
            <a:r>
              <a:rPr lang="en-US" sz="2000" b="1" dirty="0">
                <a:solidFill>
                  <a:srgbClr val="000000"/>
                </a:solidFill>
                <a:latin typeface="Calibri" pitchFamily="34" charset="0"/>
              </a:rPr>
              <a:t>Functional </a:t>
            </a:r>
            <a:r>
              <a:rPr lang="en-US" sz="2000" b="1" dirty="0" smtClean="0">
                <a:solidFill>
                  <a:srgbClr val="000000"/>
                </a:solidFill>
                <a:latin typeface="Calibri" pitchFamily="34" charset="0"/>
              </a:rPr>
              <a:t>Model</a:t>
            </a:r>
            <a:endParaRPr lang="en-US" sz="2000" b="1" dirty="0">
              <a:solidFill>
                <a:srgbClr val="000000"/>
              </a:solidFill>
              <a:latin typeface="Calibri" pitchFamily="34" charset="0"/>
            </a:endParaRPr>
          </a:p>
        </p:txBody>
      </p:sp>
      <p:sp>
        <p:nvSpPr>
          <p:cNvPr id="6" name="AutoShape 45"/>
          <p:cNvSpPr>
            <a:spLocks noChangeArrowheads="1"/>
          </p:cNvSpPr>
          <p:nvPr/>
        </p:nvSpPr>
        <p:spPr bwMode="auto">
          <a:xfrm>
            <a:off x="3543300" y="3803948"/>
            <a:ext cx="2514600" cy="2135187"/>
          </a:xfrm>
          <a:prstGeom prst="roundRect">
            <a:avLst>
              <a:gd name="adj" fmla="val 16667"/>
            </a:avLst>
          </a:prstGeom>
          <a:solidFill>
            <a:srgbClr val="3366FF">
              <a:alpha val="25000"/>
            </a:srgbClr>
          </a:solidFill>
          <a:ln w="9525">
            <a:solidFill>
              <a:schemeClr val="tx1"/>
            </a:solidFill>
            <a:round/>
            <a:headEnd/>
            <a:tailEnd/>
          </a:ln>
        </p:spPr>
        <p:txBody>
          <a:bodyPr wrap="none" anchor="ctr"/>
          <a:lstStyle/>
          <a:p>
            <a:pPr algn="ctr"/>
            <a:endParaRPr lang="en-US" sz="2400">
              <a:solidFill>
                <a:srgbClr val="000000"/>
              </a:solidFill>
              <a:latin typeface="Calibri" pitchFamily="34" charset="0"/>
            </a:endParaRPr>
          </a:p>
        </p:txBody>
      </p:sp>
      <p:sp>
        <p:nvSpPr>
          <p:cNvPr id="7" name="AutoShape 40"/>
          <p:cNvSpPr>
            <a:spLocks noChangeArrowheads="1"/>
          </p:cNvSpPr>
          <p:nvPr/>
        </p:nvSpPr>
        <p:spPr bwMode="auto">
          <a:xfrm>
            <a:off x="4648200" y="1216322"/>
            <a:ext cx="3352800" cy="2209800"/>
          </a:xfrm>
          <a:prstGeom prst="roundRect">
            <a:avLst>
              <a:gd name="adj" fmla="val 16667"/>
            </a:avLst>
          </a:prstGeom>
          <a:solidFill>
            <a:srgbClr val="3366FF">
              <a:alpha val="25000"/>
            </a:srgbClr>
          </a:solidFill>
          <a:ln w="9525">
            <a:solidFill>
              <a:schemeClr val="tx1"/>
            </a:solidFill>
            <a:round/>
            <a:headEnd/>
            <a:tailEnd/>
          </a:ln>
        </p:spPr>
        <p:txBody>
          <a:bodyPr wrap="none" anchor="ctr"/>
          <a:lstStyle/>
          <a:p>
            <a:pPr algn="ctr">
              <a:spcBef>
                <a:spcPct val="20000"/>
              </a:spcBef>
              <a:buSzPct val="110000"/>
              <a:buFont typeface="Wingdings" pitchFamily="2" charset="2"/>
              <a:buChar char="§"/>
            </a:pPr>
            <a:endParaRPr lang="en-US" sz="2800">
              <a:solidFill>
                <a:srgbClr val="002D62"/>
              </a:solidFill>
              <a:latin typeface="Calibri" pitchFamily="34" charset="0"/>
            </a:endParaRPr>
          </a:p>
        </p:txBody>
      </p:sp>
      <p:sp>
        <p:nvSpPr>
          <p:cNvPr id="8" name="Text Box 27"/>
          <p:cNvSpPr txBox="1">
            <a:spLocks noChangeArrowheads="1"/>
          </p:cNvSpPr>
          <p:nvPr/>
        </p:nvSpPr>
        <p:spPr bwMode="auto">
          <a:xfrm>
            <a:off x="5173585" y="1244738"/>
            <a:ext cx="2309030" cy="400110"/>
          </a:xfrm>
          <a:prstGeom prst="rect">
            <a:avLst/>
          </a:prstGeom>
          <a:noFill/>
          <a:ln w="9525">
            <a:noFill/>
            <a:miter lim="800000"/>
            <a:headEnd/>
            <a:tailEnd/>
          </a:ln>
        </p:spPr>
        <p:txBody>
          <a:bodyPr wrap="none">
            <a:spAutoFit/>
          </a:bodyPr>
          <a:lstStyle/>
          <a:p>
            <a:pPr algn="ctr"/>
            <a:r>
              <a:rPr lang="en-US" sz="2000" b="1" dirty="0">
                <a:solidFill>
                  <a:srgbClr val="000000"/>
                </a:solidFill>
                <a:latin typeface="Calibri" pitchFamily="34" charset="0"/>
              </a:rPr>
              <a:t>Architectural </a:t>
            </a:r>
            <a:r>
              <a:rPr lang="en-US" sz="2000" b="1" dirty="0" smtClean="0">
                <a:solidFill>
                  <a:srgbClr val="000000"/>
                </a:solidFill>
                <a:latin typeface="Calibri" pitchFamily="34" charset="0"/>
              </a:rPr>
              <a:t>Model</a:t>
            </a:r>
            <a:endParaRPr lang="en-US" sz="2000" b="1" dirty="0">
              <a:solidFill>
                <a:srgbClr val="000000"/>
              </a:solidFill>
              <a:latin typeface="Calibri" pitchFamily="34" charset="0"/>
            </a:endParaRPr>
          </a:p>
        </p:txBody>
      </p:sp>
      <p:cxnSp>
        <p:nvCxnSpPr>
          <p:cNvPr id="9" name="AutoShape 50"/>
          <p:cNvCxnSpPr>
            <a:cxnSpLocks noChangeShapeType="1"/>
            <a:stCxn id="4" idx="2"/>
          </p:cNvCxnSpPr>
          <p:nvPr/>
        </p:nvCxnSpPr>
        <p:spPr bwMode="auto">
          <a:xfrm rot="16200000" flipH="1">
            <a:off x="2808248" y="2956182"/>
            <a:ext cx="455613" cy="1395492"/>
          </a:xfrm>
          <a:prstGeom prst="straightConnector1">
            <a:avLst/>
          </a:prstGeom>
          <a:noFill/>
          <a:ln w="25400">
            <a:solidFill>
              <a:schemeClr val="tx1"/>
            </a:solidFill>
            <a:round/>
            <a:headEnd/>
            <a:tailEnd type="triangle" w="lg" len="lg"/>
          </a:ln>
          <a:effectLst/>
        </p:spPr>
      </p:cxnSp>
      <p:cxnSp>
        <p:nvCxnSpPr>
          <p:cNvPr id="10" name="AutoShape 50"/>
          <p:cNvCxnSpPr>
            <a:cxnSpLocks noChangeShapeType="1"/>
            <a:stCxn id="7" idx="2"/>
          </p:cNvCxnSpPr>
          <p:nvPr/>
        </p:nvCxnSpPr>
        <p:spPr bwMode="auto">
          <a:xfrm rot="5400000">
            <a:off x="5868194" y="3425328"/>
            <a:ext cx="455613" cy="457200"/>
          </a:xfrm>
          <a:prstGeom prst="straightConnector1">
            <a:avLst/>
          </a:prstGeom>
          <a:noFill/>
          <a:ln w="22225">
            <a:solidFill>
              <a:schemeClr val="tx1"/>
            </a:solidFill>
            <a:round/>
            <a:headEnd/>
            <a:tailEnd type="triangle" w="lg" len="lg"/>
          </a:ln>
        </p:spPr>
      </p:cxnSp>
      <p:sp>
        <p:nvSpPr>
          <p:cNvPr id="11" name="Text Box 27"/>
          <p:cNvSpPr txBox="1">
            <a:spLocks noChangeArrowheads="1"/>
          </p:cNvSpPr>
          <p:nvPr/>
        </p:nvSpPr>
        <p:spPr bwMode="auto">
          <a:xfrm>
            <a:off x="3739086" y="4293851"/>
            <a:ext cx="2204514" cy="1631216"/>
          </a:xfrm>
          <a:prstGeom prst="rect">
            <a:avLst/>
          </a:prstGeom>
          <a:noFill/>
          <a:ln w="9525">
            <a:noFill/>
            <a:miter lim="800000"/>
            <a:headEnd/>
            <a:tailEnd/>
          </a:ln>
        </p:spPr>
        <p:txBody>
          <a:bodyPr wrap="none">
            <a:spAutoFit/>
          </a:bodyPr>
          <a:lstStyle/>
          <a:p>
            <a:r>
              <a:rPr lang="en-US" sz="2000" dirty="0" smtClean="0">
                <a:solidFill>
                  <a:srgbClr val="000000"/>
                </a:solidFill>
                <a:latin typeface="Calibri" pitchFamily="34" charset="0"/>
              </a:rPr>
              <a:t>- Allocation</a:t>
            </a:r>
          </a:p>
          <a:p>
            <a:pPr>
              <a:buFontTx/>
              <a:buChar char="-"/>
            </a:pPr>
            <a:r>
              <a:rPr lang="en-US" sz="2000" dirty="0" smtClean="0">
                <a:solidFill>
                  <a:srgbClr val="000000"/>
                </a:solidFill>
                <a:latin typeface="Calibri" pitchFamily="34" charset="0"/>
              </a:rPr>
              <a:t> Signal to Message</a:t>
            </a:r>
          </a:p>
          <a:p>
            <a:pPr>
              <a:buFontTx/>
              <a:buChar char="-"/>
            </a:pPr>
            <a:r>
              <a:rPr lang="en-US" sz="2000" dirty="0" smtClean="0">
                <a:solidFill>
                  <a:srgbClr val="000000"/>
                </a:solidFill>
                <a:latin typeface="Calibri" pitchFamily="34" charset="0"/>
              </a:rPr>
              <a:t> Priority</a:t>
            </a:r>
          </a:p>
          <a:p>
            <a:pPr>
              <a:buFontTx/>
              <a:buChar char="-"/>
            </a:pPr>
            <a:r>
              <a:rPr lang="en-US" sz="2000" dirty="0" smtClean="0">
                <a:solidFill>
                  <a:srgbClr val="000000"/>
                </a:solidFill>
                <a:latin typeface="Calibri" pitchFamily="34" charset="0"/>
              </a:rPr>
              <a:t> Period</a:t>
            </a:r>
          </a:p>
          <a:p>
            <a:pPr>
              <a:buFontTx/>
              <a:buChar char="-"/>
            </a:pPr>
            <a:r>
              <a:rPr lang="en-US" sz="2000" dirty="0" smtClean="0">
                <a:solidFill>
                  <a:srgbClr val="000000"/>
                </a:solidFill>
                <a:latin typeface="Calibri" pitchFamily="34" charset="0"/>
              </a:rPr>
              <a:t> ……</a:t>
            </a:r>
          </a:p>
        </p:txBody>
      </p:sp>
      <p:sp>
        <p:nvSpPr>
          <p:cNvPr id="12" name="AutoShape 45"/>
          <p:cNvSpPr>
            <a:spLocks noChangeArrowheads="1"/>
          </p:cNvSpPr>
          <p:nvPr/>
        </p:nvSpPr>
        <p:spPr bwMode="auto">
          <a:xfrm>
            <a:off x="457200" y="3789065"/>
            <a:ext cx="2438400" cy="2152650"/>
          </a:xfrm>
          <a:prstGeom prst="roundRect">
            <a:avLst>
              <a:gd name="adj" fmla="val 16667"/>
            </a:avLst>
          </a:prstGeom>
          <a:solidFill>
            <a:srgbClr val="3366FF">
              <a:alpha val="25000"/>
            </a:srgbClr>
          </a:solidFill>
          <a:ln w="9525">
            <a:solidFill>
              <a:schemeClr val="tx1"/>
            </a:solidFill>
            <a:round/>
            <a:headEnd/>
            <a:tailEnd/>
          </a:ln>
        </p:spPr>
        <p:txBody>
          <a:bodyPr wrap="none" anchor="ctr"/>
          <a:lstStyle/>
          <a:p>
            <a:pPr algn="ctr"/>
            <a:endParaRPr lang="en-US" sz="2400">
              <a:solidFill>
                <a:srgbClr val="000000"/>
              </a:solidFill>
              <a:latin typeface="Calibri" pitchFamily="34" charset="0"/>
            </a:endParaRPr>
          </a:p>
        </p:txBody>
      </p:sp>
      <p:sp>
        <p:nvSpPr>
          <p:cNvPr id="13" name="Text Box 27"/>
          <p:cNvSpPr txBox="1">
            <a:spLocks noChangeArrowheads="1"/>
          </p:cNvSpPr>
          <p:nvPr/>
        </p:nvSpPr>
        <p:spPr bwMode="auto">
          <a:xfrm>
            <a:off x="685800" y="4567535"/>
            <a:ext cx="2286000" cy="984885"/>
          </a:xfrm>
          <a:prstGeom prst="rect">
            <a:avLst/>
          </a:prstGeom>
          <a:noFill/>
          <a:ln w="9525">
            <a:noFill/>
            <a:miter lim="800000"/>
            <a:headEnd/>
            <a:tailEnd/>
          </a:ln>
        </p:spPr>
        <p:txBody>
          <a:bodyPr>
            <a:spAutoFit/>
          </a:bodyPr>
          <a:lstStyle/>
          <a:p>
            <a:r>
              <a:rPr lang="en-US" sz="2000" dirty="0" smtClean="0">
                <a:latin typeface="Calibri" pitchFamily="34" charset="0"/>
              </a:rPr>
              <a:t>- L</a:t>
            </a:r>
            <a:r>
              <a:rPr lang="en-US" sz="2000" dirty="0" smtClean="0">
                <a:solidFill>
                  <a:srgbClr val="000000"/>
                </a:solidFill>
                <a:latin typeface="Calibri" pitchFamily="34" charset="0"/>
              </a:rPr>
              <a:t>atency</a:t>
            </a:r>
            <a:endParaRPr lang="en-US" sz="2000" dirty="0">
              <a:solidFill>
                <a:srgbClr val="000000"/>
              </a:solidFill>
              <a:latin typeface="Calibri" pitchFamily="34" charset="0"/>
            </a:endParaRPr>
          </a:p>
          <a:p>
            <a:pPr>
              <a:buFontTx/>
              <a:buChar char="-"/>
            </a:pPr>
            <a:r>
              <a:rPr lang="en-US" sz="2000" dirty="0" smtClean="0">
                <a:solidFill>
                  <a:srgbClr val="000000"/>
                </a:solidFill>
                <a:latin typeface="Calibri" pitchFamily="34" charset="0"/>
              </a:rPr>
              <a:t> Utilization</a:t>
            </a:r>
          </a:p>
          <a:p>
            <a:r>
              <a:rPr lang="en-US" dirty="0" smtClean="0">
                <a:solidFill>
                  <a:srgbClr val="000000"/>
                </a:solidFill>
                <a:latin typeface="Calibri" pitchFamily="34" charset="0"/>
              </a:rPr>
              <a:t>……</a:t>
            </a:r>
            <a:endParaRPr lang="en-US" dirty="0">
              <a:solidFill>
                <a:srgbClr val="000000"/>
              </a:solidFill>
              <a:latin typeface="Calibri" pitchFamily="34" charset="0"/>
            </a:endParaRPr>
          </a:p>
        </p:txBody>
      </p:sp>
      <p:cxnSp>
        <p:nvCxnSpPr>
          <p:cNvPr id="14" name="AutoShape 50"/>
          <p:cNvCxnSpPr>
            <a:cxnSpLocks noChangeShapeType="1"/>
            <a:stCxn id="12" idx="3"/>
            <a:endCxn id="6" idx="1"/>
          </p:cNvCxnSpPr>
          <p:nvPr/>
        </p:nvCxnSpPr>
        <p:spPr bwMode="auto">
          <a:xfrm>
            <a:off x="2895600" y="4865390"/>
            <a:ext cx="647700" cy="6152"/>
          </a:xfrm>
          <a:prstGeom prst="straightConnector1">
            <a:avLst/>
          </a:prstGeom>
          <a:noFill/>
          <a:ln w="25400">
            <a:solidFill>
              <a:schemeClr val="tx1"/>
            </a:solidFill>
            <a:round/>
            <a:headEnd/>
            <a:tailEnd type="triangle" w="lg" len="lg"/>
          </a:ln>
        </p:spPr>
      </p:cxnSp>
      <p:sp>
        <p:nvSpPr>
          <p:cNvPr id="15" name="Text Box 17"/>
          <p:cNvSpPr txBox="1">
            <a:spLocks noChangeArrowheads="1"/>
          </p:cNvSpPr>
          <p:nvPr/>
        </p:nvSpPr>
        <p:spPr bwMode="auto">
          <a:xfrm>
            <a:off x="990600" y="6320135"/>
            <a:ext cx="1401346" cy="461665"/>
          </a:xfrm>
          <a:prstGeom prst="rect">
            <a:avLst/>
          </a:prstGeom>
          <a:noFill/>
          <a:ln w="9525">
            <a:noFill/>
            <a:miter lim="800000"/>
            <a:headEnd/>
            <a:tailEnd/>
          </a:ln>
        </p:spPr>
        <p:txBody>
          <a:bodyPr wrap="none">
            <a:spAutoFit/>
          </a:bodyPr>
          <a:lstStyle/>
          <a:p>
            <a:r>
              <a:rPr lang="en-US" sz="2400" b="1" dirty="0" smtClean="0">
                <a:solidFill>
                  <a:srgbClr val="000090"/>
                </a:solidFill>
                <a:latin typeface="Calibri" pitchFamily="34" charset="0"/>
              </a:rPr>
              <a:t>Modeling</a:t>
            </a:r>
            <a:endParaRPr lang="en-US" sz="2400" b="1" dirty="0">
              <a:solidFill>
                <a:srgbClr val="000090"/>
              </a:solidFill>
              <a:latin typeface="Calibri" pitchFamily="34" charset="0"/>
            </a:endParaRPr>
          </a:p>
        </p:txBody>
      </p:sp>
      <p:sp>
        <p:nvSpPr>
          <p:cNvPr id="16" name="AutoShape 18"/>
          <p:cNvSpPr>
            <a:spLocks noChangeArrowheads="1"/>
          </p:cNvSpPr>
          <p:nvPr/>
        </p:nvSpPr>
        <p:spPr bwMode="auto">
          <a:xfrm>
            <a:off x="762000" y="5634335"/>
            <a:ext cx="1752600" cy="685800"/>
          </a:xfrm>
          <a:prstGeom prst="upArrow">
            <a:avLst>
              <a:gd name="adj1" fmla="val 50000"/>
              <a:gd name="adj2" fmla="val 25000"/>
            </a:avLst>
          </a:prstGeom>
          <a:gradFill flip="none" rotWithShape="1">
            <a:gsLst>
              <a:gs pos="0">
                <a:srgbClr val="0000FF"/>
              </a:gs>
              <a:gs pos="100000">
                <a:srgbClr val="FFFFFF"/>
              </a:gs>
            </a:gsLst>
            <a:lin ang="5100000" scaled="0"/>
            <a:tileRect/>
          </a:gradFill>
          <a:ln w="9525">
            <a:solidFill>
              <a:srgbClr val="0000FF"/>
            </a:solidFill>
            <a:miter lim="800000"/>
            <a:headEnd/>
            <a:tailEnd/>
          </a:ln>
        </p:spPr>
        <p:txBody>
          <a:bodyPr vert="eaVert" wrap="none" anchor="ctr"/>
          <a:lstStyle/>
          <a:p>
            <a:pPr fontAlgn="auto">
              <a:spcBef>
                <a:spcPts val="0"/>
              </a:spcBef>
              <a:spcAft>
                <a:spcPts val="0"/>
              </a:spcAft>
              <a:defRPr/>
            </a:pPr>
            <a:endParaRPr lang="en-US" dirty="0">
              <a:solidFill>
                <a:schemeClr val="tx2"/>
              </a:solidFill>
              <a:latin typeface="+mn-lt"/>
              <a:cs typeface="+mn-cs"/>
            </a:endParaRPr>
          </a:p>
        </p:txBody>
      </p:sp>
      <p:sp>
        <p:nvSpPr>
          <p:cNvPr id="17" name="Text Box 19"/>
          <p:cNvSpPr txBox="1">
            <a:spLocks noChangeArrowheads="1"/>
          </p:cNvSpPr>
          <p:nvPr/>
        </p:nvSpPr>
        <p:spPr bwMode="auto">
          <a:xfrm>
            <a:off x="7086600" y="4422338"/>
            <a:ext cx="1981200" cy="830997"/>
          </a:xfrm>
          <a:prstGeom prst="rect">
            <a:avLst/>
          </a:prstGeom>
          <a:noFill/>
          <a:ln w="9525">
            <a:noFill/>
            <a:miter lim="800000"/>
            <a:headEnd/>
            <a:tailEnd/>
          </a:ln>
        </p:spPr>
        <p:txBody>
          <a:bodyPr wrap="square">
            <a:spAutoFit/>
          </a:bodyPr>
          <a:lstStyle/>
          <a:p>
            <a:r>
              <a:rPr lang="en-US" sz="2400" b="1" dirty="0" smtClean="0">
                <a:solidFill>
                  <a:srgbClr val="000090"/>
                </a:solidFill>
                <a:latin typeface="Calibri" pitchFamily="34" charset="0"/>
              </a:rPr>
              <a:t>Design Space Exploration</a:t>
            </a:r>
            <a:endParaRPr lang="en-US" sz="2400" b="1" dirty="0">
              <a:solidFill>
                <a:srgbClr val="000090"/>
              </a:solidFill>
              <a:latin typeface="Calibri" pitchFamily="34" charset="0"/>
            </a:endParaRPr>
          </a:p>
        </p:txBody>
      </p:sp>
      <p:sp>
        <p:nvSpPr>
          <p:cNvPr id="18" name="AutoShape 20"/>
          <p:cNvSpPr>
            <a:spLocks noChangeArrowheads="1"/>
          </p:cNvSpPr>
          <p:nvPr/>
        </p:nvSpPr>
        <p:spPr bwMode="auto">
          <a:xfrm rot="-5400000">
            <a:off x="5524500" y="4453235"/>
            <a:ext cx="1752600" cy="914400"/>
          </a:xfrm>
          <a:prstGeom prst="upArrow">
            <a:avLst>
              <a:gd name="adj1" fmla="val 50000"/>
              <a:gd name="adj2" fmla="val 25000"/>
            </a:avLst>
          </a:prstGeom>
          <a:gradFill flip="none" rotWithShape="1">
            <a:gsLst>
              <a:gs pos="0">
                <a:srgbClr val="0000FF"/>
              </a:gs>
              <a:gs pos="100000">
                <a:srgbClr val="FFFFFF"/>
              </a:gs>
            </a:gsLst>
            <a:lin ang="5100000" scaled="0"/>
            <a:tileRect/>
          </a:gradFill>
          <a:ln w="9525">
            <a:solidFill>
              <a:srgbClr val="0000FF"/>
            </a:solidFill>
            <a:miter lim="800000"/>
            <a:headEnd/>
            <a:tailEnd/>
          </a:ln>
        </p:spPr>
        <p:txBody>
          <a:bodyPr vert="eaVert" wrap="none" anchor="ctr"/>
          <a:lstStyle/>
          <a:p>
            <a:pPr fontAlgn="auto">
              <a:spcBef>
                <a:spcPts val="0"/>
              </a:spcBef>
              <a:spcAft>
                <a:spcPts val="0"/>
              </a:spcAft>
              <a:defRPr/>
            </a:pPr>
            <a:endParaRPr lang="en-US" dirty="0">
              <a:solidFill>
                <a:schemeClr val="tx2"/>
              </a:solidFill>
              <a:latin typeface="+mn-lt"/>
              <a:cs typeface="+mn-cs"/>
            </a:endParaRPr>
          </a:p>
        </p:txBody>
      </p:sp>
      <p:sp>
        <p:nvSpPr>
          <p:cNvPr id="22" name="Rectangle 29"/>
          <p:cNvSpPr>
            <a:spLocks noChangeArrowheads="1"/>
          </p:cNvSpPr>
          <p:nvPr/>
        </p:nvSpPr>
        <p:spPr bwMode="auto">
          <a:xfrm>
            <a:off x="5012412" y="1778138"/>
            <a:ext cx="706240" cy="434039"/>
          </a:xfrm>
          <a:prstGeom prst="rect">
            <a:avLst/>
          </a:prstGeom>
          <a:solidFill>
            <a:srgbClr val="CCFFCC"/>
          </a:solidFill>
          <a:ln w="25400">
            <a:solidFill>
              <a:srgbClr val="339966"/>
            </a:solidFill>
            <a:miter lim="800000"/>
            <a:headEnd/>
            <a:tailEnd/>
          </a:ln>
        </p:spPr>
        <p:txBody>
          <a:bodyPr wrap="none" anchor="ctr"/>
          <a:lstStyle/>
          <a:p>
            <a:pPr algn="ctr"/>
            <a:r>
              <a:rPr lang="en-US" sz="2000" b="1" dirty="0">
                <a:solidFill>
                  <a:srgbClr val="003300"/>
                </a:solidFill>
                <a:latin typeface="Calibri" pitchFamily="34" charset="0"/>
              </a:rPr>
              <a:t>ECU</a:t>
            </a:r>
            <a:r>
              <a:rPr lang="en-US" sz="2000" b="1" baseline="-25000" dirty="0">
                <a:solidFill>
                  <a:srgbClr val="003300"/>
                </a:solidFill>
                <a:latin typeface="Calibri" pitchFamily="34" charset="0"/>
              </a:rPr>
              <a:t>1</a:t>
            </a:r>
          </a:p>
        </p:txBody>
      </p:sp>
      <p:sp>
        <p:nvSpPr>
          <p:cNvPr id="23" name="Rectangle 31"/>
          <p:cNvSpPr>
            <a:spLocks noChangeArrowheads="1"/>
          </p:cNvSpPr>
          <p:nvPr/>
        </p:nvSpPr>
        <p:spPr bwMode="auto">
          <a:xfrm>
            <a:off x="6532760" y="1778138"/>
            <a:ext cx="706240" cy="434039"/>
          </a:xfrm>
          <a:prstGeom prst="rect">
            <a:avLst/>
          </a:prstGeom>
          <a:solidFill>
            <a:srgbClr val="CCFFCC"/>
          </a:solidFill>
          <a:ln w="25400">
            <a:solidFill>
              <a:srgbClr val="339966"/>
            </a:solidFill>
            <a:miter lim="800000"/>
            <a:headEnd/>
            <a:tailEnd/>
          </a:ln>
        </p:spPr>
        <p:txBody>
          <a:bodyPr wrap="none" anchor="ctr"/>
          <a:lstStyle/>
          <a:p>
            <a:pPr algn="ctr"/>
            <a:r>
              <a:rPr lang="en-US" sz="2000" b="1">
                <a:solidFill>
                  <a:srgbClr val="003300"/>
                </a:solidFill>
                <a:latin typeface="Calibri" pitchFamily="34" charset="0"/>
              </a:rPr>
              <a:t>ECU</a:t>
            </a:r>
            <a:r>
              <a:rPr lang="en-US" sz="2000" b="1" baseline="-25000">
                <a:solidFill>
                  <a:srgbClr val="003300"/>
                </a:solidFill>
                <a:latin typeface="Calibri" pitchFamily="34" charset="0"/>
              </a:rPr>
              <a:t>2</a:t>
            </a:r>
          </a:p>
        </p:txBody>
      </p:sp>
      <p:sp>
        <p:nvSpPr>
          <p:cNvPr id="24" name="Rectangle 32"/>
          <p:cNvSpPr>
            <a:spLocks noChangeArrowheads="1"/>
          </p:cNvSpPr>
          <p:nvPr/>
        </p:nvSpPr>
        <p:spPr bwMode="auto">
          <a:xfrm>
            <a:off x="5447882" y="2587922"/>
            <a:ext cx="706240" cy="434039"/>
          </a:xfrm>
          <a:prstGeom prst="rect">
            <a:avLst/>
          </a:prstGeom>
          <a:solidFill>
            <a:srgbClr val="CCFFCC"/>
          </a:solidFill>
          <a:ln w="25400">
            <a:solidFill>
              <a:srgbClr val="339966"/>
            </a:solidFill>
            <a:miter lim="800000"/>
            <a:headEnd/>
            <a:tailEnd/>
          </a:ln>
        </p:spPr>
        <p:txBody>
          <a:bodyPr wrap="none" anchor="ctr"/>
          <a:lstStyle/>
          <a:p>
            <a:pPr algn="ctr"/>
            <a:r>
              <a:rPr lang="en-US" sz="2000" b="1">
                <a:solidFill>
                  <a:srgbClr val="003300"/>
                </a:solidFill>
                <a:latin typeface="Calibri" pitchFamily="34" charset="0"/>
              </a:rPr>
              <a:t>ECU</a:t>
            </a:r>
            <a:r>
              <a:rPr lang="en-US" sz="2000" b="1" baseline="-25000">
                <a:solidFill>
                  <a:srgbClr val="003300"/>
                </a:solidFill>
                <a:latin typeface="Calibri" pitchFamily="34" charset="0"/>
              </a:rPr>
              <a:t>3</a:t>
            </a:r>
          </a:p>
        </p:txBody>
      </p:sp>
      <p:sp>
        <p:nvSpPr>
          <p:cNvPr id="25" name="Rectangle 33"/>
          <p:cNvSpPr>
            <a:spLocks noChangeArrowheads="1"/>
          </p:cNvSpPr>
          <p:nvPr/>
        </p:nvSpPr>
        <p:spPr bwMode="auto">
          <a:xfrm>
            <a:off x="7085310" y="2586632"/>
            <a:ext cx="706240" cy="434039"/>
          </a:xfrm>
          <a:prstGeom prst="rect">
            <a:avLst/>
          </a:prstGeom>
          <a:solidFill>
            <a:srgbClr val="CCFFCC"/>
          </a:solidFill>
          <a:ln w="25400">
            <a:solidFill>
              <a:srgbClr val="339966"/>
            </a:solidFill>
            <a:miter lim="800000"/>
            <a:headEnd/>
            <a:tailEnd/>
          </a:ln>
        </p:spPr>
        <p:txBody>
          <a:bodyPr wrap="none" anchor="ctr"/>
          <a:lstStyle/>
          <a:p>
            <a:pPr algn="ctr"/>
            <a:r>
              <a:rPr lang="en-US" sz="2000" b="1">
                <a:solidFill>
                  <a:srgbClr val="003300"/>
                </a:solidFill>
                <a:latin typeface="Calibri" pitchFamily="34" charset="0"/>
              </a:rPr>
              <a:t>ECU</a:t>
            </a:r>
            <a:r>
              <a:rPr lang="en-US" sz="2000" b="1" baseline="-25000">
                <a:solidFill>
                  <a:srgbClr val="003300"/>
                </a:solidFill>
                <a:latin typeface="Calibri" pitchFamily="34" charset="0"/>
              </a:rPr>
              <a:t>4</a:t>
            </a:r>
          </a:p>
        </p:txBody>
      </p:sp>
      <p:cxnSp>
        <p:nvCxnSpPr>
          <p:cNvPr id="26" name="AutoShape 34"/>
          <p:cNvCxnSpPr>
            <a:cxnSpLocks noChangeShapeType="1"/>
            <a:stCxn id="22" idx="3"/>
            <a:endCxn id="23" idx="1"/>
          </p:cNvCxnSpPr>
          <p:nvPr/>
        </p:nvCxnSpPr>
        <p:spPr bwMode="auto">
          <a:xfrm>
            <a:off x="5718652" y="1995158"/>
            <a:ext cx="814108" cy="1588"/>
          </a:xfrm>
          <a:prstGeom prst="straightConnector1">
            <a:avLst/>
          </a:prstGeom>
          <a:noFill/>
          <a:ln w="25400">
            <a:solidFill>
              <a:srgbClr val="339966"/>
            </a:solidFill>
            <a:round/>
            <a:headEnd type="triangle" w="med" len="med"/>
            <a:tailEnd type="triangle" w="med" len="med"/>
          </a:ln>
        </p:spPr>
      </p:cxnSp>
      <p:cxnSp>
        <p:nvCxnSpPr>
          <p:cNvPr id="27" name="AutoShape 36"/>
          <p:cNvCxnSpPr>
            <a:cxnSpLocks noChangeShapeType="1"/>
            <a:stCxn id="23" idx="2"/>
            <a:endCxn id="25" idx="1"/>
          </p:cNvCxnSpPr>
          <p:nvPr/>
        </p:nvCxnSpPr>
        <p:spPr bwMode="auto">
          <a:xfrm rot="16200000" flipH="1">
            <a:off x="6689858" y="2408199"/>
            <a:ext cx="591475" cy="199430"/>
          </a:xfrm>
          <a:prstGeom prst="bentConnector2">
            <a:avLst/>
          </a:prstGeom>
          <a:noFill/>
          <a:ln w="25400">
            <a:solidFill>
              <a:srgbClr val="339966"/>
            </a:solidFill>
            <a:miter lim="800000"/>
            <a:headEnd type="triangle" w="med" len="med"/>
            <a:tailEnd type="triangle" w="med" len="med"/>
          </a:ln>
        </p:spPr>
      </p:cxnSp>
      <p:cxnSp>
        <p:nvCxnSpPr>
          <p:cNvPr id="28" name="AutoShape 37"/>
          <p:cNvCxnSpPr>
            <a:cxnSpLocks noChangeShapeType="1"/>
            <a:stCxn id="23" idx="2"/>
            <a:endCxn id="24" idx="3"/>
          </p:cNvCxnSpPr>
          <p:nvPr/>
        </p:nvCxnSpPr>
        <p:spPr bwMode="auto">
          <a:xfrm rot="5400000">
            <a:off x="6223619" y="2142680"/>
            <a:ext cx="592765" cy="731758"/>
          </a:xfrm>
          <a:prstGeom prst="bentConnector2">
            <a:avLst/>
          </a:prstGeom>
          <a:noFill/>
          <a:ln w="25400">
            <a:solidFill>
              <a:srgbClr val="339966"/>
            </a:solidFill>
            <a:miter lim="800000"/>
            <a:headEnd type="triangle" w="med" len="med"/>
            <a:tailEnd type="triangle" w="med" len="med"/>
          </a:ln>
        </p:spPr>
      </p:cxnSp>
      <p:sp>
        <p:nvSpPr>
          <p:cNvPr id="29" name="Text Box 38"/>
          <p:cNvSpPr txBox="1">
            <a:spLocks noChangeArrowheads="1"/>
          </p:cNvSpPr>
          <p:nvPr/>
        </p:nvSpPr>
        <p:spPr bwMode="auto">
          <a:xfrm>
            <a:off x="5833683" y="1934123"/>
            <a:ext cx="704039" cy="400110"/>
          </a:xfrm>
          <a:prstGeom prst="rect">
            <a:avLst/>
          </a:prstGeom>
          <a:noFill/>
          <a:ln w="9525">
            <a:noFill/>
            <a:miter lim="800000"/>
            <a:headEnd/>
            <a:tailEnd/>
          </a:ln>
        </p:spPr>
        <p:txBody>
          <a:bodyPr wrap="none">
            <a:spAutoFit/>
          </a:bodyPr>
          <a:lstStyle/>
          <a:p>
            <a:r>
              <a:rPr lang="en-US" sz="2000" b="1" dirty="0" smtClean="0">
                <a:solidFill>
                  <a:srgbClr val="003300"/>
                </a:solidFill>
                <a:latin typeface="Calibri" pitchFamily="34" charset="0"/>
              </a:rPr>
              <a:t>BUS</a:t>
            </a:r>
            <a:r>
              <a:rPr lang="en-US" sz="2000" b="1" baseline="-25000" dirty="0" smtClean="0">
                <a:solidFill>
                  <a:srgbClr val="003300"/>
                </a:solidFill>
                <a:latin typeface="Calibri" pitchFamily="34" charset="0"/>
              </a:rPr>
              <a:t>1</a:t>
            </a:r>
            <a:endParaRPr lang="en-US" sz="2000" b="1" baseline="-25000" dirty="0">
              <a:solidFill>
                <a:srgbClr val="003300"/>
              </a:solidFill>
              <a:latin typeface="Calibri" pitchFamily="34" charset="0"/>
            </a:endParaRPr>
          </a:p>
        </p:txBody>
      </p:sp>
      <p:sp>
        <p:nvSpPr>
          <p:cNvPr id="30" name="Text Box 39"/>
          <p:cNvSpPr txBox="1">
            <a:spLocks noChangeArrowheads="1"/>
          </p:cNvSpPr>
          <p:nvPr/>
        </p:nvSpPr>
        <p:spPr bwMode="auto">
          <a:xfrm>
            <a:off x="6185118" y="2405816"/>
            <a:ext cx="704039" cy="400110"/>
          </a:xfrm>
          <a:prstGeom prst="rect">
            <a:avLst/>
          </a:prstGeom>
          <a:noFill/>
          <a:ln w="9525">
            <a:noFill/>
            <a:miter lim="800000"/>
            <a:headEnd/>
            <a:tailEnd/>
          </a:ln>
        </p:spPr>
        <p:txBody>
          <a:bodyPr wrap="none">
            <a:spAutoFit/>
          </a:bodyPr>
          <a:lstStyle/>
          <a:p>
            <a:r>
              <a:rPr lang="en-US" sz="2000" b="1" dirty="0" smtClean="0">
                <a:solidFill>
                  <a:srgbClr val="003300"/>
                </a:solidFill>
                <a:latin typeface="Calibri" pitchFamily="34" charset="0"/>
              </a:rPr>
              <a:t>BUS</a:t>
            </a:r>
            <a:r>
              <a:rPr lang="en-US" sz="2000" b="1" baseline="-25000" dirty="0" smtClean="0">
                <a:solidFill>
                  <a:srgbClr val="003300"/>
                </a:solidFill>
                <a:latin typeface="Calibri" pitchFamily="34" charset="0"/>
              </a:rPr>
              <a:t>2</a:t>
            </a:r>
            <a:endParaRPr lang="en-US" sz="2000" b="1" baseline="-25000" dirty="0">
              <a:solidFill>
                <a:srgbClr val="003300"/>
              </a:solidFill>
              <a:latin typeface="Calibri" pitchFamily="34" charset="0"/>
            </a:endParaRPr>
          </a:p>
        </p:txBody>
      </p:sp>
      <p:grpSp>
        <p:nvGrpSpPr>
          <p:cNvPr id="31" name="Group 30"/>
          <p:cNvGrpSpPr/>
          <p:nvPr/>
        </p:nvGrpSpPr>
        <p:grpSpPr>
          <a:xfrm>
            <a:off x="426204" y="1583571"/>
            <a:ext cx="3853914" cy="1705646"/>
            <a:chOff x="457200" y="1600200"/>
            <a:chExt cx="4572000" cy="1993900"/>
          </a:xfrm>
        </p:grpSpPr>
        <p:sp>
          <p:nvSpPr>
            <p:cNvPr id="32" name="Oval 31"/>
            <p:cNvSpPr>
              <a:spLocks noChangeArrowheads="1"/>
            </p:cNvSpPr>
            <p:nvPr/>
          </p:nvSpPr>
          <p:spPr bwMode="auto">
            <a:xfrm>
              <a:off x="1158875" y="1600200"/>
              <a:ext cx="762000" cy="762000"/>
            </a:xfrm>
            <a:prstGeom prst="ellipse">
              <a:avLst/>
            </a:prstGeom>
            <a:solidFill>
              <a:schemeClr val="accent5">
                <a:lumMod val="40000"/>
                <a:lumOff val="60000"/>
              </a:schemeClr>
            </a:solidFill>
            <a:ln w="25400">
              <a:solidFill>
                <a:schemeClr val="accent5">
                  <a:lumMod val="50000"/>
                </a:schemeClr>
              </a:solidFill>
              <a:round/>
              <a:headEnd/>
              <a:tailEnd/>
            </a:ln>
          </p:spPr>
          <p:txBody>
            <a:bodyPr wrap="none" anchor="ctr"/>
            <a:lstStyle/>
            <a:p>
              <a:pPr algn="ctr"/>
              <a:r>
                <a:rPr lang="en-US" sz="1200" b="1" dirty="0">
                  <a:solidFill>
                    <a:schemeClr val="tx1"/>
                  </a:solidFill>
                  <a:latin typeface="Calibri" pitchFamily="34" charset="0"/>
                </a:rPr>
                <a:t>IR</a:t>
              </a:r>
            </a:p>
            <a:p>
              <a:pPr algn="ctr"/>
              <a:r>
                <a:rPr lang="en-US" sz="1200" b="1" dirty="0">
                  <a:solidFill>
                    <a:schemeClr val="tx1"/>
                  </a:solidFill>
                  <a:latin typeface="Calibri" pitchFamily="34" charset="0"/>
                </a:rPr>
                <a:t>Sensor</a:t>
              </a:r>
            </a:p>
          </p:txBody>
        </p:sp>
        <p:sp>
          <p:nvSpPr>
            <p:cNvPr id="33" name="Oval 7"/>
            <p:cNvSpPr>
              <a:spLocks noChangeArrowheads="1"/>
            </p:cNvSpPr>
            <p:nvPr/>
          </p:nvSpPr>
          <p:spPr bwMode="auto">
            <a:xfrm>
              <a:off x="457200" y="2251075"/>
              <a:ext cx="762000" cy="762000"/>
            </a:xfrm>
            <a:prstGeom prst="ellipse">
              <a:avLst/>
            </a:prstGeom>
            <a:solidFill>
              <a:schemeClr val="accent5">
                <a:lumMod val="40000"/>
                <a:lumOff val="60000"/>
              </a:schemeClr>
            </a:solidFill>
            <a:ln w="25400">
              <a:solidFill>
                <a:schemeClr val="accent5">
                  <a:lumMod val="50000"/>
                </a:schemeClr>
              </a:solidFill>
              <a:round/>
              <a:headEnd/>
              <a:tailEnd/>
            </a:ln>
          </p:spPr>
          <p:txBody>
            <a:bodyPr wrap="none" anchor="ctr"/>
            <a:lstStyle/>
            <a:p>
              <a:pPr algn="ctr"/>
              <a:r>
                <a:rPr lang="en-US" sz="1200" b="1">
                  <a:solidFill>
                    <a:schemeClr val="tx1"/>
                  </a:solidFill>
                  <a:latin typeface="Calibri" pitchFamily="34" charset="0"/>
                </a:rPr>
                <a:t>Wheel</a:t>
              </a:r>
            </a:p>
            <a:p>
              <a:pPr algn="ctr"/>
              <a:r>
                <a:rPr lang="en-US" sz="1200" b="1">
                  <a:solidFill>
                    <a:schemeClr val="tx1"/>
                  </a:solidFill>
                  <a:latin typeface="Calibri" pitchFamily="34" charset="0"/>
                </a:rPr>
                <a:t>Sensor</a:t>
              </a:r>
            </a:p>
          </p:txBody>
        </p:sp>
        <p:sp>
          <p:nvSpPr>
            <p:cNvPr id="34" name="Oval 8"/>
            <p:cNvSpPr>
              <a:spLocks noChangeArrowheads="1"/>
            </p:cNvSpPr>
            <p:nvPr/>
          </p:nvSpPr>
          <p:spPr bwMode="auto">
            <a:xfrm>
              <a:off x="1981200" y="2251075"/>
              <a:ext cx="762000" cy="762000"/>
            </a:xfrm>
            <a:prstGeom prst="ellipse">
              <a:avLst/>
            </a:prstGeom>
            <a:solidFill>
              <a:schemeClr val="accent5">
                <a:lumMod val="40000"/>
                <a:lumOff val="60000"/>
              </a:schemeClr>
            </a:solidFill>
            <a:ln w="25400">
              <a:solidFill>
                <a:schemeClr val="accent5">
                  <a:lumMod val="50000"/>
                </a:schemeClr>
              </a:solidFill>
              <a:round/>
              <a:headEnd/>
              <a:tailEnd/>
            </a:ln>
          </p:spPr>
          <p:txBody>
            <a:bodyPr wrap="none" anchor="ctr"/>
            <a:lstStyle/>
            <a:p>
              <a:pPr algn="ctr"/>
              <a:r>
                <a:rPr lang="en-US" sz="1200" b="1">
                  <a:solidFill>
                    <a:schemeClr val="tx1"/>
                  </a:solidFill>
                  <a:latin typeface="Calibri" pitchFamily="34" charset="0"/>
                </a:rPr>
                <a:t>Fusion</a:t>
              </a:r>
            </a:p>
            <a:p>
              <a:pPr algn="ctr"/>
              <a:r>
                <a:rPr lang="en-US" sz="1200" b="1">
                  <a:solidFill>
                    <a:schemeClr val="tx1"/>
                  </a:solidFill>
                  <a:latin typeface="Calibri" pitchFamily="34" charset="0"/>
                </a:rPr>
                <a:t>Task</a:t>
              </a:r>
            </a:p>
          </p:txBody>
        </p:sp>
        <p:sp>
          <p:nvSpPr>
            <p:cNvPr id="35" name="Oval 9"/>
            <p:cNvSpPr>
              <a:spLocks noChangeArrowheads="1"/>
            </p:cNvSpPr>
            <p:nvPr/>
          </p:nvSpPr>
          <p:spPr bwMode="auto">
            <a:xfrm>
              <a:off x="3119438" y="2251075"/>
              <a:ext cx="762000" cy="762000"/>
            </a:xfrm>
            <a:prstGeom prst="ellipse">
              <a:avLst/>
            </a:prstGeom>
            <a:solidFill>
              <a:schemeClr val="accent5">
                <a:lumMod val="40000"/>
                <a:lumOff val="60000"/>
              </a:schemeClr>
            </a:solidFill>
            <a:ln w="25400">
              <a:solidFill>
                <a:schemeClr val="accent5">
                  <a:lumMod val="50000"/>
                </a:schemeClr>
              </a:solidFill>
              <a:round/>
              <a:headEnd/>
              <a:tailEnd/>
            </a:ln>
          </p:spPr>
          <p:txBody>
            <a:bodyPr wrap="none" anchor="ctr"/>
            <a:lstStyle/>
            <a:p>
              <a:pPr algn="ctr"/>
              <a:r>
                <a:rPr lang="en-US" sz="1200" b="1" dirty="0">
                  <a:solidFill>
                    <a:schemeClr val="tx1"/>
                  </a:solidFill>
                  <a:latin typeface="Calibri" pitchFamily="34" charset="0"/>
                </a:rPr>
                <a:t>Object</a:t>
              </a:r>
            </a:p>
            <a:p>
              <a:pPr algn="ctr"/>
              <a:r>
                <a:rPr lang="en-US" sz="1200" b="1" dirty="0">
                  <a:solidFill>
                    <a:schemeClr val="tx1"/>
                  </a:solidFill>
                  <a:latin typeface="Calibri" pitchFamily="34" charset="0"/>
                </a:rPr>
                <a:t>ID Task</a:t>
              </a:r>
            </a:p>
          </p:txBody>
        </p:sp>
        <p:sp>
          <p:nvSpPr>
            <p:cNvPr id="36" name="Oval 10"/>
            <p:cNvSpPr>
              <a:spLocks noChangeArrowheads="1"/>
            </p:cNvSpPr>
            <p:nvPr/>
          </p:nvSpPr>
          <p:spPr bwMode="auto">
            <a:xfrm>
              <a:off x="4267200" y="2251075"/>
              <a:ext cx="762000" cy="762000"/>
            </a:xfrm>
            <a:prstGeom prst="ellipse">
              <a:avLst/>
            </a:prstGeom>
            <a:solidFill>
              <a:schemeClr val="accent5">
                <a:lumMod val="40000"/>
                <a:lumOff val="60000"/>
              </a:schemeClr>
            </a:solidFill>
            <a:ln w="25400">
              <a:solidFill>
                <a:schemeClr val="accent5">
                  <a:lumMod val="50000"/>
                </a:schemeClr>
              </a:solidFill>
              <a:round/>
              <a:headEnd/>
              <a:tailEnd/>
            </a:ln>
          </p:spPr>
          <p:txBody>
            <a:bodyPr wrap="none" anchor="ctr"/>
            <a:lstStyle/>
            <a:p>
              <a:pPr algn="ctr"/>
              <a:r>
                <a:rPr lang="en-US" sz="1200" b="1">
                  <a:solidFill>
                    <a:schemeClr val="tx1"/>
                  </a:solidFill>
                  <a:latin typeface="Calibri" pitchFamily="34" charset="0"/>
                </a:rPr>
                <a:t>Brake </a:t>
              </a:r>
            </a:p>
            <a:p>
              <a:pPr algn="ctr"/>
              <a:r>
                <a:rPr lang="en-US" sz="1200" b="1">
                  <a:solidFill>
                    <a:schemeClr val="tx1"/>
                  </a:solidFill>
                  <a:latin typeface="Calibri" pitchFamily="34" charset="0"/>
                </a:rPr>
                <a:t>Actuator</a:t>
              </a:r>
            </a:p>
          </p:txBody>
        </p:sp>
        <p:cxnSp>
          <p:nvCxnSpPr>
            <p:cNvPr id="37" name="AutoShape 11"/>
            <p:cNvCxnSpPr>
              <a:cxnSpLocks noChangeShapeType="1"/>
              <a:stCxn id="32" idx="5"/>
              <a:endCxn id="34" idx="1"/>
            </p:cNvCxnSpPr>
            <p:nvPr/>
          </p:nvCxnSpPr>
          <p:spPr bwMode="auto">
            <a:xfrm>
              <a:off x="1809750" y="2263775"/>
              <a:ext cx="282575" cy="85725"/>
            </a:xfrm>
            <a:prstGeom prst="straightConnector1">
              <a:avLst/>
            </a:prstGeom>
            <a:noFill/>
            <a:ln w="25400">
              <a:solidFill>
                <a:schemeClr val="accent5">
                  <a:lumMod val="50000"/>
                </a:schemeClr>
              </a:solidFill>
              <a:round/>
              <a:headEnd/>
              <a:tailEnd type="triangle" w="med" len="med"/>
            </a:ln>
          </p:spPr>
        </p:cxnSp>
        <p:cxnSp>
          <p:nvCxnSpPr>
            <p:cNvPr id="38" name="AutoShape 12"/>
            <p:cNvCxnSpPr>
              <a:cxnSpLocks noChangeShapeType="1"/>
              <a:stCxn id="33" idx="6"/>
              <a:endCxn id="34" idx="2"/>
            </p:cNvCxnSpPr>
            <p:nvPr/>
          </p:nvCxnSpPr>
          <p:spPr bwMode="auto">
            <a:xfrm>
              <a:off x="1231900" y="2632075"/>
              <a:ext cx="736600" cy="0"/>
            </a:xfrm>
            <a:prstGeom prst="straightConnector1">
              <a:avLst/>
            </a:prstGeom>
            <a:noFill/>
            <a:ln w="25400">
              <a:solidFill>
                <a:schemeClr val="accent5">
                  <a:lumMod val="50000"/>
                </a:schemeClr>
              </a:solidFill>
              <a:round/>
              <a:headEnd/>
              <a:tailEnd type="triangle" w="med" len="med"/>
            </a:ln>
          </p:spPr>
        </p:cxnSp>
        <p:cxnSp>
          <p:nvCxnSpPr>
            <p:cNvPr id="39" name="AutoShape 13"/>
            <p:cNvCxnSpPr>
              <a:cxnSpLocks noChangeShapeType="1"/>
              <a:stCxn id="34" idx="6"/>
              <a:endCxn id="35" idx="2"/>
            </p:cNvCxnSpPr>
            <p:nvPr/>
          </p:nvCxnSpPr>
          <p:spPr bwMode="auto">
            <a:xfrm>
              <a:off x="2755900" y="2632075"/>
              <a:ext cx="350838" cy="0"/>
            </a:xfrm>
            <a:prstGeom prst="straightConnector1">
              <a:avLst/>
            </a:prstGeom>
            <a:noFill/>
            <a:ln w="25400">
              <a:solidFill>
                <a:schemeClr val="accent5">
                  <a:lumMod val="50000"/>
                </a:schemeClr>
              </a:solidFill>
              <a:round/>
              <a:headEnd/>
              <a:tailEnd type="triangle" w="med" len="med"/>
            </a:ln>
          </p:spPr>
        </p:cxnSp>
        <p:cxnSp>
          <p:nvCxnSpPr>
            <p:cNvPr id="40" name="AutoShape 14"/>
            <p:cNvCxnSpPr>
              <a:cxnSpLocks noChangeShapeType="1"/>
              <a:stCxn id="35" idx="6"/>
              <a:endCxn id="36" idx="2"/>
            </p:cNvCxnSpPr>
            <p:nvPr/>
          </p:nvCxnSpPr>
          <p:spPr bwMode="auto">
            <a:xfrm>
              <a:off x="3894138" y="2632075"/>
              <a:ext cx="360363" cy="0"/>
            </a:xfrm>
            <a:prstGeom prst="straightConnector1">
              <a:avLst/>
            </a:prstGeom>
            <a:noFill/>
            <a:ln w="25400">
              <a:solidFill>
                <a:schemeClr val="accent5">
                  <a:lumMod val="50000"/>
                </a:schemeClr>
              </a:solidFill>
              <a:round/>
              <a:headEnd/>
              <a:tailEnd type="triangle" w="med" len="med"/>
            </a:ln>
          </p:spPr>
        </p:cxnSp>
        <p:sp>
          <p:nvSpPr>
            <p:cNvPr id="41" name="Oval 16"/>
            <p:cNvSpPr>
              <a:spLocks noChangeArrowheads="1"/>
            </p:cNvSpPr>
            <p:nvPr/>
          </p:nvSpPr>
          <p:spPr bwMode="auto">
            <a:xfrm>
              <a:off x="1219200" y="2832100"/>
              <a:ext cx="762000" cy="762000"/>
            </a:xfrm>
            <a:prstGeom prst="ellipse">
              <a:avLst/>
            </a:prstGeom>
            <a:solidFill>
              <a:schemeClr val="accent5">
                <a:lumMod val="40000"/>
                <a:lumOff val="60000"/>
              </a:schemeClr>
            </a:solidFill>
            <a:ln w="25400">
              <a:solidFill>
                <a:schemeClr val="accent5">
                  <a:lumMod val="50000"/>
                </a:schemeClr>
              </a:solidFill>
              <a:round/>
              <a:headEnd/>
              <a:tailEnd/>
            </a:ln>
          </p:spPr>
          <p:txBody>
            <a:bodyPr wrap="none" anchor="ctr"/>
            <a:lstStyle/>
            <a:p>
              <a:pPr algn="ctr"/>
              <a:r>
                <a:rPr lang="en-US" sz="1200" b="1">
                  <a:solidFill>
                    <a:schemeClr val="tx1"/>
                  </a:solidFill>
                  <a:latin typeface="Calibri" pitchFamily="34" charset="0"/>
                </a:rPr>
                <a:t>Nav.</a:t>
              </a:r>
            </a:p>
            <a:p>
              <a:pPr algn="ctr"/>
              <a:r>
                <a:rPr lang="en-US" sz="1200" b="1">
                  <a:solidFill>
                    <a:schemeClr val="tx1"/>
                  </a:solidFill>
                  <a:latin typeface="Calibri" pitchFamily="34" charset="0"/>
                </a:rPr>
                <a:t>Task</a:t>
              </a:r>
            </a:p>
          </p:txBody>
        </p:sp>
        <p:cxnSp>
          <p:nvCxnSpPr>
            <p:cNvPr id="42" name="AutoShape 17"/>
            <p:cNvCxnSpPr>
              <a:cxnSpLocks noChangeShapeType="1"/>
              <a:stCxn id="41" idx="6"/>
              <a:endCxn id="35" idx="3"/>
            </p:cNvCxnSpPr>
            <p:nvPr/>
          </p:nvCxnSpPr>
          <p:spPr bwMode="auto">
            <a:xfrm flipV="1">
              <a:off x="1993900" y="2914650"/>
              <a:ext cx="1236663" cy="298450"/>
            </a:xfrm>
            <a:prstGeom prst="straightConnector1">
              <a:avLst/>
            </a:prstGeom>
            <a:noFill/>
            <a:ln w="25400">
              <a:solidFill>
                <a:schemeClr val="accent5">
                  <a:lumMod val="50000"/>
                </a:schemeClr>
              </a:solidFill>
              <a:round/>
              <a:headEnd/>
              <a:tailEnd type="triangle" w="med" len="med"/>
            </a:ln>
          </p:spPr>
        </p:cxnSp>
        <p:sp>
          <p:nvSpPr>
            <p:cNvPr id="47" name="Text Box 57"/>
            <p:cNvSpPr txBox="1">
              <a:spLocks noChangeArrowheads="1"/>
            </p:cNvSpPr>
            <p:nvPr/>
          </p:nvSpPr>
          <p:spPr bwMode="auto">
            <a:xfrm rot="20801749">
              <a:off x="2206322" y="3121333"/>
              <a:ext cx="916994" cy="395770"/>
            </a:xfrm>
            <a:prstGeom prst="rect">
              <a:avLst/>
            </a:prstGeom>
            <a:noFill/>
            <a:ln w="9525" algn="ctr">
              <a:noFill/>
              <a:miter lim="800000"/>
              <a:headEnd/>
              <a:tailEnd/>
            </a:ln>
          </p:spPr>
          <p:txBody>
            <a:bodyPr wrap="none">
              <a:spAutoFit/>
            </a:bodyPr>
            <a:lstStyle/>
            <a:p>
              <a:pPr marL="342900" indent="-342900">
                <a:spcBef>
                  <a:spcPct val="20000"/>
                </a:spcBef>
                <a:buSzPct val="110000"/>
                <a:buFont typeface="Wingdings" pitchFamily="2" charset="2"/>
                <a:buNone/>
              </a:pPr>
              <a:r>
                <a:rPr lang="en-US" sz="1600" b="1" dirty="0" smtClean="0">
                  <a:latin typeface="Calibri" pitchFamily="34" charset="0"/>
                </a:rPr>
                <a:t>S</a:t>
              </a:r>
              <a:r>
                <a:rPr lang="en-US" sz="1600" b="1" dirty="0" smtClean="0">
                  <a:solidFill>
                    <a:schemeClr val="tx1"/>
                  </a:solidFill>
                  <a:latin typeface="Calibri" pitchFamily="34" charset="0"/>
                </a:rPr>
                <a:t>ignals</a:t>
              </a:r>
              <a:endParaRPr lang="en-US" sz="1600" b="1" dirty="0">
                <a:solidFill>
                  <a:schemeClr val="tx1"/>
                </a:solidFill>
                <a:latin typeface="Calibri" pitchFamily="34" charset="0"/>
              </a:endParaRPr>
            </a:p>
          </p:txBody>
        </p:sp>
      </p:grpSp>
      <p:sp>
        <p:nvSpPr>
          <p:cNvPr id="48" name="Slide Number Placeholder 47"/>
          <p:cNvSpPr>
            <a:spLocks noGrp="1"/>
          </p:cNvSpPr>
          <p:nvPr>
            <p:ph type="sldNum" sz="quarter" idx="12"/>
          </p:nvPr>
        </p:nvSpPr>
        <p:spPr/>
        <p:txBody>
          <a:bodyPr/>
          <a:lstStyle/>
          <a:p>
            <a:fld id="{B6F15528-21DE-4FAA-801E-634DDDAF4B2B}" type="slidenum">
              <a:rPr lang="en-US" smtClean="0"/>
              <a:pPr/>
              <a:t>21</a:t>
            </a:fld>
            <a:endParaRPr lang="en-US"/>
          </a:p>
        </p:txBody>
      </p:sp>
      <p:sp>
        <p:nvSpPr>
          <p:cNvPr id="49" name="Text Box 27"/>
          <p:cNvSpPr txBox="1">
            <a:spLocks noChangeArrowheads="1"/>
          </p:cNvSpPr>
          <p:nvPr/>
        </p:nvSpPr>
        <p:spPr bwMode="auto">
          <a:xfrm>
            <a:off x="4267200" y="3963795"/>
            <a:ext cx="1133645" cy="400110"/>
          </a:xfrm>
          <a:prstGeom prst="rect">
            <a:avLst/>
          </a:prstGeom>
          <a:noFill/>
          <a:ln w="9525">
            <a:noFill/>
            <a:miter lim="800000"/>
            <a:headEnd/>
            <a:tailEnd/>
          </a:ln>
        </p:spPr>
        <p:txBody>
          <a:bodyPr wrap="none">
            <a:spAutoFit/>
          </a:bodyPr>
          <a:lstStyle/>
          <a:p>
            <a:pPr algn="ctr"/>
            <a:r>
              <a:rPr lang="en-US" sz="2000" b="1" dirty="0" smtClean="0">
                <a:solidFill>
                  <a:srgbClr val="000000"/>
                </a:solidFill>
                <a:latin typeface="Calibri" pitchFamily="34" charset="0"/>
              </a:rPr>
              <a:t>Mapping</a:t>
            </a:r>
          </a:p>
        </p:txBody>
      </p:sp>
      <p:sp>
        <p:nvSpPr>
          <p:cNvPr id="50" name="Text Box 27"/>
          <p:cNvSpPr txBox="1">
            <a:spLocks noChangeArrowheads="1"/>
          </p:cNvSpPr>
          <p:nvPr/>
        </p:nvSpPr>
        <p:spPr bwMode="auto">
          <a:xfrm>
            <a:off x="533400" y="3957935"/>
            <a:ext cx="2286000" cy="707886"/>
          </a:xfrm>
          <a:prstGeom prst="rect">
            <a:avLst/>
          </a:prstGeom>
          <a:noFill/>
          <a:ln w="9525">
            <a:noFill/>
            <a:miter lim="800000"/>
            <a:headEnd/>
            <a:tailEnd/>
          </a:ln>
        </p:spPr>
        <p:txBody>
          <a:bodyPr>
            <a:spAutoFit/>
          </a:bodyPr>
          <a:lstStyle/>
          <a:p>
            <a:pPr algn="ctr"/>
            <a:r>
              <a:rPr lang="en-US" sz="2000" b="1" dirty="0" smtClean="0">
                <a:solidFill>
                  <a:srgbClr val="000000"/>
                </a:solidFill>
                <a:latin typeface="Calibri" pitchFamily="34" charset="0"/>
              </a:rPr>
              <a:t>Objectives and </a:t>
            </a:r>
          </a:p>
          <a:p>
            <a:pPr algn="ctr"/>
            <a:r>
              <a:rPr lang="en-US" sz="2000" b="1" dirty="0" smtClean="0">
                <a:solidFill>
                  <a:srgbClr val="000000"/>
                </a:solidFill>
                <a:latin typeface="Calibri" pitchFamily="34" charset="0"/>
              </a:rPr>
              <a:t>Constraints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animBg="1"/>
      <p:bldP spid="13" grpId="0"/>
      <p:bldP spid="15" grpId="0"/>
      <p:bldP spid="16" grpId="0" animBg="1"/>
      <p:bldP spid="17" grpId="0"/>
      <p:bldP spid="18" grpId="0" animBg="1"/>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altLang="zh-CN" sz="3600" dirty="0" smtClean="0">
                <a:effectLst>
                  <a:outerShdw blurRad="38100" dist="38100" dir="2700000" algn="tl">
                    <a:srgbClr val="C0C0C0"/>
                  </a:outerShdw>
                </a:effectLst>
              </a:rPr>
              <a:t>Model-Based </a:t>
            </a:r>
            <a:r>
              <a:rPr lang="en-US" altLang="zh-CN" sz="3600" dirty="0" smtClean="0">
                <a:effectLst>
                  <a:outerShdw blurRad="38100" dist="38100" dir="2700000" algn="tl">
                    <a:srgbClr val="C0C0C0"/>
                  </a:outerShdw>
                </a:effectLst>
              </a:rPr>
              <a:t>Design and Synthesis</a:t>
            </a:r>
            <a:endParaRPr lang="en-US" sz="3600" dirty="0"/>
          </a:p>
        </p:txBody>
      </p:sp>
      <p:sp>
        <p:nvSpPr>
          <p:cNvPr id="6" name="Slide Number Placeholder 5"/>
          <p:cNvSpPr>
            <a:spLocks noGrp="1"/>
          </p:cNvSpPr>
          <p:nvPr>
            <p:ph type="sldNum" sz="quarter" idx="12"/>
          </p:nvPr>
        </p:nvSpPr>
        <p:spPr/>
        <p:txBody>
          <a:bodyPr/>
          <a:lstStyle/>
          <a:p>
            <a:fld id="{D1628BF6-67F0-405E-B297-68D77A67C46A}" type="slidenum">
              <a:rPr lang="de-DE" smtClean="0"/>
              <a:pPr/>
              <a:t>22</a:t>
            </a:fld>
            <a:endParaRPr lang="de-DE"/>
          </a:p>
        </p:txBody>
      </p:sp>
      <p:grpSp>
        <p:nvGrpSpPr>
          <p:cNvPr id="7" name="Group 6"/>
          <p:cNvGrpSpPr/>
          <p:nvPr/>
        </p:nvGrpSpPr>
        <p:grpSpPr>
          <a:xfrm>
            <a:off x="5893155" y="1066800"/>
            <a:ext cx="3098445" cy="2265175"/>
            <a:chOff x="5433996" y="1066800"/>
            <a:chExt cx="3098445" cy="2265175"/>
          </a:xfrm>
        </p:grpSpPr>
        <p:sp>
          <p:nvSpPr>
            <p:cNvPr id="39" name="TextBox 38"/>
            <p:cNvSpPr txBox="1"/>
            <p:nvPr/>
          </p:nvSpPr>
          <p:spPr>
            <a:xfrm>
              <a:off x="5433996" y="1157760"/>
              <a:ext cx="2981329" cy="461665"/>
            </a:xfrm>
            <a:prstGeom prst="rect">
              <a:avLst/>
            </a:prstGeom>
            <a:noFill/>
          </p:spPr>
          <p:txBody>
            <a:bodyPr wrap="none" rtlCol="0">
              <a:spAutoFit/>
            </a:bodyPr>
            <a:lstStyle/>
            <a:p>
              <a:r>
                <a:rPr lang="en-US" altLang="zh-CN" sz="2400" b="1" dirty="0" smtClean="0">
                  <a:solidFill>
                    <a:srgbClr val="0070C0"/>
                  </a:solidFill>
                </a:rPr>
                <a:t>Software </a:t>
              </a:r>
              <a:r>
                <a:rPr lang="en-US" altLang="zh-CN" sz="2400" b="1" dirty="0" smtClean="0">
                  <a:solidFill>
                    <a:srgbClr val="0070C0"/>
                  </a:solidFill>
                </a:rPr>
                <a:t>Tasks Model</a:t>
              </a:r>
              <a:endParaRPr lang="zh-CN" altLang="en-US" sz="2400" b="1" dirty="0">
                <a:solidFill>
                  <a:srgbClr val="0070C0"/>
                </a:solidFill>
              </a:endParaRPr>
            </a:p>
          </p:txBody>
        </p:sp>
        <mc:AlternateContent xmlns:mc="http://schemas.openxmlformats.org/markup-compatibility/2006" xmlns:a14="http://schemas.microsoft.com/office/drawing/2010/main">
          <mc:Choice Requires="a14">
            <p:sp>
              <p:nvSpPr>
                <p:cNvPr id="24" name="椭圆 32"/>
                <p:cNvSpPr/>
                <p:nvPr/>
              </p:nvSpPr>
              <p:spPr>
                <a:xfrm>
                  <a:off x="6620321" y="2052443"/>
                  <a:ext cx="431769" cy="4348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a:rPr>
                            </m:ctrlPr>
                          </m:sSubPr>
                          <m:e>
                            <m:r>
                              <a:rPr lang="zh-CN" altLang="en-US" sz="2400" i="1" smtClean="0">
                                <a:latin typeface="Cambria Math"/>
                              </a:rPr>
                              <m:t>𝜏</m:t>
                            </m:r>
                          </m:e>
                          <m:sub>
                            <m:r>
                              <a:rPr lang="en-US" altLang="zh-CN" sz="2400" b="0" i="1" smtClean="0">
                                <a:latin typeface="Cambria Math"/>
                              </a:rPr>
                              <m:t>1</m:t>
                            </m:r>
                          </m:sub>
                        </m:sSub>
                      </m:oMath>
                    </m:oMathPara>
                  </a14:m>
                  <a:endParaRPr lang="zh-CN" altLang="en-US" sz="2400" dirty="0"/>
                </a:p>
              </p:txBody>
            </p:sp>
          </mc:Choice>
          <mc:Fallback xmlns="">
            <p:sp>
              <p:nvSpPr>
                <p:cNvPr id="24" name="椭圆 32"/>
                <p:cNvSpPr>
                  <a:spLocks noRot="1" noChangeAspect="1" noMove="1" noResize="1" noEditPoints="1" noAdjustHandles="1" noChangeArrowheads="1" noChangeShapeType="1" noTextEdit="1"/>
                </p:cNvSpPr>
                <p:nvPr/>
              </p:nvSpPr>
              <p:spPr>
                <a:xfrm>
                  <a:off x="6620321" y="2052443"/>
                  <a:ext cx="431769" cy="434893"/>
                </a:xfrm>
                <a:prstGeom prst="ellipse">
                  <a:avLst/>
                </a:prstGeom>
                <a:blipFill rotWithShape="1">
                  <a:blip r:embed="rId3"/>
                  <a:stretch>
                    <a:fillRect l="-4000"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椭圆 33"/>
                <p:cNvSpPr/>
                <p:nvPr/>
              </p:nvSpPr>
              <p:spPr>
                <a:xfrm>
                  <a:off x="7299540" y="1681238"/>
                  <a:ext cx="431769" cy="4348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a:rPr>
                            </m:ctrlPr>
                          </m:sSubPr>
                          <m:e>
                            <m:r>
                              <a:rPr lang="zh-CN" altLang="en-US" sz="2400" i="1" smtClean="0">
                                <a:latin typeface="Cambria Math"/>
                              </a:rPr>
                              <m:t>𝜏</m:t>
                            </m:r>
                          </m:e>
                          <m:sub>
                            <m:r>
                              <a:rPr lang="en-US" altLang="zh-CN" sz="2400" b="0" i="1" smtClean="0">
                                <a:latin typeface="Cambria Math"/>
                              </a:rPr>
                              <m:t>2</m:t>
                            </m:r>
                          </m:sub>
                        </m:sSub>
                      </m:oMath>
                    </m:oMathPara>
                  </a14:m>
                  <a:endParaRPr lang="zh-CN" altLang="en-US" sz="2400" dirty="0"/>
                </a:p>
              </p:txBody>
            </p:sp>
          </mc:Choice>
          <mc:Fallback xmlns="">
            <p:sp>
              <p:nvSpPr>
                <p:cNvPr id="25" name="椭圆 33"/>
                <p:cNvSpPr>
                  <a:spLocks noRot="1" noChangeAspect="1" noMove="1" noResize="1" noEditPoints="1" noAdjustHandles="1" noChangeArrowheads="1" noChangeShapeType="1" noTextEdit="1"/>
                </p:cNvSpPr>
                <p:nvPr/>
              </p:nvSpPr>
              <p:spPr>
                <a:xfrm>
                  <a:off x="7299540" y="1681238"/>
                  <a:ext cx="431769" cy="434893"/>
                </a:xfrm>
                <a:prstGeom prst="ellipse">
                  <a:avLst/>
                </a:prstGeom>
                <a:blipFill rotWithShape="1">
                  <a:blip r:embed="rId4"/>
                  <a:stretch>
                    <a:fillRect l="-4000"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椭圆 34"/>
                <p:cNvSpPr/>
                <p:nvPr/>
              </p:nvSpPr>
              <p:spPr>
                <a:xfrm>
                  <a:off x="5850438" y="1973273"/>
                  <a:ext cx="431769" cy="4348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a:rPr>
                            </m:ctrlPr>
                          </m:sSubPr>
                          <m:e>
                            <m:r>
                              <a:rPr lang="zh-CN" altLang="en-US" sz="2400" i="1" smtClean="0">
                                <a:latin typeface="Cambria Math"/>
                              </a:rPr>
                              <m:t>𝜏</m:t>
                            </m:r>
                          </m:e>
                          <m:sub>
                            <m:r>
                              <a:rPr lang="en-US" altLang="zh-CN" sz="2400" b="0" i="1" smtClean="0">
                                <a:latin typeface="Cambria Math"/>
                              </a:rPr>
                              <m:t>3</m:t>
                            </m:r>
                          </m:sub>
                        </m:sSub>
                      </m:oMath>
                    </m:oMathPara>
                  </a14:m>
                  <a:endParaRPr lang="zh-CN" altLang="en-US" sz="2400" dirty="0"/>
                </a:p>
              </p:txBody>
            </p:sp>
          </mc:Choice>
          <mc:Fallback xmlns="">
            <p:sp>
              <p:nvSpPr>
                <p:cNvPr id="26" name="椭圆 34"/>
                <p:cNvSpPr>
                  <a:spLocks noRot="1" noChangeAspect="1" noMove="1" noResize="1" noEditPoints="1" noAdjustHandles="1" noChangeArrowheads="1" noChangeShapeType="1" noTextEdit="1"/>
                </p:cNvSpPr>
                <p:nvPr/>
              </p:nvSpPr>
              <p:spPr>
                <a:xfrm>
                  <a:off x="5850438" y="1973273"/>
                  <a:ext cx="431769" cy="434893"/>
                </a:xfrm>
                <a:prstGeom prst="ellipse">
                  <a:avLst/>
                </a:prstGeom>
                <a:blipFill rotWithShape="1">
                  <a:blip r:embed="rId5"/>
                  <a:stretch>
                    <a:fillRect l="-5405"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椭圆 35"/>
                <p:cNvSpPr/>
                <p:nvPr/>
              </p:nvSpPr>
              <p:spPr>
                <a:xfrm>
                  <a:off x="7144611" y="2475904"/>
                  <a:ext cx="431769" cy="4348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a:rPr>
                            </m:ctrlPr>
                          </m:sSubPr>
                          <m:e>
                            <m:r>
                              <a:rPr lang="zh-CN" altLang="en-US" sz="2400" i="1" smtClean="0">
                                <a:latin typeface="Cambria Math"/>
                              </a:rPr>
                              <m:t>𝜏</m:t>
                            </m:r>
                          </m:e>
                          <m:sub>
                            <m:r>
                              <a:rPr lang="en-US" altLang="zh-CN" sz="2400" b="0" i="1" smtClean="0">
                                <a:latin typeface="Cambria Math"/>
                              </a:rPr>
                              <m:t>5</m:t>
                            </m:r>
                          </m:sub>
                        </m:sSub>
                      </m:oMath>
                    </m:oMathPara>
                  </a14:m>
                  <a:endParaRPr lang="zh-CN" altLang="en-US" sz="2400" dirty="0"/>
                </a:p>
              </p:txBody>
            </p:sp>
          </mc:Choice>
          <mc:Fallback xmlns="">
            <p:sp>
              <p:nvSpPr>
                <p:cNvPr id="27" name="椭圆 35"/>
                <p:cNvSpPr>
                  <a:spLocks noRot="1" noChangeAspect="1" noMove="1" noResize="1" noEditPoints="1" noAdjustHandles="1" noChangeArrowheads="1" noChangeShapeType="1" noTextEdit="1"/>
                </p:cNvSpPr>
                <p:nvPr/>
              </p:nvSpPr>
              <p:spPr>
                <a:xfrm>
                  <a:off x="7144611" y="2475904"/>
                  <a:ext cx="431769" cy="434893"/>
                </a:xfrm>
                <a:prstGeom prst="ellipse">
                  <a:avLst/>
                </a:prstGeom>
                <a:blipFill rotWithShape="1">
                  <a:blip r:embed="rId6"/>
                  <a:stretch>
                    <a:fillRect l="-5333"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椭圆 36"/>
                <p:cNvSpPr/>
                <p:nvPr/>
              </p:nvSpPr>
              <p:spPr>
                <a:xfrm>
                  <a:off x="6342755" y="2767225"/>
                  <a:ext cx="431769" cy="4348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a:rPr>
                            </m:ctrlPr>
                          </m:sSubPr>
                          <m:e>
                            <m:r>
                              <a:rPr lang="zh-CN" altLang="en-US" sz="2400" i="1" smtClean="0">
                                <a:latin typeface="Cambria Math"/>
                              </a:rPr>
                              <m:t>𝜏</m:t>
                            </m:r>
                          </m:e>
                          <m:sub>
                            <m:r>
                              <a:rPr lang="en-US" altLang="zh-CN" sz="2400" b="0" i="1" smtClean="0">
                                <a:latin typeface="Cambria Math"/>
                              </a:rPr>
                              <m:t>6</m:t>
                            </m:r>
                          </m:sub>
                        </m:sSub>
                      </m:oMath>
                    </m:oMathPara>
                  </a14:m>
                  <a:endParaRPr lang="zh-CN" altLang="en-US" sz="2400" dirty="0"/>
                </a:p>
              </p:txBody>
            </p:sp>
          </mc:Choice>
          <mc:Fallback xmlns="">
            <p:sp>
              <p:nvSpPr>
                <p:cNvPr id="28" name="椭圆 36"/>
                <p:cNvSpPr>
                  <a:spLocks noRot="1" noChangeAspect="1" noMove="1" noResize="1" noEditPoints="1" noAdjustHandles="1" noChangeArrowheads="1" noChangeShapeType="1" noTextEdit="1"/>
                </p:cNvSpPr>
                <p:nvPr/>
              </p:nvSpPr>
              <p:spPr>
                <a:xfrm>
                  <a:off x="6342755" y="2767225"/>
                  <a:ext cx="431769" cy="434893"/>
                </a:xfrm>
                <a:prstGeom prst="ellipse">
                  <a:avLst/>
                </a:prstGeom>
                <a:blipFill rotWithShape="1">
                  <a:blip r:embed="rId7"/>
                  <a:stretch>
                    <a:fillRect l="-4000"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椭圆 37"/>
                <p:cNvSpPr/>
                <p:nvPr/>
              </p:nvSpPr>
              <p:spPr>
                <a:xfrm>
                  <a:off x="7884787" y="2068053"/>
                  <a:ext cx="431769" cy="4348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a:rPr>
                            </m:ctrlPr>
                          </m:sSubPr>
                          <m:e>
                            <m:r>
                              <a:rPr lang="zh-CN" altLang="en-US" sz="2400" i="1" smtClean="0">
                                <a:latin typeface="Cambria Math"/>
                              </a:rPr>
                              <m:t>𝜏</m:t>
                            </m:r>
                          </m:e>
                          <m:sub>
                            <m:r>
                              <a:rPr lang="en-US" altLang="zh-CN" sz="2400" b="0" i="1" smtClean="0">
                                <a:latin typeface="Cambria Math"/>
                              </a:rPr>
                              <m:t>4</m:t>
                            </m:r>
                          </m:sub>
                        </m:sSub>
                      </m:oMath>
                    </m:oMathPara>
                  </a14:m>
                  <a:endParaRPr lang="zh-CN" altLang="en-US" sz="2400" dirty="0"/>
                </a:p>
              </p:txBody>
            </p:sp>
          </mc:Choice>
          <mc:Fallback xmlns="">
            <p:sp>
              <p:nvSpPr>
                <p:cNvPr id="29" name="椭圆 37"/>
                <p:cNvSpPr>
                  <a:spLocks noRot="1" noChangeAspect="1" noMove="1" noResize="1" noEditPoints="1" noAdjustHandles="1" noChangeArrowheads="1" noChangeShapeType="1" noTextEdit="1"/>
                </p:cNvSpPr>
                <p:nvPr/>
              </p:nvSpPr>
              <p:spPr>
                <a:xfrm>
                  <a:off x="7884787" y="2068053"/>
                  <a:ext cx="431769" cy="434893"/>
                </a:xfrm>
                <a:prstGeom prst="ellipse">
                  <a:avLst/>
                </a:prstGeom>
                <a:blipFill rotWithShape="1">
                  <a:blip r:embed="rId8"/>
                  <a:stretch>
                    <a:fillRect l="-4000"/>
                  </a:stretch>
                </a:blipFill>
              </p:spPr>
              <p:txBody>
                <a:bodyPr/>
                <a:lstStyle/>
                <a:p>
                  <a:r>
                    <a:rPr lang="en-US">
                      <a:noFill/>
                    </a:rPr>
                    <a:t> </a:t>
                  </a:r>
                </a:p>
              </p:txBody>
            </p:sp>
          </mc:Fallback>
        </mc:AlternateContent>
        <p:sp>
          <p:nvSpPr>
            <p:cNvPr id="30" name="圆角矩形 38"/>
            <p:cNvSpPr/>
            <p:nvPr/>
          </p:nvSpPr>
          <p:spPr>
            <a:xfrm>
              <a:off x="5436097" y="1066800"/>
              <a:ext cx="3096344" cy="2265175"/>
            </a:xfrm>
            <a:prstGeom prst="roundRect">
              <a:avLst/>
            </a:prstGeom>
            <a:noFill/>
            <a:ln>
              <a:solidFill>
                <a:srgbClr val="265B9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31" name="直接箭头连接符 40"/>
            <p:cNvCxnSpPr>
              <a:stCxn id="24" idx="7"/>
              <a:endCxn id="25" idx="3"/>
            </p:cNvCxnSpPr>
            <p:nvPr/>
          </p:nvCxnSpPr>
          <p:spPr>
            <a:xfrm flipV="1">
              <a:off x="6988859" y="2052443"/>
              <a:ext cx="373912" cy="63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42"/>
            <p:cNvCxnSpPr>
              <a:stCxn id="25" idx="4"/>
              <a:endCxn id="27" idx="0"/>
            </p:cNvCxnSpPr>
            <p:nvPr/>
          </p:nvCxnSpPr>
          <p:spPr>
            <a:xfrm flipH="1">
              <a:off x="7360497" y="2116131"/>
              <a:ext cx="154928" cy="3597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44"/>
            <p:cNvCxnSpPr>
              <a:stCxn id="24" idx="2"/>
              <a:endCxn id="26" idx="6"/>
            </p:cNvCxnSpPr>
            <p:nvPr/>
          </p:nvCxnSpPr>
          <p:spPr>
            <a:xfrm flipH="1" flipV="1">
              <a:off x="6282207" y="2190719"/>
              <a:ext cx="338113" cy="791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46"/>
            <p:cNvCxnSpPr>
              <a:stCxn id="26" idx="4"/>
              <a:endCxn id="28" idx="0"/>
            </p:cNvCxnSpPr>
            <p:nvPr/>
          </p:nvCxnSpPr>
          <p:spPr>
            <a:xfrm>
              <a:off x="6066322" y="2408165"/>
              <a:ext cx="492318" cy="3590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48"/>
            <p:cNvCxnSpPr>
              <a:stCxn id="25" idx="6"/>
              <a:endCxn id="29" idx="1"/>
            </p:cNvCxnSpPr>
            <p:nvPr/>
          </p:nvCxnSpPr>
          <p:spPr>
            <a:xfrm>
              <a:off x="7731309" y="1898685"/>
              <a:ext cx="216708" cy="2330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50"/>
            <p:cNvCxnSpPr>
              <a:stCxn id="28" idx="6"/>
              <a:endCxn id="27" idx="3"/>
            </p:cNvCxnSpPr>
            <p:nvPr/>
          </p:nvCxnSpPr>
          <p:spPr>
            <a:xfrm flipV="1">
              <a:off x="6774524" y="2847108"/>
              <a:ext cx="433318" cy="1375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150061" y="2052443"/>
            <a:ext cx="5409770" cy="3280814"/>
            <a:chOff x="3150061" y="2052443"/>
            <a:chExt cx="5409770" cy="3280814"/>
          </a:xfrm>
        </p:grpSpPr>
        <p:cxnSp>
          <p:nvCxnSpPr>
            <p:cNvPr id="11" name="曲线连接符 70"/>
            <p:cNvCxnSpPr>
              <a:stCxn id="26" idx="3"/>
              <a:endCxn id="17" idx="0"/>
            </p:cNvCxnSpPr>
            <p:nvPr/>
          </p:nvCxnSpPr>
          <p:spPr>
            <a:xfrm rot="5400000">
              <a:off x="3267055" y="2227482"/>
              <a:ext cx="2988779" cy="3222768"/>
            </a:xfrm>
            <a:prstGeom prst="curvedConnector3">
              <a:avLst>
                <a:gd name="adj1" fmla="val 50000"/>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曲线连接符 73"/>
            <p:cNvCxnSpPr>
              <a:stCxn id="29" idx="4"/>
              <a:endCxn id="19" idx="0"/>
            </p:cNvCxnSpPr>
            <p:nvPr/>
          </p:nvCxnSpPr>
          <p:spPr>
            <a:xfrm rot="5400000">
              <a:off x="6494866" y="3268291"/>
              <a:ext cx="2830310" cy="1299621"/>
            </a:xfrm>
            <a:prstGeom prst="curvedConnector3">
              <a:avLst>
                <a:gd name="adj1" fmla="val 50000"/>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 name="曲线连接符 75"/>
            <p:cNvCxnSpPr>
              <a:stCxn id="28" idx="3"/>
              <a:endCxn id="18" idx="0"/>
            </p:cNvCxnSpPr>
            <p:nvPr/>
          </p:nvCxnSpPr>
          <p:spPr>
            <a:xfrm rot="5400000">
              <a:off x="4641657" y="3109767"/>
              <a:ext cx="2194827" cy="2252150"/>
            </a:xfrm>
            <a:prstGeom prst="curvedConnector3">
              <a:avLst>
                <a:gd name="adj1" fmla="val 50000"/>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曲线连接符 77"/>
            <p:cNvCxnSpPr>
              <a:stCxn id="27" idx="4"/>
              <a:endCxn id="18" idx="0"/>
            </p:cNvCxnSpPr>
            <p:nvPr/>
          </p:nvCxnSpPr>
          <p:spPr>
            <a:xfrm rot="5400000">
              <a:off x="5005096" y="2518696"/>
              <a:ext cx="2422459" cy="3206660"/>
            </a:xfrm>
            <a:prstGeom prst="curvedConnector3">
              <a:avLst>
                <a:gd name="adj1" fmla="val 50000"/>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曲线连接符 79"/>
            <p:cNvCxnSpPr>
              <a:stCxn id="24" idx="4"/>
              <a:endCxn id="18" idx="0"/>
            </p:cNvCxnSpPr>
            <p:nvPr/>
          </p:nvCxnSpPr>
          <p:spPr>
            <a:xfrm rot="5400000">
              <a:off x="4531220" y="2569111"/>
              <a:ext cx="2845920" cy="2682370"/>
            </a:xfrm>
            <a:prstGeom prst="curvedConnector3">
              <a:avLst>
                <a:gd name="adj1" fmla="val 50000"/>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曲线连接符 87"/>
            <p:cNvCxnSpPr>
              <a:stCxn id="25" idx="5"/>
              <a:endCxn id="19" idx="0"/>
            </p:cNvCxnSpPr>
            <p:nvPr/>
          </p:nvCxnSpPr>
          <p:spPr>
            <a:xfrm rot="5400000">
              <a:off x="6053317" y="3259336"/>
              <a:ext cx="3280814" cy="867027"/>
            </a:xfrm>
            <a:prstGeom prst="curvedConnector3">
              <a:avLst>
                <a:gd name="adj1" fmla="val 50000"/>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49" name="Right Arrow 48"/>
          <p:cNvSpPr/>
          <p:nvPr/>
        </p:nvSpPr>
        <p:spPr>
          <a:xfrm>
            <a:off x="3962400" y="1939513"/>
            <a:ext cx="1765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715490" y="4747900"/>
            <a:ext cx="6666510" cy="1881500"/>
            <a:chOff x="1650046" y="4747900"/>
            <a:chExt cx="6666510" cy="1881500"/>
          </a:xfrm>
        </p:grpSpPr>
        <p:sp>
          <p:nvSpPr>
            <p:cNvPr id="64" name="Rounded Rectangle 63"/>
            <p:cNvSpPr/>
            <p:nvPr/>
          </p:nvSpPr>
          <p:spPr>
            <a:xfrm>
              <a:off x="1650046" y="4747900"/>
              <a:ext cx="6666510" cy="1881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835696" y="4757192"/>
              <a:ext cx="2664127" cy="461665"/>
            </a:xfrm>
            <a:prstGeom prst="rect">
              <a:avLst/>
            </a:prstGeom>
            <a:noFill/>
          </p:spPr>
          <p:txBody>
            <a:bodyPr wrap="none" rtlCol="0">
              <a:spAutoFit/>
            </a:bodyPr>
            <a:lstStyle/>
            <a:p>
              <a:r>
                <a:rPr lang="en-US" altLang="zh-CN" sz="2400" b="1" dirty="0" smtClean="0">
                  <a:solidFill>
                    <a:srgbClr val="0070C0"/>
                  </a:solidFill>
                </a:rPr>
                <a:t>Architecture </a:t>
              </a:r>
              <a:r>
                <a:rPr lang="en-US" altLang="zh-CN" sz="2400" b="1" dirty="0" smtClean="0">
                  <a:solidFill>
                    <a:srgbClr val="0070C0"/>
                  </a:solidFill>
                </a:rPr>
                <a:t>Model</a:t>
              </a:r>
              <a:endParaRPr lang="zh-CN" altLang="en-US" sz="2400" b="1" dirty="0">
                <a:solidFill>
                  <a:srgbClr val="0070C0"/>
                </a:solidFill>
              </a:endParaRPr>
            </a:p>
          </p:txBody>
        </p:sp>
        <p:cxnSp>
          <p:nvCxnSpPr>
            <p:cNvPr id="43" name="直接连接符 3"/>
            <p:cNvCxnSpPr/>
            <p:nvPr/>
          </p:nvCxnSpPr>
          <p:spPr>
            <a:xfrm>
              <a:off x="2132770" y="6413376"/>
              <a:ext cx="567427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7"/>
            <p:cNvCxnSpPr>
              <a:stCxn id="17" idx="2"/>
            </p:cNvCxnSpPr>
            <p:nvPr/>
          </p:nvCxnSpPr>
          <p:spPr>
            <a:xfrm>
              <a:off x="3084616" y="6159523"/>
              <a:ext cx="0" cy="2538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7"/>
            <p:cNvCxnSpPr/>
            <p:nvPr/>
          </p:nvCxnSpPr>
          <p:spPr>
            <a:xfrm>
              <a:off x="4581042" y="6159523"/>
              <a:ext cx="0" cy="2538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9"/>
            <p:cNvCxnSpPr/>
            <p:nvPr/>
          </p:nvCxnSpPr>
          <p:spPr>
            <a:xfrm>
              <a:off x="7245338" y="6159523"/>
              <a:ext cx="0" cy="2538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92"/>
            <p:cNvSpPr/>
            <p:nvPr/>
          </p:nvSpPr>
          <p:spPr>
            <a:xfrm>
              <a:off x="2527307" y="5333256"/>
              <a:ext cx="1114617" cy="826267"/>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smtClean="0"/>
                <a:t>CPU 1</a:t>
              </a:r>
              <a:endParaRPr lang="zh-CN" altLang="en-US" dirty="0"/>
            </a:p>
          </p:txBody>
        </p:sp>
        <p:sp>
          <p:nvSpPr>
            <p:cNvPr id="18" name="矩形 93"/>
            <p:cNvSpPr/>
            <p:nvPr/>
          </p:nvSpPr>
          <p:spPr>
            <a:xfrm>
              <a:off x="3990242" y="5333256"/>
              <a:ext cx="1114617" cy="826267"/>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smtClean="0"/>
                <a:t>CPU 2</a:t>
              </a:r>
              <a:endParaRPr lang="zh-CN" altLang="en-US" dirty="0"/>
            </a:p>
          </p:txBody>
        </p:sp>
        <p:sp>
          <p:nvSpPr>
            <p:cNvPr id="19" name="矩形 94"/>
            <p:cNvSpPr/>
            <p:nvPr/>
          </p:nvSpPr>
          <p:spPr>
            <a:xfrm>
              <a:off x="6637457" y="5333256"/>
              <a:ext cx="1114617" cy="826267"/>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smtClean="0"/>
                <a:t>CPU k</a:t>
              </a:r>
              <a:endParaRPr lang="zh-CN" altLang="en-US" dirty="0"/>
            </a:p>
          </p:txBody>
        </p:sp>
        <p:sp>
          <p:nvSpPr>
            <p:cNvPr id="65" name="TextBox 64"/>
            <p:cNvSpPr txBox="1"/>
            <p:nvPr/>
          </p:nvSpPr>
          <p:spPr>
            <a:xfrm>
              <a:off x="5662044" y="5345450"/>
              <a:ext cx="550151" cy="707886"/>
            </a:xfrm>
            <a:prstGeom prst="rect">
              <a:avLst/>
            </a:prstGeom>
            <a:noFill/>
          </p:spPr>
          <p:txBody>
            <a:bodyPr wrap="none" rtlCol="0">
              <a:spAutoFit/>
            </a:bodyPr>
            <a:lstStyle/>
            <a:p>
              <a:r>
                <a:rPr lang="en-US" sz="4000" b="1" dirty="0" smtClean="0"/>
                <a:t>…</a:t>
              </a:r>
              <a:endParaRPr lang="en-US" sz="4000" b="1" dirty="0"/>
            </a:p>
          </p:txBody>
        </p:sp>
      </p:grpSp>
      <p:grpSp>
        <p:nvGrpSpPr>
          <p:cNvPr id="2" name="Group 1"/>
          <p:cNvGrpSpPr/>
          <p:nvPr/>
        </p:nvGrpSpPr>
        <p:grpSpPr>
          <a:xfrm>
            <a:off x="685800" y="1066800"/>
            <a:ext cx="3096344" cy="2265175"/>
            <a:chOff x="838200" y="1066800"/>
            <a:chExt cx="3096344" cy="2265175"/>
          </a:xfrm>
        </p:grpSpPr>
        <p:sp>
          <p:nvSpPr>
            <p:cNvPr id="38" name="TextBox 37"/>
            <p:cNvSpPr txBox="1"/>
            <p:nvPr/>
          </p:nvSpPr>
          <p:spPr>
            <a:xfrm>
              <a:off x="914400" y="1157760"/>
              <a:ext cx="2424062" cy="461665"/>
            </a:xfrm>
            <a:prstGeom prst="rect">
              <a:avLst/>
            </a:prstGeom>
            <a:noFill/>
          </p:spPr>
          <p:txBody>
            <a:bodyPr wrap="none" rtlCol="0">
              <a:spAutoFit/>
            </a:bodyPr>
            <a:lstStyle/>
            <a:p>
              <a:r>
                <a:rPr lang="en-US" altLang="zh-CN" sz="2400" b="1" dirty="0" smtClean="0">
                  <a:solidFill>
                    <a:srgbClr val="0070C0"/>
                  </a:solidFill>
                </a:rPr>
                <a:t>Functional Model</a:t>
              </a:r>
              <a:endParaRPr lang="zh-CN" altLang="en-US" sz="2400" b="1" dirty="0">
                <a:solidFill>
                  <a:srgbClr val="0070C0"/>
                </a:solidFill>
              </a:endParaRPr>
            </a:p>
          </p:txBody>
        </p:sp>
        <p:sp>
          <p:nvSpPr>
            <p:cNvPr id="41" name="圆角矩形 38"/>
            <p:cNvSpPr/>
            <p:nvPr/>
          </p:nvSpPr>
          <p:spPr>
            <a:xfrm>
              <a:off x="838200" y="1066800"/>
              <a:ext cx="3096344" cy="2265175"/>
            </a:xfrm>
            <a:prstGeom prst="roundRect">
              <a:avLst/>
            </a:prstGeom>
            <a:noFill/>
            <a:ln>
              <a:solidFill>
                <a:srgbClr val="265B9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6553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3254" y="1709261"/>
              <a:ext cx="2720546" cy="151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TextBox 19"/>
          <p:cNvSpPr txBox="1"/>
          <p:nvPr/>
        </p:nvSpPr>
        <p:spPr>
          <a:xfrm>
            <a:off x="5334000" y="3733800"/>
            <a:ext cx="2539285" cy="584775"/>
          </a:xfrm>
          <a:prstGeom prst="rect">
            <a:avLst/>
          </a:prstGeom>
          <a:noFill/>
        </p:spPr>
        <p:txBody>
          <a:bodyPr wrap="none" rtlCol="0">
            <a:spAutoFit/>
          </a:bodyPr>
          <a:lstStyle/>
          <a:p>
            <a:r>
              <a:rPr lang="en-US" sz="3200" b="1" i="1" dirty="0" smtClean="0">
                <a:solidFill>
                  <a:schemeClr val="accent1"/>
                </a:solidFill>
              </a:rPr>
              <a:t>Task mapping</a:t>
            </a:r>
            <a:endParaRPr lang="en-US" sz="3200" b="1" i="1" dirty="0">
              <a:solidFill>
                <a:schemeClr val="accent1"/>
              </a:solidFill>
            </a:endParaRPr>
          </a:p>
        </p:txBody>
      </p:sp>
      <p:sp>
        <p:nvSpPr>
          <p:cNvPr id="47" name="TextBox 46"/>
          <p:cNvSpPr txBox="1"/>
          <p:nvPr/>
        </p:nvSpPr>
        <p:spPr>
          <a:xfrm>
            <a:off x="3945157" y="1277496"/>
            <a:ext cx="1769843" cy="584775"/>
          </a:xfrm>
          <a:prstGeom prst="rect">
            <a:avLst/>
          </a:prstGeom>
          <a:noFill/>
        </p:spPr>
        <p:txBody>
          <a:bodyPr wrap="none" rtlCol="0">
            <a:spAutoFit/>
          </a:bodyPr>
          <a:lstStyle/>
          <a:p>
            <a:r>
              <a:rPr lang="en-US" sz="3200" b="1" i="1" dirty="0" smtClean="0">
                <a:solidFill>
                  <a:schemeClr val="accent1"/>
                </a:solidFill>
              </a:rPr>
              <a:t>Task gen.</a:t>
            </a:r>
            <a:endParaRPr lang="en-US" sz="3200" b="1" i="1" dirty="0">
              <a:solidFill>
                <a:schemeClr val="accent1"/>
              </a:solidFill>
            </a:endParaRPr>
          </a:p>
        </p:txBody>
      </p:sp>
    </p:spTree>
    <p:extLst>
      <p:ext uri="{BB962C8B-B14F-4D97-AF65-F5344CB8AC3E}">
        <p14:creationId xmlns:p14="http://schemas.microsoft.com/office/powerpoint/2010/main" val="704740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Autofit/>
          </a:bodyPr>
          <a:lstStyle/>
          <a:p>
            <a:pPr eaLnBrk="1" fontAlgn="auto" hangingPunct="1">
              <a:spcAft>
                <a:spcPts val="0"/>
              </a:spcAft>
              <a:defRPr/>
            </a:pPr>
            <a:r>
              <a:rPr lang="en-US" sz="3600" dirty="0" smtClean="0"/>
              <a:t>Task Mapping onto Distributed Platform </a:t>
            </a:r>
            <a:endParaRPr lang="en-US" sz="3600" dirty="0"/>
          </a:p>
        </p:txBody>
      </p:sp>
      <p:graphicFrame>
        <p:nvGraphicFramePr>
          <p:cNvPr id="5" name="Content Placeholder 4"/>
          <p:cNvGraphicFramePr>
            <a:graphicFrameLocks noGrp="1"/>
          </p:cNvGraphicFramePr>
          <p:nvPr>
            <p:ph idx="1"/>
          </p:nvPr>
        </p:nvGraphicFramePr>
        <p:xfrm>
          <a:off x="685800" y="3352800"/>
          <a:ext cx="8001000" cy="2607254"/>
        </p:xfrm>
        <a:graphic>
          <a:graphicData uri="http://schemas.openxmlformats.org/drawingml/2006/table">
            <a:tbl>
              <a:tblPr firstRow="1">
                <a:tableStyleId>{5940675A-B579-460E-94D1-54222C63F5DA}</a:tableStyleId>
              </a:tblPr>
              <a:tblGrid>
                <a:gridCol w="1196411"/>
                <a:gridCol w="2467599"/>
                <a:gridCol w="2168495"/>
                <a:gridCol w="2168495"/>
              </a:tblGrid>
              <a:tr h="666170">
                <a:tc>
                  <a:txBody>
                    <a:bodyPr/>
                    <a:lstStyle/>
                    <a:p>
                      <a:r>
                        <a:rPr lang="en-US" sz="1800" dirty="0" smtClean="0"/>
                        <a:t>Problems</a:t>
                      </a:r>
                      <a:endParaRPr lang="en-US" sz="1800" b="1" i="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800" dirty="0" smtClean="0"/>
                        <a:t>1: Allocation &amp; Priority</a:t>
                      </a:r>
                    </a:p>
                    <a:p>
                      <a:pPr algn="ctr"/>
                      <a:r>
                        <a:rPr lang="en-US" sz="1800" dirty="0" smtClean="0"/>
                        <a:t>Assignment</a:t>
                      </a:r>
                      <a:endParaRPr lang="en-US" sz="1800" b="1" i="1" dirty="0"/>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800" dirty="0" smtClean="0"/>
                        <a:t>2: Period</a:t>
                      </a:r>
                      <a:endParaRPr lang="en-US" sz="1800" baseline="0" dirty="0" smtClean="0"/>
                    </a:p>
                    <a:p>
                      <a:pPr algn="ctr"/>
                      <a:r>
                        <a:rPr lang="en-US" sz="1800" baseline="0" dirty="0" smtClean="0"/>
                        <a:t>Assignment</a:t>
                      </a:r>
                      <a:endParaRPr lang="en-US" sz="1800" b="1" i="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800" dirty="0" smtClean="0"/>
                        <a:t>3: Extensibility</a:t>
                      </a:r>
                    </a:p>
                    <a:p>
                      <a:pPr algn="ctr"/>
                      <a:r>
                        <a:rPr lang="en-US" sz="1800" dirty="0" smtClean="0"/>
                        <a:t>Optimization</a:t>
                      </a:r>
                      <a:endParaRPr lang="en-US" sz="1800" b="1" i="1" dirty="0"/>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75000"/>
                      </a:schemeClr>
                    </a:solidFill>
                  </a:tcPr>
                </a:tc>
              </a:tr>
              <a:tr h="623627">
                <a:tc>
                  <a:txBody>
                    <a:bodyPr/>
                    <a:lstStyle/>
                    <a:p>
                      <a:r>
                        <a:rPr lang="en-US" sz="1800" dirty="0" smtClean="0"/>
                        <a:t>Design</a:t>
                      </a:r>
                      <a:r>
                        <a:rPr lang="en-US" sz="1800" baseline="0" dirty="0" smtClean="0"/>
                        <a:t> Variables</a:t>
                      </a:r>
                      <a:endParaRPr lang="en-US" sz="1800" b="1" baseline="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1800" dirty="0" smtClean="0"/>
                        <a:t>Allocation, Priority, Signal Mapping</a:t>
                      </a:r>
                      <a:endParaRPr lang="en-US" sz="1800" b="0" dirty="0"/>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1800" dirty="0" smtClean="0"/>
                        <a:t>Period</a:t>
                      </a:r>
                      <a:endParaRPr lang="en-US" sz="1800" b="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1800" dirty="0" smtClean="0"/>
                        <a:t>Allocation,</a:t>
                      </a:r>
                      <a:r>
                        <a:rPr lang="en-US" sz="1800" baseline="0" dirty="0" smtClean="0"/>
                        <a:t> </a:t>
                      </a:r>
                      <a:r>
                        <a:rPr lang="en-US" sz="1800" dirty="0" smtClean="0"/>
                        <a:t>Priority, Signal</a:t>
                      </a:r>
                      <a:r>
                        <a:rPr lang="en-US" sz="1800" baseline="0" dirty="0" smtClean="0"/>
                        <a:t> Mapping</a:t>
                      </a:r>
                      <a:endParaRPr lang="en-US" sz="1800" b="0" dirty="0"/>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406235">
                <a:tc>
                  <a:txBody>
                    <a:bodyPr/>
                    <a:lstStyle/>
                    <a:p>
                      <a:r>
                        <a:rPr lang="en-US" sz="1800" dirty="0" smtClean="0"/>
                        <a:t>Objective</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1800" dirty="0" smtClean="0"/>
                        <a:t>Latency</a:t>
                      </a:r>
                      <a:endParaRPr lang="en-US" sz="1800" b="0" dirty="0"/>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1800" dirty="0" smtClean="0"/>
                        <a:t>Latency</a:t>
                      </a:r>
                      <a:endParaRPr lang="en-US" sz="1800" b="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1800" dirty="0" smtClean="0"/>
                        <a:t>Extensibility</a:t>
                      </a:r>
                      <a:endParaRPr lang="en-US" sz="1800" b="0" dirty="0"/>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894769">
                <a:tc>
                  <a:txBody>
                    <a:bodyPr/>
                    <a:lstStyle/>
                    <a:p>
                      <a:r>
                        <a:rPr lang="en-US" sz="1800" dirty="0" smtClean="0"/>
                        <a:t>Approach</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800" dirty="0" smtClean="0"/>
                        <a:t>Mixed integer</a:t>
                      </a:r>
                      <a:r>
                        <a:rPr lang="en-US" sz="1800" baseline="0" dirty="0" smtClean="0"/>
                        <a:t> linear programming (MILP)</a:t>
                      </a:r>
                      <a:endParaRPr lang="en-US" sz="1800" b="0" dirty="0"/>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800" dirty="0" smtClean="0"/>
                        <a:t>Geometric</a:t>
                      </a:r>
                      <a:r>
                        <a:rPr lang="en-US" sz="1800" baseline="0" dirty="0" smtClean="0"/>
                        <a:t> programming (GP)</a:t>
                      </a:r>
                      <a:endParaRPr lang="en-US" sz="1800" b="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800" dirty="0" smtClean="0"/>
                        <a:t>MILP &amp; Heuristic </a:t>
                      </a:r>
                      <a:endParaRPr lang="en-US" sz="1800" b="0" dirty="0"/>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48159" name="Content Placeholder 2"/>
          <p:cNvSpPr txBox="1">
            <a:spLocks/>
          </p:cNvSpPr>
          <p:nvPr/>
        </p:nvSpPr>
        <p:spPr bwMode="auto">
          <a:xfrm>
            <a:off x="457200" y="1066800"/>
            <a:ext cx="8229600" cy="2438400"/>
          </a:xfrm>
          <a:prstGeom prst="rect">
            <a:avLst/>
          </a:prstGeom>
          <a:noFill/>
          <a:ln w="9525">
            <a:noFill/>
            <a:miter lim="800000"/>
            <a:headEnd/>
            <a:tailEnd/>
          </a:ln>
        </p:spPr>
        <p:txBody>
          <a:bodyPr/>
          <a:lstStyle/>
          <a:p>
            <a:pPr marL="342900" indent="-342900">
              <a:buFont typeface="Arial" pitchFamily="34" charset="0"/>
              <a:buChar char="•"/>
            </a:pPr>
            <a:r>
              <a:rPr lang="en-US" sz="2400" dirty="0" smtClean="0">
                <a:latin typeface="Calibri" pitchFamily="34" charset="0"/>
              </a:rPr>
              <a:t>Address metrics: </a:t>
            </a:r>
            <a:r>
              <a:rPr lang="en-US" sz="2400" u="sng" dirty="0" smtClean="0">
                <a:latin typeface="Calibri" pitchFamily="34" charset="0"/>
              </a:rPr>
              <a:t>end-to-end latency and system extensibility</a:t>
            </a:r>
            <a:r>
              <a:rPr lang="en-US" sz="2400" dirty="0" smtClean="0">
                <a:latin typeface="Calibri" pitchFamily="34" charset="0"/>
              </a:rPr>
              <a:t>. </a:t>
            </a:r>
          </a:p>
          <a:p>
            <a:pPr marL="342900" indent="-342900">
              <a:buFont typeface="Arial" pitchFamily="34" charset="0"/>
              <a:buChar char="•"/>
            </a:pPr>
            <a:r>
              <a:rPr lang="en-US" sz="2400" dirty="0" smtClean="0">
                <a:latin typeface="Calibri" pitchFamily="34" charset="0"/>
              </a:rPr>
              <a:t>Based on </a:t>
            </a:r>
            <a:r>
              <a:rPr lang="en-US" sz="2400" u="sng" dirty="0" smtClean="0">
                <a:latin typeface="Calibri" pitchFamily="34" charset="0"/>
              </a:rPr>
              <a:t>mathematical programming and heuristics</a:t>
            </a:r>
            <a:r>
              <a:rPr lang="en-US" sz="2400" dirty="0" smtClean="0">
                <a:latin typeface="Calibri" pitchFamily="34" charset="0"/>
              </a:rPr>
              <a:t>.</a:t>
            </a:r>
          </a:p>
          <a:p>
            <a:pPr marL="342900" indent="-342900">
              <a:buFont typeface="Arial" pitchFamily="34" charset="0"/>
              <a:buChar char="•"/>
            </a:pPr>
            <a:r>
              <a:rPr lang="en-US" sz="2400" dirty="0" smtClean="0">
                <a:latin typeface="Calibri" pitchFamily="34" charset="0"/>
              </a:rPr>
              <a:t>Challenges: </a:t>
            </a:r>
            <a:r>
              <a:rPr lang="en-US" sz="2400" u="sng" dirty="0" smtClean="0">
                <a:latin typeface="Calibri" pitchFamily="34" charset="0"/>
              </a:rPr>
              <a:t>formulation and efficiency</a:t>
            </a:r>
            <a:r>
              <a:rPr lang="en-US" sz="2400" dirty="0" smtClean="0">
                <a:latin typeface="Calibri" pitchFamily="34" charset="0"/>
              </a:rPr>
              <a:t>.</a:t>
            </a:r>
          </a:p>
        </p:txBody>
      </p:sp>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a:p>
        </p:txBody>
      </p:sp>
      <p:sp>
        <p:nvSpPr>
          <p:cNvPr id="9" name="Content Placeholder 2"/>
          <p:cNvSpPr txBox="1">
            <a:spLocks/>
          </p:cNvSpPr>
          <p:nvPr/>
        </p:nvSpPr>
        <p:spPr bwMode="auto">
          <a:xfrm>
            <a:off x="457200" y="2209800"/>
            <a:ext cx="8229600" cy="914400"/>
          </a:xfrm>
          <a:prstGeom prst="rect">
            <a:avLst/>
          </a:prstGeom>
          <a:noFill/>
          <a:ln w="9525">
            <a:noFill/>
            <a:miter lim="800000"/>
            <a:headEnd/>
            <a:tailEnd/>
          </a:ln>
        </p:spPr>
        <p:txBody>
          <a:bodyPr/>
          <a:lstStyle/>
          <a:p>
            <a:pPr marL="342900" indent="-342900">
              <a:buFont typeface="Arial" pitchFamily="34" charset="0"/>
              <a:buChar char="•"/>
            </a:pPr>
            <a:r>
              <a:rPr lang="en-US" sz="2400" dirty="0" smtClean="0">
                <a:latin typeface="Calibri" pitchFamily="34" charset="0"/>
              </a:rPr>
              <a:t>Focus on </a:t>
            </a:r>
            <a:r>
              <a:rPr lang="en-US" sz="2400" u="sng" dirty="0" smtClean="0">
                <a:latin typeface="Calibri" pitchFamily="34" charset="0"/>
              </a:rPr>
              <a:t>analytical worst case analysis</a:t>
            </a:r>
            <a:r>
              <a:rPr lang="en-US" sz="2400" dirty="0" smtClean="0">
                <a:latin typeface="Calibri" pitchFamily="34" charset="0"/>
              </a:rPr>
              <a:t> for CAN-based systems with periodic tasks and messages.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Autofit/>
          </a:bodyPr>
          <a:lstStyle/>
          <a:p>
            <a:pPr eaLnBrk="1" fontAlgn="auto" hangingPunct="1">
              <a:spcAft>
                <a:spcPts val="0"/>
              </a:spcAft>
              <a:defRPr/>
            </a:pPr>
            <a:r>
              <a:rPr lang="en-US" sz="3200" dirty="0" smtClean="0"/>
              <a:t>Task Allocation </a:t>
            </a:r>
            <a:r>
              <a:rPr lang="en-US" sz="3200" dirty="0" smtClean="0"/>
              <a:t>and</a:t>
            </a:r>
            <a:r>
              <a:rPr lang="en-US" sz="3200" dirty="0" smtClean="0"/>
              <a:t> </a:t>
            </a:r>
            <a:r>
              <a:rPr lang="en-US" sz="3200" dirty="0" smtClean="0"/>
              <a:t>Priority </a:t>
            </a:r>
            <a:r>
              <a:rPr lang="en-US" sz="3200" dirty="0" smtClean="0"/>
              <a:t>Assignment</a:t>
            </a:r>
            <a:endParaRPr lang="en-US" sz="3200" dirty="0"/>
          </a:p>
        </p:txBody>
      </p:sp>
      <p:sp>
        <p:nvSpPr>
          <p:cNvPr id="54275" name="Oval 5"/>
          <p:cNvSpPr>
            <a:spLocks noChangeArrowheads="1"/>
          </p:cNvSpPr>
          <p:nvPr/>
        </p:nvSpPr>
        <p:spPr bwMode="auto">
          <a:xfrm>
            <a:off x="1003300" y="2733387"/>
            <a:ext cx="673100" cy="650875"/>
          </a:xfrm>
          <a:prstGeom prst="ellipse">
            <a:avLst/>
          </a:prstGeom>
          <a:noFill/>
          <a:ln w="25400">
            <a:solidFill>
              <a:srgbClr val="0000FF"/>
            </a:solidFill>
            <a:round/>
            <a:headEnd/>
            <a:tailEnd/>
          </a:ln>
        </p:spPr>
        <p:txBody>
          <a:bodyPr wrap="none" anchor="ctr"/>
          <a:lstStyle/>
          <a:p>
            <a:r>
              <a:rPr lang="en-US" b="1">
                <a:solidFill>
                  <a:srgbClr val="0000FF"/>
                </a:solidFill>
                <a:latin typeface="Calibri" pitchFamily="34" charset="0"/>
              </a:rPr>
              <a:t>T4</a:t>
            </a:r>
          </a:p>
        </p:txBody>
      </p:sp>
      <p:sp>
        <p:nvSpPr>
          <p:cNvPr id="54276" name="Oval 5"/>
          <p:cNvSpPr>
            <a:spLocks noChangeArrowheads="1"/>
          </p:cNvSpPr>
          <p:nvPr/>
        </p:nvSpPr>
        <p:spPr bwMode="auto">
          <a:xfrm>
            <a:off x="3200400" y="1666587"/>
            <a:ext cx="673100" cy="650875"/>
          </a:xfrm>
          <a:prstGeom prst="ellipse">
            <a:avLst/>
          </a:prstGeom>
          <a:noFill/>
          <a:ln w="25400">
            <a:solidFill>
              <a:srgbClr val="0000FF"/>
            </a:solidFill>
            <a:round/>
            <a:headEnd/>
            <a:tailEnd/>
          </a:ln>
        </p:spPr>
        <p:txBody>
          <a:bodyPr wrap="none" anchor="ctr"/>
          <a:lstStyle/>
          <a:p>
            <a:r>
              <a:rPr lang="en-US" b="1">
                <a:solidFill>
                  <a:srgbClr val="0000FF"/>
                </a:solidFill>
                <a:latin typeface="Calibri" pitchFamily="34" charset="0"/>
              </a:rPr>
              <a:t>T2</a:t>
            </a:r>
          </a:p>
        </p:txBody>
      </p:sp>
      <p:sp>
        <p:nvSpPr>
          <p:cNvPr id="54277" name="Oval 5"/>
          <p:cNvSpPr>
            <a:spLocks noChangeArrowheads="1"/>
          </p:cNvSpPr>
          <p:nvPr/>
        </p:nvSpPr>
        <p:spPr bwMode="auto">
          <a:xfrm>
            <a:off x="609600" y="1666587"/>
            <a:ext cx="673100" cy="650875"/>
          </a:xfrm>
          <a:prstGeom prst="ellipse">
            <a:avLst/>
          </a:prstGeom>
          <a:noFill/>
          <a:ln w="25400">
            <a:solidFill>
              <a:srgbClr val="0000FF"/>
            </a:solidFill>
            <a:round/>
            <a:headEnd/>
            <a:tailEnd/>
          </a:ln>
        </p:spPr>
        <p:txBody>
          <a:bodyPr wrap="none" anchor="ctr"/>
          <a:lstStyle/>
          <a:p>
            <a:r>
              <a:rPr lang="en-US" b="1">
                <a:solidFill>
                  <a:srgbClr val="0000FF"/>
                </a:solidFill>
                <a:latin typeface="Calibri" pitchFamily="34" charset="0"/>
              </a:rPr>
              <a:t>T1</a:t>
            </a:r>
          </a:p>
        </p:txBody>
      </p:sp>
      <p:sp>
        <p:nvSpPr>
          <p:cNvPr id="54278" name="Oval 5"/>
          <p:cNvSpPr>
            <a:spLocks noChangeArrowheads="1"/>
          </p:cNvSpPr>
          <p:nvPr/>
        </p:nvSpPr>
        <p:spPr bwMode="auto">
          <a:xfrm>
            <a:off x="3517900" y="2809587"/>
            <a:ext cx="673100" cy="650875"/>
          </a:xfrm>
          <a:prstGeom prst="ellipse">
            <a:avLst/>
          </a:prstGeom>
          <a:noFill/>
          <a:ln w="25400">
            <a:solidFill>
              <a:srgbClr val="0000FF"/>
            </a:solidFill>
            <a:round/>
            <a:headEnd/>
            <a:tailEnd/>
          </a:ln>
        </p:spPr>
        <p:txBody>
          <a:bodyPr wrap="none" anchor="ctr"/>
          <a:lstStyle/>
          <a:p>
            <a:r>
              <a:rPr lang="en-US" b="1">
                <a:solidFill>
                  <a:srgbClr val="0000FF"/>
                </a:solidFill>
                <a:latin typeface="Calibri" pitchFamily="34" charset="0"/>
              </a:rPr>
              <a:t>T5</a:t>
            </a:r>
          </a:p>
        </p:txBody>
      </p:sp>
      <p:sp>
        <p:nvSpPr>
          <p:cNvPr id="54279" name="Oval 5"/>
          <p:cNvSpPr>
            <a:spLocks noChangeArrowheads="1"/>
          </p:cNvSpPr>
          <p:nvPr/>
        </p:nvSpPr>
        <p:spPr bwMode="auto">
          <a:xfrm>
            <a:off x="3775075" y="3682712"/>
            <a:ext cx="673100" cy="650875"/>
          </a:xfrm>
          <a:prstGeom prst="ellipse">
            <a:avLst/>
          </a:prstGeom>
          <a:noFill/>
          <a:ln w="25400">
            <a:solidFill>
              <a:srgbClr val="0000FF"/>
            </a:solidFill>
            <a:round/>
            <a:headEnd/>
            <a:tailEnd/>
          </a:ln>
        </p:spPr>
        <p:txBody>
          <a:bodyPr wrap="none" anchor="ctr"/>
          <a:lstStyle/>
          <a:p>
            <a:r>
              <a:rPr lang="en-US" b="1">
                <a:solidFill>
                  <a:srgbClr val="0000FF"/>
                </a:solidFill>
                <a:latin typeface="Calibri" pitchFamily="34" charset="0"/>
              </a:rPr>
              <a:t>T7</a:t>
            </a:r>
          </a:p>
        </p:txBody>
      </p:sp>
      <p:sp>
        <p:nvSpPr>
          <p:cNvPr id="54280" name="Oval 5"/>
          <p:cNvSpPr>
            <a:spLocks noChangeArrowheads="1"/>
          </p:cNvSpPr>
          <p:nvPr/>
        </p:nvSpPr>
        <p:spPr bwMode="auto">
          <a:xfrm>
            <a:off x="5943600" y="1742787"/>
            <a:ext cx="673100" cy="650875"/>
          </a:xfrm>
          <a:prstGeom prst="ellipse">
            <a:avLst/>
          </a:prstGeom>
          <a:noFill/>
          <a:ln w="25400">
            <a:solidFill>
              <a:srgbClr val="0000FF"/>
            </a:solidFill>
            <a:round/>
            <a:headEnd/>
            <a:tailEnd/>
          </a:ln>
        </p:spPr>
        <p:txBody>
          <a:bodyPr wrap="none" anchor="ctr"/>
          <a:lstStyle/>
          <a:p>
            <a:r>
              <a:rPr lang="en-US" b="1">
                <a:solidFill>
                  <a:srgbClr val="0000FF"/>
                </a:solidFill>
                <a:latin typeface="Calibri" pitchFamily="34" charset="0"/>
              </a:rPr>
              <a:t>T3</a:t>
            </a:r>
          </a:p>
        </p:txBody>
      </p:sp>
      <p:sp>
        <p:nvSpPr>
          <p:cNvPr id="54281" name="Oval 5"/>
          <p:cNvSpPr>
            <a:spLocks noChangeArrowheads="1"/>
          </p:cNvSpPr>
          <p:nvPr/>
        </p:nvSpPr>
        <p:spPr bwMode="auto">
          <a:xfrm>
            <a:off x="6248400" y="2809587"/>
            <a:ext cx="673100" cy="650875"/>
          </a:xfrm>
          <a:prstGeom prst="ellipse">
            <a:avLst/>
          </a:prstGeom>
          <a:noFill/>
          <a:ln w="25400">
            <a:solidFill>
              <a:srgbClr val="0000FF"/>
            </a:solidFill>
            <a:round/>
            <a:headEnd/>
            <a:tailEnd/>
          </a:ln>
        </p:spPr>
        <p:txBody>
          <a:bodyPr wrap="none" anchor="ctr"/>
          <a:lstStyle/>
          <a:p>
            <a:r>
              <a:rPr lang="en-US" b="1">
                <a:solidFill>
                  <a:srgbClr val="0000FF"/>
                </a:solidFill>
                <a:latin typeface="Calibri" pitchFamily="34" charset="0"/>
              </a:rPr>
              <a:t>T6</a:t>
            </a:r>
          </a:p>
        </p:txBody>
      </p:sp>
      <p:cxnSp>
        <p:nvCxnSpPr>
          <p:cNvPr id="35" name="Straight Arrow Connector 34"/>
          <p:cNvCxnSpPr>
            <a:stCxn id="54277" idx="6"/>
            <a:endCxn id="61" idx="1"/>
          </p:cNvCxnSpPr>
          <p:nvPr/>
        </p:nvCxnSpPr>
        <p:spPr>
          <a:xfrm flipV="1">
            <a:off x="1282700" y="1971387"/>
            <a:ext cx="774700" cy="2063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4276" idx="6"/>
            <a:endCxn id="64" idx="1"/>
          </p:cNvCxnSpPr>
          <p:nvPr/>
        </p:nvCxnSpPr>
        <p:spPr>
          <a:xfrm flipV="1">
            <a:off x="3873500" y="1971387"/>
            <a:ext cx="698500" cy="2063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4275" idx="7"/>
            <a:endCxn id="62" idx="1"/>
          </p:cNvCxnSpPr>
          <p:nvPr/>
        </p:nvCxnSpPr>
        <p:spPr>
          <a:xfrm rot="5400000" flipH="1" flipV="1">
            <a:off x="1693863" y="2465099"/>
            <a:ext cx="247650" cy="47942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4275" idx="6"/>
            <a:endCxn id="63" idx="1"/>
          </p:cNvCxnSpPr>
          <p:nvPr/>
        </p:nvCxnSpPr>
        <p:spPr>
          <a:xfrm>
            <a:off x="1676400" y="3058825"/>
            <a:ext cx="381000" cy="13176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4278" idx="6"/>
            <a:endCxn id="65" idx="1"/>
          </p:cNvCxnSpPr>
          <p:nvPr/>
        </p:nvCxnSpPr>
        <p:spPr>
          <a:xfrm flipV="1">
            <a:off x="4191000" y="2733387"/>
            <a:ext cx="457200" cy="40163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4279" idx="6"/>
            <a:endCxn id="66" idx="1"/>
          </p:cNvCxnSpPr>
          <p:nvPr/>
        </p:nvCxnSpPr>
        <p:spPr>
          <a:xfrm flipV="1">
            <a:off x="4448175" y="3925600"/>
            <a:ext cx="657225" cy="8255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057400" y="1818987"/>
            <a:ext cx="4572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FF"/>
                </a:solidFill>
              </a:rPr>
              <a:t>S1</a:t>
            </a:r>
          </a:p>
        </p:txBody>
      </p:sp>
      <p:sp>
        <p:nvSpPr>
          <p:cNvPr id="62" name="Rectangle 61"/>
          <p:cNvSpPr/>
          <p:nvPr/>
        </p:nvSpPr>
        <p:spPr>
          <a:xfrm>
            <a:off x="2057400" y="2428587"/>
            <a:ext cx="4572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FF"/>
                </a:solidFill>
              </a:rPr>
              <a:t>S2</a:t>
            </a:r>
          </a:p>
        </p:txBody>
      </p:sp>
      <p:sp>
        <p:nvSpPr>
          <p:cNvPr id="63" name="Rectangle 62"/>
          <p:cNvSpPr/>
          <p:nvPr/>
        </p:nvSpPr>
        <p:spPr>
          <a:xfrm>
            <a:off x="2057400" y="3038187"/>
            <a:ext cx="4572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FF"/>
                </a:solidFill>
              </a:rPr>
              <a:t>S3</a:t>
            </a:r>
          </a:p>
        </p:txBody>
      </p:sp>
      <p:sp>
        <p:nvSpPr>
          <p:cNvPr id="64" name="Rectangle 63"/>
          <p:cNvSpPr/>
          <p:nvPr/>
        </p:nvSpPr>
        <p:spPr>
          <a:xfrm>
            <a:off x="4572000" y="1818987"/>
            <a:ext cx="4572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FF"/>
                </a:solidFill>
              </a:rPr>
              <a:t>S4</a:t>
            </a:r>
          </a:p>
        </p:txBody>
      </p:sp>
      <p:sp>
        <p:nvSpPr>
          <p:cNvPr id="65" name="Rectangle 64"/>
          <p:cNvSpPr/>
          <p:nvPr/>
        </p:nvSpPr>
        <p:spPr>
          <a:xfrm>
            <a:off x="4648200" y="2580987"/>
            <a:ext cx="4572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FF"/>
                </a:solidFill>
              </a:rPr>
              <a:t>S5</a:t>
            </a:r>
          </a:p>
        </p:txBody>
      </p:sp>
      <p:sp>
        <p:nvSpPr>
          <p:cNvPr id="66" name="Rectangle 65"/>
          <p:cNvSpPr/>
          <p:nvPr/>
        </p:nvSpPr>
        <p:spPr>
          <a:xfrm>
            <a:off x="5105400" y="3773200"/>
            <a:ext cx="4572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FF"/>
                </a:solidFill>
              </a:rPr>
              <a:t>S6</a:t>
            </a:r>
          </a:p>
        </p:txBody>
      </p:sp>
      <p:cxnSp>
        <p:nvCxnSpPr>
          <p:cNvPr id="68" name="Straight Arrow Connector 67"/>
          <p:cNvCxnSpPr>
            <a:stCxn id="61" idx="3"/>
            <a:endCxn id="54276" idx="2"/>
          </p:cNvCxnSpPr>
          <p:nvPr/>
        </p:nvCxnSpPr>
        <p:spPr>
          <a:xfrm>
            <a:off x="2514600" y="1971387"/>
            <a:ext cx="685800" cy="2063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2" idx="3"/>
            <a:endCxn id="54276" idx="3"/>
          </p:cNvCxnSpPr>
          <p:nvPr/>
        </p:nvCxnSpPr>
        <p:spPr>
          <a:xfrm flipV="1">
            <a:off x="2514600" y="2222212"/>
            <a:ext cx="784225" cy="35877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3" idx="3"/>
            <a:endCxn id="54278" idx="2"/>
          </p:cNvCxnSpPr>
          <p:nvPr/>
        </p:nvCxnSpPr>
        <p:spPr>
          <a:xfrm flipV="1">
            <a:off x="2514600" y="3135025"/>
            <a:ext cx="1003300" cy="5556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3"/>
            <a:endCxn id="54280" idx="2"/>
          </p:cNvCxnSpPr>
          <p:nvPr/>
        </p:nvCxnSpPr>
        <p:spPr>
          <a:xfrm>
            <a:off x="5029200" y="1971387"/>
            <a:ext cx="914400" cy="9683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5" idx="3"/>
            <a:endCxn id="54281" idx="2"/>
          </p:cNvCxnSpPr>
          <p:nvPr/>
        </p:nvCxnSpPr>
        <p:spPr>
          <a:xfrm>
            <a:off x="5105400" y="2733387"/>
            <a:ext cx="1143000" cy="40163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6" idx="3"/>
            <a:endCxn id="54281" idx="3"/>
          </p:cNvCxnSpPr>
          <p:nvPr/>
        </p:nvCxnSpPr>
        <p:spPr>
          <a:xfrm flipV="1">
            <a:off x="5562600" y="3365212"/>
            <a:ext cx="784225" cy="5603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16200000" flipH="1">
            <a:off x="-189707" y="3497769"/>
            <a:ext cx="2284413" cy="228600"/>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5400000">
            <a:off x="3406631" y="4854431"/>
            <a:ext cx="2711738" cy="76200"/>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16200000" flipH="1">
            <a:off x="2248693" y="3573969"/>
            <a:ext cx="2284413" cy="76200"/>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3124201" y="4143087"/>
            <a:ext cx="1219200" cy="3175"/>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rot="5400000">
            <a:off x="3849688" y="4563775"/>
            <a:ext cx="377825" cy="3175"/>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105401" y="3689062"/>
            <a:ext cx="2133600" cy="3175"/>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a:off x="5983288" y="4182775"/>
            <a:ext cx="1139825" cy="3175"/>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94" name="Rectangle 193"/>
          <p:cNvSpPr/>
          <p:nvPr/>
        </p:nvSpPr>
        <p:spPr>
          <a:xfrm>
            <a:off x="1905000" y="1514187"/>
            <a:ext cx="838200" cy="2022475"/>
          </a:xfrm>
          <a:prstGeom prst="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201" name="TextBox 200"/>
          <p:cNvSpPr txBox="1">
            <a:spLocks noChangeArrowheads="1"/>
          </p:cNvSpPr>
          <p:nvPr/>
        </p:nvSpPr>
        <p:spPr bwMode="auto">
          <a:xfrm>
            <a:off x="2057400" y="3536662"/>
            <a:ext cx="498475" cy="369888"/>
          </a:xfrm>
          <a:prstGeom prst="rect">
            <a:avLst/>
          </a:prstGeom>
          <a:noFill/>
          <a:ln w="9525">
            <a:noFill/>
            <a:miter lim="800000"/>
            <a:headEnd/>
            <a:tailEnd/>
          </a:ln>
        </p:spPr>
        <p:txBody>
          <a:bodyPr wrap="none">
            <a:spAutoFit/>
          </a:bodyPr>
          <a:lstStyle/>
          <a:p>
            <a:r>
              <a:rPr lang="en-US" b="1">
                <a:solidFill>
                  <a:schemeClr val="accent2"/>
                </a:solidFill>
                <a:latin typeface="Calibri" pitchFamily="34" charset="0"/>
              </a:rPr>
              <a:t>M1</a:t>
            </a:r>
          </a:p>
        </p:txBody>
      </p:sp>
      <p:sp>
        <p:nvSpPr>
          <p:cNvPr id="202" name="Rectangle 201"/>
          <p:cNvSpPr/>
          <p:nvPr/>
        </p:nvSpPr>
        <p:spPr>
          <a:xfrm>
            <a:off x="4419600" y="1590387"/>
            <a:ext cx="838200" cy="1524000"/>
          </a:xfrm>
          <a:prstGeom prst="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203" name="TextBox 202"/>
          <p:cNvSpPr txBox="1">
            <a:spLocks noChangeArrowheads="1"/>
          </p:cNvSpPr>
          <p:nvPr/>
        </p:nvSpPr>
        <p:spPr bwMode="auto">
          <a:xfrm>
            <a:off x="4648200" y="3114387"/>
            <a:ext cx="503238" cy="369888"/>
          </a:xfrm>
          <a:prstGeom prst="rect">
            <a:avLst/>
          </a:prstGeom>
          <a:noFill/>
          <a:ln w="9525">
            <a:noFill/>
            <a:miter lim="800000"/>
            <a:headEnd/>
            <a:tailEnd/>
          </a:ln>
        </p:spPr>
        <p:txBody>
          <a:bodyPr wrap="none">
            <a:spAutoFit/>
          </a:bodyPr>
          <a:lstStyle/>
          <a:p>
            <a:r>
              <a:rPr lang="en-US" b="1">
                <a:solidFill>
                  <a:schemeClr val="accent2"/>
                </a:solidFill>
                <a:latin typeface="Calibri" pitchFamily="34" charset="0"/>
              </a:rPr>
              <a:t>M2</a:t>
            </a:r>
          </a:p>
        </p:txBody>
      </p:sp>
      <p:sp>
        <p:nvSpPr>
          <p:cNvPr id="206" name="Rectangle 205"/>
          <p:cNvSpPr/>
          <p:nvPr/>
        </p:nvSpPr>
        <p:spPr>
          <a:xfrm>
            <a:off x="4911725" y="3495387"/>
            <a:ext cx="838200" cy="803275"/>
          </a:xfrm>
          <a:prstGeom prst="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207" name="TextBox 206"/>
          <p:cNvSpPr txBox="1">
            <a:spLocks noChangeArrowheads="1"/>
          </p:cNvSpPr>
          <p:nvPr/>
        </p:nvSpPr>
        <p:spPr bwMode="auto">
          <a:xfrm>
            <a:off x="5029200" y="4298662"/>
            <a:ext cx="503238" cy="369888"/>
          </a:xfrm>
          <a:prstGeom prst="rect">
            <a:avLst/>
          </a:prstGeom>
          <a:noFill/>
          <a:ln w="9525">
            <a:noFill/>
            <a:miter lim="800000"/>
            <a:headEnd/>
            <a:tailEnd/>
          </a:ln>
        </p:spPr>
        <p:txBody>
          <a:bodyPr wrap="none">
            <a:spAutoFit/>
          </a:bodyPr>
          <a:lstStyle/>
          <a:p>
            <a:r>
              <a:rPr lang="en-US" b="1">
                <a:solidFill>
                  <a:schemeClr val="accent2"/>
                </a:solidFill>
                <a:latin typeface="Calibri" pitchFamily="34" charset="0"/>
              </a:rPr>
              <a:t>M3</a:t>
            </a:r>
          </a:p>
        </p:txBody>
      </p:sp>
      <p:cxnSp>
        <p:nvCxnSpPr>
          <p:cNvPr id="208" name="Straight Arrow Connector 207"/>
          <p:cNvCxnSpPr/>
          <p:nvPr/>
        </p:nvCxnSpPr>
        <p:spPr>
          <a:xfrm rot="16200000" flipH="1">
            <a:off x="1483772" y="4828046"/>
            <a:ext cx="2025938" cy="269082"/>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a:off x="4630995" y="5348751"/>
            <a:ext cx="1340138" cy="65872"/>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763588" y="4144675"/>
            <a:ext cx="1216025" cy="3175"/>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7315200" y="1860262"/>
            <a:ext cx="1296988" cy="831850"/>
          </a:xfrm>
          <a:prstGeom prst="rect">
            <a:avLst/>
          </a:prstGeom>
          <a:noFill/>
        </p:spPr>
        <p:txBody>
          <a:bodyPr wrap="none">
            <a:spAutoFit/>
          </a:bodyPr>
          <a:lstStyle/>
          <a:p>
            <a:pPr algn="ctr" fontAlgn="auto">
              <a:spcBef>
                <a:spcPts val="0"/>
              </a:spcBef>
              <a:spcAft>
                <a:spcPts val="0"/>
              </a:spcAft>
              <a:defRPr/>
            </a:pPr>
            <a:r>
              <a:rPr lang="en-US" sz="2400" b="1" dirty="0">
                <a:solidFill>
                  <a:srgbClr val="0000FF"/>
                </a:solidFill>
                <a:latin typeface="+mn-lt"/>
                <a:cs typeface="+mn-cs"/>
              </a:rPr>
              <a:t>Function</a:t>
            </a:r>
          </a:p>
          <a:p>
            <a:pPr algn="ctr" fontAlgn="auto">
              <a:spcBef>
                <a:spcPts val="0"/>
              </a:spcBef>
              <a:spcAft>
                <a:spcPts val="0"/>
              </a:spcAft>
              <a:defRPr/>
            </a:pPr>
            <a:r>
              <a:rPr lang="en-US" sz="2400" b="1" dirty="0">
                <a:solidFill>
                  <a:srgbClr val="0000FF"/>
                </a:solidFill>
                <a:latin typeface="+mn-lt"/>
                <a:cs typeface="+mn-cs"/>
              </a:rPr>
              <a:t>Model</a:t>
            </a:r>
          </a:p>
        </p:txBody>
      </p:sp>
      <p:sp>
        <p:nvSpPr>
          <p:cNvPr id="217" name="TextBox 216"/>
          <p:cNvSpPr txBox="1"/>
          <p:nvPr/>
        </p:nvSpPr>
        <p:spPr>
          <a:xfrm>
            <a:off x="7162800" y="5397418"/>
            <a:ext cx="1765300" cy="830262"/>
          </a:xfrm>
          <a:prstGeom prst="rect">
            <a:avLst/>
          </a:prstGeom>
          <a:noFill/>
        </p:spPr>
        <p:txBody>
          <a:bodyPr wrap="none">
            <a:spAutoFit/>
          </a:bodyPr>
          <a:lstStyle/>
          <a:p>
            <a:pPr algn="ctr" fontAlgn="auto">
              <a:spcBef>
                <a:spcPts val="0"/>
              </a:spcBef>
              <a:spcAft>
                <a:spcPts val="0"/>
              </a:spcAft>
              <a:defRPr/>
            </a:pPr>
            <a:r>
              <a:rPr lang="en-US" sz="2400" b="1" dirty="0">
                <a:solidFill>
                  <a:schemeClr val="accent6">
                    <a:lumMod val="75000"/>
                  </a:schemeClr>
                </a:solidFill>
                <a:latin typeface="+mn-lt"/>
                <a:cs typeface="+mn-cs"/>
              </a:rPr>
              <a:t>Architecture</a:t>
            </a:r>
          </a:p>
          <a:p>
            <a:pPr fontAlgn="auto">
              <a:spcBef>
                <a:spcPts val="0"/>
              </a:spcBef>
              <a:spcAft>
                <a:spcPts val="0"/>
              </a:spcAft>
              <a:defRPr/>
            </a:pPr>
            <a:r>
              <a:rPr lang="en-US" sz="2400" b="1" dirty="0">
                <a:solidFill>
                  <a:schemeClr val="accent6">
                    <a:lumMod val="75000"/>
                  </a:schemeClr>
                </a:solidFill>
                <a:latin typeface="+mn-lt"/>
                <a:cs typeface="+mn-cs"/>
              </a:rPr>
              <a:t>Model</a:t>
            </a:r>
          </a:p>
        </p:txBody>
      </p:sp>
      <p:sp>
        <p:nvSpPr>
          <p:cNvPr id="218" name="TextBox 217"/>
          <p:cNvSpPr txBox="1"/>
          <p:nvPr/>
        </p:nvSpPr>
        <p:spPr>
          <a:xfrm>
            <a:off x="1066800" y="1437987"/>
            <a:ext cx="692150"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10ms</a:t>
            </a:r>
          </a:p>
        </p:txBody>
      </p:sp>
      <p:sp>
        <p:nvSpPr>
          <p:cNvPr id="219" name="TextBox 218"/>
          <p:cNvSpPr txBox="1"/>
          <p:nvPr/>
        </p:nvSpPr>
        <p:spPr>
          <a:xfrm>
            <a:off x="914400" y="2428587"/>
            <a:ext cx="696913"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20ms</a:t>
            </a:r>
          </a:p>
        </p:txBody>
      </p:sp>
      <p:sp>
        <p:nvSpPr>
          <p:cNvPr id="220" name="TextBox 219"/>
          <p:cNvSpPr txBox="1"/>
          <p:nvPr/>
        </p:nvSpPr>
        <p:spPr>
          <a:xfrm>
            <a:off x="2057400" y="1514187"/>
            <a:ext cx="696913"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20ms</a:t>
            </a:r>
          </a:p>
        </p:txBody>
      </p:sp>
      <p:sp>
        <p:nvSpPr>
          <p:cNvPr id="221" name="TextBox 220"/>
          <p:cNvSpPr txBox="1"/>
          <p:nvPr/>
        </p:nvSpPr>
        <p:spPr>
          <a:xfrm>
            <a:off x="2057400" y="2103150"/>
            <a:ext cx="696913" cy="369887"/>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20ms</a:t>
            </a:r>
          </a:p>
        </p:txBody>
      </p:sp>
      <p:sp>
        <p:nvSpPr>
          <p:cNvPr id="222" name="TextBox 221"/>
          <p:cNvSpPr txBox="1"/>
          <p:nvPr/>
        </p:nvSpPr>
        <p:spPr>
          <a:xfrm>
            <a:off x="2008188" y="2733387"/>
            <a:ext cx="698500"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20ms</a:t>
            </a:r>
          </a:p>
        </p:txBody>
      </p:sp>
      <p:sp>
        <p:nvSpPr>
          <p:cNvPr id="223" name="TextBox 222"/>
          <p:cNvSpPr txBox="1"/>
          <p:nvPr/>
        </p:nvSpPr>
        <p:spPr>
          <a:xfrm>
            <a:off x="3546475" y="1406237"/>
            <a:ext cx="698500" cy="368300"/>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40ms</a:t>
            </a:r>
          </a:p>
        </p:txBody>
      </p:sp>
      <p:sp>
        <p:nvSpPr>
          <p:cNvPr id="224" name="TextBox 223"/>
          <p:cNvSpPr txBox="1"/>
          <p:nvPr/>
        </p:nvSpPr>
        <p:spPr>
          <a:xfrm>
            <a:off x="3581400" y="2428587"/>
            <a:ext cx="696913"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20ms</a:t>
            </a:r>
          </a:p>
        </p:txBody>
      </p:sp>
      <p:sp>
        <p:nvSpPr>
          <p:cNvPr id="225" name="TextBox 224"/>
          <p:cNvSpPr txBox="1"/>
          <p:nvPr/>
        </p:nvSpPr>
        <p:spPr>
          <a:xfrm>
            <a:off x="3886200" y="3419187"/>
            <a:ext cx="696913"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20ms</a:t>
            </a:r>
          </a:p>
        </p:txBody>
      </p:sp>
      <p:sp>
        <p:nvSpPr>
          <p:cNvPr id="226" name="TextBox 225"/>
          <p:cNvSpPr txBox="1"/>
          <p:nvPr/>
        </p:nvSpPr>
        <p:spPr>
          <a:xfrm>
            <a:off x="5943600" y="1437987"/>
            <a:ext cx="696913"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40ms</a:t>
            </a:r>
          </a:p>
        </p:txBody>
      </p:sp>
      <p:sp>
        <p:nvSpPr>
          <p:cNvPr id="227" name="TextBox 226"/>
          <p:cNvSpPr txBox="1"/>
          <p:nvPr/>
        </p:nvSpPr>
        <p:spPr>
          <a:xfrm>
            <a:off x="6248400" y="2504787"/>
            <a:ext cx="814388"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100ms</a:t>
            </a:r>
          </a:p>
        </p:txBody>
      </p:sp>
      <p:sp>
        <p:nvSpPr>
          <p:cNvPr id="228" name="TextBox 227"/>
          <p:cNvSpPr txBox="1"/>
          <p:nvPr/>
        </p:nvSpPr>
        <p:spPr>
          <a:xfrm>
            <a:off x="4516438" y="1522125"/>
            <a:ext cx="698500" cy="368300"/>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40ms</a:t>
            </a:r>
          </a:p>
        </p:txBody>
      </p:sp>
      <p:sp>
        <p:nvSpPr>
          <p:cNvPr id="229" name="TextBox 228"/>
          <p:cNvSpPr txBox="1"/>
          <p:nvPr/>
        </p:nvSpPr>
        <p:spPr>
          <a:xfrm>
            <a:off x="4551363" y="2249200"/>
            <a:ext cx="696912" cy="369887"/>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40ms</a:t>
            </a:r>
          </a:p>
        </p:txBody>
      </p:sp>
      <p:sp>
        <p:nvSpPr>
          <p:cNvPr id="230" name="TextBox 229"/>
          <p:cNvSpPr txBox="1"/>
          <p:nvPr/>
        </p:nvSpPr>
        <p:spPr>
          <a:xfrm>
            <a:off x="5014913" y="3439825"/>
            <a:ext cx="698500" cy="369887"/>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20ms</a:t>
            </a:r>
          </a:p>
        </p:txBody>
      </p:sp>
      <p:cxnSp>
        <p:nvCxnSpPr>
          <p:cNvPr id="232" name="Straight Connector 231"/>
          <p:cNvCxnSpPr/>
          <p:nvPr/>
        </p:nvCxnSpPr>
        <p:spPr>
          <a:xfrm rot="5400000">
            <a:off x="419894" y="1400681"/>
            <a:ext cx="381000" cy="1588"/>
          </a:xfrm>
          <a:prstGeom prst="line">
            <a:avLst/>
          </a:prstGeom>
          <a:ln w="25400">
            <a:solidFill>
              <a:srgbClr val="0000FF"/>
            </a:solidFill>
            <a:prstDash val="lgDash"/>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rot="5400000">
            <a:off x="6515894" y="1421318"/>
            <a:ext cx="381000" cy="1588"/>
          </a:xfrm>
          <a:prstGeom prst="line">
            <a:avLst/>
          </a:prstGeom>
          <a:ln w="25400">
            <a:solidFill>
              <a:srgbClr val="0000FF"/>
            </a:solidFill>
            <a:prstDash val="lgDash"/>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609600" y="1363375"/>
            <a:ext cx="6096000" cy="1587"/>
          </a:xfrm>
          <a:prstGeom prst="straightConnector1">
            <a:avLst/>
          </a:prstGeom>
          <a:ln w="25400">
            <a:solidFill>
              <a:srgbClr val="0000FF"/>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sp>
        <p:nvSpPr>
          <p:cNvPr id="250" name="TextBox 249"/>
          <p:cNvSpPr txBox="1"/>
          <p:nvPr/>
        </p:nvSpPr>
        <p:spPr>
          <a:xfrm>
            <a:off x="3048000" y="1054512"/>
            <a:ext cx="868610" cy="369332"/>
          </a:xfrm>
          <a:prstGeom prst="rect">
            <a:avLst/>
          </a:prstGeom>
          <a:noFill/>
        </p:spPr>
        <p:txBody>
          <a:bodyPr wrap="none">
            <a:spAutoFit/>
          </a:bodyPr>
          <a:lstStyle/>
          <a:p>
            <a:pPr fontAlgn="auto">
              <a:spcBef>
                <a:spcPts val="0"/>
              </a:spcBef>
              <a:spcAft>
                <a:spcPts val="0"/>
              </a:spcAft>
              <a:defRPr/>
            </a:pPr>
            <a:r>
              <a:rPr lang="en-US" b="1" i="1" dirty="0">
                <a:solidFill>
                  <a:srgbClr val="0000FF"/>
                </a:solidFill>
                <a:latin typeface="+mn-lt"/>
                <a:cs typeface="+mn-cs"/>
              </a:rPr>
              <a:t>300ms</a:t>
            </a:r>
          </a:p>
        </p:txBody>
      </p:sp>
      <p:sp>
        <p:nvSpPr>
          <p:cNvPr id="254" name="TextBox 253"/>
          <p:cNvSpPr txBox="1">
            <a:spLocks noChangeArrowheads="1"/>
          </p:cNvSpPr>
          <p:nvPr/>
        </p:nvSpPr>
        <p:spPr bwMode="auto">
          <a:xfrm>
            <a:off x="914400" y="19364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1</a:t>
            </a:r>
          </a:p>
        </p:txBody>
      </p:sp>
      <p:sp>
        <p:nvSpPr>
          <p:cNvPr id="255" name="TextBox 254"/>
          <p:cNvSpPr txBox="1">
            <a:spLocks noChangeArrowheads="1"/>
          </p:cNvSpPr>
          <p:nvPr/>
        </p:nvSpPr>
        <p:spPr bwMode="auto">
          <a:xfrm>
            <a:off x="1295400" y="30032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2</a:t>
            </a:r>
          </a:p>
        </p:txBody>
      </p:sp>
      <p:sp>
        <p:nvSpPr>
          <p:cNvPr id="256" name="TextBox 255"/>
          <p:cNvSpPr txBox="1">
            <a:spLocks noChangeArrowheads="1"/>
          </p:cNvSpPr>
          <p:nvPr/>
        </p:nvSpPr>
        <p:spPr bwMode="auto">
          <a:xfrm>
            <a:off x="2438400" y="32318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1</a:t>
            </a:r>
          </a:p>
        </p:txBody>
      </p:sp>
      <p:sp>
        <p:nvSpPr>
          <p:cNvPr id="257" name="TextBox 256"/>
          <p:cNvSpPr txBox="1">
            <a:spLocks noChangeArrowheads="1"/>
          </p:cNvSpPr>
          <p:nvPr/>
        </p:nvSpPr>
        <p:spPr bwMode="auto">
          <a:xfrm>
            <a:off x="5002213" y="27746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3</a:t>
            </a:r>
          </a:p>
        </p:txBody>
      </p:sp>
      <p:sp>
        <p:nvSpPr>
          <p:cNvPr id="258" name="TextBox 257"/>
          <p:cNvSpPr txBox="1">
            <a:spLocks noChangeArrowheads="1"/>
          </p:cNvSpPr>
          <p:nvPr/>
        </p:nvSpPr>
        <p:spPr bwMode="auto">
          <a:xfrm>
            <a:off x="5410200" y="39938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2</a:t>
            </a:r>
          </a:p>
        </p:txBody>
      </p:sp>
      <p:sp>
        <p:nvSpPr>
          <p:cNvPr id="260" name="TextBox 259"/>
          <p:cNvSpPr txBox="1">
            <a:spLocks noChangeArrowheads="1"/>
          </p:cNvSpPr>
          <p:nvPr/>
        </p:nvSpPr>
        <p:spPr bwMode="auto">
          <a:xfrm>
            <a:off x="3505200" y="19364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1</a:t>
            </a:r>
          </a:p>
        </p:txBody>
      </p:sp>
      <p:sp>
        <p:nvSpPr>
          <p:cNvPr id="261" name="TextBox 260"/>
          <p:cNvSpPr txBox="1">
            <a:spLocks noChangeArrowheads="1"/>
          </p:cNvSpPr>
          <p:nvPr/>
        </p:nvSpPr>
        <p:spPr bwMode="auto">
          <a:xfrm>
            <a:off x="3810000" y="30794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2</a:t>
            </a:r>
          </a:p>
        </p:txBody>
      </p:sp>
      <p:sp>
        <p:nvSpPr>
          <p:cNvPr id="262" name="TextBox 261"/>
          <p:cNvSpPr txBox="1">
            <a:spLocks noChangeArrowheads="1"/>
          </p:cNvSpPr>
          <p:nvPr/>
        </p:nvSpPr>
        <p:spPr bwMode="auto">
          <a:xfrm>
            <a:off x="4038600" y="39938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3</a:t>
            </a:r>
          </a:p>
        </p:txBody>
      </p:sp>
      <p:sp>
        <p:nvSpPr>
          <p:cNvPr id="263" name="TextBox 262"/>
          <p:cNvSpPr txBox="1">
            <a:spLocks noChangeArrowheads="1"/>
          </p:cNvSpPr>
          <p:nvPr/>
        </p:nvSpPr>
        <p:spPr bwMode="auto">
          <a:xfrm>
            <a:off x="6248400" y="20126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1</a:t>
            </a:r>
          </a:p>
        </p:txBody>
      </p:sp>
      <p:sp>
        <p:nvSpPr>
          <p:cNvPr id="264" name="TextBox 263"/>
          <p:cNvSpPr txBox="1">
            <a:spLocks noChangeArrowheads="1"/>
          </p:cNvSpPr>
          <p:nvPr/>
        </p:nvSpPr>
        <p:spPr bwMode="auto">
          <a:xfrm>
            <a:off x="6553200" y="30794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2</a:t>
            </a:r>
          </a:p>
        </p:txBody>
      </p:sp>
      <p:grpSp>
        <p:nvGrpSpPr>
          <p:cNvPr id="3" name="Group 104"/>
          <p:cNvGrpSpPr/>
          <p:nvPr/>
        </p:nvGrpSpPr>
        <p:grpSpPr>
          <a:xfrm>
            <a:off x="914400" y="4862431"/>
            <a:ext cx="6019800" cy="1614569"/>
            <a:chOff x="914400" y="4646613"/>
            <a:chExt cx="6019800" cy="1614569"/>
          </a:xfrm>
        </p:grpSpPr>
        <p:sp>
          <p:nvSpPr>
            <p:cNvPr id="145" name="Rectangle 144"/>
            <p:cNvSpPr/>
            <p:nvPr/>
          </p:nvSpPr>
          <p:spPr bwMode="auto">
            <a:xfrm>
              <a:off x="914400" y="4646613"/>
              <a:ext cx="914400" cy="103692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6">
                      <a:lumMod val="75000"/>
                    </a:schemeClr>
                  </a:solidFill>
                </a:rPr>
                <a:t>ECU1</a:t>
              </a:r>
            </a:p>
          </p:txBody>
        </p:sp>
        <p:sp>
          <p:nvSpPr>
            <p:cNvPr id="148" name="Rectangle 147"/>
            <p:cNvSpPr/>
            <p:nvPr/>
          </p:nvSpPr>
          <p:spPr bwMode="auto">
            <a:xfrm>
              <a:off x="3429000" y="4646613"/>
              <a:ext cx="914400" cy="103692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6">
                      <a:lumMod val="75000"/>
                    </a:schemeClr>
                  </a:solidFill>
                </a:rPr>
                <a:t>ECU2</a:t>
              </a:r>
            </a:p>
          </p:txBody>
        </p:sp>
        <p:sp>
          <p:nvSpPr>
            <p:cNvPr id="149" name="Rectangle 148"/>
            <p:cNvSpPr/>
            <p:nvPr/>
          </p:nvSpPr>
          <p:spPr bwMode="auto">
            <a:xfrm>
              <a:off x="6019800" y="4646613"/>
              <a:ext cx="914400" cy="103692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6">
                      <a:lumMod val="75000"/>
                    </a:schemeClr>
                  </a:solidFill>
                </a:rPr>
                <a:t>ECU3</a:t>
              </a:r>
            </a:p>
          </p:txBody>
        </p:sp>
        <p:cxnSp>
          <p:nvCxnSpPr>
            <p:cNvPr id="151" name="Straight Connector 150"/>
            <p:cNvCxnSpPr/>
            <p:nvPr/>
          </p:nvCxnSpPr>
          <p:spPr bwMode="auto">
            <a:xfrm>
              <a:off x="1371600" y="6123530"/>
              <a:ext cx="23622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45" idx="2"/>
            </p:cNvCxnSpPr>
            <p:nvPr/>
          </p:nvCxnSpPr>
          <p:spPr bwMode="auto">
            <a:xfrm rot="16200000" flipH="1">
              <a:off x="1143000" y="5912138"/>
              <a:ext cx="457202" cy="2"/>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bwMode="auto">
            <a:xfrm rot="5400000">
              <a:off x="3512573" y="5919513"/>
              <a:ext cx="442454"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49" idx="2"/>
            </p:cNvCxnSpPr>
            <p:nvPr/>
          </p:nvCxnSpPr>
          <p:spPr bwMode="auto">
            <a:xfrm rot="5400000">
              <a:off x="6188178" y="5972360"/>
              <a:ext cx="577644"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2286000" y="5759738"/>
              <a:ext cx="690563" cy="369887"/>
            </a:xfrm>
            <a:prstGeom prst="rect">
              <a:avLst/>
            </a:prstGeom>
            <a:noFill/>
          </p:spPr>
          <p:txBody>
            <a:bodyPr wrap="none">
              <a:spAutoFit/>
            </a:bodyPr>
            <a:lstStyle/>
            <a:p>
              <a:pPr fontAlgn="auto">
                <a:spcBef>
                  <a:spcPts val="0"/>
                </a:spcBef>
                <a:spcAft>
                  <a:spcPts val="0"/>
                </a:spcAft>
                <a:defRPr/>
              </a:pPr>
              <a:r>
                <a:rPr lang="en-US" b="1" dirty="0">
                  <a:solidFill>
                    <a:schemeClr val="accent6">
                      <a:lumMod val="75000"/>
                    </a:schemeClr>
                  </a:solidFill>
                  <a:latin typeface="+mn-lt"/>
                  <a:cs typeface="+mn-cs"/>
                </a:rPr>
                <a:t>BUS1</a:t>
              </a:r>
            </a:p>
          </p:txBody>
        </p:sp>
        <p:cxnSp>
          <p:nvCxnSpPr>
            <p:cNvPr id="90" name="Straight Connector 89"/>
            <p:cNvCxnSpPr/>
            <p:nvPr/>
          </p:nvCxnSpPr>
          <p:spPr bwMode="auto">
            <a:xfrm>
              <a:off x="3962892" y="6246434"/>
              <a:ext cx="25146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bwMode="auto">
            <a:xfrm rot="5400000">
              <a:off x="3673578" y="5972360"/>
              <a:ext cx="577644"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922520" y="5835938"/>
              <a:ext cx="691215" cy="369332"/>
            </a:xfrm>
            <a:prstGeom prst="rect">
              <a:avLst/>
            </a:prstGeom>
            <a:noFill/>
          </p:spPr>
          <p:txBody>
            <a:bodyPr wrap="none">
              <a:spAutoFit/>
            </a:bodyPr>
            <a:lstStyle/>
            <a:p>
              <a:pPr fontAlgn="auto">
                <a:spcBef>
                  <a:spcPts val="0"/>
                </a:spcBef>
                <a:spcAft>
                  <a:spcPts val="0"/>
                </a:spcAft>
                <a:defRPr/>
              </a:pPr>
              <a:r>
                <a:rPr lang="en-US" b="1" dirty="0" smtClean="0">
                  <a:solidFill>
                    <a:schemeClr val="accent6">
                      <a:lumMod val="75000"/>
                    </a:schemeClr>
                  </a:solidFill>
                  <a:latin typeface="+mn-lt"/>
                  <a:cs typeface="+mn-cs"/>
                </a:rPr>
                <a:t>BUS2</a:t>
              </a:r>
              <a:endParaRPr lang="en-US" b="1" dirty="0">
                <a:solidFill>
                  <a:schemeClr val="accent6">
                    <a:lumMod val="75000"/>
                  </a:schemeClr>
                </a:solidFill>
                <a:latin typeface="+mn-lt"/>
                <a:cs typeface="+mn-cs"/>
              </a:endParaRPr>
            </a:p>
          </p:txBody>
        </p:sp>
      </p:grpSp>
      <p:sp>
        <p:nvSpPr>
          <p:cNvPr id="107" name="TextBox 106"/>
          <p:cNvSpPr txBox="1"/>
          <p:nvPr/>
        </p:nvSpPr>
        <p:spPr>
          <a:xfrm>
            <a:off x="7117080" y="3384262"/>
            <a:ext cx="2026920" cy="1554272"/>
          </a:xfrm>
          <a:prstGeom prst="rect">
            <a:avLst/>
          </a:prstGeom>
          <a:noFill/>
        </p:spPr>
        <p:txBody>
          <a:bodyPr wrap="square" rtlCol="0">
            <a:spAutoFit/>
          </a:bodyPr>
          <a:lstStyle/>
          <a:p>
            <a:pPr>
              <a:spcBef>
                <a:spcPts val="600"/>
              </a:spcBef>
              <a:buFont typeface="Arial" pitchFamily="34" charset="0"/>
              <a:buChar char="•"/>
            </a:pPr>
            <a:r>
              <a:rPr lang="en-US" sz="2000" b="1" i="1" dirty="0" smtClean="0">
                <a:latin typeface="+mn-lt"/>
              </a:rPr>
              <a:t> Task to ECU</a:t>
            </a:r>
          </a:p>
          <a:p>
            <a:pPr>
              <a:spcBef>
                <a:spcPts val="600"/>
              </a:spcBef>
              <a:buFont typeface="Arial" pitchFamily="34" charset="0"/>
              <a:buChar char="•"/>
            </a:pPr>
            <a:r>
              <a:rPr lang="en-US" sz="2000" b="1" i="1" dirty="0" smtClean="0">
                <a:latin typeface="+mn-lt"/>
              </a:rPr>
              <a:t> Signal packing</a:t>
            </a:r>
          </a:p>
          <a:p>
            <a:pPr>
              <a:spcBef>
                <a:spcPts val="600"/>
              </a:spcBef>
              <a:buFont typeface="Arial" pitchFamily="34" charset="0"/>
              <a:buChar char="•"/>
            </a:pPr>
            <a:r>
              <a:rPr lang="en-US" sz="2000" b="1" i="1" dirty="0" smtClean="0"/>
              <a:t> Message to bus</a:t>
            </a:r>
            <a:r>
              <a:rPr lang="en-US" sz="2000" b="1" i="1" dirty="0" smtClean="0">
                <a:latin typeface="+mn-lt"/>
              </a:rPr>
              <a:t> </a:t>
            </a:r>
          </a:p>
          <a:p>
            <a:pPr>
              <a:spcBef>
                <a:spcPts val="600"/>
              </a:spcBef>
              <a:buFont typeface="Arial" pitchFamily="34" charset="0"/>
              <a:buChar char="•"/>
            </a:pPr>
            <a:r>
              <a:rPr lang="en-US" sz="2000" b="1" i="1" dirty="0" smtClean="0">
                <a:latin typeface="+mn-lt"/>
              </a:rPr>
              <a:t>Priority</a:t>
            </a:r>
            <a:endParaRPr lang="en-US" sz="2000" b="1" i="1" dirty="0">
              <a:latin typeface="+mn-lt"/>
            </a:endParaRPr>
          </a:p>
        </p:txBody>
      </p:sp>
      <p:sp>
        <p:nvSpPr>
          <p:cNvPr id="86" name="Slide Number Placeholder 85"/>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rtlCol="0">
            <a:noAutofit/>
          </a:bodyPr>
          <a:lstStyle/>
          <a:p>
            <a:pPr eaLnBrk="1" fontAlgn="auto" hangingPunct="1">
              <a:spcAft>
                <a:spcPts val="0"/>
              </a:spcAft>
              <a:defRPr/>
            </a:pPr>
            <a:r>
              <a:rPr lang="en-US" sz="3600" dirty="0" smtClean="0"/>
              <a:t>Two-step Algorithm Flow </a:t>
            </a:r>
            <a:endParaRPr lang="en-US" sz="3600" dirty="0"/>
          </a:p>
        </p:txBody>
      </p:sp>
      <p:sp>
        <p:nvSpPr>
          <p:cNvPr id="6" name="Rectangle 6"/>
          <p:cNvSpPr>
            <a:spLocks noChangeArrowheads="1"/>
          </p:cNvSpPr>
          <p:nvPr/>
        </p:nvSpPr>
        <p:spPr bwMode="auto">
          <a:xfrm>
            <a:off x="3581400" y="3200400"/>
            <a:ext cx="2971800" cy="1066800"/>
          </a:xfrm>
          <a:prstGeom prst="rect">
            <a:avLst/>
          </a:prstGeom>
          <a:noFill/>
          <a:ln w="25400">
            <a:solidFill>
              <a:schemeClr val="tx1"/>
            </a:solidFill>
            <a:miter lim="800000"/>
            <a:headEnd/>
            <a:tailEnd/>
          </a:ln>
          <a:effectLst/>
        </p:spPr>
        <p:txBody>
          <a:bodyPr wrap="none" anchor="ctr"/>
          <a:lstStyle/>
          <a:p>
            <a:pPr fontAlgn="auto">
              <a:spcBef>
                <a:spcPts val="0"/>
              </a:spcBef>
              <a:spcAft>
                <a:spcPts val="0"/>
              </a:spcAft>
              <a:defRPr/>
            </a:pPr>
            <a:r>
              <a:rPr lang="en-US" b="1" dirty="0" smtClean="0">
                <a:latin typeface="+mn-lt"/>
                <a:cs typeface="+mn-cs"/>
              </a:rPr>
              <a:t>Step1:</a:t>
            </a:r>
          </a:p>
          <a:p>
            <a:pPr fontAlgn="auto">
              <a:spcBef>
                <a:spcPts val="0"/>
              </a:spcBef>
              <a:spcAft>
                <a:spcPts val="0"/>
              </a:spcAft>
              <a:defRPr/>
            </a:pPr>
            <a:r>
              <a:rPr lang="en-US" dirty="0" smtClean="0">
                <a:latin typeface="+mn-lt"/>
                <a:cs typeface="+mn-cs"/>
              </a:rPr>
              <a:t>Assign task allocation</a:t>
            </a:r>
          </a:p>
          <a:p>
            <a:pPr fontAlgn="auto">
              <a:spcBef>
                <a:spcPts val="0"/>
              </a:spcBef>
              <a:spcAft>
                <a:spcPts val="0"/>
              </a:spcAft>
              <a:defRPr/>
            </a:pPr>
            <a:r>
              <a:rPr lang="en-US" dirty="0" smtClean="0">
                <a:latin typeface="+mn-lt"/>
                <a:cs typeface="+mn-cs"/>
              </a:rPr>
              <a:t>(using MILP)</a:t>
            </a:r>
            <a:endParaRPr lang="en-US" dirty="0">
              <a:latin typeface="+mn-lt"/>
              <a:cs typeface="+mn-cs"/>
            </a:endParaRPr>
          </a:p>
        </p:txBody>
      </p:sp>
      <p:sp>
        <p:nvSpPr>
          <p:cNvPr id="7" name="Rectangle 7"/>
          <p:cNvSpPr>
            <a:spLocks noChangeArrowheads="1"/>
          </p:cNvSpPr>
          <p:nvPr/>
        </p:nvSpPr>
        <p:spPr bwMode="auto">
          <a:xfrm>
            <a:off x="3581400" y="4762496"/>
            <a:ext cx="2971800" cy="1143000"/>
          </a:xfrm>
          <a:prstGeom prst="rect">
            <a:avLst/>
          </a:prstGeom>
          <a:noFill/>
          <a:ln w="25400">
            <a:solidFill>
              <a:schemeClr val="tx1"/>
            </a:solidFill>
            <a:miter lim="800000"/>
            <a:headEnd/>
            <a:tailEnd/>
          </a:ln>
          <a:effectLst/>
        </p:spPr>
        <p:txBody>
          <a:bodyPr wrap="square" anchor="ctr">
            <a:normAutofit lnSpcReduction="10000"/>
          </a:bodyPr>
          <a:lstStyle/>
          <a:p>
            <a:pPr fontAlgn="auto">
              <a:spcBef>
                <a:spcPts val="0"/>
              </a:spcBef>
              <a:spcAft>
                <a:spcPts val="0"/>
              </a:spcAft>
              <a:defRPr/>
            </a:pPr>
            <a:r>
              <a:rPr lang="en-US" b="1" dirty="0" smtClean="0">
                <a:latin typeface="+mn-lt"/>
                <a:cs typeface="+mn-cs"/>
              </a:rPr>
              <a:t>Step2:</a:t>
            </a:r>
          </a:p>
          <a:p>
            <a:pPr fontAlgn="auto">
              <a:spcBef>
                <a:spcPts val="0"/>
              </a:spcBef>
              <a:spcAft>
                <a:spcPts val="0"/>
              </a:spcAft>
              <a:defRPr/>
            </a:pPr>
            <a:r>
              <a:rPr lang="en-US" dirty="0" smtClean="0">
                <a:latin typeface="+mn-lt"/>
                <a:cs typeface="+mn-cs"/>
              </a:rPr>
              <a:t>Assign signal packing,  task and message priorities</a:t>
            </a:r>
          </a:p>
          <a:p>
            <a:pPr fontAlgn="auto">
              <a:spcBef>
                <a:spcPts val="0"/>
              </a:spcBef>
              <a:spcAft>
                <a:spcPts val="0"/>
              </a:spcAft>
              <a:defRPr/>
            </a:pPr>
            <a:r>
              <a:rPr lang="en-US" dirty="0" smtClean="0">
                <a:latin typeface="+mn-lt"/>
                <a:cs typeface="+mn-cs"/>
              </a:rPr>
              <a:t>(using MILP)</a:t>
            </a:r>
            <a:endParaRPr lang="en-US" dirty="0">
              <a:latin typeface="+mn-lt"/>
              <a:cs typeface="+mn-cs"/>
            </a:endParaRPr>
          </a:p>
        </p:txBody>
      </p:sp>
      <p:cxnSp>
        <p:nvCxnSpPr>
          <p:cNvPr id="9" name="AutoShape 9"/>
          <p:cNvCxnSpPr>
            <a:cxnSpLocks noChangeShapeType="1"/>
            <a:stCxn id="15" idx="2"/>
          </p:cNvCxnSpPr>
          <p:nvPr/>
        </p:nvCxnSpPr>
        <p:spPr bwMode="auto">
          <a:xfrm rot="16200000" flipH="1">
            <a:off x="3162290" y="2076450"/>
            <a:ext cx="609600" cy="1638300"/>
          </a:xfrm>
          <a:prstGeom prst="straightConnector1">
            <a:avLst/>
          </a:prstGeom>
          <a:noFill/>
          <a:ln w="25400">
            <a:solidFill>
              <a:schemeClr val="tx1"/>
            </a:solidFill>
            <a:round/>
            <a:headEnd/>
            <a:tailEnd type="triangle" w="lg" len="lg"/>
          </a:ln>
        </p:spPr>
      </p:cxnSp>
      <p:cxnSp>
        <p:nvCxnSpPr>
          <p:cNvPr id="10" name="AutoShape 11"/>
          <p:cNvCxnSpPr>
            <a:cxnSpLocks noChangeShapeType="1"/>
            <a:stCxn id="16" idx="2"/>
          </p:cNvCxnSpPr>
          <p:nvPr/>
        </p:nvCxnSpPr>
        <p:spPr bwMode="auto">
          <a:xfrm rot="5400000">
            <a:off x="5876920" y="2200280"/>
            <a:ext cx="609600" cy="1390640"/>
          </a:xfrm>
          <a:prstGeom prst="straightConnector1">
            <a:avLst/>
          </a:prstGeom>
          <a:noFill/>
          <a:ln w="25400">
            <a:solidFill>
              <a:schemeClr val="tx1"/>
            </a:solidFill>
            <a:round/>
            <a:headEnd/>
            <a:tailEnd type="triangle" w="lg" len="lg"/>
          </a:ln>
        </p:spPr>
      </p:cxnSp>
      <p:cxnSp>
        <p:nvCxnSpPr>
          <p:cNvPr id="12" name="AutoShape 13"/>
          <p:cNvCxnSpPr>
            <a:cxnSpLocks noChangeShapeType="1"/>
            <a:stCxn id="6" idx="2"/>
            <a:endCxn id="7" idx="0"/>
          </p:cNvCxnSpPr>
          <p:nvPr/>
        </p:nvCxnSpPr>
        <p:spPr bwMode="auto">
          <a:xfrm rot="5400000">
            <a:off x="4819652" y="4514848"/>
            <a:ext cx="495296" cy="1588"/>
          </a:xfrm>
          <a:prstGeom prst="straightConnector1">
            <a:avLst/>
          </a:prstGeom>
          <a:noFill/>
          <a:ln w="25400">
            <a:solidFill>
              <a:schemeClr val="tx1"/>
            </a:solidFill>
            <a:round/>
            <a:headEnd/>
            <a:tailEnd type="triangle" w="lg" len="lg"/>
          </a:ln>
        </p:spPr>
      </p:cxnSp>
      <p:sp>
        <p:nvSpPr>
          <p:cNvPr id="15" name="Rounded Rectangle 14"/>
          <p:cNvSpPr/>
          <p:nvPr/>
        </p:nvSpPr>
        <p:spPr>
          <a:xfrm>
            <a:off x="704840" y="990600"/>
            <a:ext cx="3886200" cy="1600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i="1" dirty="0" smtClean="0">
              <a:solidFill>
                <a:schemeClr val="tx1"/>
              </a:solidFill>
            </a:endParaRPr>
          </a:p>
          <a:p>
            <a:r>
              <a:rPr lang="en-US" b="1" i="1" dirty="0" smtClean="0">
                <a:solidFill>
                  <a:schemeClr val="tx1"/>
                </a:solidFill>
              </a:rPr>
              <a:t>Constraints:</a:t>
            </a:r>
          </a:p>
          <a:p>
            <a:r>
              <a:rPr lang="en-US" dirty="0" smtClean="0">
                <a:solidFill>
                  <a:schemeClr val="tx1"/>
                </a:solidFill>
              </a:rPr>
              <a:t>End-to-end latency on given paths</a:t>
            </a:r>
          </a:p>
          <a:p>
            <a:r>
              <a:rPr lang="en-US" dirty="0" smtClean="0">
                <a:solidFill>
                  <a:schemeClr val="tx1"/>
                </a:solidFill>
              </a:rPr>
              <a:t>Utilization bound on ECUs and buses</a:t>
            </a:r>
          </a:p>
          <a:p>
            <a:r>
              <a:rPr lang="en-US" b="1" i="1" dirty="0" smtClean="0">
                <a:solidFill>
                  <a:schemeClr val="tx1"/>
                </a:solidFill>
              </a:rPr>
              <a:t>Objective:</a:t>
            </a:r>
          </a:p>
          <a:p>
            <a:r>
              <a:rPr lang="en-US" dirty="0" smtClean="0">
                <a:solidFill>
                  <a:schemeClr val="tx1"/>
                </a:solidFill>
              </a:rPr>
              <a:t>Sum of latencies on given paths</a:t>
            </a:r>
          </a:p>
          <a:p>
            <a:endParaRPr lang="en-US" dirty="0">
              <a:solidFill>
                <a:schemeClr val="tx1"/>
              </a:solidFill>
            </a:endParaRPr>
          </a:p>
        </p:txBody>
      </p:sp>
      <p:sp>
        <p:nvSpPr>
          <p:cNvPr id="16" name="Rounded Rectangle 15"/>
          <p:cNvSpPr/>
          <p:nvPr/>
        </p:nvSpPr>
        <p:spPr>
          <a:xfrm>
            <a:off x="4972040" y="990600"/>
            <a:ext cx="3810000" cy="1600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solidFill>
                  <a:schemeClr val="tx1"/>
                </a:solidFill>
              </a:rPr>
              <a:t>Design inputs:</a:t>
            </a:r>
          </a:p>
          <a:p>
            <a:r>
              <a:rPr lang="en-US" dirty="0" smtClean="0">
                <a:solidFill>
                  <a:schemeClr val="tx1"/>
                </a:solidFill>
              </a:rPr>
              <a:t>Task worst case execution times</a:t>
            </a:r>
          </a:p>
          <a:p>
            <a:r>
              <a:rPr lang="en-US" dirty="0" smtClean="0">
                <a:solidFill>
                  <a:schemeClr val="tx1"/>
                </a:solidFill>
              </a:rPr>
              <a:t>Signal lengths</a:t>
            </a:r>
          </a:p>
          <a:p>
            <a:r>
              <a:rPr lang="en-US" dirty="0" smtClean="0">
                <a:solidFill>
                  <a:schemeClr val="tx1"/>
                </a:solidFill>
              </a:rPr>
              <a:t>Task and signal periods</a:t>
            </a:r>
          </a:p>
          <a:p>
            <a:r>
              <a:rPr lang="en-US" dirty="0" smtClean="0">
                <a:solidFill>
                  <a:schemeClr val="tx1"/>
                </a:solidFill>
              </a:rPr>
              <a:t>Architecture topology, bus speeds</a:t>
            </a:r>
            <a:endParaRPr lang="en-US" dirty="0">
              <a:solidFill>
                <a:schemeClr val="tx1"/>
              </a:solidFill>
            </a:endParaRPr>
          </a:p>
        </p:txBody>
      </p:sp>
      <p:sp>
        <p:nvSpPr>
          <p:cNvPr id="35" name="Rounded Rectangle 34"/>
          <p:cNvSpPr/>
          <p:nvPr/>
        </p:nvSpPr>
        <p:spPr>
          <a:xfrm>
            <a:off x="228600" y="3395664"/>
            <a:ext cx="2590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Heuristic:</a:t>
            </a:r>
          </a:p>
          <a:p>
            <a:r>
              <a:rPr lang="en-US" dirty="0" smtClean="0">
                <a:solidFill>
                  <a:schemeClr val="tx1"/>
                </a:solidFill>
              </a:rPr>
              <a:t>Task and signal priorities</a:t>
            </a:r>
            <a:endParaRPr lang="en-US" dirty="0"/>
          </a:p>
        </p:txBody>
      </p:sp>
      <p:cxnSp>
        <p:nvCxnSpPr>
          <p:cNvPr id="36" name="AutoShape 9"/>
          <p:cNvCxnSpPr>
            <a:cxnSpLocks noChangeShapeType="1"/>
            <a:stCxn id="35" idx="3"/>
            <a:endCxn id="6" idx="1"/>
          </p:cNvCxnSpPr>
          <p:nvPr/>
        </p:nvCxnSpPr>
        <p:spPr bwMode="auto">
          <a:xfrm flipV="1">
            <a:off x="2819400" y="3733800"/>
            <a:ext cx="762000" cy="4764"/>
          </a:xfrm>
          <a:prstGeom prst="straightConnector1">
            <a:avLst/>
          </a:prstGeom>
          <a:noFill/>
          <a:ln w="25400">
            <a:solidFill>
              <a:schemeClr val="tx1"/>
            </a:solidFill>
            <a:round/>
            <a:headEnd/>
            <a:tailEnd type="triangle" w="lg" len="lg"/>
          </a:ln>
        </p:spPr>
      </p:cxnSp>
      <p:sp>
        <p:nvSpPr>
          <p:cNvPr id="39" name="Rectangle 38"/>
          <p:cNvSpPr/>
          <p:nvPr/>
        </p:nvSpPr>
        <p:spPr>
          <a:xfrm>
            <a:off x="566736" y="6006727"/>
            <a:ext cx="8077200" cy="830997"/>
          </a:xfrm>
          <a:prstGeom prst="rect">
            <a:avLst/>
          </a:prstGeom>
        </p:spPr>
        <p:txBody>
          <a:bodyPr wrap="square">
            <a:spAutoFit/>
          </a:bodyPr>
          <a:lstStyle/>
          <a:p>
            <a:r>
              <a:rPr lang="en-US" sz="1200" i="1" dirty="0" smtClean="0"/>
              <a:t>[Wei Zheng, Qi Zhu, Marco Di Natale and Alberto Sangiovanni-Vincentelli, “Definition of Task Allocation and Priority Assignment in Hard Real-Time Distributed Systems”, RTSS 2007. ]</a:t>
            </a:r>
          </a:p>
          <a:p>
            <a:r>
              <a:rPr lang="en-US" sz="1200" i="1" dirty="0" smtClean="0"/>
              <a:t>[Qi Zhu, Haibo Zeng, Wei Zheng, Marco Di Natale and Alberto Sangiovanni-Vincentelli, “Optimization of Task Allocation and Priority Assignment in Hard Real-Time Distributed Systems”, ACM TECS, </a:t>
            </a:r>
            <a:r>
              <a:rPr lang="en-US" sz="1200" i="1" dirty="0" smtClean="0"/>
              <a:t>2012]</a:t>
            </a:r>
            <a:r>
              <a:rPr lang="en-US" sz="1200" i="1" dirty="0" smtClean="0"/>
              <a:t>  </a:t>
            </a:r>
            <a:endParaRPr lang="en-US" sz="1200" i="1"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683028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Autofit/>
          </a:bodyPr>
          <a:lstStyle/>
          <a:p>
            <a:r>
              <a:rPr lang="en-US" sz="3600" dirty="0" smtClean="0"/>
              <a:t>Security-Aware Task Mapping </a:t>
            </a:r>
            <a:r>
              <a:rPr lang="en-US" sz="3600" dirty="0" smtClean="0"/>
              <a:t>for CAN-based Distributed Systems</a:t>
            </a:r>
            <a:endParaRPr lang="en-US" sz="3600" dirty="0"/>
          </a:p>
        </p:txBody>
      </p:sp>
      <p:sp>
        <p:nvSpPr>
          <p:cNvPr id="4" name="Slide Number Placeholder 3"/>
          <p:cNvSpPr>
            <a:spLocks noGrp="1"/>
          </p:cNvSpPr>
          <p:nvPr>
            <p:ph type="sldNum" sz="quarter" idx="12"/>
          </p:nvPr>
        </p:nvSpPr>
        <p:spPr/>
        <p:txBody>
          <a:bodyPr/>
          <a:lstStyle/>
          <a:p>
            <a:fld id="{D1628BF6-67F0-405E-B297-68D77A67C46A}" type="slidenum">
              <a:rPr lang="de-DE" smtClean="0"/>
              <a:pPr/>
              <a:t>26</a:t>
            </a:fld>
            <a:endParaRPr lang="de-DE"/>
          </a:p>
        </p:txBody>
      </p:sp>
      <p:sp>
        <p:nvSpPr>
          <p:cNvPr id="7" name="Content Placeholder 1"/>
          <p:cNvSpPr>
            <a:spLocks noGrp="1"/>
          </p:cNvSpPr>
          <p:nvPr>
            <p:ph idx="1"/>
          </p:nvPr>
        </p:nvSpPr>
        <p:spPr>
          <a:xfrm>
            <a:off x="381000" y="1371600"/>
            <a:ext cx="8534400" cy="5334000"/>
          </a:xfrm>
        </p:spPr>
        <p:txBody>
          <a:bodyPr>
            <a:normAutofit/>
          </a:bodyPr>
          <a:lstStyle/>
          <a:p>
            <a:r>
              <a:rPr lang="en-US" sz="2400" b="0" dirty="0" smtClean="0"/>
              <a:t>When retrofitting CAN architectures with security mechanisms, MACs (message authentication codes) may be added to CAN messages to protect against masquerade and replay attacks. </a:t>
            </a:r>
          </a:p>
          <a:p>
            <a:r>
              <a:rPr lang="en-US" sz="2400" b="0" dirty="0" smtClean="0"/>
              <a:t>However, adding MAC bits to a design may not lead to optimal or even feasible systems due to limited CAN message sizes and timing constraints.</a:t>
            </a:r>
          </a:p>
          <a:p>
            <a:r>
              <a:rPr lang="en-US" sz="2400" b="0" dirty="0" smtClean="0"/>
              <a:t>In this work, we designed </a:t>
            </a:r>
            <a:r>
              <a:rPr lang="en-US" sz="2400" b="0" u="sng" dirty="0" smtClean="0"/>
              <a:t>an optimal MILP formulation and a heuristic </a:t>
            </a:r>
            <a:r>
              <a:rPr lang="en-US" sz="2400" b="0" dirty="0" smtClean="0"/>
              <a:t>for optimizing task allocation, signal packing, MAC key sharing, and priority assignment, while meeting both the </a:t>
            </a:r>
            <a:r>
              <a:rPr lang="en-US" sz="2400" b="0" u="sng" dirty="0" smtClean="0"/>
              <a:t>end-to-end latency constraints and security constraints</a:t>
            </a:r>
            <a:r>
              <a:rPr lang="en-US" sz="2400" b="0" dirty="0" smtClean="0"/>
              <a:t>.</a:t>
            </a:r>
          </a:p>
        </p:txBody>
      </p:sp>
      <p:sp>
        <p:nvSpPr>
          <p:cNvPr id="8" name="Rectangle 7"/>
          <p:cNvSpPr/>
          <p:nvPr/>
        </p:nvSpPr>
        <p:spPr>
          <a:xfrm>
            <a:off x="685800" y="5638800"/>
            <a:ext cx="8077200" cy="584775"/>
          </a:xfrm>
          <a:prstGeom prst="rect">
            <a:avLst/>
          </a:prstGeom>
        </p:spPr>
        <p:txBody>
          <a:bodyPr wrap="square">
            <a:spAutoFit/>
          </a:bodyPr>
          <a:lstStyle/>
          <a:p>
            <a:r>
              <a:rPr lang="en-US" sz="1600" i="1" dirty="0" smtClean="0"/>
              <a:t>[</a:t>
            </a:r>
            <a:r>
              <a:rPr lang="it-IT" sz="1600" i="1" dirty="0"/>
              <a:t>Chung-Wei Lin, Qi Zhu, Calvin Phung, Alberto Sangiovanni-Vincentelli</a:t>
            </a:r>
            <a:r>
              <a:rPr lang="en-US" sz="1600" i="1" dirty="0" smtClean="0"/>
              <a:t>, </a:t>
            </a:r>
            <a:r>
              <a:rPr lang="en-US" sz="1600" i="1" dirty="0"/>
              <a:t>“Security-Aware Mapping for CAN-Based Real-Time Distributed Automotive </a:t>
            </a:r>
            <a:r>
              <a:rPr lang="en-US" sz="1600" i="1" dirty="0" smtClean="0"/>
              <a:t>Systems”, ICCAD 2013]</a:t>
            </a:r>
            <a:endParaRPr lang="en-US" sz="1600" i="1" dirty="0"/>
          </a:p>
        </p:txBody>
      </p:sp>
    </p:spTree>
    <p:extLst>
      <p:ext uri="{BB962C8B-B14F-4D97-AF65-F5344CB8AC3E}">
        <p14:creationId xmlns:p14="http://schemas.microsoft.com/office/powerpoint/2010/main" val="2501183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305800" cy="4876800"/>
          </a:xfrm>
        </p:spPr>
        <p:txBody>
          <a:bodyPr>
            <a:normAutofit/>
          </a:bodyPr>
          <a:lstStyle/>
          <a:p>
            <a:r>
              <a:rPr lang="en-US" sz="2800" dirty="0" smtClean="0"/>
              <a:t>Model-based synthesis for automotive embedded systems</a:t>
            </a:r>
            <a:endParaRPr lang="en-US" sz="2800" dirty="0" smtClean="0"/>
          </a:p>
          <a:p>
            <a:pPr lvl="1"/>
            <a:r>
              <a:rPr lang="en-US" sz="2400" dirty="0"/>
              <a:t>F</a:t>
            </a:r>
            <a:r>
              <a:rPr lang="en-US" sz="2400" dirty="0" smtClean="0"/>
              <a:t>unctional model with different semantics: </a:t>
            </a:r>
            <a:r>
              <a:rPr lang="en-US" sz="2400" dirty="0" smtClean="0"/>
              <a:t>FSMs, dataflow, heterogeneous and hierarchical models.</a:t>
            </a:r>
            <a:endParaRPr lang="en-US" sz="2400" dirty="0" smtClean="0"/>
          </a:p>
          <a:p>
            <a:pPr lvl="1"/>
            <a:r>
              <a:rPr lang="en-US" sz="2400" dirty="0" smtClean="0"/>
              <a:t>Multicore and distributed architecture platform.</a:t>
            </a:r>
          </a:p>
          <a:p>
            <a:pPr lvl="1"/>
            <a:r>
              <a:rPr lang="en-US" sz="2400" dirty="0" smtClean="0"/>
              <a:t>Task generation and task mapping need to be addressed in a holistic framework.</a:t>
            </a:r>
          </a:p>
          <a:p>
            <a:pPr lvl="2"/>
            <a:r>
              <a:rPr lang="en-US" sz="2000" dirty="0" smtClean="0"/>
              <a:t>Functional correctness (affected by timing).</a:t>
            </a:r>
          </a:p>
          <a:p>
            <a:pPr lvl="2"/>
            <a:r>
              <a:rPr lang="en-US" sz="2000" dirty="0" smtClean="0"/>
              <a:t>Other non-functional </a:t>
            </a:r>
            <a:r>
              <a:rPr lang="en-US" sz="2000" dirty="0" smtClean="0"/>
              <a:t>requirements on </a:t>
            </a:r>
            <a:r>
              <a:rPr lang="en-US" sz="2000" dirty="0" smtClean="0"/>
              <a:t>performance, reliability</a:t>
            </a:r>
            <a:r>
              <a:rPr lang="en-US" sz="2000" dirty="0" smtClean="0"/>
              <a:t>, power, thermal, security, extensibility, etc</a:t>
            </a:r>
            <a:r>
              <a:rPr lang="en-US" sz="2000" dirty="0" smtClean="0"/>
              <a:t>.</a:t>
            </a:r>
            <a:endParaRPr lang="en-US"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838854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Autofit/>
          </a:bodyPr>
          <a:lstStyle/>
          <a:p>
            <a:pPr eaLnBrk="1" fontAlgn="auto" hangingPunct="1">
              <a:spcAft>
                <a:spcPts val="0"/>
              </a:spcAft>
              <a:defRPr/>
            </a:pPr>
            <a:r>
              <a:rPr lang="en-US" sz="3200" dirty="0" smtClean="0"/>
              <a:t>Problem 1: Allocation &amp; Priority Assignment</a:t>
            </a:r>
            <a:endParaRPr lang="en-US" sz="3200" dirty="0"/>
          </a:p>
        </p:txBody>
      </p:sp>
      <p:sp>
        <p:nvSpPr>
          <p:cNvPr id="54275" name="Oval 5"/>
          <p:cNvSpPr>
            <a:spLocks noChangeArrowheads="1"/>
          </p:cNvSpPr>
          <p:nvPr/>
        </p:nvSpPr>
        <p:spPr bwMode="auto">
          <a:xfrm>
            <a:off x="1003300" y="2733387"/>
            <a:ext cx="673100" cy="650875"/>
          </a:xfrm>
          <a:prstGeom prst="ellipse">
            <a:avLst/>
          </a:prstGeom>
          <a:noFill/>
          <a:ln w="25400">
            <a:solidFill>
              <a:srgbClr val="0000FF"/>
            </a:solidFill>
            <a:round/>
            <a:headEnd/>
            <a:tailEnd/>
          </a:ln>
        </p:spPr>
        <p:txBody>
          <a:bodyPr wrap="none" anchor="ctr"/>
          <a:lstStyle/>
          <a:p>
            <a:r>
              <a:rPr lang="en-US" b="1">
                <a:solidFill>
                  <a:srgbClr val="0000FF"/>
                </a:solidFill>
                <a:latin typeface="Calibri" pitchFamily="34" charset="0"/>
              </a:rPr>
              <a:t>T4</a:t>
            </a:r>
          </a:p>
        </p:txBody>
      </p:sp>
      <p:sp>
        <p:nvSpPr>
          <p:cNvPr id="54276" name="Oval 5"/>
          <p:cNvSpPr>
            <a:spLocks noChangeArrowheads="1"/>
          </p:cNvSpPr>
          <p:nvPr/>
        </p:nvSpPr>
        <p:spPr bwMode="auto">
          <a:xfrm>
            <a:off x="3200400" y="1666587"/>
            <a:ext cx="673100" cy="650875"/>
          </a:xfrm>
          <a:prstGeom prst="ellipse">
            <a:avLst/>
          </a:prstGeom>
          <a:noFill/>
          <a:ln w="25400">
            <a:solidFill>
              <a:srgbClr val="0000FF"/>
            </a:solidFill>
            <a:round/>
            <a:headEnd/>
            <a:tailEnd/>
          </a:ln>
        </p:spPr>
        <p:txBody>
          <a:bodyPr wrap="none" anchor="ctr"/>
          <a:lstStyle/>
          <a:p>
            <a:r>
              <a:rPr lang="en-US" b="1">
                <a:solidFill>
                  <a:srgbClr val="0000FF"/>
                </a:solidFill>
                <a:latin typeface="Calibri" pitchFamily="34" charset="0"/>
              </a:rPr>
              <a:t>T2</a:t>
            </a:r>
          </a:p>
        </p:txBody>
      </p:sp>
      <p:sp>
        <p:nvSpPr>
          <p:cNvPr id="54277" name="Oval 5"/>
          <p:cNvSpPr>
            <a:spLocks noChangeArrowheads="1"/>
          </p:cNvSpPr>
          <p:nvPr/>
        </p:nvSpPr>
        <p:spPr bwMode="auto">
          <a:xfrm>
            <a:off x="609600" y="1666587"/>
            <a:ext cx="673100" cy="650875"/>
          </a:xfrm>
          <a:prstGeom prst="ellipse">
            <a:avLst/>
          </a:prstGeom>
          <a:noFill/>
          <a:ln w="25400">
            <a:solidFill>
              <a:srgbClr val="0000FF"/>
            </a:solidFill>
            <a:round/>
            <a:headEnd/>
            <a:tailEnd/>
          </a:ln>
        </p:spPr>
        <p:txBody>
          <a:bodyPr wrap="none" anchor="ctr"/>
          <a:lstStyle/>
          <a:p>
            <a:r>
              <a:rPr lang="en-US" b="1">
                <a:solidFill>
                  <a:srgbClr val="0000FF"/>
                </a:solidFill>
                <a:latin typeface="Calibri" pitchFamily="34" charset="0"/>
              </a:rPr>
              <a:t>T1</a:t>
            </a:r>
          </a:p>
        </p:txBody>
      </p:sp>
      <p:sp>
        <p:nvSpPr>
          <p:cNvPr id="54278" name="Oval 5"/>
          <p:cNvSpPr>
            <a:spLocks noChangeArrowheads="1"/>
          </p:cNvSpPr>
          <p:nvPr/>
        </p:nvSpPr>
        <p:spPr bwMode="auto">
          <a:xfrm>
            <a:off x="3517900" y="2809587"/>
            <a:ext cx="673100" cy="650875"/>
          </a:xfrm>
          <a:prstGeom prst="ellipse">
            <a:avLst/>
          </a:prstGeom>
          <a:noFill/>
          <a:ln w="25400">
            <a:solidFill>
              <a:srgbClr val="0000FF"/>
            </a:solidFill>
            <a:round/>
            <a:headEnd/>
            <a:tailEnd/>
          </a:ln>
        </p:spPr>
        <p:txBody>
          <a:bodyPr wrap="none" anchor="ctr"/>
          <a:lstStyle/>
          <a:p>
            <a:r>
              <a:rPr lang="en-US" b="1">
                <a:solidFill>
                  <a:srgbClr val="0000FF"/>
                </a:solidFill>
                <a:latin typeface="Calibri" pitchFamily="34" charset="0"/>
              </a:rPr>
              <a:t>T5</a:t>
            </a:r>
          </a:p>
        </p:txBody>
      </p:sp>
      <p:sp>
        <p:nvSpPr>
          <p:cNvPr id="54279" name="Oval 5"/>
          <p:cNvSpPr>
            <a:spLocks noChangeArrowheads="1"/>
          </p:cNvSpPr>
          <p:nvPr/>
        </p:nvSpPr>
        <p:spPr bwMode="auto">
          <a:xfrm>
            <a:off x="3775075" y="3682712"/>
            <a:ext cx="673100" cy="650875"/>
          </a:xfrm>
          <a:prstGeom prst="ellipse">
            <a:avLst/>
          </a:prstGeom>
          <a:noFill/>
          <a:ln w="25400">
            <a:solidFill>
              <a:srgbClr val="0000FF"/>
            </a:solidFill>
            <a:round/>
            <a:headEnd/>
            <a:tailEnd/>
          </a:ln>
        </p:spPr>
        <p:txBody>
          <a:bodyPr wrap="none" anchor="ctr"/>
          <a:lstStyle/>
          <a:p>
            <a:r>
              <a:rPr lang="en-US" b="1">
                <a:solidFill>
                  <a:srgbClr val="0000FF"/>
                </a:solidFill>
                <a:latin typeface="Calibri" pitchFamily="34" charset="0"/>
              </a:rPr>
              <a:t>T7</a:t>
            </a:r>
          </a:p>
        </p:txBody>
      </p:sp>
      <p:sp>
        <p:nvSpPr>
          <p:cNvPr id="54280" name="Oval 5"/>
          <p:cNvSpPr>
            <a:spLocks noChangeArrowheads="1"/>
          </p:cNvSpPr>
          <p:nvPr/>
        </p:nvSpPr>
        <p:spPr bwMode="auto">
          <a:xfrm>
            <a:off x="5943600" y="1742787"/>
            <a:ext cx="673100" cy="650875"/>
          </a:xfrm>
          <a:prstGeom prst="ellipse">
            <a:avLst/>
          </a:prstGeom>
          <a:noFill/>
          <a:ln w="25400">
            <a:solidFill>
              <a:srgbClr val="0000FF"/>
            </a:solidFill>
            <a:round/>
            <a:headEnd/>
            <a:tailEnd/>
          </a:ln>
        </p:spPr>
        <p:txBody>
          <a:bodyPr wrap="none" anchor="ctr"/>
          <a:lstStyle/>
          <a:p>
            <a:r>
              <a:rPr lang="en-US" b="1">
                <a:solidFill>
                  <a:srgbClr val="0000FF"/>
                </a:solidFill>
                <a:latin typeface="Calibri" pitchFamily="34" charset="0"/>
              </a:rPr>
              <a:t>T3</a:t>
            </a:r>
          </a:p>
        </p:txBody>
      </p:sp>
      <p:sp>
        <p:nvSpPr>
          <p:cNvPr id="54281" name="Oval 5"/>
          <p:cNvSpPr>
            <a:spLocks noChangeArrowheads="1"/>
          </p:cNvSpPr>
          <p:nvPr/>
        </p:nvSpPr>
        <p:spPr bwMode="auto">
          <a:xfrm>
            <a:off x="6248400" y="2809587"/>
            <a:ext cx="673100" cy="650875"/>
          </a:xfrm>
          <a:prstGeom prst="ellipse">
            <a:avLst/>
          </a:prstGeom>
          <a:noFill/>
          <a:ln w="25400">
            <a:solidFill>
              <a:srgbClr val="0000FF"/>
            </a:solidFill>
            <a:round/>
            <a:headEnd/>
            <a:tailEnd/>
          </a:ln>
        </p:spPr>
        <p:txBody>
          <a:bodyPr wrap="none" anchor="ctr"/>
          <a:lstStyle/>
          <a:p>
            <a:r>
              <a:rPr lang="en-US" b="1">
                <a:solidFill>
                  <a:srgbClr val="0000FF"/>
                </a:solidFill>
                <a:latin typeface="Calibri" pitchFamily="34" charset="0"/>
              </a:rPr>
              <a:t>T6</a:t>
            </a:r>
          </a:p>
        </p:txBody>
      </p:sp>
      <p:cxnSp>
        <p:nvCxnSpPr>
          <p:cNvPr id="35" name="Straight Arrow Connector 34"/>
          <p:cNvCxnSpPr>
            <a:stCxn id="54277" idx="6"/>
            <a:endCxn id="61" idx="1"/>
          </p:cNvCxnSpPr>
          <p:nvPr/>
        </p:nvCxnSpPr>
        <p:spPr>
          <a:xfrm flipV="1">
            <a:off x="1282700" y="1971387"/>
            <a:ext cx="774700" cy="2063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4276" idx="6"/>
            <a:endCxn id="64" idx="1"/>
          </p:cNvCxnSpPr>
          <p:nvPr/>
        </p:nvCxnSpPr>
        <p:spPr>
          <a:xfrm flipV="1">
            <a:off x="3873500" y="1971387"/>
            <a:ext cx="698500" cy="2063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4275" idx="7"/>
            <a:endCxn id="62" idx="1"/>
          </p:cNvCxnSpPr>
          <p:nvPr/>
        </p:nvCxnSpPr>
        <p:spPr>
          <a:xfrm rot="5400000" flipH="1" flipV="1">
            <a:off x="1693863" y="2465099"/>
            <a:ext cx="247650" cy="47942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4275" idx="6"/>
            <a:endCxn id="63" idx="1"/>
          </p:cNvCxnSpPr>
          <p:nvPr/>
        </p:nvCxnSpPr>
        <p:spPr>
          <a:xfrm>
            <a:off x="1676400" y="3058825"/>
            <a:ext cx="381000" cy="13176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4278" idx="6"/>
            <a:endCxn id="65" idx="1"/>
          </p:cNvCxnSpPr>
          <p:nvPr/>
        </p:nvCxnSpPr>
        <p:spPr>
          <a:xfrm flipV="1">
            <a:off x="4191000" y="2733387"/>
            <a:ext cx="457200" cy="40163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4279" idx="6"/>
            <a:endCxn id="66" idx="1"/>
          </p:cNvCxnSpPr>
          <p:nvPr/>
        </p:nvCxnSpPr>
        <p:spPr>
          <a:xfrm flipV="1">
            <a:off x="4448175" y="3925600"/>
            <a:ext cx="657225" cy="8255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057400" y="1818987"/>
            <a:ext cx="4572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FF"/>
                </a:solidFill>
              </a:rPr>
              <a:t>S1</a:t>
            </a:r>
          </a:p>
        </p:txBody>
      </p:sp>
      <p:sp>
        <p:nvSpPr>
          <p:cNvPr id="62" name="Rectangle 61"/>
          <p:cNvSpPr/>
          <p:nvPr/>
        </p:nvSpPr>
        <p:spPr>
          <a:xfrm>
            <a:off x="2057400" y="2428587"/>
            <a:ext cx="4572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FF"/>
                </a:solidFill>
              </a:rPr>
              <a:t>S2</a:t>
            </a:r>
          </a:p>
        </p:txBody>
      </p:sp>
      <p:sp>
        <p:nvSpPr>
          <p:cNvPr id="63" name="Rectangle 62"/>
          <p:cNvSpPr/>
          <p:nvPr/>
        </p:nvSpPr>
        <p:spPr>
          <a:xfrm>
            <a:off x="2057400" y="3038187"/>
            <a:ext cx="4572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FF"/>
                </a:solidFill>
              </a:rPr>
              <a:t>S3</a:t>
            </a:r>
          </a:p>
        </p:txBody>
      </p:sp>
      <p:sp>
        <p:nvSpPr>
          <p:cNvPr id="64" name="Rectangle 63"/>
          <p:cNvSpPr/>
          <p:nvPr/>
        </p:nvSpPr>
        <p:spPr>
          <a:xfrm>
            <a:off x="4572000" y="1818987"/>
            <a:ext cx="4572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FF"/>
                </a:solidFill>
              </a:rPr>
              <a:t>S4</a:t>
            </a:r>
          </a:p>
        </p:txBody>
      </p:sp>
      <p:sp>
        <p:nvSpPr>
          <p:cNvPr id="65" name="Rectangle 64"/>
          <p:cNvSpPr/>
          <p:nvPr/>
        </p:nvSpPr>
        <p:spPr>
          <a:xfrm>
            <a:off x="4648200" y="2580987"/>
            <a:ext cx="4572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FF"/>
                </a:solidFill>
              </a:rPr>
              <a:t>S5</a:t>
            </a:r>
          </a:p>
        </p:txBody>
      </p:sp>
      <p:sp>
        <p:nvSpPr>
          <p:cNvPr id="66" name="Rectangle 65"/>
          <p:cNvSpPr/>
          <p:nvPr/>
        </p:nvSpPr>
        <p:spPr>
          <a:xfrm>
            <a:off x="5105400" y="3773200"/>
            <a:ext cx="4572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FF"/>
                </a:solidFill>
              </a:rPr>
              <a:t>S6</a:t>
            </a:r>
          </a:p>
        </p:txBody>
      </p:sp>
      <p:cxnSp>
        <p:nvCxnSpPr>
          <p:cNvPr id="68" name="Straight Arrow Connector 67"/>
          <p:cNvCxnSpPr>
            <a:stCxn id="61" idx="3"/>
            <a:endCxn id="54276" idx="2"/>
          </p:cNvCxnSpPr>
          <p:nvPr/>
        </p:nvCxnSpPr>
        <p:spPr>
          <a:xfrm>
            <a:off x="2514600" y="1971387"/>
            <a:ext cx="685800" cy="2063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2" idx="3"/>
            <a:endCxn id="54276" idx="3"/>
          </p:cNvCxnSpPr>
          <p:nvPr/>
        </p:nvCxnSpPr>
        <p:spPr>
          <a:xfrm flipV="1">
            <a:off x="2514600" y="2222212"/>
            <a:ext cx="784225" cy="35877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3" idx="3"/>
            <a:endCxn id="54278" idx="2"/>
          </p:cNvCxnSpPr>
          <p:nvPr/>
        </p:nvCxnSpPr>
        <p:spPr>
          <a:xfrm flipV="1">
            <a:off x="2514600" y="3135025"/>
            <a:ext cx="1003300" cy="5556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3"/>
            <a:endCxn id="54280" idx="2"/>
          </p:cNvCxnSpPr>
          <p:nvPr/>
        </p:nvCxnSpPr>
        <p:spPr>
          <a:xfrm>
            <a:off x="5029200" y="1971387"/>
            <a:ext cx="914400" cy="9683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5" idx="3"/>
            <a:endCxn id="54281" idx="2"/>
          </p:cNvCxnSpPr>
          <p:nvPr/>
        </p:nvCxnSpPr>
        <p:spPr>
          <a:xfrm>
            <a:off x="5105400" y="2733387"/>
            <a:ext cx="1143000" cy="40163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6" idx="3"/>
            <a:endCxn id="54281" idx="3"/>
          </p:cNvCxnSpPr>
          <p:nvPr/>
        </p:nvCxnSpPr>
        <p:spPr>
          <a:xfrm flipV="1">
            <a:off x="5562600" y="3365212"/>
            <a:ext cx="784225" cy="5603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16200000" flipH="1">
            <a:off x="-189707" y="3497769"/>
            <a:ext cx="2284413" cy="228600"/>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5400000">
            <a:off x="3406631" y="4854431"/>
            <a:ext cx="2711738" cy="76200"/>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16200000" flipH="1">
            <a:off x="2248693" y="3573969"/>
            <a:ext cx="2284413" cy="76200"/>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3124201" y="4143087"/>
            <a:ext cx="1219200" cy="3175"/>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rot="5400000">
            <a:off x="3849688" y="4563775"/>
            <a:ext cx="377825" cy="3175"/>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105401" y="3689062"/>
            <a:ext cx="2133600" cy="3175"/>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a:off x="5983288" y="4182775"/>
            <a:ext cx="1139825" cy="3175"/>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94" name="Rectangle 193"/>
          <p:cNvSpPr/>
          <p:nvPr/>
        </p:nvSpPr>
        <p:spPr>
          <a:xfrm>
            <a:off x="1905000" y="1514187"/>
            <a:ext cx="838200" cy="2022475"/>
          </a:xfrm>
          <a:prstGeom prst="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201" name="TextBox 200"/>
          <p:cNvSpPr txBox="1">
            <a:spLocks noChangeArrowheads="1"/>
          </p:cNvSpPr>
          <p:nvPr/>
        </p:nvSpPr>
        <p:spPr bwMode="auto">
          <a:xfrm>
            <a:off x="2057400" y="3536662"/>
            <a:ext cx="498475" cy="369888"/>
          </a:xfrm>
          <a:prstGeom prst="rect">
            <a:avLst/>
          </a:prstGeom>
          <a:noFill/>
          <a:ln w="9525">
            <a:noFill/>
            <a:miter lim="800000"/>
            <a:headEnd/>
            <a:tailEnd/>
          </a:ln>
        </p:spPr>
        <p:txBody>
          <a:bodyPr wrap="none">
            <a:spAutoFit/>
          </a:bodyPr>
          <a:lstStyle/>
          <a:p>
            <a:r>
              <a:rPr lang="en-US" b="1">
                <a:solidFill>
                  <a:schemeClr val="accent2"/>
                </a:solidFill>
                <a:latin typeface="Calibri" pitchFamily="34" charset="0"/>
              </a:rPr>
              <a:t>M1</a:t>
            </a:r>
          </a:p>
        </p:txBody>
      </p:sp>
      <p:sp>
        <p:nvSpPr>
          <p:cNvPr id="202" name="Rectangle 201"/>
          <p:cNvSpPr/>
          <p:nvPr/>
        </p:nvSpPr>
        <p:spPr>
          <a:xfrm>
            <a:off x="4419600" y="1590387"/>
            <a:ext cx="838200" cy="1524000"/>
          </a:xfrm>
          <a:prstGeom prst="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203" name="TextBox 202"/>
          <p:cNvSpPr txBox="1">
            <a:spLocks noChangeArrowheads="1"/>
          </p:cNvSpPr>
          <p:nvPr/>
        </p:nvSpPr>
        <p:spPr bwMode="auto">
          <a:xfrm>
            <a:off x="4648200" y="3114387"/>
            <a:ext cx="503238" cy="369888"/>
          </a:xfrm>
          <a:prstGeom prst="rect">
            <a:avLst/>
          </a:prstGeom>
          <a:noFill/>
          <a:ln w="9525">
            <a:noFill/>
            <a:miter lim="800000"/>
            <a:headEnd/>
            <a:tailEnd/>
          </a:ln>
        </p:spPr>
        <p:txBody>
          <a:bodyPr wrap="none">
            <a:spAutoFit/>
          </a:bodyPr>
          <a:lstStyle/>
          <a:p>
            <a:r>
              <a:rPr lang="en-US" b="1">
                <a:solidFill>
                  <a:schemeClr val="accent2"/>
                </a:solidFill>
                <a:latin typeface="Calibri" pitchFamily="34" charset="0"/>
              </a:rPr>
              <a:t>M2</a:t>
            </a:r>
          </a:p>
        </p:txBody>
      </p:sp>
      <p:sp>
        <p:nvSpPr>
          <p:cNvPr id="206" name="Rectangle 205"/>
          <p:cNvSpPr/>
          <p:nvPr/>
        </p:nvSpPr>
        <p:spPr>
          <a:xfrm>
            <a:off x="4911725" y="3495387"/>
            <a:ext cx="838200" cy="803275"/>
          </a:xfrm>
          <a:prstGeom prst="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solidFill>
            </a:endParaRPr>
          </a:p>
        </p:txBody>
      </p:sp>
      <p:sp>
        <p:nvSpPr>
          <p:cNvPr id="207" name="TextBox 206"/>
          <p:cNvSpPr txBox="1">
            <a:spLocks noChangeArrowheads="1"/>
          </p:cNvSpPr>
          <p:nvPr/>
        </p:nvSpPr>
        <p:spPr bwMode="auto">
          <a:xfrm>
            <a:off x="5029200" y="4298662"/>
            <a:ext cx="503238" cy="369888"/>
          </a:xfrm>
          <a:prstGeom prst="rect">
            <a:avLst/>
          </a:prstGeom>
          <a:noFill/>
          <a:ln w="9525">
            <a:noFill/>
            <a:miter lim="800000"/>
            <a:headEnd/>
            <a:tailEnd/>
          </a:ln>
        </p:spPr>
        <p:txBody>
          <a:bodyPr wrap="none">
            <a:spAutoFit/>
          </a:bodyPr>
          <a:lstStyle/>
          <a:p>
            <a:r>
              <a:rPr lang="en-US" b="1">
                <a:solidFill>
                  <a:schemeClr val="accent2"/>
                </a:solidFill>
                <a:latin typeface="Calibri" pitchFamily="34" charset="0"/>
              </a:rPr>
              <a:t>M3</a:t>
            </a:r>
          </a:p>
        </p:txBody>
      </p:sp>
      <p:cxnSp>
        <p:nvCxnSpPr>
          <p:cNvPr id="208" name="Straight Arrow Connector 207"/>
          <p:cNvCxnSpPr/>
          <p:nvPr/>
        </p:nvCxnSpPr>
        <p:spPr>
          <a:xfrm rot="16200000" flipH="1">
            <a:off x="1483772" y="4828046"/>
            <a:ext cx="2025938" cy="269082"/>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a:off x="4630995" y="5348751"/>
            <a:ext cx="1340138" cy="65872"/>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763588" y="4144675"/>
            <a:ext cx="1216025" cy="3175"/>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7315200" y="1860262"/>
            <a:ext cx="1296988" cy="831850"/>
          </a:xfrm>
          <a:prstGeom prst="rect">
            <a:avLst/>
          </a:prstGeom>
          <a:noFill/>
        </p:spPr>
        <p:txBody>
          <a:bodyPr wrap="none">
            <a:spAutoFit/>
          </a:bodyPr>
          <a:lstStyle/>
          <a:p>
            <a:pPr algn="ctr" fontAlgn="auto">
              <a:spcBef>
                <a:spcPts val="0"/>
              </a:spcBef>
              <a:spcAft>
                <a:spcPts val="0"/>
              </a:spcAft>
              <a:defRPr/>
            </a:pPr>
            <a:r>
              <a:rPr lang="en-US" sz="2400" b="1" dirty="0">
                <a:solidFill>
                  <a:srgbClr val="0000FF"/>
                </a:solidFill>
                <a:latin typeface="+mn-lt"/>
                <a:cs typeface="+mn-cs"/>
              </a:rPr>
              <a:t>Function</a:t>
            </a:r>
          </a:p>
          <a:p>
            <a:pPr algn="ctr" fontAlgn="auto">
              <a:spcBef>
                <a:spcPts val="0"/>
              </a:spcBef>
              <a:spcAft>
                <a:spcPts val="0"/>
              </a:spcAft>
              <a:defRPr/>
            </a:pPr>
            <a:r>
              <a:rPr lang="en-US" sz="2400" b="1" dirty="0">
                <a:solidFill>
                  <a:srgbClr val="0000FF"/>
                </a:solidFill>
                <a:latin typeface="+mn-lt"/>
                <a:cs typeface="+mn-cs"/>
              </a:rPr>
              <a:t>Model</a:t>
            </a:r>
          </a:p>
        </p:txBody>
      </p:sp>
      <p:sp>
        <p:nvSpPr>
          <p:cNvPr id="217" name="TextBox 216"/>
          <p:cNvSpPr txBox="1"/>
          <p:nvPr/>
        </p:nvSpPr>
        <p:spPr>
          <a:xfrm>
            <a:off x="7162800" y="5397418"/>
            <a:ext cx="1765300" cy="830262"/>
          </a:xfrm>
          <a:prstGeom prst="rect">
            <a:avLst/>
          </a:prstGeom>
          <a:noFill/>
        </p:spPr>
        <p:txBody>
          <a:bodyPr wrap="none">
            <a:spAutoFit/>
          </a:bodyPr>
          <a:lstStyle/>
          <a:p>
            <a:pPr algn="ctr" fontAlgn="auto">
              <a:spcBef>
                <a:spcPts val="0"/>
              </a:spcBef>
              <a:spcAft>
                <a:spcPts val="0"/>
              </a:spcAft>
              <a:defRPr/>
            </a:pPr>
            <a:r>
              <a:rPr lang="en-US" sz="2400" b="1" dirty="0">
                <a:solidFill>
                  <a:schemeClr val="accent6">
                    <a:lumMod val="75000"/>
                  </a:schemeClr>
                </a:solidFill>
                <a:latin typeface="+mn-lt"/>
                <a:cs typeface="+mn-cs"/>
              </a:rPr>
              <a:t>Architecture</a:t>
            </a:r>
          </a:p>
          <a:p>
            <a:pPr fontAlgn="auto">
              <a:spcBef>
                <a:spcPts val="0"/>
              </a:spcBef>
              <a:spcAft>
                <a:spcPts val="0"/>
              </a:spcAft>
              <a:defRPr/>
            </a:pPr>
            <a:r>
              <a:rPr lang="en-US" sz="2400" b="1" dirty="0">
                <a:solidFill>
                  <a:schemeClr val="accent6">
                    <a:lumMod val="75000"/>
                  </a:schemeClr>
                </a:solidFill>
                <a:latin typeface="+mn-lt"/>
                <a:cs typeface="+mn-cs"/>
              </a:rPr>
              <a:t>Model</a:t>
            </a:r>
          </a:p>
        </p:txBody>
      </p:sp>
      <p:sp>
        <p:nvSpPr>
          <p:cNvPr id="218" name="TextBox 217"/>
          <p:cNvSpPr txBox="1"/>
          <p:nvPr/>
        </p:nvSpPr>
        <p:spPr>
          <a:xfrm>
            <a:off x="1066800" y="1437987"/>
            <a:ext cx="692150"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10ms</a:t>
            </a:r>
          </a:p>
        </p:txBody>
      </p:sp>
      <p:sp>
        <p:nvSpPr>
          <p:cNvPr id="219" name="TextBox 218"/>
          <p:cNvSpPr txBox="1"/>
          <p:nvPr/>
        </p:nvSpPr>
        <p:spPr>
          <a:xfrm>
            <a:off x="914400" y="2428587"/>
            <a:ext cx="696913"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20ms</a:t>
            </a:r>
          </a:p>
        </p:txBody>
      </p:sp>
      <p:sp>
        <p:nvSpPr>
          <p:cNvPr id="220" name="TextBox 219"/>
          <p:cNvSpPr txBox="1"/>
          <p:nvPr/>
        </p:nvSpPr>
        <p:spPr>
          <a:xfrm>
            <a:off x="2057400" y="1514187"/>
            <a:ext cx="696913"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20ms</a:t>
            </a:r>
          </a:p>
        </p:txBody>
      </p:sp>
      <p:sp>
        <p:nvSpPr>
          <p:cNvPr id="221" name="TextBox 220"/>
          <p:cNvSpPr txBox="1"/>
          <p:nvPr/>
        </p:nvSpPr>
        <p:spPr>
          <a:xfrm>
            <a:off x="2057400" y="2103150"/>
            <a:ext cx="696913" cy="369887"/>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20ms</a:t>
            </a:r>
          </a:p>
        </p:txBody>
      </p:sp>
      <p:sp>
        <p:nvSpPr>
          <p:cNvPr id="222" name="TextBox 221"/>
          <p:cNvSpPr txBox="1"/>
          <p:nvPr/>
        </p:nvSpPr>
        <p:spPr>
          <a:xfrm>
            <a:off x="2008188" y="2733387"/>
            <a:ext cx="698500"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20ms</a:t>
            </a:r>
          </a:p>
        </p:txBody>
      </p:sp>
      <p:sp>
        <p:nvSpPr>
          <p:cNvPr id="223" name="TextBox 222"/>
          <p:cNvSpPr txBox="1"/>
          <p:nvPr/>
        </p:nvSpPr>
        <p:spPr>
          <a:xfrm>
            <a:off x="3546475" y="1406237"/>
            <a:ext cx="698500" cy="368300"/>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40ms</a:t>
            </a:r>
          </a:p>
        </p:txBody>
      </p:sp>
      <p:sp>
        <p:nvSpPr>
          <p:cNvPr id="224" name="TextBox 223"/>
          <p:cNvSpPr txBox="1"/>
          <p:nvPr/>
        </p:nvSpPr>
        <p:spPr>
          <a:xfrm>
            <a:off x="3581400" y="2428587"/>
            <a:ext cx="696913"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20ms</a:t>
            </a:r>
          </a:p>
        </p:txBody>
      </p:sp>
      <p:sp>
        <p:nvSpPr>
          <p:cNvPr id="225" name="TextBox 224"/>
          <p:cNvSpPr txBox="1"/>
          <p:nvPr/>
        </p:nvSpPr>
        <p:spPr>
          <a:xfrm>
            <a:off x="3886200" y="3419187"/>
            <a:ext cx="696913"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20ms</a:t>
            </a:r>
          </a:p>
        </p:txBody>
      </p:sp>
      <p:sp>
        <p:nvSpPr>
          <p:cNvPr id="226" name="TextBox 225"/>
          <p:cNvSpPr txBox="1"/>
          <p:nvPr/>
        </p:nvSpPr>
        <p:spPr>
          <a:xfrm>
            <a:off x="5943600" y="1437987"/>
            <a:ext cx="696913"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40ms</a:t>
            </a:r>
          </a:p>
        </p:txBody>
      </p:sp>
      <p:sp>
        <p:nvSpPr>
          <p:cNvPr id="227" name="TextBox 226"/>
          <p:cNvSpPr txBox="1"/>
          <p:nvPr/>
        </p:nvSpPr>
        <p:spPr>
          <a:xfrm>
            <a:off x="6248400" y="2504787"/>
            <a:ext cx="814388"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100ms</a:t>
            </a:r>
          </a:p>
        </p:txBody>
      </p:sp>
      <p:sp>
        <p:nvSpPr>
          <p:cNvPr id="228" name="TextBox 227"/>
          <p:cNvSpPr txBox="1"/>
          <p:nvPr/>
        </p:nvSpPr>
        <p:spPr>
          <a:xfrm>
            <a:off x="4516438" y="1522125"/>
            <a:ext cx="698500" cy="368300"/>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40ms</a:t>
            </a:r>
          </a:p>
        </p:txBody>
      </p:sp>
      <p:sp>
        <p:nvSpPr>
          <p:cNvPr id="229" name="TextBox 228"/>
          <p:cNvSpPr txBox="1"/>
          <p:nvPr/>
        </p:nvSpPr>
        <p:spPr>
          <a:xfrm>
            <a:off x="4551363" y="2249200"/>
            <a:ext cx="696912" cy="369887"/>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40ms</a:t>
            </a:r>
          </a:p>
        </p:txBody>
      </p:sp>
      <p:sp>
        <p:nvSpPr>
          <p:cNvPr id="230" name="TextBox 229"/>
          <p:cNvSpPr txBox="1"/>
          <p:nvPr/>
        </p:nvSpPr>
        <p:spPr>
          <a:xfrm>
            <a:off x="5014913" y="3439825"/>
            <a:ext cx="698500" cy="369887"/>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mn-lt"/>
                <a:cs typeface="+mn-cs"/>
              </a:rPr>
              <a:t>20ms</a:t>
            </a:r>
          </a:p>
        </p:txBody>
      </p:sp>
      <p:cxnSp>
        <p:nvCxnSpPr>
          <p:cNvPr id="232" name="Straight Connector 231"/>
          <p:cNvCxnSpPr/>
          <p:nvPr/>
        </p:nvCxnSpPr>
        <p:spPr>
          <a:xfrm rot="5400000">
            <a:off x="419894" y="1400681"/>
            <a:ext cx="381000" cy="1588"/>
          </a:xfrm>
          <a:prstGeom prst="line">
            <a:avLst/>
          </a:prstGeom>
          <a:ln w="25400">
            <a:solidFill>
              <a:srgbClr val="0000FF"/>
            </a:solidFill>
            <a:prstDash val="lgDash"/>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rot="5400000">
            <a:off x="6515894" y="1421318"/>
            <a:ext cx="381000" cy="1588"/>
          </a:xfrm>
          <a:prstGeom prst="line">
            <a:avLst/>
          </a:prstGeom>
          <a:ln w="25400">
            <a:solidFill>
              <a:srgbClr val="0000FF"/>
            </a:solidFill>
            <a:prstDash val="lgDash"/>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609600" y="1363375"/>
            <a:ext cx="6096000" cy="1587"/>
          </a:xfrm>
          <a:prstGeom prst="straightConnector1">
            <a:avLst/>
          </a:prstGeom>
          <a:ln w="25400">
            <a:solidFill>
              <a:srgbClr val="0000FF"/>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sp>
        <p:nvSpPr>
          <p:cNvPr id="250" name="TextBox 249"/>
          <p:cNvSpPr txBox="1"/>
          <p:nvPr/>
        </p:nvSpPr>
        <p:spPr>
          <a:xfrm>
            <a:off x="3048000" y="1054512"/>
            <a:ext cx="868610" cy="369332"/>
          </a:xfrm>
          <a:prstGeom prst="rect">
            <a:avLst/>
          </a:prstGeom>
          <a:noFill/>
        </p:spPr>
        <p:txBody>
          <a:bodyPr wrap="none">
            <a:spAutoFit/>
          </a:bodyPr>
          <a:lstStyle/>
          <a:p>
            <a:pPr fontAlgn="auto">
              <a:spcBef>
                <a:spcPts val="0"/>
              </a:spcBef>
              <a:spcAft>
                <a:spcPts val="0"/>
              </a:spcAft>
              <a:defRPr/>
            </a:pPr>
            <a:r>
              <a:rPr lang="en-US" b="1" i="1" dirty="0">
                <a:solidFill>
                  <a:srgbClr val="0000FF"/>
                </a:solidFill>
                <a:latin typeface="+mn-lt"/>
                <a:cs typeface="+mn-cs"/>
              </a:rPr>
              <a:t>300ms</a:t>
            </a:r>
          </a:p>
        </p:txBody>
      </p:sp>
      <p:sp>
        <p:nvSpPr>
          <p:cNvPr id="254" name="TextBox 253"/>
          <p:cNvSpPr txBox="1">
            <a:spLocks noChangeArrowheads="1"/>
          </p:cNvSpPr>
          <p:nvPr/>
        </p:nvSpPr>
        <p:spPr bwMode="auto">
          <a:xfrm>
            <a:off x="914400" y="19364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1</a:t>
            </a:r>
          </a:p>
        </p:txBody>
      </p:sp>
      <p:sp>
        <p:nvSpPr>
          <p:cNvPr id="255" name="TextBox 254"/>
          <p:cNvSpPr txBox="1">
            <a:spLocks noChangeArrowheads="1"/>
          </p:cNvSpPr>
          <p:nvPr/>
        </p:nvSpPr>
        <p:spPr bwMode="auto">
          <a:xfrm>
            <a:off x="1295400" y="30032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2</a:t>
            </a:r>
          </a:p>
        </p:txBody>
      </p:sp>
      <p:sp>
        <p:nvSpPr>
          <p:cNvPr id="256" name="TextBox 255"/>
          <p:cNvSpPr txBox="1">
            <a:spLocks noChangeArrowheads="1"/>
          </p:cNvSpPr>
          <p:nvPr/>
        </p:nvSpPr>
        <p:spPr bwMode="auto">
          <a:xfrm>
            <a:off x="2438400" y="32318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1</a:t>
            </a:r>
          </a:p>
        </p:txBody>
      </p:sp>
      <p:sp>
        <p:nvSpPr>
          <p:cNvPr id="257" name="TextBox 256"/>
          <p:cNvSpPr txBox="1">
            <a:spLocks noChangeArrowheads="1"/>
          </p:cNvSpPr>
          <p:nvPr/>
        </p:nvSpPr>
        <p:spPr bwMode="auto">
          <a:xfrm>
            <a:off x="5002213" y="27746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3</a:t>
            </a:r>
          </a:p>
        </p:txBody>
      </p:sp>
      <p:sp>
        <p:nvSpPr>
          <p:cNvPr id="258" name="TextBox 257"/>
          <p:cNvSpPr txBox="1">
            <a:spLocks noChangeArrowheads="1"/>
          </p:cNvSpPr>
          <p:nvPr/>
        </p:nvSpPr>
        <p:spPr bwMode="auto">
          <a:xfrm>
            <a:off x="5410200" y="39938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2</a:t>
            </a:r>
          </a:p>
        </p:txBody>
      </p:sp>
      <p:sp>
        <p:nvSpPr>
          <p:cNvPr id="260" name="TextBox 259"/>
          <p:cNvSpPr txBox="1">
            <a:spLocks noChangeArrowheads="1"/>
          </p:cNvSpPr>
          <p:nvPr/>
        </p:nvSpPr>
        <p:spPr bwMode="auto">
          <a:xfrm>
            <a:off x="3505200" y="19364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1</a:t>
            </a:r>
          </a:p>
        </p:txBody>
      </p:sp>
      <p:sp>
        <p:nvSpPr>
          <p:cNvPr id="261" name="TextBox 260"/>
          <p:cNvSpPr txBox="1">
            <a:spLocks noChangeArrowheads="1"/>
          </p:cNvSpPr>
          <p:nvPr/>
        </p:nvSpPr>
        <p:spPr bwMode="auto">
          <a:xfrm>
            <a:off x="3810000" y="30794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2</a:t>
            </a:r>
          </a:p>
        </p:txBody>
      </p:sp>
      <p:sp>
        <p:nvSpPr>
          <p:cNvPr id="262" name="TextBox 261"/>
          <p:cNvSpPr txBox="1">
            <a:spLocks noChangeArrowheads="1"/>
          </p:cNvSpPr>
          <p:nvPr/>
        </p:nvSpPr>
        <p:spPr bwMode="auto">
          <a:xfrm>
            <a:off x="4038600" y="39938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3</a:t>
            </a:r>
          </a:p>
        </p:txBody>
      </p:sp>
      <p:sp>
        <p:nvSpPr>
          <p:cNvPr id="263" name="TextBox 262"/>
          <p:cNvSpPr txBox="1">
            <a:spLocks noChangeArrowheads="1"/>
          </p:cNvSpPr>
          <p:nvPr/>
        </p:nvSpPr>
        <p:spPr bwMode="auto">
          <a:xfrm>
            <a:off x="6248400" y="20126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1</a:t>
            </a:r>
          </a:p>
        </p:txBody>
      </p:sp>
      <p:sp>
        <p:nvSpPr>
          <p:cNvPr id="264" name="TextBox 263"/>
          <p:cNvSpPr txBox="1">
            <a:spLocks noChangeArrowheads="1"/>
          </p:cNvSpPr>
          <p:nvPr/>
        </p:nvSpPr>
        <p:spPr bwMode="auto">
          <a:xfrm>
            <a:off x="6553200" y="3079462"/>
            <a:ext cx="314325" cy="400050"/>
          </a:xfrm>
          <a:prstGeom prst="rect">
            <a:avLst/>
          </a:prstGeom>
          <a:noFill/>
          <a:ln w="9525">
            <a:noFill/>
            <a:miter lim="800000"/>
            <a:headEnd/>
            <a:tailEnd/>
          </a:ln>
        </p:spPr>
        <p:txBody>
          <a:bodyPr wrap="none">
            <a:spAutoFit/>
          </a:bodyPr>
          <a:lstStyle/>
          <a:p>
            <a:r>
              <a:rPr lang="en-US" sz="2000" b="1" i="1">
                <a:solidFill>
                  <a:schemeClr val="accent2"/>
                </a:solidFill>
                <a:latin typeface="Calibri" pitchFamily="34" charset="0"/>
              </a:rPr>
              <a:t>2</a:t>
            </a:r>
          </a:p>
        </p:txBody>
      </p:sp>
      <p:grpSp>
        <p:nvGrpSpPr>
          <p:cNvPr id="3" name="Group 104"/>
          <p:cNvGrpSpPr/>
          <p:nvPr/>
        </p:nvGrpSpPr>
        <p:grpSpPr>
          <a:xfrm>
            <a:off x="914400" y="4862431"/>
            <a:ext cx="6019800" cy="1614569"/>
            <a:chOff x="914400" y="4646613"/>
            <a:chExt cx="6019800" cy="1614569"/>
          </a:xfrm>
        </p:grpSpPr>
        <p:sp>
          <p:nvSpPr>
            <p:cNvPr id="145" name="Rectangle 144"/>
            <p:cNvSpPr/>
            <p:nvPr/>
          </p:nvSpPr>
          <p:spPr bwMode="auto">
            <a:xfrm>
              <a:off x="914400" y="4646613"/>
              <a:ext cx="914400" cy="103692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6">
                      <a:lumMod val="75000"/>
                    </a:schemeClr>
                  </a:solidFill>
                </a:rPr>
                <a:t>ECU1</a:t>
              </a:r>
            </a:p>
          </p:txBody>
        </p:sp>
        <p:sp>
          <p:nvSpPr>
            <p:cNvPr id="148" name="Rectangle 147"/>
            <p:cNvSpPr/>
            <p:nvPr/>
          </p:nvSpPr>
          <p:spPr bwMode="auto">
            <a:xfrm>
              <a:off x="3429000" y="4646613"/>
              <a:ext cx="914400" cy="103692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6">
                      <a:lumMod val="75000"/>
                    </a:schemeClr>
                  </a:solidFill>
                </a:rPr>
                <a:t>ECU2</a:t>
              </a:r>
            </a:p>
          </p:txBody>
        </p:sp>
        <p:sp>
          <p:nvSpPr>
            <p:cNvPr id="149" name="Rectangle 148"/>
            <p:cNvSpPr/>
            <p:nvPr/>
          </p:nvSpPr>
          <p:spPr bwMode="auto">
            <a:xfrm>
              <a:off x="6019800" y="4646613"/>
              <a:ext cx="914400" cy="103692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6">
                      <a:lumMod val="75000"/>
                    </a:schemeClr>
                  </a:solidFill>
                </a:rPr>
                <a:t>ECU3</a:t>
              </a:r>
            </a:p>
          </p:txBody>
        </p:sp>
        <p:cxnSp>
          <p:nvCxnSpPr>
            <p:cNvPr id="151" name="Straight Connector 150"/>
            <p:cNvCxnSpPr/>
            <p:nvPr/>
          </p:nvCxnSpPr>
          <p:spPr bwMode="auto">
            <a:xfrm>
              <a:off x="1371600" y="6123530"/>
              <a:ext cx="23622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45" idx="2"/>
            </p:cNvCxnSpPr>
            <p:nvPr/>
          </p:nvCxnSpPr>
          <p:spPr bwMode="auto">
            <a:xfrm rot="16200000" flipH="1">
              <a:off x="1143000" y="5912138"/>
              <a:ext cx="457202" cy="2"/>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bwMode="auto">
            <a:xfrm rot="5400000">
              <a:off x="3512573" y="5919513"/>
              <a:ext cx="442454"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49" idx="2"/>
            </p:cNvCxnSpPr>
            <p:nvPr/>
          </p:nvCxnSpPr>
          <p:spPr bwMode="auto">
            <a:xfrm rot="5400000">
              <a:off x="6188178" y="5972360"/>
              <a:ext cx="577644"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2286000" y="5759738"/>
              <a:ext cx="690563" cy="369887"/>
            </a:xfrm>
            <a:prstGeom prst="rect">
              <a:avLst/>
            </a:prstGeom>
            <a:noFill/>
          </p:spPr>
          <p:txBody>
            <a:bodyPr wrap="none">
              <a:spAutoFit/>
            </a:bodyPr>
            <a:lstStyle/>
            <a:p>
              <a:pPr fontAlgn="auto">
                <a:spcBef>
                  <a:spcPts val="0"/>
                </a:spcBef>
                <a:spcAft>
                  <a:spcPts val="0"/>
                </a:spcAft>
                <a:defRPr/>
              </a:pPr>
              <a:r>
                <a:rPr lang="en-US" b="1" dirty="0">
                  <a:solidFill>
                    <a:schemeClr val="accent6">
                      <a:lumMod val="75000"/>
                    </a:schemeClr>
                  </a:solidFill>
                  <a:latin typeface="+mn-lt"/>
                  <a:cs typeface="+mn-cs"/>
                </a:rPr>
                <a:t>BUS1</a:t>
              </a:r>
            </a:p>
          </p:txBody>
        </p:sp>
        <p:cxnSp>
          <p:nvCxnSpPr>
            <p:cNvPr id="90" name="Straight Connector 89"/>
            <p:cNvCxnSpPr/>
            <p:nvPr/>
          </p:nvCxnSpPr>
          <p:spPr bwMode="auto">
            <a:xfrm>
              <a:off x="3962892" y="6246434"/>
              <a:ext cx="25146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bwMode="auto">
            <a:xfrm rot="5400000">
              <a:off x="3673578" y="5972360"/>
              <a:ext cx="577644"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922520" y="5835938"/>
              <a:ext cx="691215" cy="369332"/>
            </a:xfrm>
            <a:prstGeom prst="rect">
              <a:avLst/>
            </a:prstGeom>
            <a:noFill/>
          </p:spPr>
          <p:txBody>
            <a:bodyPr wrap="none">
              <a:spAutoFit/>
            </a:bodyPr>
            <a:lstStyle/>
            <a:p>
              <a:pPr fontAlgn="auto">
                <a:spcBef>
                  <a:spcPts val="0"/>
                </a:spcBef>
                <a:spcAft>
                  <a:spcPts val="0"/>
                </a:spcAft>
                <a:defRPr/>
              </a:pPr>
              <a:r>
                <a:rPr lang="en-US" b="1" dirty="0" smtClean="0">
                  <a:solidFill>
                    <a:schemeClr val="accent6">
                      <a:lumMod val="75000"/>
                    </a:schemeClr>
                  </a:solidFill>
                  <a:latin typeface="+mn-lt"/>
                  <a:cs typeface="+mn-cs"/>
                </a:rPr>
                <a:t>BUS2</a:t>
              </a:r>
              <a:endParaRPr lang="en-US" b="1" dirty="0">
                <a:solidFill>
                  <a:schemeClr val="accent6">
                    <a:lumMod val="75000"/>
                  </a:schemeClr>
                </a:solidFill>
                <a:latin typeface="+mn-lt"/>
                <a:cs typeface="+mn-cs"/>
              </a:endParaRPr>
            </a:p>
          </p:txBody>
        </p:sp>
      </p:grpSp>
      <p:sp>
        <p:nvSpPr>
          <p:cNvPr id="107" name="TextBox 106"/>
          <p:cNvSpPr txBox="1"/>
          <p:nvPr/>
        </p:nvSpPr>
        <p:spPr>
          <a:xfrm>
            <a:off x="7117080" y="3384262"/>
            <a:ext cx="2026920" cy="1554272"/>
          </a:xfrm>
          <a:prstGeom prst="rect">
            <a:avLst/>
          </a:prstGeom>
          <a:noFill/>
        </p:spPr>
        <p:txBody>
          <a:bodyPr wrap="square" rtlCol="0">
            <a:spAutoFit/>
          </a:bodyPr>
          <a:lstStyle/>
          <a:p>
            <a:pPr>
              <a:spcBef>
                <a:spcPts val="600"/>
              </a:spcBef>
              <a:buFont typeface="Arial" pitchFamily="34" charset="0"/>
              <a:buChar char="•"/>
            </a:pPr>
            <a:r>
              <a:rPr lang="en-US" sz="2000" b="1" i="1" dirty="0" smtClean="0">
                <a:latin typeface="+mn-lt"/>
              </a:rPr>
              <a:t> Task to ECU</a:t>
            </a:r>
          </a:p>
          <a:p>
            <a:pPr>
              <a:spcBef>
                <a:spcPts val="600"/>
              </a:spcBef>
              <a:buFont typeface="Arial" pitchFamily="34" charset="0"/>
              <a:buChar char="•"/>
            </a:pPr>
            <a:r>
              <a:rPr lang="en-US" sz="2000" b="1" i="1" dirty="0" smtClean="0">
                <a:latin typeface="+mn-lt"/>
              </a:rPr>
              <a:t> Signal packing</a:t>
            </a:r>
          </a:p>
          <a:p>
            <a:pPr>
              <a:spcBef>
                <a:spcPts val="600"/>
              </a:spcBef>
              <a:buFont typeface="Arial" pitchFamily="34" charset="0"/>
              <a:buChar char="•"/>
            </a:pPr>
            <a:r>
              <a:rPr lang="en-US" sz="2000" b="1" i="1" dirty="0" smtClean="0"/>
              <a:t> Message to bus</a:t>
            </a:r>
            <a:r>
              <a:rPr lang="en-US" sz="2000" b="1" i="1" dirty="0" smtClean="0">
                <a:latin typeface="+mn-lt"/>
              </a:rPr>
              <a:t> </a:t>
            </a:r>
          </a:p>
          <a:p>
            <a:pPr>
              <a:spcBef>
                <a:spcPts val="600"/>
              </a:spcBef>
              <a:buFont typeface="Arial" pitchFamily="34" charset="0"/>
              <a:buChar char="•"/>
            </a:pPr>
            <a:r>
              <a:rPr lang="en-US" sz="2000" b="1" i="1" dirty="0" smtClean="0">
                <a:latin typeface="+mn-lt"/>
              </a:rPr>
              <a:t>Priority</a:t>
            </a:r>
            <a:endParaRPr lang="en-US" sz="2000" b="1" i="1" dirty="0">
              <a:latin typeface="+mn-lt"/>
            </a:endParaRPr>
          </a:p>
        </p:txBody>
      </p:sp>
      <p:sp>
        <p:nvSpPr>
          <p:cNvPr id="86" name="Slide Number Placeholder 8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50277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17"/>
                                        </p:tgtEl>
                                        <p:attrNameLst>
                                          <p:attrName>style.visibility</p:attrName>
                                        </p:attrNameLst>
                                      </p:cBhvr>
                                      <p:to>
                                        <p:strVal val="visible"/>
                                      </p:to>
                                    </p:set>
                                    <p:animEffect transition="in" filter="blinds(horizontal)">
                                      <p:cBhvr>
                                        <p:cTn id="45" dur="500"/>
                                        <p:tgtEl>
                                          <p:spTgt spid="217"/>
                                        </p:tgtEl>
                                      </p:cBhvr>
                                    </p:animEffect>
                                  </p:childTnLst>
                                </p:cTn>
                              </p:par>
                              <p:par>
                                <p:cTn id="46" presetID="3" presetClass="entr" presetSubtype="1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linds(horizont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07">
                                            <p:txEl>
                                              <p:pRg st="0" end="0"/>
                                            </p:txEl>
                                          </p:spTgt>
                                        </p:tgtEl>
                                        <p:attrNameLst>
                                          <p:attrName>style.visibility</p:attrName>
                                        </p:attrNameLst>
                                      </p:cBhvr>
                                      <p:to>
                                        <p:strVal val="visible"/>
                                      </p:to>
                                    </p:set>
                                    <p:animEffect transition="in" filter="blinds(horizontal)">
                                      <p:cBhvr>
                                        <p:cTn id="53" dur="500"/>
                                        <p:tgtEl>
                                          <p:spTgt spid="107">
                                            <p:txEl>
                                              <p:pRg st="0" end="0"/>
                                            </p:txEl>
                                          </p:spTgt>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191"/>
                                        </p:tgtEl>
                                        <p:attrNameLst>
                                          <p:attrName>style.visibility</p:attrName>
                                        </p:attrNameLst>
                                      </p:cBhvr>
                                      <p:to>
                                        <p:strVal val="visible"/>
                                      </p:to>
                                    </p:set>
                                    <p:animEffect transition="in" filter="wipe(up)">
                                      <p:cBhvr>
                                        <p:cTn id="57" dur="500"/>
                                        <p:tgtEl>
                                          <p:spTgt spid="191"/>
                                        </p:tgtEl>
                                      </p:cBhvr>
                                    </p:animEffect>
                                  </p:childTnLst>
                                </p:cTn>
                              </p:par>
                              <p:par>
                                <p:cTn id="58" presetID="22" presetClass="entr" presetSubtype="1" fill="hold" nodeType="with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up)">
                                      <p:cBhvr>
                                        <p:cTn id="60" dur="500"/>
                                        <p:tgtEl>
                                          <p:spTgt spid="188"/>
                                        </p:tgtEl>
                                      </p:cBhvr>
                                    </p:animEffect>
                                  </p:childTnLst>
                                </p:cTn>
                              </p:par>
                              <p:par>
                                <p:cTn id="61" presetID="22" presetClass="entr" presetSubtype="1" fill="hold" nodeType="withEffect">
                                  <p:stCondLst>
                                    <p:cond delay="0"/>
                                  </p:stCondLst>
                                  <p:childTnLst>
                                    <p:set>
                                      <p:cBhvr>
                                        <p:cTn id="62" dur="1" fill="hold">
                                          <p:stCondLst>
                                            <p:cond delay="0"/>
                                          </p:stCondLst>
                                        </p:cTn>
                                        <p:tgtEl>
                                          <p:spTgt spid="184"/>
                                        </p:tgtEl>
                                        <p:attrNameLst>
                                          <p:attrName>style.visibility</p:attrName>
                                        </p:attrNameLst>
                                      </p:cBhvr>
                                      <p:to>
                                        <p:strVal val="visible"/>
                                      </p:to>
                                    </p:set>
                                    <p:animEffect transition="in" filter="wipe(up)">
                                      <p:cBhvr>
                                        <p:cTn id="63" dur="500"/>
                                        <p:tgtEl>
                                          <p:spTgt spid="184"/>
                                        </p:tgtEl>
                                      </p:cBhvr>
                                    </p:animEffect>
                                  </p:childTnLst>
                                </p:cTn>
                              </p:par>
                              <p:par>
                                <p:cTn id="64" presetID="22" presetClass="entr" presetSubtype="1"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wipe(up)">
                                      <p:cBhvr>
                                        <p:cTn id="66" dur="500"/>
                                        <p:tgtEl>
                                          <p:spTgt spid="178"/>
                                        </p:tgtEl>
                                      </p:cBhvr>
                                    </p:animEffect>
                                  </p:childTnLst>
                                </p:cTn>
                              </p:par>
                              <p:par>
                                <p:cTn id="67" presetID="22" presetClass="entr" presetSubtype="1" fill="hold" nodeType="withEffect">
                                  <p:stCondLst>
                                    <p:cond delay="0"/>
                                  </p:stCondLst>
                                  <p:childTnLst>
                                    <p:set>
                                      <p:cBhvr>
                                        <p:cTn id="68" dur="1" fill="hold">
                                          <p:stCondLst>
                                            <p:cond delay="0"/>
                                          </p:stCondLst>
                                        </p:cTn>
                                        <p:tgtEl>
                                          <p:spTgt spid="177"/>
                                        </p:tgtEl>
                                        <p:attrNameLst>
                                          <p:attrName>style.visibility</p:attrName>
                                        </p:attrNameLst>
                                      </p:cBhvr>
                                      <p:to>
                                        <p:strVal val="visible"/>
                                      </p:to>
                                    </p:set>
                                    <p:animEffect transition="in" filter="wipe(up)">
                                      <p:cBhvr>
                                        <p:cTn id="69" dur="500"/>
                                        <p:tgtEl>
                                          <p:spTgt spid="177"/>
                                        </p:tgtEl>
                                      </p:cBhvr>
                                    </p:animEffect>
                                  </p:childTnLst>
                                </p:cTn>
                              </p:par>
                              <p:par>
                                <p:cTn id="70" presetID="22" presetClass="entr" presetSubtype="1" fill="hold" nodeType="with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up)">
                                      <p:cBhvr>
                                        <p:cTn id="72" dur="500"/>
                                        <p:tgtEl>
                                          <p:spTgt spid="212"/>
                                        </p:tgtEl>
                                      </p:cBhvr>
                                    </p:animEffect>
                                  </p:childTnLst>
                                </p:cTn>
                              </p:par>
                              <p:par>
                                <p:cTn id="73" presetID="22" presetClass="entr" presetSubtype="1" fill="hold" nodeType="withEffect">
                                  <p:stCondLst>
                                    <p:cond delay="0"/>
                                  </p:stCondLst>
                                  <p:childTnLst>
                                    <p:set>
                                      <p:cBhvr>
                                        <p:cTn id="74" dur="1" fill="hold">
                                          <p:stCondLst>
                                            <p:cond delay="0"/>
                                          </p:stCondLst>
                                        </p:cTn>
                                        <p:tgtEl>
                                          <p:spTgt spid="167"/>
                                        </p:tgtEl>
                                        <p:attrNameLst>
                                          <p:attrName>style.visibility</p:attrName>
                                        </p:attrNameLst>
                                      </p:cBhvr>
                                      <p:to>
                                        <p:strVal val="visible"/>
                                      </p:to>
                                    </p:set>
                                    <p:animEffect transition="in" filter="wipe(up)">
                                      <p:cBhvr>
                                        <p:cTn id="75" dur="500"/>
                                        <p:tgtEl>
                                          <p:spTgt spid="167"/>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07">
                                            <p:txEl>
                                              <p:pRg st="1" end="1"/>
                                            </p:txEl>
                                          </p:spTgt>
                                        </p:tgtEl>
                                        <p:attrNameLst>
                                          <p:attrName>style.visibility</p:attrName>
                                        </p:attrNameLst>
                                      </p:cBhvr>
                                      <p:to>
                                        <p:strVal val="visible"/>
                                      </p:to>
                                    </p:set>
                                    <p:animEffect transition="in" filter="blinds(horizontal)">
                                      <p:cBhvr>
                                        <p:cTn id="80" dur="500"/>
                                        <p:tgtEl>
                                          <p:spTgt spid="107">
                                            <p:txEl>
                                              <p:pRg st="1" end="1"/>
                                            </p:txEl>
                                          </p:spTgt>
                                        </p:tgtEl>
                                      </p:cBhvr>
                                    </p:animEffect>
                                  </p:childTnLst>
                                </p:cTn>
                              </p:par>
                            </p:childTnLst>
                          </p:cTn>
                        </p:par>
                        <p:par>
                          <p:cTn id="81" fill="hold">
                            <p:stCondLst>
                              <p:cond delay="500"/>
                            </p:stCondLst>
                            <p:childTnLst>
                              <p:par>
                                <p:cTn id="82" presetID="3" presetClass="entr" presetSubtype="10" fill="hold" grpId="0" nodeType="afterEffect">
                                  <p:stCondLst>
                                    <p:cond delay="0"/>
                                  </p:stCondLst>
                                  <p:childTnLst>
                                    <p:set>
                                      <p:cBhvr>
                                        <p:cTn id="83" dur="1" fill="hold">
                                          <p:stCondLst>
                                            <p:cond delay="0"/>
                                          </p:stCondLst>
                                        </p:cTn>
                                        <p:tgtEl>
                                          <p:spTgt spid="107">
                                            <p:txEl>
                                              <p:pRg st="2" end="2"/>
                                            </p:txEl>
                                          </p:spTgt>
                                        </p:tgtEl>
                                        <p:attrNameLst>
                                          <p:attrName>style.visibility</p:attrName>
                                        </p:attrNameLst>
                                      </p:cBhvr>
                                      <p:to>
                                        <p:strVal val="visible"/>
                                      </p:to>
                                    </p:set>
                                    <p:animEffect transition="in" filter="blinds(horizontal)">
                                      <p:cBhvr>
                                        <p:cTn id="84" dur="500"/>
                                        <p:tgtEl>
                                          <p:spTgt spid="107">
                                            <p:txEl>
                                              <p:pRg st="2" end="2"/>
                                            </p:txEl>
                                          </p:spTgt>
                                        </p:tgtEl>
                                      </p:cBhvr>
                                    </p:animEffect>
                                  </p:childTnLst>
                                </p:cTn>
                              </p:par>
                            </p:childTnLst>
                          </p:cTn>
                        </p:par>
                        <p:par>
                          <p:cTn id="85" fill="hold">
                            <p:stCondLst>
                              <p:cond delay="1000"/>
                            </p:stCondLst>
                            <p:childTnLst>
                              <p:par>
                                <p:cTn id="86" presetID="3" presetClass="entr" presetSubtype="10" fill="hold" grpId="0" nodeType="afterEffect">
                                  <p:stCondLst>
                                    <p:cond delay="0"/>
                                  </p:stCondLst>
                                  <p:childTnLst>
                                    <p:set>
                                      <p:cBhvr>
                                        <p:cTn id="87" dur="1" fill="hold">
                                          <p:stCondLst>
                                            <p:cond delay="0"/>
                                          </p:stCondLst>
                                        </p:cTn>
                                        <p:tgtEl>
                                          <p:spTgt spid="194"/>
                                        </p:tgtEl>
                                        <p:attrNameLst>
                                          <p:attrName>style.visibility</p:attrName>
                                        </p:attrNameLst>
                                      </p:cBhvr>
                                      <p:to>
                                        <p:strVal val="visible"/>
                                      </p:to>
                                    </p:set>
                                    <p:animEffect transition="in" filter="blinds(horizontal)">
                                      <p:cBhvr>
                                        <p:cTn id="88" dur="500"/>
                                        <p:tgtEl>
                                          <p:spTgt spid="194"/>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201"/>
                                        </p:tgtEl>
                                        <p:attrNameLst>
                                          <p:attrName>style.visibility</p:attrName>
                                        </p:attrNameLst>
                                      </p:cBhvr>
                                      <p:to>
                                        <p:strVal val="visible"/>
                                      </p:to>
                                    </p:set>
                                    <p:animEffect transition="in" filter="blinds(horizontal)">
                                      <p:cBhvr>
                                        <p:cTn id="91" dur="500"/>
                                        <p:tgtEl>
                                          <p:spTgt spid="201"/>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202"/>
                                        </p:tgtEl>
                                        <p:attrNameLst>
                                          <p:attrName>style.visibility</p:attrName>
                                        </p:attrNameLst>
                                      </p:cBhvr>
                                      <p:to>
                                        <p:strVal val="visible"/>
                                      </p:to>
                                    </p:set>
                                    <p:animEffect transition="in" filter="blinds(horizontal)">
                                      <p:cBhvr>
                                        <p:cTn id="94" dur="500"/>
                                        <p:tgtEl>
                                          <p:spTgt spid="202"/>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203"/>
                                        </p:tgtEl>
                                        <p:attrNameLst>
                                          <p:attrName>style.visibility</p:attrName>
                                        </p:attrNameLst>
                                      </p:cBhvr>
                                      <p:to>
                                        <p:strVal val="visible"/>
                                      </p:to>
                                    </p:set>
                                    <p:animEffect transition="in" filter="blinds(horizontal)">
                                      <p:cBhvr>
                                        <p:cTn id="97" dur="500"/>
                                        <p:tgtEl>
                                          <p:spTgt spid="203"/>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206"/>
                                        </p:tgtEl>
                                        <p:attrNameLst>
                                          <p:attrName>style.visibility</p:attrName>
                                        </p:attrNameLst>
                                      </p:cBhvr>
                                      <p:to>
                                        <p:strVal val="visible"/>
                                      </p:to>
                                    </p:set>
                                    <p:animEffect transition="in" filter="blinds(horizontal)">
                                      <p:cBhvr>
                                        <p:cTn id="100" dur="500"/>
                                        <p:tgtEl>
                                          <p:spTgt spid="206"/>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207"/>
                                        </p:tgtEl>
                                        <p:attrNameLst>
                                          <p:attrName>style.visibility</p:attrName>
                                        </p:attrNameLst>
                                      </p:cBhvr>
                                      <p:to>
                                        <p:strVal val="visible"/>
                                      </p:to>
                                    </p:set>
                                    <p:animEffect transition="in" filter="blinds(horizontal)">
                                      <p:cBhvr>
                                        <p:cTn id="103" dur="500"/>
                                        <p:tgtEl>
                                          <p:spTgt spid="207"/>
                                        </p:tgtEl>
                                      </p:cBhvr>
                                    </p:animEffect>
                                  </p:childTnLst>
                                </p:cTn>
                              </p:par>
                            </p:childTnLst>
                          </p:cTn>
                        </p:par>
                        <p:par>
                          <p:cTn id="104" fill="hold">
                            <p:stCondLst>
                              <p:cond delay="1500"/>
                            </p:stCondLst>
                            <p:childTnLst>
                              <p:par>
                                <p:cTn id="105" presetID="22" presetClass="entr" presetSubtype="1" fill="hold" nodeType="afterEffect">
                                  <p:stCondLst>
                                    <p:cond delay="0"/>
                                  </p:stCondLst>
                                  <p:childTnLst>
                                    <p:set>
                                      <p:cBhvr>
                                        <p:cTn id="106" dur="1" fill="hold">
                                          <p:stCondLst>
                                            <p:cond delay="0"/>
                                          </p:stCondLst>
                                        </p:cTn>
                                        <p:tgtEl>
                                          <p:spTgt spid="208"/>
                                        </p:tgtEl>
                                        <p:attrNameLst>
                                          <p:attrName>style.visibility</p:attrName>
                                        </p:attrNameLst>
                                      </p:cBhvr>
                                      <p:to>
                                        <p:strVal val="visible"/>
                                      </p:to>
                                    </p:set>
                                    <p:animEffect transition="in" filter="wipe(up)">
                                      <p:cBhvr>
                                        <p:cTn id="107" dur="500"/>
                                        <p:tgtEl>
                                          <p:spTgt spid="208"/>
                                        </p:tgtEl>
                                      </p:cBhvr>
                                    </p:animEffect>
                                  </p:childTnLst>
                                </p:cTn>
                              </p:par>
                              <p:par>
                                <p:cTn id="108" presetID="22" presetClass="entr" presetSubtype="1" fill="hold" nodeType="withEffect">
                                  <p:stCondLst>
                                    <p:cond delay="0"/>
                                  </p:stCondLst>
                                  <p:childTnLst>
                                    <p:set>
                                      <p:cBhvr>
                                        <p:cTn id="109" dur="1" fill="hold">
                                          <p:stCondLst>
                                            <p:cond delay="0"/>
                                          </p:stCondLst>
                                        </p:cTn>
                                        <p:tgtEl>
                                          <p:spTgt spid="168"/>
                                        </p:tgtEl>
                                        <p:attrNameLst>
                                          <p:attrName>style.visibility</p:attrName>
                                        </p:attrNameLst>
                                      </p:cBhvr>
                                      <p:to>
                                        <p:strVal val="visible"/>
                                      </p:to>
                                    </p:set>
                                    <p:animEffect transition="in" filter="wipe(up)">
                                      <p:cBhvr>
                                        <p:cTn id="110" dur="500"/>
                                        <p:tgtEl>
                                          <p:spTgt spid="168"/>
                                        </p:tgtEl>
                                      </p:cBhvr>
                                    </p:animEffect>
                                  </p:childTnLst>
                                </p:cTn>
                              </p:par>
                              <p:par>
                                <p:cTn id="111" presetID="22" presetClass="entr" presetSubtype="1" fill="hold" nodeType="withEffect">
                                  <p:stCondLst>
                                    <p:cond delay="0"/>
                                  </p:stCondLst>
                                  <p:childTnLst>
                                    <p:set>
                                      <p:cBhvr>
                                        <p:cTn id="112" dur="1" fill="hold">
                                          <p:stCondLst>
                                            <p:cond delay="0"/>
                                          </p:stCondLst>
                                        </p:cTn>
                                        <p:tgtEl>
                                          <p:spTgt spid="210"/>
                                        </p:tgtEl>
                                        <p:attrNameLst>
                                          <p:attrName>style.visibility</p:attrName>
                                        </p:attrNameLst>
                                      </p:cBhvr>
                                      <p:to>
                                        <p:strVal val="visible"/>
                                      </p:to>
                                    </p:set>
                                    <p:animEffect transition="in" filter="wipe(up)">
                                      <p:cBhvr>
                                        <p:cTn id="113" dur="500"/>
                                        <p:tgtEl>
                                          <p:spTgt spid="210"/>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107">
                                            <p:txEl>
                                              <p:pRg st="3" end="3"/>
                                            </p:txEl>
                                          </p:spTgt>
                                        </p:tgtEl>
                                        <p:attrNameLst>
                                          <p:attrName>style.visibility</p:attrName>
                                        </p:attrNameLst>
                                      </p:cBhvr>
                                      <p:to>
                                        <p:strVal val="visible"/>
                                      </p:to>
                                    </p:set>
                                    <p:animEffect transition="in" filter="blinds(horizontal)">
                                      <p:cBhvr>
                                        <p:cTn id="118" dur="500"/>
                                        <p:tgtEl>
                                          <p:spTgt spid="107">
                                            <p:txEl>
                                              <p:pRg st="3" end="3"/>
                                            </p:txEl>
                                          </p:spTgt>
                                        </p:tgtEl>
                                      </p:cBhvr>
                                    </p:animEffect>
                                  </p:childTnLst>
                                </p:cTn>
                              </p:par>
                            </p:childTnLst>
                          </p:cTn>
                        </p:par>
                        <p:par>
                          <p:cTn id="119" fill="hold">
                            <p:stCondLst>
                              <p:cond delay="500"/>
                            </p:stCondLst>
                            <p:childTnLst>
                              <p:par>
                                <p:cTn id="120" presetID="3" presetClass="entr" presetSubtype="10" fill="hold" grpId="0" nodeType="afterEffect">
                                  <p:stCondLst>
                                    <p:cond delay="0"/>
                                  </p:stCondLst>
                                  <p:childTnLst>
                                    <p:set>
                                      <p:cBhvr>
                                        <p:cTn id="121" dur="1" fill="hold">
                                          <p:stCondLst>
                                            <p:cond delay="0"/>
                                          </p:stCondLst>
                                        </p:cTn>
                                        <p:tgtEl>
                                          <p:spTgt spid="255"/>
                                        </p:tgtEl>
                                        <p:attrNameLst>
                                          <p:attrName>style.visibility</p:attrName>
                                        </p:attrNameLst>
                                      </p:cBhvr>
                                      <p:to>
                                        <p:strVal val="visible"/>
                                      </p:to>
                                    </p:set>
                                    <p:animEffect transition="in" filter="blinds(horizontal)">
                                      <p:cBhvr>
                                        <p:cTn id="122" dur="500"/>
                                        <p:tgtEl>
                                          <p:spTgt spid="255"/>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254"/>
                                        </p:tgtEl>
                                        <p:attrNameLst>
                                          <p:attrName>style.visibility</p:attrName>
                                        </p:attrNameLst>
                                      </p:cBhvr>
                                      <p:to>
                                        <p:strVal val="visible"/>
                                      </p:to>
                                    </p:set>
                                    <p:animEffect transition="in" filter="blinds(horizontal)">
                                      <p:cBhvr>
                                        <p:cTn id="125" dur="500"/>
                                        <p:tgtEl>
                                          <p:spTgt spid="254"/>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260"/>
                                        </p:tgtEl>
                                        <p:attrNameLst>
                                          <p:attrName>style.visibility</p:attrName>
                                        </p:attrNameLst>
                                      </p:cBhvr>
                                      <p:to>
                                        <p:strVal val="visible"/>
                                      </p:to>
                                    </p:set>
                                    <p:animEffect transition="in" filter="blinds(horizontal)">
                                      <p:cBhvr>
                                        <p:cTn id="128" dur="500"/>
                                        <p:tgtEl>
                                          <p:spTgt spid="260"/>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256"/>
                                        </p:tgtEl>
                                        <p:attrNameLst>
                                          <p:attrName>style.visibility</p:attrName>
                                        </p:attrNameLst>
                                      </p:cBhvr>
                                      <p:to>
                                        <p:strVal val="visible"/>
                                      </p:to>
                                    </p:set>
                                    <p:animEffect transition="in" filter="blinds(horizontal)">
                                      <p:cBhvr>
                                        <p:cTn id="131" dur="500"/>
                                        <p:tgtEl>
                                          <p:spTgt spid="256"/>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261"/>
                                        </p:tgtEl>
                                        <p:attrNameLst>
                                          <p:attrName>style.visibility</p:attrName>
                                        </p:attrNameLst>
                                      </p:cBhvr>
                                      <p:to>
                                        <p:strVal val="visible"/>
                                      </p:to>
                                    </p:set>
                                    <p:animEffect transition="in" filter="blinds(horizontal)">
                                      <p:cBhvr>
                                        <p:cTn id="134" dur="500"/>
                                        <p:tgtEl>
                                          <p:spTgt spid="261"/>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262"/>
                                        </p:tgtEl>
                                        <p:attrNameLst>
                                          <p:attrName>style.visibility</p:attrName>
                                        </p:attrNameLst>
                                      </p:cBhvr>
                                      <p:to>
                                        <p:strVal val="visible"/>
                                      </p:to>
                                    </p:set>
                                    <p:animEffect transition="in" filter="blinds(horizontal)">
                                      <p:cBhvr>
                                        <p:cTn id="137" dur="500"/>
                                        <p:tgtEl>
                                          <p:spTgt spid="262"/>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257"/>
                                        </p:tgtEl>
                                        <p:attrNameLst>
                                          <p:attrName>style.visibility</p:attrName>
                                        </p:attrNameLst>
                                      </p:cBhvr>
                                      <p:to>
                                        <p:strVal val="visible"/>
                                      </p:to>
                                    </p:set>
                                    <p:animEffect transition="in" filter="blinds(horizontal)">
                                      <p:cBhvr>
                                        <p:cTn id="140" dur="500"/>
                                        <p:tgtEl>
                                          <p:spTgt spid="257"/>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258"/>
                                        </p:tgtEl>
                                        <p:attrNameLst>
                                          <p:attrName>style.visibility</p:attrName>
                                        </p:attrNameLst>
                                      </p:cBhvr>
                                      <p:to>
                                        <p:strVal val="visible"/>
                                      </p:to>
                                    </p:set>
                                    <p:animEffect transition="in" filter="blinds(horizontal)">
                                      <p:cBhvr>
                                        <p:cTn id="143" dur="500"/>
                                        <p:tgtEl>
                                          <p:spTgt spid="258"/>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263"/>
                                        </p:tgtEl>
                                        <p:attrNameLst>
                                          <p:attrName>style.visibility</p:attrName>
                                        </p:attrNameLst>
                                      </p:cBhvr>
                                      <p:to>
                                        <p:strVal val="visible"/>
                                      </p:to>
                                    </p:set>
                                    <p:animEffect transition="in" filter="blinds(horizontal)">
                                      <p:cBhvr>
                                        <p:cTn id="146" dur="500"/>
                                        <p:tgtEl>
                                          <p:spTgt spid="263"/>
                                        </p:tgtEl>
                                      </p:cBhvr>
                                    </p:animEffect>
                                  </p:childTnLst>
                                </p:cTn>
                              </p:par>
                              <p:par>
                                <p:cTn id="147" presetID="3" presetClass="entr" presetSubtype="10" fill="hold" grpId="0" nodeType="withEffect">
                                  <p:stCondLst>
                                    <p:cond delay="0"/>
                                  </p:stCondLst>
                                  <p:childTnLst>
                                    <p:set>
                                      <p:cBhvr>
                                        <p:cTn id="148" dur="1" fill="hold">
                                          <p:stCondLst>
                                            <p:cond delay="0"/>
                                          </p:stCondLst>
                                        </p:cTn>
                                        <p:tgtEl>
                                          <p:spTgt spid="264"/>
                                        </p:tgtEl>
                                        <p:attrNameLst>
                                          <p:attrName>style.visibility</p:attrName>
                                        </p:attrNameLst>
                                      </p:cBhvr>
                                      <p:to>
                                        <p:strVal val="visible"/>
                                      </p:to>
                                    </p:set>
                                    <p:animEffect transition="in" filter="blinds(horizontal)">
                                      <p:cBhvr>
                                        <p:cTn id="149"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201" grpId="0"/>
      <p:bldP spid="202" grpId="0" animBg="1"/>
      <p:bldP spid="203" grpId="0"/>
      <p:bldP spid="206" grpId="0" animBg="1"/>
      <p:bldP spid="207" grpId="0"/>
      <p:bldP spid="217" grpId="0"/>
      <p:bldP spid="218" grpId="0"/>
      <p:bldP spid="219" grpId="0"/>
      <p:bldP spid="220" grpId="0"/>
      <p:bldP spid="221" grpId="0"/>
      <p:bldP spid="222" grpId="0"/>
      <p:bldP spid="223" grpId="0"/>
      <p:bldP spid="224" grpId="0"/>
      <p:bldP spid="225" grpId="0"/>
      <p:bldP spid="226" grpId="0"/>
      <p:bldP spid="227" grpId="0"/>
      <p:bldP spid="228" grpId="0"/>
      <p:bldP spid="229" grpId="0"/>
      <p:bldP spid="230" grpId="0"/>
      <p:bldP spid="250" grpId="0"/>
      <p:bldP spid="254" grpId="0"/>
      <p:bldP spid="255" grpId="0"/>
      <p:bldP spid="256" grpId="0"/>
      <p:bldP spid="257" grpId="0"/>
      <p:bldP spid="258" grpId="0"/>
      <p:bldP spid="260" grpId="0"/>
      <p:bldP spid="261" grpId="0"/>
      <p:bldP spid="262" grpId="0"/>
      <p:bldP spid="263" grpId="0"/>
      <p:bldP spid="264" grpId="0"/>
      <p:bldP spid="10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Up-Down Arrow 91"/>
          <p:cNvSpPr/>
          <p:nvPr/>
        </p:nvSpPr>
        <p:spPr>
          <a:xfrm>
            <a:off x="5606028" y="3505200"/>
            <a:ext cx="685800" cy="1828800"/>
          </a:xfrm>
          <a:prstGeom prst="upDownArrow">
            <a:avLst/>
          </a:prstGeom>
          <a:gradFill flip="none" rotWithShape="1">
            <a:gsLst>
              <a:gs pos="0">
                <a:srgbClr val="0000FF"/>
              </a:gs>
              <a:gs pos="100000">
                <a:srgbClr val="FFFFFF"/>
              </a:gs>
            </a:gsLst>
            <a:path path="rect">
              <a:fillToRect l="50000" t="50000" r="50000" b="50000"/>
            </a:path>
            <a:tileRect/>
          </a:gra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TextBox 92"/>
          <p:cNvSpPr txBox="1">
            <a:spLocks noChangeArrowheads="1"/>
          </p:cNvSpPr>
          <p:nvPr/>
        </p:nvSpPr>
        <p:spPr bwMode="auto">
          <a:xfrm>
            <a:off x="5334000" y="4114800"/>
            <a:ext cx="1338828" cy="461665"/>
          </a:xfrm>
          <a:prstGeom prst="rect">
            <a:avLst/>
          </a:prstGeom>
          <a:noFill/>
          <a:ln w="9525">
            <a:noFill/>
            <a:miter lim="800000"/>
            <a:headEnd/>
            <a:tailEnd/>
          </a:ln>
        </p:spPr>
        <p:txBody>
          <a:bodyPr wrap="none">
            <a:spAutoFit/>
          </a:bodyPr>
          <a:lstStyle/>
          <a:p>
            <a:r>
              <a:rPr lang="en-US" sz="2400" b="1" i="1" dirty="0">
                <a:solidFill>
                  <a:srgbClr val="C00000"/>
                </a:solidFill>
                <a:latin typeface="Calibri" pitchFamily="34" charset="0"/>
              </a:rPr>
              <a:t>Mapping</a:t>
            </a:r>
          </a:p>
        </p:txBody>
      </p:sp>
      <p:sp>
        <p:nvSpPr>
          <p:cNvPr id="98" name="TextBox 97"/>
          <p:cNvSpPr txBox="1"/>
          <p:nvPr/>
        </p:nvSpPr>
        <p:spPr>
          <a:xfrm flipH="1">
            <a:off x="4419600" y="3200400"/>
            <a:ext cx="4343400" cy="2246769"/>
          </a:xfrm>
          <a:prstGeom prst="rect">
            <a:avLst/>
          </a:prstGeom>
          <a:solidFill>
            <a:srgbClr val="3366FF">
              <a:alpha val="25000"/>
            </a:srgbClr>
          </a:solidFill>
          <a:ln w="12700">
            <a:solidFill>
              <a:schemeClr val="tx1"/>
            </a:solidFill>
          </a:ln>
        </p:spPr>
        <p:txBody>
          <a:bodyPr wrap="square">
            <a:spAutoFit/>
          </a:bodyPr>
          <a:lstStyle/>
          <a:p>
            <a:pPr fontAlgn="auto">
              <a:spcBef>
                <a:spcPts val="0"/>
              </a:spcBef>
              <a:spcAft>
                <a:spcPts val="0"/>
              </a:spcAft>
              <a:defRPr/>
            </a:pPr>
            <a:r>
              <a:rPr lang="en-US" sz="2000" b="1" i="1" dirty="0">
                <a:latin typeface="+mn-lt"/>
                <a:cs typeface="+mn-cs"/>
              </a:rPr>
              <a:t>Using </a:t>
            </a:r>
            <a:r>
              <a:rPr lang="en-US" sz="2000" b="1" i="1" dirty="0" smtClean="0">
                <a:latin typeface="+mn-lt"/>
                <a:cs typeface="+mn-cs"/>
              </a:rPr>
              <a:t>MILP </a:t>
            </a:r>
            <a:r>
              <a:rPr lang="en-US" sz="2000" b="1" i="1" dirty="0">
                <a:latin typeface="+mn-lt"/>
                <a:cs typeface="+mn-cs"/>
              </a:rPr>
              <a:t>based </a:t>
            </a:r>
            <a:r>
              <a:rPr lang="en-US" sz="2000" b="1" i="1" dirty="0" smtClean="0">
                <a:latin typeface="+mn-lt"/>
                <a:cs typeface="+mn-cs"/>
              </a:rPr>
              <a:t>synthesis</a:t>
            </a:r>
          </a:p>
          <a:p>
            <a:pPr fontAlgn="auto">
              <a:spcBef>
                <a:spcPts val="0"/>
              </a:spcBef>
              <a:spcAft>
                <a:spcPts val="0"/>
              </a:spcAft>
              <a:defRPr/>
            </a:pPr>
            <a:r>
              <a:rPr lang="en-US" sz="2000" b="1" i="1" dirty="0" smtClean="0">
                <a:latin typeface="+mn-lt"/>
                <a:cs typeface="+mn-cs"/>
              </a:rPr>
              <a:t>(single-bus option)</a:t>
            </a:r>
            <a:endParaRPr lang="en-US" sz="2000" b="1" i="1" dirty="0">
              <a:latin typeface="+mn-lt"/>
              <a:cs typeface="+mn-cs"/>
            </a:endParaRPr>
          </a:p>
          <a:p>
            <a:pPr fontAlgn="auto">
              <a:spcBef>
                <a:spcPts val="0"/>
              </a:spcBef>
              <a:spcAft>
                <a:spcPts val="0"/>
              </a:spcAft>
              <a:buFontTx/>
              <a:buChar char="-"/>
              <a:defRPr/>
            </a:pPr>
            <a:r>
              <a:rPr lang="en-US" sz="2000" b="1" i="1" dirty="0" smtClean="0">
                <a:latin typeface="+mn-lt"/>
                <a:cs typeface="+mn-cs"/>
              </a:rPr>
              <a:t> </a:t>
            </a:r>
            <a:r>
              <a:rPr lang="en-US" sz="2000" i="1" dirty="0" smtClean="0">
                <a:latin typeface="+mn-lt"/>
                <a:cs typeface="+mn-cs"/>
              </a:rPr>
              <a:t>Initial: total latency &gt; 24000 ms, do not satisfy E2E latency constraints.</a:t>
            </a:r>
          </a:p>
          <a:p>
            <a:pPr fontAlgn="auto">
              <a:spcBef>
                <a:spcPts val="0"/>
              </a:spcBef>
              <a:spcAft>
                <a:spcPts val="0"/>
              </a:spcAft>
              <a:buFontTx/>
              <a:buChar char="-"/>
              <a:defRPr/>
            </a:pPr>
            <a:r>
              <a:rPr lang="en-US" sz="2000" i="1" dirty="0" smtClean="0">
                <a:latin typeface="+mn-lt"/>
                <a:cs typeface="+mn-cs"/>
              </a:rPr>
              <a:t> After Step1: total latency  = 12295 ms, satisfy all constraints. </a:t>
            </a:r>
          </a:p>
          <a:p>
            <a:pPr fontAlgn="auto">
              <a:spcBef>
                <a:spcPts val="0"/>
              </a:spcBef>
              <a:spcAft>
                <a:spcPts val="0"/>
              </a:spcAft>
              <a:buFontTx/>
              <a:buChar char="-"/>
              <a:defRPr/>
            </a:pPr>
            <a:r>
              <a:rPr lang="en-US" sz="2000" i="1" dirty="0" smtClean="0">
                <a:latin typeface="+mn-lt"/>
                <a:cs typeface="+mn-cs"/>
              </a:rPr>
              <a:t> After Step2: total latency  = 4928 </a:t>
            </a:r>
            <a:r>
              <a:rPr lang="en-US" sz="2000" i="1" dirty="0" err="1" smtClean="0">
                <a:latin typeface="+mn-lt"/>
                <a:cs typeface="+mn-cs"/>
              </a:rPr>
              <a:t>ms</a:t>
            </a:r>
            <a:r>
              <a:rPr lang="en-US" sz="2000" b="1" i="1" dirty="0" err="1" smtClean="0">
                <a:latin typeface="+mn-lt"/>
                <a:cs typeface="+mn-cs"/>
              </a:rPr>
              <a:t>.</a:t>
            </a:r>
            <a:endParaRPr lang="en-US" sz="2000" b="1" i="1" dirty="0">
              <a:latin typeface="+mn-lt"/>
              <a:cs typeface="+mn-cs"/>
            </a:endParaRPr>
          </a:p>
        </p:txBody>
      </p:sp>
      <p:sp>
        <p:nvSpPr>
          <p:cNvPr id="2" name="Title 1"/>
          <p:cNvSpPr>
            <a:spLocks noGrp="1"/>
          </p:cNvSpPr>
          <p:nvPr>
            <p:ph type="title"/>
          </p:nvPr>
        </p:nvSpPr>
        <p:spPr>
          <a:xfrm>
            <a:off x="457200" y="0"/>
            <a:ext cx="8229600" cy="1143000"/>
          </a:xfrm>
        </p:spPr>
        <p:txBody>
          <a:bodyPr rtlCol="0">
            <a:noAutofit/>
          </a:bodyPr>
          <a:lstStyle/>
          <a:p>
            <a:pPr eaLnBrk="1" fontAlgn="auto" hangingPunct="1">
              <a:spcAft>
                <a:spcPts val="0"/>
              </a:spcAft>
              <a:defRPr/>
            </a:pPr>
            <a:r>
              <a:rPr lang="en-US" sz="3600" dirty="0" smtClean="0"/>
              <a:t>Experimental Results</a:t>
            </a:r>
            <a:endParaRPr lang="en-US" sz="3600" dirty="0"/>
          </a:p>
        </p:txBody>
      </p:sp>
      <p:grpSp>
        <p:nvGrpSpPr>
          <p:cNvPr id="4" name="Group 90"/>
          <p:cNvGrpSpPr>
            <a:grpSpLocks/>
          </p:cNvGrpSpPr>
          <p:nvPr/>
        </p:nvGrpSpPr>
        <p:grpSpPr bwMode="auto">
          <a:xfrm>
            <a:off x="457200" y="1524000"/>
            <a:ext cx="3923540" cy="2079348"/>
            <a:chOff x="144" y="690"/>
            <a:chExt cx="2928" cy="1488"/>
          </a:xfrm>
        </p:grpSpPr>
        <p:sp>
          <p:nvSpPr>
            <p:cNvPr id="4155" name="Line 5"/>
            <p:cNvSpPr>
              <a:spLocks noChangeShapeType="1"/>
            </p:cNvSpPr>
            <p:nvPr/>
          </p:nvSpPr>
          <p:spPr bwMode="auto">
            <a:xfrm>
              <a:off x="144" y="1687"/>
              <a:ext cx="221" cy="0"/>
            </a:xfrm>
            <a:prstGeom prst="line">
              <a:avLst/>
            </a:prstGeom>
            <a:noFill/>
            <a:ln w="25400">
              <a:solidFill>
                <a:schemeClr val="bg2"/>
              </a:solidFill>
              <a:round/>
              <a:headEnd/>
              <a:tailEnd type="triangle" w="sm" len="lg"/>
            </a:ln>
          </p:spPr>
          <p:txBody>
            <a:bodyPr wrap="none" anchor="ctr"/>
            <a:lstStyle/>
            <a:p>
              <a:endParaRPr lang="en-US"/>
            </a:p>
          </p:txBody>
        </p:sp>
        <p:grpSp>
          <p:nvGrpSpPr>
            <p:cNvPr id="5" name="Group 21"/>
            <p:cNvGrpSpPr>
              <a:grpSpLocks/>
            </p:cNvGrpSpPr>
            <p:nvPr/>
          </p:nvGrpSpPr>
          <p:grpSpPr bwMode="auto">
            <a:xfrm>
              <a:off x="336" y="690"/>
              <a:ext cx="2736" cy="1488"/>
              <a:chOff x="675" y="576"/>
              <a:chExt cx="4410" cy="3504"/>
            </a:xfrm>
          </p:grpSpPr>
          <p:graphicFrame>
            <p:nvGraphicFramePr>
              <p:cNvPr id="4098" name="Object 2"/>
              <p:cNvGraphicFramePr>
                <a:graphicFrameLocks noChangeAspect="1"/>
              </p:cNvGraphicFramePr>
              <p:nvPr/>
            </p:nvGraphicFramePr>
            <p:xfrm>
              <a:off x="675" y="576"/>
              <a:ext cx="4410" cy="3504"/>
            </p:xfrm>
            <a:graphic>
              <a:graphicData uri="http://schemas.openxmlformats.org/presentationml/2006/ole">
                <mc:AlternateContent xmlns:mc="http://schemas.openxmlformats.org/markup-compatibility/2006">
                  <mc:Choice xmlns:v="urn:schemas-microsoft-com:vml" Requires="v">
                    <p:oleObj spid="_x0000_s3093" name="Visio" r:id="rId4" imgW="9767011" imgH="7708392" progId="Visio.Drawing.11">
                      <p:embed/>
                    </p:oleObj>
                  </mc:Choice>
                  <mc:Fallback>
                    <p:oleObj name="Visio" r:id="rId4" imgW="9767011" imgH="770839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 y="576"/>
                            <a:ext cx="4410" cy="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60" name="Rectangle 23"/>
              <p:cNvSpPr>
                <a:spLocks noChangeArrowheads="1"/>
              </p:cNvSpPr>
              <p:nvPr/>
            </p:nvSpPr>
            <p:spPr bwMode="auto">
              <a:xfrm>
                <a:off x="3788" y="1980"/>
                <a:ext cx="240" cy="144"/>
              </a:xfrm>
              <a:prstGeom prst="rect">
                <a:avLst/>
              </a:prstGeom>
              <a:noFill/>
              <a:ln w="19050">
                <a:solidFill>
                  <a:srgbClr val="FF0000"/>
                </a:solidFill>
                <a:miter lim="800000"/>
                <a:headEnd/>
                <a:tailEnd/>
              </a:ln>
            </p:spPr>
            <p:txBody>
              <a:bodyPr wrap="none" anchor="ctr"/>
              <a:lstStyle/>
              <a:p>
                <a:endParaRPr lang="en-US">
                  <a:latin typeface="Calibri" pitchFamily="34" charset="0"/>
                </a:endParaRPr>
              </a:p>
            </p:txBody>
          </p:sp>
          <p:sp>
            <p:nvSpPr>
              <p:cNvPr id="4161" name="Rectangle 24"/>
              <p:cNvSpPr>
                <a:spLocks noChangeArrowheads="1"/>
              </p:cNvSpPr>
              <p:nvPr/>
            </p:nvSpPr>
            <p:spPr bwMode="auto">
              <a:xfrm>
                <a:off x="4080" y="1536"/>
                <a:ext cx="336" cy="480"/>
              </a:xfrm>
              <a:prstGeom prst="rect">
                <a:avLst/>
              </a:prstGeom>
              <a:noFill/>
              <a:ln w="19050">
                <a:solidFill>
                  <a:srgbClr val="FF0000"/>
                </a:solidFill>
                <a:miter lim="800000"/>
                <a:headEnd/>
                <a:tailEnd/>
              </a:ln>
            </p:spPr>
            <p:txBody>
              <a:bodyPr wrap="none" anchor="ctr"/>
              <a:lstStyle/>
              <a:p>
                <a:endParaRPr lang="en-US">
                  <a:latin typeface="Calibri" pitchFamily="34" charset="0"/>
                </a:endParaRPr>
              </a:p>
            </p:txBody>
          </p:sp>
          <p:sp>
            <p:nvSpPr>
              <p:cNvPr id="4162" name="Rectangle 25"/>
              <p:cNvSpPr>
                <a:spLocks noChangeArrowheads="1"/>
              </p:cNvSpPr>
              <p:nvPr/>
            </p:nvSpPr>
            <p:spPr bwMode="auto">
              <a:xfrm>
                <a:off x="4704" y="2160"/>
                <a:ext cx="240" cy="192"/>
              </a:xfrm>
              <a:prstGeom prst="rect">
                <a:avLst/>
              </a:prstGeom>
              <a:noFill/>
              <a:ln w="19050">
                <a:solidFill>
                  <a:srgbClr val="FF0000"/>
                </a:solidFill>
                <a:miter lim="800000"/>
                <a:headEnd/>
                <a:tailEnd/>
              </a:ln>
            </p:spPr>
            <p:txBody>
              <a:bodyPr wrap="none" anchor="ctr"/>
              <a:lstStyle/>
              <a:p>
                <a:endParaRPr lang="en-US">
                  <a:latin typeface="Calibri" pitchFamily="34" charset="0"/>
                </a:endParaRPr>
              </a:p>
            </p:txBody>
          </p:sp>
          <p:sp>
            <p:nvSpPr>
              <p:cNvPr id="4163" name="Rectangle 26"/>
              <p:cNvSpPr>
                <a:spLocks noChangeArrowheads="1"/>
              </p:cNvSpPr>
              <p:nvPr/>
            </p:nvSpPr>
            <p:spPr bwMode="auto">
              <a:xfrm>
                <a:off x="1784" y="2152"/>
                <a:ext cx="240" cy="192"/>
              </a:xfrm>
              <a:prstGeom prst="rect">
                <a:avLst/>
              </a:prstGeom>
              <a:noFill/>
              <a:ln w="19050">
                <a:solidFill>
                  <a:srgbClr val="FF0000"/>
                </a:solidFill>
                <a:miter lim="800000"/>
                <a:headEnd/>
                <a:tailEnd/>
              </a:ln>
            </p:spPr>
            <p:txBody>
              <a:bodyPr wrap="none" anchor="ctr"/>
              <a:lstStyle/>
              <a:p>
                <a:endParaRPr lang="en-US">
                  <a:latin typeface="Calibri" pitchFamily="34" charset="0"/>
                </a:endParaRPr>
              </a:p>
            </p:txBody>
          </p:sp>
          <p:sp>
            <p:nvSpPr>
              <p:cNvPr id="4164" name="Rectangle 27"/>
              <p:cNvSpPr>
                <a:spLocks noChangeArrowheads="1"/>
              </p:cNvSpPr>
              <p:nvPr/>
            </p:nvSpPr>
            <p:spPr bwMode="auto">
              <a:xfrm>
                <a:off x="1096" y="1920"/>
                <a:ext cx="240" cy="240"/>
              </a:xfrm>
              <a:prstGeom prst="rect">
                <a:avLst/>
              </a:prstGeom>
              <a:noFill/>
              <a:ln w="19050">
                <a:solidFill>
                  <a:srgbClr val="FF0000"/>
                </a:solidFill>
                <a:miter lim="800000"/>
                <a:headEnd/>
                <a:tailEnd/>
              </a:ln>
            </p:spPr>
            <p:txBody>
              <a:bodyPr wrap="none" anchor="ctr"/>
              <a:lstStyle/>
              <a:p>
                <a:endParaRPr lang="en-US">
                  <a:latin typeface="Calibri" pitchFamily="34" charset="0"/>
                </a:endParaRPr>
              </a:p>
            </p:txBody>
          </p:sp>
          <p:cxnSp>
            <p:nvCxnSpPr>
              <p:cNvPr id="4165" name="AutoShape 28"/>
              <p:cNvCxnSpPr>
                <a:cxnSpLocks noChangeShapeType="1"/>
                <a:endCxn id="4160" idx="1"/>
              </p:cNvCxnSpPr>
              <p:nvPr/>
            </p:nvCxnSpPr>
            <p:spPr bwMode="auto">
              <a:xfrm flipV="1">
                <a:off x="2016" y="2052"/>
                <a:ext cx="1766" cy="204"/>
              </a:xfrm>
              <a:prstGeom prst="curvedConnector3">
                <a:avLst>
                  <a:gd name="adj1" fmla="val 26157"/>
                </a:avLst>
              </a:prstGeom>
              <a:noFill/>
              <a:ln w="25400">
                <a:solidFill>
                  <a:srgbClr val="FF0000"/>
                </a:solidFill>
                <a:round/>
                <a:headEnd/>
                <a:tailEnd type="triangle" w="med" len="med"/>
              </a:ln>
            </p:spPr>
          </p:cxnSp>
          <p:cxnSp>
            <p:nvCxnSpPr>
              <p:cNvPr id="4166" name="AutoShape 29"/>
              <p:cNvCxnSpPr>
                <a:cxnSpLocks noChangeShapeType="1"/>
                <a:stCxn id="4160" idx="3"/>
                <a:endCxn id="4161" idx="1"/>
              </p:cNvCxnSpPr>
              <p:nvPr/>
            </p:nvCxnSpPr>
            <p:spPr bwMode="auto">
              <a:xfrm flipV="1">
                <a:off x="4034" y="1776"/>
                <a:ext cx="40" cy="276"/>
              </a:xfrm>
              <a:prstGeom prst="curvedConnector3">
                <a:avLst>
                  <a:gd name="adj1" fmla="val 50000"/>
                </a:avLst>
              </a:prstGeom>
              <a:noFill/>
              <a:ln w="25400">
                <a:solidFill>
                  <a:srgbClr val="FF0000"/>
                </a:solidFill>
                <a:round/>
                <a:headEnd/>
                <a:tailEnd type="triangle" w="med" len="med"/>
              </a:ln>
            </p:spPr>
          </p:cxnSp>
          <p:cxnSp>
            <p:nvCxnSpPr>
              <p:cNvPr id="4167" name="AutoShape 30"/>
              <p:cNvCxnSpPr>
                <a:cxnSpLocks noChangeShapeType="1"/>
                <a:stCxn id="4161" idx="3"/>
                <a:endCxn id="4162" idx="1"/>
              </p:cNvCxnSpPr>
              <p:nvPr/>
            </p:nvCxnSpPr>
            <p:spPr bwMode="auto">
              <a:xfrm>
                <a:off x="4422" y="1776"/>
                <a:ext cx="276" cy="480"/>
              </a:xfrm>
              <a:prstGeom prst="curvedConnector3">
                <a:avLst>
                  <a:gd name="adj1" fmla="val 25361"/>
                </a:avLst>
              </a:prstGeom>
              <a:noFill/>
              <a:ln w="25400">
                <a:solidFill>
                  <a:srgbClr val="FF0000"/>
                </a:solidFill>
                <a:round/>
                <a:headEnd/>
                <a:tailEnd type="triangle" w="med" len="med"/>
              </a:ln>
            </p:spPr>
          </p:cxnSp>
          <p:cxnSp>
            <p:nvCxnSpPr>
              <p:cNvPr id="4168" name="AutoShape 31"/>
              <p:cNvCxnSpPr>
                <a:cxnSpLocks noChangeShapeType="1"/>
                <a:stCxn id="4164" idx="3"/>
                <a:endCxn id="4163" idx="1"/>
              </p:cNvCxnSpPr>
              <p:nvPr/>
            </p:nvCxnSpPr>
            <p:spPr bwMode="auto">
              <a:xfrm>
                <a:off x="1342" y="2040"/>
                <a:ext cx="436" cy="208"/>
              </a:xfrm>
              <a:prstGeom prst="curvedConnector3">
                <a:avLst>
                  <a:gd name="adj1" fmla="val 50000"/>
                </a:avLst>
              </a:prstGeom>
              <a:noFill/>
              <a:ln w="25400">
                <a:solidFill>
                  <a:srgbClr val="FF0000"/>
                </a:solidFill>
                <a:round/>
                <a:headEnd/>
                <a:tailEnd type="triangle" w="med" len="med"/>
              </a:ln>
            </p:spPr>
          </p:cxnSp>
        </p:grpSp>
      </p:grpSp>
      <p:grpSp>
        <p:nvGrpSpPr>
          <p:cNvPr id="6" name="Group 33"/>
          <p:cNvGrpSpPr>
            <a:grpSpLocks/>
          </p:cNvGrpSpPr>
          <p:nvPr/>
        </p:nvGrpSpPr>
        <p:grpSpPr bwMode="auto">
          <a:xfrm>
            <a:off x="990600" y="4343400"/>
            <a:ext cx="3276600" cy="2286000"/>
            <a:chOff x="888" y="1392"/>
            <a:chExt cx="2154" cy="1733"/>
          </a:xfrm>
        </p:grpSpPr>
        <p:sp>
          <p:nvSpPr>
            <p:cNvPr id="4108" name="Rectangle 34"/>
            <p:cNvSpPr>
              <a:spLocks noChangeArrowheads="1"/>
            </p:cNvSpPr>
            <p:nvPr/>
          </p:nvSpPr>
          <p:spPr bwMode="auto">
            <a:xfrm>
              <a:off x="1673" y="1780"/>
              <a:ext cx="11" cy="91"/>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09" name="Text Box 35"/>
            <p:cNvSpPr txBox="1">
              <a:spLocks noChangeArrowheads="1"/>
            </p:cNvSpPr>
            <p:nvPr/>
          </p:nvSpPr>
          <p:spPr bwMode="auto">
            <a:xfrm>
              <a:off x="2091" y="1456"/>
              <a:ext cx="233" cy="340"/>
            </a:xfrm>
            <a:prstGeom prst="rect">
              <a:avLst/>
            </a:prstGeom>
            <a:noFill/>
            <a:ln w="9525">
              <a:noFill/>
              <a:miter lim="800000"/>
              <a:headEnd/>
              <a:tailEnd/>
            </a:ln>
          </p:spPr>
          <p:txBody>
            <a:bodyPr>
              <a:spAutoFit/>
            </a:bodyPr>
            <a:lstStyle/>
            <a:p>
              <a:pPr eaLnBrk="0" hangingPunct="0">
                <a:spcBef>
                  <a:spcPct val="50000"/>
                </a:spcBef>
              </a:pPr>
              <a:r>
                <a:rPr lang="en-US" sz="1200" b="1">
                  <a:solidFill>
                    <a:srgbClr val="990000"/>
                  </a:solidFill>
                  <a:latin typeface="Verdana" pitchFamily="34" charset="0"/>
                </a:rPr>
                <a:t>...</a:t>
              </a:r>
            </a:p>
          </p:txBody>
        </p:sp>
        <p:sp>
          <p:nvSpPr>
            <p:cNvPr id="4110" name="Rectangle 36"/>
            <p:cNvSpPr>
              <a:spLocks noChangeArrowheads="1"/>
            </p:cNvSpPr>
            <p:nvPr/>
          </p:nvSpPr>
          <p:spPr bwMode="auto">
            <a:xfrm>
              <a:off x="1342" y="1782"/>
              <a:ext cx="11" cy="91"/>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11" name="AutoShape 37"/>
            <p:cNvSpPr>
              <a:spLocks noChangeArrowheads="1"/>
            </p:cNvSpPr>
            <p:nvPr/>
          </p:nvSpPr>
          <p:spPr bwMode="auto">
            <a:xfrm>
              <a:off x="1320" y="1685"/>
              <a:ext cx="119" cy="118"/>
            </a:xfrm>
            <a:prstGeom prst="cube">
              <a:avLst>
                <a:gd name="adj" fmla="val 64088"/>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12" name="AutoShape 38"/>
            <p:cNvSpPr>
              <a:spLocks noChangeArrowheads="1"/>
            </p:cNvSpPr>
            <p:nvPr/>
          </p:nvSpPr>
          <p:spPr bwMode="auto">
            <a:xfrm>
              <a:off x="1320" y="1645"/>
              <a:ext cx="258" cy="104"/>
            </a:xfrm>
            <a:prstGeom prst="cube">
              <a:avLst>
                <a:gd name="adj" fmla="val 56171"/>
              </a:avLst>
            </a:prstGeom>
            <a:solidFill>
              <a:srgbClr val="C0C0C0"/>
            </a:solidFill>
            <a:ln w="9525">
              <a:noFill/>
              <a:miter lim="800000"/>
              <a:headEnd/>
              <a:tailEnd/>
            </a:ln>
          </p:spPr>
          <p:txBody>
            <a:bodyPr wrap="none" anchor="ctr"/>
            <a:lstStyle/>
            <a:p>
              <a:endParaRPr lang="en-US">
                <a:latin typeface="Calibri" pitchFamily="34" charset="0"/>
              </a:endParaRPr>
            </a:p>
          </p:txBody>
        </p:sp>
        <p:sp>
          <p:nvSpPr>
            <p:cNvPr id="4113" name="AutoShape 39"/>
            <p:cNvSpPr>
              <a:spLocks noChangeArrowheads="1"/>
            </p:cNvSpPr>
            <p:nvPr/>
          </p:nvSpPr>
          <p:spPr bwMode="auto">
            <a:xfrm>
              <a:off x="1320" y="1394"/>
              <a:ext cx="258" cy="297"/>
            </a:xfrm>
            <a:prstGeom prst="cube">
              <a:avLst>
                <a:gd name="adj" fmla="val 22069"/>
              </a:avLst>
            </a:prstGeom>
            <a:solidFill>
              <a:srgbClr val="C0C0C0"/>
            </a:solidFill>
            <a:ln w="9525">
              <a:noFill/>
              <a:miter lim="800000"/>
              <a:headEnd/>
              <a:tailEnd/>
            </a:ln>
          </p:spPr>
          <p:txBody>
            <a:bodyPr wrap="none" anchor="ctr"/>
            <a:lstStyle/>
            <a:p>
              <a:pPr algn="ctr" eaLnBrk="0" hangingPunct="0"/>
              <a:r>
                <a:rPr lang="en-US" sz="900" b="1">
                  <a:solidFill>
                    <a:srgbClr val="0033CC"/>
                  </a:solidFill>
                  <a:latin typeface="Times New Roman" pitchFamily="18" charset="0"/>
                  <a:cs typeface="Times New Roman" pitchFamily="18" charset="0"/>
                </a:rPr>
                <a:t>ECU1</a:t>
              </a:r>
            </a:p>
          </p:txBody>
        </p:sp>
        <p:sp>
          <p:nvSpPr>
            <p:cNvPr id="4114" name="Rectangle 40"/>
            <p:cNvSpPr>
              <a:spLocks noChangeArrowheads="1"/>
            </p:cNvSpPr>
            <p:nvPr/>
          </p:nvSpPr>
          <p:spPr bwMode="auto">
            <a:xfrm>
              <a:off x="1296" y="1856"/>
              <a:ext cx="1497" cy="23"/>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15" name="AutoShape 41"/>
            <p:cNvSpPr>
              <a:spLocks noChangeArrowheads="1"/>
            </p:cNvSpPr>
            <p:nvPr/>
          </p:nvSpPr>
          <p:spPr bwMode="auto">
            <a:xfrm>
              <a:off x="1651" y="1683"/>
              <a:ext cx="119" cy="118"/>
            </a:xfrm>
            <a:prstGeom prst="cube">
              <a:avLst>
                <a:gd name="adj" fmla="val 64088"/>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16" name="AutoShape 42"/>
            <p:cNvSpPr>
              <a:spLocks noChangeArrowheads="1"/>
            </p:cNvSpPr>
            <p:nvPr/>
          </p:nvSpPr>
          <p:spPr bwMode="auto">
            <a:xfrm>
              <a:off x="1651" y="1643"/>
              <a:ext cx="258" cy="104"/>
            </a:xfrm>
            <a:prstGeom prst="cube">
              <a:avLst>
                <a:gd name="adj" fmla="val 56171"/>
              </a:avLst>
            </a:prstGeom>
            <a:solidFill>
              <a:srgbClr val="C0C0C0"/>
            </a:solidFill>
            <a:ln w="9525">
              <a:noFill/>
              <a:miter lim="800000"/>
              <a:headEnd/>
              <a:tailEnd/>
            </a:ln>
          </p:spPr>
          <p:txBody>
            <a:bodyPr wrap="none" anchor="ctr"/>
            <a:lstStyle/>
            <a:p>
              <a:endParaRPr lang="en-US">
                <a:latin typeface="Calibri" pitchFamily="34" charset="0"/>
              </a:endParaRPr>
            </a:p>
          </p:txBody>
        </p:sp>
        <p:sp>
          <p:nvSpPr>
            <p:cNvPr id="4117" name="AutoShape 43"/>
            <p:cNvSpPr>
              <a:spLocks noChangeArrowheads="1"/>
            </p:cNvSpPr>
            <p:nvPr/>
          </p:nvSpPr>
          <p:spPr bwMode="auto">
            <a:xfrm>
              <a:off x="1651" y="1392"/>
              <a:ext cx="258" cy="297"/>
            </a:xfrm>
            <a:prstGeom prst="cube">
              <a:avLst>
                <a:gd name="adj" fmla="val 22069"/>
              </a:avLst>
            </a:prstGeom>
            <a:solidFill>
              <a:srgbClr val="C0C0C0"/>
            </a:solidFill>
            <a:ln w="9525">
              <a:noFill/>
              <a:miter lim="800000"/>
              <a:headEnd/>
              <a:tailEnd/>
            </a:ln>
          </p:spPr>
          <p:txBody>
            <a:bodyPr wrap="none" anchor="ctr"/>
            <a:lstStyle/>
            <a:p>
              <a:pPr algn="ctr" eaLnBrk="0" hangingPunct="0"/>
              <a:r>
                <a:rPr lang="en-US" sz="1000" b="1">
                  <a:solidFill>
                    <a:srgbClr val="660033"/>
                  </a:solidFill>
                  <a:latin typeface="Times New Roman" pitchFamily="18" charset="0"/>
                  <a:cs typeface="Times New Roman" pitchFamily="18" charset="0"/>
                </a:rPr>
                <a:t>ECU2</a:t>
              </a:r>
            </a:p>
          </p:txBody>
        </p:sp>
        <p:sp>
          <p:nvSpPr>
            <p:cNvPr id="4118" name="Rectangle 44"/>
            <p:cNvSpPr>
              <a:spLocks noChangeArrowheads="1"/>
            </p:cNvSpPr>
            <p:nvPr/>
          </p:nvSpPr>
          <p:spPr bwMode="auto">
            <a:xfrm>
              <a:off x="2581" y="1782"/>
              <a:ext cx="11" cy="91"/>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19" name="AutoShape 45"/>
            <p:cNvSpPr>
              <a:spLocks noChangeArrowheads="1"/>
            </p:cNvSpPr>
            <p:nvPr/>
          </p:nvSpPr>
          <p:spPr bwMode="auto">
            <a:xfrm>
              <a:off x="2559" y="1685"/>
              <a:ext cx="119" cy="118"/>
            </a:xfrm>
            <a:prstGeom prst="cube">
              <a:avLst>
                <a:gd name="adj" fmla="val 64088"/>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20" name="AutoShape 46"/>
            <p:cNvSpPr>
              <a:spLocks noChangeArrowheads="1"/>
            </p:cNvSpPr>
            <p:nvPr/>
          </p:nvSpPr>
          <p:spPr bwMode="auto">
            <a:xfrm>
              <a:off x="2559" y="1645"/>
              <a:ext cx="258" cy="104"/>
            </a:xfrm>
            <a:prstGeom prst="cube">
              <a:avLst>
                <a:gd name="adj" fmla="val 56171"/>
              </a:avLst>
            </a:prstGeom>
            <a:solidFill>
              <a:srgbClr val="C0C0C0"/>
            </a:solidFill>
            <a:ln w="9525">
              <a:noFill/>
              <a:miter lim="800000"/>
              <a:headEnd/>
              <a:tailEnd/>
            </a:ln>
          </p:spPr>
          <p:txBody>
            <a:bodyPr wrap="none" anchor="ctr"/>
            <a:lstStyle/>
            <a:p>
              <a:endParaRPr lang="en-US">
                <a:latin typeface="Calibri" pitchFamily="34" charset="0"/>
              </a:endParaRPr>
            </a:p>
          </p:txBody>
        </p:sp>
        <p:sp>
          <p:nvSpPr>
            <p:cNvPr id="4121" name="AutoShape 47"/>
            <p:cNvSpPr>
              <a:spLocks noChangeArrowheads="1"/>
            </p:cNvSpPr>
            <p:nvPr/>
          </p:nvSpPr>
          <p:spPr bwMode="auto">
            <a:xfrm>
              <a:off x="2559" y="1394"/>
              <a:ext cx="258" cy="297"/>
            </a:xfrm>
            <a:prstGeom prst="cube">
              <a:avLst>
                <a:gd name="adj" fmla="val 22069"/>
              </a:avLst>
            </a:prstGeom>
            <a:solidFill>
              <a:srgbClr val="C0C0C0"/>
            </a:solidFill>
            <a:ln w="9525">
              <a:noFill/>
              <a:miter lim="800000"/>
              <a:headEnd/>
              <a:tailEnd/>
            </a:ln>
          </p:spPr>
          <p:txBody>
            <a:bodyPr wrap="none" anchor="ctr"/>
            <a:lstStyle/>
            <a:p>
              <a:endParaRPr lang="en-US">
                <a:latin typeface="Calibri" pitchFamily="34" charset="0"/>
              </a:endParaRPr>
            </a:p>
          </p:txBody>
        </p:sp>
        <p:sp>
          <p:nvSpPr>
            <p:cNvPr id="4122" name="Rectangle 48"/>
            <p:cNvSpPr>
              <a:spLocks noChangeArrowheads="1"/>
            </p:cNvSpPr>
            <p:nvPr/>
          </p:nvSpPr>
          <p:spPr bwMode="auto">
            <a:xfrm>
              <a:off x="1898" y="2306"/>
              <a:ext cx="11" cy="91"/>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23" name="Text Box 49"/>
            <p:cNvSpPr txBox="1">
              <a:spLocks noChangeArrowheads="1"/>
            </p:cNvSpPr>
            <p:nvPr/>
          </p:nvSpPr>
          <p:spPr bwMode="auto">
            <a:xfrm>
              <a:off x="2316" y="1981"/>
              <a:ext cx="234" cy="341"/>
            </a:xfrm>
            <a:prstGeom prst="rect">
              <a:avLst/>
            </a:prstGeom>
            <a:noFill/>
            <a:ln w="9525">
              <a:noFill/>
              <a:miter lim="800000"/>
              <a:headEnd/>
              <a:tailEnd/>
            </a:ln>
          </p:spPr>
          <p:txBody>
            <a:bodyPr>
              <a:spAutoFit/>
            </a:bodyPr>
            <a:lstStyle/>
            <a:p>
              <a:pPr eaLnBrk="0" hangingPunct="0">
                <a:spcBef>
                  <a:spcPct val="50000"/>
                </a:spcBef>
              </a:pPr>
              <a:r>
                <a:rPr lang="en-US" sz="1200" b="1">
                  <a:solidFill>
                    <a:srgbClr val="990000"/>
                  </a:solidFill>
                  <a:latin typeface="Verdana" pitchFamily="34" charset="0"/>
                </a:rPr>
                <a:t>...</a:t>
              </a:r>
            </a:p>
          </p:txBody>
        </p:sp>
        <p:sp>
          <p:nvSpPr>
            <p:cNvPr id="4124" name="Rectangle 50"/>
            <p:cNvSpPr>
              <a:spLocks noChangeArrowheads="1"/>
            </p:cNvSpPr>
            <p:nvPr/>
          </p:nvSpPr>
          <p:spPr bwMode="auto">
            <a:xfrm>
              <a:off x="1567" y="2308"/>
              <a:ext cx="11" cy="91"/>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25" name="AutoShape 51"/>
            <p:cNvSpPr>
              <a:spLocks noChangeArrowheads="1"/>
            </p:cNvSpPr>
            <p:nvPr/>
          </p:nvSpPr>
          <p:spPr bwMode="auto">
            <a:xfrm>
              <a:off x="1545" y="2211"/>
              <a:ext cx="119" cy="118"/>
            </a:xfrm>
            <a:prstGeom prst="cube">
              <a:avLst>
                <a:gd name="adj" fmla="val 64088"/>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26" name="AutoShape 52"/>
            <p:cNvSpPr>
              <a:spLocks noChangeArrowheads="1"/>
            </p:cNvSpPr>
            <p:nvPr/>
          </p:nvSpPr>
          <p:spPr bwMode="auto">
            <a:xfrm>
              <a:off x="1545" y="2171"/>
              <a:ext cx="258" cy="104"/>
            </a:xfrm>
            <a:prstGeom prst="cube">
              <a:avLst>
                <a:gd name="adj" fmla="val 56171"/>
              </a:avLst>
            </a:prstGeom>
            <a:solidFill>
              <a:srgbClr val="C0C0C0"/>
            </a:solidFill>
            <a:ln w="9525">
              <a:noFill/>
              <a:miter lim="800000"/>
              <a:headEnd/>
              <a:tailEnd/>
            </a:ln>
          </p:spPr>
          <p:txBody>
            <a:bodyPr wrap="none" anchor="ctr"/>
            <a:lstStyle/>
            <a:p>
              <a:endParaRPr lang="en-US">
                <a:latin typeface="Calibri" pitchFamily="34" charset="0"/>
              </a:endParaRPr>
            </a:p>
          </p:txBody>
        </p:sp>
        <p:sp>
          <p:nvSpPr>
            <p:cNvPr id="4127" name="AutoShape 53"/>
            <p:cNvSpPr>
              <a:spLocks noChangeArrowheads="1"/>
            </p:cNvSpPr>
            <p:nvPr/>
          </p:nvSpPr>
          <p:spPr bwMode="auto">
            <a:xfrm>
              <a:off x="1545" y="1920"/>
              <a:ext cx="258" cy="297"/>
            </a:xfrm>
            <a:prstGeom prst="cube">
              <a:avLst>
                <a:gd name="adj" fmla="val 22069"/>
              </a:avLst>
            </a:prstGeom>
            <a:solidFill>
              <a:srgbClr val="C0C0C0"/>
            </a:solidFill>
            <a:ln w="9525">
              <a:noFill/>
              <a:miter lim="800000"/>
              <a:headEnd/>
              <a:tailEnd/>
            </a:ln>
          </p:spPr>
          <p:txBody>
            <a:bodyPr wrap="none" anchor="ctr"/>
            <a:lstStyle/>
            <a:p>
              <a:pPr algn="ctr" eaLnBrk="0" hangingPunct="0"/>
              <a:r>
                <a:rPr lang="en-US" sz="900" b="1">
                  <a:solidFill>
                    <a:srgbClr val="0033CC"/>
                  </a:solidFill>
                  <a:latin typeface="Times New Roman" pitchFamily="18" charset="0"/>
                  <a:cs typeface="Times New Roman" pitchFamily="18" charset="0"/>
                </a:rPr>
                <a:t>ECU20</a:t>
              </a:r>
            </a:p>
          </p:txBody>
        </p:sp>
        <p:sp>
          <p:nvSpPr>
            <p:cNvPr id="4128" name="Rectangle 54"/>
            <p:cNvSpPr>
              <a:spLocks noChangeArrowheads="1"/>
            </p:cNvSpPr>
            <p:nvPr/>
          </p:nvSpPr>
          <p:spPr bwMode="auto">
            <a:xfrm>
              <a:off x="1521" y="2382"/>
              <a:ext cx="1497" cy="23"/>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29" name="AutoShape 55"/>
            <p:cNvSpPr>
              <a:spLocks noChangeArrowheads="1"/>
            </p:cNvSpPr>
            <p:nvPr/>
          </p:nvSpPr>
          <p:spPr bwMode="auto">
            <a:xfrm>
              <a:off x="1876" y="2209"/>
              <a:ext cx="119" cy="118"/>
            </a:xfrm>
            <a:prstGeom prst="cube">
              <a:avLst>
                <a:gd name="adj" fmla="val 64088"/>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30" name="AutoShape 56"/>
            <p:cNvSpPr>
              <a:spLocks noChangeArrowheads="1"/>
            </p:cNvSpPr>
            <p:nvPr/>
          </p:nvSpPr>
          <p:spPr bwMode="auto">
            <a:xfrm>
              <a:off x="1876" y="2169"/>
              <a:ext cx="258" cy="104"/>
            </a:xfrm>
            <a:prstGeom prst="cube">
              <a:avLst>
                <a:gd name="adj" fmla="val 56171"/>
              </a:avLst>
            </a:prstGeom>
            <a:solidFill>
              <a:srgbClr val="C0C0C0"/>
            </a:solidFill>
            <a:ln w="9525">
              <a:noFill/>
              <a:miter lim="800000"/>
              <a:headEnd/>
              <a:tailEnd/>
            </a:ln>
          </p:spPr>
          <p:txBody>
            <a:bodyPr wrap="none" anchor="ctr"/>
            <a:lstStyle/>
            <a:p>
              <a:endParaRPr lang="en-US">
                <a:latin typeface="Calibri" pitchFamily="34" charset="0"/>
              </a:endParaRPr>
            </a:p>
          </p:txBody>
        </p:sp>
        <p:sp>
          <p:nvSpPr>
            <p:cNvPr id="4131" name="AutoShape 57"/>
            <p:cNvSpPr>
              <a:spLocks noChangeArrowheads="1"/>
            </p:cNvSpPr>
            <p:nvPr/>
          </p:nvSpPr>
          <p:spPr bwMode="auto">
            <a:xfrm>
              <a:off x="1876" y="1918"/>
              <a:ext cx="258" cy="297"/>
            </a:xfrm>
            <a:prstGeom prst="cube">
              <a:avLst>
                <a:gd name="adj" fmla="val 22069"/>
              </a:avLst>
            </a:prstGeom>
            <a:solidFill>
              <a:srgbClr val="C0C0C0"/>
            </a:solidFill>
            <a:ln w="9525">
              <a:noFill/>
              <a:miter lim="800000"/>
              <a:headEnd/>
              <a:tailEnd/>
            </a:ln>
          </p:spPr>
          <p:txBody>
            <a:bodyPr wrap="none" anchor="ctr"/>
            <a:lstStyle/>
            <a:p>
              <a:pPr algn="ctr" eaLnBrk="0" hangingPunct="0"/>
              <a:r>
                <a:rPr lang="en-US" sz="1000" b="1">
                  <a:solidFill>
                    <a:srgbClr val="660033"/>
                  </a:solidFill>
                  <a:latin typeface="Times New Roman" pitchFamily="18" charset="0"/>
                  <a:cs typeface="Times New Roman" pitchFamily="18" charset="0"/>
                </a:rPr>
                <a:t>ECU21</a:t>
              </a:r>
            </a:p>
          </p:txBody>
        </p:sp>
        <p:sp>
          <p:nvSpPr>
            <p:cNvPr id="4132" name="Rectangle 58"/>
            <p:cNvSpPr>
              <a:spLocks noChangeArrowheads="1"/>
            </p:cNvSpPr>
            <p:nvPr/>
          </p:nvSpPr>
          <p:spPr bwMode="auto">
            <a:xfrm>
              <a:off x="2806" y="2308"/>
              <a:ext cx="11" cy="91"/>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33" name="AutoShape 59"/>
            <p:cNvSpPr>
              <a:spLocks noChangeArrowheads="1"/>
            </p:cNvSpPr>
            <p:nvPr/>
          </p:nvSpPr>
          <p:spPr bwMode="auto">
            <a:xfrm>
              <a:off x="2784" y="2211"/>
              <a:ext cx="119" cy="118"/>
            </a:xfrm>
            <a:prstGeom prst="cube">
              <a:avLst>
                <a:gd name="adj" fmla="val 64088"/>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34" name="AutoShape 60"/>
            <p:cNvSpPr>
              <a:spLocks noChangeArrowheads="1"/>
            </p:cNvSpPr>
            <p:nvPr/>
          </p:nvSpPr>
          <p:spPr bwMode="auto">
            <a:xfrm>
              <a:off x="2784" y="2171"/>
              <a:ext cx="258" cy="104"/>
            </a:xfrm>
            <a:prstGeom prst="cube">
              <a:avLst>
                <a:gd name="adj" fmla="val 56171"/>
              </a:avLst>
            </a:prstGeom>
            <a:solidFill>
              <a:srgbClr val="C0C0C0"/>
            </a:solidFill>
            <a:ln w="9525">
              <a:noFill/>
              <a:miter lim="800000"/>
              <a:headEnd/>
              <a:tailEnd/>
            </a:ln>
          </p:spPr>
          <p:txBody>
            <a:bodyPr wrap="none" anchor="ctr"/>
            <a:lstStyle/>
            <a:p>
              <a:endParaRPr lang="en-US">
                <a:latin typeface="Calibri" pitchFamily="34" charset="0"/>
              </a:endParaRPr>
            </a:p>
          </p:txBody>
        </p:sp>
        <p:sp>
          <p:nvSpPr>
            <p:cNvPr id="4135" name="AutoShape 61"/>
            <p:cNvSpPr>
              <a:spLocks noChangeArrowheads="1"/>
            </p:cNvSpPr>
            <p:nvPr/>
          </p:nvSpPr>
          <p:spPr bwMode="auto">
            <a:xfrm>
              <a:off x="2784" y="1920"/>
              <a:ext cx="258" cy="297"/>
            </a:xfrm>
            <a:prstGeom prst="cube">
              <a:avLst>
                <a:gd name="adj" fmla="val 22069"/>
              </a:avLst>
            </a:prstGeom>
            <a:solidFill>
              <a:srgbClr val="C0C0C0"/>
            </a:solidFill>
            <a:ln w="9525">
              <a:noFill/>
              <a:miter lim="800000"/>
              <a:headEnd/>
              <a:tailEnd/>
            </a:ln>
          </p:spPr>
          <p:txBody>
            <a:bodyPr wrap="none" anchor="ctr"/>
            <a:lstStyle/>
            <a:p>
              <a:endParaRPr lang="en-US">
                <a:latin typeface="Calibri" pitchFamily="34" charset="0"/>
              </a:endParaRPr>
            </a:p>
          </p:txBody>
        </p:sp>
        <p:sp>
          <p:nvSpPr>
            <p:cNvPr id="4136" name="Text Box 62"/>
            <p:cNvSpPr txBox="1">
              <a:spLocks noChangeArrowheads="1"/>
            </p:cNvSpPr>
            <p:nvPr/>
          </p:nvSpPr>
          <p:spPr bwMode="auto">
            <a:xfrm rot="5400000">
              <a:off x="1836" y="2462"/>
              <a:ext cx="233" cy="340"/>
            </a:xfrm>
            <a:prstGeom prst="rect">
              <a:avLst/>
            </a:prstGeom>
            <a:noFill/>
            <a:ln w="9525">
              <a:noFill/>
              <a:miter lim="800000"/>
              <a:headEnd/>
              <a:tailEnd/>
            </a:ln>
          </p:spPr>
          <p:txBody>
            <a:bodyPr>
              <a:spAutoFit/>
            </a:bodyPr>
            <a:lstStyle/>
            <a:p>
              <a:pPr eaLnBrk="0" hangingPunct="0">
                <a:spcBef>
                  <a:spcPct val="50000"/>
                </a:spcBef>
              </a:pPr>
              <a:r>
                <a:rPr lang="en-US" sz="1200" b="1">
                  <a:solidFill>
                    <a:srgbClr val="990000"/>
                  </a:solidFill>
                  <a:latin typeface="Verdana" pitchFamily="34" charset="0"/>
                </a:rPr>
                <a:t>...</a:t>
              </a:r>
            </a:p>
          </p:txBody>
        </p:sp>
        <p:sp>
          <p:nvSpPr>
            <p:cNvPr id="4137" name="Rectangle 63"/>
            <p:cNvSpPr>
              <a:spLocks noChangeArrowheads="1"/>
            </p:cNvSpPr>
            <p:nvPr/>
          </p:nvSpPr>
          <p:spPr bwMode="auto">
            <a:xfrm>
              <a:off x="1265" y="3026"/>
              <a:ext cx="11" cy="91"/>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38" name="Text Box 64"/>
            <p:cNvSpPr txBox="1">
              <a:spLocks noChangeArrowheads="1"/>
            </p:cNvSpPr>
            <p:nvPr/>
          </p:nvSpPr>
          <p:spPr bwMode="auto">
            <a:xfrm>
              <a:off x="1683" y="2702"/>
              <a:ext cx="234" cy="340"/>
            </a:xfrm>
            <a:prstGeom prst="rect">
              <a:avLst/>
            </a:prstGeom>
            <a:noFill/>
            <a:ln w="9525">
              <a:noFill/>
              <a:miter lim="800000"/>
              <a:headEnd/>
              <a:tailEnd/>
            </a:ln>
          </p:spPr>
          <p:txBody>
            <a:bodyPr>
              <a:spAutoFit/>
            </a:bodyPr>
            <a:lstStyle/>
            <a:p>
              <a:pPr eaLnBrk="0" hangingPunct="0">
                <a:spcBef>
                  <a:spcPct val="50000"/>
                </a:spcBef>
              </a:pPr>
              <a:r>
                <a:rPr lang="en-US" sz="1200" b="1">
                  <a:solidFill>
                    <a:srgbClr val="990000"/>
                  </a:solidFill>
                  <a:latin typeface="Verdana" pitchFamily="34" charset="0"/>
                </a:rPr>
                <a:t>...</a:t>
              </a:r>
            </a:p>
          </p:txBody>
        </p:sp>
        <p:sp>
          <p:nvSpPr>
            <p:cNvPr id="4139" name="Rectangle 65"/>
            <p:cNvSpPr>
              <a:spLocks noChangeArrowheads="1"/>
            </p:cNvSpPr>
            <p:nvPr/>
          </p:nvSpPr>
          <p:spPr bwMode="auto">
            <a:xfrm>
              <a:off x="934" y="3028"/>
              <a:ext cx="11" cy="91"/>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40" name="AutoShape 66"/>
            <p:cNvSpPr>
              <a:spLocks noChangeArrowheads="1"/>
            </p:cNvSpPr>
            <p:nvPr/>
          </p:nvSpPr>
          <p:spPr bwMode="auto">
            <a:xfrm>
              <a:off x="912" y="2931"/>
              <a:ext cx="119" cy="118"/>
            </a:xfrm>
            <a:prstGeom prst="cube">
              <a:avLst>
                <a:gd name="adj" fmla="val 64088"/>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41" name="AutoShape 67"/>
            <p:cNvSpPr>
              <a:spLocks noChangeArrowheads="1"/>
            </p:cNvSpPr>
            <p:nvPr/>
          </p:nvSpPr>
          <p:spPr bwMode="auto">
            <a:xfrm>
              <a:off x="912" y="2891"/>
              <a:ext cx="258" cy="104"/>
            </a:xfrm>
            <a:prstGeom prst="cube">
              <a:avLst>
                <a:gd name="adj" fmla="val 56171"/>
              </a:avLst>
            </a:prstGeom>
            <a:solidFill>
              <a:srgbClr val="C0C0C0"/>
            </a:solidFill>
            <a:ln w="9525">
              <a:noFill/>
              <a:miter lim="800000"/>
              <a:headEnd/>
              <a:tailEnd/>
            </a:ln>
          </p:spPr>
          <p:txBody>
            <a:bodyPr wrap="none" anchor="ctr"/>
            <a:lstStyle/>
            <a:p>
              <a:endParaRPr lang="en-US">
                <a:latin typeface="Calibri" pitchFamily="34" charset="0"/>
              </a:endParaRPr>
            </a:p>
          </p:txBody>
        </p:sp>
        <p:sp>
          <p:nvSpPr>
            <p:cNvPr id="4142" name="AutoShape 68"/>
            <p:cNvSpPr>
              <a:spLocks noChangeArrowheads="1"/>
            </p:cNvSpPr>
            <p:nvPr/>
          </p:nvSpPr>
          <p:spPr bwMode="auto">
            <a:xfrm>
              <a:off x="912" y="2640"/>
              <a:ext cx="258" cy="297"/>
            </a:xfrm>
            <a:prstGeom prst="cube">
              <a:avLst>
                <a:gd name="adj" fmla="val 22069"/>
              </a:avLst>
            </a:prstGeom>
            <a:solidFill>
              <a:srgbClr val="C0C0C0"/>
            </a:solidFill>
            <a:ln w="9525">
              <a:noFill/>
              <a:miter lim="800000"/>
              <a:headEnd/>
              <a:tailEnd/>
            </a:ln>
          </p:spPr>
          <p:txBody>
            <a:bodyPr wrap="none" anchor="ctr"/>
            <a:lstStyle/>
            <a:p>
              <a:pPr algn="ctr" eaLnBrk="0" hangingPunct="0"/>
              <a:r>
                <a:rPr lang="en-US" sz="900" b="1">
                  <a:solidFill>
                    <a:srgbClr val="0033CC"/>
                  </a:solidFill>
                  <a:latin typeface="Times New Roman" pitchFamily="18" charset="0"/>
                  <a:cs typeface="Times New Roman" pitchFamily="18" charset="0"/>
                </a:rPr>
                <a:t>ECU61</a:t>
              </a:r>
            </a:p>
          </p:txBody>
        </p:sp>
        <p:sp>
          <p:nvSpPr>
            <p:cNvPr id="4143" name="Rectangle 69"/>
            <p:cNvSpPr>
              <a:spLocks noChangeArrowheads="1"/>
            </p:cNvSpPr>
            <p:nvPr/>
          </p:nvSpPr>
          <p:spPr bwMode="auto">
            <a:xfrm>
              <a:off x="888" y="3102"/>
              <a:ext cx="1497" cy="23"/>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44" name="AutoShape 70"/>
            <p:cNvSpPr>
              <a:spLocks noChangeArrowheads="1"/>
            </p:cNvSpPr>
            <p:nvPr/>
          </p:nvSpPr>
          <p:spPr bwMode="auto">
            <a:xfrm>
              <a:off x="1243" y="2929"/>
              <a:ext cx="119" cy="118"/>
            </a:xfrm>
            <a:prstGeom prst="cube">
              <a:avLst>
                <a:gd name="adj" fmla="val 64088"/>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45" name="AutoShape 71"/>
            <p:cNvSpPr>
              <a:spLocks noChangeArrowheads="1"/>
            </p:cNvSpPr>
            <p:nvPr/>
          </p:nvSpPr>
          <p:spPr bwMode="auto">
            <a:xfrm>
              <a:off x="1243" y="2889"/>
              <a:ext cx="258" cy="104"/>
            </a:xfrm>
            <a:prstGeom prst="cube">
              <a:avLst>
                <a:gd name="adj" fmla="val 56171"/>
              </a:avLst>
            </a:prstGeom>
            <a:solidFill>
              <a:srgbClr val="C0C0C0"/>
            </a:solidFill>
            <a:ln w="9525">
              <a:noFill/>
              <a:miter lim="800000"/>
              <a:headEnd/>
              <a:tailEnd/>
            </a:ln>
          </p:spPr>
          <p:txBody>
            <a:bodyPr wrap="none" anchor="ctr"/>
            <a:lstStyle/>
            <a:p>
              <a:endParaRPr lang="en-US">
                <a:latin typeface="Calibri" pitchFamily="34" charset="0"/>
              </a:endParaRPr>
            </a:p>
          </p:txBody>
        </p:sp>
        <p:sp>
          <p:nvSpPr>
            <p:cNvPr id="4146" name="AutoShape 72"/>
            <p:cNvSpPr>
              <a:spLocks noChangeArrowheads="1"/>
            </p:cNvSpPr>
            <p:nvPr/>
          </p:nvSpPr>
          <p:spPr bwMode="auto">
            <a:xfrm>
              <a:off x="1243" y="2638"/>
              <a:ext cx="258" cy="297"/>
            </a:xfrm>
            <a:prstGeom prst="cube">
              <a:avLst>
                <a:gd name="adj" fmla="val 22069"/>
              </a:avLst>
            </a:prstGeom>
            <a:solidFill>
              <a:srgbClr val="C0C0C0"/>
            </a:solidFill>
            <a:ln w="9525">
              <a:noFill/>
              <a:miter lim="800000"/>
              <a:headEnd/>
              <a:tailEnd/>
            </a:ln>
          </p:spPr>
          <p:txBody>
            <a:bodyPr wrap="none" anchor="ctr"/>
            <a:lstStyle/>
            <a:p>
              <a:pPr algn="ctr" eaLnBrk="0" hangingPunct="0"/>
              <a:r>
                <a:rPr lang="en-US" sz="1000" b="1">
                  <a:solidFill>
                    <a:srgbClr val="660033"/>
                  </a:solidFill>
                  <a:latin typeface="Times New Roman" pitchFamily="18" charset="0"/>
                  <a:cs typeface="Times New Roman" pitchFamily="18" charset="0"/>
                </a:rPr>
                <a:t>ECU62</a:t>
              </a:r>
            </a:p>
          </p:txBody>
        </p:sp>
        <p:sp>
          <p:nvSpPr>
            <p:cNvPr id="4147" name="Rectangle 73"/>
            <p:cNvSpPr>
              <a:spLocks noChangeArrowheads="1"/>
            </p:cNvSpPr>
            <p:nvPr/>
          </p:nvSpPr>
          <p:spPr bwMode="auto">
            <a:xfrm>
              <a:off x="2173" y="3028"/>
              <a:ext cx="11" cy="91"/>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48" name="AutoShape 74"/>
            <p:cNvSpPr>
              <a:spLocks noChangeArrowheads="1"/>
            </p:cNvSpPr>
            <p:nvPr/>
          </p:nvSpPr>
          <p:spPr bwMode="auto">
            <a:xfrm>
              <a:off x="2151" y="2931"/>
              <a:ext cx="119" cy="118"/>
            </a:xfrm>
            <a:prstGeom prst="cube">
              <a:avLst>
                <a:gd name="adj" fmla="val 64088"/>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49" name="AutoShape 75"/>
            <p:cNvSpPr>
              <a:spLocks noChangeArrowheads="1"/>
            </p:cNvSpPr>
            <p:nvPr/>
          </p:nvSpPr>
          <p:spPr bwMode="auto">
            <a:xfrm>
              <a:off x="2151" y="2891"/>
              <a:ext cx="258" cy="104"/>
            </a:xfrm>
            <a:prstGeom prst="cube">
              <a:avLst>
                <a:gd name="adj" fmla="val 56171"/>
              </a:avLst>
            </a:prstGeom>
            <a:solidFill>
              <a:srgbClr val="C0C0C0"/>
            </a:solidFill>
            <a:ln w="9525">
              <a:noFill/>
              <a:miter lim="800000"/>
              <a:headEnd/>
              <a:tailEnd/>
            </a:ln>
          </p:spPr>
          <p:txBody>
            <a:bodyPr wrap="none" anchor="ctr"/>
            <a:lstStyle/>
            <a:p>
              <a:endParaRPr lang="en-US">
                <a:latin typeface="Calibri" pitchFamily="34" charset="0"/>
              </a:endParaRPr>
            </a:p>
          </p:txBody>
        </p:sp>
        <p:sp>
          <p:nvSpPr>
            <p:cNvPr id="4150" name="AutoShape 76"/>
            <p:cNvSpPr>
              <a:spLocks noChangeArrowheads="1"/>
            </p:cNvSpPr>
            <p:nvPr/>
          </p:nvSpPr>
          <p:spPr bwMode="auto">
            <a:xfrm>
              <a:off x="2151" y="2640"/>
              <a:ext cx="258" cy="297"/>
            </a:xfrm>
            <a:prstGeom prst="cube">
              <a:avLst>
                <a:gd name="adj" fmla="val 22069"/>
              </a:avLst>
            </a:prstGeom>
            <a:solidFill>
              <a:srgbClr val="C0C0C0"/>
            </a:solidFill>
            <a:ln w="9525">
              <a:noFill/>
              <a:miter lim="800000"/>
              <a:headEnd/>
              <a:tailEnd/>
            </a:ln>
          </p:spPr>
          <p:txBody>
            <a:bodyPr wrap="none" anchor="ctr"/>
            <a:lstStyle/>
            <a:p>
              <a:endParaRPr lang="en-US">
                <a:latin typeface="Calibri" pitchFamily="34" charset="0"/>
              </a:endParaRPr>
            </a:p>
          </p:txBody>
        </p:sp>
        <p:sp>
          <p:nvSpPr>
            <p:cNvPr id="4151" name="Rectangle 77"/>
            <p:cNvSpPr>
              <a:spLocks noChangeArrowheads="1"/>
            </p:cNvSpPr>
            <p:nvPr/>
          </p:nvSpPr>
          <p:spPr bwMode="auto">
            <a:xfrm>
              <a:off x="2064" y="2400"/>
              <a:ext cx="23" cy="715"/>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4152" name="Rectangle 78"/>
            <p:cNvSpPr>
              <a:spLocks noChangeArrowheads="1"/>
            </p:cNvSpPr>
            <p:nvPr/>
          </p:nvSpPr>
          <p:spPr bwMode="auto">
            <a:xfrm>
              <a:off x="2304" y="1872"/>
              <a:ext cx="17" cy="528"/>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grpSp>
      <p:sp>
        <p:nvSpPr>
          <p:cNvPr id="90" name="TextBox 89"/>
          <p:cNvSpPr txBox="1">
            <a:spLocks noChangeArrowheads="1"/>
          </p:cNvSpPr>
          <p:nvPr/>
        </p:nvSpPr>
        <p:spPr bwMode="auto">
          <a:xfrm>
            <a:off x="5148993" y="1447800"/>
            <a:ext cx="3690207" cy="1631216"/>
          </a:xfrm>
          <a:prstGeom prst="rect">
            <a:avLst/>
          </a:prstGeom>
          <a:noFill/>
          <a:ln w="9525">
            <a:noFill/>
            <a:miter lim="800000"/>
            <a:headEnd/>
            <a:tailEnd/>
          </a:ln>
        </p:spPr>
        <p:txBody>
          <a:bodyPr wrap="square">
            <a:spAutoFit/>
          </a:bodyPr>
          <a:lstStyle/>
          <a:p>
            <a:r>
              <a:rPr lang="en-US" sz="2000" b="1" dirty="0">
                <a:latin typeface="Calibri" pitchFamily="34" charset="0"/>
              </a:rPr>
              <a:t>Function Model</a:t>
            </a:r>
          </a:p>
          <a:p>
            <a:pPr>
              <a:buFontTx/>
              <a:buChar char="-"/>
            </a:pPr>
            <a:r>
              <a:rPr lang="en-US" sz="2000" dirty="0">
                <a:latin typeface="Calibri" pitchFamily="34" charset="0"/>
              </a:rPr>
              <a:t> 41 Tasks</a:t>
            </a:r>
          </a:p>
          <a:p>
            <a:pPr>
              <a:buFontTx/>
              <a:buChar char="-"/>
            </a:pPr>
            <a:r>
              <a:rPr lang="en-US" sz="2000" dirty="0">
                <a:latin typeface="Calibri" pitchFamily="34" charset="0"/>
              </a:rPr>
              <a:t> 83 Signals</a:t>
            </a:r>
          </a:p>
          <a:p>
            <a:pPr>
              <a:buFontTx/>
              <a:buChar char="-"/>
            </a:pPr>
            <a:r>
              <a:rPr lang="en-US" sz="2000" dirty="0">
                <a:latin typeface="Calibri" pitchFamily="34" charset="0"/>
              </a:rPr>
              <a:t> 171 </a:t>
            </a:r>
            <a:r>
              <a:rPr lang="en-US" sz="2000" dirty="0" smtClean="0">
                <a:latin typeface="Calibri" pitchFamily="34" charset="0"/>
              </a:rPr>
              <a:t>paths with 100ms to 300ms deadlines</a:t>
            </a:r>
            <a:endParaRPr lang="en-US" sz="2000" dirty="0">
              <a:latin typeface="Calibri" pitchFamily="34" charset="0"/>
            </a:endParaRPr>
          </a:p>
        </p:txBody>
      </p:sp>
      <p:sp>
        <p:nvSpPr>
          <p:cNvPr id="91" name="TextBox 90"/>
          <p:cNvSpPr txBox="1">
            <a:spLocks noChangeArrowheads="1"/>
          </p:cNvSpPr>
          <p:nvPr/>
        </p:nvSpPr>
        <p:spPr bwMode="auto">
          <a:xfrm>
            <a:off x="5181600" y="5613737"/>
            <a:ext cx="2613216" cy="1015663"/>
          </a:xfrm>
          <a:prstGeom prst="rect">
            <a:avLst/>
          </a:prstGeom>
          <a:noFill/>
          <a:ln w="9525">
            <a:noFill/>
            <a:miter lim="800000"/>
            <a:headEnd/>
            <a:tailEnd/>
          </a:ln>
        </p:spPr>
        <p:txBody>
          <a:bodyPr wrap="none">
            <a:spAutoFit/>
          </a:bodyPr>
          <a:lstStyle/>
          <a:p>
            <a:r>
              <a:rPr lang="en-US" sz="2000" b="1" dirty="0">
                <a:latin typeface="Calibri" pitchFamily="34" charset="0"/>
              </a:rPr>
              <a:t>Architecture Model</a:t>
            </a:r>
          </a:p>
          <a:p>
            <a:pPr>
              <a:buFontTx/>
              <a:buChar char="-"/>
            </a:pPr>
            <a:r>
              <a:rPr lang="en-US" sz="2000" dirty="0">
                <a:latin typeface="Calibri" pitchFamily="34" charset="0"/>
              </a:rPr>
              <a:t> 9 ECUs</a:t>
            </a:r>
          </a:p>
          <a:p>
            <a:pPr>
              <a:buFontTx/>
              <a:buChar char="-"/>
            </a:pPr>
            <a:r>
              <a:rPr lang="en-US" sz="2000" dirty="0">
                <a:latin typeface="Calibri" pitchFamily="34" charset="0"/>
              </a:rPr>
              <a:t> </a:t>
            </a:r>
            <a:r>
              <a:rPr lang="en-US" sz="2000" dirty="0" smtClean="0">
                <a:latin typeface="Calibri" pitchFamily="34" charset="0"/>
              </a:rPr>
              <a:t>single-bus or dual-bus</a:t>
            </a:r>
            <a:endParaRPr lang="en-US" sz="2000" dirty="0">
              <a:latin typeface="Calibri" pitchFamily="34" charset="0"/>
            </a:endParaRPr>
          </a:p>
        </p:txBody>
      </p:sp>
      <p:sp>
        <p:nvSpPr>
          <p:cNvPr id="73" name="Content Placeholder 2"/>
          <p:cNvSpPr>
            <a:spLocks noGrp="1"/>
          </p:cNvSpPr>
          <p:nvPr>
            <p:ph idx="1"/>
          </p:nvPr>
        </p:nvSpPr>
        <p:spPr>
          <a:xfrm>
            <a:off x="457200" y="990600"/>
            <a:ext cx="8229600" cy="533400"/>
          </a:xfrm>
        </p:spPr>
        <p:txBody>
          <a:bodyPr>
            <a:normAutofit/>
          </a:bodyPr>
          <a:lstStyle/>
          <a:p>
            <a:r>
              <a:rPr lang="en-US" sz="2400" dirty="0" smtClean="0"/>
              <a:t>Active safety application in GM experimental vehicle.</a:t>
            </a:r>
          </a:p>
        </p:txBody>
      </p:sp>
      <p:sp>
        <p:nvSpPr>
          <p:cNvPr id="68" name="Slide Number Placeholder 67"/>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74617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dissolve">
                                      <p:cBhvr>
                                        <p:cTn id="11" dur="500"/>
                                        <p:tgtEl>
                                          <p:spTgt spid="9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9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92"/>
                                        </p:tgtEl>
                                        <p:attrNameLst>
                                          <p:attrName>style.visibility</p:attrName>
                                        </p:attrNameLst>
                                      </p:cBhvr>
                                      <p:to>
                                        <p:strVal val="visible"/>
                                      </p:to>
                                    </p:set>
                                    <p:anim calcmode="lin" valueType="num">
                                      <p:cBhvr>
                                        <p:cTn id="24" dur="500" fill="hold"/>
                                        <p:tgtEl>
                                          <p:spTgt spid="92"/>
                                        </p:tgtEl>
                                        <p:attrNameLst>
                                          <p:attrName>ppt_w</p:attrName>
                                        </p:attrNameLst>
                                      </p:cBhvr>
                                      <p:tavLst>
                                        <p:tav tm="0">
                                          <p:val>
                                            <p:strVal val="#ppt_w*0.70"/>
                                          </p:val>
                                        </p:tav>
                                        <p:tav tm="100000">
                                          <p:val>
                                            <p:strVal val="#ppt_w"/>
                                          </p:val>
                                        </p:tav>
                                      </p:tavLst>
                                    </p:anim>
                                    <p:anim calcmode="lin" valueType="num">
                                      <p:cBhvr>
                                        <p:cTn id="25" dur="500" fill="hold"/>
                                        <p:tgtEl>
                                          <p:spTgt spid="92"/>
                                        </p:tgtEl>
                                        <p:attrNameLst>
                                          <p:attrName>ppt_h</p:attrName>
                                        </p:attrNameLst>
                                      </p:cBhvr>
                                      <p:tavLst>
                                        <p:tav tm="0">
                                          <p:val>
                                            <p:strVal val="#ppt_h"/>
                                          </p:val>
                                        </p:tav>
                                        <p:tav tm="100000">
                                          <p:val>
                                            <p:strVal val="#ppt_h"/>
                                          </p:val>
                                        </p:tav>
                                      </p:tavLst>
                                    </p:anim>
                                    <p:animEffect transition="in" filter="fade">
                                      <p:cBhvr>
                                        <p:cTn id="26" dur="500"/>
                                        <p:tgtEl>
                                          <p:spTgt spid="92"/>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9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93"/>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92"/>
                                        </p:tgtEl>
                                        <p:attrNameLst>
                                          <p:attrName>style.visibility</p:attrName>
                                        </p:attrNameLst>
                                      </p:cBhvr>
                                      <p:to>
                                        <p:strVal val="hidden"/>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P spid="93" grpId="0"/>
      <p:bldP spid="93" grpId="1"/>
      <p:bldP spid="98" grpId="0" animBg="1"/>
      <p:bldP spid="90" grpId="0"/>
      <p:bldP spid="91"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7156" name="Text Box 4"/>
          <p:cNvSpPr txBox="1">
            <a:spLocks noChangeArrowheads="1"/>
          </p:cNvSpPr>
          <p:nvPr/>
        </p:nvSpPr>
        <p:spPr bwMode="auto">
          <a:xfrm>
            <a:off x="304800" y="3654425"/>
            <a:ext cx="8686800" cy="2585323"/>
          </a:xfrm>
          <a:prstGeom prst="rect">
            <a:avLst/>
          </a:prstGeom>
          <a:noFill/>
          <a:ln w="25400">
            <a:noFill/>
            <a:miter lim="800000"/>
            <a:headEnd/>
            <a:tailEnd/>
          </a:ln>
          <a:effectLst/>
        </p:spPr>
        <p:txBody>
          <a:bodyPr>
            <a:spAutoFit/>
          </a:bodyPr>
          <a:lstStyle/>
          <a:p>
            <a:r>
              <a:rPr lang="it-IT" dirty="0">
                <a:solidFill>
                  <a:prstClr val="black"/>
                </a:solidFill>
              </a:rPr>
              <a:t>LDW wil warn the driver if he or she is on the verge of inadvertently drifting out of the lane. Using a CMOS Camera and an image processing algorithm, this driver assistance system registers the course of the lane in relation to the vehicle. The system "sees", as it were, the course of the road and where the car is going. If the warning algorithm detects an imminent leaving of the current driving lane, the system warns the driver with haptic, kinestatic, or acoustical feedback. Possible warning alerts can be a trembling in the steering wheel, a vibrating seat or a virtual washboard sound. </a:t>
            </a:r>
            <a:r>
              <a:rPr lang="it-IT" dirty="0" smtClean="0">
                <a:solidFill>
                  <a:prstClr val="black"/>
                </a:solidFill>
              </a:rPr>
              <a:t>Production from 2005.</a:t>
            </a:r>
          </a:p>
          <a:p>
            <a:endParaRPr lang="it-IT" dirty="0">
              <a:solidFill>
                <a:prstClr val="black"/>
              </a:solidFill>
            </a:endParaRPr>
          </a:p>
          <a:p>
            <a:r>
              <a:rPr lang="it-IT" dirty="0" smtClean="0">
                <a:solidFill>
                  <a:prstClr val="black"/>
                </a:solidFill>
              </a:rPr>
              <a:t>(Source: Continental website)</a:t>
            </a:r>
            <a:endParaRPr lang="it-IT" dirty="0">
              <a:solidFill>
                <a:prstClr val="black"/>
              </a:solidFill>
            </a:endParaRPr>
          </a:p>
        </p:txBody>
      </p:sp>
      <p:pic>
        <p:nvPicPr>
          <p:cNvPr id="177157" name="Picture 5" descr="leitbild_lane_keeping_uv"/>
          <p:cNvPicPr>
            <a:picLocks noChangeAspect="1" noChangeArrowheads="1"/>
          </p:cNvPicPr>
          <p:nvPr/>
        </p:nvPicPr>
        <p:blipFill>
          <a:blip r:embed="rId3" cstate="print"/>
          <a:srcRect/>
          <a:stretch>
            <a:fillRect/>
          </a:stretch>
        </p:blipFill>
        <p:spPr bwMode="auto">
          <a:xfrm>
            <a:off x="957262" y="1066800"/>
            <a:ext cx="7010400" cy="2420937"/>
          </a:xfrm>
          <a:prstGeom prst="rect">
            <a:avLst/>
          </a:prstGeom>
          <a:noFill/>
        </p:spPr>
      </p:pic>
      <p:sp>
        <p:nvSpPr>
          <p:cNvPr id="6" name="Slide Number Placeholder 5"/>
          <p:cNvSpPr>
            <a:spLocks noGrp="1"/>
          </p:cNvSpPr>
          <p:nvPr>
            <p:ph type="sldNum" sz="quarter" idx="12"/>
          </p:nvPr>
        </p:nvSpPr>
        <p:spPr/>
        <p:txBody>
          <a:bodyPr/>
          <a:lstStyle/>
          <a:p>
            <a:fld id="{38874050-9BA5-4DDD-A73B-648A9FBFC26D}" type="slidenum">
              <a:rPr lang="it-IT" smtClean="0">
                <a:solidFill>
                  <a:prstClr val="black">
                    <a:tint val="75000"/>
                  </a:prstClr>
                </a:solidFill>
              </a:rPr>
              <a:pPr/>
              <a:t>3</a:t>
            </a:fld>
            <a:endParaRPr lang="it-IT">
              <a:solidFill>
                <a:prstClr val="black">
                  <a:tint val="75000"/>
                </a:prstClr>
              </a:solidFill>
            </a:endParaRPr>
          </a:p>
        </p:txBody>
      </p:sp>
      <p:sp>
        <p:nvSpPr>
          <p:cNvPr id="7" name="Rectangle 2"/>
          <p:cNvSpPr txBox="1">
            <a:spLocks noChangeArrowheads="1"/>
          </p:cNvSpPr>
          <p:nvPr/>
        </p:nvSpPr>
        <p:spPr>
          <a:xfrm>
            <a:off x="457200" y="-76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rPr>
              <a:t>Active Safety Example – Lane Departure Warning (LDW)</a:t>
            </a:r>
            <a:endParaRPr lang="en-US" sz="2800" dirty="0">
              <a:solidFill>
                <a:prstClr val="black"/>
              </a:solidFill>
            </a:endParaRPr>
          </a:p>
        </p:txBody>
      </p:sp>
    </p:spTree>
    <p:extLst>
      <p:ext uri="{BB962C8B-B14F-4D97-AF65-F5344CB8AC3E}">
        <p14:creationId xmlns:p14="http://schemas.microsoft.com/office/powerpoint/2010/main" val="2349279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Autofit/>
          </a:bodyPr>
          <a:lstStyle/>
          <a:p>
            <a:pPr eaLnBrk="1" fontAlgn="auto" hangingPunct="1">
              <a:spcAft>
                <a:spcPts val="0"/>
              </a:spcAft>
              <a:defRPr/>
            </a:pPr>
            <a:r>
              <a:rPr lang="en-US" sz="3600" dirty="0" smtClean="0"/>
              <a:t>Problem 2: Period Assignment</a:t>
            </a:r>
            <a:endParaRPr lang="en-US" sz="3600" dirty="0"/>
          </a:p>
        </p:txBody>
      </p:sp>
      <p:sp>
        <p:nvSpPr>
          <p:cNvPr id="74" name="Content Placeholder 2"/>
          <p:cNvSpPr txBox="1">
            <a:spLocks/>
          </p:cNvSpPr>
          <p:nvPr/>
        </p:nvSpPr>
        <p:spPr bwMode="auto">
          <a:xfrm>
            <a:off x="457200" y="1219200"/>
            <a:ext cx="8229600" cy="1219200"/>
          </a:xfrm>
          <a:prstGeom prst="rect">
            <a:avLst/>
          </a:prstGeom>
          <a:noFill/>
          <a:ln w="9525">
            <a:noFill/>
            <a:miter lim="800000"/>
            <a:headEnd/>
            <a:tailEnd/>
          </a:ln>
        </p:spPr>
        <p:txBody>
          <a:bodyPr/>
          <a:lstStyle/>
          <a:p>
            <a:pPr marL="342900" indent="-342900">
              <a:buFont typeface="Arial" pitchFamily="34" charset="0"/>
              <a:buChar char="•"/>
            </a:pPr>
            <a:r>
              <a:rPr lang="en-US" sz="2400" dirty="0" smtClean="0">
                <a:latin typeface="Calibri" pitchFamily="34" charset="0"/>
              </a:rPr>
              <a:t>Design variables are </a:t>
            </a:r>
            <a:r>
              <a:rPr lang="en-US" sz="2400" u="sng" dirty="0" smtClean="0">
                <a:latin typeface="Calibri" pitchFamily="34" charset="0"/>
              </a:rPr>
              <a:t>task and message periods</a:t>
            </a:r>
            <a:r>
              <a:rPr lang="en-US" sz="2400" dirty="0" smtClean="0">
                <a:latin typeface="Calibri" pitchFamily="34" charset="0"/>
              </a:rPr>
              <a:t>. </a:t>
            </a:r>
          </a:p>
          <a:p>
            <a:pPr marL="342900" indent="-342900">
              <a:buFont typeface="Arial" pitchFamily="34" charset="0"/>
              <a:buChar char="•"/>
            </a:pPr>
            <a:r>
              <a:rPr lang="en-US" sz="2400" dirty="0" smtClean="0">
                <a:latin typeface="Calibri" pitchFamily="34" charset="0"/>
              </a:rPr>
              <a:t>Allocation and priorities of tasks and messages are given. </a:t>
            </a:r>
          </a:p>
          <a:p>
            <a:pPr marL="342900" indent="-342900">
              <a:buFont typeface="Arial" pitchFamily="34" charset="0"/>
              <a:buChar char="•"/>
            </a:pPr>
            <a:r>
              <a:rPr lang="en-US" sz="2400" dirty="0" smtClean="0">
                <a:latin typeface="Calibri" pitchFamily="34" charset="0"/>
              </a:rPr>
              <a:t>Utilization and end-to-end latency constraints.</a:t>
            </a:r>
          </a:p>
        </p:txBody>
      </p:sp>
      <p:pic>
        <p:nvPicPr>
          <p:cNvPr id="91"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17800" y="4800600"/>
            <a:ext cx="5207000" cy="923059"/>
          </a:xfrm>
          <a:prstGeom prst="rect">
            <a:avLst/>
          </a:prstGeom>
          <a:noFill/>
          <a:ln w="12700">
            <a:noFill/>
            <a:miter lim="800000"/>
            <a:headEnd/>
            <a:tailEnd/>
          </a:ln>
        </p:spPr>
      </p:pic>
      <p:sp>
        <p:nvSpPr>
          <p:cNvPr id="92" name="Down Arrow 91"/>
          <p:cNvSpPr>
            <a:spLocks noChangeArrowheads="1"/>
          </p:cNvSpPr>
          <p:nvPr/>
        </p:nvSpPr>
        <p:spPr bwMode="auto">
          <a:xfrm>
            <a:off x="4495800" y="4191000"/>
            <a:ext cx="1219200" cy="685800"/>
          </a:xfrm>
          <a:prstGeom prst="downArrow">
            <a:avLst>
              <a:gd name="adj1" fmla="val 50000"/>
              <a:gd name="adj2" fmla="val 27778"/>
            </a:avLst>
          </a:prstGeom>
          <a:gradFill flip="none" rotWithShape="1">
            <a:gsLst>
              <a:gs pos="0">
                <a:srgbClr val="0000FF"/>
              </a:gs>
              <a:gs pos="100000">
                <a:srgbClr val="FFFFFF"/>
              </a:gs>
            </a:gsLst>
            <a:lin ang="16200000" scaled="0"/>
            <a:tileRect/>
          </a:gradFill>
          <a:ln w="12700" algn="ctr">
            <a:solidFill>
              <a:srgbClr val="0000FF"/>
            </a:solidFill>
            <a:round/>
            <a:headEnd/>
            <a:tailEnd/>
          </a:ln>
        </p:spPr>
        <p:txBody>
          <a:bodyPr/>
          <a:lstStyle/>
          <a:p>
            <a:pPr marL="342900" indent="-342900">
              <a:spcBef>
                <a:spcPct val="20000"/>
              </a:spcBef>
              <a:buSzPct val="110000"/>
              <a:buFont typeface="Wingdings" pitchFamily="2" charset="2"/>
              <a:buChar char="§"/>
            </a:pPr>
            <a:endParaRPr lang="en-US" sz="2800">
              <a:solidFill>
                <a:srgbClr val="002D62"/>
              </a:solidFill>
              <a:latin typeface="Tahoma" pitchFamily="34" charset="0"/>
            </a:endParaRPr>
          </a:p>
        </p:txBody>
      </p:sp>
      <p:sp>
        <p:nvSpPr>
          <p:cNvPr id="93" name="Text Box 14"/>
          <p:cNvSpPr txBox="1">
            <a:spLocks noChangeArrowheads="1"/>
          </p:cNvSpPr>
          <p:nvPr/>
        </p:nvSpPr>
        <p:spPr bwMode="auto">
          <a:xfrm>
            <a:off x="1941513" y="4191000"/>
            <a:ext cx="2325687" cy="822325"/>
          </a:xfrm>
          <a:prstGeom prst="rect">
            <a:avLst/>
          </a:prstGeom>
          <a:noFill/>
          <a:ln w="9525">
            <a:noFill/>
            <a:miter lim="800000"/>
            <a:headEnd/>
            <a:tailEnd/>
          </a:ln>
        </p:spPr>
        <p:txBody>
          <a:bodyPr wrap="none">
            <a:spAutoFit/>
          </a:bodyPr>
          <a:lstStyle/>
          <a:p>
            <a:r>
              <a:rPr lang="en-US" sz="2400" i="1" u="sng" dirty="0">
                <a:latin typeface="Calibri" pitchFamily="34" charset="0"/>
              </a:rPr>
              <a:t>Approximate the </a:t>
            </a:r>
          </a:p>
          <a:p>
            <a:r>
              <a:rPr lang="en-US" sz="2400" i="1" u="sng" dirty="0">
                <a:latin typeface="Calibri" pitchFamily="34" charset="0"/>
              </a:rPr>
              <a:t>ceiling function</a:t>
            </a:r>
          </a:p>
        </p:txBody>
      </p:sp>
      <p:sp>
        <p:nvSpPr>
          <p:cNvPr id="94" name="Text Box 15"/>
          <p:cNvSpPr txBox="1">
            <a:spLocks noChangeArrowheads="1"/>
          </p:cNvSpPr>
          <p:nvPr/>
        </p:nvSpPr>
        <p:spPr bwMode="auto">
          <a:xfrm>
            <a:off x="3581400" y="5715000"/>
            <a:ext cx="3243263" cy="457200"/>
          </a:xfrm>
          <a:prstGeom prst="rect">
            <a:avLst/>
          </a:prstGeom>
          <a:noFill/>
          <a:ln w="9525">
            <a:noFill/>
            <a:miter lim="800000"/>
            <a:headEnd/>
            <a:tailEnd/>
          </a:ln>
        </p:spPr>
        <p:txBody>
          <a:bodyPr wrap="none">
            <a:spAutoFit/>
          </a:bodyPr>
          <a:lstStyle/>
          <a:p>
            <a:r>
              <a:rPr lang="en-US" sz="2400" i="1" dirty="0">
                <a:solidFill>
                  <a:srgbClr val="FF0000"/>
                </a:solidFill>
                <a:latin typeface="Calibri" pitchFamily="34" charset="0"/>
              </a:rPr>
              <a:t>Geometric Programming</a:t>
            </a:r>
          </a:p>
        </p:txBody>
      </p:sp>
      <p:sp>
        <p:nvSpPr>
          <p:cNvPr id="14" name="Slide Number Placeholder 13"/>
          <p:cNvSpPr>
            <a:spLocks noGrp="1"/>
          </p:cNvSpPr>
          <p:nvPr>
            <p:ph type="sldNum" sz="quarter" idx="12"/>
          </p:nvPr>
        </p:nvSpPr>
        <p:spPr/>
        <p:txBody>
          <a:bodyPr/>
          <a:lstStyle/>
          <a:p>
            <a:fld id="{B6F15528-21DE-4FAA-801E-634DDDAF4B2B}" type="slidenum">
              <a:rPr lang="en-US" smtClean="0"/>
              <a:pPr/>
              <a:t>30</a:t>
            </a:fld>
            <a:endParaRPr lang="en-US"/>
          </a:p>
        </p:txBody>
      </p:sp>
      <p:pic>
        <p:nvPicPr>
          <p:cNvPr id="85" name="Picture 5"/>
          <p:cNvPicPr>
            <a:picLocks noChangeAspect="1" noChangeArrowheads="1"/>
          </p:cNvPicPr>
          <p:nvPr/>
        </p:nvPicPr>
        <p:blipFill>
          <a:blip r:embed="rId4" cstate="print"/>
          <a:srcRect/>
          <a:stretch>
            <a:fillRect/>
          </a:stretch>
        </p:blipFill>
        <p:spPr bwMode="auto">
          <a:xfrm>
            <a:off x="1828800" y="2959100"/>
            <a:ext cx="5867400" cy="922728"/>
          </a:xfrm>
          <a:prstGeom prst="rect">
            <a:avLst/>
          </a:prstGeom>
          <a:noFill/>
          <a:ln w="9525">
            <a:noFill/>
            <a:miter lim="800000"/>
            <a:headEnd/>
            <a:tailEnd/>
          </a:ln>
        </p:spPr>
      </p:pic>
      <p:sp>
        <p:nvSpPr>
          <p:cNvPr id="16" name="Content Placeholder 2"/>
          <p:cNvSpPr txBox="1">
            <a:spLocks/>
          </p:cNvSpPr>
          <p:nvPr/>
        </p:nvSpPr>
        <p:spPr bwMode="auto">
          <a:xfrm>
            <a:off x="457200" y="2514600"/>
            <a:ext cx="8229600" cy="1219200"/>
          </a:xfrm>
          <a:prstGeom prst="rect">
            <a:avLst/>
          </a:prstGeom>
          <a:noFill/>
          <a:ln w="9525">
            <a:noFill/>
            <a:miter lim="800000"/>
            <a:headEnd/>
            <a:tailEnd/>
          </a:ln>
        </p:spPr>
        <p:txBody>
          <a:bodyPr/>
          <a:lstStyle/>
          <a:p>
            <a:pPr marL="342900" indent="-342900">
              <a:buFont typeface="Arial" pitchFamily="34" charset="0"/>
              <a:buChar char="•"/>
            </a:pPr>
            <a:r>
              <a:rPr lang="en-US" sz="2400" dirty="0" smtClean="0">
                <a:latin typeface="Calibri" pitchFamily="34" charset="0"/>
              </a:rPr>
              <a:t>Task worst case response time:</a:t>
            </a:r>
          </a:p>
        </p:txBody>
      </p:sp>
    </p:spTree>
    <p:extLst>
      <p:ext uri="{BB962C8B-B14F-4D97-AF65-F5344CB8AC3E}">
        <p14:creationId xmlns:p14="http://schemas.microsoft.com/office/powerpoint/2010/main" val="30710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up)">
                                      <p:cBhvr>
                                        <p:cTn id="13" dur="500"/>
                                        <p:tgtEl>
                                          <p:spTgt spid="92"/>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9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Autofit/>
          </a:bodyPr>
          <a:lstStyle/>
          <a:p>
            <a:pPr eaLnBrk="1" fontAlgn="auto" hangingPunct="1">
              <a:spcAft>
                <a:spcPts val="0"/>
              </a:spcAft>
              <a:defRPr/>
            </a:pPr>
            <a:r>
              <a:rPr lang="en-US" sz="3600" dirty="0" smtClean="0"/>
              <a:t>Iterative Algorithm Flow</a:t>
            </a:r>
            <a:endParaRPr lang="en-US" sz="3600" dirty="0"/>
          </a:p>
        </p:txBody>
      </p:sp>
      <p:cxnSp>
        <p:nvCxnSpPr>
          <p:cNvPr id="17" name="AutoShape 19"/>
          <p:cNvCxnSpPr>
            <a:cxnSpLocks noChangeShapeType="1"/>
          </p:cNvCxnSpPr>
          <p:nvPr/>
        </p:nvCxnSpPr>
        <p:spPr bwMode="auto">
          <a:xfrm>
            <a:off x="7204075" y="4914900"/>
            <a:ext cx="457200" cy="1588"/>
          </a:xfrm>
          <a:prstGeom prst="straightConnector1">
            <a:avLst/>
          </a:prstGeom>
          <a:noFill/>
          <a:ln w="9525">
            <a:noFill/>
            <a:round/>
            <a:headEnd/>
            <a:tailEnd type="triangle" w="med" len="med"/>
          </a:ln>
        </p:spPr>
      </p:cxnSp>
      <p:sp>
        <p:nvSpPr>
          <p:cNvPr id="18" name="Rectangle 3"/>
          <p:cNvSpPr txBox="1">
            <a:spLocks noChangeArrowheads="1"/>
          </p:cNvSpPr>
          <p:nvPr/>
        </p:nvSpPr>
        <p:spPr>
          <a:xfrm>
            <a:off x="228600" y="1076325"/>
            <a:ext cx="4614863" cy="1951303"/>
          </a:xfrm>
          <a:prstGeom prst="rect">
            <a:avLst/>
          </a:prstGeom>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Iteratively change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α</a:t>
            </a:r>
            <a:r>
              <a:rPr kumimoji="0" lang="en-US" sz="2400" b="0" i="0"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Parameters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maxIt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max. # iterations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errLim</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max. permissible relative error between r and s</a:t>
            </a:r>
          </a:p>
        </p:txBody>
      </p:sp>
      <p:grpSp>
        <p:nvGrpSpPr>
          <p:cNvPr id="3" name="Group 19"/>
          <p:cNvGrpSpPr>
            <a:grpSpLocks/>
          </p:cNvGrpSpPr>
          <p:nvPr/>
        </p:nvGrpSpPr>
        <p:grpSpPr bwMode="auto">
          <a:xfrm>
            <a:off x="4768850" y="1066800"/>
            <a:ext cx="1752600" cy="1219200"/>
            <a:chOff x="4422775" y="1219200"/>
            <a:chExt cx="1752600" cy="1219200"/>
          </a:xfrm>
        </p:grpSpPr>
        <p:sp>
          <p:nvSpPr>
            <p:cNvPr id="22" name="AutoShape 4"/>
            <p:cNvSpPr>
              <a:spLocks noChangeArrowheads="1"/>
            </p:cNvSpPr>
            <p:nvPr/>
          </p:nvSpPr>
          <p:spPr bwMode="auto">
            <a:xfrm>
              <a:off x="4879975" y="1219200"/>
              <a:ext cx="838200" cy="304800"/>
            </a:xfrm>
            <a:prstGeom prst="roundRect">
              <a:avLst>
                <a:gd name="adj" fmla="val 16667"/>
              </a:avLst>
            </a:prstGeom>
            <a:noFill/>
            <a:ln w="25400">
              <a:solidFill>
                <a:schemeClr val="tx1"/>
              </a:solidFill>
              <a:round/>
              <a:headEnd/>
              <a:tailEnd/>
            </a:ln>
          </p:spPr>
          <p:txBody>
            <a:bodyPr wrap="none" anchor="ctr"/>
            <a:lstStyle/>
            <a:p>
              <a:pPr algn="ctr"/>
              <a:r>
                <a:rPr lang="en-US" sz="1800" b="1" dirty="0">
                  <a:solidFill>
                    <a:schemeClr val="tx1"/>
                  </a:solidFill>
                </a:rPr>
                <a:t>Start</a:t>
              </a:r>
            </a:p>
          </p:txBody>
        </p:sp>
        <p:sp>
          <p:nvSpPr>
            <p:cNvPr id="23" name="Rectangle 7"/>
            <p:cNvSpPr>
              <a:spLocks noChangeArrowheads="1"/>
            </p:cNvSpPr>
            <p:nvPr/>
          </p:nvSpPr>
          <p:spPr bwMode="auto">
            <a:xfrm>
              <a:off x="4422775" y="1828800"/>
              <a:ext cx="1752600" cy="609600"/>
            </a:xfrm>
            <a:prstGeom prst="rect">
              <a:avLst/>
            </a:prstGeom>
            <a:noFill/>
            <a:ln w="25400">
              <a:solidFill>
                <a:schemeClr val="tx1"/>
              </a:solidFill>
              <a:miter lim="800000"/>
              <a:headEnd/>
              <a:tailEnd/>
            </a:ln>
          </p:spPr>
          <p:txBody>
            <a:bodyPr wrap="none" anchor="ctr"/>
            <a:lstStyle/>
            <a:p>
              <a:pPr algn="ctr"/>
              <a:r>
                <a:rPr lang="en-US" sz="1800" b="1" dirty="0">
                  <a:solidFill>
                    <a:schemeClr val="tx1"/>
                  </a:solidFill>
                </a:rPr>
                <a:t>all </a:t>
              </a:r>
              <a:r>
                <a:rPr lang="el-GR" sz="1800" b="1" dirty="0">
                  <a:solidFill>
                    <a:schemeClr val="tx1"/>
                  </a:solidFill>
                  <a:cs typeface="Tahoma" pitchFamily="34" charset="0"/>
                </a:rPr>
                <a:t>α</a:t>
              </a:r>
              <a:r>
                <a:rPr lang="en-US" sz="1800" b="1" baseline="-25000" dirty="0" err="1">
                  <a:solidFill>
                    <a:schemeClr val="tx1"/>
                  </a:solidFill>
                  <a:cs typeface="Tahoma" pitchFamily="34" charset="0"/>
                </a:rPr>
                <a:t>i</a:t>
              </a:r>
              <a:r>
                <a:rPr lang="en-US" sz="1800" b="1" dirty="0">
                  <a:solidFill>
                    <a:schemeClr val="tx1"/>
                  </a:solidFill>
                  <a:cs typeface="Tahoma" pitchFamily="34" charset="0"/>
                </a:rPr>
                <a:t> = 1;</a:t>
              </a:r>
            </a:p>
            <a:p>
              <a:pPr algn="ctr"/>
              <a:r>
                <a:rPr lang="en-US" sz="1800" b="1" dirty="0" err="1">
                  <a:solidFill>
                    <a:schemeClr val="tx1"/>
                  </a:solidFill>
                  <a:cs typeface="Tahoma" pitchFamily="34" charset="0"/>
                </a:rPr>
                <a:t>ItCount</a:t>
              </a:r>
              <a:r>
                <a:rPr lang="en-US" sz="1800" b="1" dirty="0">
                  <a:solidFill>
                    <a:schemeClr val="tx1"/>
                  </a:solidFill>
                  <a:cs typeface="Tahoma" pitchFamily="34" charset="0"/>
                </a:rPr>
                <a:t> = 0;</a:t>
              </a:r>
              <a:endParaRPr lang="el-GR" sz="1800" b="1" dirty="0">
                <a:solidFill>
                  <a:schemeClr val="tx1"/>
                </a:solidFill>
                <a:cs typeface="Tahoma" pitchFamily="34" charset="0"/>
              </a:endParaRPr>
            </a:p>
          </p:txBody>
        </p:sp>
        <p:cxnSp>
          <p:nvCxnSpPr>
            <p:cNvPr id="24" name="AutoShape 13"/>
            <p:cNvCxnSpPr>
              <a:cxnSpLocks noChangeShapeType="1"/>
              <a:stCxn id="22" idx="2"/>
              <a:endCxn id="23" idx="0"/>
            </p:cNvCxnSpPr>
            <p:nvPr/>
          </p:nvCxnSpPr>
          <p:spPr bwMode="auto">
            <a:xfrm>
              <a:off x="5299075" y="1524000"/>
              <a:ext cx="0" cy="304800"/>
            </a:xfrm>
            <a:prstGeom prst="straightConnector1">
              <a:avLst/>
            </a:prstGeom>
            <a:noFill/>
            <a:ln w="38100">
              <a:solidFill>
                <a:schemeClr val="tx1"/>
              </a:solidFill>
              <a:round/>
              <a:headEnd/>
              <a:tailEnd type="triangle" w="med" len="med"/>
            </a:ln>
          </p:spPr>
        </p:cxnSp>
      </p:grpSp>
      <p:grpSp>
        <p:nvGrpSpPr>
          <p:cNvPr id="4" name="Group 20"/>
          <p:cNvGrpSpPr>
            <a:grpSpLocks/>
          </p:cNvGrpSpPr>
          <p:nvPr/>
        </p:nvGrpSpPr>
        <p:grpSpPr bwMode="auto">
          <a:xfrm>
            <a:off x="4729163" y="2286000"/>
            <a:ext cx="1828800" cy="1524000"/>
            <a:chOff x="4383088" y="2438400"/>
            <a:chExt cx="1828800" cy="1524000"/>
          </a:xfrm>
        </p:grpSpPr>
        <p:sp>
          <p:nvSpPr>
            <p:cNvPr id="26" name="Rectangle 9"/>
            <p:cNvSpPr>
              <a:spLocks noChangeArrowheads="1"/>
            </p:cNvSpPr>
            <p:nvPr/>
          </p:nvSpPr>
          <p:spPr bwMode="auto">
            <a:xfrm>
              <a:off x="4383088" y="2743200"/>
              <a:ext cx="1828800" cy="1219200"/>
            </a:xfrm>
            <a:prstGeom prst="rect">
              <a:avLst/>
            </a:prstGeom>
            <a:noFill/>
            <a:ln w="25400">
              <a:solidFill>
                <a:schemeClr val="tx1"/>
              </a:solidFill>
              <a:miter lim="800000"/>
              <a:headEnd/>
              <a:tailEnd/>
            </a:ln>
          </p:spPr>
          <p:txBody>
            <a:bodyPr wrap="none" anchor="ctr"/>
            <a:lstStyle/>
            <a:p>
              <a:pPr algn="ctr"/>
              <a:r>
                <a:rPr lang="en-US" sz="1800" b="1" dirty="0" err="1">
                  <a:solidFill>
                    <a:schemeClr val="tx1"/>
                  </a:solidFill>
                </a:rPr>
                <a:t>ItCount</a:t>
              </a:r>
              <a:r>
                <a:rPr lang="en-US" sz="1800" b="1" dirty="0">
                  <a:solidFill>
                    <a:schemeClr val="tx1"/>
                  </a:solidFill>
                </a:rPr>
                <a:t>++;</a:t>
              </a:r>
            </a:p>
            <a:p>
              <a:pPr algn="ctr"/>
              <a:r>
                <a:rPr lang="en-US" sz="1800" b="1" dirty="0">
                  <a:solidFill>
                    <a:schemeClr val="tx1"/>
                  </a:solidFill>
                </a:rPr>
                <a:t>(s, t) = GP(</a:t>
              </a:r>
              <a:r>
                <a:rPr lang="el-GR" sz="1800" b="1" dirty="0">
                  <a:solidFill>
                    <a:schemeClr val="tx1"/>
                  </a:solidFill>
                </a:rPr>
                <a:t>α</a:t>
              </a:r>
              <a:r>
                <a:rPr lang="en-US" sz="1800" b="1" dirty="0">
                  <a:solidFill>
                    <a:schemeClr val="tx1"/>
                  </a:solidFill>
                </a:rPr>
                <a:t>);</a:t>
              </a:r>
            </a:p>
            <a:p>
              <a:pPr algn="ctr"/>
              <a:r>
                <a:rPr lang="en-US" sz="1800" b="1" dirty="0">
                  <a:solidFill>
                    <a:schemeClr val="tx1"/>
                  </a:solidFill>
                </a:rPr>
                <a:t>Calculate r;</a:t>
              </a:r>
            </a:p>
            <a:p>
              <a:pPr algn="ctr"/>
              <a:r>
                <a:rPr lang="en-US" sz="1800" b="1" dirty="0" err="1">
                  <a:solidFill>
                    <a:schemeClr val="tx1"/>
                  </a:solidFill>
                </a:rPr>
                <a:t>e</a:t>
              </a:r>
              <a:r>
                <a:rPr lang="en-US" sz="1800" b="1" baseline="-25000" dirty="0" err="1">
                  <a:solidFill>
                    <a:schemeClr val="tx1"/>
                  </a:solidFill>
                </a:rPr>
                <a:t>i</a:t>
              </a:r>
              <a:r>
                <a:rPr lang="en-US" sz="1800" b="1" dirty="0">
                  <a:solidFill>
                    <a:schemeClr val="tx1"/>
                  </a:solidFill>
                </a:rPr>
                <a:t> = (</a:t>
              </a:r>
              <a:r>
                <a:rPr lang="en-US" sz="1800" b="1" dirty="0" err="1">
                  <a:solidFill>
                    <a:schemeClr val="tx1"/>
                  </a:solidFill>
                </a:rPr>
                <a:t>s</a:t>
              </a:r>
              <a:r>
                <a:rPr lang="en-US" sz="1800" b="1" baseline="-25000" dirty="0" err="1">
                  <a:solidFill>
                    <a:schemeClr val="tx1"/>
                  </a:solidFill>
                </a:rPr>
                <a:t>i</a:t>
              </a:r>
              <a:r>
                <a:rPr lang="en-US" sz="1800" b="1" dirty="0">
                  <a:solidFill>
                    <a:schemeClr val="tx1"/>
                  </a:solidFill>
                </a:rPr>
                <a:t> – </a:t>
              </a:r>
              <a:r>
                <a:rPr lang="en-US" sz="1800" b="1" dirty="0" err="1">
                  <a:solidFill>
                    <a:schemeClr val="tx1"/>
                  </a:solidFill>
                </a:rPr>
                <a:t>r</a:t>
              </a:r>
              <a:r>
                <a:rPr lang="en-US" sz="1800" b="1" baseline="-25000" dirty="0" err="1">
                  <a:solidFill>
                    <a:schemeClr val="tx1"/>
                  </a:solidFill>
                </a:rPr>
                <a:t>i</a:t>
              </a:r>
              <a:r>
                <a:rPr lang="en-US" sz="1800" b="1" dirty="0">
                  <a:solidFill>
                    <a:schemeClr val="tx1"/>
                  </a:solidFill>
                </a:rPr>
                <a:t>)/</a:t>
              </a:r>
              <a:r>
                <a:rPr lang="en-US" sz="1800" b="1" dirty="0" err="1">
                  <a:solidFill>
                    <a:schemeClr val="tx1"/>
                  </a:solidFill>
                </a:rPr>
                <a:t>r</a:t>
              </a:r>
              <a:r>
                <a:rPr lang="en-US" sz="1800" b="1" baseline="-25000" dirty="0" err="1">
                  <a:solidFill>
                    <a:schemeClr val="tx1"/>
                  </a:solidFill>
                </a:rPr>
                <a:t>i</a:t>
              </a:r>
              <a:r>
                <a:rPr lang="en-US" sz="1800" b="1" dirty="0">
                  <a:solidFill>
                    <a:schemeClr val="tx1"/>
                  </a:solidFill>
                </a:rPr>
                <a:t>;</a:t>
              </a:r>
              <a:endParaRPr lang="el-GR" sz="1800" b="1" dirty="0">
                <a:solidFill>
                  <a:schemeClr val="tx1"/>
                </a:solidFill>
              </a:endParaRPr>
            </a:p>
          </p:txBody>
        </p:sp>
        <p:cxnSp>
          <p:nvCxnSpPr>
            <p:cNvPr id="27" name="AutoShape 14"/>
            <p:cNvCxnSpPr>
              <a:cxnSpLocks noChangeShapeType="1"/>
              <a:stCxn id="23" idx="2"/>
              <a:endCxn id="26" idx="0"/>
            </p:cNvCxnSpPr>
            <p:nvPr/>
          </p:nvCxnSpPr>
          <p:spPr bwMode="auto">
            <a:xfrm rot="16200000" flipH="1">
              <a:off x="5140801" y="2586513"/>
              <a:ext cx="304800" cy="8573"/>
            </a:xfrm>
            <a:prstGeom prst="straightConnector1">
              <a:avLst/>
            </a:prstGeom>
            <a:noFill/>
            <a:ln w="38100">
              <a:solidFill>
                <a:schemeClr val="tx1"/>
              </a:solidFill>
              <a:round/>
              <a:headEnd/>
              <a:tailEnd type="triangle" w="med" len="med"/>
            </a:ln>
          </p:spPr>
        </p:cxnSp>
      </p:grpSp>
      <p:grpSp>
        <p:nvGrpSpPr>
          <p:cNvPr id="5" name="Group 21"/>
          <p:cNvGrpSpPr>
            <a:grpSpLocks/>
          </p:cNvGrpSpPr>
          <p:nvPr/>
        </p:nvGrpSpPr>
        <p:grpSpPr bwMode="auto">
          <a:xfrm>
            <a:off x="4079875" y="3810000"/>
            <a:ext cx="3124200" cy="2667000"/>
            <a:chOff x="3733800" y="3962400"/>
            <a:chExt cx="3124200" cy="2667000"/>
          </a:xfrm>
        </p:grpSpPr>
        <p:sp>
          <p:nvSpPr>
            <p:cNvPr id="29" name="AutoShape 11"/>
            <p:cNvSpPr>
              <a:spLocks noChangeArrowheads="1"/>
            </p:cNvSpPr>
            <p:nvPr/>
          </p:nvSpPr>
          <p:spPr bwMode="auto">
            <a:xfrm>
              <a:off x="3733800" y="4267200"/>
              <a:ext cx="3124200" cy="1600200"/>
            </a:xfrm>
            <a:prstGeom prst="diamond">
              <a:avLst/>
            </a:prstGeom>
            <a:noFill/>
            <a:ln w="25400">
              <a:solidFill>
                <a:schemeClr val="tx1"/>
              </a:solidFill>
              <a:miter lim="800000"/>
              <a:headEnd/>
              <a:tailEnd/>
            </a:ln>
          </p:spPr>
          <p:txBody>
            <a:bodyPr wrap="none" anchor="ctr"/>
            <a:lstStyle/>
            <a:p>
              <a:pPr algn="ctr"/>
              <a:r>
                <a:rPr lang="en-US" sz="1800" b="1" dirty="0" err="1">
                  <a:solidFill>
                    <a:schemeClr val="tx1"/>
                  </a:solidFill>
                </a:rPr>
                <a:t>max(|e</a:t>
              </a:r>
              <a:r>
                <a:rPr lang="en-US" sz="1800" b="1" baseline="-25000" dirty="0" err="1">
                  <a:solidFill>
                    <a:schemeClr val="tx1"/>
                  </a:solidFill>
                </a:rPr>
                <a:t>i</a:t>
              </a:r>
              <a:r>
                <a:rPr lang="en-US" sz="1800" b="1" dirty="0">
                  <a:solidFill>
                    <a:schemeClr val="tx1"/>
                  </a:solidFill>
                </a:rPr>
                <a:t>|) &lt; </a:t>
              </a:r>
              <a:r>
                <a:rPr lang="en-US" sz="1800" b="1" dirty="0" err="1">
                  <a:solidFill>
                    <a:schemeClr val="tx1"/>
                  </a:solidFill>
                </a:rPr>
                <a:t>errLim</a:t>
              </a:r>
              <a:endParaRPr lang="en-US" sz="1800" b="1" dirty="0">
                <a:solidFill>
                  <a:schemeClr val="tx1"/>
                </a:solidFill>
              </a:endParaRPr>
            </a:p>
            <a:p>
              <a:pPr algn="ctr"/>
              <a:r>
                <a:rPr lang="en-US" sz="1800" b="1" dirty="0">
                  <a:solidFill>
                    <a:schemeClr val="tx1"/>
                  </a:solidFill>
                </a:rPr>
                <a:t>OR</a:t>
              </a:r>
            </a:p>
            <a:p>
              <a:pPr algn="ctr"/>
              <a:r>
                <a:rPr lang="en-US" sz="1800" b="1" dirty="0" err="1">
                  <a:solidFill>
                    <a:schemeClr val="tx1"/>
                  </a:solidFill>
                </a:rPr>
                <a:t>ItCount</a:t>
              </a:r>
              <a:r>
                <a:rPr lang="en-US" sz="1800" b="1" dirty="0">
                  <a:solidFill>
                    <a:schemeClr val="tx1"/>
                  </a:solidFill>
                </a:rPr>
                <a:t> &gt; </a:t>
              </a:r>
              <a:r>
                <a:rPr lang="en-US" sz="1800" b="1" dirty="0" err="1">
                  <a:solidFill>
                    <a:schemeClr val="tx1"/>
                  </a:solidFill>
                </a:rPr>
                <a:t>maxIt</a:t>
              </a:r>
              <a:endParaRPr lang="en-US" sz="1800" b="1" dirty="0">
                <a:solidFill>
                  <a:schemeClr val="tx1"/>
                </a:solidFill>
              </a:endParaRPr>
            </a:p>
          </p:txBody>
        </p:sp>
        <p:cxnSp>
          <p:nvCxnSpPr>
            <p:cNvPr id="30" name="AutoShape 15"/>
            <p:cNvCxnSpPr>
              <a:cxnSpLocks noChangeShapeType="1"/>
              <a:stCxn id="26" idx="2"/>
              <a:endCxn id="29" idx="0"/>
            </p:cNvCxnSpPr>
            <p:nvPr/>
          </p:nvCxnSpPr>
          <p:spPr bwMode="auto">
            <a:xfrm rot="16200000" flipH="1">
              <a:off x="5139214" y="4110514"/>
              <a:ext cx="304800" cy="8572"/>
            </a:xfrm>
            <a:prstGeom prst="straightConnector1">
              <a:avLst/>
            </a:prstGeom>
            <a:noFill/>
            <a:ln w="38100">
              <a:solidFill>
                <a:schemeClr val="tx1"/>
              </a:solidFill>
              <a:round/>
              <a:headEnd/>
              <a:tailEnd type="triangle" w="med" len="med"/>
            </a:ln>
          </p:spPr>
        </p:cxnSp>
        <p:sp>
          <p:nvSpPr>
            <p:cNvPr id="31" name="AutoShape 6"/>
            <p:cNvSpPr>
              <a:spLocks noChangeArrowheads="1"/>
            </p:cNvSpPr>
            <p:nvPr/>
          </p:nvSpPr>
          <p:spPr bwMode="auto">
            <a:xfrm>
              <a:off x="4876802" y="6324600"/>
              <a:ext cx="838200" cy="304800"/>
            </a:xfrm>
            <a:prstGeom prst="roundRect">
              <a:avLst>
                <a:gd name="adj" fmla="val 16667"/>
              </a:avLst>
            </a:prstGeom>
            <a:noFill/>
            <a:ln w="25400">
              <a:solidFill>
                <a:schemeClr val="tx1"/>
              </a:solidFill>
              <a:round/>
              <a:headEnd/>
              <a:tailEnd/>
            </a:ln>
          </p:spPr>
          <p:txBody>
            <a:bodyPr wrap="none" anchor="ctr"/>
            <a:lstStyle/>
            <a:p>
              <a:pPr algn="ctr"/>
              <a:r>
                <a:rPr lang="en-US" sz="1800" b="1" dirty="0">
                  <a:solidFill>
                    <a:schemeClr val="tx1"/>
                  </a:solidFill>
                </a:rPr>
                <a:t>End</a:t>
              </a:r>
            </a:p>
          </p:txBody>
        </p:sp>
        <p:cxnSp>
          <p:nvCxnSpPr>
            <p:cNvPr id="32" name="AutoShape 16"/>
            <p:cNvCxnSpPr>
              <a:cxnSpLocks noChangeShapeType="1"/>
              <a:stCxn id="29" idx="2"/>
              <a:endCxn id="31" idx="0"/>
            </p:cNvCxnSpPr>
            <p:nvPr/>
          </p:nvCxnSpPr>
          <p:spPr bwMode="auto">
            <a:xfrm>
              <a:off x="5295902" y="5867400"/>
              <a:ext cx="0" cy="457200"/>
            </a:xfrm>
            <a:prstGeom prst="straightConnector1">
              <a:avLst/>
            </a:prstGeom>
            <a:noFill/>
            <a:ln w="38100">
              <a:solidFill>
                <a:schemeClr val="tx1"/>
              </a:solidFill>
              <a:round/>
              <a:headEnd/>
              <a:tailEnd type="triangle" w="med" len="med"/>
            </a:ln>
          </p:spPr>
        </p:cxnSp>
        <p:sp>
          <p:nvSpPr>
            <p:cNvPr id="33" name="Text Box 20"/>
            <p:cNvSpPr txBox="1">
              <a:spLocks noChangeArrowheads="1"/>
            </p:cNvSpPr>
            <p:nvPr/>
          </p:nvSpPr>
          <p:spPr bwMode="auto">
            <a:xfrm>
              <a:off x="5334000" y="5791200"/>
              <a:ext cx="599267" cy="461665"/>
            </a:xfrm>
            <a:prstGeom prst="rect">
              <a:avLst/>
            </a:prstGeom>
            <a:noFill/>
            <a:ln w="9525">
              <a:noFill/>
              <a:miter lim="800000"/>
              <a:headEnd/>
              <a:tailEnd/>
            </a:ln>
          </p:spPr>
          <p:txBody>
            <a:bodyPr wrap="none">
              <a:spAutoFit/>
            </a:bodyPr>
            <a:lstStyle/>
            <a:p>
              <a:r>
                <a:rPr lang="en-US" sz="2400" b="1">
                  <a:solidFill>
                    <a:schemeClr val="tx1"/>
                  </a:solidFill>
                </a:rPr>
                <a:t>Yes</a:t>
              </a:r>
            </a:p>
          </p:txBody>
        </p:sp>
      </p:grpSp>
      <p:grpSp>
        <p:nvGrpSpPr>
          <p:cNvPr id="6" name="Group 23"/>
          <p:cNvGrpSpPr>
            <a:grpSpLocks/>
          </p:cNvGrpSpPr>
          <p:nvPr/>
        </p:nvGrpSpPr>
        <p:grpSpPr bwMode="auto">
          <a:xfrm>
            <a:off x="6546850" y="3200400"/>
            <a:ext cx="2486025" cy="2020888"/>
            <a:chOff x="6201728" y="3352800"/>
            <a:chExt cx="2485072" cy="2020888"/>
          </a:xfrm>
        </p:grpSpPr>
        <p:sp>
          <p:nvSpPr>
            <p:cNvPr id="36" name="Rectangle 17"/>
            <p:cNvSpPr>
              <a:spLocks noChangeArrowheads="1"/>
            </p:cNvSpPr>
            <p:nvPr/>
          </p:nvSpPr>
          <p:spPr bwMode="auto">
            <a:xfrm>
              <a:off x="7315200" y="4764088"/>
              <a:ext cx="1371600" cy="609600"/>
            </a:xfrm>
            <a:prstGeom prst="rect">
              <a:avLst/>
            </a:prstGeom>
            <a:noFill/>
            <a:ln w="25400">
              <a:solidFill>
                <a:schemeClr val="tx1"/>
              </a:solidFill>
              <a:miter lim="800000"/>
              <a:headEnd/>
              <a:tailEnd/>
            </a:ln>
          </p:spPr>
          <p:txBody>
            <a:bodyPr wrap="none" anchor="ctr"/>
            <a:lstStyle/>
            <a:p>
              <a:pPr algn="ctr"/>
              <a:r>
                <a:rPr lang="el-GR" sz="1800" b="1" dirty="0">
                  <a:solidFill>
                    <a:schemeClr val="tx1"/>
                  </a:solidFill>
                  <a:cs typeface="Tahoma" pitchFamily="34" charset="0"/>
                </a:rPr>
                <a:t>α</a:t>
              </a:r>
              <a:r>
                <a:rPr lang="en-US" sz="1800" b="1" baseline="-25000" dirty="0" err="1">
                  <a:solidFill>
                    <a:schemeClr val="tx1"/>
                  </a:solidFill>
                  <a:cs typeface="Tahoma" pitchFamily="34" charset="0"/>
                </a:rPr>
                <a:t>i</a:t>
              </a:r>
              <a:r>
                <a:rPr lang="en-US" sz="1800" b="1" dirty="0">
                  <a:solidFill>
                    <a:schemeClr val="tx1"/>
                  </a:solidFill>
                  <a:cs typeface="Tahoma" pitchFamily="34" charset="0"/>
                </a:rPr>
                <a:t> = </a:t>
              </a:r>
              <a:r>
                <a:rPr lang="el-GR" sz="1800" b="1" dirty="0">
                  <a:solidFill>
                    <a:schemeClr val="tx1"/>
                  </a:solidFill>
                </a:rPr>
                <a:t>α</a:t>
              </a:r>
              <a:r>
                <a:rPr lang="en-US" sz="1800" b="1" baseline="-25000" dirty="0" err="1">
                  <a:solidFill>
                    <a:schemeClr val="tx1"/>
                  </a:solidFill>
                </a:rPr>
                <a:t>i</a:t>
              </a:r>
              <a:r>
                <a:rPr lang="en-US" sz="1800" b="1" dirty="0">
                  <a:solidFill>
                    <a:schemeClr val="tx1"/>
                  </a:solidFill>
                </a:rPr>
                <a:t> - </a:t>
              </a:r>
              <a:r>
                <a:rPr lang="en-US" sz="1800" b="1" dirty="0" err="1">
                  <a:solidFill>
                    <a:schemeClr val="tx1"/>
                  </a:solidFill>
                </a:rPr>
                <a:t>e</a:t>
              </a:r>
              <a:r>
                <a:rPr lang="en-US" sz="1800" b="1" baseline="-25000" dirty="0" err="1">
                  <a:solidFill>
                    <a:schemeClr val="tx1"/>
                  </a:solidFill>
                </a:rPr>
                <a:t>i</a:t>
              </a:r>
              <a:endParaRPr lang="el-GR" sz="1800" b="1" dirty="0">
                <a:solidFill>
                  <a:schemeClr val="tx1"/>
                </a:solidFill>
              </a:endParaRPr>
            </a:p>
          </p:txBody>
        </p:sp>
        <p:sp>
          <p:nvSpPr>
            <p:cNvPr id="37" name="Text Box 21"/>
            <p:cNvSpPr txBox="1">
              <a:spLocks noChangeArrowheads="1"/>
            </p:cNvSpPr>
            <p:nvPr/>
          </p:nvSpPr>
          <p:spPr bwMode="auto">
            <a:xfrm>
              <a:off x="6766661" y="4678363"/>
              <a:ext cx="551542" cy="461665"/>
            </a:xfrm>
            <a:prstGeom prst="rect">
              <a:avLst/>
            </a:prstGeom>
            <a:noFill/>
            <a:ln w="9525">
              <a:noFill/>
              <a:miter lim="800000"/>
              <a:headEnd/>
              <a:tailEnd/>
            </a:ln>
          </p:spPr>
          <p:txBody>
            <a:bodyPr wrap="none">
              <a:spAutoFit/>
            </a:bodyPr>
            <a:lstStyle/>
            <a:p>
              <a:r>
                <a:rPr lang="en-US" sz="2400" b="1" dirty="0">
                  <a:solidFill>
                    <a:schemeClr val="tx1"/>
                  </a:solidFill>
                </a:rPr>
                <a:t>No</a:t>
              </a:r>
            </a:p>
          </p:txBody>
        </p:sp>
        <p:cxnSp>
          <p:nvCxnSpPr>
            <p:cNvPr id="38" name="AutoShape 18"/>
            <p:cNvCxnSpPr>
              <a:cxnSpLocks noChangeShapeType="1"/>
              <a:stCxn id="36" idx="0"/>
              <a:endCxn id="26" idx="3"/>
            </p:cNvCxnSpPr>
            <p:nvPr/>
          </p:nvCxnSpPr>
          <p:spPr bwMode="auto">
            <a:xfrm rot="16200000" flipV="1">
              <a:off x="6395720" y="3158808"/>
              <a:ext cx="1411288" cy="1799272"/>
            </a:xfrm>
            <a:prstGeom prst="bentConnector2">
              <a:avLst/>
            </a:prstGeom>
            <a:noFill/>
            <a:ln w="38100">
              <a:solidFill>
                <a:schemeClr val="tx1"/>
              </a:solidFill>
              <a:miter lim="800000"/>
              <a:headEnd/>
              <a:tailEnd type="triangle" w="med" len="med"/>
            </a:ln>
          </p:spPr>
        </p:cxnSp>
        <p:cxnSp>
          <p:nvCxnSpPr>
            <p:cNvPr id="39" name="AutoShape 19"/>
            <p:cNvCxnSpPr>
              <a:cxnSpLocks noChangeShapeType="1"/>
              <a:stCxn id="29" idx="3"/>
              <a:endCxn id="36" idx="1"/>
            </p:cNvCxnSpPr>
            <p:nvPr/>
          </p:nvCxnSpPr>
          <p:spPr bwMode="auto">
            <a:xfrm>
              <a:off x="6847840" y="5067300"/>
              <a:ext cx="467360" cy="1588"/>
            </a:xfrm>
            <a:prstGeom prst="straightConnector1">
              <a:avLst/>
            </a:prstGeom>
            <a:noFill/>
            <a:ln w="25400">
              <a:solidFill>
                <a:schemeClr val="tx1"/>
              </a:solidFill>
              <a:round/>
              <a:headEnd/>
              <a:tailEnd type="triangle" w="med" len="med"/>
            </a:ln>
          </p:spPr>
        </p:cxnSp>
      </p:grpSp>
      <p:cxnSp>
        <p:nvCxnSpPr>
          <p:cNvPr id="43" name="Straight Arrow Connector 42"/>
          <p:cNvCxnSpPr>
            <a:cxnSpLocks noChangeShapeType="1"/>
          </p:cNvCxnSpPr>
          <p:nvPr/>
        </p:nvCxnSpPr>
        <p:spPr bwMode="auto">
          <a:xfrm rot="5400000" flipH="1" flipV="1">
            <a:off x="-951706" y="4760119"/>
            <a:ext cx="3124200" cy="1588"/>
          </a:xfrm>
          <a:prstGeom prst="straightConnector1">
            <a:avLst/>
          </a:prstGeom>
          <a:noFill/>
          <a:ln w="25400" algn="ctr">
            <a:solidFill>
              <a:schemeClr val="tx1"/>
            </a:solidFill>
            <a:round/>
            <a:headEnd/>
            <a:tailEnd type="arrow" w="med" len="med"/>
          </a:ln>
        </p:spPr>
      </p:cxnSp>
      <p:cxnSp>
        <p:nvCxnSpPr>
          <p:cNvPr id="44" name="Straight Arrow Connector 43"/>
          <p:cNvCxnSpPr>
            <a:cxnSpLocks noChangeShapeType="1"/>
          </p:cNvCxnSpPr>
          <p:nvPr/>
        </p:nvCxnSpPr>
        <p:spPr bwMode="auto">
          <a:xfrm>
            <a:off x="611188" y="6323013"/>
            <a:ext cx="3579812" cy="1587"/>
          </a:xfrm>
          <a:prstGeom prst="straightConnector1">
            <a:avLst/>
          </a:prstGeom>
          <a:noFill/>
          <a:ln w="25400" algn="ctr">
            <a:solidFill>
              <a:schemeClr val="tx1"/>
            </a:solidFill>
            <a:round/>
            <a:headEnd/>
            <a:tailEnd type="arrow" w="med" len="med"/>
          </a:ln>
        </p:spPr>
      </p:cxnSp>
      <p:grpSp>
        <p:nvGrpSpPr>
          <p:cNvPr id="8" name="Group 63"/>
          <p:cNvGrpSpPr>
            <a:grpSpLocks/>
          </p:cNvGrpSpPr>
          <p:nvPr/>
        </p:nvGrpSpPr>
        <p:grpSpPr bwMode="auto">
          <a:xfrm>
            <a:off x="914400" y="3621088"/>
            <a:ext cx="3103563" cy="1447800"/>
            <a:chOff x="915010" y="3621087"/>
            <a:chExt cx="3102315" cy="1447800"/>
          </a:xfrm>
        </p:grpSpPr>
        <p:sp>
          <p:nvSpPr>
            <p:cNvPr id="46" name="Freeform 45"/>
            <p:cNvSpPr/>
            <p:nvPr/>
          </p:nvSpPr>
          <p:spPr bwMode="auto">
            <a:xfrm>
              <a:off x="915010" y="3621087"/>
              <a:ext cx="2667515" cy="1447800"/>
            </a:xfrm>
            <a:custGeom>
              <a:avLst/>
              <a:gdLst>
                <a:gd name="connsiteX0" fmla="*/ 2160494 w 2160494"/>
                <a:gd name="connsiteY0" fmla="*/ 1165412 h 1165412"/>
                <a:gd name="connsiteX1" fmla="*/ 1264023 w 2160494"/>
                <a:gd name="connsiteY1" fmla="*/ 1048871 h 1165412"/>
                <a:gd name="connsiteX2" fmla="*/ 349623 w 2160494"/>
                <a:gd name="connsiteY2" fmla="*/ 708212 h 1165412"/>
                <a:gd name="connsiteX3" fmla="*/ 0 w 2160494"/>
                <a:gd name="connsiteY3" fmla="*/ 0 h 1165412"/>
                <a:gd name="connsiteX4" fmla="*/ 0 w 2160494"/>
                <a:gd name="connsiteY4" fmla="*/ 0 h 116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494" h="1165412">
                  <a:moveTo>
                    <a:pt x="2160494" y="1165412"/>
                  </a:moveTo>
                  <a:cubicBezTo>
                    <a:pt x="1863164" y="1145241"/>
                    <a:pt x="1565835" y="1125071"/>
                    <a:pt x="1264023" y="1048871"/>
                  </a:cubicBezTo>
                  <a:cubicBezTo>
                    <a:pt x="962211" y="972671"/>
                    <a:pt x="560293" y="883024"/>
                    <a:pt x="349623" y="708212"/>
                  </a:cubicBezTo>
                  <a:cubicBezTo>
                    <a:pt x="138953" y="533400"/>
                    <a:pt x="0" y="0"/>
                    <a:pt x="0" y="0"/>
                  </a:cubicBezTo>
                  <a:lnTo>
                    <a:pt x="0" y="0"/>
                  </a:lnTo>
                </a:path>
              </a:pathLst>
            </a:cu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marL="342900" indent="-342900">
                <a:spcBef>
                  <a:spcPct val="20000"/>
                </a:spcBef>
                <a:buSzPct val="110000"/>
                <a:buFont typeface="Wingdings" pitchFamily="2" charset="2"/>
                <a:buChar char="§"/>
              </a:pPr>
              <a:endParaRPr lang="nl-NL">
                <a:solidFill>
                  <a:srgbClr val="002D62"/>
                </a:solidFill>
              </a:endParaRPr>
            </a:p>
          </p:txBody>
        </p:sp>
        <p:sp>
          <p:nvSpPr>
            <p:cNvPr id="47" name="TextBox 46"/>
            <p:cNvSpPr txBox="1">
              <a:spLocks noChangeArrowheads="1"/>
            </p:cNvSpPr>
            <p:nvPr/>
          </p:nvSpPr>
          <p:spPr bwMode="auto">
            <a:xfrm>
              <a:off x="3125509" y="4570412"/>
              <a:ext cx="891816" cy="457200"/>
            </a:xfrm>
            <a:prstGeom prst="rect">
              <a:avLst/>
            </a:prstGeom>
            <a:noFill/>
            <a:ln w="9525">
              <a:noFill/>
              <a:miter lim="800000"/>
              <a:headEnd/>
              <a:tailEnd/>
            </a:ln>
          </p:spPr>
          <p:txBody>
            <a:bodyPr wrap="none">
              <a:spAutoFit/>
            </a:bodyPr>
            <a:lstStyle/>
            <a:p>
              <a:r>
                <a:rPr lang="en-US" sz="2400" dirty="0">
                  <a:solidFill>
                    <a:schemeClr val="tx1"/>
                  </a:solidFill>
                  <a:latin typeface="Arial" pitchFamily="34" charset="0"/>
                  <a:sym typeface="Symbol" pitchFamily="18" charset="2"/>
                </a:rPr>
                <a:t> = 1</a:t>
              </a:r>
              <a:endParaRPr lang="en-US" sz="2400" dirty="0">
                <a:solidFill>
                  <a:schemeClr val="tx1"/>
                </a:solidFill>
                <a:latin typeface="Arial" pitchFamily="34" charset="0"/>
              </a:endParaRPr>
            </a:p>
          </p:txBody>
        </p:sp>
      </p:grpSp>
      <p:grpSp>
        <p:nvGrpSpPr>
          <p:cNvPr id="9" name="Group 67"/>
          <p:cNvGrpSpPr>
            <a:grpSpLocks/>
          </p:cNvGrpSpPr>
          <p:nvPr/>
        </p:nvGrpSpPr>
        <p:grpSpPr bwMode="auto">
          <a:xfrm>
            <a:off x="319088" y="5221288"/>
            <a:ext cx="2271712" cy="519112"/>
            <a:chOff x="319430" y="5221040"/>
            <a:chExt cx="2271370" cy="520039"/>
          </a:xfrm>
        </p:grpSpPr>
        <p:sp>
          <p:nvSpPr>
            <p:cNvPr id="49" name="Oval 59"/>
            <p:cNvSpPr>
              <a:spLocks noChangeArrowheads="1"/>
            </p:cNvSpPr>
            <p:nvPr/>
          </p:nvSpPr>
          <p:spPr bwMode="auto">
            <a:xfrm>
              <a:off x="2362200" y="5402885"/>
              <a:ext cx="228600" cy="228600"/>
            </a:xfrm>
            <a:prstGeom prst="ellipse">
              <a:avLst/>
            </a:prstGeom>
            <a:noFill/>
            <a:ln w="63500" algn="ctr">
              <a:solidFill>
                <a:srgbClr val="FF0000"/>
              </a:solidFill>
              <a:round/>
              <a:headEnd/>
              <a:tailEnd/>
            </a:ln>
          </p:spPr>
          <p:txBody>
            <a:bodyPr/>
            <a:lstStyle/>
            <a:p>
              <a:pPr marL="342900" indent="-342900">
                <a:spcBef>
                  <a:spcPct val="20000"/>
                </a:spcBef>
                <a:buSzPct val="110000"/>
                <a:buFont typeface="Wingdings" pitchFamily="2" charset="2"/>
                <a:buChar char="§"/>
              </a:pPr>
              <a:endParaRPr lang="nl-NL"/>
            </a:p>
          </p:txBody>
        </p:sp>
        <p:cxnSp>
          <p:nvCxnSpPr>
            <p:cNvPr id="50" name="Straight Connector 60"/>
            <p:cNvCxnSpPr>
              <a:cxnSpLocks noChangeShapeType="1"/>
            </p:cNvCxnSpPr>
            <p:nvPr/>
          </p:nvCxnSpPr>
          <p:spPr bwMode="auto">
            <a:xfrm flipH="1" flipV="1">
              <a:off x="609600" y="5524679"/>
              <a:ext cx="1865770" cy="1346"/>
            </a:xfrm>
            <a:prstGeom prst="line">
              <a:avLst/>
            </a:prstGeom>
            <a:noFill/>
            <a:ln w="38100" algn="ctr">
              <a:solidFill>
                <a:srgbClr val="FF0000"/>
              </a:solidFill>
              <a:round/>
              <a:headEnd/>
              <a:tailEnd/>
            </a:ln>
          </p:spPr>
        </p:cxnSp>
        <p:sp>
          <p:nvSpPr>
            <p:cNvPr id="51" name="TextBox 61"/>
            <p:cNvSpPr txBox="1">
              <a:spLocks noChangeArrowheads="1"/>
            </p:cNvSpPr>
            <p:nvPr/>
          </p:nvSpPr>
          <p:spPr bwMode="auto">
            <a:xfrm>
              <a:off x="319430" y="5221040"/>
              <a:ext cx="303167" cy="520039"/>
            </a:xfrm>
            <a:prstGeom prst="rect">
              <a:avLst/>
            </a:prstGeom>
            <a:noFill/>
            <a:ln w="9525">
              <a:noFill/>
              <a:miter lim="800000"/>
              <a:headEnd/>
              <a:tailEnd/>
            </a:ln>
          </p:spPr>
          <p:txBody>
            <a:bodyPr wrap="none">
              <a:spAutoFit/>
            </a:bodyPr>
            <a:lstStyle/>
            <a:p>
              <a:r>
                <a:rPr lang="en-US">
                  <a:solidFill>
                    <a:srgbClr val="FF0000"/>
                  </a:solidFill>
                  <a:latin typeface="Arial" pitchFamily="34" charset="0"/>
                </a:rPr>
                <a:t>r</a:t>
              </a:r>
            </a:p>
          </p:txBody>
        </p:sp>
      </p:grpSp>
      <p:sp>
        <p:nvSpPr>
          <p:cNvPr id="55" name="TextBox 54"/>
          <p:cNvSpPr txBox="1">
            <a:spLocks noChangeArrowheads="1"/>
          </p:cNvSpPr>
          <p:nvPr/>
        </p:nvSpPr>
        <p:spPr bwMode="auto">
          <a:xfrm>
            <a:off x="2286000" y="4267200"/>
            <a:ext cx="935038" cy="519113"/>
          </a:xfrm>
          <a:prstGeom prst="rect">
            <a:avLst/>
          </a:prstGeom>
          <a:noFill/>
          <a:ln w="9525">
            <a:noFill/>
            <a:miter lim="800000"/>
            <a:headEnd/>
            <a:tailEnd/>
          </a:ln>
        </p:spPr>
        <p:txBody>
          <a:bodyPr wrap="none">
            <a:spAutoFit/>
          </a:bodyPr>
          <a:lstStyle/>
          <a:p>
            <a:r>
              <a:rPr lang="en-US" dirty="0">
                <a:solidFill>
                  <a:srgbClr val="FF0000"/>
                </a:solidFill>
                <a:latin typeface="Arial" pitchFamily="34" charset="0"/>
              </a:rPr>
              <a:t>(GP)</a:t>
            </a:r>
          </a:p>
        </p:txBody>
      </p:sp>
      <p:sp>
        <p:nvSpPr>
          <p:cNvPr id="56" name="TextBox 55"/>
          <p:cNvSpPr txBox="1">
            <a:spLocks noChangeArrowheads="1"/>
          </p:cNvSpPr>
          <p:nvPr/>
        </p:nvSpPr>
        <p:spPr bwMode="auto">
          <a:xfrm>
            <a:off x="973138" y="5486400"/>
            <a:ext cx="1670050" cy="519113"/>
          </a:xfrm>
          <a:prstGeom prst="rect">
            <a:avLst/>
          </a:prstGeom>
          <a:noFill/>
          <a:ln w="9525">
            <a:noFill/>
            <a:miter lim="800000"/>
            <a:headEnd/>
            <a:tailEnd/>
          </a:ln>
        </p:spPr>
        <p:txBody>
          <a:bodyPr wrap="none">
            <a:spAutoFit/>
          </a:bodyPr>
          <a:lstStyle/>
          <a:p>
            <a:r>
              <a:rPr lang="en-US">
                <a:solidFill>
                  <a:srgbClr val="FF0000"/>
                </a:solidFill>
                <a:latin typeface="Arial" pitchFamily="34" charset="0"/>
              </a:rPr>
              <a:t>(Fixpoint)</a:t>
            </a:r>
          </a:p>
        </p:txBody>
      </p:sp>
      <p:grpSp>
        <p:nvGrpSpPr>
          <p:cNvPr id="11" name="Group 66"/>
          <p:cNvGrpSpPr>
            <a:grpSpLocks/>
          </p:cNvGrpSpPr>
          <p:nvPr/>
        </p:nvGrpSpPr>
        <p:grpSpPr bwMode="auto">
          <a:xfrm>
            <a:off x="327025" y="4625975"/>
            <a:ext cx="2295525" cy="2154238"/>
            <a:chOff x="326745" y="4626255"/>
            <a:chExt cx="2296080" cy="2153833"/>
          </a:xfrm>
        </p:grpSpPr>
        <p:sp>
          <p:nvSpPr>
            <p:cNvPr id="64" name="Oval 47"/>
            <p:cNvSpPr>
              <a:spLocks noChangeArrowheads="1"/>
            </p:cNvSpPr>
            <p:nvPr/>
          </p:nvSpPr>
          <p:spPr bwMode="auto">
            <a:xfrm>
              <a:off x="2362810" y="4799012"/>
              <a:ext cx="228600" cy="228600"/>
            </a:xfrm>
            <a:prstGeom prst="ellipse">
              <a:avLst/>
            </a:prstGeom>
            <a:noFill/>
            <a:ln w="63500" algn="ctr">
              <a:solidFill>
                <a:srgbClr val="FF0000"/>
              </a:solidFill>
              <a:round/>
              <a:headEnd/>
              <a:tailEnd/>
            </a:ln>
          </p:spPr>
          <p:txBody>
            <a:bodyPr/>
            <a:lstStyle/>
            <a:p>
              <a:pPr marL="342900" indent="-342900">
                <a:spcBef>
                  <a:spcPct val="20000"/>
                </a:spcBef>
                <a:buSzPct val="110000"/>
                <a:buFont typeface="Wingdings" pitchFamily="2" charset="2"/>
                <a:buChar char="§"/>
              </a:pPr>
              <a:endParaRPr lang="nl-NL"/>
            </a:p>
          </p:txBody>
        </p:sp>
        <p:cxnSp>
          <p:nvCxnSpPr>
            <p:cNvPr id="65" name="Straight Connector 49"/>
            <p:cNvCxnSpPr>
              <a:cxnSpLocks noChangeShapeType="1"/>
            </p:cNvCxnSpPr>
            <p:nvPr/>
          </p:nvCxnSpPr>
          <p:spPr bwMode="auto">
            <a:xfrm flipH="1">
              <a:off x="2474976" y="4924107"/>
              <a:ext cx="394" cy="1395857"/>
            </a:xfrm>
            <a:prstGeom prst="line">
              <a:avLst/>
            </a:prstGeom>
            <a:noFill/>
            <a:ln w="38100" algn="ctr">
              <a:solidFill>
                <a:srgbClr val="FF0000"/>
              </a:solidFill>
              <a:round/>
              <a:headEnd/>
              <a:tailEnd/>
            </a:ln>
          </p:spPr>
        </p:cxnSp>
        <p:cxnSp>
          <p:nvCxnSpPr>
            <p:cNvPr id="66" name="Straight Connector 53"/>
            <p:cNvCxnSpPr>
              <a:cxnSpLocks noChangeShapeType="1"/>
            </p:cNvCxnSpPr>
            <p:nvPr/>
          </p:nvCxnSpPr>
          <p:spPr bwMode="auto">
            <a:xfrm flipH="1" flipV="1">
              <a:off x="609600" y="4922761"/>
              <a:ext cx="1865770" cy="1346"/>
            </a:xfrm>
            <a:prstGeom prst="line">
              <a:avLst/>
            </a:prstGeom>
            <a:noFill/>
            <a:ln w="38100" algn="ctr">
              <a:solidFill>
                <a:srgbClr val="FF0000"/>
              </a:solidFill>
              <a:round/>
              <a:headEnd/>
              <a:tailEnd/>
            </a:ln>
          </p:spPr>
        </p:cxnSp>
        <p:sp>
          <p:nvSpPr>
            <p:cNvPr id="67" name="TextBox 57"/>
            <p:cNvSpPr txBox="1">
              <a:spLocks noChangeArrowheads="1"/>
            </p:cNvSpPr>
            <p:nvPr/>
          </p:nvSpPr>
          <p:spPr bwMode="auto">
            <a:xfrm>
              <a:off x="2340181" y="6261073"/>
              <a:ext cx="282644" cy="519015"/>
            </a:xfrm>
            <a:prstGeom prst="rect">
              <a:avLst/>
            </a:prstGeom>
            <a:noFill/>
            <a:ln w="9525">
              <a:noFill/>
              <a:miter lim="800000"/>
              <a:headEnd/>
              <a:tailEnd/>
            </a:ln>
          </p:spPr>
          <p:txBody>
            <a:bodyPr wrap="none">
              <a:spAutoFit/>
            </a:bodyPr>
            <a:lstStyle/>
            <a:p>
              <a:r>
                <a:rPr lang="en-US">
                  <a:solidFill>
                    <a:srgbClr val="FF0000"/>
                  </a:solidFill>
                  <a:latin typeface="Arial" pitchFamily="34" charset="0"/>
                </a:rPr>
                <a:t>t</a:t>
              </a:r>
            </a:p>
          </p:txBody>
        </p:sp>
        <p:sp>
          <p:nvSpPr>
            <p:cNvPr id="68" name="TextBox 58"/>
            <p:cNvSpPr txBox="1">
              <a:spLocks noChangeArrowheads="1"/>
            </p:cNvSpPr>
            <p:nvPr/>
          </p:nvSpPr>
          <p:spPr bwMode="auto">
            <a:xfrm>
              <a:off x="326745" y="4626255"/>
              <a:ext cx="362038" cy="519015"/>
            </a:xfrm>
            <a:prstGeom prst="rect">
              <a:avLst/>
            </a:prstGeom>
            <a:noFill/>
            <a:ln w="9525">
              <a:noFill/>
              <a:miter lim="800000"/>
              <a:headEnd/>
              <a:tailEnd/>
            </a:ln>
          </p:spPr>
          <p:txBody>
            <a:bodyPr wrap="none">
              <a:spAutoFit/>
            </a:bodyPr>
            <a:lstStyle/>
            <a:p>
              <a:r>
                <a:rPr lang="en-US">
                  <a:solidFill>
                    <a:srgbClr val="FF0000"/>
                  </a:solidFill>
                  <a:latin typeface="Arial" pitchFamily="34" charset="0"/>
                </a:rPr>
                <a:t>s</a:t>
              </a:r>
            </a:p>
          </p:txBody>
        </p:sp>
      </p:grpSp>
      <p:sp>
        <p:nvSpPr>
          <p:cNvPr id="48" name="Slide Number Placeholder 47"/>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78365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par>
                                <p:cTn id="11" presetID="9"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dissolve">
                                      <p:cBhvr>
                                        <p:cTn id="13" dur="500"/>
                                        <p:tgtEl>
                                          <p:spTgt spid="43"/>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0"/>
                            </p:stCondLst>
                            <p:childTnLst>
                              <p:par>
                                <p:cTn id="22" presetID="2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0"/>
            <a:ext cx="8229600" cy="1143000"/>
          </a:xfrm>
        </p:spPr>
        <p:txBody>
          <a:bodyPr rtlCol="0">
            <a:noAutofit/>
          </a:bodyPr>
          <a:lstStyle/>
          <a:p>
            <a:pPr eaLnBrk="1" fontAlgn="auto" hangingPunct="1">
              <a:spcAft>
                <a:spcPts val="0"/>
              </a:spcAft>
              <a:defRPr/>
            </a:pPr>
            <a:r>
              <a:rPr lang="en-US" sz="3600" dirty="0" smtClean="0"/>
              <a:t>Experimental Results</a:t>
            </a:r>
            <a:endParaRPr lang="en-US" sz="3600" dirty="0"/>
          </a:p>
        </p:txBody>
      </p:sp>
      <p:sp>
        <p:nvSpPr>
          <p:cNvPr id="6" name="Rectangle 5"/>
          <p:cNvSpPr/>
          <p:nvPr/>
        </p:nvSpPr>
        <p:spPr>
          <a:xfrm>
            <a:off x="533400" y="6248400"/>
            <a:ext cx="8077200" cy="461665"/>
          </a:xfrm>
          <a:prstGeom prst="rect">
            <a:avLst/>
          </a:prstGeom>
        </p:spPr>
        <p:txBody>
          <a:bodyPr wrap="square">
            <a:spAutoFit/>
          </a:bodyPr>
          <a:lstStyle/>
          <a:p>
            <a:r>
              <a:rPr lang="en-US" sz="1200" i="1" dirty="0" smtClean="0"/>
              <a:t>[Abhijit Davare, Qi Zhu, Marco Di Natale, Claudio </a:t>
            </a:r>
            <a:r>
              <a:rPr lang="en-US" sz="1200" i="1" dirty="0" err="1" smtClean="0"/>
              <a:t>Pinello</a:t>
            </a:r>
            <a:r>
              <a:rPr lang="en-US" sz="1200" i="1" dirty="0" smtClean="0"/>
              <a:t>, Sri </a:t>
            </a:r>
            <a:r>
              <a:rPr lang="en-US" sz="1200" i="1" dirty="0" err="1" smtClean="0"/>
              <a:t>Kanajan</a:t>
            </a:r>
            <a:r>
              <a:rPr lang="en-US" sz="1200" i="1" dirty="0" smtClean="0"/>
              <a:t> and Alberto Sangiovanni-Vincentelli, “Period Optimization for Hard Real-time Distributed Automotive Systems”, DAC 2007. ]</a:t>
            </a:r>
            <a:endParaRPr lang="en-US" sz="1200" i="1" dirty="0"/>
          </a:p>
        </p:txBody>
      </p:sp>
      <p:sp>
        <p:nvSpPr>
          <p:cNvPr id="11" name="Rectangle 3"/>
          <p:cNvSpPr txBox="1">
            <a:spLocks noChangeArrowheads="1"/>
          </p:cNvSpPr>
          <p:nvPr/>
        </p:nvSpPr>
        <p:spPr>
          <a:xfrm>
            <a:off x="4724400" y="1676400"/>
            <a:ext cx="4191000" cy="1260475"/>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GP optimization meets all deadlines in 1</a:t>
            </a:r>
            <a:r>
              <a:rPr kumimoji="0" lang="en-US" sz="2400" b="0" i="0" u="none" strike="noStrike" kern="1200" cap="none" spc="0" normalizeH="0" baseline="30000" noProof="0" dirty="0" smtClean="0">
                <a:ln>
                  <a:noFill/>
                </a:ln>
                <a:solidFill>
                  <a:schemeClr val="tx1"/>
                </a:solidFill>
                <a:effectLst/>
                <a:uLnTx/>
                <a:uFillTx/>
                <a:latin typeface="+mn-lt"/>
                <a:ea typeface="+mn-ea"/>
                <a:cs typeface="+mn-cs"/>
              </a:rPr>
              <a:t>st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iteration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Solution time: 24s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4"/>
          <p:cNvPicPr>
            <a:picLocks noChangeAspect="1" noChangeArrowheads="1"/>
          </p:cNvPicPr>
          <p:nvPr/>
        </p:nvPicPr>
        <p:blipFill>
          <a:blip r:embed="rId3" cstate="print"/>
          <a:srcRect/>
          <a:stretch>
            <a:fillRect/>
          </a:stretch>
        </p:blipFill>
        <p:spPr bwMode="auto">
          <a:xfrm>
            <a:off x="76200" y="762000"/>
            <a:ext cx="4648200" cy="2998788"/>
          </a:xfrm>
          <a:prstGeom prst="rect">
            <a:avLst/>
          </a:prstGeom>
          <a:noFill/>
          <a:ln w="9525">
            <a:noFill/>
            <a:miter lim="800000"/>
            <a:headEnd/>
            <a:tailEnd/>
          </a:ln>
          <a:effectLst/>
        </p:spPr>
      </p:pic>
      <p:pic>
        <p:nvPicPr>
          <p:cNvPr id="13" name="Picture 5"/>
          <p:cNvPicPr>
            <a:picLocks noChangeAspect="1" noChangeArrowheads="1"/>
          </p:cNvPicPr>
          <p:nvPr/>
        </p:nvPicPr>
        <p:blipFill>
          <a:blip r:embed="rId4" cstate="print"/>
          <a:srcRect/>
          <a:stretch>
            <a:fillRect/>
          </a:stretch>
        </p:blipFill>
        <p:spPr bwMode="auto">
          <a:xfrm>
            <a:off x="4572000" y="3378200"/>
            <a:ext cx="4191000" cy="2870200"/>
          </a:xfrm>
          <a:prstGeom prst="rect">
            <a:avLst/>
          </a:prstGeom>
          <a:noFill/>
          <a:ln w="9525">
            <a:noFill/>
            <a:miter lim="800000"/>
            <a:headEnd/>
            <a:tailEnd/>
          </a:ln>
          <a:effectLst/>
        </p:spPr>
      </p:pic>
      <p:sp>
        <p:nvSpPr>
          <p:cNvPr id="14" name="Rectangle 6"/>
          <p:cNvSpPr>
            <a:spLocks noChangeArrowheads="1"/>
          </p:cNvSpPr>
          <p:nvPr/>
        </p:nvSpPr>
        <p:spPr bwMode="auto">
          <a:xfrm>
            <a:off x="304800" y="3842873"/>
            <a:ext cx="4343400" cy="1643527"/>
          </a:xfrm>
          <a:prstGeom prst="rect">
            <a:avLst/>
          </a:prstGeom>
          <a:noFill/>
          <a:ln w="9525">
            <a:noFill/>
            <a:miter lim="800000"/>
            <a:headEnd/>
            <a:tailEnd/>
          </a:ln>
          <a:effectLst/>
        </p:spPr>
        <p:txBody>
          <a:bodyPr>
            <a:spAutoFit/>
          </a:bodyPr>
          <a:lstStyle/>
          <a:p>
            <a:pPr marL="342900" indent="-342900">
              <a:spcBef>
                <a:spcPct val="20000"/>
              </a:spcBef>
              <a:buFont typeface="Arial" pitchFamily="34" charset="0"/>
              <a:buChar char="•"/>
            </a:pPr>
            <a:r>
              <a:rPr lang="en-US" sz="2400" dirty="0" smtClean="0"/>
              <a:t>Maximum error reduced from 58% to 0.56% in 15 iterations</a:t>
            </a:r>
          </a:p>
          <a:p>
            <a:pPr marL="342900" indent="-342900">
              <a:spcBef>
                <a:spcPct val="20000"/>
              </a:spcBef>
              <a:buFont typeface="Arial" pitchFamily="34" charset="0"/>
              <a:buChar char="•"/>
            </a:pPr>
            <a:r>
              <a:rPr lang="en-US" sz="2400" dirty="0" smtClean="0"/>
              <a:t>Average error reduced from 6.98% to 0.009%</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04409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t>Problem 3: Extensibility Optimization</a:t>
            </a:r>
            <a:endParaRPr lang="en-US" sz="3600" dirty="0"/>
          </a:p>
        </p:txBody>
      </p:sp>
      <p:sp>
        <p:nvSpPr>
          <p:cNvPr id="3" name="Content Placeholder 2"/>
          <p:cNvSpPr>
            <a:spLocks noGrp="1"/>
          </p:cNvSpPr>
          <p:nvPr>
            <p:ph idx="1"/>
          </p:nvPr>
        </p:nvSpPr>
        <p:spPr>
          <a:xfrm>
            <a:off x="457200" y="914400"/>
            <a:ext cx="8229600" cy="914400"/>
          </a:xfrm>
        </p:spPr>
        <p:txBody>
          <a:bodyPr>
            <a:normAutofit/>
          </a:bodyPr>
          <a:lstStyle/>
          <a:p>
            <a:pPr lvl="0"/>
            <a:r>
              <a:rPr lang="en-US" sz="2400" dirty="0" smtClean="0"/>
              <a:t>Extensibility metric: function of </a:t>
            </a:r>
            <a:r>
              <a:rPr lang="en-US" sz="2400" u="sng" dirty="0" smtClean="0"/>
              <a:t>how much the execution time of tasks can be increased without violating constraints</a:t>
            </a:r>
            <a:r>
              <a:rPr lang="en-US" sz="2400" dirty="0" smtClean="0"/>
              <a:t>.</a:t>
            </a:r>
          </a:p>
        </p:txBody>
      </p:sp>
      <p:pic>
        <p:nvPicPr>
          <p:cNvPr id="6146" name="Picture 2"/>
          <p:cNvPicPr>
            <a:picLocks noChangeAspect="1" noChangeArrowheads="1"/>
          </p:cNvPicPr>
          <p:nvPr/>
        </p:nvPicPr>
        <p:blipFill>
          <a:blip r:embed="rId3" cstate="print"/>
          <a:srcRect/>
          <a:stretch>
            <a:fillRect/>
          </a:stretch>
        </p:blipFill>
        <p:spPr bwMode="auto">
          <a:xfrm>
            <a:off x="4019550" y="3429000"/>
            <a:ext cx="4819650" cy="828675"/>
          </a:xfrm>
          <a:prstGeom prst="rect">
            <a:avLst/>
          </a:prstGeom>
          <a:noFill/>
          <a:ln w="9525">
            <a:noFill/>
            <a:miter lim="800000"/>
            <a:headEnd/>
            <a:tailEnd/>
          </a:ln>
        </p:spPr>
      </p:pic>
      <p:sp>
        <p:nvSpPr>
          <p:cNvPr id="7" name="TextBox 6"/>
          <p:cNvSpPr txBox="1"/>
          <p:nvPr/>
        </p:nvSpPr>
        <p:spPr>
          <a:xfrm>
            <a:off x="762000" y="3571875"/>
            <a:ext cx="3331361" cy="400110"/>
          </a:xfrm>
          <a:prstGeom prst="rect">
            <a:avLst/>
          </a:prstGeom>
          <a:noFill/>
        </p:spPr>
        <p:txBody>
          <a:bodyPr wrap="none" rtlCol="0">
            <a:spAutoFit/>
          </a:bodyPr>
          <a:lstStyle/>
          <a:p>
            <a:r>
              <a:rPr lang="en-US" sz="2000" dirty="0" smtClean="0"/>
              <a:t>Utilization constraints (linear):</a:t>
            </a:r>
            <a:endParaRPr lang="en-US" sz="2000" dirty="0"/>
          </a:p>
        </p:txBody>
      </p:sp>
      <p:sp>
        <p:nvSpPr>
          <p:cNvPr id="9" name="TextBox 8"/>
          <p:cNvSpPr txBox="1"/>
          <p:nvPr/>
        </p:nvSpPr>
        <p:spPr>
          <a:xfrm>
            <a:off x="762000" y="4419600"/>
            <a:ext cx="3550844" cy="400110"/>
          </a:xfrm>
          <a:prstGeom prst="rect">
            <a:avLst/>
          </a:prstGeom>
          <a:noFill/>
        </p:spPr>
        <p:txBody>
          <a:bodyPr wrap="none" rtlCol="0">
            <a:spAutoFit/>
          </a:bodyPr>
          <a:lstStyle/>
          <a:p>
            <a:r>
              <a:rPr lang="en-US" sz="2000" dirty="0" smtClean="0"/>
              <a:t>Latency constraints (non-linear):</a:t>
            </a:r>
            <a:endParaRPr lang="en-US" sz="2000" dirty="0"/>
          </a:p>
        </p:txBody>
      </p:sp>
      <p:sp>
        <p:nvSpPr>
          <p:cNvPr id="12" name="Rectangle 11"/>
          <p:cNvSpPr/>
          <p:nvPr/>
        </p:nvSpPr>
        <p:spPr>
          <a:xfrm>
            <a:off x="4267200" y="7419975"/>
            <a:ext cx="1905000" cy="68580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p:cNvPicPr>
            <a:picLocks noChangeAspect="1" noChangeArrowheads="1"/>
          </p:cNvPicPr>
          <p:nvPr/>
        </p:nvPicPr>
        <p:blipFill>
          <a:blip r:embed="rId4" cstate="print"/>
          <a:srcRect/>
          <a:stretch>
            <a:fillRect/>
          </a:stretch>
        </p:blipFill>
        <p:spPr bwMode="auto">
          <a:xfrm>
            <a:off x="3200400" y="1828800"/>
            <a:ext cx="2667000" cy="723900"/>
          </a:xfrm>
          <a:prstGeom prst="rect">
            <a:avLst/>
          </a:prstGeom>
          <a:noFill/>
          <a:ln w="9525">
            <a:noFill/>
            <a:miter lim="800000"/>
            <a:headEnd/>
            <a:tailEnd/>
          </a:ln>
        </p:spPr>
      </p:pic>
      <p:sp>
        <p:nvSpPr>
          <p:cNvPr id="15" name="Content Placeholder 2"/>
          <p:cNvSpPr txBox="1">
            <a:spLocks/>
          </p:cNvSpPr>
          <p:nvPr/>
        </p:nvSpPr>
        <p:spPr>
          <a:xfrm>
            <a:off x="457200" y="2590800"/>
            <a:ext cx="8229600" cy="91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Same</a:t>
            </a:r>
            <a:r>
              <a:rPr kumimoji="0" lang="en-US" sz="2400" b="0" i="0" u="none" strike="noStrike" kern="1200" cap="none" spc="0" normalizeH="0" noProof="0" dirty="0" smtClean="0">
                <a:ln>
                  <a:noFill/>
                </a:ln>
                <a:solidFill>
                  <a:schemeClr val="tx1"/>
                </a:solidFill>
                <a:effectLst/>
                <a:uLnTx/>
                <a:uFillTx/>
                <a:latin typeface="+mn-lt"/>
                <a:ea typeface="+mn-ea"/>
                <a:cs typeface="+mn-cs"/>
              </a:rPr>
              <a:t> design variables as in allocation &amp; priority assignment. </a:t>
            </a:r>
            <a:r>
              <a:rPr lang="en-US" sz="2400" dirty="0" smtClean="0"/>
              <a:t>C</a:t>
            </a:r>
            <a:r>
              <a:rPr kumimoji="0" lang="en-US" sz="2400" b="0" i="0" u="none" strike="noStrike" kern="1200" cap="none" spc="0" normalizeH="0" noProof="0" dirty="0" err="1" smtClean="0">
                <a:ln>
                  <a:noFill/>
                </a:ln>
                <a:solidFill>
                  <a:schemeClr val="tx1"/>
                </a:solidFill>
                <a:effectLst/>
                <a:uLnTx/>
                <a:uFillTx/>
                <a:latin typeface="+mn-lt"/>
                <a:ea typeface="+mn-ea"/>
                <a:cs typeface="+mn-cs"/>
              </a:rPr>
              <a:t>onstraints</a:t>
            </a:r>
            <a:r>
              <a:rPr kumimoji="0" lang="en-US" sz="2400" b="0" i="0" u="none" strike="noStrike" kern="1200" cap="none" spc="0" normalizeH="0" noProof="0" dirty="0" smtClean="0">
                <a:ln>
                  <a:noFill/>
                </a:ln>
                <a:solidFill>
                  <a:schemeClr val="tx1"/>
                </a:solidFill>
                <a:effectLst/>
                <a:uLnTx/>
                <a:uFillTx/>
                <a:latin typeface="+mn-lt"/>
                <a:ea typeface="+mn-ea"/>
                <a:cs typeface="+mn-cs"/>
              </a:rPr>
              <a:t> on utilization and end-to-end latency.</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2226" name="Picture 2"/>
          <p:cNvPicPr>
            <a:picLocks noChangeAspect="1" noChangeArrowheads="1"/>
          </p:cNvPicPr>
          <p:nvPr/>
        </p:nvPicPr>
        <p:blipFill>
          <a:blip r:embed="rId5" cstate="print"/>
          <a:srcRect/>
          <a:stretch>
            <a:fillRect/>
          </a:stretch>
        </p:blipFill>
        <p:spPr bwMode="auto">
          <a:xfrm>
            <a:off x="4171950" y="4343400"/>
            <a:ext cx="4819650" cy="1447800"/>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48385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1" presetClass="entr" presetSubtype="0" fill="hold" nodeType="withEffect">
                                  <p:stCondLst>
                                    <p:cond delay="0"/>
                                  </p:stCondLst>
                                  <p:childTnLst>
                                    <p:set>
                                      <p:cBhvr>
                                        <p:cTn id="17"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animBg="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Autofit/>
          </a:bodyPr>
          <a:lstStyle/>
          <a:p>
            <a:pPr eaLnBrk="1" fontAlgn="auto" hangingPunct="1">
              <a:spcAft>
                <a:spcPts val="0"/>
              </a:spcAft>
              <a:defRPr/>
            </a:pPr>
            <a:r>
              <a:rPr lang="en-US" sz="3600" dirty="0" smtClean="0"/>
              <a:t>MILP and Heuristic Hybrid Algorithm</a:t>
            </a:r>
            <a:endParaRPr lang="en-US" sz="3600" dirty="0"/>
          </a:p>
        </p:txBody>
      </p:sp>
      <p:sp>
        <p:nvSpPr>
          <p:cNvPr id="18" name="Flowchart: Alternate Process 17"/>
          <p:cNvSpPr/>
          <p:nvPr/>
        </p:nvSpPr>
        <p:spPr>
          <a:xfrm>
            <a:off x="3955530" y="914400"/>
            <a:ext cx="2286000" cy="685800"/>
          </a:xfrm>
          <a:prstGeom prst="flowChartAlternateProcess">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Initial Task Allocation</a:t>
            </a:r>
          </a:p>
          <a:p>
            <a:pPr algn="ctr"/>
            <a:r>
              <a:rPr lang="en-US" sz="1600" dirty="0" smtClean="0"/>
              <a:t>(MILP approximation)</a:t>
            </a:r>
            <a:endParaRPr lang="en-US" sz="1600" dirty="0"/>
          </a:p>
        </p:txBody>
      </p:sp>
      <p:sp>
        <p:nvSpPr>
          <p:cNvPr id="19" name="Flowchart: Alternate Process 18"/>
          <p:cNvSpPr/>
          <p:nvPr/>
        </p:nvSpPr>
        <p:spPr>
          <a:xfrm>
            <a:off x="3955530" y="2209800"/>
            <a:ext cx="2286000" cy="838200"/>
          </a:xfrm>
          <a:prstGeom prst="flowChartAlternateProcess">
            <a:avLst/>
          </a:prstGeom>
          <a:ln w="25400"/>
        </p:spPr>
        <p:style>
          <a:lnRef idx="2">
            <a:schemeClr val="dk1"/>
          </a:lnRef>
          <a:fillRef idx="1">
            <a:schemeClr val="lt1"/>
          </a:fillRef>
          <a:effectRef idx="0">
            <a:schemeClr val="dk1"/>
          </a:effectRef>
          <a:fontRef idx="minor">
            <a:schemeClr val="dk1"/>
          </a:fontRef>
        </p:style>
        <p:txBody>
          <a:bodyPr rtlCol="0" anchor="ctr"/>
          <a:lstStyle/>
          <a:p>
            <a:r>
              <a:rPr lang="en-US" b="1" dirty="0" smtClean="0"/>
              <a:t>Signal Packing and Message Allocation</a:t>
            </a:r>
          </a:p>
          <a:p>
            <a:r>
              <a:rPr lang="en-US" sz="1600" dirty="0" smtClean="0"/>
              <a:t>(weight-based heuristic)</a:t>
            </a:r>
            <a:endParaRPr lang="en-US" sz="1600" dirty="0"/>
          </a:p>
        </p:txBody>
      </p:sp>
      <p:sp>
        <p:nvSpPr>
          <p:cNvPr id="20" name="Flowchart: Alternate Process 19"/>
          <p:cNvSpPr/>
          <p:nvPr/>
        </p:nvSpPr>
        <p:spPr>
          <a:xfrm>
            <a:off x="3955530" y="3443748"/>
            <a:ext cx="2286000" cy="899652"/>
          </a:xfrm>
          <a:prstGeom prst="flowChartAlternateProcess">
            <a:avLst/>
          </a:prstGeom>
          <a:ln w="25400"/>
        </p:spPr>
        <p:style>
          <a:lnRef idx="2">
            <a:schemeClr val="dk1"/>
          </a:lnRef>
          <a:fillRef idx="1">
            <a:schemeClr val="lt1"/>
          </a:fillRef>
          <a:effectRef idx="0">
            <a:schemeClr val="dk1"/>
          </a:effectRef>
          <a:fontRef idx="minor">
            <a:schemeClr val="dk1"/>
          </a:fontRef>
        </p:style>
        <p:txBody>
          <a:bodyPr rtlCol="0" anchor="ctr"/>
          <a:lstStyle/>
          <a:p>
            <a:r>
              <a:rPr lang="en-US" b="1" dirty="0" smtClean="0"/>
              <a:t>Task and Message Priority Assignment</a:t>
            </a:r>
          </a:p>
          <a:p>
            <a:r>
              <a:rPr lang="en-US" dirty="0" smtClean="0"/>
              <a:t>(iterative heuristic)</a:t>
            </a:r>
            <a:endParaRPr lang="en-US" dirty="0"/>
          </a:p>
        </p:txBody>
      </p:sp>
      <p:sp>
        <p:nvSpPr>
          <p:cNvPr id="21" name="Flowchart: Alternate Process 20"/>
          <p:cNvSpPr/>
          <p:nvPr/>
        </p:nvSpPr>
        <p:spPr>
          <a:xfrm>
            <a:off x="685800" y="3276600"/>
            <a:ext cx="2286000" cy="990600"/>
          </a:xfrm>
          <a:prstGeom prst="flowChartAlternateProcess">
            <a:avLst/>
          </a:prstGeom>
          <a:ln w="25400"/>
        </p:spPr>
        <p:style>
          <a:lnRef idx="2">
            <a:schemeClr val="dk1"/>
          </a:lnRef>
          <a:fillRef idx="1">
            <a:schemeClr val="lt1"/>
          </a:fillRef>
          <a:effectRef idx="0">
            <a:schemeClr val="dk1"/>
          </a:effectRef>
          <a:fontRef idx="minor">
            <a:schemeClr val="dk1"/>
          </a:fontRef>
        </p:style>
        <p:txBody>
          <a:bodyPr rtlCol="0" anchor="ctr"/>
          <a:lstStyle/>
          <a:p>
            <a:r>
              <a:rPr lang="en-US" b="1" dirty="0" smtClean="0"/>
              <a:t>Task Re-allocation</a:t>
            </a:r>
          </a:p>
          <a:p>
            <a:r>
              <a:rPr lang="en-US" dirty="0" smtClean="0"/>
              <a:t>(greedy heuristic w/ incremental changes)</a:t>
            </a:r>
            <a:endParaRPr lang="en-US" dirty="0"/>
          </a:p>
        </p:txBody>
      </p:sp>
      <p:cxnSp>
        <p:nvCxnSpPr>
          <p:cNvPr id="22" name="Elbow Connector 21"/>
          <p:cNvCxnSpPr>
            <a:stCxn id="18" idx="2"/>
            <a:endCxn id="19" idx="0"/>
          </p:cNvCxnSpPr>
          <p:nvPr/>
        </p:nvCxnSpPr>
        <p:spPr>
          <a:xfrm rot="5400000">
            <a:off x="4793730" y="1905000"/>
            <a:ext cx="609600" cy="1588"/>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9" idx="2"/>
            <a:endCxn id="20" idx="0"/>
          </p:cNvCxnSpPr>
          <p:nvPr/>
        </p:nvCxnSpPr>
        <p:spPr>
          <a:xfrm rot="5400000">
            <a:off x="4900656" y="3245874"/>
            <a:ext cx="395748" cy="1588"/>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25" idx="2"/>
            <a:endCxn id="21" idx="2"/>
          </p:cNvCxnSpPr>
          <p:nvPr/>
        </p:nvCxnSpPr>
        <p:spPr>
          <a:xfrm rot="5400000" flipH="1">
            <a:off x="2709137" y="3386863"/>
            <a:ext cx="1509056" cy="3269730"/>
          </a:xfrm>
          <a:prstGeom prst="bentConnector3">
            <a:avLst>
              <a:gd name="adj1" fmla="val -1514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Flowchart: Decision 24"/>
          <p:cNvSpPr/>
          <p:nvPr/>
        </p:nvSpPr>
        <p:spPr>
          <a:xfrm>
            <a:off x="3841230" y="4785656"/>
            <a:ext cx="2514600" cy="990600"/>
          </a:xfrm>
          <a:prstGeom prst="flowChartDecision">
            <a:avLst/>
          </a:prstGeom>
          <a:ln w="25400"/>
        </p:spPr>
        <p:style>
          <a:lnRef idx="2">
            <a:schemeClr val="dk1"/>
          </a:lnRef>
          <a:fillRef idx="1">
            <a:schemeClr val="lt1"/>
          </a:fillRef>
          <a:effectRef idx="0">
            <a:schemeClr val="dk1"/>
          </a:effectRef>
          <a:fontRef idx="minor">
            <a:schemeClr val="dk1"/>
          </a:fontRef>
        </p:style>
        <p:txBody>
          <a:bodyPr rtlCol="0" anchor="ctr"/>
          <a:lstStyle/>
          <a:p>
            <a:r>
              <a:rPr lang="en-US" b="1" dirty="0" smtClean="0"/>
              <a:t>Reach Stop Condition? </a:t>
            </a:r>
            <a:endParaRPr lang="en-US" b="1" dirty="0"/>
          </a:p>
        </p:txBody>
      </p:sp>
      <p:sp>
        <p:nvSpPr>
          <p:cNvPr id="26" name="TextBox 25"/>
          <p:cNvSpPr txBox="1"/>
          <p:nvPr/>
        </p:nvSpPr>
        <p:spPr>
          <a:xfrm>
            <a:off x="5410200" y="5715000"/>
            <a:ext cx="599267" cy="461665"/>
          </a:xfrm>
          <a:prstGeom prst="rect">
            <a:avLst/>
          </a:prstGeom>
          <a:noFill/>
        </p:spPr>
        <p:txBody>
          <a:bodyPr wrap="none" rtlCol="0">
            <a:spAutoFit/>
          </a:bodyPr>
          <a:lstStyle/>
          <a:p>
            <a:r>
              <a:rPr lang="en-US" sz="2400" dirty="0" smtClean="0">
                <a:latin typeface="+mn-lt"/>
              </a:rPr>
              <a:t>Yes</a:t>
            </a:r>
            <a:endParaRPr lang="en-US" sz="2400" dirty="0">
              <a:latin typeface="+mn-lt"/>
            </a:endParaRPr>
          </a:p>
        </p:txBody>
      </p:sp>
      <p:cxnSp>
        <p:nvCxnSpPr>
          <p:cNvPr id="27" name="Elbow Connector 26"/>
          <p:cNvCxnSpPr>
            <a:stCxn id="20" idx="2"/>
            <a:endCxn id="25" idx="0"/>
          </p:cNvCxnSpPr>
          <p:nvPr/>
        </p:nvCxnSpPr>
        <p:spPr>
          <a:xfrm rot="5400000">
            <a:off x="4877402" y="4564528"/>
            <a:ext cx="442256" cy="1588"/>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Flowchart: Alternate Process 27"/>
          <p:cNvSpPr/>
          <p:nvPr/>
        </p:nvSpPr>
        <p:spPr>
          <a:xfrm>
            <a:off x="3955530" y="6248400"/>
            <a:ext cx="2286000" cy="457200"/>
          </a:xfrm>
          <a:prstGeom prst="flowChartAlternateProcess">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End</a:t>
            </a:r>
            <a:endParaRPr lang="en-US" b="1" dirty="0"/>
          </a:p>
        </p:txBody>
      </p:sp>
      <p:cxnSp>
        <p:nvCxnSpPr>
          <p:cNvPr id="29" name="Elbow Connector 28"/>
          <p:cNvCxnSpPr>
            <a:stCxn id="25" idx="2"/>
            <a:endCxn id="28" idx="0"/>
          </p:cNvCxnSpPr>
          <p:nvPr/>
        </p:nvCxnSpPr>
        <p:spPr>
          <a:xfrm rot="5400000">
            <a:off x="4862458" y="6012328"/>
            <a:ext cx="472144" cy="1588"/>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48000" y="5562600"/>
            <a:ext cx="551754" cy="461665"/>
          </a:xfrm>
          <a:prstGeom prst="rect">
            <a:avLst/>
          </a:prstGeom>
          <a:noFill/>
        </p:spPr>
        <p:txBody>
          <a:bodyPr wrap="none" rtlCol="0">
            <a:spAutoFit/>
          </a:bodyPr>
          <a:lstStyle/>
          <a:p>
            <a:r>
              <a:rPr lang="en-US" sz="2400" dirty="0" smtClean="0">
                <a:latin typeface="+mn-lt"/>
              </a:rPr>
              <a:t>No</a:t>
            </a:r>
            <a:endParaRPr lang="en-US" sz="2400" dirty="0">
              <a:latin typeface="+mn-lt"/>
            </a:endParaRPr>
          </a:p>
        </p:txBody>
      </p:sp>
      <p:cxnSp>
        <p:nvCxnSpPr>
          <p:cNvPr id="31" name="Shape 30"/>
          <p:cNvCxnSpPr>
            <a:stCxn id="21" idx="0"/>
          </p:cNvCxnSpPr>
          <p:nvPr/>
        </p:nvCxnSpPr>
        <p:spPr>
          <a:xfrm rot="5400000" flipH="1" flipV="1">
            <a:off x="2781300" y="952500"/>
            <a:ext cx="1371600" cy="327660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32" idx="3"/>
            <a:endCxn id="18" idx="1"/>
          </p:cNvCxnSpPr>
          <p:nvPr/>
        </p:nvCxnSpPr>
        <p:spPr>
          <a:xfrm>
            <a:off x="2819400" y="1257300"/>
            <a:ext cx="1136130" cy="1588"/>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33400" y="914400"/>
            <a:ext cx="2286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Initial Task and Signal Priority </a:t>
            </a:r>
            <a:r>
              <a:rPr lang="en-US" sz="1600" dirty="0" smtClean="0">
                <a:solidFill>
                  <a:schemeClr val="tx1"/>
                </a:solidFill>
              </a:rPr>
              <a:t>(heuristics)</a:t>
            </a:r>
            <a:endParaRPr lang="en-US" sz="1600" dirty="0">
              <a:solidFill>
                <a:schemeClr val="tx1"/>
              </a:solidFill>
            </a:endParaRPr>
          </a:p>
        </p:txBody>
      </p:sp>
      <p:grpSp>
        <p:nvGrpSpPr>
          <p:cNvPr id="38" name="Group 37"/>
          <p:cNvGrpSpPr/>
          <p:nvPr/>
        </p:nvGrpSpPr>
        <p:grpSpPr>
          <a:xfrm>
            <a:off x="6348350" y="762000"/>
            <a:ext cx="2431475" cy="1295400"/>
            <a:chOff x="6348350" y="762000"/>
            <a:chExt cx="2431475" cy="1295400"/>
          </a:xfrm>
        </p:grpSpPr>
        <p:sp>
          <p:nvSpPr>
            <p:cNvPr id="36" name="Left Brace 35"/>
            <p:cNvSpPr/>
            <p:nvPr/>
          </p:nvSpPr>
          <p:spPr>
            <a:xfrm>
              <a:off x="6348350" y="762000"/>
              <a:ext cx="228600" cy="1295400"/>
            </a:xfrm>
            <a:prstGeom prst="leftBrace">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7" name="TextBox 36"/>
            <p:cNvSpPr txBox="1"/>
            <p:nvPr/>
          </p:nvSpPr>
          <p:spPr>
            <a:xfrm>
              <a:off x="6570025" y="785750"/>
              <a:ext cx="2209800" cy="1200329"/>
            </a:xfrm>
            <a:prstGeom prst="rect">
              <a:avLst/>
            </a:prstGeom>
            <a:noFill/>
          </p:spPr>
          <p:txBody>
            <a:bodyPr wrap="square" rtlCol="0">
              <a:spAutoFit/>
            </a:bodyPr>
            <a:lstStyle/>
            <a:p>
              <a:pPr>
                <a:buFontTx/>
                <a:buChar char="-"/>
              </a:pPr>
              <a:r>
                <a:rPr lang="en-US" dirty="0" smtClean="0"/>
                <a:t> one signal per </a:t>
              </a:r>
              <a:r>
                <a:rPr lang="en-US" dirty="0" err="1" smtClean="0"/>
                <a:t>msg</a:t>
              </a:r>
              <a:endParaRPr lang="en-US" dirty="0" smtClean="0"/>
            </a:p>
            <a:p>
              <a:pPr>
                <a:buFontTx/>
                <a:buChar char="-"/>
              </a:pPr>
              <a:r>
                <a:rPr lang="en-US" dirty="0" smtClean="0"/>
                <a:t> utilization constr.</a:t>
              </a:r>
            </a:p>
            <a:p>
              <a:pPr>
                <a:buFontTx/>
                <a:buChar char="-"/>
              </a:pPr>
              <a:r>
                <a:rPr lang="en-US" dirty="0" smtClean="0"/>
                <a:t> latency constr. w/o extensibility factor</a:t>
              </a:r>
              <a:endParaRPr lang="en-US" dirty="0"/>
            </a:p>
          </p:txBody>
        </p:sp>
      </p:grpSp>
      <p:sp>
        <p:nvSpPr>
          <p:cNvPr id="33" name="Slide Number Placeholder 32"/>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5286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8"/>
                                        </p:tgtEl>
                                        <p:attrNameLst>
                                          <p:attrName>fillcolor</p:attrName>
                                        </p:attrNameLst>
                                      </p:cBhvr>
                                      <p:to>
                                        <a:srgbClr val="7D8BF0"/>
                                      </p:to>
                                    </p:animClr>
                                    <p:set>
                                      <p:cBhvr>
                                        <p:cTn id="7" dur="500" fill="hold"/>
                                        <p:tgtEl>
                                          <p:spTgt spid="18"/>
                                        </p:tgtEl>
                                        <p:attrNameLst>
                                          <p:attrName>fill.type</p:attrName>
                                        </p:attrNameLst>
                                      </p:cBhvr>
                                      <p:to>
                                        <p:strVal val="solid"/>
                                      </p:to>
                                    </p:set>
                                    <p:set>
                                      <p:cBhvr>
                                        <p:cTn id="8" dur="500" fill="hold"/>
                                        <p:tgtEl>
                                          <p:spTgt spid="18"/>
                                        </p:tgtEl>
                                        <p:attrNameLst>
                                          <p:attrName>fill.on</p:attrName>
                                        </p:attrNameLst>
                                      </p:cBhvr>
                                      <p:to>
                                        <p:strVal val="true"/>
                                      </p:to>
                                    </p:set>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cTn>
                              </p:par>
                              <p:par>
                                <p:cTn id="18" presetID="1" presetClass="emph" presetSubtype="2" fill="hold" nodeType="withEffect">
                                  <p:stCondLst>
                                    <p:cond delay="0"/>
                                  </p:stCondLst>
                                  <p:childTnLst>
                                    <p:animClr clrSpc="rgb" dir="cw">
                                      <p:cBhvr>
                                        <p:cTn id="19" dur="500" fill="hold"/>
                                        <p:tgtEl>
                                          <p:spTgt spid="18"/>
                                        </p:tgtEl>
                                        <p:attrNameLst>
                                          <p:attrName>fillcolor</p:attrName>
                                        </p:attrNameLst>
                                      </p:cBhvr>
                                      <p:to>
                                        <a:schemeClr val="bg1"/>
                                      </p:to>
                                    </p:animClr>
                                    <p:set>
                                      <p:cBhvr>
                                        <p:cTn id="20" dur="500" fill="hold"/>
                                        <p:tgtEl>
                                          <p:spTgt spid="18"/>
                                        </p:tgtEl>
                                        <p:attrNameLst>
                                          <p:attrName>fill.type</p:attrName>
                                        </p:attrNameLst>
                                      </p:cBhvr>
                                      <p:to>
                                        <p:strVal val="solid"/>
                                      </p:to>
                                    </p:set>
                                    <p:set>
                                      <p:cBhvr>
                                        <p:cTn id="21" dur="500" fill="hold"/>
                                        <p:tgtEl>
                                          <p:spTgt spid="18"/>
                                        </p:tgtEl>
                                        <p:attrNameLst>
                                          <p:attrName>fill.on</p:attrName>
                                        </p:attrNameLst>
                                      </p:cBhvr>
                                      <p:to>
                                        <p:strVal val="true"/>
                                      </p:to>
                                    </p:set>
                                  </p:childTnLst>
                                </p:cTn>
                              </p:par>
                            </p:childTnLst>
                          </p:cTn>
                        </p:par>
                        <p:par>
                          <p:cTn id="22" fill="hold">
                            <p:stCondLst>
                              <p:cond delay="500"/>
                            </p:stCondLst>
                            <p:childTnLst>
                              <p:par>
                                <p:cTn id="23" presetID="1" presetClass="emph" presetSubtype="2" fill="hold" nodeType="afterEffect">
                                  <p:stCondLst>
                                    <p:cond delay="0"/>
                                  </p:stCondLst>
                                  <p:childTnLst>
                                    <p:animClr clrSpc="rgb" dir="cw">
                                      <p:cBhvr>
                                        <p:cTn id="24" dur="500" fill="hold"/>
                                        <p:tgtEl>
                                          <p:spTgt spid="19"/>
                                        </p:tgtEl>
                                        <p:attrNameLst>
                                          <p:attrName>fillcolor</p:attrName>
                                        </p:attrNameLst>
                                      </p:cBhvr>
                                      <p:to>
                                        <a:srgbClr val="7D8BF0"/>
                                      </p:to>
                                    </p:animClr>
                                    <p:set>
                                      <p:cBhvr>
                                        <p:cTn id="25" dur="500" fill="hold"/>
                                        <p:tgtEl>
                                          <p:spTgt spid="19"/>
                                        </p:tgtEl>
                                        <p:attrNameLst>
                                          <p:attrName>fill.type</p:attrName>
                                        </p:attrNameLst>
                                      </p:cBhvr>
                                      <p:to>
                                        <p:strVal val="solid"/>
                                      </p:to>
                                    </p:set>
                                    <p:set>
                                      <p:cBhvr>
                                        <p:cTn id="26" dur="500" fill="hold"/>
                                        <p:tgtEl>
                                          <p:spTgt spid="19"/>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19"/>
                                        </p:tgtEl>
                                        <p:attrNameLst>
                                          <p:attrName>fillcolor</p:attrName>
                                        </p:attrNameLst>
                                      </p:cBhvr>
                                      <p:to>
                                        <a:schemeClr val="bg1"/>
                                      </p:to>
                                    </p:animClr>
                                    <p:set>
                                      <p:cBhvr>
                                        <p:cTn id="31" dur="500" fill="hold"/>
                                        <p:tgtEl>
                                          <p:spTgt spid="19"/>
                                        </p:tgtEl>
                                        <p:attrNameLst>
                                          <p:attrName>fill.type</p:attrName>
                                        </p:attrNameLst>
                                      </p:cBhvr>
                                      <p:to>
                                        <p:strVal val="solid"/>
                                      </p:to>
                                    </p:set>
                                    <p:set>
                                      <p:cBhvr>
                                        <p:cTn id="32" dur="500" fill="hold"/>
                                        <p:tgtEl>
                                          <p:spTgt spid="19"/>
                                        </p:tgtEl>
                                        <p:attrNameLst>
                                          <p:attrName>fill.on</p:attrName>
                                        </p:attrNameLst>
                                      </p:cBhvr>
                                      <p:to>
                                        <p:strVal val="true"/>
                                      </p:to>
                                    </p:set>
                                  </p:childTnLst>
                                </p:cTn>
                              </p:par>
                            </p:childTnLst>
                          </p:cTn>
                        </p:par>
                        <p:par>
                          <p:cTn id="33" fill="hold">
                            <p:stCondLst>
                              <p:cond delay="500"/>
                            </p:stCondLst>
                            <p:childTnLst>
                              <p:par>
                                <p:cTn id="34" presetID="1" presetClass="emph" presetSubtype="2" fill="hold" nodeType="afterEffect">
                                  <p:stCondLst>
                                    <p:cond delay="0"/>
                                  </p:stCondLst>
                                  <p:childTnLst>
                                    <p:animClr clrSpc="rgb" dir="cw">
                                      <p:cBhvr>
                                        <p:cTn id="35" dur="500" fill="hold"/>
                                        <p:tgtEl>
                                          <p:spTgt spid="20"/>
                                        </p:tgtEl>
                                        <p:attrNameLst>
                                          <p:attrName>fillcolor</p:attrName>
                                        </p:attrNameLst>
                                      </p:cBhvr>
                                      <p:to>
                                        <a:srgbClr val="7D8BF0"/>
                                      </p:to>
                                    </p:animClr>
                                    <p:set>
                                      <p:cBhvr>
                                        <p:cTn id="36" dur="500" fill="hold"/>
                                        <p:tgtEl>
                                          <p:spTgt spid="20"/>
                                        </p:tgtEl>
                                        <p:attrNameLst>
                                          <p:attrName>fill.type</p:attrName>
                                        </p:attrNameLst>
                                      </p:cBhvr>
                                      <p:to>
                                        <p:strVal val="solid"/>
                                      </p:to>
                                    </p:set>
                                    <p:set>
                                      <p:cBhvr>
                                        <p:cTn id="37" dur="500" fill="hold"/>
                                        <p:tgtEl>
                                          <p:spTgt spid="20"/>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20"/>
                                        </p:tgtEl>
                                        <p:attrNameLst>
                                          <p:attrName>fillcolor</p:attrName>
                                        </p:attrNameLst>
                                      </p:cBhvr>
                                      <p:to>
                                        <a:schemeClr val="bg1"/>
                                      </p:to>
                                    </p:animClr>
                                    <p:set>
                                      <p:cBhvr>
                                        <p:cTn id="42" dur="500" fill="hold"/>
                                        <p:tgtEl>
                                          <p:spTgt spid="20"/>
                                        </p:tgtEl>
                                        <p:attrNameLst>
                                          <p:attrName>fill.type</p:attrName>
                                        </p:attrNameLst>
                                      </p:cBhvr>
                                      <p:to>
                                        <p:strVal val="solid"/>
                                      </p:to>
                                    </p:set>
                                    <p:set>
                                      <p:cBhvr>
                                        <p:cTn id="43" dur="500" fill="hold"/>
                                        <p:tgtEl>
                                          <p:spTgt spid="20"/>
                                        </p:tgtEl>
                                        <p:attrNameLst>
                                          <p:attrName>fill.on</p:attrName>
                                        </p:attrNameLst>
                                      </p:cBhvr>
                                      <p:to>
                                        <p:strVal val="true"/>
                                      </p:to>
                                    </p:set>
                                  </p:childTnLst>
                                </p:cTn>
                              </p:par>
                            </p:childTnLst>
                          </p:cTn>
                        </p:par>
                        <p:par>
                          <p:cTn id="44" fill="hold">
                            <p:stCondLst>
                              <p:cond delay="500"/>
                            </p:stCondLst>
                            <p:childTnLst>
                              <p:par>
                                <p:cTn id="45" presetID="1" presetClass="emph" presetSubtype="2" fill="hold" nodeType="afterEffect">
                                  <p:stCondLst>
                                    <p:cond delay="0"/>
                                  </p:stCondLst>
                                  <p:childTnLst>
                                    <p:animClr clrSpc="rgb" dir="cw">
                                      <p:cBhvr>
                                        <p:cTn id="46" dur="500" fill="hold"/>
                                        <p:tgtEl>
                                          <p:spTgt spid="25"/>
                                        </p:tgtEl>
                                        <p:attrNameLst>
                                          <p:attrName>fillcolor</p:attrName>
                                        </p:attrNameLst>
                                      </p:cBhvr>
                                      <p:to>
                                        <a:srgbClr val="7D8BF0"/>
                                      </p:to>
                                    </p:animClr>
                                    <p:set>
                                      <p:cBhvr>
                                        <p:cTn id="47" dur="500" fill="hold"/>
                                        <p:tgtEl>
                                          <p:spTgt spid="25"/>
                                        </p:tgtEl>
                                        <p:attrNameLst>
                                          <p:attrName>fill.type</p:attrName>
                                        </p:attrNameLst>
                                      </p:cBhvr>
                                      <p:to>
                                        <p:strVal val="solid"/>
                                      </p:to>
                                    </p:set>
                                    <p:set>
                                      <p:cBhvr>
                                        <p:cTn id="48" dur="500" fill="hold"/>
                                        <p:tgtEl>
                                          <p:spTgt spid="25"/>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25"/>
                                        </p:tgtEl>
                                        <p:attrNameLst>
                                          <p:attrName>fillcolor</p:attrName>
                                        </p:attrNameLst>
                                      </p:cBhvr>
                                      <p:to>
                                        <a:schemeClr val="bg1"/>
                                      </p:to>
                                    </p:animClr>
                                    <p:set>
                                      <p:cBhvr>
                                        <p:cTn id="53" dur="500" fill="hold"/>
                                        <p:tgtEl>
                                          <p:spTgt spid="25"/>
                                        </p:tgtEl>
                                        <p:attrNameLst>
                                          <p:attrName>fill.type</p:attrName>
                                        </p:attrNameLst>
                                      </p:cBhvr>
                                      <p:to>
                                        <p:strVal val="solid"/>
                                      </p:to>
                                    </p:set>
                                    <p:set>
                                      <p:cBhvr>
                                        <p:cTn id="54" dur="500" fill="hold"/>
                                        <p:tgtEl>
                                          <p:spTgt spid="25"/>
                                        </p:tgtEl>
                                        <p:attrNameLst>
                                          <p:attrName>fill.on</p:attrName>
                                        </p:attrNameLst>
                                      </p:cBhvr>
                                      <p:to>
                                        <p:strVal val="true"/>
                                      </p:to>
                                    </p:set>
                                  </p:childTnLst>
                                </p:cTn>
                              </p:par>
                            </p:childTnLst>
                          </p:cTn>
                        </p:par>
                        <p:par>
                          <p:cTn id="55" fill="hold">
                            <p:stCondLst>
                              <p:cond delay="500"/>
                            </p:stCondLst>
                            <p:childTnLst>
                              <p:par>
                                <p:cTn id="56" presetID="1" presetClass="emph" presetSubtype="2" fill="hold" nodeType="afterEffect">
                                  <p:stCondLst>
                                    <p:cond delay="0"/>
                                  </p:stCondLst>
                                  <p:childTnLst>
                                    <p:animClr clrSpc="rgb" dir="cw">
                                      <p:cBhvr>
                                        <p:cTn id="57" dur="500" fill="hold"/>
                                        <p:tgtEl>
                                          <p:spTgt spid="21"/>
                                        </p:tgtEl>
                                        <p:attrNameLst>
                                          <p:attrName>fillcolor</p:attrName>
                                        </p:attrNameLst>
                                      </p:cBhvr>
                                      <p:to>
                                        <a:srgbClr val="7D8BF0"/>
                                      </p:to>
                                    </p:animClr>
                                    <p:set>
                                      <p:cBhvr>
                                        <p:cTn id="58" dur="500" fill="hold"/>
                                        <p:tgtEl>
                                          <p:spTgt spid="21"/>
                                        </p:tgtEl>
                                        <p:attrNameLst>
                                          <p:attrName>fill.type</p:attrName>
                                        </p:attrNameLst>
                                      </p:cBhvr>
                                      <p:to>
                                        <p:strVal val="solid"/>
                                      </p:to>
                                    </p:set>
                                    <p:set>
                                      <p:cBhvr>
                                        <p:cTn id="59" dur="500" fill="hold"/>
                                        <p:tgtEl>
                                          <p:spTgt spid="21"/>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21"/>
                                        </p:tgtEl>
                                        <p:attrNameLst>
                                          <p:attrName>fillcolor</p:attrName>
                                        </p:attrNameLst>
                                      </p:cBhvr>
                                      <p:to>
                                        <a:schemeClr val="bg1"/>
                                      </p:to>
                                    </p:animClr>
                                    <p:set>
                                      <p:cBhvr>
                                        <p:cTn id="64" dur="500" fill="hold"/>
                                        <p:tgtEl>
                                          <p:spTgt spid="21"/>
                                        </p:tgtEl>
                                        <p:attrNameLst>
                                          <p:attrName>fill.type</p:attrName>
                                        </p:attrNameLst>
                                      </p:cBhvr>
                                      <p:to>
                                        <p:strVal val="solid"/>
                                      </p:to>
                                    </p:set>
                                    <p:set>
                                      <p:cBhvr>
                                        <p:cTn id="65" dur="500" fill="hold"/>
                                        <p:tgtEl>
                                          <p:spTgt spid="21"/>
                                        </p:tgtEl>
                                        <p:attrNameLst>
                                          <p:attrName>fill.on</p:attrName>
                                        </p:attrNameLst>
                                      </p:cBhvr>
                                      <p:to>
                                        <p:strVal val="true"/>
                                      </p:to>
                                    </p:set>
                                  </p:childTnLst>
                                </p:cTn>
                              </p:par>
                            </p:childTnLst>
                          </p:cTn>
                        </p:par>
                        <p:par>
                          <p:cTn id="66" fill="hold">
                            <p:stCondLst>
                              <p:cond delay="500"/>
                            </p:stCondLst>
                            <p:childTnLst>
                              <p:par>
                                <p:cTn id="67" presetID="1" presetClass="emph" presetSubtype="2" fill="hold" nodeType="afterEffect">
                                  <p:stCondLst>
                                    <p:cond delay="0"/>
                                  </p:stCondLst>
                                  <p:childTnLst>
                                    <p:animClr clrSpc="rgb" dir="cw">
                                      <p:cBhvr>
                                        <p:cTn id="68" dur="500" fill="hold"/>
                                        <p:tgtEl>
                                          <p:spTgt spid="19"/>
                                        </p:tgtEl>
                                        <p:attrNameLst>
                                          <p:attrName>fillcolor</p:attrName>
                                        </p:attrNameLst>
                                      </p:cBhvr>
                                      <p:to>
                                        <a:srgbClr val="7D8BF0"/>
                                      </p:to>
                                    </p:animClr>
                                    <p:set>
                                      <p:cBhvr>
                                        <p:cTn id="69" dur="500" fill="hold"/>
                                        <p:tgtEl>
                                          <p:spTgt spid="19"/>
                                        </p:tgtEl>
                                        <p:attrNameLst>
                                          <p:attrName>fill.type</p:attrName>
                                        </p:attrNameLst>
                                      </p:cBhvr>
                                      <p:to>
                                        <p:strVal val="solid"/>
                                      </p:to>
                                    </p:set>
                                    <p:set>
                                      <p:cBhvr>
                                        <p:cTn id="70" dur="5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t>Experimental Results</a:t>
            </a:r>
            <a:endParaRPr lang="en-US" sz="3600" dirty="0"/>
          </a:p>
        </p:txBody>
      </p:sp>
      <p:sp>
        <p:nvSpPr>
          <p:cNvPr id="3" name="Content Placeholder 2"/>
          <p:cNvSpPr>
            <a:spLocks noGrp="1"/>
          </p:cNvSpPr>
          <p:nvPr>
            <p:ph idx="1"/>
          </p:nvPr>
        </p:nvSpPr>
        <p:spPr>
          <a:xfrm>
            <a:off x="457200" y="1143000"/>
            <a:ext cx="8382000" cy="1295400"/>
          </a:xfrm>
        </p:spPr>
        <p:txBody>
          <a:bodyPr/>
          <a:lstStyle/>
          <a:p>
            <a:r>
              <a:rPr lang="en-US" sz="2400" dirty="0" smtClean="0"/>
              <a:t>Parameter </a:t>
            </a:r>
            <a:r>
              <a:rPr lang="en-US" sz="2400" i="1" dirty="0" smtClean="0"/>
              <a:t>K</a:t>
            </a:r>
            <a:r>
              <a:rPr lang="en-US" sz="2400" dirty="0" smtClean="0"/>
              <a:t> to trade off between extensibility and latency. </a:t>
            </a:r>
          </a:p>
          <a:p>
            <a:endParaRPr lang="en-US" sz="2400" dirty="0" smtClean="0"/>
          </a:p>
        </p:txBody>
      </p:sp>
      <p:graphicFrame>
        <p:nvGraphicFramePr>
          <p:cNvPr id="7" name="Chart 6"/>
          <p:cNvGraphicFramePr>
            <a:graphicFrameLocks/>
          </p:cNvGraphicFramePr>
          <p:nvPr/>
        </p:nvGraphicFramePr>
        <p:xfrm>
          <a:off x="838200" y="1981200"/>
          <a:ext cx="72390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044945" y="2590800"/>
            <a:ext cx="498855" cy="338554"/>
          </a:xfrm>
          <a:prstGeom prst="rect">
            <a:avLst/>
          </a:prstGeom>
          <a:noFill/>
        </p:spPr>
        <p:txBody>
          <a:bodyPr wrap="none" rtlCol="0">
            <a:spAutoFit/>
          </a:bodyPr>
          <a:lstStyle/>
          <a:p>
            <a:r>
              <a:rPr lang="en-US" sz="1600" dirty="0" smtClean="0">
                <a:latin typeface="+mn-lt"/>
              </a:rPr>
              <a:t>K=0</a:t>
            </a:r>
            <a:endParaRPr lang="en-US" sz="1600" dirty="0">
              <a:latin typeface="+mn-lt"/>
            </a:endParaRPr>
          </a:p>
        </p:txBody>
      </p:sp>
      <p:sp>
        <p:nvSpPr>
          <p:cNvPr id="11" name="TextBox 10"/>
          <p:cNvSpPr txBox="1"/>
          <p:nvPr/>
        </p:nvSpPr>
        <p:spPr>
          <a:xfrm>
            <a:off x="6705600" y="2971800"/>
            <a:ext cx="654346" cy="338554"/>
          </a:xfrm>
          <a:prstGeom prst="rect">
            <a:avLst/>
          </a:prstGeom>
          <a:noFill/>
        </p:spPr>
        <p:txBody>
          <a:bodyPr wrap="none" rtlCol="0">
            <a:spAutoFit/>
          </a:bodyPr>
          <a:lstStyle/>
          <a:p>
            <a:r>
              <a:rPr lang="en-US" sz="1600" dirty="0" smtClean="0">
                <a:latin typeface="+mn-lt"/>
              </a:rPr>
              <a:t>K=0.1</a:t>
            </a:r>
            <a:endParaRPr lang="en-US" sz="1600" dirty="0">
              <a:latin typeface="+mn-lt"/>
            </a:endParaRPr>
          </a:p>
        </p:txBody>
      </p:sp>
      <p:sp>
        <p:nvSpPr>
          <p:cNvPr id="13" name="TextBox 12"/>
          <p:cNvSpPr txBox="1"/>
          <p:nvPr/>
        </p:nvSpPr>
        <p:spPr>
          <a:xfrm>
            <a:off x="5638800" y="3602736"/>
            <a:ext cx="654346" cy="338554"/>
          </a:xfrm>
          <a:prstGeom prst="rect">
            <a:avLst/>
          </a:prstGeom>
          <a:noFill/>
        </p:spPr>
        <p:txBody>
          <a:bodyPr wrap="none" rtlCol="0">
            <a:spAutoFit/>
          </a:bodyPr>
          <a:lstStyle/>
          <a:p>
            <a:r>
              <a:rPr lang="en-US" sz="1600" dirty="0" smtClean="0">
                <a:latin typeface="+mn-lt"/>
              </a:rPr>
              <a:t>K=0.2</a:t>
            </a:r>
            <a:endParaRPr lang="en-US" sz="1600" dirty="0">
              <a:latin typeface="+mn-lt"/>
            </a:endParaRPr>
          </a:p>
        </p:txBody>
      </p:sp>
      <p:sp>
        <p:nvSpPr>
          <p:cNvPr id="14" name="TextBox 13"/>
          <p:cNvSpPr txBox="1"/>
          <p:nvPr/>
        </p:nvSpPr>
        <p:spPr>
          <a:xfrm>
            <a:off x="4800600" y="3657600"/>
            <a:ext cx="654346" cy="338554"/>
          </a:xfrm>
          <a:prstGeom prst="rect">
            <a:avLst/>
          </a:prstGeom>
          <a:noFill/>
        </p:spPr>
        <p:txBody>
          <a:bodyPr wrap="none" rtlCol="0">
            <a:spAutoFit/>
          </a:bodyPr>
          <a:lstStyle/>
          <a:p>
            <a:r>
              <a:rPr lang="en-US" sz="1600" dirty="0" smtClean="0">
                <a:latin typeface="+mn-lt"/>
              </a:rPr>
              <a:t>K=0.5</a:t>
            </a:r>
            <a:endParaRPr lang="en-US" sz="1600" dirty="0">
              <a:latin typeface="+mn-lt"/>
            </a:endParaRPr>
          </a:p>
        </p:txBody>
      </p:sp>
      <p:sp>
        <p:nvSpPr>
          <p:cNvPr id="17" name="TextBox 16"/>
          <p:cNvSpPr txBox="1"/>
          <p:nvPr/>
        </p:nvSpPr>
        <p:spPr>
          <a:xfrm>
            <a:off x="2319171" y="2593848"/>
            <a:ext cx="805029" cy="338554"/>
          </a:xfrm>
          <a:prstGeom prst="rect">
            <a:avLst/>
          </a:prstGeom>
          <a:noFill/>
        </p:spPr>
        <p:txBody>
          <a:bodyPr wrap="none" rtlCol="0">
            <a:spAutoFit/>
          </a:bodyPr>
          <a:lstStyle/>
          <a:p>
            <a:r>
              <a:rPr lang="en-US" sz="1600" dirty="0" smtClean="0">
                <a:latin typeface="+mn-lt"/>
              </a:rPr>
              <a:t>manual</a:t>
            </a:r>
            <a:endParaRPr lang="en-US" sz="1600" dirty="0">
              <a:latin typeface="+mn-lt"/>
            </a:endParaRPr>
          </a:p>
        </p:txBody>
      </p:sp>
      <p:sp>
        <p:nvSpPr>
          <p:cNvPr id="18" name="Slide Number Placeholder 17"/>
          <p:cNvSpPr>
            <a:spLocks noGrp="1"/>
          </p:cNvSpPr>
          <p:nvPr>
            <p:ph type="sldNum" sz="quarter" idx="12"/>
          </p:nvPr>
        </p:nvSpPr>
        <p:spPr/>
        <p:txBody>
          <a:bodyPr/>
          <a:lstStyle/>
          <a:p>
            <a:fld id="{B6F15528-21DE-4FAA-801E-634DDDAF4B2B}" type="slidenum">
              <a:rPr lang="en-US" smtClean="0"/>
              <a:pPr/>
              <a:t>35</a:t>
            </a:fld>
            <a:endParaRPr lang="en-US"/>
          </a:p>
        </p:txBody>
      </p:sp>
      <p:sp>
        <p:nvSpPr>
          <p:cNvPr id="20" name="TextBox 19"/>
          <p:cNvSpPr txBox="1"/>
          <p:nvPr/>
        </p:nvSpPr>
        <p:spPr>
          <a:xfrm>
            <a:off x="533400" y="5867400"/>
            <a:ext cx="8153400" cy="830997"/>
          </a:xfrm>
          <a:prstGeom prst="rect">
            <a:avLst/>
          </a:prstGeom>
          <a:noFill/>
        </p:spPr>
        <p:txBody>
          <a:bodyPr wrap="square" rtlCol="0">
            <a:spAutoFit/>
          </a:bodyPr>
          <a:lstStyle/>
          <a:p>
            <a:r>
              <a:rPr lang="en-US" sz="1200" i="1" dirty="0" smtClean="0"/>
              <a:t>[Qi Zhu, Yang </a:t>
            </a:r>
            <a:r>
              <a:rPr lang="en-US" sz="1200" i="1" dirty="0" err="1" smtClean="0"/>
              <a:t>Yang</a:t>
            </a:r>
            <a:r>
              <a:rPr lang="en-US" sz="1200" i="1" dirty="0" smtClean="0"/>
              <a:t>, Eelco Scholte, Marco Di Natale and Alberto Sangiovanni-Vincentelli, “Optimizing Extensibility in Hard Real-Time Distributed Systems," RTAS 2009.]</a:t>
            </a:r>
          </a:p>
          <a:p>
            <a:r>
              <a:rPr lang="en-US" sz="1200" i="1" dirty="0" smtClean="0"/>
              <a:t>[Qi Zhu, Yang </a:t>
            </a:r>
            <a:r>
              <a:rPr lang="en-US" sz="1200" i="1" dirty="0" err="1" smtClean="0"/>
              <a:t>Yang</a:t>
            </a:r>
            <a:r>
              <a:rPr lang="en-US" sz="1200" i="1" dirty="0" smtClean="0"/>
              <a:t>, Marco Di Natale, Eelco Scholte and Alberto Sangiovanni-Vincentelli, “Optimizing the Software Architecture for Extensibility in Hard Real-Time Distributed Systems“, IEEE TII, 2010.]</a:t>
            </a:r>
            <a:endParaRPr lang="en-US" sz="1200" i="1" dirty="0"/>
          </a:p>
        </p:txBody>
      </p:sp>
    </p:spTree>
    <p:extLst>
      <p:ext uri="{BB962C8B-B14F-4D97-AF65-F5344CB8AC3E}">
        <p14:creationId xmlns:p14="http://schemas.microsoft.com/office/powerpoint/2010/main" val="28434909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Autofit/>
          </a:bodyPr>
          <a:lstStyle/>
          <a:p>
            <a:pPr eaLnBrk="1" fontAlgn="auto" hangingPunct="1">
              <a:spcAft>
                <a:spcPts val="0"/>
              </a:spcAft>
              <a:defRPr/>
            </a:pPr>
            <a:r>
              <a:rPr lang="en-US" sz="3600" dirty="0" smtClean="0"/>
              <a:t>End-to-End Latency</a:t>
            </a:r>
            <a:endParaRPr lang="en-US" sz="3600" dirty="0"/>
          </a:p>
        </p:txBody>
      </p:sp>
      <p:sp>
        <p:nvSpPr>
          <p:cNvPr id="4" name="Rectangle 3"/>
          <p:cNvSpPr>
            <a:spLocks noChangeArrowheads="1"/>
          </p:cNvSpPr>
          <p:nvPr/>
        </p:nvSpPr>
        <p:spPr bwMode="auto">
          <a:xfrm>
            <a:off x="228600" y="4953000"/>
            <a:ext cx="5181600" cy="1200328"/>
          </a:xfrm>
          <a:prstGeom prst="rect">
            <a:avLst/>
          </a:prstGeom>
          <a:noFill/>
          <a:ln w="9525">
            <a:noFill/>
            <a:miter lim="800000"/>
            <a:headEnd/>
            <a:tailEnd/>
          </a:ln>
        </p:spPr>
        <p:txBody>
          <a:bodyPr>
            <a:spAutoFit/>
          </a:bodyPr>
          <a:lstStyle/>
          <a:p>
            <a:pPr marL="342900" indent="-342900">
              <a:spcBef>
                <a:spcPct val="20000"/>
              </a:spcBef>
              <a:buFontTx/>
              <a:buChar char="•"/>
            </a:pPr>
            <a:r>
              <a:rPr lang="en-US" sz="2400" dirty="0">
                <a:latin typeface="Calibri" pitchFamily="34" charset="0"/>
              </a:rPr>
              <a:t>For each object in the path, add</a:t>
            </a:r>
          </a:p>
          <a:p>
            <a:pPr marL="742950" lvl="1" indent="-285750">
              <a:spcBef>
                <a:spcPct val="20000"/>
              </a:spcBef>
              <a:buFontTx/>
              <a:buChar char="–"/>
            </a:pPr>
            <a:r>
              <a:rPr lang="en-US" sz="2000" dirty="0">
                <a:latin typeface="Calibri" pitchFamily="34" charset="0"/>
              </a:rPr>
              <a:t>Period (</a:t>
            </a:r>
            <a:r>
              <a:rPr lang="en-US" sz="2000" dirty="0" err="1">
                <a:latin typeface="Calibri" pitchFamily="34" charset="0"/>
              </a:rPr>
              <a:t>t</a:t>
            </a:r>
            <a:r>
              <a:rPr lang="en-US" sz="2000" baseline="-25000" dirty="0" err="1">
                <a:latin typeface="Calibri" pitchFamily="34" charset="0"/>
              </a:rPr>
              <a:t>i</a:t>
            </a:r>
            <a:r>
              <a:rPr lang="en-US" sz="2000" dirty="0">
                <a:latin typeface="Calibri" pitchFamily="34" charset="0"/>
              </a:rPr>
              <a:t>)</a:t>
            </a:r>
          </a:p>
          <a:p>
            <a:pPr marL="742950" lvl="1" indent="-285750">
              <a:spcBef>
                <a:spcPct val="20000"/>
              </a:spcBef>
              <a:buFontTx/>
              <a:buChar char="–"/>
            </a:pPr>
            <a:r>
              <a:rPr lang="en-US" sz="2000" dirty="0">
                <a:latin typeface="Calibri" pitchFamily="34" charset="0"/>
              </a:rPr>
              <a:t>Worst case response time (</a:t>
            </a:r>
            <a:r>
              <a:rPr lang="en-US" sz="2000" dirty="0" err="1">
                <a:latin typeface="Calibri" pitchFamily="34" charset="0"/>
              </a:rPr>
              <a:t>r</a:t>
            </a:r>
            <a:r>
              <a:rPr lang="en-US" sz="2000" baseline="-25000" dirty="0" err="1">
                <a:latin typeface="Calibri" pitchFamily="34" charset="0"/>
              </a:rPr>
              <a:t>i</a:t>
            </a:r>
            <a:r>
              <a:rPr lang="en-US" sz="2000" dirty="0">
                <a:latin typeface="Calibri" pitchFamily="34" charset="0"/>
              </a:rPr>
              <a:t>)</a:t>
            </a:r>
          </a:p>
        </p:txBody>
      </p:sp>
      <p:sp>
        <p:nvSpPr>
          <p:cNvPr id="50180" name="Line 5"/>
          <p:cNvSpPr>
            <a:spLocks noChangeShapeType="1"/>
          </p:cNvSpPr>
          <p:nvPr/>
        </p:nvSpPr>
        <p:spPr bwMode="auto">
          <a:xfrm>
            <a:off x="1066800" y="2819400"/>
            <a:ext cx="7162800" cy="0"/>
          </a:xfrm>
          <a:prstGeom prst="line">
            <a:avLst/>
          </a:prstGeom>
          <a:noFill/>
          <a:ln w="38100">
            <a:solidFill>
              <a:srgbClr val="5F5F5F"/>
            </a:solidFill>
            <a:round/>
            <a:headEnd/>
            <a:tailEnd/>
          </a:ln>
        </p:spPr>
        <p:txBody>
          <a:bodyPr/>
          <a:lstStyle/>
          <a:p>
            <a:endParaRPr lang="en-US">
              <a:solidFill>
                <a:srgbClr val="000090"/>
              </a:solidFill>
              <a:latin typeface="Calibri"/>
              <a:cs typeface="Calibri"/>
            </a:endParaRPr>
          </a:p>
        </p:txBody>
      </p:sp>
      <p:sp>
        <p:nvSpPr>
          <p:cNvPr id="50181" name="Line 6"/>
          <p:cNvSpPr>
            <a:spLocks noChangeShapeType="1"/>
          </p:cNvSpPr>
          <p:nvPr/>
        </p:nvSpPr>
        <p:spPr bwMode="auto">
          <a:xfrm>
            <a:off x="1066800" y="3429000"/>
            <a:ext cx="7162800" cy="0"/>
          </a:xfrm>
          <a:prstGeom prst="line">
            <a:avLst/>
          </a:prstGeom>
          <a:noFill/>
          <a:ln w="38100">
            <a:solidFill>
              <a:srgbClr val="5F5F5F"/>
            </a:solidFill>
            <a:round/>
            <a:headEnd/>
            <a:tailEnd/>
          </a:ln>
        </p:spPr>
        <p:txBody>
          <a:bodyPr/>
          <a:lstStyle/>
          <a:p>
            <a:endParaRPr lang="en-US">
              <a:solidFill>
                <a:srgbClr val="000090"/>
              </a:solidFill>
              <a:latin typeface="Calibri"/>
              <a:cs typeface="Calibri"/>
            </a:endParaRPr>
          </a:p>
        </p:txBody>
      </p:sp>
      <p:sp>
        <p:nvSpPr>
          <p:cNvPr id="50182" name="Line 7"/>
          <p:cNvSpPr>
            <a:spLocks noChangeShapeType="1"/>
          </p:cNvSpPr>
          <p:nvPr/>
        </p:nvSpPr>
        <p:spPr bwMode="auto">
          <a:xfrm>
            <a:off x="1066800" y="4038600"/>
            <a:ext cx="7162800" cy="0"/>
          </a:xfrm>
          <a:prstGeom prst="line">
            <a:avLst/>
          </a:prstGeom>
          <a:noFill/>
          <a:ln w="38100">
            <a:solidFill>
              <a:srgbClr val="5F5F5F"/>
            </a:solidFill>
            <a:round/>
            <a:headEnd/>
            <a:tailEnd/>
          </a:ln>
        </p:spPr>
        <p:txBody>
          <a:bodyPr/>
          <a:lstStyle/>
          <a:p>
            <a:endParaRPr lang="en-US">
              <a:solidFill>
                <a:srgbClr val="000090"/>
              </a:solidFill>
              <a:latin typeface="Calibri"/>
              <a:cs typeface="Calibri"/>
            </a:endParaRPr>
          </a:p>
        </p:txBody>
      </p:sp>
      <p:sp>
        <p:nvSpPr>
          <p:cNvPr id="50183" name="Text Box 8"/>
          <p:cNvSpPr txBox="1">
            <a:spLocks noChangeArrowheads="1"/>
          </p:cNvSpPr>
          <p:nvPr/>
        </p:nvSpPr>
        <p:spPr bwMode="auto">
          <a:xfrm>
            <a:off x="609600" y="2514600"/>
            <a:ext cx="460375" cy="457200"/>
          </a:xfrm>
          <a:prstGeom prst="rect">
            <a:avLst/>
          </a:prstGeom>
          <a:noFill/>
          <a:ln w="9525">
            <a:noFill/>
            <a:miter lim="800000"/>
            <a:headEnd/>
            <a:tailEnd/>
          </a:ln>
        </p:spPr>
        <p:txBody>
          <a:bodyPr wrap="none">
            <a:spAutoFit/>
          </a:bodyPr>
          <a:lstStyle/>
          <a:p>
            <a:r>
              <a:rPr lang="en-US" sz="2400">
                <a:solidFill>
                  <a:srgbClr val="5F5F5F"/>
                </a:solidFill>
                <a:latin typeface="Calibri"/>
                <a:cs typeface="Calibri"/>
              </a:rPr>
              <a:t>o</a:t>
            </a:r>
            <a:r>
              <a:rPr lang="en-US" sz="2400" baseline="-25000">
                <a:solidFill>
                  <a:srgbClr val="5F5F5F"/>
                </a:solidFill>
                <a:latin typeface="Calibri"/>
                <a:cs typeface="Calibri"/>
              </a:rPr>
              <a:t>1</a:t>
            </a:r>
          </a:p>
        </p:txBody>
      </p:sp>
      <p:sp>
        <p:nvSpPr>
          <p:cNvPr id="50184" name="Text Box 9"/>
          <p:cNvSpPr txBox="1">
            <a:spLocks noChangeArrowheads="1"/>
          </p:cNvSpPr>
          <p:nvPr/>
        </p:nvSpPr>
        <p:spPr bwMode="auto">
          <a:xfrm>
            <a:off x="609600" y="3124200"/>
            <a:ext cx="460375" cy="457200"/>
          </a:xfrm>
          <a:prstGeom prst="rect">
            <a:avLst/>
          </a:prstGeom>
          <a:noFill/>
          <a:ln w="9525">
            <a:noFill/>
            <a:miter lim="800000"/>
            <a:headEnd/>
            <a:tailEnd/>
          </a:ln>
        </p:spPr>
        <p:txBody>
          <a:bodyPr wrap="none">
            <a:spAutoFit/>
          </a:bodyPr>
          <a:lstStyle/>
          <a:p>
            <a:r>
              <a:rPr lang="en-US" sz="2400">
                <a:solidFill>
                  <a:srgbClr val="5F5F5F"/>
                </a:solidFill>
                <a:latin typeface="Calibri"/>
                <a:cs typeface="Calibri"/>
              </a:rPr>
              <a:t>o</a:t>
            </a:r>
            <a:r>
              <a:rPr lang="en-US" sz="2400" baseline="-25000">
                <a:solidFill>
                  <a:srgbClr val="5F5F5F"/>
                </a:solidFill>
                <a:latin typeface="Calibri"/>
                <a:cs typeface="Calibri"/>
              </a:rPr>
              <a:t>2</a:t>
            </a:r>
          </a:p>
        </p:txBody>
      </p:sp>
      <p:sp>
        <p:nvSpPr>
          <p:cNvPr id="50185" name="Text Box 10"/>
          <p:cNvSpPr txBox="1">
            <a:spLocks noChangeArrowheads="1"/>
          </p:cNvSpPr>
          <p:nvPr/>
        </p:nvSpPr>
        <p:spPr bwMode="auto">
          <a:xfrm>
            <a:off x="609600" y="3733800"/>
            <a:ext cx="460375" cy="457200"/>
          </a:xfrm>
          <a:prstGeom prst="rect">
            <a:avLst/>
          </a:prstGeom>
          <a:noFill/>
          <a:ln w="9525">
            <a:noFill/>
            <a:miter lim="800000"/>
            <a:headEnd/>
            <a:tailEnd/>
          </a:ln>
        </p:spPr>
        <p:txBody>
          <a:bodyPr wrap="none">
            <a:spAutoFit/>
          </a:bodyPr>
          <a:lstStyle/>
          <a:p>
            <a:r>
              <a:rPr lang="en-US" sz="2400">
                <a:solidFill>
                  <a:srgbClr val="5F5F5F"/>
                </a:solidFill>
                <a:latin typeface="Calibri"/>
                <a:cs typeface="Calibri"/>
              </a:rPr>
              <a:t>o</a:t>
            </a:r>
            <a:r>
              <a:rPr lang="en-US" sz="2400" baseline="-25000">
                <a:solidFill>
                  <a:srgbClr val="5F5F5F"/>
                </a:solidFill>
                <a:latin typeface="Calibri"/>
                <a:cs typeface="Calibri"/>
              </a:rPr>
              <a:t>3</a:t>
            </a:r>
          </a:p>
        </p:txBody>
      </p:sp>
      <p:grpSp>
        <p:nvGrpSpPr>
          <p:cNvPr id="3" name="Group 51"/>
          <p:cNvGrpSpPr>
            <a:grpSpLocks/>
          </p:cNvGrpSpPr>
          <p:nvPr/>
        </p:nvGrpSpPr>
        <p:grpSpPr bwMode="auto">
          <a:xfrm>
            <a:off x="1371600" y="2590800"/>
            <a:ext cx="6324600" cy="1447800"/>
            <a:chOff x="912" y="2832"/>
            <a:chExt cx="3984" cy="912"/>
          </a:xfrm>
        </p:grpSpPr>
        <p:sp>
          <p:nvSpPr>
            <p:cNvPr id="50235" name="Line 11"/>
            <p:cNvSpPr>
              <a:spLocks noChangeShapeType="1"/>
            </p:cNvSpPr>
            <p:nvPr/>
          </p:nvSpPr>
          <p:spPr bwMode="auto">
            <a:xfrm flipV="1">
              <a:off x="912" y="2832"/>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36" name="Line 12"/>
            <p:cNvSpPr>
              <a:spLocks noChangeShapeType="1"/>
            </p:cNvSpPr>
            <p:nvPr/>
          </p:nvSpPr>
          <p:spPr bwMode="auto">
            <a:xfrm flipV="1">
              <a:off x="1824" y="2832"/>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37" name="Line 13"/>
            <p:cNvSpPr>
              <a:spLocks noChangeShapeType="1"/>
            </p:cNvSpPr>
            <p:nvPr/>
          </p:nvSpPr>
          <p:spPr bwMode="auto">
            <a:xfrm flipV="1">
              <a:off x="2736" y="2832"/>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38" name="Line 14"/>
            <p:cNvSpPr>
              <a:spLocks noChangeShapeType="1"/>
            </p:cNvSpPr>
            <p:nvPr/>
          </p:nvSpPr>
          <p:spPr bwMode="auto">
            <a:xfrm flipV="1">
              <a:off x="3648" y="2832"/>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39" name="Line 15"/>
            <p:cNvSpPr>
              <a:spLocks noChangeShapeType="1"/>
            </p:cNvSpPr>
            <p:nvPr/>
          </p:nvSpPr>
          <p:spPr bwMode="auto">
            <a:xfrm flipV="1">
              <a:off x="4560" y="2832"/>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40" name="Line 16"/>
            <p:cNvSpPr>
              <a:spLocks noChangeShapeType="1"/>
            </p:cNvSpPr>
            <p:nvPr/>
          </p:nvSpPr>
          <p:spPr bwMode="auto">
            <a:xfrm flipV="1">
              <a:off x="1008" y="3216"/>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41" name="Line 17"/>
            <p:cNvSpPr>
              <a:spLocks noChangeShapeType="1"/>
            </p:cNvSpPr>
            <p:nvPr/>
          </p:nvSpPr>
          <p:spPr bwMode="auto">
            <a:xfrm flipV="1">
              <a:off x="2304" y="3216"/>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42" name="Line 18"/>
            <p:cNvSpPr>
              <a:spLocks noChangeShapeType="1"/>
            </p:cNvSpPr>
            <p:nvPr/>
          </p:nvSpPr>
          <p:spPr bwMode="auto">
            <a:xfrm flipV="1">
              <a:off x="3600" y="3216"/>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43" name="Line 19"/>
            <p:cNvSpPr>
              <a:spLocks noChangeShapeType="1"/>
            </p:cNvSpPr>
            <p:nvPr/>
          </p:nvSpPr>
          <p:spPr bwMode="auto">
            <a:xfrm flipV="1">
              <a:off x="4896" y="3216"/>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44" name="Line 20"/>
            <p:cNvSpPr>
              <a:spLocks noChangeShapeType="1"/>
            </p:cNvSpPr>
            <p:nvPr/>
          </p:nvSpPr>
          <p:spPr bwMode="auto">
            <a:xfrm flipV="1">
              <a:off x="1248" y="3600"/>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45" name="Line 21"/>
            <p:cNvSpPr>
              <a:spLocks noChangeShapeType="1"/>
            </p:cNvSpPr>
            <p:nvPr/>
          </p:nvSpPr>
          <p:spPr bwMode="auto">
            <a:xfrm flipV="1">
              <a:off x="1824" y="3600"/>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46" name="Line 22"/>
            <p:cNvSpPr>
              <a:spLocks noChangeShapeType="1"/>
            </p:cNvSpPr>
            <p:nvPr/>
          </p:nvSpPr>
          <p:spPr bwMode="auto">
            <a:xfrm flipV="1">
              <a:off x="2400" y="3600"/>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47" name="Line 23"/>
            <p:cNvSpPr>
              <a:spLocks noChangeShapeType="1"/>
            </p:cNvSpPr>
            <p:nvPr/>
          </p:nvSpPr>
          <p:spPr bwMode="auto">
            <a:xfrm flipV="1">
              <a:off x="2976" y="3600"/>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48" name="Line 24"/>
            <p:cNvSpPr>
              <a:spLocks noChangeShapeType="1"/>
            </p:cNvSpPr>
            <p:nvPr/>
          </p:nvSpPr>
          <p:spPr bwMode="auto">
            <a:xfrm flipV="1">
              <a:off x="3552" y="3600"/>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49" name="Line 25"/>
            <p:cNvSpPr>
              <a:spLocks noChangeShapeType="1"/>
            </p:cNvSpPr>
            <p:nvPr/>
          </p:nvSpPr>
          <p:spPr bwMode="auto">
            <a:xfrm flipV="1">
              <a:off x="4128" y="3600"/>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sp>
          <p:nvSpPr>
            <p:cNvPr id="50250" name="Line 26"/>
            <p:cNvSpPr>
              <a:spLocks noChangeShapeType="1"/>
            </p:cNvSpPr>
            <p:nvPr/>
          </p:nvSpPr>
          <p:spPr bwMode="auto">
            <a:xfrm flipV="1">
              <a:off x="4704" y="3600"/>
              <a:ext cx="0" cy="144"/>
            </a:xfrm>
            <a:prstGeom prst="line">
              <a:avLst/>
            </a:prstGeom>
            <a:noFill/>
            <a:ln w="38100">
              <a:solidFill>
                <a:srgbClr val="5F5F5F"/>
              </a:solidFill>
              <a:round/>
              <a:headEnd/>
              <a:tailEnd type="triangle" w="med" len="med"/>
            </a:ln>
          </p:spPr>
          <p:txBody>
            <a:bodyPr/>
            <a:lstStyle/>
            <a:p>
              <a:endParaRPr lang="en-US">
                <a:solidFill>
                  <a:srgbClr val="000090"/>
                </a:solidFill>
                <a:latin typeface="Calibri"/>
                <a:cs typeface="Calibri"/>
              </a:endParaRPr>
            </a:p>
          </p:txBody>
        </p:sp>
      </p:grpSp>
      <p:sp>
        <p:nvSpPr>
          <p:cNvPr id="28" name="Line 28"/>
          <p:cNvSpPr>
            <a:spLocks noChangeShapeType="1"/>
          </p:cNvSpPr>
          <p:nvPr/>
        </p:nvSpPr>
        <p:spPr bwMode="auto">
          <a:xfrm>
            <a:off x="1447800" y="1981200"/>
            <a:ext cx="0" cy="838200"/>
          </a:xfrm>
          <a:prstGeom prst="line">
            <a:avLst/>
          </a:prstGeom>
          <a:noFill/>
          <a:ln w="50800">
            <a:solidFill>
              <a:srgbClr val="FF0000"/>
            </a:solidFill>
            <a:round/>
            <a:headEnd/>
            <a:tailEnd type="triangle" w="med" len="med"/>
          </a:ln>
        </p:spPr>
        <p:txBody>
          <a:bodyPr/>
          <a:lstStyle/>
          <a:p>
            <a:endParaRPr lang="en-US">
              <a:solidFill>
                <a:srgbClr val="000090"/>
              </a:solidFill>
              <a:latin typeface="Calibri"/>
              <a:cs typeface="Calibri"/>
            </a:endParaRPr>
          </a:p>
        </p:txBody>
      </p:sp>
      <p:sp>
        <p:nvSpPr>
          <p:cNvPr id="29" name="Line 29"/>
          <p:cNvSpPr>
            <a:spLocks noChangeShapeType="1"/>
          </p:cNvSpPr>
          <p:nvPr/>
        </p:nvSpPr>
        <p:spPr bwMode="auto">
          <a:xfrm>
            <a:off x="3657600" y="2514600"/>
            <a:ext cx="0" cy="914400"/>
          </a:xfrm>
          <a:prstGeom prst="line">
            <a:avLst/>
          </a:prstGeom>
          <a:noFill/>
          <a:ln w="50800">
            <a:solidFill>
              <a:srgbClr val="FF0000"/>
            </a:solidFill>
            <a:round/>
            <a:headEnd/>
            <a:tailEnd type="triangle" w="med" len="med"/>
          </a:ln>
        </p:spPr>
        <p:txBody>
          <a:bodyPr/>
          <a:lstStyle/>
          <a:p>
            <a:endParaRPr lang="en-US">
              <a:solidFill>
                <a:srgbClr val="000090"/>
              </a:solidFill>
              <a:latin typeface="Calibri"/>
              <a:cs typeface="Calibri"/>
            </a:endParaRPr>
          </a:p>
        </p:txBody>
      </p:sp>
      <p:sp>
        <p:nvSpPr>
          <p:cNvPr id="30" name="Line 30"/>
          <p:cNvSpPr>
            <a:spLocks noChangeShapeType="1"/>
          </p:cNvSpPr>
          <p:nvPr/>
        </p:nvSpPr>
        <p:spPr bwMode="auto">
          <a:xfrm>
            <a:off x="6553200" y="3124200"/>
            <a:ext cx="0" cy="914400"/>
          </a:xfrm>
          <a:prstGeom prst="line">
            <a:avLst/>
          </a:prstGeom>
          <a:noFill/>
          <a:ln w="50800">
            <a:solidFill>
              <a:srgbClr val="FF0000"/>
            </a:solidFill>
            <a:round/>
            <a:headEnd/>
            <a:tailEnd type="triangle" w="med" len="med"/>
          </a:ln>
        </p:spPr>
        <p:txBody>
          <a:bodyPr/>
          <a:lstStyle/>
          <a:p>
            <a:endParaRPr lang="en-US">
              <a:solidFill>
                <a:srgbClr val="000090"/>
              </a:solidFill>
              <a:latin typeface="Calibri"/>
              <a:cs typeface="Calibri"/>
            </a:endParaRPr>
          </a:p>
        </p:txBody>
      </p:sp>
      <p:sp>
        <p:nvSpPr>
          <p:cNvPr id="31" name="Line 31"/>
          <p:cNvSpPr>
            <a:spLocks noChangeShapeType="1"/>
          </p:cNvSpPr>
          <p:nvPr/>
        </p:nvSpPr>
        <p:spPr bwMode="auto">
          <a:xfrm>
            <a:off x="8153400" y="3733800"/>
            <a:ext cx="0" cy="838200"/>
          </a:xfrm>
          <a:prstGeom prst="line">
            <a:avLst/>
          </a:prstGeom>
          <a:noFill/>
          <a:ln w="50800">
            <a:solidFill>
              <a:srgbClr val="FF0000"/>
            </a:solidFill>
            <a:round/>
            <a:headEnd/>
            <a:tailEnd type="triangle" w="med" len="med"/>
          </a:ln>
        </p:spPr>
        <p:txBody>
          <a:bodyPr/>
          <a:lstStyle/>
          <a:p>
            <a:endParaRPr lang="en-US">
              <a:solidFill>
                <a:srgbClr val="000090"/>
              </a:solidFill>
              <a:latin typeface="Calibri"/>
              <a:cs typeface="Calibri"/>
            </a:endParaRPr>
          </a:p>
        </p:txBody>
      </p:sp>
      <p:grpSp>
        <p:nvGrpSpPr>
          <p:cNvPr id="5" name="Group 52"/>
          <p:cNvGrpSpPr>
            <a:grpSpLocks/>
          </p:cNvGrpSpPr>
          <p:nvPr/>
        </p:nvGrpSpPr>
        <p:grpSpPr bwMode="auto">
          <a:xfrm>
            <a:off x="1447800" y="2286000"/>
            <a:ext cx="2209800" cy="457200"/>
            <a:chOff x="960" y="2640"/>
            <a:chExt cx="1392" cy="288"/>
          </a:xfrm>
        </p:grpSpPr>
        <p:sp>
          <p:nvSpPr>
            <p:cNvPr id="50231" name="Line 35"/>
            <p:cNvSpPr>
              <a:spLocks noChangeShapeType="1"/>
            </p:cNvSpPr>
            <p:nvPr/>
          </p:nvSpPr>
          <p:spPr bwMode="auto">
            <a:xfrm>
              <a:off x="960" y="2832"/>
              <a:ext cx="816" cy="0"/>
            </a:xfrm>
            <a:prstGeom prst="line">
              <a:avLst/>
            </a:prstGeom>
            <a:noFill/>
            <a:ln w="25400">
              <a:solidFill>
                <a:srgbClr val="000090"/>
              </a:solidFill>
              <a:round/>
              <a:headEnd type="arrow" w="med" len="med"/>
              <a:tailEnd type="arrow" w="med" len="med"/>
            </a:ln>
          </p:spPr>
          <p:txBody>
            <a:bodyPr/>
            <a:lstStyle/>
            <a:p>
              <a:endParaRPr lang="en-US">
                <a:solidFill>
                  <a:srgbClr val="000090"/>
                </a:solidFill>
                <a:latin typeface="Calibri"/>
                <a:cs typeface="Calibri"/>
              </a:endParaRPr>
            </a:p>
          </p:txBody>
        </p:sp>
        <p:sp>
          <p:nvSpPr>
            <p:cNvPr id="50232" name="Text Box 32"/>
            <p:cNvSpPr txBox="1">
              <a:spLocks noChangeArrowheads="1"/>
            </p:cNvSpPr>
            <p:nvPr/>
          </p:nvSpPr>
          <p:spPr bwMode="auto">
            <a:xfrm>
              <a:off x="1238" y="2640"/>
              <a:ext cx="250" cy="288"/>
            </a:xfrm>
            <a:prstGeom prst="rect">
              <a:avLst/>
            </a:prstGeom>
            <a:solidFill>
              <a:schemeClr val="bg1"/>
            </a:solidFill>
            <a:ln w="9525">
              <a:noFill/>
              <a:miter lim="800000"/>
              <a:headEnd/>
              <a:tailEnd/>
            </a:ln>
          </p:spPr>
          <p:txBody>
            <a:bodyPr wrap="none">
              <a:spAutoFit/>
            </a:bodyPr>
            <a:lstStyle/>
            <a:p>
              <a:r>
                <a:rPr lang="en-US" sz="2400" dirty="0">
                  <a:solidFill>
                    <a:srgbClr val="000090"/>
                  </a:solidFill>
                  <a:latin typeface="Calibri"/>
                  <a:cs typeface="Calibri"/>
                </a:rPr>
                <a:t>t</a:t>
              </a:r>
              <a:r>
                <a:rPr lang="en-US" sz="2400" baseline="-25000" dirty="0">
                  <a:solidFill>
                    <a:srgbClr val="000090"/>
                  </a:solidFill>
                  <a:latin typeface="Calibri"/>
                  <a:cs typeface="Calibri"/>
                </a:rPr>
                <a:t>1</a:t>
              </a:r>
            </a:p>
          </p:txBody>
        </p:sp>
        <p:sp>
          <p:nvSpPr>
            <p:cNvPr id="50233" name="Line 39"/>
            <p:cNvSpPr>
              <a:spLocks noChangeShapeType="1"/>
            </p:cNvSpPr>
            <p:nvPr/>
          </p:nvSpPr>
          <p:spPr bwMode="auto">
            <a:xfrm>
              <a:off x="1839" y="2832"/>
              <a:ext cx="513" cy="0"/>
            </a:xfrm>
            <a:prstGeom prst="line">
              <a:avLst/>
            </a:prstGeom>
            <a:noFill/>
            <a:ln w="25400">
              <a:solidFill>
                <a:srgbClr val="000090"/>
              </a:solidFill>
              <a:round/>
              <a:headEnd type="arrow" w="med" len="med"/>
              <a:tailEnd type="arrow" w="med" len="med"/>
            </a:ln>
          </p:spPr>
          <p:txBody>
            <a:bodyPr/>
            <a:lstStyle/>
            <a:p>
              <a:endParaRPr lang="en-US">
                <a:solidFill>
                  <a:srgbClr val="000090"/>
                </a:solidFill>
                <a:latin typeface="Calibri"/>
                <a:cs typeface="Calibri"/>
              </a:endParaRPr>
            </a:p>
          </p:txBody>
        </p:sp>
        <p:sp>
          <p:nvSpPr>
            <p:cNvPr id="50234" name="Text Box 40"/>
            <p:cNvSpPr txBox="1">
              <a:spLocks noChangeArrowheads="1"/>
            </p:cNvSpPr>
            <p:nvPr/>
          </p:nvSpPr>
          <p:spPr bwMode="auto">
            <a:xfrm>
              <a:off x="1968" y="2640"/>
              <a:ext cx="255" cy="288"/>
            </a:xfrm>
            <a:prstGeom prst="rect">
              <a:avLst/>
            </a:prstGeom>
            <a:solidFill>
              <a:schemeClr val="bg1"/>
            </a:solidFill>
            <a:ln w="9525">
              <a:noFill/>
              <a:miter lim="800000"/>
              <a:headEnd/>
              <a:tailEnd/>
            </a:ln>
          </p:spPr>
          <p:txBody>
            <a:bodyPr wrap="none">
              <a:spAutoFit/>
            </a:bodyPr>
            <a:lstStyle/>
            <a:p>
              <a:r>
                <a:rPr lang="en-US" sz="2400" dirty="0">
                  <a:solidFill>
                    <a:srgbClr val="000090"/>
                  </a:solidFill>
                  <a:latin typeface="Calibri"/>
                  <a:cs typeface="Calibri"/>
                </a:rPr>
                <a:t>r</a:t>
              </a:r>
              <a:r>
                <a:rPr lang="en-US" sz="2400" baseline="-25000" dirty="0">
                  <a:solidFill>
                    <a:srgbClr val="000090"/>
                  </a:solidFill>
                  <a:latin typeface="Calibri"/>
                  <a:cs typeface="Calibri"/>
                </a:rPr>
                <a:t>1</a:t>
              </a:r>
            </a:p>
          </p:txBody>
        </p:sp>
      </p:grpSp>
      <p:grpSp>
        <p:nvGrpSpPr>
          <p:cNvPr id="6" name="Group 53"/>
          <p:cNvGrpSpPr>
            <a:grpSpLocks/>
          </p:cNvGrpSpPr>
          <p:nvPr/>
        </p:nvGrpSpPr>
        <p:grpSpPr bwMode="auto">
          <a:xfrm>
            <a:off x="3657600" y="2895600"/>
            <a:ext cx="2843213" cy="457200"/>
            <a:chOff x="2352" y="3024"/>
            <a:chExt cx="1791" cy="288"/>
          </a:xfrm>
        </p:grpSpPr>
        <p:sp>
          <p:nvSpPr>
            <p:cNvPr id="50227" name="Line 36"/>
            <p:cNvSpPr>
              <a:spLocks noChangeShapeType="1"/>
            </p:cNvSpPr>
            <p:nvPr/>
          </p:nvSpPr>
          <p:spPr bwMode="auto">
            <a:xfrm>
              <a:off x="2352" y="3216"/>
              <a:ext cx="1200" cy="0"/>
            </a:xfrm>
            <a:prstGeom prst="line">
              <a:avLst/>
            </a:prstGeom>
            <a:noFill/>
            <a:ln w="25400">
              <a:solidFill>
                <a:srgbClr val="000090"/>
              </a:solidFill>
              <a:round/>
              <a:headEnd type="arrow" w="med" len="med"/>
              <a:tailEnd type="arrow" w="med" len="med"/>
            </a:ln>
          </p:spPr>
          <p:txBody>
            <a:bodyPr/>
            <a:lstStyle/>
            <a:p>
              <a:endParaRPr lang="en-US">
                <a:solidFill>
                  <a:srgbClr val="000090"/>
                </a:solidFill>
                <a:latin typeface="Calibri"/>
                <a:cs typeface="Calibri"/>
              </a:endParaRPr>
            </a:p>
          </p:txBody>
        </p:sp>
        <p:sp>
          <p:nvSpPr>
            <p:cNvPr id="50228" name="Text Box 33"/>
            <p:cNvSpPr txBox="1">
              <a:spLocks noChangeArrowheads="1"/>
            </p:cNvSpPr>
            <p:nvPr/>
          </p:nvSpPr>
          <p:spPr bwMode="auto">
            <a:xfrm>
              <a:off x="2822" y="3024"/>
              <a:ext cx="250" cy="288"/>
            </a:xfrm>
            <a:prstGeom prst="rect">
              <a:avLst/>
            </a:prstGeom>
            <a:solidFill>
              <a:schemeClr val="bg1"/>
            </a:solidFill>
            <a:ln w="9525">
              <a:noFill/>
              <a:miter lim="800000"/>
              <a:headEnd/>
              <a:tailEnd/>
            </a:ln>
          </p:spPr>
          <p:txBody>
            <a:bodyPr wrap="none">
              <a:spAutoFit/>
            </a:bodyPr>
            <a:lstStyle/>
            <a:p>
              <a:r>
                <a:rPr lang="en-US" sz="2400" dirty="0">
                  <a:solidFill>
                    <a:srgbClr val="000090"/>
                  </a:solidFill>
                  <a:latin typeface="Calibri"/>
                  <a:cs typeface="Calibri"/>
                </a:rPr>
                <a:t>t</a:t>
              </a:r>
              <a:r>
                <a:rPr lang="en-US" sz="2400" baseline="-25000" dirty="0">
                  <a:solidFill>
                    <a:srgbClr val="000090"/>
                  </a:solidFill>
                  <a:latin typeface="Calibri"/>
                  <a:cs typeface="Calibri"/>
                </a:rPr>
                <a:t>2</a:t>
              </a:r>
            </a:p>
          </p:txBody>
        </p:sp>
        <p:sp>
          <p:nvSpPr>
            <p:cNvPr id="50229" name="Line 43"/>
            <p:cNvSpPr>
              <a:spLocks noChangeShapeType="1"/>
            </p:cNvSpPr>
            <p:nvPr/>
          </p:nvSpPr>
          <p:spPr bwMode="auto">
            <a:xfrm>
              <a:off x="3630" y="3216"/>
              <a:ext cx="513" cy="0"/>
            </a:xfrm>
            <a:prstGeom prst="line">
              <a:avLst/>
            </a:prstGeom>
            <a:noFill/>
            <a:ln w="25400">
              <a:solidFill>
                <a:srgbClr val="000090"/>
              </a:solidFill>
              <a:round/>
              <a:headEnd type="arrow" w="med" len="med"/>
              <a:tailEnd type="arrow" w="med" len="med"/>
            </a:ln>
          </p:spPr>
          <p:txBody>
            <a:bodyPr/>
            <a:lstStyle/>
            <a:p>
              <a:endParaRPr lang="en-US">
                <a:solidFill>
                  <a:srgbClr val="000090"/>
                </a:solidFill>
                <a:latin typeface="Calibri"/>
                <a:cs typeface="Calibri"/>
              </a:endParaRPr>
            </a:p>
          </p:txBody>
        </p:sp>
        <p:sp>
          <p:nvSpPr>
            <p:cNvPr id="50230" name="Text Box 41"/>
            <p:cNvSpPr txBox="1">
              <a:spLocks noChangeArrowheads="1"/>
            </p:cNvSpPr>
            <p:nvPr/>
          </p:nvSpPr>
          <p:spPr bwMode="auto">
            <a:xfrm>
              <a:off x="3757" y="3024"/>
              <a:ext cx="255" cy="288"/>
            </a:xfrm>
            <a:prstGeom prst="rect">
              <a:avLst/>
            </a:prstGeom>
            <a:solidFill>
              <a:schemeClr val="bg1"/>
            </a:solidFill>
            <a:ln w="9525">
              <a:noFill/>
              <a:miter lim="800000"/>
              <a:headEnd/>
              <a:tailEnd/>
            </a:ln>
          </p:spPr>
          <p:txBody>
            <a:bodyPr wrap="none">
              <a:spAutoFit/>
            </a:bodyPr>
            <a:lstStyle/>
            <a:p>
              <a:r>
                <a:rPr lang="en-US" sz="2400" dirty="0">
                  <a:solidFill>
                    <a:srgbClr val="000090"/>
                  </a:solidFill>
                  <a:latin typeface="Calibri"/>
                  <a:cs typeface="Calibri"/>
                </a:rPr>
                <a:t>r</a:t>
              </a:r>
              <a:r>
                <a:rPr lang="en-US" sz="2400" baseline="-25000" dirty="0">
                  <a:solidFill>
                    <a:srgbClr val="000090"/>
                  </a:solidFill>
                  <a:latin typeface="Calibri"/>
                  <a:cs typeface="Calibri"/>
                </a:rPr>
                <a:t>2</a:t>
              </a:r>
            </a:p>
          </p:txBody>
        </p:sp>
      </p:grpSp>
      <p:grpSp>
        <p:nvGrpSpPr>
          <p:cNvPr id="7" name="Group 54"/>
          <p:cNvGrpSpPr>
            <a:grpSpLocks/>
          </p:cNvGrpSpPr>
          <p:nvPr/>
        </p:nvGrpSpPr>
        <p:grpSpPr bwMode="auto">
          <a:xfrm>
            <a:off x="6553200" y="3505200"/>
            <a:ext cx="1600200" cy="457200"/>
            <a:chOff x="4176" y="3408"/>
            <a:chExt cx="1008" cy="288"/>
          </a:xfrm>
        </p:grpSpPr>
        <p:sp>
          <p:nvSpPr>
            <p:cNvPr id="50223" name="Line 37"/>
            <p:cNvSpPr>
              <a:spLocks noChangeShapeType="1"/>
            </p:cNvSpPr>
            <p:nvPr/>
          </p:nvSpPr>
          <p:spPr bwMode="auto">
            <a:xfrm>
              <a:off x="4176" y="3600"/>
              <a:ext cx="480" cy="0"/>
            </a:xfrm>
            <a:prstGeom prst="line">
              <a:avLst/>
            </a:prstGeom>
            <a:noFill/>
            <a:ln w="25400">
              <a:solidFill>
                <a:srgbClr val="000090"/>
              </a:solidFill>
              <a:round/>
              <a:headEnd type="arrow" w="med" len="med"/>
              <a:tailEnd type="arrow" w="med" len="med"/>
            </a:ln>
          </p:spPr>
          <p:txBody>
            <a:bodyPr/>
            <a:lstStyle/>
            <a:p>
              <a:endParaRPr lang="en-US">
                <a:solidFill>
                  <a:srgbClr val="000090"/>
                </a:solidFill>
                <a:latin typeface="Calibri"/>
                <a:cs typeface="Calibri"/>
              </a:endParaRPr>
            </a:p>
          </p:txBody>
        </p:sp>
        <p:sp>
          <p:nvSpPr>
            <p:cNvPr id="50224" name="Text Box 34"/>
            <p:cNvSpPr txBox="1">
              <a:spLocks noChangeArrowheads="1"/>
            </p:cNvSpPr>
            <p:nvPr/>
          </p:nvSpPr>
          <p:spPr bwMode="auto">
            <a:xfrm>
              <a:off x="4290" y="3408"/>
              <a:ext cx="250" cy="288"/>
            </a:xfrm>
            <a:prstGeom prst="rect">
              <a:avLst/>
            </a:prstGeom>
            <a:solidFill>
              <a:schemeClr val="bg1"/>
            </a:solidFill>
            <a:ln w="9525">
              <a:noFill/>
              <a:miter lim="800000"/>
              <a:headEnd/>
              <a:tailEnd/>
            </a:ln>
          </p:spPr>
          <p:txBody>
            <a:bodyPr wrap="none">
              <a:spAutoFit/>
            </a:bodyPr>
            <a:lstStyle/>
            <a:p>
              <a:r>
                <a:rPr lang="en-US" sz="2400" dirty="0">
                  <a:solidFill>
                    <a:srgbClr val="000090"/>
                  </a:solidFill>
                  <a:latin typeface="Calibri"/>
                  <a:cs typeface="Calibri"/>
                </a:rPr>
                <a:t>t</a:t>
              </a:r>
              <a:r>
                <a:rPr lang="en-US" sz="2400" baseline="-25000" dirty="0">
                  <a:solidFill>
                    <a:srgbClr val="000090"/>
                  </a:solidFill>
                  <a:latin typeface="Calibri"/>
                  <a:cs typeface="Calibri"/>
                </a:rPr>
                <a:t>3</a:t>
              </a:r>
            </a:p>
          </p:txBody>
        </p:sp>
        <p:sp>
          <p:nvSpPr>
            <p:cNvPr id="50225" name="Line 44"/>
            <p:cNvSpPr>
              <a:spLocks noChangeShapeType="1"/>
            </p:cNvSpPr>
            <p:nvPr/>
          </p:nvSpPr>
          <p:spPr bwMode="auto">
            <a:xfrm>
              <a:off x="4704" y="3600"/>
              <a:ext cx="480" cy="0"/>
            </a:xfrm>
            <a:prstGeom prst="line">
              <a:avLst/>
            </a:prstGeom>
            <a:noFill/>
            <a:ln w="25400">
              <a:solidFill>
                <a:srgbClr val="000090"/>
              </a:solidFill>
              <a:round/>
              <a:headEnd type="arrow" w="med" len="med"/>
              <a:tailEnd type="arrow" w="med" len="med"/>
            </a:ln>
          </p:spPr>
          <p:txBody>
            <a:bodyPr/>
            <a:lstStyle/>
            <a:p>
              <a:endParaRPr lang="en-US">
                <a:solidFill>
                  <a:srgbClr val="000090"/>
                </a:solidFill>
                <a:latin typeface="Calibri"/>
                <a:cs typeface="Calibri"/>
              </a:endParaRPr>
            </a:p>
          </p:txBody>
        </p:sp>
        <p:sp>
          <p:nvSpPr>
            <p:cNvPr id="50226" name="Text Box 42"/>
            <p:cNvSpPr txBox="1">
              <a:spLocks noChangeArrowheads="1"/>
            </p:cNvSpPr>
            <p:nvPr/>
          </p:nvSpPr>
          <p:spPr bwMode="auto">
            <a:xfrm>
              <a:off x="4823" y="3408"/>
              <a:ext cx="255" cy="288"/>
            </a:xfrm>
            <a:prstGeom prst="rect">
              <a:avLst/>
            </a:prstGeom>
            <a:solidFill>
              <a:schemeClr val="bg1"/>
            </a:solidFill>
            <a:ln w="9525">
              <a:noFill/>
              <a:miter lim="800000"/>
              <a:headEnd/>
              <a:tailEnd/>
            </a:ln>
          </p:spPr>
          <p:txBody>
            <a:bodyPr wrap="none">
              <a:spAutoFit/>
            </a:bodyPr>
            <a:lstStyle/>
            <a:p>
              <a:r>
                <a:rPr lang="en-US" sz="2400" dirty="0">
                  <a:solidFill>
                    <a:srgbClr val="000090"/>
                  </a:solidFill>
                  <a:latin typeface="Calibri"/>
                  <a:cs typeface="Calibri"/>
                </a:rPr>
                <a:t>r</a:t>
              </a:r>
              <a:r>
                <a:rPr lang="en-US" sz="2400" baseline="-25000" dirty="0">
                  <a:solidFill>
                    <a:srgbClr val="000090"/>
                  </a:solidFill>
                  <a:latin typeface="Calibri"/>
                  <a:cs typeface="Calibri"/>
                </a:rPr>
                <a:t>3</a:t>
              </a:r>
            </a:p>
          </p:txBody>
        </p:sp>
      </p:grpSp>
      <p:grpSp>
        <p:nvGrpSpPr>
          <p:cNvPr id="8" name="Group 82"/>
          <p:cNvGrpSpPr>
            <a:grpSpLocks/>
          </p:cNvGrpSpPr>
          <p:nvPr/>
        </p:nvGrpSpPr>
        <p:grpSpPr bwMode="auto">
          <a:xfrm>
            <a:off x="1447800" y="2209800"/>
            <a:ext cx="6705600" cy="2590800"/>
            <a:chOff x="864" y="2592"/>
            <a:chExt cx="4224" cy="1632"/>
          </a:xfrm>
        </p:grpSpPr>
        <p:sp>
          <p:nvSpPr>
            <p:cNvPr id="50219" name="Line 47"/>
            <p:cNvSpPr>
              <a:spLocks noChangeShapeType="1"/>
            </p:cNvSpPr>
            <p:nvPr/>
          </p:nvSpPr>
          <p:spPr bwMode="auto">
            <a:xfrm>
              <a:off x="864" y="4080"/>
              <a:ext cx="4224" cy="0"/>
            </a:xfrm>
            <a:prstGeom prst="line">
              <a:avLst/>
            </a:prstGeom>
            <a:noFill/>
            <a:ln w="25400">
              <a:solidFill>
                <a:srgbClr val="000090"/>
              </a:solidFill>
              <a:round/>
              <a:headEnd type="arrow" w="med" len="med"/>
              <a:tailEnd type="arrow" w="med" len="med"/>
            </a:ln>
          </p:spPr>
          <p:txBody>
            <a:bodyPr/>
            <a:lstStyle/>
            <a:p>
              <a:endParaRPr lang="en-US">
                <a:solidFill>
                  <a:srgbClr val="000090"/>
                </a:solidFill>
                <a:latin typeface="Calibri"/>
                <a:cs typeface="Calibri"/>
              </a:endParaRPr>
            </a:p>
          </p:txBody>
        </p:sp>
        <p:sp>
          <p:nvSpPr>
            <p:cNvPr id="50220" name="Text Box 46"/>
            <p:cNvSpPr txBox="1">
              <a:spLocks noChangeArrowheads="1"/>
            </p:cNvSpPr>
            <p:nvPr/>
          </p:nvSpPr>
          <p:spPr bwMode="auto">
            <a:xfrm>
              <a:off x="1873" y="3936"/>
              <a:ext cx="1393" cy="252"/>
            </a:xfrm>
            <a:prstGeom prst="rect">
              <a:avLst/>
            </a:prstGeom>
            <a:solidFill>
              <a:schemeClr val="bg1"/>
            </a:solidFill>
            <a:ln w="9525">
              <a:noFill/>
              <a:miter lim="800000"/>
              <a:headEnd/>
              <a:tailEnd/>
            </a:ln>
          </p:spPr>
          <p:txBody>
            <a:bodyPr wrap="none">
              <a:spAutoFit/>
            </a:bodyPr>
            <a:lstStyle/>
            <a:p>
              <a:r>
                <a:rPr lang="en-US" sz="2000" dirty="0">
                  <a:solidFill>
                    <a:srgbClr val="000090"/>
                  </a:solidFill>
                  <a:latin typeface="Calibri"/>
                  <a:cs typeface="Calibri"/>
                </a:rPr>
                <a:t>End-to-End Latency</a:t>
              </a:r>
            </a:p>
          </p:txBody>
        </p:sp>
        <p:sp>
          <p:nvSpPr>
            <p:cNvPr id="50221" name="Line 48"/>
            <p:cNvSpPr>
              <a:spLocks noChangeShapeType="1"/>
            </p:cNvSpPr>
            <p:nvPr/>
          </p:nvSpPr>
          <p:spPr bwMode="auto">
            <a:xfrm flipV="1">
              <a:off x="864" y="2592"/>
              <a:ext cx="0" cy="1632"/>
            </a:xfrm>
            <a:prstGeom prst="line">
              <a:avLst/>
            </a:prstGeom>
            <a:noFill/>
            <a:ln w="38100">
              <a:solidFill>
                <a:schemeClr val="tx1"/>
              </a:solidFill>
              <a:prstDash val="sysDot"/>
              <a:round/>
              <a:headEnd/>
              <a:tailEnd/>
            </a:ln>
          </p:spPr>
          <p:txBody>
            <a:bodyPr/>
            <a:lstStyle/>
            <a:p>
              <a:endParaRPr lang="en-US">
                <a:solidFill>
                  <a:srgbClr val="000090"/>
                </a:solidFill>
                <a:latin typeface="Calibri"/>
                <a:cs typeface="Calibri"/>
              </a:endParaRPr>
            </a:p>
          </p:txBody>
        </p:sp>
        <p:sp>
          <p:nvSpPr>
            <p:cNvPr id="50222" name="Line 49"/>
            <p:cNvSpPr>
              <a:spLocks noChangeShapeType="1"/>
            </p:cNvSpPr>
            <p:nvPr/>
          </p:nvSpPr>
          <p:spPr bwMode="auto">
            <a:xfrm flipV="1">
              <a:off x="5088" y="2592"/>
              <a:ext cx="0" cy="1632"/>
            </a:xfrm>
            <a:prstGeom prst="line">
              <a:avLst/>
            </a:prstGeom>
            <a:noFill/>
            <a:ln w="38100">
              <a:solidFill>
                <a:schemeClr val="tx1"/>
              </a:solidFill>
              <a:prstDash val="sysDot"/>
              <a:round/>
              <a:headEnd/>
              <a:tailEnd/>
            </a:ln>
          </p:spPr>
          <p:txBody>
            <a:bodyPr/>
            <a:lstStyle/>
            <a:p>
              <a:endParaRPr lang="en-US">
                <a:solidFill>
                  <a:srgbClr val="000090"/>
                </a:solidFill>
                <a:latin typeface="Calibri"/>
                <a:cs typeface="Calibri"/>
              </a:endParaRPr>
            </a:p>
          </p:txBody>
        </p:sp>
      </p:grpSp>
      <p:sp>
        <p:nvSpPr>
          <p:cNvPr id="50195" name="Oval 55"/>
          <p:cNvSpPr>
            <a:spLocks noChangeArrowheads="1"/>
          </p:cNvSpPr>
          <p:nvPr/>
        </p:nvSpPr>
        <p:spPr bwMode="auto">
          <a:xfrm>
            <a:off x="1371600" y="1600200"/>
            <a:ext cx="152400" cy="152400"/>
          </a:xfrm>
          <a:prstGeom prst="ellipse">
            <a:avLst/>
          </a:prstGeom>
          <a:solidFill>
            <a:srgbClr val="000000"/>
          </a:solidFill>
          <a:ln w="9525" algn="ctr">
            <a:noFill/>
            <a:round/>
            <a:headEnd/>
            <a:tailEnd/>
          </a:ln>
        </p:spPr>
        <p:txBody>
          <a:bodyPr wrap="none" anchor="ctr"/>
          <a:lstStyle/>
          <a:p>
            <a:pPr>
              <a:spcBef>
                <a:spcPct val="20000"/>
              </a:spcBef>
              <a:buSzPct val="110000"/>
              <a:buFont typeface="Wingdings" pitchFamily="2" charset="2"/>
              <a:buChar char="§"/>
            </a:pPr>
            <a:endParaRPr lang="en-US" sz="2800">
              <a:solidFill>
                <a:srgbClr val="000090"/>
              </a:solidFill>
              <a:latin typeface="Calibri"/>
              <a:cs typeface="Calibri"/>
            </a:endParaRPr>
          </a:p>
        </p:txBody>
      </p:sp>
      <p:sp>
        <p:nvSpPr>
          <p:cNvPr id="50196" name="Oval 56"/>
          <p:cNvSpPr>
            <a:spLocks noChangeArrowheads="1"/>
          </p:cNvSpPr>
          <p:nvPr/>
        </p:nvSpPr>
        <p:spPr bwMode="auto">
          <a:xfrm>
            <a:off x="8077200" y="1600200"/>
            <a:ext cx="152400" cy="152400"/>
          </a:xfrm>
          <a:prstGeom prst="ellipse">
            <a:avLst/>
          </a:prstGeom>
          <a:solidFill>
            <a:srgbClr val="000000"/>
          </a:solidFill>
          <a:ln w="9525" algn="ctr">
            <a:noFill/>
            <a:round/>
            <a:headEnd/>
            <a:tailEnd/>
          </a:ln>
        </p:spPr>
        <p:txBody>
          <a:bodyPr wrap="none" anchor="ctr"/>
          <a:lstStyle/>
          <a:p>
            <a:pPr>
              <a:spcBef>
                <a:spcPct val="20000"/>
              </a:spcBef>
              <a:buSzPct val="110000"/>
              <a:buFont typeface="Wingdings" pitchFamily="2" charset="2"/>
              <a:buChar char="§"/>
            </a:pPr>
            <a:endParaRPr lang="en-US" sz="2800">
              <a:solidFill>
                <a:srgbClr val="000090"/>
              </a:solidFill>
              <a:latin typeface="Calibri"/>
              <a:cs typeface="Calibri"/>
            </a:endParaRPr>
          </a:p>
        </p:txBody>
      </p:sp>
      <p:sp>
        <p:nvSpPr>
          <p:cNvPr id="50197" name="Rectangle 58"/>
          <p:cNvSpPr>
            <a:spLocks noChangeArrowheads="1"/>
          </p:cNvSpPr>
          <p:nvPr/>
        </p:nvSpPr>
        <p:spPr bwMode="auto">
          <a:xfrm>
            <a:off x="1905000" y="1295400"/>
            <a:ext cx="1219200" cy="838200"/>
          </a:xfrm>
          <a:prstGeom prst="rect">
            <a:avLst/>
          </a:prstGeom>
          <a:solidFill>
            <a:srgbClr val="3366FF">
              <a:alpha val="25000"/>
            </a:srgbClr>
          </a:solidFill>
          <a:ln w="25400">
            <a:solidFill>
              <a:srgbClr val="3366FF"/>
            </a:solidFill>
            <a:miter lim="800000"/>
            <a:headEnd/>
            <a:tailEnd/>
          </a:ln>
        </p:spPr>
        <p:txBody>
          <a:bodyPr wrap="none" anchor="ctr"/>
          <a:lstStyle/>
          <a:p>
            <a:endParaRPr lang="en-US" b="1" baseline="-25000">
              <a:solidFill>
                <a:srgbClr val="000090"/>
              </a:solidFill>
              <a:latin typeface="Calibri"/>
              <a:cs typeface="Calibri"/>
            </a:endParaRPr>
          </a:p>
        </p:txBody>
      </p:sp>
      <p:sp>
        <p:nvSpPr>
          <p:cNvPr id="50198" name="AutoShape 59"/>
          <p:cNvSpPr>
            <a:spLocks noChangeArrowheads="1"/>
          </p:cNvSpPr>
          <p:nvPr/>
        </p:nvSpPr>
        <p:spPr bwMode="auto">
          <a:xfrm>
            <a:off x="2133600" y="1447800"/>
            <a:ext cx="762000" cy="457200"/>
          </a:xfrm>
          <a:prstGeom prst="roundRect">
            <a:avLst>
              <a:gd name="adj" fmla="val 16667"/>
            </a:avLst>
          </a:prstGeom>
          <a:noFill/>
          <a:ln w="25400">
            <a:solidFill>
              <a:srgbClr val="000090"/>
            </a:solidFill>
            <a:round/>
            <a:headEnd/>
            <a:tailEnd/>
          </a:ln>
        </p:spPr>
        <p:txBody>
          <a:bodyPr wrap="none" anchor="ctr"/>
          <a:lstStyle/>
          <a:p>
            <a:r>
              <a:rPr lang="en-US" sz="2000" b="1" dirty="0">
                <a:solidFill>
                  <a:srgbClr val="000090"/>
                </a:solidFill>
                <a:latin typeface="Calibri"/>
                <a:cs typeface="Calibri"/>
              </a:rPr>
              <a:t>o</a:t>
            </a:r>
            <a:r>
              <a:rPr lang="en-US" sz="2000" b="1" baseline="-25000" dirty="0">
                <a:solidFill>
                  <a:srgbClr val="000090"/>
                </a:solidFill>
                <a:latin typeface="Calibri"/>
                <a:cs typeface="Calibri"/>
              </a:rPr>
              <a:t>1</a:t>
            </a:r>
          </a:p>
        </p:txBody>
      </p:sp>
      <p:sp>
        <p:nvSpPr>
          <p:cNvPr id="50199" name="Text Box 61"/>
          <p:cNvSpPr txBox="1">
            <a:spLocks noChangeArrowheads="1"/>
          </p:cNvSpPr>
          <p:nvPr/>
        </p:nvSpPr>
        <p:spPr bwMode="auto">
          <a:xfrm>
            <a:off x="2325688" y="1828800"/>
            <a:ext cx="361950" cy="304800"/>
          </a:xfrm>
          <a:prstGeom prst="rect">
            <a:avLst/>
          </a:prstGeom>
          <a:noFill/>
          <a:ln w="9525">
            <a:noFill/>
            <a:miter lim="800000"/>
            <a:headEnd/>
            <a:tailEnd/>
          </a:ln>
        </p:spPr>
        <p:txBody>
          <a:bodyPr>
            <a:spAutoFit/>
          </a:bodyPr>
          <a:lstStyle/>
          <a:p>
            <a:r>
              <a:rPr lang="en-US" sz="1400" b="1">
                <a:solidFill>
                  <a:srgbClr val="000090"/>
                </a:solidFill>
                <a:latin typeface="Calibri"/>
                <a:cs typeface="Calibri"/>
              </a:rPr>
              <a:t>…</a:t>
            </a:r>
            <a:endParaRPr lang="en-US" sz="2400" b="1">
              <a:solidFill>
                <a:srgbClr val="000090"/>
              </a:solidFill>
              <a:latin typeface="Calibri"/>
              <a:cs typeface="Calibri"/>
            </a:endParaRPr>
          </a:p>
        </p:txBody>
      </p:sp>
      <p:sp>
        <p:nvSpPr>
          <p:cNvPr id="50200" name="Rectangle 63"/>
          <p:cNvSpPr>
            <a:spLocks noChangeArrowheads="1"/>
          </p:cNvSpPr>
          <p:nvPr/>
        </p:nvSpPr>
        <p:spPr bwMode="auto">
          <a:xfrm>
            <a:off x="4114800" y="1295400"/>
            <a:ext cx="1219200" cy="838200"/>
          </a:xfrm>
          <a:prstGeom prst="rect">
            <a:avLst/>
          </a:prstGeom>
          <a:solidFill>
            <a:srgbClr val="3366FF">
              <a:alpha val="25000"/>
            </a:srgbClr>
          </a:solidFill>
          <a:ln w="25400">
            <a:solidFill>
              <a:srgbClr val="3366FF"/>
            </a:solidFill>
            <a:miter lim="800000"/>
            <a:headEnd/>
            <a:tailEnd/>
          </a:ln>
        </p:spPr>
        <p:txBody>
          <a:bodyPr wrap="none" anchor="ctr"/>
          <a:lstStyle/>
          <a:p>
            <a:endParaRPr lang="en-US" b="1" baseline="-25000">
              <a:solidFill>
                <a:srgbClr val="000090"/>
              </a:solidFill>
              <a:latin typeface="Calibri"/>
              <a:cs typeface="Calibri"/>
            </a:endParaRPr>
          </a:p>
        </p:txBody>
      </p:sp>
      <p:sp>
        <p:nvSpPr>
          <p:cNvPr id="50201" name="AutoShape 64"/>
          <p:cNvSpPr>
            <a:spLocks noChangeArrowheads="1"/>
          </p:cNvSpPr>
          <p:nvPr/>
        </p:nvSpPr>
        <p:spPr bwMode="auto">
          <a:xfrm>
            <a:off x="4351338" y="1447800"/>
            <a:ext cx="762000" cy="457200"/>
          </a:xfrm>
          <a:prstGeom prst="roundRect">
            <a:avLst>
              <a:gd name="adj" fmla="val 16667"/>
            </a:avLst>
          </a:prstGeom>
          <a:noFill/>
          <a:ln w="25400">
            <a:solidFill>
              <a:srgbClr val="000090"/>
            </a:solidFill>
            <a:round/>
            <a:headEnd/>
            <a:tailEnd/>
          </a:ln>
        </p:spPr>
        <p:txBody>
          <a:bodyPr wrap="none" anchor="ctr"/>
          <a:lstStyle/>
          <a:p>
            <a:r>
              <a:rPr lang="en-US" sz="2000" b="1">
                <a:solidFill>
                  <a:srgbClr val="000090"/>
                </a:solidFill>
                <a:latin typeface="Calibri"/>
                <a:cs typeface="Calibri"/>
              </a:rPr>
              <a:t>o</a:t>
            </a:r>
            <a:r>
              <a:rPr lang="en-US" sz="2000" b="1" baseline="-25000">
                <a:solidFill>
                  <a:srgbClr val="000090"/>
                </a:solidFill>
                <a:latin typeface="Calibri"/>
                <a:cs typeface="Calibri"/>
              </a:rPr>
              <a:t>2</a:t>
            </a:r>
          </a:p>
        </p:txBody>
      </p:sp>
      <p:sp>
        <p:nvSpPr>
          <p:cNvPr id="50202" name="Text Box 66"/>
          <p:cNvSpPr txBox="1">
            <a:spLocks noChangeArrowheads="1"/>
          </p:cNvSpPr>
          <p:nvPr/>
        </p:nvSpPr>
        <p:spPr bwMode="auto">
          <a:xfrm>
            <a:off x="4543425" y="1828800"/>
            <a:ext cx="361950" cy="304800"/>
          </a:xfrm>
          <a:prstGeom prst="rect">
            <a:avLst/>
          </a:prstGeom>
          <a:noFill/>
          <a:ln w="9525">
            <a:noFill/>
            <a:miter lim="800000"/>
            <a:headEnd/>
            <a:tailEnd/>
          </a:ln>
        </p:spPr>
        <p:txBody>
          <a:bodyPr>
            <a:spAutoFit/>
          </a:bodyPr>
          <a:lstStyle/>
          <a:p>
            <a:r>
              <a:rPr lang="en-US" sz="1400" b="1">
                <a:solidFill>
                  <a:srgbClr val="000090"/>
                </a:solidFill>
                <a:latin typeface="Calibri"/>
                <a:cs typeface="Calibri"/>
              </a:rPr>
              <a:t>…</a:t>
            </a:r>
            <a:endParaRPr lang="en-US" sz="2400" b="1">
              <a:solidFill>
                <a:srgbClr val="000090"/>
              </a:solidFill>
              <a:latin typeface="Calibri"/>
              <a:cs typeface="Calibri"/>
            </a:endParaRPr>
          </a:p>
        </p:txBody>
      </p:sp>
      <p:cxnSp>
        <p:nvCxnSpPr>
          <p:cNvPr id="50203" name="AutoShape 68"/>
          <p:cNvCxnSpPr>
            <a:cxnSpLocks noChangeShapeType="1"/>
            <a:stCxn id="50198" idx="3"/>
            <a:endCxn id="50201" idx="1"/>
          </p:cNvCxnSpPr>
          <p:nvPr/>
        </p:nvCxnSpPr>
        <p:spPr bwMode="auto">
          <a:xfrm>
            <a:off x="2908300" y="1676400"/>
            <a:ext cx="1430338" cy="0"/>
          </a:xfrm>
          <a:prstGeom prst="straightConnector1">
            <a:avLst/>
          </a:prstGeom>
          <a:noFill/>
          <a:ln w="25400">
            <a:solidFill>
              <a:srgbClr val="000090"/>
            </a:solidFill>
            <a:round/>
            <a:headEnd/>
            <a:tailEnd type="triangle" w="lg" len="med"/>
          </a:ln>
        </p:spPr>
      </p:cxnSp>
      <p:sp>
        <p:nvSpPr>
          <p:cNvPr id="50204" name="Rectangle 70"/>
          <p:cNvSpPr>
            <a:spLocks noChangeArrowheads="1"/>
          </p:cNvSpPr>
          <p:nvPr/>
        </p:nvSpPr>
        <p:spPr bwMode="auto">
          <a:xfrm>
            <a:off x="6324600" y="1295400"/>
            <a:ext cx="1219200" cy="838200"/>
          </a:xfrm>
          <a:prstGeom prst="rect">
            <a:avLst/>
          </a:prstGeom>
          <a:solidFill>
            <a:srgbClr val="3366FF">
              <a:alpha val="25000"/>
            </a:srgbClr>
          </a:solidFill>
          <a:ln w="25400">
            <a:solidFill>
              <a:srgbClr val="3366FF"/>
            </a:solidFill>
            <a:miter lim="800000"/>
            <a:headEnd/>
            <a:tailEnd/>
          </a:ln>
        </p:spPr>
        <p:txBody>
          <a:bodyPr wrap="none" anchor="ctr"/>
          <a:lstStyle/>
          <a:p>
            <a:endParaRPr lang="en-US" b="1" baseline="-25000">
              <a:solidFill>
                <a:srgbClr val="000090"/>
              </a:solidFill>
              <a:latin typeface="Calibri"/>
              <a:cs typeface="Calibri"/>
            </a:endParaRPr>
          </a:p>
        </p:txBody>
      </p:sp>
      <p:sp>
        <p:nvSpPr>
          <p:cNvPr id="50205" name="AutoShape 71"/>
          <p:cNvSpPr>
            <a:spLocks noChangeArrowheads="1"/>
          </p:cNvSpPr>
          <p:nvPr/>
        </p:nvSpPr>
        <p:spPr bwMode="auto">
          <a:xfrm>
            <a:off x="6561138" y="1447800"/>
            <a:ext cx="762000" cy="457200"/>
          </a:xfrm>
          <a:prstGeom prst="roundRect">
            <a:avLst>
              <a:gd name="adj" fmla="val 16667"/>
            </a:avLst>
          </a:prstGeom>
          <a:noFill/>
          <a:ln w="25400">
            <a:solidFill>
              <a:srgbClr val="000090"/>
            </a:solidFill>
            <a:round/>
            <a:headEnd/>
            <a:tailEnd/>
          </a:ln>
        </p:spPr>
        <p:txBody>
          <a:bodyPr wrap="none" anchor="ctr"/>
          <a:lstStyle/>
          <a:p>
            <a:r>
              <a:rPr lang="en-US" sz="2000" b="1">
                <a:solidFill>
                  <a:srgbClr val="000090"/>
                </a:solidFill>
                <a:latin typeface="Calibri"/>
                <a:cs typeface="Calibri"/>
              </a:rPr>
              <a:t>o</a:t>
            </a:r>
            <a:r>
              <a:rPr lang="en-US" sz="2000" b="1" baseline="-25000">
                <a:solidFill>
                  <a:srgbClr val="000090"/>
                </a:solidFill>
                <a:latin typeface="Calibri"/>
                <a:cs typeface="Calibri"/>
              </a:rPr>
              <a:t>3</a:t>
            </a:r>
          </a:p>
        </p:txBody>
      </p:sp>
      <p:sp>
        <p:nvSpPr>
          <p:cNvPr id="50206" name="Text Box 72"/>
          <p:cNvSpPr txBox="1">
            <a:spLocks noChangeArrowheads="1"/>
          </p:cNvSpPr>
          <p:nvPr/>
        </p:nvSpPr>
        <p:spPr bwMode="auto">
          <a:xfrm>
            <a:off x="6753225" y="1828800"/>
            <a:ext cx="361950" cy="304800"/>
          </a:xfrm>
          <a:prstGeom prst="rect">
            <a:avLst/>
          </a:prstGeom>
          <a:noFill/>
          <a:ln w="9525">
            <a:noFill/>
            <a:miter lim="800000"/>
            <a:headEnd/>
            <a:tailEnd/>
          </a:ln>
        </p:spPr>
        <p:txBody>
          <a:bodyPr>
            <a:spAutoFit/>
          </a:bodyPr>
          <a:lstStyle/>
          <a:p>
            <a:r>
              <a:rPr lang="en-US" sz="1400" b="1">
                <a:solidFill>
                  <a:srgbClr val="000090"/>
                </a:solidFill>
                <a:latin typeface="Calibri"/>
                <a:cs typeface="Calibri"/>
              </a:rPr>
              <a:t>…</a:t>
            </a:r>
            <a:endParaRPr lang="en-US" sz="2400" b="1">
              <a:solidFill>
                <a:srgbClr val="000090"/>
              </a:solidFill>
              <a:latin typeface="Calibri"/>
              <a:cs typeface="Calibri"/>
            </a:endParaRPr>
          </a:p>
        </p:txBody>
      </p:sp>
      <p:cxnSp>
        <p:nvCxnSpPr>
          <p:cNvPr id="50207" name="AutoShape 73"/>
          <p:cNvCxnSpPr>
            <a:cxnSpLocks noChangeShapeType="1"/>
            <a:stCxn id="50201" idx="3"/>
            <a:endCxn id="50205" idx="1"/>
          </p:cNvCxnSpPr>
          <p:nvPr/>
        </p:nvCxnSpPr>
        <p:spPr bwMode="auto">
          <a:xfrm>
            <a:off x="5126038" y="1676400"/>
            <a:ext cx="1422400" cy="0"/>
          </a:xfrm>
          <a:prstGeom prst="straightConnector1">
            <a:avLst/>
          </a:prstGeom>
          <a:noFill/>
          <a:ln w="25400">
            <a:solidFill>
              <a:srgbClr val="000090"/>
            </a:solidFill>
            <a:round/>
            <a:headEnd/>
            <a:tailEnd type="triangle" w="lg" len="med"/>
          </a:ln>
        </p:spPr>
      </p:cxnSp>
      <p:sp>
        <p:nvSpPr>
          <p:cNvPr id="50208" name="Text Box 74"/>
          <p:cNvSpPr txBox="1">
            <a:spLocks noChangeArrowheads="1"/>
          </p:cNvSpPr>
          <p:nvPr/>
        </p:nvSpPr>
        <p:spPr bwMode="auto">
          <a:xfrm>
            <a:off x="3073400" y="1143000"/>
            <a:ext cx="410589" cy="400110"/>
          </a:xfrm>
          <a:prstGeom prst="rect">
            <a:avLst/>
          </a:prstGeom>
          <a:noFill/>
          <a:ln w="9525" algn="ctr">
            <a:noFill/>
            <a:miter lim="800000"/>
            <a:headEnd/>
            <a:tailEnd/>
          </a:ln>
        </p:spPr>
        <p:txBody>
          <a:bodyPr wrap="none">
            <a:spAutoFit/>
          </a:bodyPr>
          <a:lstStyle/>
          <a:p>
            <a:pPr marL="342900" indent="-342900">
              <a:spcBef>
                <a:spcPct val="20000"/>
              </a:spcBef>
              <a:buSzPct val="110000"/>
              <a:buFont typeface="Wingdings" pitchFamily="2" charset="2"/>
              <a:buNone/>
            </a:pPr>
            <a:r>
              <a:rPr lang="en-US" sz="2000">
                <a:solidFill>
                  <a:srgbClr val="000090"/>
                </a:solidFill>
                <a:latin typeface="Calibri"/>
                <a:cs typeface="Calibri"/>
              </a:rPr>
              <a:t>R</a:t>
            </a:r>
            <a:r>
              <a:rPr lang="en-US" sz="2000" baseline="-25000">
                <a:solidFill>
                  <a:srgbClr val="000090"/>
                </a:solidFill>
                <a:latin typeface="Calibri"/>
                <a:cs typeface="Calibri"/>
              </a:rPr>
              <a:t>1</a:t>
            </a:r>
          </a:p>
        </p:txBody>
      </p:sp>
      <p:sp>
        <p:nvSpPr>
          <p:cNvPr id="50209" name="Text Box 75"/>
          <p:cNvSpPr txBox="1">
            <a:spLocks noChangeArrowheads="1"/>
          </p:cNvSpPr>
          <p:nvPr/>
        </p:nvSpPr>
        <p:spPr bwMode="auto">
          <a:xfrm>
            <a:off x="5273675" y="1143000"/>
            <a:ext cx="410589" cy="400110"/>
          </a:xfrm>
          <a:prstGeom prst="rect">
            <a:avLst/>
          </a:prstGeom>
          <a:noFill/>
          <a:ln w="9525" algn="ctr">
            <a:noFill/>
            <a:miter lim="800000"/>
            <a:headEnd/>
            <a:tailEnd/>
          </a:ln>
        </p:spPr>
        <p:txBody>
          <a:bodyPr wrap="none">
            <a:spAutoFit/>
          </a:bodyPr>
          <a:lstStyle/>
          <a:p>
            <a:pPr marL="342900" indent="-342900">
              <a:spcBef>
                <a:spcPct val="20000"/>
              </a:spcBef>
              <a:buSzPct val="110000"/>
              <a:buFont typeface="Wingdings" pitchFamily="2" charset="2"/>
              <a:buNone/>
            </a:pPr>
            <a:r>
              <a:rPr lang="en-US" sz="2000">
                <a:solidFill>
                  <a:srgbClr val="000090"/>
                </a:solidFill>
                <a:latin typeface="Calibri"/>
                <a:cs typeface="Calibri"/>
              </a:rPr>
              <a:t>R</a:t>
            </a:r>
            <a:r>
              <a:rPr lang="en-US" sz="2000" baseline="-25000">
                <a:solidFill>
                  <a:srgbClr val="000090"/>
                </a:solidFill>
                <a:latin typeface="Calibri"/>
                <a:cs typeface="Calibri"/>
              </a:rPr>
              <a:t>2</a:t>
            </a:r>
          </a:p>
        </p:txBody>
      </p:sp>
      <p:sp>
        <p:nvSpPr>
          <p:cNvPr id="50210" name="Text Box 76"/>
          <p:cNvSpPr txBox="1">
            <a:spLocks noChangeArrowheads="1"/>
          </p:cNvSpPr>
          <p:nvPr/>
        </p:nvSpPr>
        <p:spPr bwMode="auto">
          <a:xfrm>
            <a:off x="7491413" y="1143000"/>
            <a:ext cx="410589" cy="400110"/>
          </a:xfrm>
          <a:prstGeom prst="rect">
            <a:avLst/>
          </a:prstGeom>
          <a:noFill/>
          <a:ln w="9525" algn="ctr">
            <a:noFill/>
            <a:miter lim="800000"/>
            <a:headEnd/>
            <a:tailEnd/>
          </a:ln>
        </p:spPr>
        <p:txBody>
          <a:bodyPr wrap="none">
            <a:spAutoFit/>
          </a:bodyPr>
          <a:lstStyle/>
          <a:p>
            <a:pPr marL="342900" indent="-342900">
              <a:spcBef>
                <a:spcPct val="20000"/>
              </a:spcBef>
              <a:buSzPct val="110000"/>
              <a:buFont typeface="Wingdings" pitchFamily="2" charset="2"/>
              <a:buNone/>
            </a:pPr>
            <a:r>
              <a:rPr lang="en-US" sz="2000">
                <a:solidFill>
                  <a:srgbClr val="000090"/>
                </a:solidFill>
                <a:latin typeface="Calibri"/>
                <a:cs typeface="Calibri"/>
              </a:rPr>
              <a:t>R</a:t>
            </a:r>
            <a:r>
              <a:rPr lang="en-US" sz="2000" baseline="-25000">
                <a:solidFill>
                  <a:srgbClr val="000090"/>
                </a:solidFill>
                <a:latin typeface="Calibri"/>
                <a:cs typeface="Calibri"/>
              </a:rPr>
              <a:t>3</a:t>
            </a:r>
          </a:p>
        </p:txBody>
      </p:sp>
      <p:sp>
        <p:nvSpPr>
          <p:cNvPr id="50211" name="Text Box 77"/>
          <p:cNvSpPr txBox="1">
            <a:spLocks noChangeArrowheads="1"/>
          </p:cNvSpPr>
          <p:nvPr/>
        </p:nvSpPr>
        <p:spPr bwMode="auto">
          <a:xfrm>
            <a:off x="1943100" y="1752600"/>
            <a:ext cx="342900" cy="366713"/>
          </a:xfrm>
          <a:prstGeom prst="rect">
            <a:avLst/>
          </a:prstGeom>
          <a:noFill/>
          <a:ln w="9525" algn="ctr">
            <a:noFill/>
            <a:miter lim="800000"/>
            <a:headEnd/>
            <a:tailEnd/>
          </a:ln>
        </p:spPr>
        <p:txBody>
          <a:bodyPr wrap="none">
            <a:spAutoFit/>
          </a:bodyPr>
          <a:lstStyle/>
          <a:p>
            <a:pPr marL="342900" indent="-342900">
              <a:spcBef>
                <a:spcPct val="20000"/>
              </a:spcBef>
              <a:buSzPct val="110000"/>
              <a:buFont typeface="Wingdings" pitchFamily="2" charset="2"/>
              <a:buNone/>
            </a:pPr>
            <a:r>
              <a:rPr lang="en-US" dirty="0">
                <a:solidFill>
                  <a:srgbClr val="000090"/>
                </a:solidFill>
                <a:latin typeface="Calibri"/>
                <a:cs typeface="Calibri"/>
              </a:rPr>
              <a:t>t</a:t>
            </a:r>
            <a:r>
              <a:rPr lang="en-US" baseline="-25000" dirty="0">
                <a:solidFill>
                  <a:srgbClr val="000090"/>
                </a:solidFill>
                <a:latin typeface="Calibri"/>
                <a:cs typeface="Calibri"/>
              </a:rPr>
              <a:t>1</a:t>
            </a:r>
          </a:p>
        </p:txBody>
      </p:sp>
      <p:sp>
        <p:nvSpPr>
          <p:cNvPr id="50212" name="Text Box 78"/>
          <p:cNvSpPr txBox="1">
            <a:spLocks noChangeArrowheads="1"/>
          </p:cNvSpPr>
          <p:nvPr/>
        </p:nvSpPr>
        <p:spPr bwMode="auto">
          <a:xfrm>
            <a:off x="4152900" y="1752600"/>
            <a:ext cx="342900" cy="366713"/>
          </a:xfrm>
          <a:prstGeom prst="rect">
            <a:avLst/>
          </a:prstGeom>
          <a:noFill/>
          <a:ln w="9525" algn="ctr">
            <a:noFill/>
            <a:miter lim="800000"/>
            <a:headEnd/>
            <a:tailEnd/>
          </a:ln>
        </p:spPr>
        <p:txBody>
          <a:bodyPr wrap="none">
            <a:spAutoFit/>
          </a:bodyPr>
          <a:lstStyle/>
          <a:p>
            <a:pPr marL="342900" indent="-342900">
              <a:spcBef>
                <a:spcPct val="20000"/>
              </a:spcBef>
              <a:buSzPct val="110000"/>
              <a:buFont typeface="Wingdings" pitchFamily="2" charset="2"/>
              <a:buNone/>
            </a:pPr>
            <a:r>
              <a:rPr lang="en-US">
                <a:solidFill>
                  <a:srgbClr val="000090"/>
                </a:solidFill>
                <a:latin typeface="Calibri"/>
                <a:cs typeface="Calibri"/>
              </a:rPr>
              <a:t>t</a:t>
            </a:r>
            <a:r>
              <a:rPr lang="en-US" baseline="-25000">
                <a:solidFill>
                  <a:srgbClr val="000090"/>
                </a:solidFill>
                <a:latin typeface="Calibri"/>
                <a:cs typeface="Calibri"/>
              </a:rPr>
              <a:t>2</a:t>
            </a:r>
          </a:p>
        </p:txBody>
      </p:sp>
      <p:sp>
        <p:nvSpPr>
          <p:cNvPr id="50213" name="Text Box 79"/>
          <p:cNvSpPr txBox="1">
            <a:spLocks noChangeArrowheads="1"/>
          </p:cNvSpPr>
          <p:nvPr/>
        </p:nvSpPr>
        <p:spPr bwMode="auto">
          <a:xfrm>
            <a:off x="6400800" y="1766888"/>
            <a:ext cx="342900" cy="366712"/>
          </a:xfrm>
          <a:prstGeom prst="rect">
            <a:avLst/>
          </a:prstGeom>
          <a:noFill/>
          <a:ln w="9525" algn="ctr">
            <a:noFill/>
            <a:miter lim="800000"/>
            <a:headEnd/>
            <a:tailEnd/>
          </a:ln>
        </p:spPr>
        <p:txBody>
          <a:bodyPr wrap="none">
            <a:spAutoFit/>
          </a:bodyPr>
          <a:lstStyle/>
          <a:p>
            <a:pPr marL="342900" indent="-342900">
              <a:spcBef>
                <a:spcPct val="20000"/>
              </a:spcBef>
              <a:buSzPct val="110000"/>
              <a:buFont typeface="Wingdings" pitchFamily="2" charset="2"/>
              <a:buNone/>
            </a:pPr>
            <a:r>
              <a:rPr lang="en-US">
                <a:solidFill>
                  <a:srgbClr val="000090"/>
                </a:solidFill>
                <a:latin typeface="Calibri"/>
                <a:cs typeface="Calibri"/>
              </a:rPr>
              <a:t>t</a:t>
            </a:r>
            <a:r>
              <a:rPr lang="en-US" baseline="-25000">
                <a:solidFill>
                  <a:srgbClr val="000090"/>
                </a:solidFill>
                <a:latin typeface="Calibri"/>
                <a:cs typeface="Calibri"/>
              </a:rPr>
              <a:t>3</a:t>
            </a:r>
          </a:p>
        </p:txBody>
      </p:sp>
      <p:cxnSp>
        <p:nvCxnSpPr>
          <p:cNvPr id="50214" name="AutoShape 80"/>
          <p:cNvCxnSpPr>
            <a:cxnSpLocks noChangeShapeType="1"/>
            <a:stCxn id="50205" idx="3"/>
            <a:endCxn id="50196" idx="2"/>
          </p:cNvCxnSpPr>
          <p:nvPr/>
        </p:nvCxnSpPr>
        <p:spPr bwMode="auto">
          <a:xfrm>
            <a:off x="7335838" y="1676400"/>
            <a:ext cx="741362" cy="0"/>
          </a:xfrm>
          <a:prstGeom prst="straightConnector1">
            <a:avLst/>
          </a:prstGeom>
          <a:noFill/>
          <a:ln w="25400">
            <a:solidFill>
              <a:srgbClr val="000090"/>
            </a:solidFill>
            <a:round/>
            <a:headEnd/>
            <a:tailEnd type="triangle" w="lg" len="med"/>
          </a:ln>
        </p:spPr>
      </p:cxnSp>
      <p:cxnSp>
        <p:nvCxnSpPr>
          <p:cNvPr id="50215" name="AutoShape 81"/>
          <p:cNvCxnSpPr>
            <a:cxnSpLocks noChangeShapeType="1"/>
            <a:stCxn id="50195" idx="6"/>
            <a:endCxn id="50198" idx="1"/>
          </p:cNvCxnSpPr>
          <p:nvPr/>
        </p:nvCxnSpPr>
        <p:spPr bwMode="auto">
          <a:xfrm>
            <a:off x="1524000" y="1676400"/>
            <a:ext cx="596900" cy="0"/>
          </a:xfrm>
          <a:prstGeom prst="straightConnector1">
            <a:avLst/>
          </a:prstGeom>
          <a:noFill/>
          <a:ln w="25400">
            <a:solidFill>
              <a:srgbClr val="000090"/>
            </a:solidFill>
            <a:round/>
            <a:headEnd/>
            <a:tailEnd type="triangle" w="lg" len="med"/>
          </a:ln>
        </p:spPr>
      </p:cxnSp>
      <p:pic>
        <p:nvPicPr>
          <p:cNvPr id="73" name="Picture 74"/>
          <p:cNvPicPr>
            <a:picLocks noChangeAspect="1" noChangeArrowheads="1"/>
          </p:cNvPicPr>
          <p:nvPr/>
        </p:nvPicPr>
        <p:blipFill>
          <a:blip r:embed="rId3" cstate="print"/>
          <a:srcRect/>
          <a:stretch>
            <a:fillRect/>
          </a:stretch>
        </p:blipFill>
        <p:spPr bwMode="auto">
          <a:xfrm>
            <a:off x="4648200" y="5105400"/>
            <a:ext cx="3851275" cy="990600"/>
          </a:xfrm>
          <a:prstGeom prst="rect">
            <a:avLst/>
          </a:prstGeom>
          <a:noFill/>
          <a:ln w="9525">
            <a:noFill/>
            <a:miter lim="800000"/>
            <a:headEnd/>
            <a:tailEnd/>
          </a:ln>
        </p:spPr>
      </p:pic>
      <p:sp>
        <p:nvSpPr>
          <p:cNvPr id="74" name="Slide Number Placeholder 73"/>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75543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8" grpId="0" animBg="1"/>
      <p:bldP spid="29" grpId="0" animBg="1"/>
      <p:bldP spid="30" grpId="0" animBg="1"/>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Autofit/>
          </a:bodyPr>
          <a:lstStyle/>
          <a:p>
            <a:pPr eaLnBrk="1" fontAlgn="auto" hangingPunct="1">
              <a:spcAft>
                <a:spcPts val="0"/>
              </a:spcAft>
              <a:defRPr/>
            </a:pPr>
            <a:r>
              <a:rPr lang="en-US" sz="3600" dirty="0" smtClean="0"/>
              <a:t>Task Worst Case Response Time</a:t>
            </a:r>
            <a:endParaRPr lang="en-US" sz="3600" dirty="0"/>
          </a:p>
        </p:txBody>
      </p:sp>
      <p:sp>
        <p:nvSpPr>
          <p:cNvPr id="17" name="Slide Number Placeholder 16"/>
          <p:cNvSpPr>
            <a:spLocks noGrp="1"/>
          </p:cNvSpPr>
          <p:nvPr>
            <p:ph type="sldNum" sz="quarter" idx="12"/>
          </p:nvPr>
        </p:nvSpPr>
        <p:spPr/>
        <p:txBody>
          <a:bodyPr/>
          <a:lstStyle/>
          <a:p>
            <a:fld id="{B6F15528-21DE-4FAA-801E-634DDDAF4B2B}" type="slidenum">
              <a:rPr lang="en-US" smtClean="0"/>
              <a:pPr/>
              <a:t>37</a:t>
            </a:fld>
            <a:endParaRPr lang="en-US" dirty="0"/>
          </a:p>
        </p:txBody>
      </p:sp>
      <p:sp>
        <p:nvSpPr>
          <p:cNvPr id="31" name="Content Placeholder 2"/>
          <p:cNvSpPr>
            <a:spLocks noGrp="1"/>
          </p:cNvSpPr>
          <p:nvPr>
            <p:ph idx="1"/>
          </p:nvPr>
        </p:nvSpPr>
        <p:spPr>
          <a:xfrm>
            <a:off x="457200" y="1295401"/>
            <a:ext cx="8229600" cy="533400"/>
          </a:xfrm>
        </p:spPr>
        <p:txBody>
          <a:bodyPr>
            <a:normAutofit/>
          </a:bodyPr>
          <a:lstStyle/>
          <a:p>
            <a:r>
              <a:rPr lang="en-US" sz="2400" dirty="0" smtClean="0"/>
              <a:t>Tasks: periodic activation and preemptive execution.</a:t>
            </a:r>
          </a:p>
        </p:txBody>
      </p:sp>
      <p:grpSp>
        <p:nvGrpSpPr>
          <p:cNvPr id="32" name="Group 24"/>
          <p:cNvGrpSpPr>
            <a:grpSpLocks/>
          </p:cNvGrpSpPr>
          <p:nvPr/>
        </p:nvGrpSpPr>
        <p:grpSpPr bwMode="auto">
          <a:xfrm>
            <a:off x="914400" y="2761169"/>
            <a:ext cx="7620000" cy="1201230"/>
            <a:chOff x="914400" y="3599905"/>
            <a:chExt cx="7620000" cy="1201982"/>
          </a:xfrm>
        </p:grpSpPr>
        <p:sp>
          <p:nvSpPr>
            <p:cNvPr id="33" name="Line 6"/>
            <p:cNvSpPr>
              <a:spLocks noChangeShapeType="1"/>
            </p:cNvSpPr>
            <p:nvPr/>
          </p:nvSpPr>
          <p:spPr bwMode="auto">
            <a:xfrm>
              <a:off x="1371600" y="4133305"/>
              <a:ext cx="7162800" cy="0"/>
            </a:xfrm>
            <a:prstGeom prst="line">
              <a:avLst/>
            </a:prstGeom>
            <a:noFill/>
            <a:ln w="38100">
              <a:solidFill>
                <a:srgbClr val="5F5F5F"/>
              </a:solidFill>
              <a:round/>
              <a:headEnd/>
              <a:tailEnd/>
            </a:ln>
          </p:spPr>
          <p:txBody>
            <a:bodyPr/>
            <a:lstStyle/>
            <a:p>
              <a:endParaRPr lang="en-US"/>
            </a:p>
          </p:txBody>
        </p:sp>
        <p:sp>
          <p:nvSpPr>
            <p:cNvPr id="34" name="Text Box 9"/>
            <p:cNvSpPr txBox="1">
              <a:spLocks noChangeArrowheads="1"/>
            </p:cNvSpPr>
            <p:nvPr/>
          </p:nvSpPr>
          <p:spPr bwMode="auto">
            <a:xfrm>
              <a:off x="914400" y="3828505"/>
              <a:ext cx="397866" cy="461887"/>
            </a:xfrm>
            <a:prstGeom prst="rect">
              <a:avLst/>
            </a:prstGeom>
            <a:noFill/>
            <a:ln w="9525">
              <a:noFill/>
              <a:miter lim="800000"/>
              <a:headEnd/>
              <a:tailEnd/>
            </a:ln>
          </p:spPr>
          <p:txBody>
            <a:bodyPr wrap="none">
              <a:spAutoFit/>
            </a:bodyPr>
            <a:lstStyle/>
            <a:p>
              <a:r>
                <a:rPr lang="en-US" sz="2400" dirty="0" err="1">
                  <a:solidFill>
                    <a:srgbClr val="5F5F5F"/>
                  </a:solidFill>
                </a:rPr>
                <a:t>o</a:t>
              </a:r>
              <a:r>
                <a:rPr lang="en-US" sz="2400" baseline="-25000" dirty="0" err="1">
                  <a:solidFill>
                    <a:srgbClr val="5F5F5F"/>
                  </a:solidFill>
                </a:rPr>
                <a:t>i</a:t>
              </a:r>
              <a:endParaRPr lang="en-US" sz="2400" baseline="-25000" dirty="0">
                <a:solidFill>
                  <a:srgbClr val="5F5F5F"/>
                </a:solidFill>
              </a:endParaRPr>
            </a:p>
          </p:txBody>
        </p:sp>
        <p:grpSp>
          <p:nvGrpSpPr>
            <p:cNvPr id="35" name="Group 92"/>
            <p:cNvGrpSpPr>
              <a:grpSpLocks/>
            </p:cNvGrpSpPr>
            <p:nvPr/>
          </p:nvGrpSpPr>
          <p:grpSpPr bwMode="auto">
            <a:xfrm>
              <a:off x="1600200" y="4339933"/>
              <a:ext cx="5486400" cy="461954"/>
              <a:chOff x="1295400" y="5675673"/>
              <a:chExt cx="5486400" cy="461954"/>
            </a:xfrm>
          </p:grpSpPr>
          <p:sp>
            <p:nvSpPr>
              <p:cNvPr id="38" name="Line 36"/>
              <p:cNvSpPr>
                <a:spLocks noChangeShapeType="1"/>
              </p:cNvSpPr>
              <p:nvPr/>
            </p:nvSpPr>
            <p:spPr bwMode="auto">
              <a:xfrm>
                <a:off x="1295400" y="5908885"/>
                <a:ext cx="5486400" cy="0"/>
              </a:xfrm>
              <a:prstGeom prst="line">
                <a:avLst/>
              </a:prstGeom>
              <a:noFill/>
              <a:ln w="25400">
                <a:solidFill>
                  <a:schemeClr val="tx1"/>
                </a:solidFill>
                <a:round/>
                <a:headEnd type="arrow" w="med" len="med"/>
                <a:tailEnd type="arrow" w="med" len="med"/>
              </a:ln>
            </p:spPr>
            <p:txBody>
              <a:bodyPr/>
              <a:lstStyle/>
              <a:p>
                <a:endParaRPr lang="en-US" dirty="0"/>
              </a:p>
            </p:txBody>
          </p:sp>
          <p:sp>
            <p:nvSpPr>
              <p:cNvPr id="39" name="Text Box 33"/>
              <p:cNvSpPr txBox="1">
                <a:spLocks noChangeArrowheads="1"/>
              </p:cNvSpPr>
              <p:nvPr/>
            </p:nvSpPr>
            <p:spPr bwMode="auto">
              <a:xfrm>
                <a:off x="3200400" y="5675673"/>
                <a:ext cx="1396793" cy="461954"/>
              </a:xfrm>
              <a:prstGeom prst="rect">
                <a:avLst/>
              </a:prstGeom>
              <a:solidFill>
                <a:schemeClr val="bg1"/>
              </a:solidFill>
              <a:ln w="9525">
                <a:noFill/>
                <a:miter lim="800000"/>
                <a:headEnd/>
                <a:tailEnd/>
              </a:ln>
            </p:spPr>
            <p:txBody>
              <a:bodyPr wrap="none">
                <a:spAutoFit/>
              </a:bodyPr>
              <a:lstStyle/>
              <a:p>
                <a:r>
                  <a:rPr lang="en-US" sz="2400" dirty="0">
                    <a:solidFill>
                      <a:schemeClr val="tx1"/>
                    </a:solidFill>
                  </a:rPr>
                  <a:t>Period </a:t>
                </a:r>
                <a:r>
                  <a:rPr lang="en-US" sz="2400" dirty="0" smtClean="0">
                    <a:solidFill>
                      <a:schemeClr val="tx1"/>
                    </a:solidFill>
                  </a:rPr>
                  <a:t>(</a:t>
                </a:r>
                <a:r>
                  <a:rPr lang="en-US" sz="2400" i="1" dirty="0" err="1" smtClean="0"/>
                  <a:t>t</a:t>
                </a:r>
                <a:r>
                  <a:rPr lang="en-US" sz="2400" i="1" baseline="-25000" dirty="0" err="1" smtClean="0">
                    <a:solidFill>
                      <a:schemeClr val="tx1"/>
                    </a:solidFill>
                  </a:rPr>
                  <a:t>i</a:t>
                </a:r>
                <a:r>
                  <a:rPr lang="en-US" sz="2400" dirty="0">
                    <a:solidFill>
                      <a:schemeClr val="tx1"/>
                    </a:solidFill>
                  </a:rPr>
                  <a:t>)</a:t>
                </a:r>
                <a:endParaRPr lang="en-US" sz="2400" baseline="-25000" dirty="0">
                  <a:solidFill>
                    <a:schemeClr val="tx1"/>
                  </a:solidFill>
                </a:endParaRPr>
              </a:p>
            </p:txBody>
          </p:sp>
        </p:grpSp>
        <p:sp>
          <p:nvSpPr>
            <p:cNvPr id="36" name="Line 20"/>
            <p:cNvSpPr>
              <a:spLocks noChangeShapeType="1"/>
            </p:cNvSpPr>
            <p:nvPr/>
          </p:nvSpPr>
          <p:spPr bwMode="auto">
            <a:xfrm flipV="1">
              <a:off x="1600200" y="3599905"/>
              <a:ext cx="0" cy="533400"/>
            </a:xfrm>
            <a:prstGeom prst="line">
              <a:avLst/>
            </a:prstGeom>
            <a:noFill/>
            <a:ln w="38100">
              <a:solidFill>
                <a:srgbClr val="5F5F5F"/>
              </a:solidFill>
              <a:round/>
              <a:headEnd/>
              <a:tailEnd type="triangle" w="med" len="med"/>
            </a:ln>
          </p:spPr>
          <p:txBody>
            <a:bodyPr/>
            <a:lstStyle/>
            <a:p>
              <a:endParaRPr lang="en-US"/>
            </a:p>
          </p:txBody>
        </p:sp>
        <p:sp>
          <p:nvSpPr>
            <p:cNvPr id="37" name="Line 20"/>
            <p:cNvSpPr>
              <a:spLocks noChangeShapeType="1"/>
            </p:cNvSpPr>
            <p:nvPr/>
          </p:nvSpPr>
          <p:spPr bwMode="auto">
            <a:xfrm flipV="1">
              <a:off x="7086600" y="3599905"/>
              <a:ext cx="0" cy="533400"/>
            </a:xfrm>
            <a:prstGeom prst="line">
              <a:avLst/>
            </a:prstGeom>
            <a:noFill/>
            <a:ln w="38100">
              <a:solidFill>
                <a:srgbClr val="5F5F5F"/>
              </a:solidFill>
              <a:round/>
              <a:headEnd/>
              <a:tailEnd type="triangle" w="med" len="med"/>
            </a:ln>
          </p:spPr>
          <p:txBody>
            <a:bodyPr/>
            <a:lstStyle/>
            <a:p>
              <a:endParaRPr lang="en-US"/>
            </a:p>
          </p:txBody>
        </p:sp>
      </p:grpSp>
      <p:grpSp>
        <p:nvGrpSpPr>
          <p:cNvPr id="40" name="Group 25"/>
          <p:cNvGrpSpPr>
            <a:grpSpLocks/>
          </p:cNvGrpSpPr>
          <p:nvPr/>
        </p:nvGrpSpPr>
        <p:grpSpPr bwMode="auto">
          <a:xfrm>
            <a:off x="1617663" y="2976563"/>
            <a:ext cx="4630737" cy="309562"/>
            <a:chOff x="1618130" y="3815060"/>
            <a:chExt cx="4630270" cy="309280"/>
          </a:xfrm>
        </p:grpSpPr>
        <p:sp>
          <p:nvSpPr>
            <p:cNvPr id="41" name="Rectangle 88"/>
            <p:cNvSpPr>
              <a:spLocks noChangeArrowheads="1"/>
            </p:cNvSpPr>
            <p:nvPr/>
          </p:nvSpPr>
          <p:spPr bwMode="auto">
            <a:xfrm>
              <a:off x="1618130" y="3819540"/>
              <a:ext cx="1066800" cy="304800"/>
            </a:xfrm>
            <a:prstGeom prst="rect">
              <a:avLst/>
            </a:prstGeom>
            <a:solidFill>
              <a:srgbClr val="0000FF"/>
            </a:solidFill>
            <a:ln w="9525" algn="ctr">
              <a:noFill/>
              <a:round/>
              <a:headEnd/>
              <a:tailEnd/>
            </a:ln>
          </p:spPr>
          <p:txBody>
            <a:bodyPr/>
            <a:lstStyle/>
            <a:p>
              <a:pPr marL="342900" indent="-342900">
                <a:spcBef>
                  <a:spcPct val="20000"/>
                </a:spcBef>
                <a:buSzPct val="110000"/>
                <a:buFont typeface="Wingdings" pitchFamily="2" charset="2"/>
                <a:buChar char="§"/>
              </a:pPr>
              <a:endParaRPr lang="nl-NL"/>
            </a:p>
          </p:txBody>
        </p:sp>
        <p:sp>
          <p:nvSpPr>
            <p:cNvPr id="42" name="Rectangle 89"/>
            <p:cNvSpPr>
              <a:spLocks noChangeArrowheads="1"/>
            </p:cNvSpPr>
            <p:nvPr/>
          </p:nvSpPr>
          <p:spPr bwMode="auto">
            <a:xfrm>
              <a:off x="3581400" y="3819540"/>
              <a:ext cx="381000" cy="304800"/>
            </a:xfrm>
            <a:prstGeom prst="rect">
              <a:avLst/>
            </a:prstGeom>
            <a:solidFill>
              <a:srgbClr val="0000FF"/>
            </a:solidFill>
            <a:ln w="9525" algn="ctr">
              <a:noFill/>
              <a:round/>
              <a:headEnd/>
              <a:tailEnd/>
            </a:ln>
          </p:spPr>
          <p:txBody>
            <a:bodyPr/>
            <a:lstStyle/>
            <a:p>
              <a:pPr marL="342900" indent="-342900">
                <a:spcBef>
                  <a:spcPct val="20000"/>
                </a:spcBef>
                <a:buSzPct val="110000"/>
                <a:buFont typeface="Wingdings" pitchFamily="2" charset="2"/>
                <a:buChar char="§"/>
              </a:pPr>
              <a:endParaRPr lang="nl-NL"/>
            </a:p>
          </p:txBody>
        </p:sp>
        <p:sp>
          <p:nvSpPr>
            <p:cNvPr id="43" name="Rectangle 90"/>
            <p:cNvSpPr>
              <a:spLocks noChangeArrowheads="1"/>
            </p:cNvSpPr>
            <p:nvPr/>
          </p:nvSpPr>
          <p:spPr bwMode="auto">
            <a:xfrm>
              <a:off x="4419600" y="3815060"/>
              <a:ext cx="609600" cy="304800"/>
            </a:xfrm>
            <a:prstGeom prst="rect">
              <a:avLst/>
            </a:prstGeom>
            <a:solidFill>
              <a:srgbClr val="0000FF"/>
            </a:solidFill>
            <a:ln w="9525" algn="ctr">
              <a:noFill/>
              <a:round/>
              <a:headEnd/>
              <a:tailEnd/>
            </a:ln>
          </p:spPr>
          <p:txBody>
            <a:bodyPr/>
            <a:lstStyle/>
            <a:p>
              <a:pPr marL="342900" indent="-342900">
                <a:spcBef>
                  <a:spcPct val="20000"/>
                </a:spcBef>
                <a:buSzPct val="110000"/>
                <a:buFont typeface="Wingdings" pitchFamily="2" charset="2"/>
                <a:buChar char="§"/>
              </a:pPr>
              <a:endParaRPr lang="nl-NL"/>
            </a:p>
          </p:txBody>
        </p:sp>
        <p:sp>
          <p:nvSpPr>
            <p:cNvPr id="44" name="Rectangle 91"/>
            <p:cNvSpPr>
              <a:spLocks noChangeArrowheads="1"/>
            </p:cNvSpPr>
            <p:nvPr/>
          </p:nvSpPr>
          <p:spPr bwMode="auto">
            <a:xfrm>
              <a:off x="5463990" y="3819540"/>
              <a:ext cx="784410" cy="304800"/>
            </a:xfrm>
            <a:prstGeom prst="rect">
              <a:avLst/>
            </a:prstGeom>
            <a:solidFill>
              <a:srgbClr val="0000FF"/>
            </a:solidFill>
            <a:ln w="9525" algn="ctr">
              <a:noFill/>
              <a:round/>
              <a:headEnd/>
              <a:tailEnd/>
            </a:ln>
          </p:spPr>
          <p:txBody>
            <a:bodyPr/>
            <a:lstStyle/>
            <a:p>
              <a:pPr marL="342900" indent="-342900">
                <a:spcBef>
                  <a:spcPct val="20000"/>
                </a:spcBef>
                <a:buSzPct val="110000"/>
                <a:buFont typeface="Wingdings" pitchFamily="2" charset="2"/>
                <a:buChar char="§"/>
              </a:pPr>
              <a:endParaRPr lang="nl-NL"/>
            </a:p>
          </p:txBody>
        </p:sp>
      </p:grpSp>
      <p:grpSp>
        <p:nvGrpSpPr>
          <p:cNvPr id="45" name="Group 93"/>
          <p:cNvGrpSpPr>
            <a:grpSpLocks/>
          </p:cNvGrpSpPr>
          <p:nvPr/>
        </p:nvGrpSpPr>
        <p:grpSpPr bwMode="auto">
          <a:xfrm>
            <a:off x="1600200" y="3886200"/>
            <a:ext cx="4648200" cy="461665"/>
            <a:chOff x="1295400" y="5606718"/>
            <a:chExt cx="5486400" cy="461367"/>
          </a:xfrm>
        </p:grpSpPr>
        <p:sp>
          <p:nvSpPr>
            <p:cNvPr id="46" name="Line 36"/>
            <p:cNvSpPr>
              <a:spLocks noChangeShapeType="1"/>
            </p:cNvSpPr>
            <p:nvPr/>
          </p:nvSpPr>
          <p:spPr bwMode="auto">
            <a:xfrm>
              <a:off x="1295400" y="5871178"/>
              <a:ext cx="5486400" cy="0"/>
            </a:xfrm>
            <a:prstGeom prst="line">
              <a:avLst/>
            </a:prstGeom>
            <a:noFill/>
            <a:ln w="25400">
              <a:solidFill>
                <a:schemeClr val="tx1"/>
              </a:solidFill>
              <a:round/>
              <a:headEnd type="arrow" w="med" len="med"/>
              <a:tailEnd type="arrow" w="med" len="med"/>
            </a:ln>
          </p:spPr>
          <p:txBody>
            <a:bodyPr/>
            <a:lstStyle/>
            <a:p>
              <a:endParaRPr lang="en-US"/>
            </a:p>
          </p:txBody>
        </p:sp>
        <p:sp>
          <p:nvSpPr>
            <p:cNvPr id="47" name="Text Box 33"/>
            <p:cNvSpPr txBox="1">
              <a:spLocks noChangeArrowheads="1"/>
            </p:cNvSpPr>
            <p:nvPr/>
          </p:nvSpPr>
          <p:spPr bwMode="auto">
            <a:xfrm>
              <a:off x="2464633" y="5606718"/>
              <a:ext cx="2922945" cy="461367"/>
            </a:xfrm>
            <a:prstGeom prst="rect">
              <a:avLst/>
            </a:prstGeom>
            <a:solidFill>
              <a:schemeClr val="bg1"/>
            </a:solidFill>
            <a:ln w="9525">
              <a:noFill/>
              <a:miter lim="800000"/>
              <a:headEnd/>
              <a:tailEnd/>
            </a:ln>
          </p:spPr>
          <p:txBody>
            <a:bodyPr wrap="none">
              <a:spAutoFit/>
            </a:bodyPr>
            <a:lstStyle/>
            <a:p>
              <a:r>
                <a:rPr lang="en-US" sz="2400" dirty="0">
                  <a:solidFill>
                    <a:schemeClr val="tx1"/>
                  </a:solidFill>
                </a:rPr>
                <a:t>Response Time (</a:t>
              </a:r>
              <a:r>
                <a:rPr lang="en-US" sz="2400" i="1" dirty="0" err="1">
                  <a:solidFill>
                    <a:schemeClr val="tx1"/>
                  </a:solidFill>
                </a:rPr>
                <a:t>r</a:t>
              </a:r>
              <a:r>
                <a:rPr lang="en-US" sz="2400" i="1" baseline="-25000" dirty="0" err="1">
                  <a:solidFill>
                    <a:schemeClr val="tx1"/>
                  </a:solidFill>
                </a:rPr>
                <a:t>i</a:t>
              </a:r>
              <a:r>
                <a:rPr lang="en-US" sz="2400" dirty="0">
                  <a:solidFill>
                    <a:schemeClr val="tx1"/>
                  </a:solidFill>
                </a:rPr>
                <a:t>)</a:t>
              </a:r>
              <a:endParaRPr lang="en-US" sz="2400" baseline="-25000" dirty="0">
                <a:solidFill>
                  <a:schemeClr val="tx1"/>
                </a:solidFill>
              </a:endParaRPr>
            </a:p>
          </p:txBody>
        </p:sp>
      </p:grpSp>
      <p:grpSp>
        <p:nvGrpSpPr>
          <p:cNvPr id="48" name="Group 26"/>
          <p:cNvGrpSpPr>
            <a:grpSpLocks/>
          </p:cNvGrpSpPr>
          <p:nvPr/>
        </p:nvGrpSpPr>
        <p:grpSpPr bwMode="auto">
          <a:xfrm>
            <a:off x="1600200" y="2057400"/>
            <a:ext cx="5937523" cy="1066797"/>
            <a:chOff x="1676400" y="2955568"/>
            <a:chExt cx="5937616" cy="1066825"/>
          </a:xfrm>
        </p:grpSpPr>
        <p:sp>
          <p:nvSpPr>
            <p:cNvPr id="49" name="TextBox 96"/>
            <p:cNvSpPr txBox="1">
              <a:spLocks noChangeArrowheads="1"/>
            </p:cNvSpPr>
            <p:nvPr/>
          </p:nvSpPr>
          <p:spPr bwMode="auto">
            <a:xfrm>
              <a:off x="1676400" y="2955568"/>
              <a:ext cx="5937616" cy="400121"/>
            </a:xfrm>
            <a:prstGeom prst="rect">
              <a:avLst/>
            </a:prstGeom>
            <a:noFill/>
            <a:ln w="9525">
              <a:noFill/>
              <a:miter lim="800000"/>
              <a:headEnd/>
              <a:tailEnd/>
            </a:ln>
          </p:spPr>
          <p:txBody>
            <a:bodyPr wrap="none">
              <a:spAutoFit/>
            </a:bodyPr>
            <a:lstStyle/>
            <a:p>
              <a:pPr>
                <a:spcBef>
                  <a:spcPct val="20000"/>
                </a:spcBef>
                <a:buSzPct val="110000"/>
                <a:buFont typeface="Wingdings" pitchFamily="2" charset="2"/>
                <a:buNone/>
              </a:pPr>
              <a:r>
                <a:rPr lang="en-US" sz="2000" dirty="0">
                  <a:solidFill>
                    <a:schemeClr val="tx1"/>
                  </a:solidFill>
                  <a:cs typeface="Tahoma" pitchFamily="34" charset="0"/>
                </a:rPr>
                <a:t>Interference from </a:t>
              </a:r>
              <a:r>
                <a:rPr lang="en-US" sz="2000" dirty="0" smtClean="0">
                  <a:cs typeface="Tahoma" pitchFamily="34" charset="0"/>
                </a:rPr>
                <a:t>higher priority</a:t>
              </a:r>
              <a:r>
                <a:rPr lang="en-US" sz="2000" dirty="0" smtClean="0">
                  <a:solidFill>
                    <a:schemeClr val="tx1"/>
                  </a:solidFill>
                  <a:cs typeface="Tahoma" pitchFamily="34" charset="0"/>
                </a:rPr>
                <a:t> tasks on </a:t>
              </a:r>
              <a:r>
                <a:rPr lang="en-US" sz="2000" dirty="0">
                  <a:solidFill>
                    <a:schemeClr val="tx1"/>
                  </a:solidFill>
                  <a:cs typeface="Tahoma" pitchFamily="34" charset="0"/>
                </a:rPr>
                <a:t>the same </a:t>
              </a:r>
              <a:r>
                <a:rPr lang="en-US" sz="2000" dirty="0" smtClean="0">
                  <a:cs typeface="Tahoma" pitchFamily="34" charset="0"/>
                </a:rPr>
                <a:t>ECU</a:t>
              </a:r>
              <a:endParaRPr lang="en-US" sz="2000" dirty="0">
                <a:solidFill>
                  <a:schemeClr val="tx1"/>
                </a:solidFill>
                <a:cs typeface="Tahoma" pitchFamily="34" charset="0"/>
              </a:endParaRPr>
            </a:p>
          </p:txBody>
        </p:sp>
        <p:cxnSp>
          <p:nvCxnSpPr>
            <p:cNvPr id="50" name="Straight Arrow Connector 49"/>
            <p:cNvCxnSpPr>
              <a:stCxn id="49" idx="2"/>
            </p:cNvCxnSpPr>
            <p:nvPr/>
          </p:nvCxnSpPr>
          <p:spPr bwMode="auto">
            <a:xfrm rot="5400000">
              <a:off x="3513267" y="2890451"/>
              <a:ext cx="666703" cy="1597180"/>
            </a:xfrm>
            <a:prstGeom prst="straightConnector1">
              <a:avLst/>
            </a:prstGeom>
            <a:ln w="25400">
              <a:headEnd type="none" w="med" len="med"/>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49" idx="2"/>
            </p:cNvCxnSpPr>
            <p:nvPr/>
          </p:nvCxnSpPr>
          <p:spPr bwMode="auto">
            <a:xfrm rot="5400000">
              <a:off x="4084776" y="3461960"/>
              <a:ext cx="666703" cy="454162"/>
            </a:xfrm>
            <a:prstGeom prst="straightConnector1">
              <a:avLst/>
            </a:prstGeom>
            <a:ln w="25400">
              <a:headEnd type="none" w="med" len="med"/>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49" idx="2"/>
            </p:cNvCxnSpPr>
            <p:nvPr/>
          </p:nvCxnSpPr>
          <p:spPr bwMode="auto">
            <a:xfrm rot="16200000" flipH="1">
              <a:off x="4618178" y="3382718"/>
              <a:ext cx="666705" cy="612645"/>
            </a:xfrm>
            <a:prstGeom prst="straightConnector1">
              <a:avLst/>
            </a:prstGeom>
            <a:ln w="25400">
              <a:headEnd type="none" w="med" len="med"/>
              <a:tailEnd type="arrow"/>
            </a:ln>
          </p:spPr>
          <p:style>
            <a:lnRef idx="1">
              <a:schemeClr val="dk1"/>
            </a:lnRef>
            <a:fillRef idx="0">
              <a:schemeClr val="dk1"/>
            </a:fillRef>
            <a:effectRef idx="0">
              <a:schemeClr val="dk1"/>
            </a:effectRef>
            <a:fontRef idx="minor">
              <a:schemeClr val="tx1"/>
            </a:fontRef>
          </p:style>
        </p:cxnSp>
      </p:grpSp>
      <p:sp>
        <p:nvSpPr>
          <p:cNvPr id="56" name="Down Arrow 55"/>
          <p:cNvSpPr/>
          <p:nvPr/>
        </p:nvSpPr>
        <p:spPr>
          <a:xfrm>
            <a:off x="3581400" y="4419600"/>
            <a:ext cx="1828800" cy="609600"/>
          </a:xfrm>
          <a:prstGeom prst="downArrow">
            <a:avLst/>
          </a:prstGeom>
          <a:gradFill flip="none" rotWithShape="1">
            <a:gsLst>
              <a:gs pos="0">
                <a:srgbClr val="0000FF"/>
              </a:gs>
              <a:gs pos="100000">
                <a:srgbClr val="FFFFFF"/>
              </a:gs>
            </a:gsLst>
            <a:lin ang="16200000" scaled="0"/>
            <a:tileRect/>
          </a:gradFill>
          <a:ln w="12700">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57" name="Picture 5"/>
          <p:cNvPicPr>
            <a:picLocks noChangeAspect="1" noChangeArrowheads="1"/>
          </p:cNvPicPr>
          <p:nvPr/>
        </p:nvPicPr>
        <p:blipFill>
          <a:blip r:embed="rId3" cstate="print"/>
          <a:srcRect/>
          <a:stretch>
            <a:fillRect/>
          </a:stretch>
        </p:blipFill>
        <p:spPr bwMode="auto">
          <a:xfrm>
            <a:off x="1905000" y="5181600"/>
            <a:ext cx="5791200" cy="925513"/>
          </a:xfrm>
          <a:prstGeom prst="rect">
            <a:avLst/>
          </a:prstGeom>
          <a:noFill/>
          <a:ln w="9525">
            <a:noFill/>
            <a:miter lim="800000"/>
            <a:headEnd/>
            <a:tailEnd/>
          </a:ln>
        </p:spPr>
      </p:pic>
      <p:sp>
        <p:nvSpPr>
          <p:cNvPr id="58" name="Rectangle 57"/>
          <p:cNvSpPr/>
          <p:nvPr/>
        </p:nvSpPr>
        <p:spPr>
          <a:xfrm>
            <a:off x="2780271" y="5257800"/>
            <a:ext cx="343929" cy="83820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05200" y="5181600"/>
            <a:ext cx="2133600" cy="91440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96"/>
          <p:cNvSpPr txBox="1">
            <a:spLocks noChangeArrowheads="1"/>
          </p:cNvSpPr>
          <p:nvPr/>
        </p:nvSpPr>
        <p:spPr bwMode="auto">
          <a:xfrm>
            <a:off x="1684855" y="6153090"/>
            <a:ext cx="2086725" cy="400110"/>
          </a:xfrm>
          <a:prstGeom prst="rect">
            <a:avLst/>
          </a:prstGeom>
          <a:noFill/>
          <a:ln w="9525">
            <a:noFill/>
            <a:miter lim="800000"/>
            <a:headEnd/>
            <a:tailEnd/>
          </a:ln>
        </p:spPr>
        <p:txBody>
          <a:bodyPr wrap="none">
            <a:spAutoFit/>
          </a:bodyPr>
          <a:lstStyle/>
          <a:p>
            <a:pPr>
              <a:spcBef>
                <a:spcPct val="20000"/>
              </a:spcBef>
              <a:buSzPct val="110000"/>
              <a:buFont typeface="Wingdings" pitchFamily="2" charset="2"/>
              <a:buNone/>
            </a:pPr>
            <a:r>
              <a:rPr lang="en-US" sz="2000" dirty="0" smtClean="0">
                <a:cs typeface="Tahoma" pitchFamily="34" charset="0"/>
              </a:rPr>
              <a:t>Computation time</a:t>
            </a:r>
            <a:endParaRPr lang="en-US" sz="2000" dirty="0">
              <a:cs typeface="Tahoma" pitchFamily="34" charset="0"/>
            </a:endParaRPr>
          </a:p>
        </p:txBody>
      </p:sp>
      <p:sp>
        <p:nvSpPr>
          <p:cNvPr id="61" name="TextBox 96"/>
          <p:cNvSpPr txBox="1">
            <a:spLocks noChangeArrowheads="1"/>
          </p:cNvSpPr>
          <p:nvPr/>
        </p:nvSpPr>
        <p:spPr bwMode="auto">
          <a:xfrm>
            <a:off x="3740242" y="6153090"/>
            <a:ext cx="2006768" cy="400110"/>
          </a:xfrm>
          <a:prstGeom prst="rect">
            <a:avLst/>
          </a:prstGeom>
          <a:noFill/>
          <a:ln w="9525">
            <a:noFill/>
            <a:miter lim="800000"/>
            <a:headEnd/>
            <a:tailEnd/>
          </a:ln>
        </p:spPr>
        <p:txBody>
          <a:bodyPr wrap="none">
            <a:spAutoFit/>
          </a:bodyPr>
          <a:lstStyle/>
          <a:p>
            <a:pPr>
              <a:spcBef>
                <a:spcPct val="20000"/>
              </a:spcBef>
              <a:buSzPct val="110000"/>
              <a:buFont typeface="Wingdings" pitchFamily="2" charset="2"/>
              <a:buNone/>
            </a:pPr>
            <a:r>
              <a:rPr lang="en-US" sz="2000" dirty="0" smtClean="0">
                <a:cs typeface="Tahoma" pitchFamily="34" charset="0"/>
              </a:rPr>
              <a:t>Interference time</a:t>
            </a:r>
            <a:endParaRPr lang="en-US" sz="2000" dirty="0">
              <a:cs typeface="Tahoma" pitchFamily="34" charset="0"/>
            </a:endParaRPr>
          </a:p>
        </p:txBody>
      </p:sp>
    </p:spTree>
    <p:extLst>
      <p:ext uri="{BB962C8B-B14F-4D97-AF65-F5344CB8AC3E}">
        <p14:creationId xmlns:p14="http://schemas.microsoft.com/office/powerpoint/2010/main" val="307724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childTnLst>
                          </p:cTn>
                        </p:par>
                        <p:par>
                          <p:cTn id="18" fill="hold">
                            <p:stCondLst>
                              <p:cond delay="0"/>
                            </p:stCondLst>
                            <p:childTnLst>
                              <p:par>
                                <p:cTn id="19" presetID="22" presetClass="entr" presetSubtype="1"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up)">
                                      <p:cBhvr>
                                        <p:cTn id="21" dur="500"/>
                                        <p:tgtEl>
                                          <p:spTgt spid="56"/>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dissolve">
                                      <p:cBhvr>
                                        <p:cTn id="29" dur="500"/>
                                        <p:tgtEl>
                                          <p:spTgt spid="58"/>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dissolve">
                                      <p:cBhvr>
                                        <p:cTn id="37" dur="500"/>
                                        <p:tgtEl>
                                          <p:spTgt spid="59"/>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59" grpId="0" animBg="1"/>
      <p:bldP spid="60" grpId="0"/>
      <p:bldP spid="6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a:stretch>
            <a:fillRect/>
          </a:stretch>
        </p:blipFill>
        <p:spPr bwMode="auto">
          <a:xfrm>
            <a:off x="3048000" y="2760853"/>
            <a:ext cx="4333875" cy="820547"/>
          </a:xfrm>
          <a:prstGeom prst="rect">
            <a:avLst/>
          </a:prstGeom>
          <a:noFill/>
          <a:ln w="9525">
            <a:noFill/>
            <a:miter lim="800000"/>
            <a:headEnd/>
            <a:tailEnd/>
          </a:ln>
        </p:spPr>
      </p:pic>
      <p:sp>
        <p:nvSpPr>
          <p:cNvPr id="2" name="Title 1"/>
          <p:cNvSpPr>
            <a:spLocks noGrp="1"/>
          </p:cNvSpPr>
          <p:nvPr>
            <p:ph type="title"/>
          </p:nvPr>
        </p:nvSpPr>
        <p:spPr>
          <a:xfrm>
            <a:off x="457200" y="76200"/>
            <a:ext cx="8458200" cy="1143000"/>
          </a:xfrm>
        </p:spPr>
        <p:txBody>
          <a:bodyPr rtlCol="0">
            <a:noAutofit/>
          </a:bodyPr>
          <a:lstStyle/>
          <a:p>
            <a:pPr eaLnBrk="1" fontAlgn="auto" hangingPunct="1">
              <a:spcAft>
                <a:spcPts val="0"/>
              </a:spcAft>
              <a:defRPr/>
            </a:pPr>
            <a:r>
              <a:rPr lang="en-US" sz="3200" dirty="0" smtClean="0"/>
              <a:t>Task Worst Case Response Time Formulation</a:t>
            </a:r>
            <a:endParaRPr lang="en-US" sz="3200" dirty="0"/>
          </a:p>
        </p:txBody>
      </p:sp>
      <p:pic>
        <p:nvPicPr>
          <p:cNvPr id="51203" name="Picture 5"/>
          <p:cNvPicPr>
            <a:picLocks noChangeAspect="1" noChangeArrowheads="1"/>
          </p:cNvPicPr>
          <p:nvPr/>
        </p:nvPicPr>
        <p:blipFill>
          <a:blip r:embed="rId4" cstate="print"/>
          <a:srcRect/>
          <a:stretch>
            <a:fillRect/>
          </a:stretch>
        </p:blipFill>
        <p:spPr bwMode="auto">
          <a:xfrm>
            <a:off x="2914650" y="1066801"/>
            <a:ext cx="5791200" cy="925513"/>
          </a:xfrm>
          <a:prstGeom prst="rect">
            <a:avLst/>
          </a:prstGeom>
          <a:noFill/>
          <a:ln w="9525">
            <a:noFill/>
            <a:miter lim="800000"/>
            <a:headEnd/>
            <a:tailEnd/>
          </a:ln>
        </p:spPr>
      </p:pic>
      <p:sp>
        <p:nvSpPr>
          <p:cNvPr id="23" name="Rectangle 22"/>
          <p:cNvSpPr/>
          <p:nvPr/>
        </p:nvSpPr>
        <p:spPr>
          <a:xfrm>
            <a:off x="6347750" y="2819400"/>
            <a:ext cx="586450" cy="60960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3" idx="2"/>
          </p:cNvCxnSpPr>
          <p:nvPr/>
        </p:nvCxnSpPr>
        <p:spPr>
          <a:xfrm rot="5400000">
            <a:off x="6520888" y="3537513"/>
            <a:ext cx="228601" cy="11574"/>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124200" y="3692325"/>
            <a:ext cx="4267200" cy="304800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04800" y="4191000"/>
            <a:ext cx="2286000" cy="646331"/>
          </a:xfrm>
          <a:prstGeom prst="rect">
            <a:avLst/>
          </a:prstGeom>
        </p:spPr>
        <p:txBody>
          <a:bodyPr wrap="square">
            <a:spAutoFit/>
          </a:bodyPr>
          <a:lstStyle/>
          <a:p>
            <a:r>
              <a:rPr lang="en-US" dirty="0" smtClean="0"/>
              <a:t>Task </a:t>
            </a:r>
            <a:r>
              <a:rPr lang="en-US" b="1" i="1" dirty="0" err="1" smtClean="0"/>
              <a:t>i</a:t>
            </a:r>
            <a:r>
              <a:rPr lang="en-US" dirty="0" smtClean="0"/>
              <a:t> and </a:t>
            </a:r>
            <a:r>
              <a:rPr lang="en-US" b="1" i="1" dirty="0" smtClean="0"/>
              <a:t>j</a:t>
            </a:r>
            <a:r>
              <a:rPr lang="en-US" dirty="0" smtClean="0"/>
              <a:t> need to be one the same ECU </a:t>
            </a:r>
            <a:r>
              <a:rPr lang="en-US" b="1" i="1" dirty="0" smtClean="0"/>
              <a:t>k</a:t>
            </a:r>
            <a:r>
              <a:rPr lang="en-US" dirty="0" smtClean="0"/>
              <a:t>.</a:t>
            </a:r>
            <a:endParaRPr lang="en-US" dirty="0"/>
          </a:p>
        </p:txBody>
      </p:sp>
      <p:sp>
        <p:nvSpPr>
          <p:cNvPr id="27" name="Rectangle 26"/>
          <p:cNvSpPr/>
          <p:nvPr/>
        </p:nvSpPr>
        <p:spPr>
          <a:xfrm>
            <a:off x="304800" y="5562600"/>
            <a:ext cx="2286000" cy="646331"/>
          </a:xfrm>
          <a:prstGeom prst="rect">
            <a:avLst/>
          </a:prstGeom>
        </p:spPr>
        <p:txBody>
          <a:bodyPr wrap="square">
            <a:spAutoFit/>
          </a:bodyPr>
          <a:lstStyle/>
          <a:p>
            <a:r>
              <a:rPr lang="en-US" dirty="0" smtClean="0"/>
              <a:t>Task </a:t>
            </a:r>
            <a:r>
              <a:rPr lang="en-US" b="1" i="1" dirty="0" smtClean="0"/>
              <a:t>j</a:t>
            </a:r>
            <a:r>
              <a:rPr lang="en-US" dirty="0" smtClean="0"/>
              <a:t> needs to have higher priority than </a:t>
            </a:r>
            <a:r>
              <a:rPr lang="en-US" b="1" i="1" dirty="0" err="1" smtClean="0"/>
              <a:t>i</a:t>
            </a:r>
            <a:r>
              <a:rPr lang="en-US" dirty="0" smtClean="0"/>
              <a:t>.</a:t>
            </a:r>
            <a:endParaRPr lang="en-US" dirty="0"/>
          </a:p>
        </p:txBody>
      </p:sp>
      <p:sp>
        <p:nvSpPr>
          <p:cNvPr id="29" name="Left-Right Arrow 28"/>
          <p:cNvSpPr/>
          <p:nvPr/>
        </p:nvSpPr>
        <p:spPr>
          <a:xfrm>
            <a:off x="2438400" y="5638800"/>
            <a:ext cx="990600" cy="381000"/>
          </a:xfrm>
          <a:prstGeom prst="leftRightArrow">
            <a:avLst/>
          </a:prstGeom>
          <a:gradFill flip="none" rotWithShape="1">
            <a:gsLst>
              <a:gs pos="0">
                <a:srgbClr val="0000FF"/>
              </a:gs>
              <a:gs pos="100000">
                <a:srgbClr val="FFFFFF"/>
              </a:gs>
            </a:gsLst>
            <a:path path="rect">
              <a:fillToRect l="100000" t="100000"/>
            </a:path>
            <a:tileRect r="-100000" b="-100000"/>
          </a:gra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4114800" y="2133600"/>
            <a:ext cx="1828800" cy="609600"/>
          </a:xfrm>
          <a:prstGeom prst="downArrow">
            <a:avLst/>
          </a:prstGeom>
          <a:gradFill flip="none" rotWithShape="1">
            <a:gsLst>
              <a:gs pos="0">
                <a:srgbClr val="0000FF"/>
              </a:gs>
              <a:gs pos="100000">
                <a:srgbClr val="FFFFFF"/>
              </a:gs>
            </a:gsLst>
            <a:lin ang="16200000" scaled="0"/>
            <a:tileRect/>
          </a:gradFill>
          <a:ln w="12700">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B6F15528-21DE-4FAA-801E-634DDDAF4B2B}" type="slidenum">
              <a:rPr lang="en-US" smtClean="0"/>
              <a:pPr/>
              <a:t>38</a:t>
            </a:fld>
            <a:endParaRPr lang="en-US"/>
          </a:p>
        </p:txBody>
      </p:sp>
      <p:pic>
        <p:nvPicPr>
          <p:cNvPr id="5122" name="Picture 2"/>
          <p:cNvPicPr>
            <a:picLocks noChangeAspect="1" noChangeArrowheads="1"/>
          </p:cNvPicPr>
          <p:nvPr/>
        </p:nvPicPr>
        <p:blipFill>
          <a:blip r:embed="rId5" cstate="print"/>
          <a:srcRect/>
          <a:stretch>
            <a:fillRect/>
          </a:stretch>
        </p:blipFill>
        <p:spPr bwMode="auto">
          <a:xfrm>
            <a:off x="3251886" y="3787344"/>
            <a:ext cx="4086225" cy="695325"/>
          </a:xfrm>
          <a:prstGeom prst="rect">
            <a:avLst/>
          </a:prstGeom>
          <a:noFill/>
          <a:ln w="9525">
            <a:noFill/>
            <a:miter lim="800000"/>
            <a:headEnd/>
            <a:tailEnd/>
          </a:ln>
        </p:spPr>
      </p:pic>
      <p:pic>
        <p:nvPicPr>
          <p:cNvPr id="5123" name="Picture 3"/>
          <p:cNvPicPr>
            <a:picLocks noChangeAspect="1" noChangeArrowheads="1"/>
          </p:cNvPicPr>
          <p:nvPr/>
        </p:nvPicPr>
        <p:blipFill>
          <a:blip r:embed="rId6" cstate="print"/>
          <a:srcRect/>
          <a:stretch>
            <a:fillRect/>
          </a:stretch>
        </p:blipFill>
        <p:spPr bwMode="auto">
          <a:xfrm>
            <a:off x="3505200" y="4600575"/>
            <a:ext cx="3838575" cy="733425"/>
          </a:xfrm>
          <a:prstGeom prst="rect">
            <a:avLst/>
          </a:prstGeom>
          <a:noFill/>
          <a:ln w="9525">
            <a:noFill/>
            <a:miter lim="800000"/>
            <a:headEnd/>
            <a:tailEnd/>
          </a:ln>
        </p:spPr>
      </p:pic>
      <p:sp>
        <p:nvSpPr>
          <p:cNvPr id="28" name="Left-Right Arrow 27"/>
          <p:cNvSpPr/>
          <p:nvPr/>
        </p:nvSpPr>
        <p:spPr>
          <a:xfrm>
            <a:off x="2438400" y="4343400"/>
            <a:ext cx="990600" cy="381000"/>
          </a:xfrm>
          <a:prstGeom prst="leftRightArrow">
            <a:avLst/>
          </a:prstGeom>
          <a:gradFill flip="none" rotWithShape="1">
            <a:gsLst>
              <a:gs pos="0">
                <a:srgbClr val="0000FF"/>
              </a:gs>
              <a:gs pos="100000">
                <a:srgbClr val="FFFFFF"/>
              </a:gs>
            </a:gsLst>
            <a:path path="rect">
              <a:fillToRect l="100000" t="100000"/>
            </a:path>
            <a:tileRect r="-100000" b="-100000"/>
          </a:gra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p:cNvPicPr>
            <a:picLocks noChangeAspect="1" noChangeArrowheads="1"/>
          </p:cNvPicPr>
          <p:nvPr/>
        </p:nvPicPr>
        <p:blipFill>
          <a:blip r:embed="rId7" cstate="print"/>
          <a:srcRect/>
          <a:stretch>
            <a:fillRect/>
          </a:stretch>
        </p:blipFill>
        <p:spPr bwMode="auto">
          <a:xfrm>
            <a:off x="3781425" y="5429250"/>
            <a:ext cx="3533775" cy="666750"/>
          </a:xfrm>
          <a:prstGeom prst="rect">
            <a:avLst/>
          </a:prstGeom>
          <a:noFill/>
          <a:ln w="9525">
            <a:noFill/>
            <a:miter lim="800000"/>
            <a:headEnd/>
            <a:tailEnd/>
          </a:ln>
        </p:spPr>
      </p:pic>
      <p:pic>
        <p:nvPicPr>
          <p:cNvPr id="5125" name="Picture 5"/>
          <p:cNvPicPr>
            <a:picLocks noChangeAspect="1" noChangeArrowheads="1"/>
          </p:cNvPicPr>
          <p:nvPr/>
        </p:nvPicPr>
        <p:blipFill>
          <a:blip r:embed="rId8" cstate="print"/>
          <a:srcRect/>
          <a:stretch>
            <a:fillRect/>
          </a:stretch>
        </p:blipFill>
        <p:spPr bwMode="auto">
          <a:xfrm>
            <a:off x="5457825" y="6108357"/>
            <a:ext cx="1857375" cy="609600"/>
          </a:xfrm>
          <a:prstGeom prst="rect">
            <a:avLst/>
          </a:prstGeom>
          <a:noFill/>
          <a:ln w="9525">
            <a:noFill/>
            <a:miter lim="800000"/>
            <a:headEnd/>
            <a:tailEnd/>
          </a:ln>
        </p:spPr>
      </p:pic>
      <p:sp>
        <p:nvSpPr>
          <p:cNvPr id="33" name="Rectangle 32"/>
          <p:cNvSpPr/>
          <p:nvPr/>
        </p:nvSpPr>
        <p:spPr>
          <a:xfrm>
            <a:off x="4214150" y="2819400"/>
            <a:ext cx="434050" cy="60960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77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51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5"/>
                                        </p:tgtEl>
                                        <p:attrNameLst>
                                          <p:attrName>style.visibility</p:attrName>
                                        </p:attrNameLst>
                                      </p:cBhvr>
                                      <p:to>
                                        <p:strVal val="visible"/>
                                      </p:to>
                                    </p:se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p:bldP spid="27" grpId="0"/>
      <p:bldP spid="29" grpId="0" animBg="1"/>
      <p:bldP spid="30" grpId="0" animBg="1"/>
      <p:bldP spid="28"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gray">
          <a:xfrm rot="-5400000">
            <a:off x="-2039938" y="3054096"/>
            <a:ext cx="4575175" cy="446276"/>
          </a:xfrm>
          <a:prstGeom prst="rect">
            <a:avLst/>
          </a:prstGeom>
          <a:noFill/>
          <a:ln w="9525">
            <a:noFill/>
            <a:miter lim="800000"/>
            <a:headEnd/>
            <a:tailEnd/>
          </a:ln>
          <a:effectLst/>
        </p:spPr>
        <p:txBody>
          <a:bodyPr tIns="91440">
            <a:spAutoFit/>
          </a:bodyPr>
          <a:lstStyle/>
          <a:p>
            <a:pPr eaLnBrk="0" hangingPunct="0">
              <a:spcBef>
                <a:spcPct val="50000"/>
              </a:spcBef>
            </a:pPr>
            <a:r>
              <a:rPr lang="en-US" altLang="zh-TW" sz="2000" dirty="0">
                <a:ea typeface="PMingLiU" pitchFamily="18" charset="-120"/>
              </a:rPr>
              <a:t>Value from Electronics &amp; Software</a:t>
            </a:r>
          </a:p>
        </p:txBody>
      </p:sp>
      <p:sp>
        <p:nvSpPr>
          <p:cNvPr id="217091" name="Freeform 3"/>
          <p:cNvSpPr>
            <a:spLocks/>
          </p:cNvSpPr>
          <p:nvPr/>
        </p:nvSpPr>
        <p:spPr bwMode="auto">
          <a:xfrm>
            <a:off x="541338" y="327660"/>
            <a:ext cx="7842250" cy="3552825"/>
          </a:xfrm>
          <a:custGeom>
            <a:avLst/>
            <a:gdLst/>
            <a:ahLst/>
            <a:cxnLst>
              <a:cxn ang="0">
                <a:pos x="0" y="2238"/>
              </a:cxn>
              <a:cxn ang="0">
                <a:pos x="1371" y="2035"/>
              </a:cxn>
              <a:cxn ang="0">
                <a:pos x="2347" y="1755"/>
              </a:cxn>
              <a:cxn ang="0">
                <a:pos x="3163" y="1467"/>
              </a:cxn>
              <a:cxn ang="0">
                <a:pos x="3979" y="1035"/>
              </a:cxn>
              <a:cxn ang="0">
                <a:pos x="4940" y="364"/>
              </a:cxn>
              <a:cxn ang="0">
                <a:pos x="4752" y="0"/>
              </a:cxn>
              <a:cxn ang="0">
                <a:pos x="3979" y="747"/>
              </a:cxn>
              <a:cxn ang="0">
                <a:pos x="3163" y="1323"/>
              </a:cxn>
              <a:cxn ang="0">
                <a:pos x="2344" y="1678"/>
              </a:cxn>
              <a:cxn ang="0">
                <a:pos x="1379" y="1978"/>
              </a:cxn>
              <a:cxn ang="0">
                <a:pos x="0" y="2238"/>
              </a:cxn>
            </a:cxnLst>
            <a:rect l="0" t="0" r="r" b="b"/>
            <a:pathLst>
              <a:path w="4940" h="2238">
                <a:moveTo>
                  <a:pt x="0" y="2238"/>
                </a:moveTo>
                <a:lnTo>
                  <a:pt x="1371" y="2035"/>
                </a:lnTo>
                <a:lnTo>
                  <a:pt x="2347" y="1755"/>
                </a:lnTo>
                <a:lnTo>
                  <a:pt x="3163" y="1467"/>
                </a:lnTo>
                <a:lnTo>
                  <a:pt x="3979" y="1035"/>
                </a:lnTo>
                <a:lnTo>
                  <a:pt x="4940" y="364"/>
                </a:lnTo>
                <a:lnTo>
                  <a:pt x="4752" y="0"/>
                </a:lnTo>
                <a:lnTo>
                  <a:pt x="3979" y="747"/>
                </a:lnTo>
                <a:lnTo>
                  <a:pt x="3163" y="1323"/>
                </a:lnTo>
                <a:lnTo>
                  <a:pt x="2344" y="1678"/>
                </a:lnTo>
                <a:lnTo>
                  <a:pt x="1379" y="1978"/>
                </a:lnTo>
                <a:lnTo>
                  <a:pt x="0" y="2238"/>
                </a:lnTo>
                <a:close/>
              </a:path>
            </a:pathLst>
          </a:custGeom>
          <a:gradFill rotWithShape="0">
            <a:gsLst>
              <a:gs pos="0">
                <a:srgbClr val="FFFFCC"/>
              </a:gs>
              <a:gs pos="100000">
                <a:srgbClr val="FF9933"/>
              </a:gs>
            </a:gsLst>
            <a:lin ang="5400000" scaled="1"/>
          </a:gradFill>
          <a:ln w="9525">
            <a:noFill/>
            <a:round/>
            <a:headEnd/>
            <a:tailEnd/>
          </a:ln>
          <a:effectLst/>
        </p:spPr>
        <p:txBody>
          <a:bodyPr/>
          <a:lstStyle/>
          <a:p>
            <a:endParaRPr lang="en-US"/>
          </a:p>
        </p:txBody>
      </p:sp>
      <p:grpSp>
        <p:nvGrpSpPr>
          <p:cNvPr id="2" name="Group 4"/>
          <p:cNvGrpSpPr>
            <a:grpSpLocks/>
          </p:cNvGrpSpPr>
          <p:nvPr/>
        </p:nvGrpSpPr>
        <p:grpSpPr bwMode="auto">
          <a:xfrm>
            <a:off x="541338" y="5502921"/>
            <a:ext cx="8180387" cy="1355729"/>
            <a:chOff x="341" y="3388"/>
            <a:chExt cx="5153" cy="854"/>
          </a:xfrm>
        </p:grpSpPr>
        <p:sp>
          <p:nvSpPr>
            <p:cNvPr id="217093" name="Text Box 5"/>
            <p:cNvSpPr txBox="1">
              <a:spLocks noChangeArrowheads="1"/>
            </p:cNvSpPr>
            <p:nvPr/>
          </p:nvSpPr>
          <p:spPr bwMode="gray">
            <a:xfrm>
              <a:off x="502" y="3388"/>
              <a:ext cx="1863" cy="662"/>
            </a:xfrm>
            <a:prstGeom prst="rect">
              <a:avLst/>
            </a:prstGeom>
            <a:noFill/>
            <a:ln w="9525">
              <a:noFill/>
              <a:miter lim="800000"/>
              <a:headEnd/>
              <a:tailEnd/>
            </a:ln>
            <a:effectLst/>
          </p:spPr>
          <p:txBody>
            <a:bodyPr wrap="none" tIns="91440">
              <a:spAutoFit/>
            </a:bodyPr>
            <a:lstStyle/>
            <a:p>
              <a:pPr eaLnBrk="0" hangingPunct="0"/>
              <a:r>
                <a:rPr lang="en-US" altLang="zh-TW" sz="1200">
                  <a:solidFill>
                    <a:schemeClr val="bg2"/>
                  </a:solidFill>
                  <a:latin typeface="GM Sans Regular" pitchFamily="2" charset="0"/>
                  <a:ea typeface="PMingLiU" pitchFamily="18" charset="-120"/>
                </a:rPr>
                <a:t>ABS: Antilock Brake System</a:t>
              </a:r>
            </a:p>
            <a:p>
              <a:pPr eaLnBrk="0" hangingPunct="0"/>
              <a:r>
                <a:rPr lang="en-US" altLang="zh-TW" sz="1200">
                  <a:solidFill>
                    <a:schemeClr val="bg2"/>
                  </a:solidFill>
                  <a:latin typeface="GM Sans Regular" pitchFamily="2" charset="0"/>
                  <a:ea typeface="PMingLiU" pitchFamily="18" charset="-120"/>
                </a:rPr>
                <a:t>ACC: Adaptive Cruise Control</a:t>
              </a:r>
            </a:p>
            <a:p>
              <a:pPr eaLnBrk="0" hangingPunct="0"/>
              <a:r>
                <a:rPr lang="en-US" altLang="zh-TW" sz="1200">
                  <a:solidFill>
                    <a:schemeClr val="bg2"/>
                  </a:solidFill>
                  <a:latin typeface="GM Sans Regular" pitchFamily="2" charset="0"/>
                  <a:ea typeface="PMingLiU" pitchFamily="18" charset="-120"/>
                </a:rPr>
                <a:t>BCM: Body Control Module</a:t>
              </a:r>
            </a:p>
            <a:p>
              <a:pPr eaLnBrk="0" hangingPunct="0"/>
              <a:r>
                <a:rPr lang="en-US" altLang="zh-TW" sz="1200">
                  <a:solidFill>
                    <a:schemeClr val="bg2"/>
                  </a:solidFill>
                  <a:latin typeface="GM Sans Regular" pitchFamily="2" charset="0"/>
                  <a:ea typeface="PMingLiU" pitchFamily="18" charset="-120"/>
                </a:rPr>
                <a:t>DoD: Displacement On Demand</a:t>
              </a:r>
            </a:p>
            <a:p>
              <a:pPr eaLnBrk="0" hangingPunct="0"/>
              <a:r>
                <a:rPr lang="en-US" altLang="zh-TW" sz="1200">
                  <a:solidFill>
                    <a:schemeClr val="bg2"/>
                  </a:solidFill>
                  <a:latin typeface="GM Sans Regular" pitchFamily="2" charset="0"/>
                  <a:ea typeface="PMingLiU" pitchFamily="18" charset="-120"/>
                </a:rPr>
                <a:t>ECS: Electronics, Controls, and Software</a:t>
              </a:r>
            </a:p>
          </p:txBody>
        </p:sp>
        <p:sp>
          <p:nvSpPr>
            <p:cNvPr id="217094" name="Text Box 6"/>
            <p:cNvSpPr txBox="1">
              <a:spLocks noChangeArrowheads="1"/>
            </p:cNvSpPr>
            <p:nvPr/>
          </p:nvSpPr>
          <p:spPr bwMode="gray">
            <a:xfrm>
              <a:off x="3358" y="3388"/>
              <a:ext cx="1533" cy="662"/>
            </a:xfrm>
            <a:prstGeom prst="rect">
              <a:avLst/>
            </a:prstGeom>
            <a:noFill/>
            <a:ln w="9525">
              <a:noFill/>
              <a:miter lim="800000"/>
              <a:headEnd/>
              <a:tailEnd/>
            </a:ln>
            <a:effectLst/>
          </p:spPr>
          <p:txBody>
            <a:bodyPr wrap="none" tIns="91440">
              <a:spAutoFit/>
            </a:bodyPr>
            <a:lstStyle/>
            <a:p>
              <a:pPr eaLnBrk="0" hangingPunct="0"/>
              <a:r>
                <a:rPr lang="en-US" altLang="zh-TW" sz="1200">
                  <a:solidFill>
                    <a:schemeClr val="bg2"/>
                  </a:solidFill>
                  <a:latin typeface="GM Sans Regular" pitchFamily="2" charset="0"/>
                  <a:ea typeface="PMingLiU" pitchFamily="18" charset="-120"/>
                </a:rPr>
                <a:t>EGR: Exhaust Gas Recirculation.</a:t>
              </a:r>
            </a:p>
            <a:p>
              <a:pPr eaLnBrk="0" hangingPunct="0"/>
              <a:r>
                <a:rPr lang="en-US" altLang="zh-TW" sz="1200">
                  <a:solidFill>
                    <a:schemeClr val="bg2"/>
                  </a:solidFill>
                  <a:latin typeface="GM Sans Regular" pitchFamily="2" charset="0"/>
                  <a:ea typeface="PMingLiU" pitchFamily="18" charset="-120"/>
                </a:rPr>
                <a:t>GDI: Gas Direct Injection</a:t>
              </a:r>
            </a:p>
            <a:p>
              <a:pPr eaLnBrk="0" hangingPunct="0"/>
              <a:r>
                <a:rPr lang="en-US" altLang="zh-TW" sz="1200">
                  <a:solidFill>
                    <a:schemeClr val="bg2"/>
                  </a:solidFill>
                  <a:latin typeface="GM Sans Regular" pitchFamily="2" charset="0"/>
                  <a:ea typeface="PMingLiU" pitchFamily="18" charset="-120"/>
                </a:rPr>
                <a:t>OBD: Onboard Diagnostics</a:t>
              </a:r>
            </a:p>
            <a:p>
              <a:pPr eaLnBrk="0" hangingPunct="0"/>
              <a:r>
                <a:rPr lang="en-US" altLang="zh-TW" sz="1200">
                  <a:solidFill>
                    <a:schemeClr val="bg2"/>
                  </a:solidFill>
                  <a:latin typeface="GM Sans Regular" pitchFamily="2" charset="0"/>
                  <a:ea typeface="PMingLiU" pitchFamily="18" charset="-120"/>
                </a:rPr>
                <a:t>TCC: Torque Converter Clutch</a:t>
              </a:r>
            </a:p>
            <a:p>
              <a:pPr eaLnBrk="0" hangingPunct="0"/>
              <a:r>
                <a:rPr lang="en-US" altLang="zh-TW" sz="1200">
                  <a:solidFill>
                    <a:schemeClr val="bg2"/>
                  </a:solidFill>
                  <a:latin typeface="GM Sans Regular" pitchFamily="2" charset="0"/>
                  <a:ea typeface="PMingLiU" pitchFamily="18" charset="-120"/>
                </a:rPr>
                <a:t>PT: Powertrain</a:t>
              </a:r>
            </a:p>
          </p:txBody>
        </p:sp>
        <p:sp>
          <p:nvSpPr>
            <p:cNvPr id="217095" name="Rectangle 7"/>
            <p:cNvSpPr>
              <a:spLocks noChangeArrowheads="1"/>
            </p:cNvSpPr>
            <p:nvPr/>
          </p:nvSpPr>
          <p:spPr bwMode="auto">
            <a:xfrm>
              <a:off x="341" y="3409"/>
              <a:ext cx="5153" cy="833"/>
            </a:xfrm>
            <a:prstGeom prst="rect">
              <a:avLst/>
            </a:prstGeom>
            <a:gradFill rotWithShape="0">
              <a:gsLst>
                <a:gs pos="0">
                  <a:srgbClr val="FF9900"/>
                </a:gs>
                <a:gs pos="100000">
                  <a:srgbClr val="FFFFCC"/>
                </a:gs>
              </a:gsLst>
              <a:lin ang="0" scaled="1"/>
            </a:gradFill>
            <a:ln w="9525">
              <a:noFill/>
              <a:miter lim="800000"/>
              <a:headEnd/>
              <a:tailEnd/>
            </a:ln>
            <a:effectLst/>
          </p:spPr>
          <p:txBody>
            <a:bodyPr wrap="none" anchor="ctr"/>
            <a:lstStyle/>
            <a:p>
              <a:endParaRPr lang="en-US"/>
            </a:p>
          </p:txBody>
        </p:sp>
        <p:sp>
          <p:nvSpPr>
            <p:cNvPr id="217096" name="Text Box 8"/>
            <p:cNvSpPr txBox="1">
              <a:spLocks noChangeArrowheads="1"/>
            </p:cNvSpPr>
            <p:nvPr/>
          </p:nvSpPr>
          <p:spPr bwMode="auto">
            <a:xfrm>
              <a:off x="3792" y="3975"/>
              <a:ext cx="1682" cy="252"/>
            </a:xfrm>
            <a:prstGeom prst="rect">
              <a:avLst/>
            </a:prstGeom>
            <a:noFill/>
            <a:ln w="9525">
              <a:noFill/>
              <a:miter lim="800000"/>
              <a:headEnd/>
              <a:tailEnd/>
            </a:ln>
            <a:effectLst/>
          </p:spPr>
          <p:txBody>
            <a:bodyPr wrap="none">
              <a:spAutoFit/>
            </a:bodyPr>
            <a:lstStyle/>
            <a:p>
              <a:pPr eaLnBrk="0" hangingPunct="0"/>
              <a:r>
                <a:rPr lang="en-US" altLang="zh-TW" sz="2000" b="1" dirty="0">
                  <a:solidFill>
                    <a:srgbClr val="C00000"/>
                  </a:solidFill>
                  <a:ea typeface="PMingLiU" pitchFamily="18" charset="-120"/>
                </a:rPr>
                <a:t>Forefront of Innovation</a:t>
              </a:r>
            </a:p>
          </p:txBody>
        </p:sp>
        <p:sp>
          <p:nvSpPr>
            <p:cNvPr id="217097" name="Rectangle 9"/>
            <p:cNvSpPr>
              <a:spLocks noChangeArrowheads="1"/>
            </p:cNvSpPr>
            <p:nvPr/>
          </p:nvSpPr>
          <p:spPr bwMode="gray">
            <a:xfrm>
              <a:off x="3759" y="3433"/>
              <a:ext cx="1713" cy="267"/>
            </a:xfrm>
            <a:prstGeom prst="rect">
              <a:avLst/>
            </a:prstGeom>
            <a:gradFill rotWithShape="0">
              <a:gsLst>
                <a:gs pos="0">
                  <a:srgbClr val="99CCFF"/>
                </a:gs>
                <a:gs pos="100000">
                  <a:srgbClr val="6699FF"/>
                </a:gs>
              </a:gsLst>
              <a:lin ang="0" scaled="1"/>
            </a:gradFill>
            <a:ln w="9525">
              <a:solidFill>
                <a:srgbClr val="FF9900"/>
              </a:solidFill>
              <a:miter lim="800000"/>
              <a:headEnd/>
              <a:tailEnd/>
            </a:ln>
            <a:effectLst/>
          </p:spPr>
          <p:txBody>
            <a:bodyPr wrap="square" tIns="91440">
              <a:spAutoFit/>
            </a:bodyPr>
            <a:lstStyle/>
            <a:p>
              <a:pPr algn="ctr" eaLnBrk="0" hangingPunct="0"/>
              <a:r>
                <a:rPr lang="en-US" altLang="zh-TW" b="1" dirty="0" smtClean="0">
                  <a:ea typeface="PMingLiU" pitchFamily="18" charset="-120"/>
                </a:rPr>
                <a:t>Vehicle Integration</a:t>
              </a:r>
              <a:endParaRPr lang="en-US" altLang="zh-TW" b="1" dirty="0">
                <a:ea typeface="PMingLiU" pitchFamily="18" charset="-120"/>
              </a:endParaRPr>
            </a:p>
          </p:txBody>
        </p:sp>
        <p:sp>
          <p:nvSpPr>
            <p:cNvPr id="217098" name="Rectangle 10"/>
            <p:cNvSpPr>
              <a:spLocks noChangeArrowheads="1"/>
            </p:cNvSpPr>
            <p:nvPr/>
          </p:nvSpPr>
          <p:spPr bwMode="gray">
            <a:xfrm>
              <a:off x="2064" y="3696"/>
              <a:ext cx="2688" cy="262"/>
            </a:xfrm>
            <a:prstGeom prst="rect">
              <a:avLst/>
            </a:prstGeom>
            <a:gradFill rotWithShape="0">
              <a:gsLst>
                <a:gs pos="0">
                  <a:srgbClr val="FFFFFF"/>
                </a:gs>
                <a:gs pos="100000">
                  <a:srgbClr val="99CCFF"/>
                </a:gs>
              </a:gsLst>
              <a:lin ang="0" scaled="1"/>
            </a:gradFill>
            <a:ln w="9525">
              <a:solidFill>
                <a:srgbClr val="FF9900"/>
              </a:solidFill>
              <a:miter lim="800000"/>
              <a:headEnd/>
              <a:tailEnd/>
            </a:ln>
            <a:effectLst/>
          </p:spPr>
          <p:txBody>
            <a:bodyPr wrap="square" tIns="91440">
              <a:spAutoFit/>
            </a:bodyPr>
            <a:lstStyle/>
            <a:p>
              <a:pPr algn="ctr" eaLnBrk="0" hangingPunct="0"/>
              <a:r>
                <a:rPr lang="en-US" altLang="zh-TW" b="1" dirty="0" smtClean="0">
                  <a:ea typeface="PMingLiU" pitchFamily="18" charset="-120"/>
                </a:rPr>
                <a:t>System Connection</a:t>
              </a:r>
              <a:endParaRPr lang="en-US" altLang="zh-TW" b="1" dirty="0">
                <a:ea typeface="PMingLiU" pitchFamily="18" charset="-120"/>
              </a:endParaRPr>
            </a:p>
          </p:txBody>
        </p:sp>
        <p:sp>
          <p:nvSpPr>
            <p:cNvPr id="217099" name="Rectangle 11"/>
            <p:cNvSpPr>
              <a:spLocks noChangeArrowheads="1"/>
            </p:cNvSpPr>
            <p:nvPr/>
          </p:nvSpPr>
          <p:spPr bwMode="gray">
            <a:xfrm>
              <a:off x="341" y="3961"/>
              <a:ext cx="2539" cy="262"/>
            </a:xfrm>
            <a:prstGeom prst="rect">
              <a:avLst/>
            </a:prstGeom>
            <a:solidFill>
              <a:schemeClr val="bg1"/>
            </a:solidFill>
            <a:ln w="9525">
              <a:solidFill>
                <a:srgbClr val="FF9900"/>
              </a:solidFill>
              <a:miter lim="800000"/>
              <a:headEnd/>
              <a:tailEnd/>
            </a:ln>
            <a:effectLst/>
          </p:spPr>
          <p:txBody>
            <a:bodyPr wrap="square" tIns="91440">
              <a:spAutoFit/>
            </a:bodyPr>
            <a:lstStyle/>
            <a:p>
              <a:pPr algn="ctr" eaLnBrk="0" hangingPunct="0"/>
              <a:r>
                <a:rPr lang="en-US" altLang="zh-TW" b="1" dirty="0">
                  <a:ea typeface="PMingLiU" pitchFamily="18" charset="-120"/>
                </a:rPr>
                <a:t>Subsystem Controls &amp; Features</a:t>
              </a:r>
            </a:p>
          </p:txBody>
        </p:sp>
      </p:grpSp>
      <p:sp>
        <p:nvSpPr>
          <p:cNvPr id="217100" name="Freeform 12"/>
          <p:cNvSpPr>
            <a:spLocks/>
          </p:cNvSpPr>
          <p:nvPr/>
        </p:nvSpPr>
        <p:spPr bwMode="auto">
          <a:xfrm>
            <a:off x="528638" y="353060"/>
            <a:ext cx="7531100" cy="3514725"/>
          </a:xfrm>
          <a:custGeom>
            <a:avLst/>
            <a:gdLst/>
            <a:ahLst/>
            <a:cxnLst>
              <a:cxn ang="0">
                <a:pos x="0" y="2214"/>
              </a:cxn>
              <a:cxn ang="0">
                <a:pos x="1338" y="1970"/>
              </a:cxn>
              <a:cxn ang="0">
                <a:pos x="2336" y="1662"/>
              </a:cxn>
              <a:cxn ang="0">
                <a:pos x="3171" y="1307"/>
              </a:cxn>
              <a:cxn ang="0">
                <a:pos x="3803" y="883"/>
              </a:cxn>
              <a:cxn ang="0">
                <a:pos x="4744" y="0"/>
              </a:cxn>
            </a:cxnLst>
            <a:rect l="0" t="0" r="r" b="b"/>
            <a:pathLst>
              <a:path w="4744" h="2214">
                <a:moveTo>
                  <a:pt x="0" y="2214"/>
                </a:moveTo>
                <a:lnTo>
                  <a:pt x="1338" y="1970"/>
                </a:lnTo>
                <a:lnTo>
                  <a:pt x="2336" y="1662"/>
                </a:lnTo>
                <a:lnTo>
                  <a:pt x="3171" y="1307"/>
                </a:lnTo>
                <a:lnTo>
                  <a:pt x="3803" y="883"/>
                </a:lnTo>
                <a:lnTo>
                  <a:pt x="4744" y="0"/>
                </a:lnTo>
              </a:path>
            </a:pathLst>
          </a:custGeom>
          <a:noFill/>
          <a:ln w="38100" cmpd="sng">
            <a:solidFill>
              <a:srgbClr val="FF9900"/>
            </a:solidFill>
            <a:round/>
            <a:headEnd/>
            <a:tailEnd/>
          </a:ln>
          <a:effectLst/>
        </p:spPr>
        <p:txBody>
          <a:bodyPr/>
          <a:lstStyle/>
          <a:p>
            <a:endParaRPr lang="en-US"/>
          </a:p>
        </p:txBody>
      </p:sp>
      <p:grpSp>
        <p:nvGrpSpPr>
          <p:cNvPr id="3" name="Group 96"/>
          <p:cNvGrpSpPr/>
          <p:nvPr/>
        </p:nvGrpSpPr>
        <p:grpSpPr>
          <a:xfrm>
            <a:off x="546100" y="980122"/>
            <a:ext cx="8124825" cy="4322763"/>
            <a:chOff x="546100" y="980122"/>
            <a:chExt cx="8124825" cy="4322763"/>
          </a:xfrm>
        </p:grpSpPr>
        <p:sp>
          <p:nvSpPr>
            <p:cNvPr id="217101" name="Rectangle 13"/>
            <p:cNvSpPr>
              <a:spLocks noChangeArrowheads="1"/>
            </p:cNvSpPr>
            <p:nvPr/>
          </p:nvSpPr>
          <p:spPr bwMode="gray">
            <a:xfrm>
              <a:off x="6019800" y="2067560"/>
              <a:ext cx="1279525" cy="360362"/>
            </a:xfrm>
            <a:prstGeom prst="rect">
              <a:avLst/>
            </a:prstGeom>
            <a:solidFill>
              <a:srgbClr val="6699FF"/>
            </a:solidFill>
            <a:ln w="9525">
              <a:solidFill>
                <a:schemeClr val="tx1"/>
              </a:solidFill>
              <a:miter lim="800000"/>
              <a:headEnd/>
              <a:tailEnd/>
            </a:ln>
            <a:effectLst>
              <a:outerShdw dist="35921"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Hybrid PT </a:t>
              </a:r>
            </a:p>
          </p:txBody>
        </p:sp>
        <p:sp>
          <p:nvSpPr>
            <p:cNvPr id="217102" name="Text Box 14"/>
            <p:cNvSpPr txBox="1">
              <a:spLocks noChangeArrowheads="1"/>
            </p:cNvSpPr>
            <p:nvPr/>
          </p:nvSpPr>
          <p:spPr bwMode="gray">
            <a:xfrm>
              <a:off x="546100" y="3875722"/>
              <a:ext cx="1279525" cy="360363"/>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tIns="91440">
              <a:normAutofit/>
            </a:bodyPr>
            <a:lstStyle/>
            <a:p>
              <a:pPr algn="ctr" eaLnBrk="0" hangingPunct="0"/>
              <a:r>
                <a:rPr lang="en-US" altLang="zh-TW" sz="1400" dirty="0" smtClean="0">
                  <a:latin typeface="GM Sans Regular" pitchFamily="2" charset="0"/>
                  <a:ea typeface="PMingLiU" pitchFamily="18" charset="-120"/>
                </a:rPr>
                <a:t>EI</a:t>
              </a:r>
              <a:endParaRPr lang="en-US" altLang="zh-TW" sz="1400" dirty="0">
                <a:latin typeface="GM Sans Regular" pitchFamily="2" charset="0"/>
                <a:ea typeface="PMingLiU" pitchFamily="18" charset="-120"/>
              </a:endParaRPr>
            </a:p>
          </p:txBody>
        </p:sp>
        <p:sp>
          <p:nvSpPr>
            <p:cNvPr id="217103" name="Text Box 15"/>
            <p:cNvSpPr txBox="1">
              <a:spLocks noChangeArrowheads="1"/>
            </p:cNvSpPr>
            <p:nvPr/>
          </p:nvSpPr>
          <p:spPr bwMode="gray">
            <a:xfrm>
              <a:off x="4648200" y="2808922"/>
              <a:ext cx="1279525" cy="360363"/>
            </a:xfrm>
            <a:prstGeom prst="rect">
              <a:avLst/>
            </a:prstGeom>
            <a:solidFill>
              <a:srgbClr val="99CCFF"/>
            </a:solidFill>
            <a:ln w="9525">
              <a:solidFill>
                <a:schemeClr val="tx1"/>
              </a:solidFill>
              <a:miter lim="800000"/>
              <a:headEnd/>
              <a:tailEnd/>
            </a:ln>
            <a:effectLst>
              <a:outerShdw dist="45791" dir="3378596" algn="ctr" rotWithShape="0">
                <a:schemeClr val="bg2"/>
              </a:outerShdw>
            </a:effectLst>
          </p:spPr>
          <p:txBody>
            <a:bodyPr wrap="none" tIns="91440"/>
            <a:lstStyle/>
            <a:p>
              <a:pPr algn="ctr" eaLnBrk="0" hangingPunct="0"/>
              <a:r>
                <a:rPr lang="en-US" altLang="zh-TW" sz="1400">
                  <a:latin typeface="GM Sans Regular" pitchFamily="2" charset="0"/>
                  <a:ea typeface="PMingLiU" pitchFamily="18" charset="-120"/>
                </a:rPr>
                <a:t>ACC</a:t>
              </a:r>
            </a:p>
          </p:txBody>
        </p:sp>
        <p:sp>
          <p:nvSpPr>
            <p:cNvPr id="217104" name="Rectangle 16"/>
            <p:cNvSpPr>
              <a:spLocks noChangeArrowheads="1"/>
            </p:cNvSpPr>
            <p:nvPr/>
          </p:nvSpPr>
          <p:spPr bwMode="gray">
            <a:xfrm>
              <a:off x="4648200" y="3134360"/>
              <a:ext cx="1279525" cy="360362"/>
            </a:xfrm>
            <a:prstGeom prst="rect">
              <a:avLst/>
            </a:prstGeom>
            <a:solidFill>
              <a:srgbClr val="99CCFF"/>
            </a:solidFill>
            <a:ln w="9525">
              <a:solidFill>
                <a:schemeClr val="tx1"/>
              </a:solidFill>
              <a:miter lim="800000"/>
              <a:headEnd/>
              <a:tailEnd/>
            </a:ln>
            <a:effectLst>
              <a:outerShdw dist="45791" dir="3378596"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Rear Vision </a:t>
              </a:r>
            </a:p>
          </p:txBody>
        </p:sp>
        <p:sp>
          <p:nvSpPr>
            <p:cNvPr id="217105" name="Rectangle 17"/>
            <p:cNvSpPr>
              <a:spLocks noChangeArrowheads="1"/>
            </p:cNvSpPr>
            <p:nvPr/>
          </p:nvSpPr>
          <p:spPr bwMode="gray">
            <a:xfrm>
              <a:off x="4648200" y="3494722"/>
              <a:ext cx="1279525" cy="360363"/>
            </a:xfrm>
            <a:prstGeom prst="rect">
              <a:avLst/>
            </a:prstGeom>
            <a:solidFill>
              <a:srgbClr val="99CCFF"/>
            </a:solidFill>
            <a:ln w="9525">
              <a:solidFill>
                <a:schemeClr val="tx1"/>
              </a:solidFill>
              <a:miter lim="800000"/>
              <a:headEnd/>
              <a:tailEnd/>
            </a:ln>
            <a:effectLst>
              <a:outerShdw dist="45791" dir="3378596"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Passive Entry </a:t>
              </a:r>
            </a:p>
          </p:txBody>
        </p:sp>
        <p:sp>
          <p:nvSpPr>
            <p:cNvPr id="217106" name="Rectangle 18"/>
            <p:cNvSpPr>
              <a:spLocks noChangeArrowheads="1"/>
            </p:cNvSpPr>
            <p:nvPr/>
          </p:nvSpPr>
          <p:spPr bwMode="gray">
            <a:xfrm>
              <a:off x="4648200" y="3843972"/>
              <a:ext cx="1279525" cy="360363"/>
            </a:xfrm>
            <a:prstGeom prst="rect">
              <a:avLst/>
            </a:prstGeom>
            <a:solidFill>
              <a:srgbClr val="99CCFF"/>
            </a:solidFill>
            <a:ln w="9525">
              <a:solidFill>
                <a:schemeClr val="tx1"/>
              </a:solidFill>
              <a:miter lim="800000"/>
              <a:headEnd/>
              <a:tailEnd/>
            </a:ln>
            <a:effectLst>
              <a:outerShdw dist="45791" dir="3378596"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Side Airbags</a:t>
              </a:r>
            </a:p>
          </p:txBody>
        </p:sp>
        <p:sp>
          <p:nvSpPr>
            <p:cNvPr id="217107" name="Text Box 19"/>
            <p:cNvSpPr txBox="1">
              <a:spLocks noChangeArrowheads="1"/>
            </p:cNvSpPr>
            <p:nvPr/>
          </p:nvSpPr>
          <p:spPr bwMode="gray">
            <a:xfrm>
              <a:off x="7391400" y="980122"/>
              <a:ext cx="1279525" cy="360363"/>
            </a:xfrm>
            <a:prstGeom prst="rect">
              <a:avLst/>
            </a:prstGeom>
            <a:solidFill>
              <a:srgbClr val="6699FF"/>
            </a:solidFill>
            <a:ln w="9525">
              <a:solidFill>
                <a:schemeClr val="tx1"/>
              </a:solidFill>
              <a:miter lim="800000"/>
              <a:headEnd/>
              <a:tailEnd/>
            </a:ln>
            <a:effectLst>
              <a:outerShdw dist="35921" dir="2700000" algn="ctr" rotWithShape="0">
                <a:schemeClr val="bg2"/>
              </a:outerShdw>
            </a:effectLst>
          </p:spPr>
          <p:txBody>
            <a:bodyPr wrap="none" tIns="91440"/>
            <a:lstStyle/>
            <a:p>
              <a:pPr algn="ctr" eaLnBrk="0" hangingPunct="0"/>
              <a:r>
                <a:rPr lang="en-US" altLang="zh-TW" sz="1400" dirty="0">
                  <a:latin typeface="GM Sans Regular" pitchFamily="2" charset="0"/>
                  <a:ea typeface="PMingLiU" pitchFamily="18" charset="-120"/>
                </a:rPr>
                <a:t>Fuel Cell</a:t>
              </a:r>
            </a:p>
          </p:txBody>
        </p:sp>
        <p:sp>
          <p:nvSpPr>
            <p:cNvPr id="217108" name="Rectangle 20"/>
            <p:cNvSpPr>
              <a:spLocks noChangeArrowheads="1"/>
            </p:cNvSpPr>
            <p:nvPr/>
          </p:nvSpPr>
          <p:spPr bwMode="gray">
            <a:xfrm>
              <a:off x="7391400" y="1305560"/>
              <a:ext cx="1279525" cy="360362"/>
            </a:xfrm>
            <a:prstGeom prst="rect">
              <a:avLst/>
            </a:prstGeom>
            <a:solidFill>
              <a:srgbClr val="6699FF"/>
            </a:solidFill>
            <a:ln w="9525">
              <a:solidFill>
                <a:schemeClr val="tx1"/>
              </a:solidFill>
              <a:miter lim="800000"/>
              <a:headEnd/>
              <a:tailEnd/>
            </a:ln>
            <a:effectLst>
              <a:outerShdw dist="35921" dir="2700000" algn="ctr" rotWithShape="0">
                <a:schemeClr val="bg2"/>
              </a:outerShdw>
            </a:effectLst>
          </p:spPr>
          <p:txBody>
            <a:bodyPr tIns="91440"/>
            <a:lstStyle/>
            <a:p>
              <a:pPr algn="ctr" eaLnBrk="0" hangingPunct="0"/>
              <a:r>
                <a:rPr lang="en-US" altLang="zh-TW" sz="1400" dirty="0">
                  <a:latin typeface="GM Sans Regular" pitchFamily="2" charset="0"/>
                  <a:ea typeface="PMingLiU" pitchFamily="18" charset="-120"/>
                </a:rPr>
                <a:t>Wheel Motor </a:t>
              </a:r>
            </a:p>
          </p:txBody>
        </p:sp>
        <p:sp>
          <p:nvSpPr>
            <p:cNvPr id="217109" name="Rectangle 21"/>
            <p:cNvSpPr>
              <a:spLocks noChangeArrowheads="1"/>
            </p:cNvSpPr>
            <p:nvPr/>
          </p:nvSpPr>
          <p:spPr bwMode="gray">
            <a:xfrm>
              <a:off x="7391400" y="1665922"/>
              <a:ext cx="1279525" cy="1143000"/>
            </a:xfrm>
            <a:prstGeom prst="rect">
              <a:avLst/>
            </a:prstGeom>
            <a:solidFill>
              <a:srgbClr val="6699FF"/>
            </a:solidFill>
            <a:ln w="9525">
              <a:solidFill>
                <a:schemeClr val="tx1"/>
              </a:solidFill>
              <a:miter lim="800000"/>
              <a:headEnd/>
              <a:tailEnd/>
            </a:ln>
            <a:effectLst>
              <a:outerShdw dist="35921" dir="2700000" algn="ctr" rotWithShape="0">
                <a:schemeClr val="bg2"/>
              </a:outerShdw>
            </a:effectLst>
          </p:spPr>
          <p:txBody>
            <a:bodyPr tIns="91440"/>
            <a:lstStyle/>
            <a:p>
              <a:pPr algn="ctr" eaLnBrk="0" hangingPunct="0"/>
              <a:r>
                <a:rPr lang="en-US" altLang="zh-TW" sz="1400" dirty="0">
                  <a:latin typeface="GM Sans Regular" pitchFamily="2" charset="0"/>
                  <a:ea typeface="PMingLiU" pitchFamily="18" charset="-120"/>
                </a:rPr>
                <a:t>…</a:t>
              </a:r>
            </a:p>
          </p:txBody>
        </p:sp>
        <p:sp>
          <p:nvSpPr>
            <p:cNvPr id="217110" name="Text Box 22"/>
            <p:cNvSpPr txBox="1">
              <a:spLocks noChangeArrowheads="1"/>
            </p:cNvSpPr>
            <p:nvPr/>
          </p:nvSpPr>
          <p:spPr bwMode="gray">
            <a:xfrm>
              <a:off x="3276600" y="3210560"/>
              <a:ext cx="1279525" cy="360362"/>
            </a:xfrm>
            <a:prstGeom prst="rect">
              <a:avLst/>
            </a:prstGeom>
            <a:solidFill>
              <a:srgbClr val="99CCFF"/>
            </a:solidFill>
            <a:ln w="9525">
              <a:solidFill>
                <a:schemeClr val="tx1"/>
              </a:solidFill>
              <a:miter lim="800000"/>
              <a:headEnd/>
              <a:tailEnd/>
            </a:ln>
            <a:effectLst>
              <a:outerShdw dist="35921" dir="2700000" algn="ctr" rotWithShape="0">
                <a:schemeClr val="bg2"/>
              </a:outerShdw>
            </a:effectLst>
          </p:spPr>
          <p:txBody>
            <a:bodyPr wrap="none" tIns="91440"/>
            <a:lstStyle/>
            <a:p>
              <a:pPr algn="ctr" eaLnBrk="0" hangingPunct="0"/>
              <a:r>
                <a:rPr lang="en-US" altLang="zh-TW" sz="1400">
                  <a:latin typeface="GM Sans Regular" pitchFamily="2" charset="0"/>
                  <a:ea typeface="PMingLiU" pitchFamily="18" charset="-120"/>
                </a:rPr>
                <a:t>OnStar</a:t>
              </a:r>
            </a:p>
          </p:txBody>
        </p:sp>
        <p:sp>
          <p:nvSpPr>
            <p:cNvPr id="217111" name="Rectangle 23"/>
            <p:cNvSpPr>
              <a:spLocks noChangeArrowheads="1"/>
            </p:cNvSpPr>
            <p:nvPr/>
          </p:nvSpPr>
          <p:spPr bwMode="gray">
            <a:xfrm>
              <a:off x="3276600" y="3535997"/>
              <a:ext cx="1279525" cy="360363"/>
            </a:xfrm>
            <a:prstGeom prst="rect">
              <a:avLst/>
            </a:prstGeom>
            <a:solidFill>
              <a:srgbClr val="99CCFF"/>
            </a:solidFill>
            <a:ln w="9525">
              <a:solidFill>
                <a:schemeClr val="tx1"/>
              </a:solidFill>
              <a:miter lim="800000"/>
              <a:headEnd/>
              <a:tailEnd/>
            </a:ln>
            <a:effectLst>
              <a:outerShdw dist="35921"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OBD II</a:t>
              </a:r>
            </a:p>
            <a:p>
              <a:pPr algn="ctr" eaLnBrk="0" hangingPunct="0"/>
              <a:endParaRPr lang="en-US" altLang="zh-TW" sz="1400">
                <a:latin typeface="GM Sans Regular" pitchFamily="2" charset="0"/>
                <a:ea typeface="PMingLiU" pitchFamily="18" charset="-120"/>
              </a:endParaRPr>
            </a:p>
          </p:txBody>
        </p:sp>
        <p:sp>
          <p:nvSpPr>
            <p:cNvPr id="217112" name="Rectangle 24"/>
            <p:cNvSpPr>
              <a:spLocks noChangeArrowheads="1"/>
            </p:cNvSpPr>
            <p:nvPr/>
          </p:nvSpPr>
          <p:spPr bwMode="gray">
            <a:xfrm>
              <a:off x="3276600" y="3896360"/>
              <a:ext cx="1279525" cy="360362"/>
            </a:xfrm>
            <a:prstGeom prst="rect">
              <a:avLst/>
            </a:prstGeom>
            <a:gradFill rotWithShape="0">
              <a:gsLst>
                <a:gs pos="0">
                  <a:srgbClr val="99CCFF"/>
                </a:gs>
                <a:gs pos="100000">
                  <a:schemeClr val="bg1"/>
                </a:gs>
              </a:gsLst>
              <a:lin ang="5400000" scaled="1"/>
            </a:gradFill>
            <a:ln w="9525">
              <a:solidFill>
                <a:schemeClr val="tx1"/>
              </a:solidFill>
              <a:miter lim="800000"/>
              <a:headEnd/>
              <a:tailEnd/>
            </a:ln>
            <a:effectLst>
              <a:outerShdw dist="45791" dir="2021404"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HI Spd Data</a:t>
              </a:r>
            </a:p>
          </p:txBody>
        </p:sp>
        <p:sp>
          <p:nvSpPr>
            <p:cNvPr id="217113" name="Rectangle 25"/>
            <p:cNvSpPr>
              <a:spLocks noChangeArrowheads="1"/>
            </p:cNvSpPr>
            <p:nvPr/>
          </p:nvSpPr>
          <p:spPr bwMode="gray">
            <a:xfrm>
              <a:off x="3276600" y="4221797"/>
              <a:ext cx="1279525" cy="360363"/>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Rear aud/vid</a:t>
              </a:r>
            </a:p>
          </p:txBody>
        </p:sp>
        <p:sp>
          <p:nvSpPr>
            <p:cNvPr id="217114" name="Rectangle 26"/>
            <p:cNvSpPr>
              <a:spLocks noChangeArrowheads="1"/>
            </p:cNvSpPr>
            <p:nvPr/>
          </p:nvSpPr>
          <p:spPr bwMode="gray">
            <a:xfrm>
              <a:off x="3276600" y="4582160"/>
              <a:ext cx="1279525" cy="36036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CDs</a:t>
              </a:r>
            </a:p>
          </p:txBody>
        </p:sp>
        <p:sp>
          <p:nvSpPr>
            <p:cNvPr id="217115" name="Text Box 27"/>
            <p:cNvSpPr txBox="1">
              <a:spLocks noChangeArrowheads="1"/>
            </p:cNvSpPr>
            <p:nvPr/>
          </p:nvSpPr>
          <p:spPr bwMode="gray">
            <a:xfrm>
              <a:off x="1905000" y="3570922"/>
              <a:ext cx="1279525" cy="360363"/>
            </a:xfrm>
            <a:prstGeom prst="rect">
              <a:avLst/>
            </a:prstGeom>
            <a:solidFill>
              <a:srgbClr val="99CCFF"/>
            </a:solidFill>
            <a:ln w="9525">
              <a:solidFill>
                <a:schemeClr val="tx1"/>
              </a:solidFill>
              <a:miter lim="800000"/>
              <a:headEnd/>
              <a:tailEnd/>
            </a:ln>
            <a:effectLst>
              <a:outerShdw dist="45791" dir="3378596" algn="ctr" rotWithShape="0">
                <a:schemeClr val="bg2"/>
              </a:outerShdw>
            </a:effectLst>
          </p:spPr>
          <p:txBody>
            <a:bodyPr wrap="none" tIns="91440"/>
            <a:lstStyle/>
            <a:p>
              <a:pPr algn="ctr" eaLnBrk="0" hangingPunct="0"/>
              <a:r>
                <a:rPr lang="en-US" altLang="zh-TW" sz="1400" dirty="0">
                  <a:latin typeface="GM Sans Regular" pitchFamily="2" charset="0"/>
                  <a:ea typeface="PMingLiU" pitchFamily="18" charset="-120"/>
                </a:rPr>
                <a:t>BCM</a:t>
              </a:r>
            </a:p>
          </p:txBody>
        </p:sp>
        <p:sp>
          <p:nvSpPr>
            <p:cNvPr id="217116" name="Rectangle 28"/>
            <p:cNvSpPr>
              <a:spLocks noChangeArrowheads="1"/>
            </p:cNvSpPr>
            <p:nvPr/>
          </p:nvSpPr>
          <p:spPr bwMode="gray">
            <a:xfrm>
              <a:off x="1905000" y="3896360"/>
              <a:ext cx="1279525" cy="360362"/>
            </a:xfrm>
            <a:prstGeom prst="rect">
              <a:avLst/>
            </a:prstGeom>
            <a:gradFill rotWithShape="0">
              <a:gsLst>
                <a:gs pos="0">
                  <a:srgbClr val="99CCFF"/>
                </a:gs>
                <a:gs pos="100000">
                  <a:schemeClr val="bg1"/>
                </a:gs>
              </a:gsLst>
              <a:lin ang="5400000" scaled="1"/>
            </a:gradFill>
            <a:ln w="9525">
              <a:solidFill>
                <a:schemeClr val="tx1"/>
              </a:solidFill>
              <a:miter lim="800000"/>
              <a:headEnd/>
              <a:tailEnd/>
            </a:ln>
            <a:effectLst>
              <a:outerShdw dist="53882"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ABS</a:t>
              </a:r>
            </a:p>
            <a:p>
              <a:pPr algn="ctr" eaLnBrk="0" hangingPunct="0"/>
              <a:r>
                <a:rPr lang="en-US" altLang="zh-TW" sz="1400">
                  <a:latin typeface="GM Sans Regular" pitchFamily="2" charset="0"/>
                  <a:ea typeface="PMingLiU" pitchFamily="18" charset="-120"/>
                </a:rPr>
                <a:t> </a:t>
              </a:r>
            </a:p>
          </p:txBody>
        </p:sp>
        <p:sp>
          <p:nvSpPr>
            <p:cNvPr id="217117" name="Rectangle 29"/>
            <p:cNvSpPr>
              <a:spLocks noChangeArrowheads="1"/>
            </p:cNvSpPr>
            <p:nvPr/>
          </p:nvSpPr>
          <p:spPr bwMode="gray">
            <a:xfrm>
              <a:off x="1905000" y="4256722"/>
              <a:ext cx="1279525" cy="360363"/>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TCC</a:t>
              </a:r>
            </a:p>
          </p:txBody>
        </p:sp>
        <p:sp>
          <p:nvSpPr>
            <p:cNvPr id="217118" name="Rectangle 30"/>
            <p:cNvSpPr>
              <a:spLocks noChangeArrowheads="1"/>
            </p:cNvSpPr>
            <p:nvPr/>
          </p:nvSpPr>
          <p:spPr bwMode="gray">
            <a:xfrm>
              <a:off x="1905000" y="4582160"/>
              <a:ext cx="1279525" cy="36036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EGR</a:t>
              </a:r>
            </a:p>
          </p:txBody>
        </p:sp>
        <p:sp>
          <p:nvSpPr>
            <p:cNvPr id="217119" name="Rectangle 31"/>
            <p:cNvSpPr>
              <a:spLocks noChangeArrowheads="1"/>
            </p:cNvSpPr>
            <p:nvPr/>
          </p:nvSpPr>
          <p:spPr bwMode="gray">
            <a:xfrm>
              <a:off x="1905000" y="4942522"/>
              <a:ext cx="1279525" cy="360363"/>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Electric Fan</a:t>
              </a:r>
            </a:p>
            <a:p>
              <a:pPr algn="ctr" eaLnBrk="0" hangingPunct="0"/>
              <a:endParaRPr lang="en-US" altLang="zh-TW" sz="1400">
                <a:latin typeface="GM Sans Regular" pitchFamily="2" charset="0"/>
                <a:ea typeface="PMingLiU" pitchFamily="18" charset="-120"/>
              </a:endParaRPr>
            </a:p>
          </p:txBody>
        </p:sp>
        <p:sp>
          <p:nvSpPr>
            <p:cNvPr id="217120" name="Rectangle 32"/>
            <p:cNvSpPr>
              <a:spLocks noChangeArrowheads="1"/>
            </p:cNvSpPr>
            <p:nvPr/>
          </p:nvSpPr>
          <p:spPr bwMode="gray">
            <a:xfrm>
              <a:off x="4648200" y="4188460"/>
              <a:ext cx="1279525" cy="360362"/>
            </a:xfrm>
            <a:prstGeom prst="rect">
              <a:avLst/>
            </a:prstGeom>
            <a:gradFill rotWithShape="0">
              <a:gsLst>
                <a:gs pos="0">
                  <a:srgbClr val="99CCFF"/>
                </a:gs>
                <a:gs pos="100000">
                  <a:schemeClr val="bg1"/>
                </a:gs>
              </a:gsLst>
              <a:lin ang="5400000" scaled="1"/>
            </a:gradFill>
            <a:ln w="9525">
              <a:solidFill>
                <a:schemeClr val="tx1"/>
              </a:solidFill>
              <a:miter lim="800000"/>
              <a:headEnd/>
              <a:tailEnd/>
            </a:ln>
            <a:effectLst>
              <a:outerShdw dist="53882"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Head Airbags</a:t>
              </a:r>
            </a:p>
          </p:txBody>
        </p:sp>
        <p:sp>
          <p:nvSpPr>
            <p:cNvPr id="217121" name="Text Box 33"/>
            <p:cNvSpPr txBox="1">
              <a:spLocks noChangeArrowheads="1"/>
            </p:cNvSpPr>
            <p:nvPr/>
          </p:nvSpPr>
          <p:spPr bwMode="gray">
            <a:xfrm>
              <a:off x="546100" y="4236085"/>
              <a:ext cx="1279525" cy="10668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tIns="91440"/>
            <a:lstStyle/>
            <a:p>
              <a:pPr algn="ctr" eaLnBrk="0" hangingPunct="0"/>
              <a:r>
                <a:rPr lang="en-US" altLang="zh-TW" sz="1400">
                  <a:latin typeface="GM Sans Regular" pitchFamily="2" charset="0"/>
                  <a:ea typeface="PMingLiU" pitchFamily="18" charset="-120"/>
                </a:rPr>
                <a:t>...</a:t>
              </a:r>
            </a:p>
          </p:txBody>
        </p:sp>
        <p:sp>
          <p:nvSpPr>
            <p:cNvPr id="217122" name="Text Box 34"/>
            <p:cNvSpPr txBox="1">
              <a:spLocks noChangeArrowheads="1"/>
            </p:cNvSpPr>
            <p:nvPr/>
          </p:nvSpPr>
          <p:spPr bwMode="gray">
            <a:xfrm>
              <a:off x="6019800" y="2427922"/>
              <a:ext cx="1279525" cy="360363"/>
            </a:xfrm>
            <a:prstGeom prst="rect">
              <a:avLst/>
            </a:prstGeom>
            <a:gradFill rotWithShape="0">
              <a:gsLst>
                <a:gs pos="0">
                  <a:srgbClr val="6699FF"/>
                </a:gs>
                <a:gs pos="100000">
                  <a:srgbClr val="99CCFF"/>
                </a:gs>
              </a:gsLst>
              <a:lin ang="5400000" scaled="1"/>
            </a:gradFill>
            <a:ln w="9525">
              <a:solidFill>
                <a:schemeClr val="tx1"/>
              </a:solidFill>
              <a:miter lim="800000"/>
              <a:headEnd/>
              <a:tailEnd/>
            </a:ln>
            <a:effectLst>
              <a:outerShdw dist="53882" dir="2700000" algn="ctr" rotWithShape="0">
                <a:schemeClr val="bg2"/>
              </a:outerShdw>
            </a:effectLst>
          </p:spPr>
          <p:txBody>
            <a:bodyPr wrap="none" tIns="91440"/>
            <a:lstStyle/>
            <a:p>
              <a:pPr algn="ctr" eaLnBrk="0" hangingPunct="0"/>
              <a:r>
                <a:rPr lang="en-US" altLang="zh-TW" sz="1400" dirty="0">
                  <a:latin typeface="GM Sans Regular" pitchFamily="2" charset="0"/>
                  <a:ea typeface="PMingLiU" pitchFamily="18" charset="-120"/>
                </a:rPr>
                <a:t>Electric Brake</a:t>
              </a:r>
            </a:p>
          </p:txBody>
        </p:sp>
        <p:sp>
          <p:nvSpPr>
            <p:cNvPr id="217123" name="Rectangle 35"/>
            <p:cNvSpPr>
              <a:spLocks noChangeArrowheads="1"/>
            </p:cNvSpPr>
            <p:nvPr/>
          </p:nvSpPr>
          <p:spPr bwMode="gray">
            <a:xfrm>
              <a:off x="6019800" y="2788285"/>
              <a:ext cx="1279525" cy="360362"/>
            </a:xfrm>
            <a:prstGeom prst="rect">
              <a:avLst/>
            </a:prstGeom>
            <a:solidFill>
              <a:srgbClr val="99CCFF"/>
            </a:solidFill>
            <a:ln w="9525">
              <a:solidFill>
                <a:schemeClr val="tx1"/>
              </a:solidFill>
              <a:miter lim="800000"/>
              <a:headEnd/>
              <a:tailEnd/>
            </a:ln>
            <a:effectLst>
              <a:outerShdw dist="45791" dir="3378596"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DoD </a:t>
              </a:r>
            </a:p>
          </p:txBody>
        </p:sp>
        <p:sp>
          <p:nvSpPr>
            <p:cNvPr id="217124" name="Rectangle 36"/>
            <p:cNvSpPr>
              <a:spLocks noChangeArrowheads="1"/>
            </p:cNvSpPr>
            <p:nvPr/>
          </p:nvSpPr>
          <p:spPr bwMode="gray">
            <a:xfrm>
              <a:off x="6019800" y="3113722"/>
              <a:ext cx="1279525" cy="360363"/>
            </a:xfrm>
            <a:prstGeom prst="rect">
              <a:avLst/>
            </a:prstGeom>
            <a:solidFill>
              <a:srgbClr val="99CCFF"/>
            </a:solidFill>
            <a:ln w="9525">
              <a:solidFill>
                <a:schemeClr val="tx1"/>
              </a:solidFill>
              <a:miter lim="800000"/>
              <a:headEnd/>
              <a:tailEnd/>
            </a:ln>
            <a:effectLst>
              <a:outerShdw dist="45791" dir="3378596"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GDI</a:t>
              </a:r>
            </a:p>
          </p:txBody>
        </p:sp>
        <p:sp>
          <p:nvSpPr>
            <p:cNvPr id="217125" name="Rectangle 37"/>
            <p:cNvSpPr>
              <a:spLocks noChangeArrowheads="1"/>
            </p:cNvSpPr>
            <p:nvPr/>
          </p:nvSpPr>
          <p:spPr bwMode="gray">
            <a:xfrm>
              <a:off x="3276600" y="4942522"/>
              <a:ext cx="1279525" cy="360363"/>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a:t>
              </a:r>
            </a:p>
          </p:txBody>
        </p:sp>
        <p:sp>
          <p:nvSpPr>
            <p:cNvPr id="217126" name="Rectangle 38"/>
            <p:cNvSpPr>
              <a:spLocks noChangeArrowheads="1"/>
            </p:cNvSpPr>
            <p:nvPr/>
          </p:nvSpPr>
          <p:spPr bwMode="gray">
            <a:xfrm>
              <a:off x="6019800" y="3439160"/>
              <a:ext cx="1279525" cy="762000"/>
            </a:xfrm>
            <a:prstGeom prst="rect">
              <a:avLst/>
            </a:prstGeom>
            <a:gradFill rotWithShape="0">
              <a:gsLst>
                <a:gs pos="0">
                  <a:srgbClr val="99CCFF"/>
                </a:gs>
                <a:gs pos="100000">
                  <a:schemeClr val="bg1"/>
                </a:gs>
              </a:gsLst>
              <a:lin ang="5400000" scaled="1"/>
            </a:gradFill>
            <a:ln w="9525">
              <a:solidFill>
                <a:schemeClr val="tx1"/>
              </a:solidFill>
              <a:miter lim="800000"/>
              <a:headEnd/>
              <a:tailEnd/>
            </a:ln>
            <a:effectLst>
              <a:outerShdw dist="53882"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 </a:t>
              </a:r>
            </a:p>
          </p:txBody>
        </p:sp>
        <p:sp>
          <p:nvSpPr>
            <p:cNvPr id="217127" name="Rectangle 39"/>
            <p:cNvSpPr>
              <a:spLocks noChangeArrowheads="1"/>
            </p:cNvSpPr>
            <p:nvPr/>
          </p:nvSpPr>
          <p:spPr bwMode="gray">
            <a:xfrm>
              <a:off x="7391400" y="2808922"/>
              <a:ext cx="1279525" cy="1412875"/>
            </a:xfrm>
            <a:prstGeom prst="rect">
              <a:avLst/>
            </a:prstGeom>
            <a:gradFill rotWithShape="0">
              <a:gsLst>
                <a:gs pos="0">
                  <a:srgbClr val="99CCFF"/>
                </a:gs>
                <a:gs pos="100000">
                  <a:schemeClr val="bg1"/>
                </a:gs>
              </a:gsLst>
              <a:lin ang="5400000" scaled="1"/>
            </a:gradFill>
            <a:ln w="9525">
              <a:solidFill>
                <a:schemeClr val="tx1"/>
              </a:solidFill>
              <a:miter lim="800000"/>
              <a:headEnd/>
              <a:tailEnd/>
            </a:ln>
            <a:effectLst>
              <a:outerShdw dist="53882"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 </a:t>
              </a:r>
            </a:p>
          </p:txBody>
        </p:sp>
        <p:sp>
          <p:nvSpPr>
            <p:cNvPr id="217128" name="Rectangle 40"/>
            <p:cNvSpPr>
              <a:spLocks noChangeArrowheads="1"/>
            </p:cNvSpPr>
            <p:nvPr/>
          </p:nvSpPr>
          <p:spPr bwMode="gray">
            <a:xfrm>
              <a:off x="7391400" y="4215447"/>
              <a:ext cx="1279525" cy="108743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 </a:t>
              </a:r>
            </a:p>
          </p:txBody>
        </p:sp>
        <p:sp>
          <p:nvSpPr>
            <p:cNvPr id="217129" name="Rectangle 41"/>
            <p:cNvSpPr>
              <a:spLocks noChangeArrowheads="1"/>
            </p:cNvSpPr>
            <p:nvPr/>
          </p:nvSpPr>
          <p:spPr bwMode="gray">
            <a:xfrm>
              <a:off x="6019800" y="4201160"/>
              <a:ext cx="1279525" cy="110172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 </a:t>
              </a:r>
            </a:p>
          </p:txBody>
        </p:sp>
        <p:sp>
          <p:nvSpPr>
            <p:cNvPr id="217130" name="Rectangle 42"/>
            <p:cNvSpPr>
              <a:spLocks noChangeArrowheads="1"/>
            </p:cNvSpPr>
            <p:nvPr/>
          </p:nvSpPr>
          <p:spPr bwMode="gray">
            <a:xfrm>
              <a:off x="4648200" y="4548822"/>
              <a:ext cx="1279525" cy="754063"/>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tIns="91440"/>
            <a:lstStyle/>
            <a:p>
              <a:pPr algn="ctr" eaLnBrk="0" hangingPunct="0"/>
              <a:r>
                <a:rPr lang="en-US" altLang="zh-TW" sz="1400">
                  <a:latin typeface="GM Sans Regular" pitchFamily="2" charset="0"/>
                  <a:ea typeface="PMingLiU" pitchFamily="18" charset="-120"/>
                </a:rPr>
                <a:t>… </a:t>
              </a:r>
            </a:p>
          </p:txBody>
        </p:sp>
        <p:sp>
          <p:nvSpPr>
            <p:cNvPr id="217131" name="Rectangle 43"/>
            <p:cNvSpPr>
              <a:spLocks noChangeArrowheads="1"/>
            </p:cNvSpPr>
            <p:nvPr/>
          </p:nvSpPr>
          <p:spPr bwMode="auto">
            <a:xfrm>
              <a:off x="7413625" y="2732722"/>
              <a:ext cx="1233488" cy="304800"/>
            </a:xfrm>
            <a:prstGeom prst="rect">
              <a:avLst/>
            </a:prstGeom>
            <a:gradFill rotWithShape="0">
              <a:gsLst>
                <a:gs pos="0">
                  <a:srgbClr val="6699FF"/>
                </a:gs>
                <a:gs pos="100000">
                  <a:srgbClr val="99CCFF"/>
                </a:gs>
              </a:gsLst>
              <a:lin ang="5400000" scaled="1"/>
            </a:gradFill>
            <a:ln w="9525">
              <a:noFill/>
              <a:miter lim="800000"/>
              <a:headEnd/>
              <a:tailEnd/>
            </a:ln>
            <a:effectLst/>
          </p:spPr>
          <p:txBody>
            <a:bodyPr wrap="none" anchor="ctr"/>
            <a:lstStyle/>
            <a:p>
              <a:endParaRPr lang="en-US"/>
            </a:p>
          </p:txBody>
        </p:sp>
        <p:sp>
          <p:nvSpPr>
            <p:cNvPr id="217132" name="Rectangle 44"/>
            <p:cNvSpPr>
              <a:spLocks noChangeArrowheads="1"/>
            </p:cNvSpPr>
            <p:nvPr/>
          </p:nvSpPr>
          <p:spPr bwMode="auto">
            <a:xfrm>
              <a:off x="7413625" y="4159885"/>
              <a:ext cx="1233488" cy="400050"/>
            </a:xfrm>
            <a:prstGeom prst="rect">
              <a:avLst/>
            </a:prstGeom>
            <a:solidFill>
              <a:schemeClr val="bg1"/>
            </a:solidFill>
            <a:ln w="9525">
              <a:noFill/>
              <a:miter lim="800000"/>
              <a:headEnd/>
              <a:tailEnd/>
            </a:ln>
            <a:effectLst/>
          </p:spPr>
          <p:txBody>
            <a:bodyPr wrap="none" anchor="ctr"/>
            <a:lstStyle/>
            <a:p>
              <a:endParaRPr lang="en-US"/>
            </a:p>
          </p:txBody>
        </p:sp>
        <p:sp>
          <p:nvSpPr>
            <p:cNvPr id="217133" name="Rectangle 45"/>
            <p:cNvSpPr>
              <a:spLocks noChangeArrowheads="1"/>
            </p:cNvSpPr>
            <p:nvPr/>
          </p:nvSpPr>
          <p:spPr bwMode="auto">
            <a:xfrm>
              <a:off x="6043613" y="4159885"/>
              <a:ext cx="1233487" cy="400050"/>
            </a:xfrm>
            <a:prstGeom prst="rect">
              <a:avLst/>
            </a:prstGeom>
            <a:solidFill>
              <a:schemeClr val="bg1"/>
            </a:solidFill>
            <a:ln w="9525">
              <a:noFill/>
              <a:miter lim="800000"/>
              <a:headEnd/>
              <a:tailEnd/>
            </a:ln>
            <a:effectLst/>
          </p:spPr>
          <p:txBody>
            <a:bodyPr wrap="none" anchor="ctr"/>
            <a:lstStyle/>
            <a:p>
              <a:endParaRPr lang="en-US"/>
            </a:p>
          </p:txBody>
        </p:sp>
      </p:grpSp>
      <p:sp>
        <p:nvSpPr>
          <p:cNvPr id="217134" name="Rectangle 46"/>
          <p:cNvSpPr>
            <a:spLocks noChangeArrowheads="1"/>
          </p:cNvSpPr>
          <p:nvPr/>
        </p:nvSpPr>
        <p:spPr bwMode="auto">
          <a:xfrm>
            <a:off x="541338" y="5302885"/>
            <a:ext cx="8129587" cy="250825"/>
          </a:xfrm>
          <a:prstGeom prst="rect">
            <a:avLst/>
          </a:prstGeom>
          <a:solidFill>
            <a:schemeClr val="bg1">
              <a:lumMod val="50000"/>
            </a:schemeClr>
          </a:soli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217135" name="Text Box 47"/>
          <p:cNvSpPr txBox="1">
            <a:spLocks noChangeArrowheads="1"/>
          </p:cNvSpPr>
          <p:nvPr/>
        </p:nvSpPr>
        <p:spPr bwMode="gray">
          <a:xfrm>
            <a:off x="830263" y="5247322"/>
            <a:ext cx="676275" cy="350838"/>
          </a:xfrm>
          <a:prstGeom prst="rect">
            <a:avLst/>
          </a:prstGeom>
          <a:noFill/>
          <a:ln w="9525">
            <a:noFill/>
            <a:miter lim="800000"/>
            <a:headEnd/>
            <a:tailEnd/>
          </a:ln>
          <a:effectLst/>
        </p:spPr>
        <p:txBody>
          <a:bodyPr wrap="none" tIns="91440">
            <a:spAutoFit/>
          </a:bodyPr>
          <a:lstStyle/>
          <a:p>
            <a:pPr eaLnBrk="0" hangingPunct="0"/>
            <a:r>
              <a:rPr lang="en-US" altLang="zh-TW" sz="1400" b="1" dirty="0">
                <a:solidFill>
                  <a:schemeClr val="bg1"/>
                </a:solidFill>
                <a:latin typeface="GM Sans Regular" pitchFamily="2" charset="0"/>
                <a:ea typeface="PMingLiU" pitchFamily="18" charset="-120"/>
              </a:rPr>
              <a:t>1970s</a:t>
            </a:r>
          </a:p>
        </p:txBody>
      </p:sp>
      <p:sp>
        <p:nvSpPr>
          <p:cNvPr id="217136" name="Text Box 48"/>
          <p:cNvSpPr txBox="1">
            <a:spLocks noChangeArrowheads="1"/>
          </p:cNvSpPr>
          <p:nvPr/>
        </p:nvSpPr>
        <p:spPr bwMode="gray">
          <a:xfrm>
            <a:off x="2125663" y="5247322"/>
            <a:ext cx="676275" cy="350838"/>
          </a:xfrm>
          <a:prstGeom prst="rect">
            <a:avLst/>
          </a:prstGeom>
          <a:noFill/>
          <a:ln w="9525">
            <a:noFill/>
            <a:miter lim="800000"/>
            <a:headEnd/>
            <a:tailEnd/>
          </a:ln>
          <a:effectLst/>
        </p:spPr>
        <p:txBody>
          <a:bodyPr wrap="none" tIns="91440">
            <a:spAutoFit/>
          </a:bodyPr>
          <a:lstStyle/>
          <a:p>
            <a:pPr eaLnBrk="0" hangingPunct="0"/>
            <a:r>
              <a:rPr lang="en-US" altLang="zh-TW" sz="1400" b="1">
                <a:solidFill>
                  <a:schemeClr val="bg1"/>
                </a:solidFill>
                <a:latin typeface="GM Sans Regular" pitchFamily="2" charset="0"/>
                <a:ea typeface="PMingLiU" pitchFamily="18" charset="-120"/>
              </a:rPr>
              <a:t>1980s</a:t>
            </a:r>
          </a:p>
        </p:txBody>
      </p:sp>
      <p:sp>
        <p:nvSpPr>
          <p:cNvPr id="217137" name="Text Box 49"/>
          <p:cNvSpPr txBox="1">
            <a:spLocks noChangeArrowheads="1"/>
          </p:cNvSpPr>
          <p:nvPr/>
        </p:nvSpPr>
        <p:spPr bwMode="gray">
          <a:xfrm>
            <a:off x="3619500" y="5247322"/>
            <a:ext cx="676275" cy="350838"/>
          </a:xfrm>
          <a:prstGeom prst="rect">
            <a:avLst/>
          </a:prstGeom>
          <a:noFill/>
          <a:ln w="9525">
            <a:noFill/>
            <a:miter lim="800000"/>
            <a:headEnd/>
            <a:tailEnd/>
          </a:ln>
          <a:effectLst/>
        </p:spPr>
        <p:txBody>
          <a:bodyPr wrap="none" tIns="91440">
            <a:spAutoFit/>
          </a:bodyPr>
          <a:lstStyle/>
          <a:p>
            <a:pPr eaLnBrk="0" hangingPunct="0"/>
            <a:r>
              <a:rPr lang="en-US" altLang="zh-TW" sz="1400" b="1">
                <a:solidFill>
                  <a:schemeClr val="bg1"/>
                </a:solidFill>
                <a:latin typeface="GM Sans Regular" pitchFamily="2" charset="0"/>
                <a:ea typeface="PMingLiU" pitchFamily="18" charset="-120"/>
              </a:rPr>
              <a:t>1990s</a:t>
            </a:r>
          </a:p>
        </p:txBody>
      </p:sp>
      <p:sp>
        <p:nvSpPr>
          <p:cNvPr id="217138" name="Text Box 50"/>
          <p:cNvSpPr txBox="1">
            <a:spLocks noChangeArrowheads="1"/>
          </p:cNvSpPr>
          <p:nvPr/>
        </p:nvSpPr>
        <p:spPr bwMode="gray">
          <a:xfrm>
            <a:off x="4902200" y="5247322"/>
            <a:ext cx="676275" cy="350838"/>
          </a:xfrm>
          <a:prstGeom prst="rect">
            <a:avLst/>
          </a:prstGeom>
          <a:noFill/>
          <a:ln w="9525">
            <a:noFill/>
            <a:miter lim="800000"/>
            <a:headEnd/>
            <a:tailEnd/>
          </a:ln>
          <a:effectLst/>
        </p:spPr>
        <p:txBody>
          <a:bodyPr wrap="none" tIns="91440">
            <a:spAutoFit/>
          </a:bodyPr>
          <a:lstStyle/>
          <a:p>
            <a:pPr eaLnBrk="0" hangingPunct="0"/>
            <a:r>
              <a:rPr lang="en-US" altLang="zh-TW" sz="1400" b="1">
                <a:solidFill>
                  <a:schemeClr val="bg1"/>
                </a:solidFill>
                <a:latin typeface="GM Sans Regular" pitchFamily="2" charset="0"/>
                <a:ea typeface="PMingLiU" pitchFamily="18" charset="-120"/>
              </a:rPr>
              <a:t>2000s</a:t>
            </a:r>
          </a:p>
        </p:txBody>
      </p:sp>
      <p:sp>
        <p:nvSpPr>
          <p:cNvPr id="217139" name="Text Box 51"/>
          <p:cNvSpPr txBox="1">
            <a:spLocks noChangeArrowheads="1"/>
          </p:cNvSpPr>
          <p:nvPr/>
        </p:nvSpPr>
        <p:spPr bwMode="gray">
          <a:xfrm>
            <a:off x="6273800" y="5247322"/>
            <a:ext cx="676275" cy="350838"/>
          </a:xfrm>
          <a:prstGeom prst="rect">
            <a:avLst/>
          </a:prstGeom>
          <a:noFill/>
          <a:ln w="9525">
            <a:noFill/>
            <a:miter lim="800000"/>
            <a:headEnd/>
            <a:tailEnd/>
          </a:ln>
          <a:effectLst/>
        </p:spPr>
        <p:txBody>
          <a:bodyPr wrap="none" tIns="91440">
            <a:spAutoFit/>
          </a:bodyPr>
          <a:lstStyle/>
          <a:p>
            <a:pPr eaLnBrk="0" hangingPunct="0"/>
            <a:r>
              <a:rPr lang="en-US" altLang="zh-TW" sz="1400" b="1">
                <a:solidFill>
                  <a:schemeClr val="bg1"/>
                </a:solidFill>
                <a:latin typeface="GM Sans Regular" pitchFamily="2" charset="0"/>
                <a:ea typeface="PMingLiU" pitchFamily="18" charset="-120"/>
              </a:rPr>
              <a:t>2010s</a:t>
            </a:r>
          </a:p>
        </p:txBody>
      </p:sp>
      <p:sp>
        <p:nvSpPr>
          <p:cNvPr id="217140" name="Text Box 52"/>
          <p:cNvSpPr txBox="1">
            <a:spLocks noChangeArrowheads="1"/>
          </p:cNvSpPr>
          <p:nvPr/>
        </p:nvSpPr>
        <p:spPr bwMode="gray">
          <a:xfrm>
            <a:off x="7705725" y="5247322"/>
            <a:ext cx="676275" cy="350838"/>
          </a:xfrm>
          <a:prstGeom prst="rect">
            <a:avLst/>
          </a:prstGeom>
          <a:noFill/>
          <a:ln w="9525">
            <a:noFill/>
            <a:miter lim="800000"/>
            <a:headEnd/>
            <a:tailEnd/>
          </a:ln>
          <a:effectLst/>
        </p:spPr>
        <p:txBody>
          <a:bodyPr wrap="none" tIns="91440">
            <a:spAutoFit/>
          </a:bodyPr>
          <a:lstStyle/>
          <a:p>
            <a:pPr eaLnBrk="0" hangingPunct="0"/>
            <a:r>
              <a:rPr lang="en-US" altLang="zh-TW" sz="1400" b="1">
                <a:solidFill>
                  <a:schemeClr val="bg1"/>
                </a:solidFill>
                <a:latin typeface="GM Sans Regular" pitchFamily="2" charset="0"/>
                <a:ea typeface="PMingLiU" pitchFamily="18" charset="-120"/>
              </a:rPr>
              <a:t>2020s</a:t>
            </a:r>
          </a:p>
        </p:txBody>
      </p:sp>
      <p:grpSp>
        <p:nvGrpSpPr>
          <p:cNvPr id="4" name="Group 53"/>
          <p:cNvGrpSpPr>
            <a:grpSpLocks/>
          </p:cNvGrpSpPr>
          <p:nvPr/>
        </p:nvGrpSpPr>
        <p:grpSpPr bwMode="auto">
          <a:xfrm>
            <a:off x="4185138" y="334107"/>
            <a:ext cx="2195513" cy="4957762"/>
            <a:chOff x="2634" y="133"/>
            <a:chExt cx="1383" cy="3123"/>
          </a:xfrm>
        </p:grpSpPr>
        <p:sp>
          <p:nvSpPr>
            <p:cNvPr id="217142" name="Rectangle 54"/>
            <p:cNvSpPr>
              <a:spLocks noChangeArrowheads="1"/>
            </p:cNvSpPr>
            <p:nvPr/>
          </p:nvSpPr>
          <p:spPr bwMode="gray">
            <a:xfrm flipH="1" flipV="1">
              <a:off x="3506" y="1873"/>
              <a:ext cx="164" cy="1382"/>
            </a:xfrm>
            <a:prstGeom prst="rect">
              <a:avLst/>
            </a:prstGeom>
            <a:gradFill rotWithShape="0">
              <a:gsLst>
                <a:gs pos="0">
                  <a:schemeClr val="accent2">
                    <a:gamma/>
                    <a:shade val="46275"/>
                    <a:invGamma/>
                  </a:schemeClr>
                </a:gs>
                <a:gs pos="100000">
                  <a:schemeClr val="accent2"/>
                </a:gs>
              </a:gsLst>
              <a:lin ang="18900000" scaled="1"/>
            </a:gradFill>
            <a:ln w="9525">
              <a:solidFill>
                <a:schemeClr val="tx1"/>
              </a:solidFill>
              <a:miter lim="800000"/>
              <a:headEnd/>
              <a:tailEnd/>
            </a:ln>
            <a:effectLst>
              <a:outerShdw dist="35921" dir="2700000" algn="ctr" rotWithShape="0">
                <a:schemeClr val="bg2"/>
              </a:outerShdw>
            </a:effectLst>
          </p:spPr>
          <p:txBody>
            <a:bodyPr vert="eaVert" wrap="none" tIns="91440" anchor="ctr"/>
            <a:lstStyle/>
            <a:p>
              <a:pPr eaLnBrk="0" hangingPunct="0"/>
              <a:r>
                <a:rPr lang="zh-TW" altLang="en-US" sz="1400" b="1" dirty="0">
                  <a:solidFill>
                    <a:schemeClr val="bg1"/>
                  </a:solidFill>
                  <a:ea typeface="PMingLiU" pitchFamily="18" charset="-120"/>
                </a:rPr>
                <a:t>        </a:t>
              </a:r>
              <a:r>
                <a:rPr lang="en-US" altLang="zh-TW" sz="1400" b="1" dirty="0">
                  <a:solidFill>
                    <a:schemeClr val="bg1"/>
                  </a:solidFill>
                  <a:ea typeface="PMingLiU" pitchFamily="18" charset="-120"/>
                </a:rPr>
                <a:t>$1182  </a:t>
              </a:r>
              <a:r>
                <a:rPr lang="en-US" altLang="zh-TW" sz="1400" b="1" dirty="0">
                  <a:solidFill>
                    <a:srgbClr val="FFFF00"/>
                  </a:solidFill>
                  <a:ea typeface="PMingLiU" pitchFamily="18" charset="-120"/>
                </a:rPr>
                <a:t>(+196%)</a:t>
              </a:r>
            </a:p>
          </p:txBody>
        </p:sp>
        <p:sp>
          <p:nvSpPr>
            <p:cNvPr id="217143" name="Rectangle 55"/>
            <p:cNvSpPr>
              <a:spLocks noChangeArrowheads="1"/>
            </p:cNvSpPr>
            <p:nvPr/>
          </p:nvSpPr>
          <p:spPr bwMode="gray">
            <a:xfrm flipH="1" flipV="1">
              <a:off x="3674" y="2103"/>
              <a:ext cx="160" cy="1152"/>
            </a:xfrm>
            <a:prstGeom prst="rect">
              <a:avLst/>
            </a:prstGeom>
            <a:gradFill rotWithShape="0">
              <a:gsLst>
                <a:gs pos="0">
                  <a:schemeClr val="accent2"/>
                </a:gs>
                <a:gs pos="100000">
                  <a:srgbClr val="1E569F"/>
                </a:gs>
              </a:gsLst>
              <a:lin ang="0" scaled="1"/>
            </a:gradFill>
            <a:ln w="9525">
              <a:solidFill>
                <a:schemeClr val="tx1"/>
              </a:solidFill>
              <a:miter lim="800000"/>
              <a:headEnd/>
              <a:tailEnd/>
            </a:ln>
            <a:effectLst>
              <a:outerShdw dist="35921" dir="2700000" algn="ctr" rotWithShape="0">
                <a:schemeClr val="bg2"/>
              </a:outerShdw>
            </a:effectLst>
          </p:spPr>
          <p:txBody>
            <a:bodyPr vert="eaVert" wrap="none" tIns="91440" anchor="ctr"/>
            <a:lstStyle/>
            <a:p>
              <a:pPr eaLnBrk="0" hangingPunct="0"/>
              <a:r>
                <a:rPr lang="zh-TW" altLang="en-US" sz="1400" b="1">
                  <a:solidFill>
                    <a:schemeClr val="bg1"/>
                  </a:solidFill>
                  <a:ea typeface="PMingLiU" pitchFamily="18" charset="-120"/>
                </a:rPr>
                <a:t>        </a:t>
              </a:r>
              <a:r>
                <a:rPr lang="en-US" altLang="zh-TW" sz="1400" b="1">
                  <a:solidFill>
                    <a:schemeClr val="bg1"/>
                  </a:solidFill>
                  <a:ea typeface="PMingLiU" pitchFamily="18" charset="-120"/>
                </a:rPr>
                <a:t>50 ECUs  </a:t>
              </a:r>
              <a:r>
                <a:rPr lang="en-US" altLang="zh-TW" sz="1400" b="1">
                  <a:solidFill>
                    <a:srgbClr val="FFFF00"/>
                  </a:solidFill>
                  <a:ea typeface="PMingLiU" pitchFamily="18" charset="-120"/>
                </a:rPr>
                <a:t>(+150%)</a:t>
              </a:r>
            </a:p>
          </p:txBody>
        </p:sp>
        <p:sp>
          <p:nvSpPr>
            <p:cNvPr id="217144" name="Rectangle 56"/>
            <p:cNvSpPr>
              <a:spLocks noChangeArrowheads="1"/>
            </p:cNvSpPr>
            <p:nvPr/>
          </p:nvSpPr>
          <p:spPr bwMode="gray">
            <a:xfrm flipH="1" flipV="1">
              <a:off x="3834" y="133"/>
              <a:ext cx="160" cy="3122"/>
            </a:xfrm>
            <a:prstGeom prst="rect">
              <a:avLst/>
            </a:prstGeom>
            <a:gradFill rotWithShape="0">
              <a:gsLst>
                <a:gs pos="0">
                  <a:srgbClr val="1E569F">
                    <a:gamma/>
                    <a:shade val="46275"/>
                    <a:invGamma/>
                  </a:srgbClr>
                </a:gs>
                <a:gs pos="100000">
                  <a:srgbClr val="1E569F"/>
                </a:gs>
              </a:gsLst>
              <a:lin ang="18900000" scaled="1"/>
            </a:gradFill>
            <a:ln w="9525">
              <a:solidFill>
                <a:schemeClr val="tx1"/>
              </a:solidFill>
              <a:miter lim="800000"/>
              <a:headEnd/>
              <a:tailEnd/>
            </a:ln>
            <a:effectLst>
              <a:outerShdw dist="35921" dir="2700000" algn="ctr" rotWithShape="0">
                <a:schemeClr val="bg2"/>
              </a:outerShdw>
            </a:effectLst>
          </p:spPr>
          <p:txBody>
            <a:bodyPr vert="eaVert" wrap="none" tIns="91440" anchor="ctr"/>
            <a:lstStyle/>
            <a:p>
              <a:pPr eaLnBrk="0" hangingPunct="0"/>
              <a:r>
                <a:rPr lang="zh-TW" altLang="en-US" sz="1400" b="1" dirty="0">
                  <a:solidFill>
                    <a:schemeClr val="bg1"/>
                  </a:solidFill>
                  <a:ea typeface="PMingLiU" pitchFamily="18" charset="-120"/>
                </a:rPr>
                <a:t>        </a:t>
              </a:r>
              <a:r>
                <a:rPr lang="en-US" altLang="zh-TW" sz="1400" b="1" dirty="0">
                  <a:solidFill>
                    <a:schemeClr val="bg1"/>
                  </a:solidFill>
                  <a:ea typeface="PMingLiU" pitchFamily="18" charset="-120"/>
                </a:rPr>
                <a:t>100M Lines of Code  </a:t>
              </a:r>
              <a:r>
                <a:rPr lang="en-US" altLang="zh-TW" sz="1400" b="1" dirty="0">
                  <a:solidFill>
                    <a:srgbClr val="FFFF00"/>
                  </a:solidFill>
                  <a:ea typeface="PMingLiU" pitchFamily="18" charset="-120"/>
                </a:rPr>
                <a:t>(+9900%)</a:t>
              </a:r>
            </a:p>
          </p:txBody>
        </p:sp>
        <p:sp>
          <p:nvSpPr>
            <p:cNvPr id="217145" name="Rectangle 57"/>
            <p:cNvSpPr>
              <a:spLocks noChangeArrowheads="1"/>
            </p:cNvSpPr>
            <p:nvPr/>
          </p:nvSpPr>
          <p:spPr bwMode="gray">
            <a:xfrm flipH="1" flipV="1">
              <a:off x="2634" y="2799"/>
              <a:ext cx="160" cy="457"/>
            </a:xfrm>
            <a:prstGeom prst="rect">
              <a:avLst/>
            </a:prstGeom>
            <a:gradFill rotWithShape="0">
              <a:gsLst>
                <a:gs pos="0">
                  <a:schemeClr val="accent2">
                    <a:gamma/>
                    <a:shade val="46275"/>
                    <a:invGamma/>
                  </a:schemeClr>
                </a:gs>
                <a:gs pos="100000">
                  <a:schemeClr val="accent2"/>
                </a:gs>
              </a:gsLst>
              <a:lin ang="18900000" scaled="1"/>
            </a:gradFill>
            <a:ln w="9525">
              <a:solidFill>
                <a:schemeClr val="tx1"/>
              </a:solidFill>
              <a:miter lim="800000"/>
              <a:headEnd/>
              <a:tailEnd/>
            </a:ln>
            <a:effectLst>
              <a:outerShdw dist="35921" dir="2700000" algn="ctr" rotWithShape="0">
                <a:schemeClr val="bg2"/>
              </a:outerShdw>
            </a:effectLst>
          </p:spPr>
          <p:txBody>
            <a:bodyPr vert="eaVert" wrap="none" tIns="91440" anchor="ctr"/>
            <a:lstStyle/>
            <a:p>
              <a:pPr algn="ctr" eaLnBrk="0" hangingPunct="0"/>
              <a:r>
                <a:rPr lang="en-US" altLang="zh-TW" sz="1400" b="1">
                  <a:solidFill>
                    <a:schemeClr val="bg1"/>
                  </a:solidFill>
                  <a:ea typeface="PMingLiU" pitchFamily="18" charset="-120"/>
                </a:rPr>
                <a:t>$400</a:t>
              </a:r>
            </a:p>
          </p:txBody>
        </p:sp>
        <p:sp>
          <p:nvSpPr>
            <p:cNvPr id="217146" name="Rectangle 58"/>
            <p:cNvSpPr>
              <a:spLocks noChangeArrowheads="1"/>
            </p:cNvSpPr>
            <p:nvPr/>
          </p:nvSpPr>
          <p:spPr bwMode="gray">
            <a:xfrm flipH="1" flipV="1">
              <a:off x="2794" y="2799"/>
              <a:ext cx="164" cy="457"/>
            </a:xfrm>
            <a:prstGeom prst="rect">
              <a:avLst/>
            </a:prstGeom>
            <a:gradFill rotWithShape="0">
              <a:gsLst>
                <a:gs pos="0">
                  <a:schemeClr val="accent2"/>
                </a:gs>
                <a:gs pos="100000">
                  <a:srgbClr val="1E569F"/>
                </a:gs>
              </a:gsLst>
              <a:lin ang="0" scaled="1"/>
            </a:gradFill>
            <a:ln w="9525">
              <a:solidFill>
                <a:schemeClr val="tx1"/>
              </a:solidFill>
              <a:miter lim="800000"/>
              <a:headEnd/>
              <a:tailEnd/>
            </a:ln>
            <a:effectLst>
              <a:outerShdw dist="35921" dir="2700000" algn="ctr" rotWithShape="0">
                <a:schemeClr val="bg2"/>
              </a:outerShdw>
            </a:effectLst>
          </p:spPr>
          <p:txBody>
            <a:bodyPr vert="eaVert" wrap="none" tIns="91440" anchor="ctr"/>
            <a:lstStyle/>
            <a:p>
              <a:pPr algn="ctr" eaLnBrk="0" hangingPunct="0"/>
              <a:r>
                <a:rPr lang="en-US" altLang="zh-TW" sz="1400" b="1" dirty="0">
                  <a:solidFill>
                    <a:schemeClr val="bg1"/>
                  </a:solidFill>
                  <a:ea typeface="PMingLiU" pitchFamily="18" charset="-120"/>
                </a:rPr>
                <a:t>20 ECUs</a:t>
              </a:r>
            </a:p>
          </p:txBody>
        </p:sp>
        <p:sp>
          <p:nvSpPr>
            <p:cNvPr id="217147" name="Rectangle 59"/>
            <p:cNvSpPr>
              <a:spLocks noChangeArrowheads="1"/>
            </p:cNvSpPr>
            <p:nvPr/>
          </p:nvSpPr>
          <p:spPr bwMode="gray">
            <a:xfrm flipH="1" flipV="1">
              <a:off x="2962" y="2799"/>
              <a:ext cx="160" cy="457"/>
            </a:xfrm>
            <a:prstGeom prst="rect">
              <a:avLst/>
            </a:prstGeom>
            <a:gradFill rotWithShape="0">
              <a:gsLst>
                <a:gs pos="0">
                  <a:srgbClr val="1E569F">
                    <a:gamma/>
                    <a:shade val="46275"/>
                    <a:invGamma/>
                  </a:srgbClr>
                </a:gs>
                <a:gs pos="100000">
                  <a:srgbClr val="1E569F"/>
                </a:gs>
              </a:gsLst>
              <a:lin ang="18900000" scaled="1"/>
            </a:gradFill>
            <a:ln w="9525">
              <a:solidFill>
                <a:schemeClr val="tx1"/>
              </a:solidFill>
              <a:miter lim="800000"/>
              <a:headEnd/>
              <a:tailEnd/>
            </a:ln>
            <a:effectLst>
              <a:outerShdw dist="35921" dir="2700000" algn="ctr" rotWithShape="0">
                <a:schemeClr val="bg2"/>
              </a:outerShdw>
            </a:effectLst>
          </p:spPr>
          <p:txBody>
            <a:bodyPr vert="eaVert" wrap="none" tIns="91440" anchor="ctr"/>
            <a:lstStyle/>
            <a:p>
              <a:pPr algn="ctr" eaLnBrk="0" hangingPunct="0"/>
              <a:r>
                <a:rPr lang="en-US" altLang="zh-TW" sz="1400" b="1" dirty="0">
                  <a:solidFill>
                    <a:schemeClr val="bg1"/>
                  </a:solidFill>
                  <a:ea typeface="PMingLiU" pitchFamily="18" charset="-120"/>
                </a:rPr>
                <a:t>1M </a:t>
              </a:r>
              <a:r>
                <a:rPr lang="en-US" altLang="zh-TW" sz="1400" b="1" dirty="0" smtClean="0">
                  <a:solidFill>
                    <a:schemeClr val="bg1"/>
                  </a:solidFill>
                  <a:ea typeface="PMingLiU" pitchFamily="18" charset="-120"/>
                </a:rPr>
                <a:t>LOC</a:t>
              </a:r>
              <a:endParaRPr lang="en-US" altLang="zh-TW" sz="1400" b="1" dirty="0">
                <a:solidFill>
                  <a:schemeClr val="bg1"/>
                </a:solidFill>
                <a:ea typeface="PMingLiU" pitchFamily="18" charset="-120"/>
              </a:endParaRPr>
            </a:p>
          </p:txBody>
        </p:sp>
        <p:sp>
          <p:nvSpPr>
            <p:cNvPr id="217148" name="WordArt 60"/>
            <p:cNvSpPr>
              <a:spLocks noChangeArrowheads="1" noChangeShapeType="1" noTextEdit="1"/>
            </p:cNvSpPr>
            <p:nvPr/>
          </p:nvSpPr>
          <p:spPr bwMode="gray">
            <a:xfrm>
              <a:off x="3819" y="780"/>
              <a:ext cx="198" cy="108"/>
            </a:xfrm>
            <a:prstGeom prst="rect">
              <a:avLst/>
            </a:prstGeom>
          </p:spPr>
          <p:txBody>
            <a:bodyPr wrap="none" fromWordArt="1">
              <a:prstTxWarp prst="textPlain">
                <a:avLst>
                  <a:gd name="adj" fmla="val 50000"/>
                </a:avLst>
              </a:prstTxWarp>
            </a:bodyPr>
            <a:lstStyle/>
            <a:p>
              <a:pPr algn="ctr"/>
              <a:r>
                <a:rPr lang="en-US" sz="1400" kern="10">
                  <a:ln w="9525">
                    <a:noFill/>
                    <a:round/>
                    <a:headEnd/>
                    <a:tailEnd/>
                  </a:ln>
                  <a:solidFill>
                    <a:srgbClr val="FFFFFF"/>
                  </a:solidFill>
                  <a:effectLst>
                    <a:outerShdw dist="25400" dir="5400000" algn="ctr" rotWithShape="0">
                      <a:srgbClr val="868686"/>
                    </a:outerShdw>
                  </a:effectLst>
                </a:rPr>
                <a:t>~</a:t>
              </a:r>
            </a:p>
          </p:txBody>
        </p:sp>
        <p:sp>
          <p:nvSpPr>
            <p:cNvPr id="217149" name="WordArt 61"/>
            <p:cNvSpPr>
              <a:spLocks noChangeArrowheads="1" noChangeShapeType="1" noTextEdit="1"/>
            </p:cNvSpPr>
            <p:nvPr/>
          </p:nvSpPr>
          <p:spPr bwMode="gray">
            <a:xfrm>
              <a:off x="3813" y="771"/>
              <a:ext cx="204" cy="108"/>
            </a:xfrm>
            <a:prstGeom prst="rect">
              <a:avLst/>
            </a:prstGeom>
          </p:spPr>
          <p:txBody>
            <a:bodyPr wrap="none" fromWordArt="1">
              <a:prstTxWarp prst="textPlain">
                <a:avLst>
                  <a:gd name="adj" fmla="val 50000"/>
                </a:avLst>
              </a:prstTxWarp>
            </a:bodyPr>
            <a:lstStyle/>
            <a:p>
              <a:pPr algn="ctr"/>
              <a:r>
                <a:rPr lang="en-US" sz="1400" kern="10">
                  <a:ln w="9525">
                    <a:noFill/>
                    <a:round/>
                    <a:headEnd/>
                    <a:tailEnd/>
                  </a:ln>
                  <a:solidFill>
                    <a:srgbClr val="FFFFFF"/>
                  </a:solidFill>
                  <a:effectLst>
                    <a:outerShdw dist="25400" dir="16200000" algn="ctr" rotWithShape="0">
                      <a:srgbClr val="868686"/>
                    </a:outerShdw>
                  </a:effectLst>
                </a:rPr>
                <a:t>~</a:t>
              </a:r>
            </a:p>
          </p:txBody>
        </p:sp>
      </p:grpSp>
      <p:sp>
        <p:nvSpPr>
          <p:cNvPr id="217167" name="Rectangle 79"/>
          <p:cNvSpPr>
            <a:spLocks noChangeArrowheads="1"/>
          </p:cNvSpPr>
          <p:nvPr/>
        </p:nvSpPr>
        <p:spPr bwMode="gray">
          <a:xfrm>
            <a:off x="762000" y="1150947"/>
            <a:ext cx="4495800" cy="1369606"/>
          </a:xfrm>
          <a:prstGeom prst="rect">
            <a:avLst/>
          </a:prstGeom>
          <a:noFill/>
          <a:ln w="9525">
            <a:noFill/>
            <a:miter lim="800000"/>
            <a:headEnd/>
            <a:tailEnd/>
          </a:ln>
          <a:effectLst/>
        </p:spPr>
        <p:txBody>
          <a:bodyPr wrap="square" tIns="91440">
            <a:spAutoFit/>
          </a:bodyPr>
          <a:lstStyle/>
          <a:p>
            <a:pPr eaLnBrk="0" hangingPunct="0">
              <a:buFont typeface="Arial" pitchFamily="34" charset="0"/>
              <a:buChar char="•"/>
            </a:pPr>
            <a:r>
              <a:rPr lang="en-US" altLang="zh-TW" sz="2000" dirty="0" smtClean="0">
                <a:ea typeface="PMingLiU" pitchFamily="18" charset="-120"/>
              </a:rPr>
              <a:t> More electronics and software</a:t>
            </a:r>
          </a:p>
          <a:p>
            <a:pPr eaLnBrk="0" hangingPunct="0">
              <a:buFont typeface="Arial" pitchFamily="34" charset="0"/>
              <a:buChar char="•"/>
            </a:pPr>
            <a:r>
              <a:rPr lang="en-US" altLang="zh-TW" sz="2000" dirty="0" smtClean="0">
                <a:ea typeface="PMingLiU" pitchFamily="18" charset="-120"/>
              </a:rPr>
              <a:t> More distributed, more contention</a:t>
            </a:r>
            <a:endParaRPr lang="en-US" altLang="zh-TW" sz="2000" dirty="0">
              <a:ea typeface="PMingLiU" pitchFamily="18" charset="-120"/>
            </a:endParaRPr>
          </a:p>
          <a:p>
            <a:pPr eaLnBrk="0" hangingPunct="0">
              <a:buFont typeface="Arial" pitchFamily="34" charset="0"/>
              <a:buChar char="•"/>
            </a:pPr>
            <a:r>
              <a:rPr lang="en-US" altLang="zh-TW" sz="2000" dirty="0" smtClean="0">
                <a:ea typeface="PMingLiU" pitchFamily="18" charset="-120"/>
              </a:rPr>
              <a:t> 90% of all future innovations will be on electronics systems</a:t>
            </a:r>
          </a:p>
        </p:txBody>
      </p:sp>
      <p:sp>
        <p:nvSpPr>
          <p:cNvPr id="217168" name="Rectangle 80"/>
          <p:cNvSpPr>
            <a:spLocks noGrp="1" noChangeArrowheads="1"/>
          </p:cNvSpPr>
          <p:nvPr>
            <p:ph type="title"/>
          </p:nvPr>
        </p:nvSpPr>
        <p:spPr>
          <a:xfrm>
            <a:off x="457200" y="152400"/>
            <a:ext cx="8077200" cy="914400"/>
          </a:xfrm>
        </p:spPr>
        <p:txBody>
          <a:bodyPr>
            <a:noAutofit/>
          </a:bodyPr>
          <a:lstStyle/>
          <a:p>
            <a:r>
              <a:rPr lang="en-US" altLang="zh-TW" sz="2800" dirty="0" smtClean="0">
                <a:ea typeface="PMingLiU" pitchFamily="18" charset="-120"/>
              </a:rPr>
              <a:t>Challenges in Automotive: Electronics and Software Shifting the Basis of Competition</a:t>
            </a:r>
            <a:endParaRPr lang="en-US" altLang="zh-TW" sz="2800" dirty="0">
              <a:ea typeface="PMingLiU" pitchFamily="18" charset="-120"/>
            </a:endParaRPr>
          </a:p>
        </p:txBody>
      </p:sp>
      <p:grpSp>
        <p:nvGrpSpPr>
          <p:cNvPr id="5" name="Group 98"/>
          <p:cNvGrpSpPr/>
          <p:nvPr/>
        </p:nvGrpSpPr>
        <p:grpSpPr>
          <a:xfrm>
            <a:off x="5498514" y="2995246"/>
            <a:ext cx="3622040" cy="2666052"/>
            <a:chOff x="8077200" y="2286000"/>
            <a:chExt cx="3622040" cy="2666052"/>
          </a:xfrm>
        </p:grpSpPr>
        <p:grpSp>
          <p:nvGrpSpPr>
            <p:cNvPr id="6" name="Group 97"/>
            <p:cNvGrpSpPr/>
            <p:nvPr/>
          </p:nvGrpSpPr>
          <p:grpSpPr>
            <a:xfrm>
              <a:off x="8077200" y="2286000"/>
              <a:ext cx="3622040" cy="2666052"/>
              <a:chOff x="8077200" y="2286000"/>
              <a:chExt cx="3622040" cy="2666052"/>
            </a:xfrm>
          </p:grpSpPr>
          <p:pic>
            <p:nvPicPr>
              <p:cNvPr id="217151" name="Picture 63"/>
              <p:cNvPicPr>
                <a:picLocks noChangeAspect="1" noChangeArrowheads="1"/>
              </p:cNvPicPr>
              <p:nvPr/>
            </p:nvPicPr>
            <p:blipFill>
              <a:blip r:embed="rId3" cstate="print"/>
              <a:srcRect/>
              <a:stretch>
                <a:fillRect/>
              </a:stretch>
            </p:blipFill>
            <p:spPr bwMode="gray">
              <a:xfrm>
                <a:off x="8077200" y="4505964"/>
                <a:ext cx="892175" cy="446088"/>
              </a:xfrm>
              <a:prstGeom prst="rect">
                <a:avLst/>
              </a:prstGeom>
              <a:noFill/>
              <a:ln w="9525">
                <a:noFill/>
                <a:miter lim="800000"/>
                <a:headEnd/>
                <a:tailEnd/>
              </a:ln>
              <a:effectLst/>
            </p:spPr>
          </p:pic>
          <p:sp>
            <p:nvSpPr>
              <p:cNvPr id="217157" name="Freeform 69"/>
              <p:cNvSpPr>
                <a:spLocks/>
              </p:cNvSpPr>
              <p:nvPr/>
            </p:nvSpPr>
            <p:spPr bwMode="gray">
              <a:xfrm>
                <a:off x="8750300" y="3143888"/>
                <a:ext cx="1587500" cy="1498601"/>
              </a:xfrm>
              <a:custGeom>
                <a:avLst/>
                <a:gdLst/>
                <a:ahLst/>
                <a:cxnLst>
                  <a:cxn ang="0">
                    <a:pos x="0" y="944"/>
                  </a:cxn>
                  <a:cxn ang="0">
                    <a:pos x="256" y="0"/>
                  </a:cxn>
                  <a:cxn ang="0">
                    <a:pos x="1000" y="696"/>
                  </a:cxn>
                  <a:cxn ang="0">
                    <a:pos x="0" y="944"/>
                  </a:cxn>
                </a:cxnLst>
                <a:rect l="0" t="0" r="r" b="b"/>
                <a:pathLst>
                  <a:path w="1000" h="944">
                    <a:moveTo>
                      <a:pt x="0" y="944"/>
                    </a:moveTo>
                    <a:lnTo>
                      <a:pt x="256" y="0"/>
                    </a:lnTo>
                    <a:lnTo>
                      <a:pt x="1000" y="696"/>
                    </a:lnTo>
                    <a:lnTo>
                      <a:pt x="0" y="944"/>
                    </a:lnTo>
                    <a:close/>
                  </a:path>
                </a:pathLst>
              </a:custGeom>
              <a:solidFill>
                <a:srgbClr val="EAEAEA"/>
              </a:solidFill>
              <a:ln w="9525" cap="flat" cmpd="sng">
                <a:solidFill>
                  <a:schemeClr val="tx1"/>
                </a:solidFill>
                <a:prstDash val="solid"/>
                <a:round/>
                <a:headEnd type="none" w="med" len="med"/>
                <a:tailEnd type="none" w="med" len="med"/>
              </a:ln>
              <a:effectLst/>
            </p:spPr>
            <p:txBody>
              <a:bodyPr wrap="none" tIns="91440" anchor="ctr"/>
              <a:lstStyle/>
              <a:p>
                <a:endParaRPr lang="en-US"/>
              </a:p>
            </p:txBody>
          </p:sp>
          <p:pic>
            <p:nvPicPr>
              <p:cNvPr id="85" name="Picture 84" descr="chart2.png"/>
              <p:cNvPicPr>
                <a:picLocks noChangeAspect="1"/>
              </p:cNvPicPr>
              <p:nvPr/>
            </p:nvPicPr>
            <p:blipFill>
              <a:blip r:embed="rId4" cstate="print"/>
              <a:stretch>
                <a:fillRect/>
              </a:stretch>
            </p:blipFill>
            <p:spPr>
              <a:xfrm>
                <a:off x="8444245" y="2286000"/>
                <a:ext cx="3254995" cy="2151710"/>
              </a:xfrm>
              <a:prstGeom prst="rect">
                <a:avLst/>
              </a:prstGeom>
            </p:spPr>
          </p:pic>
          <p:grpSp>
            <p:nvGrpSpPr>
              <p:cNvPr id="7" name="Group 93"/>
              <p:cNvGrpSpPr/>
              <p:nvPr/>
            </p:nvGrpSpPr>
            <p:grpSpPr>
              <a:xfrm>
                <a:off x="9268460" y="2343150"/>
                <a:ext cx="2075815" cy="1716881"/>
                <a:chOff x="6690360" y="3048000"/>
                <a:chExt cx="2075815" cy="1716881"/>
              </a:xfrm>
            </p:grpSpPr>
            <p:sp>
              <p:nvSpPr>
                <p:cNvPr id="217163" name="Text Box 75"/>
                <p:cNvSpPr txBox="1">
                  <a:spLocks noChangeArrowheads="1"/>
                </p:cNvSpPr>
                <p:nvPr/>
              </p:nvSpPr>
              <p:spPr bwMode="gray">
                <a:xfrm>
                  <a:off x="6690360" y="4301490"/>
                  <a:ext cx="1127125" cy="246063"/>
                </a:xfrm>
                <a:prstGeom prst="rect">
                  <a:avLst/>
                </a:prstGeom>
                <a:noFill/>
                <a:ln w="9525">
                  <a:noFill/>
                  <a:miter lim="800000"/>
                  <a:headEnd/>
                  <a:tailEnd/>
                </a:ln>
                <a:effectLst/>
              </p:spPr>
              <p:txBody>
                <a:bodyPr wrap="none" lIns="0" tIns="0" rIns="0" bIns="0">
                  <a:spAutoFit/>
                </a:bodyPr>
                <a:lstStyle/>
                <a:p>
                  <a:pPr eaLnBrk="0" hangingPunct="0"/>
                  <a:r>
                    <a:rPr lang="en-US" altLang="zh-TW" sz="1600" b="1" dirty="0">
                      <a:ea typeface="PMingLiU" pitchFamily="18" charset="-120"/>
                    </a:rPr>
                    <a:t>Mechanical $</a:t>
                  </a:r>
                </a:p>
              </p:txBody>
            </p:sp>
            <p:sp>
              <p:nvSpPr>
                <p:cNvPr id="217164" name="Text Box 76"/>
                <p:cNvSpPr txBox="1">
                  <a:spLocks noChangeArrowheads="1"/>
                </p:cNvSpPr>
                <p:nvPr/>
              </p:nvSpPr>
              <p:spPr bwMode="gray">
                <a:xfrm>
                  <a:off x="7696200" y="3810000"/>
                  <a:ext cx="1069975" cy="246063"/>
                </a:xfrm>
                <a:prstGeom prst="rect">
                  <a:avLst/>
                </a:prstGeom>
                <a:noFill/>
                <a:ln w="9525">
                  <a:noFill/>
                  <a:miter lim="800000"/>
                  <a:headEnd/>
                  <a:tailEnd/>
                </a:ln>
                <a:effectLst/>
              </p:spPr>
              <p:txBody>
                <a:bodyPr wrap="none" lIns="0" tIns="0" rIns="0" bIns="0">
                  <a:spAutoFit/>
                </a:bodyPr>
                <a:lstStyle/>
                <a:p>
                  <a:pPr eaLnBrk="0" hangingPunct="0"/>
                  <a:r>
                    <a:rPr lang="en-US" altLang="zh-TW" sz="1600" b="1" dirty="0" smtClean="0">
                      <a:ea typeface="PMingLiU" pitchFamily="18" charset="-120"/>
                    </a:rPr>
                    <a:t>Electronics $</a:t>
                  </a:r>
                  <a:endParaRPr lang="en-US" altLang="zh-TW" sz="1600" b="1" dirty="0">
                    <a:ea typeface="PMingLiU" pitchFamily="18" charset="-120"/>
                  </a:endParaRPr>
                </a:p>
              </p:txBody>
            </p:sp>
            <p:sp>
              <p:nvSpPr>
                <p:cNvPr id="86" name="Text Box 75"/>
                <p:cNvSpPr txBox="1">
                  <a:spLocks noChangeArrowheads="1"/>
                </p:cNvSpPr>
                <p:nvPr/>
              </p:nvSpPr>
              <p:spPr bwMode="gray">
                <a:xfrm>
                  <a:off x="7162800" y="4518660"/>
                  <a:ext cx="357470" cy="246221"/>
                </a:xfrm>
                <a:prstGeom prst="rect">
                  <a:avLst/>
                </a:prstGeom>
                <a:noFill/>
                <a:ln w="9525">
                  <a:noFill/>
                  <a:miter lim="800000"/>
                  <a:headEnd/>
                  <a:tailEnd/>
                </a:ln>
                <a:effectLst/>
              </p:spPr>
              <p:txBody>
                <a:bodyPr wrap="none" lIns="0" tIns="0" rIns="0" bIns="0">
                  <a:spAutoFit/>
                </a:bodyPr>
                <a:lstStyle/>
                <a:p>
                  <a:pPr eaLnBrk="0" hangingPunct="0"/>
                  <a:r>
                    <a:rPr lang="en-US" altLang="zh-TW" sz="1600" b="1" dirty="0" smtClean="0">
                      <a:ea typeface="PMingLiU" pitchFamily="18" charset="-120"/>
                    </a:rPr>
                    <a:t>55%</a:t>
                  </a:r>
                  <a:endParaRPr lang="en-US" altLang="zh-TW" sz="1600" b="1" dirty="0">
                    <a:ea typeface="PMingLiU" pitchFamily="18" charset="-120"/>
                  </a:endParaRPr>
                </a:p>
              </p:txBody>
            </p:sp>
            <p:sp>
              <p:nvSpPr>
                <p:cNvPr id="87" name="Text Box 75"/>
                <p:cNvSpPr txBox="1">
                  <a:spLocks noChangeArrowheads="1"/>
                </p:cNvSpPr>
                <p:nvPr/>
              </p:nvSpPr>
              <p:spPr bwMode="gray">
                <a:xfrm>
                  <a:off x="7924800" y="4038600"/>
                  <a:ext cx="357470" cy="246221"/>
                </a:xfrm>
                <a:prstGeom prst="rect">
                  <a:avLst/>
                </a:prstGeom>
                <a:noFill/>
                <a:ln w="9525">
                  <a:noFill/>
                  <a:miter lim="800000"/>
                  <a:headEnd/>
                  <a:tailEnd/>
                </a:ln>
                <a:effectLst/>
              </p:spPr>
              <p:txBody>
                <a:bodyPr wrap="none" lIns="0" tIns="0" rIns="0" bIns="0">
                  <a:spAutoFit/>
                </a:bodyPr>
                <a:lstStyle/>
                <a:p>
                  <a:pPr eaLnBrk="0" hangingPunct="0"/>
                  <a:r>
                    <a:rPr lang="en-US" altLang="zh-TW" sz="1600" b="1" dirty="0" smtClean="0">
                      <a:ea typeface="PMingLiU" pitchFamily="18" charset="-120"/>
                    </a:rPr>
                    <a:t>24%</a:t>
                  </a:r>
                  <a:endParaRPr lang="en-US" altLang="zh-TW" sz="1600" b="1" dirty="0">
                    <a:ea typeface="PMingLiU" pitchFamily="18" charset="-120"/>
                  </a:endParaRPr>
                </a:p>
              </p:txBody>
            </p:sp>
            <p:grpSp>
              <p:nvGrpSpPr>
                <p:cNvPr id="8" name="Group 92"/>
                <p:cNvGrpSpPr/>
                <p:nvPr/>
              </p:nvGrpSpPr>
              <p:grpSpPr>
                <a:xfrm>
                  <a:off x="6852139" y="3048000"/>
                  <a:ext cx="1688611" cy="533400"/>
                  <a:chOff x="6852139" y="3048000"/>
                  <a:chExt cx="1688611" cy="533400"/>
                </a:xfrm>
              </p:grpSpPr>
              <p:sp>
                <p:nvSpPr>
                  <p:cNvPr id="217159" name="Text Box 71"/>
                  <p:cNvSpPr txBox="1">
                    <a:spLocks noChangeArrowheads="1"/>
                  </p:cNvSpPr>
                  <p:nvPr/>
                </p:nvSpPr>
                <p:spPr bwMode="gray">
                  <a:xfrm>
                    <a:off x="6852139" y="3082290"/>
                    <a:ext cx="647613" cy="246221"/>
                  </a:xfrm>
                  <a:prstGeom prst="rect">
                    <a:avLst/>
                  </a:prstGeom>
                  <a:noFill/>
                  <a:ln w="9525">
                    <a:noFill/>
                    <a:miter lim="800000"/>
                    <a:headEnd/>
                    <a:tailEnd/>
                  </a:ln>
                  <a:effectLst/>
                </p:spPr>
                <p:txBody>
                  <a:bodyPr wrap="none" lIns="0" tIns="0" rIns="0" bIns="0">
                    <a:spAutoFit/>
                  </a:bodyPr>
                  <a:lstStyle/>
                  <a:p>
                    <a:pPr eaLnBrk="0" hangingPunct="0"/>
                    <a:r>
                      <a:rPr lang="en-US" altLang="zh-TW" sz="1600" b="1" dirty="0">
                        <a:ea typeface="PMingLiU" pitchFamily="18" charset="-120"/>
                      </a:rPr>
                      <a:t>Other </a:t>
                    </a:r>
                    <a:r>
                      <a:rPr lang="en-US" altLang="zh-TW" sz="1600" b="1" dirty="0" smtClean="0">
                        <a:ea typeface="PMingLiU" pitchFamily="18" charset="-120"/>
                      </a:rPr>
                      <a:t>$</a:t>
                    </a:r>
                  </a:p>
                </p:txBody>
              </p:sp>
              <p:sp>
                <p:nvSpPr>
                  <p:cNvPr id="217158" name="Text Box 70"/>
                  <p:cNvSpPr txBox="1">
                    <a:spLocks noChangeArrowheads="1"/>
                  </p:cNvSpPr>
                  <p:nvPr/>
                </p:nvSpPr>
                <p:spPr bwMode="gray">
                  <a:xfrm>
                    <a:off x="7620000" y="3048000"/>
                    <a:ext cx="920750" cy="246063"/>
                  </a:xfrm>
                  <a:prstGeom prst="rect">
                    <a:avLst/>
                  </a:prstGeom>
                  <a:noFill/>
                  <a:ln w="9525">
                    <a:noFill/>
                    <a:miter lim="800000"/>
                    <a:headEnd/>
                    <a:tailEnd/>
                  </a:ln>
                  <a:effectLst/>
                </p:spPr>
                <p:txBody>
                  <a:bodyPr wrap="none" lIns="0" tIns="0" rIns="0" bIns="0">
                    <a:spAutoFit/>
                  </a:bodyPr>
                  <a:lstStyle/>
                  <a:p>
                    <a:pPr eaLnBrk="0" hangingPunct="0"/>
                    <a:r>
                      <a:rPr lang="en-US" altLang="zh-TW" sz="1600" b="1" dirty="0">
                        <a:ea typeface="PMingLiU" pitchFamily="18" charset="-120"/>
                      </a:rPr>
                      <a:t>Software </a:t>
                    </a:r>
                    <a:r>
                      <a:rPr lang="en-US" altLang="zh-TW" sz="1600" b="1" dirty="0" smtClean="0">
                        <a:ea typeface="PMingLiU" pitchFamily="18" charset="-120"/>
                      </a:rPr>
                      <a:t>$</a:t>
                    </a:r>
                    <a:endParaRPr lang="en-US" altLang="zh-TW" sz="1600" b="1" dirty="0">
                      <a:ea typeface="PMingLiU" pitchFamily="18" charset="-120"/>
                    </a:endParaRPr>
                  </a:p>
                </p:txBody>
              </p:sp>
              <p:sp>
                <p:nvSpPr>
                  <p:cNvPr id="88" name="Text Box 75"/>
                  <p:cNvSpPr txBox="1">
                    <a:spLocks noChangeArrowheads="1"/>
                  </p:cNvSpPr>
                  <p:nvPr/>
                </p:nvSpPr>
                <p:spPr bwMode="gray">
                  <a:xfrm>
                    <a:off x="7643530" y="3335179"/>
                    <a:ext cx="357470" cy="246221"/>
                  </a:xfrm>
                  <a:prstGeom prst="rect">
                    <a:avLst/>
                  </a:prstGeom>
                  <a:noFill/>
                  <a:ln w="9525">
                    <a:noFill/>
                    <a:miter lim="800000"/>
                    <a:headEnd/>
                    <a:tailEnd/>
                  </a:ln>
                  <a:effectLst/>
                </p:spPr>
                <p:txBody>
                  <a:bodyPr wrap="none" lIns="0" tIns="0" rIns="0" bIns="0">
                    <a:spAutoFit/>
                  </a:bodyPr>
                  <a:lstStyle/>
                  <a:p>
                    <a:pPr eaLnBrk="0" hangingPunct="0"/>
                    <a:r>
                      <a:rPr lang="en-US" altLang="zh-TW" sz="1600" b="1" dirty="0" smtClean="0">
                        <a:ea typeface="PMingLiU" pitchFamily="18" charset="-120"/>
                      </a:rPr>
                      <a:t>13%</a:t>
                    </a:r>
                    <a:endParaRPr lang="en-US" altLang="zh-TW" sz="1600" b="1" dirty="0">
                      <a:ea typeface="PMingLiU" pitchFamily="18" charset="-120"/>
                    </a:endParaRPr>
                  </a:p>
                </p:txBody>
              </p:sp>
              <p:sp>
                <p:nvSpPr>
                  <p:cNvPr id="89" name="Text Box 75"/>
                  <p:cNvSpPr txBox="1">
                    <a:spLocks noChangeArrowheads="1"/>
                  </p:cNvSpPr>
                  <p:nvPr/>
                </p:nvSpPr>
                <p:spPr bwMode="gray">
                  <a:xfrm>
                    <a:off x="7162800" y="3276600"/>
                    <a:ext cx="253274" cy="246221"/>
                  </a:xfrm>
                  <a:prstGeom prst="rect">
                    <a:avLst/>
                  </a:prstGeom>
                  <a:noFill/>
                  <a:ln w="9525">
                    <a:noFill/>
                    <a:miter lim="800000"/>
                    <a:headEnd/>
                    <a:tailEnd/>
                  </a:ln>
                  <a:effectLst/>
                </p:spPr>
                <p:txBody>
                  <a:bodyPr wrap="none" lIns="0" tIns="0" rIns="0" bIns="0">
                    <a:spAutoFit/>
                  </a:bodyPr>
                  <a:lstStyle/>
                  <a:p>
                    <a:pPr eaLnBrk="0" hangingPunct="0"/>
                    <a:r>
                      <a:rPr lang="en-US" altLang="zh-TW" sz="1600" b="1" dirty="0" smtClean="0">
                        <a:ea typeface="PMingLiU" pitchFamily="18" charset="-120"/>
                      </a:rPr>
                      <a:t>8%</a:t>
                    </a:r>
                    <a:endParaRPr lang="en-US" altLang="zh-TW" sz="1600" b="1" dirty="0">
                      <a:ea typeface="PMingLiU" pitchFamily="18" charset="-120"/>
                    </a:endParaRPr>
                  </a:p>
                </p:txBody>
              </p:sp>
            </p:grpSp>
          </p:grpSp>
        </p:grpSp>
        <p:sp>
          <p:nvSpPr>
            <p:cNvPr id="217166" name="Text Box 78"/>
            <p:cNvSpPr txBox="1">
              <a:spLocks noChangeArrowheads="1"/>
            </p:cNvSpPr>
            <p:nvPr/>
          </p:nvSpPr>
          <p:spPr bwMode="gray">
            <a:xfrm>
              <a:off x="8212015" y="4630615"/>
              <a:ext cx="307975" cy="198438"/>
            </a:xfrm>
            <a:prstGeom prst="rect">
              <a:avLst/>
            </a:prstGeom>
            <a:noFill/>
            <a:ln w="9525">
              <a:noFill/>
              <a:miter lim="800000"/>
              <a:headEnd/>
              <a:tailEnd/>
            </a:ln>
            <a:effectLst/>
          </p:spPr>
          <p:txBody>
            <a:bodyPr wrap="none" lIns="0" tIns="0" rIns="0">
              <a:spAutoFit/>
            </a:bodyPr>
            <a:lstStyle/>
            <a:p>
              <a:pPr eaLnBrk="0" hangingPunct="0"/>
              <a:r>
                <a:rPr lang="en-US" altLang="zh-TW" sz="1000" b="1" dirty="0">
                  <a:solidFill>
                    <a:schemeClr val="bg1"/>
                  </a:solidFill>
                  <a:latin typeface="Tahoma" pitchFamily="34" charset="0"/>
                  <a:ea typeface="PMingLiU" pitchFamily="18" charset="-120"/>
                </a:rPr>
                <a:t>AVG.</a:t>
              </a:r>
            </a:p>
          </p:txBody>
        </p:sp>
      </p:grpSp>
      <p:grpSp>
        <p:nvGrpSpPr>
          <p:cNvPr id="9" name="Group 99"/>
          <p:cNvGrpSpPr/>
          <p:nvPr/>
        </p:nvGrpSpPr>
        <p:grpSpPr>
          <a:xfrm>
            <a:off x="1441938" y="2619328"/>
            <a:ext cx="3601720" cy="3041970"/>
            <a:chOff x="-3601720" y="2667000"/>
            <a:chExt cx="3601720" cy="3041970"/>
          </a:xfrm>
        </p:grpSpPr>
        <p:grpSp>
          <p:nvGrpSpPr>
            <p:cNvPr id="10" name="Group 91"/>
            <p:cNvGrpSpPr/>
            <p:nvPr/>
          </p:nvGrpSpPr>
          <p:grpSpPr>
            <a:xfrm>
              <a:off x="-3601720" y="2667000"/>
              <a:ext cx="3601720" cy="3041970"/>
              <a:chOff x="1421130" y="2614932"/>
              <a:chExt cx="3601720" cy="3041970"/>
            </a:xfrm>
          </p:grpSpPr>
          <p:pic>
            <p:nvPicPr>
              <p:cNvPr id="217152" name="Picture 64"/>
              <p:cNvPicPr>
                <a:picLocks noChangeAspect="1" noChangeArrowheads="1"/>
              </p:cNvPicPr>
              <p:nvPr/>
            </p:nvPicPr>
            <p:blipFill>
              <a:blip r:embed="rId3" cstate="print"/>
              <a:srcRect/>
              <a:stretch>
                <a:fillRect/>
              </a:stretch>
            </p:blipFill>
            <p:spPr bwMode="gray">
              <a:xfrm>
                <a:off x="4130675" y="5210814"/>
                <a:ext cx="892175" cy="446088"/>
              </a:xfrm>
              <a:prstGeom prst="rect">
                <a:avLst/>
              </a:prstGeom>
              <a:noFill/>
              <a:ln w="9525">
                <a:noFill/>
                <a:miter lim="800000"/>
                <a:headEnd/>
                <a:tailEnd/>
              </a:ln>
              <a:effectLst/>
            </p:spPr>
          </p:pic>
          <p:sp>
            <p:nvSpPr>
              <p:cNvPr id="217153" name="Freeform 65"/>
              <p:cNvSpPr>
                <a:spLocks/>
              </p:cNvSpPr>
              <p:nvPr/>
            </p:nvSpPr>
            <p:spPr bwMode="gray">
              <a:xfrm>
                <a:off x="2755900" y="3988438"/>
                <a:ext cx="1435100" cy="1346201"/>
              </a:xfrm>
              <a:custGeom>
                <a:avLst/>
                <a:gdLst/>
                <a:ahLst/>
                <a:cxnLst>
                  <a:cxn ang="0">
                    <a:pos x="752" y="0"/>
                  </a:cxn>
                  <a:cxn ang="0">
                    <a:pos x="904" y="848"/>
                  </a:cxn>
                  <a:cxn ang="0">
                    <a:pos x="0" y="624"/>
                  </a:cxn>
                  <a:cxn ang="0">
                    <a:pos x="752" y="0"/>
                  </a:cxn>
                </a:cxnLst>
                <a:rect l="0" t="0" r="r" b="b"/>
                <a:pathLst>
                  <a:path w="904" h="848">
                    <a:moveTo>
                      <a:pt x="752" y="0"/>
                    </a:moveTo>
                    <a:lnTo>
                      <a:pt x="904" y="848"/>
                    </a:lnTo>
                    <a:lnTo>
                      <a:pt x="0" y="624"/>
                    </a:lnTo>
                    <a:lnTo>
                      <a:pt x="752" y="0"/>
                    </a:lnTo>
                    <a:close/>
                  </a:path>
                </a:pathLst>
              </a:custGeom>
              <a:solidFill>
                <a:srgbClr val="EAEAEA"/>
              </a:solidFill>
              <a:ln w="9525" cap="flat" cmpd="sng">
                <a:solidFill>
                  <a:schemeClr val="tx1"/>
                </a:solidFill>
                <a:prstDash val="solid"/>
                <a:round/>
                <a:headEnd type="none" w="med" len="med"/>
                <a:tailEnd type="none" w="med" len="med"/>
              </a:ln>
              <a:effectLst/>
            </p:spPr>
            <p:txBody>
              <a:bodyPr wrap="none" tIns="91440" anchor="ctr"/>
              <a:lstStyle/>
              <a:p>
                <a:endParaRPr lang="en-US"/>
              </a:p>
            </p:txBody>
          </p:sp>
          <p:pic>
            <p:nvPicPr>
              <p:cNvPr id="81" name="Picture 80" descr="chart1.png"/>
              <p:cNvPicPr>
                <a:picLocks noChangeAspect="1"/>
              </p:cNvPicPr>
              <p:nvPr/>
            </p:nvPicPr>
            <p:blipFill>
              <a:blip r:embed="rId5" cstate="print"/>
              <a:stretch>
                <a:fillRect/>
              </a:stretch>
            </p:blipFill>
            <p:spPr>
              <a:xfrm>
                <a:off x="1421130" y="3002280"/>
                <a:ext cx="3218422" cy="2163901"/>
              </a:xfrm>
              <a:prstGeom prst="rect">
                <a:avLst/>
              </a:prstGeom>
            </p:spPr>
          </p:pic>
          <p:grpSp>
            <p:nvGrpSpPr>
              <p:cNvPr id="11" name="Group 89"/>
              <p:cNvGrpSpPr/>
              <p:nvPr/>
            </p:nvGrpSpPr>
            <p:grpSpPr>
              <a:xfrm>
                <a:off x="2209800" y="2614932"/>
                <a:ext cx="2060575" cy="2144711"/>
                <a:chOff x="2209800" y="2614932"/>
                <a:chExt cx="2060575" cy="2144711"/>
              </a:xfrm>
            </p:grpSpPr>
            <p:sp>
              <p:nvSpPr>
                <p:cNvPr id="217154" name="Text Box 66"/>
                <p:cNvSpPr txBox="1">
                  <a:spLocks noChangeArrowheads="1"/>
                </p:cNvSpPr>
                <p:nvPr/>
              </p:nvSpPr>
              <p:spPr bwMode="gray">
                <a:xfrm>
                  <a:off x="2660650" y="2614932"/>
                  <a:ext cx="920750" cy="246063"/>
                </a:xfrm>
                <a:prstGeom prst="rect">
                  <a:avLst/>
                </a:prstGeom>
                <a:noFill/>
                <a:ln w="9525">
                  <a:noFill/>
                  <a:miter lim="800000"/>
                  <a:headEnd/>
                  <a:tailEnd/>
                </a:ln>
                <a:effectLst/>
              </p:spPr>
              <p:txBody>
                <a:bodyPr wrap="none" lIns="0" tIns="0" rIns="0" bIns="0">
                  <a:spAutoFit/>
                </a:bodyPr>
                <a:lstStyle/>
                <a:p>
                  <a:pPr eaLnBrk="0" hangingPunct="0"/>
                  <a:r>
                    <a:rPr lang="en-US" altLang="zh-TW" sz="1600" b="1" dirty="0">
                      <a:ea typeface="PMingLiU" pitchFamily="18" charset="-120"/>
                    </a:rPr>
                    <a:t>Software $</a:t>
                  </a:r>
                </a:p>
              </p:txBody>
            </p:sp>
            <p:sp>
              <p:nvSpPr>
                <p:cNvPr id="217161" name="Text Box 73"/>
                <p:cNvSpPr txBox="1">
                  <a:spLocks noChangeArrowheads="1"/>
                </p:cNvSpPr>
                <p:nvPr/>
              </p:nvSpPr>
              <p:spPr bwMode="gray">
                <a:xfrm>
                  <a:off x="2438400" y="4267200"/>
                  <a:ext cx="1127296" cy="492443"/>
                </a:xfrm>
                <a:prstGeom prst="rect">
                  <a:avLst/>
                </a:prstGeom>
                <a:noFill/>
                <a:ln w="9525">
                  <a:noFill/>
                  <a:miter lim="800000"/>
                  <a:headEnd/>
                  <a:tailEnd/>
                </a:ln>
                <a:effectLst/>
              </p:spPr>
              <p:txBody>
                <a:bodyPr wrap="none" lIns="0" tIns="0" rIns="0" bIns="0">
                  <a:spAutoFit/>
                </a:bodyPr>
                <a:lstStyle/>
                <a:p>
                  <a:pPr eaLnBrk="0" hangingPunct="0"/>
                  <a:r>
                    <a:rPr lang="en-US" altLang="zh-TW" sz="1600" b="1" dirty="0">
                      <a:ea typeface="PMingLiU" pitchFamily="18" charset="-120"/>
                    </a:rPr>
                    <a:t>Mechanical </a:t>
                  </a:r>
                  <a:r>
                    <a:rPr lang="en-US" altLang="zh-TW" sz="1600" b="1" dirty="0" smtClean="0">
                      <a:ea typeface="PMingLiU" pitchFamily="18" charset="-120"/>
                    </a:rPr>
                    <a:t>$</a:t>
                  </a:r>
                </a:p>
                <a:p>
                  <a:pPr eaLnBrk="0" hangingPunct="0"/>
                  <a:r>
                    <a:rPr lang="en-US" altLang="zh-TW" sz="1600" b="1" dirty="0" smtClean="0">
                      <a:ea typeface="PMingLiU" pitchFamily="18" charset="-120"/>
                    </a:rPr>
                    <a:t>         76%</a:t>
                  </a:r>
                  <a:endParaRPr lang="en-US" altLang="zh-TW" sz="1600" b="1" dirty="0">
                    <a:ea typeface="PMingLiU" pitchFamily="18" charset="-120"/>
                  </a:endParaRPr>
                </a:p>
              </p:txBody>
            </p:sp>
            <p:sp>
              <p:nvSpPr>
                <p:cNvPr id="217155" name="Text Box 67"/>
                <p:cNvSpPr txBox="1">
                  <a:spLocks noChangeArrowheads="1"/>
                </p:cNvSpPr>
                <p:nvPr/>
              </p:nvSpPr>
              <p:spPr bwMode="gray">
                <a:xfrm>
                  <a:off x="2209800" y="2971800"/>
                  <a:ext cx="647700" cy="246221"/>
                </a:xfrm>
                <a:prstGeom prst="rect">
                  <a:avLst/>
                </a:prstGeom>
                <a:noFill/>
                <a:ln w="9525">
                  <a:noFill/>
                  <a:miter lim="800000"/>
                  <a:headEnd/>
                  <a:tailEnd/>
                </a:ln>
                <a:effectLst/>
              </p:spPr>
              <p:txBody>
                <a:bodyPr wrap="square" lIns="0" tIns="0" rIns="0" bIns="0">
                  <a:spAutoFit/>
                </a:bodyPr>
                <a:lstStyle/>
                <a:p>
                  <a:pPr eaLnBrk="0" hangingPunct="0"/>
                  <a:r>
                    <a:rPr lang="en-US" altLang="zh-TW" sz="1600" b="1" dirty="0">
                      <a:ea typeface="PMingLiU" pitchFamily="18" charset="-120"/>
                    </a:rPr>
                    <a:t>Other </a:t>
                  </a:r>
                  <a:r>
                    <a:rPr lang="en-US" altLang="zh-TW" sz="1600" b="1" dirty="0" smtClean="0">
                      <a:ea typeface="PMingLiU" pitchFamily="18" charset="-120"/>
                    </a:rPr>
                    <a:t>$</a:t>
                  </a:r>
                </a:p>
              </p:txBody>
            </p:sp>
            <p:sp>
              <p:nvSpPr>
                <p:cNvPr id="217156" name="Text Box 68"/>
                <p:cNvSpPr txBox="1">
                  <a:spLocks noChangeArrowheads="1"/>
                </p:cNvSpPr>
                <p:nvPr/>
              </p:nvSpPr>
              <p:spPr bwMode="gray">
                <a:xfrm>
                  <a:off x="3200400" y="2936557"/>
                  <a:ext cx="1069975" cy="492443"/>
                </a:xfrm>
                <a:prstGeom prst="rect">
                  <a:avLst/>
                </a:prstGeom>
                <a:noFill/>
                <a:ln w="9525">
                  <a:noFill/>
                  <a:miter lim="800000"/>
                  <a:headEnd/>
                  <a:tailEnd/>
                </a:ln>
                <a:effectLst/>
              </p:spPr>
              <p:txBody>
                <a:bodyPr wrap="square" lIns="0" tIns="0" rIns="0" bIns="0">
                  <a:spAutoFit/>
                </a:bodyPr>
                <a:lstStyle/>
                <a:p>
                  <a:pPr eaLnBrk="0" hangingPunct="0"/>
                  <a:r>
                    <a:rPr lang="en-US" altLang="zh-TW" sz="1600" b="1" dirty="0" smtClean="0">
                      <a:ea typeface="PMingLiU" pitchFamily="18" charset="-120"/>
                    </a:rPr>
                    <a:t>Electronics $</a:t>
                  </a:r>
                </a:p>
                <a:p>
                  <a:pPr eaLnBrk="0" hangingPunct="0"/>
                  <a:r>
                    <a:rPr lang="en-US" altLang="zh-TW" sz="1600" b="1" dirty="0" smtClean="0">
                      <a:ea typeface="PMingLiU" pitchFamily="18" charset="-120"/>
                    </a:rPr>
                    <a:t>13%</a:t>
                  </a:r>
                  <a:endParaRPr lang="en-US" altLang="zh-TW" sz="1600" b="1" dirty="0">
                    <a:ea typeface="PMingLiU" pitchFamily="18" charset="-120"/>
                  </a:endParaRPr>
                </a:p>
              </p:txBody>
            </p:sp>
            <p:sp>
              <p:nvSpPr>
                <p:cNvPr id="82" name="Rectangle 81"/>
                <p:cNvSpPr/>
                <p:nvPr/>
              </p:nvSpPr>
              <p:spPr>
                <a:xfrm>
                  <a:off x="2514600" y="3158490"/>
                  <a:ext cx="522900" cy="369332"/>
                </a:xfrm>
                <a:prstGeom prst="rect">
                  <a:avLst/>
                </a:prstGeom>
              </p:spPr>
              <p:txBody>
                <a:bodyPr wrap="none">
                  <a:spAutoFit/>
                </a:bodyPr>
                <a:lstStyle/>
                <a:p>
                  <a:pPr eaLnBrk="0" hangingPunct="0"/>
                  <a:r>
                    <a:rPr lang="en-US" altLang="zh-TW" b="1" dirty="0" smtClean="0">
                      <a:ea typeface="PMingLiU" pitchFamily="18" charset="-120"/>
                    </a:rPr>
                    <a:t> 9%</a:t>
                  </a:r>
                  <a:endParaRPr lang="en-US" altLang="zh-TW" b="1" dirty="0">
                    <a:ea typeface="PMingLiU" pitchFamily="18" charset="-120"/>
                  </a:endParaRPr>
                </a:p>
              </p:txBody>
            </p:sp>
            <p:sp>
              <p:nvSpPr>
                <p:cNvPr id="84" name="Text Box 66"/>
                <p:cNvSpPr txBox="1">
                  <a:spLocks noChangeArrowheads="1"/>
                </p:cNvSpPr>
                <p:nvPr/>
              </p:nvSpPr>
              <p:spPr bwMode="gray">
                <a:xfrm>
                  <a:off x="2947126" y="2790192"/>
                  <a:ext cx="253274" cy="246221"/>
                </a:xfrm>
                <a:prstGeom prst="rect">
                  <a:avLst/>
                </a:prstGeom>
                <a:noFill/>
                <a:ln w="9525">
                  <a:noFill/>
                  <a:miter lim="800000"/>
                  <a:headEnd/>
                  <a:tailEnd/>
                </a:ln>
                <a:effectLst/>
              </p:spPr>
              <p:txBody>
                <a:bodyPr wrap="none" lIns="0" tIns="0" rIns="0" bIns="0">
                  <a:spAutoFit/>
                </a:bodyPr>
                <a:lstStyle/>
                <a:p>
                  <a:pPr eaLnBrk="0" hangingPunct="0"/>
                  <a:r>
                    <a:rPr lang="en-US" altLang="zh-TW" sz="1600" b="1" dirty="0" smtClean="0">
                      <a:ea typeface="PMingLiU" pitchFamily="18" charset="-120"/>
                    </a:rPr>
                    <a:t>2%</a:t>
                  </a:r>
                  <a:endParaRPr lang="en-US" altLang="zh-TW" sz="1600" b="1" dirty="0">
                    <a:ea typeface="PMingLiU" pitchFamily="18" charset="-120"/>
                  </a:endParaRPr>
                </a:p>
              </p:txBody>
            </p:sp>
          </p:grpSp>
        </p:grpSp>
        <p:sp>
          <p:nvSpPr>
            <p:cNvPr id="217165" name="Text Box 77"/>
            <p:cNvSpPr txBox="1">
              <a:spLocks noChangeArrowheads="1"/>
            </p:cNvSpPr>
            <p:nvPr/>
          </p:nvSpPr>
          <p:spPr bwMode="gray">
            <a:xfrm>
              <a:off x="-703384" y="5421923"/>
              <a:ext cx="307975" cy="198438"/>
            </a:xfrm>
            <a:prstGeom prst="rect">
              <a:avLst/>
            </a:prstGeom>
            <a:noFill/>
            <a:ln w="9525">
              <a:noFill/>
              <a:miter lim="800000"/>
              <a:headEnd/>
              <a:tailEnd/>
            </a:ln>
            <a:effectLst/>
          </p:spPr>
          <p:txBody>
            <a:bodyPr wrap="none" lIns="0" tIns="0" rIns="0">
              <a:spAutoFit/>
            </a:bodyPr>
            <a:lstStyle/>
            <a:p>
              <a:pPr eaLnBrk="0" hangingPunct="0"/>
              <a:r>
                <a:rPr lang="en-US" altLang="zh-TW" sz="1000" b="1">
                  <a:solidFill>
                    <a:schemeClr val="bg1"/>
                  </a:solidFill>
                  <a:latin typeface="Tahoma" pitchFamily="34" charset="0"/>
                  <a:ea typeface="PMingLiU" pitchFamily="18" charset="-120"/>
                </a:rPr>
                <a:t>AVG.</a:t>
              </a:r>
            </a:p>
          </p:txBody>
        </p:sp>
      </p:grpSp>
      <p:sp>
        <p:nvSpPr>
          <p:cNvPr id="94" name="Slide Number Placeholder 9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grpId="0" nodeType="withEffect">
                                  <p:stCondLst>
                                    <p:cond delay="0"/>
                                  </p:stCondLst>
                                  <p:childTnLst>
                                    <p:set>
                                      <p:cBhvr rctx="PPT">
                                        <p:cTn id="9" dur="indefinite"/>
                                        <p:tgtEl>
                                          <p:spTgt spid="217100"/>
                                        </p:tgtEl>
                                        <p:attrNameLst>
                                          <p:attrName>style.opacity</p:attrName>
                                        </p:attrNameLst>
                                      </p:cBhvr>
                                      <p:to>
                                        <p:strVal val="0.25"/>
                                      </p:to>
                                    </p:set>
                                    <p:animEffect filter="image" prLst="opacity: 0.25">
                                      <p:cBhvr rctx="IE">
                                        <p:cTn id="10" dur="indefinite"/>
                                        <p:tgtEl>
                                          <p:spTgt spid="217100"/>
                                        </p:tgtEl>
                                      </p:cBhvr>
                                    </p:animEffec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7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0" grpId="0" animBg="1"/>
      <p:bldP spid="2171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76200"/>
            <a:ext cx="8534400" cy="844550"/>
          </a:xfrm>
        </p:spPr>
        <p:txBody>
          <a:bodyPr>
            <a:noAutofit/>
          </a:bodyPr>
          <a:lstStyle/>
          <a:p>
            <a:r>
              <a:rPr lang="en-US" altLang="zh-TW" sz="2800" dirty="0" smtClean="0">
                <a:ea typeface="PMingLiU" pitchFamily="18" charset="-120"/>
              </a:rPr>
              <a:t>More Distributed System, More Sharing Among Functions</a:t>
            </a:r>
            <a:endParaRPr lang="en-US" sz="2800" dirty="0"/>
          </a:p>
        </p:txBody>
      </p:sp>
      <p:sp>
        <p:nvSpPr>
          <p:cNvPr id="50179" name="Rectangle 3"/>
          <p:cNvSpPr>
            <a:spLocks noChangeArrowheads="1"/>
          </p:cNvSpPr>
          <p:nvPr/>
        </p:nvSpPr>
        <p:spPr bwMode="auto">
          <a:xfrm>
            <a:off x="8499475" y="5495925"/>
            <a:ext cx="415925"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80" name="Rectangle 4"/>
          <p:cNvSpPr>
            <a:spLocks noChangeArrowheads="1"/>
          </p:cNvSpPr>
          <p:nvPr/>
        </p:nvSpPr>
        <p:spPr bwMode="auto">
          <a:xfrm>
            <a:off x="8081963" y="5495925"/>
            <a:ext cx="417512"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81" name="Rectangle 5"/>
          <p:cNvSpPr>
            <a:spLocks noChangeArrowheads="1"/>
          </p:cNvSpPr>
          <p:nvPr/>
        </p:nvSpPr>
        <p:spPr bwMode="auto">
          <a:xfrm>
            <a:off x="7666038" y="5343525"/>
            <a:ext cx="415925" cy="273050"/>
          </a:xfrm>
          <a:prstGeom prst="rect">
            <a:avLst/>
          </a:prstGeom>
          <a:solidFill>
            <a:srgbClr val="FFFF00"/>
          </a:solidFill>
          <a:ln w="9525">
            <a:noFill/>
            <a:miter lim="800000"/>
            <a:headEnd/>
            <a:tailEnd/>
          </a:ln>
          <a:effectLst/>
        </p:spPr>
        <p:txBody>
          <a:bodyPr/>
          <a:lstStyle/>
          <a:p>
            <a:endParaRPr lang="en-US" sz="900" b="1">
              <a:solidFill>
                <a:prstClr val="black"/>
              </a:solidFill>
            </a:endParaRPr>
          </a:p>
        </p:txBody>
      </p:sp>
      <p:sp>
        <p:nvSpPr>
          <p:cNvPr id="50182" name="Rectangle 6"/>
          <p:cNvSpPr>
            <a:spLocks noChangeArrowheads="1"/>
          </p:cNvSpPr>
          <p:nvPr/>
        </p:nvSpPr>
        <p:spPr bwMode="auto">
          <a:xfrm>
            <a:off x="7248525" y="5495925"/>
            <a:ext cx="417513"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83" name="Rectangle 7"/>
          <p:cNvSpPr>
            <a:spLocks noChangeArrowheads="1"/>
          </p:cNvSpPr>
          <p:nvPr/>
        </p:nvSpPr>
        <p:spPr bwMode="auto">
          <a:xfrm>
            <a:off x="6831013" y="5495925"/>
            <a:ext cx="417512"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84" name="Rectangle 8"/>
          <p:cNvSpPr>
            <a:spLocks noChangeArrowheads="1"/>
          </p:cNvSpPr>
          <p:nvPr/>
        </p:nvSpPr>
        <p:spPr bwMode="auto">
          <a:xfrm>
            <a:off x="6413500" y="5495925"/>
            <a:ext cx="417513"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85" name="Rectangle 9"/>
          <p:cNvSpPr>
            <a:spLocks noChangeArrowheads="1"/>
          </p:cNvSpPr>
          <p:nvPr/>
        </p:nvSpPr>
        <p:spPr bwMode="auto">
          <a:xfrm>
            <a:off x="5995988" y="5343525"/>
            <a:ext cx="417512" cy="273050"/>
          </a:xfrm>
          <a:prstGeom prst="rect">
            <a:avLst/>
          </a:prstGeom>
          <a:solidFill>
            <a:srgbClr val="FFFF00"/>
          </a:solidFill>
          <a:ln w="9525">
            <a:noFill/>
            <a:miter lim="800000"/>
            <a:headEnd/>
            <a:tailEnd/>
          </a:ln>
          <a:effectLst/>
        </p:spPr>
        <p:txBody>
          <a:bodyPr/>
          <a:lstStyle/>
          <a:p>
            <a:endParaRPr lang="en-US" sz="900" b="1">
              <a:solidFill>
                <a:prstClr val="black"/>
              </a:solidFill>
            </a:endParaRPr>
          </a:p>
        </p:txBody>
      </p:sp>
      <p:sp>
        <p:nvSpPr>
          <p:cNvPr id="50186" name="Rectangle 10"/>
          <p:cNvSpPr>
            <a:spLocks noChangeArrowheads="1"/>
          </p:cNvSpPr>
          <p:nvPr/>
        </p:nvSpPr>
        <p:spPr bwMode="auto">
          <a:xfrm>
            <a:off x="5580063" y="5495925"/>
            <a:ext cx="415925"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87" name="Rectangle 11"/>
          <p:cNvSpPr>
            <a:spLocks noChangeArrowheads="1"/>
          </p:cNvSpPr>
          <p:nvPr/>
        </p:nvSpPr>
        <p:spPr bwMode="auto">
          <a:xfrm>
            <a:off x="5164138" y="5495925"/>
            <a:ext cx="415925"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88" name="Rectangle 12"/>
          <p:cNvSpPr>
            <a:spLocks noChangeArrowheads="1"/>
          </p:cNvSpPr>
          <p:nvPr/>
        </p:nvSpPr>
        <p:spPr bwMode="auto">
          <a:xfrm>
            <a:off x="4746625" y="5495925"/>
            <a:ext cx="417513"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89" name="Rectangle 13"/>
          <p:cNvSpPr>
            <a:spLocks noChangeArrowheads="1"/>
          </p:cNvSpPr>
          <p:nvPr/>
        </p:nvSpPr>
        <p:spPr bwMode="auto">
          <a:xfrm>
            <a:off x="4330700" y="5495925"/>
            <a:ext cx="415925"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90" name="Rectangle 14"/>
          <p:cNvSpPr>
            <a:spLocks noChangeArrowheads="1"/>
          </p:cNvSpPr>
          <p:nvPr/>
        </p:nvSpPr>
        <p:spPr bwMode="auto">
          <a:xfrm>
            <a:off x="3913188" y="5495925"/>
            <a:ext cx="417512"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91" name="Rectangle 15"/>
          <p:cNvSpPr>
            <a:spLocks noChangeArrowheads="1"/>
          </p:cNvSpPr>
          <p:nvPr/>
        </p:nvSpPr>
        <p:spPr bwMode="auto">
          <a:xfrm>
            <a:off x="3495675" y="5495925"/>
            <a:ext cx="417513"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92" name="Rectangle 16"/>
          <p:cNvSpPr>
            <a:spLocks noChangeArrowheads="1"/>
          </p:cNvSpPr>
          <p:nvPr/>
        </p:nvSpPr>
        <p:spPr bwMode="auto">
          <a:xfrm>
            <a:off x="3078163" y="5495925"/>
            <a:ext cx="417512"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93" name="Rectangle 17"/>
          <p:cNvSpPr>
            <a:spLocks noChangeArrowheads="1"/>
          </p:cNvSpPr>
          <p:nvPr/>
        </p:nvSpPr>
        <p:spPr bwMode="auto">
          <a:xfrm>
            <a:off x="1036638" y="5387975"/>
            <a:ext cx="2041525" cy="273050"/>
          </a:xfrm>
          <a:prstGeom prst="rect">
            <a:avLst/>
          </a:prstGeom>
          <a:noFill/>
          <a:ln w="9525">
            <a:noFill/>
            <a:miter lim="800000"/>
            <a:headEnd/>
            <a:tailEnd/>
          </a:ln>
          <a:effectLst/>
        </p:spPr>
        <p:txBody>
          <a:bodyPr/>
          <a:lstStyle/>
          <a:p>
            <a:pPr>
              <a:spcBef>
                <a:spcPct val="20000"/>
              </a:spcBef>
            </a:pPr>
            <a:r>
              <a:rPr lang="en-US" sz="1100" b="1" dirty="0">
                <a:solidFill>
                  <a:prstClr val="black"/>
                </a:solidFill>
              </a:rPr>
              <a:t>Speed-dependant volume</a:t>
            </a:r>
          </a:p>
          <a:p>
            <a:pPr>
              <a:spcBef>
                <a:spcPct val="20000"/>
              </a:spcBef>
            </a:pPr>
            <a:endParaRPr lang="en-US" sz="800" b="1" dirty="0">
              <a:solidFill>
                <a:prstClr val="black"/>
              </a:solidFill>
            </a:endParaRPr>
          </a:p>
        </p:txBody>
      </p:sp>
      <p:sp>
        <p:nvSpPr>
          <p:cNvPr id="50194" name="Rectangle 18"/>
          <p:cNvSpPr>
            <a:spLocks noChangeArrowheads="1"/>
          </p:cNvSpPr>
          <p:nvPr/>
        </p:nvSpPr>
        <p:spPr bwMode="auto">
          <a:xfrm>
            <a:off x="228600" y="5495925"/>
            <a:ext cx="808038"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195" name="Rectangle 19"/>
          <p:cNvSpPr>
            <a:spLocks noChangeArrowheads="1"/>
          </p:cNvSpPr>
          <p:nvPr/>
        </p:nvSpPr>
        <p:spPr bwMode="auto">
          <a:xfrm>
            <a:off x="8499475" y="5083175"/>
            <a:ext cx="415925" cy="273050"/>
          </a:xfrm>
          <a:prstGeom prst="rect">
            <a:avLst/>
          </a:prstGeom>
          <a:solidFill>
            <a:srgbClr val="FFFF00"/>
          </a:solidFill>
          <a:ln w="9525">
            <a:noFill/>
            <a:miter lim="800000"/>
            <a:headEnd/>
            <a:tailEnd/>
          </a:ln>
          <a:effectLst/>
        </p:spPr>
        <p:txBody>
          <a:bodyPr/>
          <a:lstStyle/>
          <a:p>
            <a:endParaRPr lang="en-US" sz="900" b="1">
              <a:solidFill>
                <a:prstClr val="black"/>
              </a:solidFill>
            </a:endParaRPr>
          </a:p>
        </p:txBody>
      </p:sp>
      <p:sp>
        <p:nvSpPr>
          <p:cNvPr id="50196" name="Rectangle 20"/>
          <p:cNvSpPr>
            <a:spLocks noChangeArrowheads="1"/>
          </p:cNvSpPr>
          <p:nvPr/>
        </p:nvSpPr>
        <p:spPr bwMode="auto">
          <a:xfrm>
            <a:off x="8081963" y="5222875"/>
            <a:ext cx="417512"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97" name="Rectangle 21"/>
          <p:cNvSpPr>
            <a:spLocks noChangeArrowheads="1"/>
          </p:cNvSpPr>
          <p:nvPr/>
        </p:nvSpPr>
        <p:spPr bwMode="auto">
          <a:xfrm>
            <a:off x="7666038" y="5222875"/>
            <a:ext cx="415925"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98" name="Rectangle 22"/>
          <p:cNvSpPr>
            <a:spLocks noChangeArrowheads="1"/>
          </p:cNvSpPr>
          <p:nvPr/>
        </p:nvSpPr>
        <p:spPr bwMode="auto">
          <a:xfrm>
            <a:off x="7248525" y="5222875"/>
            <a:ext cx="417513"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199" name="Rectangle 23"/>
          <p:cNvSpPr>
            <a:spLocks noChangeArrowheads="1"/>
          </p:cNvSpPr>
          <p:nvPr/>
        </p:nvSpPr>
        <p:spPr bwMode="auto">
          <a:xfrm>
            <a:off x="6831013" y="5222875"/>
            <a:ext cx="417512"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00" name="Rectangle 24"/>
          <p:cNvSpPr>
            <a:spLocks noChangeArrowheads="1"/>
          </p:cNvSpPr>
          <p:nvPr/>
        </p:nvSpPr>
        <p:spPr bwMode="auto">
          <a:xfrm>
            <a:off x="6413500" y="5083175"/>
            <a:ext cx="417513" cy="273050"/>
          </a:xfrm>
          <a:prstGeom prst="rect">
            <a:avLst/>
          </a:prstGeom>
          <a:solidFill>
            <a:srgbClr val="FFFF00"/>
          </a:solidFill>
          <a:ln w="9525">
            <a:noFill/>
            <a:miter lim="800000"/>
            <a:headEnd/>
            <a:tailEnd/>
          </a:ln>
          <a:effectLst/>
        </p:spPr>
        <p:txBody>
          <a:bodyPr/>
          <a:lstStyle/>
          <a:p>
            <a:endParaRPr lang="en-US" sz="900" b="1">
              <a:solidFill>
                <a:prstClr val="black"/>
              </a:solidFill>
            </a:endParaRPr>
          </a:p>
        </p:txBody>
      </p:sp>
      <p:sp>
        <p:nvSpPr>
          <p:cNvPr id="50201" name="Rectangle 25"/>
          <p:cNvSpPr>
            <a:spLocks noChangeArrowheads="1"/>
          </p:cNvSpPr>
          <p:nvPr/>
        </p:nvSpPr>
        <p:spPr bwMode="auto">
          <a:xfrm>
            <a:off x="5580063" y="5222875"/>
            <a:ext cx="415925"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02" name="Rectangle 26"/>
          <p:cNvSpPr>
            <a:spLocks noChangeArrowheads="1"/>
          </p:cNvSpPr>
          <p:nvPr/>
        </p:nvSpPr>
        <p:spPr bwMode="auto">
          <a:xfrm>
            <a:off x="5164138" y="5222875"/>
            <a:ext cx="415925"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03" name="Rectangle 27"/>
          <p:cNvSpPr>
            <a:spLocks noChangeArrowheads="1"/>
          </p:cNvSpPr>
          <p:nvPr/>
        </p:nvSpPr>
        <p:spPr bwMode="auto">
          <a:xfrm>
            <a:off x="4746625" y="5222875"/>
            <a:ext cx="417513"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04" name="Rectangle 28"/>
          <p:cNvSpPr>
            <a:spLocks noChangeArrowheads="1"/>
          </p:cNvSpPr>
          <p:nvPr/>
        </p:nvSpPr>
        <p:spPr bwMode="auto">
          <a:xfrm>
            <a:off x="4330700" y="5222875"/>
            <a:ext cx="415925"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05" name="Rectangle 29"/>
          <p:cNvSpPr>
            <a:spLocks noChangeArrowheads="1"/>
          </p:cNvSpPr>
          <p:nvPr/>
        </p:nvSpPr>
        <p:spPr bwMode="auto">
          <a:xfrm>
            <a:off x="3913188" y="5222875"/>
            <a:ext cx="417512"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06" name="Rectangle 30"/>
          <p:cNvSpPr>
            <a:spLocks noChangeArrowheads="1"/>
          </p:cNvSpPr>
          <p:nvPr/>
        </p:nvSpPr>
        <p:spPr bwMode="auto">
          <a:xfrm>
            <a:off x="3495675" y="5222875"/>
            <a:ext cx="417513"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07" name="Rectangle 31"/>
          <p:cNvSpPr>
            <a:spLocks noChangeArrowheads="1"/>
          </p:cNvSpPr>
          <p:nvPr/>
        </p:nvSpPr>
        <p:spPr bwMode="auto">
          <a:xfrm>
            <a:off x="3078163" y="5222875"/>
            <a:ext cx="417512"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08" name="Rectangle 32"/>
          <p:cNvSpPr>
            <a:spLocks noChangeArrowheads="1"/>
          </p:cNvSpPr>
          <p:nvPr/>
        </p:nvSpPr>
        <p:spPr bwMode="auto">
          <a:xfrm>
            <a:off x="1036638" y="5083175"/>
            <a:ext cx="2297112" cy="273050"/>
          </a:xfrm>
          <a:prstGeom prst="rect">
            <a:avLst/>
          </a:prstGeom>
          <a:noFill/>
          <a:ln w="9525">
            <a:noFill/>
            <a:miter lim="800000"/>
            <a:headEnd/>
            <a:tailEnd/>
          </a:ln>
          <a:effectLst/>
        </p:spPr>
        <p:txBody>
          <a:bodyPr/>
          <a:lstStyle/>
          <a:p>
            <a:pPr>
              <a:spcBef>
                <a:spcPct val="20000"/>
              </a:spcBef>
            </a:pPr>
            <a:r>
              <a:rPr lang="en-US" sz="1100" b="1" dirty="0" err="1">
                <a:solidFill>
                  <a:prstClr val="black"/>
                </a:solidFill>
              </a:rPr>
              <a:t>Onstar</a:t>
            </a:r>
            <a:r>
              <a:rPr lang="en-US" sz="1100" b="1" dirty="0">
                <a:solidFill>
                  <a:prstClr val="black"/>
                </a:solidFill>
              </a:rPr>
              <a:t> emergency notification</a:t>
            </a:r>
          </a:p>
        </p:txBody>
      </p:sp>
      <p:sp>
        <p:nvSpPr>
          <p:cNvPr id="50209" name="Rectangle 33"/>
          <p:cNvSpPr>
            <a:spLocks noChangeArrowheads="1"/>
          </p:cNvSpPr>
          <p:nvPr/>
        </p:nvSpPr>
        <p:spPr bwMode="auto">
          <a:xfrm>
            <a:off x="228600" y="5222875"/>
            <a:ext cx="808038"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210" name="Rectangle 34"/>
          <p:cNvSpPr>
            <a:spLocks noChangeArrowheads="1"/>
          </p:cNvSpPr>
          <p:nvPr/>
        </p:nvSpPr>
        <p:spPr bwMode="auto">
          <a:xfrm>
            <a:off x="3913188" y="5680075"/>
            <a:ext cx="417512" cy="808038"/>
          </a:xfrm>
          <a:prstGeom prst="rect">
            <a:avLst/>
          </a:prstGeom>
          <a:noFill/>
          <a:ln w="9525">
            <a:noFill/>
            <a:miter lim="800000"/>
            <a:headEnd/>
            <a:tailEnd/>
          </a:ln>
          <a:effectLst/>
        </p:spPr>
        <p:txBody>
          <a:bodyPr vert="eaVert"/>
          <a:lstStyle/>
          <a:p>
            <a:r>
              <a:rPr lang="en-US" sz="1100" b="1" dirty="0">
                <a:solidFill>
                  <a:prstClr val="black"/>
                </a:solidFill>
              </a:rPr>
              <a:t>Body</a:t>
            </a:r>
          </a:p>
        </p:txBody>
      </p:sp>
      <p:sp>
        <p:nvSpPr>
          <p:cNvPr id="50211" name="Rectangle 35"/>
          <p:cNvSpPr>
            <a:spLocks noChangeArrowheads="1"/>
          </p:cNvSpPr>
          <p:nvPr/>
        </p:nvSpPr>
        <p:spPr bwMode="auto">
          <a:xfrm>
            <a:off x="3913188" y="4821238"/>
            <a:ext cx="417512" cy="401637"/>
          </a:xfrm>
          <a:prstGeom prst="rect">
            <a:avLst/>
          </a:prstGeom>
          <a:noFill/>
          <a:ln w="9525">
            <a:noFill/>
            <a:miter lim="800000"/>
            <a:headEnd/>
            <a:tailEnd/>
          </a:ln>
          <a:effectLst/>
        </p:spPr>
        <p:txBody>
          <a:bodyPr/>
          <a:lstStyle/>
          <a:p>
            <a:endParaRPr lang="en-US" sz="900" b="1">
              <a:solidFill>
                <a:prstClr val="black"/>
              </a:solidFill>
            </a:endParaRPr>
          </a:p>
        </p:txBody>
      </p:sp>
      <p:sp>
        <p:nvSpPr>
          <p:cNvPr id="50212" name="Rectangle 36"/>
          <p:cNvSpPr>
            <a:spLocks noChangeArrowheads="1"/>
          </p:cNvSpPr>
          <p:nvPr/>
        </p:nvSpPr>
        <p:spPr bwMode="auto">
          <a:xfrm>
            <a:off x="3913188" y="4548188"/>
            <a:ext cx="417512"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13" name="Rectangle 37"/>
          <p:cNvSpPr>
            <a:spLocks noChangeArrowheads="1"/>
          </p:cNvSpPr>
          <p:nvPr/>
        </p:nvSpPr>
        <p:spPr bwMode="auto">
          <a:xfrm>
            <a:off x="3913188" y="4275138"/>
            <a:ext cx="417512" cy="273050"/>
          </a:xfrm>
          <a:prstGeom prst="rect">
            <a:avLst/>
          </a:prstGeom>
          <a:noFill/>
          <a:ln w="9525">
            <a:noFill/>
            <a:miter lim="800000"/>
            <a:headEnd/>
            <a:tailEnd/>
          </a:ln>
          <a:effectLst/>
        </p:spPr>
        <p:txBody>
          <a:bodyPr vert="eaVert"/>
          <a:lstStyle/>
          <a:p>
            <a:endParaRPr lang="en-US" sz="900" b="1">
              <a:solidFill>
                <a:prstClr val="black"/>
              </a:solidFill>
            </a:endParaRPr>
          </a:p>
        </p:txBody>
      </p:sp>
      <p:sp>
        <p:nvSpPr>
          <p:cNvPr id="50214" name="Rectangle 38"/>
          <p:cNvSpPr>
            <a:spLocks noChangeArrowheads="1"/>
          </p:cNvSpPr>
          <p:nvPr/>
        </p:nvSpPr>
        <p:spPr bwMode="auto">
          <a:xfrm>
            <a:off x="3913188" y="4002088"/>
            <a:ext cx="417512"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15" name="Rectangle 39"/>
          <p:cNvSpPr>
            <a:spLocks noChangeArrowheads="1"/>
          </p:cNvSpPr>
          <p:nvPr/>
        </p:nvSpPr>
        <p:spPr bwMode="auto">
          <a:xfrm>
            <a:off x="3913188" y="37290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216" name="Rectangle 40"/>
          <p:cNvSpPr>
            <a:spLocks noChangeArrowheads="1"/>
          </p:cNvSpPr>
          <p:nvPr/>
        </p:nvSpPr>
        <p:spPr bwMode="auto">
          <a:xfrm>
            <a:off x="3913188" y="345598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217" name="Rectangle 41"/>
          <p:cNvSpPr>
            <a:spLocks noChangeArrowheads="1"/>
          </p:cNvSpPr>
          <p:nvPr/>
        </p:nvSpPr>
        <p:spPr bwMode="auto">
          <a:xfrm>
            <a:off x="3913188" y="3182938"/>
            <a:ext cx="417512"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218" name="Rectangle 42"/>
          <p:cNvSpPr>
            <a:spLocks noChangeArrowheads="1"/>
          </p:cNvSpPr>
          <p:nvPr/>
        </p:nvSpPr>
        <p:spPr bwMode="auto">
          <a:xfrm>
            <a:off x="3913188" y="2909888"/>
            <a:ext cx="417512"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19" name="Rectangle 43"/>
          <p:cNvSpPr>
            <a:spLocks noChangeArrowheads="1"/>
          </p:cNvSpPr>
          <p:nvPr/>
        </p:nvSpPr>
        <p:spPr bwMode="auto">
          <a:xfrm>
            <a:off x="3913188" y="2636838"/>
            <a:ext cx="417512"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20" name="Rectangle 44"/>
          <p:cNvSpPr>
            <a:spLocks noChangeArrowheads="1"/>
          </p:cNvSpPr>
          <p:nvPr/>
        </p:nvSpPr>
        <p:spPr bwMode="auto">
          <a:xfrm>
            <a:off x="3913188" y="2363788"/>
            <a:ext cx="417512"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21" name="Rectangle 45"/>
          <p:cNvSpPr>
            <a:spLocks noChangeArrowheads="1"/>
          </p:cNvSpPr>
          <p:nvPr/>
        </p:nvSpPr>
        <p:spPr bwMode="auto">
          <a:xfrm>
            <a:off x="3913188" y="2090738"/>
            <a:ext cx="417512"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22" name="Rectangle 46"/>
          <p:cNvSpPr>
            <a:spLocks noChangeArrowheads="1"/>
          </p:cNvSpPr>
          <p:nvPr/>
        </p:nvSpPr>
        <p:spPr bwMode="auto">
          <a:xfrm>
            <a:off x="3913188" y="181768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23" name="Rectangle 47"/>
          <p:cNvSpPr>
            <a:spLocks noChangeArrowheads="1"/>
          </p:cNvSpPr>
          <p:nvPr/>
        </p:nvSpPr>
        <p:spPr bwMode="auto">
          <a:xfrm>
            <a:off x="3913188" y="154463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24" name="Rectangle 48"/>
          <p:cNvSpPr>
            <a:spLocks noChangeArrowheads="1"/>
          </p:cNvSpPr>
          <p:nvPr/>
        </p:nvSpPr>
        <p:spPr bwMode="auto">
          <a:xfrm>
            <a:off x="3913188" y="127158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25" name="Rectangle 49"/>
          <p:cNvSpPr>
            <a:spLocks noChangeArrowheads="1"/>
          </p:cNvSpPr>
          <p:nvPr/>
        </p:nvSpPr>
        <p:spPr bwMode="auto">
          <a:xfrm>
            <a:off x="3913188" y="99853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26" name="Rectangle 50"/>
          <p:cNvSpPr>
            <a:spLocks noChangeArrowheads="1"/>
          </p:cNvSpPr>
          <p:nvPr/>
        </p:nvSpPr>
        <p:spPr bwMode="auto">
          <a:xfrm>
            <a:off x="3495675" y="5680075"/>
            <a:ext cx="417513" cy="808038"/>
          </a:xfrm>
          <a:prstGeom prst="rect">
            <a:avLst/>
          </a:prstGeom>
          <a:noFill/>
          <a:ln w="9525">
            <a:noFill/>
            <a:miter lim="800000"/>
            <a:headEnd/>
            <a:tailEnd/>
          </a:ln>
          <a:effectLst/>
        </p:spPr>
        <p:txBody>
          <a:bodyPr vert="eaVert"/>
          <a:lstStyle/>
          <a:p>
            <a:r>
              <a:rPr lang="en-US" sz="1100" b="1" dirty="0">
                <a:solidFill>
                  <a:prstClr val="black"/>
                </a:solidFill>
              </a:rPr>
              <a:t>HVAC</a:t>
            </a:r>
          </a:p>
        </p:txBody>
      </p:sp>
      <p:sp>
        <p:nvSpPr>
          <p:cNvPr id="50227" name="Rectangle 51"/>
          <p:cNvSpPr>
            <a:spLocks noChangeArrowheads="1"/>
          </p:cNvSpPr>
          <p:nvPr/>
        </p:nvSpPr>
        <p:spPr bwMode="auto">
          <a:xfrm>
            <a:off x="3495675" y="4821238"/>
            <a:ext cx="417513" cy="401637"/>
          </a:xfrm>
          <a:prstGeom prst="rect">
            <a:avLst/>
          </a:prstGeom>
          <a:noFill/>
          <a:ln w="9525">
            <a:noFill/>
            <a:miter lim="800000"/>
            <a:headEnd/>
            <a:tailEnd/>
          </a:ln>
          <a:effectLst/>
        </p:spPr>
        <p:txBody>
          <a:bodyPr/>
          <a:lstStyle/>
          <a:p>
            <a:endParaRPr lang="en-US" sz="900" b="1">
              <a:solidFill>
                <a:prstClr val="black"/>
              </a:solidFill>
            </a:endParaRPr>
          </a:p>
        </p:txBody>
      </p:sp>
      <p:sp>
        <p:nvSpPr>
          <p:cNvPr id="50228" name="Rectangle 52"/>
          <p:cNvSpPr>
            <a:spLocks noChangeArrowheads="1"/>
          </p:cNvSpPr>
          <p:nvPr/>
        </p:nvSpPr>
        <p:spPr bwMode="auto">
          <a:xfrm>
            <a:off x="3495675" y="4548188"/>
            <a:ext cx="417513"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29" name="Rectangle 53"/>
          <p:cNvSpPr>
            <a:spLocks noChangeArrowheads="1"/>
          </p:cNvSpPr>
          <p:nvPr/>
        </p:nvSpPr>
        <p:spPr bwMode="auto">
          <a:xfrm>
            <a:off x="3495675" y="4275138"/>
            <a:ext cx="417513" cy="273050"/>
          </a:xfrm>
          <a:prstGeom prst="rect">
            <a:avLst/>
          </a:prstGeom>
          <a:noFill/>
          <a:ln w="9525">
            <a:noFill/>
            <a:miter lim="800000"/>
            <a:headEnd/>
            <a:tailEnd/>
          </a:ln>
          <a:effectLst/>
        </p:spPr>
        <p:txBody>
          <a:bodyPr vert="eaVert"/>
          <a:lstStyle/>
          <a:p>
            <a:endParaRPr lang="en-US" sz="900" b="1">
              <a:solidFill>
                <a:prstClr val="black"/>
              </a:solidFill>
            </a:endParaRPr>
          </a:p>
        </p:txBody>
      </p:sp>
      <p:sp>
        <p:nvSpPr>
          <p:cNvPr id="50230" name="Rectangle 54"/>
          <p:cNvSpPr>
            <a:spLocks noChangeArrowheads="1"/>
          </p:cNvSpPr>
          <p:nvPr/>
        </p:nvSpPr>
        <p:spPr bwMode="auto">
          <a:xfrm>
            <a:off x="3495675" y="4002088"/>
            <a:ext cx="417513" cy="273050"/>
          </a:xfrm>
          <a:prstGeom prst="rect">
            <a:avLst/>
          </a:prstGeom>
          <a:noFill/>
          <a:ln w="9525">
            <a:noFill/>
            <a:miter lim="800000"/>
            <a:headEnd/>
            <a:tailEnd/>
          </a:ln>
          <a:effectLst/>
        </p:spPr>
        <p:txBody>
          <a:bodyPr vert="eaVert"/>
          <a:lstStyle/>
          <a:p>
            <a:endParaRPr lang="en-US" sz="900" b="1">
              <a:solidFill>
                <a:prstClr val="black"/>
              </a:solidFill>
            </a:endParaRPr>
          </a:p>
        </p:txBody>
      </p:sp>
      <p:sp>
        <p:nvSpPr>
          <p:cNvPr id="50231" name="Rectangle 55"/>
          <p:cNvSpPr>
            <a:spLocks noChangeArrowheads="1"/>
          </p:cNvSpPr>
          <p:nvPr/>
        </p:nvSpPr>
        <p:spPr bwMode="auto">
          <a:xfrm>
            <a:off x="3495675" y="372903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232" name="Rectangle 56"/>
          <p:cNvSpPr>
            <a:spLocks noChangeArrowheads="1"/>
          </p:cNvSpPr>
          <p:nvPr/>
        </p:nvSpPr>
        <p:spPr bwMode="auto">
          <a:xfrm>
            <a:off x="3495675" y="345598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233" name="Rectangle 57"/>
          <p:cNvSpPr>
            <a:spLocks noChangeArrowheads="1"/>
          </p:cNvSpPr>
          <p:nvPr/>
        </p:nvSpPr>
        <p:spPr bwMode="auto">
          <a:xfrm>
            <a:off x="3495675" y="3182938"/>
            <a:ext cx="417513"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234" name="Rectangle 58"/>
          <p:cNvSpPr>
            <a:spLocks noChangeArrowheads="1"/>
          </p:cNvSpPr>
          <p:nvPr/>
        </p:nvSpPr>
        <p:spPr bwMode="auto">
          <a:xfrm>
            <a:off x="3495675" y="2909888"/>
            <a:ext cx="417513"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35" name="Rectangle 59"/>
          <p:cNvSpPr>
            <a:spLocks noChangeArrowheads="1"/>
          </p:cNvSpPr>
          <p:nvPr/>
        </p:nvSpPr>
        <p:spPr bwMode="auto">
          <a:xfrm>
            <a:off x="3495675" y="2636838"/>
            <a:ext cx="417513"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36" name="Rectangle 60"/>
          <p:cNvSpPr>
            <a:spLocks noChangeArrowheads="1"/>
          </p:cNvSpPr>
          <p:nvPr/>
        </p:nvSpPr>
        <p:spPr bwMode="auto">
          <a:xfrm>
            <a:off x="3495675" y="2363788"/>
            <a:ext cx="417513"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37" name="Rectangle 61"/>
          <p:cNvSpPr>
            <a:spLocks noChangeArrowheads="1"/>
          </p:cNvSpPr>
          <p:nvPr/>
        </p:nvSpPr>
        <p:spPr bwMode="auto">
          <a:xfrm>
            <a:off x="3495675" y="2090738"/>
            <a:ext cx="417513"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38" name="Rectangle 62"/>
          <p:cNvSpPr>
            <a:spLocks noChangeArrowheads="1"/>
          </p:cNvSpPr>
          <p:nvPr/>
        </p:nvSpPr>
        <p:spPr bwMode="auto">
          <a:xfrm>
            <a:off x="3495675" y="1817688"/>
            <a:ext cx="417513"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39" name="Rectangle 63"/>
          <p:cNvSpPr>
            <a:spLocks noChangeArrowheads="1"/>
          </p:cNvSpPr>
          <p:nvPr/>
        </p:nvSpPr>
        <p:spPr bwMode="auto">
          <a:xfrm>
            <a:off x="3495675" y="1544638"/>
            <a:ext cx="417513"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40" name="Rectangle 64"/>
          <p:cNvSpPr>
            <a:spLocks noChangeArrowheads="1"/>
          </p:cNvSpPr>
          <p:nvPr/>
        </p:nvSpPr>
        <p:spPr bwMode="auto">
          <a:xfrm>
            <a:off x="3495675" y="1271588"/>
            <a:ext cx="417513"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41" name="Rectangle 65"/>
          <p:cNvSpPr>
            <a:spLocks noChangeArrowheads="1"/>
          </p:cNvSpPr>
          <p:nvPr/>
        </p:nvSpPr>
        <p:spPr bwMode="auto">
          <a:xfrm>
            <a:off x="3495675" y="998538"/>
            <a:ext cx="417513"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242" name="Rectangle 66"/>
          <p:cNvSpPr>
            <a:spLocks noChangeArrowheads="1"/>
          </p:cNvSpPr>
          <p:nvPr/>
        </p:nvSpPr>
        <p:spPr bwMode="auto">
          <a:xfrm>
            <a:off x="3495675" y="457200"/>
            <a:ext cx="417513" cy="334963"/>
          </a:xfrm>
          <a:prstGeom prst="rect">
            <a:avLst/>
          </a:prstGeom>
          <a:noFill/>
          <a:ln w="9525">
            <a:noFill/>
            <a:miter lim="800000"/>
            <a:headEnd/>
            <a:tailEnd/>
          </a:ln>
          <a:effectLst/>
        </p:spPr>
        <p:txBody>
          <a:bodyPr/>
          <a:lstStyle/>
          <a:p>
            <a:pPr>
              <a:spcBef>
                <a:spcPct val="20000"/>
              </a:spcBef>
            </a:pPr>
            <a:endParaRPr lang="en-US" sz="1000" b="1">
              <a:solidFill>
                <a:prstClr val="black"/>
              </a:solidFill>
            </a:endParaRPr>
          </a:p>
        </p:txBody>
      </p:sp>
      <p:sp>
        <p:nvSpPr>
          <p:cNvPr id="50243" name="Rectangle 67"/>
          <p:cNvSpPr>
            <a:spLocks noChangeArrowheads="1"/>
          </p:cNvSpPr>
          <p:nvPr/>
        </p:nvSpPr>
        <p:spPr bwMode="auto">
          <a:xfrm>
            <a:off x="8499475" y="4548188"/>
            <a:ext cx="415925"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44" name="Rectangle 68"/>
          <p:cNvSpPr>
            <a:spLocks noChangeArrowheads="1"/>
          </p:cNvSpPr>
          <p:nvPr/>
        </p:nvSpPr>
        <p:spPr bwMode="auto">
          <a:xfrm>
            <a:off x="8081963" y="4548188"/>
            <a:ext cx="417512" cy="273050"/>
          </a:xfrm>
          <a:prstGeom prst="rect">
            <a:avLst/>
          </a:prstGeom>
          <a:solidFill>
            <a:srgbClr val="FFFF00"/>
          </a:solidFill>
          <a:ln w="9525">
            <a:noFill/>
            <a:miter lim="800000"/>
            <a:headEnd/>
            <a:tailEnd/>
          </a:ln>
          <a:effectLst/>
        </p:spPr>
        <p:txBody>
          <a:bodyPr/>
          <a:lstStyle/>
          <a:p>
            <a:endParaRPr lang="en-US" sz="900" b="1">
              <a:solidFill>
                <a:prstClr val="black"/>
              </a:solidFill>
            </a:endParaRPr>
          </a:p>
        </p:txBody>
      </p:sp>
      <p:sp>
        <p:nvSpPr>
          <p:cNvPr id="50245" name="Rectangle 69"/>
          <p:cNvSpPr>
            <a:spLocks noChangeArrowheads="1"/>
          </p:cNvSpPr>
          <p:nvPr/>
        </p:nvSpPr>
        <p:spPr bwMode="auto">
          <a:xfrm>
            <a:off x="7666038" y="4548188"/>
            <a:ext cx="415925" cy="273050"/>
          </a:xfrm>
          <a:prstGeom prst="rect">
            <a:avLst/>
          </a:prstGeom>
          <a:solidFill>
            <a:srgbClr val="FFFF00"/>
          </a:solidFill>
          <a:ln w="9525">
            <a:noFill/>
            <a:miter lim="800000"/>
            <a:headEnd/>
            <a:tailEnd/>
          </a:ln>
          <a:effectLst/>
        </p:spPr>
        <p:txBody>
          <a:bodyPr/>
          <a:lstStyle/>
          <a:p>
            <a:endParaRPr lang="en-US" sz="900" b="1">
              <a:solidFill>
                <a:prstClr val="black"/>
              </a:solidFill>
            </a:endParaRPr>
          </a:p>
        </p:txBody>
      </p:sp>
      <p:sp>
        <p:nvSpPr>
          <p:cNvPr id="50246" name="Rectangle 70"/>
          <p:cNvSpPr>
            <a:spLocks noChangeArrowheads="1"/>
          </p:cNvSpPr>
          <p:nvPr/>
        </p:nvSpPr>
        <p:spPr bwMode="auto">
          <a:xfrm>
            <a:off x="7248525" y="4548188"/>
            <a:ext cx="417513"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47" name="Rectangle 71"/>
          <p:cNvSpPr>
            <a:spLocks noChangeArrowheads="1"/>
          </p:cNvSpPr>
          <p:nvPr/>
        </p:nvSpPr>
        <p:spPr bwMode="auto">
          <a:xfrm>
            <a:off x="6831013" y="4548188"/>
            <a:ext cx="417512"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48" name="Rectangle 72"/>
          <p:cNvSpPr>
            <a:spLocks noChangeArrowheads="1"/>
          </p:cNvSpPr>
          <p:nvPr/>
        </p:nvSpPr>
        <p:spPr bwMode="auto">
          <a:xfrm>
            <a:off x="6413500" y="4548188"/>
            <a:ext cx="417513"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49" name="Rectangle 73"/>
          <p:cNvSpPr>
            <a:spLocks noChangeArrowheads="1"/>
          </p:cNvSpPr>
          <p:nvPr/>
        </p:nvSpPr>
        <p:spPr bwMode="auto">
          <a:xfrm>
            <a:off x="5995988" y="4548188"/>
            <a:ext cx="417512"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50" name="Rectangle 74"/>
          <p:cNvSpPr>
            <a:spLocks noChangeArrowheads="1"/>
          </p:cNvSpPr>
          <p:nvPr/>
        </p:nvSpPr>
        <p:spPr bwMode="auto">
          <a:xfrm>
            <a:off x="5580063" y="4548188"/>
            <a:ext cx="415925"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51" name="Rectangle 75"/>
          <p:cNvSpPr>
            <a:spLocks noChangeArrowheads="1"/>
          </p:cNvSpPr>
          <p:nvPr/>
        </p:nvSpPr>
        <p:spPr bwMode="auto">
          <a:xfrm>
            <a:off x="5164138" y="4548188"/>
            <a:ext cx="415925" cy="273050"/>
          </a:xfrm>
          <a:prstGeom prst="rect">
            <a:avLst/>
          </a:prstGeom>
          <a:solidFill>
            <a:srgbClr val="FFFF00"/>
          </a:solidFill>
          <a:ln w="9525">
            <a:noFill/>
            <a:miter lim="800000"/>
            <a:headEnd/>
            <a:tailEnd/>
          </a:ln>
          <a:effectLst/>
        </p:spPr>
        <p:txBody>
          <a:bodyPr/>
          <a:lstStyle/>
          <a:p>
            <a:endParaRPr lang="en-US" sz="900" b="1">
              <a:solidFill>
                <a:prstClr val="black"/>
              </a:solidFill>
            </a:endParaRPr>
          </a:p>
        </p:txBody>
      </p:sp>
      <p:sp>
        <p:nvSpPr>
          <p:cNvPr id="50252" name="Rectangle 76"/>
          <p:cNvSpPr>
            <a:spLocks noChangeArrowheads="1"/>
          </p:cNvSpPr>
          <p:nvPr/>
        </p:nvSpPr>
        <p:spPr bwMode="auto">
          <a:xfrm>
            <a:off x="4746625" y="4548188"/>
            <a:ext cx="417513"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53" name="Rectangle 77"/>
          <p:cNvSpPr>
            <a:spLocks noChangeArrowheads="1"/>
          </p:cNvSpPr>
          <p:nvPr/>
        </p:nvSpPr>
        <p:spPr bwMode="auto">
          <a:xfrm>
            <a:off x="4330700" y="4548188"/>
            <a:ext cx="415925" cy="273050"/>
          </a:xfrm>
          <a:prstGeom prst="rect">
            <a:avLst/>
          </a:prstGeom>
          <a:noFill/>
          <a:ln w="9525">
            <a:noFill/>
            <a:miter lim="800000"/>
            <a:headEnd/>
            <a:tailEnd/>
          </a:ln>
          <a:effectLst/>
        </p:spPr>
        <p:txBody>
          <a:bodyPr/>
          <a:lstStyle/>
          <a:p>
            <a:endParaRPr lang="en-US" sz="900" b="1">
              <a:solidFill>
                <a:prstClr val="black"/>
              </a:solidFill>
            </a:endParaRPr>
          </a:p>
        </p:txBody>
      </p:sp>
      <p:sp>
        <p:nvSpPr>
          <p:cNvPr id="50254" name="Rectangle 78"/>
          <p:cNvSpPr>
            <a:spLocks noChangeArrowheads="1"/>
          </p:cNvSpPr>
          <p:nvPr/>
        </p:nvSpPr>
        <p:spPr bwMode="auto">
          <a:xfrm>
            <a:off x="3078163" y="4548188"/>
            <a:ext cx="417512" cy="273050"/>
          </a:xfrm>
          <a:prstGeom prst="rect">
            <a:avLst/>
          </a:prstGeom>
          <a:solidFill>
            <a:srgbClr val="FFFF00"/>
          </a:solidFill>
          <a:ln w="9525">
            <a:noFill/>
            <a:miter lim="800000"/>
            <a:headEnd/>
            <a:tailEnd/>
          </a:ln>
          <a:effectLst/>
        </p:spPr>
        <p:txBody>
          <a:bodyPr/>
          <a:lstStyle/>
          <a:p>
            <a:endParaRPr lang="en-US" sz="900" b="1">
              <a:solidFill>
                <a:prstClr val="black"/>
              </a:solidFill>
            </a:endParaRPr>
          </a:p>
        </p:txBody>
      </p:sp>
      <p:sp>
        <p:nvSpPr>
          <p:cNvPr id="50255" name="Rectangle 79"/>
          <p:cNvSpPr>
            <a:spLocks noChangeArrowheads="1"/>
          </p:cNvSpPr>
          <p:nvPr/>
        </p:nvSpPr>
        <p:spPr bwMode="auto">
          <a:xfrm>
            <a:off x="1036638" y="4548188"/>
            <a:ext cx="2041525" cy="273050"/>
          </a:xfrm>
          <a:prstGeom prst="rect">
            <a:avLst/>
          </a:prstGeom>
          <a:noFill/>
          <a:ln w="9525">
            <a:noFill/>
            <a:miter lim="800000"/>
            <a:headEnd/>
            <a:tailEnd/>
          </a:ln>
          <a:effectLst/>
        </p:spPr>
        <p:txBody>
          <a:bodyPr/>
          <a:lstStyle/>
          <a:p>
            <a:pPr>
              <a:spcBef>
                <a:spcPct val="20000"/>
              </a:spcBef>
            </a:pPr>
            <a:r>
              <a:rPr lang="en-US" sz="1100" b="1" dirty="0">
                <a:solidFill>
                  <a:prstClr val="black"/>
                </a:solidFill>
              </a:rPr>
              <a:t>ACC</a:t>
            </a:r>
          </a:p>
        </p:txBody>
      </p:sp>
      <p:sp>
        <p:nvSpPr>
          <p:cNvPr id="50256" name="Rectangle 80"/>
          <p:cNvSpPr>
            <a:spLocks noChangeArrowheads="1"/>
          </p:cNvSpPr>
          <p:nvPr/>
        </p:nvSpPr>
        <p:spPr bwMode="auto">
          <a:xfrm>
            <a:off x="228600" y="4548188"/>
            <a:ext cx="808038" cy="674687"/>
          </a:xfrm>
          <a:prstGeom prst="rect">
            <a:avLst/>
          </a:prstGeom>
          <a:noFill/>
          <a:ln w="9525">
            <a:noFill/>
            <a:miter lim="800000"/>
            <a:headEnd/>
            <a:tailEnd/>
          </a:ln>
          <a:effectLst/>
        </p:spPr>
        <p:txBody>
          <a:bodyPr/>
          <a:lstStyle/>
          <a:p>
            <a:pPr>
              <a:spcBef>
                <a:spcPct val="20000"/>
              </a:spcBef>
            </a:pPr>
            <a:r>
              <a:rPr lang="en-US" sz="1400" b="1" dirty="0">
                <a:solidFill>
                  <a:prstClr val="black"/>
                </a:solidFill>
              </a:rPr>
              <a:t>Pre-2004</a:t>
            </a:r>
          </a:p>
          <a:p>
            <a:pPr>
              <a:spcBef>
                <a:spcPct val="20000"/>
              </a:spcBef>
            </a:pPr>
            <a:endParaRPr lang="en-US" sz="900" b="1" dirty="0">
              <a:solidFill>
                <a:prstClr val="black"/>
              </a:solidFill>
            </a:endParaRPr>
          </a:p>
        </p:txBody>
      </p:sp>
      <p:sp>
        <p:nvSpPr>
          <p:cNvPr id="50257" name="Rectangle 81"/>
          <p:cNvSpPr>
            <a:spLocks noChangeArrowheads="1"/>
          </p:cNvSpPr>
          <p:nvPr/>
        </p:nvSpPr>
        <p:spPr bwMode="auto">
          <a:xfrm>
            <a:off x="8499475" y="4821238"/>
            <a:ext cx="415925" cy="401637"/>
          </a:xfrm>
          <a:prstGeom prst="rect">
            <a:avLst/>
          </a:prstGeom>
          <a:noFill/>
          <a:ln w="9525">
            <a:noFill/>
            <a:miter lim="800000"/>
            <a:headEnd/>
            <a:tailEnd/>
          </a:ln>
          <a:effectLst/>
        </p:spPr>
        <p:txBody>
          <a:bodyPr/>
          <a:lstStyle/>
          <a:p>
            <a:endParaRPr lang="en-US" sz="900" b="1">
              <a:solidFill>
                <a:prstClr val="black"/>
              </a:solidFill>
            </a:endParaRPr>
          </a:p>
        </p:txBody>
      </p:sp>
      <p:sp>
        <p:nvSpPr>
          <p:cNvPr id="50258" name="Rectangle 82"/>
          <p:cNvSpPr>
            <a:spLocks noChangeArrowheads="1"/>
          </p:cNvSpPr>
          <p:nvPr/>
        </p:nvSpPr>
        <p:spPr bwMode="auto">
          <a:xfrm>
            <a:off x="8081963" y="4821238"/>
            <a:ext cx="417512" cy="401637"/>
          </a:xfrm>
          <a:prstGeom prst="rect">
            <a:avLst/>
          </a:prstGeom>
          <a:noFill/>
          <a:ln w="9525">
            <a:noFill/>
            <a:miter lim="800000"/>
            <a:headEnd/>
            <a:tailEnd/>
          </a:ln>
          <a:effectLst/>
        </p:spPr>
        <p:txBody>
          <a:bodyPr/>
          <a:lstStyle/>
          <a:p>
            <a:endParaRPr lang="en-US" sz="900" b="1">
              <a:solidFill>
                <a:prstClr val="black"/>
              </a:solidFill>
            </a:endParaRPr>
          </a:p>
        </p:txBody>
      </p:sp>
      <p:sp>
        <p:nvSpPr>
          <p:cNvPr id="50259" name="Rectangle 83"/>
          <p:cNvSpPr>
            <a:spLocks noChangeArrowheads="1"/>
          </p:cNvSpPr>
          <p:nvPr/>
        </p:nvSpPr>
        <p:spPr bwMode="auto">
          <a:xfrm>
            <a:off x="7666038" y="4821238"/>
            <a:ext cx="415925" cy="401637"/>
          </a:xfrm>
          <a:prstGeom prst="rect">
            <a:avLst/>
          </a:prstGeom>
          <a:noFill/>
          <a:ln w="9525">
            <a:noFill/>
            <a:miter lim="800000"/>
            <a:headEnd/>
            <a:tailEnd/>
          </a:ln>
          <a:effectLst/>
        </p:spPr>
        <p:txBody>
          <a:bodyPr/>
          <a:lstStyle/>
          <a:p>
            <a:endParaRPr lang="en-US" sz="900" b="1">
              <a:solidFill>
                <a:prstClr val="black"/>
              </a:solidFill>
            </a:endParaRPr>
          </a:p>
        </p:txBody>
      </p:sp>
      <p:sp>
        <p:nvSpPr>
          <p:cNvPr id="50260" name="Rectangle 84"/>
          <p:cNvSpPr>
            <a:spLocks noChangeArrowheads="1"/>
          </p:cNvSpPr>
          <p:nvPr/>
        </p:nvSpPr>
        <p:spPr bwMode="auto">
          <a:xfrm>
            <a:off x="7248525" y="4821238"/>
            <a:ext cx="417513" cy="401637"/>
          </a:xfrm>
          <a:prstGeom prst="rect">
            <a:avLst/>
          </a:prstGeom>
          <a:noFill/>
          <a:ln w="9525">
            <a:noFill/>
            <a:miter lim="800000"/>
            <a:headEnd/>
            <a:tailEnd/>
          </a:ln>
          <a:effectLst/>
        </p:spPr>
        <p:txBody>
          <a:bodyPr/>
          <a:lstStyle/>
          <a:p>
            <a:endParaRPr lang="en-US" sz="900" b="1">
              <a:solidFill>
                <a:prstClr val="black"/>
              </a:solidFill>
            </a:endParaRPr>
          </a:p>
        </p:txBody>
      </p:sp>
      <p:sp>
        <p:nvSpPr>
          <p:cNvPr id="50261" name="Rectangle 85"/>
          <p:cNvSpPr>
            <a:spLocks noChangeArrowheads="1"/>
          </p:cNvSpPr>
          <p:nvPr/>
        </p:nvSpPr>
        <p:spPr bwMode="auto">
          <a:xfrm>
            <a:off x="6831013" y="4821238"/>
            <a:ext cx="417512" cy="401637"/>
          </a:xfrm>
          <a:prstGeom prst="rect">
            <a:avLst/>
          </a:prstGeom>
          <a:noFill/>
          <a:ln w="9525">
            <a:noFill/>
            <a:miter lim="800000"/>
            <a:headEnd/>
            <a:tailEnd/>
          </a:ln>
          <a:effectLst/>
        </p:spPr>
        <p:txBody>
          <a:bodyPr/>
          <a:lstStyle/>
          <a:p>
            <a:endParaRPr lang="en-US" sz="900" b="1">
              <a:solidFill>
                <a:prstClr val="black"/>
              </a:solidFill>
            </a:endParaRPr>
          </a:p>
        </p:txBody>
      </p:sp>
      <p:sp>
        <p:nvSpPr>
          <p:cNvPr id="50262" name="Rectangle 86"/>
          <p:cNvSpPr>
            <a:spLocks noChangeArrowheads="1"/>
          </p:cNvSpPr>
          <p:nvPr/>
        </p:nvSpPr>
        <p:spPr bwMode="auto">
          <a:xfrm>
            <a:off x="6413500" y="4821238"/>
            <a:ext cx="417513" cy="401637"/>
          </a:xfrm>
          <a:prstGeom prst="rect">
            <a:avLst/>
          </a:prstGeom>
          <a:noFill/>
          <a:ln w="9525">
            <a:noFill/>
            <a:miter lim="800000"/>
            <a:headEnd/>
            <a:tailEnd/>
          </a:ln>
          <a:effectLst/>
        </p:spPr>
        <p:txBody>
          <a:bodyPr/>
          <a:lstStyle/>
          <a:p>
            <a:endParaRPr lang="en-US" sz="900" b="1">
              <a:solidFill>
                <a:prstClr val="black"/>
              </a:solidFill>
            </a:endParaRPr>
          </a:p>
        </p:txBody>
      </p:sp>
      <p:sp>
        <p:nvSpPr>
          <p:cNvPr id="50263" name="Rectangle 87"/>
          <p:cNvSpPr>
            <a:spLocks noChangeArrowheads="1"/>
          </p:cNvSpPr>
          <p:nvPr/>
        </p:nvSpPr>
        <p:spPr bwMode="auto">
          <a:xfrm>
            <a:off x="5995988" y="4821238"/>
            <a:ext cx="417512" cy="401637"/>
          </a:xfrm>
          <a:prstGeom prst="rect">
            <a:avLst/>
          </a:prstGeom>
          <a:noFill/>
          <a:ln w="9525">
            <a:noFill/>
            <a:miter lim="800000"/>
            <a:headEnd/>
            <a:tailEnd/>
          </a:ln>
          <a:effectLst/>
        </p:spPr>
        <p:txBody>
          <a:bodyPr/>
          <a:lstStyle/>
          <a:p>
            <a:endParaRPr lang="en-US" sz="900" b="1">
              <a:solidFill>
                <a:prstClr val="black"/>
              </a:solidFill>
            </a:endParaRPr>
          </a:p>
        </p:txBody>
      </p:sp>
      <p:sp>
        <p:nvSpPr>
          <p:cNvPr id="50264" name="Rectangle 88"/>
          <p:cNvSpPr>
            <a:spLocks noChangeArrowheads="1"/>
          </p:cNvSpPr>
          <p:nvPr/>
        </p:nvSpPr>
        <p:spPr bwMode="auto">
          <a:xfrm>
            <a:off x="5580063" y="4821238"/>
            <a:ext cx="415925" cy="401637"/>
          </a:xfrm>
          <a:prstGeom prst="rect">
            <a:avLst/>
          </a:prstGeom>
          <a:noFill/>
          <a:ln w="9525">
            <a:noFill/>
            <a:miter lim="800000"/>
            <a:headEnd/>
            <a:tailEnd/>
          </a:ln>
          <a:effectLst/>
        </p:spPr>
        <p:txBody>
          <a:bodyPr/>
          <a:lstStyle/>
          <a:p>
            <a:endParaRPr lang="en-US" sz="900" b="1">
              <a:solidFill>
                <a:prstClr val="black"/>
              </a:solidFill>
            </a:endParaRPr>
          </a:p>
        </p:txBody>
      </p:sp>
      <p:sp>
        <p:nvSpPr>
          <p:cNvPr id="50265" name="Rectangle 89"/>
          <p:cNvSpPr>
            <a:spLocks noChangeArrowheads="1"/>
          </p:cNvSpPr>
          <p:nvPr/>
        </p:nvSpPr>
        <p:spPr bwMode="auto">
          <a:xfrm>
            <a:off x="5164138" y="4821238"/>
            <a:ext cx="415925" cy="401637"/>
          </a:xfrm>
          <a:prstGeom prst="rect">
            <a:avLst/>
          </a:prstGeom>
          <a:noFill/>
          <a:ln w="9525">
            <a:noFill/>
            <a:miter lim="800000"/>
            <a:headEnd/>
            <a:tailEnd/>
          </a:ln>
          <a:effectLst/>
        </p:spPr>
        <p:txBody>
          <a:bodyPr/>
          <a:lstStyle/>
          <a:p>
            <a:endParaRPr lang="en-US" sz="900" b="1">
              <a:solidFill>
                <a:prstClr val="black"/>
              </a:solidFill>
            </a:endParaRPr>
          </a:p>
        </p:txBody>
      </p:sp>
      <p:sp>
        <p:nvSpPr>
          <p:cNvPr id="50266" name="Rectangle 90"/>
          <p:cNvSpPr>
            <a:spLocks noChangeArrowheads="1"/>
          </p:cNvSpPr>
          <p:nvPr/>
        </p:nvSpPr>
        <p:spPr bwMode="auto">
          <a:xfrm>
            <a:off x="4746625" y="4821238"/>
            <a:ext cx="417513" cy="261937"/>
          </a:xfrm>
          <a:prstGeom prst="rect">
            <a:avLst/>
          </a:prstGeom>
          <a:solidFill>
            <a:srgbClr val="FFFF00"/>
          </a:solidFill>
          <a:ln w="9525">
            <a:noFill/>
            <a:miter lim="800000"/>
            <a:headEnd/>
            <a:tailEnd/>
          </a:ln>
          <a:effectLst/>
        </p:spPr>
        <p:txBody>
          <a:bodyPr/>
          <a:lstStyle/>
          <a:p>
            <a:endParaRPr lang="en-US" sz="900" b="1">
              <a:solidFill>
                <a:prstClr val="black"/>
              </a:solidFill>
            </a:endParaRPr>
          </a:p>
        </p:txBody>
      </p:sp>
      <p:sp>
        <p:nvSpPr>
          <p:cNvPr id="50267" name="Rectangle 91"/>
          <p:cNvSpPr>
            <a:spLocks noChangeArrowheads="1"/>
          </p:cNvSpPr>
          <p:nvPr/>
        </p:nvSpPr>
        <p:spPr bwMode="auto">
          <a:xfrm>
            <a:off x="4330700" y="4821238"/>
            <a:ext cx="415925" cy="401637"/>
          </a:xfrm>
          <a:prstGeom prst="rect">
            <a:avLst/>
          </a:prstGeom>
          <a:noFill/>
          <a:ln w="9525">
            <a:noFill/>
            <a:miter lim="800000"/>
            <a:headEnd/>
            <a:tailEnd/>
          </a:ln>
          <a:effectLst/>
        </p:spPr>
        <p:txBody>
          <a:bodyPr/>
          <a:lstStyle/>
          <a:p>
            <a:endParaRPr lang="en-US" sz="900" b="1">
              <a:solidFill>
                <a:prstClr val="black"/>
              </a:solidFill>
            </a:endParaRPr>
          </a:p>
        </p:txBody>
      </p:sp>
      <p:sp>
        <p:nvSpPr>
          <p:cNvPr id="50268" name="Rectangle 92"/>
          <p:cNvSpPr>
            <a:spLocks noChangeArrowheads="1"/>
          </p:cNvSpPr>
          <p:nvPr/>
        </p:nvSpPr>
        <p:spPr bwMode="auto">
          <a:xfrm>
            <a:off x="3078163" y="4821238"/>
            <a:ext cx="417512" cy="261937"/>
          </a:xfrm>
          <a:prstGeom prst="rect">
            <a:avLst/>
          </a:prstGeom>
          <a:solidFill>
            <a:srgbClr val="FFFF00"/>
          </a:solidFill>
          <a:ln w="9525">
            <a:noFill/>
            <a:miter lim="800000"/>
            <a:headEnd/>
            <a:tailEnd/>
          </a:ln>
          <a:effectLst/>
        </p:spPr>
        <p:txBody>
          <a:bodyPr/>
          <a:lstStyle/>
          <a:p>
            <a:endParaRPr lang="en-US" sz="900" b="1">
              <a:solidFill>
                <a:prstClr val="black"/>
              </a:solidFill>
            </a:endParaRPr>
          </a:p>
        </p:txBody>
      </p:sp>
      <p:sp>
        <p:nvSpPr>
          <p:cNvPr id="50269" name="Rectangle 93"/>
          <p:cNvSpPr>
            <a:spLocks noChangeArrowheads="1"/>
          </p:cNvSpPr>
          <p:nvPr/>
        </p:nvSpPr>
        <p:spPr bwMode="auto">
          <a:xfrm>
            <a:off x="1036638" y="4821238"/>
            <a:ext cx="2041525" cy="261937"/>
          </a:xfrm>
          <a:prstGeom prst="rect">
            <a:avLst/>
          </a:prstGeom>
          <a:noFill/>
          <a:ln w="9525">
            <a:noFill/>
            <a:miter lim="800000"/>
            <a:headEnd/>
            <a:tailEnd/>
          </a:ln>
          <a:effectLst/>
        </p:spPr>
        <p:txBody>
          <a:bodyPr/>
          <a:lstStyle/>
          <a:p>
            <a:pPr>
              <a:spcBef>
                <a:spcPct val="20000"/>
              </a:spcBef>
            </a:pPr>
            <a:r>
              <a:rPr lang="en-US" sz="1100" b="1" dirty="0" err="1">
                <a:solidFill>
                  <a:prstClr val="black"/>
                </a:solidFill>
              </a:rPr>
              <a:t>Stabilitrak</a:t>
            </a:r>
            <a:r>
              <a:rPr lang="en-US" sz="1100" b="1" dirty="0">
                <a:solidFill>
                  <a:prstClr val="black"/>
                </a:solidFill>
              </a:rPr>
              <a:t> 2</a:t>
            </a:r>
          </a:p>
          <a:p>
            <a:pPr>
              <a:spcBef>
                <a:spcPct val="20000"/>
              </a:spcBef>
            </a:pPr>
            <a:endParaRPr lang="en-US" sz="800" b="1" dirty="0">
              <a:solidFill>
                <a:prstClr val="black"/>
              </a:solidFill>
            </a:endParaRPr>
          </a:p>
        </p:txBody>
      </p:sp>
      <p:sp>
        <p:nvSpPr>
          <p:cNvPr id="50270" name="Rectangle 94"/>
          <p:cNvSpPr>
            <a:spLocks noChangeArrowheads="1"/>
          </p:cNvSpPr>
          <p:nvPr/>
        </p:nvSpPr>
        <p:spPr bwMode="auto">
          <a:xfrm>
            <a:off x="8499475" y="4002088"/>
            <a:ext cx="415925" cy="273050"/>
          </a:xfrm>
          <a:prstGeom prst="rect">
            <a:avLst/>
          </a:prstGeom>
          <a:noFill/>
          <a:ln w="9525">
            <a:noFill/>
            <a:miter lim="800000"/>
            <a:headEnd/>
            <a:tailEnd/>
          </a:ln>
          <a:effectLst/>
        </p:spPr>
        <p:txBody>
          <a:bodyPr vert="eaVert"/>
          <a:lstStyle/>
          <a:p>
            <a:endParaRPr lang="en-US" sz="900" b="1">
              <a:solidFill>
                <a:prstClr val="black"/>
              </a:solidFill>
            </a:endParaRPr>
          </a:p>
        </p:txBody>
      </p:sp>
      <p:sp>
        <p:nvSpPr>
          <p:cNvPr id="50271" name="Rectangle 95"/>
          <p:cNvSpPr>
            <a:spLocks noChangeArrowheads="1"/>
          </p:cNvSpPr>
          <p:nvPr/>
        </p:nvSpPr>
        <p:spPr bwMode="auto">
          <a:xfrm>
            <a:off x="8081963" y="4002088"/>
            <a:ext cx="417512"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72" name="Rectangle 96"/>
          <p:cNvSpPr>
            <a:spLocks noChangeArrowheads="1"/>
          </p:cNvSpPr>
          <p:nvPr/>
        </p:nvSpPr>
        <p:spPr bwMode="auto">
          <a:xfrm>
            <a:off x="7666038" y="4002088"/>
            <a:ext cx="415925"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73" name="Rectangle 97"/>
          <p:cNvSpPr>
            <a:spLocks noChangeArrowheads="1"/>
          </p:cNvSpPr>
          <p:nvPr/>
        </p:nvSpPr>
        <p:spPr bwMode="auto">
          <a:xfrm>
            <a:off x="7248525" y="4002088"/>
            <a:ext cx="417513"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74" name="Rectangle 98"/>
          <p:cNvSpPr>
            <a:spLocks noChangeArrowheads="1"/>
          </p:cNvSpPr>
          <p:nvPr/>
        </p:nvSpPr>
        <p:spPr bwMode="auto">
          <a:xfrm>
            <a:off x="6831013" y="4002088"/>
            <a:ext cx="417512" cy="273050"/>
          </a:xfrm>
          <a:prstGeom prst="rect">
            <a:avLst/>
          </a:prstGeom>
          <a:noFill/>
          <a:ln w="9525">
            <a:noFill/>
            <a:miter lim="800000"/>
            <a:headEnd/>
            <a:tailEnd/>
          </a:ln>
          <a:effectLst/>
        </p:spPr>
        <p:txBody>
          <a:bodyPr vert="eaVert"/>
          <a:lstStyle/>
          <a:p>
            <a:endParaRPr lang="en-US" sz="900" b="1">
              <a:solidFill>
                <a:prstClr val="black"/>
              </a:solidFill>
            </a:endParaRPr>
          </a:p>
        </p:txBody>
      </p:sp>
      <p:sp>
        <p:nvSpPr>
          <p:cNvPr id="50275" name="Rectangle 99"/>
          <p:cNvSpPr>
            <a:spLocks noChangeArrowheads="1"/>
          </p:cNvSpPr>
          <p:nvPr/>
        </p:nvSpPr>
        <p:spPr bwMode="auto">
          <a:xfrm>
            <a:off x="6413500" y="4002088"/>
            <a:ext cx="417513"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76" name="Rectangle 100"/>
          <p:cNvSpPr>
            <a:spLocks noChangeArrowheads="1"/>
          </p:cNvSpPr>
          <p:nvPr/>
        </p:nvSpPr>
        <p:spPr bwMode="auto">
          <a:xfrm>
            <a:off x="5995988" y="4002088"/>
            <a:ext cx="417512" cy="273050"/>
          </a:xfrm>
          <a:prstGeom prst="rect">
            <a:avLst/>
          </a:prstGeom>
          <a:noFill/>
          <a:ln w="9525">
            <a:noFill/>
            <a:miter lim="800000"/>
            <a:headEnd/>
            <a:tailEnd/>
          </a:ln>
          <a:effectLst/>
        </p:spPr>
        <p:txBody>
          <a:bodyPr vert="eaVert"/>
          <a:lstStyle/>
          <a:p>
            <a:endParaRPr lang="en-US" sz="900" b="1">
              <a:solidFill>
                <a:prstClr val="black"/>
              </a:solidFill>
            </a:endParaRPr>
          </a:p>
        </p:txBody>
      </p:sp>
      <p:sp>
        <p:nvSpPr>
          <p:cNvPr id="50277" name="Rectangle 101"/>
          <p:cNvSpPr>
            <a:spLocks noChangeArrowheads="1"/>
          </p:cNvSpPr>
          <p:nvPr/>
        </p:nvSpPr>
        <p:spPr bwMode="auto">
          <a:xfrm>
            <a:off x="5580063" y="4002088"/>
            <a:ext cx="415925"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78" name="Rectangle 102"/>
          <p:cNvSpPr>
            <a:spLocks noChangeArrowheads="1"/>
          </p:cNvSpPr>
          <p:nvPr/>
        </p:nvSpPr>
        <p:spPr bwMode="auto">
          <a:xfrm>
            <a:off x="5164138" y="4002088"/>
            <a:ext cx="415925"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79" name="Rectangle 103"/>
          <p:cNvSpPr>
            <a:spLocks noChangeArrowheads="1"/>
          </p:cNvSpPr>
          <p:nvPr/>
        </p:nvSpPr>
        <p:spPr bwMode="auto">
          <a:xfrm>
            <a:off x="4746625" y="4002088"/>
            <a:ext cx="417513" cy="273050"/>
          </a:xfrm>
          <a:prstGeom prst="rect">
            <a:avLst/>
          </a:prstGeom>
          <a:noFill/>
          <a:ln w="9525">
            <a:noFill/>
            <a:miter lim="800000"/>
            <a:headEnd/>
            <a:tailEnd/>
          </a:ln>
          <a:effectLst/>
        </p:spPr>
        <p:txBody>
          <a:bodyPr vert="eaVert"/>
          <a:lstStyle/>
          <a:p>
            <a:endParaRPr lang="en-US" sz="900" b="1">
              <a:solidFill>
                <a:prstClr val="black"/>
              </a:solidFill>
            </a:endParaRPr>
          </a:p>
        </p:txBody>
      </p:sp>
      <p:sp>
        <p:nvSpPr>
          <p:cNvPr id="50280" name="Rectangle 104"/>
          <p:cNvSpPr>
            <a:spLocks noChangeArrowheads="1"/>
          </p:cNvSpPr>
          <p:nvPr/>
        </p:nvSpPr>
        <p:spPr bwMode="auto">
          <a:xfrm>
            <a:off x="4330700" y="4002088"/>
            <a:ext cx="415925"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81" name="Rectangle 105"/>
          <p:cNvSpPr>
            <a:spLocks noChangeArrowheads="1"/>
          </p:cNvSpPr>
          <p:nvPr/>
        </p:nvSpPr>
        <p:spPr bwMode="auto">
          <a:xfrm>
            <a:off x="3078163" y="4002088"/>
            <a:ext cx="417512"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82" name="Rectangle 106"/>
          <p:cNvSpPr>
            <a:spLocks noChangeArrowheads="1"/>
          </p:cNvSpPr>
          <p:nvPr/>
        </p:nvSpPr>
        <p:spPr bwMode="auto">
          <a:xfrm>
            <a:off x="1036638" y="4002088"/>
            <a:ext cx="2041525" cy="273050"/>
          </a:xfrm>
          <a:prstGeom prst="rect">
            <a:avLst/>
          </a:prstGeom>
          <a:noFill/>
          <a:ln w="9525">
            <a:noFill/>
            <a:miter lim="800000"/>
            <a:headEnd/>
            <a:tailEnd/>
          </a:ln>
          <a:effectLst/>
        </p:spPr>
        <p:txBody>
          <a:bodyPr/>
          <a:lstStyle/>
          <a:p>
            <a:pPr>
              <a:spcBef>
                <a:spcPct val="20000"/>
              </a:spcBef>
            </a:pPr>
            <a:r>
              <a:rPr lang="en-US" sz="1100" dirty="0">
                <a:solidFill>
                  <a:prstClr val="black"/>
                </a:solidFill>
              </a:rPr>
              <a:t>function6</a:t>
            </a:r>
          </a:p>
        </p:txBody>
      </p:sp>
      <p:sp>
        <p:nvSpPr>
          <p:cNvPr id="50283" name="Rectangle 107"/>
          <p:cNvSpPr>
            <a:spLocks noChangeArrowheads="1"/>
          </p:cNvSpPr>
          <p:nvPr/>
        </p:nvSpPr>
        <p:spPr bwMode="auto">
          <a:xfrm>
            <a:off x="228600" y="4002088"/>
            <a:ext cx="808038" cy="273050"/>
          </a:xfrm>
          <a:prstGeom prst="rect">
            <a:avLst/>
          </a:prstGeom>
          <a:noFill/>
          <a:ln w="9525">
            <a:noFill/>
            <a:miter lim="800000"/>
            <a:headEnd/>
            <a:tailEnd/>
          </a:ln>
          <a:effectLst/>
        </p:spPr>
        <p:txBody>
          <a:bodyPr vert="eaVert"/>
          <a:lstStyle/>
          <a:p>
            <a:pPr>
              <a:spcBef>
                <a:spcPct val="20000"/>
              </a:spcBef>
            </a:pPr>
            <a:endParaRPr lang="en-US" sz="900" b="1">
              <a:solidFill>
                <a:prstClr val="black"/>
              </a:solidFill>
            </a:endParaRPr>
          </a:p>
        </p:txBody>
      </p:sp>
      <p:sp>
        <p:nvSpPr>
          <p:cNvPr id="50284" name="Rectangle 108"/>
          <p:cNvSpPr>
            <a:spLocks noChangeArrowheads="1"/>
          </p:cNvSpPr>
          <p:nvPr/>
        </p:nvSpPr>
        <p:spPr bwMode="auto">
          <a:xfrm>
            <a:off x="8499475" y="4275138"/>
            <a:ext cx="415925"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85" name="Rectangle 109"/>
          <p:cNvSpPr>
            <a:spLocks noChangeArrowheads="1"/>
          </p:cNvSpPr>
          <p:nvPr/>
        </p:nvSpPr>
        <p:spPr bwMode="auto">
          <a:xfrm>
            <a:off x="8081963" y="4275138"/>
            <a:ext cx="417512"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86" name="Rectangle 110"/>
          <p:cNvSpPr>
            <a:spLocks noChangeArrowheads="1"/>
          </p:cNvSpPr>
          <p:nvPr/>
        </p:nvSpPr>
        <p:spPr bwMode="auto">
          <a:xfrm>
            <a:off x="7666038" y="4275138"/>
            <a:ext cx="415925"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87" name="Rectangle 111"/>
          <p:cNvSpPr>
            <a:spLocks noChangeArrowheads="1"/>
          </p:cNvSpPr>
          <p:nvPr/>
        </p:nvSpPr>
        <p:spPr bwMode="auto">
          <a:xfrm>
            <a:off x="7248525" y="4275138"/>
            <a:ext cx="417513"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88" name="Rectangle 112"/>
          <p:cNvSpPr>
            <a:spLocks noChangeArrowheads="1"/>
          </p:cNvSpPr>
          <p:nvPr/>
        </p:nvSpPr>
        <p:spPr bwMode="auto">
          <a:xfrm>
            <a:off x="6831013" y="4275138"/>
            <a:ext cx="417512" cy="273050"/>
          </a:xfrm>
          <a:prstGeom prst="rect">
            <a:avLst/>
          </a:prstGeom>
          <a:noFill/>
          <a:ln w="9525">
            <a:noFill/>
            <a:miter lim="800000"/>
            <a:headEnd/>
            <a:tailEnd/>
          </a:ln>
          <a:effectLst/>
        </p:spPr>
        <p:txBody>
          <a:bodyPr vert="eaVert"/>
          <a:lstStyle/>
          <a:p>
            <a:endParaRPr lang="en-US" sz="900" b="1">
              <a:solidFill>
                <a:prstClr val="black"/>
              </a:solidFill>
            </a:endParaRPr>
          </a:p>
        </p:txBody>
      </p:sp>
      <p:sp>
        <p:nvSpPr>
          <p:cNvPr id="50289" name="Rectangle 113"/>
          <p:cNvSpPr>
            <a:spLocks noChangeArrowheads="1"/>
          </p:cNvSpPr>
          <p:nvPr/>
        </p:nvSpPr>
        <p:spPr bwMode="auto">
          <a:xfrm>
            <a:off x="6413500" y="4275138"/>
            <a:ext cx="417513" cy="273050"/>
          </a:xfrm>
          <a:prstGeom prst="rect">
            <a:avLst/>
          </a:prstGeom>
          <a:noFill/>
          <a:ln w="9525">
            <a:noFill/>
            <a:miter lim="800000"/>
            <a:headEnd/>
            <a:tailEnd/>
          </a:ln>
          <a:effectLst/>
        </p:spPr>
        <p:txBody>
          <a:bodyPr vert="eaVert"/>
          <a:lstStyle/>
          <a:p>
            <a:endParaRPr lang="en-US" sz="900" b="1">
              <a:solidFill>
                <a:prstClr val="black"/>
              </a:solidFill>
            </a:endParaRPr>
          </a:p>
        </p:txBody>
      </p:sp>
      <p:sp>
        <p:nvSpPr>
          <p:cNvPr id="50290" name="Rectangle 114"/>
          <p:cNvSpPr>
            <a:spLocks noChangeArrowheads="1"/>
          </p:cNvSpPr>
          <p:nvPr/>
        </p:nvSpPr>
        <p:spPr bwMode="auto">
          <a:xfrm>
            <a:off x="5995988" y="4275138"/>
            <a:ext cx="417512" cy="273050"/>
          </a:xfrm>
          <a:prstGeom prst="rect">
            <a:avLst/>
          </a:prstGeom>
          <a:noFill/>
          <a:ln w="9525">
            <a:noFill/>
            <a:miter lim="800000"/>
            <a:headEnd/>
            <a:tailEnd/>
          </a:ln>
          <a:effectLst/>
        </p:spPr>
        <p:txBody>
          <a:bodyPr vert="eaVert"/>
          <a:lstStyle/>
          <a:p>
            <a:endParaRPr lang="en-US" sz="900" b="1">
              <a:solidFill>
                <a:prstClr val="black"/>
              </a:solidFill>
            </a:endParaRPr>
          </a:p>
        </p:txBody>
      </p:sp>
      <p:sp>
        <p:nvSpPr>
          <p:cNvPr id="50291" name="Rectangle 115"/>
          <p:cNvSpPr>
            <a:spLocks noChangeArrowheads="1"/>
          </p:cNvSpPr>
          <p:nvPr/>
        </p:nvSpPr>
        <p:spPr bwMode="auto">
          <a:xfrm>
            <a:off x="5580063" y="4275138"/>
            <a:ext cx="415925"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92" name="Rectangle 116"/>
          <p:cNvSpPr>
            <a:spLocks noChangeArrowheads="1"/>
          </p:cNvSpPr>
          <p:nvPr/>
        </p:nvSpPr>
        <p:spPr bwMode="auto">
          <a:xfrm>
            <a:off x="5164138" y="4275138"/>
            <a:ext cx="415925"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93" name="Rectangle 117"/>
          <p:cNvSpPr>
            <a:spLocks noChangeArrowheads="1"/>
          </p:cNvSpPr>
          <p:nvPr/>
        </p:nvSpPr>
        <p:spPr bwMode="auto">
          <a:xfrm>
            <a:off x="4746625" y="4275138"/>
            <a:ext cx="417513" cy="273050"/>
          </a:xfrm>
          <a:prstGeom prst="rect">
            <a:avLst/>
          </a:prstGeom>
          <a:noFill/>
          <a:ln w="9525">
            <a:noFill/>
            <a:miter lim="800000"/>
            <a:headEnd/>
            <a:tailEnd/>
          </a:ln>
          <a:effectLst/>
        </p:spPr>
        <p:txBody>
          <a:bodyPr vert="eaVert"/>
          <a:lstStyle/>
          <a:p>
            <a:endParaRPr lang="en-US" sz="900" b="1">
              <a:solidFill>
                <a:prstClr val="black"/>
              </a:solidFill>
            </a:endParaRPr>
          </a:p>
        </p:txBody>
      </p:sp>
      <p:sp>
        <p:nvSpPr>
          <p:cNvPr id="50294" name="Rectangle 118"/>
          <p:cNvSpPr>
            <a:spLocks noChangeArrowheads="1"/>
          </p:cNvSpPr>
          <p:nvPr/>
        </p:nvSpPr>
        <p:spPr bwMode="auto">
          <a:xfrm>
            <a:off x="4330700" y="4275138"/>
            <a:ext cx="415925"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95" name="Rectangle 119"/>
          <p:cNvSpPr>
            <a:spLocks noChangeArrowheads="1"/>
          </p:cNvSpPr>
          <p:nvPr/>
        </p:nvSpPr>
        <p:spPr bwMode="auto">
          <a:xfrm>
            <a:off x="3078163" y="4275138"/>
            <a:ext cx="417512" cy="273050"/>
          </a:xfrm>
          <a:prstGeom prst="rect">
            <a:avLst/>
          </a:prstGeom>
          <a:solidFill>
            <a:srgbClr val="66FF33"/>
          </a:solidFill>
          <a:ln w="9525">
            <a:noFill/>
            <a:miter lim="800000"/>
            <a:headEnd/>
            <a:tailEnd/>
          </a:ln>
          <a:effectLst/>
        </p:spPr>
        <p:txBody>
          <a:bodyPr vert="eaVert"/>
          <a:lstStyle/>
          <a:p>
            <a:endParaRPr lang="en-US" sz="900" b="1">
              <a:solidFill>
                <a:prstClr val="black"/>
              </a:solidFill>
            </a:endParaRPr>
          </a:p>
        </p:txBody>
      </p:sp>
      <p:sp>
        <p:nvSpPr>
          <p:cNvPr id="50296" name="Rectangle 120"/>
          <p:cNvSpPr>
            <a:spLocks noChangeArrowheads="1"/>
          </p:cNvSpPr>
          <p:nvPr/>
        </p:nvSpPr>
        <p:spPr bwMode="auto">
          <a:xfrm>
            <a:off x="1036638" y="4275138"/>
            <a:ext cx="2041525" cy="273050"/>
          </a:xfrm>
          <a:prstGeom prst="rect">
            <a:avLst/>
          </a:prstGeom>
          <a:noFill/>
          <a:ln w="9525">
            <a:noFill/>
            <a:miter lim="800000"/>
            <a:headEnd/>
            <a:tailEnd/>
          </a:ln>
          <a:effectLst/>
        </p:spPr>
        <p:txBody>
          <a:bodyPr/>
          <a:lstStyle/>
          <a:p>
            <a:pPr>
              <a:spcBef>
                <a:spcPct val="20000"/>
              </a:spcBef>
            </a:pPr>
            <a:r>
              <a:rPr lang="en-US" sz="1100" dirty="0">
                <a:solidFill>
                  <a:prstClr val="black"/>
                </a:solidFill>
              </a:rPr>
              <a:t>function5</a:t>
            </a:r>
          </a:p>
        </p:txBody>
      </p:sp>
      <p:sp>
        <p:nvSpPr>
          <p:cNvPr id="50297" name="Rectangle 121"/>
          <p:cNvSpPr>
            <a:spLocks noChangeArrowheads="1"/>
          </p:cNvSpPr>
          <p:nvPr/>
        </p:nvSpPr>
        <p:spPr bwMode="auto">
          <a:xfrm>
            <a:off x="228600" y="4275138"/>
            <a:ext cx="808038" cy="273050"/>
          </a:xfrm>
          <a:prstGeom prst="rect">
            <a:avLst/>
          </a:prstGeom>
          <a:noFill/>
          <a:ln w="9525">
            <a:noFill/>
            <a:miter lim="800000"/>
            <a:headEnd/>
            <a:tailEnd/>
          </a:ln>
          <a:effectLst/>
        </p:spPr>
        <p:txBody>
          <a:bodyPr vert="eaVert"/>
          <a:lstStyle/>
          <a:p>
            <a:pPr>
              <a:spcBef>
                <a:spcPct val="20000"/>
              </a:spcBef>
            </a:pPr>
            <a:endParaRPr lang="en-US" sz="900" b="1">
              <a:solidFill>
                <a:prstClr val="black"/>
              </a:solidFill>
            </a:endParaRPr>
          </a:p>
        </p:txBody>
      </p:sp>
      <p:sp>
        <p:nvSpPr>
          <p:cNvPr id="50298" name="Rectangle 122"/>
          <p:cNvSpPr>
            <a:spLocks noChangeArrowheads="1"/>
          </p:cNvSpPr>
          <p:nvPr/>
        </p:nvSpPr>
        <p:spPr bwMode="auto">
          <a:xfrm>
            <a:off x="228600" y="3182938"/>
            <a:ext cx="808038" cy="819150"/>
          </a:xfrm>
          <a:prstGeom prst="rect">
            <a:avLst/>
          </a:prstGeom>
          <a:noFill/>
          <a:ln w="9525">
            <a:noFill/>
            <a:miter lim="800000"/>
            <a:headEnd/>
            <a:tailEnd/>
          </a:ln>
          <a:effectLst/>
        </p:spPr>
        <p:txBody>
          <a:bodyPr/>
          <a:lstStyle/>
          <a:p>
            <a:pPr>
              <a:spcBef>
                <a:spcPct val="20000"/>
              </a:spcBef>
            </a:pPr>
            <a:r>
              <a:rPr lang="en-US" sz="1400" b="1" dirty="0">
                <a:solidFill>
                  <a:prstClr val="black"/>
                </a:solidFill>
              </a:rPr>
              <a:t>to 2010/12</a:t>
            </a:r>
          </a:p>
        </p:txBody>
      </p:sp>
      <p:sp>
        <p:nvSpPr>
          <p:cNvPr id="50299" name="Rectangle 123"/>
          <p:cNvSpPr>
            <a:spLocks noChangeArrowheads="1"/>
          </p:cNvSpPr>
          <p:nvPr/>
        </p:nvSpPr>
        <p:spPr bwMode="auto">
          <a:xfrm>
            <a:off x="228600" y="2090738"/>
            <a:ext cx="808038" cy="1092200"/>
          </a:xfrm>
          <a:prstGeom prst="rect">
            <a:avLst/>
          </a:prstGeom>
          <a:noFill/>
          <a:ln w="9525">
            <a:noFill/>
            <a:miter lim="800000"/>
            <a:headEnd/>
            <a:tailEnd/>
          </a:ln>
          <a:effectLst/>
        </p:spPr>
        <p:txBody>
          <a:bodyPr/>
          <a:lstStyle/>
          <a:p>
            <a:pPr>
              <a:spcBef>
                <a:spcPct val="20000"/>
              </a:spcBef>
            </a:pPr>
            <a:r>
              <a:rPr lang="en-US" sz="1400" b="1" dirty="0">
                <a:solidFill>
                  <a:prstClr val="black"/>
                </a:solidFill>
              </a:rPr>
              <a:t>to 2012/14</a:t>
            </a:r>
          </a:p>
        </p:txBody>
      </p:sp>
      <p:sp>
        <p:nvSpPr>
          <p:cNvPr id="50300" name="Rectangle 124"/>
          <p:cNvSpPr>
            <a:spLocks noChangeArrowheads="1"/>
          </p:cNvSpPr>
          <p:nvPr/>
        </p:nvSpPr>
        <p:spPr bwMode="auto">
          <a:xfrm>
            <a:off x="228600" y="998538"/>
            <a:ext cx="808038" cy="1092200"/>
          </a:xfrm>
          <a:prstGeom prst="rect">
            <a:avLst/>
          </a:prstGeom>
          <a:noFill/>
          <a:ln w="9525">
            <a:noFill/>
            <a:miter lim="800000"/>
            <a:headEnd/>
            <a:tailEnd/>
          </a:ln>
          <a:effectLst/>
        </p:spPr>
        <p:txBody>
          <a:bodyPr/>
          <a:lstStyle/>
          <a:p>
            <a:pPr>
              <a:spcBef>
                <a:spcPct val="20000"/>
              </a:spcBef>
            </a:pPr>
            <a:r>
              <a:rPr lang="en-US" sz="1400" b="1" dirty="0">
                <a:solidFill>
                  <a:prstClr val="black"/>
                </a:solidFill>
              </a:rPr>
              <a:t>Post-2014</a:t>
            </a:r>
          </a:p>
        </p:txBody>
      </p:sp>
      <p:sp>
        <p:nvSpPr>
          <p:cNvPr id="50301" name="Rectangle 125"/>
          <p:cNvSpPr>
            <a:spLocks noChangeArrowheads="1"/>
          </p:cNvSpPr>
          <p:nvPr/>
        </p:nvSpPr>
        <p:spPr bwMode="auto">
          <a:xfrm>
            <a:off x="228600" y="457200"/>
            <a:ext cx="808038" cy="334963"/>
          </a:xfrm>
          <a:prstGeom prst="rect">
            <a:avLst/>
          </a:prstGeom>
          <a:noFill/>
          <a:ln w="9525">
            <a:noFill/>
            <a:miter lim="800000"/>
            <a:headEnd/>
            <a:tailEnd/>
          </a:ln>
          <a:effectLst/>
        </p:spPr>
        <p:txBody>
          <a:bodyPr/>
          <a:lstStyle/>
          <a:p>
            <a:pPr>
              <a:spcBef>
                <a:spcPct val="20000"/>
              </a:spcBef>
            </a:pPr>
            <a:endParaRPr lang="en-US" sz="1000" b="1">
              <a:solidFill>
                <a:prstClr val="black"/>
              </a:solidFill>
            </a:endParaRPr>
          </a:p>
        </p:txBody>
      </p:sp>
      <p:sp>
        <p:nvSpPr>
          <p:cNvPr id="50302" name="Rectangle 126"/>
          <p:cNvSpPr>
            <a:spLocks noChangeArrowheads="1"/>
          </p:cNvSpPr>
          <p:nvPr/>
        </p:nvSpPr>
        <p:spPr bwMode="auto">
          <a:xfrm>
            <a:off x="8499475" y="99853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03" name="Rectangle 127"/>
          <p:cNvSpPr>
            <a:spLocks noChangeArrowheads="1"/>
          </p:cNvSpPr>
          <p:nvPr/>
        </p:nvSpPr>
        <p:spPr bwMode="auto">
          <a:xfrm>
            <a:off x="8081963" y="99853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04" name="Rectangle 128"/>
          <p:cNvSpPr>
            <a:spLocks noChangeArrowheads="1"/>
          </p:cNvSpPr>
          <p:nvPr/>
        </p:nvSpPr>
        <p:spPr bwMode="auto">
          <a:xfrm>
            <a:off x="7666038" y="99853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05" name="Rectangle 129"/>
          <p:cNvSpPr>
            <a:spLocks noChangeArrowheads="1"/>
          </p:cNvSpPr>
          <p:nvPr/>
        </p:nvSpPr>
        <p:spPr bwMode="auto">
          <a:xfrm>
            <a:off x="7248525" y="998538"/>
            <a:ext cx="417513"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06" name="Rectangle 130"/>
          <p:cNvSpPr>
            <a:spLocks noChangeArrowheads="1"/>
          </p:cNvSpPr>
          <p:nvPr/>
        </p:nvSpPr>
        <p:spPr bwMode="auto">
          <a:xfrm>
            <a:off x="6831013" y="9985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07" name="Rectangle 131"/>
          <p:cNvSpPr>
            <a:spLocks noChangeArrowheads="1"/>
          </p:cNvSpPr>
          <p:nvPr/>
        </p:nvSpPr>
        <p:spPr bwMode="auto">
          <a:xfrm>
            <a:off x="6413500" y="998538"/>
            <a:ext cx="417513"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08" name="Rectangle 132"/>
          <p:cNvSpPr>
            <a:spLocks noChangeArrowheads="1"/>
          </p:cNvSpPr>
          <p:nvPr/>
        </p:nvSpPr>
        <p:spPr bwMode="auto">
          <a:xfrm>
            <a:off x="5995988" y="9985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09" name="Rectangle 133"/>
          <p:cNvSpPr>
            <a:spLocks noChangeArrowheads="1"/>
          </p:cNvSpPr>
          <p:nvPr/>
        </p:nvSpPr>
        <p:spPr bwMode="auto">
          <a:xfrm>
            <a:off x="5580063" y="99853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10" name="Rectangle 134"/>
          <p:cNvSpPr>
            <a:spLocks noChangeArrowheads="1"/>
          </p:cNvSpPr>
          <p:nvPr/>
        </p:nvSpPr>
        <p:spPr bwMode="auto">
          <a:xfrm>
            <a:off x="5164138" y="99853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11" name="Rectangle 135"/>
          <p:cNvSpPr>
            <a:spLocks noChangeArrowheads="1"/>
          </p:cNvSpPr>
          <p:nvPr/>
        </p:nvSpPr>
        <p:spPr bwMode="auto">
          <a:xfrm>
            <a:off x="4746625" y="998538"/>
            <a:ext cx="417513"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12" name="Rectangle 136"/>
          <p:cNvSpPr>
            <a:spLocks noChangeArrowheads="1"/>
          </p:cNvSpPr>
          <p:nvPr/>
        </p:nvSpPr>
        <p:spPr bwMode="auto">
          <a:xfrm>
            <a:off x="4330700" y="99853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13" name="Rectangle 137"/>
          <p:cNvSpPr>
            <a:spLocks noChangeArrowheads="1"/>
          </p:cNvSpPr>
          <p:nvPr/>
        </p:nvSpPr>
        <p:spPr bwMode="auto">
          <a:xfrm>
            <a:off x="3078163" y="99853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14" name="Rectangle 138"/>
          <p:cNvSpPr>
            <a:spLocks noChangeArrowheads="1"/>
          </p:cNvSpPr>
          <p:nvPr/>
        </p:nvSpPr>
        <p:spPr bwMode="auto">
          <a:xfrm>
            <a:off x="1036638" y="998538"/>
            <a:ext cx="2041525" cy="273050"/>
          </a:xfrm>
          <a:prstGeom prst="rect">
            <a:avLst/>
          </a:prstGeom>
          <a:noFill/>
          <a:ln w="9525">
            <a:noFill/>
            <a:miter lim="800000"/>
            <a:headEnd/>
            <a:tailEnd/>
          </a:ln>
          <a:effectLst/>
        </p:spPr>
        <p:txBody>
          <a:bodyPr/>
          <a:lstStyle/>
          <a:p>
            <a:pPr>
              <a:spcBef>
                <a:spcPct val="20000"/>
              </a:spcBef>
            </a:pPr>
            <a:r>
              <a:rPr lang="en-US" sz="1100" dirty="0">
                <a:solidFill>
                  <a:prstClr val="black"/>
                </a:solidFill>
              </a:rPr>
              <a:t>function17</a:t>
            </a:r>
          </a:p>
        </p:txBody>
      </p:sp>
      <p:sp>
        <p:nvSpPr>
          <p:cNvPr id="50315" name="Rectangle 139"/>
          <p:cNvSpPr>
            <a:spLocks noChangeArrowheads="1"/>
          </p:cNvSpPr>
          <p:nvPr/>
        </p:nvSpPr>
        <p:spPr bwMode="auto">
          <a:xfrm>
            <a:off x="8499475" y="5680075"/>
            <a:ext cx="415925" cy="808038"/>
          </a:xfrm>
          <a:prstGeom prst="rect">
            <a:avLst/>
          </a:prstGeom>
          <a:noFill/>
          <a:ln w="9525">
            <a:noFill/>
            <a:miter lim="800000"/>
            <a:headEnd/>
            <a:tailEnd/>
          </a:ln>
          <a:effectLst/>
        </p:spPr>
        <p:txBody>
          <a:bodyPr vert="eaVert"/>
          <a:lstStyle/>
          <a:p>
            <a:r>
              <a:rPr lang="en-US" sz="1100" b="1" dirty="0" err="1">
                <a:solidFill>
                  <a:prstClr val="black"/>
                </a:solidFill>
              </a:rPr>
              <a:t>Telematics</a:t>
            </a:r>
            <a:endParaRPr lang="en-US" sz="1100" b="1" dirty="0">
              <a:solidFill>
                <a:prstClr val="black"/>
              </a:solidFill>
            </a:endParaRPr>
          </a:p>
        </p:txBody>
      </p:sp>
      <p:sp>
        <p:nvSpPr>
          <p:cNvPr id="50316" name="Rectangle 140"/>
          <p:cNvSpPr>
            <a:spLocks noChangeArrowheads="1"/>
          </p:cNvSpPr>
          <p:nvPr/>
        </p:nvSpPr>
        <p:spPr bwMode="auto">
          <a:xfrm>
            <a:off x="8081963" y="5680075"/>
            <a:ext cx="417512" cy="808038"/>
          </a:xfrm>
          <a:prstGeom prst="rect">
            <a:avLst/>
          </a:prstGeom>
          <a:noFill/>
          <a:ln w="9525">
            <a:noFill/>
            <a:miter lim="800000"/>
            <a:headEnd/>
            <a:tailEnd/>
          </a:ln>
          <a:effectLst/>
        </p:spPr>
        <p:txBody>
          <a:bodyPr vert="eaVert"/>
          <a:lstStyle/>
          <a:p>
            <a:r>
              <a:rPr lang="en-US" sz="1100" b="1" dirty="0" err="1">
                <a:solidFill>
                  <a:prstClr val="black"/>
                </a:solidFill>
              </a:rPr>
              <a:t>Transmiss</a:t>
            </a:r>
            <a:r>
              <a:rPr lang="en-US" sz="1100" b="1" dirty="0">
                <a:solidFill>
                  <a:prstClr val="black"/>
                </a:solidFill>
              </a:rPr>
              <a:t>.</a:t>
            </a:r>
          </a:p>
        </p:txBody>
      </p:sp>
      <p:sp>
        <p:nvSpPr>
          <p:cNvPr id="50317" name="Rectangle 141"/>
          <p:cNvSpPr>
            <a:spLocks noChangeArrowheads="1"/>
          </p:cNvSpPr>
          <p:nvPr/>
        </p:nvSpPr>
        <p:spPr bwMode="auto">
          <a:xfrm>
            <a:off x="7666038" y="5680075"/>
            <a:ext cx="415925" cy="808038"/>
          </a:xfrm>
          <a:prstGeom prst="rect">
            <a:avLst/>
          </a:prstGeom>
          <a:noFill/>
          <a:ln w="9525">
            <a:noFill/>
            <a:miter lim="800000"/>
            <a:headEnd/>
            <a:tailEnd/>
          </a:ln>
          <a:effectLst/>
        </p:spPr>
        <p:txBody>
          <a:bodyPr vert="eaVert"/>
          <a:lstStyle/>
          <a:p>
            <a:r>
              <a:rPr lang="en-US" sz="1100" b="1" dirty="0">
                <a:solidFill>
                  <a:prstClr val="black"/>
                </a:solidFill>
              </a:rPr>
              <a:t>Engine</a:t>
            </a:r>
          </a:p>
        </p:txBody>
      </p:sp>
      <p:sp>
        <p:nvSpPr>
          <p:cNvPr id="50318" name="Rectangle 142"/>
          <p:cNvSpPr>
            <a:spLocks noChangeArrowheads="1"/>
          </p:cNvSpPr>
          <p:nvPr/>
        </p:nvSpPr>
        <p:spPr bwMode="auto">
          <a:xfrm>
            <a:off x="7248525" y="5680075"/>
            <a:ext cx="417513" cy="808038"/>
          </a:xfrm>
          <a:prstGeom prst="rect">
            <a:avLst/>
          </a:prstGeom>
          <a:noFill/>
          <a:ln w="9525">
            <a:noFill/>
            <a:miter lim="800000"/>
            <a:headEnd/>
            <a:tailEnd/>
          </a:ln>
          <a:effectLst/>
        </p:spPr>
        <p:txBody>
          <a:bodyPr vert="eaVert"/>
          <a:lstStyle/>
          <a:p>
            <a:r>
              <a:rPr lang="en-US" sz="1100" b="1" dirty="0">
                <a:solidFill>
                  <a:prstClr val="black"/>
                </a:solidFill>
              </a:rPr>
              <a:t>Occupant Information</a:t>
            </a:r>
          </a:p>
        </p:txBody>
      </p:sp>
      <p:sp>
        <p:nvSpPr>
          <p:cNvPr id="50319" name="Rectangle 143"/>
          <p:cNvSpPr>
            <a:spLocks noChangeArrowheads="1"/>
          </p:cNvSpPr>
          <p:nvPr/>
        </p:nvSpPr>
        <p:spPr bwMode="auto">
          <a:xfrm>
            <a:off x="6831013" y="5680075"/>
            <a:ext cx="417512" cy="808038"/>
          </a:xfrm>
          <a:prstGeom prst="rect">
            <a:avLst/>
          </a:prstGeom>
          <a:noFill/>
          <a:ln w="9525">
            <a:noFill/>
            <a:miter lim="800000"/>
            <a:headEnd/>
            <a:tailEnd/>
          </a:ln>
          <a:effectLst/>
        </p:spPr>
        <p:txBody>
          <a:bodyPr vert="eaVert"/>
          <a:lstStyle/>
          <a:p>
            <a:r>
              <a:rPr lang="en-US" sz="1100" b="1" dirty="0">
                <a:solidFill>
                  <a:prstClr val="black"/>
                </a:solidFill>
              </a:rPr>
              <a:t>Exterior lighting</a:t>
            </a:r>
          </a:p>
        </p:txBody>
      </p:sp>
      <p:sp>
        <p:nvSpPr>
          <p:cNvPr id="50320" name="Rectangle 144"/>
          <p:cNvSpPr>
            <a:spLocks noChangeArrowheads="1"/>
          </p:cNvSpPr>
          <p:nvPr/>
        </p:nvSpPr>
        <p:spPr bwMode="auto">
          <a:xfrm>
            <a:off x="6413500" y="5680075"/>
            <a:ext cx="417513" cy="808038"/>
          </a:xfrm>
          <a:prstGeom prst="rect">
            <a:avLst/>
          </a:prstGeom>
          <a:noFill/>
          <a:ln w="9525">
            <a:noFill/>
            <a:miter lim="800000"/>
            <a:headEnd/>
            <a:tailEnd/>
          </a:ln>
          <a:effectLst/>
        </p:spPr>
        <p:txBody>
          <a:bodyPr vert="eaVert"/>
          <a:lstStyle/>
          <a:p>
            <a:r>
              <a:rPr lang="en-US" sz="1100" b="1" dirty="0" smtClean="0">
                <a:solidFill>
                  <a:prstClr val="black"/>
                </a:solidFill>
              </a:rPr>
              <a:t>Occupant</a:t>
            </a:r>
          </a:p>
          <a:p>
            <a:r>
              <a:rPr lang="en-US" sz="1100" b="1" dirty="0" smtClean="0">
                <a:solidFill>
                  <a:prstClr val="black"/>
                </a:solidFill>
              </a:rPr>
              <a:t>protection</a:t>
            </a:r>
            <a:endParaRPr lang="en-US" sz="1100" b="1" dirty="0">
              <a:solidFill>
                <a:prstClr val="black"/>
              </a:solidFill>
            </a:endParaRPr>
          </a:p>
        </p:txBody>
      </p:sp>
      <p:sp>
        <p:nvSpPr>
          <p:cNvPr id="50321" name="Rectangle 145"/>
          <p:cNvSpPr>
            <a:spLocks noChangeArrowheads="1"/>
          </p:cNvSpPr>
          <p:nvPr/>
        </p:nvSpPr>
        <p:spPr bwMode="auto">
          <a:xfrm>
            <a:off x="5995988" y="5680074"/>
            <a:ext cx="417512" cy="873125"/>
          </a:xfrm>
          <a:prstGeom prst="rect">
            <a:avLst/>
          </a:prstGeom>
          <a:noFill/>
          <a:ln w="9525">
            <a:noFill/>
            <a:miter lim="800000"/>
            <a:headEnd/>
            <a:tailEnd/>
          </a:ln>
          <a:effectLst/>
        </p:spPr>
        <p:txBody>
          <a:bodyPr vert="eaVert"/>
          <a:lstStyle/>
          <a:p>
            <a:r>
              <a:rPr lang="en-US" sz="1100" b="1" dirty="0" smtClean="0">
                <a:solidFill>
                  <a:prstClr val="black"/>
                </a:solidFill>
              </a:rPr>
              <a:t>Infotainment</a:t>
            </a:r>
            <a:endParaRPr lang="en-US" sz="1100" b="1" dirty="0">
              <a:solidFill>
                <a:prstClr val="black"/>
              </a:solidFill>
            </a:endParaRPr>
          </a:p>
        </p:txBody>
      </p:sp>
      <p:sp>
        <p:nvSpPr>
          <p:cNvPr id="50322" name="Rectangle 146"/>
          <p:cNvSpPr>
            <a:spLocks noChangeArrowheads="1"/>
          </p:cNvSpPr>
          <p:nvPr/>
        </p:nvSpPr>
        <p:spPr bwMode="auto">
          <a:xfrm>
            <a:off x="5580063" y="5680074"/>
            <a:ext cx="415925" cy="873125"/>
          </a:xfrm>
          <a:prstGeom prst="rect">
            <a:avLst/>
          </a:prstGeom>
          <a:noFill/>
          <a:ln w="9525">
            <a:noFill/>
            <a:miter lim="800000"/>
            <a:headEnd/>
            <a:tailEnd/>
          </a:ln>
          <a:effectLst/>
        </p:spPr>
        <p:txBody>
          <a:bodyPr vert="eaVert"/>
          <a:lstStyle/>
          <a:p>
            <a:r>
              <a:rPr lang="en-US" sz="1100" b="1" dirty="0" smtClean="0">
                <a:solidFill>
                  <a:prstClr val="black"/>
                </a:solidFill>
              </a:rPr>
              <a:t>Environment  </a:t>
            </a:r>
            <a:r>
              <a:rPr lang="en-US" sz="1100" b="1" dirty="0">
                <a:solidFill>
                  <a:prstClr val="black"/>
                </a:solidFill>
              </a:rPr>
              <a:t>sensing</a:t>
            </a:r>
          </a:p>
        </p:txBody>
      </p:sp>
      <p:sp>
        <p:nvSpPr>
          <p:cNvPr id="50323" name="Rectangle 147"/>
          <p:cNvSpPr>
            <a:spLocks noChangeArrowheads="1"/>
          </p:cNvSpPr>
          <p:nvPr/>
        </p:nvSpPr>
        <p:spPr bwMode="auto">
          <a:xfrm>
            <a:off x="5164138" y="5680075"/>
            <a:ext cx="415925" cy="808038"/>
          </a:xfrm>
          <a:prstGeom prst="rect">
            <a:avLst/>
          </a:prstGeom>
          <a:noFill/>
          <a:ln w="9525">
            <a:noFill/>
            <a:miter lim="800000"/>
            <a:headEnd/>
            <a:tailEnd/>
          </a:ln>
          <a:effectLst/>
        </p:spPr>
        <p:txBody>
          <a:bodyPr vert="eaVert"/>
          <a:lstStyle/>
          <a:p>
            <a:r>
              <a:rPr lang="en-US" sz="1100" b="1" dirty="0">
                <a:solidFill>
                  <a:prstClr val="black"/>
                </a:solidFill>
              </a:rPr>
              <a:t>Object detection</a:t>
            </a:r>
          </a:p>
        </p:txBody>
      </p:sp>
      <p:sp>
        <p:nvSpPr>
          <p:cNvPr id="50324" name="Rectangle 148"/>
          <p:cNvSpPr>
            <a:spLocks noChangeArrowheads="1"/>
          </p:cNvSpPr>
          <p:nvPr/>
        </p:nvSpPr>
        <p:spPr bwMode="auto">
          <a:xfrm>
            <a:off x="4746625" y="5680075"/>
            <a:ext cx="417513" cy="858838"/>
          </a:xfrm>
          <a:prstGeom prst="rect">
            <a:avLst/>
          </a:prstGeom>
          <a:noFill/>
          <a:ln w="9525">
            <a:noFill/>
            <a:miter lim="800000"/>
            <a:headEnd/>
            <a:tailEnd/>
          </a:ln>
          <a:effectLst/>
        </p:spPr>
        <p:txBody>
          <a:bodyPr vert="eaVert"/>
          <a:lstStyle/>
          <a:p>
            <a:r>
              <a:rPr lang="en-US" sz="1100" b="1" dirty="0">
                <a:solidFill>
                  <a:prstClr val="black"/>
                </a:solidFill>
              </a:rPr>
              <a:t>Suspension</a:t>
            </a:r>
          </a:p>
        </p:txBody>
      </p:sp>
      <p:sp>
        <p:nvSpPr>
          <p:cNvPr id="50325" name="Rectangle 149"/>
          <p:cNvSpPr>
            <a:spLocks noChangeArrowheads="1"/>
          </p:cNvSpPr>
          <p:nvPr/>
        </p:nvSpPr>
        <p:spPr bwMode="auto">
          <a:xfrm>
            <a:off x="4330700" y="5680075"/>
            <a:ext cx="415925" cy="808038"/>
          </a:xfrm>
          <a:prstGeom prst="rect">
            <a:avLst/>
          </a:prstGeom>
          <a:noFill/>
          <a:ln w="9525">
            <a:noFill/>
            <a:miter lim="800000"/>
            <a:headEnd/>
            <a:tailEnd/>
          </a:ln>
          <a:effectLst/>
        </p:spPr>
        <p:txBody>
          <a:bodyPr vert="eaVert"/>
          <a:lstStyle/>
          <a:p>
            <a:r>
              <a:rPr lang="en-US" sz="1100" b="1" dirty="0">
                <a:solidFill>
                  <a:prstClr val="black"/>
                </a:solidFill>
              </a:rPr>
              <a:t>Steering</a:t>
            </a:r>
          </a:p>
        </p:txBody>
      </p:sp>
      <p:sp>
        <p:nvSpPr>
          <p:cNvPr id="50326" name="Rectangle 150"/>
          <p:cNvSpPr>
            <a:spLocks noChangeArrowheads="1"/>
          </p:cNvSpPr>
          <p:nvPr/>
        </p:nvSpPr>
        <p:spPr bwMode="auto">
          <a:xfrm>
            <a:off x="3078163" y="5680075"/>
            <a:ext cx="417512" cy="808038"/>
          </a:xfrm>
          <a:prstGeom prst="rect">
            <a:avLst/>
          </a:prstGeom>
          <a:noFill/>
          <a:ln w="9525">
            <a:noFill/>
            <a:miter lim="800000"/>
            <a:headEnd/>
            <a:tailEnd/>
          </a:ln>
          <a:effectLst/>
        </p:spPr>
        <p:txBody>
          <a:bodyPr vert="eaVert"/>
          <a:lstStyle/>
          <a:p>
            <a:r>
              <a:rPr lang="en-US" sz="1100" b="1" dirty="0">
                <a:solidFill>
                  <a:prstClr val="black"/>
                </a:solidFill>
              </a:rPr>
              <a:t>Brake</a:t>
            </a:r>
          </a:p>
        </p:txBody>
      </p:sp>
      <p:sp>
        <p:nvSpPr>
          <p:cNvPr id="50327" name="Rectangle 151"/>
          <p:cNvSpPr>
            <a:spLocks noChangeArrowheads="1"/>
          </p:cNvSpPr>
          <p:nvPr/>
        </p:nvSpPr>
        <p:spPr bwMode="auto">
          <a:xfrm>
            <a:off x="2667000" y="5680075"/>
            <a:ext cx="411163" cy="808038"/>
          </a:xfrm>
          <a:prstGeom prst="rect">
            <a:avLst/>
          </a:prstGeom>
          <a:noFill/>
          <a:ln w="9525">
            <a:noFill/>
            <a:miter lim="800000"/>
            <a:headEnd/>
            <a:tailEnd/>
          </a:ln>
          <a:effectLst/>
        </p:spPr>
        <p:txBody>
          <a:bodyPr vert="eaVert"/>
          <a:lstStyle/>
          <a:p>
            <a:pPr>
              <a:spcBef>
                <a:spcPct val="20000"/>
              </a:spcBef>
            </a:pPr>
            <a:r>
              <a:rPr lang="en-US" sz="1100" b="1" dirty="0">
                <a:solidFill>
                  <a:prstClr val="black"/>
                </a:solidFill>
              </a:rPr>
              <a:t>Subsystem</a:t>
            </a:r>
          </a:p>
        </p:txBody>
      </p:sp>
      <p:sp>
        <p:nvSpPr>
          <p:cNvPr id="50328" name="Rectangle 152"/>
          <p:cNvSpPr>
            <a:spLocks noChangeArrowheads="1"/>
          </p:cNvSpPr>
          <p:nvPr/>
        </p:nvSpPr>
        <p:spPr bwMode="auto">
          <a:xfrm>
            <a:off x="8499475" y="3729038"/>
            <a:ext cx="415925"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329" name="Rectangle 153"/>
          <p:cNvSpPr>
            <a:spLocks noChangeArrowheads="1"/>
          </p:cNvSpPr>
          <p:nvPr/>
        </p:nvSpPr>
        <p:spPr bwMode="auto">
          <a:xfrm>
            <a:off x="8081963" y="37290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30" name="Rectangle 154"/>
          <p:cNvSpPr>
            <a:spLocks noChangeArrowheads="1"/>
          </p:cNvSpPr>
          <p:nvPr/>
        </p:nvSpPr>
        <p:spPr bwMode="auto">
          <a:xfrm>
            <a:off x="7666038" y="3729038"/>
            <a:ext cx="415925"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31" name="Rectangle 155"/>
          <p:cNvSpPr>
            <a:spLocks noChangeArrowheads="1"/>
          </p:cNvSpPr>
          <p:nvPr/>
        </p:nvSpPr>
        <p:spPr bwMode="auto">
          <a:xfrm>
            <a:off x="7248525" y="372903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32" name="Rectangle 156"/>
          <p:cNvSpPr>
            <a:spLocks noChangeArrowheads="1"/>
          </p:cNvSpPr>
          <p:nvPr/>
        </p:nvSpPr>
        <p:spPr bwMode="auto">
          <a:xfrm>
            <a:off x="6831013" y="37290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33" name="Rectangle 157"/>
          <p:cNvSpPr>
            <a:spLocks noChangeArrowheads="1"/>
          </p:cNvSpPr>
          <p:nvPr/>
        </p:nvSpPr>
        <p:spPr bwMode="auto">
          <a:xfrm>
            <a:off x="6413500" y="3729038"/>
            <a:ext cx="417513"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334" name="Rectangle 158"/>
          <p:cNvSpPr>
            <a:spLocks noChangeArrowheads="1"/>
          </p:cNvSpPr>
          <p:nvPr/>
        </p:nvSpPr>
        <p:spPr bwMode="auto">
          <a:xfrm>
            <a:off x="5995988" y="37290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35" name="Rectangle 159"/>
          <p:cNvSpPr>
            <a:spLocks noChangeArrowheads="1"/>
          </p:cNvSpPr>
          <p:nvPr/>
        </p:nvSpPr>
        <p:spPr bwMode="auto">
          <a:xfrm>
            <a:off x="5580063" y="3729038"/>
            <a:ext cx="415925"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336" name="Rectangle 160"/>
          <p:cNvSpPr>
            <a:spLocks noChangeArrowheads="1"/>
          </p:cNvSpPr>
          <p:nvPr/>
        </p:nvSpPr>
        <p:spPr bwMode="auto">
          <a:xfrm>
            <a:off x="5164138" y="3729038"/>
            <a:ext cx="415925"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337" name="Rectangle 161"/>
          <p:cNvSpPr>
            <a:spLocks noChangeArrowheads="1"/>
          </p:cNvSpPr>
          <p:nvPr/>
        </p:nvSpPr>
        <p:spPr bwMode="auto">
          <a:xfrm>
            <a:off x="4746625" y="372903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38" name="Rectangle 162"/>
          <p:cNvSpPr>
            <a:spLocks noChangeArrowheads="1"/>
          </p:cNvSpPr>
          <p:nvPr/>
        </p:nvSpPr>
        <p:spPr bwMode="auto">
          <a:xfrm>
            <a:off x="4330700" y="3729038"/>
            <a:ext cx="415925"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339" name="Rectangle 163"/>
          <p:cNvSpPr>
            <a:spLocks noChangeArrowheads="1"/>
          </p:cNvSpPr>
          <p:nvPr/>
        </p:nvSpPr>
        <p:spPr bwMode="auto">
          <a:xfrm>
            <a:off x="3078163" y="37290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40" name="Rectangle 164"/>
          <p:cNvSpPr>
            <a:spLocks noChangeArrowheads="1"/>
          </p:cNvSpPr>
          <p:nvPr/>
        </p:nvSpPr>
        <p:spPr bwMode="auto">
          <a:xfrm>
            <a:off x="1036638" y="3729038"/>
            <a:ext cx="2041525" cy="273050"/>
          </a:xfrm>
          <a:prstGeom prst="rect">
            <a:avLst/>
          </a:prstGeom>
          <a:noFill/>
          <a:ln w="9525">
            <a:noFill/>
            <a:miter lim="800000"/>
            <a:headEnd/>
            <a:tailEnd/>
          </a:ln>
          <a:effectLst/>
        </p:spPr>
        <p:txBody>
          <a:bodyPr/>
          <a:lstStyle/>
          <a:p>
            <a:pPr>
              <a:spcBef>
                <a:spcPct val="20000"/>
              </a:spcBef>
            </a:pPr>
            <a:r>
              <a:rPr lang="en-US" sz="1100" dirty="0">
                <a:solidFill>
                  <a:prstClr val="black"/>
                </a:solidFill>
              </a:rPr>
              <a:t>function7</a:t>
            </a:r>
          </a:p>
        </p:txBody>
      </p:sp>
      <p:sp>
        <p:nvSpPr>
          <p:cNvPr id="50341" name="Rectangle 165"/>
          <p:cNvSpPr>
            <a:spLocks noChangeArrowheads="1"/>
          </p:cNvSpPr>
          <p:nvPr/>
        </p:nvSpPr>
        <p:spPr bwMode="auto">
          <a:xfrm>
            <a:off x="8499475" y="3455988"/>
            <a:ext cx="415925"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342" name="Rectangle 166"/>
          <p:cNvSpPr>
            <a:spLocks noChangeArrowheads="1"/>
          </p:cNvSpPr>
          <p:nvPr/>
        </p:nvSpPr>
        <p:spPr bwMode="auto">
          <a:xfrm>
            <a:off x="8081963" y="345598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43" name="Rectangle 167"/>
          <p:cNvSpPr>
            <a:spLocks noChangeArrowheads="1"/>
          </p:cNvSpPr>
          <p:nvPr/>
        </p:nvSpPr>
        <p:spPr bwMode="auto">
          <a:xfrm>
            <a:off x="7666038" y="3455988"/>
            <a:ext cx="415925"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44" name="Rectangle 168"/>
          <p:cNvSpPr>
            <a:spLocks noChangeArrowheads="1"/>
          </p:cNvSpPr>
          <p:nvPr/>
        </p:nvSpPr>
        <p:spPr bwMode="auto">
          <a:xfrm>
            <a:off x="7248525" y="3455988"/>
            <a:ext cx="417513"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345" name="Rectangle 169"/>
          <p:cNvSpPr>
            <a:spLocks noChangeArrowheads="1"/>
          </p:cNvSpPr>
          <p:nvPr/>
        </p:nvSpPr>
        <p:spPr bwMode="auto">
          <a:xfrm>
            <a:off x="6831013" y="345598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46" name="Rectangle 170"/>
          <p:cNvSpPr>
            <a:spLocks noChangeArrowheads="1"/>
          </p:cNvSpPr>
          <p:nvPr/>
        </p:nvSpPr>
        <p:spPr bwMode="auto">
          <a:xfrm>
            <a:off x="6413500" y="345598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47" name="Rectangle 171"/>
          <p:cNvSpPr>
            <a:spLocks noChangeArrowheads="1"/>
          </p:cNvSpPr>
          <p:nvPr/>
        </p:nvSpPr>
        <p:spPr bwMode="auto">
          <a:xfrm>
            <a:off x="5995988" y="345598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48" name="Rectangle 172"/>
          <p:cNvSpPr>
            <a:spLocks noChangeArrowheads="1"/>
          </p:cNvSpPr>
          <p:nvPr/>
        </p:nvSpPr>
        <p:spPr bwMode="auto">
          <a:xfrm>
            <a:off x="5580063" y="3455988"/>
            <a:ext cx="415925"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349" name="Rectangle 173"/>
          <p:cNvSpPr>
            <a:spLocks noChangeArrowheads="1"/>
          </p:cNvSpPr>
          <p:nvPr/>
        </p:nvSpPr>
        <p:spPr bwMode="auto">
          <a:xfrm>
            <a:off x="5164138" y="3455988"/>
            <a:ext cx="415925"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350" name="Rectangle 174"/>
          <p:cNvSpPr>
            <a:spLocks noChangeArrowheads="1"/>
          </p:cNvSpPr>
          <p:nvPr/>
        </p:nvSpPr>
        <p:spPr bwMode="auto">
          <a:xfrm>
            <a:off x="4746625" y="345598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51" name="Rectangle 175"/>
          <p:cNvSpPr>
            <a:spLocks noChangeArrowheads="1"/>
          </p:cNvSpPr>
          <p:nvPr/>
        </p:nvSpPr>
        <p:spPr bwMode="auto">
          <a:xfrm>
            <a:off x="4330700" y="3455988"/>
            <a:ext cx="415925"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352" name="Rectangle 176"/>
          <p:cNvSpPr>
            <a:spLocks noChangeArrowheads="1"/>
          </p:cNvSpPr>
          <p:nvPr/>
        </p:nvSpPr>
        <p:spPr bwMode="auto">
          <a:xfrm>
            <a:off x="3078163" y="345598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53" name="Rectangle 177"/>
          <p:cNvSpPr>
            <a:spLocks noChangeArrowheads="1"/>
          </p:cNvSpPr>
          <p:nvPr/>
        </p:nvSpPr>
        <p:spPr bwMode="auto">
          <a:xfrm>
            <a:off x="1036638" y="3455988"/>
            <a:ext cx="2041525" cy="273050"/>
          </a:xfrm>
          <a:prstGeom prst="rect">
            <a:avLst/>
          </a:prstGeom>
          <a:noFill/>
          <a:ln w="9525">
            <a:noFill/>
            <a:miter lim="800000"/>
            <a:headEnd/>
            <a:tailEnd/>
          </a:ln>
          <a:effectLst/>
        </p:spPr>
        <p:txBody>
          <a:bodyPr/>
          <a:lstStyle/>
          <a:p>
            <a:pPr>
              <a:spcBef>
                <a:spcPct val="20000"/>
              </a:spcBef>
            </a:pPr>
            <a:r>
              <a:rPr lang="en-US" sz="1100" dirty="0">
                <a:solidFill>
                  <a:prstClr val="black"/>
                </a:solidFill>
              </a:rPr>
              <a:t>function8</a:t>
            </a:r>
          </a:p>
        </p:txBody>
      </p:sp>
      <p:sp>
        <p:nvSpPr>
          <p:cNvPr id="50354" name="Rectangle 178"/>
          <p:cNvSpPr>
            <a:spLocks noChangeArrowheads="1"/>
          </p:cNvSpPr>
          <p:nvPr/>
        </p:nvSpPr>
        <p:spPr bwMode="auto">
          <a:xfrm>
            <a:off x="8499475" y="3182938"/>
            <a:ext cx="415925"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55" name="Rectangle 179"/>
          <p:cNvSpPr>
            <a:spLocks noChangeArrowheads="1"/>
          </p:cNvSpPr>
          <p:nvPr/>
        </p:nvSpPr>
        <p:spPr bwMode="auto">
          <a:xfrm>
            <a:off x="8081963" y="31829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56" name="Rectangle 180"/>
          <p:cNvSpPr>
            <a:spLocks noChangeArrowheads="1"/>
          </p:cNvSpPr>
          <p:nvPr/>
        </p:nvSpPr>
        <p:spPr bwMode="auto">
          <a:xfrm>
            <a:off x="7666038" y="3182938"/>
            <a:ext cx="415925"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357" name="Rectangle 181"/>
          <p:cNvSpPr>
            <a:spLocks noChangeArrowheads="1"/>
          </p:cNvSpPr>
          <p:nvPr/>
        </p:nvSpPr>
        <p:spPr bwMode="auto">
          <a:xfrm>
            <a:off x="7248525" y="318293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58" name="Rectangle 182"/>
          <p:cNvSpPr>
            <a:spLocks noChangeArrowheads="1"/>
          </p:cNvSpPr>
          <p:nvPr/>
        </p:nvSpPr>
        <p:spPr bwMode="auto">
          <a:xfrm>
            <a:off x="6831013" y="31829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59" name="Rectangle 183"/>
          <p:cNvSpPr>
            <a:spLocks noChangeArrowheads="1"/>
          </p:cNvSpPr>
          <p:nvPr/>
        </p:nvSpPr>
        <p:spPr bwMode="auto">
          <a:xfrm>
            <a:off x="6413500" y="318293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60" name="Rectangle 184"/>
          <p:cNvSpPr>
            <a:spLocks noChangeArrowheads="1"/>
          </p:cNvSpPr>
          <p:nvPr/>
        </p:nvSpPr>
        <p:spPr bwMode="auto">
          <a:xfrm>
            <a:off x="5995988" y="31829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61" name="Rectangle 185"/>
          <p:cNvSpPr>
            <a:spLocks noChangeArrowheads="1"/>
          </p:cNvSpPr>
          <p:nvPr/>
        </p:nvSpPr>
        <p:spPr bwMode="auto">
          <a:xfrm>
            <a:off x="5580063" y="3182938"/>
            <a:ext cx="415925"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62" name="Rectangle 186"/>
          <p:cNvSpPr>
            <a:spLocks noChangeArrowheads="1"/>
          </p:cNvSpPr>
          <p:nvPr/>
        </p:nvSpPr>
        <p:spPr bwMode="auto">
          <a:xfrm>
            <a:off x="5164138" y="3182938"/>
            <a:ext cx="415925"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63" name="Rectangle 187"/>
          <p:cNvSpPr>
            <a:spLocks noChangeArrowheads="1"/>
          </p:cNvSpPr>
          <p:nvPr/>
        </p:nvSpPr>
        <p:spPr bwMode="auto">
          <a:xfrm>
            <a:off x="4746625" y="3182938"/>
            <a:ext cx="417513"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364" name="Rectangle 188"/>
          <p:cNvSpPr>
            <a:spLocks noChangeArrowheads="1"/>
          </p:cNvSpPr>
          <p:nvPr/>
        </p:nvSpPr>
        <p:spPr bwMode="auto">
          <a:xfrm>
            <a:off x="4330700" y="3182938"/>
            <a:ext cx="415925"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365" name="Rectangle 189"/>
          <p:cNvSpPr>
            <a:spLocks noChangeArrowheads="1"/>
          </p:cNvSpPr>
          <p:nvPr/>
        </p:nvSpPr>
        <p:spPr bwMode="auto">
          <a:xfrm>
            <a:off x="3078163" y="3182938"/>
            <a:ext cx="417512" cy="273050"/>
          </a:xfrm>
          <a:prstGeom prst="rect">
            <a:avLst/>
          </a:prstGeom>
          <a:solidFill>
            <a:srgbClr val="66FF33"/>
          </a:solidFill>
          <a:ln w="9525">
            <a:noFill/>
            <a:miter lim="800000"/>
            <a:headEnd/>
            <a:tailEnd/>
          </a:ln>
          <a:effectLst/>
        </p:spPr>
        <p:txBody>
          <a:bodyPr/>
          <a:lstStyle/>
          <a:p>
            <a:pPr>
              <a:spcBef>
                <a:spcPct val="20000"/>
              </a:spcBef>
            </a:pPr>
            <a:endParaRPr lang="en-US" sz="900" b="1">
              <a:solidFill>
                <a:prstClr val="black"/>
              </a:solidFill>
            </a:endParaRPr>
          </a:p>
        </p:txBody>
      </p:sp>
      <p:sp>
        <p:nvSpPr>
          <p:cNvPr id="50366" name="Rectangle 190"/>
          <p:cNvSpPr>
            <a:spLocks noChangeArrowheads="1"/>
          </p:cNvSpPr>
          <p:nvPr/>
        </p:nvSpPr>
        <p:spPr bwMode="auto">
          <a:xfrm>
            <a:off x="1036638" y="3182938"/>
            <a:ext cx="2041525" cy="273050"/>
          </a:xfrm>
          <a:prstGeom prst="rect">
            <a:avLst/>
          </a:prstGeom>
          <a:noFill/>
          <a:ln w="9525">
            <a:noFill/>
            <a:miter lim="800000"/>
            <a:headEnd/>
            <a:tailEnd/>
          </a:ln>
          <a:effectLst/>
        </p:spPr>
        <p:txBody>
          <a:bodyPr/>
          <a:lstStyle/>
          <a:p>
            <a:pPr>
              <a:spcBef>
                <a:spcPct val="20000"/>
              </a:spcBef>
            </a:pPr>
            <a:r>
              <a:rPr lang="en-US" sz="1100" dirty="0">
                <a:solidFill>
                  <a:prstClr val="black"/>
                </a:solidFill>
              </a:rPr>
              <a:t>function9</a:t>
            </a:r>
          </a:p>
        </p:txBody>
      </p:sp>
      <p:sp>
        <p:nvSpPr>
          <p:cNvPr id="50367" name="Rectangle 191"/>
          <p:cNvSpPr>
            <a:spLocks noChangeArrowheads="1"/>
          </p:cNvSpPr>
          <p:nvPr/>
        </p:nvSpPr>
        <p:spPr bwMode="auto">
          <a:xfrm>
            <a:off x="8499475" y="2909888"/>
            <a:ext cx="415925"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68" name="Rectangle 192"/>
          <p:cNvSpPr>
            <a:spLocks noChangeArrowheads="1"/>
          </p:cNvSpPr>
          <p:nvPr/>
        </p:nvSpPr>
        <p:spPr bwMode="auto">
          <a:xfrm>
            <a:off x="8081963" y="290988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69" name="Rectangle 193"/>
          <p:cNvSpPr>
            <a:spLocks noChangeArrowheads="1"/>
          </p:cNvSpPr>
          <p:nvPr/>
        </p:nvSpPr>
        <p:spPr bwMode="auto">
          <a:xfrm>
            <a:off x="7666038" y="290988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70" name="Rectangle 194"/>
          <p:cNvSpPr>
            <a:spLocks noChangeArrowheads="1"/>
          </p:cNvSpPr>
          <p:nvPr/>
        </p:nvSpPr>
        <p:spPr bwMode="auto">
          <a:xfrm>
            <a:off x="7248525" y="290988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71" name="Rectangle 195"/>
          <p:cNvSpPr>
            <a:spLocks noChangeArrowheads="1"/>
          </p:cNvSpPr>
          <p:nvPr/>
        </p:nvSpPr>
        <p:spPr bwMode="auto">
          <a:xfrm>
            <a:off x="6831013" y="290988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72" name="Rectangle 196"/>
          <p:cNvSpPr>
            <a:spLocks noChangeArrowheads="1"/>
          </p:cNvSpPr>
          <p:nvPr/>
        </p:nvSpPr>
        <p:spPr bwMode="auto">
          <a:xfrm>
            <a:off x="6413500" y="2909888"/>
            <a:ext cx="417513"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73" name="Rectangle 197"/>
          <p:cNvSpPr>
            <a:spLocks noChangeArrowheads="1"/>
          </p:cNvSpPr>
          <p:nvPr/>
        </p:nvSpPr>
        <p:spPr bwMode="auto">
          <a:xfrm>
            <a:off x="5995988" y="290988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74" name="Rectangle 198"/>
          <p:cNvSpPr>
            <a:spLocks noChangeArrowheads="1"/>
          </p:cNvSpPr>
          <p:nvPr/>
        </p:nvSpPr>
        <p:spPr bwMode="auto">
          <a:xfrm>
            <a:off x="5580063" y="290988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75" name="Rectangle 199"/>
          <p:cNvSpPr>
            <a:spLocks noChangeArrowheads="1"/>
          </p:cNvSpPr>
          <p:nvPr/>
        </p:nvSpPr>
        <p:spPr bwMode="auto">
          <a:xfrm>
            <a:off x="5164138" y="2909888"/>
            <a:ext cx="415925"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76" name="Rectangle 200"/>
          <p:cNvSpPr>
            <a:spLocks noChangeArrowheads="1"/>
          </p:cNvSpPr>
          <p:nvPr/>
        </p:nvSpPr>
        <p:spPr bwMode="auto">
          <a:xfrm>
            <a:off x="4746625" y="2909888"/>
            <a:ext cx="417513"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77" name="Rectangle 201"/>
          <p:cNvSpPr>
            <a:spLocks noChangeArrowheads="1"/>
          </p:cNvSpPr>
          <p:nvPr/>
        </p:nvSpPr>
        <p:spPr bwMode="auto">
          <a:xfrm>
            <a:off x="4330700" y="290988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78" name="Rectangle 202"/>
          <p:cNvSpPr>
            <a:spLocks noChangeArrowheads="1"/>
          </p:cNvSpPr>
          <p:nvPr/>
        </p:nvSpPr>
        <p:spPr bwMode="auto">
          <a:xfrm>
            <a:off x="3078163" y="2909888"/>
            <a:ext cx="417512"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79" name="Rectangle 203"/>
          <p:cNvSpPr>
            <a:spLocks noChangeArrowheads="1"/>
          </p:cNvSpPr>
          <p:nvPr/>
        </p:nvSpPr>
        <p:spPr bwMode="auto">
          <a:xfrm>
            <a:off x="1036638" y="2909888"/>
            <a:ext cx="2041525" cy="273050"/>
          </a:xfrm>
          <a:prstGeom prst="rect">
            <a:avLst/>
          </a:prstGeom>
          <a:noFill/>
          <a:ln w="9525">
            <a:noFill/>
            <a:miter lim="800000"/>
            <a:headEnd/>
            <a:tailEnd/>
          </a:ln>
          <a:effectLst/>
        </p:spPr>
        <p:txBody>
          <a:bodyPr/>
          <a:lstStyle/>
          <a:p>
            <a:pPr>
              <a:spcBef>
                <a:spcPct val="20000"/>
              </a:spcBef>
            </a:pPr>
            <a:r>
              <a:rPr lang="en-US" sz="1100" dirty="0">
                <a:solidFill>
                  <a:prstClr val="black"/>
                </a:solidFill>
              </a:rPr>
              <a:t>function10</a:t>
            </a:r>
          </a:p>
        </p:txBody>
      </p:sp>
      <p:sp>
        <p:nvSpPr>
          <p:cNvPr id="50380" name="Rectangle 204"/>
          <p:cNvSpPr>
            <a:spLocks noChangeArrowheads="1"/>
          </p:cNvSpPr>
          <p:nvPr/>
        </p:nvSpPr>
        <p:spPr bwMode="auto">
          <a:xfrm>
            <a:off x="8499475" y="263683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81" name="Rectangle 205"/>
          <p:cNvSpPr>
            <a:spLocks noChangeArrowheads="1"/>
          </p:cNvSpPr>
          <p:nvPr/>
        </p:nvSpPr>
        <p:spPr bwMode="auto">
          <a:xfrm>
            <a:off x="8081963" y="2636838"/>
            <a:ext cx="417512"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82" name="Rectangle 206"/>
          <p:cNvSpPr>
            <a:spLocks noChangeArrowheads="1"/>
          </p:cNvSpPr>
          <p:nvPr/>
        </p:nvSpPr>
        <p:spPr bwMode="auto">
          <a:xfrm>
            <a:off x="7666038" y="263683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83" name="Rectangle 207"/>
          <p:cNvSpPr>
            <a:spLocks noChangeArrowheads="1"/>
          </p:cNvSpPr>
          <p:nvPr/>
        </p:nvSpPr>
        <p:spPr bwMode="auto">
          <a:xfrm>
            <a:off x="7248525" y="2636838"/>
            <a:ext cx="417513"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84" name="Rectangle 208"/>
          <p:cNvSpPr>
            <a:spLocks noChangeArrowheads="1"/>
          </p:cNvSpPr>
          <p:nvPr/>
        </p:nvSpPr>
        <p:spPr bwMode="auto">
          <a:xfrm>
            <a:off x="6831013" y="26368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85" name="Rectangle 209"/>
          <p:cNvSpPr>
            <a:spLocks noChangeArrowheads="1"/>
          </p:cNvSpPr>
          <p:nvPr/>
        </p:nvSpPr>
        <p:spPr bwMode="auto">
          <a:xfrm>
            <a:off x="6413500" y="2636838"/>
            <a:ext cx="417513"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86" name="Rectangle 210"/>
          <p:cNvSpPr>
            <a:spLocks noChangeArrowheads="1"/>
          </p:cNvSpPr>
          <p:nvPr/>
        </p:nvSpPr>
        <p:spPr bwMode="auto">
          <a:xfrm>
            <a:off x="5995988" y="26368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87" name="Rectangle 211"/>
          <p:cNvSpPr>
            <a:spLocks noChangeArrowheads="1"/>
          </p:cNvSpPr>
          <p:nvPr/>
        </p:nvSpPr>
        <p:spPr bwMode="auto">
          <a:xfrm>
            <a:off x="5580063" y="263683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88" name="Rectangle 212"/>
          <p:cNvSpPr>
            <a:spLocks noChangeArrowheads="1"/>
          </p:cNvSpPr>
          <p:nvPr/>
        </p:nvSpPr>
        <p:spPr bwMode="auto">
          <a:xfrm>
            <a:off x="5164138" y="263683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89" name="Rectangle 213"/>
          <p:cNvSpPr>
            <a:spLocks noChangeArrowheads="1"/>
          </p:cNvSpPr>
          <p:nvPr/>
        </p:nvSpPr>
        <p:spPr bwMode="auto">
          <a:xfrm>
            <a:off x="4746625" y="263683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90" name="Rectangle 214"/>
          <p:cNvSpPr>
            <a:spLocks noChangeArrowheads="1"/>
          </p:cNvSpPr>
          <p:nvPr/>
        </p:nvSpPr>
        <p:spPr bwMode="auto">
          <a:xfrm>
            <a:off x="4330700" y="263683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91" name="Rectangle 215"/>
          <p:cNvSpPr>
            <a:spLocks noChangeArrowheads="1"/>
          </p:cNvSpPr>
          <p:nvPr/>
        </p:nvSpPr>
        <p:spPr bwMode="auto">
          <a:xfrm>
            <a:off x="3078163" y="2636838"/>
            <a:ext cx="417512"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92" name="Rectangle 216"/>
          <p:cNvSpPr>
            <a:spLocks noChangeArrowheads="1"/>
          </p:cNvSpPr>
          <p:nvPr/>
        </p:nvSpPr>
        <p:spPr bwMode="auto">
          <a:xfrm>
            <a:off x="1036638" y="2636838"/>
            <a:ext cx="2041525" cy="273050"/>
          </a:xfrm>
          <a:prstGeom prst="rect">
            <a:avLst/>
          </a:prstGeom>
          <a:noFill/>
          <a:ln w="9525">
            <a:noFill/>
            <a:miter lim="800000"/>
            <a:headEnd/>
            <a:tailEnd/>
          </a:ln>
          <a:effectLst/>
        </p:spPr>
        <p:txBody>
          <a:bodyPr/>
          <a:lstStyle/>
          <a:p>
            <a:pPr>
              <a:spcBef>
                <a:spcPct val="20000"/>
              </a:spcBef>
            </a:pPr>
            <a:r>
              <a:rPr lang="en-US" sz="1100" dirty="0">
                <a:solidFill>
                  <a:prstClr val="black"/>
                </a:solidFill>
              </a:rPr>
              <a:t>function11</a:t>
            </a:r>
          </a:p>
        </p:txBody>
      </p:sp>
      <p:sp>
        <p:nvSpPr>
          <p:cNvPr id="50393" name="Rectangle 217"/>
          <p:cNvSpPr>
            <a:spLocks noChangeArrowheads="1"/>
          </p:cNvSpPr>
          <p:nvPr/>
        </p:nvSpPr>
        <p:spPr bwMode="auto">
          <a:xfrm>
            <a:off x="8499475" y="236378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94" name="Rectangle 218"/>
          <p:cNvSpPr>
            <a:spLocks noChangeArrowheads="1"/>
          </p:cNvSpPr>
          <p:nvPr/>
        </p:nvSpPr>
        <p:spPr bwMode="auto">
          <a:xfrm>
            <a:off x="8081963" y="2363788"/>
            <a:ext cx="417512"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95" name="Rectangle 219"/>
          <p:cNvSpPr>
            <a:spLocks noChangeArrowheads="1"/>
          </p:cNvSpPr>
          <p:nvPr/>
        </p:nvSpPr>
        <p:spPr bwMode="auto">
          <a:xfrm>
            <a:off x="7666038" y="236378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396" name="Rectangle 220"/>
          <p:cNvSpPr>
            <a:spLocks noChangeArrowheads="1"/>
          </p:cNvSpPr>
          <p:nvPr/>
        </p:nvSpPr>
        <p:spPr bwMode="auto">
          <a:xfrm>
            <a:off x="7248525" y="236378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97" name="Rectangle 221"/>
          <p:cNvSpPr>
            <a:spLocks noChangeArrowheads="1"/>
          </p:cNvSpPr>
          <p:nvPr/>
        </p:nvSpPr>
        <p:spPr bwMode="auto">
          <a:xfrm>
            <a:off x="6831013" y="236378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98" name="Rectangle 222"/>
          <p:cNvSpPr>
            <a:spLocks noChangeArrowheads="1"/>
          </p:cNvSpPr>
          <p:nvPr/>
        </p:nvSpPr>
        <p:spPr bwMode="auto">
          <a:xfrm>
            <a:off x="6413500" y="236378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399" name="Rectangle 223"/>
          <p:cNvSpPr>
            <a:spLocks noChangeArrowheads="1"/>
          </p:cNvSpPr>
          <p:nvPr/>
        </p:nvSpPr>
        <p:spPr bwMode="auto">
          <a:xfrm>
            <a:off x="5995988" y="2363788"/>
            <a:ext cx="417512"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00" name="Rectangle 224"/>
          <p:cNvSpPr>
            <a:spLocks noChangeArrowheads="1"/>
          </p:cNvSpPr>
          <p:nvPr/>
        </p:nvSpPr>
        <p:spPr bwMode="auto">
          <a:xfrm>
            <a:off x="5580063" y="2363788"/>
            <a:ext cx="415925"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401" name="Rectangle 225"/>
          <p:cNvSpPr>
            <a:spLocks noChangeArrowheads="1"/>
          </p:cNvSpPr>
          <p:nvPr/>
        </p:nvSpPr>
        <p:spPr bwMode="auto">
          <a:xfrm>
            <a:off x="5164138" y="2363788"/>
            <a:ext cx="415925"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402" name="Rectangle 226"/>
          <p:cNvSpPr>
            <a:spLocks noChangeArrowheads="1"/>
          </p:cNvSpPr>
          <p:nvPr/>
        </p:nvSpPr>
        <p:spPr bwMode="auto">
          <a:xfrm>
            <a:off x="4746625" y="2363788"/>
            <a:ext cx="417513"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03" name="Rectangle 227"/>
          <p:cNvSpPr>
            <a:spLocks noChangeArrowheads="1"/>
          </p:cNvSpPr>
          <p:nvPr/>
        </p:nvSpPr>
        <p:spPr bwMode="auto">
          <a:xfrm>
            <a:off x="4330700" y="236378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04" name="Rectangle 228"/>
          <p:cNvSpPr>
            <a:spLocks noChangeArrowheads="1"/>
          </p:cNvSpPr>
          <p:nvPr/>
        </p:nvSpPr>
        <p:spPr bwMode="auto">
          <a:xfrm>
            <a:off x="3078163" y="2363788"/>
            <a:ext cx="417512"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05" name="Rectangle 229"/>
          <p:cNvSpPr>
            <a:spLocks noChangeArrowheads="1"/>
          </p:cNvSpPr>
          <p:nvPr/>
        </p:nvSpPr>
        <p:spPr bwMode="auto">
          <a:xfrm>
            <a:off x="1036638" y="2363788"/>
            <a:ext cx="2041525" cy="273050"/>
          </a:xfrm>
          <a:prstGeom prst="rect">
            <a:avLst/>
          </a:prstGeom>
          <a:noFill/>
          <a:ln w="9525">
            <a:noFill/>
            <a:miter lim="800000"/>
            <a:headEnd/>
            <a:tailEnd/>
          </a:ln>
          <a:effectLst/>
        </p:spPr>
        <p:txBody>
          <a:bodyPr/>
          <a:lstStyle/>
          <a:p>
            <a:pPr>
              <a:spcBef>
                <a:spcPct val="20000"/>
              </a:spcBef>
            </a:pPr>
            <a:r>
              <a:rPr lang="en-US" sz="1100" dirty="0">
                <a:solidFill>
                  <a:prstClr val="black"/>
                </a:solidFill>
              </a:rPr>
              <a:t>function12</a:t>
            </a:r>
          </a:p>
        </p:txBody>
      </p:sp>
      <p:sp>
        <p:nvSpPr>
          <p:cNvPr id="50406" name="Rectangle 230"/>
          <p:cNvSpPr>
            <a:spLocks noChangeArrowheads="1"/>
          </p:cNvSpPr>
          <p:nvPr/>
        </p:nvSpPr>
        <p:spPr bwMode="auto">
          <a:xfrm>
            <a:off x="8499475" y="209073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07" name="Rectangle 231"/>
          <p:cNvSpPr>
            <a:spLocks noChangeArrowheads="1"/>
          </p:cNvSpPr>
          <p:nvPr/>
        </p:nvSpPr>
        <p:spPr bwMode="auto">
          <a:xfrm>
            <a:off x="8081963" y="20907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408" name="Rectangle 232"/>
          <p:cNvSpPr>
            <a:spLocks noChangeArrowheads="1"/>
          </p:cNvSpPr>
          <p:nvPr/>
        </p:nvSpPr>
        <p:spPr bwMode="auto">
          <a:xfrm>
            <a:off x="7666038" y="209073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09" name="Rectangle 233"/>
          <p:cNvSpPr>
            <a:spLocks noChangeArrowheads="1"/>
          </p:cNvSpPr>
          <p:nvPr/>
        </p:nvSpPr>
        <p:spPr bwMode="auto">
          <a:xfrm>
            <a:off x="7248525" y="2090738"/>
            <a:ext cx="417513"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10" name="Rectangle 234"/>
          <p:cNvSpPr>
            <a:spLocks noChangeArrowheads="1"/>
          </p:cNvSpPr>
          <p:nvPr/>
        </p:nvSpPr>
        <p:spPr bwMode="auto">
          <a:xfrm>
            <a:off x="6831013" y="20907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411" name="Rectangle 235"/>
          <p:cNvSpPr>
            <a:spLocks noChangeArrowheads="1"/>
          </p:cNvSpPr>
          <p:nvPr/>
        </p:nvSpPr>
        <p:spPr bwMode="auto">
          <a:xfrm>
            <a:off x="6413500" y="2090738"/>
            <a:ext cx="417513"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12" name="Rectangle 236"/>
          <p:cNvSpPr>
            <a:spLocks noChangeArrowheads="1"/>
          </p:cNvSpPr>
          <p:nvPr/>
        </p:nvSpPr>
        <p:spPr bwMode="auto">
          <a:xfrm>
            <a:off x="5995988" y="20907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413" name="Rectangle 237"/>
          <p:cNvSpPr>
            <a:spLocks noChangeArrowheads="1"/>
          </p:cNvSpPr>
          <p:nvPr/>
        </p:nvSpPr>
        <p:spPr bwMode="auto">
          <a:xfrm>
            <a:off x="5580063" y="209073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14" name="Rectangle 238"/>
          <p:cNvSpPr>
            <a:spLocks noChangeArrowheads="1"/>
          </p:cNvSpPr>
          <p:nvPr/>
        </p:nvSpPr>
        <p:spPr bwMode="auto">
          <a:xfrm>
            <a:off x="5164138" y="209073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15" name="Rectangle 239"/>
          <p:cNvSpPr>
            <a:spLocks noChangeArrowheads="1"/>
          </p:cNvSpPr>
          <p:nvPr/>
        </p:nvSpPr>
        <p:spPr bwMode="auto">
          <a:xfrm>
            <a:off x="4746625" y="209073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416" name="Rectangle 240"/>
          <p:cNvSpPr>
            <a:spLocks noChangeArrowheads="1"/>
          </p:cNvSpPr>
          <p:nvPr/>
        </p:nvSpPr>
        <p:spPr bwMode="auto">
          <a:xfrm>
            <a:off x="4330700" y="2090738"/>
            <a:ext cx="415925"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17" name="Rectangle 241"/>
          <p:cNvSpPr>
            <a:spLocks noChangeArrowheads="1"/>
          </p:cNvSpPr>
          <p:nvPr/>
        </p:nvSpPr>
        <p:spPr bwMode="auto">
          <a:xfrm>
            <a:off x="3078163" y="2090738"/>
            <a:ext cx="417512" cy="273050"/>
          </a:xfrm>
          <a:prstGeom prst="rect">
            <a:avLst/>
          </a:prstGeom>
          <a:solidFill>
            <a:srgbClr val="66CC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18" name="Rectangle 242"/>
          <p:cNvSpPr>
            <a:spLocks noChangeArrowheads="1"/>
          </p:cNvSpPr>
          <p:nvPr/>
        </p:nvSpPr>
        <p:spPr bwMode="auto">
          <a:xfrm>
            <a:off x="1036638" y="2090738"/>
            <a:ext cx="2041525" cy="273050"/>
          </a:xfrm>
          <a:prstGeom prst="rect">
            <a:avLst/>
          </a:prstGeom>
          <a:noFill/>
          <a:ln w="9525">
            <a:noFill/>
            <a:miter lim="800000"/>
            <a:headEnd/>
            <a:tailEnd/>
          </a:ln>
          <a:effectLst/>
        </p:spPr>
        <p:txBody>
          <a:bodyPr/>
          <a:lstStyle/>
          <a:p>
            <a:pPr>
              <a:spcBef>
                <a:spcPct val="20000"/>
              </a:spcBef>
            </a:pPr>
            <a:r>
              <a:rPr lang="en-US" sz="1100" dirty="0">
                <a:solidFill>
                  <a:prstClr val="black"/>
                </a:solidFill>
              </a:rPr>
              <a:t>function13</a:t>
            </a:r>
          </a:p>
        </p:txBody>
      </p:sp>
      <p:sp>
        <p:nvSpPr>
          <p:cNvPr id="50419" name="Rectangle 243"/>
          <p:cNvSpPr>
            <a:spLocks noChangeArrowheads="1"/>
          </p:cNvSpPr>
          <p:nvPr/>
        </p:nvSpPr>
        <p:spPr bwMode="auto">
          <a:xfrm>
            <a:off x="8499475" y="181768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20" name="Rectangle 244"/>
          <p:cNvSpPr>
            <a:spLocks noChangeArrowheads="1"/>
          </p:cNvSpPr>
          <p:nvPr/>
        </p:nvSpPr>
        <p:spPr bwMode="auto">
          <a:xfrm>
            <a:off x="8081963" y="181768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21" name="Rectangle 245"/>
          <p:cNvSpPr>
            <a:spLocks noChangeArrowheads="1"/>
          </p:cNvSpPr>
          <p:nvPr/>
        </p:nvSpPr>
        <p:spPr bwMode="auto">
          <a:xfrm>
            <a:off x="7666038" y="181768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22" name="Rectangle 246"/>
          <p:cNvSpPr>
            <a:spLocks noChangeArrowheads="1"/>
          </p:cNvSpPr>
          <p:nvPr/>
        </p:nvSpPr>
        <p:spPr bwMode="auto">
          <a:xfrm>
            <a:off x="7248525" y="1817688"/>
            <a:ext cx="417513"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23" name="Rectangle 247"/>
          <p:cNvSpPr>
            <a:spLocks noChangeArrowheads="1"/>
          </p:cNvSpPr>
          <p:nvPr/>
        </p:nvSpPr>
        <p:spPr bwMode="auto">
          <a:xfrm>
            <a:off x="6831013" y="181768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424" name="Rectangle 248"/>
          <p:cNvSpPr>
            <a:spLocks noChangeArrowheads="1"/>
          </p:cNvSpPr>
          <p:nvPr/>
        </p:nvSpPr>
        <p:spPr bwMode="auto">
          <a:xfrm>
            <a:off x="6413500" y="181768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425" name="Rectangle 249"/>
          <p:cNvSpPr>
            <a:spLocks noChangeArrowheads="1"/>
          </p:cNvSpPr>
          <p:nvPr/>
        </p:nvSpPr>
        <p:spPr bwMode="auto">
          <a:xfrm>
            <a:off x="5995988" y="181768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26" name="Rectangle 250"/>
          <p:cNvSpPr>
            <a:spLocks noChangeArrowheads="1"/>
          </p:cNvSpPr>
          <p:nvPr/>
        </p:nvSpPr>
        <p:spPr bwMode="auto">
          <a:xfrm>
            <a:off x="5580063" y="1817688"/>
            <a:ext cx="415925"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427" name="Rectangle 251"/>
          <p:cNvSpPr>
            <a:spLocks noChangeArrowheads="1"/>
          </p:cNvSpPr>
          <p:nvPr/>
        </p:nvSpPr>
        <p:spPr bwMode="auto">
          <a:xfrm>
            <a:off x="5164138" y="1817688"/>
            <a:ext cx="415925"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428" name="Rectangle 252"/>
          <p:cNvSpPr>
            <a:spLocks noChangeArrowheads="1"/>
          </p:cNvSpPr>
          <p:nvPr/>
        </p:nvSpPr>
        <p:spPr bwMode="auto">
          <a:xfrm>
            <a:off x="4746625" y="1817688"/>
            <a:ext cx="417513"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29" name="Rectangle 253"/>
          <p:cNvSpPr>
            <a:spLocks noChangeArrowheads="1"/>
          </p:cNvSpPr>
          <p:nvPr/>
        </p:nvSpPr>
        <p:spPr bwMode="auto">
          <a:xfrm>
            <a:off x="4330700" y="181768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30" name="Rectangle 254"/>
          <p:cNvSpPr>
            <a:spLocks noChangeArrowheads="1"/>
          </p:cNvSpPr>
          <p:nvPr/>
        </p:nvSpPr>
        <p:spPr bwMode="auto">
          <a:xfrm>
            <a:off x="3078163" y="181768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31" name="Rectangle 255"/>
          <p:cNvSpPr>
            <a:spLocks noChangeArrowheads="1"/>
          </p:cNvSpPr>
          <p:nvPr/>
        </p:nvSpPr>
        <p:spPr bwMode="auto">
          <a:xfrm>
            <a:off x="1036638" y="1817688"/>
            <a:ext cx="2041525" cy="273050"/>
          </a:xfrm>
          <a:prstGeom prst="rect">
            <a:avLst/>
          </a:prstGeom>
          <a:noFill/>
          <a:ln w="9525">
            <a:noFill/>
            <a:miter lim="800000"/>
            <a:headEnd/>
            <a:tailEnd/>
          </a:ln>
          <a:effectLst/>
        </p:spPr>
        <p:txBody>
          <a:bodyPr/>
          <a:lstStyle/>
          <a:p>
            <a:pPr>
              <a:spcBef>
                <a:spcPct val="20000"/>
              </a:spcBef>
            </a:pPr>
            <a:r>
              <a:rPr lang="en-US" sz="1100" dirty="0">
                <a:solidFill>
                  <a:prstClr val="black"/>
                </a:solidFill>
              </a:rPr>
              <a:t>function14</a:t>
            </a:r>
          </a:p>
        </p:txBody>
      </p:sp>
      <p:sp>
        <p:nvSpPr>
          <p:cNvPr id="50432" name="Rectangle 256"/>
          <p:cNvSpPr>
            <a:spLocks noChangeArrowheads="1"/>
          </p:cNvSpPr>
          <p:nvPr/>
        </p:nvSpPr>
        <p:spPr bwMode="auto">
          <a:xfrm>
            <a:off x="8499475" y="154463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33" name="Rectangle 257"/>
          <p:cNvSpPr>
            <a:spLocks noChangeArrowheads="1"/>
          </p:cNvSpPr>
          <p:nvPr/>
        </p:nvSpPr>
        <p:spPr bwMode="auto">
          <a:xfrm>
            <a:off x="8081963" y="154463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34" name="Rectangle 258"/>
          <p:cNvSpPr>
            <a:spLocks noChangeArrowheads="1"/>
          </p:cNvSpPr>
          <p:nvPr/>
        </p:nvSpPr>
        <p:spPr bwMode="auto">
          <a:xfrm>
            <a:off x="7666038" y="154463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35" name="Rectangle 259"/>
          <p:cNvSpPr>
            <a:spLocks noChangeArrowheads="1"/>
          </p:cNvSpPr>
          <p:nvPr/>
        </p:nvSpPr>
        <p:spPr bwMode="auto">
          <a:xfrm>
            <a:off x="7248525" y="1544638"/>
            <a:ext cx="417513"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36" name="Rectangle 260"/>
          <p:cNvSpPr>
            <a:spLocks noChangeArrowheads="1"/>
          </p:cNvSpPr>
          <p:nvPr/>
        </p:nvSpPr>
        <p:spPr bwMode="auto">
          <a:xfrm>
            <a:off x="6831013" y="154463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37" name="Rectangle 261"/>
          <p:cNvSpPr>
            <a:spLocks noChangeArrowheads="1"/>
          </p:cNvSpPr>
          <p:nvPr/>
        </p:nvSpPr>
        <p:spPr bwMode="auto">
          <a:xfrm>
            <a:off x="6413500" y="1544638"/>
            <a:ext cx="417513"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38" name="Rectangle 262"/>
          <p:cNvSpPr>
            <a:spLocks noChangeArrowheads="1"/>
          </p:cNvSpPr>
          <p:nvPr/>
        </p:nvSpPr>
        <p:spPr bwMode="auto">
          <a:xfrm>
            <a:off x="5995988" y="1544638"/>
            <a:ext cx="417512"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439" name="Rectangle 263"/>
          <p:cNvSpPr>
            <a:spLocks noChangeArrowheads="1"/>
          </p:cNvSpPr>
          <p:nvPr/>
        </p:nvSpPr>
        <p:spPr bwMode="auto">
          <a:xfrm>
            <a:off x="5580063" y="154463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40" name="Rectangle 264"/>
          <p:cNvSpPr>
            <a:spLocks noChangeArrowheads="1"/>
          </p:cNvSpPr>
          <p:nvPr/>
        </p:nvSpPr>
        <p:spPr bwMode="auto">
          <a:xfrm>
            <a:off x="5164138" y="154463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41" name="Rectangle 265"/>
          <p:cNvSpPr>
            <a:spLocks noChangeArrowheads="1"/>
          </p:cNvSpPr>
          <p:nvPr/>
        </p:nvSpPr>
        <p:spPr bwMode="auto">
          <a:xfrm>
            <a:off x="4746625" y="1544638"/>
            <a:ext cx="417513"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442" name="Rectangle 266"/>
          <p:cNvSpPr>
            <a:spLocks noChangeArrowheads="1"/>
          </p:cNvSpPr>
          <p:nvPr/>
        </p:nvSpPr>
        <p:spPr bwMode="auto">
          <a:xfrm>
            <a:off x="4330700" y="154463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43" name="Rectangle 267"/>
          <p:cNvSpPr>
            <a:spLocks noChangeArrowheads="1"/>
          </p:cNvSpPr>
          <p:nvPr/>
        </p:nvSpPr>
        <p:spPr bwMode="auto">
          <a:xfrm>
            <a:off x="3078163" y="154463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44" name="Rectangle 268"/>
          <p:cNvSpPr>
            <a:spLocks noChangeArrowheads="1"/>
          </p:cNvSpPr>
          <p:nvPr/>
        </p:nvSpPr>
        <p:spPr bwMode="auto">
          <a:xfrm>
            <a:off x="1036638" y="1544638"/>
            <a:ext cx="2041525" cy="273050"/>
          </a:xfrm>
          <a:prstGeom prst="rect">
            <a:avLst/>
          </a:prstGeom>
          <a:noFill/>
          <a:ln w="9525">
            <a:noFill/>
            <a:miter lim="800000"/>
            <a:headEnd/>
            <a:tailEnd/>
          </a:ln>
          <a:effectLst/>
        </p:spPr>
        <p:txBody>
          <a:bodyPr/>
          <a:lstStyle/>
          <a:p>
            <a:pPr>
              <a:spcBef>
                <a:spcPct val="20000"/>
              </a:spcBef>
            </a:pPr>
            <a:r>
              <a:rPr lang="en-US" sz="1100" dirty="0">
                <a:solidFill>
                  <a:prstClr val="black"/>
                </a:solidFill>
              </a:rPr>
              <a:t>function15</a:t>
            </a:r>
          </a:p>
        </p:txBody>
      </p:sp>
      <p:sp>
        <p:nvSpPr>
          <p:cNvPr id="50445" name="Rectangle 269"/>
          <p:cNvSpPr>
            <a:spLocks noChangeArrowheads="1"/>
          </p:cNvSpPr>
          <p:nvPr/>
        </p:nvSpPr>
        <p:spPr bwMode="auto">
          <a:xfrm>
            <a:off x="8499475" y="127158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46" name="Rectangle 270"/>
          <p:cNvSpPr>
            <a:spLocks noChangeArrowheads="1"/>
          </p:cNvSpPr>
          <p:nvPr/>
        </p:nvSpPr>
        <p:spPr bwMode="auto">
          <a:xfrm>
            <a:off x="8081963" y="127158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47" name="Rectangle 271"/>
          <p:cNvSpPr>
            <a:spLocks noChangeArrowheads="1"/>
          </p:cNvSpPr>
          <p:nvPr/>
        </p:nvSpPr>
        <p:spPr bwMode="auto">
          <a:xfrm>
            <a:off x="7666038" y="127158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48" name="Rectangle 272"/>
          <p:cNvSpPr>
            <a:spLocks noChangeArrowheads="1"/>
          </p:cNvSpPr>
          <p:nvPr/>
        </p:nvSpPr>
        <p:spPr bwMode="auto">
          <a:xfrm>
            <a:off x="7248525" y="1271588"/>
            <a:ext cx="417513"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49" name="Rectangle 273"/>
          <p:cNvSpPr>
            <a:spLocks noChangeArrowheads="1"/>
          </p:cNvSpPr>
          <p:nvPr/>
        </p:nvSpPr>
        <p:spPr bwMode="auto">
          <a:xfrm>
            <a:off x="6831013" y="127158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50" name="Rectangle 274"/>
          <p:cNvSpPr>
            <a:spLocks noChangeArrowheads="1"/>
          </p:cNvSpPr>
          <p:nvPr/>
        </p:nvSpPr>
        <p:spPr bwMode="auto">
          <a:xfrm>
            <a:off x="6413500" y="1271588"/>
            <a:ext cx="417513"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51" name="Rectangle 275"/>
          <p:cNvSpPr>
            <a:spLocks noChangeArrowheads="1"/>
          </p:cNvSpPr>
          <p:nvPr/>
        </p:nvSpPr>
        <p:spPr bwMode="auto">
          <a:xfrm>
            <a:off x="5995988" y="127158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52" name="Rectangle 276"/>
          <p:cNvSpPr>
            <a:spLocks noChangeArrowheads="1"/>
          </p:cNvSpPr>
          <p:nvPr/>
        </p:nvSpPr>
        <p:spPr bwMode="auto">
          <a:xfrm>
            <a:off x="5580063" y="1271588"/>
            <a:ext cx="415925"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453" name="Rectangle 277"/>
          <p:cNvSpPr>
            <a:spLocks noChangeArrowheads="1"/>
          </p:cNvSpPr>
          <p:nvPr/>
        </p:nvSpPr>
        <p:spPr bwMode="auto">
          <a:xfrm>
            <a:off x="5164138" y="1271588"/>
            <a:ext cx="415925" cy="273050"/>
          </a:xfrm>
          <a:prstGeom prst="rect">
            <a:avLst/>
          </a:prstGeom>
          <a:noFill/>
          <a:ln w="9525">
            <a:noFill/>
            <a:miter lim="800000"/>
            <a:headEnd/>
            <a:tailEnd/>
          </a:ln>
          <a:effectLst/>
        </p:spPr>
        <p:txBody>
          <a:bodyPr/>
          <a:lstStyle/>
          <a:p>
            <a:pPr>
              <a:spcBef>
                <a:spcPct val="20000"/>
              </a:spcBef>
            </a:pPr>
            <a:endParaRPr lang="en-US" sz="900" b="1">
              <a:solidFill>
                <a:prstClr val="black"/>
              </a:solidFill>
            </a:endParaRPr>
          </a:p>
        </p:txBody>
      </p:sp>
      <p:sp>
        <p:nvSpPr>
          <p:cNvPr id="50454" name="Rectangle 278"/>
          <p:cNvSpPr>
            <a:spLocks noChangeArrowheads="1"/>
          </p:cNvSpPr>
          <p:nvPr/>
        </p:nvSpPr>
        <p:spPr bwMode="auto">
          <a:xfrm>
            <a:off x="4746625" y="1271588"/>
            <a:ext cx="417513"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55" name="Rectangle 279"/>
          <p:cNvSpPr>
            <a:spLocks noChangeArrowheads="1"/>
          </p:cNvSpPr>
          <p:nvPr/>
        </p:nvSpPr>
        <p:spPr bwMode="auto">
          <a:xfrm>
            <a:off x="4330700" y="1271588"/>
            <a:ext cx="415925"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56" name="Rectangle 280"/>
          <p:cNvSpPr>
            <a:spLocks noChangeArrowheads="1"/>
          </p:cNvSpPr>
          <p:nvPr/>
        </p:nvSpPr>
        <p:spPr bwMode="auto">
          <a:xfrm>
            <a:off x="3078163" y="1271588"/>
            <a:ext cx="417512" cy="273050"/>
          </a:xfrm>
          <a:prstGeom prst="rect">
            <a:avLst/>
          </a:prstGeom>
          <a:solidFill>
            <a:srgbClr val="CC66FF"/>
          </a:solidFill>
          <a:ln w="9525">
            <a:noFill/>
            <a:miter lim="800000"/>
            <a:headEnd/>
            <a:tailEnd/>
          </a:ln>
          <a:effectLst/>
        </p:spPr>
        <p:txBody>
          <a:bodyPr/>
          <a:lstStyle/>
          <a:p>
            <a:pPr>
              <a:spcBef>
                <a:spcPct val="20000"/>
              </a:spcBef>
            </a:pPr>
            <a:endParaRPr lang="en-US" sz="900" b="1">
              <a:solidFill>
                <a:prstClr val="black"/>
              </a:solidFill>
            </a:endParaRPr>
          </a:p>
        </p:txBody>
      </p:sp>
      <p:sp>
        <p:nvSpPr>
          <p:cNvPr id="50457" name="Rectangle 281"/>
          <p:cNvSpPr>
            <a:spLocks noChangeArrowheads="1"/>
          </p:cNvSpPr>
          <p:nvPr/>
        </p:nvSpPr>
        <p:spPr bwMode="auto">
          <a:xfrm>
            <a:off x="1036638" y="1271588"/>
            <a:ext cx="2041525" cy="273050"/>
          </a:xfrm>
          <a:prstGeom prst="rect">
            <a:avLst/>
          </a:prstGeom>
          <a:noFill/>
          <a:ln w="9525">
            <a:noFill/>
            <a:miter lim="800000"/>
            <a:headEnd/>
            <a:tailEnd/>
          </a:ln>
          <a:effectLst/>
        </p:spPr>
        <p:txBody>
          <a:bodyPr/>
          <a:lstStyle/>
          <a:p>
            <a:pPr>
              <a:spcBef>
                <a:spcPct val="20000"/>
              </a:spcBef>
            </a:pPr>
            <a:r>
              <a:rPr lang="en-US" sz="1100" dirty="0">
                <a:solidFill>
                  <a:prstClr val="black"/>
                </a:solidFill>
              </a:rPr>
              <a:t>function16</a:t>
            </a:r>
          </a:p>
        </p:txBody>
      </p:sp>
      <p:sp>
        <p:nvSpPr>
          <p:cNvPr id="50458" name="Rectangle 282"/>
          <p:cNvSpPr>
            <a:spLocks noChangeArrowheads="1"/>
          </p:cNvSpPr>
          <p:nvPr/>
        </p:nvSpPr>
        <p:spPr bwMode="auto">
          <a:xfrm>
            <a:off x="3078163" y="457200"/>
            <a:ext cx="417512" cy="334963"/>
          </a:xfrm>
          <a:prstGeom prst="rect">
            <a:avLst/>
          </a:prstGeom>
          <a:noFill/>
          <a:ln w="9525">
            <a:noFill/>
            <a:miter lim="800000"/>
            <a:headEnd/>
            <a:tailEnd/>
          </a:ln>
          <a:effectLst/>
        </p:spPr>
        <p:txBody>
          <a:bodyPr/>
          <a:lstStyle/>
          <a:p>
            <a:pPr>
              <a:spcBef>
                <a:spcPct val="20000"/>
              </a:spcBef>
            </a:pPr>
            <a:endParaRPr lang="en-US" sz="1000" b="1">
              <a:solidFill>
                <a:prstClr val="black"/>
              </a:solidFill>
            </a:endParaRPr>
          </a:p>
        </p:txBody>
      </p:sp>
      <p:sp>
        <p:nvSpPr>
          <p:cNvPr id="50459" name="Line 283"/>
          <p:cNvSpPr>
            <a:spLocks noChangeShapeType="1"/>
          </p:cNvSpPr>
          <p:nvPr/>
        </p:nvSpPr>
        <p:spPr bwMode="auto">
          <a:xfrm>
            <a:off x="228600" y="457200"/>
            <a:ext cx="2849563" cy="0"/>
          </a:xfrm>
          <a:prstGeom prst="line">
            <a:avLst/>
          </a:prstGeom>
          <a:noFill/>
          <a:ln w="28575" cap="sq">
            <a:noFill/>
            <a:round/>
            <a:headEnd/>
            <a:tailEnd/>
          </a:ln>
          <a:effectLst/>
        </p:spPr>
        <p:txBody>
          <a:bodyPr/>
          <a:lstStyle/>
          <a:p>
            <a:pPr algn="ctr"/>
            <a:endParaRPr lang="en-US" dirty="0">
              <a:solidFill>
                <a:prstClr val="black"/>
              </a:solidFill>
            </a:endParaRPr>
          </a:p>
        </p:txBody>
      </p:sp>
      <p:sp>
        <p:nvSpPr>
          <p:cNvPr id="50460" name="Line 284"/>
          <p:cNvSpPr>
            <a:spLocks noChangeShapeType="1"/>
          </p:cNvSpPr>
          <p:nvPr/>
        </p:nvSpPr>
        <p:spPr bwMode="auto">
          <a:xfrm>
            <a:off x="228600" y="2090738"/>
            <a:ext cx="8686800" cy="0"/>
          </a:xfrm>
          <a:prstGeom prst="line">
            <a:avLst/>
          </a:prstGeom>
          <a:noFill/>
          <a:ln w="28575">
            <a:solidFill>
              <a:schemeClr val="tx1"/>
            </a:solidFill>
            <a:round/>
            <a:headEnd/>
            <a:tailEnd/>
          </a:ln>
          <a:effectLst/>
        </p:spPr>
        <p:txBody>
          <a:bodyPr/>
          <a:lstStyle/>
          <a:p>
            <a:endParaRPr lang="en-US">
              <a:solidFill>
                <a:prstClr val="black"/>
              </a:solidFill>
            </a:endParaRPr>
          </a:p>
        </p:txBody>
      </p:sp>
      <p:sp>
        <p:nvSpPr>
          <p:cNvPr id="50461" name="Line 285"/>
          <p:cNvSpPr>
            <a:spLocks noChangeShapeType="1"/>
          </p:cNvSpPr>
          <p:nvPr/>
        </p:nvSpPr>
        <p:spPr bwMode="auto">
          <a:xfrm>
            <a:off x="228600" y="6577013"/>
            <a:ext cx="808038" cy="0"/>
          </a:xfrm>
          <a:prstGeom prst="line">
            <a:avLst/>
          </a:prstGeom>
          <a:noFill/>
          <a:ln w="12700" cap="sq">
            <a:noFill/>
            <a:round/>
            <a:headEnd/>
            <a:tailEnd/>
          </a:ln>
          <a:effectLst/>
        </p:spPr>
        <p:txBody>
          <a:bodyPr/>
          <a:lstStyle/>
          <a:p>
            <a:endParaRPr lang="en-US">
              <a:solidFill>
                <a:prstClr val="black"/>
              </a:solidFill>
            </a:endParaRPr>
          </a:p>
        </p:txBody>
      </p:sp>
      <p:sp>
        <p:nvSpPr>
          <p:cNvPr id="50462" name="Line 286"/>
          <p:cNvSpPr>
            <a:spLocks noChangeShapeType="1"/>
          </p:cNvSpPr>
          <p:nvPr/>
        </p:nvSpPr>
        <p:spPr bwMode="auto">
          <a:xfrm>
            <a:off x="8915400" y="457200"/>
            <a:ext cx="0" cy="334963"/>
          </a:xfrm>
          <a:prstGeom prst="line">
            <a:avLst/>
          </a:prstGeom>
          <a:noFill/>
          <a:ln w="28575" cap="sq">
            <a:noFill/>
            <a:round/>
            <a:headEnd/>
            <a:tailEnd/>
          </a:ln>
          <a:effectLst/>
        </p:spPr>
        <p:txBody>
          <a:bodyPr/>
          <a:lstStyle/>
          <a:p>
            <a:endParaRPr lang="en-US">
              <a:solidFill>
                <a:prstClr val="black"/>
              </a:solidFill>
            </a:endParaRPr>
          </a:p>
        </p:txBody>
      </p:sp>
      <p:sp>
        <p:nvSpPr>
          <p:cNvPr id="50463" name="Line 287"/>
          <p:cNvSpPr>
            <a:spLocks noChangeShapeType="1"/>
          </p:cNvSpPr>
          <p:nvPr/>
        </p:nvSpPr>
        <p:spPr bwMode="auto">
          <a:xfrm>
            <a:off x="4330700" y="998538"/>
            <a:ext cx="0" cy="5578475"/>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64" name="Line 288"/>
          <p:cNvSpPr>
            <a:spLocks noChangeShapeType="1"/>
          </p:cNvSpPr>
          <p:nvPr/>
        </p:nvSpPr>
        <p:spPr bwMode="auto">
          <a:xfrm>
            <a:off x="4746625" y="998538"/>
            <a:ext cx="0" cy="5578475"/>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65" name="Line 289"/>
          <p:cNvSpPr>
            <a:spLocks noChangeShapeType="1"/>
          </p:cNvSpPr>
          <p:nvPr/>
        </p:nvSpPr>
        <p:spPr bwMode="auto">
          <a:xfrm>
            <a:off x="5164138" y="998538"/>
            <a:ext cx="0" cy="5578475"/>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66" name="Line 290"/>
          <p:cNvSpPr>
            <a:spLocks noChangeShapeType="1"/>
          </p:cNvSpPr>
          <p:nvPr/>
        </p:nvSpPr>
        <p:spPr bwMode="auto">
          <a:xfrm>
            <a:off x="5580063" y="998538"/>
            <a:ext cx="0" cy="5578475"/>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67" name="Line 291"/>
          <p:cNvSpPr>
            <a:spLocks noChangeShapeType="1"/>
          </p:cNvSpPr>
          <p:nvPr/>
        </p:nvSpPr>
        <p:spPr bwMode="auto">
          <a:xfrm>
            <a:off x="5995988" y="998538"/>
            <a:ext cx="0" cy="5578475"/>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68" name="Line 292"/>
          <p:cNvSpPr>
            <a:spLocks noChangeShapeType="1"/>
          </p:cNvSpPr>
          <p:nvPr/>
        </p:nvSpPr>
        <p:spPr bwMode="auto">
          <a:xfrm>
            <a:off x="6413500" y="998538"/>
            <a:ext cx="0" cy="5578475"/>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69" name="Line 293"/>
          <p:cNvSpPr>
            <a:spLocks noChangeShapeType="1"/>
          </p:cNvSpPr>
          <p:nvPr/>
        </p:nvSpPr>
        <p:spPr bwMode="auto">
          <a:xfrm>
            <a:off x="6831013" y="998538"/>
            <a:ext cx="0" cy="5578475"/>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70" name="Line 294"/>
          <p:cNvSpPr>
            <a:spLocks noChangeShapeType="1"/>
          </p:cNvSpPr>
          <p:nvPr/>
        </p:nvSpPr>
        <p:spPr bwMode="auto">
          <a:xfrm>
            <a:off x="7248525" y="998538"/>
            <a:ext cx="0" cy="5578475"/>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71" name="Line 295"/>
          <p:cNvSpPr>
            <a:spLocks noChangeShapeType="1"/>
          </p:cNvSpPr>
          <p:nvPr/>
        </p:nvSpPr>
        <p:spPr bwMode="auto">
          <a:xfrm>
            <a:off x="7620000" y="990600"/>
            <a:ext cx="0" cy="5578475"/>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72" name="Line 296"/>
          <p:cNvSpPr>
            <a:spLocks noChangeShapeType="1"/>
          </p:cNvSpPr>
          <p:nvPr/>
        </p:nvSpPr>
        <p:spPr bwMode="auto">
          <a:xfrm>
            <a:off x="8081963" y="998538"/>
            <a:ext cx="0" cy="5578475"/>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73" name="Line 297"/>
          <p:cNvSpPr>
            <a:spLocks noChangeShapeType="1"/>
          </p:cNvSpPr>
          <p:nvPr/>
        </p:nvSpPr>
        <p:spPr bwMode="auto">
          <a:xfrm>
            <a:off x="8499475" y="998538"/>
            <a:ext cx="0" cy="5578475"/>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75" name="Line 299"/>
          <p:cNvSpPr>
            <a:spLocks noChangeShapeType="1"/>
          </p:cNvSpPr>
          <p:nvPr/>
        </p:nvSpPr>
        <p:spPr bwMode="auto">
          <a:xfrm>
            <a:off x="3078163" y="998538"/>
            <a:ext cx="0" cy="273050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76" name="Line 300"/>
          <p:cNvSpPr>
            <a:spLocks noChangeShapeType="1"/>
          </p:cNvSpPr>
          <p:nvPr/>
        </p:nvSpPr>
        <p:spPr bwMode="auto">
          <a:xfrm>
            <a:off x="3078163" y="6577013"/>
            <a:ext cx="5837237" cy="0"/>
          </a:xfrm>
          <a:prstGeom prst="line">
            <a:avLst/>
          </a:prstGeom>
          <a:noFill/>
          <a:ln w="28575" cap="sq">
            <a:solidFill>
              <a:schemeClr val="tx1"/>
            </a:solidFill>
            <a:round/>
            <a:headEnd/>
            <a:tailEnd/>
          </a:ln>
          <a:effectLst/>
        </p:spPr>
        <p:txBody>
          <a:bodyPr/>
          <a:lstStyle/>
          <a:p>
            <a:endParaRPr lang="en-US">
              <a:solidFill>
                <a:prstClr val="black"/>
              </a:solidFill>
            </a:endParaRPr>
          </a:p>
        </p:txBody>
      </p:sp>
      <p:sp>
        <p:nvSpPr>
          <p:cNvPr id="50477" name="Line 301"/>
          <p:cNvSpPr>
            <a:spLocks noChangeShapeType="1"/>
          </p:cNvSpPr>
          <p:nvPr/>
        </p:nvSpPr>
        <p:spPr bwMode="auto">
          <a:xfrm>
            <a:off x="8915400" y="1817688"/>
            <a:ext cx="0" cy="273050"/>
          </a:xfrm>
          <a:prstGeom prst="line">
            <a:avLst/>
          </a:prstGeom>
          <a:noFill/>
          <a:ln w="28575">
            <a:solidFill>
              <a:schemeClr val="tx1"/>
            </a:solidFill>
            <a:round/>
            <a:headEnd/>
            <a:tailEnd/>
          </a:ln>
          <a:effectLst/>
        </p:spPr>
        <p:txBody>
          <a:bodyPr/>
          <a:lstStyle/>
          <a:p>
            <a:endParaRPr lang="en-US">
              <a:solidFill>
                <a:prstClr val="black"/>
              </a:solidFill>
            </a:endParaRPr>
          </a:p>
        </p:txBody>
      </p:sp>
      <p:sp>
        <p:nvSpPr>
          <p:cNvPr id="50478" name="Line 302"/>
          <p:cNvSpPr>
            <a:spLocks noChangeShapeType="1"/>
          </p:cNvSpPr>
          <p:nvPr/>
        </p:nvSpPr>
        <p:spPr bwMode="auto">
          <a:xfrm>
            <a:off x="8915400" y="998538"/>
            <a:ext cx="0" cy="819150"/>
          </a:xfrm>
          <a:prstGeom prst="line">
            <a:avLst/>
          </a:prstGeom>
          <a:noFill/>
          <a:ln w="28575" cap="sq">
            <a:solidFill>
              <a:schemeClr val="tx1"/>
            </a:solidFill>
            <a:round/>
            <a:headEnd/>
            <a:tailEnd/>
          </a:ln>
          <a:effectLst/>
        </p:spPr>
        <p:txBody>
          <a:bodyPr/>
          <a:lstStyle/>
          <a:p>
            <a:endParaRPr lang="en-US">
              <a:solidFill>
                <a:prstClr val="black"/>
              </a:solidFill>
            </a:endParaRPr>
          </a:p>
        </p:txBody>
      </p:sp>
      <p:sp>
        <p:nvSpPr>
          <p:cNvPr id="50479" name="Line 303"/>
          <p:cNvSpPr>
            <a:spLocks noChangeShapeType="1"/>
          </p:cNvSpPr>
          <p:nvPr/>
        </p:nvSpPr>
        <p:spPr bwMode="auto">
          <a:xfrm>
            <a:off x="8915400" y="2909888"/>
            <a:ext cx="0" cy="273050"/>
          </a:xfrm>
          <a:prstGeom prst="line">
            <a:avLst/>
          </a:prstGeom>
          <a:noFill/>
          <a:ln w="28575">
            <a:solidFill>
              <a:schemeClr val="tx1"/>
            </a:solidFill>
            <a:round/>
            <a:headEnd/>
            <a:tailEnd/>
          </a:ln>
          <a:effectLst/>
        </p:spPr>
        <p:txBody>
          <a:bodyPr/>
          <a:lstStyle/>
          <a:p>
            <a:endParaRPr lang="en-US">
              <a:solidFill>
                <a:prstClr val="black"/>
              </a:solidFill>
            </a:endParaRPr>
          </a:p>
        </p:txBody>
      </p:sp>
      <p:sp>
        <p:nvSpPr>
          <p:cNvPr id="50480" name="Line 304"/>
          <p:cNvSpPr>
            <a:spLocks noChangeShapeType="1"/>
          </p:cNvSpPr>
          <p:nvPr/>
        </p:nvSpPr>
        <p:spPr bwMode="auto">
          <a:xfrm>
            <a:off x="8915400" y="2090738"/>
            <a:ext cx="0" cy="819150"/>
          </a:xfrm>
          <a:prstGeom prst="line">
            <a:avLst/>
          </a:prstGeom>
          <a:noFill/>
          <a:ln w="28575" cap="sq">
            <a:solidFill>
              <a:schemeClr val="tx1"/>
            </a:solidFill>
            <a:round/>
            <a:headEnd/>
            <a:tailEnd/>
          </a:ln>
          <a:effectLst/>
        </p:spPr>
        <p:txBody>
          <a:bodyPr/>
          <a:lstStyle/>
          <a:p>
            <a:endParaRPr lang="en-US">
              <a:solidFill>
                <a:prstClr val="black"/>
              </a:solidFill>
            </a:endParaRPr>
          </a:p>
        </p:txBody>
      </p:sp>
      <p:sp>
        <p:nvSpPr>
          <p:cNvPr id="50481" name="Line 305"/>
          <p:cNvSpPr>
            <a:spLocks noChangeShapeType="1"/>
          </p:cNvSpPr>
          <p:nvPr/>
        </p:nvSpPr>
        <p:spPr bwMode="auto">
          <a:xfrm>
            <a:off x="1036638" y="1271588"/>
            <a:ext cx="7878762"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82" name="Line 306"/>
          <p:cNvSpPr>
            <a:spLocks noChangeShapeType="1"/>
          </p:cNvSpPr>
          <p:nvPr/>
        </p:nvSpPr>
        <p:spPr bwMode="auto">
          <a:xfrm>
            <a:off x="1036638" y="1544638"/>
            <a:ext cx="7878762"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83" name="Line 307"/>
          <p:cNvSpPr>
            <a:spLocks noChangeShapeType="1"/>
          </p:cNvSpPr>
          <p:nvPr/>
        </p:nvSpPr>
        <p:spPr bwMode="auto">
          <a:xfrm>
            <a:off x="1036638" y="1817688"/>
            <a:ext cx="7878762"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84" name="Line 308"/>
          <p:cNvSpPr>
            <a:spLocks noChangeShapeType="1"/>
          </p:cNvSpPr>
          <p:nvPr/>
        </p:nvSpPr>
        <p:spPr bwMode="auto">
          <a:xfrm>
            <a:off x="1036638" y="2363788"/>
            <a:ext cx="7878762"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85" name="Line 309"/>
          <p:cNvSpPr>
            <a:spLocks noChangeShapeType="1"/>
          </p:cNvSpPr>
          <p:nvPr/>
        </p:nvSpPr>
        <p:spPr bwMode="auto">
          <a:xfrm>
            <a:off x="1036638" y="2636838"/>
            <a:ext cx="7878762"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86" name="Line 310"/>
          <p:cNvSpPr>
            <a:spLocks noChangeShapeType="1"/>
          </p:cNvSpPr>
          <p:nvPr/>
        </p:nvSpPr>
        <p:spPr bwMode="auto">
          <a:xfrm>
            <a:off x="1036638" y="2909888"/>
            <a:ext cx="7878762"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87" name="Line 311"/>
          <p:cNvSpPr>
            <a:spLocks noChangeShapeType="1"/>
          </p:cNvSpPr>
          <p:nvPr/>
        </p:nvSpPr>
        <p:spPr bwMode="auto">
          <a:xfrm>
            <a:off x="1036638" y="3455988"/>
            <a:ext cx="7878762"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88" name="Line 312"/>
          <p:cNvSpPr>
            <a:spLocks noChangeShapeType="1"/>
          </p:cNvSpPr>
          <p:nvPr/>
        </p:nvSpPr>
        <p:spPr bwMode="auto">
          <a:xfrm>
            <a:off x="8915400" y="3729038"/>
            <a:ext cx="0" cy="273050"/>
          </a:xfrm>
          <a:prstGeom prst="line">
            <a:avLst/>
          </a:prstGeom>
          <a:noFill/>
          <a:ln w="28575">
            <a:solidFill>
              <a:schemeClr val="tx1"/>
            </a:solidFill>
            <a:round/>
            <a:headEnd/>
            <a:tailEnd/>
          </a:ln>
          <a:effectLst/>
        </p:spPr>
        <p:txBody>
          <a:bodyPr/>
          <a:lstStyle/>
          <a:p>
            <a:endParaRPr lang="en-US">
              <a:solidFill>
                <a:prstClr val="black"/>
              </a:solidFill>
            </a:endParaRPr>
          </a:p>
        </p:txBody>
      </p:sp>
      <p:sp>
        <p:nvSpPr>
          <p:cNvPr id="50489" name="Line 313"/>
          <p:cNvSpPr>
            <a:spLocks noChangeShapeType="1"/>
          </p:cNvSpPr>
          <p:nvPr/>
        </p:nvSpPr>
        <p:spPr bwMode="auto">
          <a:xfrm>
            <a:off x="8915400" y="3182938"/>
            <a:ext cx="0" cy="546100"/>
          </a:xfrm>
          <a:prstGeom prst="line">
            <a:avLst/>
          </a:prstGeom>
          <a:noFill/>
          <a:ln w="28575" cap="sq">
            <a:solidFill>
              <a:schemeClr val="tx1"/>
            </a:solidFill>
            <a:round/>
            <a:headEnd/>
            <a:tailEnd/>
          </a:ln>
          <a:effectLst/>
        </p:spPr>
        <p:txBody>
          <a:bodyPr/>
          <a:lstStyle/>
          <a:p>
            <a:endParaRPr lang="en-US">
              <a:solidFill>
                <a:prstClr val="black"/>
              </a:solidFill>
            </a:endParaRPr>
          </a:p>
        </p:txBody>
      </p:sp>
      <p:sp>
        <p:nvSpPr>
          <p:cNvPr id="50490" name="Line 314"/>
          <p:cNvSpPr>
            <a:spLocks noChangeShapeType="1"/>
          </p:cNvSpPr>
          <p:nvPr/>
        </p:nvSpPr>
        <p:spPr bwMode="auto">
          <a:xfrm>
            <a:off x="8915400" y="4002088"/>
            <a:ext cx="0" cy="2574925"/>
          </a:xfrm>
          <a:prstGeom prst="line">
            <a:avLst/>
          </a:prstGeom>
          <a:noFill/>
          <a:ln w="28575" cap="sq">
            <a:solidFill>
              <a:schemeClr val="tx1"/>
            </a:solidFill>
            <a:round/>
            <a:headEnd/>
            <a:tailEnd/>
          </a:ln>
          <a:effectLst/>
        </p:spPr>
        <p:txBody>
          <a:bodyPr/>
          <a:lstStyle/>
          <a:p>
            <a:endParaRPr lang="en-US">
              <a:solidFill>
                <a:prstClr val="black"/>
              </a:solidFill>
            </a:endParaRPr>
          </a:p>
        </p:txBody>
      </p:sp>
      <p:sp>
        <p:nvSpPr>
          <p:cNvPr id="50491" name="Line 315"/>
          <p:cNvSpPr>
            <a:spLocks noChangeShapeType="1"/>
          </p:cNvSpPr>
          <p:nvPr/>
        </p:nvSpPr>
        <p:spPr bwMode="auto">
          <a:xfrm>
            <a:off x="1036638" y="4275138"/>
            <a:ext cx="7878762"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92" name="Line 316"/>
          <p:cNvSpPr>
            <a:spLocks noChangeShapeType="1"/>
          </p:cNvSpPr>
          <p:nvPr/>
        </p:nvSpPr>
        <p:spPr bwMode="auto">
          <a:xfrm>
            <a:off x="1036638" y="3182938"/>
            <a:ext cx="7878762" cy="0"/>
          </a:xfrm>
          <a:prstGeom prst="line">
            <a:avLst/>
          </a:prstGeom>
          <a:noFill/>
          <a:ln w="28575">
            <a:solidFill>
              <a:schemeClr val="tx1"/>
            </a:solidFill>
            <a:round/>
            <a:headEnd/>
            <a:tailEnd/>
          </a:ln>
          <a:effectLst/>
        </p:spPr>
        <p:txBody>
          <a:bodyPr/>
          <a:lstStyle/>
          <a:p>
            <a:endParaRPr lang="en-US">
              <a:solidFill>
                <a:prstClr val="black"/>
              </a:solidFill>
            </a:endParaRPr>
          </a:p>
        </p:txBody>
      </p:sp>
      <p:sp>
        <p:nvSpPr>
          <p:cNvPr id="50493" name="Line 317"/>
          <p:cNvSpPr>
            <a:spLocks noChangeShapeType="1"/>
          </p:cNvSpPr>
          <p:nvPr/>
        </p:nvSpPr>
        <p:spPr bwMode="auto">
          <a:xfrm>
            <a:off x="3078163" y="3729038"/>
            <a:ext cx="5837237"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94" name="Line 318"/>
          <p:cNvSpPr>
            <a:spLocks noChangeShapeType="1"/>
          </p:cNvSpPr>
          <p:nvPr/>
        </p:nvSpPr>
        <p:spPr bwMode="auto">
          <a:xfrm>
            <a:off x="1036638" y="3729038"/>
            <a:ext cx="2041525" cy="0"/>
          </a:xfrm>
          <a:prstGeom prst="line">
            <a:avLst/>
          </a:prstGeom>
          <a:noFill/>
          <a:ln w="12700" cap="sq">
            <a:solidFill>
              <a:schemeClr val="tx1"/>
            </a:solidFill>
            <a:round/>
            <a:headEnd/>
            <a:tailEnd/>
          </a:ln>
          <a:effectLst/>
        </p:spPr>
        <p:txBody>
          <a:bodyPr/>
          <a:lstStyle/>
          <a:p>
            <a:endParaRPr lang="en-US">
              <a:solidFill>
                <a:prstClr val="black"/>
              </a:solidFill>
            </a:endParaRPr>
          </a:p>
        </p:txBody>
      </p:sp>
      <p:sp>
        <p:nvSpPr>
          <p:cNvPr id="50495" name="Line 319"/>
          <p:cNvSpPr>
            <a:spLocks noChangeShapeType="1"/>
          </p:cNvSpPr>
          <p:nvPr/>
        </p:nvSpPr>
        <p:spPr bwMode="auto">
          <a:xfrm>
            <a:off x="228600" y="998538"/>
            <a:ext cx="8686800" cy="0"/>
          </a:xfrm>
          <a:prstGeom prst="line">
            <a:avLst/>
          </a:prstGeom>
          <a:noFill/>
          <a:ln w="28575">
            <a:solidFill>
              <a:schemeClr val="tx1"/>
            </a:solidFill>
            <a:round/>
            <a:headEnd/>
            <a:tailEnd/>
          </a:ln>
          <a:effectLst/>
        </p:spPr>
        <p:txBody>
          <a:bodyPr/>
          <a:lstStyle/>
          <a:p>
            <a:endParaRPr lang="en-US">
              <a:solidFill>
                <a:prstClr val="black"/>
              </a:solidFill>
            </a:endParaRPr>
          </a:p>
        </p:txBody>
      </p:sp>
      <p:sp>
        <p:nvSpPr>
          <p:cNvPr id="50496" name="Line 320"/>
          <p:cNvSpPr>
            <a:spLocks noChangeShapeType="1"/>
          </p:cNvSpPr>
          <p:nvPr/>
        </p:nvSpPr>
        <p:spPr bwMode="auto">
          <a:xfrm>
            <a:off x="3078163" y="4002088"/>
            <a:ext cx="5837237"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497" name="Line 321"/>
          <p:cNvSpPr>
            <a:spLocks noChangeShapeType="1"/>
          </p:cNvSpPr>
          <p:nvPr/>
        </p:nvSpPr>
        <p:spPr bwMode="auto">
          <a:xfrm>
            <a:off x="1036638" y="4002088"/>
            <a:ext cx="2041525" cy="0"/>
          </a:xfrm>
          <a:prstGeom prst="line">
            <a:avLst/>
          </a:prstGeom>
          <a:noFill/>
          <a:ln w="12700" cap="sq">
            <a:solidFill>
              <a:schemeClr val="tx1"/>
            </a:solidFill>
            <a:round/>
            <a:headEnd/>
            <a:tailEnd/>
          </a:ln>
          <a:effectLst/>
        </p:spPr>
        <p:txBody>
          <a:bodyPr/>
          <a:lstStyle/>
          <a:p>
            <a:endParaRPr lang="en-US">
              <a:solidFill>
                <a:prstClr val="black"/>
              </a:solidFill>
            </a:endParaRPr>
          </a:p>
        </p:txBody>
      </p:sp>
      <p:sp>
        <p:nvSpPr>
          <p:cNvPr id="50498" name="Line 322"/>
          <p:cNvSpPr>
            <a:spLocks noChangeShapeType="1"/>
          </p:cNvSpPr>
          <p:nvPr/>
        </p:nvSpPr>
        <p:spPr bwMode="auto">
          <a:xfrm>
            <a:off x="228600" y="3182938"/>
            <a:ext cx="808038" cy="0"/>
          </a:xfrm>
          <a:prstGeom prst="line">
            <a:avLst/>
          </a:prstGeom>
          <a:noFill/>
          <a:ln w="28575" cap="sq">
            <a:solidFill>
              <a:schemeClr val="tx1"/>
            </a:solidFill>
            <a:round/>
            <a:headEnd/>
            <a:tailEnd/>
          </a:ln>
          <a:effectLst/>
        </p:spPr>
        <p:txBody>
          <a:bodyPr/>
          <a:lstStyle/>
          <a:p>
            <a:endParaRPr lang="en-US">
              <a:solidFill>
                <a:prstClr val="black"/>
              </a:solidFill>
            </a:endParaRPr>
          </a:p>
        </p:txBody>
      </p:sp>
      <p:sp>
        <p:nvSpPr>
          <p:cNvPr id="50499" name="Line 323"/>
          <p:cNvSpPr>
            <a:spLocks noChangeShapeType="1"/>
          </p:cNvSpPr>
          <p:nvPr/>
        </p:nvSpPr>
        <p:spPr bwMode="auto">
          <a:xfrm>
            <a:off x="1036638" y="3182938"/>
            <a:ext cx="0" cy="136525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500" name="Line 324"/>
          <p:cNvSpPr>
            <a:spLocks noChangeShapeType="1"/>
          </p:cNvSpPr>
          <p:nvPr/>
        </p:nvSpPr>
        <p:spPr bwMode="auto">
          <a:xfrm>
            <a:off x="1036638" y="998538"/>
            <a:ext cx="0" cy="2184400"/>
          </a:xfrm>
          <a:prstGeom prst="line">
            <a:avLst/>
          </a:prstGeom>
          <a:noFill/>
          <a:ln w="12700" cap="sq">
            <a:solidFill>
              <a:schemeClr val="tx1"/>
            </a:solidFill>
            <a:round/>
            <a:headEnd/>
            <a:tailEnd/>
          </a:ln>
          <a:effectLst/>
        </p:spPr>
        <p:txBody>
          <a:bodyPr/>
          <a:lstStyle/>
          <a:p>
            <a:endParaRPr lang="en-US">
              <a:solidFill>
                <a:prstClr val="black"/>
              </a:solidFill>
            </a:endParaRPr>
          </a:p>
        </p:txBody>
      </p:sp>
      <p:sp>
        <p:nvSpPr>
          <p:cNvPr id="50501" name="Line 325"/>
          <p:cNvSpPr>
            <a:spLocks noChangeShapeType="1"/>
          </p:cNvSpPr>
          <p:nvPr/>
        </p:nvSpPr>
        <p:spPr bwMode="auto">
          <a:xfrm>
            <a:off x="1036638" y="4821238"/>
            <a:ext cx="7878762"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502" name="Line 326"/>
          <p:cNvSpPr>
            <a:spLocks noChangeShapeType="1"/>
          </p:cNvSpPr>
          <p:nvPr/>
        </p:nvSpPr>
        <p:spPr bwMode="auto">
          <a:xfrm>
            <a:off x="3078163" y="3729038"/>
            <a:ext cx="0" cy="2852737"/>
          </a:xfrm>
          <a:prstGeom prst="line">
            <a:avLst/>
          </a:prstGeom>
          <a:noFill/>
          <a:ln w="12700" cap="sq">
            <a:solidFill>
              <a:schemeClr val="tx1"/>
            </a:solidFill>
            <a:round/>
            <a:headEnd/>
            <a:tailEnd/>
          </a:ln>
          <a:effectLst/>
        </p:spPr>
        <p:txBody>
          <a:bodyPr/>
          <a:lstStyle/>
          <a:p>
            <a:endParaRPr lang="en-US">
              <a:solidFill>
                <a:prstClr val="black"/>
              </a:solidFill>
            </a:endParaRPr>
          </a:p>
        </p:txBody>
      </p:sp>
      <p:sp>
        <p:nvSpPr>
          <p:cNvPr id="50503" name="Line 327"/>
          <p:cNvSpPr>
            <a:spLocks noChangeShapeType="1"/>
          </p:cNvSpPr>
          <p:nvPr/>
        </p:nvSpPr>
        <p:spPr bwMode="auto">
          <a:xfrm>
            <a:off x="1036638" y="6577013"/>
            <a:ext cx="2041525" cy="0"/>
          </a:xfrm>
          <a:prstGeom prst="line">
            <a:avLst/>
          </a:prstGeom>
          <a:noFill/>
          <a:ln w="28575" cap="sq">
            <a:noFill/>
            <a:round/>
            <a:headEnd/>
            <a:tailEnd/>
          </a:ln>
          <a:effectLst/>
        </p:spPr>
        <p:txBody>
          <a:bodyPr/>
          <a:lstStyle/>
          <a:p>
            <a:endParaRPr lang="en-US">
              <a:solidFill>
                <a:prstClr val="black"/>
              </a:solidFill>
            </a:endParaRPr>
          </a:p>
        </p:txBody>
      </p:sp>
      <p:sp>
        <p:nvSpPr>
          <p:cNvPr id="50504" name="Line 328"/>
          <p:cNvSpPr>
            <a:spLocks noChangeShapeType="1"/>
          </p:cNvSpPr>
          <p:nvPr/>
        </p:nvSpPr>
        <p:spPr bwMode="auto">
          <a:xfrm>
            <a:off x="228600" y="4548188"/>
            <a:ext cx="808038"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505" name="Line 329"/>
          <p:cNvSpPr>
            <a:spLocks noChangeShapeType="1"/>
          </p:cNvSpPr>
          <p:nvPr/>
        </p:nvSpPr>
        <p:spPr bwMode="auto">
          <a:xfrm>
            <a:off x="228600" y="4548188"/>
            <a:ext cx="0" cy="1106487"/>
          </a:xfrm>
          <a:prstGeom prst="line">
            <a:avLst/>
          </a:prstGeom>
          <a:noFill/>
          <a:ln w="28575">
            <a:solidFill>
              <a:schemeClr val="tx1"/>
            </a:solidFill>
            <a:round/>
            <a:headEnd/>
            <a:tailEnd/>
          </a:ln>
          <a:effectLst/>
        </p:spPr>
        <p:txBody>
          <a:bodyPr/>
          <a:lstStyle/>
          <a:p>
            <a:endParaRPr lang="en-US">
              <a:solidFill>
                <a:prstClr val="black"/>
              </a:solidFill>
            </a:endParaRPr>
          </a:p>
        </p:txBody>
      </p:sp>
      <p:sp>
        <p:nvSpPr>
          <p:cNvPr id="50506" name="Line 330"/>
          <p:cNvSpPr>
            <a:spLocks noChangeShapeType="1"/>
          </p:cNvSpPr>
          <p:nvPr/>
        </p:nvSpPr>
        <p:spPr bwMode="auto">
          <a:xfrm flipH="1">
            <a:off x="1028700" y="4548188"/>
            <a:ext cx="7938" cy="1055687"/>
          </a:xfrm>
          <a:prstGeom prst="line">
            <a:avLst/>
          </a:prstGeom>
          <a:noFill/>
          <a:ln w="12700" cap="sq">
            <a:solidFill>
              <a:schemeClr val="tx1"/>
            </a:solidFill>
            <a:round/>
            <a:headEnd/>
            <a:tailEnd/>
          </a:ln>
          <a:effectLst/>
        </p:spPr>
        <p:txBody>
          <a:bodyPr/>
          <a:lstStyle/>
          <a:p>
            <a:endParaRPr lang="en-US">
              <a:solidFill>
                <a:prstClr val="black"/>
              </a:solidFill>
            </a:endParaRPr>
          </a:p>
        </p:txBody>
      </p:sp>
      <p:sp>
        <p:nvSpPr>
          <p:cNvPr id="50507" name="Line 331"/>
          <p:cNvSpPr>
            <a:spLocks noChangeShapeType="1"/>
          </p:cNvSpPr>
          <p:nvPr/>
        </p:nvSpPr>
        <p:spPr bwMode="auto">
          <a:xfrm>
            <a:off x="228600" y="5616575"/>
            <a:ext cx="8686800" cy="0"/>
          </a:xfrm>
          <a:prstGeom prst="line">
            <a:avLst/>
          </a:prstGeom>
          <a:noFill/>
          <a:ln w="28575">
            <a:solidFill>
              <a:schemeClr val="tx1"/>
            </a:solidFill>
            <a:round/>
            <a:headEnd/>
            <a:tailEnd/>
          </a:ln>
          <a:effectLst/>
        </p:spPr>
        <p:txBody>
          <a:bodyPr/>
          <a:lstStyle/>
          <a:p>
            <a:endParaRPr lang="en-US">
              <a:solidFill>
                <a:prstClr val="black"/>
              </a:solidFill>
            </a:endParaRPr>
          </a:p>
        </p:txBody>
      </p:sp>
      <p:sp>
        <p:nvSpPr>
          <p:cNvPr id="50508" name="Line 332"/>
          <p:cNvSpPr>
            <a:spLocks noChangeShapeType="1"/>
          </p:cNvSpPr>
          <p:nvPr/>
        </p:nvSpPr>
        <p:spPr bwMode="auto">
          <a:xfrm>
            <a:off x="228600" y="998538"/>
            <a:ext cx="0" cy="2184400"/>
          </a:xfrm>
          <a:prstGeom prst="line">
            <a:avLst/>
          </a:prstGeom>
          <a:noFill/>
          <a:ln w="28575">
            <a:solidFill>
              <a:schemeClr val="tx1"/>
            </a:solidFill>
            <a:round/>
            <a:headEnd/>
            <a:tailEnd/>
          </a:ln>
          <a:effectLst/>
        </p:spPr>
        <p:txBody>
          <a:bodyPr/>
          <a:lstStyle/>
          <a:p>
            <a:endParaRPr lang="en-US">
              <a:solidFill>
                <a:prstClr val="black"/>
              </a:solidFill>
            </a:endParaRPr>
          </a:p>
        </p:txBody>
      </p:sp>
      <p:sp>
        <p:nvSpPr>
          <p:cNvPr id="50509" name="Line 333"/>
          <p:cNvSpPr>
            <a:spLocks noChangeShapeType="1"/>
          </p:cNvSpPr>
          <p:nvPr/>
        </p:nvSpPr>
        <p:spPr bwMode="auto">
          <a:xfrm>
            <a:off x="228600" y="3182938"/>
            <a:ext cx="0" cy="1365250"/>
          </a:xfrm>
          <a:prstGeom prst="line">
            <a:avLst/>
          </a:prstGeom>
          <a:noFill/>
          <a:ln w="28575" cap="sq">
            <a:solidFill>
              <a:schemeClr val="tx1"/>
            </a:solidFill>
            <a:round/>
            <a:headEnd/>
            <a:tailEnd/>
          </a:ln>
          <a:effectLst/>
        </p:spPr>
        <p:txBody>
          <a:bodyPr/>
          <a:lstStyle/>
          <a:p>
            <a:endParaRPr lang="en-US">
              <a:solidFill>
                <a:prstClr val="black"/>
              </a:solidFill>
            </a:endParaRPr>
          </a:p>
        </p:txBody>
      </p:sp>
      <p:sp>
        <p:nvSpPr>
          <p:cNvPr id="50510" name="Line 334"/>
          <p:cNvSpPr>
            <a:spLocks noChangeShapeType="1"/>
          </p:cNvSpPr>
          <p:nvPr/>
        </p:nvSpPr>
        <p:spPr bwMode="auto">
          <a:xfrm>
            <a:off x="228600" y="457200"/>
            <a:ext cx="0" cy="334963"/>
          </a:xfrm>
          <a:prstGeom prst="line">
            <a:avLst/>
          </a:prstGeom>
          <a:noFill/>
          <a:ln w="28575" cap="sq">
            <a:noFill/>
            <a:round/>
            <a:headEnd/>
            <a:tailEnd/>
          </a:ln>
          <a:effectLst/>
        </p:spPr>
        <p:txBody>
          <a:bodyPr/>
          <a:lstStyle/>
          <a:p>
            <a:endParaRPr lang="en-US">
              <a:solidFill>
                <a:prstClr val="black"/>
              </a:solidFill>
            </a:endParaRPr>
          </a:p>
        </p:txBody>
      </p:sp>
      <p:sp>
        <p:nvSpPr>
          <p:cNvPr id="50511" name="Line 335"/>
          <p:cNvSpPr>
            <a:spLocks noChangeShapeType="1"/>
          </p:cNvSpPr>
          <p:nvPr/>
        </p:nvSpPr>
        <p:spPr bwMode="auto">
          <a:xfrm>
            <a:off x="3495675" y="998538"/>
            <a:ext cx="0" cy="5545137"/>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512" name="Line 336"/>
          <p:cNvSpPr>
            <a:spLocks noChangeShapeType="1"/>
          </p:cNvSpPr>
          <p:nvPr/>
        </p:nvSpPr>
        <p:spPr bwMode="auto">
          <a:xfrm>
            <a:off x="3913188" y="998538"/>
            <a:ext cx="0" cy="5583237"/>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513" name="Line 337"/>
          <p:cNvSpPr>
            <a:spLocks noChangeShapeType="1"/>
          </p:cNvSpPr>
          <p:nvPr/>
        </p:nvSpPr>
        <p:spPr bwMode="auto">
          <a:xfrm>
            <a:off x="1036638" y="4548188"/>
            <a:ext cx="7878762" cy="0"/>
          </a:xfrm>
          <a:prstGeom prst="line">
            <a:avLst/>
          </a:prstGeom>
          <a:noFill/>
          <a:ln w="28575">
            <a:solidFill>
              <a:schemeClr val="tx1"/>
            </a:solidFill>
            <a:round/>
            <a:headEnd/>
            <a:tailEnd/>
          </a:ln>
          <a:effectLst/>
        </p:spPr>
        <p:txBody>
          <a:bodyPr/>
          <a:lstStyle/>
          <a:p>
            <a:endParaRPr lang="en-US">
              <a:solidFill>
                <a:prstClr val="black"/>
              </a:solidFill>
            </a:endParaRPr>
          </a:p>
        </p:txBody>
      </p:sp>
      <p:sp>
        <p:nvSpPr>
          <p:cNvPr id="50514" name="Line 338"/>
          <p:cNvSpPr>
            <a:spLocks noChangeShapeType="1"/>
          </p:cNvSpPr>
          <p:nvPr/>
        </p:nvSpPr>
        <p:spPr bwMode="auto">
          <a:xfrm>
            <a:off x="1036638" y="5083175"/>
            <a:ext cx="7878762"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515" name="Line 339"/>
          <p:cNvSpPr>
            <a:spLocks noChangeShapeType="1"/>
          </p:cNvSpPr>
          <p:nvPr/>
        </p:nvSpPr>
        <p:spPr bwMode="auto">
          <a:xfrm>
            <a:off x="1036638" y="5356225"/>
            <a:ext cx="7878762"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0516" name="Rectangle 340"/>
          <p:cNvSpPr>
            <a:spLocks noChangeArrowheads="1"/>
          </p:cNvSpPr>
          <p:nvPr/>
        </p:nvSpPr>
        <p:spPr bwMode="auto">
          <a:xfrm>
            <a:off x="1041400" y="4818063"/>
            <a:ext cx="7867650" cy="280987"/>
          </a:xfrm>
          <a:prstGeom prst="rect">
            <a:avLst/>
          </a:prstGeom>
          <a:noFill/>
          <a:ln w="50800">
            <a:solidFill>
              <a:srgbClr val="CC0000"/>
            </a:solidFill>
            <a:miter lim="800000"/>
            <a:headEnd/>
            <a:tailEnd/>
          </a:ln>
          <a:effectLst/>
        </p:spPr>
        <p:txBody>
          <a:bodyPr wrap="none" anchor="ctr"/>
          <a:lstStyle/>
          <a:p>
            <a:endParaRPr lang="en-US">
              <a:solidFill>
                <a:prstClr val="black"/>
              </a:solidFill>
            </a:endParaRPr>
          </a:p>
        </p:txBody>
      </p:sp>
      <p:sp>
        <p:nvSpPr>
          <p:cNvPr id="50517" name="Rectangle 341"/>
          <p:cNvSpPr>
            <a:spLocks noChangeArrowheads="1"/>
          </p:cNvSpPr>
          <p:nvPr/>
        </p:nvSpPr>
        <p:spPr bwMode="auto">
          <a:xfrm>
            <a:off x="1030288" y="993775"/>
            <a:ext cx="7867650" cy="280988"/>
          </a:xfrm>
          <a:prstGeom prst="rect">
            <a:avLst/>
          </a:prstGeom>
          <a:noFill/>
          <a:ln w="50800">
            <a:solidFill>
              <a:srgbClr val="CC0000"/>
            </a:solidFill>
            <a:miter lim="800000"/>
            <a:headEnd/>
            <a:tailEnd/>
          </a:ln>
          <a:effectLst/>
        </p:spPr>
        <p:txBody>
          <a:bodyPr wrap="none" anchor="ctr"/>
          <a:lstStyle/>
          <a:p>
            <a:endParaRPr lang="en-US">
              <a:solidFill>
                <a:prstClr val="black"/>
              </a:solidFill>
            </a:endParaRPr>
          </a:p>
        </p:txBody>
      </p:sp>
      <p:grpSp>
        <p:nvGrpSpPr>
          <p:cNvPr id="2" name="Group 342"/>
          <p:cNvGrpSpPr>
            <a:grpSpLocks/>
          </p:cNvGrpSpPr>
          <p:nvPr/>
        </p:nvGrpSpPr>
        <p:grpSpPr bwMode="auto">
          <a:xfrm>
            <a:off x="3086100" y="993775"/>
            <a:ext cx="4991100" cy="4597400"/>
            <a:chOff x="1944" y="496"/>
            <a:chExt cx="3144" cy="2896"/>
          </a:xfrm>
        </p:grpSpPr>
        <p:sp>
          <p:nvSpPr>
            <p:cNvPr id="50519" name="Rectangle 343"/>
            <p:cNvSpPr>
              <a:spLocks noChangeArrowheads="1"/>
            </p:cNvSpPr>
            <p:nvPr/>
          </p:nvSpPr>
          <p:spPr bwMode="auto">
            <a:xfrm>
              <a:off x="1944" y="2720"/>
              <a:ext cx="256" cy="360"/>
            </a:xfrm>
            <a:prstGeom prst="rect">
              <a:avLst/>
            </a:prstGeom>
            <a:noFill/>
            <a:ln w="50800">
              <a:solidFill>
                <a:srgbClr val="0000FF"/>
              </a:solidFill>
              <a:miter lim="800000"/>
              <a:headEnd/>
              <a:tailEnd/>
            </a:ln>
            <a:effectLst/>
          </p:spPr>
          <p:txBody>
            <a:bodyPr wrap="none" anchor="ctr"/>
            <a:lstStyle/>
            <a:p>
              <a:endParaRPr lang="en-US">
                <a:solidFill>
                  <a:prstClr val="black"/>
                </a:solidFill>
              </a:endParaRPr>
            </a:p>
          </p:txBody>
        </p:sp>
        <p:sp>
          <p:nvSpPr>
            <p:cNvPr id="50520" name="Rectangle 344"/>
            <p:cNvSpPr>
              <a:spLocks noChangeArrowheads="1"/>
            </p:cNvSpPr>
            <p:nvPr/>
          </p:nvSpPr>
          <p:spPr bwMode="auto">
            <a:xfrm>
              <a:off x="4832" y="496"/>
              <a:ext cx="256" cy="2896"/>
            </a:xfrm>
            <a:prstGeom prst="rect">
              <a:avLst/>
            </a:prstGeom>
            <a:noFill/>
            <a:ln w="50800">
              <a:solidFill>
                <a:srgbClr val="0000FF"/>
              </a:solidFill>
              <a:miter lim="800000"/>
              <a:headEnd/>
              <a:tailEnd/>
            </a:ln>
            <a:effectLst/>
          </p:spPr>
          <p:txBody>
            <a:bodyPr wrap="none" anchor="ctr"/>
            <a:lstStyle/>
            <a:p>
              <a:endParaRPr lang="en-US">
                <a:solidFill>
                  <a:prstClr val="black"/>
                </a:solidFill>
              </a:endParaRPr>
            </a:p>
          </p:txBody>
        </p:sp>
      </p:grpSp>
      <p:sp>
        <p:nvSpPr>
          <p:cNvPr id="346" name="TextBox 345"/>
          <p:cNvSpPr txBox="1"/>
          <p:nvPr/>
        </p:nvSpPr>
        <p:spPr>
          <a:xfrm>
            <a:off x="200890" y="6255328"/>
            <a:ext cx="2371483" cy="369332"/>
          </a:xfrm>
          <a:prstGeom prst="rect">
            <a:avLst/>
          </a:prstGeom>
          <a:noFill/>
        </p:spPr>
        <p:txBody>
          <a:bodyPr wrap="none" rtlCol="0">
            <a:spAutoFit/>
          </a:bodyPr>
          <a:lstStyle/>
          <a:p>
            <a:r>
              <a:rPr lang="en-US" i="1" dirty="0" smtClean="0">
                <a:solidFill>
                  <a:prstClr val="black"/>
                </a:solidFill>
              </a:rPr>
              <a:t>Courtesy: GM Research</a:t>
            </a:r>
            <a:endParaRPr lang="en-US" i="1" dirty="0">
              <a:solidFill>
                <a:prstClr val="black"/>
              </a:solidFill>
            </a:endParaRPr>
          </a:p>
        </p:txBody>
      </p:sp>
    </p:spTree>
    <p:extLst>
      <p:ext uri="{BB962C8B-B14F-4D97-AF65-F5344CB8AC3E}">
        <p14:creationId xmlns:p14="http://schemas.microsoft.com/office/powerpoint/2010/main" val="110897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516"/>
                                        </p:tgtEl>
                                        <p:attrNameLst>
                                          <p:attrName>style.visibility</p:attrName>
                                        </p:attrNameLst>
                                      </p:cBhvr>
                                      <p:to>
                                        <p:strVal val="visible"/>
                                      </p:to>
                                    </p:set>
                                    <p:animEffect transition="in" filter="checkerboard(across)">
                                      <p:cBhvr>
                                        <p:cTn id="7" dur="500"/>
                                        <p:tgtEl>
                                          <p:spTgt spid="505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0517"/>
                                        </p:tgtEl>
                                        <p:attrNameLst>
                                          <p:attrName>style.visibility</p:attrName>
                                        </p:attrNameLst>
                                      </p:cBhvr>
                                      <p:to>
                                        <p:strVal val="visible"/>
                                      </p:to>
                                    </p:set>
                                    <p:animEffect transition="in" filter="checkerboard(across)">
                                      <p:cBhvr>
                                        <p:cTn id="10" dur="500"/>
                                        <p:tgtEl>
                                          <p:spTgt spid="5051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Bottom)">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16" grpId="0" animBg="1"/>
      <p:bldP spid="505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Automotive Security</a:t>
            </a:r>
            <a:endParaRPr lang="en-US" sz="3600" dirty="0"/>
          </a:p>
        </p:txBody>
      </p:sp>
      <p:sp>
        <p:nvSpPr>
          <p:cNvPr id="4" name="Slide Number Placeholder 3"/>
          <p:cNvSpPr>
            <a:spLocks noGrp="1"/>
          </p:cNvSpPr>
          <p:nvPr>
            <p:ph type="sldNum" sz="quarter" idx="12"/>
          </p:nvPr>
        </p:nvSpPr>
        <p:spPr/>
        <p:txBody>
          <a:bodyPr/>
          <a:lstStyle/>
          <a:p>
            <a:fld id="{D1628BF6-67F0-405E-B297-68D77A67C46A}" type="slidenum">
              <a:rPr lang="de-DE" smtClean="0"/>
              <a:pPr/>
              <a:t>6</a:t>
            </a:fld>
            <a:endParaRPr lang="de-DE"/>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388" y="1426029"/>
            <a:ext cx="7162800" cy="497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2514600" y="2362200"/>
            <a:ext cx="3429000" cy="3389810"/>
          </a:xfrm>
          <a:prstGeom prst="rect">
            <a:avLst/>
          </a:prstGeom>
        </p:spPr>
      </p:pic>
    </p:spTree>
    <p:extLst>
      <p:ext uri="{BB962C8B-B14F-4D97-AF65-F5344CB8AC3E}">
        <p14:creationId xmlns:p14="http://schemas.microsoft.com/office/powerpoint/2010/main" val="355588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altLang="zh-TW" sz="2800" dirty="0" smtClean="0">
                <a:ea typeface="PMingLiU" pitchFamily="18" charset="-120"/>
              </a:rPr>
              <a:t>Challenges in Automotive: </a:t>
            </a:r>
            <a:r>
              <a:rPr lang="en-US" altLang="zh-TW" sz="2800" dirty="0" smtClean="0"/>
              <a:t>Methodologies and Tools</a:t>
            </a:r>
            <a:endParaRPr lang="en-US" sz="2800" dirty="0"/>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US" sz="2400" dirty="0" smtClean="0"/>
              <a:t>More problems in vehicle electronic systems:</a:t>
            </a:r>
          </a:p>
          <a:p>
            <a:pPr lvl="1"/>
            <a:r>
              <a:rPr lang="en-US" sz="2000" dirty="0" smtClean="0"/>
              <a:t>50% of warranty costs related to electronics and software.</a:t>
            </a:r>
          </a:p>
          <a:p>
            <a:pPr lvl="1"/>
            <a:r>
              <a:rPr lang="en-US" sz="2000" dirty="0" smtClean="0"/>
              <a:t>Recalls related to electronic systems tripled in past 30 years.</a:t>
            </a:r>
          </a:p>
          <a:p>
            <a:pPr lvl="1"/>
            <a:r>
              <a:rPr lang="en-US" sz="2000" dirty="0" smtClean="0"/>
              <a:t>Hard to diagnose: more than 50% of the ECUs replaced are technically error free.</a:t>
            </a:r>
          </a:p>
          <a:p>
            <a:pPr lvl="1"/>
            <a:endParaRPr lang="en-US" sz="2000" dirty="0" smtClean="0"/>
          </a:p>
          <a:p>
            <a:r>
              <a:rPr lang="en-US" sz="2400" dirty="0" smtClean="0"/>
              <a:t>Methodologies and tools are needed for</a:t>
            </a:r>
          </a:p>
          <a:p>
            <a:pPr lvl="1"/>
            <a:r>
              <a:rPr lang="en-US" sz="2000" dirty="0" smtClean="0"/>
              <a:t>Modeling, analyzing and verifying complex system behavior with formal models. </a:t>
            </a:r>
            <a:endParaRPr lang="en-US" sz="2000" dirty="0" smtClean="0"/>
          </a:p>
          <a:p>
            <a:pPr lvl="1"/>
            <a:r>
              <a:rPr lang="en-US" sz="2000" dirty="0" smtClean="0"/>
              <a:t>Synthesizing models to implementation while maintaining functional correctness and optimizing </a:t>
            </a:r>
            <a:r>
              <a:rPr lang="en-US" sz="2000" dirty="0" smtClean="0"/>
              <a:t>non-functional metrics such as performance, reliability, cost, security, energy, extensibility.</a:t>
            </a:r>
          </a:p>
          <a:p>
            <a:pPr lvl="1"/>
            <a:r>
              <a:rPr lang="en-US" sz="2000" dirty="0" smtClean="0"/>
              <a:t>Addressing multicore and distributed platforms.</a:t>
            </a:r>
            <a:endParaRPr lang="en-US"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662781" y="152400"/>
            <a:ext cx="7150100" cy="382587"/>
          </a:xfrm>
        </p:spPr>
        <p:txBody>
          <a:bodyPr>
            <a:noAutofit/>
          </a:bodyPr>
          <a:lstStyle/>
          <a:p>
            <a:r>
              <a:rPr lang="it-IT" sz="3600" dirty="0"/>
              <a:t>AUTOSAR Architecture</a:t>
            </a:r>
          </a:p>
        </p:txBody>
      </p:sp>
      <p:sp>
        <p:nvSpPr>
          <p:cNvPr id="427011" name="Rectangle 3"/>
          <p:cNvSpPr>
            <a:spLocks noChangeArrowheads="1"/>
          </p:cNvSpPr>
          <p:nvPr/>
        </p:nvSpPr>
        <p:spPr bwMode="auto">
          <a:xfrm>
            <a:off x="1258888" y="2205038"/>
            <a:ext cx="6049962" cy="1008062"/>
          </a:xfrm>
          <a:prstGeom prst="rect">
            <a:avLst/>
          </a:prstGeom>
          <a:solidFill>
            <a:srgbClr val="FF8B8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2" name="Rectangle 4"/>
          <p:cNvSpPr>
            <a:spLocks noChangeArrowheads="1"/>
          </p:cNvSpPr>
          <p:nvPr/>
        </p:nvSpPr>
        <p:spPr bwMode="auto">
          <a:xfrm>
            <a:off x="1712913" y="1249363"/>
            <a:ext cx="744537" cy="827087"/>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3" name="AutoShape 5"/>
          <p:cNvSpPr>
            <a:spLocks noChangeArrowheads="1"/>
          </p:cNvSpPr>
          <p:nvPr/>
        </p:nvSpPr>
        <p:spPr bwMode="auto">
          <a:xfrm>
            <a:off x="1644650" y="1042988"/>
            <a:ext cx="473075" cy="481012"/>
          </a:xfrm>
          <a:prstGeom prst="flowChartDocumen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4" name="Text Box 6"/>
          <p:cNvSpPr txBox="1">
            <a:spLocks noChangeArrowheads="1"/>
          </p:cNvSpPr>
          <p:nvPr/>
        </p:nvSpPr>
        <p:spPr bwMode="auto">
          <a:xfrm rot="5400000">
            <a:off x="1812926" y="1463675"/>
            <a:ext cx="82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AUTOSAR SW-C 1</a:t>
            </a:r>
          </a:p>
        </p:txBody>
      </p:sp>
      <p:sp>
        <p:nvSpPr>
          <p:cNvPr id="427015" name="Rectangle 7"/>
          <p:cNvSpPr>
            <a:spLocks noChangeArrowheads="1"/>
          </p:cNvSpPr>
          <p:nvPr/>
        </p:nvSpPr>
        <p:spPr bwMode="auto">
          <a:xfrm>
            <a:off x="1712913" y="2076450"/>
            <a:ext cx="744537" cy="2762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6" name="Rectangle 8"/>
          <p:cNvSpPr>
            <a:spLocks noChangeArrowheads="1"/>
          </p:cNvSpPr>
          <p:nvPr/>
        </p:nvSpPr>
        <p:spPr bwMode="auto">
          <a:xfrm>
            <a:off x="1781175" y="2282825"/>
            <a:ext cx="134938" cy="138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7" name="Rectangle 9"/>
          <p:cNvSpPr>
            <a:spLocks noChangeArrowheads="1"/>
          </p:cNvSpPr>
          <p:nvPr/>
        </p:nvSpPr>
        <p:spPr bwMode="auto">
          <a:xfrm>
            <a:off x="2187575" y="2282825"/>
            <a:ext cx="134938" cy="138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8" name="Text Box 10"/>
          <p:cNvSpPr txBox="1">
            <a:spLocks noChangeArrowheads="1"/>
          </p:cNvSpPr>
          <p:nvPr/>
        </p:nvSpPr>
        <p:spPr bwMode="auto">
          <a:xfrm>
            <a:off x="1476375" y="836613"/>
            <a:ext cx="1150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SW-C Description</a:t>
            </a:r>
          </a:p>
        </p:txBody>
      </p:sp>
      <p:sp>
        <p:nvSpPr>
          <p:cNvPr id="427019" name="Text Box 11"/>
          <p:cNvSpPr txBox="1">
            <a:spLocks noChangeArrowheads="1"/>
          </p:cNvSpPr>
          <p:nvPr/>
        </p:nvSpPr>
        <p:spPr bwMode="auto">
          <a:xfrm>
            <a:off x="2843213" y="2908300"/>
            <a:ext cx="316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400" b="1">
                <a:latin typeface="Lucida Sans" pitchFamily="34" charset="0"/>
              </a:rPr>
              <a:t>Virtual Functional Bus</a:t>
            </a:r>
          </a:p>
        </p:txBody>
      </p:sp>
      <p:sp>
        <p:nvSpPr>
          <p:cNvPr id="427020" name="Rectangle 12"/>
          <p:cNvSpPr>
            <a:spLocks noChangeArrowheads="1"/>
          </p:cNvSpPr>
          <p:nvPr/>
        </p:nvSpPr>
        <p:spPr bwMode="auto">
          <a:xfrm>
            <a:off x="2843213" y="3644900"/>
            <a:ext cx="3311525" cy="5048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1" name="AutoShape 13"/>
          <p:cNvSpPr>
            <a:spLocks noChangeArrowheads="1"/>
          </p:cNvSpPr>
          <p:nvPr/>
        </p:nvSpPr>
        <p:spPr bwMode="auto">
          <a:xfrm>
            <a:off x="1331913" y="3571875"/>
            <a:ext cx="576262" cy="720725"/>
          </a:xfrm>
          <a:prstGeom prst="flowChartDocumen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2" name="AutoShape 14"/>
          <p:cNvSpPr>
            <a:spLocks noChangeArrowheads="1"/>
          </p:cNvSpPr>
          <p:nvPr/>
        </p:nvSpPr>
        <p:spPr bwMode="auto">
          <a:xfrm>
            <a:off x="1260475" y="3643313"/>
            <a:ext cx="576263" cy="720725"/>
          </a:xfrm>
          <a:prstGeom prst="flowChartDocumen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3" name="AutoShape 15"/>
          <p:cNvSpPr>
            <a:spLocks noChangeArrowheads="1"/>
          </p:cNvSpPr>
          <p:nvPr/>
        </p:nvSpPr>
        <p:spPr bwMode="auto">
          <a:xfrm>
            <a:off x="1187450" y="3716338"/>
            <a:ext cx="576263" cy="720725"/>
          </a:xfrm>
          <a:prstGeom prst="flowChartDocumen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4" name="AutoShape 16"/>
          <p:cNvSpPr>
            <a:spLocks noChangeArrowheads="1"/>
          </p:cNvSpPr>
          <p:nvPr/>
        </p:nvSpPr>
        <p:spPr bwMode="auto">
          <a:xfrm>
            <a:off x="7092950" y="3573463"/>
            <a:ext cx="576263" cy="720725"/>
          </a:xfrm>
          <a:prstGeom prst="flowChartDocumen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5" name="Line 17"/>
          <p:cNvSpPr>
            <a:spLocks noChangeShapeType="1"/>
          </p:cNvSpPr>
          <p:nvPr/>
        </p:nvSpPr>
        <p:spPr bwMode="auto">
          <a:xfrm>
            <a:off x="684213" y="6453188"/>
            <a:ext cx="51117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26" name="Line 18"/>
          <p:cNvSpPr>
            <a:spLocks noChangeShapeType="1"/>
          </p:cNvSpPr>
          <p:nvPr/>
        </p:nvSpPr>
        <p:spPr bwMode="auto">
          <a:xfrm>
            <a:off x="6443663" y="6453188"/>
            <a:ext cx="151288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27" name="Rectangle 19"/>
          <p:cNvSpPr>
            <a:spLocks noChangeArrowheads="1"/>
          </p:cNvSpPr>
          <p:nvPr/>
        </p:nvSpPr>
        <p:spPr bwMode="auto">
          <a:xfrm>
            <a:off x="5795963" y="6021388"/>
            <a:ext cx="863600" cy="649287"/>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8" name="Line 20"/>
          <p:cNvSpPr>
            <a:spLocks noChangeShapeType="1"/>
          </p:cNvSpPr>
          <p:nvPr/>
        </p:nvSpPr>
        <p:spPr bwMode="auto">
          <a:xfrm>
            <a:off x="1908175" y="6237288"/>
            <a:ext cx="0" cy="215900"/>
          </a:xfrm>
          <a:prstGeom prst="line">
            <a:avLst/>
          </a:prstGeom>
          <a:noFill/>
          <a:ln w="25400">
            <a:solidFill>
              <a:schemeClr val="tx1"/>
            </a:solidFill>
            <a:round/>
            <a:headE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29" name="Rectangle 21"/>
          <p:cNvSpPr>
            <a:spLocks noChangeArrowheads="1"/>
          </p:cNvSpPr>
          <p:nvPr/>
        </p:nvSpPr>
        <p:spPr bwMode="auto">
          <a:xfrm>
            <a:off x="755650" y="4581525"/>
            <a:ext cx="2232025" cy="1654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30" name="Rectangle 22"/>
          <p:cNvSpPr>
            <a:spLocks noChangeArrowheads="1"/>
          </p:cNvSpPr>
          <p:nvPr/>
        </p:nvSpPr>
        <p:spPr bwMode="auto">
          <a:xfrm>
            <a:off x="827088" y="5948363"/>
            <a:ext cx="2089150" cy="2174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31" name="Rectangle 23"/>
          <p:cNvSpPr>
            <a:spLocks noChangeArrowheads="1"/>
          </p:cNvSpPr>
          <p:nvPr/>
        </p:nvSpPr>
        <p:spPr bwMode="auto">
          <a:xfrm>
            <a:off x="827088" y="5661025"/>
            <a:ext cx="2089150" cy="215900"/>
          </a:xfrm>
          <a:prstGeom prst="rect">
            <a:avLst/>
          </a:prstGeom>
          <a:solidFill>
            <a:srgbClr val="FF75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32" name="Text Box 24"/>
          <p:cNvSpPr txBox="1">
            <a:spLocks noChangeArrowheads="1"/>
          </p:cNvSpPr>
          <p:nvPr/>
        </p:nvSpPr>
        <p:spPr bwMode="auto">
          <a:xfrm>
            <a:off x="900113" y="5948363"/>
            <a:ext cx="18716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Basic Software</a:t>
            </a:r>
          </a:p>
        </p:txBody>
      </p:sp>
      <p:sp>
        <p:nvSpPr>
          <p:cNvPr id="427033" name="Text Box 25"/>
          <p:cNvSpPr txBox="1">
            <a:spLocks noChangeArrowheads="1"/>
          </p:cNvSpPr>
          <p:nvPr/>
        </p:nvSpPr>
        <p:spPr bwMode="auto">
          <a:xfrm>
            <a:off x="1331913" y="5661025"/>
            <a:ext cx="1081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200" b="1">
                <a:latin typeface="Lucida Sans" pitchFamily="34" charset="0"/>
              </a:rPr>
              <a:t>RTE</a:t>
            </a:r>
          </a:p>
        </p:txBody>
      </p:sp>
      <p:grpSp>
        <p:nvGrpSpPr>
          <p:cNvPr id="427034" name="Group 26"/>
          <p:cNvGrpSpPr>
            <a:grpSpLocks/>
          </p:cNvGrpSpPr>
          <p:nvPr/>
        </p:nvGrpSpPr>
        <p:grpSpPr bwMode="auto">
          <a:xfrm>
            <a:off x="827088" y="4799013"/>
            <a:ext cx="792162" cy="862012"/>
            <a:chOff x="521" y="3023"/>
            <a:chExt cx="499" cy="543"/>
          </a:xfrm>
        </p:grpSpPr>
        <p:sp>
          <p:nvSpPr>
            <p:cNvPr id="427035" name="Rectangle 27"/>
            <p:cNvSpPr>
              <a:spLocks noChangeArrowheads="1"/>
            </p:cNvSpPr>
            <p:nvPr/>
          </p:nvSpPr>
          <p:spPr bwMode="auto">
            <a:xfrm>
              <a:off x="521" y="3067"/>
              <a:ext cx="499" cy="45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36" name="Text Box 28"/>
            <p:cNvSpPr txBox="1">
              <a:spLocks noChangeArrowheads="1"/>
            </p:cNvSpPr>
            <p:nvPr/>
          </p:nvSpPr>
          <p:spPr bwMode="auto">
            <a:xfrm rot="5400000">
              <a:off x="487" y="3170"/>
              <a:ext cx="5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AUTOSAR SW-C 1</a:t>
              </a:r>
            </a:p>
          </p:txBody>
        </p:sp>
      </p:grpSp>
      <p:sp>
        <p:nvSpPr>
          <p:cNvPr id="427037" name="Text Box 29"/>
          <p:cNvSpPr txBox="1">
            <a:spLocks noChangeArrowheads="1"/>
          </p:cNvSpPr>
          <p:nvPr/>
        </p:nvSpPr>
        <p:spPr bwMode="auto">
          <a:xfrm>
            <a:off x="1331913" y="4594225"/>
            <a:ext cx="1081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200" b="1">
                <a:latin typeface="Lucida Sans" pitchFamily="34" charset="0"/>
              </a:rPr>
              <a:t>ECU1</a:t>
            </a:r>
          </a:p>
        </p:txBody>
      </p:sp>
      <p:sp>
        <p:nvSpPr>
          <p:cNvPr id="427038" name="Line 30"/>
          <p:cNvSpPr>
            <a:spLocks noChangeShapeType="1"/>
          </p:cNvSpPr>
          <p:nvPr/>
        </p:nvSpPr>
        <p:spPr bwMode="auto">
          <a:xfrm>
            <a:off x="2268538" y="24209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39" name="Line 31"/>
          <p:cNvSpPr>
            <a:spLocks noChangeShapeType="1"/>
          </p:cNvSpPr>
          <p:nvPr/>
        </p:nvSpPr>
        <p:spPr bwMode="auto">
          <a:xfrm>
            <a:off x="2268538" y="2781300"/>
            <a:ext cx="9810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40" name="Line 32"/>
          <p:cNvSpPr>
            <a:spLocks noChangeShapeType="1"/>
          </p:cNvSpPr>
          <p:nvPr/>
        </p:nvSpPr>
        <p:spPr bwMode="auto">
          <a:xfrm flipV="1">
            <a:off x="3254375" y="2565400"/>
            <a:ext cx="0" cy="2159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41" name="AutoShape 33"/>
          <p:cNvSpPr>
            <a:spLocks noChangeArrowheads="1"/>
          </p:cNvSpPr>
          <p:nvPr/>
        </p:nvSpPr>
        <p:spPr bwMode="auto">
          <a:xfrm rot="5400000">
            <a:off x="2159794" y="2528094"/>
            <a:ext cx="215900" cy="144462"/>
          </a:xfrm>
          <a:prstGeom prst="homePlate">
            <a:avLst>
              <a:gd name="adj" fmla="val 3736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42" name="Rectangle 34"/>
          <p:cNvSpPr>
            <a:spLocks noChangeArrowheads="1"/>
          </p:cNvSpPr>
          <p:nvPr/>
        </p:nvSpPr>
        <p:spPr bwMode="auto">
          <a:xfrm>
            <a:off x="2863850" y="1249363"/>
            <a:ext cx="744538" cy="827087"/>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43" name="AutoShape 35"/>
          <p:cNvSpPr>
            <a:spLocks noChangeArrowheads="1"/>
          </p:cNvSpPr>
          <p:nvPr/>
        </p:nvSpPr>
        <p:spPr bwMode="auto">
          <a:xfrm>
            <a:off x="2795588" y="1042988"/>
            <a:ext cx="473075" cy="481012"/>
          </a:xfrm>
          <a:prstGeom prst="flowChartDocumen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44" name="Text Box 36"/>
          <p:cNvSpPr txBox="1">
            <a:spLocks noChangeArrowheads="1"/>
          </p:cNvSpPr>
          <p:nvPr/>
        </p:nvSpPr>
        <p:spPr bwMode="auto">
          <a:xfrm rot="5400000">
            <a:off x="2963863" y="1463675"/>
            <a:ext cx="82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AUTOSAR SW-C 2</a:t>
            </a:r>
          </a:p>
        </p:txBody>
      </p:sp>
      <p:sp>
        <p:nvSpPr>
          <p:cNvPr id="427045" name="Rectangle 37"/>
          <p:cNvSpPr>
            <a:spLocks noChangeArrowheads="1"/>
          </p:cNvSpPr>
          <p:nvPr/>
        </p:nvSpPr>
        <p:spPr bwMode="auto">
          <a:xfrm>
            <a:off x="2863850" y="2076450"/>
            <a:ext cx="744538" cy="2762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46" name="Rectangle 38"/>
          <p:cNvSpPr>
            <a:spLocks noChangeArrowheads="1"/>
          </p:cNvSpPr>
          <p:nvPr/>
        </p:nvSpPr>
        <p:spPr bwMode="auto">
          <a:xfrm>
            <a:off x="2932113" y="2282825"/>
            <a:ext cx="134937" cy="138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47" name="Rectangle 39"/>
          <p:cNvSpPr>
            <a:spLocks noChangeArrowheads="1"/>
          </p:cNvSpPr>
          <p:nvPr/>
        </p:nvSpPr>
        <p:spPr bwMode="auto">
          <a:xfrm>
            <a:off x="3167063" y="2282825"/>
            <a:ext cx="134937" cy="138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48" name="Text Box 40"/>
          <p:cNvSpPr txBox="1">
            <a:spLocks noChangeArrowheads="1"/>
          </p:cNvSpPr>
          <p:nvPr/>
        </p:nvSpPr>
        <p:spPr bwMode="auto">
          <a:xfrm>
            <a:off x="2627313" y="836613"/>
            <a:ext cx="1150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SW-C Description</a:t>
            </a:r>
          </a:p>
        </p:txBody>
      </p:sp>
      <p:grpSp>
        <p:nvGrpSpPr>
          <p:cNvPr id="427049" name="Group 41"/>
          <p:cNvGrpSpPr>
            <a:grpSpLocks/>
          </p:cNvGrpSpPr>
          <p:nvPr/>
        </p:nvGrpSpPr>
        <p:grpSpPr bwMode="auto">
          <a:xfrm>
            <a:off x="3781425" y="836613"/>
            <a:ext cx="1150938" cy="1584325"/>
            <a:chOff x="0" y="1888"/>
            <a:chExt cx="771" cy="1043"/>
          </a:xfrm>
        </p:grpSpPr>
        <p:sp>
          <p:nvSpPr>
            <p:cNvPr id="427050" name="Rectangle 42"/>
            <p:cNvSpPr>
              <a:spLocks noChangeArrowheads="1"/>
            </p:cNvSpPr>
            <p:nvPr/>
          </p:nvSpPr>
          <p:spPr bwMode="auto">
            <a:xfrm>
              <a:off x="158" y="2160"/>
              <a:ext cx="499" cy="5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51" name="AutoShape 43"/>
            <p:cNvSpPr>
              <a:spLocks noChangeArrowheads="1"/>
            </p:cNvSpPr>
            <p:nvPr/>
          </p:nvSpPr>
          <p:spPr bwMode="auto">
            <a:xfrm>
              <a:off x="113" y="2024"/>
              <a:ext cx="317" cy="317"/>
            </a:xfrm>
            <a:prstGeom prst="flowChartDocumen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52" name="Text Box 44"/>
            <p:cNvSpPr txBox="1">
              <a:spLocks noChangeArrowheads="1"/>
            </p:cNvSpPr>
            <p:nvPr/>
          </p:nvSpPr>
          <p:spPr bwMode="auto">
            <a:xfrm rot="5400000">
              <a:off x="230" y="2299"/>
              <a:ext cx="54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AUTOSAR SW-C 3</a:t>
              </a:r>
            </a:p>
          </p:txBody>
        </p:sp>
        <p:sp>
          <p:nvSpPr>
            <p:cNvPr id="427053" name="Rectangle 45"/>
            <p:cNvSpPr>
              <a:spLocks noChangeArrowheads="1"/>
            </p:cNvSpPr>
            <p:nvPr/>
          </p:nvSpPr>
          <p:spPr bwMode="auto">
            <a:xfrm>
              <a:off x="158" y="2704"/>
              <a:ext cx="499"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54" name="Rectangle 46"/>
            <p:cNvSpPr>
              <a:spLocks noChangeArrowheads="1"/>
            </p:cNvSpPr>
            <p:nvPr/>
          </p:nvSpPr>
          <p:spPr bwMode="auto">
            <a:xfrm>
              <a:off x="204" y="2840"/>
              <a:ext cx="91" cy="9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55" name="Rectangle 47"/>
            <p:cNvSpPr>
              <a:spLocks noChangeArrowheads="1"/>
            </p:cNvSpPr>
            <p:nvPr/>
          </p:nvSpPr>
          <p:spPr bwMode="auto">
            <a:xfrm>
              <a:off x="340" y="2840"/>
              <a:ext cx="91" cy="9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56" name="Rectangle 48"/>
            <p:cNvSpPr>
              <a:spLocks noChangeArrowheads="1"/>
            </p:cNvSpPr>
            <p:nvPr/>
          </p:nvSpPr>
          <p:spPr bwMode="auto">
            <a:xfrm>
              <a:off x="476" y="2840"/>
              <a:ext cx="91" cy="9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57" name="Text Box 49"/>
            <p:cNvSpPr txBox="1">
              <a:spLocks noChangeArrowheads="1"/>
            </p:cNvSpPr>
            <p:nvPr/>
          </p:nvSpPr>
          <p:spPr bwMode="auto">
            <a:xfrm>
              <a:off x="0" y="1888"/>
              <a:ext cx="771"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SW-C Description</a:t>
              </a:r>
            </a:p>
          </p:txBody>
        </p:sp>
      </p:grpSp>
      <p:grpSp>
        <p:nvGrpSpPr>
          <p:cNvPr id="427058" name="Group 50"/>
          <p:cNvGrpSpPr>
            <a:grpSpLocks/>
          </p:cNvGrpSpPr>
          <p:nvPr/>
        </p:nvGrpSpPr>
        <p:grpSpPr bwMode="auto">
          <a:xfrm>
            <a:off x="6013450" y="836613"/>
            <a:ext cx="1150938" cy="1584325"/>
            <a:chOff x="0" y="1888"/>
            <a:chExt cx="771" cy="1043"/>
          </a:xfrm>
        </p:grpSpPr>
        <p:sp>
          <p:nvSpPr>
            <p:cNvPr id="427059" name="Rectangle 51"/>
            <p:cNvSpPr>
              <a:spLocks noChangeArrowheads="1"/>
            </p:cNvSpPr>
            <p:nvPr/>
          </p:nvSpPr>
          <p:spPr bwMode="auto">
            <a:xfrm>
              <a:off x="158" y="2160"/>
              <a:ext cx="499" cy="54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60" name="AutoShape 52"/>
            <p:cNvSpPr>
              <a:spLocks noChangeArrowheads="1"/>
            </p:cNvSpPr>
            <p:nvPr/>
          </p:nvSpPr>
          <p:spPr bwMode="auto">
            <a:xfrm>
              <a:off x="113" y="2024"/>
              <a:ext cx="317" cy="317"/>
            </a:xfrm>
            <a:prstGeom prst="flowChartDocumen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61" name="Text Box 53"/>
            <p:cNvSpPr txBox="1">
              <a:spLocks noChangeArrowheads="1"/>
            </p:cNvSpPr>
            <p:nvPr/>
          </p:nvSpPr>
          <p:spPr bwMode="auto">
            <a:xfrm rot="5400000">
              <a:off x="230" y="2299"/>
              <a:ext cx="54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AUTOSAR SW-C n</a:t>
              </a:r>
            </a:p>
          </p:txBody>
        </p:sp>
        <p:sp>
          <p:nvSpPr>
            <p:cNvPr id="427062" name="Rectangle 54"/>
            <p:cNvSpPr>
              <a:spLocks noChangeArrowheads="1"/>
            </p:cNvSpPr>
            <p:nvPr/>
          </p:nvSpPr>
          <p:spPr bwMode="auto">
            <a:xfrm>
              <a:off x="158" y="2704"/>
              <a:ext cx="499"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63" name="Rectangle 55"/>
            <p:cNvSpPr>
              <a:spLocks noChangeArrowheads="1"/>
            </p:cNvSpPr>
            <p:nvPr/>
          </p:nvSpPr>
          <p:spPr bwMode="auto">
            <a:xfrm>
              <a:off x="204" y="2840"/>
              <a:ext cx="91" cy="9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64" name="Rectangle 56"/>
            <p:cNvSpPr>
              <a:spLocks noChangeArrowheads="1"/>
            </p:cNvSpPr>
            <p:nvPr/>
          </p:nvSpPr>
          <p:spPr bwMode="auto">
            <a:xfrm>
              <a:off x="340" y="2840"/>
              <a:ext cx="91" cy="9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65" name="Rectangle 57"/>
            <p:cNvSpPr>
              <a:spLocks noChangeArrowheads="1"/>
            </p:cNvSpPr>
            <p:nvPr/>
          </p:nvSpPr>
          <p:spPr bwMode="auto">
            <a:xfrm>
              <a:off x="476" y="2840"/>
              <a:ext cx="91" cy="9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66" name="Text Box 58"/>
            <p:cNvSpPr txBox="1">
              <a:spLocks noChangeArrowheads="1"/>
            </p:cNvSpPr>
            <p:nvPr/>
          </p:nvSpPr>
          <p:spPr bwMode="auto">
            <a:xfrm>
              <a:off x="0" y="1888"/>
              <a:ext cx="771"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SW-C Description</a:t>
              </a:r>
            </a:p>
          </p:txBody>
        </p:sp>
      </p:grpSp>
      <p:sp>
        <p:nvSpPr>
          <p:cNvPr id="427067" name="Line 59"/>
          <p:cNvSpPr>
            <a:spLocks noChangeShapeType="1"/>
          </p:cNvSpPr>
          <p:nvPr/>
        </p:nvSpPr>
        <p:spPr bwMode="auto">
          <a:xfrm>
            <a:off x="3479800" y="2420938"/>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68" name="Line 60"/>
          <p:cNvSpPr>
            <a:spLocks noChangeShapeType="1"/>
          </p:cNvSpPr>
          <p:nvPr/>
        </p:nvSpPr>
        <p:spPr bwMode="auto">
          <a:xfrm>
            <a:off x="3473450" y="2852738"/>
            <a:ext cx="6667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69" name="Line 61"/>
          <p:cNvSpPr>
            <a:spLocks noChangeShapeType="1"/>
          </p:cNvSpPr>
          <p:nvPr/>
        </p:nvSpPr>
        <p:spPr bwMode="auto">
          <a:xfrm flipV="1">
            <a:off x="4140200" y="2565400"/>
            <a:ext cx="0" cy="2873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70" name="Oval 62"/>
          <p:cNvSpPr>
            <a:spLocks noChangeArrowheads="1"/>
          </p:cNvSpPr>
          <p:nvPr/>
        </p:nvSpPr>
        <p:spPr bwMode="auto">
          <a:xfrm>
            <a:off x="2916238" y="2492375"/>
            <a:ext cx="142875"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71" name="Line 63"/>
          <p:cNvSpPr>
            <a:spLocks noChangeShapeType="1"/>
          </p:cNvSpPr>
          <p:nvPr/>
        </p:nvSpPr>
        <p:spPr bwMode="auto">
          <a:xfrm>
            <a:off x="1835150" y="2924175"/>
            <a:ext cx="49688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72" name="AutoShape 64"/>
          <p:cNvSpPr>
            <a:spLocks noChangeArrowheads="1"/>
          </p:cNvSpPr>
          <p:nvPr/>
        </p:nvSpPr>
        <p:spPr bwMode="auto">
          <a:xfrm>
            <a:off x="4284663" y="3284538"/>
            <a:ext cx="647700" cy="28892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73" name="Text Box 65"/>
          <p:cNvSpPr txBox="1">
            <a:spLocks noChangeArrowheads="1"/>
          </p:cNvSpPr>
          <p:nvPr/>
        </p:nvSpPr>
        <p:spPr bwMode="auto">
          <a:xfrm>
            <a:off x="539750" y="3716338"/>
            <a:ext cx="122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200" b="1">
                <a:latin typeface="Lucida Sans" pitchFamily="34" charset="0"/>
              </a:rPr>
              <a:t>ECU Descriptions</a:t>
            </a:r>
          </a:p>
        </p:txBody>
      </p:sp>
      <p:sp>
        <p:nvSpPr>
          <p:cNvPr id="427074" name="AutoShape 66"/>
          <p:cNvSpPr>
            <a:spLocks noChangeArrowheads="1"/>
          </p:cNvSpPr>
          <p:nvPr/>
        </p:nvSpPr>
        <p:spPr bwMode="auto">
          <a:xfrm>
            <a:off x="2051050" y="3716338"/>
            <a:ext cx="576263" cy="360362"/>
          </a:xfrm>
          <a:prstGeom prst="rightArrow">
            <a:avLst>
              <a:gd name="adj1" fmla="val 50000"/>
              <a:gd name="adj2" fmla="val 399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75" name="Text Box 67"/>
          <p:cNvSpPr txBox="1">
            <a:spLocks noChangeArrowheads="1"/>
          </p:cNvSpPr>
          <p:nvPr/>
        </p:nvSpPr>
        <p:spPr bwMode="auto">
          <a:xfrm>
            <a:off x="7308850" y="3573463"/>
            <a:ext cx="12255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200" b="1">
                <a:latin typeface="Lucida Sans" pitchFamily="34" charset="0"/>
              </a:rPr>
              <a:t>System Constraint Description</a:t>
            </a:r>
          </a:p>
        </p:txBody>
      </p:sp>
      <p:sp>
        <p:nvSpPr>
          <p:cNvPr id="427076" name="Text Box 68"/>
          <p:cNvSpPr txBox="1">
            <a:spLocks noChangeArrowheads="1"/>
          </p:cNvSpPr>
          <p:nvPr/>
        </p:nvSpPr>
        <p:spPr bwMode="auto">
          <a:xfrm>
            <a:off x="3636963" y="3716338"/>
            <a:ext cx="172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200" b="1">
                <a:latin typeface="Lucida Sans" pitchFamily="34" charset="0"/>
              </a:rPr>
              <a:t>Deployment tools</a:t>
            </a:r>
          </a:p>
        </p:txBody>
      </p:sp>
      <p:sp>
        <p:nvSpPr>
          <p:cNvPr id="427077" name="Text Box 69"/>
          <p:cNvSpPr txBox="1">
            <a:spLocks noChangeArrowheads="1"/>
          </p:cNvSpPr>
          <p:nvPr/>
        </p:nvSpPr>
        <p:spPr bwMode="auto">
          <a:xfrm>
            <a:off x="5651500" y="6237288"/>
            <a:ext cx="10810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200" b="1">
                <a:latin typeface="Lucida Sans" pitchFamily="34" charset="0"/>
              </a:rPr>
              <a:t>Gateway</a:t>
            </a:r>
          </a:p>
        </p:txBody>
      </p:sp>
      <p:grpSp>
        <p:nvGrpSpPr>
          <p:cNvPr id="427078" name="Group 70"/>
          <p:cNvGrpSpPr>
            <a:grpSpLocks/>
          </p:cNvGrpSpPr>
          <p:nvPr/>
        </p:nvGrpSpPr>
        <p:grpSpPr bwMode="auto">
          <a:xfrm>
            <a:off x="3176588" y="2420938"/>
            <a:ext cx="142875" cy="144462"/>
            <a:chOff x="2109" y="1525"/>
            <a:chExt cx="90" cy="91"/>
          </a:xfrm>
        </p:grpSpPr>
        <p:sp>
          <p:nvSpPr>
            <p:cNvPr id="427079" name="Line 71"/>
            <p:cNvSpPr>
              <a:spLocks noChangeShapeType="1"/>
            </p:cNvSpPr>
            <p:nvPr/>
          </p:nvSpPr>
          <p:spPr bwMode="auto">
            <a:xfrm>
              <a:off x="2154" y="1525"/>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80" name="Line 72"/>
            <p:cNvSpPr>
              <a:spLocks noChangeShapeType="1"/>
            </p:cNvSpPr>
            <p:nvPr/>
          </p:nvSpPr>
          <p:spPr bwMode="auto">
            <a:xfrm flipH="1">
              <a:off x="2109" y="1570"/>
              <a:ext cx="45"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81" name="Line 73"/>
            <p:cNvSpPr>
              <a:spLocks noChangeShapeType="1"/>
            </p:cNvSpPr>
            <p:nvPr/>
          </p:nvSpPr>
          <p:spPr bwMode="auto">
            <a:xfrm>
              <a:off x="2154" y="1570"/>
              <a:ext cx="45"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7082" name="Group 74"/>
          <p:cNvGrpSpPr>
            <a:grpSpLocks/>
          </p:cNvGrpSpPr>
          <p:nvPr/>
        </p:nvGrpSpPr>
        <p:grpSpPr bwMode="auto">
          <a:xfrm>
            <a:off x="4284663" y="2420938"/>
            <a:ext cx="144462" cy="142875"/>
            <a:chOff x="2835" y="1525"/>
            <a:chExt cx="91" cy="90"/>
          </a:xfrm>
        </p:grpSpPr>
        <p:sp>
          <p:nvSpPr>
            <p:cNvPr id="427083" name="Arc 75"/>
            <p:cNvSpPr>
              <a:spLocks/>
            </p:cNvSpPr>
            <p:nvPr/>
          </p:nvSpPr>
          <p:spPr bwMode="auto">
            <a:xfrm rot="-5400000">
              <a:off x="2858" y="1547"/>
              <a:ext cx="45" cy="91"/>
            </a:xfrm>
            <a:custGeom>
              <a:avLst/>
              <a:gdLst>
                <a:gd name="G0" fmla="+- 2218 0 0"/>
                <a:gd name="G1" fmla="+- 21600 0 0"/>
                <a:gd name="G2" fmla="+- 21600 0 0"/>
                <a:gd name="T0" fmla="*/ 2218 w 23818"/>
                <a:gd name="T1" fmla="*/ 0 h 43200"/>
                <a:gd name="T2" fmla="*/ 0 w 23818"/>
                <a:gd name="T3" fmla="*/ 43086 h 43200"/>
                <a:gd name="T4" fmla="*/ 2218 w 23818"/>
                <a:gd name="T5" fmla="*/ 21600 h 43200"/>
              </a:gdLst>
              <a:ahLst/>
              <a:cxnLst>
                <a:cxn ang="0">
                  <a:pos x="T0" y="T1"/>
                </a:cxn>
                <a:cxn ang="0">
                  <a:pos x="T2" y="T3"/>
                </a:cxn>
                <a:cxn ang="0">
                  <a:pos x="T4" y="T5"/>
                </a:cxn>
              </a:cxnLst>
              <a:rect l="0" t="0" r="r" b="b"/>
              <a:pathLst>
                <a:path w="23818" h="43200" fill="none" extrusionOk="0">
                  <a:moveTo>
                    <a:pt x="2217" y="0"/>
                  </a:moveTo>
                  <a:cubicBezTo>
                    <a:pt x="14147" y="0"/>
                    <a:pt x="23818" y="9670"/>
                    <a:pt x="23818" y="21600"/>
                  </a:cubicBezTo>
                  <a:cubicBezTo>
                    <a:pt x="23818" y="33529"/>
                    <a:pt x="14147" y="43200"/>
                    <a:pt x="2218" y="43200"/>
                  </a:cubicBezTo>
                  <a:cubicBezTo>
                    <a:pt x="1477" y="43200"/>
                    <a:pt x="736" y="43161"/>
                    <a:pt x="0" y="43085"/>
                  </a:cubicBezTo>
                </a:path>
                <a:path w="23818" h="43200" stroke="0" extrusionOk="0">
                  <a:moveTo>
                    <a:pt x="2217" y="0"/>
                  </a:moveTo>
                  <a:cubicBezTo>
                    <a:pt x="14147" y="0"/>
                    <a:pt x="23818" y="9670"/>
                    <a:pt x="23818" y="21600"/>
                  </a:cubicBezTo>
                  <a:cubicBezTo>
                    <a:pt x="23818" y="33529"/>
                    <a:pt x="14147" y="43200"/>
                    <a:pt x="2218" y="43200"/>
                  </a:cubicBezTo>
                  <a:cubicBezTo>
                    <a:pt x="1477" y="43200"/>
                    <a:pt x="736" y="43161"/>
                    <a:pt x="0" y="43085"/>
                  </a:cubicBezTo>
                  <a:lnTo>
                    <a:pt x="2218"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84" name="Line 76"/>
            <p:cNvSpPr>
              <a:spLocks noChangeShapeType="1"/>
            </p:cNvSpPr>
            <p:nvPr/>
          </p:nvSpPr>
          <p:spPr bwMode="auto">
            <a:xfrm>
              <a:off x="2880" y="1525"/>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7085" name="Arc 77"/>
          <p:cNvSpPr>
            <a:spLocks/>
          </p:cNvSpPr>
          <p:nvPr/>
        </p:nvSpPr>
        <p:spPr bwMode="auto">
          <a:xfrm rot="-5400000">
            <a:off x="4103688" y="2455862"/>
            <a:ext cx="71438" cy="144463"/>
          </a:xfrm>
          <a:custGeom>
            <a:avLst/>
            <a:gdLst>
              <a:gd name="G0" fmla="+- 2218 0 0"/>
              <a:gd name="G1" fmla="+- 21600 0 0"/>
              <a:gd name="G2" fmla="+- 21600 0 0"/>
              <a:gd name="T0" fmla="*/ 2218 w 23818"/>
              <a:gd name="T1" fmla="*/ 0 h 43200"/>
              <a:gd name="T2" fmla="*/ 0 w 23818"/>
              <a:gd name="T3" fmla="*/ 43086 h 43200"/>
              <a:gd name="T4" fmla="*/ 2218 w 23818"/>
              <a:gd name="T5" fmla="*/ 21600 h 43200"/>
            </a:gdLst>
            <a:ahLst/>
            <a:cxnLst>
              <a:cxn ang="0">
                <a:pos x="T0" y="T1"/>
              </a:cxn>
              <a:cxn ang="0">
                <a:pos x="T2" y="T3"/>
              </a:cxn>
              <a:cxn ang="0">
                <a:pos x="T4" y="T5"/>
              </a:cxn>
            </a:cxnLst>
            <a:rect l="0" t="0" r="r" b="b"/>
            <a:pathLst>
              <a:path w="23818" h="43200" fill="none" extrusionOk="0">
                <a:moveTo>
                  <a:pt x="2217" y="0"/>
                </a:moveTo>
                <a:cubicBezTo>
                  <a:pt x="14147" y="0"/>
                  <a:pt x="23818" y="9670"/>
                  <a:pt x="23818" y="21600"/>
                </a:cubicBezTo>
                <a:cubicBezTo>
                  <a:pt x="23818" y="33529"/>
                  <a:pt x="14147" y="43200"/>
                  <a:pt x="2218" y="43200"/>
                </a:cubicBezTo>
                <a:cubicBezTo>
                  <a:pt x="1477" y="43200"/>
                  <a:pt x="736" y="43161"/>
                  <a:pt x="0" y="43085"/>
                </a:cubicBezTo>
              </a:path>
              <a:path w="23818" h="43200" stroke="0" extrusionOk="0">
                <a:moveTo>
                  <a:pt x="2217" y="0"/>
                </a:moveTo>
                <a:cubicBezTo>
                  <a:pt x="14147" y="0"/>
                  <a:pt x="23818" y="9670"/>
                  <a:pt x="23818" y="21600"/>
                </a:cubicBezTo>
                <a:cubicBezTo>
                  <a:pt x="23818" y="33529"/>
                  <a:pt x="14147" y="43200"/>
                  <a:pt x="2218" y="43200"/>
                </a:cubicBezTo>
                <a:cubicBezTo>
                  <a:pt x="1477" y="43200"/>
                  <a:pt x="736" y="43161"/>
                  <a:pt x="0" y="43085"/>
                </a:cubicBezTo>
                <a:lnTo>
                  <a:pt x="2218"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86" name="Line 78"/>
          <p:cNvSpPr>
            <a:spLocks noChangeShapeType="1"/>
          </p:cNvSpPr>
          <p:nvPr/>
        </p:nvSpPr>
        <p:spPr bwMode="auto">
          <a:xfrm>
            <a:off x="4140200" y="242093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87" name="AutoShape 79"/>
          <p:cNvSpPr>
            <a:spLocks noChangeArrowheads="1"/>
          </p:cNvSpPr>
          <p:nvPr/>
        </p:nvSpPr>
        <p:spPr bwMode="auto">
          <a:xfrm>
            <a:off x="6443663" y="3716338"/>
            <a:ext cx="504825" cy="360362"/>
          </a:xfrm>
          <a:prstGeom prst="leftArrow">
            <a:avLst>
              <a:gd name="adj1" fmla="val 50000"/>
              <a:gd name="adj2" fmla="val 350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88" name="Rectangle 80"/>
          <p:cNvSpPr>
            <a:spLocks noChangeArrowheads="1"/>
          </p:cNvSpPr>
          <p:nvPr/>
        </p:nvSpPr>
        <p:spPr bwMode="auto">
          <a:xfrm>
            <a:off x="3348038" y="4581525"/>
            <a:ext cx="2232025" cy="1654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89" name="Rectangle 81"/>
          <p:cNvSpPr>
            <a:spLocks noChangeArrowheads="1"/>
          </p:cNvSpPr>
          <p:nvPr/>
        </p:nvSpPr>
        <p:spPr bwMode="auto">
          <a:xfrm>
            <a:off x="3419475" y="5948363"/>
            <a:ext cx="2089150" cy="2174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90" name="Rectangle 82"/>
          <p:cNvSpPr>
            <a:spLocks noChangeArrowheads="1"/>
          </p:cNvSpPr>
          <p:nvPr/>
        </p:nvSpPr>
        <p:spPr bwMode="auto">
          <a:xfrm>
            <a:off x="3419475" y="5661025"/>
            <a:ext cx="2089150" cy="215900"/>
          </a:xfrm>
          <a:prstGeom prst="rect">
            <a:avLst/>
          </a:prstGeom>
          <a:solidFill>
            <a:srgbClr val="FF75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91" name="Text Box 83"/>
          <p:cNvSpPr txBox="1">
            <a:spLocks noChangeArrowheads="1"/>
          </p:cNvSpPr>
          <p:nvPr/>
        </p:nvSpPr>
        <p:spPr bwMode="auto">
          <a:xfrm>
            <a:off x="3492500" y="5948363"/>
            <a:ext cx="18716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Basic Software</a:t>
            </a:r>
          </a:p>
        </p:txBody>
      </p:sp>
      <p:sp>
        <p:nvSpPr>
          <p:cNvPr id="427092" name="Text Box 84"/>
          <p:cNvSpPr txBox="1">
            <a:spLocks noChangeArrowheads="1"/>
          </p:cNvSpPr>
          <p:nvPr/>
        </p:nvSpPr>
        <p:spPr bwMode="auto">
          <a:xfrm>
            <a:off x="3924300" y="5661025"/>
            <a:ext cx="1081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200" b="1">
                <a:latin typeface="Lucida Sans" pitchFamily="34" charset="0"/>
              </a:rPr>
              <a:t>RTE</a:t>
            </a:r>
          </a:p>
        </p:txBody>
      </p:sp>
      <p:grpSp>
        <p:nvGrpSpPr>
          <p:cNvPr id="427093" name="Group 85"/>
          <p:cNvGrpSpPr>
            <a:grpSpLocks/>
          </p:cNvGrpSpPr>
          <p:nvPr/>
        </p:nvGrpSpPr>
        <p:grpSpPr bwMode="auto">
          <a:xfrm>
            <a:off x="3419475" y="4799013"/>
            <a:ext cx="792163" cy="862012"/>
            <a:chOff x="521" y="3023"/>
            <a:chExt cx="499" cy="543"/>
          </a:xfrm>
        </p:grpSpPr>
        <p:sp>
          <p:nvSpPr>
            <p:cNvPr id="427094" name="Rectangle 86"/>
            <p:cNvSpPr>
              <a:spLocks noChangeArrowheads="1"/>
            </p:cNvSpPr>
            <p:nvPr/>
          </p:nvSpPr>
          <p:spPr bwMode="auto">
            <a:xfrm>
              <a:off x="521" y="3067"/>
              <a:ext cx="499" cy="45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95" name="Text Box 87"/>
            <p:cNvSpPr txBox="1">
              <a:spLocks noChangeArrowheads="1"/>
            </p:cNvSpPr>
            <p:nvPr/>
          </p:nvSpPr>
          <p:spPr bwMode="auto">
            <a:xfrm rot="5400000">
              <a:off x="487" y="3170"/>
              <a:ext cx="5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AUTOSAR SW-C 2</a:t>
              </a:r>
            </a:p>
          </p:txBody>
        </p:sp>
      </p:grpSp>
      <p:sp>
        <p:nvSpPr>
          <p:cNvPr id="427096" name="Text Box 88"/>
          <p:cNvSpPr txBox="1">
            <a:spLocks noChangeArrowheads="1"/>
          </p:cNvSpPr>
          <p:nvPr/>
        </p:nvSpPr>
        <p:spPr bwMode="auto">
          <a:xfrm>
            <a:off x="3924300" y="4594225"/>
            <a:ext cx="1081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200" b="1">
                <a:latin typeface="Lucida Sans" pitchFamily="34" charset="0"/>
              </a:rPr>
              <a:t>ECU2</a:t>
            </a:r>
          </a:p>
        </p:txBody>
      </p:sp>
      <p:sp>
        <p:nvSpPr>
          <p:cNvPr id="427097" name="Line 89"/>
          <p:cNvSpPr>
            <a:spLocks noChangeShapeType="1"/>
          </p:cNvSpPr>
          <p:nvPr/>
        </p:nvSpPr>
        <p:spPr bwMode="auto">
          <a:xfrm>
            <a:off x="4427538" y="6237288"/>
            <a:ext cx="0" cy="215900"/>
          </a:xfrm>
          <a:prstGeom prst="line">
            <a:avLst/>
          </a:prstGeom>
          <a:noFill/>
          <a:ln w="25400">
            <a:solidFill>
              <a:schemeClr val="tx1"/>
            </a:solidFill>
            <a:round/>
            <a:headE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27098" name="Group 90"/>
          <p:cNvGrpSpPr>
            <a:grpSpLocks/>
          </p:cNvGrpSpPr>
          <p:nvPr/>
        </p:nvGrpSpPr>
        <p:grpSpPr bwMode="auto">
          <a:xfrm>
            <a:off x="4284663" y="4797425"/>
            <a:ext cx="792162" cy="862013"/>
            <a:chOff x="521" y="3023"/>
            <a:chExt cx="499" cy="543"/>
          </a:xfrm>
        </p:grpSpPr>
        <p:sp>
          <p:nvSpPr>
            <p:cNvPr id="427099" name="Rectangle 91"/>
            <p:cNvSpPr>
              <a:spLocks noChangeArrowheads="1"/>
            </p:cNvSpPr>
            <p:nvPr/>
          </p:nvSpPr>
          <p:spPr bwMode="auto">
            <a:xfrm>
              <a:off x="521" y="3067"/>
              <a:ext cx="499" cy="45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100" name="Text Box 92"/>
            <p:cNvSpPr txBox="1">
              <a:spLocks noChangeArrowheads="1"/>
            </p:cNvSpPr>
            <p:nvPr/>
          </p:nvSpPr>
          <p:spPr bwMode="auto">
            <a:xfrm rot="5400000">
              <a:off x="487" y="3170"/>
              <a:ext cx="5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AUTOSAR SW-C 3</a:t>
              </a:r>
            </a:p>
          </p:txBody>
        </p:sp>
      </p:grpSp>
      <p:sp>
        <p:nvSpPr>
          <p:cNvPr id="427101" name="AutoShape 93"/>
          <p:cNvSpPr>
            <a:spLocks noChangeArrowheads="1"/>
          </p:cNvSpPr>
          <p:nvPr/>
        </p:nvSpPr>
        <p:spPr bwMode="auto">
          <a:xfrm>
            <a:off x="4284663" y="4219575"/>
            <a:ext cx="647700" cy="28892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102" name="Rectangle 94"/>
          <p:cNvSpPr>
            <a:spLocks noChangeArrowheads="1"/>
          </p:cNvSpPr>
          <p:nvPr/>
        </p:nvSpPr>
        <p:spPr bwMode="auto">
          <a:xfrm>
            <a:off x="6732588" y="4581525"/>
            <a:ext cx="2232025" cy="1654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103" name="Rectangle 95"/>
          <p:cNvSpPr>
            <a:spLocks noChangeArrowheads="1"/>
          </p:cNvSpPr>
          <p:nvPr/>
        </p:nvSpPr>
        <p:spPr bwMode="auto">
          <a:xfrm>
            <a:off x="6804025" y="5948363"/>
            <a:ext cx="2089150" cy="2174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104" name="Rectangle 96"/>
          <p:cNvSpPr>
            <a:spLocks noChangeArrowheads="1"/>
          </p:cNvSpPr>
          <p:nvPr/>
        </p:nvSpPr>
        <p:spPr bwMode="auto">
          <a:xfrm>
            <a:off x="6804025" y="5661025"/>
            <a:ext cx="2089150" cy="215900"/>
          </a:xfrm>
          <a:prstGeom prst="rect">
            <a:avLst/>
          </a:prstGeom>
          <a:solidFill>
            <a:srgbClr val="FF75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105" name="Text Box 97"/>
          <p:cNvSpPr txBox="1">
            <a:spLocks noChangeArrowheads="1"/>
          </p:cNvSpPr>
          <p:nvPr/>
        </p:nvSpPr>
        <p:spPr bwMode="auto">
          <a:xfrm>
            <a:off x="6877050" y="5948363"/>
            <a:ext cx="18716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Basic Software</a:t>
            </a:r>
          </a:p>
        </p:txBody>
      </p:sp>
      <p:sp>
        <p:nvSpPr>
          <p:cNvPr id="427106" name="Text Box 98"/>
          <p:cNvSpPr txBox="1">
            <a:spLocks noChangeArrowheads="1"/>
          </p:cNvSpPr>
          <p:nvPr/>
        </p:nvSpPr>
        <p:spPr bwMode="auto">
          <a:xfrm>
            <a:off x="7308850" y="5661025"/>
            <a:ext cx="1081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200" b="1">
                <a:latin typeface="Lucida Sans" pitchFamily="34" charset="0"/>
              </a:rPr>
              <a:t>RTE</a:t>
            </a:r>
          </a:p>
        </p:txBody>
      </p:sp>
      <p:grpSp>
        <p:nvGrpSpPr>
          <p:cNvPr id="427107" name="Group 99"/>
          <p:cNvGrpSpPr>
            <a:grpSpLocks/>
          </p:cNvGrpSpPr>
          <p:nvPr/>
        </p:nvGrpSpPr>
        <p:grpSpPr bwMode="auto">
          <a:xfrm>
            <a:off x="6804025" y="4799013"/>
            <a:ext cx="792163" cy="862012"/>
            <a:chOff x="521" y="3023"/>
            <a:chExt cx="499" cy="543"/>
          </a:xfrm>
        </p:grpSpPr>
        <p:sp>
          <p:nvSpPr>
            <p:cNvPr id="427108" name="Rectangle 100"/>
            <p:cNvSpPr>
              <a:spLocks noChangeArrowheads="1"/>
            </p:cNvSpPr>
            <p:nvPr/>
          </p:nvSpPr>
          <p:spPr bwMode="auto">
            <a:xfrm>
              <a:off x="521" y="3067"/>
              <a:ext cx="499" cy="45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109" name="Text Box 101"/>
            <p:cNvSpPr txBox="1">
              <a:spLocks noChangeArrowheads="1"/>
            </p:cNvSpPr>
            <p:nvPr/>
          </p:nvSpPr>
          <p:spPr bwMode="auto">
            <a:xfrm rot="5400000">
              <a:off x="487" y="3170"/>
              <a:ext cx="5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000" b="1">
                  <a:latin typeface="Lucida Sans" pitchFamily="34" charset="0"/>
                </a:rPr>
                <a:t>AUTOSAR SW-C n</a:t>
              </a:r>
            </a:p>
          </p:txBody>
        </p:sp>
      </p:grpSp>
      <p:sp>
        <p:nvSpPr>
          <p:cNvPr id="427110" name="Text Box 102"/>
          <p:cNvSpPr txBox="1">
            <a:spLocks noChangeArrowheads="1"/>
          </p:cNvSpPr>
          <p:nvPr/>
        </p:nvSpPr>
        <p:spPr bwMode="auto">
          <a:xfrm>
            <a:off x="7308850" y="4594225"/>
            <a:ext cx="1081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200" b="1">
                <a:latin typeface="Lucida Sans" pitchFamily="34" charset="0"/>
              </a:rPr>
              <a:t>ECU3</a:t>
            </a:r>
          </a:p>
        </p:txBody>
      </p:sp>
      <p:sp>
        <p:nvSpPr>
          <p:cNvPr id="427111" name="Line 103"/>
          <p:cNvSpPr>
            <a:spLocks noChangeShapeType="1"/>
          </p:cNvSpPr>
          <p:nvPr/>
        </p:nvSpPr>
        <p:spPr bwMode="auto">
          <a:xfrm>
            <a:off x="7812088" y="6237288"/>
            <a:ext cx="0" cy="215900"/>
          </a:xfrm>
          <a:prstGeom prst="line">
            <a:avLst/>
          </a:prstGeom>
          <a:noFill/>
          <a:ln w="25400">
            <a:solidFill>
              <a:schemeClr val="tx1"/>
            </a:solidFill>
            <a:round/>
            <a:headE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27112" name="Group 104"/>
          <p:cNvGrpSpPr>
            <a:grpSpLocks/>
          </p:cNvGrpSpPr>
          <p:nvPr/>
        </p:nvGrpSpPr>
        <p:grpSpPr bwMode="auto">
          <a:xfrm>
            <a:off x="1763713" y="2420938"/>
            <a:ext cx="142875" cy="144462"/>
            <a:chOff x="2109" y="1525"/>
            <a:chExt cx="90" cy="91"/>
          </a:xfrm>
        </p:grpSpPr>
        <p:sp>
          <p:nvSpPr>
            <p:cNvPr id="427113" name="Line 105"/>
            <p:cNvSpPr>
              <a:spLocks noChangeShapeType="1"/>
            </p:cNvSpPr>
            <p:nvPr/>
          </p:nvSpPr>
          <p:spPr bwMode="auto">
            <a:xfrm>
              <a:off x="2154" y="1525"/>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114" name="Line 106"/>
            <p:cNvSpPr>
              <a:spLocks noChangeShapeType="1"/>
            </p:cNvSpPr>
            <p:nvPr/>
          </p:nvSpPr>
          <p:spPr bwMode="auto">
            <a:xfrm flipH="1">
              <a:off x="2109" y="1570"/>
              <a:ext cx="45"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115" name="Line 107"/>
            <p:cNvSpPr>
              <a:spLocks noChangeShapeType="1"/>
            </p:cNvSpPr>
            <p:nvPr/>
          </p:nvSpPr>
          <p:spPr bwMode="auto">
            <a:xfrm>
              <a:off x="2154" y="1570"/>
              <a:ext cx="45"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7116" name="Line 108"/>
          <p:cNvSpPr>
            <a:spLocks noChangeShapeType="1"/>
          </p:cNvSpPr>
          <p:nvPr/>
        </p:nvSpPr>
        <p:spPr bwMode="auto">
          <a:xfrm>
            <a:off x="1835150" y="2565400"/>
            <a:ext cx="0" cy="3587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117" name="Line 109"/>
          <p:cNvSpPr>
            <a:spLocks noChangeShapeType="1"/>
          </p:cNvSpPr>
          <p:nvPr/>
        </p:nvSpPr>
        <p:spPr bwMode="auto">
          <a:xfrm>
            <a:off x="2987675" y="242093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118" name="Line 110"/>
          <p:cNvSpPr>
            <a:spLocks noChangeShapeType="1"/>
          </p:cNvSpPr>
          <p:nvPr/>
        </p:nvSpPr>
        <p:spPr bwMode="auto">
          <a:xfrm>
            <a:off x="6804025" y="2420938"/>
            <a:ext cx="0" cy="5032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119" name="AutoShape 111"/>
          <p:cNvSpPr>
            <a:spLocks noChangeArrowheads="1"/>
          </p:cNvSpPr>
          <p:nvPr/>
        </p:nvSpPr>
        <p:spPr bwMode="auto">
          <a:xfrm rot="5400000">
            <a:off x="6696869" y="2528094"/>
            <a:ext cx="215900" cy="144462"/>
          </a:xfrm>
          <a:prstGeom prst="homePlate">
            <a:avLst>
              <a:gd name="adj" fmla="val 3736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120" name="Line 112"/>
          <p:cNvSpPr>
            <a:spLocks noChangeShapeType="1"/>
          </p:cNvSpPr>
          <p:nvPr/>
        </p:nvSpPr>
        <p:spPr bwMode="auto">
          <a:xfrm>
            <a:off x="6588125" y="2420938"/>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121" name="Oval 113"/>
          <p:cNvSpPr>
            <a:spLocks noChangeArrowheads="1"/>
          </p:cNvSpPr>
          <p:nvPr/>
        </p:nvSpPr>
        <p:spPr bwMode="auto">
          <a:xfrm>
            <a:off x="6516688" y="2492375"/>
            <a:ext cx="142875" cy="1444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7122" name="Group 114"/>
          <p:cNvGrpSpPr>
            <a:grpSpLocks/>
          </p:cNvGrpSpPr>
          <p:nvPr/>
        </p:nvGrpSpPr>
        <p:grpSpPr bwMode="auto">
          <a:xfrm>
            <a:off x="6300788" y="2420938"/>
            <a:ext cx="142875" cy="144462"/>
            <a:chOff x="2109" y="1525"/>
            <a:chExt cx="90" cy="91"/>
          </a:xfrm>
        </p:grpSpPr>
        <p:sp>
          <p:nvSpPr>
            <p:cNvPr id="427123" name="Line 115"/>
            <p:cNvSpPr>
              <a:spLocks noChangeShapeType="1"/>
            </p:cNvSpPr>
            <p:nvPr/>
          </p:nvSpPr>
          <p:spPr bwMode="auto">
            <a:xfrm>
              <a:off x="2154" y="1525"/>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124" name="Line 116"/>
            <p:cNvSpPr>
              <a:spLocks noChangeShapeType="1"/>
            </p:cNvSpPr>
            <p:nvPr/>
          </p:nvSpPr>
          <p:spPr bwMode="auto">
            <a:xfrm flipH="1">
              <a:off x="2109" y="1570"/>
              <a:ext cx="45"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125" name="Line 117"/>
            <p:cNvSpPr>
              <a:spLocks noChangeShapeType="1"/>
            </p:cNvSpPr>
            <p:nvPr/>
          </p:nvSpPr>
          <p:spPr bwMode="auto">
            <a:xfrm>
              <a:off x="2154" y="1570"/>
              <a:ext cx="45"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7126" name="Line 118"/>
          <p:cNvSpPr>
            <a:spLocks noChangeShapeType="1"/>
          </p:cNvSpPr>
          <p:nvPr/>
        </p:nvSpPr>
        <p:spPr bwMode="auto">
          <a:xfrm>
            <a:off x="4356100" y="2852738"/>
            <a:ext cx="22320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127" name="Line 119"/>
          <p:cNvSpPr>
            <a:spLocks noChangeShapeType="1"/>
          </p:cNvSpPr>
          <p:nvPr/>
        </p:nvSpPr>
        <p:spPr bwMode="auto">
          <a:xfrm flipV="1">
            <a:off x="4356100" y="2565400"/>
            <a:ext cx="0" cy="2873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128" name="Line 120"/>
          <p:cNvSpPr>
            <a:spLocks noChangeShapeType="1"/>
          </p:cNvSpPr>
          <p:nvPr/>
        </p:nvSpPr>
        <p:spPr bwMode="auto">
          <a:xfrm>
            <a:off x="4572000" y="2420938"/>
            <a:ext cx="0" cy="3603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129" name="AutoShape 121"/>
          <p:cNvSpPr>
            <a:spLocks noChangeArrowheads="1"/>
          </p:cNvSpPr>
          <p:nvPr/>
        </p:nvSpPr>
        <p:spPr bwMode="auto">
          <a:xfrm rot="5400000">
            <a:off x="4464844" y="2528094"/>
            <a:ext cx="215900" cy="144462"/>
          </a:xfrm>
          <a:prstGeom prst="homePlate">
            <a:avLst>
              <a:gd name="adj" fmla="val 3736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130" name="Line 122"/>
          <p:cNvSpPr>
            <a:spLocks noChangeShapeType="1"/>
          </p:cNvSpPr>
          <p:nvPr/>
        </p:nvSpPr>
        <p:spPr bwMode="auto">
          <a:xfrm>
            <a:off x="4572000" y="2781300"/>
            <a:ext cx="18002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131" name="Line 123"/>
          <p:cNvSpPr>
            <a:spLocks noChangeShapeType="1"/>
          </p:cNvSpPr>
          <p:nvPr/>
        </p:nvSpPr>
        <p:spPr bwMode="auto">
          <a:xfrm flipV="1">
            <a:off x="6372225" y="2565400"/>
            <a:ext cx="0" cy="2159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132" name="Rectangle 124"/>
          <p:cNvSpPr>
            <a:spLocks noChangeArrowheads="1"/>
          </p:cNvSpPr>
          <p:nvPr/>
        </p:nvSpPr>
        <p:spPr bwMode="auto">
          <a:xfrm>
            <a:off x="3406775" y="2282825"/>
            <a:ext cx="134938" cy="138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133" name="Oval 125"/>
          <p:cNvSpPr>
            <a:spLocks noChangeArrowheads="1"/>
          </p:cNvSpPr>
          <p:nvPr/>
        </p:nvSpPr>
        <p:spPr bwMode="auto">
          <a:xfrm>
            <a:off x="3402013" y="2492375"/>
            <a:ext cx="142875" cy="1444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134" name="Oval 126"/>
          <p:cNvSpPr>
            <a:spLocks noChangeArrowheads="1"/>
          </p:cNvSpPr>
          <p:nvPr/>
        </p:nvSpPr>
        <p:spPr bwMode="auto">
          <a:xfrm>
            <a:off x="395288" y="3392488"/>
            <a:ext cx="8532812" cy="9366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135" name="Oval 127"/>
          <p:cNvSpPr>
            <a:spLocks noChangeArrowheads="1"/>
          </p:cNvSpPr>
          <p:nvPr/>
        </p:nvSpPr>
        <p:spPr bwMode="auto">
          <a:xfrm>
            <a:off x="3816350" y="2889250"/>
            <a:ext cx="1619250" cy="2016125"/>
          </a:xfrm>
          <a:prstGeom prst="ellipse">
            <a:avLst/>
          </a:prstGeom>
          <a:noFill/>
          <a:ln w="38100">
            <a:solidFill>
              <a:srgbClr val="9933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82886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134" grpId="0" animBg="1"/>
      <p:bldP spid="4271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9"/>
          <p:cNvGrpSpPr>
            <a:grpSpLocks/>
          </p:cNvGrpSpPr>
          <p:nvPr/>
        </p:nvGrpSpPr>
        <p:grpSpPr bwMode="auto">
          <a:xfrm>
            <a:off x="182563" y="2093946"/>
            <a:ext cx="8604250" cy="3716337"/>
            <a:chOff x="179388" y="2512533"/>
            <a:chExt cx="12596812" cy="5986942"/>
          </a:xfrm>
        </p:grpSpPr>
        <p:sp>
          <p:nvSpPr>
            <p:cNvPr id="18439" name="Oval 7"/>
            <p:cNvSpPr>
              <a:spLocks/>
            </p:cNvSpPr>
            <p:nvPr/>
          </p:nvSpPr>
          <p:spPr bwMode="auto">
            <a:xfrm>
              <a:off x="5187950" y="3952875"/>
              <a:ext cx="3938588" cy="4071938"/>
            </a:xfrm>
            <a:prstGeom prst="ellipse">
              <a:avLst/>
            </a:prstGeom>
            <a:noFill/>
            <a:ln w="19050">
              <a:solidFill>
                <a:srgbClr val="800080"/>
              </a:solidFill>
              <a:prstDash val="dash"/>
              <a:round/>
              <a:headEnd/>
              <a:tailEnd/>
            </a:ln>
          </p:spPr>
          <p:txBody>
            <a:bodyPr wrap="none" anchor="ctr"/>
            <a:lstStyle/>
            <a:p>
              <a:endParaRPr lang="it-IT">
                <a:latin typeface="Calibri" pitchFamily="34" charset="0"/>
              </a:endParaRPr>
            </a:p>
          </p:txBody>
        </p:sp>
        <p:sp>
          <p:nvSpPr>
            <p:cNvPr id="18440" name="Text Box 5"/>
            <p:cNvSpPr txBox="1">
              <a:spLocks/>
            </p:cNvSpPr>
            <p:nvPr/>
          </p:nvSpPr>
          <p:spPr bwMode="auto">
            <a:xfrm>
              <a:off x="1500488" y="2600618"/>
              <a:ext cx="1402997" cy="545245"/>
            </a:xfrm>
            <a:prstGeom prst="rect">
              <a:avLst/>
            </a:prstGeom>
            <a:noFill/>
            <a:ln w="25400">
              <a:solidFill>
                <a:srgbClr val="660066"/>
              </a:solidFill>
              <a:miter lim="800000"/>
              <a:headEnd/>
              <a:tailEnd/>
            </a:ln>
          </p:spPr>
          <p:txBody>
            <a:bodyPr>
              <a:spAutoFit/>
            </a:bodyPr>
            <a:lstStyle/>
            <a:p>
              <a:pPr>
                <a:spcBef>
                  <a:spcPct val="50000"/>
                </a:spcBef>
              </a:pPr>
              <a:r>
                <a:rPr lang="it-IT" sz="1600" dirty="0">
                  <a:solidFill>
                    <a:srgbClr val="000000"/>
                  </a:solidFill>
                  <a:latin typeface="Calibri" pitchFamily="34" charset="0"/>
                </a:rPr>
                <a:t>Suppliers</a:t>
              </a:r>
            </a:p>
          </p:txBody>
        </p:sp>
        <p:sp>
          <p:nvSpPr>
            <p:cNvPr id="18441" name="Oval 6"/>
            <p:cNvSpPr>
              <a:spLocks/>
            </p:cNvSpPr>
            <p:nvPr/>
          </p:nvSpPr>
          <p:spPr bwMode="auto">
            <a:xfrm>
              <a:off x="669925" y="3221038"/>
              <a:ext cx="3095625" cy="5256212"/>
            </a:xfrm>
            <a:prstGeom prst="ellipse">
              <a:avLst/>
            </a:prstGeom>
            <a:noFill/>
            <a:ln w="25400">
              <a:solidFill>
                <a:srgbClr val="000000"/>
              </a:solidFill>
              <a:round/>
              <a:headEnd/>
              <a:tailEnd/>
            </a:ln>
          </p:spPr>
          <p:txBody>
            <a:bodyPr wrap="none" anchor="ctr"/>
            <a:lstStyle/>
            <a:p>
              <a:endParaRPr lang="it-IT">
                <a:latin typeface="Calibri" pitchFamily="34" charset="0"/>
              </a:endParaRPr>
            </a:p>
          </p:txBody>
        </p:sp>
        <p:sp>
          <p:nvSpPr>
            <p:cNvPr id="18442" name="Text Box 8"/>
            <p:cNvSpPr txBox="1">
              <a:spLocks/>
            </p:cNvSpPr>
            <p:nvPr/>
          </p:nvSpPr>
          <p:spPr bwMode="auto">
            <a:xfrm>
              <a:off x="6540078" y="2512533"/>
              <a:ext cx="1590278" cy="545245"/>
            </a:xfrm>
            <a:prstGeom prst="rect">
              <a:avLst/>
            </a:prstGeom>
            <a:noFill/>
            <a:ln w="25400">
              <a:solidFill>
                <a:srgbClr val="660066"/>
              </a:solidFill>
              <a:miter lim="800000"/>
              <a:headEnd/>
              <a:tailEnd/>
            </a:ln>
          </p:spPr>
          <p:txBody>
            <a:bodyPr>
              <a:spAutoFit/>
            </a:bodyPr>
            <a:lstStyle/>
            <a:p>
              <a:pPr>
                <a:spcBef>
                  <a:spcPct val="50000"/>
                </a:spcBef>
              </a:pPr>
              <a:r>
                <a:rPr lang="it-IT" sz="1600" dirty="0" smtClean="0">
                  <a:solidFill>
                    <a:srgbClr val="000000"/>
                  </a:solidFill>
                  <a:latin typeface="Calibri" pitchFamily="34" charset="0"/>
                </a:rPr>
                <a:t>OEMs</a:t>
              </a:r>
              <a:endParaRPr lang="it-IT" sz="2200" dirty="0">
                <a:solidFill>
                  <a:srgbClr val="000000"/>
                </a:solidFill>
                <a:latin typeface="Calibri" pitchFamily="34" charset="0"/>
              </a:endParaRPr>
            </a:p>
          </p:txBody>
        </p:sp>
        <p:sp>
          <p:nvSpPr>
            <p:cNvPr id="18443" name="AutoShape 10" descr="Z"/>
            <p:cNvSpPr>
              <a:spLocks noChangeAspect="1" noChangeArrowheads="1"/>
            </p:cNvSpPr>
            <p:nvPr/>
          </p:nvSpPr>
          <p:spPr bwMode="auto">
            <a:xfrm>
              <a:off x="5832475" y="3824288"/>
              <a:ext cx="1162050" cy="581025"/>
            </a:xfrm>
            <a:prstGeom prst="rect">
              <a:avLst/>
            </a:prstGeom>
            <a:noFill/>
            <a:ln w="9525">
              <a:noFill/>
              <a:miter lim="800000"/>
              <a:headEnd/>
              <a:tailEnd/>
            </a:ln>
          </p:spPr>
          <p:txBody>
            <a:bodyPr/>
            <a:lstStyle/>
            <a:p>
              <a:endParaRPr lang="it-IT">
                <a:latin typeface="Calibri" pitchFamily="34" charset="0"/>
              </a:endParaRPr>
            </a:p>
          </p:txBody>
        </p:sp>
        <p:sp>
          <p:nvSpPr>
            <p:cNvPr id="18444" name="AutoShape 12" descr="Z"/>
            <p:cNvSpPr>
              <a:spLocks noChangeAspect="1" noChangeArrowheads="1"/>
            </p:cNvSpPr>
            <p:nvPr/>
          </p:nvSpPr>
          <p:spPr bwMode="auto">
            <a:xfrm>
              <a:off x="5832475" y="3824288"/>
              <a:ext cx="1162050" cy="581025"/>
            </a:xfrm>
            <a:prstGeom prst="rect">
              <a:avLst/>
            </a:prstGeom>
            <a:noFill/>
            <a:ln w="9525">
              <a:noFill/>
              <a:miter lim="800000"/>
              <a:headEnd/>
              <a:tailEnd/>
            </a:ln>
          </p:spPr>
          <p:txBody>
            <a:bodyPr/>
            <a:lstStyle/>
            <a:p>
              <a:endParaRPr lang="it-IT">
                <a:latin typeface="Calibri" pitchFamily="34" charset="0"/>
              </a:endParaRPr>
            </a:p>
          </p:txBody>
        </p:sp>
        <p:pic>
          <p:nvPicPr>
            <p:cNvPr id="18445" name="Picture 13"/>
            <p:cNvPicPr>
              <a:picLocks noChangeAspect="1"/>
            </p:cNvPicPr>
            <p:nvPr/>
          </p:nvPicPr>
          <p:blipFill>
            <a:blip r:embed="rId3"/>
            <a:srcRect/>
            <a:stretch>
              <a:fillRect/>
            </a:stretch>
          </p:blipFill>
          <p:spPr bwMode="auto">
            <a:xfrm>
              <a:off x="931863" y="3333750"/>
              <a:ext cx="1092200" cy="549275"/>
            </a:xfrm>
            <a:prstGeom prst="rect">
              <a:avLst/>
            </a:prstGeom>
            <a:noFill/>
            <a:ln w="9525">
              <a:noFill/>
              <a:miter lim="800000"/>
              <a:headEnd/>
              <a:tailEnd/>
            </a:ln>
          </p:spPr>
        </p:pic>
        <p:sp>
          <p:nvSpPr>
            <p:cNvPr id="18446" name="AutoShape 15" descr="9k="/>
            <p:cNvSpPr>
              <a:spLocks noChangeAspect="1" noChangeArrowheads="1"/>
            </p:cNvSpPr>
            <p:nvPr/>
          </p:nvSpPr>
          <p:spPr bwMode="auto">
            <a:xfrm>
              <a:off x="6261100" y="3962400"/>
              <a:ext cx="304800" cy="304800"/>
            </a:xfrm>
            <a:prstGeom prst="rect">
              <a:avLst/>
            </a:prstGeom>
            <a:noFill/>
            <a:ln w="9525">
              <a:noFill/>
              <a:miter lim="800000"/>
              <a:headEnd/>
              <a:tailEnd/>
            </a:ln>
          </p:spPr>
          <p:txBody>
            <a:bodyPr/>
            <a:lstStyle/>
            <a:p>
              <a:endParaRPr lang="it-IT">
                <a:latin typeface="Calibri" pitchFamily="34" charset="0"/>
              </a:endParaRPr>
            </a:p>
          </p:txBody>
        </p:sp>
        <p:pic>
          <p:nvPicPr>
            <p:cNvPr id="18447" name="Picture 16"/>
            <p:cNvPicPr>
              <a:picLocks noChangeAspect="1"/>
            </p:cNvPicPr>
            <p:nvPr/>
          </p:nvPicPr>
          <p:blipFill>
            <a:blip r:embed="rId4"/>
            <a:srcRect/>
            <a:stretch>
              <a:fillRect/>
            </a:stretch>
          </p:blipFill>
          <p:spPr bwMode="auto">
            <a:xfrm>
              <a:off x="179388" y="5067300"/>
              <a:ext cx="2281237" cy="374650"/>
            </a:xfrm>
            <a:prstGeom prst="rect">
              <a:avLst/>
            </a:prstGeom>
            <a:noFill/>
            <a:ln w="9525">
              <a:noFill/>
              <a:miter lim="800000"/>
              <a:headEnd/>
              <a:tailEnd/>
            </a:ln>
          </p:spPr>
        </p:pic>
        <p:pic>
          <p:nvPicPr>
            <p:cNvPr id="18448" name="Picture 17"/>
            <p:cNvPicPr>
              <a:picLocks noChangeAspect="1"/>
            </p:cNvPicPr>
            <p:nvPr/>
          </p:nvPicPr>
          <p:blipFill>
            <a:blip r:embed="rId5"/>
            <a:srcRect/>
            <a:stretch>
              <a:fillRect/>
            </a:stretch>
          </p:blipFill>
          <p:spPr bwMode="auto">
            <a:xfrm>
              <a:off x="247650" y="6434138"/>
              <a:ext cx="1970088" cy="563562"/>
            </a:xfrm>
            <a:prstGeom prst="rect">
              <a:avLst/>
            </a:prstGeom>
            <a:noFill/>
            <a:ln w="9525">
              <a:noFill/>
              <a:miter lim="800000"/>
              <a:headEnd/>
              <a:tailEnd/>
            </a:ln>
          </p:spPr>
        </p:pic>
        <p:pic>
          <p:nvPicPr>
            <p:cNvPr id="18449" name="Picture 18"/>
            <p:cNvPicPr>
              <a:picLocks noChangeAspect="1"/>
            </p:cNvPicPr>
            <p:nvPr/>
          </p:nvPicPr>
          <p:blipFill>
            <a:blip r:embed="rId6"/>
            <a:srcRect l="19205" t="9271" r="19978" b="32671"/>
            <a:stretch>
              <a:fillRect/>
            </a:stretch>
          </p:blipFill>
          <p:spPr bwMode="auto">
            <a:xfrm>
              <a:off x="5795963" y="3092450"/>
              <a:ext cx="773112" cy="738188"/>
            </a:xfrm>
            <a:prstGeom prst="rect">
              <a:avLst/>
            </a:prstGeom>
            <a:noFill/>
            <a:ln w="9525">
              <a:noFill/>
              <a:miter lim="800000"/>
              <a:headEnd/>
              <a:tailEnd/>
            </a:ln>
          </p:spPr>
        </p:pic>
        <p:pic>
          <p:nvPicPr>
            <p:cNvPr id="18450" name="Picture 19"/>
            <p:cNvPicPr>
              <a:picLocks noChangeAspect="1"/>
            </p:cNvPicPr>
            <p:nvPr/>
          </p:nvPicPr>
          <p:blipFill>
            <a:blip r:embed="rId7"/>
            <a:srcRect t="27576" b="16060"/>
            <a:stretch>
              <a:fillRect/>
            </a:stretch>
          </p:blipFill>
          <p:spPr bwMode="auto">
            <a:xfrm>
              <a:off x="6630988" y="3063875"/>
              <a:ext cx="2544762" cy="776288"/>
            </a:xfrm>
            <a:prstGeom prst="rect">
              <a:avLst/>
            </a:prstGeom>
            <a:noFill/>
            <a:ln w="9525">
              <a:noFill/>
              <a:miter lim="800000"/>
              <a:headEnd/>
              <a:tailEnd/>
            </a:ln>
          </p:spPr>
        </p:pic>
        <p:pic>
          <p:nvPicPr>
            <p:cNvPr id="18451" name="Picture 20"/>
            <p:cNvPicPr>
              <a:picLocks noChangeAspect="1"/>
            </p:cNvPicPr>
            <p:nvPr/>
          </p:nvPicPr>
          <p:blipFill>
            <a:blip r:embed="rId8">
              <a:clrChange>
                <a:clrFrom>
                  <a:srgbClr val="FFFFFF"/>
                </a:clrFrom>
                <a:clrTo>
                  <a:srgbClr val="FFFFFF">
                    <a:alpha val="0"/>
                  </a:srgbClr>
                </a:clrTo>
              </a:clrChange>
            </a:blip>
            <a:srcRect/>
            <a:stretch>
              <a:fillRect/>
            </a:stretch>
          </p:blipFill>
          <p:spPr bwMode="auto">
            <a:xfrm>
              <a:off x="6118225" y="3587750"/>
              <a:ext cx="1062038" cy="1062038"/>
            </a:xfrm>
            <a:prstGeom prst="rect">
              <a:avLst/>
            </a:prstGeom>
            <a:noFill/>
            <a:ln w="9525">
              <a:noFill/>
              <a:miter lim="800000"/>
              <a:headEnd/>
              <a:tailEnd/>
            </a:ln>
          </p:spPr>
        </p:pic>
        <p:pic>
          <p:nvPicPr>
            <p:cNvPr id="18452" name="Picture 21"/>
            <p:cNvPicPr>
              <a:picLocks noChangeAspect="1"/>
            </p:cNvPicPr>
            <p:nvPr/>
          </p:nvPicPr>
          <p:blipFill>
            <a:blip r:embed="rId9">
              <a:clrChange>
                <a:clrFrom>
                  <a:srgbClr val="FFFFFF"/>
                </a:clrFrom>
                <a:clrTo>
                  <a:srgbClr val="FFFFFF">
                    <a:alpha val="0"/>
                  </a:srgbClr>
                </a:clrTo>
              </a:clrChange>
            </a:blip>
            <a:srcRect/>
            <a:stretch>
              <a:fillRect/>
            </a:stretch>
          </p:blipFill>
          <p:spPr bwMode="auto">
            <a:xfrm>
              <a:off x="7412038" y="3692525"/>
              <a:ext cx="819150" cy="819150"/>
            </a:xfrm>
            <a:prstGeom prst="rect">
              <a:avLst/>
            </a:prstGeom>
            <a:noFill/>
            <a:ln w="9525">
              <a:noFill/>
              <a:miter lim="800000"/>
              <a:headEnd/>
              <a:tailEnd/>
            </a:ln>
          </p:spPr>
        </p:pic>
        <p:pic>
          <p:nvPicPr>
            <p:cNvPr id="18453" name="Picture 23" descr="http://www.technical-illustrations.co.uk/img/generic-car/Brake-system.jpg"/>
            <p:cNvPicPr>
              <a:picLocks noChangeAspect="1" noChangeArrowheads="1"/>
            </p:cNvPicPr>
            <p:nvPr/>
          </p:nvPicPr>
          <p:blipFill>
            <a:blip r:embed="rId10"/>
            <a:srcRect/>
            <a:stretch>
              <a:fillRect/>
            </a:stretch>
          </p:blipFill>
          <p:spPr bwMode="auto">
            <a:xfrm>
              <a:off x="9132888" y="6378575"/>
              <a:ext cx="3643312" cy="2120900"/>
            </a:xfrm>
            <a:prstGeom prst="rect">
              <a:avLst/>
            </a:prstGeom>
            <a:noFill/>
            <a:ln w="9525">
              <a:noFill/>
              <a:miter lim="800000"/>
              <a:headEnd/>
              <a:tailEnd/>
            </a:ln>
          </p:spPr>
        </p:pic>
        <p:pic>
          <p:nvPicPr>
            <p:cNvPr id="18454" name="Picture 25" descr="http://www.autosar.org/gfx/AUTOSAR_TechnicalOverview_b.jpg"/>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183188" y="4532313"/>
              <a:ext cx="3816350" cy="2838450"/>
            </a:xfrm>
            <a:prstGeom prst="rect">
              <a:avLst/>
            </a:prstGeom>
            <a:noFill/>
            <a:ln w="9525">
              <a:noFill/>
              <a:miter lim="800000"/>
              <a:headEnd/>
              <a:tailEnd/>
            </a:ln>
          </p:spPr>
        </p:pic>
        <p:pic>
          <p:nvPicPr>
            <p:cNvPr id="18455" name="Picture 31" descr="ANd9GcRChuACLq_019_rvW9jP0pd9mMiFzRXdvQHb-60Nb6bQrSQt6lc"/>
            <p:cNvPicPr>
              <a:picLocks noChangeAspect="1" noChangeArrowheads="1"/>
            </p:cNvPicPr>
            <p:nvPr/>
          </p:nvPicPr>
          <p:blipFill>
            <a:blip r:embed="rId12"/>
            <a:srcRect/>
            <a:stretch>
              <a:fillRect/>
            </a:stretch>
          </p:blipFill>
          <p:spPr bwMode="auto">
            <a:xfrm>
              <a:off x="9326563" y="3768725"/>
              <a:ext cx="3089275" cy="766763"/>
            </a:xfrm>
            <a:prstGeom prst="rect">
              <a:avLst/>
            </a:prstGeom>
            <a:noFill/>
            <a:ln w="9525">
              <a:noFill/>
              <a:miter lim="800000"/>
              <a:headEnd/>
              <a:tailEnd/>
            </a:ln>
          </p:spPr>
        </p:pic>
        <p:pic>
          <p:nvPicPr>
            <p:cNvPr id="18456" name="Picture 33" descr="http://osc.lv/wp-content/uploads/2010/01/osc-engine-management-system.jpg"/>
            <p:cNvPicPr>
              <a:picLocks noChangeAspect="1" noChangeArrowheads="1"/>
            </p:cNvPicPr>
            <p:nvPr/>
          </p:nvPicPr>
          <p:blipFill>
            <a:blip r:embed="rId13"/>
            <a:srcRect l="13455" r="19591"/>
            <a:stretch>
              <a:fillRect/>
            </a:stretch>
          </p:blipFill>
          <p:spPr bwMode="auto">
            <a:xfrm>
              <a:off x="9351963" y="5159375"/>
              <a:ext cx="939800" cy="787400"/>
            </a:xfrm>
            <a:prstGeom prst="rect">
              <a:avLst/>
            </a:prstGeom>
            <a:noFill/>
            <a:ln w="9525">
              <a:noFill/>
              <a:miter lim="800000"/>
              <a:headEnd/>
              <a:tailEnd/>
            </a:ln>
          </p:spPr>
        </p:pic>
        <p:sp>
          <p:nvSpPr>
            <p:cNvPr id="18457" name="Line 34"/>
            <p:cNvSpPr>
              <a:spLocks noChangeShapeType="1"/>
            </p:cNvSpPr>
            <p:nvPr/>
          </p:nvSpPr>
          <p:spPr bwMode="auto">
            <a:xfrm>
              <a:off x="9840913" y="4751388"/>
              <a:ext cx="0" cy="254000"/>
            </a:xfrm>
            <a:prstGeom prst="line">
              <a:avLst/>
            </a:prstGeom>
            <a:noFill/>
            <a:ln w="50800">
              <a:solidFill>
                <a:srgbClr val="FF0000"/>
              </a:solidFill>
              <a:round/>
              <a:headEnd/>
              <a:tailEnd type="triangle" w="med" len="med"/>
            </a:ln>
          </p:spPr>
          <p:txBody>
            <a:bodyPr/>
            <a:lstStyle/>
            <a:p>
              <a:endParaRPr lang="it-IT"/>
            </a:p>
          </p:txBody>
        </p:sp>
        <p:pic>
          <p:nvPicPr>
            <p:cNvPr id="18458" name="Picture 36" descr="http://www.hqew.net/files/Images/Article/Circuit_Diagram/simulink.jpg"/>
            <p:cNvPicPr>
              <a:picLocks noChangeAspect="1" noChangeArrowheads="1"/>
            </p:cNvPicPr>
            <p:nvPr/>
          </p:nvPicPr>
          <p:blipFill>
            <a:blip r:embed="rId14"/>
            <a:srcRect/>
            <a:stretch>
              <a:fillRect/>
            </a:stretch>
          </p:blipFill>
          <p:spPr bwMode="auto">
            <a:xfrm>
              <a:off x="1452563" y="3981450"/>
              <a:ext cx="1438275" cy="939800"/>
            </a:xfrm>
            <a:prstGeom prst="rect">
              <a:avLst/>
            </a:prstGeom>
            <a:noFill/>
            <a:ln w="9525">
              <a:noFill/>
              <a:miter lim="800000"/>
              <a:headEnd/>
              <a:tailEnd/>
            </a:ln>
          </p:spPr>
        </p:pic>
        <p:sp>
          <p:nvSpPr>
            <p:cNvPr id="18459" name="Line 37"/>
            <p:cNvSpPr>
              <a:spLocks noChangeShapeType="1"/>
            </p:cNvSpPr>
            <p:nvPr/>
          </p:nvSpPr>
          <p:spPr bwMode="auto">
            <a:xfrm flipV="1">
              <a:off x="8674100" y="4283075"/>
              <a:ext cx="469900" cy="830263"/>
            </a:xfrm>
            <a:prstGeom prst="line">
              <a:avLst/>
            </a:prstGeom>
            <a:noFill/>
            <a:ln w="76200">
              <a:solidFill>
                <a:srgbClr val="FF0000"/>
              </a:solidFill>
              <a:round/>
              <a:headEnd/>
              <a:tailEnd type="triangle" w="med" len="lg"/>
            </a:ln>
          </p:spPr>
          <p:txBody>
            <a:bodyPr/>
            <a:lstStyle/>
            <a:p>
              <a:endParaRPr lang="it-IT"/>
            </a:p>
          </p:txBody>
        </p:sp>
        <p:sp>
          <p:nvSpPr>
            <p:cNvPr id="18460" name="Rectangle 38"/>
            <p:cNvSpPr>
              <a:spLocks/>
            </p:cNvSpPr>
            <p:nvPr/>
          </p:nvSpPr>
          <p:spPr bwMode="auto">
            <a:xfrm>
              <a:off x="4306888" y="3633788"/>
              <a:ext cx="1131887" cy="696912"/>
            </a:xfrm>
            <a:prstGeom prst="rect">
              <a:avLst/>
            </a:prstGeom>
            <a:solidFill>
              <a:srgbClr val="FF9900"/>
            </a:solidFill>
            <a:ln w="12700">
              <a:solidFill>
                <a:srgbClr val="000000"/>
              </a:solidFill>
              <a:miter lim="800000"/>
              <a:headEnd/>
              <a:tailEnd/>
            </a:ln>
          </p:spPr>
          <p:txBody>
            <a:bodyPr wrap="none" anchor="ctr"/>
            <a:lstStyle/>
            <a:p>
              <a:endParaRPr lang="it-IT">
                <a:latin typeface="Calibri" pitchFamily="34" charset="0"/>
              </a:endParaRPr>
            </a:p>
          </p:txBody>
        </p:sp>
        <p:sp>
          <p:nvSpPr>
            <p:cNvPr id="18461" name="Rectangle 39"/>
            <p:cNvSpPr>
              <a:spLocks/>
            </p:cNvSpPr>
            <p:nvPr/>
          </p:nvSpPr>
          <p:spPr bwMode="auto">
            <a:xfrm>
              <a:off x="5341938" y="3643313"/>
              <a:ext cx="192087" cy="676275"/>
            </a:xfrm>
            <a:prstGeom prst="rect">
              <a:avLst/>
            </a:prstGeom>
            <a:solidFill>
              <a:srgbClr val="EAEAEA"/>
            </a:solidFill>
            <a:ln w="12700">
              <a:solidFill>
                <a:srgbClr val="000000"/>
              </a:solidFill>
              <a:miter lim="800000"/>
              <a:headEnd/>
              <a:tailEnd/>
            </a:ln>
          </p:spPr>
          <p:txBody>
            <a:bodyPr wrap="none" anchor="ctr"/>
            <a:lstStyle/>
            <a:p>
              <a:endParaRPr lang="it-IT">
                <a:latin typeface="Calibri" pitchFamily="34" charset="0"/>
              </a:endParaRPr>
            </a:p>
          </p:txBody>
        </p:sp>
        <p:sp>
          <p:nvSpPr>
            <p:cNvPr id="18462" name="Rectangle 41"/>
            <p:cNvSpPr>
              <a:spLocks/>
            </p:cNvSpPr>
            <p:nvPr/>
          </p:nvSpPr>
          <p:spPr bwMode="auto">
            <a:xfrm>
              <a:off x="4378325" y="3924300"/>
              <a:ext cx="819150" cy="144463"/>
            </a:xfrm>
            <a:prstGeom prst="rect">
              <a:avLst/>
            </a:prstGeom>
            <a:solidFill>
              <a:schemeClr val="bg1"/>
            </a:solidFill>
            <a:ln w="12700">
              <a:solidFill>
                <a:srgbClr val="000000"/>
              </a:solidFill>
              <a:miter lim="800000"/>
              <a:headEnd/>
              <a:tailEnd/>
            </a:ln>
          </p:spPr>
          <p:txBody>
            <a:bodyPr wrap="none" anchor="ctr"/>
            <a:lstStyle/>
            <a:p>
              <a:endParaRPr lang="it-IT">
                <a:latin typeface="Calibri" pitchFamily="34" charset="0"/>
              </a:endParaRPr>
            </a:p>
          </p:txBody>
        </p:sp>
        <p:sp>
          <p:nvSpPr>
            <p:cNvPr id="18463" name="Rectangle 42"/>
            <p:cNvSpPr>
              <a:spLocks/>
            </p:cNvSpPr>
            <p:nvPr/>
          </p:nvSpPr>
          <p:spPr bwMode="auto">
            <a:xfrm>
              <a:off x="4378325" y="3733800"/>
              <a:ext cx="819150" cy="144463"/>
            </a:xfrm>
            <a:prstGeom prst="rect">
              <a:avLst/>
            </a:prstGeom>
            <a:solidFill>
              <a:schemeClr val="bg1"/>
            </a:solidFill>
            <a:ln w="12700">
              <a:solidFill>
                <a:srgbClr val="000000"/>
              </a:solidFill>
              <a:miter lim="800000"/>
              <a:headEnd/>
              <a:tailEnd/>
            </a:ln>
          </p:spPr>
          <p:txBody>
            <a:bodyPr wrap="none" anchor="ctr"/>
            <a:lstStyle/>
            <a:p>
              <a:endParaRPr lang="it-IT">
                <a:latin typeface="Calibri" pitchFamily="34" charset="0"/>
              </a:endParaRPr>
            </a:p>
          </p:txBody>
        </p:sp>
        <p:sp>
          <p:nvSpPr>
            <p:cNvPr id="18464" name="Rectangle 43"/>
            <p:cNvSpPr>
              <a:spLocks/>
            </p:cNvSpPr>
            <p:nvPr/>
          </p:nvSpPr>
          <p:spPr bwMode="auto">
            <a:xfrm>
              <a:off x="4378325" y="4114800"/>
              <a:ext cx="819150" cy="144463"/>
            </a:xfrm>
            <a:prstGeom prst="rect">
              <a:avLst/>
            </a:prstGeom>
            <a:solidFill>
              <a:schemeClr val="bg1"/>
            </a:solidFill>
            <a:ln w="12700">
              <a:solidFill>
                <a:srgbClr val="000000"/>
              </a:solidFill>
              <a:miter lim="800000"/>
              <a:headEnd/>
              <a:tailEnd/>
            </a:ln>
          </p:spPr>
          <p:txBody>
            <a:bodyPr wrap="none" anchor="ctr"/>
            <a:lstStyle/>
            <a:p>
              <a:endParaRPr lang="it-IT">
                <a:latin typeface="Calibri" pitchFamily="34" charset="0"/>
              </a:endParaRPr>
            </a:p>
          </p:txBody>
        </p:sp>
        <p:sp>
          <p:nvSpPr>
            <p:cNvPr id="18465" name="Line 44"/>
            <p:cNvSpPr>
              <a:spLocks noChangeShapeType="1"/>
            </p:cNvSpPr>
            <p:nvPr/>
          </p:nvSpPr>
          <p:spPr bwMode="auto">
            <a:xfrm flipV="1">
              <a:off x="3043238" y="3970338"/>
              <a:ext cx="1119187" cy="481012"/>
            </a:xfrm>
            <a:prstGeom prst="line">
              <a:avLst/>
            </a:prstGeom>
            <a:noFill/>
            <a:ln w="63500">
              <a:solidFill>
                <a:srgbClr val="0000FF"/>
              </a:solidFill>
              <a:round/>
              <a:headEnd/>
              <a:tailEnd type="triangle" w="med" len="lg"/>
            </a:ln>
          </p:spPr>
          <p:txBody>
            <a:bodyPr/>
            <a:lstStyle/>
            <a:p>
              <a:endParaRPr lang="it-IT"/>
            </a:p>
          </p:txBody>
        </p:sp>
        <p:sp>
          <p:nvSpPr>
            <p:cNvPr id="18466" name="Rectangle 45"/>
            <p:cNvSpPr>
              <a:spLocks/>
            </p:cNvSpPr>
            <p:nvPr/>
          </p:nvSpPr>
          <p:spPr bwMode="auto">
            <a:xfrm>
              <a:off x="5456238" y="4138613"/>
              <a:ext cx="120650" cy="122237"/>
            </a:xfrm>
            <a:prstGeom prst="rect">
              <a:avLst/>
            </a:prstGeom>
            <a:solidFill>
              <a:srgbClr val="808080"/>
            </a:solidFill>
            <a:ln w="12700">
              <a:solidFill>
                <a:srgbClr val="000000"/>
              </a:solidFill>
              <a:miter lim="800000"/>
              <a:headEnd/>
              <a:tailEnd/>
            </a:ln>
          </p:spPr>
          <p:txBody>
            <a:bodyPr wrap="none" anchor="ctr"/>
            <a:lstStyle/>
            <a:p>
              <a:endParaRPr lang="it-IT">
                <a:latin typeface="Calibri" pitchFamily="34" charset="0"/>
              </a:endParaRPr>
            </a:p>
          </p:txBody>
        </p:sp>
        <p:sp>
          <p:nvSpPr>
            <p:cNvPr id="18467" name="Rectangle 46"/>
            <p:cNvSpPr>
              <a:spLocks/>
            </p:cNvSpPr>
            <p:nvPr/>
          </p:nvSpPr>
          <p:spPr bwMode="auto">
            <a:xfrm>
              <a:off x="5456238" y="3922713"/>
              <a:ext cx="120650" cy="122237"/>
            </a:xfrm>
            <a:prstGeom prst="rect">
              <a:avLst/>
            </a:prstGeom>
            <a:solidFill>
              <a:srgbClr val="808080"/>
            </a:solidFill>
            <a:ln w="12700">
              <a:solidFill>
                <a:srgbClr val="000000"/>
              </a:solidFill>
              <a:miter lim="800000"/>
              <a:headEnd/>
              <a:tailEnd/>
            </a:ln>
          </p:spPr>
          <p:txBody>
            <a:bodyPr wrap="none" anchor="ctr"/>
            <a:lstStyle/>
            <a:p>
              <a:endParaRPr lang="it-IT">
                <a:latin typeface="Calibri" pitchFamily="34" charset="0"/>
              </a:endParaRPr>
            </a:p>
          </p:txBody>
        </p:sp>
        <p:sp>
          <p:nvSpPr>
            <p:cNvPr id="18468" name="Rectangle 47"/>
            <p:cNvSpPr>
              <a:spLocks/>
            </p:cNvSpPr>
            <p:nvPr/>
          </p:nvSpPr>
          <p:spPr bwMode="auto">
            <a:xfrm>
              <a:off x="5456238" y="3706813"/>
              <a:ext cx="120650" cy="122237"/>
            </a:xfrm>
            <a:prstGeom prst="rect">
              <a:avLst/>
            </a:prstGeom>
            <a:solidFill>
              <a:srgbClr val="808080"/>
            </a:solidFill>
            <a:ln w="12700">
              <a:solidFill>
                <a:srgbClr val="000000"/>
              </a:solidFill>
              <a:miter lim="800000"/>
              <a:headEnd/>
              <a:tailEnd/>
            </a:ln>
          </p:spPr>
          <p:txBody>
            <a:bodyPr wrap="none" anchor="ctr"/>
            <a:lstStyle/>
            <a:p>
              <a:endParaRPr lang="it-IT">
                <a:latin typeface="Calibri" pitchFamily="34" charset="0"/>
              </a:endParaRPr>
            </a:p>
          </p:txBody>
        </p:sp>
        <p:pic>
          <p:nvPicPr>
            <p:cNvPr id="18469" name="Picture 49" descr="http://www.mathworks.com/help/releases/R2013b/dsp/ug/dspanc.png"/>
            <p:cNvPicPr>
              <a:picLocks noChangeAspect="1" noChangeArrowheads="1"/>
            </p:cNvPicPr>
            <p:nvPr/>
          </p:nvPicPr>
          <p:blipFill>
            <a:blip r:embed="rId15"/>
            <a:srcRect/>
            <a:stretch>
              <a:fillRect/>
            </a:stretch>
          </p:blipFill>
          <p:spPr bwMode="auto">
            <a:xfrm>
              <a:off x="1403350" y="7027863"/>
              <a:ext cx="1365250" cy="1111250"/>
            </a:xfrm>
            <a:prstGeom prst="rect">
              <a:avLst/>
            </a:prstGeom>
            <a:noFill/>
            <a:ln w="9525">
              <a:noFill/>
              <a:miter lim="800000"/>
              <a:headEnd/>
              <a:tailEnd/>
            </a:ln>
          </p:spPr>
        </p:pic>
        <p:sp>
          <p:nvSpPr>
            <p:cNvPr id="18470" name="Text Box 50"/>
            <p:cNvSpPr txBox="1">
              <a:spLocks/>
            </p:cNvSpPr>
            <p:nvPr/>
          </p:nvSpPr>
          <p:spPr bwMode="auto">
            <a:xfrm>
              <a:off x="3370425" y="2585188"/>
              <a:ext cx="2964902" cy="942060"/>
            </a:xfrm>
            <a:prstGeom prst="rect">
              <a:avLst/>
            </a:prstGeom>
            <a:noFill/>
            <a:ln w="25400">
              <a:solidFill>
                <a:srgbClr val="660066"/>
              </a:solidFill>
              <a:miter lim="800000"/>
              <a:headEnd/>
              <a:tailEnd/>
            </a:ln>
          </p:spPr>
          <p:txBody>
            <a:bodyPr wrap="square">
              <a:spAutoFit/>
            </a:bodyPr>
            <a:lstStyle/>
            <a:p>
              <a:pPr algn="ctr">
                <a:spcBef>
                  <a:spcPct val="50000"/>
                </a:spcBef>
              </a:pPr>
              <a:r>
                <a:rPr lang="it-IT" sz="1600" dirty="0">
                  <a:solidFill>
                    <a:srgbClr val="000000"/>
                  </a:solidFill>
                  <a:latin typeface="Calibri" pitchFamily="34" charset="0"/>
                </a:rPr>
                <a:t>AUTOSAR component</a:t>
              </a:r>
              <a:br>
                <a:rPr lang="it-IT" sz="1600" dirty="0">
                  <a:solidFill>
                    <a:srgbClr val="000000"/>
                  </a:solidFill>
                  <a:latin typeface="Calibri" pitchFamily="34" charset="0"/>
                </a:rPr>
              </a:br>
              <a:r>
                <a:rPr lang="it-IT" sz="1600" dirty="0">
                  <a:solidFill>
                    <a:srgbClr val="000000"/>
                  </a:solidFill>
                  <a:latin typeface="Calibri" pitchFamily="34" charset="0"/>
                </a:rPr>
                <a:t>protecting IP</a:t>
              </a:r>
            </a:p>
          </p:txBody>
        </p:sp>
        <p:sp>
          <p:nvSpPr>
            <p:cNvPr id="18471" name="Line 51"/>
            <p:cNvSpPr>
              <a:spLocks noChangeShapeType="1"/>
            </p:cNvSpPr>
            <p:nvPr/>
          </p:nvSpPr>
          <p:spPr bwMode="auto">
            <a:xfrm>
              <a:off x="5737225" y="4076700"/>
              <a:ext cx="277813" cy="531813"/>
            </a:xfrm>
            <a:prstGeom prst="line">
              <a:avLst/>
            </a:prstGeom>
            <a:noFill/>
            <a:ln w="63500">
              <a:solidFill>
                <a:srgbClr val="0000FF"/>
              </a:solidFill>
              <a:round/>
              <a:headEnd/>
              <a:tailEnd type="triangle" w="med" len="lg"/>
            </a:ln>
          </p:spPr>
          <p:txBody>
            <a:bodyPr/>
            <a:lstStyle/>
            <a:p>
              <a:endParaRPr lang="it-IT"/>
            </a:p>
          </p:txBody>
        </p:sp>
        <p:pic>
          <p:nvPicPr>
            <p:cNvPr id="18472" name="Picture 53" descr="http://origin-ars.els-cdn.com/content/image/1-s2.0-S0304394009008192-gr2.jpg"/>
            <p:cNvPicPr>
              <a:picLocks noChangeAspect="1" noChangeArrowheads="1"/>
            </p:cNvPicPr>
            <p:nvPr/>
          </p:nvPicPr>
          <p:blipFill>
            <a:blip r:embed="rId16"/>
            <a:srcRect/>
            <a:stretch>
              <a:fillRect/>
            </a:stretch>
          </p:blipFill>
          <p:spPr bwMode="auto">
            <a:xfrm>
              <a:off x="1122363" y="5559425"/>
              <a:ext cx="2035175" cy="822325"/>
            </a:xfrm>
            <a:prstGeom prst="rect">
              <a:avLst/>
            </a:prstGeom>
            <a:noFill/>
            <a:ln w="9525">
              <a:noFill/>
              <a:miter lim="800000"/>
              <a:headEnd/>
              <a:tailEnd/>
            </a:ln>
          </p:spPr>
        </p:pic>
        <p:sp>
          <p:nvSpPr>
            <p:cNvPr id="45" name="Text Box 54"/>
            <p:cNvSpPr txBox="1">
              <a:spLocks/>
            </p:cNvSpPr>
            <p:nvPr/>
          </p:nvSpPr>
          <p:spPr bwMode="auto">
            <a:xfrm>
              <a:off x="2884681" y="6499565"/>
              <a:ext cx="1573439" cy="1189206"/>
            </a:xfrm>
            <a:prstGeom prst="rect">
              <a:avLst/>
            </a:prstGeom>
            <a:solidFill>
              <a:schemeClr val="bg1"/>
            </a:solidFill>
            <a:ln w="25400">
              <a:solidFill>
                <a:srgbClr val="E46C0A"/>
              </a:solidFill>
              <a:miter lim="800000"/>
              <a:headEnd/>
              <a:tailEnd/>
            </a:ln>
            <a:effectLst>
              <a:outerShdw blurRad="63500" dist="107763" dir="2700000" algn="ctr" rotWithShape="0">
                <a:schemeClr val="bg2">
                  <a:alpha val="50000"/>
                </a:schemeClr>
              </a:outerShdw>
            </a:effectLst>
          </p:spPr>
          <p:txBody>
            <a:bodyPr>
              <a:spAutoFit/>
            </a:bodyPr>
            <a:lstStyle/>
            <a:p>
              <a:pPr algn="ctr" fontAlgn="auto">
                <a:spcBef>
                  <a:spcPct val="50000"/>
                </a:spcBef>
                <a:spcAft>
                  <a:spcPts val="0"/>
                </a:spcAft>
                <a:defRPr/>
              </a:pPr>
              <a:r>
                <a:rPr lang="it-IT" sz="1400" dirty="0">
                  <a:latin typeface="+mn-lt"/>
                  <a:cs typeface="+mn-cs"/>
                </a:rPr>
                <a:t>SR (</a:t>
              </a:r>
              <a:r>
                <a:rPr lang="it-IT" sz="1400" dirty="0" err="1">
                  <a:latin typeface="+mn-lt"/>
                  <a:cs typeface="+mn-cs"/>
                </a:rPr>
                <a:t>Simulink</a:t>
              </a:r>
              <a:r>
                <a:rPr lang="it-IT" sz="1400" dirty="0">
                  <a:latin typeface="+mn-lt"/>
                  <a:cs typeface="+mn-cs"/>
                </a:rPr>
                <a:t>) </a:t>
              </a:r>
              <a:r>
                <a:rPr lang="it-IT" sz="1400" dirty="0" err="1">
                  <a:latin typeface="+mn-lt"/>
                  <a:cs typeface="+mn-cs"/>
                </a:rPr>
                <a:t>models</a:t>
              </a:r>
              <a:endParaRPr lang="it-IT" sz="1400" dirty="0">
                <a:latin typeface="+mn-lt"/>
                <a:cs typeface="+mn-cs"/>
              </a:endParaRPr>
            </a:p>
          </p:txBody>
        </p:sp>
        <p:sp>
          <p:nvSpPr>
            <p:cNvPr id="46" name="Text Box 55"/>
            <p:cNvSpPr txBox="1">
              <a:spLocks/>
            </p:cNvSpPr>
            <p:nvPr/>
          </p:nvSpPr>
          <p:spPr bwMode="auto">
            <a:xfrm>
              <a:off x="10182465" y="3054708"/>
              <a:ext cx="1480473" cy="544732"/>
            </a:xfrm>
            <a:prstGeom prst="rect">
              <a:avLst/>
            </a:prstGeom>
            <a:solidFill>
              <a:schemeClr val="bg1"/>
            </a:solidFill>
            <a:ln w="25400">
              <a:solidFill>
                <a:srgbClr val="660066"/>
              </a:solidFill>
              <a:miter lim="800000"/>
              <a:headEnd/>
              <a:tailEnd/>
            </a:ln>
            <a:effectLst>
              <a:outerShdw blurRad="63500" dist="107763" dir="2700000" algn="ctr" rotWithShape="0">
                <a:schemeClr val="bg2">
                  <a:alpha val="50000"/>
                </a:schemeClr>
              </a:outerShdw>
            </a:effectLst>
          </p:spPr>
          <p:txBody>
            <a:bodyPr>
              <a:spAutoFit/>
            </a:bodyPr>
            <a:lstStyle/>
            <a:p>
              <a:pPr fontAlgn="auto">
                <a:spcBef>
                  <a:spcPct val="50000"/>
                </a:spcBef>
                <a:spcAft>
                  <a:spcPts val="0"/>
                </a:spcAft>
                <a:defRPr/>
              </a:pPr>
              <a:r>
                <a:rPr lang="it-IT" sz="1600" dirty="0">
                  <a:solidFill>
                    <a:srgbClr val="000000"/>
                  </a:solidFill>
                  <a:latin typeface="+mn-lt"/>
                  <a:cs typeface="+mn-cs"/>
                </a:rPr>
                <a:t>Task</a:t>
              </a:r>
              <a:r>
                <a:rPr lang="it-IT" sz="1600" dirty="0">
                  <a:latin typeface="+mn-lt"/>
                  <a:cs typeface="+mn-cs"/>
                </a:rPr>
                <a:t> code</a:t>
              </a:r>
            </a:p>
          </p:txBody>
        </p:sp>
        <p:pic>
          <p:nvPicPr>
            <p:cNvPr id="18475" name="Picture 56" descr="http://osc.lv/wp-content/uploads/2010/01/osc-engine-management-system.jpg"/>
            <p:cNvPicPr>
              <a:picLocks noChangeAspect="1" noChangeArrowheads="1"/>
            </p:cNvPicPr>
            <p:nvPr/>
          </p:nvPicPr>
          <p:blipFill>
            <a:blip r:embed="rId13"/>
            <a:srcRect l="13455" r="19591"/>
            <a:stretch>
              <a:fillRect/>
            </a:stretch>
          </p:blipFill>
          <p:spPr bwMode="auto">
            <a:xfrm>
              <a:off x="10355263" y="5172075"/>
              <a:ext cx="939800" cy="787400"/>
            </a:xfrm>
            <a:prstGeom prst="rect">
              <a:avLst/>
            </a:prstGeom>
            <a:noFill/>
            <a:ln w="9525">
              <a:noFill/>
              <a:miter lim="800000"/>
              <a:headEnd/>
              <a:tailEnd/>
            </a:ln>
          </p:spPr>
        </p:pic>
        <p:sp>
          <p:nvSpPr>
            <p:cNvPr id="18476" name="Line 57"/>
            <p:cNvSpPr>
              <a:spLocks noChangeShapeType="1"/>
            </p:cNvSpPr>
            <p:nvPr/>
          </p:nvSpPr>
          <p:spPr bwMode="auto">
            <a:xfrm>
              <a:off x="10844213" y="4764088"/>
              <a:ext cx="0" cy="254000"/>
            </a:xfrm>
            <a:prstGeom prst="line">
              <a:avLst/>
            </a:prstGeom>
            <a:noFill/>
            <a:ln w="50800">
              <a:solidFill>
                <a:srgbClr val="FF0000"/>
              </a:solidFill>
              <a:round/>
              <a:headEnd/>
              <a:tailEnd type="triangle" w="med" len="med"/>
            </a:ln>
          </p:spPr>
          <p:txBody>
            <a:bodyPr/>
            <a:lstStyle/>
            <a:p>
              <a:endParaRPr lang="it-IT"/>
            </a:p>
          </p:txBody>
        </p:sp>
        <p:pic>
          <p:nvPicPr>
            <p:cNvPr id="18477" name="Picture 58" descr="http://osc.lv/wp-content/uploads/2010/01/osc-engine-management-system.jpg"/>
            <p:cNvPicPr>
              <a:picLocks noChangeAspect="1" noChangeArrowheads="1"/>
            </p:cNvPicPr>
            <p:nvPr/>
          </p:nvPicPr>
          <p:blipFill>
            <a:blip r:embed="rId13"/>
            <a:srcRect l="13455" r="19591"/>
            <a:stretch>
              <a:fillRect/>
            </a:stretch>
          </p:blipFill>
          <p:spPr bwMode="auto">
            <a:xfrm>
              <a:off x="11358563" y="5184775"/>
              <a:ext cx="939800" cy="787400"/>
            </a:xfrm>
            <a:prstGeom prst="rect">
              <a:avLst/>
            </a:prstGeom>
            <a:noFill/>
            <a:ln w="9525">
              <a:noFill/>
              <a:miter lim="800000"/>
              <a:headEnd/>
              <a:tailEnd/>
            </a:ln>
          </p:spPr>
        </p:pic>
        <p:sp>
          <p:nvSpPr>
            <p:cNvPr id="18478" name="Line 59"/>
            <p:cNvSpPr>
              <a:spLocks noChangeShapeType="1"/>
            </p:cNvSpPr>
            <p:nvPr/>
          </p:nvSpPr>
          <p:spPr bwMode="auto">
            <a:xfrm>
              <a:off x="11847513" y="4776788"/>
              <a:ext cx="0" cy="254000"/>
            </a:xfrm>
            <a:prstGeom prst="line">
              <a:avLst/>
            </a:prstGeom>
            <a:noFill/>
            <a:ln w="50800">
              <a:solidFill>
                <a:srgbClr val="FF0000"/>
              </a:solidFill>
              <a:round/>
              <a:headEnd/>
              <a:tailEnd type="triangle" w="med" len="med"/>
            </a:ln>
          </p:spPr>
          <p:txBody>
            <a:bodyPr/>
            <a:lstStyle/>
            <a:p>
              <a:endParaRPr lang="it-IT"/>
            </a:p>
          </p:txBody>
        </p:sp>
      </p:grpSp>
      <p:sp>
        <p:nvSpPr>
          <p:cNvPr id="51" name="TextBox 50"/>
          <p:cNvSpPr txBox="1"/>
          <p:nvPr/>
        </p:nvSpPr>
        <p:spPr>
          <a:xfrm>
            <a:off x="182563" y="746125"/>
            <a:ext cx="8715375" cy="830997"/>
          </a:xfrm>
          <a:prstGeom prst="rect">
            <a:avLst/>
          </a:prstGeom>
          <a:noFill/>
        </p:spPr>
        <p:txBody>
          <a:bodyPr>
            <a:spAutoFit/>
          </a:bodyPr>
          <a:lstStyle/>
          <a:p>
            <a:pPr fontAlgn="auto">
              <a:spcBef>
                <a:spcPts val="0"/>
              </a:spcBef>
              <a:spcAft>
                <a:spcPts val="0"/>
              </a:spcAft>
              <a:defRPr/>
            </a:pPr>
            <a:r>
              <a:rPr lang="en-US" sz="2400" dirty="0">
                <a:latin typeface="+mn-lt"/>
                <a:cs typeface="+mn-cs"/>
              </a:rPr>
              <a:t>From functional </a:t>
            </a:r>
            <a:r>
              <a:rPr lang="en-US" sz="2400" dirty="0" smtClean="0">
                <a:latin typeface="+mn-lt"/>
                <a:cs typeface="+mn-cs"/>
              </a:rPr>
              <a:t>models </a:t>
            </a:r>
            <a:r>
              <a:rPr lang="en-US" sz="2400" dirty="0">
                <a:latin typeface="+mn-lt"/>
                <a:cs typeface="+mn-cs"/>
              </a:rPr>
              <a:t>to runnable (code) implementations, to task models deployed onto </a:t>
            </a:r>
            <a:r>
              <a:rPr lang="en-US" sz="2400" dirty="0" smtClean="0">
                <a:latin typeface="+mn-lt"/>
                <a:cs typeface="+mn-cs"/>
              </a:rPr>
              <a:t>architecture platform.</a:t>
            </a:r>
            <a:endParaRPr lang="en-US" sz="2400" dirty="0">
              <a:latin typeface="+mn-lt"/>
              <a:cs typeface="+mn-cs"/>
            </a:endParaRPr>
          </a:p>
        </p:txBody>
      </p:sp>
      <p:sp>
        <p:nvSpPr>
          <p:cNvPr id="18437" name="Title 1"/>
          <p:cNvSpPr>
            <a:spLocks noGrp="1"/>
          </p:cNvSpPr>
          <p:nvPr>
            <p:ph type="title"/>
          </p:nvPr>
        </p:nvSpPr>
        <p:spPr>
          <a:xfrm>
            <a:off x="220663" y="188913"/>
            <a:ext cx="8677275" cy="523875"/>
          </a:xfrm>
        </p:spPr>
        <p:txBody>
          <a:bodyPr>
            <a:spAutoFit/>
          </a:bodyPr>
          <a:lstStyle/>
          <a:p>
            <a:pPr algn="just"/>
            <a:r>
              <a:rPr lang="en-US" sz="2800" dirty="0">
                <a:ea typeface="PMingLiU" pitchFamily="18" charset="-120"/>
              </a:rPr>
              <a:t>Typical</a:t>
            </a:r>
            <a:r>
              <a:rPr lang="en-US" sz="2800" dirty="0" smtClean="0">
                <a:ea typeface="Calibri" pitchFamily="34" charset="0"/>
                <a:cs typeface="Calibri" pitchFamily="34" charset="0"/>
              </a:rPr>
              <a:t> Automotive Supply Chain</a:t>
            </a:r>
          </a:p>
        </p:txBody>
      </p:sp>
      <p:sp>
        <p:nvSpPr>
          <p:cNvPr id="2" name="TextBox 1"/>
          <p:cNvSpPr txBox="1"/>
          <p:nvPr/>
        </p:nvSpPr>
        <p:spPr>
          <a:xfrm>
            <a:off x="6036582" y="6129048"/>
            <a:ext cx="2654701" cy="369332"/>
          </a:xfrm>
          <a:prstGeom prst="rect">
            <a:avLst/>
          </a:prstGeom>
          <a:noFill/>
        </p:spPr>
        <p:txBody>
          <a:bodyPr wrap="none" rtlCol="0">
            <a:spAutoFit/>
          </a:bodyPr>
          <a:lstStyle/>
          <a:p>
            <a:r>
              <a:rPr lang="en-US" dirty="0" smtClean="0"/>
              <a:t>(courtesy: Fabio Cremona)</a:t>
            </a:r>
            <a:endParaRPr lang="en-US" dirty="0"/>
          </a:p>
        </p:txBody>
      </p:sp>
    </p:spTree>
    <p:extLst>
      <p:ext uri="{BB962C8B-B14F-4D97-AF65-F5344CB8AC3E}">
        <p14:creationId xmlns:p14="http://schemas.microsoft.com/office/powerpoint/2010/main" val="2475561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RTemplate_whiteseal">
  <a:themeElements>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2863</Words>
  <Application>Microsoft Office PowerPoint</Application>
  <PresentationFormat>On-screen Show (4:3)</PresentationFormat>
  <Paragraphs>841</Paragraphs>
  <Slides>38</Slides>
  <Notes>29</Notes>
  <HiddenSlides>2</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42" baseType="lpstr">
      <vt:lpstr>Office Theme</vt:lpstr>
      <vt:lpstr>UCRTemplate_whiteseal</vt:lpstr>
      <vt:lpstr>1_Office Theme</vt:lpstr>
      <vt:lpstr>Visio</vt:lpstr>
      <vt:lpstr>Design Synthesis and Optimization for Automotive Embedded Systems</vt:lpstr>
      <vt:lpstr>More Intelligent  Vehicles – Active and Passive Safety</vt:lpstr>
      <vt:lpstr>PowerPoint Presentation</vt:lpstr>
      <vt:lpstr>Challenges in Automotive: Electronics and Software Shifting the Basis of Competition</vt:lpstr>
      <vt:lpstr>More Distributed System, More Sharing Among Functions</vt:lpstr>
      <vt:lpstr>Automotive Security</vt:lpstr>
      <vt:lpstr>Challenges in Automotive: Methodologies and Tools</vt:lpstr>
      <vt:lpstr>AUTOSAR Architecture</vt:lpstr>
      <vt:lpstr>Typical Automotive Supply Chain</vt:lpstr>
      <vt:lpstr>Functional model</vt:lpstr>
      <vt:lpstr>Architecture model</vt:lpstr>
      <vt:lpstr>Mapping</vt:lpstr>
      <vt:lpstr>Model-Based Design and Synthesis</vt:lpstr>
      <vt:lpstr>Automotive Design Requirements</vt:lpstr>
      <vt:lpstr>Task Generation from Functional Model</vt:lpstr>
      <vt:lpstr>Multi-task Generation of Synchronous Finite State Machines</vt:lpstr>
      <vt:lpstr>Multi-task Generation of FSMs</vt:lpstr>
      <vt:lpstr>General Partitioned Model</vt:lpstr>
      <vt:lpstr>FSM Task Implementation Optimization</vt:lpstr>
      <vt:lpstr>Task Generation of Macro Dataflow Blocks (Synchronous Block Diagram)</vt:lpstr>
      <vt:lpstr>System-level Mapping for Distributed Automotive Embedded Systems</vt:lpstr>
      <vt:lpstr>Model-Based Design and Synthesis</vt:lpstr>
      <vt:lpstr>Task Mapping onto Distributed Platform </vt:lpstr>
      <vt:lpstr>Task Allocation and Priority Assignment</vt:lpstr>
      <vt:lpstr>Two-step Algorithm Flow </vt:lpstr>
      <vt:lpstr>Security-Aware Task Mapping for CAN-based Distributed Systems</vt:lpstr>
      <vt:lpstr>Summary</vt:lpstr>
      <vt:lpstr>Problem 1: Allocation &amp; Priority Assignment</vt:lpstr>
      <vt:lpstr>Experimental Results</vt:lpstr>
      <vt:lpstr>Problem 2: Period Assignment</vt:lpstr>
      <vt:lpstr>Iterative Algorithm Flow</vt:lpstr>
      <vt:lpstr>Experimental Results</vt:lpstr>
      <vt:lpstr>Problem 3: Extensibility Optimization</vt:lpstr>
      <vt:lpstr>MILP and Heuristic Hybrid Algorithm</vt:lpstr>
      <vt:lpstr>Experimental Results</vt:lpstr>
      <vt:lpstr>End-to-End Latency</vt:lpstr>
      <vt:lpstr>Task Worst Case Response Time</vt:lpstr>
      <vt:lpstr>Task Worst Case Response Time Formulation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2013-10-08T07:02:50Z</dcterms:created>
  <dcterms:modified xsi:type="dcterms:W3CDTF">2014-04-02T15:29:05Z</dcterms:modified>
</cp:coreProperties>
</file>