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8" r:id="rId1"/>
    <p:sldMasterId id="2147483934" r:id="rId2"/>
  </p:sldMasterIdLst>
  <p:notesMasterIdLst>
    <p:notesMasterId r:id="rId46"/>
  </p:notesMasterIdLst>
  <p:handoutMasterIdLst>
    <p:handoutMasterId r:id="rId47"/>
  </p:handoutMasterIdLst>
  <p:sldIdLst>
    <p:sldId id="306" r:id="rId3"/>
    <p:sldId id="381" r:id="rId4"/>
    <p:sldId id="383" r:id="rId5"/>
    <p:sldId id="384" r:id="rId6"/>
    <p:sldId id="449" r:id="rId7"/>
    <p:sldId id="450" r:id="rId8"/>
    <p:sldId id="451" r:id="rId9"/>
    <p:sldId id="391" r:id="rId10"/>
    <p:sldId id="392" r:id="rId11"/>
    <p:sldId id="394" r:id="rId12"/>
    <p:sldId id="424" r:id="rId13"/>
    <p:sldId id="396" r:id="rId14"/>
    <p:sldId id="426" r:id="rId15"/>
    <p:sldId id="399" r:id="rId16"/>
    <p:sldId id="400" r:id="rId17"/>
    <p:sldId id="402" r:id="rId18"/>
    <p:sldId id="403" r:id="rId19"/>
    <p:sldId id="406" r:id="rId20"/>
    <p:sldId id="405" r:id="rId21"/>
    <p:sldId id="404" r:id="rId22"/>
    <p:sldId id="427" r:id="rId23"/>
    <p:sldId id="425" r:id="rId24"/>
    <p:sldId id="429" r:id="rId25"/>
    <p:sldId id="410" r:id="rId26"/>
    <p:sldId id="411" r:id="rId27"/>
    <p:sldId id="409" r:id="rId28"/>
    <p:sldId id="422" r:id="rId29"/>
    <p:sldId id="428" r:id="rId30"/>
    <p:sldId id="448" r:id="rId31"/>
    <p:sldId id="439" r:id="rId32"/>
    <p:sldId id="432" r:id="rId33"/>
    <p:sldId id="430" r:id="rId34"/>
    <p:sldId id="413" r:id="rId35"/>
    <p:sldId id="414" r:id="rId36"/>
    <p:sldId id="416" r:id="rId37"/>
    <p:sldId id="417" r:id="rId38"/>
    <p:sldId id="418" r:id="rId39"/>
    <p:sldId id="419" r:id="rId40"/>
    <p:sldId id="420" r:id="rId41"/>
    <p:sldId id="437" r:id="rId42"/>
    <p:sldId id="444" r:id="rId43"/>
    <p:sldId id="435" r:id="rId44"/>
    <p:sldId id="436" r:id="rId45"/>
  </p:sldIdLst>
  <p:sldSz cx="9144000" cy="6858000" type="screen4x3"/>
  <p:notesSz cx="7099300" cy="10234613"/>
  <p:defaultTextStyle>
    <a:defPPr>
      <a:defRPr lang="en-US"/>
    </a:defPPr>
    <a:lvl1pPr algn="l" rtl="0" fontAlgn="base">
      <a:spcBef>
        <a:spcPct val="0"/>
      </a:spcBef>
      <a:spcAft>
        <a:spcPct val="0"/>
      </a:spcAft>
      <a:defRPr kumimoji="1" sz="2400" kern="1200">
        <a:solidFill>
          <a:schemeClr val="tx1"/>
        </a:solidFill>
        <a:latin typeface="Tahoma" charset="0"/>
        <a:ea typeface="新細明體" charset="-120"/>
        <a:cs typeface="+mn-cs"/>
      </a:defRPr>
    </a:lvl1pPr>
    <a:lvl2pPr marL="457200" algn="l" rtl="0" fontAlgn="base">
      <a:spcBef>
        <a:spcPct val="0"/>
      </a:spcBef>
      <a:spcAft>
        <a:spcPct val="0"/>
      </a:spcAft>
      <a:defRPr kumimoji="1" sz="2400" kern="1200">
        <a:solidFill>
          <a:schemeClr val="tx1"/>
        </a:solidFill>
        <a:latin typeface="Tahoma" charset="0"/>
        <a:ea typeface="新細明體" charset="-120"/>
        <a:cs typeface="+mn-cs"/>
      </a:defRPr>
    </a:lvl2pPr>
    <a:lvl3pPr marL="914400" algn="l" rtl="0" fontAlgn="base">
      <a:spcBef>
        <a:spcPct val="0"/>
      </a:spcBef>
      <a:spcAft>
        <a:spcPct val="0"/>
      </a:spcAft>
      <a:defRPr kumimoji="1" sz="2400" kern="1200">
        <a:solidFill>
          <a:schemeClr val="tx1"/>
        </a:solidFill>
        <a:latin typeface="Tahoma" charset="0"/>
        <a:ea typeface="新細明體" charset="-120"/>
        <a:cs typeface="+mn-cs"/>
      </a:defRPr>
    </a:lvl3pPr>
    <a:lvl4pPr marL="1371600" algn="l" rtl="0" fontAlgn="base">
      <a:spcBef>
        <a:spcPct val="0"/>
      </a:spcBef>
      <a:spcAft>
        <a:spcPct val="0"/>
      </a:spcAft>
      <a:defRPr kumimoji="1" sz="2400" kern="1200">
        <a:solidFill>
          <a:schemeClr val="tx1"/>
        </a:solidFill>
        <a:latin typeface="Tahoma" charset="0"/>
        <a:ea typeface="新細明體" charset="-120"/>
        <a:cs typeface="+mn-cs"/>
      </a:defRPr>
    </a:lvl4pPr>
    <a:lvl5pPr marL="1828800" algn="l" rtl="0" fontAlgn="base">
      <a:spcBef>
        <a:spcPct val="0"/>
      </a:spcBef>
      <a:spcAft>
        <a:spcPct val="0"/>
      </a:spcAft>
      <a:defRPr kumimoji="1" sz="2400" kern="1200">
        <a:solidFill>
          <a:schemeClr val="tx1"/>
        </a:solidFill>
        <a:latin typeface="Tahoma" charset="0"/>
        <a:ea typeface="新細明體" charset="-120"/>
        <a:cs typeface="+mn-cs"/>
      </a:defRPr>
    </a:lvl5pPr>
    <a:lvl6pPr marL="2286000" algn="l" defTabSz="914400" rtl="0" eaLnBrk="1" latinLnBrk="0" hangingPunct="1">
      <a:defRPr kumimoji="1" sz="2400" kern="1200">
        <a:solidFill>
          <a:schemeClr val="tx1"/>
        </a:solidFill>
        <a:latin typeface="Tahoma" charset="0"/>
        <a:ea typeface="新細明體" charset="-120"/>
        <a:cs typeface="+mn-cs"/>
      </a:defRPr>
    </a:lvl6pPr>
    <a:lvl7pPr marL="2743200" algn="l" defTabSz="914400" rtl="0" eaLnBrk="1" latinLnBrk="0" hangingPunct="1">
      <a:defRPr kumimoji="1" sz="2400" kern="1200">
        <a:solidFill>
          <a:schemeClr val="tx1"/>
        </a:solidFill>
        <a:latin typeface="Tahoma" charset="0"/>
        <a:ea typeface="新細明體" charset="-120"/>
        <a:cs typeface="+mn-cs"/>
      </a:defRPr>
    </a:lvl7pPr>
    <a:lvl8pPr marL="3200400" algn="l" defTabSz="914400" rtl="0" eaLnBrk="1" latinLnBrk="0" hangingPunct="1">
      <a:defRPr kumimoji="1" sz="2400" kern="1200">
        <a:solidFill>
          <a:schemeClr val="tx1"/>
        </a:solidFill>
        <a:latin typeface="Tahoma" charset="0"/>
        <a:ea typeface="新細明體" charset="-120"/>
        <a:cs typeface="+mn-cs"/>
      </a:defRPr>
    </a:lvl8pPr>
    <a:lvl9pPr marL="3657600" algn="l" defTabSz="914400" rtl="0" eaLnBrk="1" latinLnBrk="0" hangingPunct="1">
      <a:defRPr kumimoji="1" sz="2400" kern="1200">
        <a:solidFill>
          <a:schemeClr val="tx1"/>
        </a:solidFill>
        <a:latin typeface="Tahoma"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Dung" initials="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FF"/>
    <a:srgbClr val="B2B2B2"/>
    <a:srgbClr val="00E4A8"/>
    <a:srgbClr val="99000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5970" autoAdjust="0"/>
  </p:normalViewPr>
  <p:slideViewPr>
    <p:cSldViewPr>
      <p:cViewPr>
        <p:scale>
          <a:sx n="93" d="100"/>
          <a:sy n="93" d="100"/>
        </p:scale>
        <p:origin x="110" y="6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9" d="100"/>
          <a:sy n="59" d="100"/>
        </p:scale>
        <p:origin x="-2982" y="-7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en-US" altLang="zh-TW"/>
          </a:p>
        </p:txBody>
      </p:sp>
      <p:sp>
        <p:nvSpPr>
          <p:cNvPr id="15667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en-US" altLang="zh-TW"/>
          </a:p>
        </p:txBody>
      </p:sp>
      <p:sp>
        <p:nvSpPr>
          <p:cNvPr id="15667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en-US" altLang="zh-TW"/>
          </a:p>
        </p:txBody>
      </p:sp>
      <p:sp>
        <p:nvSpPr>
          <p:cNvPr id="15667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1F49B674-BFB0-4039-AE61-538C16EC5C22}" type="slidenum">
              <a:rPr lang="zh-TW" altLang="en-US"/>
              <a:pPr>
                <a:defRPr/>
              </a:pPr>
              <a:t>‹#›</a:t>
            </a:fld>
            <a:endParaRPr lang="en-US" altLang="zh-TW"/>
          </a:p>
        </p:txBody>
      </p:sp>
    </p:spTree>
    <p:extLst>
      <p:ext uri="{BB962C8B-B14F-4D97-AF65-F5344CB8AC3E}">
        <p14:creationId xmlns:p14="http://schemas.microsoft.com/office/powerpoint/2010/main" val="3018603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en-US" altLang="zh-TW"/>
          </a:p>
        </p:txBody>
      </p:sp>
      <p:sp>
        <p:nvSpPr>
          <p:cNvPr id="15769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770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en-US" altLang="zh-TW"/>
          </a:p>
        </p:txBody>
      </p:sp>
      <p:sp>
        <p:nvSpPr>
          <p:cNvPr id="15770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42CA2CD8-867D-474E-98F0-6DC915002000}" type="slidenum">
              <a:rPr lang="zh-TW" altLang="en-US"/>
              <a:pPr>
                <a:defRPr/>
              </a:pPr>
              <a:t>‹#›</a:t>
            </a:fld>
            <a:endParaRPr lang="en-US" altLang="zh-TW"/>
          </a:p>
        </p:txBody>
      </p:sp>
    </p:spTree>
    <p:extLst>
      <p:ext uri="{BB962C8B-B14F-4D97-AF65-F5344CB8AC3E}">
        <p14:creationId xmlns:p14="http://schemas.microsoft.com/office/powerpoint/2010/main" val="4181565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120"/>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120"/>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120"/>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120"/>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kumimoji="1" lang="en-US" altLang="zh-TW" sz="1200" u="none" kern="1200" baseline="0" dirty="0" smtClean="0">
                <a:solidFill>
                  <a:schemeClr val="tx1"/>
                </a:solidFill>
                <a:latin typeface="Arial" charset="0"/>
                <a:ea typeface="新細明體" pitchFamily="18" charset="-120"/>
                <a:cs typeface="新細明體" charset="-120"/>
              </a:rPr>
              <a:t>Thanks for chair’s introduction.</a:t>
            </a:r>
          </a:p>
          <a:p>
            <a:r>
              <a:rPr kumimoji="1" lang="en-US" altLang="zh-TW" sz="1200" u="none" kern="1200" baseline="0" dirty="0" smtClean="0">
                <a:solidFill>
                  <a:schemeClr val="tx1"/>
                </a:solidFill>
                <a:latin typeface="Arial" charset="0"/>
                <a:ea typeface="新細明體" pitchFamily="18" charset="-120"/>
                <a:cs typeface="新細明體" charset="-120"/>
              </a:rPr>
              <a:t>Hello, everyone. </a:t>
            </a:r>
          </a:p>
          <a:p>
            <a:r>
              <a:rPr kumimoji="1" lang="en-US" altLang="zh-TW" sz="1200" u="none" kern="1200" baseline="0" dirty="0" smtClean="0">
                <a:solidFill>
                  <a:schemeClr val="tx1"/>
                </a:solidFill>
                <a:latin typeface="Arial" charset="0"/>
                <a:ea typeface="新細明體" pitchFamily="18" charset="-120"/>
                <a:cs typeface="新細明體" charset="-120"/>
              </a:rPr>
              <a:t>I’m Shang-</a:t>
            </a:r>
            <a:r>
              <a:rPr kumimoji="1" lang="en-US" altLang="zh-TW" sz="1200" u="none" kern="1200" baseline="0" dirty="0" err="1" smtClean="0">
                <a:solidFill>
                  <a:schemeClr val="tx1"/>
                </a:solidFill>
                <a:latin typeface="Arial" charset="0"/>
                <a:ea typeface="新細明體" pitchFamily="18" charset="-120"/>
                <a:cs typeface="新細明體" charset="-120"/>
              </a:rPr>
              <a:t>Tsung</a:t>
            </a:r>
            <a:r>
              <a:rPr kumimoji="1" lang="en-US" altLang="zh-TW" sz="1200" u="none" kern="1200" baseline="0" dirty="0" smtClean="0">
                <a:solidFill>
                  <a:schemeClr val="tx1"/>
                </a:solidFill>
                <a:latin typeface="Arial" charset="0"/>
                <a:ea typeface="新細明體" pitchFamily="18" charset="-120"/>
                <a:cs typeface="新細明體" charset="-120"/>
              </a:rPr>
              <a:t> Yu. I come from Taiwan and I am the student of NCKU in Taiwan.</a:t>
            </a:r>
          </a:p>
          <a:p>
            <a:r>
              <a:rPr kumimoji="1" lang="en-US" altLang="zh-TW" sz="1200" u="none" kern="1200" baseline="0" dirty="0" smtClean="0">
                <a:solidFill>
                  <a:schemeClr val="tx1"/>
                </a:solidFill>
                <a:latin typeface="Arial" charset="0"/>
                <a:ea typeface="新細明體" pitchFamily="18" charset="-120"/>
                <a:cs typeface="新細明體" charset="-120"/>
              </a:rPr>
              <a:t>I did this research with my senior Sheng-Han </a:t>
            </a:r>
            <a:r>
              <a:rPr kumimoji="1" lang="en-US" altLang="zh-TW" sz="1200" u="none" kern="1200" baseline="0" dirty="0" err="1" smtClean="0">
                <a:solidFill>
                  <a:schemeClr val="tx1"/>
                </a:solidFill>
                <a:latin typeface="Arial" charset="0"/>
                <a:ea typeface="新細明體" pitchFamily="18" charset="-120"/>
                <a:cs typeface="新細明體" charset="-120"/>
              </a:rPr>
              <a:t>Yeh</a:t>
            </a:r>
            <a:r>
              <a:rPr kumimoji="1" lang="en-US" altLang="zh-TW" sz="1200" u="none" kern="1200" baseline="0" dirty="0" smtClean="0">
                <a:solidFill>
                  <a:schemeClr val="tx1"/>
                </a:solidFill>
                <a:latin typeface="Arial" charset="0"/>
                <a:ea typeface="新細明體" pitchFamily="18" charset="-120"/>
                <a:cs typeface="新細明體" charset="-120"/>
              </a:rPr>
              <a:t>, and m</a:t>
            </a:r>
            <a:r>
              <a:rPr kumimoji="1" lang="en-US" altLang="zh-TW" sz="1200" u="none" kern="1200" baseline="0" dirty="0" smtClean="0">
                <a:solidFill>
                  <a:schemeClr val="tx1"/>
                </a:solidFill>
                <a:latin typeface="Arial" charset="0"/>
                <a:ea typeface="新細明體" pitchFamily="18" charset="-120"/>
              </a:rPr>
              <a:t>y advisor </a:t>
            </a:r>
            <a:r>
              <a:rPr kumimoji="1" lang="en-US" altLang="zh-TW" sz="1200" u="none" kern="1200" baseline="0" dirty="0" err="1" smtClean="0">
                <a:solidFill>
                  <a:schemeClr val="tx1"/>
                </a:solidFill>
                <a:latin typeface="Arial" charset="0"/>
                <a:ea typeface="新細明體" pitchFamily="18" charset="-120"/>
              </a:rPr>
              <a:t>Tsung</a:t>
            </a:r>
            <a:r>
              <a:rPr kumimoji="1" lang="en-US" altLang="zh-TW" sz="1200" u="none" kern="1200" baseline="0" dirty="0" smtClean="0">
                <a:solidFill>
                  <a:schemeClr val="tx1"/>
                </a:solidFill>
                <a:latin typeface="Arial" charset="0"/>
                <a:ea typeface="新細明體" pitchFamily="18" charset="-120"/>
              </a:rPr>
              <a:t>-Yi Ho.</a:t>
            </a:r>
          </a:p>
          <a:p>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a:t>
            </a:fld>
            <a:endParaRPr lang="en-US" altLang="zh-TW"/>
          </a:p>
        </p:txBody>
      </p:sp>
    </p:spTree>
    <p:extLst>
      <p:ext uri="{BB962C8B-B14F-4D97-AF65-F5344CB8AC3E}">
        <p14:creationId xmlns:p14="http://schemas.microsoft.com/office/powerpoint/2010/main" val="2139031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However, arbitrary</a:t>
            </a:r>
            <a:r>
              <a:rPr lang="en-US" altLang="zh-TW" baseline="0" dirty="0" smtClean="0"/>
              <a:t> broadcast addressing will cause huge number of switching times.</a:t>
            </a:r>
          </a:p>
          <a:p>
            <a:r>
              <a:rPr lang="en-US" altLang="zh-TW" baseline="0" dirty="0" smtClean="0"/>
              <a:t>For example, e1 and e2 are compatible. e1 and e3 are also compatible.</a:t>
            </a:r>
          </a:p>
          <a:p>
            <a:r>
              <a:rPr lang="en-US" altLang="zh-TW" baseline="0" dirty="0" smtClean="0"/>
              <a:t>If e1 and e3 share the same pin,  there are five switching times in the resulting actuation sequence.</a:t>
            </a:r>
            <a:r>
              <a:rPr lang="zh-TW" altLang="en-US" baseline="0" dirty="0" smtClean="0"/>
              <a:t> </a:t>
            </a:r>
            <a:endParaRPr lang="en-US" altLang="zh-TW" baseline="0" dirty="0" smtClean="0"/>
          </a:p>
          <a:p>
            <a:r>
              <a:rPr lang="en-US" altLang="zh-TW" baseline="0" dirty="0" smtClean="0"/>
              <a:t>If e1 and e2 share the same pin, there is one switching, which is a good result.</a:t>
            </a:r>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12</a:t>
            </a:fld>
            <a:endParaRPr lang="en-US" altLang="zh-TW"/>
          </a:p>
        </p:txBody>
      </p:sp>
    </p:spTree>
    <p:extLst>
      <p:ext uri="{BB962C8B-B14F-4D97-AF65-F5344CB8AC3E}">
        <p14:creationId xmlns:p14="http://schemas.microsoft.com/office/powerpoint/2010/main" val="209721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ea typeface="Cambria Math"/>
              </a:rPr>
              <a:t>In order to minimize the time required to complete a bioassay,</a:t>
            </a:r>
            <a:r>
              <a:rPr lang="en-US" altLang="zh-TW" baseline="0" dirty="0" smtClean="0">
                <a:ea typeface="Cambria Math"/>
              </a:rPr>
              <a:t> a high-frequency DMFB is needed</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13</a:t>
            </a:fld>
            <a:endParaRPr lang="en-US" altLang="zh-TW"/>
          </a:p>
        </p:txBody>
      </p:sp>
    </p:spTree>
    <p:extLst>
      <p:ext uri="{BB962C8B-B14F-4D97-AF65-F5344CB8AC3E}">
        <p14:creationId xmlns:p14="http://schemas.microsoft.com/office/powerpoint/2010/main" val="54456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Then,</a:t>
            </a:r>
            <a:r>
              <a:rPr lang="en-US" altLang="zh-TW" baseline="0" dirty="0" smtClean="0"/>
              <a:t> we enter into problem formulation.</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14</a:t>
            </a:fld>
            <a:endParaRPr lang="en-US" altLang="zh-TW"/>
          </a:p>
        </p:txBody>
      </p:sp>
    </p:spTree>
    <p:extLst>
      <p:ext uri="{BB962C8B-B14F-4D97-AF65-F5344CB8AC3E}">
        <p14:creationId xmlns:p14="http://schemas.microsoft.com/office/powerpoint/2010/main" val="409041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The location of electrode,</a:t>
            </a:r>
            <a:r>
              <a:rPr lang="en-US" altLang="zh-TW" baseline="0" dirty="0" smtClean="0"/>
              <a:t> the actuation sequence AS and the pin constraint </a:t>
            </a:r>
            <a:r>
              <a:rPr lang="en-US" altLang="zh-TW" baseline="0" dirty="0" err="1" smtClean="0"/>
              <a:t>P_max</a:t>
            </a:r>
            <a:r>
              <a:rPr lang="en-US" altLang="zh-TW" baseline="0" dirty="0" smtClean="0"/>
              <a:t> are given.</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15</a:t>
            </a:fld>
            <a:endParaRPr lang="en-US" altLang="zh-TW"/>
          </a:p>
        </p:txBody>
      </p:sp>
    </p:spTree>
    <p:extLst>
      <p:ext uri="{BB962C8B-B14F-4D97-AF65-F5344CB8AC3E}">
        <p14:creationId xmlns:p14="http://schemas.microsoft.com/office/powerpoint/2010/main" val="31617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Here we goes to algorithm.</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16</a:t>
            </a:fld>
            <a:endParaRPr lang="en-US" altLang="zh-TW"/>
          </a:p>
        </p:txBody>
      </p:sp>
    </p:spTree>
    <p:extLst>
      <p:ext uri="{BB962C8B-B14F-4D97-AF65-F5344CB8AC3E}">
        <p14:creationId xmlns:p14="http://schemas.microsoft.com/office/powerpoint/2010/main" val="82238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There are totally</a:t>
            </a:r>
            <a:r>
              <a:rPr lang="en-US" altLang="zh-TW" baseline="0" dirty="0" smtClean="0"/>
              <a:t> two main steps.</a:t>
            </a:r>
          </a:p>
          <a:p>
            <a:r>
              <a:rPr lang="en-US" altLang="zh-TW" baseline="0" dirty="0" smtClean="0"/>
              <a:t>Incremental search and simultaneous broadcast addressing and routing.</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17</a:t>
            </a:fld>
            <a:endParaRPr lang="en-US" altLang="zh-TW"/>
          </a:p>
        </p:txBody>
      </p:sp>
    </p:spTree>
    <p:extLst>
      <p:ext uri="{BB962C8B-B14F-4D97-AF65-F5344CB8AC3E}">
        <p14:creationId xmlns:p14="http://schemas.microsoft.com/office/powerpoint/2010/main" val="109255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Before</a:t>
            </a:r>
            <a:r>
              <a:rPr lang="en-US" altLang="zh-TW" baseline="0" dirty="0" smtClean="0"/>
              <a:t> talking about the algorithm, let’s introduce the lower bound of switching times.</a:t>
            </a:r>
          </a:p>
          <a:p>
            <a:r>
              <a:rPr lang="en-US" altLang="zh-TW" baseline="0" dirty="0" smtClean="0"/>
              <a:t>It is defined as BST.</a:t>
            </a:r>
          </a:p>
          <a:p>
            <a:r>
              <a:rPr lang="en-US" altLang="zh-TW" baseline="0" dirty="0" smtClean="0"/>
              <a:t>It can be easily computed by eliminating all the don’t care terms.</a:t>
            </a:r>
          </a:p>
          <a:p>
            <a:r>
              <a:rPr lang="en-US" altLang="zh-TW" baseline="0" dirty="0" smtClean="0"/>
              <a:t>For example, the BST of this actuation sequence is 5.</a:t>
            </a:r>
          </a:p>
          <a:p>
            <a:r>
              <a:rPr lang="en-US" altLang="zh-TW" baseline="0" dirty="0" smtClean="0"/>
              <a:t>That is, after finishing the broadcast addressing, its number of switching times will be greater or equal than 5.</a:t>
            </a:r>
          </a:p>
          <a:p>
            <a:r>
              <a:rPr lang="en-US" altLang="zh-TW" baseline="0" dirty="0" smtClean="0"/>
              <a:t>By induction, the maximum of  number of switching times is greater than or equal to the maximum of BST.</a:t>
            </a:r>
          </a:p>
          <a:p>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18</a:t>
            </a:fld>
            <a:endParaRPr lang="en-US" altLang="zh-TW"/>
          </a:p>
        </p:txBody>
      </p:sp>
    </p:spTree>
    <p:extLst>
      <p:ext uri="{BB962C8B-B14F-4D97-AF65-F5344CB8AC3E}">
        <p14:creationId xmlns:p14="http://schemas.microsoft.com/office/powerpoint/2010/main" val="360057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baseline="0" dirty="0" smtClean="0"/>
              <a:t> To minimize the switching times caused by broadcast addressing, we define a </a:t>
            </a:r>
            <a:r>
              <a:rPr lang="en-US" altLang="zh-TW" baseline="0" dirty="0" err="1" smtClean="0"/>
              <a:t>S_max</a:t>
            </a:r>
            <a:r>
              <a:rPr lang="en-US" altLang="zh-TW" baseline="0" dirty="0" smtClean="0"/>
              <a:t> which is the switching-constrained.</a:t>
            </a:r>
          </a:p>
          <a:p>
            <a:r>
              <a:rPr lang="en-US" altLang="zh-TW" baseline="0" dirty="0" smtClean="0"/>
              <a:t>That is, we don’t allow the switching times is bigger than this value when we are doing the broadcast addressing.</a:t>
            </a:r>
          </a:p>
          <a:p>
            <a:r>
              <a:rPr lang="en-US" altLang="zh-TW" baseline="0" dirty="0" smtClean="0"/>
              <a:t>The switching-constrained compatibility graph is the compatibility graph under the switching-constraint of a specific value </a:t>
            </a:r>
            <a:r>
              <a:rPr lang="en-US" altLang="zh-TW" baseline="0" dirty="0" err="1" smtClean="0"/>
              <a:t>S_max</a:t>
            </a:r>
            <a:r>
              <a:rPr lang="en-US" altLang="zh-TW" baseline="0" dirty="0" smtClean="0"/>
              <a:t>.</a:t>
            </a:r>
          </a:p>
          <a:p>
            <a:r>
              <a:rPr lang="en-US" altLang="zh-TW" baseline="0" dirty="0" smtClean="0"/>
              <a:t>It is called </a:t>
            </a:r>
            <a:r>
              <a:rPr lang="en-US" altLang="zh-TW" baseline="0" dirty="0" err="1" smtClean="0"/>
              <a:t>Gscc</a:t>
            </a:r>
            <a:r>
              <a:rPr lang="en-US" altLang="zh-TW" baseline="0" dirty="0" smtClean="0"/>
              <a:t>.</a:t>
            </a:r>
          </a:p>
          <a:p>
            <a:r>
              <a:rPr lang="en-US" altLang="zh-TW" baseline="0" dirty="0" smtClean="0"/>
              <a:t>For example, when </a:t>
            </a:r>
            <a:r>
              <a:rPr lang="en-US" altLang="zh-TW" baseline="0" dirty="0" err="1" smtClean="0"/>
              <a:t>Smax</a:t>
            </a:r>
            <a:r>
              <a:rPr lang="en-US" altLang="zh-TW" baseline="0" dirty="0" smtClean="0"/>
              <a:t> is equal to 5, these two edges in the </a:t>
            </a:r>
            <a:r>
              <a:rPr lang="en-US" altLang="zh-TW" baseline="0" dirty="0" err="1" smtClean="0"/>
              <a:t>Gscc</a:t>
            </a:r>
            <a:r>
              <a:rPr lang="en-US" altLang="zh-TW" baseline="0" dirty="0" smtClean="0"/>
              <a:t> are allowed.</a:t>
            </a:r>
          </a:p>
          <a:p>
            <a:r>
              <a:rPr lang="en-US" altLang="zh-TW" baseline="0" dirty="0" smtClean="0"/>
              <a:t>However, if the </a:t>
            </a:r>
            <a:r>
              <a:rPr lang="en-US" altLang="zh-TW" baseline="0" dirty="0" err="1" smtClean="0"/>
              <a:t>Smax</a:t>
            </a:r>
            <a:r>
              <a:rPr lang="en-US" altLang="zh-TW" baseline="0" dirty="0" smtClean="0"/>
              <a:t> is equal to 3, the edge will be abandoned even though they are compatible in their actuation sequence.</a:t>
            </a:r>
          </a:p>
          <a:p>
            <a:r>
              <a:rPr lang="en-US" altLang="zh-TW" baseline="0" dirty="0" smtClean="0"/>
              <a:t>Because its number of switching times is bigger than 3.</a:t>
            </a:r>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19</a:t>
            </a:fld>
            <a:endParaRPr lang="en-US" altLang="zh-TW"/>
          </a:p>
        </p:txBody>
      </p:sp>
    </p:spTree>
    <p:extLst>
      <p:ext uri="{BB962C8B-B14F-4D97-AF65-F5344CB8AC3E}">
        <p14:creationId xmlns:p14="http://schemas.microsoft.com/office/powerpoint/2010/main" val="153264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baseline="0" dirty="0" smtClean="0"/>
              <a:t>So, we can talk about incremental search.</a:t>
            </a:r>
          </a:p>
          <a:p>
            <a:r>
              <a:rPr lang="en-US" altLang="zh-TW" baseline="0" dirty="0" smtClean="0"/>
              <a:t>We want to search feasible </a:t>
            </a:r>
            <a:r>
              <a:rPr lang="en-US" altLang="zh-TW" baseline="0" dirty="0" err="1" smtClean="0"/>
              <a:t>Smax</a:t>
            </a:r>
            <a:r>
              <a:rPr lang="en-US" altLang="zh-TW" baseline="0" dirty="0" smtClean="0"/>
              <a:t> and keep it as small as possible.</a:t>
            </a:r>
          </a:p>
          <a:p>
            <a:r>
              <a:rPr lang="en-US" altLang="zh-TW" baseline="0" dirty="0" smtClean="0"/>
              <a:t>Start from </a:t>
            </a:r>
            <a:r>
              <a:rPr lang="en-US" altLang="zh-TW" baseline="0" dirty="0" err="1" smtClean="0"/>
              <a:t>BST_max</a:t>
            </a:r>
            <a:r>
              <a:rPr lang="en-US" altLang="zh-TW" baseline="0" dirty="0" smtClean="0"/>
              <a:t>, construct switching constrained and execute the simultaneous broadcast addressing and routing.</a:t>
            </a:r>
          </a:p>
          <a:p>
            <a:r>
              <a:rPr lang="en-US" altLang="zh-TW" baseline="0" dirty="0" smtClean="0"/>
              <a:t>When there is no feasible solution, the </a:t>
            </a:r>
            <a:r>
              <a:rPr lang="en-US" altLang="zh-TW" baseline="0" dirty="0" err="1" smtClean="0"/>
              <a:t>Smax</a:t>
            </a:r>
            <a:r>
              <a:rPr lang="en-US" altLang="zh-TW" baseline="0" dirty="0" smtClean="0"/>
              <a:t> is added by one.</a:t>
            </a:r>
          </a:p>
          <a:p>
            <a:endParaRPr lang="zh-TW" altLang="en-US" dirty="0"/>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20</a:t>
            </a:fld>
            <a:endParaRPr lang="en-US" altLang="zh-TW"/>
          </a:p>
        </p:txBody>
      </p:sp>
    </p:spTree>
    <p:extLst>
      <p:ext uri="{BB962C8B-B14F-4D97-AF65-F5344CB8AC3E}">
        <p14:creationId xmlns:p14="http://schemas.microsoft.com/office/powerpoint/2010/main" val="2978334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200" dirty="0" smtClean="0">
                    <a:solidFill>
                      <a:schemeClr val="tx1"/>
                    </a:solidFill>
                  </a:rPr>
                  <a:t>If </a:t>
                </a:r>
                <a:r>
                  <a:rPr lang="en-US" altLang="zh-TW" sz="1200" dirty="0">
                    <a:solidFill>
                      <a:schemeClr val="tx1"/>
                    </a:solidFill>
                  </a:rPr>
                  <a:t>we can find a </a:t>
                </a:r>
                <a:r>
                  <a:rPr lang="en-US" altLang="zh-TW" sz="1200" dirty="0" smtClean="0">
                    <a:solidFill>
                      <a:schemeClr val="tx1"/>
                    </a:solidFill>
                  </a:rPr>
                  <a:t>feasible </a:t>
                </a:r>
                <a:r>
                  <a:rPr lang="en-US" altLang="zh-TW" sz="1200" dirty="0">
                    <a:solidFill>
                      <a:schemeClr val="tx1"/>
                    </a:solidFill>
                  </a:rPr>
                  <a:t>solution </a:t>
                </a:r>
                <a:r>
                  <a:rPr lang="en-US" altLang="zh-TW" sz="1200" dirty="0" smtClean="0">
                    <a:solidFill>
                      <a:schemeClr val="tx1"/>
                    </a:solidFill>
                  </a:rPr>
                  <a:t>under </a:t>
                </a:r>
                <a14:m>
                  <m:oMath xmlns:m="http://schemas.openxmlformats.org/officeDocument/2006/math">
                    <m:sSub>
                      <m:sSubPr>
                        <m:ctrlPr>
                          <a:rPr lang="en-US" altLang="zh-TW" sz="1200" i="1" smtClean="0">
                            <a:solidFill>
                              <a:schemeClr val="tx1"/>
                            </a:solidFill>
                            <a:latin typeface="Cambria Math"/>
                          </a:rPr>
                        </m:ctrlPr>
                      </m:sSubPr>
                      <m:e>
                        <m:r>
                          <a:rPr lang="en-US" altLang="zh-TW" sz="1200" b="0" i="1" smtClean="0">
                            <a:solidFill>
                              <a:schemeClr val="tx1"/>
                            </a:solidFill>
                            <a:latin typeface="Cambria Math"/>
                          </a:rPr>
                          <m:t>𝐺</m:t>
                        </m:r>
                      </m:e>
                      <m:sub>
                        <m:r>
                          <a:rPr lang="en-US" altLang="zh-TW" sz="1200" b="0" i="1" smtClean="0">
                            <a:solidFill>
                              <a:schemeClr val="tx1"/>
                            </a:solidFill>
                            <a:latin typeface="Cambria Math" panose="02040503050406030204" pitchFamily="18" charset="0"/>
                          </a:rPr>
                          <m:t>𝑠</m:t>
                        </m:r>
                        <m:r>
                          <a:rPr lang="en-US" altLang="zh-TW" sz="1200" b="0" i="1" smtClean="0">
                            <a:solidFill>
                              <a:schemeClr val="tx1"/>
                            </a:solidFill>
                            <a:latin typeface="Cambria Math"/>
                          </a:rPr>
                          <m:t>𝑐𝑐</m:t>
                        </m:r>
                      </m:sub>
                    </m:sSub>
                  </m:oMath>
                </a14:m>
                <a:r>
                  <a:rPr lang="en-US" altLang="zh-TW" sz="1200" dirty="0" smtClean="0">
                    <a:solidFill>
                      <a:schemeClr val="tx1"/>
                    </a:solidFill>
                  </a:rPr>
                  <a:t>, then </a:t>
                </a:r>
                <a:r>
                  <a:rPr lang="en-US" altLang="zh-TW" sz="1200" dirty="0">
                    <a:solidFill>
                      <a:schemeClr val="tx1"/>
                    </a:solidFill>
                  </a:rPr>
                  <a:t>we can obtain a </a:t>
                </a:r>
                <a:r>
                  <a:rPr lang="en-US" altLang="zh-TW" sz="1200" dirty="0" smtClean="0">
                    <a:solidFill>
                      <a:schemeClr val="tx1"/>
                    </a:solidFill>
                  </a:rPr>
                  <a:t>solution </a:t>
                </a:r>
                <a:r>
                  <a:rPr lang="en-US" altLang="zh-TW" sz="1200" dirty="0">
                    <a:solidFill>
                      <a:schemeClr val="tx1"/>
                    </a:solidFill>
                  </a:rPr>
                  <a:t>with </a:t>
                </a:r>
                <a14:m>
                  <m:oMath xmlns:m="http://schemas.openxmlformats.org/officeDocument/2006/math">
                    <m:sSub>
                      <m:sSubPr>
                        <m:ctrlPr>
                          <a:rPr lang="en-US" altLang="zh-TW" sz="1200" i="1" smtClean="0">
                            <a:solidFill>
                              <a:srgbClr val="FF0000"/>
                            </a:solidFill>
                            <a:latin typeface="Cambria Math"/>
                          </a:rPr>
                        </m:ctrlPr>
                      </m:sSubPr>
                      <m:e>
                        <m:r>
                          <a:rPr lang="en-US" altLang="zh-TW" sz="1200" b="0" i="1" smtClean="0">
                            <a:solidFill>
                              <a:srgbClr val="FF0000"/>
                            </a:solidFill>
                            <a:latin typeface="Cambria Math" panose="02040503050406030204" pitchFamily="18" charset="0"/>
                          </a:rPr>
                          <m:t>𝑆𝑇</m:t>
                        </m:r>
                      </m:e>
                      <m:sub>
                        <m:r>
                          <a:rPr lang="en-US" altLang="zh-TW" sz="1200" i="1" smtClean="0">
                            <a:solidFill>
                              <a:srgbClr val="FF0000"/>
                            </a:solidFill>
                            <a:latin typeface="Cambria Math" panose="02040503050406030204" pitchFamily="18" charset="0"/>
                          </a:rPr>
                          <m:t>𝑚</m:t>
                        </m:r>
                        <m:r>
                          <a:rPr lang="en-US" altLang="zh-TW" sz="1200" b="0" i="1" smtClean="0">
                            <a:solidFill>
                              <a:srgbClr val="FF0000"/>
                            </a:solidFill>
                            <a:latin typeface="Cambria Math" panose="02040503050406030204" pitchFamily="18" charset="0"/>
                          </a:rPr>
                          <m:t>𝑎𝑥</m:t>
                        </m:r>
                      </m:sub>
                    </m:sSub>
                    <m:r>
                      <a:rPr lang="en-US" altLang="zh-TW" sz="1200" i="1" smtClean="0">
                        <a:solidFill>
                          <a:srgbClr val="FF0000"/>
                        </a:solidFill>
                        <a:latin typeface="Cambria Math"/>
                        <a:ea typeface="Cambria Math"/>
                      </a:rPr>
                      <m:t>≤</m:t>
                    </m:r>
                    <m:sSub>
                      <m:sSubPr>
                        <m:ctrlPr>
                          <a:rPr lang="en-US" altLang="zh-TW" sz="1200" i="1" smtClean="0">
                            <a:solidFill>
                              <a:srgbClr val="FF0000"/>
                            </a:solidFill>
                            <a:latin typeface="Cambria Math"/>
                            <a:ea typeface="Cambria Math"/>
                          </a:rPr>
                        </m:ctrlPr>
                      </m:sSubPr>
                      <m:e>
                        <m:r>
                          <a:rPr lang="en-US" altLang="zh-TW" sz="1200" b="0" i="1" smtClean="0">
                            <a:solidFill>
                              <a:srgbClr val="FF0000"/>
                            </a:solidFill>
                            <a:latin typeface="Cambria Math" panose="02040503050406030204" pitchFamily="18" charset="0"/>
                            <a:ea typeface="Cambria Math"/>
                          </a:rPr>
                          <m:t>𝑆</m:t>
                        </m:r>
                      </m:e>
                      <m:sub>
                        <m:r>
                          <a:rPr lang="en-US" altLang="zh-TW" sz="1200" b="0" i="1" smtClean="0">
                            <a:solidFill>
                              <a:srgbClr val="FF0000"/>
                            </a:solidFill>
                            <a:latin typeface="Cambria Math" panose="02040503050406030204" pitchFamily="18" charset="0"/>
                            <a:ea typeface="Cambria Math"/>
                          </a:rPr>
                          <m:t>𝑚𝑎𝑥</m:t>
                        </m:r>
                      </m:sub>
                    </m:sSub>
                  </m:oMath>
                </a14:m>
                <a:r>
                  <a:rPr lang="en-US" altLang="zh-TW" dirty="0" smtClean="0"/>
                  <a:t>.</a:t>
                </a:r>
              </a:p>
              <a:p>
                <a:r>
                  <a:rPr lang="en-US" altLang="zh-TW" dirty="0" smtClean="0"/>
                  <a:t>So we can get</a:t>
                </a:r>
                <a:r>
                  <a:rPr lang="en-US" altLang="zh-TW" baseline="0" dirty="0" smtClean="0"/>
                  <a:t> a feasible solution with better reliability.</a:t>
                </a:r>
                <a:endParaRPr lang="zh-TW" altLang="en-US" dirty="0"/>
              </a:p>
            </p:txBody>
          </p:sp>
        </mc:Choice>
        <mc:Fallback xmlns="">
          <p:sp>
            <p:nvSpPr>
              <p:cNvPr id="3" name="備忘稿版面配置區 2"/>
              <p:cNvSpPr>
                <a:spLocks noGrp="1"/>
              </p:cNvSpPr>
              <p:nvPr>
                <p:ph type="body" idx="1"/>
              </p:nvPr>
            </p:nvSpPr>
            <p:spPr/>
            <p:txBody>
              <a:bodyPr/>
              <a:lstStyle/>
              <a:p>
                <a:r>
                  <a:rPr lang="en-US" altLang="zh-TW" sz="1200" dirty="0" smtClean="0">
                    <a:solidFill>
                      <a:schemeClr val="tx1"/>
                    </a:solidFill>
                  </a:rPr>
                  <a:t>If </a:t>
                </a:r>
                <a:r>
                  <a:rPr lang="en-US" altLang="zh-TW" sz="1200" dirty="0">
                    <a:solidFill>
                      <a:schemeClr val="tx1"/>
                    </a:solidFill>
                  </a:rPr>
                  <a:t>we can find a </a:t>
                </a:r>
                <a:r>
                  <a:rPr lang="en-US" altLang="zh-TW" sz="1200" dirty="0" smtClean="0">
                    <a:solidFill>
                      <a:schemeClr val="tx1"/>
                    </a:solidFill>
                  </a:rPr>
                  <a:t>feasible </a:t>
                </a:r>
                <a:r>
                  <a:rPr lang="en-US" altLang="zh-TW" sz="1200" dirty="0">
                    <a:solidFill>
                      <a:schemeClr val="tx1"/>
                    </a:solidFill>
                  </a:rPr>
                  <a:t>solution </a:t>
                </a:r>
                <a:r>
                  <a:rPr lang="en-US" altLang="zh-TW" sz="1200" dirty="0" smtClean="0">
                    <a:solidFill>
                      <a:schemeClr val="tx1"/>
                    </a:solidFill>
                  </a:rPr>
                  <a:t>under </a:t>
                </a:r>
                <a:r>
                  <a:rPr lang="en-US" altLang="zh-TW" sz="1200" b="0" i="0" smtClean="0">
                    <a:solidFill>
                      <a:schemeClr val="tx1"/>
                    </a:solidFill>
                    <a:latin typeface="Cambria Math"/>
                  </a:rPr>
                  <a:t>𝐺</a:t>
                </a:r>
                <a:r>
                  <a:rPr lang="en-US" altLang="zh-TW" sz="1200" b="0" i="0" smtClean="0">
                    <a:solidFill>
                      <a:schemeClr val="tx1"/>
                    </a:solidFill>
                    <a:latin typeface="Cambria Math" panose="02040503050406030204" pitchFamily="18" charset="0"/>
                  </a:rPr>
                  <a:t>_𝑠</a:t>
                </a:r>
                <a:r>
                  <a:rPr lang="en-US" altLang="zh-TW" sz="1200" b="0" i="0" smtClean="0">
                    <a:solidFill>
                      <a:schemeClr val="tx1"/>
                    </a:solidFill>
                    <a:latin typeface="Cambria Math"/>
                  </a:rPr>
                  <a:t>𝑐𝑐</a:t>
                </a:r>
                <a:r>
                  <a:rPr lang="en-US" altLang="zh-TW" sz="1200" dirty="0" smtClean="0">
                    <a:solidFill>
                      <a:schemeClr val="tx1"/>
                    </a:solidFill>
                  </a:rPr>
                  <a:t>, then </a:t>
                </a:r>
                <a:r>
                  <a:rPr lang="en-US" altLang="zh-TW" sz="1200" dirty="0">
                    <a:solidFill>
                      <a:schemeClr val="tx1"/>
                    </a:solidFill>
                  </a:rPr>
                  <a:t>we can obtain a </a:t>
                </a:r>
                <a:r>
                  <a:rPr lang="en-US" altLang="zh-TW" sz="1200" dirty="0" smtClean="0">
                    <a:solidFill>
                      <a:schemeClr val="tx1"/>
                    </a:solidFill>
                  </a:rPr>
                  <a:t>solution </a:t>
                </a:r>
                <a:r>
                  <a:rPr lang="en-US" altLang="zh-TW" sz="1200" dirty="0">
                    <a:solidFill>
                      <a:schemeClr val="tx1"/>
                    </a:solidFill>
                  </a:rPr>
                  <a:t>with </a:t>
                </a:r>
                <a:r>
                  <a:rPr lang="en-US" altLang="zh-TW" sz="1200" i="0" smtClean="0">
                    <a:solidFill>
                      <a:srgbClr val="FF0000"/>
                    </a:solidFill>
                    <a:latin typeface="Cambria Math" panose="02040503050406030204" pitchFamily="18" charset="0"/>
                  </a:rPr>
                  <a:t>〖</a:t>
                </a:r>
                <a:r>
                  <a:rPr lang="en-US" altLang="zh-TW" sz="1200" b="0" i="0" smtClean="0">
                    <a:solidFill>
                      <a:srgbClr val="FF0000"/>
                    </a:solidFill>
                    <a:latin typeface="Cambria Math" panose="02040503050406030204" pitchFamily="18" charset="0"/>
                  </a:rPr>
                  <a:t>𝑆𝑇〗_</a:t>
                </a:r>
                <a:r>
                  <a:rPr lang="en-US" altLang="zh-TW" sz="1200" i="0" smtClean="0">
                    <a:solidFill>
                      <a:srgbClr val="FF0000"/>
                    </a:solidFill>
                    <a:latin typeface="Cambria Math" panose="02040503050406030204" pitchFamily="18" charset="0"/>
                  </a:rPr>
                  <a:t>𝑚</a:t>
                </a:r>
                <a:r>
                  <a:rPr lang="en-US" altLang="zh-TW" sz="1200" b="0" i="0" smtClean="0">
                    <a:solidFill>
                      <a:srgbClr val="FF0000"/>
                    </a:solidFill>
                    <a:latin typeface="Cambria Math" panose="02040503050406030204" pitchFamily="18" charset="0"/>
                  </a:rPr>
                  <a:t>𝑎𝑥</a:t>
                </a:r>
                <a:r>
                  <a:rPr lang="en-US" altLang="zh-TW" sz="1200" i="0" smtClean="0">
                    <a:solidFill>
                      <a:srgbClr val="FF0000"/>
                    </a:solidFill>
                    <a:latin typeface="Cambria Math"/>
                    <a:ea typeface="Cambria Math"/>
                  </a:rPr>
                  <a:t>≤</a:t>
                </a:r>
                <a:r>
                  <a:rPr lang="en-US" altLang="zh-TW" sz="1200" b="0" i="0" smtClean="0">
                    <a:solidFill>
                      <a:srgbClr val="FF0000"/>
                    </a:solidFill>
                    <a:latin typeface="Cambria Math" panose="02040503050406030204" pitchFamily="18" charset="0"/>
                    <a:ea typeface="Cambria Math"/>
                  </a:rPr>
                  <a:t>𝑆_𝑚𝑎𝑥</a:t>
                </a:r>
                <a:r>
                  <a:rPr lang="en-US" altLang="zh-TW" dirty="0" smtClean="0"/>
                  <a:t>.</a:t>
                </a:r>
              </a:p>
              <a:p>
                <a:r>
                  <a:rPr lang="en-US" altLang="zh-TW" dirty="0" smtClean="0"/>
                  <a:t>So we can get</a:t>
                </a:r>
                <a:r>
                  <a:rPr lang="en-US" altLang="zh-TW" baseline="0" dirty="0" smtClean="0"/>
                  <a:t> a feasible solution with better reliability.</a:t>
                </a:r>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21</a:t>
            </a:fld>
            <a:endParaRPr lang="en-US" altLang="zh-TW"/>
          </a:p>
        </p:txBody>
      </p:sp>
    </p:spTree>
    <p:extLst>
      <p:ext uri="{BB962C8B-B14F-4D97-AF65-F5344CB8AC3E}">
        <p14:creationId xmlns:p14="http://schemas.microsoft.com/office/powerpoint/2010/main" val="369600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Here is my outline.</a:t>
            </a:r>
          </a:p>
          <a:p>
            <a:r>
              <a:rPr lang="en-US" altLang="zh-TW" dirty="0" smtClean="0"/>
              <a:t>There</a:t>
            </a:r>
            <a:r>
              <a:rPr lang="en-US" altLang="zh-TW" baseline="0" dirty="0" smtClean="0"/>
              <a:t> are introduction, problem formulation, algorithm, experimental results and conclusions.</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a:t>
            </a:fld>
            <a:endParaRPr lang="en-US" altLang="zh-TW"/>
          </a:p>
        </p:txBody>
      </p:sp>
    </p:spTree>
    <p:extLst>
      <p:ext uri="{BB962C8B-B14F-4D97-AF65-F5344CB8AC3E}">
        <p14:creationId xmlns:p14="http://schemas.microsoft.com/office/powerpoint/2010/main" val="360391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The wire routing between e3 and p1 will be conducted simultaneously</a:t>
            </a:r>
          </a:p>
          <a:p>
            <a:r>
              <a:rPr lang="en-US" altLang="zh-TW" baseline="0" dirty="0" smtClean="0"/>
              <a:t>Assuming that the wire routing between e4 and p2 failed, e4 cannot be added into p2 even though they are mutually compatible</a:t>
            </a:r>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22</a:t>
            </a:fld>
            <a:endParaRPr lang="en-US" altLang="zh-TW"/>
          </a:p>
        </p:txBody>
      </p:sp>
    </p:spTree>
    <p:extLst>
      <p:ext uri="{BB962C8B-B14F-4D97-AF65-F5344CB8AC3E}">
        <p14:creationId xmlns:p14="http://schemas.microsoft.com/office/powerpoint/2010/main" val="11637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baseline="0" dirty="0" smtClean="0"/>
              <a:t>So, we can talk about incremental search.</a:t>
            </a:r>
          </a:p>
          <a:p>
            <a:r>
              <a:rPr lang="en-US" altLang="zh-TW" baseline="0" dirty="0" smtClean="0"/>
              <a:t>We want to search feasible </a:t>
            </a:r>
            <a:r>
              <a:rPr lang="en-US" altLang="zh-TW" baseline="0" dirty="0" err="1" smtClean="0"/>
              <a:t>Smax</a:t>
            </a:r>
            <a:r>
              <a:rPr lang="en-US" altLang="zh-TW" baseline="0" dirty="0" smtClean="0"/>
              <a:t> and keep it as small as possible.</a:t>
            </a:r>
          </a:p>
          <a:p>
            <a:r>
              <a:rPr lang="en-US" altLang="zh-TW" baseline="0" dirty="0" smtClean="0"/>
              <a:t>Start from </a:t>
            </a:r>
            <a:r>
              <a:rPr lang="en-US" altLang="zh-TW" baseline="0" dirty="0" err="1" smtClean="0"/>
              <a:t>BST_max</a:t>
            </a:r>
            <a:r>
              <a:rPr lang="en-US" altLang="zh-TW" baseline="0" dirty="0" smtClean="0"/>
              <a:t>, construct switching constrained and execute the simultaneous broadcast addressing and routing.</a:t>
            </a:r>
          </a:p>
          <a:p>
            <a:r>
              <a:rPr lang="en-US" altLang="zh-TW" baseline="0" dirty="0" smtClean="0"/>
              <a:t>When there is no feasible solution, the </a:t>
            </a:r>
            <a:r>
              <a:rPr lang="en-US" altLang="zh-TW" baseline="0" dirty="0" err="1" smtClean="0"/>
              <a:t>Smax</a:t>
            </a:r>
            <a:r>
              <a:rPr lang="en-US" altLang="zh-TW" baseline="0" dirty="0" smtClean="0"/>
              <a:t> is added by one.</a:t>
            </a:r>
          </a:p>
          <a:p>
            <a:endParaRPr lang="zh-TW" altLang="en-US" dirty="0"/>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23</a:t>
            </a:fld>
            <a:endParaRPr lang="en-US" altLang="zh-TW"/>
          </a:p>
        </p:txBody>
      </p:sp>
    </p:spTree>
    <p:extLst>
      <p:ext uri="{BB962C8B-B14F-4D97-AF65-F5344CB8AC3E}">
        <p14:creationId xmlns:p14="http://schemas.microsoft.com/office/powerpoint/2010/main" val="2685501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Here is our</a:t>
            </a:r>
            <a:r>
              <a:rPr lang="en-US" altLang="zh-TW" baseline="0" dirty="0" smtClean="0"/>
              <a:t> network flow model.</a:t>
            </a:r>
            <a:endParaRPr lang="en-US" altLang="zh-TW" dirty="0" smtClean="0"/>
          </a:p>
          <a:p>
            <a:r>
              <a:rPr lang="en-US" altLang="zh-TW" dirty="0" smtClean="0"/>
              <a:t>Pins, Unaddressed electrodes</a:t>
            </a:r>
            <a:r>
              <a:rPr lang="en-US" altLang="zh-TW" baseline="0" dirty="0" smtClean="0"/>
              <a:t>, s</a:t>
            </a:r>
            <a:r>
              <a:rPr lang="en-US" altLang="zh-TW" dirty="0" smtClean="0"/>
              <a:t>ource, sink.</a:t>
            </a:r>
          </a:p>
          <a:p>
            <a:r>
              <a:rPr lang="en-US" altLang="zh-TW" dirty="0" smtClean="0"/>
              <a:t>Edges between pins and unaddressed electrodes are</a:t>
            </a:r>
            <a:r>
              <a:rPr lang="en-US" altLang="zh-TW" baseline="0" dirty="0" smtClean="0"/>
              <a:t> built according to the </a:t>
            </a:r>
            <a:r>
              <a:rPr lang="en-US" altLang="zh-TW" baseline="0" dirty="0" err="1" smtClean="0"/>
              <a:t>Gscc</a:t>
            </a:r>
            <a:r>
              <a:rPr lang="en-US" altLang="zh-TW" baseline="0" dirty="0" smtClean="0"/>
              <a:t>.</a:t>
            </a:r>
            <a:endParaRPr lang="en-US" altLang="zh-TW" dirty="0" smtClean="0"/>
          </a:p>
          <a:p>
            <a:r>
              <a:rPr lang="en-US" altLang="zh-TW" dirty="0" smtClean="0"/>
              <a:t>We set</a:t>
            </a:r>
            <a:r>
              <a:rPr lang="en-US" altLang="zh-TW" baseline="0" dirty="0" smtClean="0"/>
              <a:t> capacity of each edge as 1, and cost as HPWL-Extension which can estimate routing cost. </a:t>
            </a:r>
          </a:p>
          <a:p>
            <a:r>
              <a:rPr lang="en-US" altLang="zh-TW" dirty="0" smtClean="0"/>
              <a:t>W</a:t>
            </a:r>
            <a:r>
              <a:rPr lang="en-US" altLang="zh-TW" baseline="0" dirty="0" smtClean="0"/>
              <a:t>e use the MCMF to help us </a:t>
            </a:r>
            <a:r>
              <a:rPr lang="en-US" altLang="zh-TW" dirty="0" smtClean="0"/>
              <a:t>get suitable</a:t>
            </a:r>
            <a:r>
              <a:rPr lang="en-US" altLang="zh-TW" baseline="0" dirty="0" smtClean="0"/>
              <a:t> pin-electrode merging pairs.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The intention of this model is using lower routing cost to do the progressive broadcast addressing.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When there</a:t>
            </a:r>
            <a:r>
              <a:rPr lang="en-US" altLang="zh-TW" baseline="0" dirty="0" smtClean="0"/>
              <a:t> is a resulting flow from S, P1, UE2, T,  we will take the P1 UE2 merging into consideration.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Do wire routing check. If it is a successful routing, then do the merging.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baseline="0" dirty="0" smtClean="0"/>
          </a:p>
          <a:p>
            <a:endParaRPr lang="en-US" altLang="zh-TW" dirty="0" smtClean="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24</a:t>
            </a:fld>
            <a:endParaRPr lang="en-US" altLang="zh-TW"/>
          </a:p>
        </p:txBody>
      </p:sp>
    </p:spTree>
    <p:extLst>
      <p:ext uri="{BB962C8B-B14F-4D97-AF65-F5344CB8AC3E}">
        <p14:creationId xmlns:p14="http://schemas.microsoft.com/office/powerpoint/2010/main" val="178153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新細明體" charset="-120"/>
              </a:rPr>
              <a:t>The intention of this model </a:t>
            </a:r>
            <a:r>
              <a:rPr kumimoji="1" lang="en-US" altLang="zh-TW" sz="1200" b="0" i="0" u="none" strike="noStrike" kern="1200" baseline="0" smtClean="0">
                <a:solidFill>
                  <a:schemeClr val="tx1"/>
                </a:solidFill>
                <a:latin typeface="Arial" charset="0"/>
                <a:ea typeface="新細明體" pitchFamily="18" charset="-120"/>
                <a:cs typeface="新細明體" charset="-120"/>
              </a:rPr>
              <a:t>is using…</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25</a:t>
            </a:fld>
            <a:endParaRPr lang="en-US" altLang="zh-TW"/>
          </a:p>
        </p:txBody>
      </p:sp>
    </p:spTree>
    <p:extLst>
      <p:ext uri="{BB962C8B-B14F-4D97-AF65-F5344CB8AC3E}">
        <p14:creationId xmlns:p14="http://schemas.microsoft.com/office/powerpoint/2010/main" val="242057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As mentioned before,</a:t>
            </a:r>
            <a:r>
              <a:rPr lang="en-US" altLang="zh-TW" baseline="0" dirty="0" smtClean="0"/>
              <a:t> we progressively conduct pin-electrode merge.</a:t>
            </a:r>
          </a:p>
          <a:p>
            <a:r>
              <a:rPr lang="en-US" altLang="zh-TW" baseline="0" dirty="0" smtClean="0"/>
              <a:t>For example, after a round of network flow, we derives 3 matching candidates from the result of network flow.</a:t>
            </a:r>
          </a:p>
          <a:p>
            <a:r>
              <a:rPr lang="en-US" altLang="zh-TW" baseline="0" dirty="0" smtClean="0"/>
              <a:t>Nets of merge should be routed by conduction wires.</a:t>
            </a:r>
          </a:p>
          <a:p>
            <a:r>
              <a:rPr lang="en-US" altLang="zh-TW" baseline="0" dirty="0" smtClean="0"/>
              <a:t>However, not every routing will be successful.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baseline="0" dirty="0" smtClean="0"/>
              <a:t>So, </a:t>
            </a:r>
            <a:r>
              <a:rPr lang="en-US" altLang="zh-TW" baseline="0" dirty="0" smtClean="0">
                <a:solidFill>
                  <a:srgbClr val="FF0000"/>
                </a:solidFill>
              </a:rPr>
              <a:t>t</a:t>
            </a:r>
            <a:r>
              <a:rPr lang="en-US" altLang="zh-TW" dirty="0" smtClean="0">
                <a:solidFill>
                  <a:srgbClr val="FF0000"/>
                </a:solidFill>
              </a:rPr>
              <a:t>wo-stage routing check will be conducted</a:t>
            </a:r>
            <a:r>
              <a:rPr lang="en-US" altLang="zh-TW" baseline="0" dirty="0" smtClean="0">
                <a:solidFill>
                  <a:schemeClr val="tx1"/>
                </a:solidFill>
              </a:rPr>
              <a:t>.</a:t>
            </a:r>
            <a:endParaRPr lang="zh-TW" altLang="en-US" dirty="0" smtClean="0">
              <a:solidFill>
                <a:srgbClr val="FF0000"/>
              </a:solidFill>
            </a:endParaRPr>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26</a:t>
            </a:fld>
            <a:endParaRPr lang="en-US" altLang="zh-TW"/>
          </a:p>
        </p:txBody>
      </p:sp>
    </p:spTree>
    <p:extLst>
      <p:ext uri="{BB962C8B-B14F-4D97-AF65-F5344CB8AC3E}">
        <p14:creationId xmlns:p14="http://schemas.microsoft.com/office/powerpoint/2010/main" val="2500849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1: Do </a:t>
                </a:r>
                <a:r>
                  <a:rPr lang="en-US" altLang="zh-TW" dirty="0" smtClean="0">
                    <a:solidFill>
                      <a:srgbClr val="FF0000"/>
                    </a:solidFill>
                  </a:rPr>
                  <a:t>wire routing check </a:t>
                </a:r>
                <a:r>
                  <a:rPr lang="en-US" altLang="zh-TW" dirty="0" smtClean="0"/>
                  <a:t>whenever merging existing pin and unaddressed electrode</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14:m>
                  <m:oMath xmlns:m="http://schemas.openxmlformats.org/officeDocument/2006/math">
                    <m:sSub>
                      <m:sSubPr>
                        <m:ctrlPr>
                          <a:rPr lang="en-US" altLang="zh-TW" sz="1200" i="1" smtClean="0">
                            <a:latin typeface="Cambria Math"/>
                          </a:rPr>
                        </m:ctrlPr>
                      </m:sSubPr>
                      <m:e>
                        <m:r>
                          <a:rPr lang="en-US" altLang="zh-TW" sz="1200" b="0" i="1" smtClean="0">
                            <a:latin typeface="Cambria Math" panose="02040503050406030204" pitchFamily="18" charset="0"/>
                          </a:rPr>
                          <m:t>𝑒</m:t>
                        </m:r>
                      </m:e>
                      <m:sub>
                        <m:r>
                          <a:rPr lang="en-US" altLang="zh-TW" sz="1200" b="0" i="1" smtClean="0">
                            <a:latin typeface="Cambria Math" panose="02040503050406030204" pitchFamily="18" charset="0"/>
                          </a:rPr>
                          <m:t>5</m:t>
                        </m:r>
                      </m:sub>
                    </m:sSub>
                  </m:oMath>
                </a14:m>
                <a:r>
                  <a:rPr lang="en-US" altLang="zh-TW" sz="1200" dirty="0" smtClean="0"/>
                  <a:t> is going to be merged with a pin containing</a:t>
                </a:r>
                <a14:m>
                  <m:oMath xmlns:m="http://schemas.openxmlformats.org/officeDocument/2006/math">
                    <m:sSub>
                      <m:sSubPr>
                        <m:ctrlPr>
                          <a:rPr lang="en-US" altLang="zh-TW" sz="1200" i="1">
                            <a:latin typeface="Cambria Math"/>
                          </a:rPr>
                        </m:ctrlPr>
                      </m:sSubPr>
                      <m:e>
                        <m:r>
                          <a:rPr lang="en-US" altLang="zh-TW" sz="1200" b="0" i="1" smtClean="0">
                            <a:latin typeface="Cambria Math" panose="02040503050406030204" pitchFamily="18" charset="0"/>
                          </a:rPr>
                          <m:t> </m:t>
                        </m:r>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6</m:t>
                        </m:r>
                      </m:sub>
                    </m:sSub>
                  </m:oMath>
                </a14:m>
                <a:r>
                  <a:rPr lang="en-US" altLang="zh-TW" sz="1200" dirty="0"/>
                  <a:t> </a:t>
                </a:r>
                <a:r>
                  <a:rPr lang="en-US" altLang="zh-TW" sz="1200" dirty="0" smtClean="0"/>
                  <a:t>and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7</m:t>
                        </m:r>
                      </m:sub>
                    </m:sSub>
                  </m:oMath>
                </a14:m>
                <a:r>
                  <a:rPr lang="en-US" altLang="zh-TW" sz="1200" dirty="0" smtClean="0"/>
                  <a:t>, a wire routing check is conducted.</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For this example, </a:t>
                </a:r>
                <a:r>
                  <a:rPr lang="en-US" altLang="zh-TW" sz="1200" dirty="0" smtClean="0"/>
                  <a:t>wire routing check </a:t>
                </a:r>
                <a:r>
                  <a:rPr lang="en-US" altLang="zh-TW" sz="1200" dirty="0" smtClean="0">
                    <a:solidFill>
                      <a:srgbClr val="FF0000"/>
                    </a:solidFill>
                  </a:rPr>
                  <a:t>failed</a:t>
                </a:r>
                <a:r>
                  <a:rPr lang="en-US" altLang="zh-TW" sz="1200" dirty="0" smtClean="0"/>
                  <a:t> because </a:t>
                </a:r>
                <a14:m>
                  <m:oMath xmlns:m="http://schemas.openxmlformats.org/officeDocument/2006/math">
                    <m:sSub>
                      <m:sSubPr>
                        <m:ctrlPr>
                          <a:rPr lang="en-US" altLang="zh-TW" sz="1200" i="1" smtClean="0">
                            <a:latin typeface="Cambria Math"/>
                          </a:rPr>
                        </m:ctrlPr>
                      </m:sSubPr>
                      <m:e>
                        <m:r>
                          <a:rPr lang="en-US" altLang="zh-TW" sz="1200" b="0" i="1" smtClean="0">
                            <a:latin typeface="Cambria Math" panose="02040503050406030204" pitchFamily="18" charset="0"/>
                          </a:rPr>
                          <m:t>𝑒</m:t>
                        </m:r>
                      </m:e>
                      <m:sub>
                        <m:r>
                          <a:rPr lang="en-US" altLang="zh-TW" sz="1200" b="0" i="1" smtClean="0">
                            <a:latin typeface="Cambria Math" panose="02040503050406030204" pitchFamily="18" charset="0"/>
                          </a:rPr>
                          <m:t>5</m:t>
                        </m:r>
                      </m:sub>
                    </m:sSub>
                  </m:oMath>
                </a14:m>
                <a:r>
                  <a:rPr lang="en-US" altLang="zh-TW" sz="1200" dirty="0" smtClean="0"/>
                  <a:t> can NOT reach the pin.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a:t>
                </a:r>
                <a:r>
                  <a:rPr lang="en-US" altLang="zh-TW" sz="1200" baseline="0" dirty="0" smtClean="0"/>
                  <a:t> this situation happen, we drop this pin-electrode merging.</a:t>
                </a:r>
                <a:endParaRPr lang="zh-TW" altLang="en-US" sz="1200" dirty="0"/>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1: Do </a:t>
                </a:r>
                <a:r>
                  <a:rPr lang="en-US" altLang="zh-TW" dirty="0" smtClean="0">
                    <a:solidFill>
                      <a:srgbClr val="FF0000"/>
                    </a:solidFill>
                  </a:rPr>
                  <a:t>wire routing check </a:t>
                </a:r>
                <a:r>
                  <a:rPr lang="en-US" altLang="zh-TW" dirty="0" smtClean="0"/>
                  <a:t>whenever merging existing pin and unaddressed electrode</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 </a:t>
                </a:r>
                <a:r>
                  <a:rPr lang="en-US" altLang="zh-TW" sz="1200" b="0" i="0" smtClean="0">
                    <a:latin typeface="Cambria Math" panose="02040503050406030204" pitchFamily="18" charset="0"/>
                  </a:rPr>
                  <a:t>𝑒_5</a:t>
                </a:r>
                <a:r>
                  <a:rPr lang="en-US" altLang="zh-TW" sz="1200" dirty="0" smtClean="0"/>
                  <a:t> is going to be merged with a pin containing</a:t>
                </a:r>
                <a:r>
                  <a:rPr lang="en-US" altLang="zh-TW" sz="1200" i="0">
                    <a:latin typeface="Cambria Math" panose="02040503050406030204" pitchFamily="18" charset="0"/>
                  </a:rPr>
                  <a:t>〖</a:t>
                </a:r>
                <a:r>
                  <a:rPr lang="en-US" altLang="zh-TW" sz="1200" b="0" i="0" smtClean="0">
                    <a:latin typeface="Cambria Math" panose="02040503050406030204" pitchFamily="18" charset="0"/>
                  </a:rPr>
                  <a:t> </a:t>
                </a:r>
                <a:r>
                  <a:rPr lang="en-US" altLang="zh-TW" sz="1200" i="0">
                    <a:latin typeface="Cambria Math" panose="02040503050406030204" pitchFamily="18" charset="0"/>
                  </a:rPr>
                  <a:t>𝑒〗_</a:t>
                </a:r>
                <a:r>
                  <a:rPr lang="en-US" altLang="zh-TW" sz="1200" b="0" i="0" smtClean="0">
                    <a:latin typeface="Cambria Math" panose="02040503050406030204" pitchFamily="18" charset="0"/>
                  </a:rPr>
                  <a:t>6</a:t>
                </a:r>
                <a:r>
                  <a:rPr lang="en-US" altLang="zh-TW" sz="1200" dirty="0"/>
                  <a:t> </a:t>
                </a:r>
                <a:r>
                  <a:rPr lang="en-US" altLang="zh-TW" sz="1200" dirty="0" smtClean="0"/>
                  <a:t>and </a:t>
                </a:r>
                <a:r>
                  <a:rPr lang="en-US" altLang="zh-TW" sz="1200" i="0">
                    <a:latin typeface="Cambria Math" panose="02040503050406030204" pitchFamily="18" charset="0"/>
                  </a:rPr>
                  <a:t>𝑒_</a:t>
                </a:r>
                <a:r>
                  <a:rPr lang="en-US" altLang="zh-TW" sz="1200" b="0" i="0" smtClean="0">
                    <a:latin typeface="Cambria Math" panose="02040503050406030204" pitchFamily="18" charset="0"/>
                  </a:rPr>
                  <a:t>7</a:t>
                </a:r>
                <a:r>
                  <a:rPr lang="en-US" altLang="zh-TW" sz="1200" dirty="0" smtClean="0"/>
                  <a:t>, a wire routing check is </a:t>
                </a:r>
                <a:r>
                  <a:rPr lang="en-US" altLang="zh-TW" sz="1200" dirty="0" smtClean="0"/>
                  <a:t>conducted.</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For this example, </a:t>
                </a:r>
                <a:r>
                  <a:rPr lang="en-US" altLang="zh-TW" sz="1200" dirty="0" smtClean="0"/>
                  <a:t>wire routing check </a:t>
                </a:r>
                <a:r>
                  <a:rPr lang="en-US" altLang="zh-TW" sz="1200" dirty="0" smtClean="0">
                    <a:solidFill>
                      <a:srgbClr val="FF0000"/>
                    </a:solidFill>
                  </a:rPr>
                  <a:t>failed</a:t>
                </a:r>
                <a:r>
                  <a:rPr lang="en-US" altLang="zh-TW" sz="1200" dirty="0" smtClean="0"/>
                  <a:t> because </a:t>
                </a:r>
                <a:r>
                  <a:rPr lang="en-US" altLang="zh-TW" sz="1200" b="0" i="0" smtClean="0">
                    <a:latin typeface="Cambria Math" panose="02040503050406030204" pitchFamily="18" charset="0"/>
                  </a:rPr>
                  <a:t>𝑒_5</a:t>
                </a:r>
                <a:r>
                  <a:rPr lang="en-US" altLang="zh-TW" sz="1200" dirty="0" smtClean="0"/>
                  <a:t> can NOT reach the </a:t>
                </a:r>
                <a:r>
                  <a:rPr lang="en-US" altLang="zh-TW" sz="1200" dirty="0" smtClean="0"/>
                  <a:t>pin.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If</a:t>
                </a:r>
                <a:r>
                  <a:rPr lang="en-US" altLang="zh-TW" sz="1200" baseline="0" dirty="0" smtClean="0"/>
                  <a:t> this situation happen, we drop this pin-electrode </a:t>
                </a:r>
                <a:r>
                  <a:rPr lang="en-US" altLang="zh-TW" sz="1200" baseline="0" dirty="0" err="1" smtClean="0"/>
                  <a:t>gerging</a:t>
                </a:r>
                <a:r>
                  <a:rPr lang="en-US" altLang="zh-TW" sz="1200" baseline="0" dirty="0" smtClean="0"/>
                  <a:t>.</a:t>
                </a:r>
                <a:endParaRPr lang="zh-TW" altLang="en-US" sz="1200"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27</a:t>
            </a:fld>
            <a:endParaRPr lang="en-US" altLang="zh-TW"/>
          </a:p>
        </p:txBody>
      </p:sp>
    </p:spTree>
    <p:extLst>
      <p:ext uri="{BB962C8B-B14F-4D97-AF65-F5344CB8AC3E}">
        <p14:creationId xmlns:p14="http://schemas.microsoft.com/office/powerpoint/2010/main" val="2308838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Although the wire routing check between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3</m:t>
                        </m:r>
                      </m:sub>
                    </m:sSub>
                  </m:oMath>
                </a14:m>
                <a:r>
                  <a:rPr lang="en-US" altLang="zh-TW" sz="1200" dirty="0" smtClean="0"/>
                  <a:t> and </a:t>
                </a:r>
                <a14:m>
                  <m:oMath xmlns:m="http://schemas.openxmlformats.org/officeDocument/2006/math">
                    <m:sSub>
                      <m:sSubPr>
                        <m:ctrlPr>
                          <a:rPr lang="en-US" altLang="zh-TW" sz="1200" i="1" smtClean="0">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4</m:t>
                        </m:r>
                      </m:sub>
                    </m:sSub>
                  </m:oMath>
                </a14:m>
                <a:r>
                  <a:rPr lang="en-US" altLang="zh-TW" sz="1200" dirty="0" smtClean="0"/>
                  <a:t> is successful…</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Escape routing check </a:t>
                </a:r>
                <a:r>
                  <a:rPr lang="en-US" altLang="zh-TW" sz="1200" dirty="0" smtClean="0">
                    <a:solidFill>
                      <a:srgbClr val="FF0000"/>
                    </a:solidFill>
                  </a:rPr>
                  <a:t>failed</a:t>
                </a:r>
                <a:r>
                  <a:rPr lang="en-US" altLang="zh-TW" sz="1200" dirty="0" smtClean="0"/>
                  <a:t> because </a:t>
                </a:r>
                <a14:m>
                  <m:oMath xmlns:m="http://schemas.openxmlformats.org/officeDocument/2006/math">
                    <m:sSub>
                      <m:sSubPr>
                        <m:ctrlPr>
                          <a:rPr lang="en-US" altLang="zh-TW" sz="1200" i="1" smtClean="0">
                            <a:latin typeface="Cambria Math"/>
                          </a:rPr>
                        </m:ctrlPr>
                      </m:sSubPr>
                      <m:e>
                        <m:r>
                          <a:rPr lang="en-US" altLang="zh-TW" sz="1200" b="0" i="1" smtClean="0">
                            <a:latin typeface="Cambria Math" panose="02040503050406030204" pitchFamily="18" charset="0"/>
                          </a:rPr>
                          <m:t>𝑒</m:t>
                        </m:r>
                      </m:e>
                      <m:sub>
                        <m:r>
                          <a:rPr lang="en-US" altLang="zh-TW" sz="1200" b="0" i="1" smtClean="0">
                            <a:latin typeface="Cambria Math" panose="02040503050406030204" pitchFamily="18" charset="0"/>
                          </a:rPr>
                          <m:t>5</m:t>
                        </m:r>
                      </m:sub>
                    </m:sSub>
                  </m:oMath>
                </a14:m>
                <a:r>
                  <a:rPr lang="en-US" altLang="zh-TW" sz="1200" dirty="0" smtClean="0"/>
                  <a:t> and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7</m:t>
                        </m:r>
                      </m:sub>
                    </m:sSub>
                  </m:oMath>
                </a14:m>
                <a:r>
                  <a:rPr lang="en-US" altLang="zh-TW" sz="1200" dirty="0" smtClean="0"/>
                  <a:t> can NOT escape simultaneously without overlapping.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That is, if e5 and e7</a:t>
                </a:r>
                <a:r>
                  <a:rPr lang="en-US" altLang="zh-TW" sz="1200" baseline="0" dirty="0" smtClean="0"/>
                  <a:t> don’t share the same control pin finally.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aseline="0" dirty="0" smtClean="0"/>
                  <a:t>They cannot do escape routing independently.</a:t>
                </a:r>
                <a:endParaRPr lang="zh-TW" altLang="en-US" sz="1200" dirty="0"/>
              </a:p>
              <a:p>
                <a:r>
                  <a:rPr lang="en-US" altLang="zh-TW" sz="1200" dirty="0" smtClean="0">
                    <a:solidFill>
                      <a:srgbClr val="FF0000"/>
                    </a:solidFill>
                  </a:rPr>
                  <a:t>Drop this pin-electrode merging!</a:t>
                </a:r>
              </a:p>
              <a:p>
                <a:r>
                  <a:rPr lang="en-US" altLang="zh-TW" sz="1200" dirty="0" smtClean="0">
                    <a:solidFill>
                      <a:srgbClr val="FF0000"/>
                    </a:solidFill>
                  </a:rPr>
                  <a:t>That is, only when</a:t>
                </a:r>
                <a:r>
                  <a:rPr lang="en-US" altLang="zh-TW" sz="1200" baseline="0" dirty="0" smtClean="0">
                    <a:solidFill>
                      <a:srgbClr val="FF0000"/>
                    </a:solidFill>
                  </a:rPr>
                  <a:t> both stage 1 and stage 2 routing checks are approved, we will really do the pin-electrode merging.</a:t>
                </a:r>
              </a:p>
              <a:p>
                <a:r>
                  <a:rPr lang="en-US" altLang="zh-TW" sz="1200" baseline="0" dirty="0" smtClean="0">
                    <a:solidFill>
                      <a:srgbClr val="FF0000"/>
                    </a:solidFill>
                  </a:rPr>
                  <a:t>By doing this, we can keep the feasible routing solution when we are doing the broadcast addressing.</a:t>
                </a:r>
                <a:endParaRPr lang="zh-TW" altLang="en-US" sz="1200" dirty="0">
                  <a:solidFill>
                    <a:srgbClr val="FF0000"/>
                  </a:solidFill>
                </a:endParaRPr>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Although the wire routing check between </a:t>
                </a:r>
                <a:r>
                  <a:rPr lang="en-US" altLang="zh-TW" sz="1200" i="0">
                    <a:latin typeface="Cambria Math" panose="02040503050406030204" pitchFamily="18" charset="0"/>
                  </a:rPr>
                  <a:t>𝑒_</a:t>
                </a:r>
                <a:r>
                  <a:rPr lang="en-US" altLang="zh-TW" sz="1200" b="0" i="0" smtClean="0">
                    <a:latin typeface="Cambria Math" panose="02040503050406030204" pitchFamily="18" charset="0"/>
                  </a:rPr>
                  <a:t>3</a:t>
                </a:r>
                <a:r>
                  <a:rPr lang="en-US" altLang="zh-TW" sz="1200" dirty="0" smtClean="0"/>
                  <a:t> and </a:t>
                </a:r>
                <a:r>
                  <a:rPr lang="en-US" altLang="zh-TW" sz="1200" i="0">
                    <a:latin typeface="Cambria Math" panose="02040503050406030204" pitchFamily="18" charset="0"/>
                  </a:rPr>
                  <a:t>𝑒</a:t>
                </a:r>
                <a:r>
                  <a:rPr lang="en-US" altLang="zh-TW" sz="1200" i="0" smtClean="0">
                    <a:latin typeface="Cambria Math" panose="02040503050406030204" pitchFamily="18" charset="0"/>
                  </a:rPr>
                  <a:t>_</a:t>
                </a:r>
                <a:r>
                  <a:rPr lang="en-US" altLang="zh-TW" sz="1200" b="0" i="0" smtClean="0">
                    <a:latin typeface="Cambria Math" panose="02040503050406030204" pitchFamily="18" charset="0"/>
                  </a:rPr>
                  <a:t>4</a:t>
                </a:r>
                <a:r>
                  <a:rPr lang="en-US" altLang="zh-TW" sz="1200" dirty="0" smtClean="0"/>
                  <a:t> is successful…</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Escape routing check </a:t>
                </a:r>
                <a:r>
                  <a:rPr lang="en-US" altLang="zh-TW" sz="1200" dirty="0" smtClean="0">
                    <a:solidFill>
                      <a:srgbClr val="FF0000"/>
                    </a:solidFill>
                  </a:rPr>
                  <a:t>failed</a:t>
                </a:r>
                <a:r>
                  <a:rPr lang="en-US" altLang="zh-TW" sz="1200" dirty="0" smtClean="0"/>
                  <a:t> because </a:t>
                </a:r>
                <a:r>
                  <a:rPr lang="en-US" altLang="zh-TW" sz="1200" b="0" i="0" smtClean="0">
                    <a:latin typeface="Cambria Math" panose="02040503050406030204" pitchFamily="18" charset="0"/>
                  </a:rPr>
                  <a:t>𝑒_5</a:t>
                </a:r>
                <a:r>
                  <a:rPr lang="en-US" altLang="zh-TW" sz="1200" dirty="0" smtClean="0"/>
                  <a:t> and </a:t>
                </a:r>
                <a:r>
                  <a:rPr lang="en-US" altLang="zh-TW" sz="1200" i="0">
                    <a:latin typeface="Cambria Math" panose="02040503050406030204" pitchFamily="18" charset="0"/>
                  </a:rPr>
                  <a:t>𝑒_</a:t>
                </a:r>
                <a:r>
                  <a:rPr lang="en-US" altLang="zh-TW" sz="1200" b="0" i="0" smtClean="0">
                    <a:latin typeface="Cambria Math" panose="02040503050406030204" pitchFamily="18" charset="0"/>
                  </a:rPr>
                  <a:t>7</a:t>
                </a:r>
                <a:r>
                  <a:rPr lang="en-US" altLang="zh-TW" sz="1200" dirty="0" smtClean="0"/>
                  <a:t> can NOT escape simultaneously without </a:t>
                </a:r>
                <a:r>
                  <a:rPr lang="en-US" altLang="zh-TW" sz="1200" dirty="0" smtClean="0"/>
                  <a:t>overlapping.</a:t>
                </a:r>
                <a:endParaRPr lang="zh-TW" altLang="en-US" sz="1200" dirty="0"/>
              </a:p>
              <a:p>
                <a:r>
                  <a:rPr lang="en-US" altLang="zh-TW" sz="1200" dirty="0" smtClean="0">
                    <a:solidFill>
                      <a:srgbClr val="FF0000"/>
                    </a:solidFill>
                  </a:rPr>
                  <a:t>Drop this pin-electrode merging!</a:t>
                </a:r>
                <a:endParaRPr lang="zh-TW" altLang="en-US" sz="1200" dirty="0">
                  <a:solidFill>
                    <a:srgbClr val="FF0000"/>
                  </a:solidFill>
                </a:endParaRPr>
              </a:p>
            </p:txBody>
          </p:sp>
        </mc:Fallback>
      </mc:AlternateContent>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28</a:t>
            </a:fld>
            <a:endParaRPr lang="en-US" altLang="zh-TW"/>
          </a:p>
        </p:txBody>
      </p:sp>
    </p:spTree>
    <p:extLst>
      <p:ext uri="{BB962C8B-B14F-4D97-AF65-F5344CB8AC3E}">
        <p14:creationId xmlns:p14="http://schemas.microsoft.com/office/powerpoint/2010/main" val="764856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Although the wire routing check between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3</m:t>
                        </m:r>
                      </m:sub>
                    </m:sSub>
                  </m:oMath>
                </a14:m>
                <a:r>
                  <a:rPr lang="en-US" altLang="zh-TW" sz="1200" dirty="0" smtClean="0"/>
                  <a:t> and </a:t>
                </a:r>
                <a14:m>
                  <m:oMath xmlns:m="http://schemas.openxmlformats.org/officeDocument/2006/math">
                    <m:sSub>
                      <m:sSubPr>
                        <m:ctrlPr>
                          <a:rPr lang="en-US" altLang="zh-TW" sz="1200" i="1" smtClean="0">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4</m:t>
                        </m:r>
                      </m:sub>
                    </m:sSub>
                  </m:oMath>
                </a14:m>
                <a:r>
                  <a:rPr lang="en-US" altLang="zh-TW" sz="1200" dirty="0" smtClean="0"/>
                  <a:t> is successful…</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Escape routing check </a:t>
                </a:r>
                <a:r>
                  <a:rPr lang="en-US" altLang="zh-TW" sz="1200" dirty="0" smtClean="0">
                    <a:solidFill>
                      <a:srgbClr val="FF0000"/>
                    </a:solidFill>
                  </a:rPr>
                  <a:t>failed</a:t>
                </a:r>
                <a:r>
                  <a:rPr lang="en-US" altLang="zh-TW" sz="1200" dirty="0" smtClean="0"/>
                  <a:t> because </a:t>
                </a:r>
                <a14:m>
                  <m:oMath xmlns:m="http://schemas.openxmlformats.org/officeDocument/2006/math">
                    <m:sSub>
                      <m:sSubPr>
                        <m:ctrlPr>
                          <a:rPr lang="en-US" altLang="zh-TW" sz="1200" i="1" smtClean="0">
                            <a:latin typeface="Cambria Math"/>
                          </a:rPr>
                        </m:ctrlPr>
                      </m:sSubPr>
                      <m:e>
                        <m:r>
                          <a:rPr lang="en-US" altLang="zh-TW" sz="1200" b="0" i="1" smtClean="0">
                            <a:latin typeface="Cambria Math" panose="02040503050406030204" pitchFamily="18" charset="0"/>
                          </a:rPr>
                          <m:t>𝑒</m:t>
                        </m:r>
                      </m:e>
                      <m:sub>
                        <m:r>
                          <a:rPr lang="en-US" altLang="zh-TW" sz="1200" b="0" i="1" smtClean="0">
                            <a:latin typeface="Cambria Math" panose="02040503050406030204" pitchFamily="18" charset="0"/>
                          </a:rPr>
                          <m:t>5</m:t>
                        </m:r>
                      </m:sub>
                    </m:sSub>
                  </m:oMath>
                </a14:m>
                <a:r>
                  <a:rPr lang="en-US" altLang="zh-TW" sz="1200" dirty="0" smtClean="0"/>
                  <a:t> and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7</m:t>
                        </m:r>
                      </m:sub>
                    </m:sSub>
                  </m:oMath>
                </a14:m>
                <a:r>
                  <a:rPr lang="en-US" altLang="zh-TW" sz="1200" dirty="0" smtClean="0"/>
                  <a:t> can NOT escape simultaneously without overlapping.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That is, if e5 and e7</a:t>
                </a:r>
                <a:r>
                  <a:rPr lang="en-US" altLang="zh-TW" sz="1200" baseline="0" dirty="0" smtClean="0"/>
                  <a:t> don’t share the same control pin finally.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aseline="0" dirty="0" smtClean="0"/>
                  <a:t>They cannot do escape routing independently.</a:t>
                </a:r>
                <a:endParaRPr lang="zh-TW" altLang="en-US" sz="1200" dirty="0"/>
              </a:p>
              <a:p>
                <a:r>
                  <a:rPr lang="en-US" altLang="zh-TW" sz="1200" dirty="0" smtClean="0">
                    <a:solidFill>
                      <a:srgbClr val="FF0000"/>
                    </a:solidFill>
                  </a:rPr>
                  <a:t>Drop this pin-electrode merging!</a:t>
                </a:r>
              </a:p>
              <a:p>
                <a:r>
                  <a:rPr lang="en-US" altLang="zh-TW" sz="1200" dirty="0" smtClean="0">
                    <a:solidFill>
                      <a:srgbClr val="FF0000"/>
                    </a:solidFill>
                  </a:rPr>
                  <a:t>That is, only when</a:t>
                </a:r>
                <a:r>
                  <a:rPr lang="en-US" altLang="zh-TW" sz="1200" baseline="0" dirty="0" smtClean="0">
                    <a:solidFill>
                      <a:srgbClr val="FF0000"/>
                    </a:solidFill>
                  </a:rPr>
                  <a:t> both stage 1 and stage 2 routing checks are approved, we will really do the pin-electrode merging.</a:t>
                </a:r>
              </a:p>
              <a:p>
                <a:r>
                  <a:rPr lang="en-US" altLang="zh-TW" sz="1200" baseline="0" dirty="0" smtClean="0">
                    <a:solidFill>
                      <a:srgbClr val="FF0000"/>
                    </a:solidFill>
                  </a:rPr>
                  <a:t>By doing this, we can keep the feasible routing solution when we are doing the broadcast addressing.</a:t>
                </a:r>
                <a:endParaRPr lang="zh-TW" altLang="en-US" sz="1200" dirty="0">
                  <a:solidFill>
                    <a:srgbClr val="FF0000"/>
                  </a:solidFill>
                </a:endParaRPr>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Although the wire routing check between </a:t>
                </a:r>
                <a:r>
                  <a:rPr lang="en-US" altLang="zh-TW" sz="1200" i="0">
                    <a:latin typeface="Cambria Math" panose="02040503050406030204" pitchFamily="18" charset="0"/>
                  </a:rPr>
                  <a:t>𝑒_</a:t>
                </a:r>
                <a:r>
                  <a:rPr lang="en-US" altLang="zh-TW" sz="1200" b="0" i="0" smtClean="0">
                    <a:latin typeface="Cambria Math" panose="02040503050406030204" pitchFamily="18" charset="0"/>
                  </a:rPr>
                  <a:t>3</a:t>
                </a:r>
                <a:r>
                  <a:rPr lang="en-US" altLang="zh-TW" sz="1200" dirty="0" smtClean="0"/>
                  <a:t> and </a:t>
                </a:r>
                <a:r>
                  <a:rPr lang="en-US" altLang="zh-TW" sz="1200" i="0">
                    <a:latin typeface="Cambria Math" panose="02040503050406030204" pitchFamily="18" charset="0"/>
                  </a:rPr>
                  <a:t>𝑒</a:t>
                </a:r>
                <a:r>
                  <a:rPr lang="en-US" altLang="zh-TW" sz="1200" i="0" smtClean="0">
                    <a:latin typeface="Cambria Math" panose="02040503050406030204" pitchFamily="18" charset="0"/>
                  </a:rPr>
                  <a:t>_</a:t>
                </a:r>
                <a:r>
                  <a:rPr lang="en-US" altLang="zh-TW" sz="1200" b="0" i="0" smtClean="0">
                    <a:latin typeface="Cambria Math" panose="02040503050406030204" pitchFamily="18" charset="0"/>
                  </a:rPr>
                  <a:t>4</a:t>
                </a:r>
                <a:r>
                  <a:rPr lang="en-US" altLang="zh-TW" sz="1200" dirty="0" smtClean="0"/>
                  <a:t> is successful…</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Escape routing check </a:t>
                </a:r>
                <a:r>
                  <a:rPr lang="en-US" altLang="zh-TW" sz="1200" dirty="0" smtClean="0">
                    <a:solidFill>
                      <a:srgbClr val="FF0000"/>
                    </a:solidFill>
                  </a:rPr>
                  <a:t>failed</a:t>
                </a:r>
                <a:r>
                  <a:rPr lang="en-US" altLang="zh-TW" sz="1200" dirty="0" smtClean="0"/>
                  <a:t> because </a:t>
                </a:r>
                <a:r>
                  <a:rPr lang="en-US" altLang="zh-TW" sz="1200" b="0" i="0" smtClean="0">
                    <a:latin typeface="Cambria Math" panose="02040503050406030204" pitchFamily="18" charset="0"/>
                  </a:rPr>
                  <a:t>𝑒_5</a:t>
                </a:r>
                <a:r>
                  <a:rPr lang="en-US" altLang="zh-TW" sz="1200" dirty="0" smtClean="0"/>
                  <a:t> and </a:t>
                </a:r>
                <a:r>
                  <a:rPr lang="en-US" altLang="zh-TW" sz="1200" i="0">
                    <a:latin typeface="Cambria Math" panose="02040503050406030204" pitchFamily="18" charset="0"/>
                  </a:rPr>
                  <a:t>𝑒_</a:t>
                </a:r>
                <a:r>
                  <a:rPr lang="en-US" altLang="zh-TW" sz="1200" b="0" i="0" smtClean="0">
                    <a:latin typeface="Cambria Math" panose="02040503050406030204" pitchFamily="18" charset="0"/>
                  </a:rPr>
                  <a:t>7</a:t>
                </a:r>
                <a:r>
                  <a:rPr lang="en-US" altLang="zh-TW" sz="1200" dirty="0" smtClean="0"/>
                  <a:t> can NOT escape simultaneously without overlapping.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That is, if e5 and e7</a:t>
                </a:r>
                <a:r>
                  <a:rPr lang="en-US" altLang="zh-TW" sz="1200" baseline="0" dirty="0" smtClean="0"/>
                  <a:t> don’t share the same control pin finally.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aseline="0" dirty="0" smtClean="0"/>
                  <a:t>They cannot do escape routing independently.</a:t>
                </a:r>
                <a:endParaRPr lang="zh-TW" altLang="en-US" sz="1200" dirty="0"/>
              </a:p>
              <a:p>
                <a:r>
                  <a:rPr lang="en-US" altLang="zh-TW" sz="1200" dirty="0" smtClean="0">
                    <a:solidFill>
                      <a:srgbClr val="FF0000"/>
                    </a:solidFill>
                  </a:rPr>
                  <a:t>Drop this pin-electrode merging!</a:t>
                </a:r>
              </a:p>
              <a:p>
                <a:r>
                  <a:rPr lang="en-US" altLang="zh-TW" sz="1200" dirty="0" smtClean="0">
                    <a:solidFill>
                      <a:srgbClr val="FF0000"/>
                    </a:solidFill>
                  </a:rPr>
                  <a:t>That is, only when</a:t>
                </a:r>
                <a:r>
                  <a:rPr lang="en-US" altLang="zh-TW" sz="1200" baseline="0" dirty="0" smtClean="0">
                    <a:solidFill>
                      <a:srgbClr val="FF0000"/>
                    </a:solidFill>
                  </a:rPr>
                  <a:t> both stage 1 and stage 2 routing checks are approved, we will really do the pin-electrode merging.</a:t>
                </a:r>
              </a:p>
              <a:p>
                <a:r>
                  <a:rPr lang="en-US" altLang="zh-TW" sz="1200" baseline="0" dirty="0" smtClean="0">
                    <a:solidFill>
                      <a:srgbClr val="FF0000"/>
                    </a:solidFill>
                  </a:rPr>
                  <a:t>By doing this, we can keep the feasible routing solution when we are doing the broadcast addressing.</a:t>
                </a:r>
                <a:endParaRPr lang="zh-TW" altLang="en-US" sz="1200" dirty="0">
                  <a:solidFill>
                    <a:srgbClr val="FF0000"/>
                  </a:solidFill>
                </a:endParaRPr>
              </a:p>
            </p:txBody>
          </p:sp>
        </mc:Fallback>
      </mc:AlternateContent>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29</a:t>
            </a:fld>
            <a:endParaRPr lang="en-US" altLang="zh-TW"/>
          </a:p>
        </p:txBody>
      </p:sp>
    </p:spTree>
    <p:extLst>
      <p:ext uri="{BB962C8B-B14F-4D97-AF65-F5344CB8AC3E}">
        <p14:creationId xmlns:p14="http://schemas.microsoft.com/office/powerpoint/2010/main" val="2309928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Although the wire routing check between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3</m:t>
                        </m:r>
                      </m:sub>
                    </m:sSub>
                  </m:oMath>
                </a14:m>
                <a:r>
                  <a:rPr lang="en-US" altLang="zh-TW" sz="1200" dirty="0" smtClean="0"/>
                  <a:t> and </a:t>
                </a:r>
                <a14:m>
                  <m:oMath xmlns:m="http://schemas.openxmlformats.org/officeDocument/2006/math">
                    <m:sSub>
                      <m:sSubPr>
                        <m:ctrlPr>
                          <a:rPr lang="en-US" altLang="zh-TW" sz="1200" i="1" smtClean="0">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4</m:t>
                        </m:r>
                      </m:sub>
                    </m:sSub>
                  </m:oMath>
                </a14:m>
                <a:r>
                  <a:rPr lang="en-US" altLang="zh-TW" sz="1200" dirty="0" smtClean="0"/>
                  <a:t> is successful…</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Escape routing check </a:t>
                </a:r>
                <a:r>
                  <a:rPr lang="en-US" altLang="zh-TW" sz="1200" dirty="0" smtClean="0">
                    <a:solidFill>
                      <a:srgbClr val="FF0000"/>
                    </a:solidFill>
                  </a:rPr>
                  <a:t>failed</a:t>
                </a:r>
                <a:r>
                  <a:rPr lang="en-US" altLang="zh-TW" sz="1200" dirty="0" smtClean="0"/>
                  <a:t> because </a:t>
                </a:r>
                <a14:m>
                  <m:oMath xmlns:m="http://schemas.openxmlformats.org/officeDocument/2006/math">
                    <m:sSub>
                      <m:sSubPr>
                        <m:ctrlPr>
                          <a:rPr lang="en-US" altLang="zh-TW" sz="1200" i="1" smtClean="0">
                            <a:latin typeface="Cambria Math"/>
                          </a:rPr>
                        </m:ctrlPr>
                      </m:sSubPr>
                      <m:e>
                        <m:r>
                          <a:rPr lang="en-US" altLang="zh-TW" sz="1200" b="0" i="1" smtClean="0">
                            <a:latin typeface="Cambria Math" panose="02040503050406030204" pitchFamily="18" charset="0"/>
                          </a:rPr>
                          <m:t>𝑒</m:t>
                        </m:r>
                      </m:e>
                      <m:sub>
                        <m:r>
                          <a:rPr lang="en-US" altLang="zh-TW" sz="1200" b="0" i="1" smtClean="0">
                            <a:latin typeface="Cambria Math" panose="02040503050406030204" pitchFamily="18" charset="0"/>
                          </a:rPr>
                          <m:t>5</m:t>
                        </m:r>
                      </m:sub>
                    </m:sSub>
                  </m:oMath>
                </a14:m>
                <a:r>
                  <a:rPr lang="en-US" altLang="zh-TW" sz="1200" dirty="0" smtClean="0"/>
                  <a:t> and </a:t>
                </a:r>
                <a14:m>
                  <m:oMath xmlns:m="http://schemas.openxmlformats.org/officeDocument/2006/math">
                    <m:sSub>
                      <m:sSubPr>
                        <m:ctrlPr>
                          <a:rPr lang="en-US" altLang="zh-TW" sz="1200" i="1">
                            <a:latin typeface="Cambria Math"/>
                          </a:rPr>
                        </m:ctrlPr>
                      </m:sSubPr>
                      <m:e>
                        <m:r>
                          <a:rPr lang="en-US" altLang="zh-TW" sz="1200" i="1">
                            <a:latin typeface="Cambria Math" panose="02040503050406030204" pitchFamily="18" charset="0"/>
                          </a:rPr>
                          <m:t>𝑒</m:t>
                        </m:r>
                      </m:e>
                      <m:sub>
                        <m:r>
                          <a:rPr lang="en-US" altLang="zh-TW" sz="1200" b="0" i="1" smtClean="0">
                            <a:latin typeface="Cambria Math" panose="02040503050406030204" pitchFamily="18" charset="0"/>
                          </a:rPr>
                          <m:t>7</m:t>
                        </m:r>
                      </m:sub>
                    </m:sSub>
                  </m:oMath>
                </a14:m>
                <a:r>
                  <a:rPr lang="en-US" altLang="zh-TW" sz="1200" dirty="0" smtClean="0"/>
                  <a:t> can NOT escape simultaneously without overlapping.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That is, if e5 and e7</a:t>
                </a:r>
                <a:r>
                  <a:rPr lang="en-US" altLang="zh-TW" sz="1200" baseline="0" dirty="0" smtClean="0"/>
                  <a:t> don’t share the same control pin finally.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aseline="0" dirty="0" smtClean="0"/>
                  <a:t>They cannot do escape routing independently.</a:t>
                </a:r>
                <a:endParaRPr lang="zh-TW" altLang="en-US" sz="1200" dirty="0"/>
              </a:p>
              <a:p>
                <a:r>
                  <a:rPr lang="en-US" altLang="zh-TW" sz="1200" dirty="0" smtClean="0">
                    <a:solidFill>
                      <a:srgbClr val="FF0000"/>
                    </a:solidFill>
                  </a:rPr>
                  <a:t>Drop this pin-electrode merging!</a:t>
                </a:r>
              </a:p>
              <a:p>
                <a:r>
                  <a:rPr lang="en-US" altLang="zh-TW" sz="1200" dirty="0" smtClean="0">
                    <a:solidFill>
                      <a:srgbClr val="FF0000"/>
                    </a:solidFill>
                  </a:rPr>
                  <a:t>That is, only when</a:t>
                </a:r>
                <a:r>
                  <a:rPr lang="en-US" altLang="zh-TW" sz="1200" baseline="0" dirty="0" smtClean="0">
                    <a:solidFill>
                      <a:srgbClr val="FF0000"/>
                    </a:solidFill>
                  </a:rPr>
                  <a:t> both stage 1 and stage 2 routing checks are approved, we will really do the pin-electrode merging.</a:t>
                </a:r>
              </a:p>
              <a:p>
                <a:r>
                  <a:rPr lang="en-US" altLang="zh-TW" sz="1200" baseline="0" dirty="0" smtClean="0">
                    <a:solidFill>
                      <a:srgbClr val="FF0000"/>
                    </a:solidFill>
                  </a:rPr>
                  <a:t>By doing this, we can keep the feasible routing solution when we are doing the broadcast addressing.</a:t>
                </a:r>
                <a:endParaRPr lang="zh-TW" altLang="en-US" sz="1200" dirty="0">
                  <a:solidFill>
                    <a:srgbClr val="FF0000"/>
                  </a:solidFill>
                </a:endParaRPr>
              </a:p>
            </p:txBody>
          </p:sp>
        </mc:Choice>
        <mc:Fallback xmlns="">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Although the wire routing check between </a:t>
                </a:r>
                <a:r>
                  <a:rPr lang="en-US" altLang="zh-TW" sz="1200" i="0">
                    <a:latin typeface="Cambria Math" panose="02040503050406030204" pitchFamily="18" charset="0"/>
                  </a:rPr>
                  <a:t>𝑒_</a:t>
                </a:r>
                <a:r>
                  <a:rPr lang="en-US" altLang="zh-TW" sz="1200" b="0" i="0" smtClean="0">
                    <a:latin typeface="Cambria Math" panose="02040503050406030204" pitchFamily="18" charset="0"/>
                  </a:rPr>
                  <a:t>3</a:t>
                </a:r>
                <a:r>
                  <a:rPr lang="en-US" altLang="zh-TW" sz="1200" dirty="0" smtClean="0"/>
                  <a:t> and </a:t>
                </a:r>
                <a:r>
                  <a:rPr lang="en-US" altLang="zh-TW" sz="1200" i="0">
                    <a:latin typeface="Cambria Math" panose="02040503050406030204" pitchFamily="18" charset="0"/>
                  </a:rPr>
                  <a:t>𝑒</a:t>
                </a:r>
                <a:r>
                  <a:rPr lang="en-US" altLang="zh-TW" sz="1200" i="0" smtClean="0">
                    <a:latin typeface="Cambria Math" panose="02040503050406030204" pitchFamily="18" charset="0"/>
                  </a:rPr>
                  <a:t>_</a:t>
                </a:r>
                <a:r>
                  <a:rPr lang="en-US" altLang="zh-TW" sz="1200" b="0" i="0" smtClean="0">
                    <a:latin typeface="Cambria Math" panose="02040503050406030204" pitchFamily="18" charset="0"/>
                  </a:rPr>
                  <a:t>4</a:t>
                </a:r>
                <a:r>
                  <a:rPr lang="en-US" altLang="zh-TW" sz="1200" dirty="0" smtClean="0"/>
                  <a:t> is successful…</a:t>
                </a:r>
                <a:endParaRPr lang="zh-TW"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Escape routing check </a:t>
                </a:r>
                <a:r>
                  <a:rPr lang="en-US" altLang="zh-TW" sz="1200" dirty="0" smtClean="0">
                    <a:solidFill>
                      <a:srgbClr val="FF0000"/>
                    </a:solidFill>
                  </a:rPr>
                  <a:t>failed</a:t>
                </a:r>
                <a:r>
                  <a:rPr lang="en-US" altLang="zh-TW" sz="1200" dirty="0" smtClean="0"/>
                  <a:t> because </a:t>
                </a:r>
                <a:r>
                  <a:rPr lang="en-US" altLang="zh-TW" sz="1200" b="0" i="0" smtClean="0">
                    <a:latin typeface="Cambria Math" panose="02040503050406030204" pitchFamily="18" charset="0"/>
                  </a:rPr>
                  <a:t>𝑒_5</a:t>
                </a:r>
                <a:r>
                  <a:rPr lang="en-US" altLang="zh-TW" sz="1200" dirty="0" smtClean="0"/>
                  <a:t> and </a:t>
                </a:r>
                <a:r>
                  <a:rPr lang="en-US" altLang="zh-TW" sz="1200" i="0">
                    <a:latin typeface="Cambria Math" panose="02040503050406030204" pitchFamily="18" charset="0"/>
                  </a:rPr>
                  <a:t>𝑒_</a:t>
                </a:r>
                <a:r>
                  <a:rPr lang="en-US" altLang="zh-TW" sz="1200" b="0" i="0" smtClean="0">
                    <a:latin typeface="Cambria Math" panose="02040503050406030204" pitchFamily="18" charset="0"/>
                  </a:rPr>
                  <a:t>7</a:t>
                </a:r>
                <a:r>
                  <a:rPr lang="en-US" altLang="zh-TW" sz="1200" dirty="0" smtClean="0"/>
                  <a:t> can NOT escape simultaneously without overlapping.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dirty="0" smtClean="0"/>
                  <a:t>That is, if e5 and e7</a:t>
                </a:r>
                <a:r>
                  <a:rPr lang="en-US" altLang="zh-TW" sz="1200" baseline="0" dirty="0" smtClean="0"/>
                  <a:t> don’t share the same control pin finally.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aseline="0" dirty="0" smtClean="0"/>
                  <a:t>They cannot do escape routing independently.</a:t>
                </a:r>
                <a:endParaRPr lang="zh-TW" altLang="en-US" sz="1200" dirty="0"/>
              </a:p>
              <a:p>
                <a:r>
                  <a:rPr lang="en-US" altLang="zh-TW" sz="1200" dirty="0" smtClean="0">
                    <a:solidFill>
                      <a:srgbClr val="FF0000"/>
                    </a:solidFill>
                  </a:rPr>
                  <a:t>Drop this pin-electrode merging!</a:t>
                </a:r>
              </a:p>
              <a:p>
                <a:r>
                  <a:rPr lang="en-US" altLang="zh-TW" sz="1200" dirty="0" smtClean="0">
                    <a:solidFill>
                      <a:srgbClr val="FF0000"/>
                    </a:solidFill>
                  </a:rPr>
                  <a:t>That is, only when</a:t>
                </a:r>
                <a:r>
                  <a:rPr lang="en-US" altLang="zh-TW" sz="1200" baseline="0" dirty="0" smtClean="0">
                    <a:solidFill>
                      <a:srgbClr val="FF0000"/>
                    </a:solidFill>
                  </a:rPr>
                  <a:t> both stage 1 and stage 2 routing checks are approved, we will really do the pin-electrode merging.</a:t>
                </a:r>
              </a:p>
              <a:p>
                <a:r>
                  <a:rPr lang="en-US" altLang="zh-TW" sz="1200" baseline="0" dirty="0" smtClean="0">
                    <a:solidFill>
                      <a:srgbClr val="FF0000"/>
                    </a:solidFill>
                  </a:rPr>
                  <a:t>By doing this, we can keep the feasible routing solution when we are doing the broadcast addressing.</a:t>
                </a:r>
                <a:endParaRPr lang="zh-TW" altLang="en-US" sz="1200" dirty="0">
                  <a:solidFill>
                    <a:srgbClr val="FF0000"/>
                  </a:solidFill>
                </a:endParaRPr>
              </a:p>
            </p:txBody>
          </p:sp>
        </mc:Fallback>
      </mc:AlternateContent>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30</a:t>
            </a:fld>
            <a:endParaRPr lang="en-US" altLang="zh-TW"/>
          </a:p>
        </p:txBody>
      </p:sp>
    </p:spTree>
    <p:extLst>
      <p:ext uri="{BB962C8B-B14F-4D97-AF65-F5344CB8AC3E}">
        <p14:creationId xmlns:p14="http://schemas.microsoft.com/office/powerpoint/2010/main" val="2782827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sz="1200" dirty="0">
              <a:solidFill>
                <a:srgbClr val="FF0000"/>
              </a:solidFill>
            </a:endParaRPr>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31</a:t>
            </a:fld>
            <a:endParaRPr lang="en-US" altLang="zh-TW"/>
          </a:p>
        </p:txBody>
      </p:sp>
    </p:spTree>
    <p:extLst>
      <p:ext uri="{BB962C8B-B14F-4D97-AF65-F5344CB8AC3E}">
        <p14:creationId xmlns:p14="http://schemas.microsoft.com/office/powerpoint/2010/main" val="272944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Higher throughput and smaller sample/reagent</a:t>
            </a:r>
            <a:r>
              <a:rPr lang="en-US" altLang="zh-TW" baseline="0" dirty="0" smtClean="0"/>
              <a:t> consumption</a:t>
            </a:r>
          </a:p>
          <a:p>
            <a:r>
              <a:rPr lang="en-US" altLang="zh-TW" baseline="0" dirty="0" smtClean="0"/>
              <a:t>Compared with the traditional experimental platform</a:t>
            </a:r>
          </a:p>
          <a:p>
            <a:r>
              <a:rPr lang="en-US" altLang="zh-TW" baseline="0" dirty="0" smtClean="0"/>
              <a:t>Portable devices for implementing the laboratory procedures in biochemistry</a:t>
            </a:r>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3</a:t>
            </a:fld>
            <a:endParaRPr lang="en-US" altLang="zh-TW"/>
          </a:p>
        </p:txBody>
      </p:sp>
    </p:spTree>
    <p:extLst>
      <p:ext uri="{BB962C8B-B14F-4D97-AF65-F5344CB8AC3E}">
        <p14:creationId xmlns:p14="http://schemas.microsoft.com/office/powerpoint/2010/main" val="555761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baseline="0" dirty="0" smtClean="0"/>
              <a:t>So, we can talk about incremental search.</a:t>
            </a:r>
          </a:p>
          <a:p>
            <a:r>
              <a:rPr lang="en-US" altLang="zh-TW" baseline="0" dirty="0" smtClean="0"/>
              <a:t>That means the network flow get stuck.</a:t>
            </a:r>
          </a:p>
          <a:p>
            <a:r>
              <a:rPr lang="en-US" altLang="zh-TW" baseline="0" dirty="0" smtClean="0"/>
              <a:t>We want to search feasible </a:t>
            </a:r>
            <a:r>
              <a:rPr lang="en-US" altLang="zh-TW" baseline="0" dirty="0" err="1" smtClean="0"/>
              <a:t>Smax</a:t>
            </a:r>
            <a:r>
              <a:rPr lang="en-US" altLang="zh-TW" baseline="0" dirty="0" smtClean="0"/>
              <a:t> and keep it as small as possible.</a:t>
            </a:r>
          </a:p>
          <a:p>
            <a:r>
              <a:rPr lang="en-US" altLang="zh-TW" baseline="0" dirty="0" smtClean="0"/>
              <a:t>Start from </a:t>
            </a:r>
            <a:r>
              <a:rPr lang="en-US" altLang="zh-TW" baseline="0" dirty="0" err="1" smtClean="0"/>
              <a:t>BST_max</a:t>
            </a:r>
            <a:r>
              <a:rPr lang="en-US" altLang="zh-TW" baseline="0" dirty="0" smtClean="0"/>
              <a:t>, construct switching constrained and execute the simultaneous broadcast addressing and routing.</a:t>
            </a:r>
          </a:p>
          <a:p>
            <a:r>
              <a:rPr lang="en-US" altLang="zh-TW" baseline="0" dirty="0" smtClean="0"/>
              <a:t>When there is no feasible solution, the </a:t>
            </a:r>
            <a:r>
              <a:rPr lang="en-US" altLang="zh-TW" baseline="0" dirty="0" err="1" smtClean="0"/>
              <a:t>Smax</a:t>
            </a:r>
            <a:r>
              <a:rPr lang="en-US" altLang="zh-TW" baseline="0" dirty="0" smtClean="0"/>
              <a:t> is added by one.</a:t>
            </a:r>
          </a:p>
          <a:p>
            <a:endParaRPr lang="zh-TW" altLang="en-US" dirty="0"/>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32</a:t>
            </a:fld>
            <a:endParaRPr lang="en-US" altLang="zh-TW"/>
          </a:p>
        </p:txBody>
      </p:sp>
    </p:spTree>
    <p:extLst>
      <p:ext uri="{BB962C8B-B14F-4D97-AF65-F5344CB8AC3E}">
        <p14:creationId xmlns:p14="http://schemas.microsoft.com/office/powerpoint/2010/main" val="1400251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33</a:t>
            </a:fld>
            <a:endParaRPr lang="en-US" altLang="zh-TW"/>
          </a:p>
        </p:txBody>
      </p:sp>
    </p:spTree>
    <p:extLst>
      <p:ext uri="{BB962C8B-B14F-4D97-AF65-F5344CB8AC3E}">
        <p14:creationId xmlns:p14="http://schemas.microsoft.com/office/powerpoint/2010/main" val="2325559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There are 5 real-life</a:t>
            </a:r>
            <a:r>
              <a:rPr lang="en-US" altLang="zh-TW" baseline="0" dirty="0" smtClean="0"/>
              <a:t> chips used for test cases</a:t>
            </a:r>
            <a:endParaRPr lang="en-US" altLang="zh-TW" dirty="0" smtClean="0"/>
          </a:p>
          <a:p>
            <a:r>
              <a:rPr lang="en-US" altLang="zh-TW" dirty="0" smtClean="0"/>
              <a:t>What</a:t>
            </a:r>
            <a:r>
              <a:rPr lang="en-US" altLang="zh-TW" baseline="0" dirty="0" smtClean="0"/>
              <a:t> we f</a:t>
            </a:r>
            <a:r>
              <a:rPr lang="en-US" altLang="zh-TW" dirty="0" smtClean="0"/>
              <a:t>o</a:t>
            </a:r>
            <a:r>
              <a:rPr lang="en-US" altLang="zh-TW" baseline="0" dirty="0" smtClean="0"/>
              <a:t>cus is the bound of switching times.</a:t>
            </a:r>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34</a:t>
            </a:fld>
            <a:endParaRPr lang="en-US" altLang="zh-TW"/>
          </a:p>
        </p:txBody>
      </p:sp>
    </p:spTree>
    <p:extLst>
      <p:ext uri="{BB962C8B-B14F-4D97-AF65-F5344CB8AC3E}">
        <p14:creationId xmlns:p14="http://schemas.microsoft.com/office/powerpoint/2010/main" val="126718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Baseline</a:t>
            </a:r>
            <a:r>
              <a:rPr lang="en-US" altLang="zh-TW" baseline="0" dirty="0" smtClean="0"/>
              <a:t> is generated without considering the switching times and it is just for comparison.</a:t>
            </a:r>
          </a:p>
          <a:p>
            <a:r>
              <a:rPr lang="en-US" altLang="zh-TW" baseline="0" dirty="0" smtClean="0"/>
              <a:t>It is obviously that the </a:t>
            </a:r>
            <a:r>
              <a:rPr lang="en-US" altLang="zh-TW" baseline="0" dirty="0" err="1" smtClean="0"/>
              <a:t>stmax</a:t>
            </a:r>
            <a:r>
              <a:rPr lang="en-US" altLang="zh-TW" baseline="0" dirty="0" smtClean="0"/>
              <a:t> is very bad in baseline.</a:t>
            </a:r>
          </a:p>
          <a:p>
            <a:r>
              <a:rPr lang="en-US" altLang="zh-TW" dirty="0" smtClean="0"/>
              <a:t>You can see in ours result, there are 4 cases</a:t>
            </a:r>
            <a:r>
              <a:rPr lang="en-US" altLang="zh-TW" baseline="0" dirty="0" smtClean="0"/>
              <a:t> whose </a:t>
            </a:r>
            <a:r>
              <a:rPr lang="en-US" altLang="zh-TW" baseline="0" dirty="0" err="1" smtClean="0"/>
              <a:t>Stmax</a:t>
            </a:r>
            <a:r>
              <a:rPr lang="en-US" altLang="zh-TW" baseline="0" dirty="0" smtClean="0"/>
              <a:t> is the same as bound of switching.</a:t>
            </a:r>
          </a:p>
          <a:p>
            <a:r>
              <a:rPr lang="en-US" altLang="zh-TW" baseline="0" dirty="0" smtClean="0"/>
              <a:t>That is the growth rate is 0 %.</a:t>
            </a:r>
          </a:p>
          <a:p>
            <a:r>
              <a:rPr lang="en-US" altLang="zh-TW" baseline="0" dirty="0" smtClean="0"/>
              <a:t>Only the GR of DNA preparation is not 0%.</a:t>
            </a:r>
          </a:p>
          <a:p>
            <a:r>
              <a:rPr lang="en-US" altLang="zh-TW" baseline="0" dirty="0" smtClean="0"/>
              <a:t>It is because that the pin-constrained is very tight.</a:t>
            </a:r>
          </a:p>
          <a:p>
            <a:r>
              <a:rPr lang="en-US" altLang="zh-TW" baseline="0" dirty="0" smtClean="0"/>
              <a:t>That is, maybe DNA preparation need 33 pins or 34 pins so that it can get 12 </a:t>
            </a:r>
            <a:r>
              <a:rPr lang="en-US" altLang="zh-TW" baseline="0" dirty="0" err="1" smtClean="0"/>
              <a:t>Stmax</a:t>
            </a:r>
            <a:r>
              <a:rPr lang="en-US" altLang="zh-TW" baseline="0" dirty="0" smtClean="0"/>
              <a:t>.</a:t>
            </a:r>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35</a:t>
            </a:fld>
            <a:endParaRPr lang="en-US" altLang="zh-TW"/>
          </a:p>
        </p:txBody>
      </p:sp>
    </p:spTree>
    <p:extLst>
      <p:ext uri="{BB962C8B-B14F-4D97-AF65-F5344CB8AC3E}">
        <p14:creationId xmlns:p14="http://schemas.microsoft.com/office/powerpoint/2010/main" val="2343691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kumimoji="1" lang="en-US" altLang="zh-TW" sz="1200" b="0" i="0" u="none" strike="noStrike" kern="1200" baseline="0" dirty="0" smtClean="0">
                <a:solidFill>
                  <a:schemeClr val="tx1"/>
                </a:solidFill>
                <a:latin typeface="Arial" charset="0"/>
                <a:ea typeface="新細明體" pitchFamily="18" charset="-120"/>
                <a:cs typeface="新細明體" charset="-120"/>
              </a:rPr>
              <a:t>Here, we show the addressing and wire routing result of the multi-</a:t>
            </a:r>
          </a:p>
          <a:p>
            <a:r>
              <a:rPr kumimoji="1" lang="en-US" altLang="zh-TW" sz="1200" b="0" i="0" u="none" strike="noStrike" kern="1200" baseline="0" dirty="0" smtClean="0">
                <a:solidFill>
                  <a:schemeClr val="tx1"/>
                </a:solidFill>
                <a:latin typeface="Arial" charset="0"/>
                <a:ea typeface="新細明體" pitchFamily="18" charset="-120"/>
                <a:cs typeface="新細明體" charset="-120"/>
              </a:rPr>
              <a:t>functional chip which has the largest number of electrodes</a:t>
            </a:r>
          </a:p>
          <a:p>
            <a:r>
              <a:rPr kumimoji="1" lang="en-US" altLang="zh-TW" sz="1200" b="0" i="0" u="none" strike="noStrike" kern="1200" baseline="0" dirty="0" smtClean="0">
                <a:solidFill>
                  <a:schemeClr val="tx1"/>
                </a:solidFill>
                <a:latin typeface="Arial" charset="0"/>
                <a:ea typeface="新細明體" pitchFamily="18" charset="-120"/>
                <a:cs typeface="新細明體" charset="-120"/>
              </a:rPr>
              <a:t>among all test cases.</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36</a:t>
            </a:fld>
            <a:endParaRPr lang="en-US" altLang="zh-TW"/>
          </a:p>
        </p:txBody>
      </p:sp>
    </p:spTree>
    <p:extLst>
      <p:ext uri="{BB962C8B-B14F-4D97-AF65-F5344CB8AC3E}">
        <p14:creationId xmlns:p14="http://schemas.microsoft.com/office/powerpoint/2010/main" val="2625936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Conclusions</a:t>
            </a:r>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38</a:t>
            </a:fld>
            <a:endParaRPr lang="en-US" altLang="zh-TW"/>
          </a:p>
        </p:txBody>
      </p:sp>
    </p:spTree>
    <p:extLst>
      <p:ext uri="{BB962C8B-B14F-4D97-AF65-F5344CB8AC3E}">
        <p14:creationId xmlns:p14="http://schemas.microsoft.com/office/powerpoint/2010/main" val="3354457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a:xfrm>
            <a:off x="992188" y="768350"/>
            <a:ext cx="5114925" cy="3836988"/>
          </a:xfrm>
          <a:ln/>
        </p:spPr>
      </p:sp>
      <p:sp>
        <p:nvSpPr>
          <p:cNvPr id="60419" name="備忘稿版面配置區 2"/>
          <p:cNvSpPr>
            <a:spLocks noGrp="1"/>
          </p:cNvSpPr>
          <p:nvPr>
            <p:ph type="body" idx="1"/>
          </p:nvPr>
        </p:nvSpPr>
        <p:spPr>
          <a:ln/>
        </p:spPr>
        <p:txBody>
          <a:bodyPr/>
          <a:lstStyle/>
          <a:p>
            <a:pPr>
              <a:defRPr/>
            </a:pPr>
            <a:endParaRPr lang="zh-TW" altLang="en-US" dirty="0" smtClean="0"/>
          </a:p>
        </p:txBody>
      </p:sp>
      <p:sp>
        <p:nvSpPr>
          <p:cNvPr id="655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kumimoji="1" sz="2400">
                <a:solidFill>
                  <a:schemeClr val="tx1"/>
                </a:solidFill>
                <a:latin typeface="Tahoma" pitchFamily="34" charset="0"/>
                <a:ea typeface="新細明體" charset="-120"/>
              </a:defRPr>
            </a:lvl1pPr>
            <a:lvl2pPr marL="742950" indent="-285750" defTabSz="990600" eaLnBrk="0" hangingPunct="0">
              <a:defRPr kumimoji="1" sz="2400">
                <a:solidFill>
                  <a:schemeClr val="tx1"/>
                </a:solidFill>
                <a:latin typeface="Tahoma" pitchFamily="34" charset="0"/>
                <a:ea typeface="新細明體" charset="-120"/>
              </a:defRPr>
            </a:lvl2pPr>
            <a:lvl3pPr marL="1143000" indent="-228600" defTabSz="990600" eaLnBrk="0" hangingPunct="0">
              <a:defRPr kumimoji="1" sz="2400">
                <a:solidFill>
                  <a:schemeClr val="tx1"/>
                </a:solidFill>
                <a:latin typeface="Tahoma" pitchFamily="34" charset="0"/>
                <a:ea typeface="新細明體" charset="-120"/>
              </a:defRPr>
            </a:lvl3pPr>
            <a:lvl4pPr marL="1600200" indent="-228600" defTabSz="990600" eaLnBrk="0" hangingPunct="0">
              <a:defRPr kumimoji="1" sz="2400">
                <a:solidFill>
                  <a:schemeClr val="tx1"/>
                </a:solidFill>
                <a:latin typeface="Tahoma" pitchFamily="34" charset="0"/>
                <a:ea typeface="新細明體" charset="-120"/>
              </a:defRPr>
            </a:lvl4pPr>
            <a:lvl5pPr marL="2057400" indent="-228600" defTabSz="990600" eaLnBrk="0" hangingPunct="0">
              <a:defRPr kumimoji="1" sz="2400">
                <a:solidFill>
                  <a:schemeClr val="tx1"/>
                </a:solidFill>
                <a:latin typeface="Tahoma" pitchFamily="34" charset="0"/>
                <a:ea typeface="新細明體" charset="-120"/>
              </a:defRPr>
            </a:lvl5pPr>
            <a:lvl6pPr marL="2514600" indent="-228600" defTabSz="990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defTabSz="990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defTabSz="990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defTabSz="990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29C29211-ACBD-4996-8B2E-D93137EF8947}" type="slidenum">
              <a:rPr lang="zh-TW" altLang="en-US" sz="1300" smtClean="0"/>
              <a:pPr eaLnBrk="1" hangingPunct="1"/>
              <a:t>39</a:t>
            </a:fld>
            <a:endParaRPr lang="en-US" altLang="zh-TW" sz="1300" smtClean="0"/>
          </a:p>
        </p:txBody>
      </p:sp>
    </p:spTree>
    <p:extLst>
      <p:ext uri="{BB962C8B-B14F-4D97-AF65-F5344CB8AC3E}">
        <p14:creationId xmlns:p14="http://schemas.microsoft.com/office/powerpoint/2010/main" val="1105858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59" eaLnBrk="0" hangingPunct="0">
              <a:defRPr sz="2400" b="1">
                <a:solidFill>
                  <a:schemeClr val="tx1"/>
                </a:solidFill>
                <a:latin typeface="Arial" pitchFamily="34" charset="0"/>
                <a:ea typeface="ＭＳ Ｐゴシック" pitchFamily="34" charset="-128"/>
              </a:defRPr>
            </a:lvl1pPr>
            <a:lvl2pPr marL="742937" indent="-285745" defTabSz="968359" eaLnBrk="0" hangingPunct="0">
              <a:defRPr sz="2400" b="1">
                <a:solidFill>
                  <a:schemeClr val="tx1"/>
                </a:solidFill>
                <a:latin typeface="Arial" pitchFamily="34" charset="0"/>
                <a:ea typeface="ＭＳ Ｐゴシック" pitchFamily="34" charset="-128"/>
              </a:defRPr>
            </a:lvl2pPr>
            <a:lvl3pPr marL="1142981" indent="-228596" defTabSz="968359" eaLnBrk="0" hangingPunct="0">
              <a:defRPr sz="2400" b="1">
                <a:solidFill>
                  <a:schemeClr val="tx1"/>
                </a:solidFill>
                <a:latin typeface="Arial" pitchFamily="34" charset="0"/>
                <a:ea typeface="ＭＳ Ｐゴシック" pitchFamily="34" charset="-128"/>
              </a:defRPr>
            </a:lvl3pPr>
            <a:lvl4pPr marL="1600173" indent="-228596" defTabSz="968359" eaLnBrk="0" hangingPunct="0">
              <a:defRPr sz="2400" b="1">
                <a:solidFill>
                  <a:schemeClr val="tx1"/>
                </a:solidFill>
                <a:latin typeface="Arial" pitchFamily="34" charset="0"/>
                <a:ea typeface="ＭＳ Ｐゴシック" pitchFamily="34" charset="-128"/>
              </a:defRPr>
            </a:lvl4pPr>
            <a:lvl5pPr marL="2057366" indent="-228596" defTabSz="968359" eaLnBrk="0" hangingPunct="0">
              <a:defRPr sz="2400" b="1">
                <a:solidFill>
                  <a:schemeClr val="tx1"/>
                </a:solidFill>
                <a:latin typeface="Arial" pitchFamily="34" charset="0"/>
                <a:ea typeface="ＭＳ Ｐゴシック" pitchFamily="34" charset="-128"/>
              </a:defRPr>
            </a:lvl5pPr>
            <a:lvl6pPr marL="2514558" indent="-228596" algn="ctr" defTabSz="968359"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751" indent="-228596" algn="ctr" defTabSz="968359"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8943" indent="-228596" algn="ctr" defTabSz="968359"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136" indent="-228596" algn="ctr" defTabSz="968359"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EDD39B7-450A-4F8B-923E-185DD26D9CB6}" type="slidenum">
              <a:rPr lang="zh-CN" altLang="en-US" sz="1400">
                <a:ea typeface="SimSun" pitchFamily="2" charset="-122"/>
              </a:rPr>
              <a:pPr eaLnBrk="1" hangingPunct="1"/>
              <a:t>40</a:t>
            </a:fld>
            <a:endParaRPr lang="en-US" altLang="zh-CN" sz="1400">
              <a:ea typeface="SimSun" pitchFamily="2" charset="-122"/>
            </a:endParaRPr>
          </a:p>
        </p:txBody>
      </p:sp>
      <p:sp>
        <p:nvSpPr>
          <p:cNvPr id="45059" name="Rectangle 2"/>
          <p:cNvSpPr>
            <a:spLocks noGrp="1" noRot="1" noChangeAspect="1" noChangeArrowheads="1" noTextEdit="1"/>
          </p:cNvSpPr>
          <p:nvPr>
            <p:ph type="sldImg"/>
          </p:nvPr>
        </p:nvSpPr>
        <p:spPr>
          <a:xfrm>
            <a:off x="992188" y="768350"/>
            <a:ext cx="5116512" cy="3836988"/>
          </a:xfrm>
          <a:ln/>
        </p:spPr>
      </p:sp>
      <p:sp>
        <p:nvSpPr>
          <p:cNvPr id="45060" name="Rectangle 3"/>
          <p:cNvSpPr>
            <a:spLocks noGrp="1" noChangeArrowheads="1"/>
          </p:cNvSpPr>
          <p:nvPr>
            <p:ph type="body" idx="1"/>
          </p:nvPr>
        </p:nvSpPr>
        <p:spPr>
          <a:xfrm>
            <a:off x="946151" y="4862514"/>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17" tIns="48408" rIns="96817" bIns="48408"/>
          <a:lstStyle/>
          <a:p>
            <a:r>
              <a:rPr lang="en-US" altLang="zh-CN" dirty="0" smtClean="0">
                <a:latin typeface="Times New Roman" pitchFamily="18" charset="0"/>
                <a:ea typeface="SimSun" pitchFamily="2" charset="-122"/>
              </a:rPr>
              <a:t>In recent years, microfluidic biochips are receiving much attention. These microsystems are also known as lab-on-chips or </a:t>
            </a:r>
            <a:r>
              <a:rPr lang="en-US" altLang="zh-CN" dirty="0" err="1" smtClean="0">
                <a:latin typeface="Times New Roman" pitchFamily="18" charset="0"/>
                <a:ea typeface="SimSun" pitchFamily="2" charset="-122"/>
              </a:rPr>
              <a:t>bioMEMS</a:t>
            </a:r>
            <a:r>
              <a:rPr lang="en-US" altLang="zh-CN" dirty="0" smtClean="0">
                <a:latin typeface="Times New Roman" pitchFamily="18" charset="0"/>
                <a:ea typeface="SimSun" pitchFamily="2" charset="-122"/>
              </a:rPr>
              <a:t>. They have roughly the size of a coin. Compared to the conventional biochemical analyzer, they have many </a:t>
            </a:r>
            <a:r>
              <a:rPr lang="en-US" altLang="zh-CN" dirty="0" err="1" smtClean="0">
                <a:latin typeface="Times New Roman" pitchFamily="18" charset="0"/>
                <a:ea typeface="SimSun" pitchFamily="2" charset="-122"/>
              </a:rPr>
              <a:t>advantages,such</a:t>
            </a:r>
            <a:r>
              <a:rPr lang="en-US" altLang="zh-CN" dirty="0" smtClean="0">
                <a:latin typeface="Times New Roman" pitchFamily="18" charset="0"/>
                <a:ea typeface="SimSun" pitchFamily="2" charset="-122"/>
              </a:rPr>
              <a:t> as smaller size, lower cost and higher sensitivity. A promising application area for microfluidic biochips is clinical diagnostics, such as health care for premature infants. And also, these biochips can perform automatic bimolecular detection. So they can be used as bio-smoke alarm to counter </a:t>
            </a:r>
            <a:r>
              <a:rPr lang="en-US" altLang="zh-CN" dirty="0" err="1" smtClean="0">
                <a:latin typeface="Times New Roman" pitchFamily="18" charset="0"/>
                <a:ea typeface="SimSun" pitchFamily="2" charset="-122"/>
              </a:rPr>
              <a:t>bioterrisiom</a:t>
            </a:r>
            <a:r>
              <a:rPr lang="en-US" altLang="zh-CN" dirty="0" smtClean="0">
                <a:latin typeface="Times New Roman" pitchFamily="18" charset="0"/>
                <a:ea typeface="SimSun" pitchFamily="2" charset="-122"/>
              </a:rPr>
              <a:t>. In addition, these biochips can serve as a platform for massive parallel DNA analysis or drug discovery.</a:t>
            </a:r>
          </a:p>
          <a:p>
            <a:r>
              <a:rPr lang="en-US" altLang="zh-TW" b="1" dirty="0" smtClean="0">
                <a:solidFill>
                  <a:srgbClr val="FF0000"/>
                </a:solidFill>
                <a:latin typeface="Times New Roman" pitchFamily="18" charset="0"/>
                <a:ea typeface="ＭＳ Ｐゴシック" pitchFamily="34" charset="-128"/>
              </a:rPr>
              <a:t>Hemophilia</a:t>
            </a:r>
          </a:p>
          <a:p>
            <a:r>
              <a:rPr lang="en-US" altLang="zh-CN" dirty="0" smtClean="0">
                <a:solidFill>
                  <a:srgbClr val="FF0000"/>
                </a:solidFill>
                <a:latin typeface="Times New Roman" pitchFamily="18" charset="0"/>
                <a:ea typeface="SimSun" pitchFamily="2" charset="-122"/>
              </a:rPr>
              <a:t>Urine</a:t>
            </a:r>
          </a:p>
        </p:txBody>
      </p:sp>
    </p:spTree>
    <p:extLst>
      <p:ext uri="{BB962C8B-B14F-4D97-AF65-F5344CB8AC3E}">
        <p14:creationId xmlns:p14="http://schemas.microsoft.com/office/powerpoint/2010/main" val="3652532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a:xfrm>
            <a:off x="992188" y="768350"/>
            <a:ext cx="5114925" cy="3836988"/>
          </a:xfrm>
          <a:ln/>
        </p:spPr>
      </p:sp>
      <p:sp>
        <p:nvSpPr>
          <p:cNvPr id="583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latin typeface="Times New Roman" panose="02020603050405020304" pitchFamily="18" charset="0"/>
                <a:ea typeface="ＭＳ Ｐゴシック" panose="020B0600070205080204" pitchFamily="34" charset="-128"/>
              </a:rPr>
              <a:t>Introduce the actuation sequence and then the mechanism of broadcast-addressing scheme</a:t>
            </a:r>
            <a:endParaRPr lang="zh-TW" altLang="en-US" dirty="0" smtClean="0">
              <a:latin typeface="Times New Roman" panose="02020603050405020304" pitchFamily="18" charset="0"/>
              <a:ea typeface="ＭＳ Ｐゴシック" panose="020B0600070205080204" pitchFamily="34" charset="-128"/>
            </a:endParaRPr>
          </a:p>
        </p:txBody>
      </p:sp>
      <p:sp>
        <p:nvSpPr>
          <p:cNvPr id="583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defTabSz="968375"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defTabSz="968375"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defTabSz="968375"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defTabSz="968375"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9683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9683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9683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968375"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E6DD70A7-61F5-4130-9D91-BC41932335B9}" type="slidenum">
              <a:rPr lang="zh-TW" altLang="en-US" sz="1300">
                <a:ea typeface="宋体" panose="02010600030101010101" pitchFamily="2" charset="-122"/>
              </a:rPr>
              <a:pPr eaLnBrk="1" hangingPunct="1"/>
              <a:t>41</a:t>
            </a:fld>
            <a:endParaRPr lang="zh-TW" altLang="en-US" sz="1300">
              <a:ea typeface="宋体" panose="02010600030101010101" pitchFamily="2" charset="-122"/>
            </a:endParaRPr>
          </a:p>
        </p:txBody>
      </p:sp>
    </p:spTree>
    <p:extLst>
      <p:ext uri="{BB962C8B-B14F-4D97-AF65-F5344CB8AC3E}">
        <p14:creationId xmlns:p14="http://schemas.microsoft.com/office/powerpoint/2010/main" val="3828360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a:xfrm>
            <a:off x="992188" y="768350"/>
            <a:ext cx="5114925" cy="3836988"/>
          </a:xfrm>
          <a:ln/>
        </p:spPr>
      </p:sp>
      <p:sp>
        <p:nvSpPr>
          <p:cNvPr id="798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latin typeface="Times New Roman" pitchFamily="18" charset="0"/>
              <a:ea typeface="ＭＳ Ｐゴシック" pitchFamily="34" charset="-128"/>
            </a:endParaRPr>
          </a:p>
        </p:txBody>
      </p:sp>
      <p:sp>
        <p:nvSpPr>
          <p:cNvPr id="798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395" eaLnBrk="0" hangingPunct="0">
              <a:defRPr sz="2300" b="1">
                <a:solidFill>
                  <a:schemeClr val="tx1"/>
                </a:solidFill>
                <a:latin typeface="Arial" charset="0"/>
                <a:ea typeface="ＭＳ Ｐゴシック" pitchFamily="34" charset="-128"/>
              </a:defRPr>
            </a:lvl1pPr>
            <a:lvl2pPr marL="713044" indent="-274248" defTabSz="929395" eaLnBrk="0" hangingPunct="0">
              <a:defRPr sz="2300" b="1">
                <a:solidFill>
                  <a:schemeClr val="tx1"/>
                </a:solidFill>
                <a:latin typeface="Arial" charset="0"/>
                <a:ea typeface="ＭＳ Ｐゴシック" pitchFamily="34" charset="-128"/>
              </a:defRPr>
            </a:lvl2pPr>
            <a:lvl3pPr marL="1096991" indent="-219399" defTabSz="929395" eaLnBrk="0" hangingPunct="0">
              <a:defRPr sz="2300" b="1">
                <a:solidFill>
                  <a:schemeClr val="tx1"/>
                </a:solidFill>
                <a:latin typeface="Arial" charset="0"/>
                <a:ea typeface="ＭＳ Ｐゴシック" pitchFamily="34" charset="-128"/>
              </a:defRPr>
            </a:lvl3pPr>
            <a:lvl4pPr marL="1535788" indent="-219399" defTabSz="929395" eaLnBrk="0" hangingPunct="0">
              <a:defRPr sz="2300" b="1">
                <a:solidFill>
                  <a:schemeClr val="tx1"/>
                </a:solidFill>
                <a:latin typeface="Arial" charset="0"/>
                <a:ea typeface="ＭＳ Ｐゴシック" pitchFamily="34" charset="-128"/>
              </a:defRPr>
            </a:lvl4pPr>
            <a:lvl5pPr marL="1974584" indent="-219399" defTabSz="929395" eaLnBrk="0" hangingPunct="0">
              <a:defRPr sz="2300" b="1">
                <a:solidFill>
                  <a:schemeClr val="tx1"/>
                </a:solidFill>
                <a:latin typeface="Arial" charset="0"/>
                <a:ea typeface="ＭＳ Ｐゴシック" pitchFamily="34" charset="-128"/>
              </a:defRPr>
            </a:lvl5pPr>
            <a:lvl6pPr marL="2413380" indent="-219399" algn="ctr" defTabSz="929395" eaLnBrk="0" fontAlgn="base" hangingPunct="0">
              <a:spcBef>
                <a:spcPct val="0"/>
              </a:spcBef>
              <a:spcAft>
                <a:spcPct val="0"/>
              </a:spcAft>
              <a:defRPr sz="2300" b="1">
                <a:solidFill>
                  <a:schemeClr val="tx1"/>
                </a:solidFill>
                <a:latin typeface="Arial" charset="0"/>
                <a:ea typeface="ＭＳ Ｐゴシック" pitchFamily="34" charset="-128"/>
              </a:defRPr>
            </a:lvl6pPr>
            <a:lvl7pPr marL="2852177" indent="-219399" algn="ctr" defTabSz="929395" eaLnBrk="0" fontAlgn="base" hangingPunct="0">
              <a:spcBef>
                <a:spcPct val="0"/>
              </a:spcBef>
              <a:spcAft>
                <a:spcPct val="0"/>
              </a:spcAft>
              <a:defRPr sz="2300" b="1">
                <a:solidFill>
                  <a:schemeClr val="tx1"/>
                </a:solidFill>
                <a:latin typeface="Arial" charset="0"/>
                <a:ea typeface="ＭＳ Ｐゴシック" pitchFamily="34" charset="-128"/>
              </a:defRPr>
            </a:lvl7pPr>
            <a:lvl8pPr marL="3290973" indent="-219399" algn="ctr" defTabSz="929395" eaLnBrk="0" fontAlgn="base" hangingPunct="0">
              <a:spcBef>
                <a:spcPct val="0"/>
              </a:spcBef>
              <a:spcAft>
                <a:spcPct val="0"/>
              </a:spcAft>
              <a:defRPr sz="2300" b="1">
                <a:solidFill>
                  <a:schemeClr val="tx1"/>
                </a:solidFill>
                <a:latin typeface="Arial" charset="0"/>
                <a:ea typeface="ＭＳ Ｐゴシック" pitchFamily="34" charset="-128"/>
              </a:defRPr>
            </a:lvl8pPr>
            <a:lvl9pPr marL="3729769" indent="-219399" algn="ctr" defTabSz="929395" eaLnBrk="0" fontAlgn="base" hangingPunct="0">
              <a:spcBef>
                <a:spcPct val="0"/>
              </a:spcBef>
              <a:spcAft>
                <a:spcPct val="0"/>
              </a:spcAft>
              <a:defRPr sz="2300" b="1">
                <a:solidFill>
                  <a:schemeClr val="tx1"/>
                </a:solidFill>
                <a:latin typeface="Arial" charset="0"/>
                <a:ea typeface="ＭＳ Ｐゴシック" pitchFamily="34" charset="-128"/>
              </a:defRPr>
            </a:lvl9pPr>
          </a:lstStyle>
          <a:p>
            <a:pPr eaLnBrk="1" hangingPunct="1"/>
            <a:fld id="{7744624B-91A0-4C7B-8656-F588E102FFE9}" type="slidenum">
              <a:rPr lang="zh-TW" altLang="en-US" sz="1200">
                <a:ea typeface="宋体" pitchFamily="2" charset="-122"/>
              </a:rPr>
              <a:pPr eaLnBrk="1" hangingPunct="1"/>
              <a:t>43</a:t>
            </a:fld>
            <a:endParaRPr lang="en-US" altLang="zh-TW" sz="1200">
              <a:ea typeface="宋体" pitchFamily="2" charset="-122"/>
            </a:endParaRPr>
          </a:p>
        </p:txBody>
      </p:sp>
    </p:spTree>
    <p:extLst>
      <p:ext uri="{BB962C8B-B14F-4D97-AF65-F5344CB8AC3E}">
        <p14:creationId xmlns:p14="http://schemas.microsoft.com/office/powerpoint/2010/main" val="1463860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How does the Digital</a:t>
            </a:r>
            <a:r>
              <a:rPr lang="en-US" altLang="zh-TW" baseline="0" dirty="0" smtClean="0"/>
              <a:t> Microfluidic Biochip work ?</a:t>
            </a:r>
            <a:endParaRPr lang="en-US" altLang="zh-TW" dirty="0" smtClean="0"/>
          </a:p>
          <a:p>
            <a:r>
              <a:rPr lang="en-US" altLang="zh-TW" baseline="0" dirty="0" smtClean="0"/>
              <a:t>It utilizes a technology called </a:t>
            </a:r>
            <a:r>
              <a:rPr lang="en-US" altLang="zh-TW" baseline="0" dirty="0" err="1" smtClean="0"/>
              <a:t>Electrowetting</a:t>
            </a:r>
            <a:r>
              <a:rPr lang="en-US" altLang="zh-TW" baseline="0" dirty="0" smtClean="0"/>
              <a:t>-On-Dielectric chips.</a:t>
            </a:r>
            <a:endParaRPr lang="en-US" altLang="zh-TW" dirty="0" smtClean="0"/>
          </a:p>
          <a:p>
            <a:r>
              <a:rPr lang="en-US" altLang="zh-TW" dirty="0" smtClean="0"/>
              <a:t>We</a:t>
            </a:r>
            <a:r>
              <a:rPr lang="en-US" altLang="zh-TW" baseline="0" dirty="0" smtClean="0"/>
              <a:t> can see the sectional drawing.  There are hydrophobic insulation layer, top plate, bottom, and control electrodes. </a:t>
            </a:r>
          </a:p>
          <a:p>
            <a:r>
              <a:rPr lang="en-US" altLang="zh-TW" dirty="0" smtClean="0"/>
              <a:t>When the</a:t>
            </a:r>
            <a:r>
              <a:rPr lang="en-US" altLang="zh-TW" baseline="0" dirty="0" smtClean="0"/>
              <a:t> droplets are dispensed into the platform, it</a:t>
            </a:r>
            <a:r>
              <a:rPr kumimoji="1" lang="en-US" altLang="zh-TW" sz="1200" b="0" i="0" u="none" strike="noStrike" kern="1200" baseline="0" dirty="0" smtClean="0">
                <a:solidFill>
                  <a:schemeClr val="tx1"/>
                </a:solidFill>
                <a:latin typeface="Arial" charset="0"/>
                <a:ea typeface="新細明體" pitchFamily="18" charset="-120"/>
                <a:cs typeface="新細明體" charset="-120"/>
              </a:rPr>
              <a:t> will be sandwiched between the top plate and the bottom plate.</a:t>
            </a:r>
            <a:r>
              <a:rPr lang="en-US" altLang="zh-TW" baseline="0" dirty="0" smtClean="0"/>
              <a:t> </a:t>
            </a:r>
            <a:endParaRPr kumimoji="1" lang="en-US" altLang="zh-TW" sz="1200" b="0" i="0" u="none" strike="noStrike" kern="1200" baseline="0" dirty="0" smtClean="0">
              <a:solidFill>
                <a:schemeClr val="tx1"/>
              </a:solidFill>
              <a:latin typeface="Arial" charset="0"/>
              <a:ea typeface="新細明體" pitchFamily="18" charset="-120"/>
              <a:cs typeface="新細明體" charset="-120"/>
            </a:endParaRPr>
          </a:p>
          <a:p>
            <a:r>
              <a:rPr kumimoji="1" lang="en-US" altLang="zh-TW" sz="1200" b="0" i="0" u="none" strike="noStrike" kern="1200" baseline="0" dirty="0" smtClean="0">
                <a:solidFill>
                  <a:schemeClr val="tx1"/>
                </a:solidFill>
                <a:latin typeface="Arial" charset="0"/>
                <a:ea typeface="新細明體" pitchFamily="18" charset="-120"/>
                <a:cs typeface="新細明體" charset="-120"/>
              </a:rPr>
              <a:t>By applying voltages to the electrodes, electrodes can be actuated, an electrical field is generated and droplets will move forward by natural phenomenon.  </a:t>
            </a:r>
          </a:p>
          <a:p>
            <a:r>
              <a:rPr kumimoji="1" lang="en-US" altLang="zh-TW" sz="1200" b="0" i="0" u="none" strike="noStrike" kern="1200" baseline="0" dirty="0" smtClean="0">
                <a:solidFill>
                  <a:schemeClr val="tx1"/>
                </a:solidFill>
                <a:latin typeface="Arial" charset="0"/>
                <a:ea typeface="新細明體" pitchFamily="18" charset="-120"/>
                <a:cs typeface="新細明體" charset="-120"/>
              </a:rPr>
              <a:t>Thus, by applying time-varying voltages, we can perform biological operations I mentioned before. </a:t>
            </a:r>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4</a:t>
            </a:fld>
            <a:endParaRPr lang="en-US" altLang="zh-TW"/>
          </a:p>
        </p:txBody>
      </p:sp>
    </p:spTree>
    <p:extLst>
      <p:ext uri="{BB962C8B-B14F-4D97-AF65-F5344CB8AC3E}">
        <p14:creationId xmlns:p14="http://schemas.microsoft.com/office/powerpoint/2010/main" val="317540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圖像版面配置區 1"/>
          <p:cNvSpPr>
            <a:spLocks noGrp="1" noRot="1" noChangeAspect="1" noTextEdit="1"/>
          </p:cNvSpPr>
          <p:nvPr>
            <p:ph type="sldImg"/>
          </p:nvPr>
        </p:nvSpPr>
        <p:spPr>
          <a:xfrm>
            <a:off x="992188" y="768350"/>
            <a:ext cx="5114925" cy="3836988"/>
          </a:xfrm>
          <a:ln/>
        </p:spPr>
      </p:sp>
      <p:sp>
        <p:nvSpPr>
          <p:cNvPr id="1679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Times New Roman" pitchFamily="18" charset="0"/>
                <a:ea typeface="ＭＳ Ｐゴシック" pitchFamily="34" charset="-128"/>
              </a:rPr>
              <a:t>2D is also ok</a:t>
            </a:r>
            <a:endParaRPr lang="zh-TW" altLang="en-US" smtClean="0">
              <a:latin typeface="Times New Roman" pitchFamily="18" charset="0"/>
              <a:ea typeface="ＭＳ Ｐゴシック" pitchFamily="34" charset="-128"/>
            </a:endParaRPr>
          </a:p>
        </p:txBody>
      </p:sp>
      <p:sp>
        <p:nvSpPr>
          <p:cNvPr id="1679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59" eaLnBrk="0" hangingPunct="0">
              <a:defRPr sz="2400" b="1">
                <a:solidFill>
                  <a:schemeClr val="tx1"/>
                </a:solidFill>
                <a:latin typeface="Arial" charset="0"/>
                <a:ea typeface="ＭＳ Ｐゴシック" pitchFamily="34" charset="-128"/>
              </a:defRPr>
            </a:lvl1pPr>
            <a:lvl2pPr marL="742937" indent="-285745" defTabSz="968359" eaLnBrk="0" hangingPunct="0">
              <a:defRPr sz="2400" b="1">
                <a:solidFill>
                  <a:schemeClr val="tx1"/>
                </a:solidFill>
                <a:latin typeface="Arial" charset="0"/>
                <a:ea typeface="ＭＳ Ｐゴシック" pitchFamily="34" charset="-128"/>
              </a:defRPr>
            </a:lvl2pPr>
            <a:lvl3pPr marL="1142981" indent="-228596" defTabSz="968359" eaLnBrk="0" hangingPunct="0">
              <a:defRPr sz="2400" b="1">
                <a:solidFill>
                  <a:schemeClr val="tx1"/>
                </a:solidFill>
                <a:latin typeface="Arial" charset="0"/>
                <a:ea typeface="ＭＳ Ｐゴシック" pitchFamily="34" charset="-128"/>
              </a:defRPr>
            </a:lvl3pPr>
            <a:lvl4pPr marL="1600173" indent="-228596" defTabSz="968359" eaLnBrk="0" hangingPunct="0">
              <a:defRPr sz="2400" b="1">
                <a:solidFill>
                  <a:schemeClr val="tx1"/>
                </a:solidFill>
                <a:latin typeface="Arial" charset="0"/>
                <a:ea typeface="ＭＳ Ｐゴシック" pitchFamily="34" charset="-128"/>
              </a:defRPr>
            </a:lvl4pPr>
            <a:lvl5pPr marL="2057366" indent="-228596" defTabSz="968359" eaLnBrk="0" hangingPunct="0">
              <a:defRPr sz="2400" b="1">
                <a:solidFill>
                  <a:schemeClr val="tx1"/>
                </a:solidFill>
                <a:latin typeface="Arial" charset="0"/>
                <a:ea typeface="ＭＳ Ｐゴシック" pitchFamily="34" charset="-128"/>
              </a:defRPr>
            </a:lvl5pPr>
            <a:lvl6pPr marL="2514558" indent="-228596" algn="ctr" defTabSz="968359" eaLnBrk="0" fontAlgn="base" hangingPunct="0">
              <a:spcBef>
                <a:spcPct val="0"/>
              </a:spcBef>
              <a:spcAft>
                <a:spcPct val="0"/>
              </a:spcAft>
              <a:defRPr sz="2400" b="1">
                <a:solidFill>
                  <a:schemeClr val="tx1"/>
                </a:solidFill>
                <a:latin typeface="Arial" charset="0"/>
                <a:ea typeface="ＭＳ Ｐゴシック" pitchFamily="34" charset="-128"/>
              </a:defRPr>
            </a:lvl6pPr>
            <a:lvl7pPr marL="2971751" indent="-228596" algn="ctr" defTabSz="968359" eaLnBrk="0" fontAlgn="base" hangingPunct="0">
              <a:spcBef>
                <a:spcPct val="0"/>
              </a:spcBef>
              <a:spcAft>
                <a:spcPct val="0"/>
              </a:spcAft>
              <a:defRPr sz="2400" b="1">
                <a:solidFill>
                  <a:schemeClr val="tx1"/>
                </a:solidFill>
                <a:latin typeface="Arial" charset="0"/>
                <a:ea typeface="ＭＳ Ｐゴシック" pitchFamily="34" charset="-128"/>
              </a:defRPr>
            </a:lvl7pPr>
            <a:lvl8pPr marL="3428943" indent="-228596" algn="ctr" defTabSz="968359" eaLnBrk="0" fontAlgn="base" hangingPunct="0">
              <a:spcBef>
                <a:spcPct val="0"/>
              </a:spcBef>
              <a:spcAft>
                <a:spcPct val="0"/>
              </a:spcAft>
              <a:defRPr sz="2400" b="1">
                <a:solidFill>
                  <a:schemeClr val="tx1"/>
                </a:solidFill>
                <a:latin typeface="Arial" charset="0"/>
                <a:ea typeface="ＭＳ Ｐゴシック" pitchFamily="34" charset="-128"/>
              </a:defRPr>
            </a:lvl8pPr>
            <a:lvl9pPr marL="3886136" indent="-228596" algn="ctr" defTabSz="968359"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fld id="{007BAA99-494C-4353-85E3-7B573334FDC8}" type="slidenum">
              <a:rPr lang="zh-CN" altLang="en-US" sz="1400">
                <a:ea typeface="宋体" pitchFamily="2" charset="-122"/>
              </a:rPr>
              <a:pPr eaLnBrk="1" hangingPunct="1"/>
              <a:t>5</a:t>
            </a:fld>
            <a:endParaRPr lang="en-US" altLang="zh-CN" sz="1400">
              <a:ea typeface="宋体" pitchFamily="2" charset="-122"/>
            </a:endParaRPr>
          </a:p>
        </p:txBody>
      </p:sp>
    </p:spTree>
    <p:extLst>
      <p:ext uri="{BB962C8B-B14F-4D97-AF65-F5344CB8AC3E}">
        <p14:creationId xmlns:p14="http://schemas.microsoft.com/office/powerpoint/2010/main" val="125144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Concern</a:t>
            </a:r>
            <a:r>
              <a:rPr lang="en-US" altLang="zh-TW" baseline="0" dirty="0" smtClean="0"/>
              <a:t> about</a:t>
            </a:r>
            <a:endParaRPr lang="en-US" altLang="zh-TW" baseline="0" dirty="0" smtClean="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8</a:t>
            </a:fld>
            <a:endParaRPr lang="en-US" altLang="zh-TW"/>
          </a:p>
        </p:txBody>
      </p:sp>
    </p:spTree>
    <p:extLst>
      <p:ext uri="{BB962C8B-B14F-4D97-AF65-F5344CB8AC3E}">
        <p14:creationId xmlns:p14="http://schemas.microsoft.com/office/powerpoint/2010/main" val="349856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baseline="0" dirty="0" smtClean="0"/>
              <a:t>Each electrode should be addressed by pins to apply voltage.</a:t>
            </a:r>
          </a:p>
          <a:p>
            <a:r>
              <a:rPr lang="en-US" altLang="zh-TW" baseline="0" dirty="0" smtClean="0"/>
              <a:t>But the problem is</a:t>
            </a:r>
            <a:endParaRPr lang="zh-TW" altLang="en-US" dirty="0"/>
          </a:p>
        </p:txBody>
      </p:sp>
      <p:sp>
        <p:nvSpPr>
          <p:cNvPr id="4" name="投影片編號版面配置區 3"/>
          <p:cNvSpPr>
            <a:spLocks noGrp="1"/>
          </p:cNvSpPr>
          <p:nvPr>
            <p:ph type="sldNum" sz="quarter" idx="10"/>
          </p:nvPr>
        </p:nvSpPr>
        <p:spPr/>
        <p:txBody>
          <a:bodyPr/>
          <a:lstStyle/>
          <a:p>
            <a:pPr>
              <a:defRPr/>
            </a:pPr>
            <a:fld id="{8AF4DF62-610C-4425-BE66-167377552491}" type="slidenum">
              <a:rPr lang="zh-TW" altLang="en-US" smtClean="0"/>
              <a:pPr>
                <a:defRPr/>
              </a:pPr>
              <a:t>9</a:t>
            </a:fld>
            <a:endParaRPr lang="en-US" altLang="zh-TW"/>
          </a:p>
        </p:txBody>
      </p:sp>
    </p:spTree>
    <p:extLst>
      <p:ext uri="{BB962C8B-B14F-4D97-AF65-F5344CB8AC3E}">
        <p14:creationId xmlns:p14="http://schemas.microsoft.com/office/powerpoint/2010/main" val="218378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Before I talk</a:t>
            </a:r>
            <a:r>
              <a:rPr lang="en-US" altLang="zh-TW" baseline="0" dirty="0" smtClean="0"/>
              <a:t> about the detail in the broadcast addressing, let me introduce the electrode actuation sequence first.</a:t>
            </a:r>
          </a:p>
          <a:p>
            <a:r>
              <a:rPr lang="en-US" altLang="zh-TW" dirty="0" smtClean="0"/>
              <a:t>To</a:t>
            </a:r>
            <a:r>
              <a:rPr lang="en-US" altLang="zh-TW" baseline="0" dirty="0" smtClean="0"/>
              <a:t> do a specific biological operation, each electrode has his own actuation sequence.</a:t>
            </a:r>
          </a:p>
          <a:p>
            <a:r>
              <a:rPr lang="en-US" altLang="zh-TW" baseline="0" dirty="0" smtClean="0"/>
              <a:t>An actuation sequence represents every status demanded at each time step.</a:t>
            </a:r>
          </a:p>
          <a:p>
            <a:r>
              <a:rPr lang="en-US" altLang="zh-TW" baseline="0" dirty="0" smtClean="0"/>
              <a:t>1 stands for actuated, 0 for grounded, and X for don’t care term.</a:t>
            </a:r>
          </a:p>
          <a:p>
            <a:r>
              <a:rPr lang="en-US" altLang="zh-TW" dirty="0" smtClean="0"/>
              <a:t>By observing</a:t>
            </a:r>
            <a:r>
              <a:rPr lang="en-US" altLang="zh-TW" baseline="0" dirty="0" smtClean="0"/>
              <a:t>, we can know that some actuation sequences can share the same control pin by replacing don’t care terms with 0 or 1.</a:t>
            </a:r>
          </a:p>
          <a:p>
            <a:r>
              <a:rPr lang="en-US" altLang="zh-TW" baseline="0" dirty="0" smtClean="0"/>
              <a:t>For example, these two actuation sequences,  by replacing the don’t care term, we know that they are compatible.</a:t>
            </a:r>
          </a:p>
          <a:p>
            <a:endParaRPr lang="zh-TW" altLang="en-US" dirty="0"/>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10</a:t>
            </a:fld>
            <a:endParaRPr lang="en-US" altLang="zh-TW"/>
          </a:p>
        </p:txBody>
      </p:sp>
    </p:spTree>
    <p:extLst>
      <p:ext uri="{BB962C8B-B14F-4D97-AF65-F5344CB8AC3E}">
        <p14:creationId xmlns:p14="http://schemas.microsoft.com/office/powerpoint/2010/main" val="86726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lstStyle/>
          <a:p>
            <a:r>
              <a:rPr lang="en-US" altLang="zh-TW" dirty="0" smtClean="0"/>
              <a:t>To implement</a:t>
            </a:r>
            <a:r>
              <a:rPr lang="en-US" altLang="zh-TW" baseline="0" dirty="0" smtClean="0"/>
              <a:t> broadcast addressing, we will build a graph.</a:t>
            </a:r>
          </a:p>
          <a:p>
            <a:r>
              <a:rPr lang="en-US" altLang="zh-TW" baseline="0" dirty="0" smtClean="0"/>
              <a:t>It is called compatibility graph.</a:t>
            </a:r>
          </a:p>
          <a:p>
            <a:r>
              <a:rPr lang="en-US" altLang="zh-TW" baseline="0" dirty="0" smtClean="0"/>
              <a:t>A node stands for an electrode, and an edge stands for compatible relationship.</a:t>
            </a:r>
          </a:p>
          <a:p>
            <a:r>
              <a:rPr lang="en-US" altLang="zh-TW" baseline="0" dirty="0" smtClean="0"/>
              <a:t>For example, we can see that electrode 2 is compatible with electrode 10.</a:t>
            </a:r>
          </a:p>
          <a:p>
            <a:r>
              <a:rPr lang="en-US" altLang="zh-TW" dirty="0" smtClean="0"/>
              <a:t>In fact, in</a:t>
            </a:r>
            <a:r>
              <a:rPr lang="en-US" altLang="zh-TW" baseline="0" dirty="0" smtClean="0"/>
              <a:t> the view of this graph,</a:t>
            </a:r>
            <a:r>
              <a:rPr lang="en-US" altLang="zh-TW" dirty="0" smtClean="0"/>
              <a:t> doing broadcast</a:t>
            </a:r>
            <a:r>
              <a:rPr lang="en-US" altLang="zh-TW" baseline="0" dirty="0" smtClean="0"/>
              <a:t> addressing is the same as doing clique partition on this graph.</a:t>
            </a:r>
          </a:p>
          <a:p>
            <a:r>
              <a:rPr lang="en-US" altLang="zh-TW" baseline="0" dirty="0" smtClean="0"/>
              <a:t>All electrodes in a clique can be controlled by a pin  because all of them are mutually compatible.</a:t>
            </a:r>
          </a:p>
        </p:txBody>
      </p:sp>
      <p:sp>
        <p:nvSpPr>
          <p:cNvPr id="4" name="投影片編號版面配置區 3"/>
          <p:cNvSpPr>
            <a:spLocks noGrp="1"/>
          </p:cNvSpPr>
          <p:nvPr>
            <p:ph type="sldNum" sz="quarter" idx="10"/>
          </p:nvPr>
        </p:nvSpPr>
        <p:spPr/>
        <p:txBody>
          <a:bodyPr/>
          <a:lstStyle/>
          <a:p>
            <a:pPr>
              <a:defRPr/>
            </a:pPr>
            <a:fld id="{42CA2CD8-867D-474E-98F0-6DC915002000}" type="slidenum">
              <a:rPr lang="zh-TW" altLang="en-US" smtClean="0"/>
              <a:pPr>
                <a:defRPr/>
              </a:pPr>
              <a:t>11</a:t>
            </a:fld>
            <a:endParaRPr lang="en-US" altLang="zh-TW"/>
          </a:p>
        </p:txBody>
      </p:sp>
    </p:spTree>
    <p:extLst>
      <p:ext uri="{BB962C8B-B14F-4D97-AF65-F5344CB8AC3E}">
        <p14:creationId xmlns:p14="http://schemas.microsoft.com/office/powerpoint/2010/main" val="97216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4"/>
          <p:cNvSpPr>
            <a:spLocks noChangeArrowheads="1"/>
          </p:cNvSpPr>
          <p:nvPr userDrawn="1"/>
        </p:nvSpPr>
        <p:spPr bwMode="gray">
          <a:xfrm>
            <a:off x="457200" y="2357438"/>
            <a:ext cx="8226425" cy="28575"/>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a:defRPr/>
            </a:pPr>
            <a:endParaRPr lang="zh-TW" altLang="en-US"/>
          </a:p>
        </p:txBody>
      </p:sp>
      <p:sp>
        <p:nvSpPr>
          <p:cNvPr id="280578" name="Rectangle 2"/>
          <p:cNvSpPr>
            <a:spLocks noGrp="1" noChangeArrowheads="1"/>
          </p:cNvSpPr>
          <p:nvPr>
            <p:ph type="ctrTitle"/>
          </p:nvPr>
        </p:nvSpPr>
        <p:spPr>
          <a:xfrm>
            <a:off x="685800" y="762000"/>
            <a:ext cx="7772400" cy="1143000"/>
          </a:xfrm>
        </p:spPr>
        <p:txBody>
          <a:bodyPr/>
          <a:lstStyle>
            <a:lvl1pPr>
              <a:defRPr/>
            </a:lvl1pPr>
          </a:lstStyle>
          <a:p>
            <a:r>
              <a:rPr lang="zh-TW" altLang="en-US"/>
              <a:t>按一下以編輯母片標題樣式</a:t>
            </a:r>
          </a:p>
        </p:txBody>
      </p:sp>
      <p:sp>
        <p:nvSpPr>
          <p:cNvPr id="280579" name="Rectangle 3"/>
          <p:cNvSpPr>
            <a:spLocks noGrp="1" noChangeArrowheads="1"/>
          </p:cNvSpPr>
          <p:nvPr>
            <p:ph type="subTitle" idx="1"/>
          </p:nvPr>
        </p:nvSpPr>
        <p:spPr>
          <a:xfrm>
            <a:off x="1295400" y="3124200"/>
            <a:ext cx="6400800" cy="1752600"/>
          </a:xfrm>
        </p:spPr>
        <p:txBody>
          <a:bodyPr/>
          <a:lstStyle>
            <a:lvl1pPr marL="0" indent="0" algn="ctr">
              <a:buFont typeface="標楷體" pitchFamily="65" charset="-120"/>
              <a:buNone/>
              <a:defRPr/>
            </a:lvl1pPr>
          </a:lstStyle>
          <a:p>
            <a:r>
              <a:rPr lang="zh-TW" altLang="en-US"/>
              <a:t>按一下以編輯母片副標題樣式</a:t>
            </a:r>
          </a:p>
        </p:txBody>
      </p:sp>
    </p:spTree>
    <p:extLst>
      <p:ext uri="{BB962C8B-B14F-4D97-AF65-F5344CB8AC3E}">
        <p14:creationId xmlns:p14="http://schemas.microsoft.com/office/powerpoint/2010/main" val="244814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5" name="Rectangle 7"/>
          <p:cNvSpPr>
            <a:spLocks noGrp="1" noChangeArrowheads="1"/>
          </p:cNvSpPr>
          <p:nvPr>
            <p:ph type="sldNum" sz="quarter" idx="11"/>
          </p:nvPr>
        </p:nvSpPr>
        <p:spPr/>
        <p:txBody>
          <a:bodyPr/>
          <a:lstStyle>
            <a:lvl1pPr>
              <a:defRPr smtClean="0"/>
            </a:lvl1pPr>
          </a:lstStyle>
          <a:p>
            <a:pPr>
              <a:defRPr/>
            </a:pPr>
            <a:fld id="{ADF6E632-752A-4F35-825C-38CF249FA1C3}" type="slidenum">
              <a:rPr lang="zh-TW" altLang="en-US"/>
              <a:pPr>
                <a:defRPr/>
              </a:pPr>
              <a:t>‹#›</a:t>
            </a:fld>
            <a:endParaRPr lang="en-US" altLang="zh-TW"/>
          </a:p>
        </p:txBody>
      </p:sp>
    </p:spTree>
    <p:extLst>
      <p:ext uri="{BB962C8B-B14F-4D97-AF65-F5344CB8AC3E}">
        <p14:creationId xmlns:p14="http://schemas.microsoft.com/office/powerpoint/2010/main" val="354207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91300" y="0"/>
            <a:ext cx="2019300" cy="6096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0"/>
            <a:ext cx="5905500" cy="6096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5" name="Rectangle 7"/>
          <p:cNvSpPr>
            <a:spLocks noGrp="1" noChangeArrowheads="1"/>
          </p:cNvSpPr>
          <p:nvPr>
            <p:ph type="sldNum" sz="quarter" idx="11"/>
          </p:nvPr>
        </p:nvSpPr>
        <p:spPr/>
        <p:txBody>
          <a:bodyPr/>
          <a:lstStyle>
            <a:lvl1pPr>
              <a:defRPr smtClean="0"/>
            </a:lvl1pPr>
          </a:lstStyle>
          <a:p>
            <a:pPr>
              <a:defRPr/>
            </a:pPr>
            <a:fld id="{7D197F47-7891-4183-98D3-99882C4F0ABB}" type="slidenum">
              <a:rPr lang="zh-TW" altLang="en-US"/>
              <a:pPr>
                <a:defRPr/>
              </a:pPr>
              <a:t>‹#›</a:t>
            </a:fld>
            <a:endParaRPr lang="en-US" altLang="zh-TW"/>
          </a:p>
        </p:txBody>
      </p:sp>
    </p:spTree>
    <p:extLst>
      <p:ext uri="{BB962C8B-B14F-4D97-AF65-F5344CB8AC3E}">
        <p14:creationId xmlns:p14="http://schemas.microsoft.com/office/powerpoint/2010/main" val="42540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0"/>
            <a:ext cx="7773988" cy="838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3400" y="1143000"/>
            <a:ext cx="39624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3962400" cy="4953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6" name="Rectangle 7"/>
          <p:cNvSpPr>
            <a:spLocks noGrp="1" noChangeArrowheads="1"/>
          </p:cNvSpPr>
          <p:nvPr>
            <p:ph type="sldNum" sz="quarter" idx="11"/>
          </p:nvPr>
        </p:nvSpPr>
        <p:spPr/>
        <p:txBody>
          <a:bodyPr/>
          <a:lstStyle>
            <a:lvl1pPr>
              <a:defRPr smtClean="0"/>
            </a:lvl1pPr>
          </a:lstStyle>
          <a:p>
            <a:pPr>
              <a:defRPr/>
            </a:pPr>
            <a:fld id="{2ABE4EFC-EB77-460D-B679-CE8838304925}" type="slidenum">
              <a:rPr lang="zh-TW" altLang="en-US"/>
              <a:pPr>
                <a:defRPr/>
              </a:pPr>
              <a:t>‹#›</a:t>
            </a:fld>
            <a:endParaRPr lang="en-US" altLang="zh-TW"/>
          </a:p>
        </p:txBody>
      </p:sp>
    </p:spTree>
    <p:extLst>
      <p:ext uri="{BB962C8B-B14F-4D97-AF65-F5344CB8AC3E}">
        <p14:creationId xmlns:p14="http://schemas.microsoft.com/office/powerpoint/2010/main" val="324583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4"/>
          <p:cNvSpPr>
            <a:spLocks noChangeArrowheads="1"/>
          </p:cNvSpPr>
          <p:nvPr userDrawn="1"/>
        </p:nvSpPr>
        <p:spPr bwMode="gray">
          <a:xfrm>
            <a:off x="457200" y="2357438"/>
            <a:ext cx="8226425" cy="28575"/>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a:defRPr/>
            </a:pPr>
            <a:endParaRPr lang="zh-TW" altLang="en-US">
              <a:solidFill>
                <a:srgbClr val="000000"/>
              </a:solidFill>
            </a:endParaRPr>
          </a:p>
        </p:txBody>
      </p:sp>
      <p:sp>
        <p:nvSpPr>
          <p:cNvPr id="280578" name="Rectangle 2"/>
          <p:cNvSpPr>
            <a:spLocks noGrp="1" noChangeArrowheads="1"/>
          </p:cNvSpPr>
          <p:nvPr>
            <p:ph type="ctrTitle"/>
          </p:nvPr>
        </p:nvSpPr>
        <p:spPr>
          <a:xfrm>
            <a:off x="685800" y="762000"/>
            <a:ext cx="7772400" cy="1143000"/>
          </a:xfrm>
        </p:spPr>
        <p:txBody>
          <a:bodyPr/>
          <a:lstStyle>
            <a:lvl1pPr>
              <a:defRPr/>
            </a:lvl1pPr>
          </a:lstStyle>
          <a:p>
            <a:r>
              <a:rPr lang="zh-TW" altLang="en-US"/>
              <a:t>按一下以編輯母片標題樣式</a:t>
            </a:r>
          </a:p>
        </p:txBody>
      </p:sp>
      <p:sp>
        <p:nvSpPr>
          <p:cNvPr id="280579" name="Rectangle 3"/>
          <p:cNvSpPr>
            <a:spLocks noGrp="1" noChangeArrowheads="1"/>
          </p:cNvSpPr>
          <p:nvPr>
            <p:ph type="subTitle" idx="1"/>
          </p:nvPr>
        </p:nvSpPr>
        <p:spPr>
          <a:xfrm>
            <a:off x="1295400" y="3124200"/>
            <a:ext cx="6400800" cy="1752600"/>
          </a:xfrm>
        </p:spPr>
        <p:txBody>
          <a:bodyPr/>
          <a:lstStyle>
            <a:lvl1pPr marL="0" indent="0" algn="ctr">
              <a:buFont typeface="標楷體" pitchFamily="65" charset="-120"/>
              <a:buNone/>
              <a:defRPr/>
            </a:lvl1pPr>
          </a:lstStyle>
          <a:p>
            <a:r>
              <a:rPr lang="zh-TW" altLang="en-US"/>
              <a:t>按一下以編輯母片副標題樣式</a:t>
            </a:r>
          </a:p>
        </p:txBody>
      </p:sp>
    </p:spTree>
    <p:extLst>
      <p:ext uri="{BB962C8B-B14F-4D97-AF65-F5344CB8AC3E}">
        <p14:creationId xmlns:p14="http://schemas.microsoft.com/office/powerpoint/2010/main" val="255523994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70520"/>
            <a:ext cx="7773988" cy="838200"/>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fld id="{FA7AE50F-088A-485C-8C9D-A06C364F8B10}" type="slidenum">
              <a:rPr lang="zh-TW" altLang="en-US">
                <a:solidFill>
                  <a:srgbClr val="000000"/>
                </a:solidFill>
              </a:rPr>
              <a:pPr>
                <a:defRPr/>
              </a:pPr>
              <a:t>‹#›</a:t>
            </a:fld>
            <a:endParaRPr lang="en-US" altLang="zh-TW">
              <a:solidFill>
                <a:srgbClr val="000000"/>
              </a:solidFill>
            </a:endParaRPr>
          </a:p>
        </p:txBody>
      </p:sp>
      <p:sp>
        <p:nvSpPr>
          <p:cNvPr id="5" name="Rectangle 4"/>
          <p:cNvSpPr>
            <a:spLocks noChangeArrowheads="1"/>
          </p:cNvSpPr>
          <p:nvPr userDrawn="1"/>
        </p:nvSpPr>
        <p:spPr bwMode="gray">
          <a:xfrm>
            <a:off x="457200" y="980728"/>
            <a:ext cx="8226425" cy="28575"/>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a:defRPr/>
            </a:pPr>
            <a:endParaRPr lang="zh-TW" altLang="en-US">
              <a:solidFill>
                <a:srgbClr val="000000"/>
              </a:solidFill>
            </a:endParaRPr>
          </a:p>
        </p:txBody>
      </p:sp>
    </p:spTree>
    <p:extLst>
      <p:ext uri="{BB962C8B-B14F-4D97-AF65-F5344CB8AC3E}">
        <p14:creationId xmlns:p14="http://schemas.microsoft.com/office/powerpoint/2010/main" val="462529483"/>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ahoma" charset="0"/>
              </a:defRPr>
            </a:lvl1pPr>
          </a:lstStyle>
          <a:p>
            <a:pPr>
              <a:defRPr/>
            </a:pPr>
            <a:endParaRPr lang="en-US" altLang="zh-TW">
              <a:solidFill>
                <a:srgbClr val="000000"/>
              </a:solidFill>
            </a:endParaRPr>
          </a:p>
        </p:txBody>
      </p:sp>
      <p:sp>
        <p:nvSpPr>
          <p:cNvPr id="5" name="Rectangle 7"/>
          <p:cNvSpPr>
            <a:spLocks noGrp="1" noChangeArrowheads="1"/>
          </p:cNvSpPr>
          <p:nvPr>
            <p:ph type="sldNum" sz="quarter" idx="11"/>
          </p:nvPr>
        </p:nvSpPr>
        <p:spPr/>
        <p:txBody>
          <a:bodyPr/>
          <a:lstStyle>
            <a:lvl1pPr>
              <a:defRPr/>
            </a:lvl1pPr>
          </a:lstStyle>
          <a:p>
            <a:pPr>
              <a:defRPr/>
            </a:pPr>
            <a:fld id="{37F56D0E-087C-4349-BAEA-7EB7400C006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0109293"/>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143000"/>
            <a:ext cx="3962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3962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ahoma" charset="0"/>
              </a:defRPr>
            </a:lvl1pPr>
          </a:lstStyle>
          <a:p>
            <a:pPr>
              <a:defRPr/>
            </a:pPr>
            <a:endParaRPr lang="en-US" altLang="zh-TW">
              <a:solidFill>
                <a:srgbClr val="000000"/>
              </a:solidFill>
            </a:endParaRPr>
          </a:p>
        </p:txBody>
      </p:sp>
      <p:sp>
        <p:nvSpPr>
          <p:cNvPr id="6" name="Rectangle 7"/>
          <p:cNvSpPr>
            <a:spLocks noGrp="1" noChangeArrowheads="1"/>
          </p:cNvSpPr>
          <p:nvPr>
            <p:ph type="sldNum" sz="quarter" idx="11"/>
          </p:nvPr>
        </p:nvSpPr>
        <p:spPr/>
        <p:txBody>
          <a:bodyPr/>
          <a:lstStyle>
            <a:lvl1pPr>
              <a:defRPr/>
            </a:lvl1pPr>
          </a:lstStyle>
          <a:p>
            <a:pPr>
              <a:defRPr/>
            </a:pPr>
            <a:fld id="{2237066F-FD30-4857-ABF5-81B6C56C8240}"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14507160"/>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ahoma" charset="0"/>
              </a:defRPr>
            </a:lvl1pPr>
          </a:lstStyle>
          <a:p>
            <a:pPr>
              <a:defRPr/>
            </a:pPr>
            <a:endParaRPr lang="en-US" altLang="zh-TW">
              <a:solidFill>
                <a:srgbClr val="000000"/>
              </a:solidFill>
            </a:endParaRPr>
          </a:p>
        </p:txBody>
      </p:sp>
      <p:sp>
        <p:nvSpPr>
          <p:cNvPr id="8" name="Rectangle 11"/>
          <p:cNvSpPr>
            <a:spLocks noGrp="1" noChangeArrowheads="1"/>
          </p:cNvSpPr>
          <p:nvPr>
            <p:ph type="sldNum" sz="quarter" idx="11"/>
          </p:nvPr>
        </p:nvSpPr>
        <p:spPr/>
        <p:txBody>
          <a:bodyPr/>
          <a:lstStyle>
            <a:lvl1pPr>
              <a:defRPr/>
            </a:lvl1pPr>
          </a:lstStyle>
          <a:p>
            <a:pPr>
              <a:defRPr/>
            </a:pPr>
            <a:fld id="{3A3E2C88-B410-47ED-AE98-EF7E525AD3AB}"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17522212"/>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Tahoma" charset="0"/>
              </a:defRPr>
            </a:lvl1pPr>
          </a:lstStyle>
          <a:p>
            <a:pPr>
              <a:defRPr/>
            </a:pPr>
            <a:endParaRPr lang="en-US" altLang="zh-TW">
              <a:solidFill>
                <a:srgbClr val="000000"/>
              </a:solidFill>
            </a:endParaRPr>
          </a:p>
        </p:txBody>
      </p:sp>
      <p:sp>
        <p:nvSpPr>
          <p:cNvPr id="3" name="Rectangle 7"/>
          <p:cNvSpPr>
            <a:spLocks noGrp="1" noChangeArrowheads="1"/>
          </p:cNvSpPr>
          <p:nvPr>
            <p:ph type="sldNum" sz="quarter" idx="11"/>
          </p:nvPr>
        </p:nvSpPr>
        <p:spPr/>
        <p:txBody>
          <a:bodyPr/>
          <a:lstStyle>
            <a:lvl1pPr>
              <a:defRPr/>
            </a:lvl1pPr>
          </a:lstStyle>
          <a:p>
            <a:pPr>
              <a:defRPr/>
            </a:pPr>
            <a:fld id="{F25594C6-FF69-445C-A708-B3EB9102D23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0534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381000" y="6232525"/>
            <a:ext cx="7696200" cy="396875"/>
          </a:xfrm>
          <a:prstGeom prst="rect">
            <a:avLst/>
          </a:prstGeom>
          <a:ln/>
        </p:spPr>
        <p:txBody>
          <a:bodyPr/>
          <a:lstStyle>
            <a:lvl1pPr>
              <a:defRPr/>
            </a:lvl1pPr>
          </a:lstStyle>
          <a:p>
            <a:fld id="{295140AE-AC97-41E2-A20C-E21206CA8F3E}" type="slidenum">
              <a:rPr lang="zh-CN" altLang="en-US">
                <a:solidFill>
                  <a:srgbClr val="000000"/>
                </a:solidFill>
                <a:latin typeface="Tahoma" pitchFamily="34" charset="0"/>
              </a:rPr>
              <a:pPr/>
              <a:t>‹#›</a:t>
            </a:fld>
            <a:endParaRPr lang="en-US" altLang="zh-CN">
              <a:solidFill>
                <a:srgbClr val="000000"/>
              </a:solidFill>
              <a:latin typeface="Tahoma" pitchFamily="34" charset="0"/>
            </a:endParaRPr>
          </a:p>
        </p:txBody>
      </p:sp>
    </p:spTree>
    <p:extLst>
      <p:ext uri="{BB962C8B-B14F-4D97-AF65-F5344CB8AC3E}">
        <p14:creationId xmlns:p14="http://schemas.microsoft.com/office/powerpoint/2010/main" val="1610865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sldNum" sz="quarter" idx="10"/>
          </p:nvPr>
        </p:nvSpPr>
        <p:spPr>
          <a:ln/>
        </p:spPr>
        <p:txBody>
          <a:bodyPr/>
          <a:lstStyle>
            <a:lvl1pPr>
              <a:defRPr/>
            </a:lvl1pPr>
          </a:lstStyle>
          <a:p>
            <a:pPr>
              <a:defRPr/>
            </a:pPr>
            <a:fld id="{2440C9E9-87B4-4B87-A384-1A8832F37A9B}" type="slidenum">
              <a:rPr lang="zh-TW" altLang="en-US"/>
              <a:pPr>
                <a:defRPr/>
              </a:pPr>
              <a:t>‹#›</a:t>
            </a:fld>
            <a:endParaRPr lang="en-US" altLang="zh-TW"/>
          </a:p>
        </p:txBody>
      </p:sp>
    </p:spTree>
    <p:extLst>
      <p:ext uri="{BB962C8B-B14F-4D97-AF65-F5344CB8AC3E}">
        <p14:creationId xmlns:p14="http://schemas.microsoft.com/office/powerpoint/2010/main" val="111765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5" name="Rectangle 7"/>
          <p:cNvSpPr>
            <a:spLocks noGrp="1" noChangeArrowheads="1"/>
          </p:cNvSpPr>
          <p:nvPr>
            <p:ph type="sldNum" sz="quarter" idx="11"/>
          </p:nvPr>
        </p:nvSpPr>
        <p:spPr/>
        <p:txBody>
          <a:bodyPr/>
          <a:lstStyle>
            <a:lvl1pPr>
              <a:defRPr smtClean="0"/>
            </a:lvl1pPr>
          </a:lstStyle>
          <a:p>
            <a:pPr>
              <a:defRPr/>
            </a:pPr>
            <a:fld id="{3647BBC6-3A0B-479E-B250-904EB29A291F}" type="slidenum">
              <a:rPr lang="zh-TW" altLang="en-US"/>
              <a:pPr>
                <a:defRPr/>
              </a:pPr>
              <a:t>‹#›</a:t>
            </a:fld>
            <a:endParaRPr lang="en-US" altLang="zh-TW"/>
          </a:p>
        </p:txBody>
      </p:sp>
    </p:spTree>
    <p:extLst>
      <p:ext uri="{BB962C8B-B14F-4D97-AF65-F5344CB8AC3E}">
        <p14:creationId xmlns:p14="http://schemas.microsoft.com/office/powerpoint/2010/main" val="409685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143000"/>
            <a:ext cx="3962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3962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6" name="Rectangle 7"/>
          <p:cNvSpPr>
            <a:spLocks noGrp="1" noChangeArrowheads="1"/>
          </p:cNvSpPr>
          <p:nvPr>
            <p:ph type="sldNum" sz="quarter" idx="11"/>
          </p:nvPr>
        </p:nvSpPr>
        <p:spPr/>
        <p:txBody>
          <a:bodyPr/>
          <a:lstStyle>
            <a:lvl1pPr>
              <a:defRPr smtClean="0"/>
            </a:lvl1pPr>
          </a:lstStyle>
          <a:p>
            <a:pPr>
              <a:defRPr/>
            </a:pPr>
            <a:fld id="{F6FBB4BF-6958-402B-AC23-139DE4D867F7}" type="slidenum">
              <a:rPr lang="zh-TW" altLang="en-US"/>
              <a:pPr>
                <a:defRPr/>
              </a:pPr>
              <a:t>‹#›</a:t>
            </a:fld>
            <a:endParaRPr lang="en-US" altLang="zh-TW"/>
          </a:p>
        </p:txBody>
      </p:sp>
    </p:spTree>
    <p:extLst>
      <p:ext uri="{BB962C8B-B14F-4D97-AF65-F5344CB8AC3E}">
        <p14:creationId xmlns:p14="http://schemas.microsoft.com/office/powerpoint/2010/main" val="43916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8" name="Rectangle 11"/>
          <p:cNvSpPr>
            <a:spLocks noGrp="1" noChangeArrowheads="1"/>
          </p:cNvSpPr>
          <p:nvPr>
            <p:ph type="sldNum" sz="quarter" idx="11"/>
          </p:nvPr>
        </p:nvSpPr>
        <p:spPr/>
        <p:txBody>
          <a:bodyPr/>
          <a:lstStyle>
            <a:lvl1pPr>
              <a:defRPr smtClean="0"/>
            </a:lvl1pPr>
          </a:lstStyle>
          <a:p>
            <a:pPr>
              <a:defRPr/>
            </a:pPr>
            <a:fld id="{0AC34798-694D-4528-94CE-30BAE55A42D4}" type="slidenum">
              <a:rPr lang="zh-TW" altLang="en-US"/>
              <a:pPr>
                <a:defRPr/>
              </a:pPr>
              <a:t>‹#›</a:t>
            </a:fld>
            <a:endParaRPr lang="en-US" altLang="zh-TW"/>
          </a:p>
        </p:txBody>
      </p:sp>
    </p:spTree>
    <p:extLst>
      <p:ext uri="{BB962C8B-B14F-4D97-AF65-F5344CB8AC3E}">
        <p14:creationId xmlns:p14="http://schemas.microsoft.com/office/powerpoint/2010/main" val="314293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4" name="Rectangle 7"/>
          <p:cNvSpPr>
            <a:spLocks noGrp="1" noChangeArrowheads="1"/>
          </p:cNvSpPr>
          <p:nvPr>
            <p:ph type="sldNum" sz="quarter" idx="11"/>
          </p:nvPr>
        </p:nvSpPr>
        <p:spPr/>
        <p:txBody>
          <a:bodyPr/>
          <a:lstStyle>
            <a:lvl1pPr>
              <a:defRPr smtClean="0"/>
            </a:lvl1pPr>
          </a:lstStyle>
          <a:p>
            <a:pPr>
              <a:defRPr/>
            </a:pPr>
            <a:fld id="{ADACCECD-1C73-4F3E-8CD6-451B7E767799}" type="slidenum">
              <a:rPr lang="zh-TW" altLang="en-US"/>
              <a:pPr>
                <a:defRPr/>
              </a:pPr>
              <a:t>‹#›</a:t>
            </a:fld>
            <a:endParaRPr lang="en-US" altLang="zh-TW"/>
          </a:p>
        </p:txBody>
      </p:sp>
    </p:spTree>
    <p:extLst>
      <p:ext uri="{BB962C8B-B14F-4D97-AF65-F5344CB8AC3E}">
        <p14:creationId xmlns:p14="http://schemas.microsoft.com/office/powerpoint/2010/main" val="149382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3" name="Rectangle 7"/>
          <p:cNvSpPr>
            <a:spLocks noGrp="1" noChangeArrowheads="1"/>
          </p:cNvSpPr>
          <p:nvPr>
            <p:ph type="sldNum" sz="quarter" idx="11"/>
          </p:nvPr>
        </p:nvSpPr>
        <p:spPr/>
        <p:txBody>
          <a:bodyPr/>
          <a:lstStyle>
            <a:lvl1pPr>
              <a:defRPr smtClean="0"/>
            </a:lvl1pPr>
          </a:lstStyle>
          <a:p>
            <a:pPr>
              <a:defRPr/>
            </a:pPr>
            <a:fld id="{188D5C26-0D18-4F02-8C20-8BBE054AC454}" type="slidenum">
              <a:rPr lang="zh-TW" altLang="en-US"/>
              <a:pPr>
                <a:defRPr/>
              </a:pPr>
              <a:t>‹#›</a:t>
            </a:fld>
            <a:endParaRPr lang="en-US" altLang="zh-TW"/>
          </a:p>
        </p:txBody>
      </p:sp>
    </p:spTree>
    <p:extLst>
      <p:ext uri="{BB962C8B-B14F-4D97-AF65-F5344CB8AC3E}">
        <p14:creationId xmlns:p14="http://schemas.microsoft.com/office/powerpoint/2010/main" val="4063891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6" name="Rectangle 7"/>
          <p:cNvSpPr>
            <a:spLocks noGrp="1" noChangeArrowheads="1"/>
          </p:cNvSpPr>
          <p:nvPr>
            <p:ph type="sldNum" sz="quarter" idx="11"/>
          </p:nvPr>
        </p:nvSpPr>
        <p:spPr/>
        <p:txBody>
          <a:bodyPr/>
          <a:lstStyle>
            <a:lvl1pPr>
              <a:defRPr smtClean="0"/>
            </a:lvl1pPr>
          </a:lstStyle>
          <a:p>
            <a:pPr>
              <a:defRPr/>
            </a:pPr>
            <a:fld id="{072FB225-F173-4171-A630-3EEE5776B8AD}" type="slidenum">
              <a:rPr lang="zh-TW" altLang="en-US"/>
              <a:pPr>
                <a:defRPr/>
              </a:pPr>
              <a:t>‹#›</a:t>
            </a:fld>
            <a:endParaRPr lang="en-US" altLang="zh-TW"/>
          </a:p>
        </p:txBody>
      </p:sp>
    </p:spTree>
    <p:extLst>
      <p:ext uri="{BB962C8B-B14F-4D97-AF65-F5344CB8AC3E}">
        <p14:creationId xmlns:p14="http://schemas.microsoft.com/office/powerpoint/2010/main" val="104456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xfrm>
            <a:off x="4826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ltLang="zh-TW"/>
          </a:p>
        </p:txBody>
      </p:sp>
      <p:sp>
        <p:nvSpPr>
          <p:cNvPr id="6" name="Rectangle 7"/>
          <p:cNvSpPr>
            <a:spLocks noGrp="1" noChangeArrowheads="1"/>
          </p:cNvSpPr>
          <p:nvPr>
            <p:ph type="sldNum" sz="quarter" idx="11"/>
          </p:nvPr>
        </p:nvSpPr>
        <p:spPr/>
        <p:txBody>
          <a:bodyPr/>
          <a:lstStyle>
            <a:lvl1pPr>
              <a:defRPr smtClean="0"/>
            </a:lvl1pPr>
          </a:lstStyle>
          <a:p>
            <a:pPr>
              <a:defRPr/>
            </a:pPr>
            <a:fld id="{B50F04D0-686E-439B-A145-7C9BE8BE6D85}" type="slidenum">
              <a:rPr lang="zh-TW" altLang="en-US"/>
              <a:pPr>
                <a:defRPr/>
              </a:pPr>
              <a:t>‹#›</a:t>
            </a:fld>
            <a:endParaRPr lang="en-US" altLang="zh-TW"/>
          </a:p>
        </p:txBody>
      </p:sp>
    </p:spTree>
    <p:extLst>
      <p:ext uri="{BB962C8B-B14F-4D97-AF65-F5344CB8AC3E}">
        <p14:creationId xmlns:p14="http://schemas.microsoft.com/office/powerpoint/2010/main" val="86148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ChangeArrowheads="1"/>
          </p:cNvSpPr>
          <p:nvPr/>
        </p:nvSpPr>
        <p:spPr bwMode="gray">
          <a:xfrm>
            <a:off x="457200" y="838200"/>
            <a:ext cx="8226425" cy="28575"/>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a:defRPr/>
            </a:pPr>
            <a:endParaRPr lang="zh-TW" altLang="en-US"/>
          </a:p>
        </p:txBody>
      </p:sp>
      <p:sp>
        <p:nvSpPr>
          <p:cNvPr id="1027" name="Rectangle 3"/>
          <p:cNvSpPr>
            <a:spLocks noGrp="1" noChangeArrowheads="1"/>
          </p:cNvSpPr>
          <p:nvPr>
            <p:ph type="title"/>
          </p:nvPr>
        </p:nvSpPr>
        <p:spPr bwMode="auto">
          <a:xfrm>
            <a:off x="685800" y="0"/>
            <a:ext cx="7773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33400" y="1143000"/>
            <a:ext cx="807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9559" name="Rectangle 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smtClean="0"/>
            </a:lvl1pPr>
          </a:lstStyle>
          <a:p>
            <a:pPr>
              <a:defRPr/>
            </a:pPr>
            <a:fld id="{9006E074-F58F-43A0-B924-8AEE66C89080}" type="slidenum">
              <a:rPr lang="zh-TW" altLang="en-US"/>
              <a:pPr>
                <a:defRPr/>
              </a:pPr>
              <a:t>‹#›</a:t>
            </a:fld>
            <a:endParaRPr lang="en-US" altLang="zh-TW"/>
          </a:p>
        </p:txBody>
      </p:sp>
      <p:pic>
        <p:nvPicPr>
          <p:cNvPr id="1030" name="Picture 11" descr="ncku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14313" y="5989638"/>
            <a:ext cx="90011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userDrawn="1"/>
        </p:nvSpPr>
        <p:spPr bwMode="auto">
          <a:xfrm>
            <a:off x="3038475" y="6643688"/>
            <a:ext cx="5040313" cy="0"/>
          </a:xfrm>
          <a:prstGeom prst="line">
            <a:avLst/>
          </a:prstGeom>
          <a:noFill/>
          <a:ln w="6350">
            <a:solidFill>
              <a:schemeClr val="tx1"/>
            </a:solidFill>
            <a:round/>
            <a:headEnd/>
            <a:tailEnd/>
          </a:ln>
          <a:effectLst/>
        </p:spPr>
        <p:txBody>
          <a:bodyPr/>
          <a:lstStyle/>
          <a:p>
            <a:pPr>
              <a:defRPr/>
            </a:pPr>
            <a:endParaRPr lang="zh-TW" altLang="en-US">
              <a:latin typeface="Tahoma" pitchFamily="34" charset="0"/>
              <a:ea typeface="新細明體" pitchFamily="18" charset="-120"/>
            </a:endParaRPr>
          </a:p>
        </p:txBody>
      </p:sp>
      <p:sp>
        <p:nvSpPr>
          <p:cNvPr id="11" name="Text Box 6"/>
          <p:cNvSpPr txBox="1">
            <a:spLocks noChangeArrowheads="1"/>
          </p:cNvSpPr>
          <p:nvPr userDrawn="1"/>
        </p:nvSpPr>
        <p:spPr bwMode="gray">
          <a:xfrm>
            <a:off x="857250" y="6500813"/>
            <a:ext cx="2214563" cy="312737"/>
          </a:xfrm>
          <a:prstGeom prst="rect">
            <a:avLst/>
          </a:prstGeom>
          <a:noFill/>
          <a:ln w="9525">
            <a:noFill/>
            <a:miter lim="800000"/>
            <a:headEnd/>
            <a:tailEnd/>
          </a:ln>
          <a:effectLst/>
        </p:spPr>
        <p:txBody>
          <a:bodyPr>
            <a:spAutoFit/>
          </a:bodyPr>
          <a:lstStyle/>
          <a:p>
            <a:pPr algn="r">
              <a:defRPr/>
            </a:pPr>
            <a:r>
              <a:rPr kumimoji="0" lang="en-US" altLang="zh-TW" sz="1400" b="1">
                <a:latin typeface="Arial" charset="0"/>
              </a:rPr>
              <a:t>NCKU CSIE EDALAB</a:t>
            </a:r>
          </a:p>
        </p:txBody>
      </p:sp>
    </p:spTree>
  </p:cSld>
  <p:clrMap bg1="lt1" tx1="dk1" bg2="lt2" tx2="dk2" accent1="accent1" accent2="accent2" accent3="accent3" accent4="accent4" accent5="accent5" accent6="accent6" hlink="hlink" folHlink="folHlink"/>
  <p:sldLayoutIdLst>
    <p:sldLayoutId id="2147483923" r:id="rId1"/>
    <p:sldLayoutId id="2147483922"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2800" b="1">
          <a:solidFill>
            <a:srgbClr val="000099"/>
          </a:solidFill>
          <a:latin typeface="+mj-lt"/>
          <a:ea typeface="+mj-ea"/>
          <a:cs typeface="新細明體" charset="-120"/>
        </a:defRPr>
      </a:lvl1pPr>
      <a:lvl2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2pPr>
      <a:lvl3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3pPr>
      <a:lvl4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4pPr>
      <a:lvl5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5pPr>
      <a:lvl6pPr marL="457200" algn="ctr" rtl="0" fontAlgn="base">
        <a:spcBef>
          <a:spcPct val="0"/>
        </a:spcBef>
        <a:spcAft>
          <a:spcPct val="0"/>
        </a:spcAft>
        <a:defRPr kumimoji="1" sz="2800" b="1">
          <a:solidFill>
            <a:srgbClr val="000099"/>
          </a:solidFill>
          <a:latin typeface="Arial" charset="0"/>
          <a:ea typeface="新細明體" pitchFamily="18" charset="-120"/>
        </a:defRPr>
      </a:lvl6pPr>
      <a:lvl7pPr marL="914400" algn="ctr" rtl="0" fontAlgn="base">
        <a:spcBef>
          <a:spcPct val="0"/>
        </a:spcBef>
        <a:spcAft>
          <a:spcPct val="0"/>
        </a:spcAft>
        <a:defRPr kumimoji="1" sz="2800" b="1">
          <a:solidFill>
            <a:srgbClr val="000099"/>
          </a:solidFill>
          <a:latin typeface="Arial" charset="0"/>
          <a:ea typeface="新細明體" pitchFamily="18" charset="-120"/>
        </a:defRPr>
      </a:lvl7pPr>
      <a:lvl8pPr marL="1371600" algn="ctr" rtl="0" fontAlgn="base">
        <a:spcBef>
          <a:spcPct val="0"/>
        </a:spcBef>
        <a:spcAft>
          <a:spcPct val="0"/>
        </a:spcAft>
        <a:defRPr kumimoji="1" sz="2800" b="1">
          <a:solidFill>
            <a:srgbClr val="000099"/>
          </a:solidFill>
          <a:latin typeface="Arial" charset="0"/>
          <a:ea typeface="新細明體" pitchFamily="18" charset="-120"/>
        </a:defRPr>
      </a:lvl8pPr>
      <a:lvl9pPr marL="1828800" algn="ctr" rtl="0" fontAlgn="base">
        <a:spcBef>
          <a:spcPct val="0"/>
        </a:spcBef>
        <a:spcAft>
          <a:spcPct val="0"/>
        </a:spcAft>
        <a:defRPr kumimoji="1" sz="2800" b="1">
          <a:solidFill>
            <a:srgbClr val="000099"/>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1"/>
        </a:buClr>
        <a:buSzPct val="120000"/>
        <a:buFont typeface="標楷體" pitchFamily="65" charset="-120"/>
        <a:buChar char="․"/>
        <a:defRPr kumimoji="1" sz="2400">
          <a:solidFill>
            <a:schemeClr val="tx1"/>
          </a:solidFill>
          <a:latin typeface="+mn-lt"/>
          <a:ea typeface="+mn-ea"/>
          <a:cs typeface="新細明體" charset="-120"/>
        </a:defRPr>
      </a:lvl1pPr>
      <a:lvl2pPr marL="742950" indent="-285750" algn="l" rtl="0" eaLnBrk="0" fontAlgn="base" hangingPunct="0">
        <a:spcBef>
          <a:spcPct val="20000"/>
        </a:spcBef>
        <a:spcAft>
          <a:spcPct val="0"/>
        </a:spcAft>
        <a:buClr>
          <a:srgbClr val="000099"/>
        </a:buClr>
        <a:buSzPct val="55000"/>
        <a:buFont typeface="Symbol" charset="2"/>
        <a:buChar char="¾"/>
        <a:defRPr kumimoji="1" sz="2000">
          <a:solidFill>
            <a:srgbClr val="000099"/>
          </a:solidFill>
          <a:latin typeface="+mn-lt"/>
          <a:ea typeface="+mn-ea"/>
          <a:cs typeface="新細明體" charset="-120"/>
        </a:defRPr>
      </a:lvl2pPr>
      <a:lvl3pPr marL="1143000" indent="-228600" algn="l" rtl="0" eaLnBrk="0" fontAlgn="base" hangingPunct="0">
        <a:spcBef>
          <a:spcPct val="20000"/>
        </a:spcBef>
        <a:spcAft>
          <a:spcPct val="0"/>
        </a:spcAft>
        <a:buClr>
          <a:srgbClr val="003300"/>
        </a:buClr>
        <a:buSzPct val="50000"/>
        <a:buFont typeface="Wingdings" charset="2"/>
        <a:buChar char="n"/>
        <a:defRPr kumimoji="1" sz="2400">
          <a:solidFill>
            <a:srgbClr val="003300"/>
          </a:solidFill>
          <a:latin typeface="+mn-lt"/>
          <a:ea typeface="+mn-ea"/>
          <a:cs typeface="新細明體" charset="-120"/>
        </a:defRPr>
      </a:lvl3pPr>
      <a:lvl4pPr marL="1600200" indent="-228600" algn="l" rtl="0" eaLnBrk="0" fontAlgn="base" hangingPunct="0">
        <a:spcBef>
          <a:spcPct val="20000"/>
        </a:spcBef>
        <a:spcAft>
          <a:spcPct val="0"/>
        </a:spcAft>
        <a:buClr>
          <a:schemeClr val="accent2"/>
        </a:buClr>
        <a:buSzPct val="55000"/>
        <a:buFont typeface="Wingdings" charset="2"/>
        <a:buChar char="n"/>
        <a:defRPr kumimoji="1" sz="2000">
          <a:solidFill>
            <a:srgbClr val="660033"/>
          </a:solidFill>
          <a:latin typeface="+mn-lt"/>
          <a:ea typeface="+mn-ea"/>
          <a:cs typeface="新細明體" charset="-120"/>
        </a:defRPr>
      </a:lvl4pPr>
      <a:lvl5pPr marL="2057400" indent="-228600" algn="l" rtl="0" eaLnBrk="0" fontAlgn="base" hangingPunct="0">
        <a:spcBef>
          <a:spcPct val="20000"/>
        </a:spcBef>
        <a:spcAft>
          <a:spcPct val="0"/>
        </a:spcAft>
        <a:buClr>
          <a:schemeClr val="accent1"/>
        </a:buClr>
        <a:buSzPct val="50000"/>
        <a:buFont typeface="Wingdings" charset="2"/>
        <a:buChar char="n"/>
        <a:defRPr kumimoji="1" sz="2000">
          <a:solidFill>
            <a:srgbClr val="996600"/>
          </a:solidFill>
          <a:latin typeface="+mn-lt"/>
          <a:ea typeface="+mn-ea"/>
          <a:cs typeface="新細明體" charset="-120"/>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9554" name="Rectangle 2"/>
          <p:cNvSpPr>
            <a:spLocks noChangeArrowheads="1"/>
          </p:cNvSpPr>
          <p:nvPr/>
        </p:nvSpPr>
        <p:spPr bwMode="gray">
          <a:xfrm>
            <a:off x="457200" y="838200"/>
            <a:ext cx="8226425" cy="28575"/>
          </a:xfrm>
          <a:prstGeom prst="rect">
            <a:avLst/>
          </a:prstGeom>
          <a:gradFill rotWithShape="0">
            <a:gsLst>
              <a:gs pos="0">
                <a:schemeClr val="tx1"/>
              </a:gs>
              <a:gs pos="50000">
                <a:srgbClr val="C0C0C0"/>
              </a:gs>
              <a:gs pos="100000">
                <a:schemeClr val="tx1"/>
              </a:gs>
            </a:gsLst>
            <a:lin ang="0" scaled="1"/>
          </a:gradFill>
          <a:ln w="9525">
            <a:noFill/>
            <a:miter lim="800000"/>
            <a:headEnd/>
            <a:tailEnd/>
          </a:ln>
          <a:effectLst/>
        </p:spPr>
        <p:txBody>
          <a:bodyPr wrap="none" anchor="ctr"/>
          <a:lstStyle/>
          <a:p>
            <a:pPr algn="ctr">
              <a:defRPr/>
            </a:pPr>
            <a:endParaRPr lang="zh-TW" altLang="en-US">
              <a:solidFill>
                <a:srgbClr val="000000"/>
              </a:solidFill>
            </a:endParaRPr>
          </a:p>
        </p:txBody>
      </p:sp>
      <p:sp>
        <p:nvSpPr>
          <p:cNvPr id="1027" name="Rectangle 3"/>
          <p:cNvSpPr>
            <a:spLocks noGrp="1" noChangeArrowheads="1"/>
          </p:cNvSpPr>
          <p:nvPr>
            <p:ph type="title"/>
          </p:nvPr>
        </p:nvSpPr>
        <p:spPr bwMode="auto">
          <a:xfrm>
            <a:off x="685800" y="0"/>
            <a:ext cx="77739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533400" y="1143000"/>
            <a:ext cx="8077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9559" name="Rectangle 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ahoma" charset="0"/>
              </a:defRPr>
            </a:lvl1pPr>
          </a:lstStyle>
          <a:p>
            <a:pPr>
              <a:defRPr/>
            </a:pPr>
            <a:fld id="{E9463C4A-3CA2-43B0-B0A3-8D0525DC0865}" type="slidenum">
              <a:rPr lang="zh-TW" altLang="en-US">
                <a:solidFill>
                  <a:srgbClr val="000000"/>
                </a:solidFill>
              </a:rPr>
              <a:pPr>
                <a:defRPr/>
              </a:pPr>
              <a:t>‹#›</a:t>
            </a:fld>
            <a:endParaRPr lang="en-US" altLang="zh-TW">
              <a:solidFill>
                <a:srgbClr val="000000"/>
              </a:solidFill>
            </a:endParaRPr>
          </a:p>
        </p:txBody>
      </p:sp>
      <p:pic>
        <p:nvPicPr>
          <p:cNvPr id="1030" name="Picture 11" descr="ncku1"/>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14313" y="5989638"/>
            <a:ext cx="90011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5"/>
          <p:cNvSpPr>
            <a:spLocks noChangeShapeType="1"/>
          </p:cNvSpPr>
          <p:nvPr userDrawn="1"/>
        </p:nvSpPr>
        <p:spPr bwMode="auto">
          <a:xfrm>
            <a:off x="3038475" y="6643688"/>
            <a:ext cx="5040313"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mtClean="0">
              <a:solidFill>
                <a:srgbClr val="000000"/>
              </a:solidFill>
              <a:latin typeface="Tahoma" pitchFamily="34" charset="0"/>
            </a:endParaRPr>
          </a:p>
        </p:txBody>
      </p:sp>
      <p:sp>
        <p:nvSpPr>
          <p:cNvPr id="1032" name="Text Box 6"/>
          <p:cNvSpPr txBox="1">
            <a:spLocks noChangeArrowheads="1"/>
          </p:cNvSpPr>
          <p:nvPr userDrawn="1"/>
        </p:nvSpPr>
        <p:spPr bwMode="gray">
          <a:xfrm>
            <a:off x="857250" y="6500813"/>
            <a:ext cx="22145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algn="r" eaLnBrk="1" hangingPunct="1">
              <a:defRPr/>
            </a:pPr>
            <a:r>
              <a:rPr kumimoji="0" lang="en-US" altLang="zh-TW" sz="1400" b="1" smtClean="0">
                <a:solidFill>
                  <a:srgbClr val="000000"/>
                </a:solidFill>
                <a:latin typeface="Arial" charset="0"/>
              </a:rPr>
              <a:t>NCKU CSIE EDALAB</a:t>
            </a:r>
          </a:p>
        </p:txBody>
      </p:sp>
    </p:spTree>
    <p:extLst>
      <p:ext uri="{BB962C8B-B14F-4D97-AF65-F5344CB8AC3E}">
        <p14:creationId xmlns:p14="http://schemas.microsoft.com/office/powerpoint/2010/main" val="157865635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Lst>
  <p:transition spd="slow">
    <p:push/>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2800" b="1">
          <a:solidFill>
            <a:srgbClr val="000099"/>
          </a:solidFill>
          <a:latin typeface="+mj-lt"/>
          <a:ea typeface="+mj-ea"/>
          <a:cs typeface="新細明體" charset="-120"/>
        </a:defRPr>
      </a:lvl1pPr>
      <a:lvl2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2pPr>
      <a:lvl3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3pPr>
      <a:lvl4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4pPr>
      <a:lvl5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5pPr>
      <a:lvl6pPr marL="457200" algn="ctr" rtl="0" fontAlgn="base">
        <a:spcBef>
          <a:spcPct val="0"/>
        </a:spcBef>
        <a:spcAft>
          <a:spcPct val="0"/>
        </a:spcAft>
        <a:defRPr kumimoji="1" sz="2800" b="1">
          <a:solidFill>
            <a:srgbClr val="000099"/>
          </a:solidFill>
          <a:latin typeface="Arial" charset="0"/>
          <a:ea typeface="新細明體" pitchFamily="18" charset="-120"/>
        </a:defRPr>
      </a:lvl6pPr>
      <a:lvl7pPr marL="914400" algn="ctr" rtl="0" fontAlgn="base">
        <a:spcBef>
          <a:spcPct val="0"/>
        </a:spcBef>
        <a:spcAft>
          <a:spcPct val="0"/>
        </a:spcAft>
        <a:defRPr kumimoji="1" sz="2800" b="1">
          <a:solidFill>
            <a:srgbClr val="000099"/>
          </a:solidFill>
          <a:latin typeface="Arial" charset="0"/>
          <a:ea typeface="新細明體" pitchFamily="18" charset="-120"/>
        </a:defRPr>
      </a:lvl7pPr>
      <a:lvl8pPr marL="1371600" algn="ctr" rtl="0" fontAlgn="base">
        <a:spcBef>
          <a:spcPct val="0"/>
        </a:spcBef>
        <a:spcAft>
          <a:spcPct val="0"/>
        </a:spcAft>
        <a:defRPr kumimoji="1" sz="2800" b="1">
          <a:solidFill>
            <a:srgbClr val="000099"/>
          </a:solidFill>
          <a:latin typeface="Arial" charset="0"/>
          <a:ea typeface="新細明體" pitchFamily="18" charset="-120"/>
        </a:defRPr>
      </a:lvl8pPr>
      <a:lvl9pPr marL="1828800" algn="ctr" rtl="0" fontAlgn="base">
        <a:spcBef>
          <a:spcPct val="0"/>
        </a:spcBef>
        <a:spcAft>
          <a:spcPct val="0"/>
        </a:spcAft>
        <a:defRPr kumimoji="1" sz="2800" b="1">
          <a:solidFill>
            <a:srgbClr val="000099"/>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1"/>
        </a:buClr>
        <a:buSzPct val="120000"/>
        <a:buFont typeface="標楷體" pitchFamily="65" charset="-120"/>
        <a:buChar char="․"/>
        <a:defRPr kumimoji="1" sz="2400">
          <a:solidFill>
            <a:schemeClr val="tx1"/>
          </a:solidFill>
          <a:latin typeface="+mn-lt"/>
          <a:ea typeface="+mn-ea"/>
          <a:cs typeface="新細明體" charset="-120"/>
        </a:defRPr>
      </a:lvl1pPr>
      <a:lvl2pPr marL="742950" indent="-285750" algn="l" rtl="0" eaLnBrk="0" fontAlgn="base" hangingPunct="0">
        <a:spcBef>
          <a:spcPct val="20000"/>
        </a:spcBef>
        <a:spcAft>
          <a:spcPct val="0"/>
        </a:spcAft>
        <a:buClr>
          <a:srgbClr val="000099"/>
        </a:buClr>
        <a:buSzPct val="55000"/>
        <a:buFont typeface="Symbol" pitchFamily="18" charset="2"/>
        <a:buChar char="¾"/>
        <a:defRPr kumimoji="1" sz="2000">
          <a:solidFill>
            <a:srgbClr val="000099"/>
          </a:solidFill>
          <a:latin typeface="+mn-lt"/>
          <a:ea typeface="+mn-ea"/>
          <a:cs typeface="新細明體" charset="-120"/>
        </a:defRPr>
      </a:lvl2pPr>
      <a:lvl3pPr marL="1143000" indent="-228600" algn="l" rtl="0" eaLnBrk="0" fontAlgn="base" hangingPunct="0">
        <a:spcBef>
          <a:spcPct val="20000"/>
        </a:spcBef>
        <a:spcAft>
          <a:spcPct val="0"/>
        </a:spcAft>
        <a:buClr>
          <a:srgbClr val="003300"/>
        </a:buClr>
        <a:buSzPct val="50000"/>
        <a:buFont typeface="Wingdings" pitchFamily="2" charset="2"/>
        <a:buChar char="n"/>
        <a:defRPr kumimoji="1" sz="2400">
          <a:solidFill>
            <a:srgbClr val="003300"/>
          </a:solidFill>
          <a:latin typeface="+mn-lt"/>
          <a:ea typeface="+mn-ea"/>
          <a:cs typeface="新細明體" charset="-12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rgbClr val="660033"/>
          </a:solidFill>
          <a:latin typeface="+mn-lt"/>
          <a:ea typeface="+mn-ea"/>
          <a:cs typeface="新細明體" charset="-12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cs typeface="新細明體" charset="-120"/>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21.png"/><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1.pn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50.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10.png"/><Relationship Id="rId12" Type="http://schemas.openxmlformats.org/officeDocument/2006/relationships/image" Target="../media/image26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1.png"/><Relationship Id="rId11" Type="http://schemas.openxmlformats.org/officeDocument/2006/relationships/image" Target="../media/image250.png"/><Relationship Id="rId5" Type="http://schemas.openxmlformats.org/officeDocument/2006/relationships/image" Target="../media/image191.pn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230.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91.png"/><Relationship Id="rId7" Type="http://schemas.openxmlformats.org/officeDocument/2006/relationships/image" Target="../media/image2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301.png"/><Relationship Id="rId5" Type="http://schemas.openxmlformats.org/officeDocument/2006/relationships/image" Target="../media/image190.png"/><Relationship Id="rId10" Type="http://schemas.openxmlformats.org/officeDocument/2006/relationships/image" Target="../media/image240.png"/><Relationship Id="rId4" Type="http://schemas.openxmlformats.org/officeDocument/2006/relationships/image" Target="../media/image181.png"/><Relationship Id="rId9" Type="http://schemas.openxmlformats.org/officeDocument/2006/relationships/image" Target="../media/image231.png"/></Relationships>
</file>

<file path=ppt/slides/_rels/slide28.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60.png"/><Relationship Id="rId7" Type="http://schemas.openxmlformats.org/officeDocument/2006/relationships/image" Target="../media/image300.png"/><Relationship Id="rId12" Type="http://schemas.openxmlformats.org/officeDocument/2006/relationships/image" Target="../media/image35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0.png"/><Relationship Id="rId11" Type="http://schemas.openxmlformats.org/officeDocument/2006/relationships/image" Target="../media/image36.png"/><Relationship Id="rId5" Type="http://schemas.openxmlformats.org/officeDocument/2006/relationships/image" Target="../media/image280.png"/><Relationship Id="rId10" Type="http://schemas.openxmlformats.org/officeDocument/2006/relationships/image" Target="../media/image330.png"/><Relationship Id="rId4" Type="http://schemas.openxmlformats.org/officeDocument/2006/relationships/image" Target="../media/image270.png"/><Relationship Id="rId9" Type="http://schemas.openxmlformats.org/officeDocument/2006/relationships/image" Target="../media/image3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localuser\Desktop\session7\splitting.mpg" TargetMode="External"/><Relationship Id="rId1" Type="http://schemas.microsoft.com/office/2007/relationships/media" Target="file:///C:\Users\localuser\Desktop\session7\splitting.mp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file:///C:\Users\localuser\Desktop\session7\innerloopdance-2.mpg" TargetMode="External"/><Relationship Id="rId7" Type="http://schemas.openxmlformats.org/officeDocument/2006/relationships/image" Target="../media/image7.png"/><Relationship Id="rId2" Type="http://schemas.openxmlformats.org/officeDocument/2006/relationships/video" Target="file:///C:\Users\localuser\Desktop\session7\formation.mpg" TargetMode="External"/><Relationship Id="rId1" Type="http://schemas.microsoft.com/office/2007/relationships/media" Target="file:///C:\Users\localuser\Desktop\session7\formation.mpg" TargetMode="External"/><Relationship Id="rId6" Type="http://schemas.openxmlformats.org/officeDocument/2006/relationships/image" Target="../media/image6.png"/><Relationship Id="rId5" Type="http://schemas.openxmlformats.org/officeDocument/2006/relationships/slideLayout" Target="../slideLayouts/slideLayout7.xml"/><Relationship Id="rId4" Type="http://schemas.openxmlformats.org/officeDocument/2006/relationships/video" Target="file:///C:\Users\localuser\Desktop\session7\innerloopdance-2.m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a:spLocks noChangeArrowheads="1"/>
          </p:cNvSpPr>
          <p:nvPr/>
        </p:nvSpPr>
        <p:spPr bwMode="auto">
          <a:xfrm>
            <a:off x="1587" y="3961185"/>
            <a:ext cx="9144000" cy="20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90000"/>
              </a:lnSpc>
              <a:spcBef>
                <a:spcPct val="20000"/>
              </a:spcBef>
              <a:buClr>
                <a:schemeClr val="tx1"/>
              </a:buClr>
              <a:buSzPct val="120000"/>
              <a:buFont typeface="標楷體" pitchFamily="65" charset="-120"/>
              <a:buNone/>
            </a:pPr>
            <a:endParaRPr lang="zh-TW" altLang="en-US" sz="1600" b="1" dirty="0">
              <a:latin typeface="Times New Roman" charset="0"/>
              <a:ea typeface="標楷體" pitchFamily="65" charset="-120"/>
            </a:endParaRPr>
          </a:p>
          <a:p>
            <a:pPr algn="ctr">
              <a:lnSpc>
                <a:spcPct val="90000"/>
              </a:lnSpc>
              <a:spcBef>
                <a:spcPct val="20000"/>
              </a:spcBef>
              <a:buClr>
                <a:schemeClr val="tx1"/>
              </a:buClr>
              <a:buSzPct val="120000"/>
              <a:buFont typeface="標楷體" pitchFamily="65" charset="-120"/>
              <a:buNone/>
            </a:pPr>
            <a:r>
              <a:rPr lang="en-US" altLang="zh-TW" sz="1600" b="1" dirty="0" smtClean="0">
                <a:solidFill>
                  <a:schemeClr val="tx2">
                    <a:lumMod val="75000"/>
                  </a:schemeClr>
                </a:solidFill>
                <a:latin typeface="Arial" charset="0"/>
              </a:rPr>
              <a:t>Shang-</a:t>
            </a:r>
            <a:r>
              <a:rPr lang="en-US" altLang="zh-TW" sz="1600" b="1" dirty="0" err="1" smtClean="0">
                <a:solidFill>
                  <a:schemeClr val="tx2">
                    <a:lumMod val="75000"/>
                  </a:schemeClr>
                </a:solidFill>
                <a:latin typeface="Arial" charset="0"/>
              </a:rPr>
              <a:t>Tsung</a:t>
            </a:r>
            <a:r>
              <a:rPr lang="en-US" altLang="zh-TW" sz="1600" b="1" dirty="0" smtClean="0">
                <a:solidFill>
                  <a:schemeClr val="tx2">
                    <a:lumMod val="75000"/>
                  </a:schemeClr>
                </a:solidFill>
                <a:latin typeface="Arial" charset="0"/>
              </a:rPr>
              <a:t> Yu</a:t>
            </a:r>
            <a:r>
              <a:rPr lang="en-US" altLang="zh-TW" sz="1600" dirty="0" smtClean="0">
                <a:latin typeface="Arial" charset="0"/>
              </a:rPr>
              <a:t>, Sheng-Han </a:t>
            </a:r>
            <a:r>
              <a:rPr lang="en-US" altLang="zh-TW" sz="1600" dirty="0" err="1" smtClean="0">
                <a:latin typeface="Arial" charset="0"/>
              </a:rPr>
              <a:t>Yeh</a:t>
            </a:r>
            <a:r>
              <a:rPr lang="en-US" altLang="zh-TW" sz="1600" dirty="0" smtClean="0">
                <a:latin typeface="Arial" charset="0"/>
              </a:rPr>
              <a:t>, and </a:t>
            </a:r>
            <a:r>
              <a:rPr lang="en-US" altLang="zh-TW" sz="1600" dirty="0" err="1" smtClean="0">
                <a:latin typeface="Arial" charset="0"/>
              </a:rPr>
              <a:t>Tsung</a:t>
            </a:r>
            <a:r>
              <a:rPr lang="en-US" altLang="zh-TW" sz="1600" dirty="0" smtClean="0">
                <a:latin typeface="Arial" charset="0"/>
              </a:rPr>
              <a:t>-Yi Ho</a:t>
            </a:r>
            <a:endParaRPr lang="en-US" altLang="zh-TW" sz="1600" dirty="0">
              <a:latin typeface="Arial" charset="0"/>
            </a:endParaRPr>
          </a:p>
          <a:p>
            <a:pPr algn="ctr">
              <a:lnSpc>
                <a:spcPct val="60000"/>
              </a:lnSpc>
              <a:spcBef>
                <a:spcPct val="20000"/>
              </a:spcBef>
              <a:buClr>
                <a:schemeClr val="tx1"/>
              </a:buClr>
              <a:buSzPct val="120000"/>
              <a:buFont typeface="標楷體" pitchFamily="65" charset="-120"/>
              <a:buNone/>
            </a:pPr>
            <a:r>
              <a:rPr lang="en-US" altLang="zh-TW" sz="1600" dirty="0" smtClean="0">
                <a:latin typeface="Arial" charset="0"/>
              </a:rPr>
              <a:t>jidung@eda.csie.ncku.edu.tw</a:t>
            </a:r>
            <a:endParaRPr lang="en-US" altLang="zh-TW" sz="1600" dirty="0">
              <a:latin typeface="Arial" charset="0"/>
            </a:endParaRPr>
          </a:p>
          <a:p>
            <a:pPr algn="ctr">
              <a:lnSpc>
                <a:spcPct val="60000"/>
              </a:lnSpc>
              <a:spcBef>
                <a:spcPct val="20000"/>
              </a:spcBef>
              <a:buClr>
                <a:schemeClr val="tx1"/>
              </a:buClr>
              <a:buSzPct val="120000"/>
              <a:buFont typeface="標楷體" pitchFamily="65" charset="-120"/>
              <a:buNone/>
            </a:pPr>
            <a:r>
              <a:rPr lang="en-US" altLang="zh-TW" sz="1600" dirty="0">
                <a:latin typeface="Arial" charset="0"/>
              </a:rPr>
              <a:t>http://eda.csie.ncku.edu.tw</a:t>
            </a:r>
          </a:p>
          <a:p>
            <a:pPr algn="ctr">
              <a:lnSpc>
                <a:spcPct val="60000"/>
              </a:lnSpc>
              <a:spcBef>
                <a:spcPct val="20000"/>
              </a:spcBef>
              <a:buClr>
                <a:schemeClr val="tx1"/>
              </a:buClr>
              <a:buSzPct val="120000"/>
              <a:buFont typeface="標楷體" pitchFamily="65" charset="-120"/>
              <a:buNone/>
            </a:pPr>
            <a:r>
              <a:rPr lang="en-US" altLang="zh-TW" sz="1600" dirty="0">
                <a:latin typeface="Arial" charset="0"/>
              </a:rPr>
              <a:t>Electronic Design Automation Laboratory</a:t>
            </a:r>
          </a:p>
          <a:p>
            <a:pPr algn="ctr">
              <a:lnSpc>
                <a:spcPct val="60000"/>
              </a:lnSpc>
              <a:spcBef>
                <a:spcPct val="20000"/>
              </a:spcBef>
              <a:buClr>
                <a:schemeClr val="tx1"/>
              </a:buClr>
              <a:buSzPct val="120000"/>
              <a:buFont typeface="標楷體" pitchFamily="65" charset="-120"/>
              <a:buNone/>
            </a:pPr>
            <a:r>
              <a:rPr lang="en-US" altLang="zh-TW" sz="1600" dirty="0">
                <a:latin typeface="Arial" charset="0"/>
              </a:rPr>
              <a:t>Department of Computer Science and Information Engineering</a:t>
            </a:r>
          </a:p>
          <a:p>
            <a:pPr algn="ctr">
              <a:lnSpc>
                <a:spcPct val="60000"/>
              </a:lnSpc>
              <a:spcBef>
                <a:spcPct val="20000"/>
              </a:spcBef>
              <a:buClr>
                <a:schemeClr val="tx1"/>
              </a:buClr>
              <a:buSzPct val="120000"/>
              <a:buFont typeface="標楷體" pitchFamily="65" charset="-120"/>
              <a:buNone/>
            </a:pPr>
            <a:r>
              <a:rPr lang="en-US" altLang="zh-TW" sz="1600" dirty="0">
                <a:latin typeface="Arial" charset="0"/>
              </a:rPr>
              <a:t>National Cheng Kung University</a:t>
            </a:r>
          </a:p>
          <a:p>
            <a:pPr algn="ctr">
              <a:lnSpc>
                <a:spcPct val="60000"/>
              </a:lnSpc>
              <a:spcBef>
                <a:spcPct val="20000"/>
              </a:spcBef>
              <a:buClr>
                <a:schemeClr val="tx1"/>
              </a:buClr>
              <a:buSzPct val="120000"/>
              <a:buFont typeface="標楷體" pitchFamily="65" charset="-120"/>
              <a:buNone/>
            </a:pPr>
            <a:r>
              <a:rPr lang="en-US" altLang="zh-TW" sz="1600" dirty="0">
                <a:latin typeface="Arial" charset="0"/>
              </a:rPr>
              <a:t>Tainan, Taiwan</a:t>
            </a:r>
          </a:p>
        </p:txBody>
      </p:sp>
      <p:pic>
        <p:nvPicPr>
          <p:cNvPr id="13315" name="Picture 18" descr="ncku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5980113"/>
            <a:ext cx="574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WordArt 19"/>
          <p:cNvSpPr>
            <a:spLocks noChangeArrowheads="1" noChangeShapeType="1" noTextEdit="1"/>
          </p:cNvSpPr>
          <p:nvPr/>
        </p:nvSpPr>
        <p:spPr bwMode="gray">
          <a:xfrm>
            <a:off x="323528" y="1196752"/>
            <a:ext cx="8640960" cy="864319"/>
          </a:xfrm>
          <a:prstGeom prst="rect">
            <a:avLst/>
          </a:prstGeom>
        </p:spPr>
        <p:txBody>
          <a:bodyPr wrap="none" fromWordArt="1">
            <a:prstTxWarp prst="textDeflate">
              <a:avLst>
                <a:gd name="adj" fmla="val 0"/>
              </a:avLst>
            </a:prstTxWarp>
          </a:bodyPr>
          <a:lstStyle/>
          <a:p>
            <a:pPr algn="ctr"/>
            <a:r>
              <a:rPr lang="en-US" altLang="zh-TW"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38100" dir="2700000" algn="tl" rotWithShape="0">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Reliability-Driven Chip-Level Design for </a:t>
            </a:r>
          </a:p>
          <a:p>
            <a:pPr algn="ctr"/>
            <a:r>
              <a:rPr lang="en-US" altLang="zh-TW"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38100" dir="2700000" algn="tl" rotWithShape="0">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High-Frequency Digital Microfluidic Biochips</a:t>
            </a:r>
            <a:endParaRPr lang="zh-TW" altLang="en-US" sz="5400" b="1" kern="10" dirty="0">
              <a:ln w="28575">
                <a:solidFill>
                  <a:schemeClr val="tx1"/>
                </a:solidFill>
                <a:round/>
                <a:headEnd/>
                <a:tailEnd/>
              </a:ln>
              <a:gradFill rotWithShape="1">
                <a:gsLst>
                  <a:gs pos="0">
                    <a:schemeClr val="bg1"/>
                  </a:gs>
                  <a:gs pos="100000">
                    <a:schemeClr val="accent2"/>
                  </a:gs>
                </a:gsLst>
                <a:lin ang="5400000" scaled="1"/>
              </a:gradFill>
              <a:effectLst>
                <a:outerShdw dist="38100" dir="2700000" algn="tl" rotWithShape="0">
                  <a:srgbClr val="000000">
                    <a:alpha val="43137"/>
                  </a:srgbClr>
                </a:outerShdw>
              </a:effectLst>
              <a:latin typeface="Verdana" panose="020B0604030504040204" pitchFamily="34" charset="0"/>
              <a:cs typeface="Verdana" panose="020B0604030504040204" pitchFamily="34" charset="0"/>
            </a:endParaRPr>
          </a:p>
        </p:txBody>
      </p:sp>
      <p:sp>
        <p:nvSpPr>
          <p:cNvPr id="3" name="文字方塊 2"/>
          <p:cNvSpPr txBox="1"/>
          <p:nvPr/>
        </p:nvSpPr>
        <p:spPr>
          <a:xfrm>
            <a:off x="3655707" y="3034837"/>
            <a:ext cx="1835759" cy="461665"/>
          </a:xfrm>
          <a:prstGeom prst="rect">
            <a:avLst/>
          </a:prstGeom>
          <a:noFill/>
        </p:spPr>
        <p:txBody>
          <a:bodyPr wrap="none" rtlCol="0">
            <a:spAutoFit/>
          </a:bodyPr>
          <a:lstStyle/>
          <a:p>
            <a:r>
              <a:rPr lang="en-US" altLang="zh-TW" b="1" dirty="0" smtClean="0">
                <a:solidFill>
                  <a:srgbClr val="000099"/>
                </a:solidFill>
              </a:rPr>
              <a:t>ISPD 2014</a:t>
            </a:r>
            <a:endParaRPr lang="zh-TW" altLang="en-US" b="1" dirty="0">
              <a:solidFill>
                <a:srgbClr val="0000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字方塊 98"/>
          <p:cNvSpPr txBox="1"/>
          <p:nvPr/>
        </p:nvSpPr>
        <p:spPr>
          <a:xfrm>
            <a:off x="2369476" y="5258829"/>
            <a:ext cx="288032" cy="461665"/>
          </a:xfrm>
          <a:prstGeom prst="rect">
            <a:avLst/>
          </a:prstGeom>
          <a:noFill/>
        </p:spPr>
        <p:txBody>
          <a:bodyPr wrap="square" rtlCol="0">
            <a:spAutoFit/>
          </a:bodyPr>
          <a:lstStyle/>
          <a:p>
            <a:r>
              <a:rPr lang="en-US" altLang="zh-TW" dirty="0" smtClean="0"/>
              <a:t>X</a:t>
            </a:r>
            <a:endParaRPr lang="zh-TW" altLang="en-US" dirty="0"/>
          </a:p>
        </p:txBody>
      </p:sp>
      <p:sp>
        <p:nvSpPr>
          <p:cNvPr id="2" name="標題 1"/>
          <p:cNvSpPr>
            <a:spLocks noGrp="1"/>
          </p:cNvSpPr>
          <p:nvPr>
            <p:ph type="title"/>
          </p:nvPr>
        </p:nvSpPr>
        <p:spPr/>
        <p:txBody>
          <a:bodyPr/>
          <a:lstStyle/>
          <a:p>
            <a:r>
              <a:rPr lang="en-US" altLang="zh-TW" dirty="0"/>
              <a:t>Broadcast Electrode </a:t>
            </a:r>
            <a:r>
              <a:rPr lang="en-US" altLang="zh-TW" dirty="0" smtClean="0"/>
              <a:t>Addressing (1/2)</a:t>
            </a:r>
            <a:endParaRPr lang="zh-TW" altLang="en-US" dirty="0"/>
          </a:p>
        </p:txBody>
      </p:sp>
      <p:sp>
        <p:nvSpPr>
          <p:cNvPr id="3" name="內容版面配置區 2"/>
          <p:cNvSpPr>
            <a:spLocks noGrp="1"/>
          </p:cNvSpPr>
          <p:nvPr>
            <p:ph idx="1"/>
          </p:nvPr>
        </p:nvSpPr>
        <p:spPr/>
        <p:txBody>
          <a:bodyPr/>
          <a:lstStyle/>
          <a:p>
            <a:r>
              <a:rPr lang="en-US" altLang="zh-TW" dirty="0" smtClean="0"/>
              <a:t>Electrode </a:t>
            </a:r>
            <a:r>
              <a:rPr lang="en-US" altLang="zh-TW" dirty="0"/>
              <a:t>Actuation </a:t>
            </a:r>
            <a:r>
              <a:rPr lang="en-US" altLang="zh-TW" dirty="0" smtClean="0"/>
              <a:t>Sequence (</a:t>
            </a:r>
            <a:r>
              <a:rPr lang="en-US" altLang="zh-TW" dirty="0" smtClean="0">
                <a:solidFill>
                  <a:srgbClr val="FF0000"/>
                </a:solidFill>
              </a:rPr>
              <a:t>AS</a:t>
            </a:r>
            <a:r>
              <a:rPr lang="en-US" altLang="zh-TW" dirty="0" smtClean="0"/>
              <a:t>)</a:t>
            </a:r>
            <a:endParaRPr lang="en-US" altLang="zh-TW" dirty="0"/>
          </a:p>
          <a:p>
            <a:pPr lvl="1"/>
            <a:r>
              <a:rPr lang="en-US" altLang="zh-TW" dirty="0" smtClean="0"/>
              <a:t>An AS represents every status </a:t>
            </a:r>
            <a:r>
              <a:rPr lang="en-US" altLang="zh-TW" dirty="0"/>
              <a:t>demanded at each time </a:t>
            </a:r>
            <a:r>
              <a:rPr lang="en-US" altLang="zh-TW" dirty="0" smtClean="0"/>
              <a:t>step</a:t>
            </a:r>
          </a:p>
          <a:p>
            <a:pPr marL="457200" lvl="1" indent="0">
              <a:buNone/>
            </a:pPr>
            <a:r>
              <a:rPr lang="en-US" altLang="zh-TW" sz="1800" dirty="0" smtClean="0"/>
              <a:t>     </a:t>
            </a:r>
            <a:r>
              <a:rPr lang="en-US" altLang="zh-TW" sz="1800" b="1" dirty="0" smtClean="0">
                <a:solidFill>
                  <a:srgbClr val="FF0000"/>
                </a:solidFill>
              </a:rPr>
              <a:t>1</a:t>
            </a:r>
            <a:r>
              <a:rPr lang="en-US" altLang="zh-TW" sz="1800" dirty="0" smtClean="0"/>
              <a:t>:  Actuated term</a:t>
            </a:r>
            <a:endParaRPr lang="en-US" altLang="zh-TW" sz="1800" dirty="0"/>
          </a:p>
          <a:p>
            <a:pPr marL="457200" lvl="1" indent="0">
              <a:buFont typeface="Symbol" charset="2"/>
              <a:buNone/>
            </a:pPr>
            <a:r>
              <a:rPr lang="en-US" altLang="zh-TW" sz="1800" dirty="0"/>
              <a:t>    </a:t>
            </a:r>
            <a:r>
              <a:rPr lang="en-US" altLang="zh-TW" sz="1800" dirty="0" smtClean="0"/>
              <a:t> </a:t>
            </a:r>
            <a:r>
              <a:rPr lang="en-US" altLang="zh-TW" sz="1800" b="1" dirty="0" smtClean="0">
                <a:solidFill>
                  <a:srgbClr val="FF0000"/>
                </a:solidFill>
              </a:rPr>
              <a:t>0</a:t>
            </a:r>
            <a:r>
              <a:rPr lang="en-US" altLang="zh-TW" sz="1800" dirty="0"/>
              <a:t>: </a:t>
            </a:r>
            <a:r>
              <a:rPr lang="en-US" altLang="zh-TW" sz="1800" dirty="0" smtClean="0"/>
              <a:t> Grounded term</a:t>
            </a:r>
          </a:p>
          <a:p>
            <a:pPr marL="457200" lvl="1" indent="0">
              <a:buFont typeface="Symbol" charset="2"/>
              <a:buNone/>
            </a:pPr>
            <a:r>
              <a:rPr lang="en-US" altLang="zh-TW" sz="1800" dirty="0"/>
              <a:t> </a:t>
            </a:r>
            <a:r>
              <a:rPr lang="en-US" altLang="zh-TW" sz="1800" dirty="0" smtClean="0"/>
              <a:t>    </a:t>
            </a:r>
            <a:r>
              <a:rPr lang="en-US" altLang="zh-TW" sz="1800" b="1" dirty="0" smtClean="0">
                <a:solidFill>
                  <a:srgbClr val="FF0000"/>
                </a:solidFill>
              </a:rPr>
              <a:t>X</a:t>
            </a:r>
            <a:r>
              <a:rPr lang="en-US" altLang="zh-TW" sz="1800" dirty="0" smtClean="0"/>
              <a:t>:  Don’t care term</a:t>
            </a:r>
            <a:endParaRPr lang="en-US" altLang="zh-TW" sz="1800" dirty="0"/>
          </a:p>
          <a:p>
            <a:r>
              <a:rPr lang="en-US" altLang="zh-TW" dirty="0" smtClean="0"/>
              <a:t>Share the same control pin</a:t>
            </a:r>
          </a:p>
          <a:p>
            <a:pPr lvl="1"/>
            <a:r>
              <a:rPr lang="en-US" altLang="zh-TW" dirty="0" smtClean="0"/>
              <a:t>By observing, multiple electrodes can share an identical sequence by replacing </a:t>
            </a:r>
            <a:r>
              <a:rPr lang="en-US" altLang="zh-TW" b="1" dirty="0" smtClean="0">
                <a:solidFill>
                  <a:srgbClr val="FF0000"/>
                </a:solidFill>
              </a:rPr>
              <a:t>X</a:t>
            </a:r>
            <a:r>
              <a:rPr lang="en-US" altLang="zh-TW" dirty="0" smtClean="0"/>
              <a:t> with </a:t>
            </a:r>
            <a:r>
              <a:rPr lang="en-US" altLang="zh-TW" b="1" dirty="0" smtClean="0">
                <a:solidFill>
                  <a:srgbClr val="FF0000"/>
                </a:solidFill>
              </a:rPr>
              <a:t>1</a:t>
            </a:r>
            <a:r>
              <a:rPr lang="en-US" altLang="zh-TW" dirty="0" smtClean="0"/>
              <a:t> or </a:t>
            </a:r>
            <a:r>
              <a:rPr lang="en-US" altLang="zh-TW" b="1" dirty="0" smtClean="0">
                <a:solidFill>
                  <a:srgbClr val="FF0000"/>
                </a:solidFill>
              </a:rPr>
              <a:t>0</a:t>
            </a:r>
          </a:p>
          <a:p>
            <a:pPr marL="457200" lvl="1" indent="0">
              <a:buNone/>
            </a:pPr>
            <a:endParaRPr lang="en-US" altLang="zh-TW" sz="1800"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10</a:t>
            </a:fld>
            <a:endParaRPr lang="en-US" altLang="zh-TW" dirty="0">
              <a:solidFill>
                <a:srgbClr val="000000"/>
              </a:solidFill>
            </a:endParaRPr>
          </a:p>
        </p:txBody>
      </p:sp>
      <p:sp>
        <p:nvSpPr>
          <p:cNvPr id="92" name="文字方塊 91"/>
          <p:cNvSpPr txBox="1"/>
          <p:nvPr/>
        </p:nvSpPr>
        <p:spPr>
          <a:xfrm>
            <a:off x="2377645" y="4437118"/>
            <a:ext cx="288032" cy="461665"/>
          </a:xfrm>
          <a:prstGeom prst="rect">
            <a:avLst/>
          </a:prstGeom>
          <a:noFill/>
        </p:spPr>
        <p:txBody>
          <a:bodyPr wrap="square" rtlCol="0">
            <a:spAutoFit/>
          </a:bodyPr>
          <a:lstStyle/>
          <a:p>
            <a:r>
              <a:rPr lang="en-US" altLang="zh-TW" dirty="0" smtClean="0"/>
              <a:t>1</a:t>
            </a:r>
            <a:endParaRPr lang="zh-TW" altLang="en-US" dirty="0"/>
          </a:p>
        </p:txBody>
      </p:sp>
      <p:sp>
        <p:nvSpPr>
          <p:cNvPr id="93" name="文字方塊 92"/>
          <p:cNvSpPr txBox="1"/>
          <p:nvPr/>
        </p:nvSpPr>
        <p:spPr>
          <a:xfrm>
            <a:off x="2645735" y="4437118"/>
            <a:ext cx="288032" cy="461665"/>
          </a:xfrm>
          <a:prstGeom prst="rect">
            <a:avLst/>
          </a:prstGeom>
          <a:noFill/>
        </p:spPr>
        <p:txBody>
          <a:bodyPr wrap="square" rtlCol="0">
            <a:spAutoFit/>
          </a:bodyPr>
          <a:lstStyle/>
          <a:p>
            <a:r>
              <a:rPr lang="en-US" altLang="zh-TW" dirty="0" smtClean="0"/>
              <a:t>X</a:t>
            </a:r>
            <a:endParaRPr lang="zh-TW" altLang="en-US" dirty="0"/>
          </a:p>
        </p:txBody>
      </p:sp>
      <p:sp>
        <p:nvSpPr>
          <p:cNvPr id="94" name="文字方塊 93"/>
          <p:cNvSpPr txBox="1"/>
          <p:nvPr/>
        </p:nvSpPr>
        <p:spPr>
          <a:xfrm>
            <a:off x="2933767" y="4437117"/>
            <a:ext cx="288032" cy="461665"/>
          </a:xfrm>
          <a:prstGeom prst="rect">
            <a:avLst/>
          </a:prstGeom>
          <a:noFill/>
        </p:spPr>
        <p:txBody>
          <a:bodyPr wrap="square" rtlCol="0">
            <a:spAutoFit/>
          </a:bodyPr>
          <a:lstStyle/>
          <a:p>
            <a:r>
              <a:rPr lang="en-US" altLang="zh-TW" dirty="0" smtClean="0"/>
              <a:t>0</a:t>
            </a:r>
            <a:endParaRPr lang="zh-TW" altLang="en-US" dirty="0"/>
          </a:p>
        </p:txBody>
      </p:sp>
      <p:sp>
        <p:nvSpPr>
          <p:cNvPr id="95" name="文字方塊 94"/>
          <p:cNvSpPr txBox="1"/>
          <p:nvPr/>
        </p:nvSpPr>
        <p:spPr>
          <a:xfrm>
            <a:off x="3221799" y="4437116"/>
            <a:ext cx="288032" cy="461665"/>
          </a:xfrm>
          <a:prstGeom prst="rect">
            <a:avLst/>
          </a:prstGeom>
          <a:noFill/>
        </p:spPr>
        <p:txBody>
          <a:bodyPr wrap="square" rtlCol="0">
            <a:spAutoFit/>
          </a:bodyPr>
          <a:lstStyle/>
          <a:p>
            <a:r>
              <a:rPr lang="en-US" altLang="zh-TW" dirty="0"/>
              <a:t>1</a:t>
            </a:r>
            <a:endParaRPr lang="zh-TW" altLang="en-US" dirty="0"/>
          </a:p>
        </p:txBody>
      </p:sp>
      <p:sp>
        <p:nvSpPr>
          <p:cNvPr id="96" name="文字方塊 95"/>
          <p:cNvSpPr txBox="1"/>
          <p:nvPr/>
        </p:nvSpPr>
        <p:spPr>
          <a:xfrm>
            <a:off x="3514160" y="4437115"/>
            <a:ext cx="288032" cy="461665"/>
          </a:xfrm>
          <a:prstGeom prst="rect">
            <a:avLst/>
          </a:prstGeom>
          <a:noFill/>
        </p:spPr>
        <p:txBody>
          <a:bodyPr wrap="square" rtlCol="0">
            <a:spAutoFit/>
          </a:bodyPr>
          <a:lstStyle/>
          <a:p>
            <a:r>
              <a:rPr lang="en-US" altLang="zh-TW" dirty="0" smtClean="0"/>
              <a:t>0</a:t>
            </a:r>
            <a:endParaRPr lang="zh-TW" altLang="en-US" dirty="0"/>
          </a:p>
        </p:txBody>
      </p:sp>
      <p:sp>
        <p:nvSpPr>
          <p:cNvPr id="97" name="文字方塊 96"/>
          <p:cNvSpPr txBox="1"/>
          <p:nvPr/>
        </p:nvSpPr>
        <p:spPr>
          <a:xfrm>
            <a:off x="3797863" y="4437114"/>
            <a:ext cx="288032" cy="461665"/>
          </a:xfrm>
          <a:prstGeom prst="rect">
            <a:avLst/>
          </a:prstGeom>
          <a:noFill/>
        </p:spPr>
        <p:txBody>
          <a:bodyPr wrap="square" rtlCol="0">
            <a:spAutoFit/>
          </a:bodyPr>
          <a:lstStyle/>
          <a:p>
            <a:r>
              <a:rPr lang="en-US" altLang="zh-TW" dirty="0" smtClean="0"/>
              <a:t>0</a:t>
            </a:r>
            <a:endParaRPr lang="zh-TW" altLang="en-US" dirty="0"/>
          </a:p>
        </p:txBody>
      </p:sp>
      <p:sp>
        <p:nvSpPr>
          <p:cNvPr id="98" name="文字方塊 97"/>
          <p:cNvSpPr txBox="1"/>
          <p:nvPr/>
        </p:nvSpPr>
        <p:spPr>
          <a:xfrm>
            <a:off x="4097668" y="4437113"/>
            <a:ext cx="288032" cy="461665"/>
          </a:xfrm>
          <a:prstGeom prst="rect">
            <a:avLst/>
          </a:prstGeom>
          <a:noFill/>
        </p:spPr>
        <p:txBody>
          <a:bodyPr wrap="square" rtlCol="0">
            <a:spAutoFit/>
          </a:bodyPr>
          <a:lstStyle/>
          <a:p>
            <a:r>
              <a:rPr lang="en-US" altLang="zh-TW" dirty="0" smtClean="0"/>
              <a:t>X</a:t>
            </a:r>
            <a:endParaRPr lang="zh-TW" altLang="en-US" dirty="0"/>
          </a:p>
        </p:txBody>
      </p:sp>
      <p:sp>
        <p:nvSpPr>
          <p:cNvPr id="100" name="文字方塊 99"/>
          <p:cNvSpPr txBox="1"/>
          <p:nvPr/>
        </p:nvSpPr>
        <p:spPr>
          <a:xfrm>
            <a:off x="2637566" y="5258829"/>
            <a:ext cx="288032" cy="461665"/>
          </a:xfrm>
          <a:prstGeom prst="rect">
            <a:avLst/>
          </a:prstGeom>
          <a:noFill/>
        </p:spPr>
        <p:txBody>
          <a:bodyPr wrap="square" rtlCol="0">
            <a:spAutoFit/>
          </a:bodyPr>
          <a:lstStyle/>
          <a:p>
            <a:r>
              <a:rPr lang="en-US" altLang="zh-TW" dirty="0" smtClean="0"/>
              <a:t>1</a:t>
            </a:r>
            <a:endParaRPr lang="zh-TW" altLang="en-US" dirty="0"/>
          </a:p>
        </p:txBody>
      </p:sp>
      <p:sp>
        <p:nvSpPr>
          <p:cNvPr id="101" name="文字方塊 100"/>
          <p:cNvSpPr txBox="1"/>
          <p:nvPr/>
        </p:nvSpPr>
        <p:spPr>
          <a:xfrm>
            <a:off x="2925598" y="5258828"/>
            <a:ext cx="288032" cy="461665"/>
          </a:xfrm>
          <a:prstGeom prst="rect">
            <a:avLst/>
          </a:prstGeom>
          <a:noFill/>
        </p:spPr>
        <p:txBody>
          <a:bodyPr wrap="square" rtlCol="0">
            <a:spAutoFit/>
          </a:bodyPr>
          <a:lstStyle/>
          <a:p>
            <a:r>
              <a:rPr lang="en-US" altLang="zh-TW" dirty="0" smtClean="0"/>
              <a:t>0</a:t>
            </a:r>
            <a:endParaRPr lang="zh-TW" altLang="en-US" dirty="0"/>
          </a:p>
        </p:txBody>
      </p:sp>
      <p:sp>
        <p:nvSpPr>
          <p:cNvPr id="102" name="文字方塊 101"/>
          <p:cNvSpPr txBox="1"/>
          <p:nvPr/>
        </p:nvSpPr>
        <p:spPr>
          <a:xfrm>
            <a:off x="3213630" y="5258827"/>
            <a:ext cx="288032" cy="461665"/>
          </a:xfrm>
          <a:prstGeom prst="rect">
            <a:avLst/>
          </a:prstGeom>
          <a:noFill/>
        </p:spPr>
        <p:txBody>
          <a:bodyPr wrap="square" rtlCol="0">
            <a:spAutoFit/>
          </a:bodyPr>
          <a:lstStyle/>
          <a:p>
            <a:r>
              <a:rPr lang="en-US" altLang="zh-TW" dirty="0" smtClean="0"/>
              <a:t>1</a:t>
            </a:r>
            <a:endParaRPr lang="zh-TW" altLang="en-US" dirty="0"/>
          </a:p>
        </p:txBody>
      </p:sp>
      <p:sp>
        <p:nvSpPr>
          <p:cNvPr id="103" name="文字方塊 102"/>
          <p:cNvSpPr txBox="1"/>
          <p:nvPr/>
        </p:nvSpPr>
        <p:spPr>
          <a:xfrm>
            <a:off x="3505991" y="5258826"/>
            <a:ext cx="288032" cy="461665"/>
          </a:xfrm>
          <a:prstGeom prst="rect">
            <a:avLst/>
          </a:prstGeom>
          <a:noFill/>
        </p:spPr>
        <p:txBody>
          <a:bodyPr wrap="square" rtlCol="0">
            <a:spAutoFit/>
          </a:bodyPr>
          <a:lstStyle/>
          <a:p>
            <a:r>
              <a:rPr lang="en-US" altLang="zh-TW" dirty="0" smtClean="0"/>
              <a:t>X</a:t>
            </a:r>
            <a:endParaRPr lang="zh-TW" altLang="en-US" dirty="0"/>
          </a:p>
        </p:txBody>
      </p:sp>
      <p:sp>
        <p:nvSpPr>
          <p:cNvPr id="104" name="文字方塊 103"/>
          <p:cNvSpPr txBox="1"/>
          <p:nvPr/>
        </p:nvSpPr>
        <p:spPr>
          <a:xfrm>
            <a:off x="3789694" y="5258825"/>
            <a:ext cx="288032" cy="461665"/>
          </a:xfrm>
          <a:prstGeom prst="rect">
            <a:avLst/>
          </a:prstGeom>
          <a:noFill/>
        </p:spPr>
        <p:txBody>
          <a:bodyPr wrap="square" rtlCol="0">
            <a:spAutoFit/>
          </a:bodyPr>
          <a:lstStyle/>
          <a:p>
            <a:r>
              <a:rPr lang="en-US" altLang="zh-TW" dirty="0" smtClean="0"/>
              <a:t>X</a:t>
            </a:r>
            <a:endParaRPr lang="zh-TW" altLang="en-US" dirty="0"/>
          </a:p>
        </p:txBody>
      </p:sp>
      <p:sp>
        <p:nvSpPr>
          <p:cNvPr id="105" name="文字方塊 104"/>
          <p:cNvSpPr txBox="1"/>
          <p:nvPr/>
        </p:nvSpPr>
        <p:spPr>
          <a:xfrm>
            <a:off x="4089499" y="5258824"/>
            <a:ext cx="288032" cy="461665"/>
          </a:xfrm>
          <a:prstGeom prst="rect">
            <a:avLst/>
          </a:prstGeom>
          <a:noFill/>
        </p:spPr>
        <p:txBody>
          <a:bodyPr wrap="square" rtlCol="0">
            <a:spAutoFit/>
          </a:bodyPr>
          <a:lstStyle/>
          <a:p>
            <a:r>
              <a:rPr lang="en-US" altLang="zh-TW" dirty="0" smtClean="0"/>
              <a:t>1</a:t>
            </a:r>
            <a:endParaRPr lang="zh-TW" altLang="en-US" dirty="0"/>
          </a:p>
        </p:txBody>
      </p:sp>
      <p:sp>
        <p:nvSpPr>
          <p:cNvPr id="108" name="文字方塊 107"/>
          <p:cNvSpPr txBox="1"/>
          <p:nvPr/>
        </p:nvSpPr>
        <p:spPr>
          <a:xfrm>
            <a:off x="2381249" y="5258823"/>
            <a:ext cx="288032" cy="461665"/>
          </a:xfrm>
          <a:prstGeom prst="rect">
            <a:avLst/>
          </a:prstGeom>
          <a:noFill/>
        </p:spPr>
        <p:txBody>
          <a:bodyPr wrap="square" rtlCol="0">
            <a:spAutoFit/>
          </a:bodyPr>
          <a:lstStyle/>
          <a:p>
            <a:r>
              <a:rPr lang="en-US" altLang="zh-TW" dirty="0" smtClean="0">
                <a:solidFill>
                  <a:srgbClr val="FF0000"/>
                </a:solidFill>
              </a:rPr>
              <a:t>1</a:t>
            </a:r>
            <a:endParaRPr lang="zh-TW" altLang="en-US" dirty="0">
              <a:solidFill>
                <a:srgbClr val="FF0000"/>
              </a:solidFill>
            </a:endParaRPr>
          </a:p>
        </p:txBody>
      </p:sp>
      <p:sp>
        <p:nvSpPr>
          <p:cNvPr id="110" name="文字方塊 109"/>
          <p:cNvSpPr txBox="1"/>
          <p:nvPr/>
        </p:nvSpPr>
        <p:spPr>
          <a:xfrm>
            <a:off x="2633962" y="4437112"/>
            <a:ext cx="288032" cy="461665"/>
          </a:xfrm>
          <a:prstGeom prst="rect">
            <a:avLst/>
          </a:prstGeom>
          <a:noFill/>
        </p:spPr>
        <p:txBody>
          <a:bodyPr wrap="square" rtlCol="0">
            <a:spAutoFit/>
          </a:bodyPr>
          <a:lstStyle/>
          <a:p>
            <a:r>
              <a:rPr lang="en-US" altLang="zh-TW" dirty="0">
                <a:solidFill>
                  <a:srgbClr val="FF0000"/>
                </a:solidFill>
              </a:rPr>
              <a:t>1</a:t>
            </a:r>
            <a:endParaRPr lang="zh-TW" altLang="en-US" dirty="0">
              <a:solidFill>
                <a:srgbClr val="FF0000"/>
              </a:solidFill>
            </a:endParaRPr>
          </a:p>
        </p:txBody>
      </p:sp>
      <p:sp>
        <p:nvSpPr>
          <p:cNvPr id="111" name="文字方塊 110"/>
          <p:cNvSpPr txBox="1"/>
          <p:nvPr/>
        </p:nvSpPr>
        <p:spPr>
          <a:xfrm>
            <a:off x="3513435" y="5265820"/>
            <a:ext cx="288032" cy="461665"/>
          </a:xfrm>
          <a:prstGeom prst="rect">
            <a:avLst/>
          </a:prstGeom>
          <a:noFill/>
        </p:spPr>
        <p:txBody>
          <a:bodyPr wrap="square" rtlCol="0">
            <a:spAutoFit/>
          </a:bodyPr>
          <a:lstStyle/>
          <a:p>
            <a:r>
              <a:rPr lang="en-US" altLang="zh-TW" dirty="0" smtClean="0">
                <a:solidFill>
                  <a:srgbClr val="FF0000"/>
                </a:solidFill>
              </a:rPr>
              <a:t>0</a:t>
            </a:r>
            <a:endParaRPr lang="zh-TW" altLang="en-US" dirty="0">
              <a:solidFill>
                <a:srgbClr val="FF0000"/>
              </a:solidFill>
            </a:endParaRPr>
          </a:p>
        </p:txBody>
      </p:sp>
      <p:sp>
        <p:nvSpPr>
          <p:cNvPr id="112" name="文字方塊 111"/>
          <p:cNvSpPr txBox="1"/>
          <p:nvPr/>
        </p:nvSpPr>
        <p:spPr>
          <a:xfrm>
            <a:off x="3805796" y="5265820"/>
            <a:ext cx="288032" cy="461665"/>
          </a:xfrm>
          <a:prstGeom prst="rect">
            <a:avLst/>
          </a:prstGeom>
          <a:noFill/>
        </p:spPr>
        <p:txBody>
          <a:bodyPr wrap="square" rtlCol="0">
            <a:spAutoFit/>
          </a:bodyPr>
          <a:lstStyle/>
          <a:p>
            <a:r>
              <a:rPr lang="en-US" altLang="zh-TW" dirty="0" smtClean="0">
                <a:solidFill>
                  <a:srgbClr val="FF0000"/>
                </a:solidFill>
              </a:rPr>
              <a:t>0</a:t>
            </a:r>
            <a:endParaRPr lang="zh-TW" altLang="en-US" dirty="0">
              <a:solidFill>
                <a:srgbClr val="FF0000"/>
              </a:solidFill>
            </a:endParaRPr>
          </a:p>
        </p:txBody>
      </p:sp>
      <p:sp>
        <p:nvSpPr>
          <p:cNvPr id="113" name="文字方塊 112"/>
          <p:cNvSpPr txBox="1"/>
          <p:nvPr/>
        </p:nvSpPr>
        <p:spPr>
          <a:xfrm>
            <a:off x="4103655" y="4437112"/>
            <a:ext cx="288032" cy="461665"/>
          </a:xfrm>
          <a:prstGeom prst="rect">
            <a:avLst/>
          </a:prstGeom>
          <a:noFill/>
        </p:spPr>
        <p:txBody>
          <a:bodyPr wrap="square" rtlCol="0">
            <a:spAutoFit/>
          </a:bodyPr>
          <a:lstStyle/>
          <a:p>
            <a:r>
              <a:rPr lang="en-US" altLang="zh-TW" dirty="0" smtClean="0">
                <a:solidFill>
                  <a:srgbClr val="FF0000"/>
                </a:solidFill>
              </a:rPr>
              <a:t>1</a:t>
            </a:r>
            <a:endParaRPr lang="zh-TW" altLang="en-US" dirty="0">
              <a:solidFill>
                <a:srgbClr val="FF0000"/>
              </a:solidFill>
            </a:endParaRPr>
          </a:p>
        </p:txBody>
      </p:sp>
      <p:sp>
        <p:nvSpPr>
          <p:cNvPr id="114" name="向右箭號 113"/>
          <p:cNvSpPr/>
          <p:nvPr/>
        </p:nvSpPr>
        <p:spPr bwMode="auto">
          <a:xfrm>
            <a:off x="4835952" y="4989908"/>
            <a:ext cx="438710"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16" name="文字方塊 115"/>
          <p:cNvSpPr txBox="1"/>
          <p:nvPr/>
        </p:nvSpPr>
        <p:spPr>
          <a:xfrm>
            <a:off x="5274662" y="4924310"/>
            <a:ext cx="1529586" cy="400110"/>
          </a:xfrm>
          <a:prstGeom prst="rect">
            <a:avLst/>
          </a:prstGeom>
          <a:noFill/>
        </p:spPr>
        <p:txBody>
          <a:bodyPr wrap="none" rtlCol="0">
            <a:spAutoFit/>
          </a:bodyPr>
          <a:lstStyle/>
          <a:p>
            <a:r>
              <a:rPr lang="en-US" altLang="zh-TW" sz="2000" dirty="0">
                <a:solidFill>
                  <a:srgbClr val="FF0000"/>
                </a:solidFill>
              </a:rPr>
              <a:t>C</a:t>
            </a:r>
            <a:r>
              <a:rPr lang="en-US" altLang="zh-TW" sz="2000" dirty="0" smtClean="0">
                <a:solidFill>
                  <a:srgbClr val="FF0000"/>
                </a:solidFill>
              </a:rPr>
              <a:t>ompatible </a:t>
            </a:r>
            <a:endParaRPr lang="zh-TW" altLang="en-US" sz="2000" dirty="0">
              <a:solidFill>
                <a:srgbClr val="FF0000"/>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2788488215"/>
              </p:ext>
            </p:extLst>
          </p:nvPr>
        </p:nvGraphicFramePr>
        <p:xfrm>
          <a:off x="3832509" y="2132856"/>
          <a:ext cx="4365197" cy="741680"/>
        </p:xfrm>
        <a:graphic>
          <a:graphicData uri="http://schemas.openxmlformats.org/drawingml/2006/table">
            <a:tbl>
              <a:tblPr firstRow="1" bandRow="1"/>
              <a:tblGrid>
                <a:gridCol w="1556885"/>
                <a:gridCol w="468052"/>
                <a:gridCol w="468052"/>
                <a:gridCol w="468052"/>
                <a:gridCol w="468052"/>
                <a:gridCol w="468052"/>
                <a:gridCol w="468052"/>
              </a:tblGrid>
              <a:tr h="370840">
                <a:tc>
                  <a:txBody>
                    <a:bodyPr/>
                    <a:lstStyle/>
                    <a:p>
                      <a:pPr algn="ctr"/>
                      <a:r>
                        <a:rPr lang="en-US" altLang="zh-TW" sz="1400" b="1" dirty="0" smtClean="0">
                          <a:latin typeface="Times New Roman" panose="02020603050405020304" pitchFamily="18" charset="0"/>
                          <a:cs typeface="Times New Roman" panose="02020603050405020304" pitchFamily="18" charset="0"/>
                        </a:rPr>
                        <a:t>time step</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latin typeface="Times New Roman" panose="02020603050405020304" pitchFamily="18" charset="0"/>
                          <a:cs typeface="Times New Roman" panose="02020603050405020304" pitchFamily="18" charset="0"/>
                        </a:rPr>
                        <a:t>1</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latin typeface="Times New Roman" panose="02020603050405020304" pitchFamily="18" charset="0"/>
                          <a:cs typeface="Times New Roman" panose="02020603050405020304" pitchFamily="18" charset="0"/>
                        </a:rPr>
                        <a:t>2</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latin typeface="Times New Roman" panose="02020603050405020304" pitchFamily="18" charset="0"/>
                          <a:cs typeface="Times New Roman" panose="02020603050405020304" pitchFamily="18" charset="0"/>
                        </a:rPr>
                        <a:t>3</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latin typeface="Times New Roman" panose="02020603050405020304" pitchFamily="18" charset="0"/>
                          <a:cs typeface="Times New Roman" panose="02020603050405020304" pitchFamily="18" charset="0"/>
                        </a:rPr>
                        <a:t>4</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latin typeface="Times New Roman" panose="02020603050405020304" pitchFamily="18" charset="0"/>
                          <a:cs typeface="Times New Roman" panose="02020603050405020304" pitchFamily="18" charset="0"/>
                        </a:rPr>
                        <a:t>5</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latin typeface="Times New Roman" panose="02020603050405020304" pitchFamily="18" charset="0"/>
                          <a:cs typeface="Times New Roman" panose="02020603050405020304" pitchFamily="18" charset="0"/>
                        </a:rPr>
                        <a:t>6</a:t>
                      </a:r>
                      <a:endParaRPr lang="zh-TW" altLang="en-US" sz="1400" b="1" dirty="0">
                        <a:latin typeface="Times New Roman" panose="02020603050405020304" pitchFamily="18" charset="0"/>
                        <a:cs typeface="Times New Roman" panose="02020603050405020304" pitchFamily="18" charset="0"/>
                      </a:endParaRPr>
                    </a:p>
                  </a:txBody>
                  <a:tcPr/>
                </a:tc>
              </a:tr>
              <a:tr h="370840">
                <a:tc>
                  <a:txBody>
                    <a:bodyPr/>
                    <a:lstStyle/>
                    <a:p>
                      <a:pPr algn="ctr"/>
                      <a:r>
                        <a:rPr lang="en-US" altLang="zh-TW" sz="1400" b="1" dirty="0" smtClean="0">
                          <a:latin typeface="Times New Roman" panose="02020603050405020304" pitchFamily="18" charset="0"/>
                          <a:cs typeface="Times New Roman" panose="02020603050405020304" pitchFamily="18" charset="0"/>
                        </a:rPr>
                        <a:t>status of electrode</a:t>
                      </a:r>
                      <a:endParaRPr lang="zh-TW" altLang="en-US" sz="1400" b="1" dirty="0">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1</a:t>
                      </a:r>
                      <a:endParaRPr lang="zh-TW" alt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0</a:t>
                      </a:r>
                      <a:endParaRPr lang="zh-TW" alt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X</a:t>
                      </a:r>
                      <a:endParaRPr lang="zh-TW" alt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0</a:t>
                      </a:r>
                      <a:endParaRPr lang="zh-TW" alt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1</a:t>
                      </a:r>
                      <a:endParaRPr lang="zh-TW" alt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X</a:t>
                      </a:r>
                      <a:endParaRPr lang="zh-TW" altLang="en-US" sz="1400" b="1"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27" name="向右箭號 26"/>
          <p:cNvSpPr/>
          <p:nvPr/>
        </p:nvSpPr>
        <p:spPr bwMode="auto">
          <a:xfrm>
            <a:off x="4835952" y="5445306"/>
            <a:ext cx="438710"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8" name="文字方塊 27"/>
          <p:cNvSpPr txBox="1"/>
          <p:nvPr/>
        </p:nvSpPr>
        <p:spPr>
          <a:xfrm>
            <a:off x="5274662" y="5379708"/>
            <a:ext cx="3864199" cy="707886"/>
          </a:xfrm>
          <a:prstGeom prst="rect">
            <a:avLst/>
          </a:prstGeom>
          <a:noFill/>
        </p:spPr>
        <p:txBody>
          <a:bodyPr wrap="none" rtlCol="0">
            <a:spAutoFit/>
          </a:bodyPr>
          <a:lstStyle/>
          <a:p>
            <a:r>
              <a:rPr lang="en-US" altLang="zh-TW" sz="2000" dirty="0" smtClean="0">
                <a:solidFill>
                  <a:srgbClr val="FF0000"/>
                </a:solidFill>
              </a:rPr>
              <a:t>These electrodes can be merged</a:t>
            </a:r>
          </a:p>
          <a:p>
            <a:r>
              <a:rPr lang="en-US" altLang="zh-TW" sz="2000" dirty="0">
                <a:solidFill>
                  <a:srgbClr val="FF0000"/>
                </a:solidFill>
              </a:rPr>
              <a:t>i</a:t>
            </a:r>
            <a:r>
              <a:rPr lang="en-US" altLang="zh-TW" sz="2000" dirty="0" smtClean="0">
                <a:solidFill>
                  <a:srgbClr val="FF0000"/>
                </a:solidFill>
              </a:rPr>
              <a:t>nto the same control pin</a:t>
            </a:r>
            <a:endParaRPr lang="zh-TW" altLang="en-US" sz="2000" dirty="0">
              <a:solidFill>
                <a:srgbClr val="FF0000"/>
              </a:solidFill>
            </a:endParaRPr>
          </a:p>
        </p:txBody>
      </p:sp>
    </p:spTree>
    <p:extLst>
      <p:ext uri="{BB962C8B-B14F-4D97-AF65-F5344CB8AC3E}">
        <p14:creationId xmlns:p14="http://schemas.microsoft.com/office/powerpoint/2010/main" val="1233293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9">
                                            <p:txEl>
                                              <p:pRg st="0" end="0"/>
                                            </p:txEl>
                                          </p:spTgt>
                                        </p:tgtEl>
                                      </p:cBhvr>
                                    </p:animEffect>
                                    <p:set>
                                      <p:cBhvr>
                                        <p:cTn id="7" dur="1" fill="hold">
                                          <p:stCondLst>
                                            <p:cond delay="499"/>
                                          </p:stCondLst>
                                        </p:cTn>
                                        <p:tgtEl>
                                          <p:spTgt spid="99">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93">
                                            <p:txEl>
                                              <p:pRg st="0" end="0"/>
                                            </p:txEl>
                                          </p:spTgt>
                                        </p:tgtEl>
                                      </p:cBhvr>
                                    </p:animEffect>
                                    <p:set>
                                      <p:cBhvr>
                                        <p:cTn id="15" dur="1" fill="hold">
                                          <p:stCondLst>
                                            <p:cond delay="499"/>
                                          </p:stCondLst>
                                        </p:cTn>
                                        <p:tgtEl>
                                          <p:spTgt spid="93">
                                            <p:txEl>
                                              <p:pRg st="0" end="0"/>
                                            </p:txEl>
                                          </p:spTgt>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03">
                                            <p:txEl>
                                              <p:pRg st="0" end="0"/>
                                            </p:txEl>
                                          </p:spTgt>
                                        </p:tgtEl>
                                      </p:cBhvr>
                                    </p:animEffect>
                                    <p:set>
                                      <p:cBhvr>
                                        <p:cTn id="23" dur="1" fill="hold">
                                          <p:stCondLst>
                                            <p:cond delay="499"/>
                                          </p:stCondLst>
                                        </p:cTn>
                                        <p:tgtEl>
                                          <p:spTgt spid="103">
                                            <p:txEl>
                                              <p:pRg st="0" end="0"/>
                                            </p:txEl>
                                          </p:spTgt>
                                        </p:tgtEl>
                                        <p:attrNameLst>
                                          <p:attrName>style.visibility</p:attrName>
                                        </p:attrNameLst>
                                      </p:cBhvr>
                                      <p:to>
                                        <p:strVal val="hidden"/>
                                      </p:to>
                                    </p:se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104">
                                            <p:txEl>
                                              <p:pRg st="0" end="0"/>
                                            </p:txEl>
                                          </p:spTgt>
                                        </p:tgtEl>
                                      </p:cBhvr>
                                    </p:animEffect>
                                    <p:set>
                                      <p:cBhvr>
                                        <p:cTn id="31" dur="1" fill="hold">
                                          <p:stCondLst>
                                            <p:cond delay="499"/>
                                          </p:stCondLst>
                                        </p:cTn>
                                        <p:tgtEl>
                                          <p:spTgt spid="104">
                                            <p:txEl>
                                              <p:pRg st="0" end="0"/>
                                            </p:txEl>
                                          </p:spTgt>
                                        </p:tgtEl>
                                        <p:attrNameLst>
                                          <p:attrName>style.visibility</p:attrName>
                                        </p:attrNameLst>
                                      </p:cBhvr>
                                      <p:to>
                                        <p:strVal val="hidden"/>
                                      </p:to>
                                    </p:se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500"/>
                                        <p:tgtEl>
                                          <p:spTgt spid="112"/>
                                        </p:tgtEl>
                                      </p:cBhvr>
                                    </p:animEffec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98">
                                            <p:txEl>
                                              <p:pRg st="0" end="0"/>
                                            </p:txEl>
                                          </p:spTgt>
                                        </p:tgtEl>
                                      </p:cBhvr>
                                    </p:animEffect>
                                    <p:set>
                                      <p:cBhvr>
                                        <p:cTn id="39" dur="1" fill="hold">
                                          <p:stCondLst>
                                            <p:cond delay="499"/>
                                          </p:stCondLst>
                                        </p:cTn>
                                        <p:tgtEl>
                                          <p:spTgt spid="98">
                                            <p:txEl>
                                              <p:pRg st="0" end="0"/>
                                            </p:txEl>
                                          </p:spTgt>
                                        </p:tgtEl>
                                        <p:attrNameLst>
                                          <p:attrName>style.visibility</p:attrName>
                                        </p:attrNameLst>
                                      </p:cBhvr>
                                      <p:to>
                                        <p:strVal val="hidden"/>
                                      </p:to>
                                    </p:se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500"/>
                                        <p:tgtEl>
                                          <p:spTgt spid="1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0" grpId="0"/>
      <p:bldP spid="111" grpId="0"/>
      <p:bldP spid="112" grpId="0"/>
      <p:bldP spid="113" grpId="0"/>
      <p:bldP spid="114" grpId="0" animBg="1"/>
      <p:bldP spid="116"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Broadcast Electrode </a:t>
            </a:r>
            <a:r>
              <a:rPr lang="en-US" altLang="zh-TW" dirty="0" smtClean="0"/>
              <a:t>Addressing (2/2)</a:t>
            </a:r>
            <a:endParaRPr lang="zh-TW" altLang="en-US" dirty="0"/>
          </a:p>
        </p:txBody>
      </p:sp>
      <p:sp>
        <p:nvSpPr>
          <p:cNvPr id="3" name="內容版面配置區 2"/>
          <p:cNvSpPr>
            <a:spLocks noGrp="1"/>
          </p:cNvSpPr>
          <p:nvPr>
            <p:ph idx="1"/>
          </p:nvPr>
        </p:nvSpPr>
        <p:spPr/>
        <p:txBody>
          <a:bodyPr/>
          <a:lstStyle/>
          <a:p>
            <a:r>
              <a:rPr lang="en-US" altLang="zh-TW" sz="2200" dirty="0"/>
              <a:t>Broadcast </a:t>
            </a:r>
            <a:r>
              <a:rPr lang="en-US" altLang="zh-TW" sz="2200" dirty="0" smtClean="0"/>
              <a:t>addressing constraint</a:t>
            </a:r>
            <a:endParaRPr lang="en-US" altLang="zh-TW" sz="2200" dirty="0"/>
          </a:p>
          <a:p>
            <a:pPr lvl="1"/>
            <a:r>
              <a:rPr lang="en-US" altLang="zh-TW" sz="1800" dirty="0" smtClean="0"/>
              <a:t>If </a:t>
            </a:r>
            <a:r>
              <a:rPr lang="en-US" altLang="zh-TW" sz="1800" dirty="0"/>
              <a:t>the </a:t>
            </a:r>
            <a:r>
              <a:rPr lang="en-US" altLang="zh-TW" sz="1800" dirty="0" smtClean="0"/>
              <a:t>actuation </a:t>
            </a:r>
            <a:r>
              <a:rPr lang="en-US" altLang="zh-TW" sz="1800" dirty="0"/>
              <a:t>sequences are (aren’t) mutually </a:t>
            </a:r>
            <a:r>
              <a:rPr lang="en-US" altLang="zh-TW" sz="1800" dirty="0" smtClean="0"/>
              <a:t>compatible, they </a:t>
            </a:r>
            <a:r>
              <a:rPr lang="en-US" altLang="zh-TW" sz="1800" dirty="0"/>
              <a:t>can (cannot) be addressed with the same control </a:t>
            </a:r>
            <a:r>
              <a:rPr lang="en-US" altLang="zh-TW" sz="1800" dirty="0" smtClean="0"/>
              <a:t>pin</a:t>
            </a:r>
            <a:endParaRPr lang="en-US" altLang="zh-TW" sz="1800" dirty="0"/>
          </a:p>
        </p:txBody>
      </p:sp>
      <p:sp>
        <p:nvSpPr>
          <p:cNvPr id="4" name="投影片編號版面配置區 3"/>
          <p:cNvSpPr>
            <a:spLocks noGrp="1"/>
          </p:cNvSpPr>
          <p:nvPr>
            <p:ph type="sldNum" sz="quarter" idx="10"/>
          </p:nvPr>
        </p:nvSpPr>
        <p:spPr>
          <a:xfrm>
            <a:off x="6781800" y="6237312"/>
            <a:ext cx="1905000" cy="457200"/>
          </a:xfrm>
        </p:spPr>
        <p:txBody>
          <a:bodyPr/>
          <a:lstStyle/>
          <a:p>
            <a:pPr>
              <a:defRPr/>
            </a:pPr>
            <a:fld id="{FA7AE50F-088A-485C-8C9D-A06C364F8B10}" type="slidenum">
              <a:rPr lang="zh-TW" altLang="en-US" smtClean="0">
                <a:solidFill>
                  <a:srgbClr val="000000"/>
                </a:solidFill>
              </a:rPr>
              <a:pPr>
                <a:defRPr/>
              </a:pPr>
              <a:t>11</a:t>
            </a:fld>
            <a:endParaRPr lang="en-US" altLang="zh-TW" dirty="0">
              <a:solidFill>
                <a:srgbClr val="000000"/>
              </a:solidFill>
            </a:endParaRPr>
          </a:p>
        </p:txBody>
      </p:sp>
      <p:sp>
        <p:nvSpPr>
          <p:cNvPr id="5" name="橢圓 4"/>
          <p:cNvSpPr/>
          <p:nvPr/>
        </p:nvSpPr>
        <p:spPr>
          <a:xfrm>
            <a:off x="7164388" y="2821384"/>
            <a:ext cx="333375" cy="330200"/>
          </a:xfrm>
          <a:prstGeom prst="ellipse">
            <a:avLst/>
          </a:prstGeom>
          <a:solidFill>
            <a:schemeClr val="accent6">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1</a:t>
            </a:r>
            <a:endParaRPr lang="zh-TW" altLang="en-US" sz="1700" b="1" i="1" dirty="0">
              <a:solidFill>
                <a:schemeClr val="tx1"/>
              </a:solidFill>
            </a:endParaRPr>
          </a:p>
        </p:txBody>
      </p:sp>
      <p:sp>
        <p:nvSpPr>
          <p:cNvPr id="6" name="橢圓 5"/>
          <p:cNvSpPr/>
          <p:nvPr/>
        </p:nvSpPr>
        <p:spPr>
          <a:xfrm>
            <a:off x="7164388" y="4921647"/>
            <a:ext cx="333375" cy="331787"/>
          </a:xfrm>
          <a:prstGeom prst="ellipse">
            <a:avLst/>
          </a:prstGeom>
          <a:solidFill>
            <a:schemeClr val="accent6">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2</a:t>
            </a:r>
            <a:endParaRPr lang="zh-TW" altLang="en-US" sz="1700" b="1" i="1" dirty="0">
              <a:solidFill>
                <a:schemeClr val="tx1"/>
              </a:solidFill>
            </a:endParaRPr>
          </a:p>
        </p:txBody>
      </p:sp>
      <p:sp>
        <p:nvSpPr>
          <p:cNvPr id="7" name="橢圓 6"/>
          <p:cNvSpPr/>
          <p:nvPr/>
        </p:nvSpPr>
        <p:spPr>
          <a:xfrm>
            <a:off x="5951538" y="2821384"/>
            <a:ext cx="331787" cy="330200"/>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3</a:t>
            </a:r>
            <a:endParaRPr lang="zh-TW" altLang="en-US" sz="1700" b="1" i="1" dirty="0">
              <a:solidFill>
                <a:schemeClr val="tx1"/>
              </a:solidFill>
            </a:endParaRPr>
          </a:p>
        </p:txBody>
      </p:sp>
      <p:sp>
        <p:nvSpPr>
          <p:cNvPr id="8" name="橢圓 7"/>
          <p:cNvSpPr/>
          <p:nvPr/>
        </p:nvSpPr>
        <p:spPr>
          <a:xfrm>
            <a:off x="5951538" y="4920059"/>
            <a:ext cx="331787" cy="330200"/>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4</a:t>
            </a:r>
            <a:endParaRPr lang="zh-TW" altLang="en-US" sz="1700" b="1" i="1" dirty="0">
              <a:solidFill>
                <a:schemeClr val="tx1"/>
              </a:solidFill>
            </a:endParaRPr>
          </a:p>
        </p:txBody>
      </p:sp>
      <p:sp>
        <p:nvSpPr>
          <p:cNvPr id="9" name="橢圓 8"/>
          <p:cNvSpPr/>
          <p:nvPr/>
        </p:nvSpPr>
        <p:spPr>
          <a:xfrm>
            <a:off x="5292725" y="3478609"/>
            <a:ext cx="333375" cy="330200"/>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5</a:t>
            </a:r>
            <a:endParaRPr lang="zh-TW" altLang="en-US" sz="1700" b="1" i="1" dirty="0">
              <a:solidFill>
                <a:schemeClr val="tx1"/>
              </a:solidFill>
            </a:endParaRPr>
          </a:p>
        </p:txBody>
      </p:sp>
      <p:sp>
        <p:nvSpPr>
          <p:cNvPr id="10" name="橢圓 9"/>
          <p:cNvSpPr/>
          <p:nvPr/>
        </p:nvSpPr>
        <p:spPr>
          <a:xfrm>
            <a:off x="8355013" y="3478609"/>
            <a:ext cx="331787" cy="330200"/>
          </a:xfrm>
          <a:prstGeom prst="ellipse">
            <a:avLst/>
          </a:prstGeom>
          <a:solidFill>
            <a:srgbClr val="00B050">
              <a:alpha val="55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6</a:t>
            </a:r>
            <a:endParaRPr lang="zh-TW" altLang="en-US" sz="1700" b="1" i="1" dirty="0">
              <a:solidFill>
                <a:schemeClr val="tx1"/>
              </a:solidFill>
            </a:endParaRPr>
          </a:p>
        </p:txBody>
      </p:sp>
      <p:sp>
        <p:nvSpPr>
          <p:cNvPr id="11" name="橢圓 10"/>
          <p:cNvSpPr/>
          <p:nvPr/>
        </p:nvSpPr>
        <p:spPr>
          <a:xfrm>
            <a:off x="8355013" y="4266009"/>
            <a:ext cx="331787" cy="330200"/>
          </a:xfrm>
          <a:prstGeom prst="ellipse">
            <a:avLst/>
          </a:prstGeom>
          <a:solidFill>
            <a:srgbClr val="00B050">
              <a:alpha val="55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7</a:t>
            </a:r>
            <a:endParaRPr lang="zh-TW" altLang="en-US" sz="1700" b="1" i="1" dirty="0">
              <a:solidFill>
                <a:schemeClr val="tx1"/>
              </a:solidFill>
            </a:endParaRPr>
          </a:p>
        </p:txBody>
      </p:sp>
      <p:sp>
        <p:nvSpPr>
          <p:cNvPr id="12" name="橢圓 11"/>
          <p:cNvSpPr/>
          <p:nvPr/>
        </p:nvSpPr>
        <p:spPr>
          <a:xfrm>
            <a:off x="5292725" y="4266009"/>
            <a:ext cx="333375" cy="330200"/>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8</a:t>
            </a:r>
            <a:endParaRPr lang="zh-TW" altLang="en-US" sz="1700" b="1" i="1" dirty="0">
              <a:solidFill>
                <a:schemeClr val="tx1"/>
              </a:solidFill>
            </a:endParaRPr>
          </a:p>
        </p:txBody>
      </p:sp>
      <p:sp>
        <p:nvSpPr>
          <p:cNvPr id="13" name="橢圓 12"/>
          <p:cNvSpPr/>
          <p:nvPr/>
        </p:nvSpPr>
        <p:spPr>
          <a:xfrm>
            <a:off x="7824788" y="3450034"/>
            <a:ext cx="361950" cy="355600"/>
          </a:xfrm>
          <a:prstGeom prst="ellipse">
            <a:avLst/>
          </a:prstGeom>
          <a:solidFill>
            <a:schemeClr val="accent6">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9</a:t>
            </a:r>
            <a:endParaRPr lang="zh-TW" altLang="en-US" sz="1700" b="1" i="1" dirty="0">
              <a:solidFill>
                <a:schemeClr val="tx1"/>
              </a:solidFill>
            </a:endParaRPr>
          </a:p>
        </p:txBody>
      </p:sp>
      <p:sp>
        <p:nvSpPr>
          <p:cNvPr id="14" name="橢圓 13"/>
          <p:cNvSpPr/>
          <p:nvPr/>
        </p:nvSpPr>
        <p:spPr>
          <a:xfrm>
            <a:off x="7824788" y="4235847"/>
            <a:ext cx="361950" cy="360362"/>
          </a:xfrm>
          <a:prstGeom prst="ellipse">
            <a:avLst/>
          </a:prstGeom>
          <a:solidFill>
            <a:schemeClr val="accent6">
              <a:lumMod val="60000"/>
              <a:lumOff val="4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10</a:t>
            </a:r>
            <a:endParaRPr lang="zh-TW" altLang="en-US" sz="1700" b="1" i="1" dirty="0">
              <a:solidFill>
                <a:schemeClr val="tx1"/>
              </a:solidFill>
            </a:endParaRPr>
          </a:p>
        </p:txBody>
      </p:sp>
      <p:sp>
        <p:nvSpPr>
          <p:cNvPr id="15" name="橢圓 14"/>
          <p:cNvSpPr/>
          <p:nvPr/>
        </p:nvSpPr>
        <p:spPr>
          <a:xfrm>
            <a:off x="6610350" y="2821384"/>
            <a:ext cx="333375" cy="330200"/>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700" b="1" i="1" dirty="0">
                <a:solidFill>
                  <a:schemeClr val="tx1"/>
                </a:solidFill>
                <a:latin typeface="Times New Roman" pitchFamily="18" charset="0"/>
                <a:cs typeface="Times New Roman" pitchFamily="18" charset="0"/>
              </a:rPr>
              <a:t>e</a:t>
            </a:r>
            <a:r>
              <a:rPr lang="en-US" altLang="zh-TW" sz="1700" b="1" i="1" baseline="-25000" dirty="0">
                <a:solidFill>
                  <a:schemeClr val="tx1"/>
                </a:solidFill>
                <a:latin typeface="Times New Roman" pitchFamily="18" charset="0"/>
                <a:cs typeface="Times New Roman" pitchFamily="18" charset="0"/>
              </a:rPr>
              <a:t>11</a:t>
            </a:r>
            <a:endParaRPr lang="zh-TW" altLang="en-US" sz="1700" b="1" i="1" dirty="0">
              <a:solidFill>
                <a:schemeClr val="tx1"/>
              </a:solidFill>
            </a:endParaRPr>
          </a:p>
        </p:txBody>
      </p:sp>
      <p:sp>
        <p:nvSpPr>
          <p:cNvPr id="16" name="橢圓 15"/>
          <p:cNvSpPr/>
          <p:nvPr/>
        </p:nvSpPr>
        <p:spPr>
          <a:xfrm>
            <a:off x="6610350" y="4921647"/>
            <a:ext cx="333375" cy="331787"/>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600" b="1" i="1" dirty="0">
                <a:solidFill>
                  <a:schemeClr val="tx1"/>
                </a:solidFill>
                <a:latin typeface="Times New Roman" pitchFamily="18" charset="0"/>
                <a:cs typeface="Times New Roman" pitchFamily="18" charset="0"/>
              </a:rPr>
              <a:t>e</a:t>
            </a:r>
            <a:r>
              <a:rPr lang="en-US" altLang="zh-TW" sz="1600" b="1" i="1" baseline="-25000" dirty="0">
                <a:solidFill>
                  <a:schemeClr val="tx1"/>
                </a:solidFill>
                <a:latin typeface="Times New Roman" pitchFamily="18" charset="0"/>
                <a:cs typeface="Times New Roman" pitchFamily="18" charset="0"/>
              </a:rPr>
              <a:t>12</a:t>
            </a:r>
            <a:endParaRPr lang="zh-TW" altLang="en-US" sz="1600" b="1" i="1" dirty="0">
              <a:solidFill>
                <a:schemeClr val="tx1"/>
              </a:solidFill>
            </a:endParaRPr>
          </a:p>
        </p:txBody>
      </p:sp>
      <p:cxnSp>
        <p:nvCxnSpPr>
          <p:cNvPr id="17" name="直線接點 16"/>
          <p:cNvCxnSpPr>
            <a:stCxn id="5" idx="4"/>
            <a:endCxn id="6" idx="0"/>
          </p:cNvCxnSpPr>
          <p:nvPr/>
        </p:nvCxnSpPr>
        <p:spPr>
          <a:xfrm rot="5400000">
            <a:off x="6446043" y="4036616"/>
            <a:ext cx="17700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a:stCxn id="5" idx="4"/>
            <a:endCxn id="13" idx="2"/>
          </p:cNvCxnSpPr>
          <p:nvPr/>
        </p:nvCxnSpPr>
        <p:spPr>
          <a:xfrm rot="16200000" flipH="1">
            <a:off x="7339807" y="3142852"/>
            <a:ext cx="476250" cy="4937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a:stCxn id="5" idx="4"/>
            <a:endCxn id="14" idx="2"/>
          </p:cNvCxnSpPr>
          <p:nvPr/>
        </p:nvCxnSpPr>
        <p:spPr>
          <a:xfrm rot="16200000" flipH="1">
            <a:off x="6945313" y="3537346"/>
            <a:ext cx="1265238" cy="4937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stCxn id="6" idx="0"/>
            <a:endCxn id="14" idx="2"/>
          </p:cNvCxnSpPr>
          <p:nvPr/>
        </p:nvCxnSpPr>
        <p:spPr>
          <a:xfrm rot="5400000" flipH="1" flipV="1">
            <a:off x="7325519" y="4422378"/>
            <a:ext cx="504825" cy="4937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a:stCxn id="6" idx="0"/>
            <a:endCxn id="13" idx="2"/>
          </p:cNvCxnSpPr>
          <p:nvPr/>
        </p:nvCxnSpPr>
        <p:spPr>
          <a:xfrm rot="5400000" flipH="1" flipV="1">
            <a:off x="6931025" y="4027884"/>
            <a:ext cx="1293813" cy="4937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stCxn id="7" idx="4"/>
            <a:endCxn id="8" idx="0"/>
          </p:cNvCxnSpPr>
          <p:nvPr/>
        </p:nvCxnSpPr>
        <p:spPr>
          <a:xfrm rot="5400000">
            <a:off x="5232400" y="4035822"/>
            <a:ext cx="17684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a:stCxn id="7" idx="4"/>
            <a:endCxn id="9" idx="6"/>
          </p:cNvCxnSpPr>
          <p:nvPr/>
        </p:nvCxnSpPr>
        <p:spPr>
          <a:xfrm rot="5400000">
            <a:off x="5625306" y="3152378"/>
            <a:ext cx="492125" cy="4905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7" idx="4"/>
            <a:endCxn id="12" idx="6"/>
          </p:cNvCxnSpPr>
          <p:nvPr/>
        </p:nvCxnSpPr>
        <p:spPr>
          <a:xfrm rot="5400000">
            <a:off x="5231606" y="3546078"/>
            <a:ext cx="1279525" cy="4905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a:stCxn id="7" idx="4"/>
            <a:endCxn id="16" idx="0"/>
          </p:cNvCxnSpPr>
          <p:nvPr/>
        </p:nvCxnSpPr>
        <p:spPr>
          <a:xfrm rot="16200000" flipH="1">
            <a:off x="5561806" y="3706416"/>
            <a:ext cx="1770063" cy="660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stCxn id="7" idx="4"/>
            <a:endCxn id="15" idx="4"/>
          </p:cNvCxnSpPr>
          <p:nvPr/>
        </p:nvCxnSpPr>
        <p:spPr>
          <a:xfrm rot="16200000" flipH="1">
            <a:off x="6446838" y="2821384"/>
            <a:ext cx="0" cy="660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9" idx="6"/>
            <a:endCxn id="8" idx="0"/>
          </p:cNvCxnSpPr>
          <p:nvPr/>
        </p:nvCxnSpPr>
        <p:spPr>
          <a:xfrm>
            <a:off x="5626100" y="3643709"/>
            <a:ext cx="490538" cy="12763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stCxn id="12" idx="6"/>
            <a:endCxn id="8" idx="0"/>
          </p:cNvCxnSpPr>
          <p:nvPr/>
        </p:nvCxnSpPr>
        <p:spPr>
          <a:xfrm>
            <a:off x="5626100" y="4431109"/>
            <a:ext cx="490538" cy="4889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a:stCxn id="8" idx="0"/>
            <a:endCxn id="16" idx="0"/>
          </p:cNvCxnSpPr>
          <p:nvPr/>
        </p:nvCxnSpPr>
        <p:spPr>
          <a:xfrm rot="16200000" flipH="1">
            <a:off x="6446044" y="4590653"/>
            <a:ext cx="1588" cy="660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8" idx="0"/>
            <a:endCxn id="15" idx="4"/>
          </p:cNvCxnSpPr>
          <p:nvPr/>
        </p:nvCxnSpPr>
        <p:spPr>
          <a:xfrm rot="5400000" flipH="1" flipV="1">
            <a:off x="5562600" y="3705622"/>
            <a:ext cx="1768475" cy="660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9" idx="6"/>
            <a:endCxn id="12" idx="6"/>
          </p:cNvCxnSpPr>
          <p:nvPr/>
        </p:nvCxnSpPr>
        <p:spPr>
          <a:xfrm>
            <a:off x="5626100" y="3643709"/>
            <a:ext cx="0" cy="787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9" idx="6"/>
            <a:endCxn id="16" idx="0"/>
          </p:cNvCxnSpPr>
          <p:nvPr/>
        </p:nvCxnSpPr>
        <p:spPr>
          <a:xfrm>
            <a:off x="5626100" y="3643709"/>
            <a:ext cx="1150938" cy="12779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9" idx="6"/>
            <a:endCxn id="15" idx="4"/>
          </p:cNvCxnSpPr>
          <p:nvPr/>
        </p:nvCxnSpPr>
        <p:spPr>
          <a:xfrm flipV="1">
            <a:off x="5626100" y="3151584"/>
            <a:ext cx="1150938" cy="4921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a:stCxn id="10" idx="4"/>
            <a:endCxn id="11" idx="0"/>
          </p:cNvCxnSpPr>
          <p:nvPr/>
        </p:nvCxnSpPr>
        <p:spPr>
          <a:xfrm rot="5400000">
            <a:off x="8293100" y="4037409"/>
            <a:ext cx="457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a:stCxn id="12" idx="6"/>
            <a:endCxn id="16" idx="0"/>
          </p:cNvCxnSpPr>
          <p:nvPr/>
        </p:nvCxnSpPr>
        <p:spPr>
          <a:xfrm>
            <a:off x="5626100" y="4431109"/>
            <a:ext cx="1150938" cy="4905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12" idx="6"/>
            <a:endCxn id="15" idx="4"/>
          </p:cNvCxnSpPr>
          <p:nvPr/>
        </p:nvCxnSpPr>
        <p:spPr>
          <a:xfrm flipV="1">
            <a:off x="5626100" y="3151584"/>
            <a:ext cx="1150938" cy="12795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a:stCxn id="13" idx="2"/>
            <a:endCxn id="14" idx="2"/>
          </p:cNvCxnSpPr>
          <p:nvPr/>
        </p:nvCxnSpPr>
        <p:spPr>
          <a:xfrm rot="10800000" flipV="1">
            <a:off x="7824788" y="3627834"/>
            <a:ext cx="0" cy="7889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a:stCxn id="16" idx="0"/>
            <a:endCxn id="15" idx="4"/>
          </p:cNvCxnSpPr>
          <p:nvPr/>
        </p:nvCxnSpPr>
        <p:spPr>
          <a:xfrm rot="5400000" flipH="1" flipV="1">
            <a:off x="5892006" y="4036616"/>
            <a:ext cx="17700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5213350" y="5387007"/>
            <a:ext cx="353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800" b="1" dirty="0">
                <a:latin typeface="+mn-lt"/>
                <a:cs typeface="Times New Roman" pitchFamily="18" charset="0"/>
              </a:rPr>
              <a:t>Electrode groups</a:t>
            </a:r>
            <a:r>
              <a:rPr lang="en-US" altLang="zh-TW" sz="1800" b="1" dirty="0">
                <a:latin typeface="Times New Roman" pitchFamily="18" charset="0"/>
                <a:cs typeface="Times New Roman" pitchFamily="18" charset="0"/>
              </a:rPr>
              <a:t>: {</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1 </a:t>
            </a:r>
            <a:r>
              <a:rPr lang="en-US" altLang="zh-TW" sz="1800" b="1" dirty="0">
                <a:latin typeface="Times New Roman" pitchFamily="18" charset="0"/>
                <a:cs typeface="Times New Roman" pitchFamily="18" charset="0"/>
              </a:rPr>
              <a:t>, </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2 </a:t>
            </a:r>
            <a:r>
              <a:rPr lang="en-US" altLang="zh-TW" sz="1800" b="1" i="1" dirty="0">
                <a:latin typeface="Times New Roman" pitchFamily="18" charset="0"/>
                <a:cs typeface="Times New Roman" pitchFamily="18" charset="0"/>
              </a:rPr>
              <a:t>, e</a:t>
            </a:r>
            <a:r>
              <a:rPr lang="en-US" altLang="zh-TW" sz="1800" b="1" i="1" baseline="-25000" dirty="0">
                <a:latin typeface="Times New Roman" pitchFamily="18" charset="0"/>
                <a:cs typeface="Times New Roman" pitchFamily="18" charset="0"/>
              </a:rPr>
              <a:t>9 </a:t>
            </a:r>
            <a:r>
              <a:rPr lang="en-US" altLang="zh-TW" sz="1800" b="1" dirty="0">
                <a:latin typeface="Times New Roman" pitchFamily="18" charset="0"/>
                <a:cs typeface="Times New Roman" pitchFamily="18" charset="0"/>
              </a:rPr>
              <a:t>, </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10</a:t>
            </a:r>
            <a:r>
              <a:rPr lang="en-US" altLang="zh-TW" sz="1800" b="1" dirty="0">
                <a:latin typeface="Times New Roman" pitchFamily="18" charset="0"/>
                <a:cs typeface="Times New Roman" pitchFamily="18" charset="0"/>
              </a:rPr>
              <a:t>}, {</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3 </a:t>
            </a:r>
            <a:r>
              <a:rPr lang="en-US" altLang="zh-TW" sz="1800" b="1" i="1" dirty="0">
                <a:latin typeface="Times New Roman" pitchFamily="18" charset="0"/>
                <a:cs typeface="Times New Roman" pitchFamily="18" charset="0"/>
              </a:rPr>
              <a:t>, e</a:t>
            </a:r>
            <a:r>
              <a:rPr lang="en-US" altLang="zh-TW" sz="1800" b="1" i="1" baseline="-25000" dirty="0">
                <a:latin typeface="Times New Roman" pitchFamily="18" charset="0"/>
                <a:cs typeface="Times New Roman" pitchFamily="18" charset="0"/>
              </a:rPr>
              <a:t>4 </a:t>
            </a:r>
            <a:r>
              <a:rPr lang="en-US" altLang="zh-TW" sz="1800" b="1" dirty="0">
                <a:latin typeface="Times New Roman" pitchFamily="18" charset="0"/>
                <a:cs typeface="Times New Roman" pitchFamily="18" charset="0"/>
              </a:rPr>
              <a:t>, </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5 </a:t>
            </a:r>
            <a:r>
              <a:rPr lang="en-US" altLang="zh-TW" sz="1800" b="1" i="1" dirty="0">
                <a:latin typeface="Times New Roman" pitchFamily="18" charset="0"/>
                <a:cs typeface="Times New Roman" pitchFamily="18" charset="0"/>
              </a:rPr>
              <a:t>, e</a:t>
            </a:r>
            <a:r>
              <a:rPr lang="en-US" altLang="zh-TW" sz="1800" b="1" i="1" baseline="-25000" dirty="0">
                <a:latin typeface="Times New Roman" pitchFamily="18" charset="0"/>
                <a:cs typeface="Times New Roman" pitchFamily="18" charset="0"/>
              </a:rPr>
              <a:t>8 </a:t>
            </a:r>
            <a:r>
              <a:rPr lang="en-US" altLang="zh-TW" sz="1800" b="1" dirty="0">
                <a:latin typeface="Times New Roman" pitchFamily="18" charset="0"/>
                <a:cs typeface="Times New Roman" pitchFamily="18" charset="0"/>
              </a:rPr>
              <a:t>, </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11 </a:t>
            </a:r>
            <a:r>
              <a:rPr lang="en-US" altLang="zh-TW" sz="1800" b="1" i="1" dirty="0">
                <a:latin typeface="Times New Roman" pitchFamily="18" charset="0"/>
                <a:cs typeface="Times New Roman" pitchFamily="18" charset="0"/>
              </a:rPr>
              <a:t>, e</a:t>
            </a:r>
            <a:r>
              <a:rPr lang="en-US" altLang="zh-TW" sz="1800" b="1" i="1" baseline="-25000" dirty="0">
                <a:latin typeface="Times New Roman" pitchFamily="18" charset="0"/>
                <a:cs typeface="Times New Roman" pitchFamily="18" charset="0"/>
              </a:rPr>
              <a:t>12</a:t>
            </a:r>
            <a:r>
              <a:rPr lang="en-US" altLang="zh-TW" sz="1800" b="1" dirty="0">
                <a:latin typeface="Times New Roman" pitchFamily="18" charset="0"/>
                <a:cs typeface="Times New Roman" pitchFamily="18" charset="0"/>
              </a:rPr>
              <a:t>},</a:t>
            </a:r>
            <a:r>
              <a:rPr lang="en-US" altLang="zh-TW" sz="1800" b="1" i="1" dirty="0">
                <a:latin typeface="Times New Roman" pitchFamily="18" charset="0"/>
                <a:cs typeface="Times New Roman" pitchFamily="18" charset="0"/>
              </a:rPr>
              <a:t> </a:t>
            </a:r>
            <a:r>
              <a:rPr lang="en-US" altLang="zh-TW" sz="1800" b="1" dirty="0">
                <a:latin typeface="Times New Roman" pitchFamily="18" charset="0"/>
                <a:cs typeface="Times New Roman" pitchFamily="18" charset="0"/>
              </a:rPr>
              <a:t>{</a:t>
            </a:r>
            <a:r>
              <a:rPr lang="en-US" altLang="zh-TW" sz="1800" b="1" i="1" dirty="0">
                <a:latin typeface="Times New Roman" pitchFamily="18" charset="0"/>
                <a:cs typeface="Times New Roman" pitchFamily="18" charset="0"/>
              </a:rPr>
              <a:t>e</a:t>
            </a:r>
            <a:r>
              <a:rPr lang="en-US" altLang="zh-TW" sz="1800" b="1" i="1" baseline="-25000" dirty="0">
                <a:latin typeface="Times New Roman" pitchFamily="18" charset="0"/>
                <a:cs typeface="Times New Roman" pitchFamily="18" charset="0"/>
              </a:rPr>
              <a:t>6 </a:t>
            </a:r>
            <a:r>
              <a:rPr lang="en-US" altLang="zh-TW" sz="1800" b="1" i="1" dirty="0">
                <a:latin typeface="Times New Roman" pitchFamily="18" charset="0"/>
                <a:cs typeface="Times New Roman" pitchFamily="18" charset="0"/>
              </a:rPr>
              <a:t>, e</a:t>
            </a:r>
            <a:r>
              <a:rPr lang="en-US" altLang="zh-TW" sz="1800" b="1" i="1" baseline="-25000" dirty="0">
                <a:latin typeface="Times New Roman" pitchFamily="18" charset="0"/>
                <a:cs typeface="Times New Roman" pitchFamily="18" charset="0"/>
              </a:rPr>
              <a:t>7</a:t>
            </a:r>
            <a:r>
              <a:rPr lang="en-US" altLang="zh-TW" sz="1800" b="1" dirty="0">
                <a:latin typeface="Times New Roman" pitchFamily="18" charset="0"/>
                <a:cs typeface="Times New Roman" pitchFamily="18" charset="0"/>
              </a:rPr>
              <a:t>}</a:t>
            </a:r>
            <a:endParaRPr lang="zh-TW" altLang="en-US" sz="1800" b="1" dirty="0">
              <a:latin typeface="Times New Roman" pitchFamily="18" charset="0"/>
              <a:cs typeface="Times New Roman" pitchFamily="18" charset="0"/>
            </a:endParaRPr>
          </a:p>
        </p:txBody>
      </p:sp>
      <p:sp>
        <p:nvSpPr>
          <p:cNvPr id="40" name="橢圓 39"/>
          <p:cNvSpPr/>
          <p:nvPr/>
        </p:nvSpPr>
        <p:spPr>
          <a:xfrm>
            <a:off x="6615113" y="2335609"/>
            <a:ext cx="252412" cy="250825"/>
          </a:xfrm>
          <a:prstGeom prst="ellipse">
            <a:avLst/>
          </a:prstGeom>
          <a:solidFill>
            <a:schemeClr val="accent5">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endParaRPr lang="zh-TW" altLang="en-US" sz="900" b="1" i="1" dirty="0">
              <a:solidFill>
                <a:schemeClr val="tx1"/>
              </a:solidFill>
            </a:endParaRPr>
          </a:p>
        </p:txBody>
      </p:sp>
      <p:sp>
        <p:nvSpPr>
          <p:cNvPr id="41" name="橢圓 40"/>
          <p:cNvSpPr/>
          <p:nvPr/>
        </p:nvSpPr>
        <p:spPr>
          <a:xfrm>
            <a:off x="5343525" y="2338784"/>
            <a:ext cx="250825" cy="250825"/>
          </a:xfrm>
          <a:prstGeom prst="ellipse">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endParaRPr lang="zh-TW" altLang="en-US" sz="900" b="1" i="1" dirty="0">
              <a:solidFill>
                <a:schemeClr val="tx1"/>
              </a:solidFill>
            </a:endParaRPr>
          </a:p>
        </p:txBody>
      </p:sp>
      <p:sp>
        <p:nvSpPr>
          <p:cNvPr id="42" name="文字方塊 41"/>
          <p:cNvSpPr txBox="1">
            <a:spLocks noChangeArrowheads="1"/>
          </p:cNvSpPr>
          <p:nvPr/>
        </p:nvSpPr>
        <p:spPr bwMode="auto">
          <a:xfrm>
            <a:off x="5594350" y="2280047"/>
            <a:ext cx="85248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900" b="1" dirty="0">
                <a:latin typeface="+mn-lt"/>
                <a:cs typeface="Times New Roman" pitchFamily="18" charset="0"/>
              </a:rPr>
              <a:t>Pin 1</a:t>
            </a:r>
            <a:endParaRPr lang="zh-TW" altLang="en-US" sz="1900" b="1" dirty="0">
              <a:latin typeface="+mn-lt"/>
              <a:cs typeface="Times New Roman" pitchFamily="18" charset="0"/>
            </a:endParaRPr>
          </a:p>
        </p:txBody>
      </p:sp>
      <p:sp>
        <p:nvSpPr>
          <p:cNvPr id="43" name="文字方塊 42"/>
          <p:cNvSpPr txBox="1">
            <a:spLocks noChangeArrowheads="1"/>
          </p:cNvSpPr>
          <p:nvPr/>
        </p:nvSpPr>
        <p:spPr bwMode="auto">
          <a:xfrm>
            <a:off x="6856413" y="2276872"/>
            <a:ext cx="85248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900" b="1" dirty="0">
                <a:latin typeface="+mn-lt"/>
                <a:cs typeface="Times New Roman" pitchFamily="18" charset="0"/>
              </a:rPr>
              <a:t>Pin 2</a:t>
            </a:r>
            <a:endParaRPr lang="zh-TW" altLang="en-US" sz="1900" b="1" dirty="0">
              <a:latin typeface="+mn-lt"/>
              <a:cs typeface="Times New Roman" pitchFamily="18" charset="0"/>
            </a:endParaRPr>
          </a:p>
        </p:txBody>
      </p:sp>
      <p:sp>
        <p:nvSpPr>
          <p:cNvPr id="44" name="橢圓 43"/>
          <p:cNvSpPr/>
          <p:nvPr/>
        </p:nvSpPr>
        <p:spPr>
          <a:xfrm>
            <a:off x="7864475" y="2338784"/>
            <a:ext cx="250825" cy="250825"/>
          </a:xfrm>
          <a:prstGeom prst="ellipse">
            <a:avLst/>
          </a:prstGeom>
          <a:solidFill>
            <a:srgbClr val="00B050">
              <a:alpha val="55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endParaRPr lang="zh-TW" altLang="en-US" sz="900" b="1" i="1" dirty="0">
              <a:solidFill>
                <a:schemeClr val="tx1"/>
              </a:solidFill>
            </a:endParaRPr>
          </a:p>
        </p:txBody>
      </p:sp>
      <p:sp>
        <p:nvSpPr>
          <p:cNvPr id="45" name="文字方塊 44"/>
          <p:cNvSpPr txBox="1">
            <a:spLocks noChangeArrowheads="1"/>
          </p:cNvSpPr>
          <p:nvPr/>
        </p:nvSpPr>
        <p:spPr bwMode="auto">
          <a:xfrm>
            <a:off x="8102600" y="2280047"/>
            <a:ext cx="85248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900" b="1" dirty="0">
                <a:latin typeface="+mn-lt"/>
                <a:cs typeface="Times New Roman" pitchFamily="18" charset="0"/>
              </a:rPr>
              <a:t>Pin 3</a:t>
            </a:r>
            <a:endParaRPr lang="zh-TW" altLang="en-US" sz="1900" b="1" dirty="0">
              <a:latin typeface="+mn-lt"/>
              <a:cs typeface="Times New Roman" pitchFamily="18" charset="0"/>
            </a:endParaRPr>
          </a:p>
        </p:txBody>
      </p:sp>
      <p:grpSp>
        <p:nvGrpSpPr>
          <p:cNvPr id="92" name="群組 91"/>
          <p:cNvGrpSpPr/>
          <p:nvPr/>
        </p:nvGrpSpPr>
        <p:grpSpPr>
          <a:xfrm>
            <a:off x="155203" y="2724547"/>
            <a:ext cx="3743325" cy="2646362"/>
            <a:chOff x="155203" y="2724547"/>
            <a:chExt cx="3743325" cy="2646362"/>
          </a:xfrm>
        </p:grpSpPr>
        <p:sp>
          <p:nvSpPr>
            <p:cNvPr id="47" name="橢圓 46"/>
            <p:cNvSpPr/>
            <p:nvPr/>
          </p:nvSpPr>
          <p:spPr bwMode="auto">
            <a:xfrm>
              <a:off x="2295153" y="2724547"/>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1</a:t>
              </a:r>
              <a:endParaRPr lang="zh-TW" altLang="en-US" sz="1800" b="1" i="1" dirty="0">
                <a:solidFill>
                  <a:schemeClr val="tx1"/>
                </a:solidFill>
              </a:endParaRPr>
            </a:p>
          </p:txBody>
        </p:sp>
        <p:sp>
          <p:nvSpPr>
            <p:cNvPr id="48" name="橢圓 47"/>
            <p:cNvSpPr/>
            <p:nvPr/>
          </p:nvSpPr>
          <p:spPr bwMode="auto">
            <a:xfrm>
              <a:off x="2295153" y="5010547"/>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2</a:t>
              </a:r>
              <a:endParaRPr lang="zh-TW" altLang="en-US" sz="1800" b="1" i="1" dirty="0">
                <a:solidFill>
                  <a:schemeClr val="tx1"/>
                </a:solidFill>
              </a:endParaRPr>
            </a:p>
          </p:txBody>
        </p:sp>
        <p:sp>
          <p:nvSpPr>
            <p:cNvPr id="49" name="橢圓 48"/>
            <p:cNvSpPr/>
            <p:nvPr/>
          </p:nvSpPr>
          <p:spPr bwMode="auto">
            <a:xfrm>
              <a:off x="866403" y="2724547"/>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3</a:t>
              </a:r>
              <a:endParaRPr lang="zh-TW" altLang="en-US" sz="1800" b="1" i="1" dirty="0">
                <a:solidFill>
                  <a:schemeClr val="tx1"/>
                </a:solidFill>
              </a:endParaRPr>
            </a:p>
          </p:txBody>
        </p:sp>
        <p:sp>
          <p:nvSpPr>
            <p:cNvPr id="50" name="橢圓 49"/>
            <p:cNvSpPr/>
            <p:nvPr/>
          </p:nvSpPr>
          <p:spPr bwMode="auto">
            <a:xfrm>
              <a:off x="866403" y="5007371"/>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4</a:t>
              </a:r>
              <a:endParaRPr lang="zh-TW" altLang="en-US" sz="1800" b="1" i="1" dirty="0">
                <a:solidFill>
                  <a:schemeClr val="tx1"/>
                </a:solidFill>
              </a:endParaRPr>
            </a:p>
          </p:txBody>
        </p:sp>
        <p:sp>
          <p:nvSpPr>
            <p:cNvPr id="51" name="橢圓 50"/>
            <p:cNvSpPr/>
            <p:nvPr/>
          </p:nvSpPr>
          <p:spPr bwMode="auto">
            <a:xfrm>
              <a:off x="155203" y="3438922"/>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5</a:t>
              </a:r>
              <a:endParaRPr lang="zh-TW" altLang="en-US" sz="1800" b="1" i="1" dirty="0">
                <a:solidFill>
                  <a:schemeClr val="tx1"/>
                </a:solidFill>
              </a:endParaRPr>
            </a:p>
          </p:txBody>
        </p:sp>
        <p:sp>
          <p:nvSpPr>
            <p:cNvPr id="52" name="橢圓 51"/>
            <p:cNvSpPr/>
            <p:nvPr/>
          </p:nvSpPr>
          <p:spPr bwMode="auto">
            <a:xfrm>
              <a:off x="3539753" y="3438922"/>
              <a:ext cx="358775"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6</a:t>
              </a:r>
              <a:endParaRPr lang="zh-TW" altLang="en-US" sz="1800" b="1" i="1" dirty="0">
                <a:solidFill>
                  <a:schemeClr val="tx1"/>
                </a:solidFill>
              </a:endParaRPr>
            </a:p>
          </p:txBody>
        </p:sp>
        <p:sp>
          <p:nvSpPr>
            <p:cNvPr id="53" name="橢圓 52"/>
            <p:cNvSpPr/>
            <p:nvPr/>
          </p:nvSpPr>
          <p:spPr bwMode="auto">
            <a:xfrm>
              <a:off x="3539753" y="4296172"/>
              <a:ext cx="358775"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7</a:t>
              </a:r>
              <a:endParaRPr lang="zh-TW" altLang="en-US" sz="1800" b="1" i="1" dirty="0">
                <a:solidFill>
                  <a:schemeClr val="tx1"/>
                </a:solidFill>
              </a:endParaRPr>
            </a:p>
          </p:txBody>
        </p:sp>
        <p:sp>
          <p:nvSpPr>
            <p:cNvPr id="54" name="橢圓 53"/>
            <p:cNvSpPr/>
            <p:nvPr/>
          </p:nvSpPr>
          <p:spPr bwMode="auto">
            <a:xfrm>
              <a:off x="155203" y="4296172"/>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8</a:t>
              </a:r>
              <a:endParaRPr lang="zh-TW" altLang="en-US" sz="1800" b="1" i="1" dirty="0">
                <a:solidFill>
                  <a:schemeClr val="tx1"/>
                </a:solidFill>
              </a:endParaRPr>
            </a:p>
          </p:txBody>
        </p:sp>
        <p:sp>
          <p:nvSpPr>
            <p:cNvPr id="55" name="橢圓 54"/>
            <p:cNvSpPr/>
            <p:nvPr/>
          </p:nvSpPr>
          <p:spPr bwMode="auto">
            <a:xfrm>
              <a:off x="3009528" y="3435747"/>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9</a:t>
              </a:r>
              <a:endParaRPr lang="zh-TW" altLang="en-US" sz="1800" b="1" i="1" dirty="0">
                <a:solidFill>
                  <a:schemeClr val="tx1"/>
                </a:solidFill>
              </a:endParaRPr>
            </a:p>
          </p:txBody>
        </p:sp>
        <p:sp>
          <p:nvSpPr>
            <p:cNvPr id="56" name="橢圓 55"/>
            <p:cNvSpPr/>
            <p:nvPr/>
          </p:nvSpPr>
          <p:spPr bwMode="auto">
            <a:xfrm>
              <a:off x="3009528" y="4296172"/>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10</a:t>
              </a:r>
              <a:endParaRPr lang="zh-TW" altLang="en-US" sz="1800" b="1" i="1" dirty="0">
                <a:solidFill>
                  <a:schemeClr val="tx1"/>
                </a:solidFill>
              </a:endParaRPr>
            </a:p>
          </p:txBody>
        </p:sp>
        <p:sp>
          <p:nvSpPr>
            <p:cNvPr id="57" name="橢圓 56"/>
            <p:cNvSpPr/>
            <p:nvPr/>
          </p:nvSpPr>
          <p:spPr bwMode="auto">
            <a:xfrm>
              <a:off x="1580778" y="2724547"/>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11</a:t>
              </a:r>
              <a:endParaRPr lang="zh-TW" altLang="en-US" sz="1800" b="1" i="1" dirty="0">
                <a:solidFill>
                  <a:schemeClr val="tx1"/>
                </a:solidFill>
              </a:endParaRPr>
            </a:p>
          </p:txBody>
        </p:sp>
        <p:sp>
          <p:nvSpPr>
            <p:cNvPr id="58" name="橢圓 57"/>
            <p:cNvSpPr/>
            <p:nvPr/>
          </p:nvSpPr>
          <p:spPr bwMode="auto">
            <a:xfrm>
              <a:off x="1580778" y="5010547"/>
              <a:ext cx="360363" cy="360362"/>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TW" sz="1800" b="1" i="1" dirty="0">
                  <a:solidFill>
                    <a:schemeClr val="tx1"/>
                  </a:solidFill>
                  <a:latin typeface="Times New Roman" pitchFamily="18" charset="0"/>
                  <a:cs typeface="Times New Roman" pitchFamily="18" charset="0"/>
                </a:rPr>
                <a:t>e</a:t>
              </a:r>
              <a:r>
                <a:rPr lang="en-US" altLang="zh-TW" sz="1800" b="1" i="1" baseline="-25000" dirty="0">
                  <a:solidFill>
                    <a:schemeClr val="tx1"/>
                  </a:solidFill>
                  <a:latin typeface="Times New Roman" pitchFamily="18" charset="0"/>
                  <a:cs typeface="Times New Roman" pitchFamily="18" charset="0"/>
                </a:rPr>
                <a:t>12</a:t>
              </a:r>
              <a:endParaRPr lang="zh-TW" altLang="en-US" sz="1800" b="1" i="1" dirty="0">
                <a:solidFill>
                  <a:schemeClr val="tx1"/>
                </a:solidFill>
              </a:endParaRPr>
            </a:p>
          </p:txBody>
        </p:sp>
        <p:cxnSp>
          <p:nvCxnSpPr>
            <p:cNvPr id="59" name="直線接點 58"/>
            <p:cNvCxnSpPr>
              <a:stCxn id="47" idx="4"/>
              <a:endCxn id="48" idx="0"/>
            </p:cNvCxnSpPr>
            <p:nvPr/>
          </p:nvCxnSpPr>
          <p:spPr bwMode="auto">
            <a:xfrm rot="5400000">
              <a:off x="1511722" y="4047728"/>
              <a:ext cx="19256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a:stCxn id="47" idx="4"/>
              <a:endCxn id="55" idx="2"/>
            </p:cNvCxnSpPr>
            <p:nvPr/>
          </p:nvCxnSpPr>
          <p:spPr bwMode="auto">
            <a:xfrm rot="16200000" flipH="1">
              <a:off x="2476922" y="3082528"/>
              <a:ext cx="530225" cy="5349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a:stCxn id="47" idx="4"/>
              <a:endCxn id="56" idx="2"/>
            </p:cNvCxnSpPr>
            <p:nvPr/>
          </p:nvCxnSpPr>
          <p:spPr bwMode="auto">
            <a:xfrm rot="16200000" flipH="1">
              <a:off x="2046710" y="3512740"/>
              <a:ext cx="1390650" cy="5349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a:stCxn id="47" idx="4"/>
              <a:endCxn id="57" idx="4"/>
            </p:cNvCxnSpPr>
            <p:nvPr/>
          </p:nvCxnSpPr>
          <p:spPr bwMode="auto">
            <a:xfrm rot="5400000">
              <a:off x="2117354" y="2727721"/>
              <a:ext cx="0"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a:stCxn id="47" idx="4"/>
              <a:endCxn id="58" idx="0"/>
            </p:cNvCxnSpPr>
            <p:nvPr/>
          </p:nvCxnSpPr>
          <p:spPr bwMode="auto">
            <a:xfrm rot="5400000">
              <a:off x="1154535" y="3690539"/>
              <a:ext cx="1925638"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a:stCxn id="48" idx="0"/>
              <a:endCxn id="58" idx="0"/>
            </p:cNvCxnSpPr>
            <p:nvPr/>
          </p:nvCxnSpPr>
          <p:spPr bwMode="auto">
            <a:xfrm rot="16200000" flipV="1">
              <a:off x="2117354" y="4653359"/>
              <a:ext cx="0"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stCxn id="48" idx="0"/>
              <a:endCxn id="57" idx="4"/>
            </p:cNvCxnSpPr>
            <p:nvPr/>
          </p:nvCxnSpPr>
          <p:spPr bwMode="auto">
            <a:xfrm rot="16200000" flipV="1">
              <a:off x="1154535" y="3690539"/>
              <a:ext cx="1925638"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stCxn id="48" idx="0"/>
              <a:endCxn id="56" idx="2"/>
            </p:cNvCxnSpPr>
            <p:nvPr/>
          </p:nvCxnSpPr>
          <p:spPr bwMode="auto">
            <a:xfrm rot="5400000" flipH="1" flipV="1">
              <a:off x="2474541" y="4475559"/>
              <a:ext cx="534988" cy="5349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stCxn id="48" idx="0"/>
              <a:endCxn id="55" idx="2"/>
            </p:cNvCxnSpPr>
            <p:nvPr/>
          </p:nvCxnSpPr>
          <p:spPr bwMode="auto">
            <a:xfrm rot="5400000" flipH="1" flipV="1">
              <a:off x="2044328" y="4045347"/>
              <a:ext cx="1395413" cy="5349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stCxn id="49" idx="4"/>
              <a:endCxn id="50" idx="0"/>
            </p:cNvCxnSpPr>
            <p:nvPr/>
          </p:nvCxnSpPr>
          <p:spPr bwMode="auto">
            <a:xfrm rot="5400000">
              <a:off x="84559" y="4046141"/>
              <a:ext cx="19224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stCxn id="49" idx="4"/>
              <a:endCxn id="51" idx="6"/>
            </p:cNvCxnSpPr>
            <p:nvPr/>
          </p:nvCxnSpPr>
          <p:spPr bwMode="auto">
            <a:xfrm rot="5400000">
              <a:off x="513979" y="3086496"/>
              <a:ext cx="533400" cy="5302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49" idx="4"/>
              <a:endCxn id="54" idx="6"/>
            </p:cNvCxnSpPr>
            <p:nvPr/>
          </p:nvCxnSpPr>
          <p:spPr bwMode="auto">
            <a:xfrm rot="5400000">
              <a:off x="85355" y="3515121"/>
              <a:ext cx="1390650" cy="5302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49" idx="4"/>
              <a:endCxn id="58" idx="0"/>
            </p:cNvCxnSpPr>
            <p:nvPr/>
          </p:nvCxnSpPr>
          <p:spPr bwMode="auto">
            <a:xfrm rot="16200000" flipH="1">
              <a:off x="440160" y="3690539"/>
              <a:ext cx="1925638"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stCxn id="49" idx="4"/>
              <a:endCxn id="57" idx="4"/>
            </p:cNvCxnSpPr>
            <p:nvPr/>
          </p:nvCxnSpPr>
          <p:spPr bwMode="auto">
            <a:xfrm rot="16200000" flipH="1">
              <a:off x="1402979" y="2727721"/>
              <a:ext cx="0"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a:stCxn id="51" idx="6"/>
              <a:endCxn id="50" idx="0"/>
            </p:cNvCxnSpPr>
            <p:nvPr/>
          </p:nvCxnSpPr>
          <p:spPr bwMode="auto">
            <a:xfrm>
              <a:off x="515566" y="3618309"/>
              <a:ext cx="530225" cy="1389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4" idx="6"/>
              <a:endCxn id="50" idx="0"/>
            </p:cNvCxnSpPr>
            <p:nvPr/>
          </p:nvCxnSpPr>
          <p:spPr bwMode="auto">
            <a:xfrm>
              <a:off x="515566" y="4475559"/>
              <a:ext cx="530225" cy="53181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a:stCxn id="50" idx="0"/>
              <a:endCxn id="58" idx="0"/>
            </p:cNvCxnSpPr>
            <p:nvPr/>
          </p:nvCxnSpPr>
          <p:spPr bwMode="auto">
            <a:xfrm rot="16200000" flipH="1">
              <a:off x="1401391" y="4651772"/>
              <a:ext cx="3175"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a:stCxn id="50" idx="0"/>
              <a:endCxn id="57" idx="4"/>
            </p:cNvCxnSpPr>
            <p:nvPr/>
          </p:nvCxnSpPr>
          <p:spPr bwMode="auto">
            <a:xfrm rot="5400000" flipH="1" flipV="1">
              <a:off x="441747" y="3688953"/>
              <a:ext cx="1922463" cy="7143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a:stCxn id="51" idx="6"/>
              <a:endCxn id="54" idx="6"/>
            </p:cNvCxnSpPr>
            <p:nvPr/>
          </p:nvCxnSpPr>
          <p:spPr bwMode="auto">
            <a:xfrm>
              <a:off x="515566" y="3618309"/>
              <a:ext cx="0" cy="8572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a:stCxn id="51" idx="6"/>
              <a:endCxn id="58" idx="0"/>
            </p:cNvCxnSpPr>
            <p:nvPr/>
          </p:nvCxnSpPr>
          <p:spPr bwMode="auto">
            <a:xfrm>
              <a:off x="515566" y="3618309"/>
              <a:ext cx="1244600" cy="13922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a:stCxn id="51" idx="6"/>
              <a:endCxn id="57" idx="4"/>
            </p:cNvCxnSpPr>
            <p:nvPr/>
          </p:nvCxnSpPr>
          <p:spPr bwMode="auto">
            <a:xfrm flipV="1">
              <a:off x="515566" y="3084909"/>
              <a:ext cx="1244600" cy="533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a:stCxn id="52" idx="4"/>
              <a:endCxn id="53" idx="0"/>
            </p:cNvCxnSpPr>
            <p:nvPr/>
          </p:nvCxnSpPr>
          <p:spPr bwMode="auto">
            <a:xfrm rot="5400000">
              <a:off x="3470697" y="4047728"/>
              <a:ext cx="49688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接點 80"/>
            <p:cNvCxnSpPr>
              <a:stCxn id="54" idx="6"/>
              <a:endCxn id="58" idx="0"/>
            </p:cNvCxnSpPr>
            <p:nvPr/>
          </p:nvCxnSpPr>
          <p:spPr bwMode="auto">
            <a:xfrm>
              <a:off x="515566" y="4475559"/>
              <a:ext cx="1244600" cy="5349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a:stCxn id="54" idx="6"/>
              <a:endCxn id="57" idx="4"/>
            </p:cNvCxnSpPr>
            <p:nvPr/>
          </p:nvCxnSpPr>
          <p:spPr bwMode="auto">
            <a:xfrm flipV="1">
              <a:off x="515566" y="3084909"/>
              <a:ext cx="1244600" cy="13906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a:stCxn id="55" idx="2"/>
              <a:endCxn id="56" idx="2"/>
            </p:cNvCxnSpPr>
            <p:nvPr/>
          </p:nvCxnSpPr>
          <p:spPr bwMode="auto">
            <a:xfrm rot="10800000" flipV="1">
              <a:off x="3009528" y="3615134"/>
              <a:ext cx="0" cy="8604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a:stCxn id="58" idx="0"/>
              <a:endCxn id="57" idx="4"/>
            </p:cNvCxnSpPr>
            <p:nvPr/>
          </p:nvCxnSpPr>
          <p:spPr bwMode="auto">
            <a:xfrm rot="5400000" flipH="1" flipV="1">
              <a:off x="797347" y="4047728"/>
              <a:ext cx="192563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矩形 83"/>
          <p:cNvSpPr>
            <a:spLocks noChangeArrowheads="1"/>
          </p:cNvSpPr>
          <p:nvPr/>
        </p:nvSpPr>
        <p:spPr bwMode="auto">
          <a:xfrm>
            <a:off x="251157" y="5521665"/>
            <a:ext cx="3672771" cy="36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TW" sz="1800" b="1" dirty="0">
                <a:solidFill>
                  <a:srgbClr val="990000"/>
                </a:solidFill>
                <a:latin typeface="+mn-lt"/>
                <a:cs typeface="Times New Roman" pitchFamily="18" charset="0"/>
              </a:rPr>
              <a:t>Compatibility </a:t>
            </a:r>
            <a:r>
              <a:rPr lang="en-US" altLang="zh-TW" sz="1800" b="1" dirty="0" smtClean="0">
                <a:solidFill>
                  <a:srgbClr val="990000"/>
                </a:solidFill>
                <a:latin typeface="+mn-lt"/>
                <a:cs typeface="Times New Roman" pitchFamily="18" charset="0"/>
              </a:rPr>
              <a:t>graph</a:t>
            </a:r>
            <a:endParaRPr lang="zh-TW" altLang="en-US" sz="1800" b="1" dirty="0">
              <a:solidFill>
                <a:srgbClr val="990000"/>
              </a:solidFill>
              <a:latin typeface="+mn-lt"/>
              <a:cs typeface="Times New Roman" pitchFamily="18" charset="0"/>
            </a:endParaRPr>
          </a:p>
        </p:txBody>
      </p:sp>
      <p:sp>
        <p:nvSpPr>
          <p:cNvPr id="86" name="向右箭號 85"/>
          <p:cNvSpPr>
            <a:spLocks noChangeArrowheads="1"/>
          </p:cNvSpPr>
          <p:nvPr/>
        </p:nvSpPr>
        <p:spPr bwMode="auto">
          <a:xfrm>
            <a:off x="4284663" y="3946922"/>
            <a:ext cx="503237" cy="144462"/>
          </a:xfrm>
          <a:prstGeom prst="rightArrow">
            <a:avLst>
              <a:gd name="adj1" fmla="val 50000"/>
              <a:gd name="adj2" fmla="val 49737"/>
            </a:avLst>
          </a:prstGeom>
          <a:solidFill>
            <a:srgbClr val="7030A0"/>
          </a:solidFill>
          <a:ln w="9525" algn="ctr">
            <a:noFill/>
            <a:miter lim="800000"/>
            <a:headEnd/>
            <a:tailEnd/>
          </a:ln>
        </p:spPr>
        <p:txBody>
          <a:bodyPr wrap="none"/>
          <a:lstStyle/>
          <a:p>
            <a:endParaRPr lang="zh-TW" altLang="en-US"/>
          </a:p>
        </p:txBody>
      </p:sp>
      <p:sp>
        <p:nvSpPr>
          <p:cNvPr id="87" name="文字方塊 86"/>
          <p:cNvSpPr txBox="1">
            <a:spLocks noChangeArrowheads="1"/>
          </p:cNvSpPr>
          <p:nvPr/>
        </p:nvSpPr>
        <p:spPr bwMode="auto">
          <a:xfrm>
            <a:off x="4067175" y="3326209"/>
            <a:ext cx="1009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600" b="1" i="1" dirty="0">
                <a:latin typeface="+mn-lt"/>
                <a:cs typeface="Times New Roman" pitchFamily="18" charset="0"/>
              </a:rPr>
              <a:t>Clique </a:t>
            </a:r>
          </a:p>
          <a:p>
            <a:pPr eaLnBrk="1" hangingPunct="1"/>
            <a:r>
              <a:rPr lang="en-US" altLang="zh-TW" sz="1600" b="1" i="1" dirty="0">
                <a:latin typeface="+mn-lt"/>
                <a:cs typeface="Times New Roman" pitchFamily="18" charset="0"/>
              </a:rPr>
              <a:t>partition</a:t>
            </a:r>
            <a:endParaRPr lang="zh-TW" altLang="en-US" sz="1600" b="1" i="1" dirty="0">
              <a:latin typeface="+mn-lt"/>
              <a:cs typeface="Times New Roman" pitchFamily="18" charset="0"/>
            </a:endParaRPr>
          </a:p>
        </p:txBody>
      </p:sp>
      <p:sp>
        <p:nvSpPr>
          <p:cNvPr id="88" name="文字方塊 87"/>
          <p:cNvSpPr txBox="1">
            <a:spLocks noChangeArrowheads="1"/>
          </p:cNvSpPr>
          <p:nvPr/>
        </p:nvSpPr>
        <p:spPr bwMode="auto">
          <a:xfrm>
            <a:off x="2915816" y="2335609"/>
            <a:ext cx="151216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900" b="1" dirty="0" smtClean="0">
                <a:solidFill>
                  <a:srgbClr val="FF0000"/>
                </a:solidFill>
                <a:latin typeface="+mn-lt"/>
                <a:cs typeface="Times New Roman" pitchFamily="18" charset="0"/>
              </a:rPr>
              <a:t>Electrode</a:t>
            </a:r>
            <a:endParaRPr lang="zh-TW" altLang="en-US" sz="1900" b="1" dirty="0">
              <a:solidFill>
                <a:srgbClr val="FF0000"/>
              </a:solidFill>
              <a:latin typeface="+mn-lt"/>
              <a:cs typeface="Times New Roman" pitchFamily="18" charset="0"/>
            </a:endParaRPr>
          </a:p>
        </p:txBody>
      </p:sp>
      <p:sp>
        <p:nvSpPr>
          <p:cNvPr id="89" name="文字方塊 88"/>
          <p:cNvSpPr txBox="1">
            <a:spLocks noChangeArrowheads="1"/>
          </p:cNvSpPr>
          <p:nvPr/>
        </p:nvSpPr>
        <p:spPr bwMode="auto">
          <a:xfrm>
            <a:off x="2963428" y="4868713"/>
            <a:ext cx="151216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r>
              <a:rPr lang="en-US" altLang="zh-TW" sz="1900" b="1" dirty="0" smtClean="0">
                <a:solidFill>
                  <a:srgbClr val="FF0000"/>
                </a:solidFill>
                <a:latin typeface="+mn-lt"/>
                <a:cs typeface="Times New Roman" pitchFamily="18" charset="0"/>
              </a:rPr>
              <a:t>Compatible</a:t>
            </a:r>
          </a:p>
        </p:txBody>
      </p:sp>
      <p:cxnSp>
        <p:nvCxnSpPr>
          <p:cNvPr id="90" name="直線單箭頭接點 89"/>
          <p:cNvCxnSpPr>
            <a:endCxn id="47" idx="6"/>
          </p:cNvCxnSpPr>
          <p:nvPr/>
        </p:nvCxnSpPr>
        <p:spPr bwMode="auto">
          <a:xfrm flipH="1">
            <a:off x="2676153" y="2665809"/>
            <a:ext cx="513556" cy="165100"/>
          </a:xfrm>
          <a:prstGeom prst="straightConnector1">
            <a:avLst/>
          </a:prstGeom>
          <a:solidFill>
            <a:schemeClr val="accent1"/>
          </a:solidFill>
          <a:ln w="28575" cap="flat" cmpd="sng" algn="ctr">
            <a:solidFill>
              <a:schemeClr val="tx1"/>
            </a:solidFill>
            <a:prstDash val="solid"/>
            <a:miter lim="800000"/>
            <a:headEnd type="none" w="med" len="med"/>
            <a:tailEnd type="triangle" w="med" len="med"/>
          </a:ln>
          <a:effectLst/>
        </p:spPr>
      </p:cxnSp>
      <p:cxnSp>
        <p:nvCxnSpPr>
          <p:cNvPr id="91" name="直線單箭頭接點 90"/>
          <p:cNvCxnSpPr/>
          <p:nvPr/>
        </p:nvCxnSpPr>
        <p:spPr bwMode="auto">
          <a:xfrm flipH="1" flipV="1">
            <a:off x="2742407" y="4743053"/>
            <a:ext cx="292893" cy="265906"/>
          </a:xfrm>
          <a:prstGeom prst="straightConnector1">
            <a:avLst/>
          </a:prstGeom>
          <a:solidFill>
            <a:schemeClr val="accent1"/>
          </a:solidFill>
          <a:ln w="28575" cap="flat" cmpd="sng" algn="ctr">
            <a:solidFill>
              <a:schemeClr val="tx1"/>
            </a:solidFill>
            <a:prstDash val="solid"/>
            <a:miter lim="800000"/>
            <a:headEnd type="none" w="med" len="med"/>
            <a:tailEnd type="triangle" w="med" len="med"/>
          </a:ln>
          <a:effectLst/>
        </p:spPr>
      </p:cxnSp>
    </p:spTree>
    <p:extLst>
      <p:ext uri="{BB962C8B-B14F-4D97-AF65-F5344CB8AC3E}">
        <p14:creationId xmlns:p14="http://schemas.microsoft.com/office/powerpoint/2010/main" val="16582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randombar(horizontal)">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par>
                                <p:cTn id="62" presetID="53" presetClass="entr" presetSubtype="16"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53" presetClass="entr" presetSubtype="16"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par>
                                <p:cTn id="72" presetID="53" presetClass="entr" presetSubtype="16"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par>
                                <p:cTn id="77" presetID="53" presetClass="entr" presetSubtype="16"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par>
                                <p:cTn id="82" presetID="53" presetClass="entr" presetSubtype="16"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p:cTn id="89" dur="500" fill="hold"/>
                                        <p:tgtEl>
                                          <p:spTgt spid="41"/>
                                        </p:tgtEl>
                                        <p:attrNameLst>
                                          <p:attrName>ppt_w</p:attrName>
                                        </p:attrNameLst>
                                      </p:cBhvr>
                                      <p:tavLst>
                                        <p:tav tm="0">
                                          <p:val>
                                            <p:fltVal val="0"/>
                                          </p:val>
                                        </p:tav>
                                        <p:tav tm="100000">
                                          <p:val>
                                            <p:strVal val="#ppt_w"/>
                                          </p:val>
                                        </p:tav>
                                      </p:tavLst>
                                    </p:anim>
                                    <p:anim calcmode="lin" valueType="num">
                                      <p:cBhvr>
                                        <p:cTn id="90" dur="500" fill="hold"/>
                                        <p:tgtEl>
                                          <p:spTgt spid="41"/>
                                        </p:tgtEl>
                                        <p:attrNameLst>
                                          <p:attrName>ppt_h</p:attrName>
                                        </p:attrNameLst>
                                      </p:cBhvr>
                                      <p:tavLst>
                                        <p:tav tm="0">
                                          <p:val>
                                            <p:fltVal val="0"/>
                                          </p:val>
                                        </p:tav>
                                        <p:tav tm="100000">
                                          <p:val>
                                            <p:strVal val="#ppt_h"/>
                                          </p:val>
                                        </p:tav>
                                      </p:tavLst>
                                    </p:anim>
                                    <p:animEffect transition="in" filter="fade">
                                      <p:cBhvr>
                                        <p:cTn id="91" dur="500"/>
                                        <p:tgtEl>
                                          <p:spTgt spid="4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p:cTn id="94" dur="500" fill="hold"/>
                                        <p:tgtEl>
                                          <p:spTgt spid="42"/>
                                        </p:tgtEl>
                                        <p:attrNameLst>
                                          <p:attrName>ppt_w</p:attrName>
                                        </p:attrNameLst>
                                      </p:cBhvr>
                                      <p:tavLst>
                                        <p:tav tm="0">
                                          <p:val>
                                            <p:fltVal val="0"/>
                                          </p:val>
                                        </p:tav>
                                        <p:tav tm="100000">
                                          <p:val>
                                            <p:strVal val="#ppt_w"/>
                                          </p:val>
                                        </p:tav>
                                      </p:tavLst>
                                    </p:anim>
                                    <p:anim calcmode="lin" valueType="num">
                                      <p:cBhvr>
                                        <p:cTn id="95" dur="500" fill="hold"/>
                                        <p:tgtEl>
                                          <p:spTgt spid="42"/>
                                        </p:tgtEl>
                                        <p:attrNameLst>
                                          <p:attrName>ppt_h</p:attrName>
                                        </p:attrNameLst>
                                      </p:cBhvr>
                                      <p:tavLst>
                                        <p:tav tm="0">
                                          <p:val>
                                            <p:fltVal val="0"/>
                                          </p:val>
                                        </p:tav>
                                        <p:tav tm="100000">
                                          <p:val>
                                            <p:strVal val="#ppt_h"/>
                                          </p:val>
                                        </p:tav>
                                      </p:tavLst>
                                    </p:anim>
                                    <p:animEffect transition="in" filter="fade">
                                      <p:cBhvr>
                                        <p:cTn id="96" dur="500"/>
                                        <p:tgtEl>
                                          <p:spTgt spid="42"/>
                                        </p:tgtEl>
                                      </p:cBhvr>
                                    </p:animEffect>
                                  </p:childTnLst>
                                </p:cTn>
                              </p:par>
                            </p:childTnLst>
                          </p:cTn>
                        </p:par>
                        <p:par>
                          <p:cTn id="97" fill="hold">
                            <p:stCondLst>
                              <p:cond delay="500"/>
                            </p:stCondLst>
                            <p:childTnLst>
                              <p:par>
                                <p:cTn id="98" presetID="53" presetClass="entr" presetSubtype="16" fill="hold" grpId="0" nodeType="after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p:cTn id="100" dur="500" fill="hold"/>
                                        <p:tgtEl>
                                          <p:spTgt spid="7"/>
                                        </p:tgtEl>
                                        <p:attrNameLst>
                                          <p:attrName>ppt_w</p:attrName>
                                        </p:attrNameLst>
                                      </p:cBhvr>
                                      <p:tavLst>
                                        <p:tav tm="0">
                                          <p:val>
                                            <p:fltVal val="0"/>
                                          </p:val>
                                        </p:tav>
                                        <p:tav tm="100000">
                                          <p:val>
                                            <p:strVal val="#ppt_w"/>
                                          </p:val>
                                        </p:tav>
                                      </p:tavLst>
                                    </p:anim>
                                    <p:anim calcmode="lin" valueType="num">
                                      <p:cBhvr>
                                        <p:cTn id="101" dur="500" fill="hold"/>
                                        <p:tgtEl>
                                          <p:spTgt spid="7"/>
                                        </p:tgtEl>
                                        <p:attrNameLst>
                                          <p:attrName>ppt_h</p:attrName>
                                        </p:attrNameLst>
                                      </p:cBhvr>
                                      <p:tavLst>
                                        <p:tav tm="0">
                                          <p:val>
                                            <p:fltVal val="0"/>
                                          </p:val>
                                        </p:tav>
                                        <p:tav tm="100000">
                                          <p:val>
                                            <p:strVal val="#ppt_h"/>
                                          </p:val>
                                        </p:tav>
                                      </p:tavLst>
                                    </p:anim>
                                    <p:animEffect transition="in" filter="fade">
                                      <p:cBhvr>
                                        <p:cTn id="102" dur="500"/>
                                        <p:tgtEl>
                                          <p:spTgt spid="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9"/>
                                        </p:tgtEl>
                                        <p:attrNameLst>
                                          <p:attrName>style.visibility</p:attrName>
                                        </p:attrNameLst>
                                      </p:cBhvr>
                                      <p:to>
                                        <p:strVal val="visible"/>
                                      </p:to>
                                    </p:set>
                                    <p:anim calcmode="lin" valueType="num">
                                      <p:cBhvr>
                                        <p:cTn id="110" dur="500" fill="hold"/>
                                        <p:tgtEl>
                                          <p:spTgt spid="9"/>
                                        </p:tgtEl>
                                        <p:attrNameLst>
                                          <p:attrName>ppt_w</p:attrName>
                                        </p:attrNameLst>
                                      </p:cBhvr>
                                      <p:tavLst>
                                        <p:tav tm="0">
                                          <p:val>
                                            <p:fltVal val="0"/>
                                          </p:val>
                                        </p:tav>
                                        <p:tav tm="100000">
                                          <p:val>
                                            <p:strVal val="#ppt_w"/>
                                          </p:val>
                                        </p:tav>
                                      </p:tavLst>
                                    </p:anim>
                                    <p:anim calcmode="lin" valueType="num">
                                      <p:cBhvr>
                                        <p:cTn id="111" dur="500" fill="hold"/>
                                        <p:tgtEl>
                                          <p:spTgt spid="9"/>
                                        </p:tgtEl>
                                        <p:attrNameLst>
                                          <p:attrName>ppt_h</p:attrName>
                                        </p:attrNameLst>
                                      </p:cBhvr>
                                      <p:tavLst>
                                        <p:tav tm="0">
                                          <p:val>
                                            <p:fltVal val="0"/>
                                          </p:val>
                                        </p:tav>
                                        <p:tav tm="100000">
                                          <p:val>
                                            <p:strVal val="#ppt_h"/>
                                          </p:val>
                                        </p:tav>
                                      </p:tavLst>
                                    </p:anim>
                                    <p:animEffect transition="in" filter="fade">
                                      <p:cBhvr>
                                        <p:cTn id="112" dur="500"/>
                                        <p:tgtEl>
                                          <p:spTgt spid="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15"/>
                                        </p:tgtEl>
                                        <p:attrNameLst>
                                          <p:attrName>style.visibility</p:attrName>
                                        </p:attrNameLst>
                                      </p:cBhvr>
                                      <p:to>
                                        <p:strVal val="visible"/>
                                      </p:to>
                                    </p:set>
                                    <p:anim calcmode="lin" valueType="num">
                                      <p:cBhvr>
                                        <p:cTn id="120" dur="500" fill="hold"/>
                                        <p:tgtEl>
                                          <p:spTgt spid="15"/>
                                        </p:tgtEl>
                                        <p:attrNameLst>
                                          <p:attrName>ppt_w</p:attrName>
                                        </p:attrNameLst>
                                      </p:cBhvr>
                                      <p:tavLst>
                                        <p:tav tm="0">
                                          <p:val>
                                            <p:fltVal val="0"/>
                                          </p:val>
                                        </p:tav>
                                        <p:tav tm="100000">
                                          <p:val>
                                            <p:strVal val="#ppt_w"/>
                                          </p:val>
                                        </p:tav>
                                      </p:tavLst>
                                    </p:anim>
                                    <p:anim calcmode="lin" valueType="num">
                                      <p:cBhvr>
                                        <p:cTn id="121" dur="500" fill="hold"/>
                                        <p:tgtEl>
                                          <p:spTgt spid="15"/>
                                        </p:tgtEl>
                                        <p:attrNameLst>
                                          <p:attrName>ppt_h</p:attrName>
                                        </p:attrNameLst>
                                      </p:cBhvr>
                                      <p:tavLst>
                                        <p:tav tm="0">
                                          <p:val>
                                            <p:fltVal val="0"/>
                                          </p:val>
                                        </p:tav>
                                        <p:tav tm="100000">
                                          <p:val>
                                            <p:strVal val="#ppt_h"/>
                                          </p:val>
                                        </p:tav>
                                      </p:tavLst>
                                    </p:anim>
                                    <p:animEffect transition="in" filter="fade">
                                      <p:cBhvr>
                                        <p:cTn id="122" dur="500"/>
                                        <p:tgtEl>
                                          <p:spTgt spid="1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p:cTn id="125" dur="500" fill="hold"/>
                                        <p:tgtEl>
                                          <p:spTgt spid="16"/>
                                        </p:tgtEl>
                                        <p:attrNameLst>
                                          <p:attrName>ppt_w</p:attrName>
                                        </p:attrNameLst>
                                      </p:cBhvr>
                                      <p:tavLst>
                                        <p:tav tm="0">
                                          <p:val>
                                            <p:fltVal val="0"/>
                                          </p:val>
                                        </p:tav>
                                        <p:tav tm="100000">
                                          <p:val>
                                            <p:strVal val="#ppt_w"/>
                                          </p:val>
                                        </p:tav>
                                      </p:tavLst>
                                    </p:anim>
                                    <p:anim calcmode="lin" valueType="num">
                                      <p:cBhvr>
                                        <p:cTn id="126" dur="500" fill="hold"/>
                                        <p:tgtEl>
                                          <p:spTgt spid="16"/>
                                        </p:tgtEl>
                                        <p:attrNameLst>
                                          <p:attrName>ppt_h</p:attrName>
                                        </p:attrNameLst>
                                      </p:cBhvr>
                                      <p:tavLst>
                                        <p:tav tm="0">
                                          <p:val>
                                            <p:fltVal val="0"/>
                                          </p:val>
                                        </p:tav>
                                        <p:tav tm="100000">
                                          <p:val>
                                            <p:strVal val="#ppt_h"/>
                                          </p:val>
                                        </p:tav>
                                      </p:tavLst>
                                    </p:anim>
                                    <p:animEffect transition="in" filter="fade">
                                      <p:cBhvr>
                                        <p:cTn id="127" dur="500"/>
                                        <p:tgtEl>
                                          <p:spTgt spid="16"/>
                                        </p:tgtEl>
                                      </p:cBhvr>
                                    </p:animEffect>
                                  </p:childTnLst>
                                </p:cTn>
                              </p:par>
                              <p:par>
                                <p:cTn id="128" presetID="53" presetClass="entr" presetSubtype="16"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500" fill="hold"/>
                                        <p:tgtEl>
                                          <p:spTgt spid="22"/>
                                        </p:tgtEl>
                                        <p:attrNameLst>
                                          <p:attrName>ppt_w</p:attrName>
                                        </p:attrNameLst>
                                      </p:cBhvr>
                                      <p:tavLst>
                                        <p:tav tm="0">
                                          <p:val>
                                            <p:fltVal val="0"/>
                                          </p:val>
                                        </p:tav>
                                        <p:tav tm="100000">
                                          <p:val>
                                            <p:strVal val="#ppt_w"/>
                                          </p:val>
                                        </p:tav>
                                      </p:tavLst>
                                    </p:anim>
                                    <p:anim calcmode="lin" valueType="num">
                                      <p:cBhvr>
                                        <p:cTn id="131" dur="500" fill="hold"/>
                                        <p:tgtEl>
                                          <p:spTgt spid="22"/>
                                        </p:tgtEl>
                                        <p:attrNameLst>
                                          <p:attrName>ppt_h</p:attrName>
                                        </p:attrNameLst>
                                      </p:cBhvr>
                                      <p:tavLst>
                                        <p:tav tm="0">
                                          <p:val>
                                            <p:fltVal val="0"/>
                                          </p:val>
                                        </p:tav>
                                        <p:tav tm="100000">
                                          <p:val>
                                            <p:strVal val="#ppt_h"/>
                                          </p:val>
                                        </p:tav>
                                      </p:tavLst>
                                    </p:anim>
                                    <p:animEffect transition="in" filter="fade">
                                      <p:cBhvr>
                                        <p:cTn id="132" dur="500"/>
                                        <p:tgtEl>
                                          <p:spTgt spid="22"/>
                                        </p:tgtEl>
                                      </p:cBhvr>
                                    </p:animEffect>
                                  </p:childTnLst>
                                </p:cTn>
                              </p:par>
                              <p:par>
                                <p:cTn id="133" presetID="53" presetClass="entr" presetSubtype="16" fill="hold" nodeType="withEffect">
                                  <p:stCondLst>
                                    <p:cond delay="0"/>
                                  </p:stCondLst>
                                  <p:childTnLst>
                                    <p:set>
                                      <p:cBhvr>
                                        <p:cTn id="134" dur="1" fill="hold">
                                          <p:stCondLst>
                                            <p:cond delay="0"/>
                                          </p:stCondLst>
                                        </p:cTn>
                                        <p:tgtEl>
                                          <p:spTgt spid="23"/>
                                        </p:tgtEl>
                                        <p:attrNameLst>
                                          <p:attrName>style.visibility</p:attrName>
                                        </p:attrNameLst>
                                      </p:cBhvr>
                                      <p:to>
                                        <p:strVal val="visible"/>
                                      </p:to>
                                    </p:set>
                                    <p:anim calcmode="lin" valueType="num">
                                      <p:cBhvr>
                                        <p:cTn id="135" dur="500" fill="hold"/>
                                        <p:tgtEl>
                                          <p:spTgt spid="23"/>
                                        </p:tgtEl>
                                        <p:attrNameLst>
                                          <p:attrName>ppt_w</p:attrName>
                                        </p:attrNameLst>
                                      </p:cBhvr>
                                      <p:tavLst>
                                        <p:tav tm="0">
                                          <p:val>
                                            <p:fltVal val="0"/>
                                          </p:val>
                                        </p:tav>
                                        <p:tav tm="100000">
                                          <p:val>
                                            <p:strVal val="#ppt_w"/>
                                          </p:val>
                                        </p:tav>
                                      </p:tavLst>
                                    </p:anim>
                                    <p:anim calcmode="lin" valueType="num">
                                      <p:cBhvr>
                                        <p:cTn id="136" dur="500" fill="hold"/>
                                        <p:tgtEl>
                                          <p:spTgt spid="23"/>
                                        </p:tgtEl>
                                        <p:attrNameLst>
                                          <p:attrName>ppt_h</p:attrName>
                                        </p:attrNameLst>
                                      </p:cBhvr>
                                      <p:tavLst>
                                        <p:tav tm="0">
                                          <p:val>
                                            <p:fltVal val="0"/>
                                          </p:val>
                                        </p:tav>
                                        <p:tav tm="100000">
                                          <p:val>
                                            <p:strVal val="#ppt_h"/>
                                          </p:val>
                                        </p:tav>
                                      </p:tavLst>
                                    </p:anim>
                                    <p:animEffect transition="in" filter="fade">
                                      <p:cBhvr>
                                        <p:cTn id="137" dur="500"/>
                                        <p:tgtEl>
                                          <p:spTgt spid="23"/>
                                        </p:tgtEl>
                                      </p:cBhvr>
                                    </p:animEffect>
                                  </p:childTnLst>
                                </p:cTn>
                              </p:par>
                              <p:par>
                                <p:cTn id="138" presetID="53" presetClass="entr" presetSubtype="16" fill="hold" nodeType="withEffect">
                                  <p:stCondLst>
                                    <p:cond delay="0"/>
                                  </p:stCondLst>
                                  <p:childTnLst>
                                    <p:set>
                                      <p:cBhvr>
                                        <p:cTn id="139" dur="1" fill="hold">
                                          <p:stCondLst>
                                            <p:cond delay="0"/>
                                          </p:stCondLst>
                                        </p:cTn>
                                        <p:tgtEl>
                                          <p:spTgt spid="24"/>
                                        </p:tgtEl>
                                        <p:attrNameLst>
                                          <p:attrName>style.visibility</p:attrName>
                                        </p:attrNameLst>
                                      </p:cBhvr>
                                      <p:to>
                                        <p:strVal val="visible"/>
                                      </p:to>
                                    </p:set>
                                    <p:anim calcmode="lin" valueType="num">
                                      <p:cBhvr>
                                        <p:cTn id="140" dur="500" fill="hold"/>
                                        <p:tgtEl>
                                          <p:spTgt spid="24"/>
                                        </p:tgtEl>
                                        <p:attrNameLst>
                                          <p:attrName>ppt_w</p:attrName>
                                        </p:attrNameLst>
                                      </p:cBhvr>
                                      <p:tavLst>
                                        <p:tav tm="0">
                                          <p:val>
                                            <p:fltVal val="0"/>
                                          </p:val>
                                        </p:tav>
                                        <p:tav tm="100000">
                                          <p:val>
                                            <p:strVal val="#ppt_w"/>
                                          </p:val>
                                        </p:tav>
                                      </p:tavLst>
                                    </p:anim>
                                    <p:anim calcmode="lin" valueType="num">
                                      <p:cBhvr>
                                        <p:cTn id="141" dur="500" fill="hold"/>
                                        <p:tgtEl>
                                          <p:spTgt spid="24"/>
                                        </p:tgtEl>
                                        <p:attrNameLst>
                                          <p:attrName>ppt_h</p:attrName>
                                        </p:attrNameLst>
                                      </p:cBhvr>
                                      <p:tavLst>
                                        <p:tav tm="0">
                                          <p:val>
                                            <p:fltVal val="0"/>
                                          </p:val>
                                        </p:tav>
                                        <p:tav tm="100000">
                                          <p:val>
                                            <p:strVal val="#ppt_h"/>
                                          </p:val>
                                        </p:tav>
                                      </p:tavLst>
                                    </p:anim>
                                    <p:animEffect transition="in" filter="fade">
                                      <p:cBhvr>
                                        <p:cTn id="142" dur="500"/>
                                        <p:tgtEl>
                                          <p:spTgt spid="24"/>
                                        </p:tgtEl>
                                      </p:cBhvr>
                                    </p:animEffect>
                                  </p:childTnLst>
                                </p:cTn>
                              </p:par>
                              <p:par>
                                <p:cTn id="143" presetID="53" presetClass="entr" presetSubtype="16" fill="hold"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500" fill="hold"/>
                                        <p:tgtEl>
                                          <p:spTgt spid="25"/>
                                        </p:tgtEl>
                                        <p:attrNameLst>
                                          <p:attrName>ppt_w</p:attrName>
                                        </p:attrNameLst>
                                      </p:cBhvr>
                                      <p:tavLst>
                                        <p:tav tm="0">
                                          <p:val>
                                            <p:fltVal val="0"/>
                                          </p:val>
                                        </p:tav>
                                        <p:tav tm="100000">
                                          <p:val>
                                            <p:strVal val="#ppt_w"/>
                                          </p:val>
                                        </p:tav>
                                      </p:tavLst>
                                    </p:anim>
                                    <p:anim calcmode="lin" valueType="num">
                                      <p:cBhvr>
                                        <p:cTn id="146" dur="500" fill="hold"/>
                                        <p:tgtEl>
                                          <p:spTgt spid="25"/>
                                        </p:tgtEl>
                                        <p:attrNameLst>
                                          <p:attrName>ppt_h</p:attrName>
                                        </p:attrNameLst>
                                      </p:cBhvr>
                                      <p:tavLst>
                                        <p:tav tm="0">
                                          <p:val>
                                            <p:fltVal val="0"/>
                                          </p:val>
                                        </p:tav>
                                        <p:tav tm="100000">
                                          <p:val>
                                            <p:strVal val="#ppt_h"/>
                                          </p:val>
                                        </p:tav>
                                      </p:tavLst>
                                    </p:anim>
                                    <p:animEffect transition="in" filter="fade">
                                      <p:cBhvr>
                                        <p:cTn id="147" dur="500"/>
                                        <p:tgtEl>
                                          <p:spTgt spid="25"/>
                                        </p:tgtEl>
                                      </p:cBhvr>
                                    </p:animEffect>
                                  </p:childTnLst>
                                </p:cTn>
                              </p:par>
                              <p:par>
                                <p:cTn id="148" presetID="53" presetClass="entr" presetSubtype="16" fill="hold" nodeType="withEffect">
                                  <p:stCondLst>
                                    <p:cond delay="0"/>
                                  </p:stCondLst>
                                  <p:childTnLst>
                                    <p:set>
                                      <p:cBhvr>
                                        <p:cTn id="149" dur="1" fill="hold">
                                          <p:stCondLst>
                                            <p:cond delay="0"/>
                                          </p:stCondLst>
                                        </p:cTn>
                                        <p:tgtEl>
                                          <p:spTgt spid="26"/>
                                        </p:tgtEl>
                                        <p:attrNameLst>
                                          <p:attrName>style.visibility</p:attrName>
                                        </p:attrNameLst>
                                      </p:cBhvr>
                                      <p:to>
                                        <p:strVal val="visible"/>
                                      </p:to>
                                    </p:set>
                                    <p:anim calcmode="lin" valueType="num">
                                      <p:cBhvr>
                                        <p:cTn id="150" dur="500" fill="hold"/>
                                        <p:tgtEl>
                                          <p:spTgt spid="26"/>
                                        </p:tgtEl>
                                        <p:attrNameLst>
                                          <p:attrName>ppt_w</p:attrName>
                                        </p:attrNameLst>
                                      </p:cBhvr>
                                      <p:tavLst>
                                        <p:tav tm="0">
                                          <p:val>
                                            <p:fltVal val="0"/>
                                          </p:val>
                                        </p:tav>
                                        <p:tav tm="100000">
                                          <p:val>
                                            <p:strVal val="#ppt_w"/>
                                          </p:val>
                                        </p:tav>
                                      </p:tavLst>
                                    </p:anim>
                                    <p:anim calcmode="lin" valueType="num">
                                      <p:cBhvr>
                                        <p:cTn id="151" dur="500" fill="hold"/>
                                        <p:tgtEl>
                                          <p:spTgt spid="26"/>
                                        </p:tgtEl>
                                        <p:attrNameLst>
                                          <p:attrName>ppt_h</p:attrName>
                                        </p:attrNameLst>
                                      </p:cBhvr>
                                      <p:tavLst>
                                        <p:tav tm="0">
                                          <p:val>
                                            <p:fltVal val="0"/>
                                          </p:val>
                                        </p:tav>
                                        <p:tav tm="100000">
                                          <p:val>
                                            <p:strVal val="#ppt_h"/>
                                          </p:val>
                                        </p:tav>
                                      </p:tavLst>
                                    </p:anim>
                                    <p:animEffect transition="in" filter="fade">
                                      <p:cBhvr>
                                        <p:cTn id="152" dur="500"/>
                                        <p:tgtEl>
                                          <p:spTgt spid="26"/>
                                        </p:tgtEl>
                                      </p:cBhvr>
                                    </p:animEffect>
                                  </p:childTnLst>
                                </p:cTn>
                              </p:par>
                              <p:par>
                                <p:cTn id="153" presetID="53" presetClass="entr" presetSubtype="16" fill="hold" nodeType="withEffect">
                                  <p:stCondLst>
                                    <p:cond delay="0"/>
                                  </p:stCondLst>
                                  <p:childTnLst>
                                    <p:set>
                                      <p:cBhvr>
                                        <p:cTn id="154" dur="1" fill="hold">
                                          <p:stCondLst>
                                            <p:cond delay="0"/>
                                          </p:stCondLst>
                                        </p:cTn>
                                        <p:tgtEl>
                                          <p:spTgt spid="27"/>
                                        </p:tgtEl>
                                        <p:attrNameLst>
                                          <p:attrName>style.visibility</p:attrName>
                                        </p:attrNameLst>
                                      </p:cBhvr>
                                      <p:to>
                                        <p:strVal val="visible"/>
                                      </p:to>
                                    </p:set>
                                    <p:anim calcmode="lin" valueType="num">
                                      <p:cBhvr>
                                        <p:cTn id="155" dur="500" fill="hold"/>
                                        <p:tgtEl>
                                          <p:spTgt spid="27"/>
                                        </p:tgtEl>
                                        <p:attrNameLst>
                                          <p:attrName>ppt_w</p:attrName>
                                        </p:attrNameLst>
                                      </p:cBhvr>
                                      <p:tavLst>
                                        <p:tav tm="0">
                                          <p:val>
                                            <p:fltVal val="0"/>
                                          </p:val>
                                        </p:tav>
                                        <p:tav tm="100000">
                                          <p:val>
                                            <p:strVal val="#ppt_w"/>
                                          </p:val>
                                        </p:tav>
                                      </p:tavLst>
                                    </p:anim>
                                    <p:anim calcmode="lin" valueType="num">
                                      <p:cBhvr>
                                        <p:cTn id="156" dur="500" fill="hold"/>
                                        <p:tgtEl>
                                          <p:spTgt spid="27"/>
                                        </p:tgtEl>
                                        <p:attrNameLst>
                                          <p:attrName>ppt_h</p:attrName>
                                        </p:attrNameLst>
                                      </p:cBhvr>
                                      <p:tavLst>
                                        <p:tav tm="0">
                                          <p:val>
                                            <p:fltVal val="0"/>
                                          </p:val>
                                        </p:tav>
                                        <p:tav tm="100000">
                                          <p:val>
                                            <p:strVal val="#ppt_h"/>
                                          </p:val>
                                        </p:tav>
                                      </p:tavLst>
                                    </p:anim>
                                    <p:animEffect transition="in" filter="fade">
                                      <p:cBhvr>
                                        <p:cTn id="157" dur="500"/>
                                        <p:tgtEl>
                                          <p:spTgt spid="27"/>
                                        </p:tgtEl>
                                      </p:cBhvr>
                                    </p:animEffect>
                                  </p:childTnLst>
                                </p:cTn>
                              </p:par>
                              <p:par>
                                <p:cTn id="158" presetID="53" presetClass="entr" presetSubtype="16" fill="hold" nodeType="withEffect">
                                  <p:stCondLst>
                                    <p:cond delay="0"/>
                                  </p:stCondLst>
                                  <p:childTnLst>
                                    <p:set>
                                      <p:cBhvr>
                                        <p:cTn id="159" dur="1" fill="hold">
                                          <p:stCondLst>
                                            <p:cond delay="0"/>
                                          </p:stCondLst>
                                        </p:cTn>
                                        <p:tgtEl>
                                          <p:spTgt spid="28"/>
                                        </p:tgtEl>
                                        <p:attrNameLst>
                                          <p:attrName>style.visibility</p:attrName>
                                        </p:attrNameLst>
                                      </p:cBhvr>
                                      <p:to>
                                        <p:strVal val="visible"/>
                                      </p:to>
                                    </p:set>
                                    <p:anim calcmode="lin" valueType="num">
                                      <p:cBhvr>
                                        <p:cTn id="160" dur="500" fill="hold"/>
                                        <p:tgtEl>
                                          <p:spTgt spid="28"/>
                                        </p:tgtEl>
                                        <p:attrNameLst>
                                          <p:attrName>ppt_w</p:attrName>
                                        </p:attrNameLst>
                                      </p:cBhvr>
                                      <p:tavLst>
                                        <p:tav tm="0">
                                          <p:val>
                                            <p:fltVal val="0"/>
                                          </p:val>
                                        </p:tav>
                                        <p:tav tm="100000">
                                          <p:val>
                                            <p:strVal val="#ppt_w"/>
                                          </p:val>
                                        </p:tav>
                                      </p:tavLst>
                                    </p:anim>
                                    <p:anim calcmode="lin" valueType="num">
                                      <p:cBhvr>
                                        <p:cTn id="161" dur="500" fill="hold"/>
                                        <p:tgtEl>
                                          <p:spTgt spid="28"/>
                                        </p:tgtEl>
                                        <p:attrNameLst>
                                          <p:attrName>ppt_h</p:attrName>
                                        </p:attrNameLst>
                                      </p:cBhvr>
                                      <p:tavLst>
                                        <p:tav tm="0">
                                          <p:val>
                                            <p:fltVal val="0"/>
                                          </p:val>
                                        </p:tav>
                                        <p:tav tm="100000">
                                          <p:val>
                                            <p:strVal val="#ppt_h"/>
                                          </p:val>
                                        </p:tav>
                                      </p:tavLst>
                                    </p:anim>
                                    <p:animEffect transition="in" filter="fade">
                                      <p:cBhvr>
                                        <p:cTn id="162" dur="500"/>
                                        <p:tgtEl>
                                          <p:spTgt spid="28"/>
                                        </p:tgtEl>
                                      </p:cBhvr>
                                    </p:animEffect>
                                  </p:childTnLst>
                                </p:cTn>
                              </p:par>
                              <p:par>
                                <p:cTn id="163" presetID="53" presetClass="entr" presetSubtype="16" fill="hold" nodeType="withEffect">
                                  <p:stCondLst>
                                    <p:cond delay="0"/>
                                  </p:stCondLst>
                                  <p:childTnLst>
                                    <p:set>
                                      <p:cBhvr>
                                        <p:cTn id="164" dur="1" fill="hold">
                                          <p:stCondLst>
                                            <p:cond delay="0"/>
                                          </p:stCondLst>
                                        </p:cTn>
                                        <p:tgtEl>
                                          <p:spTgt spid="29"/>
                                        </p:tgtEl>
                                        <p:attrNameLst>
                                          <p:attrName>style.visibility</p:attrName>
                                        </p:attrNameLst>
                                      </p:cBhvr>
                                      <p:to>
                                        <p:strVal val="visible"/>
                                      </p:to>
                                    </p:set>
                                    <p:anim calcmode="lin" valueType="num">
                                      <p:cBhvr>
                                        <p:cTn id="165" dur="500" fill="hold"/>
                                        <p:tgtEl>
                                          <p:spTgt spid="29"/>
                                        </p:tgtEl>
                                        <p:attrNameLst>
                                          <p:attrName>ppt_w</p:attrName>
                                        </p:attrNameLst>
                                      </p:cBhvr>
                                      <p:tavLst>
                                        <p:tav tm="0">
                                          <p:val>
                                            <p:fltVal val="0"/>
                                          </p:val>
                                        </p:tav>
                                        <p:tav tm="100000">
                                          <p:val>
                                            <p:strVal val="#ppt_w"/>
                                          </p:val>
                                        </p:tav>
                                      </p:tavLst>
                                    </p:anim>
                                    <p:anim calcmode="lin" valueType="num">
                                      <p:cBhvr>
                                        <p:cTn id="166" dur="500" fill="hold"/>
                                        <p:tgtEl>
                                          <p:spTgt spid="29"/>
                                        </p:tgtEl>
                                        <p:attrNameLst>
                                          <p:attrName>ppt_h</p:attrName>
                                        </p:attrNameLst>
                                      </p:cBhvr>
                                      <p:tavLst>
                                        <p:tav tm="0">
                                          <p:val>
                                            <p:fltVal val="0"/>
                                          </p:val>
                                        </p:tav>
                                        <p:tav tm="100000">
                                          <p:val>
                                            <p:strVal val="#ppt_h"/>
                                          </p:val>
                                        </p:tav>
                                      </p:tavLst>
                                    </p:anim>
                                    <p:animEffect transition="in" filter="fade">
                                      <p:cBhvr>
                                        <p:cTn id="167" dur="500"/>
                                        <p:tgtEl>
                                          <p:spTgt spid="29"/>
                                        </p:tgtEl>
                                      </p:cBhvr>
                                    </p:animEffect>
                                  </p:childTnLst>
                                </p:cTn>
                              </p:par>
                              <p:par>
                                <p:cTn id="168" presetID="53" presetClass="entr" presetSubtype="16" fill="hold" nodeType="withEffect">
                                  <p:stCondLst>
                                    <p:cond delay="0"/>
                                  </p:stCondLst>
                                  <p:childTnLst>
                                    <p:set>
                                      <p:cBhvr>
                                        <p:cTn id="169" dur="1" fill="hold">
                                          <p:stCondLst>
                                            <p:cond delay="0"/>
                                          </p:stCondLst>
                                        </p:cTn>
                                        <p:tgtEl>
                                          <p:spTgt spid="30"/>
                                        </p:tgtEl>
                                        <p:attrNameLst>
                                          <p:attrName>style.visibility</p:attrName>
                                        </p:attrNameLst>
                                      </p:cBhvr>
                                      <p:to>
                                        <p:strVal val="visible"/>
                                      </p:to>
                                    </p:set>
                                    <p:anim calcmode="lin" valueType="num">
                                      <p:cBhvr>
                                        <p:cTn id="170" dur="500" fill="hold"/>
                                        <p:tgtEl>
                                          <p:spTgt spid="30"/>
                                        </p:tgtEl>
                                        <p:attrNameLst>
                                          <p:attrName>ppt_w</p:attrName>
                                        </p:attrNameLst>
                                      </p:cBhvr>
                                      <p:tavLst>
                                        <p:tav tm="0">
                                          <p:val>
                                            <p:fltVal val="0"/>
                                          </p:val>
                                        </p:tav>
                                        <p:tav tm="100000">
                                          <p:val>
                                            <p:strVal val="#ppt_w"/>
                                          </p:val>
                                        </p:tav>
                                      </p:tavLst>
                                    </p:anim>
                                    <p:anim calcmode="lin" valueType="num">
                                      <p:cBhvr>
                                        <p:cTn id="171" dur="500" fill="hold"/>
                                        <p:tgtEl>
                                          <p:spTgt spid="30"/>
                                        </p:tgtEl>
                                        <p:attrNameLst>
                                          <p:attrName>ppt_h</p:attrName>
                                        </p:attrNameLst>
                                      </p:cBhvr>
                                      <p:tavLst>
                                        <p:tav tm="0">
                                          <p:val>
                                            <p:fltVal val="0"/>
                                          </p:val>
                                        </p:tav>
                                        <p:tav tm="100000">
                                          <p:val>
                                            <p:strVal val="#ppt_h"/>
                                          </p:val>
                                        </p:tav>
                                      </p:tavLst>
                                    </p:anim>
                                    <p:animEffect transition="in" filter="fade">
                                      <p:cBhvr>
                                        <p:cTn id="172" dur="500"/>
                                        <p:tgtEl>
                                          <p:spTgt spid="30"/>
                                        </p:tgtEl>
                                      </p:cBhvr>
                                    </p:animEffect>
                                  </p:childTnLst>
                                </p:cTn>
                              </p:par>
                              <p:par>
                                <p:cTn id="173" presetID="53" presetClass="entr" presetSubtype="16" fill="hold" nodeType="withEffect">
                                  <p:stCondLst>
                                    <p:cond delay="0"/>
                                  </p:stCondLst>
                                  <p:childTnLst>
                                    <p:set>
                                      <p:cBhvr>
                                        <p:cTn id="174" dur="1" fill="hold">
                                          <p:stCondLst>
                                            <p:cond delay="0"/>
                                          </p:stCondLst>
                                        </p:cTn>
                                        <p:tgtEl>
                                          <p:spTgt spid="31"/>
                                        </p:tgtEl>
                                        <p:attrNameLst>
                                          <p:attrName>style.visibility</p:attrName>
                                        </p:attrNameLst>
                                      </p:cBhvr>
                                      <p:to>
                                        <p:strVal val="visible"/>
                                      </p:to>
                                    </p:set>
                                    <p:anim calcmode="lin" valueType="num">
                                      <p:cBhvr>
                                        <p:cTn id="175" dur="500" fill="hold"/>
                                        <p:tgtEl>
                                          <p:spTgt spid="31"/>
                                        </p:tgtEl>
                                        <p:attrNameLst>
                                          <p:attrName>ppt_w</p:attrName>
                                        </p:attrNameLst>
                                      </p:cBhvr>
                                      <p:tavLst>
                                        <p:tav tm="0">
                                          <p:val>
                                            <p:fltVal val="0"/>
                                          </p:val>
                                        </p:tav>
                                        <p:tav tm="100000">
                                          <p:val>
                                            <p:strVal val="#ppt_w"/>
                                          </p:val>
                                        </p:tav>
                                      </p:tavLst>
                                    </p:anim>
                                    <p:anim calcmode="lin" valueType="num">
                                      <p:cBhvr>
                                        <p:cTn id="176" dur="500" fill="hold"/>
                                        <p:tgtEl>
                                          <p:spTgt spid="31"/>
                                        </p:tgtEl>
                                        <p:attrNameLst>
                                          <p:attrName>ppt_h</p:attrName>
                                        </p:attrNameLst>
                                      </p:cBhvr>
                                      <p:tavLst>
                                        <p:tav tm="0">
                                          <p:val>
                                            <p:fltVal val="0"/>
                                          </p:val>
                                        </p:tav>
                                        <p:tav tm="100000">
                                          <p:val>
                                            <p:strVal val="#ppt_h"/>
                                          </p:val>
                                        </p:tav>
                                      </p:tavLst>
                                    </p:anim>
                                    <p:animEffect transition="in" filter="fade">
                                      <p:cBhvr>
                                        <p:cTn id="177" dur="500"/>
                                        <p:tgtEl>
                                          <p:spTgt spid="31"/>
                                        </p:tgtEl>
                                      </p:cBhvr>
                                    </p:animEffect>
                                  </p:childTnLst>
                                </p:cTn>
                              </p:par>
                              <p:par>
                                <p:cTn id="178" presetID="53" presetClass="entr" presetSubtype="16" fill="hold" nodeType="withEffect">
                                  <p:stCondLst>
                                    <p:cond delay="0"/>
                                  </p:stCondLst>
                                  <p:childTnLst>
                                    <p:set>
                                      <p:cBhvr>
                                        <p:cTn id="179" dur="1" fill="hold">
                                          <p:stCondLst>
                                            <p:cond delay="0"/>
                                          </p:stCondLst>
                                        </p:cTn>
                                        <p:tgtEl>
                                          <p:spTgt spid="32"/>
                                        </p:tgtEl>
                                        <p:attrNameLst>
                                          <p:attrName>style.visibility</p:attrName>
                                        </p:attrNameLst>
                                      </p:cBhvr>
                                      <p:to>
                                        <p:strVal val="visible"/>
                                      </p:to>
                                    </p:set>
                                    <p:anim calcmode="lin" valueType="num">
                                      <p:cBhvr>
                                        <p:cTn id="180" dur="500" fill="hold"/>
                                        <p:tgtEl>
                                          <p:spTgt spid="32"/>
                                        </p:tgtEl>
                                        <p:attrNameLst>
                                          <p:attrName>ppt_w</p:attrName>
                                        </p:attrNameLst>
                                      </p:cBhvr>
                                      <p:tavLst>
                                        <p:tav tm="0">
                                          <p:val>
                                            <p:fltVal val="0"/>
                                          </p:val>
                                        </p:tav>
                                        <p:tav tm="100000">
                                          <p:val>
                                            <p:strVal val="#ppt_w"/>
                                          </p:val>
                                        </p:tav>
                                      </p:tavLst>
                                    </p:anim>
                                    <p:anim calcmode="lin" valueType="num">
                                      <p:cBhvr>
                                        <p:cTn id="181" dur="500" fill="hold"/>
                                        <p:tgtEl>
                                          <p:spTgt spid="32"/>
                                        </p:tgtEl>
                                        <p:attrNameLst>
                                          <p:attrName>ppt_h</p:attrName>
                                        </p:attrNameLst>
                                      </p:cBhvr>
                                      <p:tavLst>
                                        <p:tav tm="0">
                                          <p:val>
                                            <p:fltVal val="0"/>
                                          </p:val>
                                        </p:tav>
                                        <p:tav tm="100000">
                                          <p:val>
                                            <p:strVal val="#ppt_h"/>
                                          </p:val>
                                        </p:tav>
                                      </p:tavLst>
                                    </p:anim>
                                    <p:animEffect transition="in" filter="fade">
                                      <p:cBhvr>
                                        <p:cTn id="182" dur="500"/>
                                        <p:tgtEl>
                                          <p:spTgt spid="32"/>
                                        </p:tgtEl>
                                      </p:cBhvr>
                                    </p:animEffect>
                                  </p:childTnLst>
                                </p:cTn>
                              </p:par>
                              <p:par>
                                <p:cTn id="183" presetID="53" presetClass="entr" presetSubtype="16" fill="hold" nodeType="withEffect">
                                  <p:stCondLst>
                                    <p:cond delay="0"/>
                                  </p:stCondLst>
                                  <p:childTnLst>
                                    <p:set>
                                      <p:cBhvr>
                                        <p:cTn id="184" dur="1" fill="hold">
                                          <p:stCondLst>
                                            <p:cond delay="0"/>
                                          </p:stCondLst>
                                        </p:cTn>
                                        <p:tgtEl>
                                          <p:spTgt spid="33"/>
                                        </p:tgtEl>
                                        <p:attrNameLst>
                                          <p:attrName>style.visibility</p:attrName>
                                        </p:attrNameLst>
                                      </p:cBhvr>
                                      <p:to>
                                        <p:strVal val="visible"/>
                                      </p:to>
                                    </p:set>
                                    <p:anim calcmode="lin" valueType="num">
                                      <p:cBhvr>
                                        <p:cTn id="185" dur="500" fill="hold"/>
                                        <p:tgtEl>
                                          <p:spTgt spid="33"/>
                                        </p:tgtEl>
                                        <p:attrNameLst>
                                          <p:attrName>ppt_w</p:attrName>
                                        </p:attrNameLst>
                                      </p:cBhvr>
                                      <p:tavLst>
                                        <p:tav tm="0">
                                          <p:val>
                                            <p:fltVal val="0"/>
                                          </p:val>
                                        </p:tav>
                                        <p:tav tm="100000">
                                          <p:val>
                                            <p:strVal val="#ppt_w"/>
                                          </p:val>
                                        </p:tav>
                                      </p:tavLst>
                                    </p:anim>
                                    <p:anim calcmode="lin" valueType="num">
                                      <p:cBhvr>
                                        <p:cTn id="186" dur="500" fill="hold"/>
                                        <p:tgtEl>
                                          <p:spTgt spid="33"/>
                                        </p:tgtEl>
                                        <p:attrNameLst>
                                          <p:attrName>ppt_h</p:attrName>
                                        </p:attrNameLst>
                                      </p:cBhvr>
                                      <p:tavLst>
                                        <p:tav tm="0">
                                          <p:val>
                                            <p:fltVal val="0"/>
                                          </p:val>
                                        </p:tav>
                                        <p:tav tm="100000">
                                          <p:val>
                                            <p:strVal val="#ppt_h"/>
                                          </p:val>
                                        </p:tav>
                                      </p:tavLst>
                                    </p:anim>
                                    <p:animEffect transition="in" filter="fade">
                                      <p:cBhvr>
                                        <p:cTn id="187" dur="500"/>
                                        <p:tgtEl>
                                          <p:spTgt spid="33"/>
                                        </p:tgtEl>
                                      </p:cBhvr>
                                    </p:animEffect>
                                  </p:childTnLst>
                                </p:cTn>
                              </p:par>
                              <p:par>
                                <p:cTn id="188" presetID="53" presetClass="entr" presetSubtype="16" fill="hold" nodeType="withEffect">
                                  <p:stCondLst>
                                    <p:cond delay="0"/>
                                  </p:stCondLst>
                                  <p:childTnLst>
                                    <p:set>
                                      <p:cBhvr>
                                        <p:cTn id="189" dur="1" fill="hold">
                                          <p:stCondLst>
                                            <p:cond delay="0"/>
                                          </p:stCondLst>
                                        </p:cTn>
                                        <p:tgtEl>
                                          <p:spTgt spid="35"/>
                                        </p:tgtEl>
                                        <p:attrNameLst>
                                          <p:attrName>style.visibility</p:attrName>
                                        </p:attrNameLst>
                                      </p:cBhvr>
                                      <p:to>
                                        <p:strVal val="visible"/>
                                      </p:to>
                                    </p:set>
                                    <p:anim calcmode="lin" valueType="num">
                                      <p:cBhvr>
                                        <p:cTn id="190" dur="500" fill="hold"/>
                                        <p:tgtEl>
                                          <p:spTgt spid="35"/>
                                        </p:tgtEl>
                                        <p:attrNameLst>
                                          <p:attrName>ppt_w</p:attrName>
                                        </p:attrNameLst>
                                      </p:cBhvr>
                                      <p:tavLst>
                                        <p:tav tm="0">
                                          <p:val>
                                            <p:fltVal val="0"/>
                                          </p:val>
                                        </p:tav>
                                        <p:tav tm="100000">
                                          <p:val>
                                            <p:strVal val="#ppt_w"/>
                                          </p:val>
                                        </p:tav>
                                      </p:tavLst>
                                    </p:anim>
                                    <p:anim calcmode="lin" valueType="num">
                                      <p:cBhvr>
                                        <p:cTn id="191" dur="500" fill="hold"/>
                                        <p:tgtEl>
                                          <p:spTgt spid="35"/>
                                        </p:tgtEl>
                                        <p:attrNameLst>
                                          <p:attrName>ppt_h</p:attrName>
                                        </p:attrNameLst>
                                      </p:cBhvr>
                                      <p:tavLst>
                                        <p:tav tm="0">
                                          <p:val>
                                            <p:fltVal val="0"/>
                                          </p:val>
                                        </p:tav>
                                        <p:tav tm="100000">
                                          <p:val>
                                            <p:strVal val="#ppt_h"/>
                                          </p:val>
                                        </p:tav>
                                      </p:tavLst>
                                    </p:anim>
                                    <p:animEffect transition="in" filter="fade">
                                      <p:cBhvr>
                                        <p:cTn id="192" dur="500"/>
                                        <p:tgtEl>
                                          <p:spTgt spid="35"/>
                                        </p:tgtEl>
                                      </p:cBhvr>
                                    </p:animEffect>
                                  </p:childTnLst>
                                </p:cTn>
                              </p:par>
                              <p:par>
                                <p:cTn id="193" presetID="53" presetClass="entr" presetSubtype="16" fill="hold" nodeType="withEffect">
                                  <p:stCondLst>
                                    <p:cond delay="0"/>
                                  </p:stCondLst>
                                  <p:childTnLst>
                                    <p:set>
                                      <p:cBhvr>
                                        <p:cTn id="194" dur="1" fill="hold">
                                          <p:stCondLst>
                                            <p:cond delay="0"/>
                                          </p:stCondLst>
                                        </p:cTn>
                                        <p:tgtEl>
                                          <p:spTgt spid="36"/>
                                        </p:tgtEl>
                                        <p:attrNameLst>
                                          <p:attrName>style.visibility</p:attrName>
                                        </p:attrNameLst>
                                      </p:cBhvr>
                                      <p:to>
                                        <p:strVal val="visible"/>
                                      </p:to>
                                    </p:set>
                                    <p:anim calcmode="lin" valueType="num">
                                      <p:cBhvr>
                                        <p:cTn id="195" dur="500" fill="hold"/>
                                        <p:tgtEl>
                                          <p:spTgt spid="36"/>
                                        </p:tgtEl>
                                        <p:attrNameLst>
                                          <p:attrName>ppt_w</p:attrName>
                                        </p:attrNameLst>
                                      </p:cBhvr>
                                      <p:tavLst>
                                        <p:tav tm="0">
                                          <p:val>
                                            <p:fltVal val="0"/>
                                          </p:val>
                                        </p:tav>
                                        <p:tav tm="100000">
                                          <p:val>
                                            <p:strVal val="#ppt_w"/>
                                          </p:val>
                                        </p:tav>
                                      </p:tavLst>
                                    </p:anim>
                                    <p:anim calcmode="lin" valueType="num">
                                      <p:cBhvr>
                                        <p:cTn id="196" dur="500" fill="hold"/>
                                        <p:tgtEl>
                                          <p:spTgt spid="36"/>
                                        </p:tgtEl>
                                        <p:attrNameLst>
                                          <p:attrName>ppt_h</p:attrName>
                                        </p:attrNameLst>
                                      </p:cBhvr>
                                      <p:tavLst>
                                        <p:tav tm="0">
                                          <p:val>
                                            <p:fltVal val="0"/>
                                          </p:val>
                                        </p:tav>
                                        <p:tav tm="100000">
                                          <p:val>
                                            <p:strVal val="#ppt_h"/>
                                          </p:val>
                                        </p:tav>
                                      </p:tavLst>
                                    </p:anim>
                                    <p:animEffect transition="in" filter="fade">
                                      <p:cBhvr>
                                        <p:cTn id="197" dur="500"/>
                                        <p:tgtEl>
                                          <p:spTgt spid="36"/>
                                        </p:tgtEl>
                                      </p:cBhvr>
                                    </p:animEffect>
                                  </p:childTnLst>
                                </p:cTn>
                              </p:par>
                              <p:par>
                                <p:cTn id="198" presetID="53" presetClass="entr" presetSubtype="16" fill="hold" nodeType="withEffect">
                                  <p:stCondLst>
                                    <p:cond delay="0"/>
                                  </p:stCondLst>
                                  <p:childTnLst>
                                    <p:set>
                                      <p:cBhvr>
                                        <p:cTn id="199" dur="1" fill="hold">
                                          <p:stCondLst>
                                            <p:cond delay="0"/>
                                          </p:stCondLst>
                                        </p:cTn>
                                        <p:tgtEl>
                                          <p:spTgt spid="38"/>
                                        </p:tgtEl>
                                        <p:attrNameLst>
                                          <p:attrName>style.visibility</p:attrName>
                                        </p:attrNameLst>
                                      </p:cBhvr>
                                      <p:to>
                                        <p:strVal val="visible"/>
                                      </p:to>
                                    </p:set>
                                    <p:anim calcmode="lin" valueType="num">
                                      <p:cBhvr>
                                        <p:cTn id="200" dur="500" fill="hold"/>
                                        <p:tgtEl>
                                          <p:spTgt spid="38"/>
                                        </p:tgtEl>
                                        <p:attrNameLst>
                                          <p:attrName>ppt_w</p:attrName>
                                        </p:attrNameLst>
                                      </p:cBhvr>
                                      <p:tavLst>
                                        <p:tav tm="0">
                                          <p:val>
                                            <p:fltVal val="0"/>
                                          </p:val>
                                        </p:tav>
                                        <p:tav tm="100000">
                                          <p:val>
                                            <p:strVal val="#ppt_w"/>
                                          </p:val>
                                        </p:tav>
                                      </p:tavLst>
                                    </p:anim>
                                    <p:anim calcmode="lin" valueType="num">
                                      <p:cBhvr>
                                        <p:cTn id="201" dur="500" fill="hold"/>
                                        <p:tgtEl>
                                          <p:spTgt spid="38"/>
                                        </p:tgtEl>
                                        <p:attrNameLst>
                                          <p:attrName>ppt_h</p:attrName>
                                        </p:attrNameLst>
                                      </p:cBhvr>
                                      <p:tavLst>
                                        <p:tav tm="0">
                                          <p:val>
                                            <p:fltVal val="0"/>
                                          </p:val>
                                        </p:tav>
                                        <p:tav tm="100000">
                                          <p:val>
                                            <p:strVal val="#ppt_h"/>
                                          </p:val>
                                        </p:tav>
                                      </p:tavLst>
                                    </p:anim>
                                    <p:animEffect transition="in" filter="fade">
                                      <p:cBhvr>
                                        <p:cTn id="202" dur="500"/>
                                        <p:tgtEl>
                                          <p:spTgt spid="38"/>
                                        </p:tgtEl>
                                      </p:cBhvr>
                                    </p:animEffect>
                                  </p:childTnLst>
                                </p:cTn>
                              </p:par>
                              <p:par>
                                <p:cTn id="203" presetID="53" presetClass="entr" presetSubtype="16" fill="hold" grpId="0" nodeType="withEffect">
                                  <p:stCondLst>
                                    <p:cond delay="0"/>
                                  </p:stCondLst>
                                  <p:childTnLst>
                                    <p:set>
                                      <p:cBhvr>
                                        <p:cTn id="204" dur="1" fill="hold">
                                          <p:stCondLst>
                                            <p:cond delay="0"/>
                                          </p:stCondLst>
                                        </p:cTn>
                                        <p:tgtEl>
                                          <p:spTgt spid="40"/>
                                        </p:tgtEl>
                                        <p:attrNameLst>
                                          <p:attrName>style.visibility</p:attrName>
                                        </p:attrNameLst>
                                      </p:cBhvr>
                                      <p:to>
                                        <p:strVal val="visible"/>
                                      </p:to>
                                    </p:set>
                                    <p:anim calcmode="lin" valueType="num">
                                      <p:cBhvr>
                                        <p:cTn id="205" dur="500" fill="hold"/>
                                        <p:tgtEl>
                                          <p:spTgt spid="40"/>
                                        </p:tgtEl>
                                        <p:attrNameLst>
                                          <p:attrName>ppt_w</p:attrName>
                                        </p:attrNameLst>
                                      </p:cBhvr>
                                      <p:tavLst>
                                        <p:tav tm="0">
                                          <p:val>
                                            <p:fltVal val="0"/>
                                          </p:val>
                                        </p:tav>
                                        <p:tav tm="100000">
                                          <p:val>
                                            <p:strVal val="#ppt_w"/>
                                          </p:val>
                                        </p:tav>
                                      </p:tavLst>
                                    </p:anim>
                                    <p:anim calcmode="lin" valueType="num">
                                      <p:cBhvr>
                                        <p:cTn id="206" dur="500" fill="hold"/>
                                        <p:tgtEl>
                                          <p:spTgt spid="40"/>
                                        </p:tgtEl>
                                        <p:attrNameLst>
                                          <p:attrName>ppt_h</p:attrName>
                                        </p:attrNameLst>
                                      </p:cBhvr>
                                      <p:tavLst>
                                        <p:tav tm="0">
                                          <p:val>
                                            <p:fltVal val="0"/>
                                          </p:val>
                                        </p:tav>
                                        <p:tav tm="100000">
                                          <p:val>
                                            <p:strVal val="#ppt_h"/>
                                          </p:val>
                                        </p:tav>
                                      </p:tavLst>
                                    </p:anim>
                                    <p:animEffect transition="in" filter="fade">
                                      <p:cBhvr>
                                        <p:cTn id="207" dur="500"/>
                                        <p:tgtEl>
                                          <p:spTgt spid="40"/>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43"/>
                                        </p:tgtEl>
                                        <p:attrNameLst>
                                          <p:attrName>style.visibility</p:attrName>
                                        </p:attrNameLst>
                                      </p:cBhvr>
                                      <p:to>
                                        <p:strVal val="visible"/>
                                      </p:to>
                                    </p:set>
                                    <p:anim calcmode="lin" valueType="num">
                                      <p:cBhvr>
                                        <p:cTn id="210" dur="500" fill="hold"/>
                                        <p:tgtEl>
                                          <p:spTgt spid="43"/>
                                        </p:tgtEl>
                                        <p:attrNameLst>
                                          <p:attrName>ppt_w</p:attrName>
                                        </p:attrNameLst>
                                      </p:cBhvr>
                                      <p:tavLst>
                                        <p:tav tm="0">
                                          <p:val>
                                            <p:fltVal val="0"/>
                                          </p:val>
                                        </p:tav>
                                        <p:tav tm="100000">
                                          <p:val>
                                            <p:strVal val="#ppt_w"/>
                                          </p:val>
                                        </p:tav>
                                      </p:tavLst>
                                    </p:anim>
                                    <p:anim calcmode="lin" valueType="num">
                                      <p:cBhvr>
                                        <p:cTn id="211" dur="500" fill="hold"/>
                                        <p:tgtEl>
                                          <p:spTgt spid="43"/>
                                        </p:tgtEl>
                                        <p:attrNameLst>
                                          <p:attrName>ppt_h</p:attrName>
                                        </p:attrNameLst>
                                      </p:cBhvr>
                                      <p:tavLst>
                                        <p:tav tm="0">
                                          <p:val>
                                            <p:fltVal val="0"/>
                                          </p:val>
                                        </p:tav>
                                        <p:tav tm="100000">
                                          <p:val>
                                            <p:strVal val="#ppt_h"/>
                                          </p:val>
                                        </p:tav>
                                      </p:tavLst>
                                    </p:anim>
                                    <p:animEffect transition="in" filter="fade">
                                      <p:cBhvr>
                                        <p:cTn id="212" dur="500"/>
                                        <p:tgtEl>
                                          <p:spTgt spid="43"/>
                                        </p:tgtEl>
                                      </p:cBhvr>
                                    </p:animEffect>
                                  </p:childTnLst>
                                </p:cTn>
                              </p:par>
                            </p:childTnLst>
                          </p:cTn>
                        </p:par>
                        <p:par>
                          <p:cTn id="213" fill="hold">
                            <p:stCondLst>
                              <p:cond delay="1000"/>
                            </p:stCondLst>
                            <p:childTnLst>
                              <p:par>
                                <p:cTn id="214" presetID="53" presetClass="entr" presetSubtype="16" fill="hold" grpId="0" nodeType="afterEffect">
                                  <p:stCondLst>
                                    <p:cond delay="0"/>
                                  </p:stCondLst>
                                  <p:childTnLst>
                                    <p:set>
                                      <p:cBhvr>
                                        <p:cTn id="215" dur="1" fill="hold">
                                          <p:stCondLst>
                                            <p:cond delay="0"/>
                                          </p:stCondLst>
                                        </p:cTn>
                                        <p:tgtEl>
                                          <p:spTgt spid="10"/>
                                        </p:tgtEl>
                                        <p:attrNameLst>
                                          <p:attrName>style.visibility</p:attrName>
                                        </p:attrNameLst>
                                      </p:cBhvr>
                                      <p:to>
                                        <p:strVal val="visible"/>
                                      </p:to>
                                    </p:set>
                                    <p:anim calcmode="lin" valueType="num">
                                      <p:cBhvr>
                                        <p:cTn id="216" dur="500" fill="hold"/>
                                        <p:tgtEl>
                                          <p:spTgt spid="10"/>
                                        </p:tgtEl>
                                        <p:attrNameLst>
                                          <p:attrName>ppt_w</p:attrName>
                                        </p:attrNameLst>
                                      </p:cBhvr>
                                      <p:tavLst>
                                        <p:tav tm="0">
                                          <p:val>
                                            <p:fltVal val="0"/>
                                          </p:val>
                                        </p:tav>
                                        <p:tav tm="100000">
                                          <p:val>
                                            <p:strVal val="#ppt_w"/>
                                          </p:val>
                                        </p:tav>
                                      </p:tavLst>
                                    </p:anim>
                                    <p:anim calcmode="lin" valueType="num">
                                      <p:cBhvr>
                                        <p:cTn id="217" dur="500" fill="hold"/>
                                        <p:tgtEl>
                                          <p:spTgt spid="10"/>
                                        </p:tgtEl>
                                        <p:attrNameLst>
                                          <p:attrName>ppt_h</p:attrName>
                                        </p:attrNameLst>
                                      </p:cBhvr>
                                      <p:tavLst>
                                        <p:tav tm="0">
                                          <p:val>
                                            <p:fltVal val="0"/>
                                          </p:val>
                                        </p:tav>
                                        <p:tav tm="100000">
                                          <p:val>
                                            <p:strVal val="#ppt_h"/>
                                          </p:val>
                                        </p:tav>
                                      </p:tavLst>
                                    </p:anim>
                                    <p:animEffect transition="in" filter="fade">
                                      <p:cBhvr>
                                        <p:cTn id="218" dur="500"/>
                                        <p:tgtEl>
                                          <p:spTgt spid="10"/>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11"/>
                                        </p:tgtEl>
                                        <p:attrNameLst>
                                          <p:attrName>style.visibility</p:attrName>
                                        </p:attrNameLst>
                                      </p:cBhvr>
                                      <p:to>
                                        <p:strVal val="visible"/>
                                      </p:to>
                                    </p:set>
                                    <p:anim calcmode="lin" valueType="num">
                                      <p:cBhvr>
                                        <p:cTn id="221" dur="500" fill="hold"/>
                                        <p:tgtEl>
                                          <p:spTgt spid="11"/>
                                        </p:tgtEl>
                                        <p:attrNameLst>
                                          <p:attrName>ppt_w</p:attrName>
                                        </p:attrNameLst>
                                      </p:cBhvr>
                                      <p:tavLst>
                                        <p:tav tm="0">
                                          <p:val>
                                            <p:fltVal val="0"/>
                                          </p:val>
                                        </p:tav>
                                        <p:tav tm="100000">
                                          <p:val>
                                            <p:strVal val="#ppt_w"/>
                                          </p:val>
                                        </p:tav>
                                      </p:tavLst>
                                    </p:anim>
                                    <p:anim calcmode="lin" valueType="num">
                                      <p:cBhvr>
                                        <p:cTn id="222" dur="500" fill="hold"/>
                                        <p:tgtEl>
                                          <p:spTgt spid="11"/>
                                        </p:tgtEl>
                                        <p:attrNameLst>
                                          <p:attrName>ppt_h</p:attrName>
                                        </p:attrNameLst>
                                      </p:cBhvr>
                                      <p:tavLst>
                                        <p:tav tm="0">
                                          <p:val>
                                            <p:fltVal val="0"/>
                                          </p:val>
                                        </p:tav>
                                        <p:tav tm="100000">
                                          <p:val>
                                            <p:strVal val="#ppt_h"/>
                                          </p:val>
                                        </p:tav>
                                      </p:tavLst>
                                    </p:anim>
                                    <p:animEffect transition="in" filter="fade">
                                      <p:cBhvr>
                                        <p:cTn id="223" dur="500"/>
                                        <p:tgtEl>
                                          <p:spTgt spid="11"/>
                                        </p:tgtEl>
                                      </p:cBhvr>
                                    </p:animEffect>
                                  </p:childTnLst>
                                </p:cTn>
                              </p:par>
                              <p:par>
                                <p:cTn id="224" presetID="53" presetClass="entr" presetSubtype="16" fill="hold" nodeType="withEffect">
                                  <p:stCondLst>
                                    <p:cond delay="0"/>
                                  </p:stCondLst>
                                  <p:childTnLst>
                                    <p:set>
                                      <p:cBhvr>
                                        <p:cTn id="225" dur="1" fill="hold">
                                          <p:stCondLst>
                                            <p:cond delay="0"/>
                                          </p:stCondLst>
                                        </p:cTn>
                                        <p:tgtEl>
                                          <p:spTgt spid="34"/>
                                        </p:tgtEl>
                                        <p:attrNameLst>
                                          <p:attrName>style.visibility</p:attrName>
                                        </p:attrNameLst>
                                      </p:cBhvr>
                                      <p:to>
                                        <p:strVal val="visible"/>
                                      </p:to>
                                    </p:set>
                                    <p:anim calcmode="lin" valueType="num">
                                      <p:cBhvr>
                                        <p:cTn id="226" dur="500" fill="hold"/>
                                        <p:tgtEl>
                                          <p:spTgt spid="34"/>
                                        </p:tgtEl>
                                        <p:attrNameLst>
                                          <p:attrName>ppt_w</p:attrName>
                                        </p:attrNameLst>
                                      </p:cBhvr>
                                      <p:tavLst>
                                        <p:tav tm="0">
                                          <p:val>
                                            <p:fltVal val="0"/>
                                          </p:val>
                                        </p:tav>
                                        <p:tav tm="100000">
                                          <p:val>
                                            <p:strVal val="#ppt_w"/>
                                          </p:val>
                                        </p:tav>
                                      </p:tavLst>
                                    </p:anim>
                                    <p:anim calcmode="lin" valueType="num">
                                      <p:cBhvr>
                                        <p:cTn id="227" dur="500" fill="hold"/>
                                        <p:tgtEl>
                                          <p:spTgt spid="34"/>
                                        </p:tgtEl>
                                        <p:attrNameLst>
                                          <p:attrName>ppt_h</p:attrName>
                                        </p:attrNameLst>
                                      </p:cBhvr>
                                      <p:tavLst>
                                        <p:tav tm="0">
                                          <p:val>
                                            <p:fltVal val="0"/>
                                          </p:val>
                                        </p:tav>
                                        <p:tav tm="100000">
                                          <p:val>
                                            <p:strVal val="#ppt_h"/>
                                          </p:val>
                                        </p:tav>
                                      </p:tavLst>
                                    </p:anim>
                                    <p:animEffect transition="in" filter="fade">
                                      <p:cBhvr>
                                        <p:cTn id="228" dur="500"/>
                                        <p:tgtEl>
                                          <p:spTgt spid="34"/>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44"/>
                                        </p:tgtEl>
                                        <p:attrNameLst>
                                          <p:attrName>style.visibility</p:attrName>
                                        </p:attrNameLst>
                                      </p:cBhvr>
                                      <p:to>
                                        <p:strVal val="visible"/>
                                      </p:to>
                                    </p:set>
                                    <p:anim calcmode="lin" valueType="num">
                                      <p:cBhvr>
                                        <p:cTn id="231" dur="500" fill="hold"/>
                                        <p:tgtEl>
                                          <p:spTgt spid="44"/>
                                        </p:tgtEl>
                                        <p:attrNameLst>
                                          <p:attrName>ppt_w</p:attrName>
                                        </p:attrNameLst>
                                      </p:cBhvr>
                                      <p:tavLst>
                                        <p:tav tm="0">
                                          <p:val>
                                            <p:fltVal val="0"/>
                                          </p:val>
                                        </p:tav>
                                        <p:tav tm="100000">
                                          <p:val>
                                            <p:strVal val="#ppt_w"/>
                                          </p:val>
                                        </p:tav>
                                      </p:tavLst>
                                    </p:anim>
                                    <p:anim calcmode="lin" valueType="num">
                                      <p:cBhvr>
                                        <p:cTn id="232" dur="500" fill="hold"/>
                                        <p:tgtEl>
                                          <p:spTgt spid="44"/>
                                        </p:tgtEl>
                                        <p:attrNameLst>
                                          <p:attrName>ppt_h</p:attrName>
                                        </p:attrNameLst>
                                      </p:cBhvr>
                                      <p:tavLst>
                                        <p:tav tm="0">
                                          <p:val>
                                            <p:fltVal val="0"/>
                                          </p:val>
                                        </p:tav>
                                        <p:tav tm="100000">
                                          <p:val>
                                            <p:strVal val="#ppt_h"/>
                                          </p:val>
                                        </p:tav>
                                      </p:tavLst>
                                    </p:anim>
                                    <p:animEffect transition="in" filter="fade">
                                      <p:cBhvr>
                                        <p:cTn id="233" dur="500"/>
                                        <p:tgtEl>
                                          <p:spTgt spid="44"/>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45"/>
                                        </p:tgtEl>
                                        <p:attrNameLst>
                                          <p:attrName>style.visibility</p:attrName>
                                        </p:attrNameLst>
                                      </p:cBhvr>
                                      <p:to>
                                        <p:strVal val="visible"/>
                                      </p:to>
                                    </p:set>
                                    <p:anim calcmode="lin" valueType="num">
                                      <p:cBhvr>
                                        <p:cTn id="236" dur="500" fill="hold"/>
                                        <p:tgtEl>
                                          <p:spTgt spid="45"/>
                                        </p:tgtEl>
                                        <p:attrNameLst>
                                          <p:attrName>ppt_w</p:attrName>
                                        </p:attrNameLst>
                                      </p:cBhvr>
                                      <p:tavLst>
                                        <p:tav tm="0">
                                          <p:val>
                                            <p:fltVal val="0"/>
                                          </p:val>
                                        </p:tav>
                                        <p:tav tm="100000">
                                          <p:val>
                                            <p:strVal val="#ppt_w"/>
                                          </p:val>
                                        </p:tav>
                                      </p:tavLst>
                                    </p:anim>
                                    <p:anim calcmode="lin" valueType="num">
                                      <p:cBhvr>
                                        <p:cTn id="237" dur="500" fill="hold"/>
                                        <p:tgtEl>
                                          <p:spTgt spid="45"/>
                                        </p:tgtEl>
                                        <p:attrNameLst>
                                          <p:attrName>ppt_h</p:attrName>
                                        </p:attrNameLst>
                                      </p:cBhvr>
                                      <p:tavLst>
                                        <p:tav tm="0">
                                          <p:val>
                                            <p:fltVal val="0"/>
                                          </p:val>
                                        </p:tav>
                                        <p:tav tm="100000">
                                          <p:val>
                                            <p:strVal val="#ppt_h"/>
                                          </p:val>
                                        </p:tav>
                                      </p:tavLst>
                                    </p:anim>
                                    <p:animEffect transition="in" filter="fade">
                                      <p:cBhvr>
                                        <p:cTn id="238" dur="500"/>
                                        <p:tgtEl>
                                          <p:spTgt spid="45"/>
                                        </p:tgtEl>
                                      </p:cBhvr>
                                    </p:animEffect>
                                  </p:childTnLst>
                                </p:cTn>
                              </p:par>
                            </p:childTnLst>
                          </p:cTn>
                        </p:par>
                        <p:par>
                          <p:cTn id="239" fill="hold">
                            <p:stCondLst>
                              <p:cond delay="1500"/>
                            </p:stCondLst>
                            <p:childTnLst>
                              <p:par>
                                <p:cTn id="240" presetID="53" presetClass="entr" presetSubtype="16" fill="hold" grpId="0" nodeType="afterEffect">
                                  <p:stCondLst>
                                    <p:cond delay="0"/>
                                  </p:stCondLst>
                                  <p:childTnLst>
                                    <p:set>
                                      <p:cBhvr>
                                        <p:cTn id="241" dur="1" fill="hold">
                                          <p:stCondLst>
                                            <p:cond delay="0"/>
                                          </p:stCondLst>
                                        </p:cTn>
                                        <p:tgtEl>
                                          <p:spTgt spid="39"/>
                                        </p:tgtEl>
                                        <p:attrNameLst>
                                          <p:attrName>style.visibility</p:attrName>
                                        </p:attrNameLst>
                                      </p:cBhvr>
                                      <p:to>
                                        <p:strVal val="visible"/>
                                      </p:to>
                                    </p:set>
                                    <p:anim calcmode="lin" valueType="num">
                                      <p:cBhvr>
                                        <p:cTn id="242" dur="500" fill="hold"/>
                                        <p:tgtEl>
                                          <p:spTgt spid="39"/>
                                        </p:tgtEl>
                                        <p:attrNameLst>
                                          <p:attrName>ppt_w</p:attrName>
                                        </p:attrNameLst>
                                      </p:cBhvr>
                                      <p:tavLst>
                                        <p:tav tm="0">
                                          <p:val>
                                            <p:fltVal val="0"/>
                                          </p:val>
                                        </p:tav>
                                        <p:tav tm="100000">
                                          <p:val>
                                            <p:strVal val="#ppt_w"/>
                                          </p:val>
                                        </p:tav>
                                      </p:tavLst>
                                    </p:anim>
                                    <p:anim calcmode="lin" valueType="num">
                                      <p:cBhvr>
                                        <p:cTn id="243" dur="500" fill="hold"/>
                                        <p:tgtEl>
                                          <p:spTgt spid="39"/>
                                        </p:tgtEl>
                                        <p:attrNameLst>
                                          <p:attrName>ppt_h</p:attrName>
                                        </p:attrNameLst>
                                      </p:cBhvr>
                                      <p:tavLst>
                                        <p:tav tm="0">
                                          <p:val>
                                            <p:fltVal val="0"/>
                                          </p:val>
                                        </p:tav>
                                        <p:tav tm="100000">
                                          <p:val>
                                            <p:strVal val="#ppt_h"/>
                                          </p:val>
                                        </p:tav>
                                      </p:tavLst>
                                    </p:anim>
                                    <p:animEffect transition="in" filter="fade">
                                      <p:cBhvr>
                                        <p:cTn id="2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9" grpId="0"/>
      <p:bldP spid="40" grpId="0" animBg="1"/>
      <p:bldP spid="41" grpId="0" animBg="1"/>
      <p:bldP spid="42" grpId="0"/>
      <p:bldP spid="43" grpId="0"/>
      <p:bldP spid="44" grpId="0" animBg="1"/>
      <p:bldP spid="45" grpId="0"/>
      <p:bldP spid="85" grpId="0"/>
      <p:bldP spid="86" grpId="0" animBg="1"/>
      <p:bldP spid="87" grpId="0"/>
      <p:bldP spid="88" grpId="0"/>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Reliability </a:t>
            </a:r>
            <a:r>
              <a:rPr lang="en-US" altLang="zh-TW" dirty="0" smtClean="0"/>
              <a:t>Issue (1/2)</a:t>
            </a:r>
            <a:endParaRPr lang="zh-TW" altLang="en-US" dirty="0"/>
          </a:p>
        </p:txBody>
      </p:sp>
      <p:sp>
        <p:nvSpPr>
          <p:cNvPr id="3" name="內容版面配置區 2"/>
          <p:cNvSpPr>
            <a:spLocks noGrp="1"/>
          </p:cNvSpPr>
          <p:nvPr>
            <p:ph idx="1"/>
          </p:nvPr>
        </p:nvSpPr>
        <p:spPr/>
        <p:txBody>
          <a:bodyPr/>
          <a:lstStyle/>
          <a:p>
            <a:r>
              <a:rPr lang="en-US" altLang="zh-TW" dirty="0"/>
              <a:t>Arbitrary broadcast addressing will cause </a:t>
            </a:r>
            <a:r>
              <a:rPr lang="en-US" altLang="zh-TW" dirty="0" smtClean="0">
                <a:solidFill>
                  <a:srgbClr val="FF0000"/>
                </a:solidFill>
              </a:rPr>
              <a:t>huge</a:t>
            </a:r>
            <a:r>
              <a:rPr lang="en-US" altLang="zh-TW" dirty="0" smtClean="0"/>
              <a:t> number of </a:t>
            </a:r>
            <a:r>
              <a:rPr lang="en-US" altLang="zh-TW" dirty="0">
                <a:solidFill>
                  <a:srgbClr val="FF0000"/>
                </a:solidFill>
              </a:rPr>
              <a:t>switching </a:t>
            </a:r>
            <a:r>
              <a:rPr lang="en-US" altLang="zh-TW" dirty="0" smtClean="0">
                <a:solidFill>
                  <a:srgbClr val="FF0000"/>
                </a:solidFill>
              </a:rPr>
              <a:t>times </a:t>
            </a:r>
            <a:r>
              <a:rPr lang="en-US" altLang="zh-TW" dirty="0" smtClean="0"/>
              <a:t>in resulting AS</a:t>
            </a:r>
            <a:endParaRPr lang="zh-TW" altLang="en-US" dirty="0"/>
          </a:p>
        </p:txBody>
      </p:sp>
      <p:grpSp>
        <p:nvGrpSpPr>
          <p:cNvPr id="18" name="群組 17"/>
          <p:cNvGrpSpPr/>
          <p:nvPr/>
        </p:nvGrpSpPr>
        <p:grpSpPr>
          <a:xfrm>
            <a:off x="3818992" y="2776398"/>
            <a:ext cx="720080" cy="694356"/>
            <a:chOff x="2267744" y="2446612"/>
            <a:chExt cx="720080" cy="694356"/>
          </a:xfrm>
          <a:noFill/>
        </p:grpSpPr>
        <p:sp>
          <p:nvSpPr>
            <p:cNvPr id="19" name="橢圓 18"/>
            <p:cNvSpPr/>
            <p:nvPr/>
          </p:nvSpPr>
          <p:spPr bwMode="auto">
            <a:xfrm>
              <a:off x="2267744" y="2446612"/>
              <a:ext cx="720080" cy="694356"/>
            </a:xfrm>
            <a:prstGeom prst="ellipse">
              <a:avLst/>
            </a:prstGeom>
            <a:grp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0" name="文字方塊 19"/>
            <p:cNvSpPr txBox="1"/>
            <p:nvPr/>
          </p:nvSpPr>
          <p:spPr>
            <a:xfrm>
              <a:off x="2411760" y="2492896"/>
              <a:ext cx="504056" cy="523220"/>
            </a:xfrm>
            <a:prstGeom prst="rect">
              <a:avLst/>
            </a:prstGeom>
            <a:grpFill/>
          </p:spPr>
          <p:txBody>
            <a:bodyPr wrap="square" rtlCol="0">
              <a:spAutoFit/>
            </a:bodyPr>
            <a:lstStyle/>
            <a:p>
              <a:r>
                <a:rPr lang="en-US" altLang="zh-TW" sz="2800" dirty="0" smtClean="0"/>
                <a:t>e</a:t>
              </a:r>
              <a:r>
                <a:rPr lang="en-US" altLang="zh-TW" sz="2800" baseline="-25000" dirty="0" smtClean="0"/>
                <a:t>1</a:t>
              </a:r>
              <a:endParaRPr lang="zh-TW" altLang="en-US" sz="2800" baseline="-25000" dirty="0"/>
            </a:p>
          </p:txBody>
        </p:sp>
      </p:grpSp>
      <p:grpSp>
        <p:nvGrpSpPr>
          <p:cNvPr id="21" name="群組 20"/>
          <p:cNvGrpSpPr/>
          <p:nvPr/>
        </p:nvGrpSpPr>
        <p:grpSpPr>
          <a:xfrm>
            <a:off x="2954896" y="4000534"/>
            <a:ext cx="720080" cy="694356"/>
            <a:chOff x="2267744" y="2446612"/>
            <a:chExt cx="720080" cy="694356"/>
          </a:xfrm>
        </p:grpSpPr>
        <p:sp>
          <p:nvSpPr>
            <p:cNvPr id="22" name="橢圓 21"/>
            <p:cNvSpPr/>
            <p:nvPr/>
          </p:nvSpPr>
          <p:spPr bwMode="auto">
            <a:xfrm>
              <a:off x="2267744" y="2446612"/>
              <a:ext cx="720080" cy="694356"/>
            </a:xfrm>
            <a:prstGeom prst="ellipse">
              <a:avLst/>
            </a:prstGeom>
            <a:no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3" name="文字方塊 22"/>
            <p:cNvSpPr txBox="1"/>
            <p:nvPr/>
          </p:nvSpPr>
          <p:spPr>
            <a:xfrm>
              <a:off x="2411760" y="2492896"/>
              <a:ext cx="504056" cy="523220"/>
            </a:xfrm>
            <a:prstGeom prst="rect">
              <a:avLst/>
            </a:prstGeom>
            <a:noFill/>
          </p:spPr>
          <p:txBody>
            <a:bodyPr wrap="square" rtlCol="0">
              <a:spAutoFit/>
            </a:bodyPr>
            <a:lstStyle/>
            <a:p>
              <a:r>
                <a:rPr lang="en-US" altLang="zh-TW" sz="2800" dirty="0" smtClean="0"/>
                <a:t>e</a:t>
              </a:r>
              <a:r>
                <a:rPr lang="en-US" altLang="zh-TW" sz="2800" baseline="-25000" dirty="0" smtClean="0"/>
                <a:t>2</a:t>
              </a:r>
              <a:endParaRPr lang="zh-TW" altLang="en-US" sz="2800" baseline="-25000" dirty="0"/>
            </a:p>
          </p:txBody>
        </p:sp>
      </p:grpSp>
      <p:grpSp>
        <p:nvGrpSpPr>
          <p:cNvPr id="24" name="群組 23"/>
          <p:cNvGrpSpPr/>
          <p:nvPr/>
        </p:nvGrpSpPr>
        <p:grpSpPr>
          <a:xfrm>
            <a:off x="4827104" y="3954250"/>
            <a:ext cx="720080" cy="694356"/>
            <a:chOff x="2267744" y="2446612"/>
            <a:chExt cx="720080" cy="694356"/>
          </a:xfrm>
          <a:noFill/>
        </p:grpSpPr>
        <p:sp>
          <p:nvSpPr>
            <p:cNvPr id="25" name="橢圓 24"/>
            <p:cNvSpPr/>
            <p:nvPr/>
          </p:nvSpPr>
          <p:spPr bwMode="auto">
            <a:xfrm>
              <a:off x="2267744" y="2446612"/>
              <a:ext cx="720080" cy="694356"/>
            </a:xfrm>
            <a:prstGeom prst="ellipse">
              <a:avLst/>
            </a:prstGeom>
            <a:grp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6" name="文字方塊 25"/>
            <p:cNvSpPr txBox="1"/>
            <p:nvPr/>
          </p:nvSpPr>
          <p:spPr>
            <a:xfrm>
              <a:off x="2411760" y="2492896"/>
              <a:ext cx="504056" cy="523220"/>
            </a:xfrm>
            <a:prstGeom prst="rect">
              <a:avLst/>
            </a:prstGeom>
            <a:grpFill/>
          </p:spPr>
          <p:txBody>
            <a:bodyPr wrap="square" rtlCol="0">
              <a:spAutoFit/>
            </a:bodyPr>
            <a:lstStyle/>
            <a:p>
              <a:r>
                <a:rPr lang="en-US" altLang="zh-TW" sz="2800" dirty="0" smtClean="0"/>
                <a:t>e</a:t>
              </a:r>
              <a:r>
                <a:rPr lang="en-US" altLang="zh-TW" sz="2800" baseline="-25000" dirty="0" smtClean="0"/>
                <a:t>3</a:t>
              </a:r>
              <a:endParaRPr lang="zh-TW" altLang="en-US" sz="2800" baseline="-25000" dirty="0"/>
            </a:p>
          </p:txBody>
        </p:sp>
      </p:grpSp>
      <p:sp>
        <p:nvSpPr>
          <p:cNvPr id="27" name="文字方塊 26"/>
          <p:cNvSpPr txBox="1"/>
          <p:nvPr/>
        </p:nvSpPr>
        <p:spPr>
          <a:xfrm>
            <a:off x="3602968" y="2282449"/>
            <a:ext cx="1296144" cy="461665"/>
          </a:xfrm>
          <a:prstGeom prst="rect">
            <a:avLst/>
          </a:prstGeom>
          <a:noFill/>
        </p:spPr>
        <p:txBody>
          <a:bodyPr wrap="square" rtlCol="0">
            <a:spAutoFit/>
          </a:bodyPr>
          <a:lstStyle/>
          <a:p>
            <a:r>
              <a:rPr lang="en-US" altLang="zh-TW" dirty="0"/>
              <a:t>10X0X0</a:t>
            </a:r>
            <a:endParaRPr lang="zh-TW" altLang="en-US" dirty="0"/>
          </a:p>
        </p:txBody>
      </p:sp>
      <p:sp>
        <p:nvSpPr>
          <p:cNvPr id="28" name="文字方塊 27"/>
          <p:cNvSpPr txBox="1"/>
          <p:nvPr/>
        </p:nvSpPr>
        <p:spPr>
          <a:xfrm>
            <a:off x="2666864" y="4640222"/>
            <a:ext cx="1224136" cy="461665"/>
          </a:xfrm>
          <a:prstGeom prst="rect">
            <a:avLst/>
          </a:prstGeom>
          <a:noFill/>
        </p:spPr>
        <p:txBody>
          <a:bodyPr wrap="square" rtlCol="0">
            <a:spAutoFit/>
          </a:bodyPr>
          <a:lstStyle/>
          <a:p>
            <a:r>
              <a:rPr lang="en-US" altLang="zh-TW" dirty="0"/>
              <a:t>1X0X00</a:t>
            </a:r>
            <a:endParaRPr lang="zh-TW" altLang="en-US" dirty="0"/>
          </a:p>
        </p:txBody>
      </p:sp>
      <p:sp>
        <p:nvSpPr>
          <p:cNvPr id="29" name="文字方塊 28"/>
          <p:cNvSpPr txBox="1"/>
          <p:nvPr/>
        </p:nvSpPr>
        <p:spPr>
          <a:xfrm>
            <a:off x="4572000" y="4655060"/>
            <a:ext cx="1302296" cy="461665"/>
          </a:xfrm>
          <a:prstGeom prst="rect">
            <a:avLst/>
          </a:prstGeom>
          <a:noFill/>
        </p:spPr>
        <p:txBody>
          <a:bodyPr wrap="square" rtlCol="0">
            <a:spAutoFit/>
          </a:bodyPr>
          <a:lstStyle/>
          <a:p>
            <a:r>
              <a:rPr lang="en-US" altLang="zh-TW" dirty="0"/>
              <a:t>X01X1X</a:t>
            </a:r>
            <a:endParaRPr lang="zh-TW" altLang="en-US" dirty="0"/>
          </a:p>
        </p:txBody>
      </p:sp>
      <p:cxnSp>
        <p:nvCxnSpPr>
          <p:cNvPr id="30" name="直線接點 29"/>
          <p:cNvCxnSpPr>
            <a:stCxn id="25" idx="1"/>
            <a:endCxn id="19" idx="5"/>
          </p:cNvCxnSpPr>
          <p:nvPr/>
        </p:nvCxnSpPr>
        <p:spPr bwMode="auto">
          <a:xfrm flipH="1" flipV="1">
            <a:off x="4433619" y="3369068"/>
            <a:ext cx="498938" cy="686868"/>
          </a:xfrm>
          <a:prstGeom prst="line">
            <a:avLst/>
          </a:prstGeom>
          <a:solidFill>
            <a:schemeClr val="accent1"/>
          </a:solidFill>
          <a:ln w="25400" cap="flat" cmpd="sng" algn="ctr">
            <a:solidFill>
              <a:schemeClr val="tx1"/>
            </a:solidFill>
            <a:prstDash val="solid"/>
            <a:miter lim="800000"/>
            <a:headEnd type="none" w="med" len="med"/>
            <a:tailEnd type="none" w="med" len="med"/>
          </a:ln>
          <a:effectLst/>
        </p:spPr>
      </p:cxnSp>
      <p:sp>
        <p:nvSpPr>
          <p:cNvPr id="38" name="文字方塊 37"/>
          <p:cNvSpPr txBox="1"/>
          <p:nvPr/>
        </p:nvSpPr>
        <p:spPr>
          <a:xfrm>
            <a:off x="4967243" y="3010614"/>
            <a:ext cx="1352154" cy="523220"/>
          </a:xfrm>
          <a:prstGeom prst="rect">
            <a:avLst/>
          </a:prstGeom>
          <a:noFill/>
        </p:spPr>
        <p:txBody>
          <a:bodyPr wrap="square" rtlCol="0">
            <a:spAutoFit/>
          </a:bodyPr>
          <a:lstStyle/>
          <a:p>
            <a:r>
              <a:rPr lang="en-US" altLang="zh-TW" sz="2800" dirty="0" smtClean="0">
                <a:solidFill>
                  <a:srgbClr val="FF0000"/>
                </a:solidFill>
              </a:rPr>
              <a:t>101010</a:t>
            </a:r>
            <a:endParaRPr lang="zh-TW" altLang="en-US" sz="2800" dirty="0">
              <a:solidFill>
                <a:srgbClr val="FF0000"/>
              </a:solidFill>
            </a:endParaRPr>
          </a:p>
        </p:txBody>
      </p:sp>
      <p:sp>
        <p:nvSpPr>
          <p:cNvPr id="39" name="向右箭號 38"/>
          <p:cNvSpPr/>
          <p:nvPr/>
        </p:nvSpPr>
        <p:spPr bwMode="auto">
          <a:xfrm rot="19418086">
            <a:off x="4717022" y="3411317"/>
            <a:ext cx="310014"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mc:AlternateContent xmlns:mc="http://schemas.openxmlformats.org/markup-compatibility/2006" xmlns:a14="http://schemas.microsoft.com/office/drawing/2010/main">
        <mc:Choice Requires="a14">
          <p:sp>
            <p:nvSpPr>
              <p:cNvPr id="42" name="文字方塊 41"/>
              <p:cNvSpPr txBox="1"/>
              <p:nvPr/>
            </p:nvSpPr>
            <p:spPr>
              <a:xfrm>
                <a:off x="2115454" y="5533536"/>
                <a:ext cx="4271171" cy="400110"/>
              </a:xfrm>
              <a:prstGeom prst="rect">
                <a:avLst/>
              </a:prstGeom>
              <a:noFill/>
            </p:spPr>
            <p:txBody>
              <a:bodyPr wrap="square" rtlCol="0">
                <a:spAutoFit/>
              </a:bodyPr>
              <a:lstStyle/>
              <a:p>
                <a:r>
                  <a:rPr lang="en-US" altLang="zh-TW" sz="2000" dirty="0" smtClean="0"/>
                  <a:t>Number of switching times (</a:t>
                </a:r>
                <a14:m>
                  <m:oMath xmlns:m="http://schemas.openxmlformats.org/officeDocument/2006/math">
                    <m:r>
                      <a:rPr lang="en-US" altLang="zh-TW" sz="2000" i="1" dirty="0" smtClean="0">
                        <a:latin typeface="Cambria Math" panose="02040503050406030204" pitchFamily="18" charset="0"/>
                      </a:rPr>
                      <m:t>𝑆𝑇</m:t>
                    </m:r>
                  </m:oMath>
                </a14:m>
                <a:r>
                  <a:rPr lang="en-US" altLang="zh-TW" sz="2000" dirty="0" smtClean="0"/>
                  <a:t>) = 5  </a:t>
                </a:r>
                <a:endParaRPr lang="zh-TW" altLang="en-US" sz="2000" dirty="0"/>
              </a:p>
            </p:txBody>
          </p:sp>
        </mc:Choice>
        <mc:Fallback xmlns="">
          <p:sp>
            <p:nvSpPr>
              <p:cNvPr id="42" name="文字方塊 41"/>
              <p:cNvSpPr txBox="1">
                <a:spLocks noRot="1" noChangeAspect="1" noMove="1" noResize="1" noEditPoints="1" noAdjustHandles="1" noChangeArrowheads="1" noChangeShapeType="1" noTextEdit="1"/>
              </p:cNvSpPr>
              <p:nvPr/>
            </p:nvSpPr>
            <p:spPr>
              <a:xfrm>
                <a:off x="2115454" y="5533536"/>
                <a:ext cx="4271171" cy="400110"/>
              </a:xfrm>
              <a:prstGeom prst="rect">
                <a:avLst/>
              </a:prstGeom>
              <a:blipFill rotWithShape="0">
                <a:blip r:embed="rId3"/>
                <a:stretch>
                  <a:fillRect l="-1427" t="-9231" r="-4137" b="-27692"/>
                </a:stretch>
              </a:blipFill>
            </p:spPr>
            <p:txBody>
              <a:bodyPr/>
              <a:lstStyle/>
              <a:p>
                <a:r>
                  <a:rPr lang="zh-TW" altLang="en-US">
                    <a:noFill/>
                  </a:rPr>
                  <a:t> </a:t>
                </a:r>
              </a:p>
            </p:txBody>
          </p:sp>
        </mc:Fallback>
      </mc:AlternateContent>
      <p:sp>
        <p:nvSpPr>
          <p:cNvPr id="45" name="向右箭號 44"/>
          <p:cNvSpPr/>
          <p:nvPr/>
        </p:nvSpPr>
        <p:spPr bwMode="auto">
          <a:xfrm rot="12689733">
            <a:off x="3306659" y="3415867"/>
            <a:ext cx="310014"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6" name="文字方塊 45"/>
          <p:cNvSpPr txBox="1"/>
          <p:nvPr/>
        </p:nvSpPr>
        <p:spPr>
          <a:xfrm>
            <a:off x="2115454" y="3005225"/>
            <a:ext cx="1478094" cy="523220"/>
          </a:xfrm>
          <a:prstGeom prst="rect">
            <a:avLst/>
          </a:prstGeom>
          <a:noFill/>
        </p:spPr>
        <p:txBody>
          <a:bodyPr wrap="square" rtlCol="0">
            <a:spAutoFit/>
          </a:bodyPr>
          <a:lstStyle/>
          <a:p>
            <a:r>
              <a:rPr lang="en-US" altLang="zh-TW" sz="2800" dirty="0" smtClean="0">
                <a:solidFill>
                  <a:srgbClr val="FF0000"/>
                </a:solidFill>
              </a:rPr>
              <a:t>100000</a:t>
            </a:r>
            <a:endParaRPr lang="zh-TW" altLang="en-US" sz="2800" dirty="0">
              <a:solidFill>
                <a:srgbClr val="FF0000"/>
              </a:solidFill>
            </a:endParaRPr>
          </a:p>
        </p:txBody>
      </p:sp>
      <mc:AlternateContent xmlns:mc="http://schemas.openxmlformats.org/markup-compatibility/2006" xmlns:a14="http://schemas.microsoft.com/office/drawing/2010/main">
        <mc:Choice Requires="a14">
          <p:sp>
            <p:nvSpPr>
              <p:cNvPr id="47" name="文字方塊 46"/>
              <p:cNvSpPr txBox="1"/>
              <p:nvPr/>
            </p:nvSpPr>
            <p:spPr>
              <a:xfrm>
                <a:off x="2115454" y="5533536"/>
                <a:ext cx="4346213" cy="400110"/>
              </a:xfrm>
              <a:prstGeom prst="rect">
                <a:avLst/>
              </a:prstGeom>
              <a:noFill/>
            </p:spPr>
            <p:txBody>
              <a:bodyPr wrap="square" rtlCol="0">
                <a:spAutoFit/>
              </a:bodyPr>
              <a:lstStyle/>
              <a:p>
                <a:r>
                  <a:rPr lang="en-US" altLang="zh-TW" sz="2000" dirty="0" smtClean="0"/>
                  <a:t>Number of switching times (</a:t>
                </a:r>
                <a14:m>
                  <m:oMath xmlns:m="http://schemas.openxmlformats.org/officeDocument/2006/math">
                    <m:r>
                      <a:rPr lang="en-US" altLang="zh-TW" sz="2000" i="1" dirty="0" smtClean="0">
                        <a:latin typeface="Cambria Math" panose="02040503050406030204" pitchFamily="18" charset="0"/>
                      </a:rPr>
                      <m:t>𝑆𝑇</m:t>
                    </m:r>
                  </m:oMath>
                </a14:m>
                <a:r>
                  <a:rPr lang="en-US" altLang="zh-TW" sz="2000" dirty="0" smtClean="0"/>
                  <a:t>) = 1  </a:t>
                </a:r>
                <a:endParaRPr lang="zh-TW" altLang="en-US" sz="2000" dirty="0"/>
              </a:p>
            </p:txBody>
          </p:sp>
        </mc:Choice>
        <mc:Fallback xmlns="">
          <p:sp>
            <p:nvSpPr>
              <p:cNvPr id="47" name="文字方塊 46"/>
              <p:cNvSpPr txBox="1">
                <a:spLocks noRot="1" noChangeAspect="1" noMove="1" noResize="1" noEditPoints="1" noAdjustHandles="1" noChangeArrowheads="1" noChangeShapeType="1" noTextEdit="1"/>
              </p:cNvSpPr>
              <p:nvPr/>
            </p:nvSpPr>
            <p:spPr>
              <a:xfrm>
                <a:off x="2115454" y="5533536"/>
                <a:ext cx="4346213" cy="400110"/>
              </a:xfrm>
              <a:prstGeom prst="rect">
                <a:avLst/>
              </a:prstGeom>
              <a:blipFill rotWithShape="0">
                <a:blip r:embed="rId4"/>
                <a:stretch>
                  <a:fillRect l="-1403" t="-9231" r="-2384" b="-27692"/>
                </a:stretch>
              </a:blipFill>
            </p:spPr>
            <p:txBody>
              <a:bodyPr/>
              <a:lstStyle/>
              <a:p>
                <a:r>
                  <a:rPr lang="zh-TW" altLang="en-US">
                    <a:noFill/>
                  </a:rPr>
                  <a:t> </a:t>
                </a:r>
              </a:p>
            </p:txBody>
          </p:sp>
        </mc:Fallback>
      </mc:AlternateContent>
      <p:cxnSp>
        <p:nvCxnSpPr>
          <p:cNvPr id="48" name="直線接點 47"/>
          <p:cNvCxnSpPr>
            <a:endCxn id="19" idx="3"/>
          </p:cNvCxnSpPr>
          <p:nvPr/>
        </p:nvCxnSpPr>
        <p:spPr bwMode="auto">
          <a:xfrm flipV="1">
            <a:off x="3535516" y="3369068"/>
            <a:ext cx="388929" cy="696950"/>
          </a:xfrm>
          <a:prstGeom prst="line">
            <a:avLst/>
          </a:prstGeom>
          <a:solidFill>
            <a:schemeClr val="accent1"/>
          </a:solidFill>
          <a:ln w="25400" cap="flat" cmpd="sng" algn="ctr">
            <a:solidFill>
              <a:schemeClr val="tx1"/>
            </a:solidFill>
            <a:prstDash val="solid"/>
            <a:miter lim="800000"/>
            <a:headEnd type="none" w="med" len="med"/>
            <a:tailEnd type="none" w="med" len="med"/>
          </a:ln>
          <a:effectLst/>
        </p:spPr>
      </p:cxnSp>
      <p:cxnSp>
        <p:nvCxnSpPr>
          <p:cNvPr id="5" name="直線單箭頭接點 4"/>
          <p:cNvCxnSpPr/>
          <p:nvPr/>
        </p:nvCxnSpPr>
        <p:spPr bwMode="auto">
          <a:xfrm>
            <a:off x="2411760" y="2744114"/>
            <a:ext cx="0" cy="396854"/>
          </a:xfrm>
          <a:prstGeom prst="straightConnector1">
            <a:avLst/>
          </a:prstGeom>
          <a:ln>
            <a:solidFill>
              <a:srgbClr val="7030A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1" name="直線單箭頭接點 30"/>
          <p:cNvCxnSpPr/>
          <p:nvPr/>
        </p:nvCxnSpPr>
        <p:spPr bwMode="auto">
          <a:xfrm>
            <a:off x="5220072" y="2744114"/>
            <a:ext cx="0" cy="396854"/>
          </a:xfrm>
          <a:prstGeom prst="straightConnector1">
            <a:avLst/>
          </a:prstGeom>
          <a:ln>
            <a:solidFill>
              <a:srgbClr val="7030A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2" name="直線單箭頭接點 31"/>
          <p:cNvCxnSpPr/>
          <p:nvPr/>
        </p:nvCxnSpPr>
        <p:spPr bwMode="auto">
          <a:xfrm>
            <a:off x="5652120" y="2701112"/>
            <a:ext cx="0" cy="396854"/>
          </a:xfrm>
          <a:prstGeom prst="straightConnector1">
            <a:avLst/>
          </a:prstGeom>
          <a:ln>
            <a:solidFill>
              <a:srgbClr val="7030A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3" name="直線單箭頭接點 32"/>
          <p:cNvCxnSpPr/>
          <p:nvPr/>
        </p:nvCxnSpPr>
        <p:spPr bwMode="auto">
          <a:xfrm>
            <a:off x="6012160" y="2701112"/>
            <a:ext cx="0" cy="396854"/>
          </a:xfrm>
          <a:prstGeom prst="straightConnector1">
            <a:avLst/>
          </a:prstGeom>
          <a:ln>
            <a:solidFill>
              <a:srgbClr val="7030A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4" name="直線單箭頭接點 33"/>
          <p:cNvCxnSpPr/>
          <p:nvPr/>
        </p:nvCxnSpPr>
        <p:spPr bwMode="auto">
          <a:xfrm flipV="1">
            <a:off x="5458916" y="3390445"/>
            <a:ext cx="0" cy="355510"/>
          </a:xfrm>
          <a:prstGeom prst="straightConnector1">
            <a:avLst/>
          </a:prstGeom>
          <a:ln>
            <a:solidFill>
              <a:srgbClr val="7030A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5" name="直線單箭頭接點 34"/>
          <p:cNvCxnSpPr/>
          <p:nvPr/>
        </p:nvCxnSpPr>
        <p:spPr bwMode="auto">
          <a:xfrm flipV="1">
            <a:off x="5868144" y="3390445"/>
            <a:ext cx="0" cy="355510"/>
          </a:xfrm>
          <a:prstGeom prst="straightConnector1">
            <a:avLst/>
          </a:prstGeom>
          <a:ln>
            <a:solidFill>
              <a:srgbClr val="7030A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36" name="投影片編號版面配置區 3"/>
          <p:cNvSpPr>
            <a:spLocks noGrp="1"/>
          </p:cNvSpPr>
          <p:nvPr>
            <p:ph type="sldNum" sz="quarter" idx="10"/>
          </p:nvPr>
        </p:nvSpPr>
        <p:spPr>
          <a:xfrm>
            <a:off x="6781800" y="6324600"/>
            <a:ext cx="1905000" cy="457200"/>
          </a:xfrm>
        </p:spPr>
        <p:txBody>
          <a:bodyPr/>
          <a:lstStyle/>
          <a:p>
            <a:pPr>
              <a:defRPr/>
            </a:pPr>
            <a:r>
              <a:rPr lang="en-US" altLang="zh-TW" dirty="0" smtClean="0">
                <a:solidFill>
                  <a:srgbClr val="000000"/>
                </a:solidFill>
              </a:rPr>
              <a:t>10</a:t>
            </a:r>
            <a:endParaRPr lang="en-US" altLang="zh-TW" dirty="0">
              <a:solidFill>
                <a:srgbClr val="000000"/>
              </a:solidFill>
            </a:endParaRPr>
          </a:p>
        </p:txBody>
      </p:sp>
      <p:grpSp>
        <p:nvGrpSpPr>
          <p:cNvPr id="56" name="群組 55"/>
          <p:cNvGrpSpPr/>
          <p:nvPr/>
        </p:nvGrpSpPr>
        <p:grpSpPr>
          <a:xfrm>
            <a:off x="2960632" y="2776398"/>
            <a:ext cx="1584176" cy="1918492"/>
            <a:chOff x="278925" y="3615044"/>
            <a:chExt cx="1584176" cy="1918492"/>
          </a:xfrm>
        </p:grpSpPr>
        <p:grpSp>
          <p:nvGrpSpPr>
            <p:cNvPr id="57" name="群組 56"/>
            <p:cNvGrpSpPr/>
            <p:nvPr/>
          </p:nvGrpSpPr>
          <p:grpSpPr>
            <a:xfrm>
              <a:off x="1143021" y="3615044"/>
              <a:ext cx="720080" cy="694356"/>
              <a:chOff x="2267744" y="2446612"/>
              <a:chExt cx="720080" cy="694356"/>
            </a:xfrm>
          </p:grpSpPr>
          <p:sp>
            <p:nvSpPr>
              <p:cNvPr id="62" name="橢圓 61"/>
              <p:cNvSpPr/>
              <p:nvPr/>
            </p:nvSpPr>
            <p:spPr bwMode="auto">
              <a:xfrm>
                <a:off x="2267744" y="2446612"/>
                <a:ext cx="720080" cy="694356"/>
              </a:xfrm>
              <a:prstGeom prst="ellipse">
                <a:avLst/>
              </a:prstGeom>
              <a:solidFill>
                <a:srgbClr val="FFFF00"/>
              </a:solid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63" name="文字方塊 62"/>
              <p:cNvSpPr txBox="1"/>
              <p:nvPr/>
            </p:nvSpPr>
            <p:spPr>
              <a:xfrm>
                <a:off x="2411760" y="2492896"/>
                <a:ext cx="504056" cy="523220"/>
              </a:xfrm>
              <a:prstGeom prst="rect">
                <a:avLst/>
              </a:prstGeom>
              <a:noFill/>
            </p:spPr>
            <p:txBody>
              <a:bodyPr wrap="square" rtlCol="0">
                <a:spAutoFit/>
              </a:bodyPr>
              <a:lstStyle/>
              <a:p>
                <a:r>
                  <a:rPr lang="en-US" altLang="zh-TW" sz="2800" dirty="0" smtClean="0"/>
                  <a:t>e</a:t>
                </a:r>
                <a:r>
                  <a:rPr lang="en-US" altLang="zh-TW" sz="2800" baseline="-25000" dirty="0" smtClean="0"/>
                  <a:t>1</a:t>
                </a:r>
                <a:endParaRPr lang="zh-TW" altLang="en-US" sz="2800" baseline="-25000" dirty="0"/>
              </a:p>
            </p:txBody>
          </p:sp>
        </p:grpSp>
        <p:grpSp>
          <p:nvGrpSpPr>
            <p:cNvPr id="58" name="群組 57"/>
            <p:cNvGrpSpPr/>
            <p:nvPr/>
          </p:nvGrpSpPr>
          <p:grpSpPr>
            <a:xfrm>
              <a:off x="278925" y="4839180"/>
              <a:ext cx="720080" cy="694356"/>
              <a:chOff x="2267744" y="2446612"/>
              <a:chExt cx="720080" cy="694356"/>
            </a:xfrm>
            <a:solidFill>
              <a:srgbClr val="FFFF00"/>
            </a:solidFill>
          </p:grpSpPr>
          <p:sp>
            <p:nvSpPr>
              <p:cNvPr id="60" name="橢圓 59"/>
              <p:cNvSpPr/>
              <p:nvPr/>
            </p:nvSpPr>
            <p:spPr bwMode="auto">
              <a:xfrm>
                <a:off x="2267744" y="2446612"/>
                <a:ext cx="720080" cy="694356"/>
              </a:xfrm>
              <a:prstGeom prst="ellipse">
                <a:avLst/>
              </a:prstGeom>
              <a:grp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61" name="文字方塊 60"/>
              <p:cNvSpPr txBox="1"/>
              <p:nvPr/>
            </p:nvSpPr>
            <p:spPr>
              <a:xfrm>
                <a:off x="2411760" y="2529436"/>
                <a:ext cx="504056" cy="523220"/>
              </a:xfrm>
              <a:prstGeom prst="rect">
                <a:avLst/>
              </a:prstGeom>
              <a:noFill/>
            </p:spPr>
            <p:txBody>
              <a:bodyPr wrap="square" rtlCol="0">
                <a:spAutoFit/>
              </a:bodyPr>
              <a:lstStyle/>
              <a:p>
                <a:r>
                  <a:rPr lang="en-US" altLang="zh-TW" sz="2800" dirty="0" smtClean="0"/>
                  <a:t>e</a:t>
                </a:r>
                <a:r>
                  <a:rPr lang="en-US" altLang="zh-TW" sz="2800" baseline="-25000" dirty="0" smtClean="0"/>
                  <a:t>2</a:t>
                </a:r>
                <a:endParaRPr lang="zh-TW" altLang="en-US" sz="2800" baseline="-25000" dirty="0"/>
              </a:p>
            </p:txBody>
          </p:sp>
        </p:grpSp>
        <p:cxnSp>
          <p:nvCxnSpPr>
            <p:cNvPr id="59" name="直線接點 58"/>
            <p:cNvCxnSpPr>
              <a:endCxn id="62" idx="3"/>
            </p:cNvCxnSpPr>
            <p:nvPr/>
          </p:nvCxnSpPr>
          <p:spPr bwMode="auto">
            <a:xfrm flipV="1">
              <a:off x="859545" y="4207714"/>
              <a:ext cx="388929" cy="696950"/>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grpSp>
      <p:grpSp>
        <p:nvGrpSpPr>
          <p:cNvPr id="4" name="群組 3"/>
          <p:cNvGrpSpPr/>
          <p:nvPr/>
        </p:nvGrpSpPr>
        <p:grpSpPr>
          <a:xfrm>
            <a:off x="3832716" y="2780472"/>
            <a:ext cx="1728192" cy="1872208"/>
            <a:chOff x="6486364" y="3749166"/>
            <a:chExt cx="1728192" cy="1872208"/>
          </a:xfrm>
        </p:grpSpPr>
        <p:grpSp>
          <p:nvGrpSpPr>
            <p:cNvPr id="49" name="群組 48"/>
            <p:cNvGrpSpPr/>
            <p:nvPr/>
          </p:nvGrpSpPr>
          <p:grpSpPr>
            <a:xfrm>
              <a:off x="6486364" y="3749166"/>
              <a:ext cx="720080" cy="694356"/>
              <a:chOff x="2267744" y="2446612"/>
              <a:chExt cx="720080" cy="694356"/>
            </a:xfrm>
          </p:grpSpPr>
          <p:sp>
            <p:nvSpPr>
              <p:cNvPr id="50" name="橢圓 49"/>
              <p:cNvSpPr/>
              <p:nvPr/>
            </p:nvSpPr>
            <p:spPr bwMode="auto">
              <a:xfrm>
                <a:off x="2267744" y="2446612"/>
                <a:ext cx="720080" cy="694356"/>
              </a:xfrm>
              <a:prstGeom prst="ellipse">
                <a:avLst/>
              </a:prstGeom>
              <a:solidFill>
                <a:srgbClr val="FFFF00"/>
              </a:solid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1" name="文字方塊 50"/>
              <p:cNvSpPr txBox="1"/>
              <p:nvPr/>
            </p:nvSpPr>
            <p:spPr>
              <a:xfrm>
                <a:off x="2411760" y="2492896"/>
                <a:ext cx="504056" cy="523220"/>
              </a:xfrm>
              <a:prstGeom prst="rect">
                <a:avLst/>
              </a:prstGeom>
              <a:noFill/>
            </p:spPr>
            <p:txBody>
              <a:bodyPr wrap="square" rtlCol="0">
                <a:spAutoFit/>
              </a:bodyPr>
              <a:lstStyle/>
              <a:p>
                <a:r>
                  <a:rPr lang="en-US" altLang="zh-TW" sz="2800" dirty="0" smtClean="0"/>
                  <a:t>e</a:t>
                </a:r>
                <a:r>
                  <a:rPr lang="en-US" altLang="zh-TW" sz="2800" baseline="-25000" dirty="0" smtClean="0"/>
                  <a:t>1</a:t>
                </a:r>
                <a:endParaRPr lang="zh-TW" altLang="en-US" sz="2800" baseline="-25000" dirty="0"/>
              </a:p>
            </p:txBody>
          </p:sp>
        </p:grpSp>
        <p:grpSp>
          <p:nvGrpSpPr>
            <p:cNvPr id="52" name="群組 51"/>
            <p:cNvGrpSpPr/>
            <p:nvPr/>
          </p:nvGrpSpPr>
          <p:grpSpPr>
            <a:xfrm>
              <a:off x="7494476" y="4927018"/>
              <a:ext cx="720080" cy="694356"/>
              <a:chOff x="2267744" y="2446612"/>
              <a:chExt cx="720080" cy="694356"/>
            </a:xfrm>
          </p:grpSpPr>
          <p:sp>
            <p:nvSpPr>
              <p:cNvPr id="53" name="橢圓 52"/>
              <p:cNvSpPr/>
              <p:nvPr/>
            </p:nvSpPr>
            <p:spPr bwMode="auto">
              <a:xfrm>
                <a:off x="2267744" y="2446612"/>
                <a:ext cx="720080" cy="694356"/>
              </a:xfrm>
              <a:prstGeom prst="ellipse">
                <a:avLst/>
              </a:prstGeom>
              <a:solidFill>
                <a:srgbClr val="FFFF00"/>
              </a:solid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4" name="文字方塊 53"/>
              <p:cNvSpPr txBox="1"/>
              <p:nvPr/>
            </p:nvSpPr>
            <p:spPr>
              <a:xfrm>
                <a:off x="2411760" y="2492896"/>
                <a:ext cx="504056" cy="523220"/>
              </a:xfrm>
              <a:prstGeom prst="rect">
                <a:avLst/>
              </a:prstGeom>
              <a:noFill/>
            </p:spPr>
            <p:txBody>
              <a:bodyPr wrap="square" rtlCol="0">
                <a:spAutoFit/>
              </a:bodyPr>
              <a:lstStyle/>
              <a:p>
                <a:r>
                  <a:rPr lang="en-US" altLang="zh-TW" sz="2800" dirty="0" smtClean="0"/>
                  <a:t>e</a:t>
                </a:r>
                <a:r>
                  <a:rPr lang="en-US" altLang="zh-TW" sz="2800" baseline="-25000" dirty="0" smtClean="0"/>
                  <a:t>3</a:t>
                </a:r>
                <a:endParaRPr lang="zh-TW" altLang="en-US" sz="2800" baseline="-25000" dirty="0"/>
              </a:p>
            </p:txBody>
          </p:sp>
        </p:grpSp>
        <p:cxnSp>
          <p:nvCxnSpPr>
            <p:cNvPr id="55" name="直線接點 54"/>
            <p:cNvCxnSpPr>
              <a:stCxn id="53" idx="1"/>
              <a:endCxn id="50" idx="5"/>
            </p:cNvCxnSpPr>
            <p:nvPr/>
          </p:nvCxnSpPr>
          <p:spPr bwMode="auto">
            <a:xfrm flipH="1" flipV="1">
              <a:off x="7100991" y="4341836"/>
              <a:ext cx="498938" cy="686868"/>
            </a:xfrm>
            <a:prstGeom prst="line">
              <a:avLst/>
            </a:prstGeom>
            <a:solidFill>
              <a:schemeClr val="accent1"/>
            </a:solidFill>
            <a:ln w="38100" cap="flat" cmpd="sng" algn="ctr">
              <a:solidFill>
                <a:srgbClr val="FF0000"/>
              </a:solidFill>
              <a:prstDash val="solid"/>
              <a:miter lim="800000"/>
              <a:headEnd type="none" w="med" len="med"/>
              <a:tailEnd type="none" w="med" len="med"/>
            </a:ln>
            <a:effectLst/>
          </p:spPr>
        </p:cxnSp>
      </p:grpSp>
    </p:spTree>
    <p:extLst>
      <p:ext uri="{BB962C8B-B14F-4D97-AF65-F5344CB8AC3E}">
        <p14:creationId xmlns:p14="http://schemas.microsoft.com/office/powerpoint/2010/main" val="196459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2" grpId="0"/>
      <p:bldP spid="45" grpId="0" animBg="1"/>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3"/>
          <a:stretch>
            <a:fillRect/>
          </a:stretch>
        </p:blipFill>
        <p:spPr>
          <a:xfrm>
            <a:off x="2406808" y="2260308"/>
            <a:ext cx="3635896" cy="2828218"/>
          </a:xfrm>
          <a:prstGeom prst="rect">
            <a:avLst/>
          </a:prstGeom>
        </p:spPr>
      </p:pic>
      <p:sp>
        <p:nvSpPr>
          <p:cNvPr id="2" name="標題 1"/>
          <p:cNvSpPr>
            <a:spLocks noGrp="1"/>
          </p:cNvSpPr>
          <p:nvPr>
            <p:ph type="title"/>
          </p:nvPr>
        </p:nvSpPr>
        <p:spPr/>
        <p:txBody>
          <a:bodyPr/>
          <a:lstStyle/>
          <a:p>
            <a:r>
              <a:rPr lang="en-US" altLang="zh-TW" dirty="0"/>
              <a:t>Reliability </a:t>
            </a:r>
            <a:r>
              <a:rPr lang="en-US" altLang="zh-TW" dirty="0" smtClean="0"/>
              <a:t>Issue (2/2)</a:t>
            </a:r>
            <a:endParaRPr lang="zh-TW" altLang="en-US" dirty="0"/>
          </a:p>
        </p:txBody>
      </p:sp>
      <p:sp>
        <p:nvSpPr>
          <p:cNvPr id="3" name="內容版面配置區 2"/>
          <p:cNvSpPr>
            <a:spLocks noGrp="1"/>
          </p:cNvSpPr>
          <p:nvPr>
            <p:ph idx="1"/>
          </p:nvPr>
        </p:nvSpPr>
        <p:spPr>
          <a:xfrm>
            <a:off x="533400" y="908720"/>
            <a:ext cx="8077200" cy="3075395"/>
          </a:xfrm>
        </p:spPr>
        <p:txBody>
          <a:bodyPr/>
          <a:lstStyle/>
          <a:p>
            <a:r>
              <a:rPr lang="en-US" altLang="zh-TW" dirty="0"/>
              <a:t>Contact angle reduction problem </a:t>
            </a:r>
            <a:r>
              <a:rPr lang="en-US" altLang="zh-TW" sz="1800" dirty="0" smtClean="0">
                <a:solidFill>
                  <a:srgbClr val="006600"/>
                </a:solidFill>
              </a:rPr>
              <a:t>[10]</a:t>
            </a:r>
            <a:endParaRPr lang="en-US" altLang="zh-TW" sz="1800" dirty="0" smtClean="0"/>
          </a:p>
          <a:p>
            <a:pPr lvl="1"/>
            <a:r>
              <a:rPr lang="en-US" altLang="zh-TW" dirty="0" smtClean="0">
                <a:ea typeface="Cambria Math"/>
              </a:rPr>
              <a:t>High switching times will cause contact angle change reduction, and it will decrease the reliability especially in </a:t>
            </a:r>
            <a:r>
              <a:rPr lang="en-US" altLang="zh-TW" dirty="0" smtClean="0">
                <a:solidFill>
                  <a:srgbClr val="FF0000"/>
                </a:solidFill>
                <a:ea typeface="Cambria Math"/>
              </a:rPr>
              <a:t>high frequency </a:t>
            </a:r>
            <a:r>
              <a:rPr lang="en-US" altLang="zh-TW" dirty="0" smtClean="0">
                <a:ea typeface="Cambria Math"/>
              </a:rPr>
              <a:t>DMFB.</a:t>
            </a:r>
          </a:p>
          <a:p>
            <a:endParaRPr lang="en-US" altLang="zh-TW" dirty="0" smtClean="0"/>
          </a:p>
          <a:p>
            <a:endParaRPr lang="en-US" altLang="zh-TW" dirty="0" smtClean="0"/>
          </a:p>
          <a:p>
            <a:pPr marL="0" indent="0">
              <a:buNone/>
            </a:pPr>
            <a:endParaRPr lang="en-US" altLang="zh-TW" dirty="0" smtClean="0"/>
          </a:p>
          <a:p>
            <a:pPr marL="0" indent="0">
              <a:buNone/>
            </a:pPr>
            <a:endParaRPr lang="en-US" altLang="zh-TW" dirty="0"/>
          </a:p>
          <a:p>
            <a:pPr marL="0" indent="0">
              <a:buNone/>
            </a:pPr>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13</a:t>
            </a:fld>
            <a:endParaRPr lang="en-US" altLang="zh-TW" dirty="0">
              <a:solidFill>
                <a:srgbClr val="000000"/>
              </a:solidFill>
            </a:endParaRPr>
          </a:p>
        </p:txBody>
      </p:sp>
      <p:sp>
        <p:nvSpPr>
          <p:cNvPr id="14" name="文字方塊 13"/>
          <p:cNvSpPr txBox="1"/>
          <p:nvPr/>
        </p:nvSpPr>
        <p:spPr>
          <a:xfrm>
            <a:off x="1115616" y="5864432"/>
            <a:ext cx="7742684" cy="584775"/>
          </a:xfrm>
          <a:prstGeom prst="rect">
            <a:avLst/>
          </a:prstGeom>
          <a:noFill/>
        </p:spPr>
        <p:txBody>
          <a:bodyPr wrap="square" rtlCol="0">
            <a:spAutoFit/>
          </a:bodyPr>
          <a:lstStyle/>
          <a:p>
            <a:r>
              <a:rPr lang="en-US" altLang="zh-TW" sz="1600" dirty="0" smtClean="0"/>
              <a:t>[10] </a:t>
            </a:r>
            <a:r>
              <a:rPr lang="en-US" altLang="zh-TW" sz="1600" dirty="0"/>
              <a:t>L. Huang, B. Koo, and C. J. Kim, </a:t>
            </a:r>
            <a:r>
              <a:rPr lang="en-US" altLang="zh-TW" sz="1600" dirty="0" smtClean="0"/>
              <a:t>Evaluation </a:t>
            </a:r>
            <a:r>
              <a:rPr lang="en-US" altLang="zh-TW" sz="1600" dirty="0"/>
              <a:t>of anodic </a:t>
            </a:r>
            <a:r>
              <a:rPr lang="en-US" altLang="zh-TW" sz="1600" dirty="0" smtClean="0"/>
              <a:t>Ta2O5 </a:t>
            </a:r>
            <a:r>
              <a:rPr lang="en-US" altLang="zh-TW" sz="1600" dirty="0"/>
              <a:t>as the dielectric layer for EWOD devices," IEEE MEMS</a:t>
            </a:r>
            <a:r>
              <a:rPr lang="en-US" altLang="zh-TW" sz="1600" dirty="0" smtClean="0"/>
              <a:t>, pp</a:t>
            </a:r>
            <a:r>
              <a:rPr lang="en-US" altLang="zh-TW" sz="1600" dirty="0"/>
              <a:t>. 428-431, 2012.</a:t>
            </a:r>
            <a:endParaRPr lang="zh-TW" altLang="en-US" sz="1600" dirty="0"/>
          </a:p>
        </p:txBody>
      </p:sp>
      <p:grpSp>
        <p:nvGrpSpPr>
          <p:cNvPr id="9" name="群組 8"/>
          <p:cNvGrpSpPr/>
          <p:nvPr/>
        </p:nvGrpSpPr>
        <p:grpSpPr>
          <a:xfrm>
            <a:off x="2257210" y="2339959"/>
            <a:ext cx="1925291" cy="1644156"/>
            <a:chOff x="2555776" y="2389037"/>
            <a:chExt cx="1925291" cy="1644156"/>
          </a:xfrm>
        </p:grpSpPr>
        <p:pic>
          <p:nvPicPr>
            <p:cNvPr id="7" name="圖片 6"/>
            <p:cNvPicPr>
              <a:picLocks noChangeAspect="1"/>
            </p:cNvPicPr>
            <p:nvPr/>
          </p:nvPicPr>
          <p:blipFill>
            <a:blip r:embed="rId4"/>
            <a:stretch>
              <a:fillRect/>
            </a:stretch>
          </p:blipFill>
          <p:spPr>
            <a:xfrm>
              <a:off x="2555776" y="2389037"/>
              <a:ext cx="1925291" cy="1278267"/>
            </a:xfrm>
            <a:prstGeom prst="rect">
              <a:avLst/>
            </a:prstGeom>
          </p:spPr>
        </p:pic>
        <p:sp>
          <p:nvSpPr>
            <p:cNvPr id="5" name="文字方塊 4"/>
            <p:cNvSpPr txBox="1"/>
            <p:nvPr/>
          </p:nvSpPr>
          <p:spPr>
            <a:xfrm>
              <a:off x="2763182" y="3571528"/>
              <a:ext cx="1510478" cy="461665"/>
            </a:xfrm>
            <a:prstGeom prst="rect">
              <a:avLst/>
            </a:prstGeom>
            <a:noFill/>
          </p:spPr>
          <p:txBody>
            <a:bodyPr wrap="none" rtlCol="0">
              <a:spAutoFit/>
            </a:bodyPr>
            <a:lstStyle/>
            <a:p>
              <a:r>
                <a:rPr lang="en-US" altLang="zh-TW" dirty="0" smtClean="0">
                  <a:solidFill>
                    <a:srgbClr val="7030A0"/>
                  </a:solidFill>
                </a:rPr>
                <a:t>Grounded</a:t>
              </a:r>
              <a:endParaRPr lang="zh-TW" altLang="en-US" dirty="0">
                <a:solidFill>
                  <a:srgbClr val="7030A0"/>
                </a:solidFill>
              </a:endParaRPr>
            </a:p>
          </p:txBody>
        </p:sp>
      </p:grpSp>
      <p:grpSp>
        <p:nvGrpSpPr>
          <p:cNvPr id="11" name="群組 10"/>
          <p:cNvGrpSpPr/>
          <p:nvPr/>
        </p:nvGrpSpPr>
        <p:grpSpPr>
          <a:xfrm>
            <a:off x="4224756" y="2315501"/>
            <a:ext cx="2075436" cy="1668181"/>
            <a:chOff x="4741942" y="2365012"/>
            <a:chExt cx="2075436" cy="1668181"/>
          </a:xfrm>
        </p:grpSpPr>
        <p:pic>
          <p:nvPicPr>
            <p:cNvPr id="8" name="圖片 7"/>
            <p:cNvPicPr>
              <a:picLocks noChangeAspect="1"/>
            </p:cNvPicPr>
            <p:nvPr/>
          </p:nvPicPr>
          <p:blipFill>
            <a:blip r:embed="rId5"/>
            <a:stretch>
              <a:fillRect/>
            </a:stretch>
          </p:blipFill>
          <p:spPr>
            <a:xfrm>
              <a:off x="4741942" y="2365012"/>
              <a:ext cx="2075436" cy="1358916"/>
            </a:xfrm>
            <a:prstGeom prst="rect">
              <a:avLst/>
            </a:prstGeom>
          </p:spPr>
        </p:pic>
        <p:sp>
          <p:nvSpPr>
            <p:cNvPr id="10" name="文字方塊 9"/>
            <p:cNvSpPr txBox="1"/>
            <p:nvPr/>
          </p:nvSpPr>
          <p:spPr>
            <a:xfrm>
              <a:off x="5090343" y="3571528"/>
              <a:ext cx="1382110" cy="461665"/>
            </a:xfrm>
            <a:prstGeom prst="rect">
              <a:avLst/>
            </a:prstGeom>
            <a:noFill/>
          </p:spPr>
          <p:txBody>
            <a:bodyPr wrap="none" rtlCol="0">
              <a:spAutoFit/>
            </a:bodyPr>
            <a:lstStyle/>
            <a:p>
              <a:r>
                <a:rPr lang="en-US" altLang="zh-TW" dirty="0" smtClean="0">
                  <a:solidFill>
                    <a:srgbClr val="7030A0"/>
                  </a:solidFill>
                </a:rPr>
                <a:t>Actuated</a:t>
              </a:r>
              <a:endParaRPr lang="zh-TW" altLang="en-US" dirty="0">
                <a:solidFill>
                  <a:srgbClr val="7030A0"/>
                </a:solidFill>
              </a:endParaRPr>
            </a:p>
          </p:txBody>
        </p:sp>
      </p:grpSp>
      <mc:AlternateContent xmlns:mc="http://schemas.openxmlformats.org/markup-compatibility/2006" xmlns:a14="http://schemas.microsoft.com/office/drawing/2010/main">
        <mc:Choice Requires="a14">
          <p:sp>
            <p:nvSpPr>
              <p:cNvPr id="15" name="內容版面配置區 2"/>
              <p:cNvSpPr txBox="1">
                <a:spLocks/>
              </p:cNvSpPr>
              <p:nvPr/>
            </p:nvSpPr>
            <p:spPr bwMode="auto">
              <a:xfrm>
                <a:off x="576714" y="4944385"/>
                <a:ext cx="8077200" cy="873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120000"/>
                  <a:buFont typeface="標楷體" pitchFamily="65" charset="-120"/>
                  <a:buChar char="․"/>
                  <a:defRPr kumimoji="1" sz="2400">
                    <a:solidFill>
                      <a:schemeClr val="tx1"/>
                    </a:solidFill>
                    <a:latin typeface="+mn-lt"/>
                    <a:ea typeface="+mn-ea"/>
                    <a:cs typeface="新細明體" charset="-120"/>
                  </a:defRPr>
                </a:lvl1pPr>
                <a:lvl2pPr marL="742950" indent="-285750" algn="l" rtl="0" eaLnBrk="0" fontAlgn="base" hangingPunct="0">
                  <a:spcBef>
                    <a:spcPct val="20000"/>
                  </a:spcBef>
                  <a:spcAft>
                    <a:spcPct val="0"/>
                  </a:spcAft>
                  <a:buClr>
                    <a:srgbClr val="000099"/>
                  </a:buClr>
                  <a:buSzPct val="55000"/>
                  <a:buFont typeface="Symbol" charset="2"/>
                  <a:buChar char="¾"/>
                  <a:defRPr kumimoji="1" sz="2000">
                    <a:solidFill>
                      <a:srgbClr val="000099"/>
                    </a:solidFill>
                    <a:latin typeface="+mn-lt"/>
                    <a:ea typeface="+mn-ea"/>
                    <a:cs typeface="新細明體" charset="-120"/>
                  </a:defRPr>
                </a:lvl2pPr>
                <a:lvl3pPr marL="1143000" indent="-228600" algn="l" rtl="0" eaLnBrk="0" fontAlgn="base" hangingPunct="0">
                  <a:spcBef>
                    <a:spcPct val="20000"/>
                  </a:spcBef>
                  <a:spcAft>
                    <a:spcPct val="0"/>
                  </a:spcAft>
                  <a:buClr>
                    <a:srgbClr val="003300"/>
                  </a:buClr>
                  <a:buSzPct val="50000"/>
                  <a:buFont typeface="Wingdings" charset="2"/>
                  <a:buChar char="n"/>
                  <a:defRPr kumimoji="1" sz="2400">
                    <a:solidFill>
                      <a:srgbClr val="003300"/>
                    </a:solidFill>
                    <a:latin typeface="+mn-lt"/>
                    <a:ea typeface="+mn-ea"/>
                    <a:cs typeface="新細明體" charset="-120"/>
                  </a:defRPr>
                </a:lvl3pPr>
                <a:lvl4pPr marL="1600200" indent="-228600" algn="l" rtl="0" eaLnBrk="0" fontAlgn="base" hangingPunct="0">
                  <a:spcBef>
                    <a:spcPct val="20000"/>
                  </a:spcBef>
                  <a:spcAft>
                    <a:spcPct val="0"/>
                  </a:spcAft>
                  <a:buClr>
                    <a:schemeClr val="accent2"/>
                  </a:buClr>
                  <a:buSzPct val="55000"/>
                  <a:buFont typeface="Wingdings" charset="2"/>
                  <a:buChar char="n"/>
                  <a:defRPr kumimoji="1" sz="2000">
                    <a:solidFill>
                      <a:srgbClr val="660033"/>
                    </a:solidFill>
                    <a:latin typeface="+mn-lt"/>
                    <a:ea typeface="+mn-ea"/>
                    <a:cs typeface="新細明體" charset="-120"/>
                  </a:defRPr>
                </a:lvl4pPr>
                <a:lvl5pPr marL="2057400" indent="-228600" algn="l" rtl="0" eaLnBrk="0" fontAlgn="base" hangingPunct="0">
                  <a:spcBef>
                    <a:spcPct val="20000"/>
                  </a:spcBef>
                  <a:spcAft>
                    <a:spcPct val="0"/>
                  </a:spcAft>
                  <a:buClr>
                    <a:schemeClr val="accent1"/>
                  </a:buClr>
                  <a:buSzPct val="50000"/>
                  <a:buFont typeface="Wingdings" charset="2"/>
                  <a:buChar char="n"/>
                  <a:defRPr kumimoji="1" sz="2000">
                    <a:solidFill>
                      <a:srgbClr val="996600"/>
                    </a:solidFill>
                    <a:latin typeface="+mn-lt"/>
                    <a:ea typeface="+mn-ea"/>
                    <a:cs typeface="新細明體" charset="-120"/>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9pPr>
              </a:lstStyle>
              <a:p>
                <a:r>
                  <a:rPr lang="en-US" altLang="zh-TW" dirty="0"/>
                  <a:t>The reliability issue can be modeled as</a:t>
                </a:r>
                <a:endParaRPr lang="en-US" altLang="zh-TW" sz="1800" dirty="0"/>
              </a:p>
              <a:p>
                <a:pPr lvl="1"/>
                <a:r>
                  <a:rPr lang="en-US" altLang="zh-TW" dirty="0"/>
                  <a:t>Maximum of switching times (</a:t>
                </a:r>
                <a14:m>
                  <m:oMath xmlns:m="http://schemas.openxmlformats.org/officeDocument/2006/math">
                    <m:sSub>
                      <m:sSubPr>
                        <m:ctrlPr>
                          <a:rPr lang="en-US" altLang="zh-TW" i="1">
                            <a:solidFill>
                              <a:srgbClr val="FF0000"/>
                            </a:solidFill>
                            <a:latin typeface="Cambria Math"/>
                          </a:rPr>
                        </m:ctrlPr>
                      </m:sSubPr>
                      <m:e>
                        <m:r>
                          <a:rPr lang="en-US" altLang="zh-TW" i="1">
                            <a:solidFill>
                              <a:srgbClr val="FF0000"/>
                            </a:solidFill>
                            <a:latin typeface="Cambria Math" panose="02040503050406030204" pitchFamily="18" charset="0"/>
                          </a:rPr>
                          <m:t>𝑆𝑇</m:t>
                        </m:r>
                      </m:e>
                      <m:sub>
                        <m:r>
                          <a:rPr lang="en-US" altLang="zh-TW" i="1">
                            <a:solidFill>
                              <a:srgbClr val="FF0000"/>
                            </a:solidFill>
                            <a:latin typeface="Cambria Math" panose="02040503050406030204" pitchFamily="18" charset="0"/>
                          </a:rPr>
                          <m:t>𝑚𝑎𝑥</m:t>
                        </m:r>
                      </m:sub>
                    </m:sSub>
                  </m:oMath>
                </a14:m>
                <a:r>
                  <a:rPr lang="en-US" altLang="zh-TW" dirty="0" smtClean="0"/>
                  <a:t>)</a:t>
                </a:r>
                <a:endParaRPr lang="en-US" altLang="zh-TW" kern="0" dirty="0" smtClean="0"/>
              </a:p>
              <a:p>
                <a:pPr marL="0" indent="0">
                  <a:buFont typeface="標楷體" pitchFamily="65" charset="-120"/>
                  <a:buNone/>
                </a:pPr>
                <a:endParaRPr lang="en-US" altLang="zh-TW" kern="0" dirty="0" smtClean="0"/>
              </a:p>
              <a:p>
                <a:pPr marL="0" indent="0">
                  <a:buFont typeface="標楷體" pitchFamily="65" charset="-120"/>
                  <a:buNone/>
                </a:pPr>
                <a:endParaRPr lang="en-US" altLang="zh-TW" kern="0" dirty="0" smtClean="0"/>
              </a:p>
              <a:p>
                <a:pPr marL="0" indent="0">
                  <a:buFont typeface="標楷體" pitchFamily="65" charset="-120"/>
                  <a:buNone/>
                </a:pPr>
                <a:r>
                  <a:rPr lang="en-US" altLang="zh-TW" kern="0" dirty="0" smtClean="0"/>
                  <a:t> </a:t>
                </a:r>
                <a:endParaRPr lang="zh-TW" altLang="en-US" kern="0" dirty="0"/>
              </a:p>
            </p:txBody>
          </p:sp>
        </mc:Choice>
        <mc:Fallback xmlns="">
          <p:sp>
            <p:nvSpPr>
              <p:cNvPr id="15" name="內容版面配置區 2"/>
              <p:cNvSpPr txBox="1">
                <a:spLocks noRot="1" noChangeAspect="1" noMove="1" noResize="1" noEditPoints="1" noAdjustHandles="1" noChangeArrowheads="1" noChangeShapeType="1" noTextEdit="1"/>
              </p:cNvSpPr>
              <p:nvPr/>
            </p:nvSpPr>
            <p:spPr bwMode="auto">
              <a:xfrm>
                <a:off x="576714" y="4944385"/>
                <a:ext cx="8077200" cy="873518"/>
              </a:xfrm>
              <a:prstGeom prst="rect">
                <a:avLst/>
              </a:prstGeom>
              <a:blipFill rotWithShape="0">
                <a:blip r:embed="rId6"/>
                <a:stretch>
                  <a:fillRect l="-1208" t="-4895" b="-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Tree>
    <p:extLst>
      <p:ext uri="{BB962C8B-B14F-4D97-AF65-F5344CB8AC3E}">
        <p14:creationId xmlns:p14="http://schemas.microsoft.com/office/powerpoint/2010/main" val="15359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14</a:t>
            </a:fld>
            <a:endParaRPr lang="en-US" altLang="zh-TW">
              <a:solidFill>
                <a:srgbClr val="000000"/>
              </a:solidFill>
            </a:endParaRPr>
          </a:p>
        </p:txBody>
      </p:sp>
      <p:sp>
        <p:nvSpPr>
          <p:cNvPr id="5" name="手繪多邊形 4"/>
          <p:cNvSpPr/>
          <p:nvPr/>
        </p:nvSpPr>
        <p:spPr>
          <a:xfrm>
            <a:off x="533400" y="1215807"/>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Introduction</a:t>
            </a:r>
            <a:endParaRPr lang="zh-TW" altLang="en-US" sz="3000" b="0" kern="1200" dirty="0">
              <a:solidFill>
                <a:schemeClr val="tx1"/>
              </a:solidFill>
              <a:latin typeface="+mj-lt"/>
              <a:cs typeface="Times New Roman" pitchFamily="18" charset="0"/>
            </a:endParaRPr>
          </a:p>
        </p:txBody>
      </p:sp>
      <p:sp>
        <p:nvSpPr>
          <p:cNvPr id="6" name="手繪多邊形 5"/>
          <p:cNvSpPr/>
          <p:nvPr/>
        </p:nvSpPr>
        <p:spPr>
          <a:xfrm>
            <a:off x="533400" y="1988840"/>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1580863"/>
              <a:satOff val="7708"/>
              <a:lumOff val="-8677"/>
              <a:alphaOff val="0"/>
            </a:schemeClr>
          </a:fillRef>
          <a:effectRef idx="0">
            <a:schemeClr val="accent5">
              <a:hueOff val="-1580863"/>
              <a:satOff val="7708"/>
              <a:lumOff val="-8677"/>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rgbClr val="FF0000"/>
                </a:solidFill>
                <a:latin typeface="+mj-lt"/>
                <a:cs typeface="Times New Roman" pitchFamily="18" charset="0"/>
              </a:rPr>
              <a:t>Problem Formulation</a:t>
            </a:r>
            <a:endParaRPr lang="zh-TW" altLang="en-US" sz="3000" b="0" kern="1200" dirty="0">
              <a:solidFill>
                <a:srgbClr val="FF0000"/>
              </a:solidFill>
              <a:latin typeface="+mj-lt"/>
            </a:endParaRPr>
          </a:p>
        </p:txBody>
      </p:sp>
      <p:sp>
        <p:nvSpPr>
          <p:cNvPr id="7" name="手繪多邊形 6"/>
          <p:cNvSpPr/>
          <p:nvPr/>
        </p:nvSpPr>
        <p:spPr>
          <a:xfrm>
            <a:off x="533400" y="2780928"/>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3161725"/>
              <a:satOff val="15415"/>
              <a:lumOff val="-17354"/>
              <a:alphaOff val="0"/>
            </a:schemeClr>
          </a:fillRef>
          <a:effectRef idx="0">
            <a:schemeClr val="accent5">
              <a:hueOff val="-3161725"/>
              <a:satOff val="15415"/>
              <a:lumOff val="-17354"/>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Algorithm</a:t>
            </a:r>
            <a:endParaRPr lang="zh-TW" altLang="en-US" sz="3000" b="0" kern="1200" dirty="0">
              <a:solidFill>
                <a:schemeClr val="tx1"/>
              </a:solidFill>
              <a:latin typeface="+mj-lt"/>
              <a:cs typeface="Times New Roman" pitchFamily="18" charset="0"/>
            </a:endParaRPr>
          </a:p>
        </p:txBody>
      </p:sp>
      <p:sp>
        <p:nvSpPr>
          <p:cNvPr id="8" name="手繪多邊形 7"/>
          <p:cNvSpPr/>
          <p:nvPr/>
        </p:nvSpPr>
        <p:spPr>
          <a:xfrm>
            <a:off x="533400" y="3573016"/>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4742588"/>
              <a:satOff val="23123"/>
              <a:lumOff val="-26031"/>
              <a:alphaOff val="0"/>
            </a:schemeClr>
          </a:fillRef>
          <a:effectRef idx="0">
            <a:schemeClr val="accent5">
              <a:hueOff val="-4742588"/>
              <a:satOff val="23123"/>
              <a:lumOff val="-26031"/>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Experimental Results</a:t>
            </a:r>
          </a:p>
        </p:txBody>
      </p:sp>
      <p:sp>
        <p:nvSpPr>
          <p:cNvPr id="9" name="手繪多邊形 8"/>
          <p:cNvSpPr/>
          <p:nvPr/>
        </p:nvSpPr>
        <p:spPr>
          <a:xfrm>
            <a:off x="533400" y="4365104"/>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6323450"/>
              <a:satOff val="30831"/>
              <a:lumOff val="-34708"/>
              <a:alphaOff val="0"/>
            </a:schemeClr>
          </a:fillRef>
          <a:effectRef idx="0">
            <a:schemeClr val="accent5">
              <a:hueOff val="-6323450"/>
              <a:satOff val="30831"/>
              <a:lumOff val="-34708"/>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Conclusions</a:t>
            </a:r>
          </a:p>
        </p:txBody>
      </p:sp>
    </p:spTree>
    <p:extLst>
      <p:ext uri="{BB962C8B-B14F-4D97-AF65-F5344CB8AC3E}">
        <p14:creationId xmlns:p14="http://schemas.microsoft.com/office/powerpoint/2010/main" val="110198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Input</a:t>
                </a:r>
              </a:p>
              <a:p>
                <a:pPr lvl="1"/>
                <a:r>
                  <a:rPr lang="en-US" altLang="zh-TW" dirty="0" smtClean="0"/>
                  <a:t>Chip size: m x n</a:t>
                </a:r>
              </a:p>
              <a:p>
                <a:pPr lvl="1"/>
                <a:r>
                  <a:rPr lang="en-US" altLang="zh-TW" dirty="0" smtClean="0"/>
                  <a:t>Electrode set: </a:t>
                </a:r>
                <a14:m>
                  <m:oMath xmlns:m="http://schemas.openxmlformats.org/officeDocument/2006/math">
                    <m:r>
                      <a:rPr lang="en-US" altLang="zh-TW" b="0" i="1" smtClean="0">
                        <a:latin typeface="Cambria Math"/>
                      </a:rPr>
                      <m:t>𝐸</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𝑒</m:t>
                        </m:r>
                      </m:e>
                      <m:sub>
                        <m:r>
                          <a:rPr lang="en-US" altLang="zh-TW" b="0" i="1" smtClean="0">
                            <a:latin typeface="Cambria Math"/>
                          </a:rPr>
                          <m:t>1</m:t>
                        </m:r>
                      </m:sub>
                    </m:sSub>
                    <m:r>
                      <a:rPr lang="en-US" altLang="zh-TW" b="0" i="1" smtClean="0">
                        <a:latin typeface="Cambria Math"/>
                      </a:rPr>
                      <m:t>, </m:t>
                    </m:r>
                    <m:sSub>
                      <m:sSubPr>
                        <m:ctrlPr>
                          <a:rPr lang="en-US" altLang="zh-TW" b="0" i="1" smtClean="0">
                            <a:latin typeface="Cambria Math"/>
                          </a:rPr>
                        </m:ctrlPr>
                      </m:sSubPr>
                      <m:e>
                        <m:r>
                          <a:rPr lang="en-US" altLang="zh-TW" b="0" i="1" smtClean="0">
                            <a:latin typeface="Cambria Math"/>
                          </a:rPr>
                          <m:t>𝑒</m:t>
                        </m:r>
                      </m:e>
                      <m:sub>
                        <m:r>
                          <a:rPr lang="en-US" altLang="zh-TW" b="0" i="1" smtClean="0">
                            <a:latin typeface="Cambria Math"/>
                          </a:rPr>
                          <m:t>2</m:t>
                        </m:r>
                      </m:sub>
                    </m:sSub>
                    <m:r>
                      <a:rPr lang="en-US" altLang="zh-TW" b="0" i="1" smtClean="0">
                        <a:latin typeface="Cambria Math"/>
                      </a:rPr>
                      <m:t>, … </m:t>
                    </m:r>
                    <m:sSub>
                      <m:sSubPr>
                        <m:ctrlPr>
                          <a:rPr lang="en-US" altLang="zh-TW" b="0" i="1" smtClean="0">
                            <a:latin typeface="Cambria Math"/>
                          </a:rPr>
                        </m:ctrlPr>
                      </m:sSubPr>
                      <m:e>
                        <m:r>
                          <a:rPr lang="en-US" altLang="zh-TW" b="0" i="1" smtClean="0">
                            <a:latin typeface="Cambria Math"/>
                          </a:rPr>
                          <m:t>𝑒</m:t>
                        </m:r>
                      </m:e>
                      <m:sub>
                        <m:r>
                          <a:rPr lang="en-US" altLang="zh-TW" b="0" i="1" smtClean="0">
                            <a:latin typeface="Cambria Math"/>
                          </a:rPr>
                          <m:t>𝑛</m:t>
                        </m:r>
                      </m:sub>
                    </m:sSub>
                    <m:r>
                      <a:rPr lang="en-US" altLang="zh-TW" b="0" i="1" smtClean="0">
                        <a:latin typeface="Cambria Math"/>
                      </a:rPr>
                      <m:t>}</m:t>
                    </m:r>
                  </m:oMath>
                </a14:m>
                <a:r>
                  <a:rPr lang="en-US" altLang="zh-TW" i="1" dirty="0" smtClean="0"/>
                  <a:t> </a:t>
                </a:r>
                <a:r>
                  <a:rPr lang="en-US" altLang="zh-TW" dirty="0" smtClean="0"/>
                  <a:t>(their locations)</a:t>
                </a:r>
                <a:endParaRPr lang="en-US" altLang="zh-TW" i="1" dirty="0" smtClean="0"/>
              </a:p>
              <a:p>
                <a:pPr lvl="1"/>
                <a:r>
                  <a:rPr lang="en-US" altLang="zh-TW" dirty="0" smtClean="0"/>
                  <a:t>Actuation sequence </a:t>
                </a:r>
                <a14:m>
                  <m:oMath xmlns:m="http://schemas.openxmlformats.org/officeDocument/2006/math">
                    <m:sSub>
                      <m:sSubPr>
                        <m:ctrlPr>
                          <a:rPr lang="en-US" altLang="zh-TW" i="1" smtClean="0">
                            <a:solidFill>
                              <a:srgbClr val="FF0000"/>
                            </a:solidFill>
                            <a:latin typeface="Cambria Math"/>
                          </a:rPr>
                        </m:ctrlPr>
                      </m:sSubPr>
                      <m:e>
                        <m:r>
                          <a:rPr lang="en-US" altLang="zh-TW" b="0" i="1" smtClean="0">
                            <a:solidFill>
                              <a:srgbClr val="FF0000"/>
                            </a:solidFill>
                            <a:latin typeface="Cambria Math" panose="02040503050406030204" pitchFamily="18" charset="0"/>
                          </a:rPr>
                          <m:t>𝐴𝑆</m:t>
                        </m:r>
                      </m:e>
                      <m:sub>
                        <m:r>
                          <a:rPr lang="en-US" altLang="zh-TW" b="0" i="1" smtClean="0">
                            <a:solidFill>
                              <a:srgbClr val="FF0000"/>
                            </a:solidFill>
                            <a:latin typeface="Cambria Math" panose="02040503050406030204" pitchFamily="18" charset="0"/>
                          </a:rPr>
                          <m:t>𝑖</m:t>
                        </m:r>
                      </m:sub>
                    </m:sSub>
                  </m:oMath>
                </a14:m>
                <a:r>
                  <a:rPr lang="en-US" altLang="zh-TW" dirty="0" smtClean="0"/>
                  <a:t> of </a:t>
                </a:r>
                <a:r>
                  <a:rPr lang="en-US" altLang="zh-TW" dirty="0"/>
                  <a:t>each electrode </a:t>
                </a:r>
                <a14:m>
                  <m:oMath xmlns:m="http://schemas.openxmlformats.org/officeDocument/2006/math">
                    <m:sSub>
                      <m:sSubPr>
                        <m:ctrlPr>
                          <a:rPr lang="en-US" altLang="zh-TW" i="1" smtClean="0">
                            <a:latin typeface="Cambria Math"/>
                          </a:rPr>
                        </m:ctrlPr>
                      </m:sSubPr>
                      <m:e>
                        <m:r>
                          <a:rPr lang="en-US" altLang="zh-TW" b="0" i="1" smtClean="0">
                            <a:latin typeface="Cambria Math"/>
                          </a:rPr>
                          <m:t>𝑒</m:t>
                        </m:r>
                      </m:e>
                      <m:sub>
                        <m:r>
                          <a:rPr lang="en-US" altLang="zh-TW" b="0" i="1" smtClean="0">
                            <a:latin typeface="Cambria Math"/>
                          </a:rPr>
                          <m:t>𝑖</m:t>
                        </m:r>
                      </m:sub>
                    </m:sSub>
                  </m:oMath>
                </a14:m>
                <a:r>
                  <a:rPr lang="en-US" altLang="zh-TW" dirty="0" smtClean="0"/>
                  <a:t> (ex: “0010X”)</a:t>
                </a:r>
              </a:p>
              <a:p>
                <a:pPr lvl="1"/>
                <a:r>
                  <a:rPr lang="en-US" altLang="zh-TW" dirty="0" smtClean="0"/>
                  <a:t>Pin constraint </a:t>
                </a:r>
                <a14:m>
                  <m:oMath xmlns:m="http://schemas.openxmlformats.org/officeDocument/2006/math">
                    <m:sSub>
                      <m:sSubPr>
                        <m:ctrlPr>
                          <a:rPr lang="en-US" altLang="zh-TW" i="1" smtClean="0">
                            <a:solidFill>
                              <a:srgbClr val="FF0000"/>
                            </a:solidFill>
                            <a:latin typeface="Cambria Math"/>
                          </a:rPr>
                        </m:ctrlPr>
                      </m:sSubPr>
                      <m:e>
                        <m:r>
                          <a:rPr lang="en-US" altLang="zh-TW" b="0" i="1" smtClean="0">
                            <a:solidFill>
                              <a:srgbClr val="FF0000"/>
                            </a:solidFill>
                            <a:latin typeface="Cambria Math"/>
                          </a:rPr>
                          <m:t>𝑃</m:t>
                        </m:r>
                      </m:e>
                      <m:sub>
                        <m:r>
                          <a:rPr lang="en-US" altLang="zh-TW" b="0" i="1" smtClean="0">
                            <a:solidFill>
                              <a:srgbClr val="FF0000"/>
                            </a:solidFill>
                            <a:latin typeface="Cambria Math"/>
                          </a:rPr>
                          <m:t>𝑚𝑎𝑥</m:t>
                        </m:r>
                      </m:sub>
                    </m:sSub>
                  </m:oMath>
                </a14:m>
                <a:endParaRPr lang="en-US" altLang="zh-TW" dirty="0" smtClean="0">
                  <a:solidFill>
                    <a:srgbClr val="FF0000"/>
                  </a:solidFill>
                </a:endParaRPr>
              </a:p>
              <a:p>
                <a:r>
                  <a:rPr lang="en-US" altLang="zh-TW" dirty="0" smtClean="0"/>
                  <a:t>Goal &amp; Constraint</a:t>
                </a:r>
                <a:endParaRPr lang="en-US" altLang="zh-TW" dirty="0"/>
              </a:p>
              <a:p>
                <a:pPr lvl="1"/>
                <a:r>
                  <a:rPr lang="en-US" altLang="zh-TW" dirty="0"/>
                  <a:t>Minimize the </a:t>
                </a:r>
                <a:r>
                  <a:rPr lang="en-US" altLang="zh-TW" dirty="0" smtClean="0"/>
                  <a:t>value of </a:t>
                </a:r>
                <a14:m>
                  <m:oMath xmlns:m="http://schemas.openxmlformats.org/officeDocument/2006/math">
                    <m:sSub>
                      <m:sSubPr>
                        <m:ctrlPr>
                          <a:rPr lang="en-US" altLang="zh-TW" i="1">
                            <a:solidFill>
                              <a:srgbClr val="FF0000"/>
                            </a:solidFill>
                            <a:latin typeface="Cambria Math"/>
                          </a:rPr>
                        </m:ctrlPr>
                      </m:sSubPr>
                      <m:e>
                        <m:r>
                          <a:rPr lang="en-US" altLang="zh-TW" i="1">
                            <a:solidFill>
                              <a:srgbClr val="FF0000"/>
                            </a:solidFill>
                            <a:latin typeface="Cambria Math" panose="02040503050406030204" pitchFamily="18" charset="0"/>
                          </a:rPr>
                          <m:t>𝑆𝑇</m:t>
                        </m:r>
                      </m:e>
                      <m:sub>
                        <m:r>
                          <a:rPr lang="en-US" altLang="zh-TW" i="1">
                            <a:solidFill>
                              <a:srgbClr val="FF0000"/>
                            </a:solidFill>
                            <a:latin typeface="Cambria Math" panose="02040503050406030204" pitchFamily="18" charset="0"/>
                          </a:rPr>
                          <m:t>𝑚𝑎𝑥</m:t>
                        </m:r>
                      </m:sub>
                    </m:sSub>
                    <m:r>
                      <a:rPr lang="en-US" altLang="zh-TW">
                        <a:latin typeface="Cambria Math"/>
                      </a:rPr>
                      <m:t>: </m:t>
                    </m:r>
                    <m:r>
                      <a:rPr lang="en-US" altLang="zh-TW" i="1">
                        <a:solidFill>
                          <a:srgbClr val="FF0000"/>
                        </a:solidFill>
                        <a:latin typeface="Cambria Math"/>
                      </a:rPr>
                      <m:t>𝑀𝑎𝑥</m:t>
                    </m:r>
                    <m:r>
                      <a:rPr lang="en-US" altLang="zh-TW" i="1">
                        <a:solidFill>
                          <a:srgbClr val="FF0000"/>
                        </a:solidFill>
                        <a:latin typeface="Cambria Math"/>
                      </a:rPr>
                      <m:t> </m:t>
                    </m:r>
                    <m:d>
                      <m:dPr>
                        <m:ctrlPr>
                          <a:rPr lang="en-US" altLang="zh-TW" i="1">
                            <a:solidFill>
                              <a:srgbClr val="FF0000"/>
                            </a:solidFill>
                            <a:latin typeface="Cambria Math"/>
                          </a:rPr>
                        </m:ctrlPr>
                      </m:dPr>
                      <m:e>
                        <m:sSub>
                          <m:sSubPr>
                            <m:ctrlPr>
                              <a:rPr lang="en-US" altLang="zh-TW" i="1">
                                <a:solidFill>
                                  <a:srgbClr val="FF0000"/>
                                </a:solidFill>
                                <a:latin typeface="Cambria Math"/>
                              </a:rPr>
                            </m:ctrlPr>
                          </m:sSubPr>
                          <m:e>
                            <m:r>
                              <a:rPr lang="en-US" altLang="zh-TW" i="1">
                                <a:solidFill>
                                  <a:srgbClr val="FF0000"/>
                                </a:solidFill>
                                <a:latin typeface="Cambria Math" panose="02040503050406030204" pitchFamily="18" charset="0"/>
                              </a:rPr>
                              <m:t>𝑆𝑇</m:t>
                            </m:r>
                          </m:e>
                          <m:sub>
                            <m:r>
                              <a:rPr lang="en-US" altLang="zh-TW" i="1">
                                <a:solidFill>
                                  <a:srgbClr val="FF0000"/>
                                </a:solidFill>
                                <a:latin typeface="Cambria Math" panose="02040503050406030204" pitchFamily="18" charset="0"/>
                              </a:rPr>
                              <m:t>𝑖</m:t>
                            </m:r>
                          </m:sub>
                        </m:sSub>
                      </m:e>
                    </m:d>
                    <m:r>
                      <a:rPr lang="en-US" altLang="zh-TW" i="1">
                        <a:solidFill>
                          <a:srgbClr val="FF0000"/>
                        </a:solidFill>
                        <a:latin typeface="Cambria Math"/>
                      </a:rPr>
                      <m:t>, </m:t>
                    </m:r>
                    <m:sSub>
                      <m:sSubPr>
                        <m:ctrlPr>
                          <a:rPr lang="en-US" altLang="zh-TW" i="1">
                            <a:solidFill>
                              <a:srgbClr val="FF0000"/>
                            </a:solidFill>
                            <a:latin typeface="Cambria Math"/>
                          </a:rPr>
                        </m:ctrlPr>
                      </m:sSubPr>
                      <m:e>
                        <m:r>
                          <a:rPr lang="en-US" altLang="zh-TW" i="1">
                            <a:solidFill>
                              <a:srgbClr val="FF0000"/>
                            </a:solidFill>
                            <a:latin typeface="Cambria Math"/>
                          </a:rPr>
                          <m:t>𝑒</m:t>
                        </m:r>
                      </m:e>
                      <m:sub>
                        <m:r>
                          <a:rPr lang="en-US" altLang="zh-TW" i="1">
                            <a:solidFill>
                              <a:srgbClr val="FF0000"/>
                            </a:solidFill>
                            <a:latin typeface="Cambria Math"/>
                          </a:rPr>
                          <m:t>𝑖</m:t>
                        </m:r>
                      </m:sub>
                    </m:sSub>
                    <m:r>
                      <a:rPr lang="en-US" altLang="zh-TW" i="1">
                        <a:solidFill>
                          <a:srgbClr val="FF0000"/>
                        </a:solidFill>
                        <a:latin typeface="Cambria Math"/>
                        <a:ea typeface="Cambria Math"/>
                      </a:rPr>
                      <m:t>∈</m:t>
                    </m:r>
                    <m:r>
                      <a:rPr lang="en-US" altLang="zh-TW" i="1">
                        <a:solidFill>
                          <a:srgbClr val="FF0000"/>
                        </a:solidFill>
                        <a:latin typeface="Cambria Math"/>
                        <a:ea typeface="Cambria Math"/>
                      </a:rPr>
                      <m:t>𝐸</m:t>
                    </m:r>
                  </m:oMath>
                </a14:m>
                <a:endParaRPr lang="en-US" altLang="zh-TW" i="1" dirty="0">
                  <a:solidFill>
                    <a:srgbClr val="FF0000"/>
                  </a:solidFill>
                </a:endParaRPr>
              </a:p>
              <a:p>
                <a:pPr lvl="1"/>
                <a:r>
                  <a:rPr lang="en-US" altLang="zh-TW" dirty="0"/>
                  <a:t>Meet all the design constraints</a:t>
                </a:r>
              </a:p>
              <a:p>
                <a:pPr lvl="2"/>
                <a:r>
                  <a:rPr lang="en-US" altLang="zh-TW" sz="1900" dirty="0"/>
                  <a:t>Broadcast addressing constraint</a:t>
                </a:r>
              </a:p>
              <a:p>
                <a:pPr lvl="2"/>
                <a:r>
                  <a:rPr lang="en-US" altLang="zh-TW" sz="1900" dirty="0"/>
                  <a:t>Pin constraint</a:t>
                </a:r>
              </a:p>
              <a:p>
                <a:pPr lvl="2"/>
                <a:r>
                  <a:rPr lang="en-US" altLang="zh-TW" sz="1900" dirty="0"/>
                  <a:t>Wire routing constraint</a:t>
                </a:r>
                <a:endParaRPr lang="en-US" altLang="zh-TW" dirty="0"/>
              </a:p>
              <a:p>
                <a:r>
                  <a:rPr lang="en-US" altLang="zh-TW" dirty="0"/>
                  <a:t>Output</a:t>
                </a:r>
              </a:p>
              <a:p>
                <a:pPr lvl="1"/>
                <a:r>
                  <a:rPr lang="en-US" altLang="zh-TW" dirty="0"/>
                  <a:t>A feasible electrode </a:t>
                </a:r>
                <a:r>
                  <a:rPr lang="en-US" altLang="zh-TW" dirty="0" smtClean="0"/>
                  <a:t>addressing solution </a:t>
                </a:r>
                <a:r>
                  <a:rPr lang="en-US" altLang="zh-TW" dirty="0"/>
                  <a:t>and wire routing solution</a:t>
                </a:r>
              </a:p>
              <a:p>
                <a:endParaRPr lang="zh-TW" altLang="en-US" dirty="0"/>
              </a:p>
              <a:p>
                <a:pPr lvl="1"/>
                <a:endParaRPr lang="en-US" altLang="zh-TW" dirty="0" smtClean="0">
                  <a:solidFill>
                    <a:srgbClr val="FF0000"/>
                  </a:solidFill>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1208" t="-160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15</a:t>
            </a:fld>
            <a:endParaRPr lang="en-US" altLang="zh-TW"/>
          </a:p>
        </p:txBody>
      </p:sp>
    </p:spTree>
    <p:extLst>
      <p:ext uri="{BB962C8B-B14F-4D97-AF65-F5344CB8AC3E}">
        <p14:creationId xmlns:p14="http://schemas.microsoft.com/office/powerpoint/2010/main" val="136756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16</a:t>
            </a:fld>
            <a:endParaRPr lang="en-US" altLang="zh-TW">
              <a:solidFill>
                <a:srgbClr val="000000"/>
              </a:solidFill>
            </a:endParaRPr>
          </a:p>
        </p:txBody>
      </p:sp>
      <p:sp>
        <p:nvSpPr>
          <p:cNvPr id="5" name="手繪多邊形 4"/>
          <p:cNvSpPr/>
          <p:nvPr/>
        </p:nvSpPr>
        <p:spPr>
          <a:xfrm>
            <a:off x="533400" y="1215807"/>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Introduction</a:t>
            </a:r>
            <a:endParaRPr lang="zh-TW" altLang="en-US" sz="3000" b="0" kern="1200" dirty="0">
              <a:solidFill>
                <a:schemeClr val="tx1"/>
              </a:solidFill>
              <a:latin typeface="+mj-lt"/>
              <a:cs typeface="Times New Roman" pitchFamily="18" charset="0"/>
            </a:endParaRPr>
          </a:p>
        </p:txBody>
      </p:sp>
      <p:sp>
        <p:nvSpPr>
          <p:cNvPr id="6" name="手繪多邊形 5"/>
          <p:cNvSpPr/>
          <p:nvPr/>
        </p:nvSpPr>
        <p:spPr>
          <a:xfrm>
            <a:off x="533400" y="1988840"/>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1580863"/>
              <a:satOff val="7708"/>
              <a:lumOff val="-8677"/>
              <a:alphaOff val="0"/>
            </a:schemeClr>
          </a:fillRef>
          <a:effectRef idx="0">
            <a:schemeClr val="accent5">
              <a:hueOff val="-1580863"/>
              <a:satOff val="7708"/>
              <a:lumOff val="-8677"/>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Problem Formulation</a:t>
            </a:r>
            <a:endParaRPr lang="zh-TW" altLang="en-US" sz="3000" b="0" kern="1200" dirty="0">
              <a:latin typeface="+mj-lt"/>
            </a:endParaRPr>
          </a:p>
        </p:txBody>
      </p:sp>
      <p:sp>
        <p:nvSpPr>
          <p:cNvPr id="7" name="手繪多邊形 6"/>
          <p:cNvSpPr/>
          <p:nvPr/>
        </p:nvSpPr>
        <p:spPr>
          <a:xfrm>
            <a:off x="533400" y="2780928"/>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3161725"/>
              <a:satOff val="15415"/>
              <a:lumOff val="-17354"/>
              <a:alphaOff val="0"/>
            </a:schemeClr>
          </a:fillRef>
          <a:effectRef idx="0">
            <a:schemeClr val="accent5">
              <a:hueOff val="-3161725"/>
              <a:satOff val="15415"/>
              <a:lumOff val="-17354"/>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rgbClr val="FF0000"/>
                </a:solidFill>
                <a:latin typeface="+mj-lt"/>
                <a:cs typeface="Times New Roman" pitchFamily="18" charset="0"/>
              </a:rPr>
              <a:t>Algorithm</a:t>
            </a:r>
            <a:endParaRPr lang="zh-TW" altLang="en-US" sz="3000" b="0" kern="1200" dirty="0">
              <a:solidFill>
                <a:srgbClr val="FF0000"/>
              </a:solidFill>
              <a:latin typeface="+mj-lt"/>
              <a:cs typeface="Times New Roman" pitchFamily="18" charset="0"/>
            </a:endParaRPr>
          </a:p>
        </p:txBody>
      </p:sp>
      <p:sp>
        <p:nvSpPr>
          <p:cNvPr id="8" name="手繪多邊形 7"/>
          <p:cNvSpPr/>
          <p:nvPr/>
        </p:nvSpPr>
        <p:spPr>
          <a:xfrm>
            <a:off x="533400" y="3573016"/>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4742588"/>
              <a:satOff val="23123"/>
              <a:lumOff val="-26031"/>
              <a:alphaOff val="0"/>
            </a:schemeClr>
          </a:fillRef>
          <a:effectRef idx="0">
            <a:schemeClr val="accent5">
              <a:hueOff val="-4742588"/>
              <a:satOff val="23123"/>
              <a:lumOff val="-26031"/>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Experimental Results</a:t>
            </a:r>
          </a:p>
        </p:txBody>
      </p:sp>
      <p:sp>
        <p:nvSpPr>
          <p:cNvPr id="9" name="手繪多邊形 8"/>
          <p:cNvSpPr/>
          <p:nvPr/>
        </p:nvSpPr>
        <p:spPr>
          <a:xfrm>
            <a:off x="533400" y="4365104"/>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6323450"/>
              <a:satOff val="30831"/>
              <a:lumOff val="-34708"/>
              <a:alphaOff val="0"/>
            </a:schemeClr>
          </a:fillRef>
          <a:effectRef idx="0">
            <a:schemeClr val="accent5">
              <a:hueOff val="-6323450"/>
              <a:satOff val="30831"/>
              <a:lumOff val="-34708"/>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Conclusions</a:t>
            </a:r>
          </a:p>
        </p:txBody>
      </p:sp>
    </p:spTree>
    <p:extLst>
      <p:ext uri="{BB962C8B-B14F-4D97-AF65-F5344CB8AC3E}">
        <p14:creationId xmlns:p14="http://schemas.microsoft.com/office/powerpoint/2010/main" val="3370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17</a:t>
            </a:fld>
            <a:endParaRPr lang="en-US" altLang="zh-TW">
              <a:solidFill>
                <a:srgbClr val="000000"/>
              </a:solidFill>
            </a:endParaRPr>
          </a:p>
        </p:txBody>
      </p:sp>
      <p:sp>
        <p:nvSpPr>
          <p:cNvPr id="5" name="內容版面配置區 2"/>
          <p:cNvSpPr txBox="1">
            <a:spLocks/>
          </p:cNvSpPr>
          <p:nvPr/>
        </p:nvSpPr>
        <p:spPr bwMode="auto">
          <a:xfrm>
            <a:off x="382588" y="1249375"/>
            <a:ext cx="8077200" cy="24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1"/>
              </a:buClr>
              <a:buSzPct val="120000"/>
              <a:buFont typeface="標楷體" pitchFamily="65" charset="-120"/>
              <a:buChar char="․"/>
              <a:defRPr kumimoji="1" sz="2400">
                <a:solidFill>
                  <a:schemeClr val="tx1"/>
                </a:solidFill>
                <a:latin typeface="+mn-lt"/>
                <a:ea typeface="+mn-ea"/>
                <a:cs typeface="新細明體" charset="-120"/>
              </a:defRPr>
            </a:lvl1pPr>
            <a:lvl2pPr marL="742950" indent="-285750" algn="l" rtl="0" eaLnBrk="0" fontAlgn="base" hangingPunct="0">
              <a:spcBef>
                <a:spcPct val="20000"/>
              </a:spcBef>
              <a:spcAft>
                <a:spcPct val="0"/>
              </a:spcAft>
              <a:buClr>
                <a:srgbClr val="000099"/>
              </a:buClr>
              <a:buSzPct val="55000"/>
              <a:buFont typeface="Symbol" pitchFamily="18" charset="2"/>
              <a:buChar char="¾"/>
              <a:defRPr kumimoji="1" sz="2000">
                <a:solidFill>
                  <a:srgbClr val="000099"/>
                </a:solidFill>
                <a:latin typeface="+mn-lt"/>
                <a:ea typeface="+mn-ea"/>
                <a:cs typeface="新細明體" charset="-120"/>
              </a:defRPr>
            </a:lvl2pPr>
            <a:lvl3pPr marL="1143000" indent="-228600" algn="l" rtl="0" eaLnBrk="0" fontAlgn="base" hangingPunct="0">
              <a:spcBef>
                <a:spcPct val="20000"/>
              </a:spcBef>
              <a:spcAft>
                <a:spcPct val="0"/>
              </a:spcAft>
              <a:buClr>
                <a:srgbClr val="003300"/>
              </a:buClr>
              <a:buSzPct val="50000"/>
              <a:buFont typeface="Wingdings" pitchFamily="2" charset="2"/>
              <a:buChar char="n"/>
              <a:defRPr kumimoji="1" sz="2400">
                <a:solidFill>
                  <a:srgbClr val="003300"/>
                </a:solidFill>
                <a:latin typeface="+mn-lt"/>
                <a:ea typeface="+mn-ea"/>
                <a:cs typeface="新細明體" charset="-12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rgbClr val="660033"/>
                </a:solidFill>
                <a:latin typeface="+mn-lt"/>
                <a:ea typeface="+mn-ea"/>
                <a:cs typeface="新細明體" charset="-12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cs typeface="新細明體" charset="-120"/>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rgbClr val="996600"/>
                </a:solidFill>
                <a:latin typeface="+mn-lt"/>
                <a:ea typeface="+mn-ea"/>
              </a:defRPr>
            </a:lvl9pPr>
          </a:lstStyle>
          <a:p>
            <a:r>
              <a:rPr lang="en-US" altLang="zh-TW" kern="0" dirty="0" smtClean="0"/>
              <a:t>The algorithm contains 2 main steps</a:t>
            </a:r>
            <a:endParaRPr lang="zh-TW" altLang="en-US" kern="0" dirty="0"/>
          </a:p>
        </p:txBody>
      </p:sp>
      <p:sp>
        <p:nvSpPr>
          <p:cNvPr id="6" name="圓角矩形 5"/>
          <p:cNvSpPr/>
          <p:nvPr/>
        </p:nvSpPr>
        <p:spPr bwMode="auto">
          <a:xfrm>
            <a:off x="1187624" y="2129801"/>
            <a:ext cx="4104456" cy="720080"/>
          </a:xfrm>
          <a:prstGeom prst="roundRect">
            <a:avLst/>
          </a:prstGeom>
          <a:solidFill>
            <a:srgbClr val="99CCF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7" name="圓角矩形 6"/>
          <p:cNvSpPr/>
          <p:nvPr/>
        </p:nvSpPr>
        <p:spPr bwMode="auto">
          <a:xfrm>
            <a:off x="2987824" y="3171011"/>
            <a:ext cx="5256584" cy="975014"/>
          </a:xfrm>
          <a:prstGeom prst="roundRect">
            <a:avLst/>
          </a:prstGeom>
          <a:solidFill>
            <a:srgbClr val="FFFF0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8" name="文字方塊 7"/>
          <p:cNvSpPr txBox="1"/>
          <p:nvPr/>
        </p:nvSpPr>
        <p:spPr>
          <a:xfrm>
            <a:off x="1259632" y="2273817"/>
            <a:ext cx="5256584" cy="461665"/>
          </a:xfrm>
          <a:prstGeom prst="rect">
            <a:avLst/>
          </a:prstGeom>
          <a:noFill/>
        </p:spPr>
        <p:txBody>
          <a:bodyPr wrap="square" rtlCol="0">
            <a:spAutoFit/>
          </a:bodyPr>
          <a:lstStyle/>
          <a:p>
            <a:r>
              <a:rPr lang="en-US" altLang="zh-TW" dirty="0" smtClean="0"/>
              <a:t>Step </a:t>
            </a:r>
            <a:r>
              <a:rPr lang="en-US" altLang="zh-TW" dirty="0"/>
              <a:t>1. Incremental s</a:t>
            </a:r>
            <a:r>
              <a:rPr lang="en-US" altLang="zh-TW" dirty="0" smtClean="0"/>
              <a:t>earch</a:t>
            </a:r>
            <a:endParaRPr lang="en-US" altLang="zh-TW" dirty="0"/>
          </a:p>
        </p:txBody>
      </p:sp>
      <p:sp>
        <p:nvSpPr>
          <p:cNvPr id="9" name="文字方塊 8"/>
          <p:cNvSpPr txBox="1"/>
          <p:nvPr/>
        </p:nvSpPr>
        <p:spPr>
          <a:xfrm>
            <a:off x="3203848" y="3243020"/>
            <a:ext cx="5040560" cy="830997"/>
          </a:xfrm>
          <a:prstGeom prst="rect">
            <a:avLst/>
          </a:prstGeom>
          <a:noFill/>
        </p:spPr>
        <p:txBody>
          <a:bodyPr wrap="square" rtlCol="0">
            <a:spAutoFit/>
          </a:bodyPr>
          <a:lstStyle/>
          <a:p>
            <a:r>
              <a:rPr lang="en-US" altLang="zh-TW" dirty="0" smtClean="0">
                <a:solidFill>
                  <a:srgbClr val="002060"/>
                </a:solidFill>
              </a:rPr>
              <a:t>Step </a:t>
            </a:r>
            <a:r>
              <a:rPr lang="en-US" altLang="zh-TW" dirty="0">
                <a:solidFill>
                  <a:srgbClr val="002060"/>
                </a:solidFill>
              </a:rPr>
              <a:t>2. </a:t>
            </a:r>
            <a:r>
              <a:rPr lang="en-US" altLang="zh-TW" dirty="0" smtClean="0">
                <a:solidFill>
                  <a:srgbClr val="002060"/>
                </a:solidFill>
              </a:rPr>
              <a:t>Simultaneous </a:t>
            </a:r>
            <a:r>
              <a:rPr lang="en-US" altLang="zh-TW" dirty="0">
                <a:solidFill>
                  <a:srgbClr val="002060"/>
                </a:solidFill>
              </a:rPr>
              <a:t>b</a:t>
            </a:r>
            <a:r>
              <a:rPr lang="en-US" altLang="zh-TW" dirty="0" smtClean="0">
                <a:solidFill>
                  <a:srgbClr val="002060"/>
                </a:solidFill>
              </a:rPr>
              <a:t>roadcast </a:t>
            </a:r>
            <a:r>
              <a:rPr lang="en-US" altLang="zh-TW" dirty="0">
                <a:solidFill>
                  <a:srgbClr val="002060"/>
                </a:solidFill>
              </a:rPr>
              <a:t>a</a:t>
            </a:r>
            <a:r>
              <a:rPr lang="en-US" altLang="zh-TW" dirty="0" smtClean="0">
                <a:solidFill>
                  <a:srgbClr val="002060"/>
                </a:solidFill>
              </a:rPr>
              <a:t>ddressing and </a:t>
            </a:r>
            <a:r>
              <a:rPr lang="en-US" altLang="zh-TW" dirty="0">
                <a:solidFill>
                  <a:srgbClr val="002060"/>
                </a:solidFill>
              </a:rPr>
              <a:t>r</a:t>
            </a:r>
            <a:r>
              <a:rPr lang="en-US" altLang="zh-TW" dirty="0" smtClean="0">
                <a:solidFill>
                  <a:srgbClr val="002060"/>
                </a:solidFill>
              </a:rPr>
              <a:t>outing</a:t>
            </a:r>
            <a:endParaRPr lang="zh-TW" altLang="en-US" dirty="0">
              <a:solidFill>
                <a:srgbClr val="002060"/>
              </a:solidFill>
            </a:endParaRPr>
          </a:p>
        </p:txBody>
      </p:sp>
    </p:spTree>
    <p:extLst>
      <p:ext uri="{BB962C8B-B14F-4D97-AF65-F5344CB8AC3E}">
        <p14:creationId xmlns:p14="http://schemas.microsoft.com/office/powerpoint/2010/main" val="406411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Incremental Search </a:t>
            </a:r>
            <a:r>
              <a:rPr lang="en-US" altLang="zh-TW" dirty="0" smtClean="0"/>
              <a:t>Method (1/4)</a:t>
            </a:r>
            <a:endParaRPr lang="zh-TW" altLang="en-US" dirty="0"/>
          </a:p>
        </p:txBody>
      </p:sp>
      <p:sp>
        <p:nvSpPr>
          <p:cNvPr id="3" name="內容版面配置區 2"/>
          <p:cNvSpPr>
            <a:spLocks noGrp="1"/>
          </p:cNvSpPr>
          <p:nvPr>
            <p:ph idx="1"/>
          </p:nvPr>
        </p:nvSpPr>
        <p:spPr>
          <a:xfrm>
            <a:off x="533400" y="1143000"/>
            <a:ext cx="8077200" cy="485800"/>
          </a:xfrm>
        </p:spPr>
        <p:txBody>
          <a:bodyPr/>
          <a:lstStyle/>
          <a:p>
            <a:pPr marL="342900" lvl="1" indent="-342900">
              <a:buClr>
                <a:schemeClr val="tx1"/>
              </a:buClr>
              <a:buSzPct val="120000"/>
              <a:buFont typeface="標楷體" pitchFamily="65" charset="-120"/>
              <a:buChar char="․"/>
            </a:pPr>
            <a:r>
              <a:rPr lang="en-US" altLang="zh-TW" sz="2400" dirty="0" smtClean="0">
                <a:solidFill>
                  <a:schemeClr val="tx1"/>
                </a:solidFill>
              </a:rPr>
              <a:t>Lower </a:t>
            </a:r>
            <a:r>
              <a:rPr lang="en-US" altLang="zh-TW" sz="2400" dirty="0" smtClean="0">
                <a:solidFill>
                  <a:srgbClr val="FF0000"/>
                </a:solidFill>
              </a:rPr>
              <a:t>B</a:t>
            </a:r>
            <a:r>
              <a:rPr lang="en-US" altLang="zh-TW" sz="2400" dirty="0" smtClean="0">
                <a:solidFill>
                  <a:schemeClr val="tx1"/>
                </a:solidFill>
              </a:rPr>
              <a:t>ound of </a:t>
            </a:r>
            <a:r>
              <a:rPr lang="en-US" altLang="zh-TW" sz="2400" dirty="0" smtClean="0">
                <a:solidFill>
                  <a:srgbClr val="FF0000"/>
                </a:solidFill>
              </a:rPr>
              <a:t>S</a:t>
            </a:r>
            <a:r>
              <a:rPr lang="en-US" altLang="zh-TW" sz="2400" dirty="0" smtClean="0">
                <a:solidFill>
                  <a:schemeClr val="tx1"/>
                </a:solidFill>
              </a:rPr>
              <a:t>witching </a:t>
            </a:r>
            <a:r>
              <a:rPr lang="en-US" altLang="zh-TW" sz="2400" dirty="0" smtClean="0">
                <a:solidFill>
                  <a:srgbClr val="FF0000"/>
                </a:solidFill>
              </a:rPr>
              <a:t>T</a:t>
            </a:r>
            <a:r>
              <a:rPr lang="en-US" altLang="zh-TW" sz="2400" dirty="0" smtClean="0">
                <a:solidFill>
                  <a:schemeClr val="tx1"/>
                </a:solidFill>
              </a:rPr>
              <a:t>imes (</a:t>
            </a:r>
            <a:r>
              <a:rPr lang="en-US" altLang="zh-TW" sz="2400" dirty="0" smtClean="0">
                <a:solidFill>
                  <a:srgbClr val="FF0000"/>
                </a:solidFill>
              </a:rPr>
              <a:t>BST</a:t>
            </a:r>
            <a:r>
              <a:rPr lang="en-US" altLang="zh-TW" sz="2400" dirty="0" smtClean="0">
                <a:solidFill>
                  <a:schemeClr val="tx1"/>
                </a:solidFill>
              </a:rPr>
              <a:t>)</a:t>
            </a:r>
          </a:p>
          <a:p>
            <a:pPr marL="0" lvl="1" indent="0">
              <a:buClr>
                <a:schemeClr val="tx1"/>
              </a:buClr>
              <a:buSzPct val="120000"/>
              <a:buNone/>
            </a:pPr>
            <a:r>
              <a:rPr lang="en-US" altLang="zh-TW" sz="2400" dirty="0">
                <a:solidFill>
                  <a:schemeClr val="tx1"/>
                </a:solidFill>
              </a:rPr>
              <a:t> </a:t>
            </a:r>
            <a:r>
              <a:rPr lang="en-US" altLang="zh-TW" sz="2400" dirty="0" smtClean="0">
                <a:solidFill>
                  <a:schemeClr val="tx1"/>
                </a:solidFill>
              </a:rPr>
              <a:t>   </a:t>
            </a:r>
            <a:endParaRPr lang="en-US" altLang="zh-TW" sz="2400" dirty="0">
              <a:solidFill>
                <a:schemeClr val="tx1"/>
              </a:solidFill>
            </a:endParaRPr>
          </a:p>
          <a:p>
            <a:pPr marL="0" lvl="1" indent="0">
              <a:buClr>
                <a:schemeClr val="tx1"/>
              </a:buClr>
              <a:buSzPct val="120000"/>
              <a:buNone/>
            </a:pPr>
            <a:endParaRPr lang="en-US" altLang="zh-TW" sz="2400" dirty="0" smtClean="0">
              <a:solidFill>
                <a:schemeClr val="tx1"/>
              </a:solidFill>
            </a:endParaRPr>
          </a:p>
          <a:p>
            <a:pPr marL="0" lvl="1" indent="0">
              <a:buClr>
                <a:schemeClr val="tx1"/>
              </a:buClr>
              <a:buSzPct val="120000"/>
              <a:buNone/>
            </a:pPr>
            <a:r>
              <a:rPr lang="en-US" altLang="zh-TW" sz="2400" dirty="0" smtClean="0">
                <a:solidFill>
                  <a:schemeClr val="tx1"/>
                </a:solidFill>
              </a:rPr>
              <a:t> </a:t>
            </a:r>
            <a:br>
              <a:rPr lang="en-US" altLang="zh-TW" sz="2400" dirty="0" smtClean="0">
                <a:solidFill>
                  <a:schemeClr val="tx1"/>
                </a:solidFill>
              </a:rPr>
            </a:br>
            <a:endParaRPr lang="en-US" altLang="zh-TW" sz="2400" i="1" dirty="0" smtClean="0">
              <a:solidFill>
                <a:srgbClr val="FF0000"/>
              </a:solidFill>
              <a:latin typeface="Cambria Math" panose="02040503050406030204" pitchFamily="18" charset="0"/>
            </a:endParaRPr>
          </a:p>
          <a:p>
            <a:pPr marL="0" lvl="1" indent="0">
              <a:buClr>
                <a:schemeClr val="tx1"/>
              </a:buClr>
              <a:buSzPct val="120000"/>
              <a:buNone/>
            </a:pPr>
            <a:endParaRPr lang="en-US" altLang="zh-TW" sz="2400" dirty="0" smtClean="0">
              <a:solidFill>
                <a:schemeClr val="tx1"/>
              </a:solidFill>
            </a:endParaRPr>
          </a:p>
          <a:p>
            <a:pPr marL="342900" lvl="1" indent="-342900">
              <a:buClr>
                <a:schemeClr val="tx1"/>
              </a:buClr>
              <a:buSzPct val="120000"/>
              <a:buFont typeface="標楷體" pitchFamily="65" charset="-120"/>
              <a:buChar char="․"/>
            </a:pPr>
            <a:endParaRPr lang="en-US" altLang="zh-TW" sz="2400" dirty="0">
              <a:solidFill>
                <a:srgbClr val="FF0000"/>
              </a:solidFill>
              <a:ea typeface="Cambria Math"/>
            </a:endParaRPr>
          </a:p>
          <a:p>
            <a:pPr marL="0" lvl="1" indent="0">
              <a:buClr>
                <a:schemeClr val="tx1"/>
              </a:buClr>
              <a:buSzPct val="120000"/>
              <a:buNone/>
            </a:pPr>
            <a:endParaRPr lang="en-US" altLang="zh-TW" sz="2400" dirty="0">
              <a:solidFill>
                <a:schemeClr val="tx1"/>
              </a:solidFill>
              <a:ea typeface="Cambria Math"/>
            </a:endParaRPr>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18</a:t>
            </a:fld>
            <a:endParaRPr lang="en-US" altLang="zh-TW">
              <a:solidFill>
                <a:srgbClr val="000000"/>
              </a:solidFill>
            </a:endParaRPr>
          </a:p>
        </p:txBody>
      </p:sp>
      <mc:AlternateContent xmlns:mc="http://schemas.openxmlformats.org/markup-compatibility/2006" xmlns:a14="http://schemas.microsoft.com/office/drawing/2010/main">
        <mc:Choice Requires="a14">
          <p:sp>
            <p:nvSpPr>
              <p:cNvPr id="59" name="文字方塊 58"/>
              <p:cNvSpPr txBox="1"/>
              <p:nvPr/>
            </p:nvSpPr>
            <p:spPr>
              <a:xfrm>
                <a:off x="2156976" y="1874362"/>
                <a:ext cx="4452950" cy="523220"/>
              </a:xfrm>
              <a:prstGeom prst="rect">
                <a:avLst/>
              </a:prstGeom>
              <a:noFill/>
            </p:spPr>
            <p:txBody>
              <a:bodyPr wrap="none" rtlCol="0">
                <a:spAutoFit/>
              </a:bodyPr>
              <a:lstStyle/>
              <a:p>
                <a14:m>
                  <m:oMath xmlns:m="http://schemas.openxmlformats.org/officeDocument/2006/math">
                    <m:sSub>
                      <m:sSubPr>
                        <m:ctrlPr>
                          <a:rPr lang="en-US" altLang="zh-TW" sz="2800" i="1" smtClean="0">
                            <a:solidFill>
                              <a:srgbClr val="000099"/>
                            </a:solidFill>
                            <a:latin typeface="Cambria Math"/>
                          </a:rPr>
                        </m:ctrlPr>
                      </m:sSubPr>
                      <m:e>
                        <m:r>
                          <a:rPr lang="en-US" altLang="zh-TW" sz="2800" b="0" i="1" smtClean="0">
                            <a:solidFill>
                              <a:srgbClr val="000099"/>
                            </a:solidFill>
                            <a:latin typeface="Cambria Math" panose="02040503050406030204" pitchFamily="18" charset="0"/>
                          </a:rPr>
                          <m:t>𝐴𝑆</m:t>
                        </m:r>
                      </m:e>
                      <m:sub>
                        <m:r>
                          <a:rPr lang="en-US" altLang="zh-TW" sz="2800" b="0" i="1" smtClean="0">
                            <a:solidFill>
                              <a:srgbClr val="000099"/>
                            </a:solidFill>
                            <a:latin typeface="Cambria Math" panose="02040503050406030204" pitchFamily="18" charset="0"/>
                          </a:rPr>
                          <m:t>3</m:t>
                        </m:r>
                      </m:sub>
                    </m:sSub>
                    <m:r>
                      <a:rPr lang="en-US" altLang="zh-TW" sz="2800" b="0" i="1" smtClean="0">
                        <a:solidFill>
                          <a:srgbClr val="000099"/>
                        </a:solidFill>
                        <a:latin typeface="Cambria Math" panose="02040503050406030204" pitchFamily="18" charset="0"/>
                      </a:rPr>
                      <m:t>=</m:t>
                    </m:r>
                  </m:oMath>
                </a14:m>
                <a:r>
                  <a:rPr lang="en-US" altLang="zh-TW" sz="2800" dirty="0" smtClean="0">
                    <a:solidFill>
                      <a:srgbClr val="000099"/>
                    </a:solidFill>
                  </a:rPr>
                  <a:t> XX0X111XXX001X01</a:t>
                </a:r>
                <a:endParaRPr lang="zh-TW" altLang="en-US" sz="2800" dirty="0">
                  <a:solidFill>
                    <a:srgbClr val="000099"/>
                  </a:solidFill>
                </a:endParaRPr>
              </a:p>
            </p:txBody>
          </p:sp>
        </mc:Choice>
        <mc:Fallback xmlns="">
          <p:sp>
            <p:nvSpPr>
              <p:cNvPr id="59" name="文字方塊 58"/>
              <p:cNvSpPr txBox="1">
                <a:spLocks noRot="1" noChangeAspect="1" noMove="1" noResize="1" noEditPoints="1" noAdjustHandles="1" noChangeArrowheads="1" noChangeShapeType="1" noTextEdit="1"/>
              </p:cNvSpPr>
              <p:nvPr/>
            </p:nvSpPr>
            <p:spPr>
              <a:xfrm>
                <a:off x="2156976" y="1874362"/>
                <a:ext cx="4452950" cy="523220"/>
              </a:xfrm>
              <a:prstGeom prst="rect">
                <a:avLst/>
              </a:prstGeom>
              <a:blipFill rotWithShape="0">
                <a:blip r:embed="rId3"/>
                <a:stretch>
                  <a:fillRect t="-12791" r="-2192" b="-30233"/>
                </a:stretch>
              </a:blipFill>
            </p:spPr>
            <p:txBody>
              <a:bodyPr/>
              <a:lstStyle/>
              <a:p>
                <a:r>
                  <a:rPr lang="zh-TW" altLang="en-US">
                    <a:noFill/>
                  </a:rPr>
                  <a:t> </a:t>
                </a:r>
              </a:p>
            </p:txBody>
          </p:sp>
        </mc:Fallback>
      </mc:AlternateContent>
      <p:sp>
        <p:nvSpPr>
          <p:cNvPr id="61" name="向下箭號 60"/>
          <p:cNvSpPr/>
          <p:nvPr/>
        </p:nvSpPr>
        <p:spPr>
          <a:xfrm>
            <a:off x="4219334" y="2397582"/>
            <a:ext cx="352666" cy="1066119"/>
          </a:xfrm>
          <a:prstGeom prst="down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panose="020F0502020204030204"/>
              <a:ea typeface="新細明體" panose="02020500000000000000" pitchFamily="18" charset="-120"/>
            </a:endParaRPr>
          </a:p>
        </p:txBody>
      </p:sp>
      <p:sp>
        <p:nvSpPr>
          <p:cNvPr id="62" name="文字方塊 61"/>
          <p:cNvSpPr txBox="1"/>
          <p:nvPr/>
        </p:nvSpPr>
        <p:spPr>
          <a:xfrm>
            <a:off x="3354964" y="3684976"/>
            <a:ext cx="1944764" cy="523220"/>
          </a:xfrm>
          <a:prstGeom prst="rect">
            <a:avLst/>
          </a:prstGeom>
          <a:noFill/>
        </p:spPr>
        <p:txBody>
          <a:bodyPr wrap="none" rtlCol="0">
            <a:spAutoFit/>
          </a:bodyPr>
          <a:lstStyle/>
          <a:p>
            <a:pPr algn="ctr"/>
            <a:r>
              <a:rPr lang="en-US" altLang="zh-TW" sz="2800" dirty="0" smtClean="0">
                <a:solidFill>
                  <a:srgbClr val="000099"/>
                </a:solidFill>
              </a:rPr>
              <a:t>011100101</a:t>
            </a:r>
            <a:endParaRPr lang="zh-TW" altLang="en-US" sz="2800" dirty="0">
              <a:solidFill>
                <a:srgbClr val="000099"/>
              </a:solidFill>
            </a:endParaRPr>
          </a:p>
        </p:txBody>
      </p:sp>
      <p:grpSp>
        <p:nvGrpSpPr>
          <p:cNvPr id="80" name="群組 79"/>
          <p:cNvGrpSpPr/>
          <p:nvPr/>
        </p:nvGrpSpPr>
        <p:grpSpPr>
          <a:xfrm>
            <a:off x="3635896" y="3456060"/>
            <a:ext cx="1368152" cy="981052"/>
            <a:chOff x="3635896" y="2810545"/>
            <a:chExt cx="1368152" cy="981052"/>
          </a:xfrm>
        </p:grpSpPr>
        <p:cxnSp>
          <p:nvCxnSpPr>
            <p:cNvPr id="66" name="直線單箭頭接點 65"/>
            <p:cNvCxnSpPr/>
            <p:nvPr/>
          </p:nvCxnSpPr>
          <p:spPr bwMode="auto">
            <a:xfrm>
              <a:off x="3635896" y="2818186"/>
              <a:ext cx="0" cy="330423"/>
            </a:xfrm>
            <a:prstGeom prst="straightConnector1">
              <a:avLst/>
            </a:prstGeom>
            <a:solidFill>
              <a:schemeClr val="accent1"/>
            </a:solidFill>
            <a:ln w="9525" cap="flat" cmpd="sng" algn="ctr">
              <a:solidFill>
                <a:srgbClr val="FF0000"/>
              </a:solidFill>
              <a:prstDash val="solid"/>
              <a:miter lim="800000"/>
              <a:headEnd type="none" w="med" len="med"/>
              <a:tailEnd type="triangle"/>
            </a:ln>
            <a:effectLst/>
          </p:spPr>
        </p:cxnSp>
        <p:cxnSp>
          <p:nvCxnSpPr>
            <p:cNvPr id="68" name="直線單箭頭接點 67"/>
            <p:cNvCxnSpPr/>
            <p:nvPr/>
          </p:nvCxnSpPr>
          <p:spPr bwMode="auto">
            <a:xfrm>
              <a:off x="4644008" y="2810545"/>
              <a:ext cx="0" cy="330423"/>
            </a:xfrm>
            <a:prstGeom prst="straightConnector1">
              <a:avLst/>
            </a:prstGeom>
            <a:solidFill>
              <a:schemeClr val="accent1"/>
            </a:solidFill>
            <a:ln w="9525" cap="flat" cmpd="sng" algn="ctr">
              <a:solidFill>
                <a:srgbClr val="FF0000"/>
              </a:solidFill>
              <a:prstDash val="solid"/>
              <a:miter lim="800000"/>
              <a:headEnd type="none" w="med" len="med"/>
              <a:tailEnd type="triangle"/>
            </a:ln>
            <a:effectLst/>
          </p:spPr>
        </p:cxnSp>
        <p:cxnSp>
          <p:nvCxnSpPr>
            <p:cNvPr id="69" name="直線單箭頭接點 68"/>
            <p:cNvCxnSpPr/>
            <p:nvPr/>
          </p:nvCxnSpPr>
          <p:spPr bwMode="auto">
            <a:xfrm>
              <a:off x="5004048" y="2818186"/>
              <a:ext cx="0" cy="330423"/>
            </a:xfrm>
            <a:prstGeom prst="straightConnector1">
              <a:avLst/>
            </a:prstGeom>
            <a:solidFill>
              <a:schemeClr val="accent1"/>
            </a:solidFill>
            <a:ln w="9525" cap="flat" cmpd="sng" algn="ctr">
              <a:solidFill>
                <a:srgbClr val="FF0000"/>
              </a:solidFill>
              <a:prstDash val="solid"/>
              <a:miter lim="800000"/>
              <a:headEnd type="none" w="med" len="med"/>
              <a:tailEnd type="triangle"/>
            </a:ln>
            <a:effectLst/>
          </p:spPr>
        </p:cxnSp>
        <p:cxnSp>
          <p:nvCxnSpPr>
            <p:cNvPr id="70" name="直線單箭頭接點 69"/>
            <p:cNvCxnSpPr/>
            <p:nvPr/>
          </p:nvCxnSpPr>
          <p:spPr bwMode="auto">
            <a:xfrm flipV="1">
              <a:off x="4219334" y="3489604"/>
              <a:ext cx="1" cy="301993"/>
            </a:xfrm>
            <a:prstGeom prst="straightConnector1">
              <a:avLst/>
            </a:prstGeom>
            <a:solidFill>
              <a:schemeClr val="accent1"/>
            </a:solidFill>
            <a:ln w="9525" cap="flat" cmpd="sng" algn="ctr">
              <a:solidFill>
                <a:srgbClr val="FF0000"/>
              </a:solidFill>
              <a:prstDash val="solid"/>
              <a:miter lim="800000"/>
              <a:headEnd type="none" w="med" len="med"/>
              <a:tailEnd type="triangle"/>
            </a:ln>
            <a:effectLst/>
          </p:spPr>
        </p:cxnSp>
        <p:cxnSp>
          <p:nvCxnSpPr>
            <p:cNvPr id="73" name="直線單箭頭接點 72"/>
            <p:cNvCxnSpPr/>
            <p:nvPr/>
          </p:nvCxnSpPr>
          <p:spPr bwMode="auto">
            <a:xfrm flipV="1">
              <a:off x="4788024" y="3489604"/>
              <a:ext cx="1" cy="301993"/>
            </a:xfrm>
            <a:prstGeom prst="straightConnector1">
              <a:avLst/>
            </a:prstGeom>
            <a:solidFill>
              <a:schemeClr val="accent1"/>
            </a:solidFill>
            <a:ln w="9525" cap="flat" cmpd="sng" algn="ctr">
              <a:solidFill>
                <a:srgbClr val="FF0000"/>
              </a:solidFill>
              <a:prstDash val="solid"/>
              <a:miter lim="800000"/>
              <a:headEnd type="none" w="med" len="med"/>
              <a:tailEnd type="triangle"/>
            </a:ln>
            <a:effectLst/>
          </p:spPr>
        </p:cxnSp>
      </p:grpSp>
      <mc:AlternateContent xmlns:mc="http://schemas.openxmlformats.org/markup-compatibility/2006" xmlns:a14="http://schemas.microsoft.com/office/drawing/2010/main">
        <mc:Choice Requires="a14">
          <p:sp>
            <p:nvSpPr>
              <p:cNvPr id="79" name="文字方塊 78"/>
              <p:cNvSpPr txBox="1"/>
              <p:nvPr/>
            </p:nvSpPr>
            <p:spPr>
              <a:xfrm>
                <a:off x="5724128" y="3705666"/>
                <a:ext cx="1746055" cy="495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CC00FF"/>
                              </a:solidFill>
                              <a:latin typeface="Cambria Math"/>
                              <a:ea typeface="Cambria Math"/>
                            </a:rPr>
                          </m:ctrlPr>
                        </m:sSubPr>
                        <m:e>
                          <m:r>
                            <a:rPr lang="en-US" altLang="zh-TW" i="1">
                              <a:solidFill>
                                <a:srgbClr val="CC00FF"/>
                              </a:solidFill>
                              <a:latin typeface="Cambria Math" panose="02040503050406030204" pitchFamily="18" charset="0"/>
                              <a:ea typeface="Cambria Math"/>
                            </a:rPr>
                            <m:t>𝐵𝑆𝑇</m:t>
                          </m:r>
                        </m:e>
                        <m:sub>
                          <m:sSub>
                            <m:sSubPr>
                              <m:ctrlPr>
                                <a:rPr lang="en-US" altLang="zh-TW" i="1">
                                  <a:solidFill>
                                    <a:srgbClr val="CC00FF"/>
                                  </a:solidFill>
                                  <a:latin typeface="Cambria Math"/>
                                  <a:ea typeface="Cambria Math"/>
                                </a:rPr>
                              </m:ctrlPr>
                            </m:sSubPr>
                            <m:e>
                              <m:r>
                                <a:rPr lang="en-US" altLang="zh-TW" i="1">
                                  <a:solidFill>
                                    <a:srgbClr val="CC00FF"/>
                                  </a:solidFill>
                                  <a:latin typeface="Cambria Math" panose="02040503050406030204" pitchFamily="18" charset="0"/>
                                  <a:ea typeface="Cambria Math"/>
                                </a:rPr>
                                <m:t>𝐴𝑆</m:t>
                              </m:r>
                            </m:e>
                            <m:sub>
                              <m:r>
                                <a:rPr lang="en-US" altLang="zh-TW" b="0" i="1" smtClean="0">
                                  <a:solidFill>
                                    <a:srgbClr val="CC00FF"/>
                                  </a:solidFill>
                                  <a:latin typeface="Cambria Math" panose="02040503050406030204" pitchFamily="18" charset="0"/>
                                  <a:ea typeface="Cambria Math"/>
                                </a:rPr>
                                <m:t>3</m:t>
                              </m:r>
                            </m:sub>
                          </m:sSub>
                        </m:sub>
                      </m:sSub>
                      <m:r>
                        <a:rPr lang="en-US" altLang="zh-TW" b="0" i="1" smtClean="0">
                          <a:solidFill>
                            <a:srgbClr val="CC00FF"/>
                          </a:solidFill>
                          <a:latin typeface="Cambria Math" panose="02040503050406030204" pitchFamily="18" charset="0"/>
                          <a:ea typeface="Cambria Math"/>
                        </a:rPr>
                        <m:t>=5</m:t>
                      </m:r>
                    </m:oMath>
                  </m:oMathPara>
                </a14:m>
                <a:endParaRPr lang="zh-TW" altLang="en-US" dirty="0">
                  <a:solidFill>
                    <a:srgbClr val="CC00FF"/>
                  </a:solidFill>
                </a:endParaRPr>
              </a:p>
            </p:txBody>
          </p:sp>
        </mc:Choice>
        <mc:Fallback xmlns="">
          <p:sp>
            <p:nvSpPr>
              <p:cNvPr id="79" name="文字方塊 78"/>
              <p:cNvSpPr txBox="1">
                <a:spLocks noRot="1" noChangeAspect="1" noMove="1" noResize="1" noEditPoints="1" noAdjustHandles="1" noChangeArrowheads="1" noChangeShapeType="1" noTextEdit="1"/>
              </p:cNvSpPr>
              <p:nvPr/>
            </p:nvSpPr>
            <p:spPr>
              <a:xfrm>
                <a:off x="5724128" y="3705666"/>
                <a:ext cx="1746055" cy="495136"/>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849301" y="4655995"/>
                <a:ext cx="3514745" cy="565283"/>
              </a:xfrm>
              <a:prstGeom prst="rect">
                <a:avLst/>
              </a:prstGeom>
              <a:noFill/>
            </p:spPr>
            <p:txBody>
              <a:bodyPr wrap="none" rtlCol="0">
                <a:spAutoFit/>
              </a:bodyPr>
              <a:lstStyle/>
              <a:p>
                <a:pPr marL="0" lvl="1"/>
                <a14:m>
                  <m:oMath xmlns:m="http://schemas.openxmlformats.org/officeDocument/2006/math">
                    <m:sSub>
                      <m:sSubPr>
                        <m:ctrlPr>
                          <a:rPr lang="en-US" altLang="zh-TW" sz="2800" i="1">
                            <a:latin typeface="Cambria Math"/>
                          </a:rPr>
                        </m:ctrlPr>
                      </m:sSubPr>
                      <m:e>
                        <m:r>
                          <a:rPr lang="en-US" altLang="zh-TW" sz="2800" i="1">
                            <a:latin typeface="Cambria Math" panose="02040503050406030204" pitchFamily="18" charset="0"/>
                          </a:rPr>
                          <m:t>𝑆𝑇</m:t>
                        </m:r>
                      </m:e>
                      <m:sub>
                        <m:r>
                          <a:rPr lang="en-US" altLang="zh-TW" sz="2800" i="1">
                            <a:latin typeface="Cambria Math" panose="02040503050406030204" pitchFamily="18" charset="0"/>
                          </a:rPr>
                          <m:t>𝑖</m:t>
                        </m:r>
                      </m:sub>
                    </m:sSub>
                    <m:r>
                      <a:rPr lang="en-US" altLang="zh-TW" sz="2800" i="1">
                        <a:latin typeface="Cambria Math" panose="02040503050406030204" pitchFamily="18" charset="0"/>
                        <a:ea typeface="Cambria Math" panose="02040503050406030204" pitchFamily="18" charset="0"/>
                      </a:rPr>
                      <m:t>≥</m:t>
                    </m:r>
                    <m:sSub>
                      <m:sSubPr>
                        <m:ctrlPr>
                          <a:rPr lang="en-US" altLang="zh-TW" sz="2800" i="1">
                            <a:latin typeface="Cambria Math"/>
                            <a:ea typeface="Cambria Math"/>
                          </a:rPr>
                        </m:ctrlPr>
                      </m:sSubPr>
                      <m:e>
                        <m:r>
                          <a:rPr lang="en-US" altLang="zh-TW" sz="2800" i="1">
                            <a:latin typeface="Cambria Math" panose="02040503050406030204" pitchFamily="18" charset="0"/>
                            <a:ea typeface="Cambria Math"/>
                          </a:rPr>
                          <m:t>𝐵𝑆𝑇</m:t>
                        </m:r>
                      </m:e>
                      <m:sub>
                        <m:sSub>
                          <m:sSubPr>
                            <m:ctrlPr>
                              <a:rPr lang="en-US" altLang="zh-TW" sz="2800" i="1">
                                <a:latin typeface="Cambria Math"/>
                                <a:ea typeface="Cambria Math"/>
                              </a:rPr>
                            </m:ctrlPr>
                          </m:sSubPr>
                          <m:e>
                            <m:r>
                              <a:rPr lang="en-US" altLang="zh-TW" sz="2800" i="1">
                                <a:latin typeface="Cambria Math" panose="02040503050406030204" pitchFamily="18" charset="0"/>
                                <a:ea typeface="Cambria Math"/>
                              </a:rPr>
                              <m:t>𝐴𝑆</m:t>
                            </m:r>
                          </m:e>
                          <m:sub>
                            <m:r>
                              <a:rPr lang="en-US" altLang="zh-TW" sz="2800" i="1">
                                <a:latin typeface="Cambria Math" panose="02040503050406030204" pitchFamily="18" charset="0"/>
                                <a:ea typeface="Cambria Math"/>
                              </a:rPr>
                              <m:t>𝑖</m:t>
                            </m:r>
                          </m:sub>
                        </m:sSub>
                      </m:sub>
                    </m:sSub>
                    <m:r>
                      <a:rPr lang="en-US" altLang="zh-TW" sz="2800" i="1">
                        <a:latin typeface="Cambria Math" panose="02040503050406030204" pitchFamily="18" charset="0"/>
                        <a:ea typeface="Cambria Math"/>
                      </a:rPr>
                      <m:t> (</m:t>
                    </m:r>
                    <m:sSub>
                      <m:sSubPr>
                        <m:ctrlPr>
                          <a:rPr lang="en-US" altLang="zh-TW" i="1">
                            <a:latin typeface="Cambria Math"/>
                          </a:rPr>
                        </m:ctrlPr>
                      </m:sSubPr>
                      <m:e>
                        <m:r>
                          <a:rPr lang="en-US" altLang="zh-TW" i="1">
                            <a:latin typeface="Cambria Math" panose="02040503050406030204" pitchFamily="18" charset="0"/>
                            <a:ea typeface="Cambria Math" panose="02040503050406030204" pitchFamily="18" charset="0"/>
                          </a:rPr>
                          <m:t>∀</m:t>
                        </m:r>
                        <m:r>
                          <a:rPr lang="en-US" altLang="zh-TW" i="1">
                            <a:latin typeface="Cambria Math"/>
                          </a:rPr>
                          <m:t>𝑒</m:t>
                        </m:r>
                      </m:e>
                      <m:sub>
                        <m:r>
                          <a:rPr lang="en-US" altLang="zh-TW" i="1">
                            <a:latin typeface="Cambria Math"/>
                          </a:rPr>
                          <m:t>𝑖</m:t>
                        </m:r>
                      </m:sub>
                    </m:sSub>
                    <m:r>
                      <a:rPr lang="en-US" altLang="zh-TW" i="1">
                        <a:latin typeface="Cambria Math"/>
                        <a:ea typeface="Cambria Math"/>
                      </a:rPr>
                      <m:t>∈</m:t>
                    </m:r>
                    <m:r>
                      <a:rPr lang="en-US" altLang="zh-TW" i="1">
                        <a:latin typeface="Cambria Math"/>
                        <a:ea typeface="Cambria Math"/>
                      </a:rPr>
                      <m:t>𝐸</m:t>
                    </m:r>
                    <m:r>
                      <a:rPr lang="en-US" altLang="zh-TW" i="1">
                        <a:latin typeface="Cambria Math" panose="02040503050406030204" pitchFamily="18" charset="0"/>
                        <a:ea typeface="Cambria Math"/>
                      </a:rPr>
                      <m:t>)</m:t>
                    </m:r>
                  </m:oMath>
                </a14:m>
                <a:r>
                  <a:rPr lang="en-US" altLang="zh-TW" dirty="0">
                    <a:ea typeface="Cambria Math"/>
                  </a:rPr>
                  <a:t> </a:t>
                </a:r>
              </a:p>
            </p:txBody>
          </p:sp>
        </mc:Choice>
        <mc:Fallback xmlns="">
          <p:sp>
            <p:nvSpPr>
              <p:cNvPr id="5" name="文字方塊 4"/>
              <p:cNvSpPr txBox="1">
                <a:spLocks noRot="1" noChangeAspect="1" noMove="1" noResize="1" noEditPoints="1" noAdjustHandles="1" noChangeArrowheads="1" noChangeShapeType="1" noTextEdit="1"/>
              </p:cNvSpPr>
              <p:nvPr/>
            </p:nvSpPr>
            <p:spPr>
              <a:xfrm>
                <a:off x="1849301" y="4655995"/>
                <a:ext cx="3514745" cy="565283"/>
              </a:xfrm>
              <a:prstGeom prst="rect">
                <a:avLst/>
              </a:prstGeom>
              <a:blipFill rotWithShape="0">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1845230" y="5360350"/>
                <a:ext cx="5112618" cy="565283"/>
              </a:xfrm>
              <a:prstGeom prst="rect">
                <a:avLst/>
              </a:prstGeom>
              <a:noFill/>
            </p:spPr>
            <p:txBody>
              <a:bodyPr wrap="none" rtlCol="0">
                <a:spAutoFit/>
              </a:bodyPr>
              <a:lstStyle/>
              <a:p>
                <a14:m>
                  <m:oMath xmlns:m="http://schemas.openxmlformats.org/officeDocument/2006/math">
                    <m:sSub>
                      <m:sSubPr>
                        <m:ctrlPr>
                          <a:rPr lang="en-US" altLang="zh-TW" sz="2800" i="1">
                            <a:latin typeface="Cambria Math"/>
                          </a:rPr>
                        </m:ctrlPr>
                      </m:sSubPr>
                      <m:e>
                        <m:r>
                          <a:rPr lang="en-US" altLang="zh-TW" sz="2800" i="1">
                            <a:latin typeface="Cambria Math" panose="02040503050406030204" pitchFamily="18" charset="0"/>
                          </a:rPr>
                          <m:t>𝑆𝑇</m:t>
                        </m:r>
                      </m:e>
                      <m:sub>
                        <m:r>
                          <a:rPr lang="en-US" altLang="zh-TW" sz="2800" i="1">
                            <a:latin typeface="Cambria Math" panose="02040503050406030204" pitchFamily="18" charset="0"/>
                          </a:rPr>
                          <m:t>𝑚𝑎𝑥</m:t>
                        </m:r>
                      </m:sub>
                    </m:sSub>
                    <m:r>
                      <a:rPr lang="en-US" altLang="zh-TW" sz="2800" i="1">
                        <a:latin typeface="Cambria Math" panose="02040503050406030204" pitchFamily="18" charset="0"/>
                        <a:ea typeface="Cambria Math" panose="02040503050406030204" pitchFamily="18" charset="0"/>
                      </a:rPr>
                      <m:t>≥</m:t>
                    </m:r>
                    <m:sSub>
                      <m:sSubPr>
                        <m:ctrlPr>
                          <a:rPr lang="en-US" altLang="zh-TW" sz="2800" i="1">
                            <a:latin typeface="Cambria Math"/>
                            <a:ea typeface="Cambria Math"/>
                          </a:rPr>
                        </m:ctrlPr>
                      </m:sSubPr>
                      <m:e>
                        <m:r>
                          <m:rPr>
                            <m:sty m:val="p"/>
                          </m:rPr>
                          <a:rPr lang="en-US" altLang="zh-TW" sz="2800">
                            <a:latin typeface="Cambria Math" panose="02040503050406030204" pitchFamily="18" charset="0"/>
                            <a:ea typeface="Cambria Math"/>
                          </a:rPr>
                          <m:t>max</m:t>
                        </m:r>
                        <m:r>
                          <a:rPr lang="en-US" altLang="zh-TW" sz="2800" i="1">
                            <a:latin typeface="Cambria Math" panose="02040503050406030204" pitchFamily="18" charset="0"/>
                            <a:ea typeface="Cambria Math"/>
                          </a:rPr>
                          <m:t>⁡(</m:t>
                        </m:r>
                        <m:r>
                          <a:rPr lang="en-US" altLang="zh-TW" sz="2800" i="1">
                            <a:latin typeface="Cambria Math" panose="02040503050406030204" pitchFamily="18" charset="0"/>
                            <a:ea typeface="Cambria Math"/>
                          </a:rPr>
                          <m:t>𝐵𝑆𝑇</m:t>
                        </m:r>
                      </m:e>
                      <m:sub>
                        <m:sSub>
                          <m:sSubPr>
                            <m:ctrlPr>
                              <a:rPr lang="en-US" altLang="zh-TW" sz="2800" i="1">
                                <a:latin typeface="Cambria Math"/>
                                <a:ea typeface="Cambria Math"/>
                              </a:rPr>
                            </m:ctrlPr>
                          </m:sSubPr>
                          <m:e>
                            <m:r>
                              <a:rPr lang="en-US" altLang="zh-TW" sz="2800" i="1">
                                <a:latin typeface="Cambria Math" panose="02040503050406030204" pitchFamily="18" charset="0"/>
                                <a:ea typeface="Cambria Math"/>
                              </a:rPr>
                              <m:t>𝐴𝑆</m:t>
                            </m:r>
                          </m:e>
                          <m:sub>
                            <m:r>
                              <a:rPr lang="en-US" altLang="zh-TW" sz="2800" i="1">
                                <a:latin typeface="Cambria Math" panose="02040503050406030204" pitchFamily="18" charset="0"/>
                                <a:ea typeface="Cambria Math"/>
                              </a:rPr>
                              <m:t>𝑖</m:t>
                            </m:r>
                          </m:sub>
                        </m:sSub>
                      </m:sub>
                    </m:sSub>
                    <m:r>
                      <a:rPr lang="en-US" altLang="zh-TW" sz="2800" i="1">
                        <a:latin typeface="Cambria Math" panose="02040503050406030204" pitchFamily="18" charset="0"/>
                        <a:ea typeface="Cambria Math"/>
                      </a:rPr>
                      <m:t>) (</m:t>
                    </m:r>
                    <m:sSub>
                      <m:sSubPr>
                        <m:ctrlPr>
                          <a:rPr lang="en-US" altLang="zh-TW" sz="2800" i="1">
                            <a:latin typeface="Cambria Math"/>
                          </a:rPr>
                        </m:ctrlPr>
                      </m:sSubPr>
                      <m:e>
                        <m:r>
                          <a:rPr lang="en-US" altLang="zh-TW" sz="2800" i="1">
                            <a:latin typeface="Cambria Math" panose="02040503050406030204" pitchFamily="18" charset="0"/>
                            <a:ea typeface="Cambria Math" panose="02040503050406030204" pitchFamily="18" charset="0"/>
                          </a:rPr>
                          <m:t>∀</m:t>
                        </m:r>
                        <m:r>
                          <a:rPr lang="en-US" altLang="zh-TW" sz="2800" i="1">
                            <a:latin typeface="Cambria Math"/>
                          </a:rPr>
                          <m:t>𝑒</m:t>
                        </m:r>
                      </m:e>
                      <m:sub>
                        <m:r>
                          <a:rPr lang="en-US" altLang="zh-TW" sz="2800" i="1">
                            <a:latin typeface="Cambria Math"/>
                          </a:rPr>
                          <m:t>𝑖</m:t>
                        </m:r>
                      </m:sub>
                    </m:sSub>
                    <m:r>
                      <a:rPr lang="en-US" altLang="zh-TW" sz="2800" i="1">
                        <a:latin typeface="Cambria Math"/>
                        <a:ea typeface="Cambria Math"/>
                      </a:rPr>
                      <m:t>∈</m:t>
                    </m:r>
                    <m:r>
                      <a:rPr lang="en-US" altLang="zh-TW" sz="2800" i="1">
                        <a:latin typeface="Cambria Math"/>
                        <a:ea typeface="Cambria Math"/>
                      </a:rPr>
                      <m:t>𝐸</m:t>
                    </m:r>
                    <m:r>
                      <a:rPr lang="en-US" altLang="zh-TW" sz="2800" i="1">
                        <a:latin typeface="Cambria Math" panose="02040503050406030204" pitchFamily="18" charset="0"/>
                        <a:ea typeface="Cambria Math"/>
                      </a:rPr>
                      <m:t>)</m:t>
                    </m:r>
                  </m:oMath>
                </a14:m>
                <a:r>
                  <a:rPr lang="en-US" altLang="zh-TW" sz="2800" dirty="0">
                    <a:ea typeface="Cambria Math"/>
                  </a:rPr>
                  <a:t> </a:t>
                </a:r>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1845230" y="5360350"/>
                <a:ext cx="5112618" cy="565283"/>
              </a:xfrm>
              <a:prstGeom prst="rect">
                <a:avLst/>
              </a:prstGeom>
              <a:blipFill rotWithShape="0">
                <a:blip r:embed="rId6"/>
                <a:stretch>
                  <a:fillRect/>
                </a:stretch>
              </a:blipFill>
            </p:spPr>
            <p:txBody>
              <a:bodyPr/>
              <a:lstStyle/>
              <a:p>
                <a:r>
                  <a:rPr lang="zh-TW" altLang="en-US">
                    <a:noFill/>
                  </a:rPr>
                  <a:t> </a:t>
                </a:r>
              </a:p>
            </p:txBody>
          </p:sp>
        </mc:Fallback>
      </mc:AlternateContent>
      <p:sp>
        <p:nvSpPr>
          <p:cNvPr id="17" name="向右箭號 16"/>
          <p:cNvSpPr/>
          <p:nvPr/>
        </p:nvSpPr>
        <p:spPr bwMode="auto">
          <a:xfrm>
            <a:off x="1324978" y="4804178"/>
            <a:ext cx="438710"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8" name="向右箭號 17"/>
          <p:cNvSpPr/>
          <p:nvPr/>
        </p:nvSpPr>
        <p:spPr bwMode="auto">
          <a:xfrm>
            <a:off x="1324978" y="5508533"/>
            <a:ext cx="438710"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7" name="文字方塊 6"/>
          <p:cNvSpPr txBox="1"/>
          <p:nvPr/>
        </p:nvSpPr>
        <p:spPr>
          <a:xfrm>
            <a:off x="4437683" y="2626498"/>
            <a:ext cx="2555828" cy="461665"/>
          </a:xfrm>
          <a:prstGeom prst="rect">
            <a:avLst/>
          </a:prstGeom>
          <a:noFill/>
        </p:spPr>
        <p:txBody>
          <a:bodyPr wrap="none" rtlCol="0">
            <a:spAutoFit/>
          </a:bodyPr>
          <a:lstStyle/>
          <a:p>
            <a:r>
              <a:rPr lang="en-US" altLang="zh-TW" dirty="0">
                <a:solidFill>
                  <a:srgbClr val="FF0000"/>
                </a:solidFill>
              </a:rPr>
              <a:t>e</a:t>
            </a:r>
            <a:r>
              <a:rPr lang="en-US" altLang="zh-TW" dirty="0" smtClean="0">
                <a:solidFill>
                  <a:srgbClr val="FF0000"/>
                </a:solidFill>
              </a:rPr>
              <a:t>liminate X terms</a:t>
            </a:r>
            <a:endParaRPr lang="zh-TW" altLang="en-US" dirty="0">
              <a:solidFill>
                <a:srgbClr val="FF0000"/>
              </a:solidFill>
            </a:endParaRPr>
          </a:p>
        </p:txBody>
      </p:sp>
    </p:spTree>
    <p:extLst>
      <p:ext uri="{BB962C8B-B14F-4D97-AF65-F5344CB8AC3E}">
        <p14:creationId xmlns:p14="http://schemas.microsoft.com/office/powerpoint/2010/main" val="58783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animBg="1"/>
      <p:bldP spid="62" grpId="0"/>
      <p:bldP spid="79" grpId="0"/>
      <p:bldP spid="5" grpId="0"/>
      <p:bldP spid="6" grpId="0"/>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Incremental Search </a:t>
            </a:r>
            <a:r>
              <a:rPr lang="en-US" altLang="zh-TW" dirty="0" smtClean="0"/>
              <a:t>Method (2/4)</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1143000"/>
                <a:ext cx="8077200" cy="2577104"/>
              </a:xfrm>
            </p:spPr>
            <p:txBody>
              <a:bodyPr/>
              <a:lstStyle/>
              <a:p>
                <a:pPr>
                  <a:spcAft>
                    <a:spcPts val="600"/>
                  </a:spcAft>
                </a:pPr>
                <a:r>
                  <a:rPr lang="en-US" altLang="zh-TW" dirty="0" smtClean="0">
                    <a:solidFill>
                      <a:srgbClr val="FF0000"/>
                    </a:solidFill>
                  </a:rPr>
                  <a:t>S</a:t>
                </a:r>
                <a:r>
                  <a:rPr lang="en-US" altLang="zh-TW" dirty="0" smtClean="0"/>
                  <a:t>witching-</a:t>
                </a:r>
                <a:r>
                  <a:rPr lang="en-US" altLang="zh-TW" dirty="0" smtClean="0">
                    <a:solidFill>
                      <a:srgbClr val="FF0000"/>
                    </a:solidFill>
                  </a:rPr>
                  <a:t>c</a:t>
                </a:r>
                <a:r>
                  <a:rPr lang="en-US" altLang="zh-TW" dirty="0" smtClean="0"/>
                  <a:t>onstrained </a:t>
                </a:r>
                <a:r>
                  <a:rPr lang="en-US" altLang="zh-TW" dirty="0">
                    <a:solidFill>
                      <a:srgbClr val="FF0000"/>
                    </a:solidFill>
                  </a:rPr>
                  <a:t>c</a:t>
                </a:r>
                <a:r>
                  <a:rPr lang="en-US" altLang="zh-TW" dirty="0"/>
                  <a:t>ompatibility graph </a:t>
                </a:r>
                <a14:m>
                  <m:oMath xmlns:m="http://schemas.openxmlformats.org/officeDocument/2006/math">
                    <m:sSub>
                      <m:sSubPr>
                        <m:ctrlPr>
                          <a:rPr lang="en-US" altLang="zh-TW" i="1" smtClean="0">
                            <a:solidFill>
                              <a:srgbClr val="FF0000"/>
                            </a:solidFill>
                            <a:latin typeface="Cambria Math"/>
                          </a:rPr>
                        </m:ctrlPr>
                      </m:sSubPr>
                      <m:e>
                        <m:r>
                          <a:rPr lang="en-US" altLang="zh-TW" b="0" i="1" smtClean="0">
                            <a:solidFill>
                              <a:srgbClr val="FF0000"/>
                            </a:solidFill>
                            <a:latin typeface="Cambria Math"/>
                          </a:rPr>
                          <m:t>𝐺</m:t>
                        </m:r>
                      </m:e>
                      <m:sub>
                        <m:r>
                          <a:rPr lang="en-US" altLang="zh-TW" b="0" i="1" smtClean="0">
                            <a:solidFill>
                              <a:srgbClr val="FF0000"/>
                            </a:solidFill>
                            <a:latin typeface="Cambria Math" panose="02040503050406030204" pitchFamily="18" charset="0"/>
                          </a:rPr>
                          <m:t>𝑠</m:t>
                        </m:r>
                        <m:r>
                          <a:rPr lang="en-US" altLang="zh-TW" b="0" i="1" smtClean="0">
                            <a:solidFill>
                              <a:srgbClr val="FF0000"/>
                            </a:solidFill>
                            <a:latin typeface="Cambria Math"/>
                          </a:rPr>
                          <m:t>𝑐𝑐</m:t>
                        </m:r>
                      </m:sub>
                    </m:sSub>
                  </m:oMath>
                </a14:m>
                <a:r>
                  <a:rPr lang="en-US" altLang="zh-TW" dirty="0"/>
                  <a:t> </a:t>
                </a:r>
                <a:r>
                  <a:rPr lang="en-US" altLang="zh-TW" dirty="0" smtClean="0"/>
                  <a:t>under a specific value </a:t>
                </a:r>
                <a14:m>
                  <m:oMath xmlns:m="http://schemas.openxmlformats.org/officeDocument/2006/math">
                    <m:sSub>
                      <m:sSubPr>
                        <m:ctrlPr>
                          <a:rPr lang="en-US" altLang="zh-TW" i="1" smtClean="0">
                            <a:solidFill>
                              <a:srgbClr val="FF0000"/>
                            </a:solidFill>
                            <a:latin typeface="Cambria Math"/>
                          </a:rPr>
                        </m:ctrlPr>
                      </m:sSubPr>
                      <m:e>
                        <m:r>
                          <a:rPr lang="en-US" altLang="zh-TW" i="1">
                            <a:solidFill>
                              <a:srgbClr val="FF0000"/>
                            </a:solidFill>
                            <a:latin typeface="Cambria Math" panose="02040503050406030204" pitchFamily="18" charset="0"/>
                          </a:rPr>
                          <m:t>𝑆</m:t>
                        </m:r>
                      </m:e>
                      <m:sub>
                        <m:r>
                          <a:rPr lang="en-US" altLang="zh-TW" i="1">
                            <a:solidFill>
                              <a:srgbClr val="FF0000"/>
                            </a:solidFill>
                            <a:latin typeface="Cambria Math" panose="02040503050406030204" pitchFamily="18" charset="0"/>
                          </a:rPr>
                          <m:t>𝑚𝑎𝑥</m:t>
                        </m:r>
                      </m:sub>
                    </m:sSub>
                  </m:oMath>
                </a14:m>
                <a:r>
                  <a:rPr lang="en-US" altLang="zh-TW" dirty="0" smtClean="0"/>
                  <a:t> </a:t>
                </a:r>
                <a:endParaRPr lang="en-US" altLang="zh-TW" dirty="0"/>
              </a:p>
              <a:p>
                <a:pPr lvl="1">
                  <a:spcAft>
                    <a:spcPts val="600"/>
                  </a:spcAft>
                </a:pPr>
                <a:r>
                  <a:rPr lang="en-US" altLang="zh-TW" dirty="0" smtClean="0"/>
                  <a:t>An edge </a:t>
                </a:r>
                <a:r>
                  <a:rPr lang="en-US" altLang="zh-TW" dirty="0"/>
                  <a:t>was constructed between two </a:t>
                </a:r>
                <a:r>
                  <a:rPr lang="en-US" altLang="zh-TW" dirty="0" smtClean="0"/>
                  <a:t>electrodes a &amp; b when their switching times is not greater than </a:t>
                </a:r>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𝑆</m:t>
                        </m:r>
                      </m:e>
                      <m:sub>
                        <m:r>
                          <a:rPr lang="en-US" altLang="zh-TW" i="1">
                            <a:latin typeface="Cambria Math" panose="02040503050406030204" pitchFamily="18" charset="0"/>
                          </a:rPr>
                          <m:t>𝑚𝑎𝑥</m:t>
                        </m:r>
                      </m:sub>
                    </m:sSub>
                  </m:oMath>
                </a14:m>
                <a:r>
                  <a:rPr lang="en-US" altLang="zh-TW" dirty="0" smtClean="0"/>
                  <a:t> after merging</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1143000"/>
                <a:ext cx="8077200" cy="2577104"/>
              </a:xfrm>
              <a:blipFill rotWithShape="0">
                <a:blip r:embed="rId3"/>
                <a:stretch>
                  <a:fillRect l="-1208" t="-165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19</a:t>
            </a:fld>
            <a:endParaRPr lang="en-US" altLang="zh-TW" dirty="0"/>
          </a:p>
        </p:txBody>
      </p:sp>
      <p:grpSp>
        <p:nvGrpSpPr>
          <p:cNvPr id="43" name="群組 42"/>
          <p:cNvGrpSpPr/>
          <p:nvPr/>
        </p:nvGrpSpPr>
        <p:grpSpPr>
          <a:xfrm>
            <a:off x="4211960" y="3176261"/>
            <a:ext cx="720080" cy="694356"/>
            <a:chOff x="2267744" y="2446612"/>
            <a:chExt cx="720080" cy="694356"/>
          </a:xfrm>
          <a:noFill/>
        </p:grpSpPr>
        <p:sp>
          <p:nvSpPr>
            <p:cNvPr id="44" name="橢圓 43"/>
            <p:cNvSpPr/>
            <p:nvPr/>
          </p:nvSpPr>
          <p:spPr bwMode="auto">
            <a:xfrm>
              <a:off x="2267744" y="2446612"/>
              <a:ext cx="720080" cy="694356"/>
            </a:xfrm>
            <a:prstGeom prst="ellipse">
              <a:avLst/>
            </a:prstGeom>
            <a:grp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5" name="文字方塊 44"/>
            <p:cNvSpPr txBox="1"/>
            <p:nvPr/>
          </p:nvSpPr>
          <p:spPr>
            <a:xfrm>
              <a:off x="2411760" y="2492896"/>
              <a:ext cx="504056" cy="523220"/>
            </a:xfrm>
            <a:prstGeom prst="rect">
              <a:avLst/>
            </a:prstGeom>
            <a:grpFill/>
          </p:spPr>
          <p:txBody>
            <a:bodyPr wrap="square" rtlCol="0">
              <a:spAutoFit/>
            </a:bodyPr>
            <a:lstStyle/>
            <a:p>
              <a:r>
                <a:rPr lang="en-US" altLang="zh-TW" sz="2800" dirty="0" smtClean="0"/>
                <a:t>e</a:t>
              </a:r>
              <a:r>
                <a:rPr lang="en-US" altLang="zh-TW" sz="2800" baseline="-25000" dirty="0" smtClean="0"/>
                <a:t>1</a:t>
              </a:r>
              <a:endParaRPr lang="zh-TW" altLang="en-US" sz="2800" baseline="-25000" dirty="0"/>
            </a:p>
          </p:txBody>
        </p:sp>
      </p:grpSp>
      <p:grpSp>
        <p:nvGrpSpPr>
          <p:cNvPr id="46" name="群組 45"/>
          <p:cNvGrpSpPr/>
          <p:nvPr/>
        </p:nvGrpSpPr>
        <p:grpSpPr>
          <a:xfrm>
            <a:off x="3356923" y="4282105"/>
            <a:ext cx="720080" cy="694356"/>
            <a:chOff x="2267744" y="2446612"/>
            <a:chExt cx="720080" cy="694356"/>
          </a:xfrm>
          <a:noFill/>
        </p:grpSpPr>
        <p:sp>
          <p:nvSpPr>
            <p:cNvPr id="47" name="橢圓 46"/>
            <p:cNvSpPr/>
            <p:nvPr/>
          </p:nvSpPr>
          <p:spPr bwMode="auto">
            <a:xfrm>
              <a:off x="2267744" y="2446612"/>
              <a:ext cx="720080" cy="694356"/>
            </a:xfrm>
            <a:prstGeom prst="ellipse">
              <a:avLst/>
            </a:prstGeom>
            <a:grp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8" name="文字方塊 47"/>
            <p:cNvSpPr txBox="1"/>
            <p:nvPr/>
          </p:nvSpPr>
          <p:spPr>
            <a:xfrm>
              <a:off x="2411760" y="2492896"/>
              <a:ext cx="504056" cy="523220"/>
            </a:xfrm>
            <a:prstGeom prst="rect">
              <a:avLst/>
            </a:prstGeom>
            <a:grpFill/>
          </p:spPr>
          <p:txBody>
            <a:bodyPr wrap="square" rtlCol="0">
              <a:spAutoFit/>
            </a:bodyPr>
            <a:lstStyle/>
            <a:p>
              <a:r>
                <a:rPr lang="en-US" altLang="zh-TW" sz="2800" dirty="0" smtClean="0"/>
                <a:t>e</a:t>
              </a:r>
              <a:r>
                <a:rPr lang="en-US" altLang="zh-TW" sz="2800" baseline="-25000" dirty="0" smtClean="0"/>
                <a:t>2</a:t>
              </a:r>
              <a:endParaRPr lang="zh-TW" altLang="en-US" sz="2800" baseline="-25000" dirty="0"/>
            </a:p>
          </p:txBody>
        </p:sp>
      </p:grpSp>
      <p:grpSp>
        <p:nvGrpSpPr>
          <p:cNvPr id="49" name="群組 48"/>
          <p:cNvGrpSpPr/>
          <p:nvPr/>
        </p:nvGrpSpPr>
        <p:grpSpPr>
          <a:xfrm>
            <a:off x="5085115" y="4210097"/>
            <a:ext cx="720080" cy="694356"/>
            <a:chOff x="2267744" y="2446612"/>
            <a:chExt cx="720080" cy="694356"/>
          </a:xfrm>
        </p:grpSpPr>
        <p:sp>
          <p:nvSpPr>
            <p:cNvPr id="50" name="橢圓 49"/>
            <p:cNvSpPr/>
            <p:nvPr/>
          </p:nvSpPr>
          <p:spPr bwMode="auto">
            <a:xfrm>
              <a:off x="2267744" y="2446612"/>
              <a:ext cx="720080" cy="694356"/>
            </a:xfrm>
            <a:prstGeom prst="ellipse">
              <a:avLst/>
            </a:prstGeom>
            <a:noFill/>
            <a:ln w="158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1" name="文字方塊 50"/>
            <p:cNvSpPr txBox="1"/>
            <p:nvPr/>
          </p:nvSpPr>
          <p:spPr>
            <a:xfrm>
              <a:off x="2411760" y="2492896"/>
              <a:ext cx="504056" cy="523220"/>
            </a:xfrm>
            <a:prstGeom prst="rect">
              <a:avLst/>
            </a:prstGeom>
            <a:noFill/>
          </p:spPr>
          <p:txBody>
            <a:bodyPr wrap="square" rtlCol="0">
              <a:spAutoFit/>
            </a:bodyPr>
            <a:lstStyle/>
            <a:p>
              <a:r>
                <a:rPr lang="en-US" altLang="zh-TW" sz="2800" dirty="0" smtClean="0"/>
                <a:t>e</a:t>
              </a:r>
              <a:r>
                <a:rPr lang="en-US" altLang="zh-TW" sz="2800" baseline="-25000" dirty="0" smtClean="0"/>
                <a:t>3</a:t>
              </a:r>
              <a:endParaRPr lang="zh-TW" altLang="en-US" sz="2800" baseline="-25000" dirty="0"/>
            </a:p>
          </p:txBody>
        </p:sp>
      </p:grpSp>
      <p:cxnSp>
        <p:nvCxnSpPr>
          <p:cNvPr id="52" name="直線接點 51"/>
          <p:cNvCxnSpPr>
            <a:stCxn id="47" idx="7"/>
            <a:endCxn id="44" idx="3"/>
          </p:cNvCxnSpPr>
          <p:nvPr/>
        </p:nvCxnSpPr>
        <p:spPr bwMode="auto">
          <a:xfrm flipV="1">
            <a:off x="3971550" y="3768931"/>
            <a:ext cx="345863" cy="614860"/>
          </a:xfrm>
          <a:prstGeom prst="line">
            <a:avLst/>
          </a:prstGeom>
          <a:solidFill>
            <a:schemeClr val="accent1"/>
          </a:solidFill>
          <a:ln w="25400" cap="flat" cmpd="sng" algn="ctr">
            <a:solidFill>
              <a:schemeClr val="tx1"/>
            </a:solidFill>
            <a:prstDash val="solid"/>
            <a:miter lim="800000"/>
            <a:headEnd type="none" w="med" len="med"/>
            <a:tailEnd type="none" w="med" len="med"/>
          </a:ln>
          <a:effectLst/>
        </p:spPr>
      </p:cxnSp>
      <p:sp>
        <p:nvSpPr>
          <p:cNvPr id="54" name="文字方塊 53"/>
          <p:cNvSpPr txBox="1"/>
          <p:nvPr/>
        </p:nvSpPr>
        <p:spPr>
          <a:xfrm>
            <a:off x="4027462" y="2636912"/>
            <a:ext cx="1296144" cy="461665"/>
          </a:xfrm>
          <a:prstGeom prst="rect">
            <a:avLst/>
          </a:prstGeom>
          <a:noFill/>
        </p:spPr>
        <p:txBody>
          <a:bodyPr wrap="square" rtlCol="0">
            <a:spAutoFit/>
          </a:bodyPr>
          <a:lstStyle/>
          <a:p>
            <a:r>
              <a:rPr lang="en-US" altLang="zh-TW" dirty="0"/>
              <a:t>10X0X0</a:t>
            </a:r>
            <a:endParaRPr lang="zh-TW" altLang="en-US" dirty="0"/>
          </a:p>
        </p:txBody>
      </p:sp>
      <p:sp>
        <p:nvSpPr>
          <p:cNvPr id="55" name="文字方塊 54"/>
          <p:cNvSpPr txBox="1"/>
          <p:nvPr/>
        </p:nvSpPr>
        <p:spPr>
          <a:xfrm>
            <a:off x="3042115" y="5033631"/>
            <a:ext cx="1224136" cy="461665"/>
          </a:xfrm>
          <a:prstGeom prst="rect">
            <a:avLst/>
          </a:prstGeom>
          <a:noFill/>
        </p:spPr>
        <p:txBody>
          <a:bodyPr wrap="square" rtlCol="0">
            <a:spAutoFit/>
          </a:bodyPr>
          <a:lstStyle/>
          <a:p>
            <a:r>
              <a:rPr lang="en-US" altLang="zh-TW" dirty="0"/>
              <a:t>1X0X00</a:t>
            </a:r>
            <a:endParaRPr lang="zh-TW" altLang="en-US" dirty="0"/>
          </a:p>
        </p:txBody>
      </p:sp>
      <p:sp>
        <p:nvSpPr>
          <p:cNvPr id="56" name="文字方塊 55"/>
          <p:cNvSpPr txBox="1"/>
          <p:nvPr/>
        </p:nvSpPr>
        <p:spPr>
          <a:xfrm>
            <a:off x="4947251" y="5048469"/>
            <a:ext cx="1302296" cy="461665"/>
          </a:xfrm>
          <a:prstGeom prst="rect">
            <a:avLst/>
          </a:prstGeom>
          <a:noFill/>
        </p:spPr>
        <p:txBody>
          <a:bodyPr wrap="square" rtlCol="0">
            <a:spAutoFit/>
          </a:bodyPr>
          <a:lstStyle/>
          <a:p>
            <a:r>
              <a:rPr lang="en-US" altLang="zh-TW" dirty="0"/>
              <a:t>X01X1X</a:t>
            </a:r>
            <a:endParaRPr lang="zh-TW" altLang="en-US" dirty="0"/>
          </a:p>
        </p:txBody>
      </p:sp>
      <p:sp>
        <p:nvSpPr>
          <p:cNvPr id="59" name="向右箭號 58"/>
          <p:cNvSpPr/>
          <p:nvPr/>
        </p:nvSpPr>
        <p:spPr bwMode="auto">
          <a:xfrm rot="12689733">
            <a:off x="3692262" y="3745151"/>
            <a:ext cx="310014"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60" name="文字方塊 59"/>
          <p:cNvSpPr txBox="1"/>
          <p:nvPr/>
        </p:nvSpPr>
        <p:spPr>
          <a:xfrm>
            <a:off x="2676855" y="3334509"/>
            <a:ext cx="1302296" cy="738664"/>
          </a:xfrm>
          <a:prstGeom prst="rect">
            <a:avLst/>
          </a:prstGeom>
          <a:noFill/>
        </p:spPr>
        <p:txBody>
          <a:bodyPr wrap="square" rtlCol="0">
            <a:spAutoFit/>
          </a:bodyPr>
          <a:lstStyle/>
          <a:p>
            <a:r>
              <a:rPr lang="en-US" altLang="zh-TW" dirty="0" smtClean="0">
                <a:solidFill>
                  <a:srgbClr val="FF0000"/>
                </a:solidFill>
              </a:rPr>
              <a:t>100000</a:t>
            </a:r>
          </a:p>
          <a:p>
            <a:r>
              <a:rPr lang="en-US" altLang="zh-TW" sz="1800" dirty="0" smtClean="0"/>
              <a:t>(ST=1)</a:t>
            </a:r>
            <a:endParaRPr lang="zh-TW" altLang="en-US" sz="1800" dirty="0"/>
          </a:p>
        </p:txBody>
      </p:sp>
      <p:sp>
        <p:nvSpPr>
          <p:cNvPr id="5" name="文字方塊 4"/>
          <p:cNvSpPr txBox="1"/>
          <p:nvPr/>
        </p:nvSpPr>
        <p:spPr>
          <a:xfrm>
            <a:off x="6444208" y="4047455"/>
            <a:ext cx="1322798" cy="461665"/>
          </a:xfrm>
          <a:prstGeom prst="rect">
            <a:avLst/>
          </a:prstGeom>
          <a:noFill/>
        </p:spPr>
        <p:txBody>
          <a:bodyPr wrap="none" rtlCol="0">
            <a:spAutoFit/>
          </a:bodyPr>
          <a:lstStyle/>
          <a:p>
            <a:r>
              <a:rPr lang="en-US" altLang="zh-TW" dirty="0" err="1" smtClean="0"/>
              <a:t>S</a:t>
            </a:r>
            <a:r>
              <a:rPr lang="en-US" altLang="zh-TW" baseline="-25000" dirty="0" err="1" smtClean="0"/>
              <a:t>max</a:t>
            </a:r>
            <a:r>
              <a:rPr lang="en-US" altLang="zh-TW" dirty="0" smtClean="0"/>
              <a:t> = </a:t>
            </a:r>
            <a:r>
              <a:rPr lang="en-US" altLang="zh-TW" dirty="0" smtClean="0">
                <a:solidFill>
                  <a:srgbClr val="FF0000"/>
                </a:solidFill>
              </a:rPr>
              <a:t>3</a:t>
            </a:r>
            <a:endParaRPr lang="zh-TW" altLang="en-US" dirty="0">
              <a:solidFill>
                <a:srgbClr val="FF0000"/>
              </a:solidFill>
            </a:endParaRPr>
          </a:p>
        </p:txBody>
      </p:sp>
      <p:sp>
        <p:nvSpPr>
          <p:cNvPr id="21" name="文字方塊 20"/>
          <p:cNvSpPr txBox="1"/>
          <p:nvPr/>
        </p:nvSpPr>
        <p:spPr>
          <a:xfrm>
            <a:off x="6440232" y="4058957"/>
            <a:ext cx="1322798" cy="461665"/>
          </a:xfrm>
          <a:prstGeom prst="rect">
            <a:avLst/>
          </a:prstGeom>
          <a:noFill/>
        </p:spPr>
        <p:txBody>
          <a:bodyPr wrap="none" rtlCol="0">
            <a:spAutoFit/>
          </a:bodyPr>
          <a:lstStyle/>
          <a:p>
            <a:r>
              <a:rPr lang="en-US" altLang="zh-TW" dirty="0" err="1" smtClean="0"/>
              <a:t>S</a:t>
            </a:r>
            <a:r>
              <a:rPr lang="en-US" altLang="zh-TW" baseline="-25000" dirty="0" err="1" smtClean="0"/>
              <a:t>max</a:t>
            </a:r>
            <a:r>
              <a:rPr lang="en-US" altLang="zh-TW" dirty="0" smtClean="0"/>
              <a:t> = 5</a:t>
            </a:r>
            <a:endParaRPr lang="zh-TW" altLang="en-US" dirty="0"/>
          </a:p>
        </p:txBody>
      </p:sp>
      <p:cxnSp>
        <p:nvCxnSpPr>
          <p:cNvPr id="22" name="直線接點 21"/>
          <p:cNvCxnSpPr>
            <a:stCxn id="50" idx="1"/>
            <a:endCxn id="44" idx="5"/>
          </p:cNvCxnSpPr>
          <p:nvPr/>
        </p:nvCxnSpPr>
        <p:spPr bwMode="auto">
          <a:xfrm flipH="1" flipV="1">
            <a:off x="4826587" y="3768931"/>
            <a:ext cx="363981" cy="542852"/>
          </a:xfrm>
          <a:prstGeom prst="line">
            <a:avLst/>
          </a:prstGeom>
          <a:solidFill>
            <a:schemeClr val="accent1"/>
          </a:solidFill>
          <a:ln w="25400" cap="flat" cmpd="sng" algn="ctr">
            <a:solidFill>
              <a:schemeClr val="tx1"/>
            </a:solidFill>
            <a:prstDash val="solid"/>
            <a:miter lim="800000"/>
            <a:headEnd type="none" w="med" len="med"/>
            <a:tailEnd type="none" w="med" len="med"/>
          </a:ln>
          <a:effectLst/>
        </p:spPr>
      </p:cxnSp>
      <p:sp>
        <p:nvSpPr>
          <p:cNvPr id="25" name="向右箭號 24"/>
          <p:cNvSpPr/>
          <p:nvPr/>
        </p:nvSpPr>
        <p:spPr bwMode="auto">
          <a:xfrm rot="18887753">
            <a:off x="5010325" y="3723255"/>
            <a:ext cx="310014"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6" name="文字方塊 25"/>
          <p:cNvSpPr txBox="1"/>
          <p:nvPr/>
        </p:nvSpPr>
        <p:spPr>
          <a:xfrm>
            <a:off x="5117380" y="3334509"/>
            <a:ext cx="1302296" cy="738664"/>
          </a:xfrm>
          <a:prstGeom prst="rect">
            <a:avLst/>
          </a:prstGeom>
          <a:noFill/>
        </p:spPr>
        <p:txBody>
          <a:bodyPr wrap="square" rtlCol="0">
            <a:spAutoFit/>
          </a:bodyPr>
          <a:lstStyle/>
          <a:p>
            <a:r>
              <a:rPr lang="en-US" altLang="zh-TW" dirty="0" smtClean="0">
                <a:solidFill>
                  <a:srgbClr val="FF0000"/>
                </a:solidFill>
              </a:rPr>
              <a:t>101010</a:t>
            </a:r>
          </a:p>
          <a:p>
            <a:r>
              <a:rPr lang="en-US" altLang="zh-TW" sz="1800" dirty="0">
                <a:solidFill>
                  <a:srgbClr val="FF0000"/>
                </a:solidFill>
              </a:rPr>
              <a:t> </a:t>
            </a:r>
            <a:r>
              <a:rPr lang="en-US" altLang="zh-TW" sz="1800" dirty="0" smtClean="0">
                <a:solidFill>
                  <a:srgbClr val="FF0000"/>
                </a:solidFill>
              </a:rPr>
              <a:t>  </a:t>
            </a:r>
            <a:r>
              <a:rPr lang="en-US" altLang="zh-TW" sz="1800" dirty="0" smtClean="0"/>
              <a:t>(ST=5)</a:t>
            </a:r>
            <a:endParaRPr lang="en-US" altLang="zh-TW" sz="1800" dirty="0"/>
          </a:p>
        </p:txBody>
      </p:sp>
    </p:spTree>
    <p:extLst>
      <p:ext uri="{BB962C8B-B14F-4D97-AF65-F5344CB8AC3E}">
        <p14:creationId xmlns:p14="http://schemas.microsoft.com/office/powerpoint/2010/main" val="1224329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0" nodeType="clickEffect">
                                  <p:stCondLst>
                                    <p:cond delay="0"/>
                                  </p:stCondLst>
                                  <p:childTnLst>
                                    <p:animEffect transition="out" filter="fade">
                                      <p:cBhvr>
                                        <p:cTn id="17" dur="500"/>
                                        <p:tgtEl>
                                          <p:spTgt spid="26"/>
                                        </p:tgtEl>
                                      </p:cBhvr>
                                    </p:animEffect>
                                    <p:anim calcmode="lin" valueType="num">
                                      <p:cBhvr>
                                        <p:cTn id="18" dur="500"/>
                                        <p:tgtEl>
                                          <p:spTgt spid="26"/>
                                        </p:tgtEl>
                                        <p:attrNameLst>
                                          <p:attrName>ppt_x</p:attrName>
                                        </p:attrNameLst>
                                      </p:cBhvr>
                                      <p:tavLst>
                                        <p:tav tm="0">
                                          <p:val>
                                            <p:strVal val="ppt_x"/>
                                          </p:val>
                                        </p:tav>
                                        <p:tav tm="100000">
                                          <p:val>
                                            <p:strVal val="ppt_x"/>
                                          </p:val>
                                        </p:tav>
                                      </p:tavLst>
                                    </p:anim>
                                    <p:anim calcmode="lin" valueType="num">
                                      <p:cBhvr>
                                        <p:cTn id="19" dur="500"/>
                                        <p:tgtEl>
                                          <p:spTgt spid="26"/>
                                        </p:tgtEl>
                                        <p:attrNameLst>
                                          <p:attrName>ppt_y</p:attrName>
                                        </p:attrNameLst>
                                      </p:cBhvr>
                                      <p:tavLst>
                                        <p:tav tm="0">
                                          <p:val>
                                            <p:strVal val="ppt_y"/>
                                          </p:val>
                                        </p:tav>
                                        <p:tav tm="100000">
                                          <p:val>
                                            <p:strVal val="ppt_y+.1"/>
                                          </p:val>
                                        </p:tav>
                                      </p:tavLst>
                                    </p:anim>
                                    <p:set>
                                      <p:cBhvr>
                                        <p:cTn id="20" dur="1" fill="hold">
                                          <p:stCondLst>
                                            <p:cond delay="499"/>
                                          </p:stCondLst>
                                        </p:cTn>
                                        <p:tgtEl>
                                          <p:spTgt spid="26"/>
                                        </p:tgtEl>
                                        <p:attrNameLst>
                                          <p:attrName>style.visibility</p:attrName>
                                        </p:attrNameLst>
                                      </p:cBhvr>
                                      <p:to>
                                        <p:strVal val="hidden"/>
                                      </p:to>
                                    </p:set>
                                  </p:childTnLst>
                                </p:cTn>
                              </p:par>
                              <p:par>
                                <p:cTn id="21" presetID="42" presetClass="exit" presetSubtype="0" fill="hold" grpId="0" nodeType="withEffect">
                                  <p:stCondLst>
                                    <p:cond delay="0"/>
                                  </p:stCondLst>
                                  <p:childTnLst>
                                    <p:animEffect transition="out" filter="fade">
                                      <p:cBhvr>
                                        <p:cTn id="22" dur="500"/>
                                        <p:tgtEl>
                                          <p:spTgt spid="25"/>
                                        </p:tgtEl>
                                      </p:cBhvr>
                                    </p:animEffect>
                                    <p:anim calcmode="lin" valueType="num">
                                      <p:cBhvr>
                                        <p:cTn id="23" dur="500"/>
                                        <p:tgtEl>
                                          <p:spTgt spid="25"/>
                                        </p:tgtEl>
                                        <p:attrNameLst>
                                          <p:attrName>ppt_x</p:attrName>
                                        </p:attrNameLst>
                                      </p:cBhvr>
                                      <p:tavLst>
                                        <p:tav tm="0">
                                          <p:val>
                                            <p:strVal val="ppt_x"/>
                                          </p:val>
                                        </p:tav>
                                        <p:tav tm="100000">
                                          <p:val>
                                            <p:strVal val="ppt_x"/>
                                          </p:val>
                                        </p:tav>
                                      </p:tavLst>
                                    </p:anim>
                                    <p:anim calcmode="lin" valueType="num">
                                      <p:cBhvr>
                                        <p:cTn id="24" dur="500"/>
                                        <p:tgtEl>
                                          <p:spTgt spid="25"/>
                                        </p:tgtEl>
                                        <p:attrNameLst>
                                          <p:attrName>ppt_y</p:attrName>
                                        </p:attrNameLst>
                                      </p:cBhvr>
                                      <p:tavLst>
                                        <p:tav tm="0">
                                          <p:val>
                                            <p:strVal val="ppt_y"/>
                                          </p:val>
                                        </p:tav>
                                        <p:tav tm="100000">
                                          <p:val>
                                            <p:strVal val="ppt_y+.1"/>
                                          </p:val>
                                        </p:tav>
                                      </p:tavLst>
                                    </p:anim>
                                    <p:set>
                                      <p:cBhvr>
                                        <p:cTn id="25" dur="1" fill="hold">
                                          <p:stCondLst>
                                            <p:cond delay="499"/>
                                          </p:stCondLst>
                                        </p:cTn>
                                        <p:tgtEl>
                                          <p:spTgt spid="25"/>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500"/>
                                        <p:tgtEl>
                                          <p:spTgt spid="22"/>
                                        </p:tgtEl>
                                      </p:cBhvr>
                                    </p:animEffect>
                                    <p:anim calcmode="lin" valueType="num">
                                      <p:cBhvr>
                                        <p:cTn id="28" dur="500"/>
                                        <p:tgtEl>
                                          <p:spTgt spid="22"/>
                                        </p:tgtEl>
                                        <p:attrNameLst>
                                          <p:attrName>ppt_x</p:attrName>
                                        </p:attrNameLst>
                                      </p:cBhvr>
                                      <p:tavLst>
                                        <p:tav tm="0">
                                          <p:val>
                                            <p:strVal val="ppt_x"/>
                                          </p:val>
                                        </p:tav>
                                        <p:tav tm="100000">
                                          <p:val>
                                            <p:strVal val="ppt_x"/>
                                          </p:val>
                                        </p:tav>
                                      </p:tavLst>
                                    </p:anim>
                                    <p:anim calcmode="lin" valueType="num">
                                      <p:cBhvr>
                                        <p:cTn id="29" dur="500"/>
                                        <p:tgtEl>
                                          <p:spTgt spid="22"/>
                                        </p:tgtEl>
                                        <p:attrNameLst>
                                          <p:attrName>ppt_y</p:attrName>
                                        </p:attrNameLst>
                                      </p:cBhvr>
                                      <p:tavLst>
                                        <p:tav tm="0">
                                          <p:val>
                                            <p:strVal val="ppt_y"/>
                                          </p:val>
                                        </p:tav>
                                        <p:tav tm="100000">
                                          <p:val>
                                            <p:strVal val="ppt_y+.1"/>
                                          </p:val>
                                        </p:tav>
                                      </p:tavLst>
                                    </p:anim>
                                    <p:set>
                                      <p:cBhvr>
                                        <p:cTn id="3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5"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2</a:t>
            </a:fld>
            <a:endParaRPr lang="en-US" altLang="zh-TW">
              <a:solidFill>
                <a:srgbClr val="000000"/>
              </a:solidFill>
            </a:endParaRPr>
          </a:p>
        </p:txBody>
      </p:sp>
      <p:sp>
        <p:nvSpPr>
          <p:cNvPr id="5" name="手繪多邊形 4"/>
          <p:cNvSpPr/>
          <p:nvPr/>
        </p:nvSpPr>
        <p:spPr>
          <a:xfrm>
            <a:off x="533400" y="1215807"/>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rgbClr val="FF0000"/>
                </a:solidFill>
                <a:latin typeface="+mj-lt"/>
                <a:cs typeface="Times New Roman" pitchFamily="18" charset="0"/>
              </a:rPr>
              <a:t>Introduction</a:t>
            </a:r>
            <a:endParaRPr lang="zh-TW" altLang="en-US" sz="3000" b="0" kern="1200" dirty="0">
              <a:solidFill>
                <a:srgbClr val="FF0000"/>
              </a:solidFill>
              <a:latin typeface="+mj-lt"/>
              <a:cs typeface="Times New Roman" pitchFamily="18" charset="0"/>
            </a:endParaRPr>
          </a:p>
        </p:txBody>
      </p:sp>
      <p:sp>
        <p:nvSpPr>
          <p:cNvPr id="6" name="手繪多邊形 5"/>
          <p:cNvSpPr/>
          <p:nvPr/>
        </p:nvSpPr>
        <p:spPr>
          <a:xfrm>
            <a:off x="533400" y="1988840"/>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1580863"/>
              <a:satOff val="7708"/>
              <a:lumOff val="-8677"/>
              <a:alphaOff val="0"/>
            </a:schemeClr>
          </a:fillRef>
          <a:effectRef idx="0">
            <a:schemeClr val="accent5">
              <a:hueOff val="-1580863"/>
              <a:satOff val="7708"/>
              <a:lumOff val="-8677"/>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Problem Formulation</a:t>
            </a:r>
            <a:endParaRPr lang="zh-TW" altLang="en-US" sz="3000" b="0" kern="1200" dirty="0">
              <a:latin typeface="+mj-lt"/>
            </a:endParaRPr>
          </a:p>
        </p:txBody>
      </p:sp>
      <p:sp>
        <p:nvSpPr>
          <p:cNvPr id="7" name="手繪多邊形 6"/>
          <p:cNvSpPr/>
          <p:nvPr/>
        </p:nvSpPr>
        <p:spPr>
          <a:xfrm>
            <a:off x="533400" y="2780928"/>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3161725"/>
              <a:satOff val="15415"/>
              <a:lumOff val="-17354"/>
              <a:alphaOff val="0"/>
            </a:schemeClr>
          </a:fillRef>
          <a:effectRef idx="0">
            <a:schemeClr val="accent5">
              <a:hueOff val="-3161725"/>
              <a:satOff val="15415"/>
              <a:lumOff val="-17354"/>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Algorithm</a:t>
            </a:r>
            <a:endParaRPr lang="zh-TW" altLang="en-US" sz="3000" b="0" kern="1200" dirty="0">
              <a:solidFill>
                <a:schemeClr val="tx1"/>
              </a:solidFill>
              <a:latin typeface="+mj-lt"/>
              <a:cs typeface="Times New Roman" pitchFamily="18" charset="0"/>
            </a:endParaRPr>
          </a:p>
        </p:txBody>
      </p:sp>
      <p:sp>
        <p:nvSpPr>
          <p:cNvPr id="8" name="手繪多邊形 7"/>
          <p:cNvSpPr/>
          <p:nvPr/>
        </p:nvSpPr>
        <p:spPr>
          <a:xfrm>
            <a:off x="533400" y="3573016"/>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4742588"/>
              <a:satOff val="23123"/>
              <a:lumOff val="-26031"/>
              <a:alphaOff val="0"/>
            </a:schemeClr>
          </a:fillRef>
          <a:effectRef idx="0">
            <a:schemeClr val="accent5">
              <a:hueOff val="-4742588"/>
              <a:satOff val="23123"/>
              <a:lumOff val="-26031"/>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Experimental Results</a:t>
            </a:r>
          </a:p>
        </p:txBody>
      </p:sp>
      <p:sp>
        <p:nvSpPr>
          <p:cNvPr id="9" name="手繪多邊形 8"/>
          <p:cNvSpPr/>
          <p:nvPr/>
        </p:nvSpPr>
        <p:spPr>
          <a:xfrm>
            <a:off x="533400" y="4365104"/>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6323450"/>
              <a:satOff val="30831"/>
              <a:lumOff val="-34708"/>
              <a:alphaOff val="0"/>
            </a:schemeClr>
          </a:fillRef>
          <a:effectRef idx="0">
            <a:schemeClr val="accent5">
              <a:hueOff val="-6323450"/>
              <a:satOff val="30831"/>
              <a:lumOff val="-34708"/>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Conclusions</a:t>
            </a:r>
          </a:p>
        </p:txBody>
      </p:sp>
    </p:spTree>
    <p:extLst>
      <p:ext uri="{BB962C8B-B14F-4D97-AF65-F5344CB8AC3E}">
        <p14:creationId xmlns:p14="http://schemas.microsoft.com/office/powerpoint/2010/main" val="3281020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Incremental Search </a:t>
            </a:r>
            <a:r>
              <a:rPr lang="en-US" altLang="zh-TW" dirty="0" smtClean="0"/>
              <a:t>Method (3/4)</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1143000"/>
                <a:ext cx="8077200" cy="773832"/>
              </a:xfrm>
            </p:spPr>
            <p:txBody>
              <a:bodyPr/>
              <a:lstStyle/>
              <a:p>
                <a:pPr>
                  <a:spcAft>
                    <a:spcPts val="600"/>
                  </a:spcAft>
                </a:pPr>
                <a:r>
                  <a:rPr lang="en-US" altLang="zh-TW" dirty="0" smtClean="0"/>
                  <a:t>A value </a:t>
                </a:r>
                <a14:m>
                  <m:oMath xmlns:m="http://schemas.openxmlformats.org/officeDocument/2006/math">
                    <m:sSub>
                      <m:sSubPr>
                        <m:ctrlPr>
                          <a:rPr lang="en-US" altLang="zh-TW" i="1" smtClean="0">
                            <a:solidFill>
                              <a:srgbClr val="FF0000"/>
                            </a:solidFill>
                            <a:latin typeface="Cambria Math"/>
                          </a:rPr>
                        </m:ctrlPr>
                      </m:sSubPr>
                      <m:e>
                        <m:r>
                          <a:rPr lang="en-US" altLang="zh-TW" b="0" i="1" smtClean="0">
                            <a:solidFill>
                              <a:srgbClr val="FF0000"/>
                            </a:solidFill>
                            <a:latin typeface="Cambria Math" panose="02040503050406030204" pitchFamily="18" charset="0"/>
                          </a:rPr>
                          <m:t>𝑆</m:t>
                        </m:r>
                      </m:e>
                      <m:sub>
                        <m:r>
                          <a:rPr lang="en-US" altLang="zh-TW" b="0" i="1" smtClean="0">
                            <a:solidFill>
                              <a:srgbClr val="FF0000"/>
                            </a:solidFill>
                            <a:latin typeface="Cambria Math" panose="02040503050406030204" pitchFamily="18" charset="0"/>
                          </a:rPr>
                          <m:t>𝑚𝑎𝑥</m:t>
                        </m:r>
                      </m:sub>
                    </m:sSub>
                  </m:oMath>
                </a14:m>
                <a:r>
                  <a:rPr lang="en-US" altLang="zh-TW" baseline="-25000" dirty="0" smtClean="0"/>
                  <a:t> </a:t>
                </a:r>
                <a:r>
                  <a:rPr lang="en-US" altLang="zh-TW" dirty="0"/>
                  <a:t>(</a:t>
                </a:r>
                <a:r>
                  <a:rPr lang="en-US" altLang="zh-TW" dirty="0" smtClean="0"/>
                  <a:t>start from lower bound </a:t>
                </a:r>
                <a14:m>
                  <m:oMath xmlns:m="http://schemas.openxmlformats.org/officeDocument/2006/math">
                    <m:sSub>
                      <m:sSubPr>
                        <m:ctrlPr>
                          <a:rPr lang="en-US" altLang="zh-TW" i="1" smtClean="0">
                            <a:solidFill>
                              <a:srgbClr val="FF0000"/>
                            </a:solidFill>
                            <a:latin typeface="Cambria Math"/>
                          </a:rPr>
                        </m:ctrlPr>
                      </m:sSubPr>
                      <m:e>
                        <m:r>
                          <a:rPr lang="en-US" altLang="zh-TW" b="0" i="1" smtClean="0">
                            <a:solidFill>
                              <a:srgbClr val="FF0000"/>
                            </a:solidFill>
                            <a:latin typeface="Cambria Math" panose="02040503050406030204" pitchFamily="18" charset="0"/>
                          </a:rPr>
                          <m:t>𝐵𝑆𝑇</m:t>
                        </m:r>
                      </m:e>
                      <m:sub>
                        <m:r>
                          <a:rPr lang="en-US" altLang="zh-TW" b="0" i="1" smtClean="0">
                            <a:solidFill>
                              <a:srgbClr val="FF0000"/>
                            </a:solidFill>
                            <a:latin typeface="Cambria Math" panose="02040503050406030204" pitchFamily="18" charset="0"/>
                          </a:rPr>
                          <m:t>𝑚𝑎𝑥</m:t>
                        </m:r>
                      </m:sub>
                    </m:sSub>
                  </m:oMath>
                </a14:m>
                <a:r>
                  <a:rPr lang="en-US" altLang="zh-TW" dirty="0" smtClean="0"/>
                  <a:t>) is gradually increasing by 1 for each iteration</a:t>
                </a:r>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1143000"/>
                <a:ext cx="8077200" cy="773832"/>
              </a:xfrm>
              <a:blipFill rotWithShape="0">
                <a:blip r:embed="rId3"/>
                <a:stretch>
                  <a:fillRect l="-1208" t="-5556" b="-2539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20</a:t>
            </a:fld>
            <a:endParaRPr lang="en-US" altLang="zh-TW" dirty="0"/>
          </a:p>
        </p:txBody>
      </p:sp>
      <mc:AlternateContent xmlns:mc="http://schemas.openxmlformats.org/markup-compatibility/2006" xmlns:a14="http://schemas.microsoft.com/office/drawing/2010/main">
        <mc:Choice Requires="a14">
          <p:sp>
            <p:nvSpPr>
              <p:cNvPr id="8" name="圓角矩形 7"/>
              <p:cNvSpPr/>
              <p:nvPr/>
            </p:nvSpPr>
            <p:spPr>
              <a:xfrm>
                <a:off x="2974626" y="2132856"/>
                <a:ext cx="3023035" cy="381858"/>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1800" b="0" i="1" dirty="0" smtClean="0">
                          <a:solidFill>
                            <a:schemeClr val="tx1"/>
                          </a:solidFill>
                          <a:latin typeface="Cambria Math" panose="02040503050406030204" pitchFamily="18" charset="0"/>
                        </a:rPr>
                        <m:t>𝑆</m:t>
                      </m:r>
                      <m:r>
                        <a:rPr lang="en-US" altLang="zh-TW" sz="1800" b="0" i="1" baseline="-25000" dirty="0" smtClean="0">
                          <a:solidFill>
                            <a:schemeClr val="tx1"/>
                          </a:solidFill>
                          <a:latin typeface="Cambria Math" panose="02040503050406030204" pitchFamily="18" charset="0"/>
                        </a:rPr>
                        <m:t>𝑚𝑎𝑥</m:t>
                      </m:r>
                      <m:r>
                        <a:rPr lang="en-US" altLang="zh-TW" sz="1800" i="1" dirty="0" smtClean="0">
                          <a:solidFill>
                            <a:schemeClr val="tx1"/>
                          </a:solidFill>
                          <a:latin typeface="Cambria Math"/>
                        </a:rPr>
                        <m:t> =</m:t>
                      </m:r>
                      <m:r>
                        <a:rPr lang="en-US" altLang="zh-TW" sz="1800" b="0" i="1" dirty="0" smtClean="0">
                          <a:solidFill>
                            <a:schemeClr val="tx1"/>
                          </a:solidFill>
                          <a:latin typeface="Cambria Math" panose="02040503050406030204" pitchFamily="18" charset="0"/>
                        </a:rPr>
                        <m:t>𝐵</m:t>
                      </m:r>
                      <m:r>
                        <a:rPr lang="en-US" altLang="zh-TW" sz="1800" i="1" dirty="0">
                          <a:solidFill>
                            <a:schemeClr val="tx1"/>
                          </a:solidFill>
                          <a:latin typeface="Cambria Math" panose="02040503050406030204" pitchFamily="18" charset="0"/>
                        </a:rPr>
                        <m:t>𝑆</m:t>
                      </m:r>
                      <m:r>
                        <a:rPr lang="en-US" altLang="zh-TW" sz="1800" b="0" i="1" dirty="0" smtClean="0">
                          <a:solidFill>
                            <a:schemeClr val="tx1"/>
                          </a:solidFill>
                          <a:latin typeface="Cambria Math" panose="02040503050406030204" pitchFamily="18" charset="0"/>
                        </a:rPr>
                        <m:t>𝑇</m:t>
                      </m:r>
                      <m:r>
                        <a:rPr lang="en-US" altLang="zh-TW" sz="1800" i="1" baseline="-25000" dirty="0">
                          <a:solidFill>
                            <a:schemeClr val="tx1"/>
                          </a:solidFill>
                          <a:latin typeface="Cambria Math" panose="02040503050406030204" pitchFamily="18" charset="0"/>
                        </a:rPr>
                        <m:t>𝑚𝑎𝑥</m:t>
                      </m:r>
                    </m:oMath>
                  </m:oMathPara>
                </a14:m>
                <a:endParaRPr lang="zh-TW" altLang="en-US" sz="1800" dirty="0">
                  <a:solidFill>
                    <a:schemeClr val="tx1"/>
                  </a:solidFill>
                </a:endParaRPr>
              </a:p>
            </p:txBody>
          </p:sp>
        </mc:Choice>
        <mc:Fallback xmlns="">
          <p:sp>
            <p:nvSpPr>
              <p:cNvPr id="8" name="圓角矩形 7"/>
              <p:cNvSpPr>
                <a:spLocks noRot="1" noChangeAspect="1" noMove="1" noResize="1" noEditPoints="1" noAdjustHandles="1" noChangeArrowheads="1" noChangeShapeType="1" noTextEdit="1"/>
              </p:cNvSpPr>
              <p:nvPr/>
            </p:nvSpPr>
            <p:spPr>
              <a:xfrm>
                <a:off x="2974626" y="2132856"/>
                <a:ext cx="3023035" cy="381858"/>
              </a:xfrm>
              <a:prstGeom prst="roundRect">
                <a:avLst/>
              </a:prstGeom>
              <a:blipFill rotWithShape="0">
                <a:blip r:embed="rId4"/>
                <a:stretch>
                  <a:fillRect/>
                </a:stretch>
              </a:blipFill>
              <a:ln w="28575">
                <a:solidFill>
                  <a:schemeClr val="tx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圓角矩形 9"/>
              <p:cNvSpPr>
                <a:spLocks/>
              </p:cNvSpPr>
              <p:nvPr/>
            </p:nvSpPr>
            <p:spPr>
              <a:xfrm>
                <a:off x="2672094" y="2817482"/>
                <a:ext cx="3628098" cy="777352"/>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Construct switching constrained compatibility graph </a:t>
                </a:r>
                <a:r>
                  <a:rPr lang="en-US" altLang="zh-TW" sz="1600" dirty="0" err="1" smtClean="0">
                    <a:solidFill>
                      <a:schemeClr val="tx1"/>
                    </a:solidFill>
                  </a:rPr>
                  <a:t>G</a:t>
                </a:r>
                <a:r>
                  <a:rPr lang="en-US" altLang="zh-TW" sz="1600" baseline="-25000" dirty="0" err="1">
                    <a:solidFill>
                      <a:schemeClr val="tx1"/>
                    </a:solidFill>
                  </a:rPr>
                  <a:t>s</a:t>
                </a:r>
                <a:r>
                  <a:rPr lang="en-US" altLang="zh-TW" sz="1600" baseline="-25000" dirty="0" err="1" smtClean="0">
                    <a:solidFill>
                      <a:schemeClr val="tx1"/>
                    </a:solidFill>
                  </a:rPr>
                  <a:t>cc</a:t>
                </a:r>
                <a:r>
                  <a:rPr lang="en-US" altLang="zh-TW" sz="1600" baseline="-25000" dirty="0" smtClean="0">
                    <a:solidFill>
                      <a:schemeClr val="tx1"/>
                    </a:solidFill>
                  </a:rPr>
                  <a:t> </a:t>
                </a:r>
                <a:r>
                  <a:rPr lang="en-US" altLang="zh-TW" sz="1600" dirty="0" smtClean="0">
                    <a:solidFill>
                      <a:schemeClr val="tx1"/>
                    </a:solidFill>
                  </a:rPr>
                  <a:t>under </a:t>
                </a:r>
                <a14:m>
                  <m:oMath xmlns:m="http://schemas.openxmlformats.org/officeDocument/2006/math">
                    <m:sSub>
                      <m:sSubPr>
                        <m:ctrlPr>
                          <a:rPr lang="en-US" altLang="zh-TW" sz="1600" i="1" smtClean="0">
                            <a:solidFill>
                              <a:schemeClr val="tx1"/>
                            </a:solidFill>
                            <a:latin typeface="Cambria Math"/>
                          </a:rPr>
                        </m:ctrlPr>
                      </m:sSubPr>
                      <m:e>
                        <m:r>
                          <a:rPr lang="en-US" altLang="zh-TW" sz="1600" b="0" i="1" smtClean="0">
                            <a:solidFill>
                              <a:schemeClr val="tx1"/>
                            </a:solidFill>
                            <a:latin typeface="Cambria Math" panose="02040503050406030204" pitchFamily="18" charset="0"/>
                          </a:rPr>
                          <m:t>𝑆</m:t>
                        </m:r>
                      </m:e>
                      <m:sub>
                        <m:r>
                          <a:rPr lang="en-US" altLang="zh-TW" sz="1600" b="0" i="1" smtClean="0">
                            <a:solidFill>
                              <a:schemeClr val="tx1"/>
                            </a:solidFill>
                            <a:latin typeface="Cambria Math" panose="02040503050406030204" pitchFamily="18" charset="0"/>
                          </a:rPr>
                          <m:t>𝑚𝑎𝑥</m:t>
                        </m:r>
                      </m:sub>
                    </m:sSub>
                  </m:oMath>
                </a14:m>
                <a:endParaRPr lang="zh-TW" altLang="en-US" sz="1600" baseline="-25000" dirty="0">
                  <a:solidFill>
                    <a:schemeClr val="tx1"/>
                  </a:solidFill>
                </a:endParaRPr>
              </a:p>
            </p:txBody>
          </p:sp>
        </mc:Choice>
        <mc:Fallback xmlns="">
          <p:sp>
            <p:nvSpPr>
              <p:cNvPr id="10" name="圓角矩形 9"/>
              <p:cNvSpPr>
                <a:spLocks noRot="1" noChangeAspect="1" noMove="1" noResize="1" noEditPoints="1" noAdjustHandles="1" noChangeArrowheads="1" noChangeShapeType="1" noTextEdit="1"/>
              </p:cNvSpPr>
              <p:nvPr/>
            </p:nvSpPr>
            <p:spPr>
              <a:xfrm>
                <a:off x="2672094" y="2817482"/>
                <a:ext cx="3628098" cy="777352"/>
              </a:xfrm>
              <a:prstGeom prst="roundRect">
                <a:avLst/>
              </a:prstGeom>
              <a:blipFill rotWithShape="0">
                <a:blip r:embed="rId5"/>
                <a:stretch>
                  <a:fillRect/>
                </a:stretch>
              </a:blipFill>
              <a:ln w="28575">
                <a:solidFill>
                  <a:schemeClr val="tx1"/>
                </a:solidFill>
              </a:ln>
            </p:spPr>
            <p:txBody>
              <a:bodyPr/>
              <a:lstStyle/>
              <a:p>
                <a:r>
                  <a:rPr lang="zh-TW" altLang="en-US">
                    <a:noFill/>
                  </a:rPr>
                  <a:t> </a:t>
                </a:r>
              </a:p>
            </p:txBody>
          </p:sp>
        </mc:Fallback>
      </mc:AlternateContent>
      <p:cxnSp>
        <p:nvCxnSpPr>
          <p:cNvPr id="14" name="直線單箭頭接點 13"/>
          <p:cNvCxnSpPr>
            <a:stCxn id="8" idx="2"/>
            <a:endCxn id="10" idx="0"/>
          </p:cNvCxnSpPr>
          <p:nvPr/>
        </p:nvCxnSpPr>
        <p:spPr>
          <a:xfrm flipH="1">
            <a:off x="4486143" y="2514714"/>
            <a:ext cx="1" cy="3027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圓角矩形 19"/>
          <p:cNvSpPr/>
          <p:nvPr/>
        </p:nvSpPr>
        <p:spPr>
          <a:xfrm>
            <a:off x="2681503" y="3810858"/>
            <a:ext cx="3609280" cy="685919"/>
          </a:xfrm>
          <a:prstGeom prst="round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Simultaneous broadcast</a:t>
            </a:r>
          </a:p>
          <a:p>
            <a:pPr algn="ctr"/>
            <a:r>
              <a:rPr lang="en-US" altLang="zh-TW" sz="1600" dirty="0" smtClean="0">
                <a:solidFill>
                  <a:schemeClr val="tx1"/>
                </a:solidFill>
              </a:rPr>
              <a:t>addressing and routing</a:t>
            </a:r>
            <a:endParaRPr lang="zh-TW" altLang="en-US" sz="1600" dirty="0">
              <a:solidFill>
                <a:schemeClr val="tx1"/>
              </a:solidFill>
            </a:endParaRPr>
          </a:p>
        </p:txBody>
      </p:sp>
      <p:cxnSp>
        <p:nvCxnSpPr>
          <p:cNvPr id="30" name="直線單箭頭接點 29"/>
          <p:cNvCxnSpPr/>
          <p:nvPr/>
        </p:nvCxnSpPr>
        <p:spPr>
          <a:xfrm>
            <a:off x="4486143" y="3594834"/>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接點 31"/>
          <p:cNvCxnSpPr>
            <a:stCxn id="48" idx="1"/>
            <a:endCxn id="10" idx="1"/>
          </p:cNvCxnSpPr>
          <p:nvPr/>
        </p:nvCxnSpPr>
        <p:spPr>
          <a:xfrm rot="10800000">
            <a:off x="2672095" y="3206159"/>
            <a:ext cx="306453" cy="1860991"/>
          </a:xfrm>
          <a:prstGeom prst="bentConnector3">
            <a:avLst>
              <a:gd name="adj1" fmla="val 17459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997010" y="4178540"/>
            <a:ext cx="1444908" cy="369332"/>
          </a:xfrm>
          <a:prstGeom prst="rect">
            <a:avLst/>
          </a:prstGeom>
          <a:noFill/>
        </p:spPr>
        <p:txBody>
          <a:bodyPr wrap="square" rtlCol="0">
            <a:spAutoFit/>
          </a:bodyPr>
          <a:lstStyle/>
          <a:p>
            <a:r>
              <a:rPr lang="en-US" altLang="zh-TW" sz="1800" dirty="0" err="1" smtClean="0"/>
              <a:t>S</a:t>
            </a:r>
            <a:r>
              <a:rPr lang="en-US" altLang="zh-TW" sz="1800" baseline="-25000" dirty="0" err="1" smtClean="0"/>
              <a:t>max</a:t>
            </a:r>
            <a:r>
              <a:rPr lang="en-US" altLang="zh-TW" sz="1800" dirty="0" smtClean="0"/>
              <a:t> += 1</a:t>
            </a:r>
            <a:endParaRPr lang="zh-TW" altLang="en-US" sz="1800" dirty="0"/>
          </a:p>
        </p:txBody>
      </p:sp>
      <p:cxnSp>
        <p:nvCxnSpPr>
          <p:cNvPr id="49" name="直線單箭頭接點 48"/>
          <p:cNvCxnSpPr>
            <a:stCxn id="20" idx="2"/>
            <a:endCxn id="48" idx="0"/>
          </p:cNvCxnSpPr>
          <p:nvPr/>
        </p:nvCxnSpPr>
        <p:spPr>
          <a:xfrm>
            <a:off x="4486143" y="4496777"/>
            <a:ext cx="1" cy="2501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1717090" y="3873574"/>
            <a:ext cx="572786" cy="369332"/>
          </a:xfrm>
          <a:prstGeom prst="rect">
            <a:avLst/>
          </a:prstGeom>
          <a:noFill/>
        </p:spPr>
        <p:txBody>
          <a:bodyPr wrap="square" rtlCol="0">
            <a:spAutoFit/>
          </a:bodyPr>
          <a:lstStyle/>
          <a:p>
            <a:r>
              <a:rPr lang="en-US" altLang="zh-TW" sz="1800" dirty="0" smtClean="0">
                <a:solidFill>
                  <a:srgbClr val="FF0000"/>
                </a:solidFill>
              </a:rPr>
              <a:t>NO</a:t>
            </a:r>
            <a:endParaRPr lang="zh-TW" altLang="en-US" sz="1800" dirty="0">
              <a:solidFill>
                <a:srgbClr val="FF0000"/>
              </a:solidFill>
            </a:endParaRPr>
          </a:p>
        </p:txBody>
      </p:sp>
      <p:cxnSp>
        <p:nvCxnSpPr>
          <p:cNvPr id="61" name="直線單箭頭接點 60"/>
          <p:cNvCxnSpPr>
            <a:stCxn id="48" idx="2"/>
          </p:cNvCxnSpPr>
          <p:nvPr/>
        </p:nvCxnSpPr>
        <p:spPr>
          <a:xfrm flipH="1">
            <a:off x="4486143" y="5387335"/>
            <a:ext cx="1" cy="3770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3880294" y="5395034"/>
            <a:ext cx="763714" cy="369332"/>
          </a:xfrm>
          <a:prstGeom prst="rect">
            <a:avLst/>
          </a:prstGeom>
          <a:noFill/>
        </p:spPr>
        <p:txBody>
          <a:bodyPr wrap="square" rtlCol="0">
            <a:spAutoFit/>
          </a:bodyPr>
          <a:lstStyle/>
          <a:p>
            <a:r>
              <a:rPr lang="en-US" altLang="zh-TW" sz="1800" dirty="0" smtClean="0">
                <a:solidFill>
                  <a:srgbClr val="FF0000"/>
                </a:solidFill>
              </a:rPr>
              <a:t>YES</a:t>
            </a:r>
            <a:endParaRPr lang="zh-TW" altLang="en-US" sz="1800" dirty="0">
              <a:solidFill>
                <a:srgbClr val="FF0000"/>
              </a:solidFill>
            </a:endParaRPr>
          </a:p>
        </p:txBody>
      </p:sp>
      <p:sp>
        <p:nvSpPr>
          <p:cNvPr id="58" name="文字方塊 57"/>
          <p:cNvSpPr txBox="1"/>
          <p:nvPr/>
        </p:nvSpPr>
        <p:spPr>
          <a:xfrm>
            <a:off x="3505308" y="5817790"/>
            <a:ext cx="2100214" cy="369332"/>
          </a:xfrm>
          <a:prstGeom prst="rect">
            <a:avLst/>
          </a:prstGeom>
          <a:noFill/>
        </p:spPr>
        <p:txBody>
          <a:bodyPr wrap="square" rtlCol="0">
            <a:spAutoFit/>
          </a:bodyPr>
          <a:lstStyle/>
          <a:p>
            <a:r>
              <a:rPr lang="en-US" altLang="zh-TW" sz="1800" dirty="0" smtClean="0"/>
              <a:t>A feasible solution</a:t>
            </a:r>
            <a:endParaRPr lang="zh-TW" altLang="en-US" sz="1800" dirty="0"/>
          </a:p>
        </p:txBody>
      </p:sp>
      <p:grpSp>
        <p:nvGrpSpPr>
          <p:cNvPr id="45" name="群組 44"/>
          <p:cNvGrpSpPr/>
          <p:nvPr/>
        </p:nvGrpSpPr>
        <p:grpSpPr>
          <a:xfrm>
            <a:off x="2978547" y="4746962"/>
            <a:ext cx="3015193" cy="640373"/>
            <a:chOff x="4985792" y="2637525"/>
            <a:chExt cx="3834680" cy="791475"/>
          </a:xfrm>
        </p:grpSpPr>
        <p:cxnSp>
          <p:nvCxnSpPr>
            <p:cNvPr id="47" name="直線單箭頭接點 46"/>
            <p:cNvCxnSpPr/>
            <p:nvPr/>
          </p:nvCxnSpPr>
          <p:spPr>
            <a:xfrm>
              <a:off x="6768244" y="2996952"/>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流程圖: 決策 47"/>
            <p:cNvSpPr/>
            <p:nvPr/>
          </p:nvSpPr>
          <p:spPr bwMode="auto">
            <a:xfrm>
              <a:off x="4985792" y="2637525"/>
              <a:ext cx="3834680" cy="791475"/>
            </a:xfrm>
            <a:prstGeom prst="flowChartDecision">
              <a:avLst/>
            </a:prstGeom>
            <a:solidFill>
              <a:srgbClr val="FFFF00"/>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0" name="文字方塊 49"/>
            <p:cNvSpPr txBox="1"/>
            <p:nvPr/>
          </p:nvSpPr>
          <p:spPr>
            <a:xfrm>
              <a:off x="5507976" y="2825901"/>
              <a:ext cx="2790310" cy="418439"/>
            </a:xfrm>
            <a:prstGeom prst="rect">
              <a:avLst/>
            </a:prstGeom>
            <a:noFill/>
          </p:spPr>
          <p:txBody>
            <a:bodyPr wrap="square" rtlCol="0">
              <a:spAutoFit/>
            </a:bodyPr>
            <a:lstStyle/>
            <a:p>
              <a:pPr algn="ctr"/>
              <a:r>
                <a:rPr lang="en-US" altLang="zh-TW" sz="1600" dirty="0" smtClean="0">
                  <a:latin typeface="+mn-lt"/>
                </a:rPr>
                <a:t>Feasible solution?</a:t>
              </a:r>
              <a:endParaRPr lang="zh-TW" altLang="en-US" sz="1600" dirty="0">
                <a:latin typeface="+mn-lt"/>
              </a:endParaRPr>
            </a:p>
          </p:txBody>
        </p:sp>
      </p:grpSp>
      <mc:AlternateContent xmlns:mc="http://schemas.openxmlformats.org/markup-compatibility/2006" xmlns:a14="http://schemas.microsoft.com/office/drawing/2010/main">
        <mc:Choice Requires="a14">
          <p:sp>
            <p:nvSpPr>
              <p:cNvPr id="21" name="文字方塊 20"/>
              <p:cNvSpPr txBox="1"/>
              <p:nvPr/>
            </p:nvSpPr>
            <p:spPr>
              <a:xfrm>
                <a:off x="6410764" y="2320833"/>
                <a:ext cx="2647071" cy="328808"/>
              </a:xfrm>
              <a:prstGeom prst="rect">
                <a:avLst/>
              </a:prstGeom>
              <a:noFill/>
            </p:spPr>
            <p:txBody>
              <a:bodyPr wrap="none" rtlCol="0">
                <a:spAutoFit/>
              </a:bodyPr>
              <a:lstStyle/>
              <a:p>
                <a14:m>
                  <m:oMath xmlns:m="http://schemas.openxmlformats.org/officeDocument/2006/math">
                    <m:sSub>
                      <m:sSubPr>
                        <m:ctrlPr>
                          <a:rPr lang="en-US" altLang="zh-TW" sz="1400" i="1">
                            <a:latin typeface="Cambria Math"/>
                          </a:rPr>
                        </m:ctrlPr>
                      </m:sSubPr>
                      <m:e>
                        <m:r>
                          <a:rPr lang="en-US" altLang="zh-TW" sz="1400" i="1">
                            <a:latin typeface="Cambria Math" panose="02040503050406030204" pitchFamily="18" charset="0"/>
                          </a:rPr>
                          <m:t>𝑆𝑇</m:t>
                        </m:r>
                      </m:e>
                      <m:sub>
                        <m:r>
                          <a:rPr lang="en-US" altLang="zh-TW" sz="1400" i="1">
                            <a:latin typeface="Cambria Math" panose="02040503050406030204" pitchFamily="18" charset="0"/>
                          </a:rPr>
                          <m:t>𝑚𝑎𝑥</m:t>
                        </m:r>
                      </m:sub>
                    </m:sSub>
                    <m:r>
                      <a:rPr lang="en-US" altLang="zh-TW" sz="1400" i="1">
                        <a:latin typeface="Cambria Math" panose="02040503050406030204" pitchFamily="18" charset="0"/>
                        <a:ea typeface="Cambria Math" panose="02040503050406030204" pitchFamily="18" charset="0"/>
                      </a:rPr>
                      <m:t>≥</m:t>
                    </m:r>
                    <m:sSub>
                      <m:sSubPr>
                        <m:ctrlPr>
                          <a:rPr lang="en-US" altLang="zh-TW" sz="1400" i="1">
                            <a:latin typeface="Cambria Math"/>
                            <a:ea typeface="Cambria Math"/>
                          </a:rPr>
                        </m:ctrlPr>
                      </m:sSubPr>
                      <m:e>
                        <m:r>
                          <m:rPr>
                            <m:sty m:val="p"/>
                          </m:rPr>
                          <a:rPr lang="en-US" altLang="zh-TW" sz="1400">
                            <a:latin typeface="Cambria Math" panose="02040503050406030204" pitchFamily="18" charset="0"/>
                            <a:ea typeface="Cambria Math"/>
                          </a:rPr>
                          <m:t>max</m:t>
                        </m:r>
                        <m:r>
                          <a:rPr lang="en-US" altLang="zh-TW" sz="1400" i="1">
                            <a:latin typeface="Cambria Math" panose="02040503050406030204" pitchFamily="18" charset="0"/>
                            <a:ea typeface="Cambria Math"/>
                          </a:rPr>
                          <m:t>⁡(</m:t>
                        </m:r>
                        <m:r>
                          <a:rPr lang="en-US" altLang="zh-TW" sz="1400" i="1">
                            <a:latin typeface="Cambria Math" panose="02040503050406030204" pitchFamily="18" charset="0"/>
                            <a:ea typeface="Cambria Math"/>
                          </a:rPr>
                          <m:t>𝐵𝑆𝑇</m:t>
                        </m:r>
                      </m:e>
                      <m:sub>
                        <m:sSub>
                          <m:sSubPr>
                            <m:ctrlPr>
                              <a:rPr lang="en-US" altLang="zh-TW" sz="1400" i="1">
                                <a:latin typeface="Cambria Math"/>
                                <a:ea typeface="Cambria Math"/>
                              </a:rPr>
                            </m:ctrlPr>
                          </m:sSubPr>
                          <m:e>
                            <m:r>
                              <a:rPr lang="en-US" altLang="zh-TW" sz="1400" i="1">
                                <a:latin typeface="Cambria Math" panose="02040503050406030204" pitchFamily="18" charset="0"/>
                                <a:ea typeface="Cambria Math"/>
                              </a:rPr>
                              <m:t>𝐴𝑆</m:t>
                            </m:r>
                          </m:e>
                          <m:sub>
                            <m:r>
                              <a:rPr lang="en-US" altLang="zh-TW" sz="1400" i="1">
                                <a:latin typeface="Cambria Math" panose="02040503050406030204" pitchFamily="18" charset="0"/>
                                <a:ea typeface="Cambria Math"/>
                              </a:rPr>
                              <m:t>𝑖</m:t>
                            </m:r>
                          </m:sub>
                        </m:sSub>
                      </m:sub>
                    </m:sSub>
                    <m:r>
                      <a:rPr lang="en-US" altLang="zh-TW" sz="1400" i="1">
                        <a:latin typeface="Cambria Math" panose="02040503050406030204" pitchFamily="18" charset="0"/>
                        <a:ea typeface="Cambria Math"/>
                      </a:rPr>
                      <m:t>) (</m:t>
                    </m:r>
                    <m:sSub>
                      <m:sSubPr>
                        <m:ctrlPr>
                          <a:rPr lang="en-US" altLang="zh-TW" sz="1400" i="1">
                            <a:latin typeface="Cambria Math"/>
                          </a:rPr>
                        </m:ctrlPr>
                      </m:sSubPr>
                      <m:e>
                        <m:r>
                          <a:rPr lang="en-US" altLang="zh-TW" sz="1400" i="1">
                            <a:latin typeface="Cambria Math" panose="02040503050406030204" pitchFamily="18" charset="0"/>
                            <a:ea typeface="Cambria Math" panose="02040503050406030204" pitchFamily="18" charset="0"/>
                          </a:rPr>
                          <m:t>∀</m:t>
                        </m:r>
                        <m:r>
                          <a:rPr lang="en-US" altLang="zh-TW" sz="1400" i="1">
                            <a:latin typeface="Cambria Math"/>
                          </a:rPr>
                          <m:t>𝑒</m:t>
                        </m:r>
                      </m:e>
                      <m:sub>
                        <m:r>
                          <a:rPr lang="en-US" altLang="zh-TW" sz="1400" i="1">
                            <a:latin typeface="Cambria Math"/>
                          </a:rPr>
                          <m:t>𝑖</m:t>
                        </m:r>
                      </m:sub>
                    </m:sSub>
                    <m:r>
                      <a:rPr lang="en-US" altLang="zh-TW" sz="1400" i="1">
                        <a:latin typeface="Cambria Math"/>
                        <a:ea typeface="Cambria Math"/>
                      </a:rPr>
                      <m:t>∈</m:t>
                    </m:r>
                    <m:r>
                      <a:rPr lang="en-US" altLang="zh-TW" sz="1400" i="1">
                        <a:latin typeface="Cambria Math"/>
                        <a:ea typeface="Cambria Math"/>
                      </a:rPr>
                      <m:t>𝐸</m:t>
                    </m:r>
                    <m:r>
                      <a:rPr lang="en-US" altLang="zh-TW" sz="1400" i="1">
                        <a:latin typeface="Cambria Math" panose="02040503050406030204" pitchFamily="18" charset="0"/>
                        <a:ea typeface="Cambria Math"/>
                      </a:rPr>
                      <m:t>)</m:t>
                    </m:r>
                  </m:oMath>
                </a14:m>
                <a:r>
                  <a:rPr lang="en-US" altLang="zh-TW" sz="1400" dirty="0">
                    <a:ea typeface="Cambria Math"/>
                  </a:rPr>
                  <a:t> </a:t>
                </a:r>
                <a:endParaRPr lang="zh-TW" altLang="en-US" sz="1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6410764" y="2320833"/>
                <a:ext cx="2647071" cy="328808"/>
              </a:xfrm>
              <a:prstGeom prst="rect">
                <a:avLst/>
              </a:prstGeom>
              <a:blipFill rotWithShape="0">
                <a:blip r:embed="rId6"/>
                <a:stretch>
                  <a:fillRect b="-18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5331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Incremental Search </a:t>
            </a:r>
            <a:r>
              <a:rPr lang="en-US" altLang="zh-TW" dirty="0" smtClean="0"/>
              <a:t>Method (4/4)</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1143000"/>
                <a:ext cx="8077200" cy="2141984"/>
              </a:xfrm>
            </p:spPr>
            <p:txBody>
              <a:bodyPr/>
              <a:lstStyle/>
              <a:p>
                <a:pPr marL="342900" lvl="1" indent="-342900">
                  <a:buClr>
                    <a:schemeClr val="tx1"/>
                  </a:buClr>
                  <a:buSzPct val="120000"/>
                  <a:buFont typeface="標楷體" pitchFamily="65" charset="-120"/>
                  <a:buChar char="․"/>
                </a:pPr>
                <a:r>
                  <a:rPr lang="en-US" altLang="zh-TW" sz="2400" dirty="0" smtClean="0">
                    <a:solidFill>
                      <a:schemeClr val="tx1"/>
                    </a:solidFill>
                  </a:rPr>
                  <a:t>If </a:t>
                </a:r>
                <a:r>
                  <a:rPr lang="en-US" altLang="zh-TW" sz="2400" dirty="0">
                    <a:solidFill>
                      <a:schemeClr val="tx1"/>
                    </a:solidFill>
                  </a:rPr>
                  <a:t>we can find a </a:t>
                </a:r>
                <a:r>
                  <a:rPr lang="en-US" altLang="zh-TW" sz="2400" dirty="0" smtClean="0">
                    <a:solidFill>
                      <a:schemeClr val="tx1"/>
                    </a:solidFill>
                  </a:rPr>
                  <a:t>feasible </a:t>
                </a:r>
                <a:r>
                  <a:rPr lang="en-US" altLang="zh-TW" sz="2400" dirty="0">
                    <a:solidFill>
                      <a:schemeClr val="tx1"/>
                    </a:solidFill>
                  </a:rPr>
                  <a:t>solution </a:t>
                </a:r>
                <a:r>
                  <a:rPr lang="en-US" altLang="zh-TW" sz="2400" dirty="0" smtClean="0">
                    <a:solidFill>
                      <a:schemeClr val="tx1"/>
                    </a:solidFill>
                  </a:rPr>
                  <a:t>under </a:t>
                </a:r>
                <a14:m>
                  <m:oMath xmlns:m="http://schemas.openxmlformats.org/officeDocument/2006/math">
                    <m:sSub>
                      <m:sSubPr>
                        <m:ctrlPr>
                          <a:rPr lang="en-US" altLang="zh-TW" sz="2400" i="1" smtClean="0">
                            <a:solidFill>
                              <a:schemeClr val="tx1"/>
                            </a:solidFill>
                            <a:latin typeface="Cambria Math"/>
                          </a:rPr>
                        </m:ctrlPr>
                      </m:sSubPr>
                      <m:e>
                        <m:r>
                          <a:rPr lang="en-US" altLang="zh-TW" sz="2400" b="0" i="1" smtClean="0">
                            <a:solidFill>
                              <a:schemeClr val="tx1"/>
                            </a:solidFill>
                            <a:latin typeface="Cambria Math"/>
                          </a:rPr>
                          <m:t>𝐺</m:t>
                        </m:r>
                      </m:e>
                      <m:sub>
                        <m:r>
                          <a:rPr lang="en-US" altLang="zh-TW" sz="2400" b="0" i="1" smtClean="0">
                            <a:solidFill>
                              <a:schemeClr val="tx1"/>
                            </a:solidFill>
                            <a:latin typeface="Cambria Math" panose="02040503050406030204" pitchFamily="18" charset="0"/>
                          </a:rPr>
                          <m:t>𝑠</m:t>
                        </m:r>
                        <m:r>
                          <a:rPr lang="en-US" altLang="zh-TW" sz="2400" b="0" i="1" smtClean="0">
                            <a:solidFill>
                              <a:schemeClr val="tx1"/>
                            </a:solidFill>
                            <a:latin typeface="Cambria Math"/>
                          </a:rPr>
                          <m:t>𝑐𝑐</m:t>
                        </m:r>
                      </m:sub>
                    </m:sSub>
                  </m:oMath>
                </a14:m>
                <a:r>
                  <a:rPr lang="en-US" altLang="zh-TW" sz="2400" dirty="0" smtClean="0">
                    <a:solidFill>
                      <a:schemeClr val="tx1"/>
                    </a:solidFill>
                  </a:rPr>
                  <a:t>, then </a:t>
                </a:r>
                <a:r>
                  <a:rPr lang="en-US" altLang="zh-TW" sz="2400" dirty="0">
                    <a:solidFill>
                      <a:schemeClr val="tx1"/>
                    </a:solidFill>
                  </a:rPr>
                  <a:t>we can obtain a </a:t>
                </a:r>
                <a:r>
                  <a:rPr lang="en-US" altLang="zh-TW" sz="2400" dirty="0" smtClean="0">
                    <a:solidFill>
                      <a:schemeClr val="tx1"/>
                    </a:solidFill>
                  </a:rPr>
                  <a:t>solution </a:t>
                </a:r>
                <a:r>
                  <a:rPr lang="en-US" altLang="zh-TW" sz="2400" dirty="0">
                    <a:solidFill>
                      <a:schemeClr val="tx1"/>
                    </a:solidFill>
                  </a:rPr>
                  <a:t>with </a:t>
                </a:r>
                <a14:m>
                  <m:oMath xmlns:m="http://schemas.openxmlformats.org/officeDocument/2006/math">
                    <m:sSub>
                      <m:sSubPr>
                        <m:ctrlPr>
                          <a:rPr lang="en-US" altLang="zh-TW" sz="2400" i="1" smtClean="0">
                            <a:solidFill>
                              <a:srgbClr val="FF0000"/>
                            </a:solidFill>
                            <a:latin typeface="Cambria Math"/>
                          </a:rPr>
                        </m:ctrlPr>
                      </m:sSubPr>
                      <m:e>
                        <m:r>
                          <a:rPr lang="en-US" altLang="zh-TW" sz="2400" b="0" i="1" smtClean="0">
                            <a:solidFill>
                              <a:srgbClr val="FF0000"/>
                            </a:solidFill>
                            <a:latin typeface="Cambria Math" panose="02040503050406030204" pitchFamily="18" charset="0"/>
                          </a:rPr>
                          <m:t>𝑆𝑇</m:t>
                        </m:r>
                      </m:e>
                      <m:sub>
                        <m:r>
                          <a:rPr lang="en-US" altLang="zh-TW" sz="2400" i="1" smtClean="0">
                            <a:solidFill>
                              <a:srgbClr val="FF0000"/>
                            </a:solidFill>
                            <a:latin typeface="Cambria Math" panose="02040503050406030204" pitchFamily="18" charset="0"/>
                          </a:rPr>
                          <m:t>𝑚</m:t>
                        </m:r>
                        <m:r>
                          <a:rPr lang="en-US" altLang="zh-TW" sz="2400" b="0" i="1" smtClean="0">
                            <a:solidFill>
                              <a:srgbClr val="FF0000"/>
                            </a:solidFill>
                            <a:latin typeface="Cambria Math" panose="02040503050406030204" pitchFamily="18" charset="0"/>
                          </a:rPr>
                          <m:t>𝑎𝑥</m:t>
                        </m:r>
                      </m:sub>
                    </m:sSub>
                    <m:r>
                      <a:rPr lang="en-US" altLang="zh-TW" sz="2400" i="1" smtClean="0">
                        <a:solidFill>
                          <a:srgbClr val="FF0000"/>
                        </a:solidFill>
                        <a:latin typeface="Cambria Math"/>
                        <a:ea typeface="Cambria Math"/>
                      </a:rPr>
                      <m:t>≤</m:t>
                    </m:r>
                    <m:sSub>
                      <m:sSubPr>
                        <m:ctrlPr>
                          <a:rPr lang="en-US" altLang="zh-TW" sz="2400" i="1" smtClean="0">
                            <a:solidFill>
                              <a:srgbClr val="FF0000"/>
                            </a:solidFill>
                            <a:latin typeface="Cambria Math"/>
                            <a:ea typeface="Cambria Math"/>
                          </a:rPr>
                        </m:ctrlPr>
                      </m:sSubPr>
                      <m:e>
                        <m:r>
                          <a:rPr lang="en-US" altLang="zh-TW" sz="2400" b="0" i="1" smtClean="0">
                            <a:solidFill>
                              <a:srgbClr val="FF0000"/>
                            </a:solidFill>
                            <a:latin typeface="Cambria Math" panose="02040503050406030204" pitchFamily="18" charset="0"/>
                            <a:ea typeface="Cambria Math"/>
                          </a:rPr>
                          <m:t>𝑆</m:t>
                        </m:r>
                      </m:e>
                      <m:sub>
                        <m:r>
                          <a:rPr lang="en-US" altLang="zh-TW" sz="2400" b="0" i="1" smtClean="0">
                            <a:solidFill>
                              <a:srgbClr val="FF0000"/>
                            </a:solidFill>
                            <a:latin typeface="Cambria Math" panose="02040503050406030204" pitchFamily="18" charset="0"/>
                            <a:ea typeface="Cambria Math"/>
                          </a:rPr>
                          <m:t>𝑚𝑎𝑥</m:t>
                        </m:r>
                      </m:sub>
                    </m:sSub>
                  </m:oMath>
                </a14:m>
                <a:endParaRPr lang="en-US" altLang="zh-TW" sz="2400" b="0" dirty="0" smtClean="0">
                  <a:solidFill>
                    <a:srgbClr val="FF0000"/>
                  </a:solidFill>
                  <a:ea typeface="Cambria Math"/>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1143000"/>
                <a:ext cx="8077200" cy="2141984"/>
              </a:xfrm>
              <a:blipFill rotWithShape="0">
                <a:blip r:embed="rId3"/>
                <a:stretch>
                  <a:fillRect l="-1208" t="-199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21</a:t>
            </a:fld>
            <a:endParaRPr lang="en-US" altLang="zh-TW">
              <a:solidFill>
                <a:srgbClr val="000000"/>
              </a:solidFill>
            </a:endParaRPr>
          </a:p>
        </p:txBody>
      </p:sp>
      <p:cxnSp>
        <p:nvCxnSpPr>
          <p:cNvPr id="12" name="直線接點 11"/>
          <p:cNvCxnSpPr/>
          <p:nvPr/>
        </p:nvCxnSpPr>
        <p:spPr bwMode="auto">
          <a:xfrm>
            <a:off x="1225510" y="5320643"/>
            <a:ext cx="6336704"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8" name="直線單箭頭接點 17"/>
          <p:cNvCxnSpPr/>
          <p:nvPr/>
        </p:nvCxnSpPr>
        <p:spPr bwMode="auto">
          <a:xfrm flipV="1">
            <a:off x="756505" y="3143385"/>
            <a:ext cx="0" cy="1937047"/>
          </a:xfrm>
          <a:prstGeom prst="straightConnector1">
            <a:avLst/>
          </a:prstGeom>
          <a:solidFill>
            <a:schemeClr val="accent1"/>
          </a:solidFill>
          <a:ln w="9525" cap="flat" cmpd="sng" algn="ctr">
            <a:solidFill>
              <a:schemeClr val="tx1"/>
            </a:solidFill>
            <a:prstDash val="solid"/>
            <a:miter lim="800000"/>
            <a:headEnd type="triangle"/>
            <a:tailEnd type="triangle"/>
          </a:ln>
          <a:effectLst/>
        </p:spPr>
      </p:cxnSp>
      <p:sp>
        <p:nvSpPr>
          <p:cNvPr id="19" name="文字方塊 18"/>
          <p:cNvSpPr txBox="1"/>
          <p:nvPr/>
        </p:nvSpPr>
        <p:spPr>
          <a:xfrm>
            <a:off x="445240" y="2754295"/>
            <a:ext cx="670376" cy="400110"/>
          </a:xfrm>
          <a:prstGeom prst="rect">
            <a:avLst/>
          </a:prstGeom>
          <a:noFill/>
        </p:spPr>
        <p:txBody>
          <a:bodyPr wrap="none" rtlCol="0">
            <a:spAutoFit/>
          </a:bodyPr>
          <a:lstStyle/>
          <a:p>
            <a:r>
              <a:rPr lang="en-US" altLang="zh-TW" sz="2000" dirty="0" smtClean="0"/>
              <a:t>high</a:t>
            </a:r>
            <a:endParaRPr lang="zh-TW" altLang="en-US" sz="2000" dirty="0"/>
          </a:p>
        </p:txBody>
      </p:sp>
      <p:sp>
        <p:nvSpPr>
          <p:cNvPr id="20" name="文字方塊 19"/>
          <p:cNvSpPr txBox="1"/>
          <p:nvPr/>
        </p:nvSpPr>
        <p:spPr>
          <a:xfrm>
            <a:off x="470341" y="5045114"/>
            <a:ext cx="574196" cy="400110"/>
          </a:xfrm>
          <a:prstGeom prst="rect">
            <a:avLst/>
          </a:prstGeom>
          <a:noFill/>
        </p:spPr>
        <p:txBody>
          <a:bodyPr wrap="none" rtlCol="0">
            <a:spAutoFit/>
          </a:bodyPr>
          <a:lstStyle/>
          <a:p>
            <a:r>
              <a:rPr lang="en-US" altLang="zh-TW" sz="2000" dirty="0" smtClean="0"/>
              <a:t>low</a:t>
            </a:r>
            <a:endParaRPr lang="zh-TW" altLang="en-US" sz="2000" dirty="0"/>
          </a:p>
        </p:txBody>
      </p:sp>
      <p:sp>
        <p:nvSpPr>
          <p:cNvPr id="21" name="文字方塊 20"/>
          <p:cNvSpPr txBox="1"/>
          <p:nvPr/>
        </p:nvSpPr>
        <p:spPr>
          <a:xfrm>
            <a:off x="301224" y="3899704"/>
            <a:ext cx="476412" cy="400110"/>
          </a:xfrm>
          <a:prstGeom prst="rect">
            <a:avLst/>
          </a:prstGeom>
          <a:noFill/>
        </p:spPr>
        <p:txBody>
          <a:bodyPr wrap="none" rtlCol="0">
            <a:spAutoFit/>
          </a:bodyPr>
          <a:lstStyle/>
          <a:p>
            <a:r>
              <a:rPr lang="en-US" altLang="zh-TW" sz="2000" dirty="0" smtClean="0"/>
              <a:t>ST</a:t>
            </a:r>
            <a:endParaRPr lang="zh-TW" altLang="en-US" sz="2000" dirty="0"/>
          </a:p>
        </p:txBody>
      </p:sp>
      <p:grpSp>
        <p:nvGrpSpPr>
          <p:cNvPr id="63" name="群組 62"/>
          <p:cNvGrpSpPr/>
          <p:nvPr/>
        </p:nvGrpSpPr>
        <p:grpSpPr>
          <a:xfrm>
            <a:off x="1619672" y="2780928"/>
            <a:ext cx="5874065" cy="2526243"/>
            <a:chOff x="1619672" y="2765838"/>
            <a:chExt cx="5874065" cy="2526243"/>
          </a:xfrm>
        </p:grpSpPr>
        <p:sp>
          <p:nvSpPr>
            <p:cNvPr id="9" name="矩形 8"/>
            <p:cNvSpPr/>
            <p:nvPr/>
          </p:nvSpPr>
          <p:spPr bwMode="auto">
            <a:xfrm>
              <a:off x="2444506" y="3006080"/>
              <a:ext cx="471309" cy="2285999"/>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mc:AlternateContent xmlns:mc="http://schemas.openxmlformats.org/markup-compatibility/2006" xmlns:a14="http://schemas.microsoft.com/office/drawing/2010/main">
          <mc:Choice Requires="a14">
            <p:sp>
              <p:nvSpPr>
                <p:cNvPr id="22" name="文字方塊 21"/>
                <p:cNvSpPr txBox="1"/>
                <p:nvPr/>
              </p:nvSpPr>
              <p:spPr>
                <a:xfrm>
                  <a:off x="6560020" y="2765838"/>
                  <a:ext cx="9337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solidFill>
                                  <a:srgbClr val="FF0000"/>
                                </a:solidFill>
                                <a:latin typeface="Cambria Math"/>
                                <a:ea typeface="Cambria Math"/>
                              </a:rPr>
                            </m:ctrlPr>
                          </m:sSubPr>
                          <m:e>
                            <m:r>
                              <a:rPr lang="en-US" altLang="zh-TW" i="1">
                                <a:solidFill>
                                  <a:srgbClr val="FF0000"/>
                                </a:solidFill>
                                <a:latin typeface="Cambria Math" panose="02040503050406030204" pitchFamily="18" charset="0"/>
                                <a:ea typeface="Cambria Math"/>
                              </a:rPr>
                              <m:t>𝑆</m:t>
                            </m:r>
                          </m:e>
                          <m:sub>
                            <m:r>
                              <a:rPr lang="en-US" altLang="zh-TW" i="1">
                                <a:solidFill>
                                  <a:srgbClr val="FF0000"/>
                                </a:solidFill>
                                <a:latin typeface="Cambria Math" panose="02040503050406030204" pitchFamily="18" charset="0"/>
                                <a:ea typeface="Cambria Math"/>
                              </a:rPr>
                              <m:t>𝑚𝑎𝑥</m:t>
                            </m:r>
                          </m:sub>
                        </m:sSub>
                      </m:oMath>
                    </m:oMathPara>
                  </a14:m>
                  <a:endParaRPr lang="zh-TW" altLang="en-US" dirty="0"/>
                </a:p>
              </p:txBody>
            </p:sp>
          </mc:Choice>
          <mc:Fallback xmlns="">
            <p:sp>
              <p:nvSpPr>
                <p:cNvPr id="22" name="文字方塊 21"/>
                <p:cNvSpPr txBox="1">
                  <a:spLocks noRot="1" noChangeAspect="1" noMove="1" noResize="1" noEditPoints="1" noAdjustHandles="1" noChangeArrowheads="1" noChangeShapeType="1" noTextEdit="1"/>
                </p:cNvSpPr>
                <p:nvPr/>
              </p:nvSpPr>
              <p:spPr>
                <a:xfrm>
                  <a:off x="6560020" y="2765838"/>
                  <a:ext cx="933717" cy="461665"/>
                </a:xfrm>
                <a:prstGeom prst="rect">
                  <a:avLst/>
                </a:prstGeom>
                <a:blipFill rotWithShape="0">
                  <a:blip r:embed="rId4"/>
                  <a:stretch>
                    <a:fillRect/>
                  </a:stretch>
                </a:blipFill>
              </p:spPr>
              <p:txBody>
                <a:bodyPr/>
                <a:lstStyle/>
                <a:p>
                  <a:r>
                    <a:rPr lang="zh-TW" altLang="en-US">
                      <a:noFill/>
                    </a:rPr>
                    <a:t> </a:t>
                  </a:r>
                </a:p>
              </p:txBody>
            </p:sp>
          </mc:Fallback>
        </mc:AlternateContent>
        <p:sp>
          <p:nvSpPr>
            <p:cNvPr id="23" name="矩形 22"/>
            <p:cNvSpPr/>
            <p:nvPr/>
          </p:nvSpPr>
          <p:spPr bwMode="auto">
            <a:xfrm>
              <a:off x="3020571" y="4494312"/>
              <a:ext cx="471309" cy="79776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5" name="矩形 24"/>
            <p:cNvSpPr/>
            <p:nvPr/>
          </p:nvSpPr>
          <p:spPr bwMode="auto">
            <a:xfrm>
              <a:off x="3596635" y="4494312"/>
              <a:ext cx="471309" cy="797767"/>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6" name="矩形 25"/>
            <p:cNvSpPr/>
            <p:nvPr/>
          </p:nvSpPr>
          <p:spPr bwMode="auto">
            <a:xfrm>
              <a:off x="4172699" y="3006081"/>
              <a:ext cx="471309" cy="22860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7" name="矩形 26"/>
            <p:cNvSpPr/>
            <p:nvPr/>
          </p:nvSpPr>
          <p:spPr bwMode="auto">
            <a:xfrm>
              <a:off x="4748763" y="3942655"/>
              <a:ext cx="471309" cy="1349425"/>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6" name="直線接點 5"/>
            <p:cNvCxnSpPr/>
            <p:nvPr/>
          </p:nvCxnSpPr>
          <p:spPr bwMode="auto">
            <a:xfrm flipV="1">
              <a:off x="1619672" y="2987824"/>
              <a:ext cx="4971628" cy="9128"/>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28" name="矩形 27"/>
            <p:cNvSpPr/>
            <p:nvPr/>
          </p:nvSpPr>
          <p:spPr bwMode="auto">
            <a:xfrm>
              <a:off x="5324827" y="3966408"/>
              <a:ext cx="471309" cy="132567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29" name="矩形 28"/>
            <p:cNvSpPr/>
            <p:nvPr/>
          </p:nvSpPr>
          <p:spPr bwMode="auto">
            <a:xfrm>
              <a:off x="5900891" y="3966407"/>
              <a:ext cx="471309" cy="132567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30" name="矩形 29"/>
            <p:cNvSpPr/>
            <p:nvPr/>
          </p:nvSpPr>
          <p:spPr bwMode="auto">
            <a:xfrm>
              <a:off x="1868443" y="3942656"/>
              <a:ext cx="471309" cy="134942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mc:AlternateContent xmlns:mc="http://schemas.openxmlformats.org/markup-compatibility/2006" xmlns:a14="http://schemas.microsoft.com/office/drawing/2010/main">
        <mc:Choice Requires="a14">
          <p:sp>
            <p:nvSpPr>
              <p:cNvPr id="31" name="文字方塊 30"/>
              <p:cNvSpPr txBox="1"/>
              <p:nvPr/>
            </p:nvSpPr>
            <p:spPr>
              <a:xfrm>
                <a:off x="1824308" y="5268162"/>
                <a:ext cx="57810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1824308" y="5268162"/>
                <a:ext cx="578107" cy="461665"/>
              </a:xfrm>
              <a:prstGeom prst="rect">
                <a:avLst/>
              </a:prstGeom>
              <a:blipFill rotWithShape="0">
                <a:blip r:embed="rId5"/>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p:cNvSpPr txBox="1"/>
              <p:nvPr/>
            </p:nvSpPr>
            <p:spPr>
              <a:xfrm>
                <a:off x="2356239" y="5271591"/>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2356239" y="5271591"/>
                <a:ext cx="566694" cy="461665"/>
              </a:xfrm>
              <a:prstGeom prst="rect">
                <a:avLst/>
              </a:prstGeom>
              <a:blipFill rotWithShape="0">
                <a:blip r:embed="rId6"/>
                <a:stretch>
                  <a:fillRect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p:cNvSpPr txBox="1"/>
              <p:nvPr/>
            </p:nvSpPr>
            <p:spPr>
              <a:xfrm>
                <a:off x="3004311" y="5271591"/>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3</m:t>
                          </m:r>
                        </m:sub>
                      </m:sSub>
                    </m:oMath>
                  </m:oMathPara>
                </a14:m>
                <a:endParaRPr lang="zh-TW" altLang="en-US" dirty="0"/>
              </a:p>
            </p:txBody>
          </p:sp>
        </mc:Choice>
        <mc:Fallback xmlns="">
          <p:sp>
            <p:nvSpPr>
              <p:cNvPr id="33" name="文字方塊 32"/>
              <p:cNvSpPr txBox="1">
                <a:spLocks noRot="1" noChangeAspect="1" noMove="1" noResize="1" noEditPoints="1" noAdjustHandles="1" noChangeArrowheads="1" noChangeShapeType="1" noTextEdit="1"/>
              </p:cNvSpPr>
              <p:nvPr/>
            </p:nvSpPr>
            <p:spPr>
              <a:xfrm>
                <a:off x="3004311" y="5271591"/>
                <a:ext cx="566694" cy="461665"/>
              </a:xfrm>
              <a:prstGeom prst="rect">
                <a:avLst/>
              </a:prstGeom>
              <a:blipFill rotWithShape="0">
                <a:blip r:embed="rId7"/>
                <a:stretch>
                  <a:fillRect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p:cNvSpPr txBox="1"/>
              <p:nvPr/>
            </p:nvSpPr>
            <p:spPr>
              <a:xfrm>
                <a:off x="3563888" y="5271591"/>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4</m:t>
                          </m:r>
                        </m:sub>
                      </m:sSub>
                    </m:oMath>
                  </m:oMathPara>
                </a14:m>
                <a:endParaRPr lang="zh-TW" altLang="en-US" dirty="0"/>
              </a:p>
            </p:txBody>
          </p:sp>
        </mc:Choice>
        <mc:Fallback xmlns="">
          <p:sp>
            <p:nvSpPr>
              <p:cNvPr id="34" name="文字方塊 33"/>
              <p:cNvSpPr txBox="1">
                <a:spLocks noRot="1" noChangeAspect="1" noMove="1" noResize="1" noEditPoints="1" noAdjustHandles="1" noChangeArrowheads="1" noChangeShapeType="1" noTextEdit="1"/>
              </p:cNvSpPr>
              <p:nvPr/>
            </p:nvSpPr>
            <p:spPr>
              <a:xfrm>
                <a:off x="3563888" y="5271591"/>
                <a:ext cx="566694" cy="461665"/>
              </a:xfrm>
              <a:prstGeom prst="rect">
                <a:avLst/>
              </a:prstGeom>
              <a:blipFill rotWithShape="0">
                <a:blip r:embed="rId8"/>
                <a:stretch>
                  <a:fillRect b="-4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a:off x="4156439" y="5271591"/>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5</m:t>
                          </m:r>
                        </m:sub>
                      </m:sSub>
                    </m:oMath>
                  </m:oMathPara>
                </a14:m>
                <a:endParaRPr lang="zh-TW" altLang="en-US"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4156439" y="5271591"/>
                <a:ext cx="566694" cy="461665"/>
              </a:xfrm>
              <a:prstGeom prst="rect">
                <a:avLst/>
              </a:prstGeom>
              <a:blipFill rotWithShape="0">
                <a:blip r:embed="rId9"/>
                <a:stretch>
                  <a:fillRect b="-5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文字方塊 35"/>
              <p:cNvSpPr txBox="1"/>
              <p:nvPr/>
            </p:nvSpPr>
            <p:spPr>
              <a:xfrm>
                <a:off x="4708089" y="5269895"/>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6</m:t>
                          </m:r>
                        </m:sub>
                      </m:sSub>
                    </m:oMath>
                  </m:oMathPara>
                </a14:m>
                <a:endParaRPr lang="zh-TW" altLang="en-US" dirty="0"/>
              </a:p>
            </p:txBody>
          </p:sp>
        </mc:Choice>
        <mc:Fallback xmlns="">
          <p:sp>
            <p:nvSpPr>
              <p:cNvPr id="36" name="文字方塊 35"/>
              <p:cNvSpPr txBox="1">
                <a:spLocks noRot="1" noChangeAspect="1" noMove="1" noResize="1" noEditPoints="1" noAdjustHandles="1" noChangeArrowheads="1" noChangeShapeType="1" noTextEdit="1"/>
              </p:cNvSpPr>
              <p:nvPr/>
            </p:nvSpPr>
            <p:spPr>
              <a:xfrm>
                <a:off x="4708089" y="5269895"/>
                <a:ext cx="566694" cy="461665"/>
              </a:xfrm>
              <a:prstGeom prst="rect">
                <a:avLst/>
              </a:prstGeom>
              <a:blipFill rotWithShape="0">
                <a:blip r:embed="rId10"/>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字方塊 36"/>
              <p:cNvSpPr txBox="1"/>
              <p:nvPr/>
            </p:nvSpPr>
            <p:spPr>
              <a:xfrm>
                <a:off x="5242727" y="5268161"/>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7</m:t>
                          </m:r>
                        </m:sub>
                      </m:sSub>
                    </m:oMath>
                  </m:oMathPara>
                </a14:m>
                <a:endParaRPr lang="zh-TW" altLang="en-US" dirty="0"/>
              </a:p>
            </p:txBody>
          </p:sp>
        </mc:Choice>
        <mc:Fallback xmlns="">
          <p:sp>
            <p:nvSpPr>
              <p:cNvPr id="37" name="文字方塊 36"/>
              <p:cNvSpPr txBox="1">
                <a:spLocks noRot="1" noChangeAspect="1" noMove="1" noResize="1" noEditPoints="1" noAdjustHandles="1" noChangeArrowheads="1" noChangeShapeType="1" noTextEdit="1"/>
              </p:cNvSpPr>
              <p:nvPr/>
            </p:nvSpPr>
            <p:spPr>
              <a:xfrm>
                <a:off x="5242727" y="5268161"/>
                <a:ext cx="566694" cy="461665"/>
              </a:xfrm>
              <a:prstGeom prst="rect">
                <a:avLst/>
              </a:prstGeom>
              <a:blipFill rotWithShape="0">
                <a:blip r:embed="rId11"/>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p:cNvSpPr txBox="1"/>
              <p:nvPr/>
            </p:nvSpPr>
            <p:spPr>
              <a:xfrm>
                <a:off x="5859465" y="5273695"/>
                <a:ext cx="5666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8</m:t>
                          </m:r>
                        </m:sub>
                      </m:sSub>
                    </m:oMath>
                  </m:oMathPara>
                </a14:m>
                <a:endParaRPr lang="zh-TW" altLang="en-US" dirty="0"/>
              </a:p>
            </p:txBody>
          </p:sp>
        </mc:Choice>
        <mc:Fallback xmlns="">
          <p:sp>
            <p:nvSpPr>
              <p:cNvPr id="38" name="文字方塊 37"/>
              <p:cNvSpPr txBox="1">
                <a:spLocks noRot="1" noChangeAspect="1" noMove="1" noResize="1" noEditPoints="1" noAdjustHandles="1" noChangeArrowheads="1" noChangeShapeType="1" noTextEdit="1"/>
              </p:cNvSpPr>
              <p:nvPr/>
            </p:nvSpPr>
            <p:spPr>
              <a:xfrm>
                <a:off x="5859465" y="5273695"/>
                <a:ext cx="566694" cy="461665"/>
              </a:xfrm>
              <a:prstGeom prst="rect">
                <a:avLst/>
              </a:prstGeom>
              <a:blipFill rotWithShape="0">
                <a:blip r:embed="rId12"/>
                <a:stretch>
                  <a:fillRect b="-3947"/>
                </a:stretch>
              </a:blipFill>
            </p:spPr>
            <p:txBody>
              <a:bodyPr/>
              <a:lstStyle/>
              <a:p>
                <a:r>
                  <a:rPr lang="zh-TW" altLang="en-US">
                    <a:noFill/>
                  </a:rPr>
                  <a:t> </a:t>
                </a:r>
              </a:p>
            </p:txBody>
          </p:sp>
        </mc:Fallback>
      </mc:AlternateContent>
      <p:sp>
        <p:nvSpPr>
          <p:cNvPr id="39" name="文字方塊 38"/>
          <p:cNvSpPr txBox="1"/>
          <p:nvPr/>
        </p:nvSpPr>
        <p:spPr>
          <a:xfrm>
            <a:off x="3273902" y="5818745"/>
            <a:ext cx="1456040" cy="461665"/>
          </a:xfrm>
          <a:prstGeom prst="rect">
            <a:avLst/>
          </a:prstGeom>
          <a:noFill/>
        </p:spPr>
        <p:txBody>
          <a:bodyPr wrap="none" rtlCol="0">
            <a:spAutoFit/>
          </a:bodyPr>
          <a:lstStyle/>
          <a:p>
            <a:r>
              <a:rPr lang="en-US" altLang="zh-TW" dirty="0" smtClean="0"/>
              <a:t>infeasible</a:t>
            </a:r>
            <a:endParaRPr lang="zh-TW" altLang="en-US" dirty="0"/>
          </a:p>
        </p:txBody>
      </p:sp>
      <p:grpSp>
        <p:nvGrpSpPr>
          <p:cNvPr id="50" name="群組 49"/>
          <p:cNvGrpSpPr/>
          <p:nvPr/>
        </p:nvGrpSpPr>
        <p:grpSpPr>
          <a:xfrm>
            <a:off x="1619672" y="3644136"/>
            <a:ext cx="5942542" cy="1661865"/>
            <a:chOff x="2369723" y="1791170"/>
            <a:chExt cx="5942542" cy="1661865"/>
          </a:xfrm>
        </p:grpSpPr>
        <p:sp>
          <p:nvSpPr>
            <p:cNvPr id="40" name="矩形 39"/>
            <p:cNvSpPr/>
            <p:nvPr/>
          </p:nvSpPr>
          <p:spPr bwMode="auto">
            <a:xfrm>
              <a:off x="3194557" y="2022002"/>
              <a:ext cx="471309" cy="143103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mc:AlternateContent xmlns:mc="http://schemas.openxmlformats.org/markup-compatibility/2006" xmlns:a14="http://schemas.microsoft.com/office/drawing/2010/main">
          <mc:Choice Requires="a14">
            <p:sp>
              <p:nvSpPr>
                <p:cNvPr id="41" name="文字方塊 40"/>
                <p:cNvSpPr txBox="1"/>
                <p:nvPr/>
              </p:nvSpPr>
              <p:spPr>
                <a:xfrm>
                  <a:off x="7378548" y="1791170"/>
                  <a:ext cx="9337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solidFill>
                                  <a:srgbClr val="FF0000"/>
                                </a:solidFill>
                                <a:latin typeface="Cambria Math"/>
                                <a:ea typeface="Cambria Math"/>
                              </a:rPr>
                            </m:ctrlPr>
                          </m:sSubPr>
                          <m:e>
                            <m:r>
                              <a:rPr lang="en-US" altLang="zh-TW" i="1">
                                <a:solidFill>
                                  <a:srgbClr val="FF0000"/>
                                </a:solidFill>
                                <a:latin typeface="Cambria Math" panose="02040503050406030204" pitchFamily="18" charset="0"/>
                                <a:ea typeface="Cambria Math"/>
                              </a:rPr>
                              <m:t>𝑆</m:t>
                            </m:r>
                          </m:e>
                          <m:sub>
                            <m:r>
                              <a:rPr lang="en-US" altLang="zh-TW" i="1">
                                <a:solidFill>
                                  <a:srgbClr val="FF0000"/>
                                </a:solidFill>
                                <a:latin typeface="Cambria Math" panose="02040503050406030204" pitchFamily="18" charset="0"/>
                                <a:ea typeface="Cambria Math"/>
                              </a:rPr>
                              <m:t>𝑚𝑎𝑥</m:t>
                            </m:r>
                          </m:sub>
                        </m:sSub>
                      </m:oMath>
                    </m:oMathPara>
                  </a14:m>
                  <a:endParaRPr lang="zh-TW" altLang="en-US" dirty="0"/>
                </a:p>
              </p:txBody>
            </p:sp>
          </mc:Choice>
          <mc:Fallback xmlns="">
            <p:sp>
              <p:nvSpPr>
                <p:cNvPr id="41" name="文字方塊 40"/>
                <p:cNvSpPr txBox="1">
                  <a:spLocks noRot="1" noChangeAspect="1" noMove="1" noResize="1" noEditPoints="1" noAdjustHandles="1" noChangeArrowheads="1" noChangeShapeType="1" noTextEdit="1"/>
                </p:cNvSpPr>
                <p:nvPr/>
              </p:nvSpPr>
              <p:spPr>
                <a:xfrm>
                  <a:off x="7378548" y="1791170"/>
                  <a:ext cx="933717" cy="461665"/>
                </a:xfrm>
                <a:prstGeom prst="rect">
                  <a:avLst/>
                </a:prstGeom>
                <a:blipFill rotWithShape="0">
                  <a:blip r:embed="rId13"/>
                  <a:stretch>
                    <a:fillRect/>
                  </a:stretch>
                </a:blipFill>
              </p:spPr>
              <p:txBody>
                <a:bodyPr/>
                <a:lstStyle/>
                <a:p>
                  <a:r>
                    <a:rPr lang="zh-TW" altLang="en-US">
                      <a:noFill/>
                    </a:rPr>
                    <a:t> </a:t>
                  </a:r>
                </a:p>
              </p:txBody>
            </p:sp>
          </mc:Fallback>
        </mc:AlternateContent>
        <p:sp>
          <p:nvSpPr>
            <p:cNvPr id="42" name="矩形 41"/>
            <p:cNvSpPr/>
            <p:nvPr/>
          </p:nvSpPr>
          <p:spPr bwMode="auto">
            <a:xfrm>
              <a:off x="3770622" y="2655267"/>
              <a:ext cx="471309" cy="79776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3" name="矩形 42"/>
            <p:cNvSpPr/>
            <p:nvPr/>
          </p:nvSpPr>
          <p:spPr bwMode="auto">
            <a:xfrm>
              <a:off x="4346686" y="3231329"/>
              <a:ext cx="471309" cy="221705"/>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4" name="矩形 43"/>
            <p:cNvSpPr/>
            <p:nvPr/>
          </p:nvSpPr>
          <p:spPr bwMode="auto">
            <a:xfrm>
              <a:off x="4922750" y="2438772"/>
              <a:ext cx="471309" cy="101426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5" name="矩形 44"/>
            <p:cNvSpPr/>
            <p:nvPr/>
          </p:nvSpPr>
          <p:spPr bwMode="auto">
            <a:xfrm>
              <a:off x="5498814" y="2907979"/>
              <a:ext cx="471309" cy="545056"/>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46" name="直線接點 45"/>
            <p:cNvCxnSpPr/>
            <p:nvPr/>
          </p:nvCxnSpPr>
          <p:spPr bwMode="auto">
            <a:xfrm flipV="1">
              <a:off x="2369723" y="2022003"/>
              <a:ext cx="4971628" cy="9128"/>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47" name="矩形 46"/>
            <p:cNvSpPr/>
            <p:nvPr/>
          </p:nvSpPr>
          <p:spPr bwMode="auto">
            <a:xfrm>
              <a:off x="6074878" y="2438771"/>
              <a:ext cx="471309" cy="101426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8" name="矩形 47"/>
            <p:cNvSpPr/>
            <p:nvPr/>
          </p:nvSpPr>
          <p:spPr bwMode="auto">
            <a:xfrm>
              <a:off x="6650942" y="2655267"/>
              <a:ext cx="471309" cy="79776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9" name="矩形 48"/>
            <p:cNvSpPr/>
            <p:nvPr/>
          </p:nvSpPr>
          <p:spPr bwMode="auto">
            <a:xfrm>
              <a:off x="2618494" y="2907979"/>
              <a:ext cx="471309" cy="545055"/>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grpSp>
        <p:nvGrpSpPr>
          <p:cNvPr id="61" name="群組 60"/>
          <p:cNvGrpSpPr/>
          <p:nvPr/>
        </p:nvGrpSpPr>
        <p:grpSpPr>
          <a:xfrm>
            <a:off x="1621576" y="3154042"/>
            <a:ext cx="5942542" cy="2151112"/>
            <a:chOff x="26008" y="1689721"/>
            <a:chExt cx="5942542" cy="2151112"/>
          </a:xfrm>
        </p:grpSpPr>
        <p:sp>
          <p:nvSpPr>
            <p:cNvPr id="51" name="矩形 50"/>
            <p:cNvSpPr/>
            <p:nvPr/>
          </p:nvSpPr>
          <p:spPr bwMode="auto">
            <a:xfrm>
              <a:off x="850842" y="1938810"/>
              <a:ext cx="471309" cy="190202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mc:AlternateContent xmlns:mc="http://schemas.openxmlformats.org/markup-compatibility/2006" xmlns:a14="http://schemas.microsoft.com/office/drawing/2010/main">
          <mc:Choice Requires="a14">
            <p:sp>
              <p:nvSpPr>
                <p:cNvPr id="52" name="文字方塊 51"/>
                <p:cNvSpPr txBox="1"/>
                <p:nvPr/>
              </p:nvSpPr>
              <p:spPr>
                <a:xfrm>
                  <a:off x="5034833" y="1689721"/>
                  <a:ext cx="9337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a:solidFill>
                                  <a:srgbClr val="FF0000"/>
                                </a:solidFill>
                                <a:latin typeface="Cambria Math"/>
                                <a:ea typeface="Cambria Math"/>
                              </a:rPr>
                            </m:ctrlPr>
                          </m:sSubPr>
                          <m:e>
                            <m:r>
                              <a:rPr lang="en-US" altLang="zh-TW" i="1">
                                <a:solidFill>
                                  <a:srgbClr val="FF0000"/>
                                </a:solidFill>
                                <a:latin typeface="Cambria Math" panose="02040503050406030204" pitchFamily="18" charset="0"/>
                                <a:ea typeface="Cambria Math"/>
                              </a:rPr>
                              <m:t>𝑆</m:t>
                            </m:r>
                          </m:e>
                          <m:sub>
                            <m:r>
                              <a:rPr lang="en-US" altLang="zh-TW" i="1">
                                <a:solidFill>
                                  <a:srgbClr val="FF0000"/>
                                </a:solidFill>
                                <a:latin typeface="Cambria Math" panose="02040503050406030204" pitchFamily="18" charset="0"/>
                                <a:ea typeface="Cambria Math"/>
                              </a:rPr>
                              <m:t>𝑚𝑎𝑥</m:t>
                            </m:r>
                          </m:sub>
                        </m:sSub>
                      </m:oMath>
                    </m:oMathPara>
                  </a14:m>
                  <a:endParaRPr lang="zh-TW" altLang="en-US"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5034833" y="1689721"/>
                  <a:ext cx="933717" cy="461665"/>
                </a:xfrm>
                <a:prstGeom prst="rect">
                  <a:avLst/>
                </a:prstGeom>
                <a:blipFill rotWithShape="0">
                  <a:blip r:embed="rId14"/>
                  <a:stretch>
                    <a:fillRect/>
                  </a:stretch>
                </a:blipFill>
              </p:spPr>
              <p:txBody>
                <a:bodyPr/>
                <a:lstStyle/>
                <a:p>
                  <a:r>
                    <a:rPr lang="zh-TW" altLang="en-US">
                      <a:noFill/>
                    </a:rPr>
                    <a:t> </a:t>
                  </a:r>
                </a:p>
              </p:txBody>
            </p:sp>
          </mc:Fallback>
        </mc:AlternateContent>
        <p:sp>
          <p:nvSpPr>
            <p:cNvPr id="53" name="矩形 52"/>
            <p:cNvSpPr/>
            <p:nvPr/>
          </p:nvSpPr>
          <p:spPr bwMode="auto">
            <a:xfrm>
              <a:off x="1426907" y="3043065"/>
              <a:ext cx="471309" cy="79776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4" name="矩形 53"/>
            <p:cNvSpPr/>
            <p:nvPr/>
          </p:nvSpPr>
          <p:spPr bwMode="auto">
            <a:xfrm>
              <a:off x="2002971" y="3043065"/>
              <a:ext cx="471309" cy="797767"/>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5" name="矩形 54"/>
            <p:cNvSpPr/>
            <p:nvPr/>
          </p:nvSpPr>
          <p:spPr bwMode="auto">
            <a:xfrm>
              <a:off x="2579035" y="1938810"/>
              <a:ext cx="471309" cy="190202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6" name="矩形 55"/>
            <p:cNvSpPr/>
            <p:nvPr/>
          </p:nvSpPr>
          <p:spPr bwMode="auto">
            <a:xfrm>
              <a:off x="3155099" y="2491408"/>
              <a:ext cx="471309" cy="1349425"/>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cxnSp>
          <p:nvCxnSpPr>
            <p:cNvPr id="57" name="直線接點 56"/>
            <p:cNvCxnSpPr/>
            <p:nvPr/>
          </p:nvCxnSpPr>
          <p:spPr bwMode="auto">
            <a:xfrm flipV="1">
              <a:off x="26008" y="1920554"/>
              <a:ext cx="4971628" cy="9128"/>
            </a:xfrm>
            <a:prstGeom prst="line">
              <a:avLst/>
            </a:prstGeom>
            <a:solidFill>
              <a:schemeClr val="accent1"/>
            </a:solidFill>
            <a:ln w="19050" cap="flat" cmpd="sng" algn="ctr">
              <a:solidFill>
                <a:srgbClr val="FF0000"/>
              </a:solidFill>
              <a:prstDash val="solid"/>
              <a:miter lim="800000"/>
              <a:headEnd type="none" w="med" len="med"/>
              <a:tailEnd type="none" w="med" len="med"/>
            </a:ln>
            <a:effectLst/>
          </p:spPr>
        </p:cxnSp>
        <p:sp>
          <p:nvSpPr>
            <p:cNvPr id="58" name="矩形 57"/>
            <p:cNvSpPr/>
            <p:nvPr/>
          </p:nvSpPr>
          <p:spPr bwMode="auto">
            <a:xfrm>
              <a:off x="3731163" y="2826569"/>
              <a:ext cx="471309" cy="101426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9" name="矩形 58"/>
            <p:cNvSpPr/>
            <p:nvPr/>
          </p:nvSpPr>
          <p:spPr bwMode="auto">
            <a:xfrm>
              <a:off x="4307227" y="2515160"/>
              <a:ext cx="471309" cy="132567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60" name="矩形 59"/>
            <p:cNvSpPr/>
            <p:nvPr/>
          </p:nvSpPr>
          <p:spPr bwMode="auto">
            <a:xfrm>
              <a:off x="274779" y="3619127"/>
              <a:ext cx="471309" cy="221705"/>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64" name="文字方塊 63"/>
          <p:cNvSpPr txBox="1"/>
          <p:nvPr/>
        </p:nvSpPr>
        <p:spPr>
          <a:xfrm>
            <a:off x="3379180" y="5847444"/>
            <a:ext cx="1213987" cy="461665"/>
          </a:xfrm>
          <a:prstGeom prst="rect">
            <a:avLst/>
          </a:prstGeom>
          <a:noFill/>
        </p:spPr>
        <p:txBody>
          <a:bodyPr wrap="none" rtlCol="0">
            <a:spAutoFit/>
          </a:bodyPr>
          <a:lstStyle/>
          <a:p>
            <a:r>
              <a:rPr lang="en-US" altLang="zh-TW" dirty="0" smtClean="0">
                <a:solidFill>
                  <a:srgbClr val="FF0000"/>
                </a:solidFill>
              </a:rPr>
              <a:t>feasible</a:t>
            </a:r>
            <a:endParaRPr lang="zh-TW" altLang="en-US" dirty="0">
              <a:solidFill>
                <a:srgbClr val="FF0000"/>
              </a:solidFill>
            </a:endParaRPr>
          </a:p>
        </p:txBody>
      </p:sp>
      <p:sp>
        <p:nvSpPr>
          <p:cNvPr id="65" name="文字方塊 64"/>
          <p:cNvSpPr txBox="1"/>
          <p:nvPr/>
        </p:nvSpPr>
        <p:spPr>
          <a:xfrm>
            <a:off x="3267660" y="5808787"/>
            <a:ext cx="1456040" cy="461665"/>
          </a:xfrm>
          <a:prstGeom prst="rect">
            <a:avLst/>
          </a:prstGeom>
          <a:noFill/>
        </p:spPr>
        <p:txBody>
          <a:bodyPr wrap="none" rtlCol="0">
            <a:spAutoFit/>
          </a:bodyPr>
          <a:lstStyle/>
          <a:p>
            <a:r>
              <a:rPr lang="en-US" altLang="zh-TW" dirty="0" smtClean="0"/>
              <a:t>infeasible</a:t>
            </a:r>
            <a:endParaRPr lang="zh-TW" altLang="en-US" dirty="0"/>
          </a:p>
        </p:txBody>
      </p:sp>
    </p:spTree>
    <p:extLst>
      <p:ext uri="{BB962C8B-B14F-4D97-AF65-F5344CB8AC3E}">
        <p14:creationId xmlns:p14="http://schemas.microsoft.com/office/powerpoint/2010/main" val="282665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4"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5" name="直線接點 124"/>
          <p:cNvCxnSpPr/>
          <p:nvPr/>
        </p:nvCxnSpPr>
        <p:spPr bwMode="auto">
          <a:xfrm flipV="1">
            <a:off x="5476451" y="4131047"/>
            <a:ext cx="2960108" cy="2698"/>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20" name="直線接點 119"/>
          <p:cNvCxnSpPr/>
          <p:nvPr/>
        </p:nvCxnSpPr>
        <p:spPr bwMode="auto">
          <a:xfrm flipH="1" flipV="1">
            <a:off x="6912260" y="3095291"/>
            <a:ext cx="1503525" cy="1045715"/>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17" name="直線接點 116"/>
          <p:cNvCxnSpPr/>
          <p:nvPr/>
        </p:nvCxnSpPr>
        <p:spPr bwMode="auto">
          <a:xfrm flipV="1">
            <a:off x="5968485" y="3060837"/>
            <a:ext cx="965892" cy="2779196"/>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14" name="直線接點 113"/>
          <p:cNvCxnSpPr/>
          <p:nvPr/>
        </p:nvCxnSpPr>
        <p:spPr bwMode="auto">
          <a:xfrm flipH="1" flipV="1">
            <a:off x="8415785" y="4141006"/>
            <a:ext cx="12214" cy="938165"/>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11" name="直線接點 110"/>
          <p:cNvCxnSpPr/>
          <p:nvPr/>
        </p:nvCxnSpPr>
        <p:spPr bwMode="auto">
          <a:xfrm flipV="1">
            <a:off x="5477703" y="4163611"/>
            <a:ext cx="2941735" cy="890020"/>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09" name="直線接點 108"/>
          <p:cNvCxnSpPr/>
          <p:nvPr/>
        </p:nvCxnSpPr>
        <p:spPr bwMode="auto">
          <a:xfrm flipV="1">
            <a:off x="5477703" y="3495494"/>
            <a:ext cx="465546" cy="1590825"/>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04" name="直線接點 103"/>
          <p:cNvCxnSpPr/>
          <p:nvPr/>
        </p:nvCxnSpPr>
        <p:spPr bwMode="auto">
          <a:xfrm flipH="1" flipV="1">
            <a:off x="6910179" y="3060837"/>
            <a:ext cx="940280" cy="417681"/>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101" name="直線接點 100"/>
          <p:cNvCxnSpPr/>
          <p:nvPr/>
        </p:nvCxnSpPr>
        <p:spPr bwMode="auto">
          <a:xfrm>
            <a:off x="5991764" y="3478518"/>
            <a:ext cx="1871699" cy="2398834"/>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97" name="直線接點 96"/>
          <p:cNvCxnSpPr/>
          <p:nvPr/>
        </p:nvCxnSpPr>
        <p:spPr bwMode="auto">
          <a:xfrm flipH="1" flipV="1">
            <a:off x="5972530" y="3473671"/>
            <a:ext cx="950734" cy="2746660"/>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94" name="直線接點 93"/>
          <p:cNvCxnSpPr/>
          <p:nvPr/>
        </p:nvCxnSpPr>
        <p:spPr bwMode="auto">
          <a:xfrm flipV="1">
            <a:off x="5978237" y="3048499"/>
            <a:ext cx="938960" cy="425170"/>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91" name="直線接點 90"/>
          <p:cNvCxnSpPr/>
          <p:nvPr/>
        </p:nvCxnSpPr>
        <p:spPr bwMode="auto">
          <a:xfrm flipH="1" flipV="1">
            <a:off x="7864715" y="3484922"/>
            <a:ext cx="554723" cy="1594248"/>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88" name="直線接點 87"/>
          <p:cNvCxnSpPr/>
          <p:nvPr/>
        </p:nvCxnSpPr>
        <p:spPr bwMode="auto">
          <a:xfrm flipV="1">
            <a:off x="7837724" y="5061644"/>
            <a:ext cx="602287" cy="815708"/>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85" name="直線接點 84"/>
          <p:cNvCxnSpPr/>
          <p:nvPr/>
        </p:nvCxnSpPr>
        <p:spPr bwMode="auto">
          <a:xfrm flipV="1">
            <a:off x="6910179" y="5061644"/>
            <a:ext cx="1509259" cy="1135018"/>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82" name="直線接點 81"/>
          <p:cNvCxnSpPr/>
          <p:nvPr/>
        </p:nvCxnSpPr>
        <p:spPr bwMode="auto">
          <a:xfrm>
            <a:off x="5459804" y="5045620"/>
            <a:ext cx="2980207" cy="16023"/>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62" name="直線接點 61"/>
          <p:cNvCxnSpPr/>
          <p:nvPr/>
        </p:nvCxnSpPr>
        <p:spPr bwMode="auto">
          <a:xfrm>
            <a:off x="5498276" y="4254587"/>
            <a:ext cx="1427541" cy="1958098"/>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58" name="直線接點 57"/>
          <p:cNvCxnSpPr/>
          <p:nvPr/>
        </p:nvCxnSpPr>
        <p:spPr bwMode="auto">
          <a:xfrm>
            <a:off x="5974075" y="5840033"/>
            <a:ext cx="1872208" cy="12721"/>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54" name="直線接點 53"/>
          <p:cNvCxnSpPr/>
          <p:nvPr/>
        </p:nvCxnSpPr>
        <p:spPr bwMode="auto">
          <a:xfrm>
            <a:off x="5978237" y="3475938"/>
            <a:ext cx="1868046" cy="6324"/>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cxnSp>
        <p:nvCxnSpPr>
          <p:cNvPr id="3" name="直線接點 2"/>
          <p:cNvCxnSpPr/>
          <p:nvPr/>
        </p:nvCxnSpPr>
        <p:spPr bwMode="auto">
          <a:xfrm>
            <a:off x="6934377" y="3053625"/>
            <a:ext cx="1505634" cy="2032694"/>
          </a:xfrm>
          <a:prstGeom prst="line">
            <a:avLst/>
          </a:prstGeom>
          <a:solidFill>
            <a:schemeClr val="accent1"/>
          </a:solidFill>
          <a:ln w="22225" cap="flat" cmpd="sng" algn="ctr">
            <a:solidFill>
              <a:schemeClr val="tx1"/>
            </a:solidFill>
            <a:prstDash val="solid"/>
            <a:miter lim="800000"/>
            <a:headEnd type="none" w="med" len="med"/>
            <a:tailEnd type="none" w="med" len="med"/>
          </a:ln>
          <a:effectLst/>
        </p:spPr>
      </p:cxnSp>
      <p:sp>
        <p:nvSpPr>
          <p:cNvPr id="9" name="標題 8"/>
          <p:cNvSpPr>
            <a:spLocks noGrp="1"/>
          </p:cNvSpPr>
          <p:nvPr>
            <p:ph type="title"/>
          </p:nvPr>
        </p:nvSpPr>
        <p:spPr>
          <a:xfrm>
            <a:off x="469132" y="70520"/>
            <a:ext cx="8207324" cy="838200"/>
          </a:xfrm>
        </p:spPr>
        <p:txBody>
          <a:bodyPr/>
          <a:lstStyle/>
          <a:p>
            <a:r>
              <a:rPr lang="en-US" altLang="zh-TW" sz="2400" dirty="0"/>
              <a:t>Simultaneous Broadcast Addressing and </a:t>
            </a:r>
            <a:r>
              <a:rPr lang="en-US" altLang="zh-TW" sz="2400" dirty="0" smtClean="0"/>
              <a:t>Routing (1/2)</a:t>
            </a:r>
            <a:endParaRPr lang="zh-TW" altLang="en-US" sz="2400"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22</a:t>
            </a:fld>
            <a:endParaRPr lang="en-US" altLang="zh-TW">
              <a:solidFill>
                <a:srgbClr val="000000"/>
              </a:solidFill>
            </a:endParaRPr>
          </a:p>
        </p:txBody>
      </p:sp>
      <p:sp>
        <p:nvSpPr>
          <p:cNvPr id="5" name="矩形 4"/>
          <p:cNvSpPr/>
          <p:nvPr/>
        </p:nvSpPr>
        <p:spPr bwMode="auto">
          <a:xfrm>
            <a:off x="792374" y="1058414"/>
            <a:ext cx="7596050" cy="1033332"/>
          </a:xfrm>
          <a:prstGeom prst="rect">
            <a:avLst/>
          </a:prstGeom>
          <a:solidFill>
            <a:schemeClr val="accent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rgbClr val="002060"/>
                </a:solidFill>
                <a:effectLst/>
                <a:ea typeface="新細明體" pitchFamily="18" charset="-120"/>
              </a:rPr>
              <a:t>Main idea:</a:t>
            </a:r>
            <a:r>
              <a:rPr kumimoji="1" lang="en-US" altLang="zh-TW" sz="2400" b="1" i="0" u="none" strike="noStrike" cap="none" normalizeH="0" dirty="0" smtClean="0">
                <a:ln>
                  <a:noFill/>
                </a:ln>
                <a:solidFill>
                  <a:srgbClr val="002060"/>
                </a:solidFill>
                <a:effectLst/>
                <a:ea typeface="新細明體" pitchFamily="18" charset="-120"/>
              </a:rPr>
              <a:t>  progressive solving</a:t>
            </a:r>
            <a:endParaRPr lang="en-US" altLang="zh-TW" b="1" dirty="0">
              <a:solidFill>
                <a:srgbClr val="002060"/>
              </a:solidFill>
              <a:ea typeface="新細明體" pitchFamily="18" charset="-120"/>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zh-TW" sz="2000" dirty="0" smtClean="0"/>
              <a:t>Divide </a:t>
            </a:r>
            <a:r>
              <a:rPr lang="en-US" altLang="zh-TW" sz="2000" dirty="0"/>
              <a:t>the original problem into a set of manageable </a:t>
            </a:r>
            <a:r>
              <a:rPr lang="en-US" altLang="zh-TW" sz="2000" dirty="0" smtClean="0"/>
              <a:t>sub-problems</a:t>
            </a:r>
          </a:p>
          <a:p>
            <a:pPr marL="0" marR="0" indent="0" algn="l" defTabSz="914400" rtl="0" eaLnBrk="1" fontAlgn="base" latinLnBrk="0" hangingPunct="1">
              <a:lnSpc>
                <a:spcPct val="100000"/>
              </a:lnSpc>
              <a:spcBef>
                <a:spcPct val="0"/>
              </a:spcBef>
              <a:spcAft>
                <a:spcPct val="0"/>
              </a:spcAft>
              <a:buClrTx/>
              <a:buSzTx/>
              <a:buFontTx/>
              <a:buNone/>
              <a:tabLst/>
            </a:pPr>
            <a:r>
              <a:rPr lang="en-US" altLang="zh-TW" sz="2000" dirty="0" smtClean="0"/>
              <a:t>corresponding </a:t>
            </a:r>
            <a:r>
              <a:rPr lang="en-US" altLang="zh-TW" sz="2000" dirty="0"/>
              <a:t>to a pin-electrode merging</a:t>
            </a:r>
          </a:p>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dirty="0" smtClean="0">
              <a:ln>
                <a:noFill/>
              </a:ln>
              <a:solidFill>
                <a:schemeClr val="tx1"/>
              </a:solidFill>
              <a:effectLst/>
              <a:latin typeface="Tahoma" pitchFamily="34" charset="0"/>
              <a:ea typeface="新細明體" pitchFamily="18" charset="-120"/>
            </a:endParaRPr>
          </a:p>
        </p:txBody>
      </p:sp>
      <p:sp>
        <p:nvSpPr>
          <p:cNvPr id="121" name="橢圓 120"/>
          <p:cNvSpPr/>
          <p:nvPr/>
        </p:nvSpPr>
        <p:spPr>
          <a:xfrm>
            <a:off x="1063119" y="2609825"/>
            <a:ext cx="247650" cy="247650"/>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2" name="文字方塊 121"/>
          <p:cNvSpPr txBox="1"/>
          <p:nvPr/>
        </p:nvSpPr>
        <p:spPr>
          <a:xfrm>
            <a:off x="1266319" y="2127225"/>
            <a:ext cx="2638543"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 Unaddressed electrodes</a:t>
            </a:r>
            <a:endParaRPr kumimoji="0" lang="zh-TW" altLang="en-US" sz="1800" b="1"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3" name="文字方塊 122"/>
          <p:cNvSpPr txBox="1"/>
          <p:nvPr/>
        </p:nvSpPr>
        <p:spPr>
          <a:xfrm>
            <a:off x="1266319" y="2542634"/>
            <a:ext cx="2382127"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 Addressed electrodes</a:t>
            </a:r>
            <a:endParaRPr kumimoji="0" lang="zh-TW" altLang="en-US" sz="1800" b="1"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4" name="矩形 123"/>
          <p:cNvSpPr/>
          <p:nvPr/>
        </p:nvSpPr>
        <p:spPr>
          <a:xfrm>
            <a:off x="1046290" y="2996952"/>
            <a:ext cx="3642029" cy="637756"/>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8" name="文字方塊 127"/>
          <p:cNvSpPr txBox="1"/>
          <p:nvPr/>
        </p:nvSpPr>
        <p:spPr>
          <a:xfrm>
            <a:off x="3540281" y="309178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8</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9" name="文字方塊 128"/>
          <p:cNvSpPr txBox="1"/>
          <p:nvPr/>
        </p:nvSpPr>
        <p:spPr>
          <a:xfrm>
            <a:off x="1400188" y="3088671"/>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2</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0" name="文字方塊 129"/>
          <p:cNvSpPr txBox="1"/>
          <p:nvPr/>
        </p:nvSpPr>
        <p:spPr>
          <a:xfrm>
            <a:off x="1776333" y="3091786"/>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3</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1" name="文字方塊 130"/>
          <p:cNvSpPr txBox="1"/>
          <p:nvPr/>
        </p:nvSpPr>
        <p:spPr>
          <a:xfrm>
            <a:off x="2151154" y="309744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4</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2" name="文字方塊 131"/>
          <p:cNvSpPr txBox="1"/>
          <p:nvPr/>
        </p:nvSpPr>
        <p:spPr>
          <a:xfrm>
            <a:off x="2845482" y="3096907"/>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6</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4" name="文字方塊 133"/>
          <p:cNvSpPr txBox="1"/>
          <p:nvPr/>
        </p:nvSpPr>
        <p:spPr>
          <a:xfrm>
            <a:off x="3190869" y="310295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7</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5" name="矩形 134"/>
          <p:cNvSpPr/>
          <p:nvPr/>
        </p:nvSpPr>
        <p:spPr>
          <a:xfrm>
            <a:off x="1070739" y="2216760"/>
            <a:ext cx="240030" cy="231140"/>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5" name="文字方塊 144"/>
          <p:cNvSpPr txBox="1"/>
          <p:nvPr/>
        </p:nvSpPr>
        <p:spPr>
          <a:xfrm>
            <a:off x="1076072" y="3094333"/>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6" name="文字方塊 145"/>
          <p:cNvSpPr txBox="1"/>
          <p:nvPr/>
        </p:nvSpPr>
        <p:spPr>
          <a:xfrm>
            <a:off x="4274870" y="3097448"/>
            <a:ext cx="441146"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10</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7" name="文字方塊 146"/>
          <p:cNvSpPr txBox="1"/>
          <p:nvPr/>
        </p:nvSpPr>
        <p:spPr>
          <a:xfrm>
            <a:off x="3944562" y="310295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9</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8" name="文字方塊 147"/>
          <p:cNvSpPr txBox="1"/>
          <p:nvPr/>
        </p:nvSpPr>
        <p:spPr>
          <a:xfrm>
            <a:off x="2503103" y="3102958"/>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5</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9" name="矩形 148"/>
          <p:cNvSpPr/>
          <p:nvPr/>
        </p:nvSpPr>
        <p:spPr>
          <a:xfrm>
            <a:off x="5800534" y="3307739"/>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0" name="文字方塊 149"/>
          <p:cNvSpPr txBox="1"/>
          <p:nvPr/>
        </p:nvSpPr>
        <p:spPr>
          <a:xfrm>
            <a:off x="5791974" y="3275692"/>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1" name="矩形 150"/>
          <p:cNvSpPr/>
          <p:nvPr/>
        </p:nvSpPr>
        <p:spPr>
          <a:xfrm>
            <a:off x="6740807" y="2884983"/>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2" name="文字方塊 151"/>
          <p:cNvSpPr txBox="1"/>
          <p:nvPr/>
        </p:nvSpPr>
        <p:spPr>
          <a:xfrm>
            <a:off x="6732247" y="285293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2</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3" name="矩形 152"/>
          <p:cNvSpPr/>
          <p:nvPr/>
        </p:nvSpPr>
        <p:spPr>
          <a:xfrm>
            <a:off x="7744750" y="3245023"/>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4" name="文字方塊 153"/>
          <p:cNvSpPr txBox="1"/>
          <p:nvPr/>
        </p:nvSpPr>
        <p:spPr>
          <a:xfrm>
            <a:off x="7736190" y="321297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3</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5" name="矩形 154"/>
          <p:cNvSpPr/>
          <p:nvPr/>
        </p:nvSpPr>
        <p:spPr>
          <a:xfrm>
            <a:off x="8245897" y="3965103"/>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6" name="文字方塊 155"/>
          <p:cNvSpPr txBox="1"/>
          <p:nvPr/>
        </p:nvSpPr>
        <p:spPr>
          <a:xfrm>
            <a:off x="8237337" y="393305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4</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7" name="矩形 156"/>
          <p:cNvSpPr/>
          <p:nvPr/>
        </p:nvSpPr>
        <p:spPr>
          <a:xfrm>
            <a:off x="5804696" y="5687414"/>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8" name="文字方塊 157"/>
          <p:cNvSpPr txBox="1"/>
          <p:nvPr/>
        </p:nvSpPr>
        <p:spPr>
          <a:xfrm>
            <a:off x="5796136" y="5655367"/>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8</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59" name="矩形 158"/>
          <p:cNvSpPr/>
          <p:nvPr/>
        </p:nvSpPr>
        <p:spPr>
          <a:xfrm>
            <a:off x="6740800" y="6044043"/>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0" name="文字方塊 159"/>
          <p:cNvSpPr txBox="1"/>
          <p:nvPr/>
        </p:nvSpPr>
        <p:spPr>
          <a:xfrm>
            <a:off x="6732240" y="601199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7</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1" name="矩形 160"/>
          <p:cNvSpPr/>
          <p:nvPr/>
        </p:nvSpPr>
        <p:spPr>
          <a:xfrm>
            <a:off x="7672742" y="5693295"/>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2" name="文字方塊 161"/>
          <p:cNvSpPr txBox="1"/>
          <p:nvPr/>
        </p:nvSpPr>
        <p:spPr>
          <a:xfrm>
            <a:off x="7664182" y="5661248"/>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6</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3" name="矩形 162"/>
          <p:cNvSpPr/>
          <p:nvPr/>
        </p:nvSpPr>
        <p:spPr>
          <a:xfrm>
            <a:off x="8248806" y="4893001"/>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4" name="文字方塊 163"/>
          <p:cNvSpPr txBox="1"/>
          <p:nvPr/>
        </p:nvSpPr>
        <p:spPr>
          <a:xfrm>
            <a:off x="8240246" y="4860954"/>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5</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5" name="矩形 164"/>
          <p:cNvSpPr/>
          <p:nvPr/>
        </p:nvSpPr>
        <p:spPr>
          <a:xfrm>
            <a:off x="5291542" y="3965103"/>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6" name="文字方塊 165"/>
          <p:cNvSpPr txBox="1"/>
          <p:nvPr/>
        </p:nvSpPr>
        <p:spPr>
          <a:xfrm>
            <a:off x="5282982" y="3933056"/>
            <a:ext cx="441146"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10</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7" name="橢圓 126"/>
          <p:cNvSpPr/>
          <p:nvPr/>
        </p:nvSpPr>
        <p:spPr>
          <a:xfrm>
            <a:off x="5292344" y="3989199"/>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16" name="群組 15"/>
          <p:cNvGrpSpPr/>
          <p:nvPr/>
        </p:nvGrpSpPr>
        <p:grpSpPr>
          <a:xfrm>
            <a:off x="5280612" y="4866011"/>
            <a:ext cx="364202" cy="369332"/>
            <a:chOff x="5280612" y="4866011"/>
            <a:chExt cx="364202" cy="369332"/>
          </a:xfrm>
        </p:grpSpPr>
        <p:sp>
          <p:nvSpPr>
            <p:cNvPr id="167" name="矩形 166"/>
            <p:cNvSpPr/>
            <p:nvPr/>
          </p:nvSpPr>
          <p:spPr>
            <a:xfrm>
              <a:off x="5289172" y="4898058"/>
              <a:ext cx="347083" cy="33728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68" name="文字方塊 167"/>
            <p:cNvSpPr txBox="1"/>
            <p:nvPr/>
          </p:nvSpPr>
          <p:spPr>
            <a:xfrm>
              <a:off x="5280612" y="4866011"/>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9</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40" name="圓柱 39"/>
          <p:cNvSpPr/>
          <p:nvPr/>
        </p:nvSpPr>
        <p:spPr>
          <a:xfrm>
            <a:off x="1753899" y="4344903"/>
            <a:ext cx="546100" cy="857250"/>
          </a:xfrm>
          <a:prstGeom prst="can">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1" name="文字方塊 40"/>
          <p:cNvSpPr txBox="1"/>
          <p:nvPr/>
        </p:nvSpPr>
        <p:spPr>
          <a:xfrm>
            <a:off x="1826059" y="4854550"/>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5</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2" name="向下箭號 41"/>
          <p:cNvSpPr/>
          <p:nvPr/>
        </p:nvSpPr>
        <p:spPr>
          <a:xfrm>
            <a:off x="1953924" y="4142998"/>
            <a:ext cx="143195" cy="144780"/>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3" name="圓柱 42"/>
          <p:cNvSpPr/>
          <p:nvPr/>
        </p:nvSpPr>
        <p:spPr>
          <a:xfrm>
            <a:off x="1043608" y="4350221"/>
            <a:ext cx="546100" cy="857250"/>
          </a:xfrm>
          <a:prstGeom prst="can">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4" name="文字方塊 43"/>
          <p:cNvSpPr txBox="1"/>
          <p:nvPr/>
        </p:nvSpPr>
        <p:spPr>
          <a:xfrm>
            <a:off x="1115768" y="485986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5" name="向下箭號 44"/>
          <p:cNvSpPr/>
          <p:nvPr/>
        </p:nvSpPr>
        <p:spPr>
          <a:xfrm>
            <a:off x="1243633" y="4148316"/>
            <a:ext cx="143195" cy="144780"/>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6" name="圓柱 45"/>
          <p:cNvSpPr/>
          <p:nvPr/>
        </p:nvSpPr>
        <p:spPr>
          <a:xfrm>
            <a:off x="2448618" y="4346560"/>
            <a:ext cx="546100" cy="857250"/>
          </a:xfrm>
          <a:prstGeom prst="can">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7" name="文字方塊 46"/>
          <p:cNvSpPr txBox="1"/>
          <p:nvPr/>
        </p:nvSpPr>
        <p:spPr>
          <a:xfrm>
            <a:off x="2520778" y="4856207"/>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8</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8" name="向下箭號 47"/>
          <p:cNvSpPr/>
          <p:nvPr/>
        </p:nvSpPr>
        <p:spPr>
          <a:xfrm>
            <a:off x="2648643" y="4144655"/>
            <a:ext cx="143195" cy="144780"/>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9" name="圓柱 48"/>
          <p:cNvSpPr/>
          <p:nvPr/>
        </p:nvSpPr>
        <p:spPr>
          <a:xfrm>
            <a:off x="3203848" y="4344903"/>
            <a:ext cx="546100" cy="857250"/>
          </a:xfrm>
          <a:prstGeom prst="can">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0" name="文字方塊 49"/>
          <p:cNvSpPr txBox="1"/>
          <p:nvPr/>
        </p:nvSpPr>
        <p:spPr>
          <a:xfrm>
            <a:off x="3276008" y="4854550"/>
            <a:ext cx="457176"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10</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1" name="向下箭號 50"/>
          <p:cNvSpPr/>
          <p:nvPr/>
        </p:nvSpPr>
        <p:spPr>
          <a:xfrm>
            <a:off x="3403873" y="4142998"/>
            <a:ext cx="143195" cy="144780"/>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8" name="文字方塊 137"/>
          <p:cNvSpPr txBox="1"/>
          <p:nvPr/>
        </p:nvSpPr>
        <p:spPr>
          <a:xfrm>
            <a:off x="5259751" y="3941280"/>
            <a:ext cx="441146"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10</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39" name="橢圓 138"/>
          <p:cNvSpPr/>
          <p:nvPr/>
        </p:nvSpPr>
        <p:spPr>
          <a:xfrm>
            <a:off x="8200846" y="4890441"/>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0" name="文字方塊 139"/>
          <p:cNvSpPr txBox="1"/>
          <p:nvPr/>
        </p:nvSpPr>
        <p:spPr>
          <a:xfrm>
            <a:off x="8192991" y="4835307"/>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5</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1" name="橢圓 140"/>
          <p:cNvSpPr/>
          <p:nvPr/>
        </p:nvSpPr>
        <p:spPr>
          <a:xfrm>
            <a:off x="5781927" y="5667331"/>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2" name="文字方塊 141"/>
          <p:cNvSpPr txBox="1"/>
          <p:nvPr/>
        </p:nvSpPr>
        <p:spPr>
          <a:xfrm>
            <a:off x="5774072" y="5612197"/>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8</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3" name="橢圓 142"/>
          <p:cNvSpPr/>
          <p:nvPr/>
        </p:nvSpPr>
        <p:spPr>
          <a:xfrm>
            <a:off x="5806331" y="3318008"/>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44" name="文字方塊 143"/>
          <p:cNvSpPr txBox="1"/>
          <p:nvPr/>
        </p:nvSpPr>
        <p:spPr>
          <a:xfrm>
            <a:off x="5798476" y="3262874"/>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6" name="群組 5"/>
          <p:cNvGrpSpPr/>
          <p:nvPr/>
        </p:nvGrpSpPr>
        <p:grpSpPr>
          <a:xfrm>
            <a:off x="6750160" y="2874335"/>
            <a:ext cx="378630" cy="408267"/>
            <a:chOff x="1579919" y="5369870"/>
            <a:chExt cx="378630" cy="408267"/>
          </a:xfrm>
        </p:grpSpPr>
        <p:sp>
          <p:nvSpPr>
            <p:cNvPr id="169" name="橢圓 168"/>
            <p:cNvSpPr/>
            <p:nvPr/>
          </p:nvSpPr>
          <p:spPr>
            <a:xfrm>
              <a:off x="1583378" y="5429313"/>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70" name="文字方塊 169"/>
            <p:cNvSpPr txBox="1"/>
            <p:nvPr/>
          </p:nvSpPr>
          <p:spPr>
            <a:xfrm>
              <a:off x="1579919" y="5369870"/>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2</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grpSp>
        <p:nvGrpSpPr>
          <p:cNvPr id="7" name="群組 6"/>
          <p:cNvGrpSpPr/>
          <p:nvPr/>
        </p:nvGrpSpPr>
        <p:grpSpPr>
          <a:xfrm>
            <a:off x="7685084" y="3205763"/>
            <a:ext cx="364202" cy="408267"/>
            <a:chOff x="2105138" y="5373216"/>
            <a:chExt cx="364202" cy="408267"/>
          </a:xfrm>
        </p:grpSpPr>
        <p:sp>
          <p:nvSpPr>
            <p:cNvPr id="171" name="橢圓 170"/>
            <p:cNvSpPr/>
            <p:nvPr/>
          </p:nvSpPr>
          <p:spPr>
            <a:xfrm>
              <a:off x="2108597" y="5432659"/>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72" name="文字方塊 171"/>
            <p:cNvSpPr txBox="1"/>
            <p:nvPr/>
          </p:nvSpPr>
          <p:spPr>
            <a:xfrm>
              <a:off x="2105138" y="537321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3</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grpSp>
        <p:nvGrpSpPr>
          <p:cNvPr id="8" name="群組 7"/>
          <p:cNvGrpSpPr/>
          <p:nvPr/>
        </p:nvGrpSpPr>
        <p:grpSpPr>
          <a:xfrm>
            <a:off x="7643609" y="5585160"/>
            <a:ext cx="364202" cy="408267"/>
            <a:chOff x="2555776" y="5373216"/>
            <a:chExt cx="364202" cy="408267"/>
          </a:xfrm>
        </p:grpSpPr>
        <p:sp>
          <p:nvSpPr>
            <p:cNvPr id="173" name="橢圓 172"/>
            <p:cNvSpPr/>
            <p:nvPr/>
          </p:nvSpPr>
          <p:spPr>
            <a:xfrm>
              <a:off x="2559235" y="5432659"/>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74" name="文字方塊 173"/>
            <p:cNvSpPr txBox="1"/>
            <p:nvPr/>
          </p:nvSpPr>
          <p:spPr>
            <a:xfrm>
              <a:off x="2555776" y="5373216"/>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6</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grpSp>
        <p:nvGrpSpPr>
          <p:cNvPr id="10" name="群組 9"/>
          <p:cNvGrpSpPr/>
          <p:nvPr/>
        </p:nvGrpSpPr>
        <p:grpSpPr>
          <a:xfrm>
            <a:off x="6714646" y="5904604"/>
            <a:ext cx="364202" cy="408267"/>
            <a:chOff x="3080995" y="5376562"/>
            <a:chExt cx="364202" cy="408267"/>
          </a:xfrm>
        </p:grpSpPr>
        <p:sp>
          <p:nvSpPr>
            <p:cNvPr id="175" name="橢圓 174"/>
            <p:cNvSpPr/>
            <p:nvPr/>
          </p:nvSpPr>
          <p:spPr>
            <a:xfrm>
              <a:off x="3084454" y="5436005"/>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76" name="文字方塊 175"/>
            <p:cNvSpPr txBox="1"/>
            <p:nvPr/>
          </p:nvSpPr>
          <p:spPr>
            <a:xfrm>
              <a:off x="3080995" y="5376562"/>
              <a:ext cx="364202"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7</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2" name="文字方塊 1"/>
          <p:cNvSpPr txBox="1"/>
          <p:nvPr/>
        </p:nvSpPr>
        <p:spPr>
          <a:xfrm>
            <a:off x="107504" y="3691081"/>
            <a:ext cx="5239611" cy="400110"/>
          </a:xfrm>
          <a:prstGeom prst="rect">
            <a:avLst/>
          </a:prstGeom>
          <a:noFill/>
        </p:spPr>
        <p:txBody>
          <a:bodyPr wrap="square" rtlCol="0">
            <a:spAutoFit/>
          </a:bodyPr>
          <a:lstStyle/>
          <a:p>
            <a:r>
              <a:rPr lang="en-US" altLang="zh-TW" sz="2000" dirty="0" smtClean="0">
                <a:solidFill>
                  <a:srgbClr val="FF0000"/>
                </a:solidFill>
              </a:rPr>
              <a:t>Set initial pins by a maximal independent set</a:t>
            </a:r>
            <a:endParaRPr lang="zh-TW" altLang="en-US" sz="2000" dirty="0">
              <a:solidFill>
                <a:srgbClr val="FF0000"/>
              </a:solidFill>
            </a:endParaRPr>
          </a:p>
        </p:txBody>
      </p:sp>
      <p:sp>
        <p:nvSpPr>
          <p:cNvPr id="92" name="文字方塊 91"/>
          <p:cNvSpPr txBox="1"/>
          <p:nvPr/>
        </p:nvSpPr>
        <p:spPr>
          <a:xfrm>
            <a:off x="986569" y="3704091"/>
            <a:ext cx="4018543" cy="400110"/>
          </a:xfrm>
          <a:prstGeom prst="rect">
            <a:avLst/>
          </a:prstGeom>
          <a:noFill/>
        </p:spPr>
        <p:txBody>
          <a:bodyPr wrap="square" rtlCol="0">
            <a:spAutoFit/>
          </a:bodyPr>
          <a:lstStyle/>
          <a:p>
            <a:r>
              <a:rPr lang="en-US" altLang="zh-TW" sz="2000" dirty="0" smtClean="0">
                <a:solidFill>
                  <a:srgbClr val="FF0000"/>
                </a:solidFill>
              </a:rPr>
              <a:t>Broadcast addressing and routing</a:t>
            </a:r>
            <a:endParaRPr lang="zh-TW" altLang="en-US" sz="2000" dirty="0">
              <a:solidFill>
                <a:srgbClr val="FF0000"/>
              </a:solidFill>
            </a:endParaRPr>
          </a:p>
        </p:txBody>
      </p:sp>
      <p:sp>
        <p:nvSpPr>
          <p:cNvPr id="93" name="文字方塊 92"/>
          <p:cNvSpPr txBox="1"/>
          <p:nvPr/>
        </p:nvSpPr>
        <p:spPr>
          <a:xfrm>
            <a:off x="1831595" y="468109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2</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5" name="文字方塊 94"/>
          <p:cNvSpPr txBox="1"/>
          <p:nvPr/>
        </p:nvSpPr>
        <p:spPr>
          <a:xfrm>
            <a:off x="1114557" y="4692311"/>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3</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6" name="文字方塊 95"/>
          <p:cNvSpPr txBox="1"/>
          <p:nvPr/>
        </p:nvSpPr>
        <p:spPr>
          <a:xfrm>
            <a:off x="2511247" y="468730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6</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8" name="文字方塊 97"/>
          <p:cNvSpPr txBox="1"/>
          <p:nvPr/>
        </p:nvSpPr>
        <p:spPr>
          <a:xfrm>
            <a:off x="3262006" y="468730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7</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99" name="圓柱 98"/>
          <p:cNvSpPr/>
          <p:nvPr/>
        </p:nvSpPr>
        <p:spPr>
          <a:xfrm>
            <a:off x="3954697" y="4325596"/>
            <a:ext cx="509544" cy="857250"/>
          </a:xfrm>
          <a:prstGeom prst="can">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0" name="文字方塊 99"/>
          <p:cNvSpPr txBox="1"/>
          <p:nvPr/>
        </p:nvSpPr>
        <p:spPr>
          <a:xfrm>
            <a:off x="4019903" y="4838651"/>
            <a:ext cx="428966" cy="369332"/>
          </a:xfrm>
          <a:prstGeom prst="rect">
            <a:avLst/>
          </a:prstGeom>
          <a:noFill/>
        </p:spPr>
        <p:txBody>
          <a:bodyPr wrap="squar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4</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2" name="文字方塊 11"/>
          <p:cNvSpPr txBox="1"/>
          <p:nvPr/>
        </p:nvSpPr>
        <p:spPr>
          <a:xfrm>
            <a:off x="639284" y="3715589"/>
            <a:ext cx="4575035" cy="369332"/>
          </a:xfrm>
          <a:prstGeom prst="rect">
            <a:avLst/>
          </a:prstGeom>
          <a:noFill/>
        </p:spPr>
        <p:txBody>
          <a:bodyPr wrap="none" rtlCol="0">
            <a:spAutoFit/>
          </a:bodyPr>
          <a:lstStyle/>
          <a:p>
            <a:r>
              <a:rPr lang="en-US" altLang="zh-TW" sz="1800" dirty="0" smtClean="0">
                <a:solidFill>
                  <a:srgbClr val="FF0000"/>
                </a:solidFill>
              </a:rPr>
              <a:t>Set an unaddressed electrode as a new pin</a:t>
            </a:r>
            <a:endParaRPr lang="zh-TW" altLang="en-US" sz="1800" dirty="0">
              <a:solidFill>
                <a:srgbClr val="FF0000"/>
              </a:solidFill>
            </a:endParaRPr>
          </a:p>
        </p:txBody>
      </p:sp>
      <p:grpSp>
        <p:nvGrpSpPr>
          <p:cNvPr id="13" name="群組 12"/>
          <p:cNvGrpSpPr/>
          <p:nvPr/>
        </p:nvGrpSpPr>
        <p:grpSpPr>
          <a:xfrm>
            <a:off x="8210389" y="3920891"/>
            <a:ext cx="378630" cy="390791"/>
            <a:chOff x="4190560" y="5427531"/>
            <a:chExt cx="378630" cy="390791"/>
          </a:xfrm>
        </p:grpSpPr>
        <p:sp>
          <p:nvSpPr>
            <p:cNvPr id="102" name="橢圓 101"/>
            <p:cNvSpPr/>
            <p:nvPr/>
          </p:nvSpPr>
          <p:spPr>
            <a:xfrm>
              <a:off x="4195410" y="5469498"/>
              <a:ext cx="348492" cy="348824"/>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3" name="文字方塊 102"/>
            <p:cNvSpPr txBox="1"/>
            <p:nvPr/>
          </p:nvSpPr>
          <p:spPr>
            <a:xfrm>
              <a:off x="4190560" y="5427531"/>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4</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14" name="文字方塊 13"/>
          <p:cNvSpPr txBox="1"/>
          <p:nvPr/>
        </p:nvSpPr>
        <p:spPr>
          <a:xfrm>
            <a:off x="992549" y="3710425"/>
            <a:ext cx="3973204" cy="400110"/>
          </a:xfrm>
          <a:prstGeom prst="rect">
            <a:avLst/>
          </a:prstGeom>
          <a:noFill/>
        </p:spPr>
        <p:txBody>
          <a:bodyPr wrap="none" rtlCol="0">
            <a:spAutoFit/>
          </a:bodyPr>
          <a:lstStyle/>
          <a:p>
            <a:r>
              <a:rPr lang="en-US" altLang="zh-TW" sz="2000" dirty="0" smtClean="0">
                <a:solidFill>
                  <a:srgbClr val="FF0000"/>
                </a:solidFill>
              </a:rPr>
              <a:t>Broadcast addressing and routing</a:t>
            </a:r>
            <a:endParaRPr lang="zh-TW" altLang="en-US" sz="2000" dirty="0">
              <a:solidFill>
                <a:srgbClr val="FF0000"/>
              </a:solidFill>
            </a:endParaRPr>
          </a:p>
        </p:txBody>
      </p:sp>
      <p:sp>
        <p:nvSpPr>
          <p:cNvPr id="106" name="文字方塊 105"/>
          <p:cNvSpPr txBox="1"/>
          <p:nvPr/>
        </p:nvSpPr>
        <p:spPr>
          <a:xfrm>
            <a:off x="4018651" y="4632753"/>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9</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15" name="群組 14"/>
          <p:cNvGrpSpPr/>
          <p:nvPr/>
        </p:nvGrpSpPr>
        <p:grpSpPr>
          <a:xfrm>
            <a:off x="5319963" y="4807691"/>
            <a:ext cx="378630" cy="401855"/>
            <a:chOff x="3190869" y="5502748"/>
            <a:chExt cx="378630" cy="401855"/>
          </a:xfrm>
        </p:grpSpPr>
        <p:sp>
          <p:nvSpPr>
            <p:cNvPr id="107" name="橢圓 106"/>
            <p:cNvSpPr/>
            <p:nvPr/>
          </p:nvSpPr>
          <p:spPr>
            <a:xfrm>
              <a:off x="3201404" y="5563588"/>
              <a:ext cx="345664" cy="341015"/>
            </a:xfrm>
            <a:prstGeom prst="ellipse">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08" name="文字方塊 107"/>
            <p:cNvSpPr txBox="1"/>
            <p:nvPr/>
          </p:nvSpPr>
          <p:spPr>
            <a:xfrm>
              <a:off x="3190869" y="5502748"/>
              <a:ext cx="378630" cy="369332"/>
            </a:xfrm>
            <a:prstGeom prst="rect">
              <a:avLst/>
            </a:prstGeom>
            <a:noFill/>
          </p:spPr>
          <p:txBody>
            <a:bodyPr wrap="none" rtlCol="0">
              <a:spAutoFit/>
            </a:bodyPr>
            <a:lstStyle/>
            <a:p>
              <a:pPr fontAlgn="auto">
                <a:spcBef>
                  <a:spcPts val="0"/>
                </a:spcBef>
                <a:spcAft>
                  <a:spcPts val="0"/>
                </a:spcAft>
              </a:pPr>
              <a:r>
                <a:rPr kumimoji="0" lang="en-US" altLang="zh-TW" sz="1800" b="1" dirty="0" err="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e</a:t>
              </a:r>
              <a:r>
                <a:rPr kumimoji="0" lang="en-US" altLang="zh-TW" sz="1800" b="1" baseline="-25000" dirty="0" err="1">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9</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grpSp>
      <p:sp>
        <p:nvSpPr>
          <p:cNvPr id="112" name="文字方塊 111"/>
          <p:cNvSpPr txBox="1"/>
          <p:nvPr/>
        </p:nvSpPr>
        <p:spPr>
          <a:xfrm>
            <a:off x="1797084" y="5247922"/>
            <a:ext cx="402674" cy="369332"/>
          </a:xfrm>
          <a:prstGeom prst="rect">
            <a:avLst/>
          </a:prstGeom>
          <a:noFill/>
        </p:spPr>
        <p:txBody>
          <a:bodyPr wrap="none" rtlCol="0">
            <a:spAutoFit/>
          </a:bodyPr>
          <a:lstStyle/>
          <a:p>
            <a:pPr fontAlgn="auto">
              <a:spcBef>
                <a:spcPts val="0"/>
              </a:spcBef>
              <a:spcAft>
                <a:spcPts val="0"/>
              </a:spcAft>
            </a:pPr>
            <a:r>
              <a:rPr kumimoji="0" lang="en-US" altLang="zh-TW" sz="1800" b="1"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P</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2</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3" name="文字方塊 112"/>
          <p:cNvSpPr txBox="1"/>
          <p:nvPr/>
        </p:nvSpPr>
        <p:spPr>
          <a:xfrm>
            <a:off x="1094812" y="5258840"/>
            <a:ext cx="402674"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P</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1</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5" name="文字方塊 114"/>
          <p:cNvSpPr txBox="1"/>
          <p:nvPr/>
        </p:nvSpPr>
        <p:spPr>
          <a:xfrm>
            <a:off x="2520669" y="5258840"/>
            <a:ext cx="402674"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P</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3</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6" name="文字方塊 115"/>
          <p:cNvSpPr txBox="1"/>
          <p:nvPr/>
        </p:nvSpPr>
        <p:spPr>
          <a:xfrm>
            <a:off x="3269610" y="5258840"/>
            <a:ext cx="402674"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P</a:t>
            </a:r>
            <a:r>
              <a:rPr kumimoji="0" lang="en-US" altLang="zh-TW" sz="1800" b="1" baseline="-25000"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4</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118" name="文字方塊 117"/>
          <p:cNvSpPr txBox="1"/>
          <p:nvPr/>
        </p:nvSpPr>
        <p:spPr>
          <a:xfrm>
            <a:off x="4027008" y="5266660"/>
            <a:ext cx="402674" cy="369332"/>
          </a:xfrm>
          <a:prstGeom prst="rect">
            <a:avLst/>
          </a:prstGeom>
          <a:noFill/>
        </p:spPr>
        <p:txBody>
          <a:bodyPr wrap="none" rtlCol="0">
            <a:spAutoFit/>
          </a:bodyPr>
          <a:lstStyle/>
          <a:p>
            <a:pPr fontAlgn="auto">
              <a:spcBef>
                <a:spcPts val="0"/>
              </a:spcBef>
              <a:spcAft>
                <a:spcPts val="0"/>
              </a:spcAft>
            </a:pPr>
            <a:r>
              <a:rPr kumimoji="0" lang="en-US" altLang="zh-TW" sz="1800" b="1" dirty="0" smtClean="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P</a:t>
            </a:r>
            <a:r>
              <a:rPr kumimoji="0" lang="en-US" altLang="zh-TW"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rPr>
              <a:t>5</a:t>
            </a:r>
            <a:endParaRPr kumimoji="0" lang="zh-TW" altLang="en-US" sz="1800" b="1" baseline="-25000" dirty="0">
              <a:solidFill>
                <a:prstClr val="black"/>
              </a:solidFill>
              <a:latin typeface="Times New Roman" panose="02020603050405020304" pitchFamily="18" charset="0"/>
              <a:ea typeface="新細明體" panose="02020500000000000000" pitchFamily="18" charset="-12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9" name="矩形 83"/>
              <p:cNvSpPr>
                <a:spLocks noChangeArrowheads="1"/>
              </p:cNvSpPr>
              <p:nvPr/>
            </p:nvSpPr>
            <p:spPr bwMode="auto">
              <a:xfrm>
                <a:off x="5014029" y="2232118"/>
                <a:ext cx="3672771"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lang="en-US" altLang="zh-TW" sz="1800" b="1" dirty="0" smtClean="0">
                    <a:solidFill>
                      <a:srgbClr val="990000"/>
                    </a:solidFill>
                    <a:latin typeface="+mn-lt"/>
                    <a:cs typeface="Times New Roman" pitchFamily="18" charset="0"/>
                  </a:rPr>
                  <a:t>Switching-constrained compatibility graph </a:t>
                </a:r>
                <a14:m>
                  <m:oMath xmlns:m="http://schemas.openxmlformats.org/officeDocument/2006/math">
                    <m:sSub>
                      <m:sSubPr>
                        <m:ctrlPr>
                          <a:rPr lang="en-US" altLang="zh-TW" sz="1800" b="1" i="1" smtClean="0">
                            <a:solidFill>
                              <a:srgbClr val="990000"/>
                            </a:solidFill>
                            <a:latin typeface="Cambria Math"/>
                            <a:cs typeface="Times New Roman" pitchFamily="18" charset="0"/>
                          </a:rPr>
                        </m:ctrlPr>
                      </m:sSubPr>
                      <m:e>
                        <m:r>
                          <a:rPr lang="en-US" altLang="zh-TW" sz="1800" b="1" i="1" smtClean="0">
                            <a:solidFill>
                              <a:srgbClr val="990000"/>
                            </a:solidFill>
                            <a:latin typeface="Cambria Math" panose="02040503050406030204" pitchFamily="18" charset="0"/>
                            <a:cs typeface="Times New Roman" pitchFamily="18" charset="0"/>
                          </a:rPr>
                          <m:t>𝑮</m:t>
                        </m:r>
                      </m:e>
                      <m:sub>
                        <m:r>
                          <a:rPr lang="en-US" altLang="zh-TW" sz="1800" b="1" i="1" smtClean="0">
                            <a:solidFill>
                              <a:srgbClr val="990000"/>
                            </a:solidFill>
                            <a:latin typeface="Cambria Math" panose="02040503050406030204" pitchFamily="18" charset="0"/>
                            <a:cs typeface="Times New Roman" pitchFamily="18" charset="0"/>
                          </a:rPr>
                          <m:t>𝒔𝒄𝒄</m:t>
                        </m:r>
                      </m:sub>
                    </m:sSub>
                  </m:oMath>
                </a14:m>
                <a:endParaRPr lang="zh-TW" altLang="en-US" sz="1800" b="1" dirty="0">
                  <a:solidFill>
                    <a:srgbClr val="990000"/>
                  </a:solidFill>
                  <a:latin typeface="+mn-lt"/>
                  <a:cs typeface="Times New Roman" pitchFamily="18" charset="0"/>
                </a:endParaRPr>
              </a:p>
            </p:txBody>
          </p:sp>
        </mc:Choice>
        <mc:Fallback xmlns="">
          <p:sp>
            <p:nvSpPr>
              <p:cNvPr id="119" name="矩形 83"/>
              <p:cNvSpPr>
                <a:spLocks noRot="1" noChangeAspect="1" noMove="1" noResize="1" noEditPoints="1" noAdjustHandles="1" noChangeArrowheads="1" noChangeShapeType="1" noTextEdit="1"/>
              </p:cNvSpPr>
              <p:nvPr/>
            </p:nvSpPr>
            <p:spPr bwMode="auto">
              <a:xfrm>
                <a:off x="5014029" y="2232118"/>
                <a:ext cx="3672771" cy="646331"/>
              </a:xfrm>
              <a:prstGeom prst="rect">
                <a:avLst/>
              </a:prstGeom>
              <a:blipFill rotWithShape="0">
                <a:blip r:embed="rId3"/>
                <a:stretch>
                  <a:fillRect t="-4717" b="-141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noFill/>
                  </a:rPr>
                  <a:t> </a:t>
                </a:r>
              </a:p>
            </p:txBody>
          </p:sp>
        </mc:Fallback>
      </mc:AlternateContent>
      <p:sp>
        <p:nvSpPr>
          <p:cNvPr id="126" name="文字方塊 125"/>
          <p:cNvSpPr txBox="1"/>
          <p:nvPr/>
        </p:nvSpPr>
        <p:spPr>
          <a:xfrm>
            <a:off x="990439" y="3719511"/>
            <a:ext cx="3599960" cy="369332"/>
          </a:xfrm>
          <a:prstGeom prst="rect">
            <a:avLst/>
          </a:prstGeom>
          <a:noFill/>
        </p:spPr>
        <p:txBody>
          <a:bodyPr wrap="none" rtlCol="0">
            <a:spAutoFit/>
          </a:bodyPr>
          <a:lstStyle/>
          <a:p>
            <a:r>
              <a:rPr lang="en-US" altLang="zh-TW" sz="1800" dirty="0" smtClean="0">
                <a:solidFill>
                  <a:srgbClr val="FF0000"/>
                </a:solidFill>
              </a:rPr>
              <a:t>Broadcast addressing and routing</a:t>
            </a:r>
            <a:endParaRPr lang="zh-TW" altLang="en-US" sz="1800" dirty="0">
              <a:solidFill>
                <a:srgbClr val="FF0000"/>
              </a:solidFill>
            </a:endParaRPr>
          </a:p>
        </p:txBody>
      </p:sp>
    </p:spTree>
    <p:extLst>
      <p:ext uri="{BB962C8B-B14F-4D97-AF65-F5344CB8AC3E}">
        <p14:creationId xmlns:p14="http://schemas.microsoft.com/office/powerpoint/2010/main" val="168473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49"/>
                                        </p:tgtEl>
                                      </p:cBhvr>
                                    </p:animEffect>
                                    <p:set>
                                      <p:cBhvr>
                                        <p:cTn id="24" dur="1" fill="hold">
                                          <p:stCondLst>
                                            <p:cond delay="499"/>
                                          </p:stCondLst>
                                        </p:cTn>
                                        <p:tgtEl>
                                          <p:spTgt spid="14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fade">
                                      <p:cBhvr>
                                        <p:cTn id="33" dur="500"/>
                                        <p:tgtEl>
                                          <p:spTgt spid="1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par>
                                <p:cTn id="37" presetID="10" presetClass="exit" presetSubtype="0" fill="hold" grpId="0" nodeType="withEffect">
                                  <p:stCondLst>
                                    <p:cond delay="0"/>
                                  </p:stCondLst>
                                  <p:childTnLst>
                                    <p:animEffect transition="out" filter="fade">
                                      <p:cBhvr>
                                        <p:cTn id="38" dur="500"/>
                                        <p:tgtEl>
                                          <p:spTgt spid="145"/>
                                        </p:tgtEl>
                                      </p:cBhvr>
                                    </p:animEffect>
                                    <p:set>
                                      <p:cBhvr>
                                        <p:cTn id="39" dur="1" fill="hold">
                                          <p:stCondLst>
                                            <p:cond delay="499"/>
                                          </p:stCondLst>
                                        </p:cTn>
                                        <p:tgtEl>
                                          <p:spTgt spid="145"/>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48"/>
                                        </p:tgtEl>
                                      </p:cBhvr>
                                    </p:animEffect>
                                    <p:set>
                                      <p:cBhvr>
                                        <p:cTn id="42" dur="1" fill="hold">
                                          <p:stCondLst>
                                            <p:cond delay="499"/>
                                          </p:stCondLst>
                                        </p:cTn>
                                        <p:tgtEl>
                                          <p:spTgt spid="148"/>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28"/>
                                        </p:tgtEl>
                                      </p:cBhvr>
                                    </p:animEffect>
                                    <p:set>
                                      <p:cBhvr>
                                        <p:cTn id="45" dur="1" fill="hold">
                                          <p:stCondLst>
                                            <p:cond delay="499"/>
                                          </p:stCondLst>
                                        </p:cTn>
                                        <p:tgtEl>
                                          <p:spTgt spid="12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46"/>
                                        </p:tgtEl>
                                      </p:cBhvr>
                                    </p:animEffect>
                                    <p:set>
                                      <p:cBhvr>
                                        <p:cTn id="48" dur="1" fill="hold">
                                          <p:stCondLst>
                                            <p:cond delay="499"/>
                                          </p:stCondLst>
                                        </p:cTn>
                                        <p:tgtEl>
                                          <p:spTgt spid="146"/>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50"/>
                                        </p:tgtEl>
                                      </p:cBhvr>
                                    </p:animEffect>
                                    <p:set>
                                      <p:cBhvr>
                                        <p:cTn id="51" dur="1" fill="hold">
                                          <p:stCondLst>
                                            <p:cond delay="499"/>
                                          </p:stCondLst>
                                        </p:cTn>
                                        <p:tgtEl>
                                          <p:spTgt spid="150"/>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63"/>
                                        </p:tgtEl>
                                      </p:cBhvr>
                                    </p:animEffect>
                                    <p:set>
                                      <p:cBhvr>
                                        <p:cTn id="54" dur="1" fill="hold">
                                          <p:stCondLst>
                                            <p:cond delay="499"/>
                                          </p:stCondLst>
                                        </p:cTn>
                                        <p:tgtEl>
                                          <p:spTgt spid="163"/>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64"/>
                                        </p:tgtEl>
                                      </p:cBhvr>
                                    </p:animEffect>
                                    <p:set>
                                      <p:cBhvr>
                                        <p:cTn id="57" dur="1" fill="hold">
                                          <p:stCondLst>
                                            <p:cond delay="499"/>
                                          </p:stCondLst>
                                        </p:cTn>
                                        <p:tgtEl>
                                          <p:spTgt spid="16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57"/>
                                        </p:tgtEl>
                                      </p:cBhvr>
                                    </p:animEffect>
                                    <p:set>
                                      <p:cBhvr>
                                        <p:cTn id="60" dur="1" fill="hold">
                                          <p:stCondLst>
                                            <p:cond delay="499"/>
                                          </p:stCondLst>
                                        </p:cTn>
                                        <p:tgtEl>
                                          <p:spTgt spid="157"/>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58"/>
                                        </p:tgtEl>
                                      </p:cBhvr>
                                    </p:animEffect>
                                    <p:set>
                                      <p:cBhvr>
                                        <p:cTn id="63" dur="1" fill="hold">
                                          <p:stCondLst>
                                            <p:cond delay="499"/>
                                          </p:stCondLst>
                                        </p:cTn>
                                        <p:tgtEl>
                                          <p:spTgt spid="158"/>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65"/>
                                        </p:tgtEl>
                                      </p:cBhvr>
                                    </p:animEffect>
                                    <p:set>
                                      <p:cBhvr>
                                        <p:cTn id="66" dur="1" fill="hold">
                                          <p:stCondLst>
                                            <p:cond delay="499"/>
                                          </p:stCondLst>
                                        </p:cTn>
                                        <p:tgtEl>
                                          <p:spTgt spid="165"/>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66"/>
                                        </p:tgtEl>
                                      </p:cBhvr>
                                    </p:animEffect>
                                    <p:set>
                                      <p:cBhvr>
                                        <p:cTn id="69" dur="1" fill="hold">
                                          <p:stCondLst>
                                            <p:cond delay="499"/>
                                          </p:stCondLst>
                                        </p:cTn>
                                        <p:tgtEl>
                                          <p:spTgt spid="166"/>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fade">
                                      <p:cBhvr>
                                        <p:cTn id="72" dur="500"/>
                                        <p:tgtEl>
                                          <p:spTgt spid="1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fade">
                                      <p:cBhvr>
                                        <p:cTn id="75" dur="500"/>
                                        <p:tgtEl>
                                          <p:spTgt spid="13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Effect transition="in" filter="fade">
                                      <p:cBhvr>
                                        <p:cTn id="78" dur="500"/>
                                        <p:tgtEl>
                                          <p:spTgt spid="1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fade">
                                      <p:cBhvr>
                                        <p:cTn id="81" dur="500"/>
                                        <p:tgtEl>
                                          <p:spTgt spid="14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1"/>
                                        </p:tgtEl>
                                        <p:attrNameLst>
                                          <p:attrName>style.visibility</p:attrName>
                                        </p:attrNameLst>
                                      </p:cBhvr>
                                      <p:to>
                                        <p:strVal val="visible"/>
                                      </p:to>
                                    </p:set>
                                    <p:animEffect transition="in" filter="fade">
                                      <p:cBhvr>
                                        <p:cTn id="84" dur="500"/>
                                        <p:tgtEl>
                                          <p:spTgt spid="1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2"/>
                                        </p:tgtEl>
                                        <p:attrNameLst>
                                          <p:attrName>style.visibility</p:attrName>
                                        </p:attrNameLst>
                                      </p:cBhvr>
                                      <p:to>
                                        <p:strVal val="visible"/>
                                      </p:to>
                                    </p:set>
                                    <p:animEffect transition="in" filter="fade">
                                      <p:cBhvr>
                                        <p:cTn id="87" dur="500"/>
                                        <p:tgtEl>
                                          <p:spTgt spid="14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3"/>
                                        </p:tgtEl>
                                        <p:attrNameLst>
                                          <p:attrName>style.visibility</p:attrName>
                                        </p:attrNameLst>
                                      </p:cBhvr>
                                      <p:to>
                                        <p:strVal val="visible"/>
                                      </p:to>
                                    </p:set>
                                    <p:animEffect transition="in" filter="fade">
                                      <p:cBhvr>
                                        <p:cTn id="90" dur="500"/>
                                        <p:tgtEl>
                                          <p:spTgt spid="14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4"/>
                                        </p:tgtEl>
                                        <p:attrNameLst>
                                          <p:attrName>style.visibility</p:attrName>
                                        </p:attrNameLst>
                                      </p:cBhvr>
                                      <p:to>
                                        <p:strVal val="visible"/>
                                      </p:to>
                                    </p:set>
                                    <p:animEffect transition="in" filter="fade">
                                      <p:cBhvr>
                                        <p:cTn id="93" dur="500"/>
                                        <p:tgtEl>
                                          <p:spTgt spid="14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500"/>
                                        <p:tgtEl>
                                          <p:spTgt spid="92"/>
                                        </p:tgtEl>
                                      </p:cBhvr>
                                    </p:animEffect>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500"/>
                                        <p:tgtEl>
                                          <p:spTgt spid="6"/>
                                        </p:tgtEl>
                                      </p:cBhvr>
                                    </p:animEffect>
                                  </p:childTnLst>
                                </p:cTn>
                              </p:par>
                              <p:par>
                                <p:cTn id="128" presetID="10" presetClass="exit" presetSubtype="0" fill="hold" grpId="0" nodeType="withEffect">
                                  <p:stCondLst>
                                    <p:cond delay="0"/>
                                  </p:stCondLst>
                                  <p:childTnLst>
                                    <p:animEffect transition="out" filter="fade">
                                      <p:cBhvr>
                                        <p:cTn id="129" dur="500"/>
                                        <p:tgtEl>
                                          <p:spTgt spid="129"/>
                                        </p:tgtEl>
                                      </p:cBhvr>
                                    </p:animEffect>
                                    <p:set>
                                      <p:cBhvr>
                                        <p:cTn id="130" dur="1" fill="hold">
                                          <p:stCondLst>
                                            <p:cond delay="499"/>
                                          </p:stCondLst>
                                        </p:cTn>
                                        <p:tgtEl>
                                          <p:spTgt spid="129"/>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130"/>
                                        </p:tgtEl>
                                      </p:cBhvr>
                                    </p:animEffect>
                                    <p:set>
                                      <p:cBhvr>
                                        <p:cTn id="133" dur="1" fill="hold">
                                          <p:stCondLst>
                                            <p:cond delay="499"/>
                                          </p:stCondLst>
                                        </p:cTn>
                                        <p:tgtEl>
                                          <p:spTgt spid="130"/>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132"/>
                                        </p:tgtEl>
                                      </p:cBhvr>
                                    </p:animEffect>
                                    <p:set>
                                      <p:cBhvr>
                                        <p:cTn id="136" dur="1" fill="hold">
                                          <p:stCondLst>
                                            <p:cond delay="499"/>
                                          </p:stCondLst>
                                        </p:cTn>
                                        <p:tgtEl>
                                          <p:spTgt spid="132"/>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134"/>
                                        </p:tgtEl>
                                      </p:cBhvr>
                                    </p:animEffect>
                                    <p:set>
                                      <p:cBhvr>
                                        <p:cTn id="139" dur="1" fill="hold">
                                          <p:stCondLst>
                                            <p:cond delay="499"/>
                                          </p:stCondLst>
                                        </p:cTn>
                                        <p:tgtEl>
                                          <p:spTgt spid="134"/>
                                        </p:tgtEl>
                                        <p:attrNameLst>
                                          <p:attrName>style.visibility</p:attrName>
                                        </p:attrNameLst>
                                      </p:cBhvr>
                                      <p:to>
                                        <p:strVal val="hidden"/>
                                      </p:to>
                                    </p:set>
                                  </p:childTnLst>
                                </p:cTn>
                              </p:par>
                              <p:par>
                                <p:cTn id="140" presetID="10" presetClass="entr" presetSubtype="0" fill="hold" nodeType="with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fade">
                                      <p:cBhvr>
                                        <p:cTn id="142" dur="500"/>
                                        <p:tgtEl>
                                          <p:spTgt spid="7"/>
                                        </p:tgtEl>
                                      </p:cBhvr>
                                    </p:animEffect>
                                  </p:childTnLst>
                                </p:cTn>
                              </p:par>
                              <p:par>
                                <p:cTn id="143" presetID="10" presetClass="entr" presetSubtype="0" fill="hold" nodeType="with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500"/>
                                        <p:tgtEl>
                                          <p:spTgt spid="8"/>
                                        </p:tgtEl>
                                      </p:cBhvr>
                                    </p:animEffect>
                                  </p:childTnLst>
                                </p:cTn>
                              </p:par>
                              <p:par>
                                <p:cTn id="146" presetID="10" presetClass="entr" presetSubtype="0" fill="hold" nodeType="with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fade">
                                      <p:cBhvr>
                                        <p:cTn id="148" dur="500"/>
                                        <p:tgtEl>
                                          <p:spTgt spid="10"/>
                                        </p:tgtEl>
                                      </p:cBhvr>
                                    </p:animEffect>
                                  </p:childTnLst>
                                </p:cTn>
                              </p:par>
                              <p:par>
                                <p:cTn id="149" presetID="10" presetClass="exit" presetSubtype="0" fill="hold" grpId="0" nodeType="withEffect">
                                  <p:stCondLst>
                                    <p:cond delay="0"/>
                                  </p:stCondLst>
                                  <p:childTnLst>
                                    <p:animEffect transition="out" filter="fade">
                                      <p:cBhvr>
                                        <p:cTn id="150" dur="500"/>
                                        <p:tgtEl>
                                          <p:spTgt spid="151"/>
                                        </p:tgtEl>
                                      </p:cBhvr>
                                    </p:animEffect>
                                    <p:set>
                                      <p:cBhvr>
                                        <p:cTn id="151" dur="1" fill="hold">
                                          <p:stCondLst>
                                            <p:cond delay="499"/>
                                          </p:stCondLst>
                                        </p:cTn>
                                        <p:tgtEl>
                                          <p:spTgt spid="151"/>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152"/>
                                        </p:tgtEl>
                                      </p:cBhvr>
                                    </p:animEffect>
                                    <p:set>
                                      <p:cBhvr>
                                        <p:cTn id="154" dur="1" fill="hold">
                                          <p:stCondLst>
                                            <p:cond delay="499"/>
                                          </p:stCondLst>
                                        </p:cTn>
                                        <p:tgtEl>
                                          <p:spTgt spid="152"/>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153"/>
                                        </p:tgtEl>
                                      </p:cBhvr>
                                    </p:animEffect>
                                    <p:set>
                                      <p:cBhvr>
                                        <p:cTn id="157" dur="1" fill="hold">
                                          <p:stCondLst>
                                            <p:cond delay="499"/>
                                          </p:stCondLst>
                                        </p:cTn>
                                        <p:tgtEl>
                                          <p:spTgt spid="153"/>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154"/>
                                        </p:tgtEl>
                                      </p:cBhvr>
                                    </p:animEffect>
                                    <p:set>
                                      <p:cBhvr>
                                        <p:cTn id="160" dur="1" fill="hold">
                                          <p:stCondLst>
                                            <p:cond delay="499"/>
                                          </p:stCondLst>
                                        </p:cTn>
                                        <p:tgtEl>
                                          <p:spTgt spid="154"/>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500"/>
                                        <p:tgtEl>
                                          <p:spTgt spid="161"/>
                                        </p:tgtEl>
                                      </p:cBhvr>
                                    </p:animEffect>
                                    <p:set>
                                      <p:cBhvr>
                                        <p:cTn id="163" dur="1" fill="hold">
                                          <p:stCondLst>
                                            <p:cond delay="499"/>
                                          </p:stCondLst>
                                        </p:cTn>
                                        <p:tgtEl>
                                          <p:spTgt spid="161"/>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162"/>
                                        </p:tgtEl>
                                      </p:cBhvr>
                                    </p:animEffect>
                                    <p:set>
                                      <p:cBhvr>
                                        <p:cTn id="166" dur="1" fill="hold">
                                          <p:stCondLst>
                                            <p:cond delay="499"/>
                                          </p:stCondLst>
                                        </p:cTn>
                                        <p:tgtEl>
                                          <p:spTgt spid="162"/>
                                        </p:tgtEl>
                                        <p:attrNameLst>
                                          <p:attrName>style.visibility</p:attrName>
                                        </p:attrNameLst>
                                      </p:cBhvr>
                                      <p:to>
                                        <p:strVal val="hidden"/>
                                      </p:to>
                                    </p:set>
                                  </p:childTnLst>
                                </p:cTn>
                              </p:par>
                              <p:par>
                                <p:cTn id="167" presetID="10" presetClass="exit" presetSubtype="0" fill="hold" grpId="0" nodeType="withEffect">
                                  <p:stCondLst>
                                    <p:cond delay="0"/>
                                  </p:stCondLst>
                                  <p:childTnLst>
                                    <p:animEffect transition="out" filter="fade">
                                      <p:cBhvr>
                                        <p:cTn id="168" dur="500"/>
                                        <p:tgtEl>
                                          <p:spTgt spid="159"/>
                                        </p:tgtEl>
                                      </p:cBhvr>
                                    </p:animEffect>
                                    <p:set>
                                      <p:cBhvr>
                                        <p:cTn id="169" dur="1" fill="hold">
                                          <p:stCondLst>
                                            <p:cond delay="499"/>
                                          </p:stCondLst>
                                        </p:cTn>
                                        <p:tgtEl>
                                          <p:spTgt spid="159"/>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500"/>
                                        <p:tgtEl>
                                          <p:spTgt spid="160"/>
                                        </p:tgtEl>
                                      </p:cBhvr>
                                    </p:animEffect>
                                    <p:set>
                                      <p:cBhvr>
                                        <p:cTn id="172" dur="1" fill="hold">
                                          <p:stCondLst>
                                            <p:cond delay="499"/>
                                          </p:stCondLst>
                                        </p:cTn>
                                        <p:tgtEl>
                                          <p:spTgt spid="160"/>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animEffect transition="in" filter="fade">
                                      <p:cBhvr>
                                        <p:cTn id="175" dur="500"/>
                                        <p:tgtEl>
                                          <p:spTgt spid="9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95"/>
                                        </p:tgtEl>
                                        <p:attrNameLst>
                                          <p:attrName>style.visibility</p:attrName>
                                        </p:attrNameLst>
                                      </p:cBhvr>
                                      <p:to>
                                        <p:strVal val="visible"/>
                                      </p:to>
                                    </p:set>
                                    <p:animEffect transition="in" filter="fade">
                                      <p:cBhvr>
                                        <p:cTn id="178" dur="500"/>
                                        <p:tgtEl>
                                          <p:spTgt spid="95"/>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96"/>
                                        </p:tgtEl>
                                        <p:attrNameLst>
                                          <p:attrName>style.visibility</p:attrName>
                                        </p:attrNameLst>
                                      </p:cBhvr>
                                      <p:to>
                                        <p:strVal val="visible"/>
                                      </p:to>
                                    </p:set>
                                    <p:animEffect transition="in" filter="fade">
                                      <p:cBhvr>
                                        <p:cTn id="181" dur="500"/>
                                        <p:tgtEl>
                                          <p:spTgt spid="9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98"/>
                                        </p:tgtEl>
                                        <p:attrNameLst>
                                          <p:attrName>style.visibility</p:attrName>
                                        </p:attrNameLst>
                                      </p:cBhvr>
                                      <p:to>
                                        <p:strVal val="visible"/>
                                      </p:to>
                                    </p:set>
                                    <p:animEffect transition="in" filter="fade">
                                      <p:cBhvr>
                                        <p:cTn id="184" dur="500"/>
                                        <p:tgtEl>
                                          <p:spTgt spid="98"/>
                                        </p:tgtEl>
                                      </p:cBhvr>
                                    </p:animEffect>
                                  </p:childTnLst>
                                </p:cTn>
                              </p:par>
                              <p:par>
                                <p:cTn id="185" presetID="10" presetClass="exit" presetSubtype="0" fill="hold" nodeType="withEffect">
                                  <p:stCondLst>
                                    <p:cond delay="0"/>
                                  </p:stCondLst>
                                  <p:childTnLst>
                                    <p:animEffect transition="out" filter="fade">
                                      <p:cBhvr>
                                        <p:cTn id="186" dur="500"/>
                                        <p:tgtEl>
                                          <p:spTgt spid="104"/>
                                        </p:tgtEl>
                                      </p:cBhvr>
                                    </p:animEffect>
                                    <p:set>
                                      <p:cBhvr>
                                        <p:cTn id="187" dur="1" fill="hold">
                                          <p:stCondLst>
                                            <p:cond delay="499"/>
                                          </p:stCondLst>
                                        </p:cTn>
                                        <p:tgtEl>
                                          <p:spTgt spid="104"/>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94"/>
                                        </p:tgtEl>
                                      </p:cBhvr>
                                    </p:animEffect>
                                    <p:set>
                                      <p:cBhvr>
                                        <p:cTn id="190" dur="1" fill="hold">
                                          <p:stCondLst>
                                            <p:cond delay="499"/>
                                          </p:stCondLst>
                                        </p:cTn>
                                        <p:tgtEl>
                                          <p:spTgt spid="94"/>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91"/>
                                        </p:tgtEl>
                                      </p:cBhvr>
                                    </p:animEffect>
                                    <p:set>
                                      <p:cBhvr>
                                        <p:cTn id="193" dur="1" fill="hold">
                                          <p:stCondLst>
                                            <p:cond delay="499"/>
                                          </p:stCondLst>
                                        </p:cTn>
                                        <p:tgtEl>
                                          <p:spTgt spid="9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97"/>
                                        </p:tgtEl>
                                      </p:cBhvr>
                                    </p:animEffect>
                                    <p:set>
                                      <p:cBhvr>
                                        <p:cTn id="196" dur="1" fill="hold">
                                          <p:stCondLst>
                                            <p:cond delay="499"/>
                                          </p:stCondLst>
                                        </p:cTn>
                                        <p:tgtEl>
                                          <p:spTgt spid="97"/>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17"/>
                                        </p:tgtEl>
                                      </p:cBhvr>
                                    </p:animEffect>
                                    <p:set>
                                      <p:cBhvr>
                                        <p:cTn id="199" dur="1" fill="hold">
                                          <p:stCondLst>
                                            <p:cond delay="499"/>
                                          </p:stCondLst>
                                        </p:cTn>
                                        <p:tgtEl>
                                          <p:spTgt spid="11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88"/>
                                        </p:tgtEl>
                                      </p:cBhvr>
                                    </p:animEffect>
                                    <p:set>
                                      <p:cBhvr>
                                        <p:cTn id="202" dur="1" fill="hold">
                                          <p:stCondLst>
                                            <p:cond delay="499"/>
                                          </p:stCondLst>
                                        </p:cTn>
                                        <p:tgtEl>
                                          <p:spTgt spid="88"/>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85"/>
                                        </p:tgtEl>
                                      </p:cBhvr>
                                    </p:animEffect>
                                    <p:set>
                                      <p:cBhvr>
                                        <p:cTn id="205" dur="1" fill="hold">
                                          <p:stCondLst>
                                            <p:cond delay="499"/>
                                          </p:stCondLst>
                                        </p:cTn>
                                        <p:tgtEl>
                                          <p:spTgt spid="8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101"/>
                                        </p:tgtEl>
                                      </p:cBhvr>
                                    </p:animEffect>
                                    <p:set>
                                      <p:cBhvr>
                                        <p:cTn id="208" dur="1" fill="hold">
                                          <p:stCondLst>
                                            <p:cond delay="499"/>
                                          </p:stCondLst>
                                        </p:cTn>
                                        <p:tgtEl>
                                          <p:spTgt spid="101"/>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25"/>
                                        </p:tgtEl>
                                      </p:cBhvr>
                                    </p:animEffect>
                                    <p:set>
                                      <p:cBhvr>
                                        <p:cTn id="211" dur="1" fill="hold">
                                          <p:stCondLst>
                                            <p:cond delay="499"/>
                                          </p:stCondLst>
                                        </p:cTn>
                                        <p:tgtEl>
                                          <p:spTgt spid="125"/>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109"/>
                                        </p:tgtEl>
                                      </p:cBhvr>
                                    </p:animEffect>
                                    <p:set>
                                      <p:cBhvr>
                                        <p:cTn id="214" dur="1" fill="hold">
                                          <p:stCondLst>
                                            <p:cond delay="499"/>
                                          </p:stCondLst>
                                        </p:cTn>
                                        <p:tgtEl>
                                          <p:spTgt spid="109"/>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82"/>
                                        </p:tgtEl>
                                      </p:cBhvr>
                                    </p:animEffect>
                                    <p:set>
                                      <p:cBhvr>
                                        <p:cTn id="217" dur="1" fill="hold">
                                          <p:stCondLst>
                                            <p:cond delay="499"/>
                                          </p:stCondLst>
                                        </p:cTn>
                                        <p:tgtEl>
                                          <p:spTgt spid="82"/>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126"/>
                                        </p:tgtEl>
                                        <p:attrNameLst>
                                          <p:attrName>style.visibility</p:attrName>
                                        </p:attrNameLst>
                                      </p:cBhvr>
                                      <p:to>
                                        <p:strVal val="visible"/>
                                      </p:to>
                                    </p:set>
                                    <p:animEffect transition="in" filter="fade">
                                      <p:cBhvr>
                                        <p:cTn id="222" dur="2000"/>
                                        <p:tgtEl>
                                          <p:spTgt spid="126"/>
                                        </p:tgtEl>
                                      </p:cBhvr>
                                    </p:animEffect>
                                  </p:childTnLst>
                                  <p:subTnLst>
                                    <p:set>
                                      <p:cBhvr override="childStyle">
                                        <p:cTn dur="1" fill="hold" display="0" masterRel="sameClick" afterEffect="1">
                                          <p:stCondLst>
                                            <p:cond evt="end" delay="0">
                                              <p:tn val="220"/>
                                            </p:cond>
                                          </p:stCondLst>
                                        </p:cTn>
                                        <p:tgtEl>
                                          <p:spTgt spid="126"/>
                                        </p:tgtEl>
                                        <p:attrNameLst>
                                          <p:attrName>style.visibility</p:attrName>
                                        </p:attrNameLst>
                                      </p:cBhvr>
                                      <p:to>
                                        <p:strVal val="hidden"/>
                                      </p:to>
                                    </p:set>
                                  </p:sub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2"/>
                                        </p:tgtEl>
                                        <p:attrNameLst>
                                          <p:attrName>style.visibility</p:attrName>
                                        </p:attrNameLst>
                                      </p:cBhvr>
                                      <p:to>
                                        <p:strVal val="visible"/>
                                      </p:to>
                                    </p:set>
                                    <p:animEffect transition="in" filter="fade">
                                      <p:cBhvr>
                                        <p:cTn id="22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28" fill="hold">
                      <p:stCondLst>
                        <p:cond delay="indefinite"/>
                      </p:stCondLst>
                      <p:childTnLst>
                        <p:par>
                          <p:cTn id="229" fill="hold">
                            <p:stCondLst>
                              <p:cond delay="0"/>
                            </p:stCondLst>
                            <p:childTnLst>
                              <p:par>
                                <p:cTn id="230" presetID="42" presetClass="entr" presetSubtype="0" fill="hold" grpId="0" nodeType="clickEffect">
                                  <p:stCondLst>
                                    <p:cond delay="0"/>
                                  </p:stCondLst>
                                  <p:childTnLst>
                                    <p:set>
                                      <p:cBhvr>
                                        <p:cTn id="231" dur="1" fill="hold">
                                          <p:stCondLst>
                                            <p:cond delay="0"/>
                                          </p:stCondLst>
                                        </p:cTn>
                                        <p:tgtEl>
                                          <p:spTgt spid="99"/>
                                        </p:tgtEl>
                                        <p:attrNameLst>
                                          <p:attrName>style.visibility</p:attrName>
                                        </p:attrNameLst>
                                      </p:cBhvr>
                                      <p:to>
                                        <p:strVal val="visible"/>
                                      </p:to>
                                    </p:set>
                                    <p:animEffect transition="in" filter="fade">
                                      <p:cBhvr>
                                        <p:cTn id="232" dur="1000"/>
                                        <p:tgtEl>
                                          <p:spTgt spid="99"/>
                                        </p:tgtEl>
                                      </p:cBhvr>
                                    </p:animEffect>
                                    <p:anim calcmode="lin" valueType="num">
                                      <p:cBhvr>
                                        <p:cTn id="233" dur="1000" fill="hold"/>
                                        <p:tgtEl>
                                          <p:spTgt spid="99"/>
                                        </p:tgtEl>
                                        <p:attrNameLst>
                                          <p:attrName>ppt_x</p:attrName>
                                        </p:attrNameLst>
                                      </p:cBhvr>
                                      <p:tavLst>
                                        <p:tav tm="0">
                                          <p:val>
                                            <p:strVal val="#ppt_x"/>
                                          </p:val>
                                        </p:tav>
                                        <p:tav tm="100000">
                                          <p:val>
                                            <p:strVal val="#ppt_x"/>
                                          </p:val>
                                        </p:tav>
                                      </p:tavLst>
                                    </p:anim>
                                    <p:anim calcmode="lin" valueType="num">
                                      <p:cBhvr>
                                        <p:cTn id="234" dur="1000" fill="hold"/>
                                        <p:tgtEl>
                                          <p:spTgt spid="99"/>
                                        </p:tgtEl>
                                        <p:attrNameLst>
                                          <p:attrName>ppt_y</p:attrName>
                                        </p:attrNameLst>
                                      </p:cBhvr>
                                      <p:tavLst>
                                        <p:tav tm="0">
                                          <p:val>
                                            <p:strVal val="#ppt_y+.1"/>
                                          </p:val>
                                        </p:tav>
                                        <p:tav tm="100000">
                                          <p:val>
                                            <p:strVal val="#ppt_y"/>
                                          </p:val>
                                        </p:tav>
                                      </p:tavLst>
                                    </p:anim>
                                  </p:childTnLst>
                                </p:cTn>
                              </p:par>
                              <p:par>
                                <p:cTn id="235" presetID="10" presetClass="entr" presetSubtype="0" fill="hold" grpId="0" nodeType="withEffect">
                                  <p:stCondLst>
                                    <p:cond delay="0"/>
                                  </p:stCondLst>
                                  <p:childTnLst>
                                    <p:set>
                                      <p:cBhvr>
                                        <p:cTn id="236" dur="1" fill="hold">
                                          <p:stCondLst>
                                            <p:cond delay="0"/>
                                          </p:stCondLst>
                                        </p:cTn>
                                        <p:tgtEl>
                                          <p:spTgt spid="118"/>
                                        </p:tgtEl>
                                        <p:attrNameLst>
                                          <p:attrName>style.visibility</p:attrName>
                                        </p:attrNameLst>
                                      </p:cBhvr>
                                      <p:to>
                                        <p:strVal val="visible"/>
                                      </p:to>
                                    </p:set>
                                    <p:animEffect transition="in" filter="fade">
                                      <p:cBhvr>
                                        <p:cTn id="237" dur="500"/>
                                        <p:tgtEl>
                                          <p:spTgt spid="118"/>
                                        </p:tgtEl>
                                      </p:cBhvr>
                                    </p:animEffect>
                                  </p:childTnLst>
                                </p:cTn>
                              </p:par>
                              <p:par>
                                <p:cTn id="238" presetID="10" presetClass="exit" presetSubtype="0" fill="hold" grpId="0" nodeType="withEffect">
                                  <p:stCondLst>
                                    <p:cond delay="0"/>
                                  </p:stCondLst>
                                  <p:childTnLst>
                                    <p:animEffect transition="out" filter="fade">
                                      <p:cBhvr>
                                        <p:cTn id="239" dur="500"/>
                                        <p:tgtEl>
                                          <p:spTgt spid="131"/>
                                        </p:tgtEl>
                                      </p:cBhvr>
                                    </p:animEffect>
                                    <p:set>
                                      <p:cBhvr>
                                        <p:cTn id="240" dur="1" fill="hold">
                                          <p:stCondLst>
                                            <p:cond delay="499"/>
                                          </p:stCondLst>
                                        </p:cTn>
                                        <p:tgtEl>
                                          <p:spTgt spid="131"/>
                                        </p:tgtEl>
                                        <p:attrNameLst>
                                          <p:attrName>style.visibility</p:attrName>
                                        </p:attrNameLst>
                                      </p:cBhvr>
                                      <p:to>
                                        <p:strVal val="hidden"/>
                                      </p:to>
                                    </p:set>
                                  </p:childTnLst>
                                </p:cTn>
                              </p:par>
                              <p:par>
                                <p:cTn id="241" presetID="42" presetClass="entr" presetSubtype="0" fill="hold" grpId="0" nodeType="withEffect">
                                  <p:stCondLst>
                                    <p:cond delay="0"/>
                                  </p:stCondLst>
                                  <p:childTnLst>
                                    <p:set>
                                      <p:cBhvr>
                                        <p:cTn id="242" dur="1" fill="hold">
                                          <p:stCondLst>
                                            <p:cond delay="0"/>
                                          </p:stCondLst>
                                        </p:cTn>
                                        <p:tgtEl>
                                          <p:spTgt spid="100"/>
                                        </p:tgtEl>
                                        <p:attrNameLst>
                                          <p:attrName>style.visibility</p:attrName>
                                        </p:attrNameLst>
                                      </p:cBhvr>
                                      <p:to>
                                        <p:strVal val="visible"/>
                                      </p:to>
                                    </p:set>
                                    <p:animEffect transition="in" filter="fade">
                                      <p:cBhvr>
                                        <p:cTn id="243" dur="1000"/>
                                        <p:tgtEl>
                                          <p:spTgt spid="100"/>
                                        </p:tgtEl>
                                      </p:cBhvr>
                                    </p:animEffect>
                                    <p:anim calcmode="lin" valueType="num">
                                      <p:cBhvr>
                                        <p:cTn id="244" dur="1000" fill="hold"/>
                                        <p:tgtEl>
                                          <p:spTgt spid="100"/>
                                        </p:tgtEl>
                                        <p:attrNameLst>
                                          <p:attrName>ppt_x</p:attrName>
                                        </p:attrNameLst>
                                      </p:cBhvr>
                                      <p:tavLst>
                                        <p:tav tm="0">
                                          <p:val>
                                            <p:strVal val="#ppt_x"/>
                                          </p:val>
                                        </p:tav>
                                        <p:tav tm="100000">
                                          <p:val>
                                            <p:strVal val="#ppt_x"/>
                                          </p:val>
                                        </p:tav>
                                      </p:tavLst>
                                    </p:anim>
                                    <p:anim calcmode="lin" valueType="num">
                                      <p:cBhvr>
                                        <p:cTn id="245" dur="1000" fill="hold"/>
                                        <p:tgtEl>
                                          <p:spTgt spid="100"/>
                                        </p:tgtEl>
                                        <p:attrNameLst>
                                          <p:attrName>ppt_y</p:attrName>
                                        </p:attrNameLst>
                                      </p:cBhvr>
                                      <p:tavLst>
                                        <p:tav tm="0">
                                          <p:val>
                                            <p:strVal val="#ppt_y+.1"/>
                                          </p:val>
                                        </p:tav>
                                        <p:tav tm="100000">
                                          <p:val>
                                            <p:strVal val="#ppt_y"/>
                                          </p:val>
                                        </p:tav>
                                      </p:tavLst>
                                    </p:anim>
                                  </p:childTnLst>
                                </p:cTn>
                              </p:par>
                              <p:par>
                                <p:cTn id="246" presetID="10" presetClass="exit" presetSubtype="0" fill="hold" grpId="0" nodeType="withEffect">
                                  <p:stCondLst>
                                    <p:cond delay="0"/>
                                  </p:stCondLst>
                                  <p:childTnLst>
                                    <p:animEffect transition="out" filter="fade">
                                      <p:cBhvr>
                                        <p:cTn id="247" dur="500"/>
                                        <p:tgtEl>
                                          <p:spTgt spid="155"/>
                                        </p:tgtEl>
                                      </p:cBhvr>
                                    </p:animEffect>
                                    <p:set>
                                      <p:cBhvr>
                                        <p:cTn id="248" dur="1" fill="hold">
                                          <p:stCondLst>
                                            <p:cond delay="499"/>
                                          </p:stCondLst>
                                        </p:cTn>
                                        <p:tgtEl>
                                          <p:spTgt spid="155"/>
                                        </p:tgtEl>
                                        <p:attrNameLst>
                                          <p:attrName>style.visibility</p:attrName>
                                        </p:attrNameLst>
                                      </p:cBhvr>
                                      <p:to>
                                        <p:strVal val="hidden"/>
                                      </p:to>
                                    </p:set>
                                  </p:childTnLst>
                                </p:cTn>
                              </p:par>
                              <p:par>
                                <p:cTn id="249" presetID="10" presetClass="exit" presetSubtype="0" fill="hold" grpId="0" nodeType="withEffect">
                                  <p:stCondLst>
                                    <p:cond delay="0"/>
                                  </p:stCondLst>
                                  <p:childTnLst>
                                    <p:animEffect transition="out" filter="fade">
                                      <p:cBhvr>
                                        <p:cTn id="250" dur="500"/>
                                        <p:tgtEl>
                                          <p:spTgt spid="156"/>
                                        </p:tgtEl>
                                      </p:cBhvr>
                                    </p:animEffect>
                                    <p:set>
                                      <p:cBhvr>
                                        <p:cTn id="251" dur="1" fill="hold">
                                          <p:stCondLst>
                                            <p:cond delay="499"/>
                                          </p:stCondLst>
                                        </p:cTn>
                                        <p:tgtEl>
                                          <p:spTgt spid="156"/>
                                        </p:tgtEl>
                                        <p:attrNameLst>
                                          <p:attrName>style.visibility</p:attrName>
                                        </p:attrNameLst>
                                      </p:cBhvr>
                                      <p:to>
                                        <p:strVal val="hidden"/>
                                      </p:to>
                                    </p:set>
                                  </p:childTnLst>
                                </p:cTn>
                              </p:par>
                              <p:par>
                                <p:cTn id="252" presetID="10" presetClass="entr" presetSubtype="0" fill="hold" nodeType="withEffect">
                                  <p:stCondLst>
                                    <p:cond delay="0"/>
                                  </p:stCondLst>
                                  <p:childTnLst>
                                    <p:set>
                                      <p:cBhvr>
                                        <p:cTn id="253" dur="1" fill="hold">
                                          <p:stCondLst>
                                            <p:cond delay="0"/>
                                          </p:stCondLst>
                                        </p:cTn>
                                        <p:tgtEl>
                                          <p:spTgt spid="13"/>
                                        </p:tgtEl>
                                        <p:attrNameLst>
                                          <p:attrName>style.visibility</p:attrName>
                                        </p:attrNameLst>
                                      </p:cBhvr>
                                      <p:to>
                                        <p:strVal val="visible"/>
                                      </p:to>
                                    </p:set>
                                    <p:animEffect transition="in" filter="fade">
                                      <p:cBhvr>
                                        <p:cTn id="254" dur="500"/>
                                        <p:tgtEl>
                                          <p:spTgt spid="13"/>
                                        </p:tgtEl>
                                      </p:cBhvr>
                                    </p:animEffect>
                                  </p:childTnLst>
                                </p:cTn>
                              </p:par>
                              <p:par>
                                <p:cTn id="255" presetID="10" presetClass="exit" presetSubtype="0" fill="hold" nodeType="withEffect">
                                  <p:stCondLst>
                                    <p:cond delay="0"/>
                                  </p:stCondLst>
                                  <p:childTnLst>
                                    <p:animEffect transition="out" filter="fade">
                                      <p:cBhvr>
                                        <p:cTn id="256" dur="500"/>
                                        <p:tgtEl>
                                          <p:spTgt spid="114"/>
                                        </p:tgtEl>
                                      </p:cBhvr>
                                    </p:animEffect>
                                    <p:set>
                                      <p:cBhvr>
                                        <p:cTn id="257" dur="1" fill="hold">
                                          <p:stCondLst>
                                            <p:cond delay="499"/>
                                          </p:stCondLst>
                                        </p:cTn>
                                        <p:tgtEl>
                                          <p:spTgt spid="114"/>
                                        </p:tgtEl>
                                        <p:attrNameLst>
                                          <p:attrName>style.visibility</p:attrName>
                                        </p:attrNameLst>
                                      </p:cBhvr>
                                      <p:to>
                                        <p:strVal val="hidden"/>
                                      </p:to>
                                    </p:set>
                                  </p:childTnLst>
                                </p:cTn>
                              </p:par>
                              <p:par>
                                <p:cTn id="258" presetID="10" presetClass="exit" presetSubtype="0" fill="hold" nodeType="withEffect">
                                  <p:stCondLst>
                                    <p:cond delay="0"/>
                                  </p:stCondLst>
                                  <p:childTnLst>
                                    <p:animEffect transition="out" filter="fade">
                                      <p:cBhvr>
                                        <p:cTn id="259" dur="500"/>
                                        <p:tgtEl>
                                          <p:spTgt spid="120"/>
                                        </p:tgtEl>
                                      </p:cBhvr>
                                    </p:animEffect>
                                    <p:set>
                                      <p:cBhvr>
                                        <p:cTn id="260" dur="1" fill="hold">
                                          <p:stCondLst>
                                            <p:cond delay="499"/>
                                          </p:stCondLst>
                                        </p:cTn>
                                        <p:tgtEl>
                                          <p:spTgt spid="120"/>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nodeType="clickEffect">
                                  <p:stCondLst>
                                    <p:cond delay="0"/>
                                  </p:stCondLst>
                                  <p:childTnLst>
                                    <p:set>
                                      <p:cBhvr>
                                        <p:cTn id="264" dur="1" fill="hold">
                                          <p:stCondLst>
                                            <p:cond delay="0"/>
                                          </p:stCondLst>
                                        </p:cTn>
                                        <p:tgtEl>
                                          <p:spTgt spid="14">
                                            <p:txEl>
                                              <p:pRg st="0" end="0"/>
                                            </p:txEl>
                                          </p:spTgt>
                                        </p:tgtEl>
                                        <p:attrNameLst>
                                          <p:attrName>style.visibility</p:attrName>
                                        </p:attrNameLst>
                                      </p:cBhvr>
                                      <p:to>
                                        <p:strVal val="visible"/>
                                      </p:to>
                                    </p:set>
                                    <p:animEffect transition="in" filter="fade">
                                      <p:cBhvr>
                                        <p:cTn id="265" dur="500"/>
                                        <p:tgtEl>
                                          <p:spTgt spid="14">
                                            <p:txEl>
                                              <p:pRg st="0" end="0"/>
                                            </p:txEl>
                                          </p:spTgt>
                                        </p:tgtEl>
                                      </p:cBhvr>
                                    </p:animEffect>
                                  </p:childTnLst>
                                  <p:subTnLst>
                                    <p:set>
                                      <p:cBhvr override="childStyle">
                                        <p:cTn dur="1" fill="hold" display="0" masterRel="nextClick" afterEffect="1"/>
                                        <p:tgtEl>
                                          <p:spTgt spid="14">
                                            <p:txEl>
                                              <p:pRg st="0" end="0"/>
                                            </p:txEl>
                                          </p:spTgt>
                                        </p:tgtEl>
                                        <p:attrNameLst>
                                          <p:attrName>style.visibility</p:attrName>
                                        </p:attrNameLst>
                                      </p:cBhvr>
                                      <p:to>
                                        <p:strVal val="hidden"/>
                                      </p:to>
                                    </p:set>
                                  </p:sub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106"/>
                                        </p:tgtEl>
                                        <p:attrNameLst>
                                          <p:attrName>style.visibility</p:attrName>
                                        </p:attrNameLst>
                                      </p:cBhvr>
                                      <p:to>
                                        <p:strVal val="visible"/>
                                      </p:to>
                                    </p:set>
                                    <p:animEffect transition="in" filter="fade">
                                      <p:cBhvr>
                                        <p:cTn id="270" dur="500"/>
                                        <p:tgtEl>
                                          <p:spTgt spid="106"/>
                                        </p:tgtEl>
                                      </p:cBhvr>
                                    </p:animEffect>
                                  </p:childTnLst>
                                </p:cTn>
                              </p:par>
                              <p:par>
                                <p:cTn id="271" presetID="10" presetClass="exit" presetSubtype="0" fill="hold" nodeType="withEffect">
                                  <p:stCondLst>
                                    <p:cond delay="0"/>
                                  </p:stCondLst>
                                  <p:childTnLst>
                                    <p:animEffect transition="out" filter="fade">
                                      <p:cBhvr>
                                        <p:cTn id="272" dur="500"/>
                                        <p:tgtEl>
                                          <p:spTgt spid="16"/>
                                        </p:tgtEl>
                                      </p:cBhvr>
                                    </p:animEffect>
                                    <p:set>
                                      <p:cBhvr>
                                        <p:cTn id="273" dur="1" fill="hold">
                                          <p:stCondLst>
                                            <p:cond delay="499"/>
                                          </p:stCondLst>
                                        </p:cTn>
                                        <p:tgtEl>
                                          <p:spTgt spid="16"/>
                                        </p:tgtEl>
                                        <p:attrNameLst>
                                          <p:attrName>style.visibility</p:attrName>
                                        </p:attrNameLst>
                                      </p:cBhvr>
                                      <p:to>
                                        <p:strVal val="hidden"/>
                                      </p:to>
                                    </p:set>
                                  </p:childTnLst>
                                </p:cTn>
                              </p:par>
                              <p:par>
                                <p:cTn id="274" presetID="10" presetClass="entr" presetSubtype="0" fill="hold" nodeType="withEffect">
                                  <p:stCondLst>
                                    <p:cond delay="0"/>
                                  </p:stCondLst>
                                  <p:childTnLst>
                                    <p:set>
                                      <p:cBhvr>
                                        <p:cTn id="275" dur="1" fill="hold">
                                          <p:stCondLst>
                                            <p:cond delay="0"/>
                                          </p:stCondLst>
                                        </p:cTn>
                                        <p:tgtEl>
                                          <p:spTgt spid="15"/>
                                        </p:tgtEl>
                                        <p:attrNameLst>
                                          <p:attrName>style.visibility</p:attrName>
                                        </p:attrNameLst>
                                      </p:cBhvr>
                                      <p:to>
                                        <p:strVal val="visible"/>
                                      </p:to>
                                    </p:set>
                                    <p:animEffect transition="in" filter="fade">
                                      <p:cBhvr>
                                        <p:cTn id="276" dur="500"/>
                                        <p:tgtEl>
                                          <p:spTgt spid="15"/>
                                        </p:tgtEl>
                                      </p:cBhvr>
                                    </p:animEffect>
                                  </p:childTnLst>
                                </p:cTn>
                              </p:par>
                              <p:par>
                                <p:cTn id="277" presetID="10" presetClass="exit" presetSubtype="0" fill="hold" grpId="0" nodeType="withEffect">
                                  <p:stCondLst>
                                    <p:cond delay="0"/>
                                  </p:stCondLst>
                                  <p:childTnLst>
                                    <p:animEffect transition="out" filter="fade">
                                      <p:cBhvr>
                                        <p:cTn id="278" dur="500"/>
                                        <p:tgtEl>
                                          <p:spTgt spid="147"/>
                                        </p:tgtEl>
                                      </p:cBhvr>
                                    </p:animEffect>
                                    <p:set>
                                      <p:cBhvr>
                                        <p:cTn id="279" dur="1" fill="hold">
                                          <p:stCondLst>
                                            <p:cond delay="499"/>
                                          </p:stCondLst>
                                        </p:cTn>
                                        <p:tgtEl>
                                          <p:spTgt spid="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2" grpId="0"/>
      <p:bldP spid="134" grpId="0"/>
      <p:bldP spid="145" grpId="0"/>
      <p:bldP spid="146" grpId="0"/>
      <p:bldP spid="147" grpId="0"/>
      <p:bldP spid="148" grpId="0"/>
      <p:bldP spid="149" grpId="0" animBg="1"/>
      <p:bldP spid="150" grpId="0"/>
      <p:bldP spid="151" grpId="0" animBg="1"/>
      <p:bldP spid="152" grpId="0"/>
      <p:bldP spid="153" grpId="0" animBg="1"/>
      <p:bldP spid="154" grpId="0"/>
      <p:bldP spid="155" grpId="0" animBg="1"/>
      <p:bldP spid="156" grpId="0"/>
      <p:bldP spid="157" grpId="0" animBg="1"/>
      <p:bldP spid="158" grpId="0"/>
      <p:bldP spid="159" grpId="0" animBg="1"/>
      <p:bldP spid="160" grpId="0"/>
      <p:bldP spid="161" grpId="0" animBg="1"/>
      <p:bldP spid="162" grpId="0"/>
      <p:bldP spid="163" grpId="0" animBg="1"/>
      <p:bldP spid="164" grpId="0"/>
      <p:bldP spid="165" grpId="0" animBg="1"/>
      <p:bldP spid="166" grpId="0"/>
      <p:bldP spid="127" grpId="0" animBg="1"/>
      <p:bldP spid="40" grpId="0" animBg="1"/>
      <p:bldP spid="41" grpId="0"/>
      <p:bldP spid="42" grpId="0" animBg="1"/>
      <p:bldP spid="43" grpId="0" animBg="1"/>
      <p:bldP spid="44" grpId="0"/>
      <p:bldP spid="45" grpId="0" animBg="1"/>
      <p:bldP spid="46" grpId="0" animBg="1"/>
      <p:bldP spid="47" grpId="0"/>
      <p:bldP spid="48" grpId="0" animBg="1"/>
      <p:bldP spid="49" grpId="0" animBg="1"/>
      <p:bldP spid="50" grpId="0"/>
      <p:bldP spid="51" grpId="0" animBg="1"/>
      <p:bldP spid="138" grpId="0"/>
      <p:bldP spid="139" grpId="0" animBg="1"/>
      <p:bldP spid="140" grpId="0"/>
      <p:bldP spid="141" grpId="0" animBg="1"/>
      <p:bldP spid="142" grpId="0"/>
      <p:bldP spid="143" grpId="0" animBg="1"/>
      <p:bldP spid="144" grpId="0"/>
      <p:bldP spid="2" grpId="0"/>
      <p:bldP spid="92" grpId="0"/>
      <p:bldP spid="93" grpId="0"/>
      <p:bldP spid="95" grpId="0"/>
      <p:bldP spid="96" grpId="0"/>
      <p:bldP spid="98" grpId="0"/>
      <p:bldP spid="99" grpId="0" animBg="1"/>
      <p:bldP spid="100" grpId="0"/>
      <p:bldP spid="12" grpId="0"/>
      <p:bldP spid="106" grpId="0"/>
      <p:bldP spid="112" grpId="0"/>
      <p:bldP spid="113" grpId="0"/>
      <p:bldP spid="115" grpId="0"/>
      <p:bldP spid="116" grpId="0"/>
      <p:bldP spid="118" grpId="0"/>
      <p:bldP spid="1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589762" y="893440"/>
            <a:ext cx="7510630" cy="5415880"/>
          </a:xfrm>
          <a:prstGeom prst="round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chemeClr val="tx1"/>
                </a:solidFill>
              </a:rPr>
              <a:t>Simultaneous broadcast</a:t>
            </a:r>
          </a:p>
          <a:p>
            <a:pPr algn="ctr"/>
            <a:r>
              <a:rPr lang="en-US" altLang="zh-TW" sz="3200" dirty="0" smtClean="0">
                <a:solidFill>
                  <a:schemeClr val="tx1"/>
                </a:solidFill>
              </a:rPr>
              <a:t>addressing and routing</a:t>
            </a:r>
            <a:endParaRPr lang="zh-TW" altLang="en-US" sz="3200" dirty="0">
              <a:solidFill>
                <a:schemeClr val="tx1"/>
              </a:solidFill>
            </a:endParaRPr>
          </a:p>
        </p:txBody>
      </p:sp>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23</a:t>
            </a:fld>
            <a:endParaRPr lang="en-US" altLang="zh-TW" dirty="0"/>
          </a:p>
        </p:txBody>
      </p:sp>
      <mc:AlternateContent xmlns:mc="http://schemas.openxmlformats.org/markup-compatibility/2006" xmlns:a14="http://schemas.microsoft.com/office/drawing/2010/main">
        <mc:Choice Requires="a14">
          <p:sp>
            <p:nvSpPr>
              <p:cNvPr id="8" name="圓角矩形 7"/>
              <p:cNvSpPr/>
              <p:nvPr/>
            </p:nvSpPr>
            <p:spPr>
              <a:xfrm>
                <a:off x="3478682" y="1628800"/>
                <a:ext cx="3023035" cy="381858"/>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TW" sz="1800" b="0" i="1" dirty="0" smtClean="0">
                          <a:solidFill>
                            <a:schemeClr val="tx1"/>
                          </a:solidFill>
                          <a:latin typeface="Cambria Math" panose="02040503050406030204" pitchFamily="18" charset="0"/>
                        </a:rPr>
                        <m:t>𝑆</m:t>
                      </m:r>
                      <m:r>
                        <a:rPr lang="en-US" altLang="zh-TW" sz="1800" b="0" i="1" baseline="-25000" dirty="0" smtClean="0">
                          <a:solidFill>
                            <a:schemeClr val="tx1"/>
                          </a:solidFill>
                          <a:latin typeface="Cambria Math" panose="02040503050406030204" pitchFamily="18" charset="0"/>
                        </a:rPr>
                        <m:t>𝑚𝑎𝑥</m:t>
                      </m:r>
                      <m:r>
                        <a:rPr lang="en-US" altLang="zh-TW" sz="1800" i="1" dirty="0" smtClean="0">
                          <a:solidFill>
                            <a:schemeClr val="tx1"/>
                          </a:solidFill>
                          <a:latin typeface="Cambria Math"/>
                        </a:rPr>
                        <m:t> =</m:t>
                      </m:r>
                      <m:r>
                        <a:rPr lang="en-US" altLang="zh-TW" sz="1800" b="0" i="1" dirty="0" smtClean="0">
                          <a:solidFill>
                            <a:schemeClr val="tx1"/>
                          </a:solidFill>
                          <a:latin typeface="Cambria Math" panose="02040503050406030204" pitchFamily="18" charset="0"/>
                        </a:rPr>
                        <m:t>𝐵</m:t>
                      </m:r>
                      <m:r>
                        <a:rPr lang="en-US" altLang="zh-TW" sz="1800" i="1" dirty="0">
                          <a:solidFill>
                            <a:schemeClr val="tx1"/>
                          </a:solidFill>
                          <a:latin typeface="Cambria Math" panose="02040503050406030204" pitchFamily="18" charset="0"/>
                        </a:rPr>
                        <m:t>𝑆</m:t>
                      </m:r>
                      <m:r>
                        <a:rPr lang="en-US" altLang="zh-TW" sz="1800" b="0" i="1" dirty="0" smtClean="0">
                          <a:solidFill>
                            <a:schemeClr val="tx1"/>
                          </a:solidFill>
                          <a:latin typeface="Cambria Math" panose="02040503050406030204" pitchFamily="18" charset="0"/>
                        </a:rPr>
                        <m:t>𝑇</m:t>
                      </m:r>
                      <m:r>
                        <a:rPr lang="en-US" altLang="zh-TW" sz="1800" i="1" baseline="-25000" dirty="0">
                          <a:solidFill>
                            <a:schemeClr val="tx1"/>
                          </a:solidFill>
                          <a:latin typeface="Cambria Math" panose="02040503050406030204" pitchFamily="18" charset="0"/>
                        </a:rPr>
                        <m:t>𝑚𝑎𝑥</m:t>
                      </m:r>
                    </m:oMath>
                  </m:oMathPara>
                </a14:m>
                <a:endParaRPr lang="zh-TW" altLang="en-US" sz="1800" dirty="0">
                  <a:solidFill>
                    <a:schemeClr val="tx1"/>
                  </a:solidFill>
                </a:endParaRPr>
              </a:p>
            </p:txBody>
          </p:sp>
        </mc:Choice>
        <mc:Fallback xmlns="">
          <p:sp>
            <p:nvSpPr>
              <p:cNvPr id="8" name="圓角矩形 7"/>
              <p:cNvSpPr>
                <a:spLocks noRot="1" noChangeAspect="1" noMove="1" noResize="1" noEditPoints="1" noAdjustHandles="1" noChangeArrowheads="1" noChangeShapeType="1" noTextEdit="1"/>
              </p:cNvSpPr>
              <p:nvPr/>
            </p:nvSpPr>
            <p:spPr>
              <a:xfrm>
                <a:off x="3478682" y="1628800"/>
                <a:ext cx="3023035" cy="381858"/>
              </a:xfrm>
              <a:prstGeom prst="roundRect">
                <a:avLst/>
              </a:prstGeom>
              <a:blipFill rotWithShape="0">
                <a:blip r:embed="rId3"/>
                <a:stretch>
                  <a:fillRect/>
                </a:stretch>
              </a:blipFill>
              <a:ln w="28575">
                <a:solidFill>
                  <a:schemeClr val="tx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圓角矩形 9"/>
              <p:cNvSpPr>
                <a:spLocks/>
              </p:cNvSpPr>
              <p:nvPr/>
            </p:nvSpPr>
            <p:spPr>
              <a:xfrm>
                <a:off x="3176150" y="2313426"/>
                <a:ext cx="3628098" cy="777352"/>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Construct switching constrained compatibility graph </a:t>
                </a:r>
                <a:r>
                  <a:rPr lang="en-US" altLang="zh-TW" sz="1600" dirty="0" err="1" smtClean="0">
                    <a:solidFill>
                      <a:schemeClr val="tx1"/>
                    </a:solidFill>
                  </a:rPr>
                  <a:t>G</a:t>
                </a:r>
                <a:r>
                  <a:rPr lang="en-US" altLang="zh-TW" sz="1600" baseline="-25000" dirty="0" err="1">
                    <a:solidFill>
                      <a:schemeClr val="tx1"/>
                    </a:solidFill>
                  </a:rPr>
                  <a:t>s</a:t>
                </a:r>
                <a:r>
                  <a:rPr lang="en-US" altLang="zh-TW" sz="1600" baseline="-25000" dirty="0" err="1" smtClean="0">
                    <a:solidFill>
                      <a:schemeClr val="tx1"/>
                    </a:solidFill>
                  </a:rPr>
                  <a:t>cc</a:t>
                </a:r>
                <a:r>
                  <a:rPr lang="en-US" altLang="zh-TW" sz="1600" baseline="-25000" dirty="0" smtClean="0">
                    <a:solidFill>
                      <a:schemeClr val="tx1"/>
                    </a:solidFill>
                  </a:rPr>
                  <a:t> </a:t>
                </a:r>
                <a:r>
                  <a:rPr lang="en-US" altLang="zh-TW" sz="1600" dirty="0" smtClean="0">
                    <a:solidFill>
                      <a:schemeClr val="tx1"/>
                    </a:solidFill>
                  </a:rPr>
                  <a:t>under </a:t>
                </a:r>
                <a14:m>
                  <m:oMath xmlns:m="http://schemas.openxmlformats.org/officeDocument/2006/math">
                    <m:sSub>
                      <m:sSubPr>
                        <m:ctrlPr>
                          <a:rPr lang="en-US" altLang="zh-TW" sz="1600" i="1" smtClean="0">
                            <a:solidFill>
                              <a:schemeClr val="tx1"/>
                            </a:solidFill>
                            <a:latin typeface="Cambria Math"/>
                          </a:rPr>
                        </m:ctrlPr>
                      </m:sSubPr>
                      <m:e>
                        <m:r>
                          <a:rPr lang="en-US" altLang="zh-TW" sz="1600" b="0" i="1" smtClean="0">
                            <a:solidFill>
                              <a:schemeClr val="tx1"/>
                            </a:solidFill>
                            <a:latin typeface="Cambria Math" panose="02040503050406030204" pitchFamily="18" charset="0"/>
                          </a:rPr>
                          <m:t>𝑆</m:t>
                        </m:r>
                      </m:e>
                      <m:sub>
                        <m:r>
                          <a:rPr lang="en-US" altLang="zh-TW" sz="1600" b="0" i="1" smtClean="0">
                            <a:solidFill>
                              <a:schemeClr val="tx1"/>
                            </a:solidFill>
                            <a:latin typeface="Cambria Math" panose="02040503050406030204" pitchFamily="18" charset="0"/>
                          </a:rPr>
                          <m:t>𝑚𝑎𝑥</m:t>
                        </m:r>
                      </m:sub>
                    </m:sSub>
                  </m:oMath>
                </a14:m>
                <a:endParaRPr lang="zh-TW" altLang="en-US" sz="1600" baseline="-25000" dirty="0">
                  <a:solidFill>
                    <a:schemeClr val="tx1"/>
                  </a:solidFill>
                </a:endParaRPr>
              </a:p>
            </p:txBody>
          </p:sp>
        </mc:Choice>
        <mc:Fallback xmlns="">
          <p:sp>
            <p:nvSpPr>
              <p:cNvPr id="10" name="圓角矩形 9"/>
              <p:cNvSpPr>
                <a:spLocks noRot="1" noChangeAspect="1" noMove="1" noResize="1" noEditPoints="1" noAdjustHandles="1" noChangeArrowheads="1" noChangeShapeType="1" noTextEdit="1"/>
              </p:cNvSpPr>
              <p:nvPr/>
            </p:nvSpPr>
            <p:spPr>
              <a:xfrm>
                <a:off x="3176150" y="2313426"/>
                <a:ext cx="3628098" cy="777352"/>
              </a:xfrm>
              <a:prstGeom prst="roundRect">
                <a:avLst/>
              </a:prstGeom>
              <a:blipFill rotWithShape="0">
                <a:blip r:embed="rId4"/>
                <a:stretch>
                  <a:fillRect/>
                </a:stretch>
              </a:blipFill>
              <a:ln w="28575">
                <a:solidFill>
                  <a:schemeClr val="tx1"/>
                </a:solidFill>
              </a:ln>
            </p:spPr>
            <p:txBody>
              <a:bodyPr/>
              <a:lstStyle/>
              <a:p>
                <a:r>
                  <a:rPr lang="zh-TW" altLang="en-US">
                    <a:noFill/>
                  </a:rPr>
                  <a:t> </a:t>
                </a:r>
              </a:p>
            </p:txBody>
          </p:sp>
        </mc:Fallback>
      </mc:AlternateContent>
      <p:cxnSp>
        <p:nvCxnSpPr>
          <p:cNvPr id="14" name="直線單箭頭接點 13"/>
          <p:cNvCxnSpPr>
            <a:stCxn id="8" idx="2"/>
            <a:endCxn id="10" idx="0"/>
          </p:cNvCxnSpPr>
          <p:nvPr/>
        </p:nvCxnSpPr>
        <p:spPr>
          <a:xfrm flipH="1">
            <a:off x="4990199" y="2010658"/>
            <a:ext cx="1" cy="3027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圓角矩形 19"/>
          <p:cNvSpPr/>
          <p:nvPr/>
        </p:nvSpPr>
        <p:spPr>
          <a:xfrm>
            <a:off x="3185559" y="3306802"/>
            <a:ext cx="3609280" cy="685919"/>
          </a:xfrm>
          <a:prstGeom prst="round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tx1"/>
                </a:solidFill>
              </a:rPr>
              <a:t>Simultaneous broadcast</a:t>
            </a:r>
          </a:p>
          <a:p>
            <a:pPr algn="ctr"/>
            <a:r>
              <a:rPr lang="en-US" altLang="zh-TW" sz="1600" dirty="0" smtClean="0">
                <a:solidFill>
                  <a:schemeClr val="tx1"/>
                </a:solidFill>
              </a:rPr>
              <a:t>addressing and routing</a:t>
            </a:r>
            <a:endParaRPr lang="zh-TW" altLang="en-US" sz="1600" dirty="0">
              <a:solidFill>
                <a:schemeClr val="tx1"/>
              </a:solidFill>
            </a:endParaRPr>
          </a:p>
        </p:txBody>
      </p:sp>
      <p:cxnSp>
        <p:nvCxnSpPr>
          <p:cNvPr id="30" name="直線單箭頭接點 29"/>
          <p:cNvCxnSpPr/>
          <p:nvPr/>
        </p:nvCxnSpPr>
        <p:spPr>
          <a:xfrm>
            <a:off x="4990199" y="3090778"/>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接點 31"/>
          <p:cNvCxnSpPr>
            <a:stCxn id="48" idx="1"/>
            <a:endCxn id="10" idx="1"/>
          </p:cNvCxnSpPr>
          <p:nvPr/>
        </p:nvCxnSpPr>
        <p:spPr>
          <a:xfrm rot="10800000">
            <a:off x="3176151" y="2702103"/>
            <a:ext cx="306453" cy="1860991"/>
          </a:xfrm>
          <a:prstGeom prst="bentConnector3">
            <a:avLst>
              <a:gd name="adj1" fmla="val 17459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1501066" y="3674484"/>
            <a:ext cx="1444908" cy="369332"/>
          </a:xfrm>
          <a:prstGeom prst="rect">
            <a:avLst/>
          </a:prstGeom>
          <a:noFill/>
        </p:spPr>
        <p:txBody>
          <a:bodyPr wrap="square" rtlCol="0">
            <a:spAutoFit/>
          </a:bodyPr>
          <a:lstStyle/>
          <a:p>
            <a:r>
              <a:rPr lang="en-US" altLang="zh-TW" sz="1800" dirty="0" err="1" smtClean="0"/>
              <a:t>S</a:t>
            </a:r>
            <a:r>
              <a:rPr lang="en-US" altLang="zh-TW" sz="1800" baseline="-25000" dirty="0" err="1" smtClean="0"/>
              <a:t>max</a:t>
            </a:r>
            <a:r>
              <a:rPr lang="en-US" altLang="zh-TW" sz="1800" dirty="0" smtClean="0"/>
              <a:t> += 1</a:t>
            </a:r>
            <a:endParaRPr lang="zh-TW" altLang="en-US" sz="1800" dirty="0"/>
          </a:p>
        </p:txBody>
      </p:sp>
      <p:cxnSp>
        <p:nvCxnSpPr>
          <p:cNvPr id="49" name="直線單箭頭接點 48"/>
          <p:cNvCxnSpPr>
            <a:stCxn id="20" idx="2"/>
            <a:endCxn id="48" idx="0"/>
          </p:cNvCxnSpPr>
          <p:nvPr/>
        </p:nvCxnSpPr>
        <p:spPr>
          <a:xfrm>
            <a:off x="4990199" y="3992721"/>
            <a:ext cx="1" cy="2501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2221146" y="3369518"/>
            <a:ext cx="572786" cy="369332"/>
          </a:xfrm>
          <a:prstGeom prst="rect">
            <a:avLst/>
          </a:prstGeom>
          <a:noFill/>
        </p:spPr>
        <p:txBody>
          <a:bodyPr wrap="square" rtlCol="0">
            <a:spAutoFit/>
          </a:bodyPr>
          <a:lstStyle/>
          <a:p>
            <a:r>
              <a:rPr lang="en-US" altLang="zh-TW" sz="1800" dirty="0" smtClean="0">
                <a:solidFill>
                  <a:srgbClr val="FF0000"/>
                </a:solidFill>
              </a:rPr>
              <a:t>NO</a:t>
            </a:r>
            <a:endParaRPr lang="zh-TW" altLang="en-US" sz="1800" dirty="0">
              <a:solidFill>
                <a:srgbClr val="FF0000"/>
              </a:solidFill>
            </a:endParaRPr>
          </a:p>
        </p:txBody>
      </p:sp>
      <p:cxnSp>
        <p:nvCxnSpPr>
          <p:cNvPr id="61" name="直線單箭頭接點 60"/>
          <p:cNvCxnSpPr>
            <a:stCxn id="48" idx="2"/>
          </p:cNvCxnSpPr>
          <p:nvPr/>
        </p:nvCxnSpPr>
        <p:spPr>
          <a:xfrm flipH="1">
            <a:off x="4990199" y="4883279"/>
            <a:ext cx="1" cy="3770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4384350" y="4890978"/>
            <a:ext cx="763714" cy="369332"/>
          </a:xfrm>
          <a:prstGeom prst="rect">
            <a:avLst/>
          </a:prstGeom>
          <a:noFill/>
        </p:spPr>
        <p:txBody>
          <a:bodyPr wrap="square" rtlCol="0">
            <a:spAutoFit/>
          </a:bodyPr>
          <a:lstStyle/>
          <a:p>
            <a:r>
              <a:rPr lang="en-US" altLang="zh-TW" sz="1800" dirty="0" smtClean="0">
                <a:solidFill>
                  <a:srgbClr val="FF0000"/>
                </a:solidFill>
              </a:rPr>
              <a:t>YES</a:t>
            </a:r>
            <a:endParaRPr lang="zh-TW" altLang="en-US" sz="1800" dirty="0">
              <a:solidFill>
                <a:srgbClr val="FF0000"/>
              </a:solidFill>
            </a:endParaRPr>
          </a:p>
        </p:txBody>
      </p:sp>
      <p:sp>
        <p:nvSpPr>
          <p:cNvPr id="58" name="文字方塊 57"/>
          <p:cNvSpPr txBox="1"/>
          <p:nvPr/>
        </p:nvSpPr>
        <p:spPr>
          <a:xfrm>
            <a:off x="4009364" y="5313734"/>
            <a:ext cx="2100214" cy="369332"/>
          </a:xfrm>
          <a:prstGeom prst="rect">
            <a:avLst/>
          </a:prstGeom>
          <a:noFill/>
        </p:spPr>
        <p:txBody>
          <a:bodyPr wrap="square" rtlCol="0">
            <a:spAutoFit/>
          </a:bodyPr>
          <a:lstStyle/>
          <a:p>
            <a:r>
              <a:rPr lang="en-US" altLang="zh-TW" sz="1800" dirty="0" smtClean="0"/>
              <a:t>A feasible solution</a:t>
            </a:r>
            <a:endParaRPr lang="zh-TW" altLang="en-US" sz="1800" dirty="0"/>
          </a:p>
        </p:txBody>
      </p:sp>
      <p:grpSp>
        <p:nvGrpSpPr>
          <p:cNvPr id="45" name="群組 44"/>
          <p:cNvGrpSpPr/>
          <p:nvPr/>
        </p:nvGrpSpPr>
        <p:grpSpPr>
          <a:xfrm>
            <a:off x="3482603" y="4242906"/>
            <a:ext cx="3015193" cy="640373"/>
            <a:chOff x="4985792" y="2637525"/>
            <a:chExt cx="3834680" cy="791475"/>
          </a:xfrm>
        </p:grpSpPr>
        <p:cxnSp>
          <p:nvCxnSpPr>
            <p:cNvPr id="47" name="直線單箭頭接點 46"/>
            <p:cNvCxnSpPr/>
            <p:nvPr/>
          </p:nvCxnSpPr>
          <p:spPr>
            <a:xfrm>
              <a:off x="6768244" y="2996952"/>
              <a:ext cx="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流程圖: 決策 47"/>
            <p:cNvSpPr/>
            <p:nvPr/>
          </p:nvSpPr>
          <p:spPr bwMode="auto">
            <a:xfrm>
              <a:off x="4985792" y="2637525"/>
              <a:ext cx="3834680" cy="791475"/>
            </a:xfrm>
            <a:prstGeom prst="flowChartDecision">
              <a:avLst/>
            </a:prstGeom>
            <a:solidFill>
              <a:srgbClr val="FFFF00"/>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0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50" name="文字方塊 49"/>
            <p:cNvSpPr txBox="1"/>
            <p:nvPr/>
          </p:nvSpPr>
          <p:spPr>
            <a:xfrm>
              <a:off x="5507976" y="2825901"/>
              <a:ext cx="2790310" cy="418439"/>
            </a:xfrm>
            <a:prstGeom prst="rect">
              <a:avLst/>
            </a:prstGeom>
            <a:noFill/>
          </p:spPr>
          <p:txBody>
            <a:bodyPr wrap="square" rtlCol="0">
              <a:spAutoFit/>
            </a:bodyPr>
            <a:lstStyle/>
            <a:p>
              <a:pPr algn="ctr"/>
              <a:r>
                <a:rPr lang="en-US" altLang="zh-TW" sz="1600" dirty="0" smtClean="0">
                  <a:latin typeface="+mn-lt"/>
                </a:rPr>
                <a:t>Feasible solution?</a:t>
              </a:r>
              <a:endParaRPr lang="zh-TW" altLang="en-US" sz="1600" dirty="0">
                <a:latin typeface="+mn-lt"/>
              </a:endParaRPr>
            </a:p>
          </p:txBody>
        </p:sp>
      </p:grpSp>
      <p:grpSp>
        <p:nvGrpSpPr>
          <p:cNvPr id="24" name="群組 23"/>
          <p:cNvGrpSpPr/>
          <p:nvPr/>
        </p:nvGrpSpPr>
        <p:grpSpPr>
          <a:xfrm>
            <a:off x="1749838" y="1126157"/>
            <a:ext cx="6480720" cy="4910486"/>
            <a:chOff x="1835696" y="1398834"/>
            <a:chExt cx="6480720" cy="4910486"/>
          </a:xfrm>
        </p:grpSpPr>
        <p:sp>
          <p:nvSpPr>
            <p:cNvPr id="25" name="圓角矩形 24"/>
            <p:cNvSpPr/>
            <p:nvPr/>
          </p:nvSpPr>
          <p:spPr>
            <a:xfrm>
              <a:off x="1835696" y="1398834"/>
              <a:ext cx="5328592" cy="792088"/>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rPr>
                <a:t>Identify an initial electrode set and</a:t>
              </a:r>
            </a:p>
            <a:p>
              <a:pPr algn="ctr"/>
              <a:r>
                <a:rPr lang="en-US" altLang="zh-TW" sz="2000" dirty="0">
                  <a:solidFill>
                    <a:schemeClr val="tx1"/>
                  </a:solidFill>
                </a:rPr>
                <a:t>a</a:t>
              </a:r>
              <a:r>
                <a:rPr lang="en-US" altLang="zh-TW" sz="2000" dirty="0" smtClean="0">
                  <a:solidFill>
                    <a:schemeClr val="tx1"/>
                  </a:solidFill>
                </a:rPr>
                <a:t>ddress them with individual control pins</a:t>
              </a:r>
              <a:endParaRPr lang="zh-TW" altLang="en-US" sz="2000" dirty="0">
                <a:solidFill>
                  <a:schemeClr val="tx1"/>
                </a:solidFill>
              </a:endParaRPr>
            </a:p>
          </p:txBody>
        </p:sp>
        <p:sp>
          <p:nvSpPr>
            <p:cNvPr id="26" name="圓角矩形 25"/>
            <p:cNvSpPr/>
            <p:nvPr/>
          </p:nvSpPr>
          <p:spPr>
            <a:xfrm>
              <a:off x="1979712" y="3452667"/>
              <a:ext cx="5040560" cy="864096"/>
            </a:xfrm>
            <a:prstGeom prst="round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rPr>
                <a:t>Find pin-electrode candidates by</a:t>
              </a:r>
            </a:p>
            <a:p>
              <a:pPr algn="ctr"/>
              <a:r>
                <a:rPr lang="en-US" altLang="zh-TW" sz="2000" dirty="0">
                  <a:solidFill>
                    <a:schemeClr val="tx1"/>
                  </a:solidFill>
                </a:rPr>
                <a:t>n</a:t>
              </a:r>
              <a:r>
                <a:rPr lang="en-US" altLang="zh-TW" sz="2000" dirty="0" smtClean="0">
                  <a:solidFill>
                    <a:schemeClr val="tx1"/>
                  </a:solidFill>
                </a:rPr>
                <a:t>etwork </a:t>
              </a:r>
              <a:r>
                <a:rPr lang="en-US" altLang="zh-TW" sz="2000" dirty="0">
                  <a:solidFill>
                    <a:schemeClr val="tx1"/>
                  </a:solidFill>
                </a:rPr>
                <a:t>f</a:t>
              </a:r>
              <a:r>
                <a:rPr lang="en-US" altLang="zh-TW" sz="2000" dirty="0" smtClean="0">
                  <a:solidFill>
                    <a:schemeClr val="tx1"/>
                  </a:solidFill>
                </a:rPr>
                <a:t>low </a:t>
              </a:r>
              <a:r>
                <a:rPr lang="en-US" altLang="zh-TW" sz="2000" dirty="0">
                  <a:solidFill>
                    <a:schemeClr val="tx1"/>
                  </a:solidFill>
                </a:rPr>
                <a:t>m</a:t>
              </a:r>
              <a:r>
                <a:rPr lang="en-US" altLang="zh-TW" sz="2000" dirty="0" smtClean="0">
                  <a:solidFill>
                    <a:schemeClr val="tx1"/>
                  </a:solidFill>
                </a:rPr>
                <a:t>odel</a:t>
              </a:r>
              <a:endParaRPr lang="zh-TW" altLang="en-US" sz="2000" dirty="0">
                <a:solidFill>
                  <a:schemeClr val="tx1"/>
                </a:solidFill>
              </a:endParaRPr>
            </a:p>
          </p:txBody>
        </p:sp>
        <p:cxnSp>
          <p:nvCxnSpPr>
            <p:cNvPr id="27" name="直線單箭頭接點 26"/>
            <p:cNvCxnSpPr>
              <a:stCxn id="25" idx="2"/>
              <a:endCxn id="38" idx="0"/>
            </p:cNvCxnSpPr>
            <p:nvPr/>
          </p:nvCxnSpPr>
          <p:spPr>
            <a:xfrm>
              <a:off x="4499992" y="2190922"/>
              <a:ext cx="1"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endCxn id="26" idx="0"/>
            </p:cNvCxnSpPr>
            <p:nvPr/>
          </p:nvCxnSpPr>
          <p:spPr>
            <a:xfrm>
              <a:off x="4494664" y="2969884"/>
              <a:ext cx="5328" cy="4827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4499992" y="3127026"/>
              <a:ext cx="648072" cy="400110"/>
            </a:xfrm>
            <a:prstGeom prst="rect">
              <a:avLst/>
            </a:prstGeom>
            <a:noFill/>
          </p:spPr>
          <p:txBody>
            <a:bodyPr wrap="square" rtlCol="0">
              <a:spAutoFit/>
            </a:bodyPr>
            <a:lstStyle/>
            <a:p>
              <a:r>
                <a:rPr lang="en-US" altLang="zh-TW" sz="2000" dirty="0" smtClean="0">
                  <a:solidFill>
                    <a:srgbClr val="FF0000"/>
                  </a:solidFill>
                </a:rPr>
                <a:t>NO</a:t>
              </a:r>
              <a:endParaRPr lang="zh-TW" altLang="en-US" sz="2000" dirty="0">
                <a:solidFill>
                  <a:srgbClr val="FF0000"/>
                </a:solidFill>
              </a:endParaRPr>
            </a:p>
          </p:txBody>
        </p:sp>
        <p:sp>
          <p:nvSpPr>
            <p:cNvPr id="33" name="圓角矩形 32"/>
            <p:cNvSpPr/>
            <p:nvPr/>
          </p:nvSpPr>
          <p:spPr>
            <a:xfrm>
              <a:off x="1964649" y="4672710"/>
              <a:ext cx="5040560" cy="983882"/>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rPr>
                <a:t>1. Trace the resulting flow</a:t>
              </a:r>
            </a:p>
            <a:p>
              <a:pPr algn="ctr"/>
              <a:r>
                <a:rPr lang="en-US" altLang="zh-TW" sz="2000" dirty="0" smtClean="0">
                  <a:solidFill>
                    <a:schemeClr val="tx1"/>
                  </a:solidFill>
                </a:rPr>
                <a:t>2. Routing check and conduct the broadcast addressing and routing</a:t>
              </a:r>
              <a:endParaRPr lang="zh-TW" altLang="en-US" sz="2000" dirty="0">
                <a:solidFill>
                  <a:schemeClr val="tx1"/>
                </a:solidFill>
              </a:endParaRPr>
            </a:p>
          </p:txBody>
        </p:sp>
        <p:cxnSp>
          <p:nvCxnSpPr>
            <p:cNvPr id="34" name="直線單箭頭接點 33"/>
            <p:cNvCxnSpPr>
              <a:stCxn id="26" idx="2"/>
            </p:cNvCxnSpPr>
            <p:nvPr/>
          </p:nvCxnSpPr>
          <p:spPr>
            <a:xfrm>
              <a:off x="4499992" y="4316763"/>
              <a:ext cx="0"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接點 34"/>
            <p:cNvCxnSpPr>
              <a:stCxn id="33" idx="1"/>
              <a:endCxn id="38" idx="1"/>
            </p:cNvCxnSpPr>
            <p:nvPr/>
          </p:nvCxnSpPr>
          <p:spPr>
            <a:xfrm rot="10800000" flipH="1">
              <a:off x="1964649" y="2775619"/>
              <a:ext cx="87072" cy="2389032"/>
            </a:xfrm>
            <a:prstGeom prst="bentConnector3">
              <a:avLst>
                <a:gd name="adj1" fmla="val -26254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38" idx="3"/>
              <a:endCxn id="37" idx="3"/>
            </p:cNvCxnSpPr>
            <p:nvPr/>
          </p:nvCxnSpPr>
          <p:spPr>
            <a:xfrm>
              <a:off x="6948264" y="2775619"/>
              <a:ext cx="72832" cy="3335679"/>
            </a:xfrm>
            <a:prstGeom prst="bentConnector3">
              <a:avLst>
                <a:gd name="adj1" fmla="val 70682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圓角矩形 36"/>
            <p:cNvSpPr/>
            <p:nvPr/>
          </p:nvSpPr>
          <p:spPr>
            <a:xfrm>
              <a:off x="1980536" y="5913276"/>
              <a:ext cx="5040560" cy="396044"/>
            </a:xfrm>
            <a:prstGeom prst="roundRect">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rPr>
                <a:t>Do escape routing and output the solution</a:t>
              </a:r>
              <a:endParaRPr lang="zh-TW" altLang="en-US" sz="2000" dirty="0">
                <a:solidFill>
                  <a:schemeClr val="tx1"/>
                </a:solidFill>
              </a:endParaRPr>
            </a:p>
          </p:txBody>
        </p:sp>
        <p:sp>
          <p:nvSpPr>
            <p:cNvPr id="38" name="流程圖: 決策 37"/>
            <p:cNvSpPr/>
            <p:nvPr/>
          </p:nvSpPr>
          <p:spPr bwMode="auto">
            <a:xfrm>
              <a:off x="2051721" y="2406946"/>
              <a:ext cx="4896543" cy="737345"/>
            </a:xfrm>
            <a:prstGeom prst="flowChartDecision">
              <a:avLst/>
            </a:prstGeom>
            <a:solidFill>
              <a:srgbClr val="FFFF00"/>
            </a:solid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39" name="文字方塊 38"/>
            <p:cNvSpPr txBox="1"/>
            <p:nvPr/>
          </p:nvSpPr>
          <p:spPr>
            <a:xfrm>
              <a:off x="2810880" y="2550962"/>
              <a:ext cx="3390528" cy="353943"/>
            </a:xfrm>
            <a:prstGeom prst="rect">
              <a:avLst/>
            </a:prstGeom>
            <a:noFill/>
          </p:spPr>
          <p:txBody>
            <a:bodyPr wrap="square" rtlCol="0">
              <a:noAutofit/>
            </a:bodyPr>
            <a:lstStyle/>
            <a:p>
              <a:r>
                <a:rPr lang="en-US" altLang="zh-TW" sz="2000" dirty="0" smtClean="0"/>
                <a:t>All electrodes are addressed?</a:t>
              </a:r>
              <a:endParaRPr lang="zh-TW" altLang="en-US" sz="2000" dirty="0"/>
            </a:p>
          </p:txBody>
        </p:sp>
        <p:sp>
          <p:nvSpPr>
            <p:cNvPr id="40" name="文字方塊 39"/>
            <p:cNvSpPr txBox="1"/>
            <p:nvPr/>
          </p:nvSpPr>
          <p:spPr>
            <a:xfrm>
              <a:off x="7452320" y="4177529"/>
              <a:ext cx="864096" cy="400110"/>
            </a:xfrm>
            <a:prstGeom prst="rect">
              <a:avLst/>
            </a:prstGeom>
            <a:noFill/>
          </p:spPr>
          <p:txBody>
            <a:bodyPr wrap="square" rtlCol="0">
              <a:spAutoFit/>
            </a:bodyPr>
            <a:lstStyle/>
            <a:p>
              <a:r>
                <a:rPr lang="en-US" altLang="zh-TW" sz="2000" dirty="0" smtClean="0">
                  <a:solidFill>
                    <a:srgbClr val="FF0000"/>
                  </a:solidFill>
                </a:rPr>
                <a:t>YES</a:t>
              </a:r>
              <a:endParaRPr lang="zh-TW" altLang="en-US" sz="2000" dirty="0">
                <a:solidFill>
                  <a:srgbClr val="FF0000"/>
                </a:solidFill>
              </a:endParaRPr>
            </a:p>
          </p:txBody>
        </p:sp>
      </p:grpSp>
      <p:sp>
        <p:nvSpPr>
          <p:cNvPr id="42" name="標題 1"/>
          <p:cNvSpPr>
            <a:spLocks noGrp="1"/>
          </p:cNvSpPr>
          <p:nvPr>
            <p:ph type="title"/>
          </p:nvPr>
        </p:nvSpPr>
        <p:spPr>
          <a:xfrm>
            <a:off x="469132" y="70520"/>
            <a:ext cx="8207324" cy="838200"/>
          </a:xfrm>
        </p:spPr>
        <p:txBody>
          <a:bodyPr/>
          <a:lstStyle/>
          <a:p>
            <a:r>
              <a:rPr lang="en-US" altLang="zh-TW" sz="2400" dirty="0" smtClean="0"/>
              <a:t>Simultaneous </a:t>
            </a:r>
            <a:r>
              <a:rPr lang="en-US" altLang="zh-TW" sz="2400" dirty="0"/>
              <a:t>Broadcast Addressing </a:t>
            </a:r>
            <a:r>
              <a:rPr lang="en-US" altLang="zh-TW" sz="2400" dirty="0" smtClean="0"/>
              <a:t>and Routing (2/2)</a:t>
            </a:r>
            <a:endParaRPr lang="zh-TW" altLang="en-US" sz="2400" dirty="0"/>
          </a:p>
        </p:txBody>
      </p:sp>
    </p:spTree>
    <p:extLst>
      <p:ext uri="{BB962C8B-B14F-4D97-AF65-F5344CB8AC3E}">
        <p14:creationId xmlns:p14="http://schemas.microsoft.com/office/powerpoint/2010/main" val="21773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0"/>
                                        </p:tgtEl>
                                      </p:cBhvr>
                                    </p:animEffect>
                                    <p:set>
                                      <p:cBhvr>
                                        <p:cTn id="16" dur="1" fill="hold">
                                          <p:stCondLst>
                                            <p:cond delay="499"/>
                                          </p:stCondLst>
                                        </p:cTn>
                                        <p:tgtEl>
                                          <p:spTgt spid="3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7"/>
                                        </p:tgtEl>
                                      </p:cBhvr>
                                    </p:animEffect>
                                    <p:set>
                                      <p:cBhvr>
                                        <p:cTn id="28" dur="1" fill="hold">
                                          <p:stCondLst>
                                            <p:cond delay="499"/>
                                          </p:stCondLst>
                                        </p:cTn>
                                        <p:tgtEl>
                                          <p:spTgt spid="5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2"/>
                                        </p:tgtEl>
                                      </p:cBhvr>
                                    </p:animEffect>
                                    <p:set>
                                      <p:cBhvr>
                                        <p:cTn id="34" dur="1" fill="hold">
                                          <p:stCondLst>
                                            <p:cond delay="499"/>
                                          </p:stCondLst>
                                        </p:cTn>
                                        <p:tgtEl>
                                          <p:spTgt spid="6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xit" presetSubtype="0" fill="hold" grpId="0"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10" grpId="0" animBg="1"/>
      <p:bldP spid="20" grpId="0" animBg="1"/>
      <p:bldP spid="29" grpId="0"/>
      <p:bldP spid="57" grpId="0"/>
      <p:bldP spid="62"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132" y="70520"/>
            <a:ext cx="8207324" cy="838200"/>
          </a:xfrm>
        </p:spPr>
        <p:txBody>
          <a:bodyPr/>
          <a:lstStyle/>
          <a:p>
            <a:r>
              <a:rPr lang="en-US" altLang="zh-TW" sz="2400" dirty="0" smtClean="0"/>
              <a:t>Network Flow Model (1/2)</a:t>
            </a:r>
            <a:endParaRPr lang="zh-TW" altLang="en-US" sz="24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1143000"/>
                <a:ext cx="8077200" cy="1565920"/>
              </a:xfrm>
            </p:spPr>
            <p:txBody>
              <a:bodyPr/>
              <a:lstStyle/>
              <a:p>
                <a:r>
                  <a:rPr lang="en-US" altLang="zh-TW" dirty="0" smtClean="0"/>
                  <a:t>Minimum-Cost </a:t>
                </a:r>
                <a:r>
                  <a:rPr lang="en-US" altLang="zh-TW" dirty="0"/>
                  <a:t>Maximum-Flow (MCMF) </a:t>
                </a:r>
                <a:r>
                  <a:rPr lang="en-US" altLang="zh-TW" dirty="0" smtClean="0"/>
                  <a:t>formulation</a:t>
                </a:r>
                <a:endParaRPr lang="en-US" altLang="zh-TW" dirty="0" smtClean="0">
                  <a:solidFill>
                    <a:schemeClr val="tx1"/>
                  </a:solidFill>
                </a:endParaRPr>
              </a:p>
              <a:p>
                <a:pPr lvl="1"/>
                <a:r>
                  <a:rPr lang="en-US" altLang="zh-TW" dirty="0"/>
                  <a:t>To find suitable </a:t>
                </a:r>
                <a:r>
                  <a:rPr lang="en-US" altLang="zh-TW" dirty="0" smtClean="0"/>
                  <a:t>merging </a:t>
                </a:r>
                <a:r>
                  <a:rPr lang="en-US" altLang="zh-TW" dirty="0" smtClean="0">
                    <a:solidFill>
                      <a:srgbClr val="FF0000"/>
                    </a:solidFill>
                  </a:rPr>
                  <a:t>candidates</a:t>
                </a:r>
                <a:r>
                  <a:rPr lang="en-US" altLang="zh-TW" dirty="0" smtClean="0"/>
                  <a:t> between </a:t>
                </a:r>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𝑃</m:t>
                        </m:r>
                      </m:e>
                      <m:sub>
                        <m:r>
                          <a:rPr lang="en-US" altLang="zh-TW" i="1">
                            <a:latin typeface="Cambria Math" panose="02040503050406030204" pitchFamily="18" charset="0"/>
                          </a:rPr>
                          <m:t>𝑖</m:t>
                        </m:r>
                      </m:sub>
                    </m:sSub>
                  </m:oMath>
                </a14:m>
                <a:r>
                  <a:rPr lang="en-US" altLang="zh-TW" dirty="0"/>
                  <a:t>and </a:t>
                </a:r>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𝑈𝐸</m:t>
                        </m:r>
                      </m:e>
                      <m:sub>
                        <m:r>
                          <a:rPr lang="en-US" altLang="zh-TW" i="1">
                            <a:latin typeface="Cambria Math" panose="02040503050406030204" pitchFamily="18" charset="0"/>
                          </a:rPr>
                          <m:t>𝑗</m:t>
                        </m:r>
                      </m:sub>
                    </m:sSub>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1143000"/>
                <a:ext cx="8077200" cy="1565920"/>
              </a:xfrm>
              <a:blipFill rotWithShape="0">
                <a:blip r:embed="rId3"/>
                <a:stretch>
                  <a:fillRect l="-1208" t="-273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24</a:t>
            </a:fld>
            <a:endParaRPr lang="en-US" altLang="zh-TW">
              <a:solidFill>
                <a:srgbClr val="000000"/>
              </a:solidFill>
            </a:endParaRPr>
          </a:p>
        </p:txBody>
      </p:sp>
      <p:sp>
        <p:nvSpPr>
          <p:cNvPr id="5" name="文字方塊 4"/>
          <p:cNvSpPr txBox="1"/>
          <p:nvPr/>
        </p:nvSpPr>
        <p:spPr>
          <a:xfrm>
            <a:off x="2699792" y="5991384"/>
            <a:ext cx="1656184" cy="646331"/>
          </a:xfrm>
          <a:prstGeom prst="rect">
            <a:avLst/>
          </a:prstGeom>
          <a:noFill/>
        </p:spPr>
        <p:txBody>
          <a:bodyPr wrap="square" rtlCol="0">
            <a:spAutoFit/>
          </a:bodyPr>
          <a:lstStyle/>
          <a:p>
            <a:r>
              <a:rPr lang="en-US" altLang="zh-TW" sz="1800" dirty="0" smtClean="0"/>
              <a:t>Existed control pins</a:t>
            </a:r>
            <a:endParaRPr lang="zh-TW" altLang="en-US" sz="1800" dirty="0"/>
          </a:p>
        </p:txBody>
      </p:sp>
      <p:sp>
        <p:nvSpPr>
          <p:cNvPr id="6" name="文字方塊 5"/>
          <p:cNvSpPr txBox="1"/>
          <p:nvPr/>
        </p:nvSpPr>
        <p:spPr>
          <a:xfrm>
            <a:off x="4788024" y="5991384"/>
            <a:ext cx="1728192" cy="646331"/>
          </a:xfrm>
          <a:prstGeom prst="rect">
            <a:avLst/>
          </a:prstGeom>
          <a:noFill/>
        </p:spPr>
        <p:txBody>
          <a:bodyPr wrap="square" rtlCol="0">
            <a:spAutoFit/>
          </a:bodyPr>
          <a:lstStyle/>
          <a:p>
            <a:r>
              <a:rPr lang="en-US" altLang="zh-TW" sz="1800" dirty="0" smtClean="0"/>
              <a:t>Unaddressed electrodes</a:t>
            </a:r>
            <a:endParaRPr lang="zh-TW" altLang="en-US" sz="1800" dirty="0"/>
          </a:p>
        </p:txBody>
      </p:sp>
      <p:sp>
        <p:nvSpPr>
          <p:cNvPr id="92" name="橢圓 91"/>
          <p:cNvSpPr/>
          <p:nvPr/>
        </p:nvSpPr>
        <p:spPr>
          <a:xfrm>
            <a:off x="2951628" y="2832567"/>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3" name="橢圓 92"/>
          <p:cNvSpPr/>
          <p:nvPr/>
        </p:nvSpPr>
        <p:spPr>
          <a:xfrm>
            <a:off x="2951628" y="3480789"/>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4" name="橢圓 93"/>
          <p:cNvSpPr/>
          <p:nvPr/>
        </p:nvSpPr>
        <p:spPr>
          <a:xfrm>
            <a:off x="2951628" y="4777233"/>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5" name="橢圓 94"/>
          <p:cNvSpPr/>
          <p:nvPr/>
        </p:nvSpPr>
        <p:spPr>
          <a:xfrm>
            <a:off x="2951628" y="5353430"/>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6" name="橢圓 95"/>
          <p:cNvSpPr/>
          <p:nvPr/>
        </p:nvSpPr>
        <p:spPr>
          <a:xfrm>
            <a:off x="1655259" y="4201036"/>
            <a:ext cx="504143" cy="504173"/>
          </a:xfrm>
          <a:prstGeom prst="ellipse">
            <a:avLst/>
          </a:prstGeom>
          <a:solidFill>
            <a:srgbClr val="F7964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7" name="橢圓 96"/>
          <p:cNvSpPr/>
          <p:nvPr/>
        </p:nvSpPr>
        <p:spPr>
          <a:xfrm>
            <a:off x="5112243" y="2832567"/>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8" name="橢圓 97"/>
          <p:cNvSpPr/>
          <p:nvPr/>
        </p:nvSpPr>
        <p:spPr>
          <a:xfrm>
            <a:off x="5112243" y="3480789"/>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9" name="橢圓 98"/>
          <p:cNvSpPr/>
          <p:nvPr/>
        </p:nvSpPr>
        <p:spPr>
          <a:xfrm>
            <a:off x="5112243" y="4777233"/>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00" name="橢圓 99"/>
          <p:cNvSpPr/>
          <p:nvPr/>
        </p:nvSpPr>
        <p:spPr>
          <a:xfrm>
            <a:off x="5112243" y="5353430"/>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01" name="文字方塊 100"/>
          <p:cNvSpPr txBox="1"/>
          <p:nvPr/>
        </p:nvSpPr>
        <p:spPr>
          <a:xfrm>
            <a:off x="2951708" y="3984962"/>
            <a:ext cx="461665" cy="1080370"/>
          </a:xfrm>
          <a:prstGeom prst="rect">
            <a:avLst/>
          </a:prstGeom>
          <a:noFill/>
        </p:spPr>
        <p:txBody>
          <a:bodyPr vert="eaVert" wrap="square" rtlCol="0">
            <a:spAutoFit/>
          </a:bodyPr>
          <a:lstStyle/>
          <a:p>
            <a:pPr defTabSz="914354" fontAlgn="auto">
              <a:spcBef>
                <a:spcPts val="0"/>
              </a:spcBef>
              <a:spcAft>
                <a:spcPts val="0"/>
              </a:spcAft>
            </a:pPr>
            <a:r>
              <a:rPr kumimoji="0" lang="en-US" altLang="zh-TW" sz="1800" dirty="0" smtClean="0">
                <a:solidFill>
                  <a:prstClr val="black"/>
                </a:solidFill>
                <a:latin typeface="Calibri"/>
                <a:ea typeface="新細明體"/>
              </a:rPr>
              <a:t>‧‧‧</a:t>
            </a:r>
            <a:endParaRPr kumimoji="0" lang="zh-TW" altLang="en-US" sz="1800" dirty="0">
              <a:solidFill>
                <a:prstClr val="black"/>
              </a:solidFill>
              <a:latin typeface="Calibri"/>
              <a:ea typeface="新細明體"/>
            </a:endParaRPr>
          </a:p>
        </p:txBody>
      </p:sp>
      <p:sp>
        <p:nvSpPr>
          <p:cNvPr id="102" name="文字方塊 101"/>
          <p:cNvSpPr txBox="1"/>
          <p:nvPr/>
        </p:nvSpPr>
        <p:spPr>
          <a:xfrm>
            <a:off x="5154721" y="3984962"/>
            <a:ext cx="461665" cy="1080370"/>
          </a:xfrm>
          <a:prstGeom prst="rect">
            <a:avLst/>
          </a:prstGeom>
          <a:noFill/>
        </p:spPr>
        <p:txBody>
          <a:bodyPr vert="eaVert" wrap="square" rtlCol="0">
            <a:spAutoFit/>
          </a:bodyPr>
          <a:lstStyle/>
          <a:p>
            <a:pPr defTabSz="914354" fontAlgn="auto">
              <a:spcBef>
                <a:spcPts val="0"/>
              </a:spcBef>
              <a:spcAft>
                <a:spcPts val="0"/>
              </a:spcAft>
            </a:pPr>
            <a:r>
              <a:rPr kumimoji="0" lang="en-US" altLang="zh-TW" sz="1800" dirty="0" smtClean="0">
                <a:solidFill>
                  <a:prstClr val="black"/>
                </a:solidFill>
                <a:latin typeface="Calibri"/>
                <a:ea typeface="新細明體"/>
              </a:rPr>
              <a:t>‧‧‧</a:t>
            </a:r>
            <a:endParaRPr kumimoji="0" lang="zh-TW" altLang="en-US" sz="1800" dirty="0">
              <a:solidFill>
                <a:prstClr val="black"/>
              </a:solidFill>
              <a:latin typeface="Calibri"/>
              <a:ea typeface="新細明體"/>
            </a:endParaRPr>
          </a:p>
        </p:txBody>
      </p:sp>
      <p:sp>
        <p:nvSpPr>
          <p:cNvPr id="103" name="橢圓 102"/>
          <p:cNvSpPr/>
          <p:nvPr/>
        </p:nvSpPr>
        <p:spPr>
          <a:xfrm>
            <a:off x="6552653" y="4201036"/>
            <a:ext cx="504143" cy="504173"/>
          </a:xfrm>
          <a:prstGeom prst="ellipse">
            <a:avLst/>
          </a:prstGeom>
          <a:solidFill>
            <a:srgbClr val="F7964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04" name="文字方塊 103"/>
          <p:cNvSpPr txBox="1"/>
          <p:nvPr/>
        </p:nvSpPr>
        <p:spPr>
          <a:xfrm>
            <a:off x="2951628" y="2832567"/>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smtClean="0">
                <a:solidFill>
                  <a:prstClr val="black"/>
                </a:solidFill>
                <a:latin typeface="Times New Roman" pitchFamily="18" charset="0"/>
                <a:ea typeface="新細明體"/>
                <a:cs typeface="Times New Roman" pitchFamily="18" charset="0"/>
              </a:rPr>
              <a:t>1</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105" name="文字方塊 104"/>
          <p:cNvSpPr txBox="1"/>
          <p:nvPr/>
        </p:nvSpPr>
        <p:spPr>
          <a:xfrm>
            <a:off x="2922006" y="3480789"/>
            <a:ext cx="821848"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2</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106" name="文字方塊 105"/>
          <p:cNvSpPr txBox="1"/>
          <p:nvPr/>
        </p:nvSpPr>
        <p:spPr>
          <a:xfrm>
            <a:off x="2922006" y="4809178"/>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smtClean="0">
                <a:solidFill>
                  <a:prstClr val="black"/>
                </a:solidFill>
                <a:latin typeface="Times New Roman" pitchFamily="18" charset="0"/>
                <a:ea typeface="新細明體"/>
                <a:cs typeface="Times New Roman" pitchFamily="18" charset="0"/>
              </a:rPr>
              <a:t>n-1</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107" name="文字方塊 106"/>
          <p:cNvSpPr txBox="1"/>
          <p:nvPr/>
        </p:nvSpPr>
        <p:spPr>
          <a:xfrm>
            <a:off x="2951628" y="5425455"/>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err="1" smtClean="0">
                <a:solidFill>
                  <a:prstClr val="black"/>
                </a:solidFill>
                <a:latin typeface="Times New Roman" pitchFamily="18" charset="0"/>
                <a:ea typeface="新細明體"/>
                <a:cs typeface="Times New Roman" pitchFamily="18" charset="0"/>
              </a:rPr>
              <a:t>P</a:t>
            </a:r>
            <a:r>
              <a:rPr kumimoji="0" lang="en-US" altLang="zh-TW" sz="2000" b="1" i="1" baseline="-25000" dirty="0" err="1" smtClean="0">
                <a:solidFill>
                  <a:prstClr val="black"/>
                </a:solidFill>
                <a:latin typeface="Times New Roman" pitchFamily="18" charset="0"/>
                <a:ea typeface="新細明體"/>
                <a:cs typeface="Times New Roman" pitchFamily="18" charset="0"/>
              </a:rPr>
              <a:t>n</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cxnSp>
        <p:nvCxnSpPr>
          <p:cNvPr id="108" name="直線單箭頭接點 107"/>
          <p:cNvCxnSpPr>
            <a:stCxn id="96" idx="6"/>
            <a:endCxn id="92" idx="3"/>
          </p:cNvCxnSpPr>
          <p:nvPr/>
        </p:nvCxnSpPr>
        <p:spPr>
          <a:xfrm flipV="1">
            <a:off x="2159403" y="3262906"/>
            <a:ext cx="866055" cy="1190216"/>
          </a:xfrm>
          <a:prstGeom prst="straightConnector1">
            <a:avLst/>
          </a:prstGeom>
          <a:noFill/>
          <a:ln w="9525" cap="flat" cmpd="sng" algn="ctr">
            <a:solidFill>
              <a:sysClr val="windowText" lastClr="000000"/>
            </a:solidFill>
            <a:prstDash val="solid"/>
            <a:tailEnd type="triangle"/>
          </a:ln>
          <a:effectLst/>
        </p:spPr>
      </p:cxnSp>
      <p:cxnSp>
        <p:nvCxnSpPr>
          <p:cNvPr id="109" name="直線單箭頭接點 108"/>
          <p:cNvCxnSpPr>
            <a:stCxn id="96" idx="6"/>
            <a:endCxn id="93" idx="3"/>
          </p:cNvCxnSpPr>
          <p:nvPr/>
        </p:nvCxnSpPr>
        <p:spPr>
          <a:xfrm flipV="1">
            <a:off x="2159403" y="3911128"/>
            <a:ext cx="866055" cy="541994"/>
          </a:xfrm>
          <a:prstGeom prst="straightConnector1">
            <a:avLst/>
          </a:prstGeom>
          <a:noFill/>
          <a:ln w="9525" cap="flat" cmpd="sng" algn="ctr">
            <a:solidFill>
              <a:sysClr val="windowText" lastClr="000000"/>
            </a:solidFill>
            <a:prstDash val="solid"/>
            <a:tailEnd type="triangle"/>
          </a:ln>
          <a:effectLst/>
        </p:spPr>
      </p:cxnSp>
      <p:cxnSp>
        <p:nvCxnSpPr>
          <p:cNvPr id="110" name="直線單箭頭接點 109"/>
          <p:cNvCxnSpPr>
            <a:stCxn id="96" idx="6"/>
            <a:endCxn id="94" idx="1"/>
          </p:cNvCxnSpPr>
          <p:nvPr/>
        </p:nvCxnSpPr>
        <p:spPr>
          <a:xfrm>
            <a:off x="2159403" y="4453122"/>
            <a:ext cx="866055" cy="397945"/>
          </a:xfrm>
          <a:prstGeom prst="straightConnector1">
            <a:avLst/>
          </a:prstGeom>
          <a:noFill/>
          <a:ln w="9525" cap="flat" cmpd="sng" algn="ctr">
            <a:solidFill>
              <a:sysClr val="windowText" lastClr="000000"/>
            </a:solidFill>
            <a:prstDash val="solid"/>
            <a:tailEnd type="triangle"/>
          </a:ln>
          <a:effectLst/>
        </p:spPr>
      </p:cxnSp>
      <p:cxnSp>
        <p:nvCxnSpPr>
          <p:cNvPr id="111" name="直線單箭頭接點 110"/>
          <p:cNvCxnSpPr>
            <a:stCxn id="96" idx="6"/>
            <a:endCxn id="95" idx="1"/>
          </p:cNvCxnSpPr>
          <p:nvPr/>
        </p:nvCxnSpPr>
        <p:spPr>
          <a:xfrm>
            <a:off x="2159403" y="4453122"/>
            <a:ext cx="866055" cy="974142"/>
          </a:xfrm>
          <a:prstGeom prst="straightConnector1">
            <a:avLst/>
          </a:prstGeom>
          <a:noFill/>
          <a:ln w="9525" cap="flat" cmpd="sng" algn="ctr">
            <a:solidFill>
              <a:sysClr val="windowText" lastClr="000000"/>
            </a:solidFill>
            <a:prstDash val="solid"/>
            <a:tailEnd type="triangle"/>
          </a:ln>
          <a:effectLst/>
        </p:spPr>
      </p:cxnSp>
      <p:sp>
        <p:nvSpPr>
          <p:cNvPr id="112" name="文字方塊 111"/>
          <p:cNvSpPr txBox="1"/>
          <p:nvPr/>
        </p:nvSpPr>
        <p:spPr>
          <a:xfrm>
            <a:off x="1727280" y="4273060"/>
            <a:ext cx="504143"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a:solidFill>
                  <a:prstClr val="black"/>
                </a:solidFill>
                <a:latin typeface="Times New Roman" pitchFamily="18" charset="0"/>
                <a:ea typeface="新細明體"/>
                <a:cs typeface="Times New Roman" pitchFamily="18" charset="0"/>
              </a:rPr>
              <a:t>S</a:t>
            </a:r>
            <a:endParaRPr kumimoji="0" lang="zh-TW" altLang="en-US" sz="2000" b="1" i="1" baseline="-50000" dirty="0">
              <a:solidFill>
                <a:prstClr val="black"/>
              </a:solidFill>
              <a:latin typeface="Times New Roman" pitchFamily="18" charset="0"/>
              <a:ea typeface="新細明體"/>
              <a:cs typeface="Times New Roman" pitchFamily="18" charset="0"/>
            </a:endParaRPr>
          </a:p>
        </p:txBody>
      </p:sp>
      <p:sp>
        <p:nvSpPr>
          <p:cNvPr id="113" name="文字方塊 112"/>
          <p:cNvSpPr txBox="1"/>
          <p:nvPr/>
        </p:nvSpPr>
        <p:spPr>
          <a:xfrm>
            <a:off x="6624674" y="4273060"/>
            <a:ext cx="504143"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a:solidFill>
                  <a:prstClr val="black"/>
                </a:solidFill>
                <a:latin typeface="Times New Roman" pitchFamily="18" charset="0"/>
                <a:ea typeface="新細明體"/>
                <a:cs typeface="Times New Roman" pitchFamily="18" charset="0"/>
              </a:rPr>
              <a:t>T</a:t>
            </a:r>
            <a:endParaRPr kumimoji="0" lang="zh-TW" altLang="en-US" sz="2000" b="1" i="1" baseline="-50000" dirty="0">
              <a:solidFill>
                <a:prstClr val="black"/>
              </a:solidFill>
              <a:latin typeface="Times New Roman" pitchFamily="18" charset="0"/>
              <a:ea typeface="新細明體"/>
              <a:cs typeface="Times New Roman" pitchFamily="18" charset="0"/>
            </a:endParaRPr>
          </a:p>
        </p:txBody>
      </p:sp>
      <p:sp>
        <p:nvSpPr>
          <p:cNvPr id="114" name="文字方塊 113"/>
          <p:cNvSpPr txBox="1"/>
          <p:nvPr/>
        </p:nvSpPr>
        <p:spPr>
          <a:xfrm>
            <a:off x="5112243" y="2864512"/>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1</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115" name="文字方塊 114"/>
          <p:cNvSpPr txBox="1"/>
          <p:nvPr/>
        </p:nvSpPr>
        <p:spPr>
          <a:xfrm>
            <a:off x="5082621" y="3512734"/>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2</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116" name="文字方塊 115"/>
          <p:cNvSpPr txBox="1"/>
          <p:nvPr/>
        </p:nvSpPr>
        <p:spPr>
          <a:xfrm>
            <a:off x="5027221" y="4815509"/>
            <a:ext cx="821848" cy="338632"/>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m-1</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117" name="文字方塊 116"/>
          <p:cNvSpPr txBox="1"/>
          <p:nvPr/>
        </p:nvSpPr>
        <p:spPr>
          <a:xfrm>
            <a:off x="5091225" y="5416663"/>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err="1" smtClean="0">
                <a:solidFill>
                  <a:prstClr val="black"/>
                </a:solidFill>
                <a:latin typeface="Times New Roman" pitchFamily="18" charset="0"/>
                <a:ea typeface="新細明體"/>
                <a:cs typeface="Times New Roman" pitchFamily="18" charset="0"/>
              </a:rPr>
              <a:t>UE</a:t>
            </a:r>
            <a:r>
              <a:rPr kumimoji="0" lang="en-US" altLang="zh-TW" sz="1600" b="1" i="1" baseline="-25000" dirty="0" err="1" smtClean="0">
                <a:solidFill>
                  <a:prstClr val="black"/>
                </a:solidFill>
                <a:latin typeface="Times New Roman" pitchFamily="18" charset="0"/>
                <a:ea typeface="新細明體"/>
                <a:cs typeface="Times New Roman" pitchFamily="18" charset="0"/>
              </a:rPr>
              <a:t>m</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cxnSp>
        <p:nvCxnSpPr>
          <p:cNvPr id="118" name="直線單箭頭接點 117"/>
          <p:cNvCxnSpPr>
            <a:stCxn id="92" idx="6"/>
            <a:endCxn id="98" idx="2"/>
          </p:cNvCxnSpPr>
          <p:nvPr/>
        </p:nvCxnSpPr>
        <p:spPr>
          <a:xfrm>
            <a:off x="3455772" y="3084653"/>
            <a:ext cx="1656472" cy="648222"/>
          </a:xfrm>
          <a:prstGeom prst="straightConnector1">
            <a:avLst/>
          </a:prstGeom>
          <a:noFill/>
          <a:ln w="9525" cap="flat" cmpd="sng" algn="ctr">
            <a:solidFill>
              <a:sysClr val="windowText" lastClr="000000"/>
            </a:solidFill>
            <a:prstDash val="solid"/>
            <a:tailEnd type="triangle"/>
          </a:ln>
          <a:effectLst/>
        </p:spPr>
      </p:cxnSp>
      <p:cxnSp>
        <p:nvCxnSpPr>
          <p:cNvPr id="119" name="直線單箭頭接點 118"/>
          <p:cNvCxnSpPr>
            <a:stCxn id="92" idx="6"/>
            <a:endCxn id="97" idx="2"/>
          </p:cNvCxnSpPr>
          <p:nvPr/>
        </p:nvCxnSpPr>
        <p:spPr>
          <a:xfrm>
            <a:off x="3455772" y="3084653"/>
            <a:ext cx="1656472" cy="0"/>
          </a:xfrm>
          <a:prstGeom prst="straightConnector1">
            <a:avLst/>
          </a:prstGeom>
          <a:noFill/>
          <a:ln w="9525" cap="flat" cmpd="sng" algn="ctr">
            <a:solidFill>
              <a:sysClr val="windowText" lastClr="000000"/>
            </a:solidFill>
            <a:prstDash val="solid"/>
            <a:tailEnd type="triangle"/>
          </a:ln>
          <a:effectLst/>
        </p:spPr>
      </p:cxnSp>
      <p:cxnSp>
        <p:nvCxnSpPr>
          <p:cNvPr id="120" name="直線單箭頭接點 119"/>
          <p:cNvCxnSpPr>
            <a:stCxn id="93" idx="6"/>
            <a:endCxn id="99" idx="2"/>
          </p:cNvCxnSpPr>
          <p:nvPr/>
        </p:nvCxnSpPr>
        <p:spPr>
          <a:xfrm>
            <a:off x="3455772" y="3732875"/>
            <a:ext cx="1656472" cy="1296444"/>
          </a:xfrm>
          <a:prstGeom prst="straightConnector1">
            <a:avLst/>
          </a:prstGeom>
          <a:noFill/>
          <a:ln w="9525" cap="flat" cmpd="sng" algn="ctr">
            <a:solidFill>
              <a:sysClr val="windowText" lastClr="000000"/>
            </a:solidFill>
            <a:prstDash val="solid"/>
            <a:tailEnd type="triangle"/>
          </a:ln>
          <a:effectLst/>
        </p:spPr>
      </p:cxnSp>
      <p:cxnSp>
        <p:nvCxnSpPr>
          <p:cNvPr id="121" name="直線單箭頭接點 120"/>
          <p:cNvCxnSpPr>
            <a:stCxn id="95" idx="6"/>
            <a:endCxn id="100" idx="2"/>
          </p:cNvCxnSpPr>
          <p:nvPr/>
        </p:nvCxnSpPr>
        <p:spPr>
          <a:xfrm>
            <a:off x="3455772" y="5605517"/>
            <a:ext cx="1656472" cy="0"/>
          </a:xfrm>
          <a:prstGeom prst="straightConnector1">
            <a:avLst/>
          </a:prstGeom>
          <a:noFill/>
          <a:ln w="9525" cap="flat" cmpd="sng" algn="ctr">
            <a:solidFill>
              <a:sysClr val="windowText" lastClr="000000"/>
            </a:solidFill>
            <a:prstDash val="solid"/>
            <a:tailEnd type="triangle"/>
          </a:ln>
          <a:effectLst/>
        </p:spPr>
      </p:cxnSp>
      <p:cxnSp>
        <p:nvCxnSpPr>
          <p:cNvPr id="122" name="直線單箭頭接點 121"/>
          <p:cNvCxnSpPr>
            <a:stCxn id="94" idx="6"/>
            <a:endCxn id="100" idx="1"/>
          </p:cNvCxnSpPr>
          <p:nvPr/>
        </p:nvCxnSpPr>
        <p:spPr>
          <a:xfrm>
            <a:off x="3455772" y="5029319"/>
            <a:ext cx="1730301" cy="397945"/>
          </a:xfrm>
          <a:prstGeom prst="straightConnector1">
            <a:avLst/>
          </a:prstGeom>
          <a:noFill/>
          <a:ln w="9525" cap="flat" cmpd="sng" algn="ctr">
            <a:solidFill>
              <a:sysClr val="windowText" lastClr="000000"/>
            </a:solidFill>
            <a:prstDash val="solid"/>
            <a:tailEnd type="triangle"/>
          </a:ln>
          <a:effectLst/>
        </p:spPr>
      </p:cxnSp>
      <p:cxnSp>
        <p:nvCxnSpPr>
          <p:cNvPr id="123" name="直線單箭頭接點 122"/>
          <p:cNvCxnSpPr>
            <a:stCxn id="97" idx="5"/>
            <a:endCxn id="103" idx="1"/>
          </p:cNvCxnSpPr>
          <p:nvPr/>
        </p:nvCxnSpPr>
        <p:spPr>
          <a:xfrm>
            <a:off x="5542557" y="3262906"/>
            <a:ext cx="1083926" cy="1011964"/>
          </a:xfrm>
          <a:prstGeom prst="straightConnector1">
            <a:avLst/>
          </a:prstGeom>
          <a:noFill/>
          <a:ln w="9525" cap="flat" cmpd="sng" algn="ctr">
            <a:solidFill>
              <a:sysClr val="windowText" lastClr="000000"/>
            </a:solidFill>
            <a:prstDash val="solid"/>
            <a:tailEnd type="triangle"/>
          </a:ln>
          <a:effectLst/>
        </p:spPr>
      </p:cxnSp>
      <p:cxnSp>
        <p:nvCxnSpPr>
          <p:cNvPr id="124" name="直線單箭頭接點 123"/>
          <p:cNvCxnSpPr/>
          <p:nvPr/>
        </p:nvCxnSpPr>
        <p:spPr>
          <a:xfrm>
            <a:off x="5579471" y="3881323"/>
            <a:ext cx="973182" cy="463762"/>
          </a:xfrm>
          <a:prstGeom prst="straightConnector1">
            <a:avLst/>
          </a:prstGeom>
          <a:noFill/>
          <a:ln w="9525" cap="flat" cmpd="sng" algn="ctr">
            <a:solidFill>
              <a:sysClr val="windowText" lastClr="000000"/>
            </a:solidFill>
            <a:prstDash val="solid"/>
            <a:tailEnd type="triangle"/>
          </a:ln>
          <a:effectLst/>
        </p:spPr>
      </p:cxnSp>
      <p:cxnSp>
        <p:nvCxnSpPr>
          <p:cNvPr id="125" name="直線單箭頭接點 124"/>
          <p:cNvCxnSpPr>
            <a:stCxn id="99" idx="6"/>
            <a:endCxn id="103" idx="2"/>
          </p:cNvCxnSpPr>
          <p:nvPr/>
        </p:nvCxnSpPr>
        <p:spPr>
          <a:xfrm flipV="1">
            <a:off x="5616387" y="4453122"/>
            <a:ext cx="936267" cy="576197"/>
          </a:xfrm>
          <a:prstGeom prst="straightConnector1">
            <a:avLst/>
          </a:prstGeom>
          <a:noFill/>
          <a:ln w="9525" cap="flat" cmpd="sng" algn="ctr">
            <a:solidFill>
              <a:sysClr val="windowText" lastClr="000000"/>
            </a:solidFill>
            <a:prstDash val="solid"/>
            <a:tailEnd type="triangle"/>
          </a:ln>
          <a:effectLst/>
        </p:spPr>
      </p:cxnSp>
      <p:cxnSp>
        <p:nvCxnSpPr>
          <p:cNvPr id="126" name="直線單箭頭接點 125"/>
          <p:cNvCxnSpPr>
            <a:stCxn id="100" idx="7"/>
            <a:endCxn id="103" idx="3"/>
          </p:cNvCxnSpPr>
          <p:nvPr/>
        </p:nvCxnSpPr>
        <p:spPr>
          <a:xfrm flipV="1">
            <a:off x="5542557" y="4631374"/>
            <a:ext cx="1083926" cy="795890"/>
          </a:xfrm>
          <a:prstGeom prst="straightConnector1">
            <a:avLst/>
          </a:prstGeom>
          <a:noFill/>
          <a:ln w="9525" cap="flat" cmpd="sng" algn="ctr">
            <a:solidFill>
              <a:sysClr val="windowText" lastClr="000000"/>
            </a:solidFill>
            <a:prstDash val="solid"/>
            <a:tailEnd type="triangle"/>
          </a:ln>
          <a:effectLst/>
        </p:spPr>
      </p:cxnSp>
      <p:sp>
        <p:nvSpPr>
          <p:cNvPr id="139" name="向下箭號 138"/>
          <p:cNvSpPr/>
          <p:nvPr/>
        </p:nvSpPr>
        <p:spPr>
          <a:xfrm>
            <a:off x="2230243" y="3239510"/>
            <a:ext cx="307189" cy="616277"/>
          </a:xfrm>
          <a:prstGeom prst="downArrow">
            <a:avLst/>
          </a:prstGeom>
          <a:solidFill>
            <a:srgbClr val="1F497D">
              <a:lumMod val="60000"/>
              <a:lumOff val="40000"/>
            </a:srgbClr>
          </a:solidFill>
          <a:ln w="25400" cap="flat" cmpd="sng" algn="ctr">
            <a:noFill/>
            <a:prstDash val="solid"/>
          </a:ln>
          <a:effectLst/>
        </p:spPr>
        <p:txBody>
          <a:bodyPr lIns="91449" tIns="45725" rIns="91449" bIns="45725"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40" name="文字方塊 139"/>
          <p:cNvSpPr txBox="1"/>
          <p:nvPr/>
        </p:nvSpPr>
        <p:spPr>
          <a:xfrm>
            <a:off x="1690513" y="2605267"/>
            <a:ext cx="1513335" cy="646481"/>
          </a:xfrm>
          <a:prstGeom prst="rect">
            <a:avLst/>
          </a:prstGeom>
          <a:noFill/>
        </p:spPr>
        <p:txBody>
          <a:bodyPr wrap="square" lIns="91449" tIns="45725" rIns="91449" bIns="45725" rtlCol="0">
            <a:spAutoFit/>
          </a:bodyPr>
          <a:lstStyle/>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Capacity = 1</a:t>
            </a:r>
          </a:p>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Cost = 0</a:t>
            </a:r>
            <a:endParaRPr kumimoji="0" lang="zh-TW" altLang="en-US" sz="1800" b="1" i="1" dirty="0">
              <a:solidFill>
                <a:prstClr val="black"/>
              </a:solidFill>
              <a:latin typeface="Times New Roman" pitchFamily="18" charset="0"/>
              <a:ea typeface="新細明體"/>
              <a:cs typeface="Times New Roman" pitchFamily="18" charset="0"/>
            </a:endParaRPr>
          </a:p>
        </p:txBody>
      </p:sp>
      <p:sp>
        <p:nvSpPr>
          <p:cNvPr id="141" name="向下箭號 140"/>
          <p:cNvSpPr/>
          <p:nvPr/>
        </p:nvSpPr>
        <p:spPr>
          <a:xfrm>
            <a:off x="6246340" y="3213126"/>
            <a:ext cx="306314" cy="616277"/>
          </a:xfrm>
          <a:prstGeom prst="downArrow">
            <a:avLst/>
          </a:prstGeom>
          <a:solidFill>
            <a:srgbClr val="1F497D">
              <a:lumMod val="60000"/>
              <a:lumOff val="40000"/>
            </a:srgbClr>
          </a:solidFill>
          <a:ln w="25400" cap="flat" cmpd="sng" algn="ctr">
            <a:noFill/>
            <a:prstDash val="solid"/>
          </a:ln>
          <a:effectLst/>
        </p:spPr>
        <p:txBody>
          <a:bodyPr lIns="91449" tIns="45725" rIns="91449" bIns="45725"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42" name="文字方塊 141"/>
          <p:cNvSpPr txBox="1"/>
          <p:nvPr/>
        </p:nvSpPr>
        <p:spPr>
          <a:xfrm>
            <a:off x="5759523" y="2564904"/>
            <a:ext cx="1513335" cy="646481"/>
          </a:xfrm>
          <a:prstGeom prst="rect">
            <a:avLst/>
          </a:prstGeom>
          <a:noFill/>
        </p:spPr>
        <p:txBody>
          <a:bodyPr wrap="square" lIns="91449" tIns="45725" rIns="91449" bIns="45725" rtlCol="0">
            <a:spAutoFit/>
          </a:bodyPr>
          <a:lstStyle/>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Capacity = 1</a:t>
            </a:r>
          </a:p>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Cost = 0</a:t>
            </a:r>
            <a:endParaRPr kumimoji="0" lang="zh-TW" altLang="en-US" sz="1800" b="1" i="1" dirty="0">
              <a:solidFill>
                <a:prstClr val="black"/>
              </a:solidFill>
              <a:latin typeface="Times New Roman" pitchFamily="18" charset="0"/>
              <a:ea typeface="新細明體"/>
              <a:cs typeface="Times New Roman" pitchFamily="18" charset="0"/>
            </a:endParaRPr>
          </a:p>
        </p:txBody>
      </p:sp>
      <p:sp>
        <p:nvSpPr>
          <p:cNvPr id="143" name="文字方塊 142"/>
          <p:cNvSpPr txBox="1"/>
          <p:nvPr/>
        </p:nvSpPr>
        <p:spPr>
          <a:xfrm>
            <a:off x="2531685" y="5886351"/>
            <a:ext cx="4250115" cy="646481"/>
          </a:xfrm>
          <a:prstGeom prst="rect">
            <a:avLst/>
          </a:prstGeom>
          <a:noFill/>
        </p:spPr>
        <p:txBody>
          <a:bodyPr wrap="square" lIns="91449" tIns="45725" rIns="91449" bIns="45725" rtlCol="0">
            <a:spAutoFit/>
          </a:bodyPr>
          <a:lstStyle/>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Capacity = 1</a:t>
            </a:r>
          </a:p>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Cost = HPWL-Extension( P</a:t>
            </a:r>
            <a:r>
              <a:rPr kumimoji="0" lang="en-US" altLang="zh-TW" sz="1800" b="1" i="1" baseline="-25000" dirty="0" smtClean="0">
                <a:solidFill>
                  <a:prstClr val="black"/>
                </a:solidFill>
                <a:latin typeface="Times New Roman" pitchFamily="18" charset="0"/>
                <a:ea typeface="新細明體"/>
                <a:cs typeface="Times New Roman" pitchFamily="18" charset="0"/>
              </a:rPr>
              <a:t>i </a:t>
            </a:r>
            <a:r>
              <a:rPr kumimoji="0" lang="en-US" altLang="zh-TW" sz="1800" b="1" i="1" dirty="0" smtClean="0">
                <a:solidFill>
                  <a:prstClr val="black"/>
                </a:solidFill>
                <a:latin typeface="Times New Roman" pitchFamily="18" charset="0"/>
                <a:ea typeface="新細明體"/>
                <a:cs typeface="Times New Roman" pitchFamily="18" charset="0"/>
              </a:rPr>
              <a:t>, </a:t>
            </a:r>
            <a:r>
              <a:rPr kumimoji="0" lang="en-US" altLang="zh-TW" sz="1800" b="1" i="1" dirty="0" err="1" smtClean="0">
                <a:solidFill>
                  <a:prstClr val="black"/>
                </a:solidFill>
                <a:latin typeface="Times New Roman" pitchFamily="18" charset="0"/>
                <a:ea typeface="新細明體"/>
                <a:cs typeface="Times New Roman" pitchFamily="18" charset="0"/>
              </a:rPr>
              <a:t>UE</a:t>
            </a:r>
            <a:r>
              <a:rPr kumimoji="0" lang="en-US" altLang="zh-TW" sz="1800" b="1" i="1" baseline="-25000" dirty="0" err="1" smtClean="0">
                <a:solidFill>
                  <a:prstClr val="black"/>
                </a:solidFill>
                <a:latin typeface="Times New Roman" pitchFamily="18" charset="0"/>
                <a:ea typeface="新細明體"/>
                <a:cs typeface="Times New Roman" pitchFamily="18" charset="0"/>
              </a:rPr>
              <a:t>j</a:t>
            </a:r>
            <a:r>
              <a:rPr kumimoji="0" lang="en-US" altLang="zh-TW" sz="1800" b="1" i="1" dirty="0" smtClean="0">
                <a:solidFill>
                  <a:prstClr val="black"/>
                </a:solidFill>
                <a:latin typeface="Times New Roman" pitchFamily="18" charset="0"/>
                <a:ea typeface="新細明體"/>
                <a:cs typeface="Times New Roman" pitchFamily="18" charset="0"/>
              </a:rPr>
              <a:t> ) </a:t>
            </a:r>
            <a:endParaRPr kumimoji="0" lang="zh-TW" altLang="en-US" sz="1800" b="1" i="1" dirty="0">
              <a:solidFill>
                <a:prstClr val="black"/>
              </a:solidFill>
              <a:latin typeface="Times New Roman" pitchFamily="18" charset="0"/>
              <a:ea typeface="新細明體"/>
              <a:cs typeface="Times New Roman" pitchFamily="18" charset="0"/>
            </a:endParaRPr>
          </a:p>
        </p:txBody>
      </p:sp>
      <p:sp>
        <p:nvSpPr>
          <p:cNvPr id="144" name="向下箭號 143"/>
          <p:cNvSpPr/>
          <p:nvPr/>
        </p:nvSpPr>
        <p:spPr>
          <a:xfrm rot="10800000">
            <a:off x="4103052" y="5629452"/>
            <a:ext cx="288986" cy="648222"/>
          </a:xfrm>
          <a:prstGeom prst="downArrow">
            <a:avLst/>
          </a:prstGeom>
          <a:solidFill>
            <a:srgbClr val="FF0000"/>
          </a:solidFill>
          <a:ln w="25400" cap="flat" cmpd="sng" algn="ctr">
            <a:noFill/>
            <a:prstDash val="solid"/>
          </a:ln>
          <a:effectLst/>
        </p:spPr>
        <p:txBody>
          <a:bodyPr lIns="91449" tIns="45725" rIns="91449" bIns="45725"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grpSp>
        <p:nvGrpSpPr>
          <p:cNvPr id="9" name="群組 8"/>
          <p:cNvGrpSpPr/>
          <p:nvPr/>
        </p:nvGrpSpPr>
        <p:grpSpPr>
          <a:xfrm>
            <a:off x="3329657" y="2769706"/>
            <a:ext cx="1869558" cy="3043650"/>
            <a:chOff x="3316515" y="2813954"/>
            <a:chExt cx="1869558" cy="3043650"/>
          </a:xfrm>
        </p:grpSpPr>
        <p:sp>
          <p:nvSpPr>
            <p:cNvPr id="7" name="矩形 6"/>
            <p:cNvSpPr/>
            <p:nvPr/>
          </p:nvSpPr>
          <p:spPr bwMode="auto">
            <a:xfrm>
              <a:off x="3316515" y="2813954"/>
              <a:ext cx="1869558" cy="3043650"/>
            </a:xfrm>
            <a:prstGeom prst="rect">
              <a:avLst/>
            </a:prstGeom>
            <a:noFill/>
            <a:ln w="603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8" name="文字方塊 7"/>
            <p:cNvSpPr txBox="1"/>
            <p:nvPr/>
          </p:nvSpPr>
          <p:spPr>
            <a:xfrm>
              <a:off x="3879883" y="3583176"/>
              <a:ext cx="737702" cy="461665"/>
            </a:xfrm>
            <a:prstGeom prst="rect">
              <a:avLst/>
            </a:prstGeom>
            <a:noFill/>
          </p:spPr>
          <p:txBody>
            <a:bodyPr wrap="none" rtlCol="0">
              <a:spAutoFit/>
            </a:bodyPr>
            <a:lstStyle/>
            <a:p>
              <a:r>
                <a:rPr lang="en-US" altLang="zh-TW" b="1" dirty="0" err="1" smtClean="0">
                  <a:solidFill>
                    <a:srgbClr val="FF0000"/>
                  </a:solidFill>
                </a:rPr>
                <a:t>G</a:t>
              </a:r>
              <a:r>
                <a:rPr lang="en-US" altLang="zh-TW" b="1" baseline="-25000" dirty="0" err="1" smtClean="0">
                  <a:solidFill>
                    <a:srgbClr val="FF0000"/>
                  </a:solidFill>
                </a:rPr>
                <a:t>scc</a:t>
              </a:r>
              <a:endParaRPr lang="zh-TW" altLang="en-US" b="1" baseline="-25000" dirty="0">
                <a:solidFill>
                  <a:srgbClr val="FF0000"/>
                </a:solidFill>
              </a:endParaRPr>
            </a:p>
          </p:txBody>
        </p:sp>
      </p:grpSp>
    </p:spTree>
    <p:extLst>
      <p:ext uri="{BB962C8B-B14F-4D97-AF65-F5344CB8AC3E}">
        <p14:creationId xmlns:p14="http://schemas.microsoft.com/office/powerpoint/2010/main" val="404255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fade">
                                      <p:cBhvr>
                                        <p:cTn id="43" dur="500"/>
                                        <p:tgtEl>
                                          <p:spTgt spid="9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500"/>
                                        <p:tgtEl>
                                          <p:spTgt spid="10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fade">
                                      <p:cBhvr>
                                        <p:cTn id="55" dur="500"/>
                                        <p:tgtEl>
                                          <p:spTgt spid="1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500"/>
                                        <p:tgtEl>
                                          <p:spTgt spid="1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fade">
                                      <p:cBhvr>
                                        <p:cTn id="64" dur="500"/>
                                        <p:tgtEl>
                                          <p:spTgt spid="1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2"/>
                                        </p:tgtEl>
                                        <p:attrNameLst>
                                          <p:attrName>style.visibility</p:attrName>
                                        </p:attrNameLst>
                                      </p:cBhvr>
                                      <p:to>
                                        <p:strVal val="visible"/>
                                      </p:to>
                                    </p:set>
                                    <p:animEffect transition="in" filter="fade">
                                      <p:cBhvr>
                                        <p:cTn id="69" dur="500"/>
                                        <p:tgtEl>
                                          <p:spTgt spid="11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fade">
                                      <p:cBhvr>
                                        <p:cTn id="72" dur="500"/>
                                        <p:tgtEl>
                                          <p:spTgt spid="9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500"/>
                                        <p:tgtEl>
                                          <p:spTgt spid="10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fade">
                                      <p:cBhvr>
                                        <p:cTn id="78" dur="500"/>
                                        <p:tgtEl>
                                          <p:spTgt spid="1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fade">
                                      <p:cBhvr>
                                        <p:cTn id="83" dur="500"/>
                                        <p:tgtEl>
                                          <p:spTgt spid="108"/>
                                        </p:tgtEl>
                                      </p:cBhvr>
                                    </p:animEffect>
                                  </p:childTnLst>
                                </p:cTn>
                              </p:par>
                              <p:par>
                                <p:cTn id="84" presetID="10" presetClass="entr" presetSubtype="0" fill="hold"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fade">
                                      <p:cBhvr>
                                        <p:cTn id="86" dur="500"/>
                                        <p:tgtEl>
                                          <p:spTgt spid="109"/>
                                        </p:tgtEl>
                                      </p:cBhvr>
                                    </p:animEffect>
                                  </p:childTnLst>
                                </p:cTn>
                              </p:par>
                              <p:par>
                                <p:cTn id="87" presetID="10" presetClass="entr" presetSubtype="0"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fade">
                                      <p:cBhvr>
                                        <p:cTn id="89" dur="500"/>
                                        <p:tgtEl>
                                          <p:spTgt spid="110"/>
                                        </p:tgtEl>
                                      </p:cBhvr>
                                    </p:animEffect>
                                  </p:childTnLst>
                                </p:cTn>
                              </p:par>
                              <p:par>
                                <p:cTn id="90" presetID="10" presetClass="entr" presetSubtype="0" fill="hold"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fade">
                                      <p:cBhvr>
                                        <p:cTn id="92" dur="500"/>
                                        <p:tgtEl>
                                          <p:spTgt spid="111"/>
                                        </p:tgtEl>
                                      </p:cBhvr>
                                    </p:animEffect>
                                  </p:childTnLst>
                                </p:cTn>
                              </p:par>
                              <p:par>
                                <p:cTn id="93" presetID="10" presetClass="entr" presetSubtype="0" fill="hold"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500"/>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20"/>
                                        </p:tgtEl>
                                        <p:attrNameLst>
                                          <p:attrName>style.visibility</p:attrName>
                                        </p:attrNameLst>
                                      </p:cBhvr>
                                      <p:to>
                                        <p:strVal val="visible"/>
                                      </p:to>
                                    </p:set>
                                    <p:animEffect transition="in" filter="fade">
                                      <p:cBhvr>
                                        <p:cTn id="101" dur="500"/>
                                        <p:tgtEl>
                                          <p:spTgt spid="120"/>
                                        </p:tgtEl>
                                      </p:cBhvr>
                                    </p:animEffect>
                                  </p:childTnLst>
                                </p:cTn>
                              </p:par>
                              <p:par>
                                <p:cTn id="102" presetID="10" presetClass="entr" presetSubtype="0" fill="hold" nodeType="withEffect">
                                  <p:stCondLst>
                                    <p:cond delay="0"/>
                                  </p:stCondLst>
                                  <p:childTnLst>
                                    <p:set>
                                      <p:cBhvr>
                                        <p:cTn id="103" dur="1" fill="hold">
                                          <p:stCondLst>
                                            <p:cond delay="0"/>
                                          </p:stCondLst>
                                        </p:cTn>
                                        <p:tgtEl>
                                          <p:spTgt spid="122"/>
                                        </p:tgtEl>
                                        <p:attrNameLst>
                                          <p:attrName>style.visibility</p:attrName>
                                        </p:attrNameLst>
                                      </p:cBhvr>
                                      <p:to>
                                        <p:strVal val="visible"/>
                                      </p:to>
                                    </p:set>
                                    <p:animEffect transition="in" filter="fade">
                                      <p:cBhvr>
                                        <p:cTn id="104" dur="500"/>
                                        <p:tgtEl>
                                          <p:spTgt spid="122"/>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5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6"/>
                                        </p:tgtEl>
                                        <p:attrNameLst>
                                          <p:attrName>style.visibility</p:attrName>
                                        </p:attrNameLst>
                                      </p:cBhvr>
                                      <p:to>
                                        <p:strVal val="visible"/>
                                      </p:to>
                                    </p:set>
                                    <p:animEffect transition="in" filter="fade">
                                      <p:cBhvr>
                                        <p:cTn id="110" dur="500"/>
                                        <p:tgtEl>
                                          <p:spTgt spid="126"/>
                                        </p:tgtEl>
                                      </p:cBhvr>
                                    </p:animEffect>
                                  </p:childTnLst>
                                </p:cTn>
                              </p:par>
                              <p:par>
                                <p:cTn id="111" presetID="10" presetClass="entr" presetSubtype="0" fill="hold" nodeType="withEffect">
                                  <p:stCondLst>
                                    <p:cond delay="0"/>
                                  </p:stCondLst>
                                  <p:childTnLst>
                                    <p:set>
                                      <p:cBhvr>
                                        <p:cTn id="112" dur="1" fill="hold">
                                          <p:stCondLst>
                                            <p:cond delay="0"/>
                                          </p:stCondLst>
                                        </p:cTn>
                                        <p:tgtEl>
                                          <p:spTgt spid="125"/>
                                        </p:tgtEl>
                                        <p:attrNameLst>
                                          <p:attrName>style.visibility</p:attrName>
                                        </p:attrNameLst>
                                      </p:cBhvr>
                                      <p:to>
                                        <p:strVal val="visible"/>
                                      </p:to>
                                    </p:set>
                                    <p:animEffect transition="in" filter="fade">
                                      <p:cBhvr>
                                        <p:cTn id="113" dur="500"/>
                                        <p:tgtEl>
                                          <p:spTgt spid="125"/>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3"/>
                                        </p:tgtEl>
                                        <p:attrNameLst>
                                          <p:attrName>style.visibility</p:attrName>
                                        </p:attrNameLst>
                                      </p:cBhvr>
                                      <p:to>
                                        <p:strVal val="visible"/>
                                      </p:to>
                                    </p:set>
                                    <p:animEffect transition="in" filter="fade">
                                      <p:cBhvr>
                                        <p:cTn id="119" dur="500"/>
                                        <p:tgtEl>
                                          <p:spTgt spid="12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6"/>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140"/>
                                        </p:tgtEl>
                                        <p:attrNameLst>
                                          <p:attrName>style.visibility</p:attrName>
                                        </p:attrNameLst>
                                      </p:cBhvr>
                                      <p:to>
                                        <p:strVal val="visible"/>
                                      </p:to>
                                    </p:set>
                                    <p:animEffect transition="in" filter="fade">
                                      <p:cBhvr>
                                        <p:cTn id="133" dur="500"/>
                                        <p:tgtEl>
                                          <p:spTgt spid="14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2"/>
                                        </p:tgtEl>
                                        <p:attrNameLst>
                                          <p:attrName>style.visibility</p:attrName>
                                        </p:attrNameLst>
                                      </p:cBhvr>
                                      <p:to>
                                        <p:strVal val="visible"/>
                                      </p:to>
                                    </p:set>
                                    <p:animEffect transition="in" filter="fade">
                                      <p:cBhvr>
                                        <p:cTn id="136" dur="500"/>
                                        <p:tgtEl>
                                          <p:spTgt spid="14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1"/>
                                        </p:tgtEl>
                                        <p:attrNameLst>
                                          <p:attrName>style.visibility</p:attrName>
                                        </p:attrNameLst>
                                      </p:cBhvr>
                                      <p:to>
                                        <p:strVal val="visible"/>
                                      </p:to>
                                    </p:set>
                                    <p:animEffect transition="in" filter="fade">
                                      <p:cBhvr>
                                        <p:cTn id="139" dur="500"/>
                                        <p:tgtEl>
                                          <p:spTgt spid="14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39"/>
                                        </p:tgtEl>
                                        <p:attrNameLst>
                                          <p:attrName>style.visibility</p:attrName>
                                        </p:attrNameLst>
                                      </p:cBhvr>
                                      <p:to>
                                        <p:strVal val="visible"/>
                                      </p:to>
                                    </p:set>
                                    <p:animEffect transition="in" filter="fade">
                                      <p:cBhvr>
                                        <p:cTn id="142" dur="500"/>
                                        <p:tgtEl>
                                          <p:spTgt spid="13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4"/>
                                        </p:tgtEl>
                                        <p:attrNameLst>
                                          <p:attrName>style.visibility</p:attrName>
                                        </p:attrNameLst>
                                      </p:cBhvr>
                                      <p:to>
                                        <p:strVal val="visible"/>
                                      </p:to>
                                    </p:set>
                                    <p:animEffect transition="in" filter="fade">
                                      <p:cBhvr>
                                        <p:cTn id="145" dur="500"/>
                                        <p:tgtEl>
                                          <p:spTgt spid="14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3"/>
                                        </p:tgtEl>
                                        <p:attrNameLst>
                                          <p:attrName>style.visibility</p:attrName>
                                        </p:attrNameLst>
                                      </p:cBhvr>
                                      <p:to>
                                        <p:strVal val="visible"/>
                                      </p:to>
                                    </p:set>
                                    <p:animEffect transition="in" filter="fade">
                                      <p:cBhvr>
                                        <p:cTn id="14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2" grpId="0" animBg="1"/>
      <p:bldP spid="93" grpId="0" animBg="1"/>
      <p:bldP spid="94" grpId="0" animBg="1"/>
      <p:bldP spid="95" grpId="0" animBg="1"/>
      <p:bldP spid="96" grpId="0" animBg="1"/>
      <p:bldP spid="97" grpId="0" animBg="1"/>
      <p:bldP spid="98" grpId="0" animBg="1"/>
      <p:bldP spid="99" grpId="0" animBg="1"/>
      <p:bldP spid="100" grpId="0" animBg="1"/>
      <p:bldP spid="101" grpId="0"/>
      <p:bldP spid="102" grpId="0"/>
      <p:bldP spid="103" grpId="0" animBg="1"/>
      <p:bldP spid="104" grpId="0"/>
      <p:bldP spid="105" grpId="0"/>
      <p:bldP spid="106" grpId="0"/>
      <p:bldP spid="107" grpId="0"/>
      <p:bldP spid="112" grpId="0"/>
      <p:bldP spid="113" grpId="0"/>
      <p:bldP spid="114" grpId="0"/>
      <p:bldP spid="115" grpId="0"/>
      <p:bldP spid="116" grpId="0"/>
      <p:bldP spid="117" grpId="0"/>
      <p:bldP spid="139" grpId="0" animBg="1"/>
      <p:bldP spid="140" grpId="0"/>
      <p:bldP spid="141" grpId="0" animBg="1"/>
      <p:bldP spid="142" grpId="0"/>
      <p:bldP spid="143" grpId="0"/>
      <p:bldP spid="1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69132" y="70520"/>
            <a:ext cx="8207324" cy="838200"/>
          </a:xfrm>
        </p:spPr>
        <p:txBody>
          <a:bodyPr/>
          <a:lstStyle/>
          <a:p>
            <a:r>
              <a:rPr lang="en-US" altLang="zh-TW" dirty="0"/>
              <a:t>Network Flow Model </a:t>
            </a:r>
            <a:r>
              <a:rPr lang="en-US" altLang="zh-TW" dirty="0" smtClean="0"/>
              <a:t>(2/2</a:t>
            </a:r>
            <a:r>
              <a:rPr lang="en-US" altLang="zh-TW" dirty="0"/>
              <a:t>)</a:t>
            </a:r>
            <a:endParaRPr lang="zh-TW" altLang="en-US" dirty="0"/>
          </a:p>
        </p:txBody>
      </p:sp>
      <p:sp>
        <p:nvSpPr>
          <p:cNvPr id="3" name="內容版面配置區 2"/>
          <p:cNvSpPr>
            <a:spLocks noGrp="1"/>
          </p:cNvSpPr>
          <p:nvPr>
            <p:ph idx="1"/>
          </p:nvPr>
        </p:nvSpPr>
        <p:spPr>
          <a:xfrm>
            <a:off x="533400" y="1143000"/>
            <a:ext cx="8077200" cy="1133872"/>
          </a:xfrm>
        </p:spPr>
        <p:txBody>
          <a:bodyPr/>
          <a:lstStyle/>
          <a:p>
            <a:r>
              <a:rPr lang="en-US" altLang="zh-TW" dirty="0" smtClean="0"/>
              <a:t>HPWL-Extension</a:t>
            </a:r>
          </a:p>
          <a:p>
            <a:pPr lvl="1"/>
            <a:r>
              <a:rPr lang="en-US" altLang="zh-TW" dirty="0" smtClean="0"/>
              <a:t>The </a:t>
            </a:r>
            <a:r>
              <a:rPr lang="en-US" altLang="zh-TW" dirty="0"/>
              <a:t>variation of half-perimeter </a:t>
            </a:r>
            <a:r>
              <a:rPr lang="en-US" altLang="zh-TW" dirty="0" smtClean="0"/>
              <a:t>wire length </a:t>
            </a:r>
          </a:p>
          <a:p>
            <a:pPr marL="457200" lvl="1" indent="0">
              <a:buNone/>
            </a:pPr>
            <a:r>
              <a:rPr lang="en-US" altLang="zh-TW" dirty="0" smtClean="0"/>
              <a:t>(</a:t>
            </a:r>
            <a:r>
              <a:rPr lang="en-US" altLang="zh-TW" dirty="0"/>
              <a:t>The variation of </a:t>
            </a:r>
            <a:r>
              <a:rPr lang="en-US" altLang="zh-TW" dirty="0" smtClean="0"/>
              <a:t>half-perimeter of </a:t>
            </a:r>
            <a:r>
              <a:rPr lang="en-US" altLang="zh-TW" dirty="0" smtClean="0">
                <a:solidFill>
                  <a:srgbClr val="FF0000"/>
                </a:solidFill>
              </a:rPr>
              <a:t>bounding box</a:t>
            </a:r>
            <a:r>
              <a:rPr lang="en-US" altLang="zh-TW" dirty="0" smtClean="0"/>
              <a:t>)</a:t>
            </a:r>
            <a:endParaRPr lang="en-US" altLang="zh-TW" dirty="0"/>
          </a:p>
        </p:txBody>
      </p:sp>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25</a:t>
            </a:fld>
            <a:endParaRPr lang="en-US" altLang="zh-TW"/>
          </a:p>
        </p:txBody>
      </p:sp>
      <mc:AlternateContent xmlns:mc="http://schemas.openxmlformats.org/markup-compatibility/2006" xmlns:a14="http://schemas.microsoft.com/office/drawing/2010/main">
        <mc:Choice Requires="a14">
          <p:sp>
            <p:nvSpPr>
              <p:cNvPr id="95" name="橢圓 94"/>
              <p:cNvSpPr/>
              <p:nvPr/>
            </p:nvSpPr>
            <p:spPr>
              <a:xfrm>
                <a:off x="5321799" y="3685916"/>
                <a:ext cx="504143" cy="504173"/>
              </a:xfrm>
              <a:prstGeom prst="ellipse">
                <a:avLst/>
              </a:prstGeom>
              <a:solidFill>
                <a:srgbClr val="CC00FF"/>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1800" b="0" i="1" u="none" strike="noStrike" kern="0" cap="none" spc="0" normalizeH="0" baseline="0" noProof="0" smtClean="0">
                              <a:ln>
                                <a:noFill/>
                              </a:ln>
                              <a:solidFill>
                                <a:schemeClr val="tx1"/>
                              </a:solidFill>
                              <a:effectLst/>
                              <a:uLnTx/>
                              <a:uFillTx/>
                              <a:latin typeface="Cambria Math"/>
                              <a:ea typeface="新細明體"/>
                              <a:cs typeface="+mn-cs"/>
                            </a:rPr>
                          </m:ctrlPr>
                        </m:sSubPr>
                        <m:e>
                          <m:r>
                            <a:rPr kumimoji="0" lang="en-US" altLang="zh-TW" sz="1800" b="0" i="1" u="none" strike="noStrike" kern="0" cap="none" spc="0" normalizeH="0" baseline="0" noProof="0" smtClean="0">
                              <a:ln>
                                <a:noFill/>
                              </a:ln>
                              <a:solidFill>
                                <a:schemeClr val="tx1"/>
                              </a:solidFill>
                              <a:effectLst/>
                              <a:uLnTx/>
                              <a:uFillTx/>
                              <a:latin typeface="Cambria Math" panose="02040503050406030204" pitchFamily="18" charset="0"/>
                              <a:ea typeface="新細明體"/>
                              <a:cs typeface="+mn-cs"/>
                            </a:rPr>
                            <m:t>𝑃</m:t>
                          </m:r>
                        </m:e>
                        <m:sub>
                          <m:r>
                            <a:rPr kumimoji="0" lang="en-US" altLang="zh-TW" sz="1800" b="0" i="1" u="none" strike="noStrike" kern="0" cap="none" spc="0" normalizeH="0" baseline="0" noProof="0" smtClean="0">
                              <a:ln>
                                <a:noFill/>
                              </a:ln>
                              <a:solidFill>
                                <a:schemeClr val="tx1"/>
                              </a:solidFill>
                              <a:effectLst/>
                              <a:uLnTx/>
                              <a:uFillTx/>
                              <a:latin typeface="Cambria Math" panose="02040503050406030204" pitchFamily="18" charset="0"/>
                              <a:ea typeface="新細明體"/>
                              <a:cs typeface="+mn-cs"/>
                            </a:rPr>
                            <m:t>1</m:t>
                          </m:r>
                        </m:sub>
                      </m:sSub>
                    </m:oMath>
                  </m:oMathPara>
                </a14:m>
                <a:endParaRPr kumimoji="0" lang="zh-TW" altLang="en-US" sz="1800" b="0" i="0" u="none" strike="noStrike" kern="0" cap="none" spc="0" normalizeH="0" baseline="0" noProof="0" dirty="0" smtClean="0">
                  <a:ln>
                    <a:noFill/>
                  </a:ln>
                  <a:solidFill>
                    <a:schemeClr val="tx1"/>
                  </a:solidFill>
                  <a:effectLst/>
                  <a:uLnTx/>
                  <a:uFillTx/>
                  <a:latin typeface="Calibri"/>
                  <a:ea typeface="新細明體"/>
                  <a:cs typeface="+mn-cs"/>
                </a:endParaRPr>
              </a:p>
            </p:txBody>
          </p:sp>
        </mc:Choice>
        <mc:Fallback xmlns="">
          <p:sp>
            <p:nvSpPr>
              <p:cNvPr id="95" name="橢圓 94"/>
              <p:cNvSpPr>
                <a:spLocks noRot="1" noChangeAspect="1" noMove="1" noResize="1" noEditPoints="1" noAdjustHandles="1" noChangeArrowheads="1" noChangeShapeType="1" noTextEdit="1"/>
              </p:cNvSpPr>
              <p:nvPr/>
            </p:nvSpPr>
            <p:spPr>
              <a:xfrm>
                <a:off x="5321799" y="3685916"/>
                <a:ext cx="504143" cy="504173"/>
              </a:xfrm>
              <a:prstGeom prst="ellipse">
                <a:avLst/>
              </a:prstGeom>
              <a:blipFill rotWithShape="0">
                <a:blip r:embed="rId3"/>
                <a:stretch>
                  <a:fillRect/>
                </a:stretch>
              </a:blipFill>
              <a:ln w="12700" cap="flat" cmpd="sng" algn="ctr">
                <a:solidFill>
                  <a:sysClr val="windowText" lastClr="000000"/>
                </a:solidFill>
                <a:prstDash val="solid"/>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7" name="橢圓 96"/>
              <p:cNvSpPr/>
              <p:nvPr/>
            </p:nvSpPr>
            <p:spPr>
              <a:xfrm>
                <a:off x="7109373" y="3685916"/>
                <a:ext cx="504143" cy="504173"/>
              </a:xfrm>
              <a:prstGeom prst="ellipse">
                <a:avLst/>
              </a:prstGeom>
              <a:solidFill>
                <a:srgbClr val="FFFF00"/>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1800" b="0" i="1" u="none" strike="noStrike" kern="0" cap="none" spc="0" normalizeH="0" baseline="0" noProof="0" smtClean="0">
                              <a:ln>
                                <a:noFill/>
                              </a:ln>
                              <a:effectLst/>
                              <a:uLnTx/>
                              <a:uFillTx/>
                              <a:latin typeface="Cambria Math"/>
                              <a:ea typeface="新細明體"/>
                              <a:cs typeface="+mn-cs"/>
                            </a:rPr>
                          </m:ctrlPr>
                        </m:sSubPr>
                        <m:e>
                          <m:r>
                            <a:rPr kumimoji="0" lang="en-US" altLang="zh-TW" sz="1800" b="0" i="1" u="none" strike="noStrike" kern="0" cap="none" spc="0" normalizeH="0" baseline="0" noProof="0" smtClean="0">
                              <a:ln>
                                <a:noFill/>
                              </a:ln>
                              <a:effectLst/>
                              <a:uLnTx/>
                              <a:uFillTx/>
                              <a:latin typeface="Cambria Math" panose="02040503050406030204" pitchFamily="18" charset="0"/>
                              <a:ea typeface="新細明體"/>
                              <a:cs typeface="+mn-cs"/>
                            </a:rPr>
                            <m:t>𝑒</m:t>
                          </m:r>
                        </m:e>
                        <m:sub>
                          <m:r>
                            <a:rPr kumimoji="0" lang="en-US" altLang="zh-TW" sz="1800" b="0" i="1" u="none" strike="noStrike" kern="0" cap="none" spc="0" normalizeH="0" baseline="0" noProof="0" smtClean="0">
                              <a:ln>
                                <a:noFill/>
                              </a:ln>
                              <a:effectLst/>
                              <a:uLnTx/>
                              <a:uFillTx/>
                              <a:latin typeface="Cambria Math" panose="02040503050406030204" pitchFamily="18" charset="0"/>
                              <a:ea typeface="新細明體"/>
                              <a:cs typeface="+mn-cs"/>
                            </a:rPr>
                            <m:t>2</m:t>
                          </m:r>
                        </m:sub>
                      </m:sSub>
                    </m:oMath>
                  </m:oMathPara>
                </a14:m>
                <a:endParaRPr kumimoji="0" lang="zh-TW" altLang="en-US" sz="1800" b="0" i="0" u="none" strike="noStrike" kern="0" cap="none" spc="0" normalizeH="0" baseline="0" noProof="0" dirty="0" smtClean="0">
                  <a:ln>
                    <a:noFill/>
                  </a:ln>
                  <a:effectLst/>
                  <a:uLnTx/>
                  <a:uFillTx/>
                  <a:latin typeface="Calibri"/>
                  <a:ea typeface="新細明體"/>
                  <a:cs typeface="+mn-cs"/>
                </a:endParaRPr>
              </a:p>
            </p:txBody>
          </p:sp>
        </mc:Choice>
        <mc:Fallback xmlns="">
          <p:sp>
            <p:nvSpPr>
              <p:cNvPr id="97" name="橢圓 96"/>
              <p:cNvSpPr>
                <a:spLocks noRot="1" noChangeAspect="1" noMove="1" noResize="1" noEditPoints="1" noAdjustHandles="1" noChangeArrowheads="1" noChangeShapeType="1" noTextEdit="1"/>
              </p:cNvSpPr>
              <p:nvPr/>
            </p:nvSpPr>
            <p:spPr>
              <a:xfrm>
                <a:off x="7109373" y="3685916"/>
                <a:ext cx="504143" cy="504173"/>
              </a:xfrm>
              <a:prstGeom prst="ellipse">
                <a:avLst/>
              </a:prstGeom>
              <a:blipFill rotWithShape="0">
                <a:blip r:embed="rId4"/>
                <a:stretch>
                  <a:fillRect/>
                </a:stretch>
              </a:blipFill>
              <a:ln w="12700" cap="flat" cmpd="sng" algn="ctr">
                <a:solidFill>
                  <a:sysClr val="windowText" lastClr="000000"/>
                </a:solidFill>
                <a:prstDash val="solid"/>
              </a:ln>
              <a:effectLst/>
            </p:spPr>
            <p:txBody>
              <a:bodyPr/>
              <a:lstStyle/>
              <a:p>
                <a:r>
                  <a:rPr lang="zh-TW" altLang="en-US">
                    <a:noFill/>
                  </a:rPr>
                  <a:t> </a:t>
                </a:r>
              </a:p>
            </p:txBody>
          </p:sp>
        </mc:Fallback>
      </mc:AlternateContent>
      <p:cxnSp>
        <p:nvCxnSpPr>
          <p:cNvPr id="6" name="直線單箭頭接點 5"/>
          <p:cNvCxnSpPr>
            <a:endCxn id="97" idx="2"/>
          </p:cNvCxnSpPr>
          <p:nvPr/>
        </p:nvCxnSpPr>
        <p:spPr bwMode="auto">
          <a:xfrm>
            <a:off x="5828319" y="3938003"/>
            <a:ext cx="1281054"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05" name="文字方塊 104"/>
          <p:cNvSpPr txBox="1"/>
          <p:nvPr/>
        </p:nvSpPr>
        <p:spPr>
          <a:xfrm>
            <a:off x="5972422" y="3901940"/>
            <a:ext cx="1281054" cy="369342"/>
          </a:xfrm>
          <a:prstGeom prst="rect">
            <a:avLst/>
          </a:prstGeom>
          <a:noFill/>
        </p:spPr>
        <p:txBody>
          <a:bodyPr wrap="square" lIns="91449" tIns="45725" rIns="91449" bIns="45725" rtlCol="0">
            <a:spAutoFit/>
          </a:bodyPr>
          <a:lstStyle/>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Cost = </a:t>
            </a:r>
            <a:r>
              <a:rPr kumimoji="0" lang="en-US" altLang="zh-TW" sz="1800" b="1" i="1" dirty="0">
                <a:solidFill>
                  <a:prstClr val="black"/>
                </a:solidFill>
                <a:latin typeface="Times New Roman" pitchFamily="18" charset="0"/>
                <a:ea typeface="新細明體"/>
                <a:cs typeface="Times New Roman" pitchFamily="18" charset="0"/>
              </a:rPr>
              <a:t>3</a:t>
            </a:r>
            <a:endParaRPr kumimoji="0" lang="zh-TW" altLang="en-US" sz="1800" b="1" i="1" dirty="0">
              <a:solidFill>
                <a:prstClr val="black"/>
              </a:solidFill>
              <a:latin typeface="Times New Roman" pitchFamily="18" charset="0"/>
              <a:ea typeface="新細明體"/>
              <a:cs typeface="Times New Roman" pitchFamily="18" charset="0"/>
            </a:endParaRPr>
          </a:p>
        </p:txBody>
      </p:sp>
      <p:sp>
        <p:nvSpPr>
          <p:cNvPr id="94" name="矩形 93"/>
          <p:cNvSpPr/>
          <p:nvPr/>
        </p:nvSpPr>
        <p:spPr>
          <a:xfrm>
            <a:off x="1336081" y="2703284"/>
            <a:ext cx="2227634" cy="2645923"/>
          </a:xfrm>
          <a:prstGeom prst="rect">
            <a:avLst/>
          </a:prstGeom>
          <a:solidFill>
            <a:srgbClr val="7030A0">
              <a:alpha val="18039"/>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panose="020F0502020204030204"/>
              <a:ea typeface="新細明體" panose="02020500000000000000" pitchFamily="18" charset="-120"/>
            </a:endParaRPr>
          </a:p>
        </p:txBody>
      </p:sp>
      <p:graphicFrame>
        <p:nvGraphicFramePr>
          <p:cNvPr id="96" name="表格 95"/>
          <p:cNvGraphicFramePr>
            <a:graphicFrameLocks noGrp="1"/>
          </p:cNvGraphicFramePr>
          <p:nvPr>
            <p:extLst>
              <p:ext uri="{D42A27DB-BD31-4B8C-83A1-F6EECF244321}">
                <p14:modId xmlns:p14="http://schemas.microsoft.com/office/powerpoint/2010/main" val="4005556539"/>
              </p:ext>
            </p:extLst>
          </p:nvPr>
        </p:nvGraphicFramePr>
        <p:xfrm>
          <a:off x="899592" y="2313768"/>
          <a:ext cx="3993291" cy="3796270"/>
        </p:xfrm>
        <a:graphic>
          <a:graphicData uri="http://schemas.openxmlformats.org/drawingml/2006/table">
            <a:tbl>
              <a:tblPr firstRow="1" bandRow="1"/>
              <a:tblGrid>
                <a:gridCol w="443699"/>
                <a:gridCol w="443699"/>
                <a:gridCol w="443699"/>
                <a:gridCol w="443699"/>
                <a:gridCol w="443699"/>
                <a:gridCol w="443699"/>
                <a:gridCol w="443699"/>
                <a:gridCol w="443699"/>
                <a:gridCol w="443699"/>
              </a:tblGrid>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98" name="直線接點 97"/>
          <p:cNvCxnSpPr/>
          <p:nvPr/>
        </p:nvCxnSpPr>
        <p:spPr>
          <a:xfrm>
            <a:off x="1520907" y="2703284"/>
            <a:ext cx="272374" cy="0"/>
          </a:xfrm>
          <a:prstGeom prst="line">
            <a:avLst/>
          </a:prstGeom>
          <a:noFill/>
          <a:ln w="38100" cap="flat" cmpd="sng" algn="ctr">
            <a:solidFill>
              <a:srgbClr val="0070C0"/>
            </a:solidFill>
            <a:prstDash val="solid"/>
            <a:miter lim="800000"/>
          </a:ln>
          <a:effectLst/>
        </p:spPr>
      </p:cxnSp>
      <p:cxnSp>
        <p:nvCxnSpPr>
          <p:cNvPr id="99" name="直線接點 98"/>
          <p:cNvCxnSpPr>
            <a:endCxn id="104" idx="0"/>
          </p:cNvCxnSpPr>
          <p:nvPr/>
        </p:nvCxnSpPr>
        <p:spPr>
          <a:xfrm>
            <a:off x="1793281" y="2703284"/>
            <a:ext cx="6180" cy="2457855"/>
          </a:xfrm>
          <a:prstGeom prst="line">
            <a:avLst/>
          </a:prstGeom>
          <a:noFill/>
          <a:ln w="38100" cap="flat" cmpd="sng" algn="ctr">
            <a:solidFill>
              <a:srgbClr val="0070C0"/>
            </a:solidFill>
            <a:prstDash val="solid"/>
            <a:miter lim="800000"/>
          </a:ln>
          <a:effectLst/>
        </p:spPr>
      </p:cxnSp>
      <p:cxnSp>
        <p:nvCxnSpPr>
          <p:cNvPr id="100" name="直線接點 99"/>
          <p:cNvCxnSpPr/>
          <p:nvPr/>
        </p:nvCxnSpPr>
        <p:spPr>
          <a:xfrm>
            <a:off x="1793281" y="3468526"/>
            <a:ext cx="1570009" cy="3243"/>
          </a:xfrm>
          <a:prstGeom prst="line">
            <a:avLst/>
          </a:prstGeom>
          <a:noFill/>
          <a:ln w="38100" cap="flat" cmpd="sng" algn="ctr">
            <a:solidFill>
              <a:srgbClr val="0070C0"/>
            </a:solidFill>
            <a:prstDash val="solid"/>
            <a:miter lim="800000"/>
          </a:ln>
          <a:effectLst/>
        </p:spPr>
      </p:cxnSp>
      <p:sp>
        <p:nvSpPr>
          <p:cNvPr id="101" name="矩形 100"/>
          <p:cNvSpPr/>
          <p:nvPr/>
        </p:nvSpPr>
        <p:spPr>
          <a:xfrm>
            <a:off x="3563715" y="2703284"/>
            <a:ext cx="885217" cy="3035030"/>
          </a:xfrm>
          <a:prstGeom prst="rect">
            <a:avLst/>
          </a:prstGeom>
          <a:solidFill>
            <a:srgbClr val="00B0F0">
              <a:alpha val="1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panose="020F0502020204030204"/>
              <a:ea typeface="新細明體" panose="02020500000000000000" pitchFamily="18" charset="-120"/>
            </a:endParaRPr>
          </a:p>
        </p:txBody>
      </p:sp>
      <p:sp>
        <p:nvSpPr>
          <p:cNvPr id="102" name="矩形 101"/>
          <p:cNvSpPr/>
          <p:nvPr/>
        </p:nvSpPr>
        <p:spPr>
          <a:xfrm>
            <a:off x="1336081" y="5349207"/>
            <a:ext cx="2227634" cy="389107"/>
          </a:xfrm>
          <a:prstGeom prst="rect">
            <a:avLst/>
          </a:prstGeom>
          <a:solidFill>
            <a:srgbClr val="00B0F0">
              <a:alpha val="1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panose="020F0502020204030204"/>
              <a:ea typeface="新細明體" panose="02020500000000000000" pitchFamily="18" charset="-120"/>
            </a:endParaRPr>
          </a:p>
        </p:txBody>
      </p:sp>
      <mc:AlternateContent xmlns:mc="http://schemas.openxmlformats.org/markup-compatibility/2006" xmlns:a14="http://schemas.microsoft.com/office/drawing/2010/main">
        <mc:Choice Requires="a14">
          <p:sp>
            <p:nvSpPr>
              <p:cNvPr id="103" name="橢圓 102"/>
              <p:cNvSpPr/>
              <p:nvPr/>
            </p:nvSpPr>
            <p:spPr>
              <a:xfrm>
                <a:off x="1119443" y="2508730"/>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3</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03" name="橢圓 102"/>
              <p:cNvSpPr>
                <a:spLocks noRot="1" noChangeAspect="1" noMove="1" noResize="1" noEditPoints="1" noAdjustHandles="1" noChangeArrowheads="1" noChangeShapeType="1" noTextEdit="1"/>
              </p:cNvSpPr>
              <p:nvPr/>
            </p:nvSpPr>
            <p:spPr>
              <a:xfrm>
                <a:off x="1119443" y="2508730"/>
                <a:ext cx="401464" cy="379379"/>
              </a:xfrm>
              <a:prstGeom prst="ellipse">
                <a:avLst/>
              </a:prstGeom>
              <a:blipFill rotWithShape="0">
                <a:blip r:embed="rId5"/>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4" name="橢圓 103"/>
              <p:cNvSpPr/>
              <p:nvPr/>
            </p:nvSpPr>
            <p:spPr>
              <a:xfrm>
                <a:off x="1598729" y="5161139"/>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8</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04" name="橢圓 103"/>
              <p:cNvSpPr>
                <a:spLocks noRot="1" noChangeAspect="1" noMove="1" noResize="1" noEditPoints="1" noAdjustHandles="1" noChangeArrowheads="1" noChangeShapeType="1" noTextEdit="1"/>
              </p:cNvSpPr>
              <p:nvPr/>
            </p:nvSpPr>
            <p:spPr>
              <a:xfrm>
                <a:off x="1598729" y="5161139"/>
                <a:ext cx="401464" cy="379379"/>
              </a:xfrm>
              <a:prstGeom prst="ellipse">
                <a:avLst/>
              </a:prstGeom>
              <a:blipFill rotWithShape="0">
                <a:blip r:embed="rId6"/>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6" name="橢圓 105"/>
              <p:cNvSpPr/>
              <p:nvPr/>
            </p:nvSpPr>
            <p:spPr>
              <a:xfrm>
                <a:off x="3363290" y="3277215"/>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7</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06" name="橢圓 105"/>
              <p:cNvSpPr>
                <a:spLocks noRot="1" noChangeAspect="1" noMove="1" noResize="1" noEditPoints="1" noAdjustHandles="1" noChangeArrowheads="1" noChangeShapeType="1" noTextEdit="1"/>
              </p:cNvSpPr>
              <p:nvPr/>
            </p:nvSpPr>
            <p:spPr>
              <a:xfrm>
                <a:off x="3363290" y="3277215"/>
                <a:ext cx="401464" cy="379379"/>
              </a:xfrm>
              <a:prstGeom prst="ellipse">
                <a:avLst/>
              </a:prstGeom>
              <a:blipFill rotWithShape="0">
                <a:blip r:embed="rId7"/>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7" name="橢圓 106"/>
              <p:cNvSpPr/>
              <p:nvPr/>
            </p:nvSpPr>
            <p:spPr>
              <a:xfrm>
                <a:off x="4248200" y="5503622"/>
                <a:ext cx="401464" cy="379379"/>
              </a:xfrm>
              <a:prstGeom prst="ellipse">
                <a:avLst/>
              </a:prstGeom>
              <a:solidFill>
                <a:srgbClr val="FFFF00"/>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2</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07" name="橢圓 106"/>
              <p:cNvSpPr>
                <a:spLocks noRot="1" noChangeAspect="1" noMove="1" noResize="1" noEditPoints="1" noAdjustHandles="1" noChangeArrowheads="1" noChangeShapeType="1" noTextEdit="1"/>
              </p:cNvSpPr>
              <p:nvPr/>
            </p:nvSpPr>
            <p:spPr>
              <a:xfrm>
                <a:off x="4248200" y="5503622"/>
                <a:ext cx="401464" cy="379379"/>
              </a:xfrm>
              <a:prstGeom prst="ellipse">
                <a:avLst/>
              </a:prstGeom>
              <a:blipFill rotWithShape="0">
                <a:blip r:embed="rId8"/>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2141972" y="3793234"/>
                <a:ext cx="63998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a:rPr>
                          </m:ctrlPr>
                        </m:sSubPr>
                        <m:e>
                          <m:r>
                            <a:rPr lang="en-US" altLang="zh-TW" sz="2800" b="0" i="1" smtClean="0">
                              <a:latin typeface="Cambria Math" panose="02040503050406030204" pitchFamily="18" charset="0"/>
                            </a:rPr>
                            <m:t>𝑃</m:t>
                          </m:r>
                        </m:e>
                        <m:sub>
                          <m:r>
                            <a:rPr lang="en-US" altLang="zh-TW" sz="2800" b="0" i="1" smtClean="0">
                              <a:latin typeface="Cambria Math" panose="02040503050406030204" pitchFamily="18" charset="0"/>
                            </a:rPr>
                            <m:t>1</m:t>
                          </m:r>
                        </m:sub>
                      </m:sSub>
                    </m:oMath>
                  </m:oMathPara>
                </a14:m>
                <a:endParaRPr lang="zh-TW" altLang="en-US" sz="28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141972" y="3793234"/>
                <a:ext cx="639982" cy="523220"/>
              </a:xfrm>
              <a:prstGeom prst="rect">
                <a:avLst/>
              </a:prstGeom>
              <a:blipFill rotWithShape="0">
                <a:blip r:embed="rId9"/>
                <a:stretch>
                  <a:fillRect/>
                </a:stretch>
              </a:blipFill>
            </p:spPr>
            <p:txBody>
              <a:bodyPr/>
              <a:lstStyle/>
              <a:p>
                <a:r>
                  <a:rPr lang="zh-TW" altLang="en-US">
                    <a:noFill/>
                  </a:rPr>
                  <a:t> </a:t>
                </a:r>
              </a:p>
            </p:txBody>
          </p:sp>
        </mc:Fallback>
      </mc:AlternateContent>
      <p:sp>
        <p:nvSpPr>
          <p:cNvPr id="108" name="矩形 107"/>
          <p:cNvSpPr/>
          <p:nvPr/>
        </p:nvSpPr>
        <p:spPr>
          <a:xfrm>
            <a:off x="1305305" y="2666388"/>
            <a:ext cx="2227634" cy="2645923"/>
          </a:xfrm>
          <a:prstGeom prst="rect">
            <a:avLst/>
          </a:prstGeom>
          <a:solidFill>
            <a:srgbClr val="7030A0">
              <a:alpha val="18039"/>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panose="020F0502020204030204"/>
              <a:ea typeface="新細明體" panose="02020500000000000000" pitchFamily="18" charset="-120"/>
            </a:endParaRPr>
          </a:p>
        </p:txBody>
      </p:sp>
      <p:graphicFrame>
        <p:nvGraphicFramePr>
          <p:cNvPr id="109" name="表格 108"/>
          <p:cNvGraphicFramePr>
            <a:graphicFrameLocks noGrp="1"/>
          </p:cNvGraphicFramePr>
          <p:nvPr>
            <p:extLst>
              <p:ext uri="{D42A27DB-BD31-4B8C-83A1-F6EECF244321}">
                <p14:modId xmlns:p14="http://schemas.microsoft.com/office/powerpoint/2010/main" val="1811375025"/>
              </p:ext>
            </p:extLst>
          </p:nvPr>
        </p:nvGraphicFramePr>
        <p:xfrm>
          <a:off x="938749" y="2276872"/>
          <a:ext cx="3993291" cy="3796270"/>
        </p:xfrm>
        <a:graphic>
          <a:graphicData uri="http://schemas.openxmlformats.org/drawingml/2006/table">
            <a:tbl>
              <a:tblPr firstRow="1" bandRow="1"/>
              <a:tblGrid>
                <a:gridCol w="443699"/>
                <a:gridCol w="443699"/>
                <a:gridCol w="443699"/>
                <a:gridCol w="443699"/>
                <a:gridCol w="443699"/>
                <a:gridCol w="443699"/>
                <a:gridCol w="443699"/>
                <a:gridCol w="443699"/>
                <a:gridCol w="443699"/>
              </a:tblGrid>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110" name="橢圓 109"/>
              <p:cNvSpPr/>
              <p:nvPr/>
            </p:nvSpPr>
            <p:spPr>
              <a:xfrm>
                <a:off x="1088667" y="2471834"/>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3</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10" name="橢圓 109"/>
              <p:cNvSpPr>
                <a:spLocks noRot="1" noChangeAspect="1" noMove="1" noResize="1" noEditPoints="1" noAdjustHandles="1" noChangeArrowheads="1" noChangeShapeType="1" noTextEdit="1"/>
              </p:cNvSpPr>
              <p:nvPr/>
            </p:nvSpPr>
            <p:spPr>
              <a:xfrm>
                <a:off x="1088667" y="2471834"/>
                <a:ext cx="401464" cy="379379"/>
              </a:xfrm>
              <a:prstGeom prst="ellipse">
                <a:avLst/>
              </a:prstGeom>
              <a:blipFill rotWithShape="0">
                <a:blip r:embed="rId10"/>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1" name="橢圓 110"/>
              <p:cNvSpPr/>
              <p:nvPr/>
            </p:nvSpPr>
            <p:spPr>
              <a:xfrm>
                <a:off x="1567953" y="5124243"/>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8</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11" name="橢圓 110"/>
              <p:cNvSpPr>
                <a:spLocks noRot="1" noChangeAspect="1" noMove="1" noResize="1" noEditPoints="1" noAdjustHandles="1" noChangeArrowheads="1" noChangeShapeType="1" noTextEdit="1"/>
              </p:cNvSpPr>
              <p:nvPr/>
            </p:nvSpPr>
            <p:spPr>
              <a:xfrm>
                <a:off x="1567953" y="5124243"/>
                <a:ext cx="401464" cy="379379"/>
              </a:xfrm>
              <a:prstGeom prst="ellipse">
                <a:avLst/>
              </a:prstGeom>
              <a:blipFill rotWithShape="0">
                <a:blip r:embed="rId11"/>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橢圓 111"/>
              <p:cNvSpPr/>
              <p:nvPr/>
            </p:nvSpPr>
            <p:spPr>
              <a:xfrm>
                <a:off x="3332514" y="3240319"/>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7</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12" name="橢圓 111"/>
              <p:cNvSpPr>
                <a:spLocks noRot="1" noChangeAspect="1" noMove="1" noResize="1" noEditPoints="1" noAdjustHandles="1" noChangeArrowheads="1" noChangeShapeType="1" noTextEdit="1"/>
              </p:cNvSpPr>
              <p:nvPr/>
            </p:nvSpPr>
            <p:spPr>
              <a:xfrm>
                <a:off x="3332514" y="3240319"/>
                <a:ext cx="401464" cy="379379"/>
              </a:xfrm>
              <a:prstGeom prst="ellipse">
                <a:avLst/>
              </a:prstGeom>
              <a:blipFill rotWithShape="0">
                <a:blip r:embed="rId12"/>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橢圓 112"/>
              <p:cNvSpPr/>
              <p:nvPr/>
            </p:nvSpPr>
            <p:spPr>
              <a:xfrm>
                <a:off x="2419122" y="4360622"/>
                <a:ext cx="401464" cy="379379"/>
              </a:xfrm>
              <a:prstGeom prst="ellipse">
                <a:avLst/>
              </a:prstGeom>
              <a:solidFill>
                <a:srgbClr val="FFFF00"/>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2</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113" name="橢圓 112"/>
              <p:cNvSpPr>
                <a:spLocks noRot="1" noChangeAspect="1" noMove="1" noResize="1" noEditPoints="1" noAdjustHandles="1" noChangeArrowheads="1" noChangeShapeType="1" noTextEdit="1"/>
              </p:cNvSpPr>
              <p:nvPr/>
            </p:nvSpPr>
            <p:spPr>
              <a:xfrm>
                <a:off x="2419122" y="4360622"/>
                <a:ext cx="401464" cy="379379"/>
              </a:xfrm>
              <a:prstGeom prst="ellipse">
                <a:avLst/>
              </a:prstGeom>
              <a:blipFill rotWithShape="0">
                <a:blip r:embed="rId13"/>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p:cxnSp>
        <p:nvCxnSpPr>
          <p:cNvPr id="114" name="直線接點 113"/>
          <p:cNvCxnSpPr/>
          <p:nvPr/>
        </p:nvCxnSpPr>
        <p:spPr>
          <a:xfrm>
            <a:off x="1490131" y="2666388"/>
            <a:ext cx="272374" cy="0"/>
          </a:xfrm>
          <a:prstGeom prst="line">
            <a:avLst/>
          </a:prstGeom>
          <a:noFill/>
          <a:ln w="38100" cap="flat" cmpd="sng" algn="ctr">
            <a:solidFill>
              <a:srgbClr val="0070C0"/>
            </a:solidFill>
            <a:prstDash val="solid"/>
            <a:miter lim="800000"/>
          </a:ln>
          <a:effectLst/>
        </p:spPr>
      </p:cxnSp>
      <p:cxnSp>
        <p:nvCxnSpPr>
          <p:cNvPr id="115" name="直線接點 114"/>
          <p:cNvCxnSpPr>
            <a:endCxn id="111" idx="0"/>
          </p:cNvCxnSpPr>
          <p:nvPr/>
        </p:nvCxnSpPr>
        <p:spPr>
          <a:xfrm>
            <a:off x="1762505" y="2666388"/>
            <a:ext cx="6180" cy="2457855"/>
          </a:xfrm>
          <a:prstGeom prst="line">
            <a:avLst/>
          </a:prstGeom>
          <a:noFill/>
          <a:ln w="38100" cap="flat" cmpd="sng" algn="ctr">
            <a:solidFill>
              <a:srgbClr val="0070C0"/>
            </a:solidFill>
            <a:prstDash val="solid"/>
            <a:miter lim="800000"/>
          </a:ln>
          <a:effectLst/>
        </p:spPr>
      </p:cxnSp>
      <p:cxnSp>
        <p:nvCxnSpPr>
          <p:cNvPr id="116" name="直線接點 115"/>
          <p:cNvCxnSpPr/>
          <p:nvPr/>
        </p:nvCxnSpPr>
        <p:spPr>
          <a:xfrm>
            <a:off x="1762505" y="3431630"/>
            <a:ext cx="1570009" cy="3243"/>
          </a:xfrm>
          <a:prstGeom prst="line">
            <a:avLst/>
          </a:prstGeom>
          <a:noFill/>
          <a:ln w="38100" cap="flat" cmpd="sng" algn="ctr">
            <a:solidFill>
              <a:srgbClr val="0070C0"/>
            </a:solidFill>
            <a:prstDash val="solid"/>
            <a:miter lim="800000"/>
          </a:ln>
          <a:effectLst/>
        </p:spPr>
      </p:cxnSp>
      <p:sp>
        <p:nvSpPr>
          <p:cNvPr id="117" name="文字方塊 116"/>
          <p:cNvSpPr txBox="1"/>
          <p:nvPr/>
        </p:nvSpPr>
        <p:spPr>
          <a:xfrm>
            <a:off x="5972422" y="3910576"/>
            <a:ext cx="1281054" cy="369342"/>
          </a:xfrm>
          <a:prstGeom prst="rect">
            <a:avLst/>
          </a:prstGeom>
          <a:noFill/>
        </p:spPr>
        <p:txBody>
          <a:bodyPr wrap="square" lIns="91449" tIns="45725" rIns="91449" bIns="45725" rtlCol="0">
            <a:spAutoFit/>
          </a:bodyPr>
          <a:lstStyle/>
          <a:p>
            <a:pPr defTabSz="914354" fontAlgn="auto">
              <a:spcBef>
                <a:spcPts val="0"/>
              </a:spcBef>
              <a:spcAft>
                <a:spcPts val="0"/>
              </a:spcAft>
            </a:pPr>
            <a:r>
              <a:rPr kumimoji="0" lang="en-US" altLang="zh-TW" sz="1800" b="1" i="1" dirty="0" smtClean="0">
                <a:solidFill>
                  <a:prstClr val="black"/>
                </a:solidFill>
                <a:latin typeface="Times New Roman" pitchFamily="18" charset="0"/>
                <a:ea typeface="新細明體"/>
                <a:cs typeface="Times New Roman" pitchFamily="18" charset="0"/>
              </a:rPr>
              <a:t>Cost = </a:t>
            </a:r>
            <a:r>
              <a:rPr kumimoji="0" lang="en-US" altLang="zh-TW" sz="1800" b="1" i="1" dirty="0">
                <a:solidFill>
                  <a:srgbClr val="FF0000"/>
                </a:solidFill>
                <a:latin typeface="Times New Roman" pitchFamily="18" charset="0"/>
                <a:ea typeface="新細明體"/>
                <a:cs typeface="Times New Roman" pitchFamily="18" charset="0"/>
              </a:rPr>
              <a:t>0</a:t>
            </a:r>
            <a:endParaRPr kumimoji="0" lang="zh-TW" altLang="en-US" sz="1800" b="1" i="1" dirty="0">
              <a:solidFill>
                <a:srgbClr val="FF0000"/>
              </a:solidFill>
              <a:latin typeface="Times New Roman" pitchFamily="18" charset="0"/>
              <a:ea typeface="新細明體"/>
              <a:cs typeface="Times New Roman" pitchFamily="18" charset="0"/>
            </a:endParaRPr>
          </a:p>
        </p:txBody>
      </p:sp>
      <p:sp>
        <p:nvSpPr>
          <p:cNvPr id="2" name="矩形 1"/>
          <p:cNvSpPr/>
          <p:nvPr/>
        </p:nvSpPr>
        <p:spPr>
          <a:xfrm>
            <a:off x="1178072" y="6153090"/>
            <a:ext cx="7965928" cy="400110"/>
          </a:xfrm>
          <a:prstGeom prst="rect">
            <a:avLst/>
          </a:prstGeom>
        </p:spPr>
        <p:txBody>
          <a:bodyPr wrap="square">
            <a:spAutoFit/>
          </a:bodyPr>
          <a:lstStyle/>
          <a:p>
            <a:r>
              <a:rPr lang="en-US" altLang="zh-TW" sz="2000" dirty="0" smtClean="0">
                <a:solidFill>
                  <a:srgbClr val="000099"/>
                </a:solidFill>
                <a:latin typeface="+mn-lt"/>
                <a:ea typeface="+mn-ea"/>
                <a:cs typeface="新細明體" charset="-120"/>
              </a:rPr>
              <a:t>Using </a:t>
            </a:r>
            <a:r>
              <a:rPr lang="en-US" altLang="zh-TW" sz="2000" dirty="0">
                <a:solidFill>
                  <a:srgbClr val="000099"/>
                </a:solidFill>
                <a:latin typeface="+mn-lt"/>
                <a:ea typeface="+mn-ea"/>
                <a:cs typeface="新細明體" charset="-120"/>
              </a:rPr>
              <a:t>lower routing cost to do the broadcast addressing and routing</a:t>
            </a:r>
            <a:endParaRPr lang="zh-TW" altLang="en-US" sz="2000" dirty="0">
              <a:solidFill>
                <a:srgbClr val="000099"/>
              </a:solidFill>
              <a:latin typeface="+mn-lt"/>
              <a:ea typeface="+mn-ea"/>
              <a:cs typeface="新細明體" charset="-120"/>
            </a:endParaRPr>
          </a:p>
        </p:txBody>
      </p:sp>
    </p:spTree>
    <p:extLst>
      <p:ext uri="{BB962C8B-B14F-4D97-AF65-F5344CB8AC3E}">
        <p14:creationId xmlns:p14="http://schemas.microsoft.com/office/powerpoint/2010/main" val="326903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4"/>
                                        </p:tgtEl>
                                      </p:cBhvr>
                                    </p:animEffect>
                                    <p:set>
                                      <p:cBhvr>
                                        <p:cTn id="7" dur="1" fill="hold">
                                          <p:stCondLst>
                                            <p:cond delay="499"/>
                                          </p:stCondLst>
                                        </p:cTn>
                                        <p:tgtEl>
                                          <p:spTgt spid="9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6"/>
                                        </p:tgtEl>
                                      </p:cBhvr>
                                    </p:animEffect>
                                    <p:set>
                                      <p:cBhvr>
                                        <p:cTn id="10" dur="1" fill="hold">
                                          <p:stCondLst>
                                            <p:cond delay="499"/>
                                          </p:stCondLst>
                                        </p:cTn>
                                        <p:tgtEl>
                                          <p:spTgt spid="9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8"/>
                                        </p:tgtEl>
                                      </p:cBhvr>
                                    </p:animEffect>
                                    <p:set>
                                      <p:cBhvr>
                                        <p:cTn id="13" dur="1" fill="hold">
                                          <p:stCondLst>
                                            <p:cond delay="499"/>
                                          </p:stCondLst>
                                        </p:cTn>
                                        <p:tgtEl>
                                          <p:spTgt spid="9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9"/>
                                        </p:tgtEl>
                                      </p:cBhvr>
                                    </p:animEffect>
                                    <p:set>
                                      <p:cBhvr>
                                        <p:cTn id="16" dur="1" fill="hold">
                                          <p:stCondLst>
                                            <p:cond delay="499"/>
                                          </p:stCondLst>
                                        </p:cTn>
                                        <p:tgtEl>
                                          <p:spTgt spid="9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00"/>
                                        </p:tgtEl>
                                      </p:cBhvr>
                                    </p:animEffect>
                                    <p:set>
                                      <p:cBhvr>
                                        <p:cTn id="19" dur="1" fill="hold">
                                          <p:stCondLst>
                                            <p:cond delay="499"/>
                                          </p:stCondLst>
                                        </p:cTn>
                                        <p:tgtEl>
                                          <p:spTgt spid="10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1"/>
                                        </p:tgtEl>
                                      </p:cBhvr>
                                    </p:animEffect>
                                    <p:set>
                                      <p:cBhvr>
                                        <p:cTn id="22" dur="1" fill="hold">
                                          <p:stCondLst>
                                            <p:cond delay="499"/>
                                          </p:stCondLst>
                                        </p:cTn>
                                        <p:tgtEl>
                                          <p:spTgt spid="10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02"/>
                                        </p:tgtEl>
                                      </p:cBhvr>
                                    </p:animEffect>
                                    <p:set>
                                      <p:cBhvr>
                                        <p:cTn id="25" dur="1" fill="hold">
                                          <p:stCondLst>
                                            <p:cond delay="499"/>
                                          </p:stCondLst>
                                        </p:cTn>
                                        <p:tgtEl>
                                          <p:spTgt spid="10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03"/>
                                        </p:tgtEl>
                                      </p:cBhvr>
                                    </p:animEffect>
                                    <p:set>
                                      <p:cBhvr>
                                        <p:cTn id="28" dur="1" fill="hold">
                                          <p:stCondLst>
                                            <p:cond delay="499"/>
                                          </p:stCondLst>
                                        </p:cTn>
                                        <p:tgtEl>
                                          <p:spTgt spid="10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04"/>
                                        </p:tgtEl>
                                      </p:cBhvr>
                                    </p:animEffect>
                                    <p:set>
                                      <p:cBhvr>
                                        <p:cTn id="31" dur="1" fill="hold">
                                          <p:stCondLst>
                                            <p:cond delay="499"/>
                                          </p:stCondLst>
                                        </p:cTn>
                                        <p:tgtEl>
                                          <p:spTgt spid="10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06"/>
                                        </p:tgtEl>
                                      </p:cBhvr>
                                    </p:animEffect>
                                    <p:set>
                                      <p:cBhvr>
                                        <p:cTn id="34" dur="1" fill="hold">
                                          <p:stCondLst>
                                            <p:cond delay="499"/>
                                          </p:stCondLst>
                                        </p:cTn>
                                        <p:tgtEl>
                                          <p:spTgt spid="10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07"/>
                                        </p:tgtEl>
                                      </p:cBhvr>
                                    </p:animEffect>
                                    <p:set>
                                      <p:cBhvr>
                                        <p:cTn id="37" dur="1" fill="hold">
                                          <p:stCondLst>
                                            <p:cond delay="499"/>
                                          </p:stCondLst>
                                        </p:cTn>
                                        <p:tgtEl>
                                          <p:spTgt spid="10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05"/>
                                        </p:tgtEl>
                                      </p:cBhvr>
                                    </p:animEffect>
                                    <p:set>
                                      <p:cBhvr>
                                        <p:cTn id="40" dur="1" fill="hold">
                                          <p:stCondLst>
                                            <p:cond delay="499"/>
                                          </p:stCondLst>
                                        </p:cTn>
                                        <p:tgtEl>
                                          <p:spTgt spid="10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fade">
                                      <p:cBhvr>
                                        <p:cTn id="58" dur="500"/>
                                        <p:tgtEl>
                                          <p:spTgt spid="113"/>
                                        </p:tgtEl>
                                      </p:cBhvr>
                                    </p:animEffect>
                                  </p:childTnLst>
                                </p:cTn>
                              </p:par>
                              <p:par>
                                <p:cTn id="59" presetID="10"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childTnLst>
                                </p:cTn>
                              </p:par>
                              <p:par>
                                <p:cTn id="62" presetID="10" presetClass="entr" presetSubtype="0" fill="hold" nodeType="with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fade">
                                      <p:cBhvr>
                                        <p:cTn id="64" dur="500"/>
                                        <p:tgtEl>
                                          <p:spTgt spid="115"/>
                                        </p:tgtEl>
                                      </p:cBhvr>
                                    </p:animEffect>
                                  </p:childTnLst>
                                </p:cTn>
                              </p:par>
                              <p:par>
                                <p:cTn id="65" presetID="10" presetClass="entr" presetSubtype="0" fill="hold"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fade">
                                      <p:cBhvr>
                                        <p:cTn id="70" dur="500"/>
                                        <p:tgtEl>
                                          <p:spTgt spid="1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94" grpId="0" animBg="1"/>
      <p:bldP spid="101" grpId="0" animBg="1"/>
      <p:bldP spid="102" grpId="0" animBg="1"/>
      <p:bldP spid="103" grpId="0" animBg="1"/>
      <p:bldP spid="104" grpId="0" animBg="1"/>
      <p:bldP spid="106" grpId="0" animBg="1"/>
      <p:bldP spid="107" grpId="0" animBg="1"/>
      <p:bldP spid="108" grpId="0" animBg="1"/>
      <p:bldP spid="110" grpId="0" animBg="1"/>
      <p:bldP spid="111" grpId="0" animBg="1"/>
      <p:bldP spid="112" grpId="0" animBg="1"/>
      <p:bldP spid="113" grpId="0" animBg="1"/>
      <p:bldP spid="11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9132" y="70520"/>
            <a:ext cx="8207324" cy="838200"/>
          </a:xfrm>
        </p:spPr>
        <p:txBody>
          <a:bodyPr/>
          <a:lstStyle/>
          <a:p>
            <a:r>
              <a:rPr lang="en-US" altLang="zh-TW" dirty="0" smtClean="0"/>
              <a:t>Wire Routing</a:t>
            </a:r>
            <a:endParaRPr lang="zh-TW" altLang="en-US" dirty="0"/>
          </a:p>
        </p:txBody>
      </p:sp>
      <p:sp>
        <p:nvSpPr>
          <p:cNvPr id="3" name="內容版面配置區 2"/>
          <p:cNvSpPr>
            <a:spLocks noGrp="1"/>
          </p:cNvSpPr>
          <p:nvPr>
            <p:ph idx="1"/>
          </p:nvPr>
        </p:nvSpPr>
        <p:spPr>
          <a:xfrm>
            <a:off x="533400" y="1143000"/>
            <a:ext cx="8077200" cy="1205880"/>
          </a:xfrm>
        </p:spPr>
        <p:txBody>
          <a:bodyPr/>
          <a:lstStyle/>
          <a:p>
            <a:r>
              <a:rPr lang="en-US" altLang="zh-TW" dirty="0"/>
              <a:t>Pin-electrode </a:t>
            </a:r>
            <a:r>
              <a:rPr lang="en-US" altLang="zh-TW" dirty="0" smtClean="0"/>
              <a:t>merge</a:t>
            </a:r>
            <a:endParaRPr lang="en-US" altLang="zh-TW" dirty="0"/>
          </a:p>
          <a:p>
            <a:pPr lvl="1"/>
            <a:r>
              <a:rPr lang="en-US" altLang="zh-TW" dirty="0" smtClean="0"/>
              <a:t>Only if there is a successful routing between a pin and an electrode, they can be merged</a:t>
            </a:r>
            <a:endParaRPr lang="en-US" altLang="zh-TW" dirty="0"/>
          </a:p>
        </p:txBody>
      </p:sp>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26</a:t>
            </a:fld>
            <a:endParaRPr lang="en-US" altLang="zh-TW"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8" y="2348879"/>
            <a:ext cx="5132830" cy="309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群組 5"/>
          <p:cNvGrpSpPr/>
          <p:nvPr/>
        </p:nvGrpSpPr>
        <p:grpSpPr>
          <a:xfrm>
            <a:off x="5580112" y="2348879"/>
            <a:ext cx="3240360" cy="3096345"/>
            <a:chOff x="5580112" y="2564904"/>
            <a:chExt cx="3240360" cy="3096345"/>
          </a:xfrm>
        </p:grpSpPr>
        <p:grpSp>
          <p:nvGrpSpPr>
            <p:cNvPr id="13" name="群組 12"/>
            <p:cNvGrpSpPr/>
            <p:nvPr/>
          </p:nvGrpSpPr>
          <p:grpSpPr>
            <a:xfrm>
              <a:off x="6948264" y="2656871"/>
              <a:ext cx="576064" cy="595228"/>
              <a:chOff x="3708698" y="2330510"/>
              <a:chExt cx="576064" cy="595228"/>
            </a:xfrm>
          </p:grpSpPr>
          <p:sp>
            <p:nvSpPr>
              <p:cNvPr id="14" name="橢圓 13"/>
              <p:cNvSpPr/>
              <p:nvPr/>
            </p:nvSpPr>
            <p:spPr>
              <a:xfrm>
                <a:off x="3708698" y="2349674"/>
                <a:ext cx="576064" cy="576064"/>
              </a:xfrm>
              <a:prstGeom prst="ellipse">
                <a:avLst/>
              </a:prstGeom>
              <a:solidFill>
                <a:srgbClr val="4BACC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5" name="文字方塊 14"/>
              <p:cNvSpPr txBox="1"/>
              <p:nvPr/>
            </p:nvSpPr>
            <p:spPr>
              <a:xfrm>
                <a:off x="3780706" y="2330510"/>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1</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grpSp>
          <p:nvGrpSpPr>
            <p:cNvPr id="16" name="群組 15"/>
            <p:cNvGrpSpPr/>
            <p:nvPr/>
          </p:nvGrpSpPr>
          <p:grpSpPr>
            <a:xfrm>
              <a:off x="7956376" y="3645025"/>
              <a:ext cx="576064" cy="595228"/>
              <a:chOff x="3708698" y="2330510"/>
              <a:chExt cx="576064" cy="595228"/>
            </a:xfrm>
          </p:grpSpPr>
          <p:sp>
            <p:nvSpPr>
              <p:cNvPr id="17" name="橢圓 16"/>
              <p:cNvSpPr/>
              <p:nvPr/>
            </p:nvSpPr>
            <p:spPr>
              <a:xfrm>
                <a:off x="3708698" y="2349674"/>
                <a:ext cx="576064" cy="576064"/>
              </a:xfrm>
              <a:prstGeom prst="ellipse">
                <a:avLst/>
              </a:prstGeom>
              <a:solidFill>
                <a:srgbClr val="4BACC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8" name="文字方塊 17"/>
              <p:cNvSpPr txBox="1"/>
              <p:nvPr/>
            </p:nvSpPr>
            <p:spPr>
              <a:xfrm>
                <a:off x="3780706" y="2330510"/>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2</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grpSp>
          <p:nvGrpSpPr>
            <p:cNvPr id="22" name="群組 21"/>
            <p:cNvGrpSpPr/>
            <p:nvPr/>
          </p:nvGrpSpPr>
          <p:grpSpPr>
            <a:xfrm>
              <a:off x="5580112" y="5066021"/>
              <a:ext cx="576064" cy="595228"/>
              <a:chOff x="3708698" y="2330510"/>
              <a:chExt cx="576064" cy="595228"/>
            </a:xfrm>
          </p:grpSpPr>
          <p:sp>
            <p:nvSpPr>
              <p:cNvPr id="23" name="橢圓 22"/>
              <p:cNvSpPr/>
              <p:nvPr/>
            </p:nvSpPr>
            <p:spPr>
              <a:xfrm>
                <a:off x="3708698" y="2349674"/>
                <a:ext cx="576064" cy="576064"/>
              </a:xfrm>
              <a:prstGeom prst="ellipse">
                <a:avLst/>
              </a:prstGeom>
              <a:solidFill>
                <a:srgbClr val="F79646">
                  <a:lumMod val="75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24" name="文字方塊 23"/>
              <p:cNvSpPr txBox="1"/>
              <p:nvPr/>
            </p:nvSpPr>
            <p:spPr>
              <a:xfrm>
                <a:off x="3780706" y="2330510"/>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8</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cxnSp>
          <p:nvCxnSpPr>
            <p:cNvPr id="25" name="直線接點 24"/>
            <p:cNvCxnSpPr/>
            <p:nvPr/>
          </p:nvCxnSpPr>
          <p:spPr bwMode="auto">
            <a:xfrm flipV="1">
              <a:off x="7524328" y="2918481"/>
              <a:ext cx="720080" cy="64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7" name="直線接點 26"/>
            <p:cNvCxnSpPr/>
            <p:nvPr/>
          </p:nvCxnSpPr>
          <p:spPr bwMode="auto">
            <a:xfrm flipV="1">
              <a:off x="8244408" y="2925987"/>
              <a:ext cx="0" cy="72654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120" name="直線接點 5119"/>
            <p:cNvCxnSpPr/>
            <p:nvPr/>
          </p:nvCxnSpPr>
          <p:spPr bwMode="auto">
            <a:xfrm>
              <a:off x="8244408" y="4240253"/>
              <a:ext cx="0" cy="1132964"/>
            </a:xfrm>
            <a:prstGeom prst="line">
              <a:avLst/>
            </a:prstGeom>
            <a:solidFill>
              <a:schemeClr val="accent1"/>
            </a:solidFill>
            <a:ln w="25400" cap="flat" cmpd="sng" algn="ctr">
              <a:solidFill>
                <a:srgbClr val="006600"/>
              </a:solidFill>
              <a:prstDash val="dash"/>
              <a:miter lim="800000"/>
              <a:headEnd type="none" w="med" len="med"/>
              <a:tailEnd type="none" w="med" len="med"/>
            </a:ln>
            <a:effectLst/>
          </p:spPr>
        </p:cxnSp>
        <p:cxnSp>
          <p:nvCxnSpPr>
            <p:cNvPr id="35" name="直線接點 34"/>
            <p:cNvCxnSpPr/>
            <p:nvPr/>
          </p:nvCxnSpPr>
          <p:spPr bwMode="auto">
            <a:xfrm>
              <a:off x="6156176" y="5349325"/>
              <a:ext cx="2088232" cy="0"/>
            </a:xfrm>
            <a:prstGeom prst="line">
              <a:avLst/>
            </a:prstGeom>
            <a:solidFill>
              <a:schemeClr val="accent1"/>
            </a:solidFill>
            <a:ln w="25400" cap="flat" cmpd="sng" algn="ctr">
              <a:solidFill>
                <a:srgbClr val="006600"/>
              </a:solidFill>
              <a:prstDash val="dash"/>
              <a:miter lim="800000"/>
              <a:headEnd type="none" w="med" len="med"/>
              <a:tailEnd type="none" w="med" len="med"/>
            </a:ln>
            <a:effectLst/>
          </p:spPr>
        </p:cxnSp>
        <p:sp>
          <p:nvSpPr>
            <p:cNvPr id="5" name="文字方塊 4"/>
            <p:cNvSpPr txBox="1"/>
            <p:nvPr/>
          </p:nvSpPr>
          <p:spPr>
            <a:xfrm>
              <a:off x="6156176" y="4815401"/>
              <a:ext cx="2088232" cy="461665"/>
            </a:xfrm>
            <a:prstGeom prst="rect">
              <a:avLst/>
            </a:prstGeom>
            <a:noFill/>
          </p:spPr>
          <p:txBody>
            <a:bodyPr wrap="square" rtlCol="0">
              <a:spAutoFit/>
            </a:bodyPr>
            <a:lstStyle/>
            <a:p>
              <a:pPr algn="ctr"/>
              <a:r>
                <a:rPr lang="en-US" altLang="zh-TW" dirty="0" smtClean="0"/>
                <a:t>routing check</a:t>
              </a:r>
              <a:endParaRPr lang="zh-TW" altLang="en-US" dirty="0"/>
            </a:p>
          </p:txBody>
        </p:sp>
        <p:sp>
          <p:nvSpPr>
            <p:cNvPr id="7" name="矩形 6"/>
            <p:cNvSpPr/>
            <p:nvPr/>
          </p:nvSpPr>
          <p:spPr bwMode="auto">
            <a:xfrm>
              <a:off x="6660232" y="2564904"/>
              <a:ext cx="2160240" cy="1940805"/>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8" name="文字方塊 7"/>
            <p:cNvSpPr txBox="1"/>
            <p:nvPr/>
          </p:nvSpPr>
          <p:spPr>
            <a:xfrm>
              <a:off x="6084168" y="3399384"/>
              <a:ext cx="720080" cy="461665"/>
            </a:xfrm>
            <a:prstGeom prst="rect">
              <a:avLst/>
            </a:prstGeom>
            <a:noFill/>
          </p:spPr>
          <p:txBody>
            <a:bodyPr wrap="square" rtlCol="0">
              <a:spAutoFit/>
            </a:bodyPr>
            <a:lstStyle/>
            <a:p>
              <a:r>
                <a:rPr lang="en-US" altLang="zh-TW" dirty="0" smtClean="0"/>
                <a:t>P</a:t>
              </a:r>
              <a:r>
                <a:rPr lang="en-US" altLang="zh-TW" baseline="-25000" dirty="0" smtClean="0"/>
                <a:t>1</a:t>
              </a:r>
              <a:endParaRPr lang="zh-TW" altLang="en-US" baseline="-25000" dirty="0"/>
            </a:p>
          </p:txBody>
        </p:sp>
      </p:grpSp>
      <p:sp>
        <p:nvSpPr>
          <p:cNvPr id="9" name="文字方塊 8"/>
          <p:cNvSpPr txBox="1"/>
          <p:nvPr/>
        </p:nvSpPr>
        <p:spPr>
          <a:xfrm>
            <a:off x="1512260" y="5682908"/>
            <a:ext cx="6381836" cy="830997"/>
          </a:xfrm>
          <a:prstGeom prst="rect">
            <a:avLst/>
          </a:prstGeom>
          <a:noFill/>
        </p:spPr>
        <p:txBody>
          <a:bodyPr wrap="square" rtlCol="0">
            <a:spAutoFit/>
          </a:bodyPr>
          <a:lstStyle/>
          <a:p>
            <a:pPr algn="ctr"/>
            <a:r>
              <a:rPr lang="en-US" altLang="zh-TW" dirty="0" smtClean="0">
                <a:solidFill>
                  <a:srgbClr val="FF0000"/>
                </a:solidFill>
              </a:rPr>
              <a:t>Two-stage routing check will be conducted one by one from candidates</a:t>
            </a:r>
            <a:endParaRPr lang="zh-TW" altLang="en-US" dirty="0">
              <a:solidFill>
                <a:srgbClr val="FF0000"/>
              </a:solidFill>
            </a:endParaRPr>
          </a:p>
        </p:txBody>
      </p:sp>
      <p:sp>
        <p:nvSpPr>
          <p:cNvPr id="10" name="文字方塊 9"/>
          <p:cNvSpPr txBox="1"/>
          <p:nvPr/>
        </p:nvSpPr>
        <p:spPr>
          <a:xfrm>
            <a:off x="2555776" y="2547987"/>
            <a:ext cx="1497526" cy="400110"/>
          </a:xfrm>
          <a:prstGeom prst="rect">
            <a:avLst/>
          </a:prstGeom>
          <a:noFill/>
        </p:spPr>
        <p:txBody>
          <a:bodyPr wrap="none" rtlCol="0">
            <a:spAutoFit/>
          </a:bodyPr>
          <a:lstStyle/>
          <a:p>
            <a:r>
              <a:rPr lang="en-US" altLang="zh-TW" sz="2000" dirty="0">
                <a:solidFill>
                  <a:srgbClr val="000099"/>
                </a:solidFill>
              </a:rPr>
              <a:t>c</a:t>
            </a:r>
            <a:r>
              <a:rPr lang="en-US" altLang="zh-TW" sz="2000" dirty="0" smtClean="0">
                <a:solidFill>
                  <a:srgbClr val="000099"/>
                </a:solidFill>
              </a:rPr>
              <a:t>andidate 1</a:t>
            </a:r>
            <a:endParaRPr lang="zh-TW" altLang="en-US" sz="2000" dirty="0">
              <a:solidFill>
                <a:srgbClr val="000099"/>
              </a:solidFill>
            </a:endParaRPr>
          </a:p>
        </p:txBody>
      </p:sp>
      <p:sp>
        <p:nvSpPr>
          <p:cNvPr id="28" name="文字方塊 27"/>
          <p:cNvSpPr txBox="1"/>
          <p:nvPr/>
        </p:nvSpPr>
        <p:spPr>
          <a:xfrm>
            <a:off x="2555776" y="3290500"/>
            <a:ext cx="1497526" cy="400110"/>
          </a:xfrm>
          <a:prstGeom prst="rect">
            <a:avLst/>
          </a:prstGeom>
          <a:noFill/>
        </p:spPr>
        <p:txBody>
          <a:bodyPr wrap="none" rtlCol="0">
            <a:spAutoFit/>
          </a:bodyPr>
          <a:lstStyle/>
          <a:p>
            <a:r>
              <a:rPr lang="en-US" altLang="zh-TW" sz="2000" dirty="0">
                <a:solidFill>
                  <a:srgbClr val="000099"/>
                </a:solidFill>
              </a:rPr>
              <a:t>c</a:t>
            </a:r>
            <a:r>
              <a:rPr lang="en-US" altLang="zh-TW" sz="2000" dirty="0" smtClean="0">
                <a:solidFill>
                  <a:srgbClr val="000099"/>
                </a:solidFill>
              </a:rPr>
              <a:t>andidate 2</a:t>
            </a:r>
            <a:endParaRPr lang="zh-TW" altLang="en-US" sz="2000" dirty="0">
              <a:solidFill>
                <a:srgbClr val="000099"/>
              </a:solidFill>
            </a:endParaRPr>
          </a:p>
        </p:txBody>
      </p:sp>
      <p:sp>
        <p:nvSpPr>
          <p:cNvPr id="29" name="文字方塊 28"/>
          <p:cNvSpPr txBox="1"/>
          <p:nvPr/>
        </p:nvSpPr>
        <p:spPr>
          <a:xfrm>
            <a:off x="2236808" y="4472656"/>
            <a:ext cx="1497526" cy="400110"/>
          </a:xfrm>
          <a:prstGeom prst="rect">
            <a:avLst/>
          </a:prstGeom>
          <a:noFill/>
        </p:spPr>
        <p:txBody>
          <a:bodyPr wrap="none" rtlCol="0">
            <a:spAutoFit/>
          </a:bodyPr>
          <a:lstStyle/>
          <a:p>
            <a:r>
              <a:rPr lang="en-US" altLang="zh-TW" sz="2000" dirty="0">
                <a:solidFill>
                  <a:srgbClr val="000099"/>
                </a:solidFill>
              </a:rPr>
              <a:t>c</a:t>
            </a:r>
            <a:r>
              <a:rPr lang="en-US" altLang="zh-TW" sz="2000" dirty="0" smtClean="0">
                <a:solidFill>
                  <a:srgbClr val="000099"/>
                </a:solidFill>
              </a:rPr>
              <a:t>andidate 3</a:t>
            </a:r>
            <a:endParaRPr lang="zh-TW" altLang="en-US" sz="2000" dirty="0">
              <a:solidFill>
                <a:srgbClr val="000099"/>
              </a:solidFill>
            </a:endParaRPr>
          </a:p>
        </p:txBody>
      </p:sp>
    </p:spTree>
    <p:extLst>
      <p:ext uri="{BB962C8B-B14F-4D97-AF65-F5344CB8AC3E}">
        <p14:creationId xmlns:p14="http://schemas.microsoft.com/office/powerpoint/2010/main" val="226419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Wire Routing Check</a:t>
            </a:r>
            <a:endParaRPr lang="zh-TW" altLang="en-US" dirty="0"/>
          </a:p>
        </p:txBody>
      </p:sp>
      <p:sp>
        <p:nvSpPr>
          <p:cNvPr id="3" name="內容版面配置區 2"/>
          <p:cNvSpPr>
            <a:spLocks noGrp="1"/>
          </p:cNvSpPr>
          <p:nvPr>
            <p:ph idx="1"/>
          </p:nvPr>
        </p:nvSpPr>
        <p:spPr/>
        <p:txBody>
          <a:bodyPr/>
          <a:lstStyle/>
          <a:p>
            <a:r>
              <a:rPr lang="en-US" altLang="zh-TW" dirty="0" smtClean="0"/>
              <a:t>Stage 1: Do </a:t>
            </a:r>
            <a:r>
              <a:rPr lang="en-US" altLang="zh-TW" dirty="0" smtClean="0">
                <a:solidFill>
                  <a:srgbClr val="FF0000"/>
                </a:solidFill>
              </a:rPr>
              <a:t>wire routing check </a:t>
            </a:r>
            <a:r>
              <a:rPr lang="en-US" altLang="zh-TW" dirty="0" smtClean="0"/>
              <a:t>between existing pin and unaddressed electrode from candidates</a:t>
            </a:r>
            <a:endParaRPr lang="zh-TW" altLang="en-US" dirty="0"/>
          </a:p>
        </p:txBody>
      </p:sp>
      <p:sp>
        <p:nvSpPr>
          <p:cNvPr id="4" name="投影片編號版面配置區 3"/>
          <p:cNvSpPr>
            <a:spLocks noGrp="1"/>
          </p:cNvSpPr>
          <p:nvPr>
            <p:ph type="sldNum" sz="quarter" idx="10"/>
          </p:nvPr>
        </p:nvSpPr>
        <p:spPr>
          <a:xfrm>
            <a:off x="6803895" y="6172200"/>
            <a:ext cx="1905000" cy="457200"/>
          </a:xfrm>
        </p:spPr>
        <p:txBody>
          <a:bodyPr/>
          <a:lstStyle/>
          <a:p>
            <a:pPr>
              <a:defRPr/>
            </a:pPr>
            <a:fld id="{2440C9E9-87B4-4B87-A384-1A8832F37A9B}" type="slidenum">
              <a:rPr lang="zh-TW" altLang="en-US" smtClean="0"/>
              <a:pPr>
                <a:defRPr/>
              </a:pPr>
              <a:t>27</a:t>
            </a:fld>
            <a:endParaRPr lang="en-US" altLang="zh-TW"/>
          </a:p>
        </p:txBody>
      </p:sp>
      <mc:AlternateContent xmlns:mc="http://schemas.openxmlformats.org/markup-compatibility/2006" xmlns:a14="http://schemas.microsoft.com/office/drawing/2010/main">
        <mc:Choice Requires="a14">
          <p:sp>
            <p:nvSpPr>
              <p:cNvPr id="13" name="文字方塊 12"/>
              <p:cNvSpPr txBox="1"/>
              <p:nvPr/>
            </p:nvSpPr>
            <p:spPr>
              <a:xfrm>
                <a:off x="4802333" y="4046068"/>
                <a:ext cx="3906562" cy="1015663"/>
              </a:xfrm>
              <a:prstGeom prst="rect">
                <a:avLst/>
              </a:prstGeom>
              <a:noFill/>
            </p:spPr>
            <p:txBody>
              <a:bodyPr wrap="square" rtlCol="0">
                <a:spAutoFit/>
              </a:bodyPr>
              <a:lstStyle/>
              <a:p>
                <a:r>
                  <a:rPr lang="en-US" altLang="zh-TW" sz="2000" dirty="0" smtClean="0"/>
                  <a:t>Wire routing check </a:t>
                </a:r>
                <a:r>
                  <a:rPr lang="en-US" altLang="zh-TW" sz="2000" dirty="0" smtClean="0">
                    <a:solidFill>
                      <a:srgbClr val="FF0000"/>
                    </a:solidFill>
                  </a:rPr>
                  <a:t>failed</a:t>
                </a:r>
                <a:r>
                  <a:rPr lang="en-US" altLang="zh-TW" sz="2000" dirty="0" smtClean="0"/>
                  <a:t> because </a:t>
                </a:r>
                <a14:m>
                  <m:oMath xmlns:m="http://schemas.openxmlformats.org/officeDocument/2006/math">
                    <m:sSub>
                      <m:sSubPr>
                        <m:ctrlPr>
                          <a:rPr lang="en-US" altLang="zh-TW" sz="2000" i="1" smtClean="0">
                            <a:latin typeface="Cambria Math"/>
                          </a:rPr>
                        </m:ctrlPr>
                      </m:sSubPr>
                      <m:e>
                        <m:r>
                          <a:rPr lang="en-US" altLang="zh-TW" sz="2000" b="0" i="1" smtClean="0">
                            <a:latin typeface="Cambria Math" panose="02040503050406030204" pitchFamily="18" charset="0"/>
                          </a:rPr>
                          <m:t>𝑒</m:t>
                        </m:r>
                      </m:e>
                      <m:sub>
                        <m:r>
                          <a:rPr lang="en-US" altLang="zh-TW" sz="2000" b="0" i="1" smtClean="0">
                            <a:latin typeface="Cambria Math" panose="02040503050406030204" pitchFamily="18" charset="0"/>
                          </a:rPr>
                          <m:t>5</m:t>
                        </m:r>
                      </m:sub>
                    </m:sSub>
                  </m:oMath>
                </a14:m>
                <a:r>
                  <a:rPr lang="en-US" altLang="zh-TW" sz="2000" dirty="0" smtClean="0"/>
                  <a:t> can NOT reach the pin</a:t>
                </a:r>
                <a:endParaRPr lang="zh-TW" altLang="en-US" sz="20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4802333" y="4046068"/>
                <a:ext cx="3906562" cy="1015663"/>
              </a:xfrm>
              <a:prstGeom prst="rect">
                <a:avLst/>
              </a:prstGeom>
              <a:blipFill rotWithShape="0">
                <a:blip r:embed="rId3"/>
                <a:stretch>
                  <a:fillRect l="-1716" t="-3614" b="-10241"/>
                </a:stretch>
              </a:blipFill>
            </p:spPr>
            <p:txBody>
              <a:bodyPr/>
              <a:lstStyle/>
              <a:p>
                <a:r>
                  <a:rPr lang="zh-TW" altLang="en-US">
                    <a:noFill/>
                  </a:rPr>
                  <a:t> </a:t>
                </a:r>
              </a:p>
            </p:txBody>
          </p:sp>
        </mc:Fallback>
      </mc:AlternateContent>
      <p:graphicFrame>
        <p:nvGraphicFramePr>
          <p:cNvPr id="38" name="表格 37"/>
          <p:cNvGraphicFramePr>
            <a:graphicFrameLocks noGrp="1"/>
          </p:cNvGraphicFramePr>
          <p:nvPr>
            <p:extLst>
              <p:ext uri="{D42A27DB-BD31-4B8C-83A1-F6EECF244321}">
                <p14:modId xmlns:p14="http://schemas.microsoft.com/office/powerpoint/2010/main" val="315418328"/>
              </p:ext>
            </p:extLst>
          </p:nvPr>
        </p:nvGraphicFramePr>
        <p:xfrm>
          <a:off x="827584" y="2322755"/>
          <a:ext cx="3549592" cy="3416643"/>
        </p:xfrm>
        <a:graphic>
          <a:graphicData uri="http://schemas.openxmlformats.org/drawingml/2006/table">
            <a:tbl>
              <a:tblPr firstRow="1" bandRow="1"/>
              <a:tblGrid>
                <a:gridCol w="443699"/>
                <a:gridCol w="443699"/>
                <a:gridCol w="443699"/>
                <a:gridCol w="443699"/>
                <a:gridCol w="443699"/>
                <a:gridCol w="443699"/>
                <a:gridCol w="443699"/>
                <a:gridCol w="443699"/>
              </a:tblGrid>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r h="37962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zh-TW" altLang="en-US" dirty="0"/>
                    </a:p>
                  </a:txBody>
                  <a:tcPr>
                    <a:lnL w="3175" cap="flat" cmpd="sng" algn="ctr">
                      <a:solidFill>
                        <a:sysClr val="windowText" lastClr="000000"/>
                      </a:solidFill>
                      <a:prstDash val="sysDot"/>
                      <a:round/>
                      <a:headEnd type="none" w="med" len="med"/>
                      <a:tailEnd type="none" w="med" len="med"/>
                    </a:lnL>
                    <a:lnR w="3175" cap="flat" cmpd="sng" algn="ctr">
                      <a:solidFill>
                        <a:sysClr val="windowText" lastClr="000000"/>
                      </a:solidFill>
                      <a:prstDash val="sysDot"/>
                      <a:round/>
                      <a:headEnd type="none" w="med" len="med"/>
                      <a:tailEnd type="none" w="med" len="med"/>
                    </a:lnR>
                    <a:lnT w="3175" cap="flat" cmpd="sng" algn="ctr">
                      <a:solidFill>
                        <a:sysClr val="windowText" lastClr="000000"/>
                      </a:solidFill>
                      <a:prstDash val="sysDot"/>
                      <a:round/>
                      <a:headEnd type="none" w="med" len="med"/>
                      <a:tailEnd type="none" w="med" len="med"/>
                    </a:lnT>
                    <a:lnB w="3175"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43" name="橢圓 42"/>
              <p:cNvSpPr/>
              <p:nvPr/>
            </p:nvSpPr>
            <p:spPr>
              <a:xfrm>
                <a:off x="2423154" y="5532326"/>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4</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43" name="橢圓 42"/>
              <p:cNvSpPr>
                <a:spLocks noRot="1" noChangeAspect="1" noMove="1" noResize="1" noEditPoints="1" noAdjustHandles="1" noChangeArrowheads="1" noChangeShapeType="1" noTextEdit="1"/>
              </p:cNvSpPr>
              <p:nvPr/>
            </p:nvSpPr>
            <p:spPr>
              <a:xfrm>
                <a:off x="2423154" y="5532326"/>
                <a:ext cx="401464" cy="379379"/>
              </a:xfrm>
              <a:prstGeom prst="ellipse">
                <a:avLst/>
              </a:prstGeom>
              <a:blipFill rotWithShape="0">
                <a:blip r:embed="rId4"/>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4" name="橢圓 43"/>
              <p:cNvSpPr/>
              <p:nvPr/>
            </p:nvSpPr>
            <p:spPr>
              <a:xfrm>
                <a:off x="1957716" y="4029360"/>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1</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44" name="橢圓 43"/>
              <p:cNvSpPr>
                <a:spLocks noRot="1" noChangeAspect="1" noMove="1" noResize="1" noEditPoints="1" noAdjustHandles="1" noChangeArrowheads="1" noChangeShapeType="1" noTextEdit="1"/>
              </p:cNvSpPr>
              <p:nvPr/>
            </p:nvSpPr>
            <p:spPr>
              <a:xfrm>
                <a:off x="1957716" y="4029360"/>
                <a:ext cx="401464" cy="379379"/>
              </a:xfrm>
              <a:prstGeom prst="ellipse">
                <a:avLst/>
              </a:prstGeom>
              <a:blipFill rotWithShape="0">
                <a:blip r:embed="rId5"/>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橢圓 44"/>
              <p:cNvSpPr/>
              <p:nvPr/>
            </p:nvSpPr>
            <p:spPr>
              <a:xfrm>
                <a:off x="2824618" y="2114062"/>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2</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45" name="橢圓 44"/>
              <p:cNvSpPr>
                <a:spLocks noRot="1" noChangeAspect="1" noMove="1" noResize="1" noEditPoints="1" noAdjustHandles="1" noChangeArrowheads="1" noChangeShapeType="1" noTextEdit="1"/>
              </p:cNvSpPr>
              <p:nvPr/>
            </p:nvSpPr>
            <p:spPr>
              <a:xfrm>
                <a:off x="2824618" y="2114062"/>
                <a:ext cx="401464" cy="379379"/>
              </a:xfrm>
              <a:prstGeom prst="ellipse">
                <a:avLst/>
              </a:prstGeom>
              <a:blipFill rotWithShape="0">
                <a:blip r:embed="rId6"/>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p:cxnSp>
        <p:nvCxnSpPr>
          <p:cNvPr id="46" name="直線接點 45"/>
          <p:cNvCxnSpPr/>
          <p:nvPr/>
        </p:nvCxnSpPr>
        <p:spPr>
          <a:xfrm flipH="1">
            <a:off x="2158448" y="2323248"/>
            <a:ext cx="666170" cy="1437"/>
          </a:xfrm>
          <a:prstGeom prst="line">
            <a:avLst/>
          </a:prstGeom>
          <a:noFill/>
          <a:ln w="50800" cap="flat" cmpd="sng" algn="ctr">
            <a:solidFill>
              <a:srgbClr val="0070C0"/>
            </a:solidFill>
            <a:prstDash val="solid"/>
            <a:miter lim="800000"/>
          </a:ln>
          <a:effectLst/>
        </p:spPr>
      </p:cxnSp>
      <p:cxnSp>
        <p:nvCxnSpPr>
          <p:cNvPr id="47" name="直線接點 46"/>
          <p:cNvCxnSpPr>
            <a:endCxn id="44" idx="0"/>
          </p:cNvCxnSpPr>
          <p:nvPr/>
        </p:nvCxnSpPr>
        <p:spPr>
          <a:xfrm>
            <a:off x="2158448" y="2323248"/>
            <a:ext cx="0" cy="1706112"/>
          </a:xfrm>
          <a:prstGeom prst="line">
            <a:avLst/>
          </a:prstGeom>
          <a:noFill/>
          <a:ln w="50800" cap="flat" cmpd="sng" algn="ctr">
            <a:solidFill>
              <a:srgbClr val="0070C0"/>
            </a:solidFill>
            <a:prstDash val="solid"/>
            <a:miter lim="800000"/>
          </a:ln>
          <a:effectLst/>
        </p:spPr>
      </p:cxnSp>
      <mc:AlternateContent xmlns:mc="http://schemas.openxmlformats.org/markup-compatibility/2006" xmlns:a14="http://schemas.microsoft.com/office/drawing/2010/main">
        <mc:Choice Requires="a14">
          <p:sp>
            <p:nvSpPr>
              <p:cNvPr id="48" name="橢圓 47"/>
              <p:cNvSpPr/>
              <p:nvPr/>
            </p:nvSpPr>
            <p:spPr>
              <a:xfrm>
                <a:off x="2423154" y="4408739"/>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3</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48" name="橢圓 47"/>
              <p:cNvSpPr>
                <a:spLocks noRot="1" noChangeAspect="1" noMove="1" noResize="1" noEditPoints="1" noAdjustHandles="1" noChangeArrowheads="1" noChangeShapeType="1" noTextEdit="1"/>
              </p:cNvSpPr>
              <p:nvPr/>
            </p:nvSpPr>
            <p:spPr>
              <a:xfrm>
                <a:off x="2423154" y="4408739"/>
                <a:ext cx="401464" cy="379379"/>
              </a:xfrm>
              <a:prstGeom prst="ellipse">
                <a:avLst/>
              </a:prstGeom>
              <a:blipFill rotWithShape="0">
                <a:blip r:embed="rId7"/>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橢圓 48"/>
              <p:cNvSpPr/>
              <p:nvPr/>
            </p:nvSpPr>
            <p:spPr>
              <a:xfrm>
                <a:off x="3733794" y="3267565"/>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5</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49" name="橢圓 48"/>
              <p:cNvSpPr>
                <a:spLocks noRot="1" noChangeAspect="1" noMove="1" noResize="1" noEditPoints="1" noAdjustHandles="1" noChangeArrowheads="1" noChangeShapeType="1" noTextEdit="1"/>
              </p:cNvSpPr>
              <p:nvPr/>
            </p:nvSpPr>
            <p:spPr>
              <a:xfrm>
                <a:off x="3733794" y="3267565"/>
                <a:ext cx="401464" cy="379379"/>
              </a:xfrm>
              <a:prstGeom prst="ellipse">
                <a:avLst/>
              </a:prstGeom>
              <a:blipFill rotWithShape="0">
                <a:blip r:embed="rId8"/>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橢圓 49"/>
              <p:cNvSpPr/>
              <p:nvPr/>
            </p:nvSpPr>
            <p:spPr>
              <a:xfrm>
                <a:off x="1082034" y="4788118"/>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6</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50" name="橢圓 49"/>
              <p:cNvSpPr>
                <a:spLocks noRot="1" noChangeAspect="1" noMove="1" noResize="1" noEditPoints="1" noAdjustHandles="1" noChangeArrowheads="1" noChangeShapeType="1" noTextEdit="1"/>
              </p:cNvSpPr>
              <p:nvPr/>
            </p:nvSpPr>
            <p:spPr>
              <a:xfrm>
                <a:off x="1082034" y="4788118"/>
                <a:ext cx="401464" cy="379379"/>
              </a:xfrm>
              <a:prstGeom prst="ellipse">
                <a:avLst/>
              </a:prstGeom>
              <a:blipFill rotWithShape="0">
                <a:blip r:embed="rId9"/>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橢圓 50"/>
              <p:cNvSpPr/>
              <p:nvPr/>
            </p:nvSpPr>
            <p:spPr>
              <a:xfrm>
                <a:off x="1077891" y="2885149"/>
                <a:ext cx="401464" cy="379379"/>
              </a:xfrm>
              <a:prstGeom prst="ellipse">
                <a:avLst/>
              </a:prstGeom>
              <a:solidFill>
                <a:srgbClr val="70AD47">
                  <a:lumMod val="40000"/>
                  <a:lumOff val="60000"/>
                </a:srgbClr>
              </a:solidFill>
              <a:ln w="12700" cap="flat" cmpd="sng" algn="ctr">
                <a:solidFill>
                  <a:srgbClr val="0070C0"/>
                </a:solidFill>
                <a:prstDash val="solid"/>
                <a:miter lim="800000"/>
              </a:ln>
              <a:effectLst/>
            </p:spPr>
            <p:txBody>
              <a:bodyPr bIns="180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TW" sz="1800" b="0" i="1" u="none" strike="noStrike" kern="0" cap="none" spc="0" normalizeH="0" baseline="0" noProof="0" smtClean="0">
                              <a:ln>
                                <a:noFill/>
                              </a:ln>
                              <a:solidFill>
                                <a:prstClr val="black"/>
                              </a:solidFill>
                              <a:effectLst/>
                              <a:uLnTx/>
                              <a:uFillTx/>
                              <a:latin typeface="Cambria Math"/>
                            </a:rPr>
                          </m:ctrlPr>
                        </m:sSubPr>
                        <m:e>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 </m:t>
                          </m:r>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𝑒</m:t>
                          </m:r>
                        </m:e>
                        <m:sub>
                          <m:r>
                            <a:rPr kumimoji="0" lang="en-US" altLang="zh-TW" sz="1800" b="0" i="1" u="none" strike="noStrike" kern="0" cap="none" spc="0" normalizeH="0" baseline="0" noProof="0" smtClean="0">
                              <a:ln>
                                <a:noFill/>
                              </a:ln>
                              <a:solidFill>
                                <a:prstClr val="black"/>
                              </a:solidFill>
                              <a:effectLst/>
                              <a:uLnTx/>
                              <a:uFillTx/>
                              <a:latin typeface="Cambria Math" panose="02040503050406030204" pitchFamily="18" charset="0"/>
                            </a:rPr>
                            <m:t>7</m:t>
                          </m:r>
                        </m:sub>
                      </m:sSub>
                    </m:oMath>
                  </m:oMathPara>
                </a14:m>
                <a:endParaRPr kumimoji="0" lang="zh-TW" altLang="en-US" sz="1800" b="0" i="0" u="none" strike="noStrike" kern="0" cap="none" spc="0" normalizeH="0" baseline="0" noProof="0" dirty="0" smtClean="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51" name="橢圓 50"/>
              <p:cNvSpPr>
                <a:spLocks noRot="1" noChangeAspect="1" noMove="1" noResize="1" noEditPoints="1" noAdjustHandles="1" noChangeArrowheads="1" noChangeShapeType="1" noTextEdit="1"/>
              </p:cNvSpPr>
              <p:nvPr/>
            </p:nvSpPr>
            <p:spPr>
              <a:xfrm>
                <a:off x="1077891" y="2885149"/>
                <a:ext cx="401464" cy="379379"/>
              </a:xfrm>
              <a:prstGeom prst="ellipse">
                <a:avLst/>
              </a:prstGeom>
              <a:blipFill rotWithShape="0">
                <a:blip r:embed="rId10"/>
                <a:stretch>
                  <a:fillRect/>
                </a:stretch>
              </a:blipFill>
              <a:ln w="12700" cap="flat" cmpd="sng" algn="ctr">
                <a:solidFill>
                  <a:srgbClr val="0070C0"/>
                </a:solidFill>
                <a:prstDash val="solid"/>
                <a:miter lim="800000"/>
              </a:ln>
              <a:effectLst/>
            </p:spPr>
            <p:txBody>
              <a:bodyPr/>
              <a:lstStyle/>
              <a:p>
                <a:r>
                  <a:rPr lang="zh-TW" altLang="en-US">
                    <a:noFill/>
                  </a:rPr>
                  <a:t> </a:t>
                </a:r>
              </a:p>
            </p:txBody>
          </p:sp>
        </mc:Fallback>
      </mc:AlternateContent>
      <p:cxnSp>
        <p:nvCxnSpPr>
          <p:cNvPr id="52" name="直線接點 51"/>
          <p:cNvCxnSpPr>
            <a:endCxn id="50" idx="0"/>
          </p:cNvCxnSpPr>
          <p:nvPr/>
        </p:nvCxnSpPr>
        <p:spPr>
          <a:xfrm>
            <a:off x="1278623" y="3264528"/>
            <a:ext cx="4143" cy="1523590"/>
          </a:xfrm>
          <a:prstGeom prst="line">
            <a:avLst/>
          </a:prstGeom>
          <a:noFill/>
          <a:ln w="50800" cap="flat" cmpd="sng" algn="ctr">
            <a:solidFill>
              <a:srgbClr val="0070C0"/>
            </a:solidFill>
            <a:prstDash val="solid"/>
            <a:miter lim="800000"/>
          </a:ln>
          <a:effectLst/>
        </p:spPr>
      </p:cxnSp>
      <p:cxnSp>
        <p:nvCxnSpPr>
          <p:cNvPr id="54" name="直線接點 53"/>
          <p:cNvCxnSpPr/>
          <p:nvPr/>
        </p:nvCxnSpPr>
        <p:spPr>
          <a:xfrm>
            <a:off x="2623886" y="4788118"/>
            <a:ext cx="0" cy="744208"/>
          </a:xfrm>
          <a:prstGeom prst="line">
            <a:avLst/>
          </a:prstGeom>
          <a:noFill/>
          <a:ln w="50800" cap="flat" cmpd="sng" algn="ctr">
            <a:solidFill>
              <a:srgbClr val="0070C0"/>
            </a:solidFill>
            <a:prstDash val="solid"/>
            <a:miter lim="800000"/>
          </a:ln>
          <a:effectLst/>
        </p:spPr>
      </p:cxnSp>
      <mc:AlternateContent xmlns:mc="http://schemas.openxmlformats.org/markup-compatibility/2006" xmlns:a14="http://schemas.microsoft.com/office/drawing/2010/main">
        <mc:Choice Requires="a14">
          <p:sp>
            <p:nvSpPr>
              <p:cNvPr id="55" name="文字方塊 54"/>
              <p:cNvSpPr txBox="1"/>
              <p:nvPr/>
            </p:nvSpPr>
            <p:spPr>
              <a:xfrm>
                <a:off x="4802333" y="2564904"/>
                <a:ext cx="3906562" cy="1323439"/>
              </a:xfrm>
              <a:prstGeom prst="rect">
                <a:avLst/>
              </a:prstGeom>
              <a:noFill/>
            </p:spPr>
            <p:txBody>
              <a:bodyPr wrap="square" rtlCol="0">
                <a:spAutoFit/>
              </a:bodyPr>
              <a:lstStyle/>
              <a:p>
                <a:r>
                  <a:rPr lang="en-US" altLang="zh-TW" sz="2000" dirty="0" smtClean="0"/>
                  <a:t>If </a:t>
                </a:r>
                <a14:m>
                  <m:oMath xmlns:m="http://schemas.openxmlformats.org/officeDocument/2006/math">
                    <m:sSub>
                      <m:sSubPr>
                        <m:ctrlPr>
                          <a:rPr lang="en-US" altLang="zh-TW" sz="2000" i="1" smtClean="0">
                            <a:latin typeface="Cambria Math"/>
                          </a:rPr>
                        </m:ctrlPr>
                      </m:sSubPr>
                      <m:e>
                        <m:r>
                          <a:rPr lang="en-US" altLang="zh-TW" sz="2000" b="0" i="1" smtClean="0">
                            <a:latin typeface="Cambria Math" panose="02040503050406030204" pitchFamily="18" charset="0"/>
                          </a:rPr>
                          <m:t>𝑒</m:t>
                        </m:r>
                      </m:e>
                      <m:sub>
                        <m:r>
                          <a:rPr lang="en-US" altLang="zh-TW" sz="2000" b="0" i="1" smtClean="0">
                            <a:latin typeface="Cambria Math" panose="02040503050406030204" pitchFamily="18" charset="0"/>
                          </a:rPr>
                          <m:t>5</m:t>
                        </m:r>
                      </m:sub>
                    </m:sSub>
                  </m:oMath>
                </a14:m>
                <a:r>
                  <a:rPr lang="en-US" altLang="zh-TW" sz="2000" dirty="0" smtClean="0"/>
                  <a:t> is going to be merged with a pin containing</a:t>
                </a:r>
                <a14:m>
                  <m:oMath xmlns:m="http://schemas.openxmlformats.org/officeDocument/2006/math">
                    <m:sSub>
                      <m:sSubPr>
                        <m:ctrlPr>
                          <a:rPr lang="en-US" altLang="zh-TW" sz="2000" i="1">
                            <a:latin typeface="Cambria Math"/>
                          </a:rPr>
                        </m:ctrlPr>
                      </m:sSubPr>
                      <m:e>
                        <m:r>
                          <a:rPr lang="en-US" altLang="zh-TW" sz="2000" b="0" i="1" smtClean="0">
                            <a:latin typeface="Cambria Math" panose="02040503050406030204" pitchFamily="18" charset="0"/>
                          </a:rPr>
                          <m:t> </m:t>
                        </m:r>
                        <m:r>
                          <a:rPr lang="en-US" altLang="zh-TW" sz="2000" i="1">
                            <a:latin typeface="Cambria Math" panose="02040503050406030204" pitchFamily="18" charset="0"/>
                          </a:rPr>
                          <m:t>𝑒</m:t>
                        </m:r>
                      </m:e>
                      <m:sub>
                        <m:r>
                          <a:rPr lang="en-US" altLang="zh-TW" sz="2000" b="0" i="1" smtClean="0">
                            <a:latin typeface="Cambria Math" panose="02040503050406030204" pitchFamily="18" charset="0"/>
                          </a:rPr>
                          <m:t>6</m:t>
                        </m:r>
                      </m:sub>
                    </m:sSub>
                  </m:oMath>
                </a14:m>
                <a:r>
                  <a:rPr lang="en-US" altLang="zh-TW" sz="2000" dirty="0"/>
                  <a:t> </a:t>
                </a:r>
                <a:r>
                  <a:rPr lang="en-US" altLang="zh-TW" sz="2000" dirty="0" smtClean="0"/>
                  <a:t>and </a:t>
                </a:r>
                <a14:m>
                  <m:oMath xmlns:m="http://schemas.openxmlformats.org/officeDocument/2006/math">
                    <m:sSub>
                      <m:sSubPr>
                        <m:ctrlPr>
                          <a:rPr lang="en-US" altLang="zh-TW" sz="2000" i="1">
                            <a:latin typeface="Cambria Math"/>
                          </a:rPr>
                        </m:ctrlPr>
                      </m:sSubPr>
                      <m:e>
                        <m:r>
                          <a:rPr lang="en-US" altLang="zh-TW" sz="2000" i="1">
                            <a:latin typeface="Cambria Math" panose="02040503050406030204" pitchFamily="18" charset="0"/>
                          </a:rPr>
                          <m:t>𝑒</m:t>
                        </m:r>
                      </m:e>
                      <m:sub>
                        <m:r>
                          <a:rPr lang="en-US" altLang="zh-TW" sz="2000" b="0" i="1" smtClean="0">
                            <a:latin typeface="Cambria Math" panose="02040503050406030204" pitchFamily="18" charset="0"/>
                          </a:rPr>
                          <m:t>7</m:t>
                        </m:r>
                      </m:sub>
                    </m:sSub>
                  </m:oMath>
                </a14:m>
                <a:r>
                  <a:rPr lang="en-US" altLang="zh-TW" sz="2000" dirty="0" smtClean="0"/>
                  <a:t>, a wire routing check is conducted by BFS algorithm</a:t>
                </a:r>
              </a:p>
            </p:txBody>
          </p:sp>
        </mc:Choice>
        <mc:Fallback xmlns="">
          <p:sp>
            <p:nvSpPr>
              <p:cNvPr id="55" name="文字方塊 54"/>
              <p:cNvSpPr txBox="1">
                <a:spLocks noRot="1" noChangeAspect="1" noMove="1" noResize="1" noEditPoints="1" noAdjustHandles="1" noChangeArrowheads="1" noChangeShapeType="1" noTextEdit="1"/>
              </p:cNvSpPr>
              <p:nvPr/>
            </p:nvSpPr>
            <p:spPr>
              <a:xfrm>
                <a:off x="4802333" y="2564904"/>
                <a:ext cx="3906562" cy="1323439"/>
              </a:xfrm>
              <a:prstGeom prst="rect">
                <a:avLst/>
              </a:prstGeom>
              <a:blipFill rotWithShape="0">
                <a:blip r:embed="rId11"/>
                <a:stretch>
                  <a:fillRect l="-1716" t="-2765" b="-7373"/>
                </a:stretch>
              </a:blipFill>
            </p:spPr>
            <p:txBody>
              <a:bodyPr/>
              <a:lstStyle/>
              <a:p>
                <a:r>
                  <a:rPr lang="zh-TW" altLang="en-US">
                    <a:noFill/>
                  </a:rPr>
                  <a:t> </a:t>
                </a:r>
              </a:p>
            </p:txBody>
          </p:sp>
        </mc:Fallback>
      </mc:AlternateContent>
      <p:cxnSp>
        <p:nvCxnSpPr>
          <p:cNvPr id="56" name="直線接點 55"/>
          <p:cNvCxnSpPr/>
          <p:nvPr/>
        </p:nvCxnSpPr>
        <p:spPr>
          <a:xfrm flipH="1" flipV="1">
            <a:off x="1252097" y="3464503"/>
            <a:ext cx="2478872" cy="1"/>
          </a:xfrm>
          <a:prstGeom prst="line">
            <a:avLst/>
          </a:prstGeom>
          <a:noFill/>
          <a:ln w="50800" cap="flat" cmpd="sng" algn="ctr">
            <a:solidFill>
              <a:srgbClr val="FF0000"/>
            </a:solidFill>
            <a:prstDash val="dash"/>
            <a:miter lim="800000"/>
          </a:ln>
          <a:effectLst/>
        </p:spPr>
      </p:cxnSp>
      <p:grpSp>
        <p:nvGrpSpPr>
          <p:cNvPr id="14" name="群組 13"/>
          <p:cNvGrpSpPr/>
          <p:nvPr/>
        </p:nvGrpSpPr>
        <p:grpSpPr>
          <a:xfrm>
            <a:off x="4885997" y="5189130"/>
            <a:ext cx="4194431" cy="400110"/>
            <a:chOff x="4885997" y="5002471"/>
            <a:chExt cx="4194431" cy="400110"/>
          </a:xfrm>
        </p:grpSpPr>
        <p:sp>
          <p:nvSpPr>
            <p:cNvPr id="57" name="文字方塊 56"/>
            <p:cNvSpPr txBox="1"/>
            <p:nvPr/>
          </p:nvSpPr>
          <p:spPr>
            <a:xfrm>
              <a:off x="5173866" y="5002471"/>
              <a:ext cx="3906562" cy="400110"/>
            </a:xfrm>
            <a:prstGeom prst="rect">
              <a:avLst/>
            </a:prstGeom>
            <a:noFill/>
          </p:spPr>
          <p:txBody>
            <a:bodyPr wrap="square" rtlCol="0">
              <a:spAutoFit/>
            </a:bodyPr>
            <a:lstStyle/>
            <a:p>
              <a:r>
                <a:rPr lang="en-US" altLang="zh-TW" sz="2000" dirty="0" smtClean="0">
                  <a:solidFill>
                    <a:srgbClr val="FF0000"/>
                  </a:solidFill>
                </a:rPr>
                <a:t>Drop this pin-electrode merging!</a:t>
              </a:r>
              <a:endParaRPr lang="zh-TW" altLang="en-US" sz="2000" dirty="0">
                <a:solidFill>
                  <a:srgbClr val="FF0000"/>
                </a:solidFill>
              </a:endParaRPr>
            </a:p>
          </p:txBody>
        </p:sp>
        <p:sp>
          <p:nvSpPr>
            <p:cNvPr id="59" name="向右箭號 58"/>
            <p:cNvSpPr/>
            <p:nvPr/>
          </p:nvSpPr>
          <p:spPr bwMode="auto">
            <a:xfrm>
              <a:off x="4885997" y="5082163"/>
              <a:ext cx="310014"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sp>
        <p:nvSpPr>
          <p:cNvPr id="23" name="乘號 22"/>
          <p:cNvSpPr/>
          <p:nvPr/>
        </p:nvSpPr>
        <p:spPr bwMode="auto">
          <a:xfrm>
            <a:off x="2636972" y="3220095"/>
            <a:ext cx="434375" cy="517806"/>
          </a:xfrm>
          <a:prstGeom prst="mathMultiply">
            <a:avLst/>
          </a:prstGeom>
          <a:solidFill>
            <a:srgbClr val="7030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94763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5"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接點 41"/>
          <p:cNvCxnSpPr/>
          <p:nvPr/>
        </p:nvCxnSpPr>
        <p:spPr>
          <a:xfrm flipV="1">
            <a:off x="2023630" y="3866914"/>
            <a:ext cx="2625184" cy="14398"/>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64" name="群組 63"/>
          <p:cNvGrpSpPr/>
          <p:nvPr/>
        </p:nvGrpSpPr>
        <p:grpSpPr>
          <a:xfrm>
            <a:off x="2420961" y="3874114"/>
            <a:ext cx="2227853" cy="698492"/>
            <a:chOff x="6620373" y="4457133"/>
            <a:chExt cx="2227853" cy="698492"/>
          </a:xfrm>
        </p:grpSpPr>
        <p:cxnSp>
          <p:nvCxnSpPr>
            <p:cNvPr id="58" name="直線接點 57"/>
            <p:cNvCxnSpPr/>
            <p:nvPr/>
          </p:nvCxnSpPr>
          <p:spPr>
            <a:xfrm>
              <a:off x="6620373" y="4457133"/>
              <a:ext cx="2227853" cy="0"/>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6645947" y="4457133"/>
              <a:ext cx="0" cy="698492"/>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p:txBody>
          <a:bodyPr/>
          <a:lstStyle/>
          <a:p>
            <a:r>
              <a:rPr lang="en-US" altLang="zh-TW" dirty="0" smtClean="0"/>
              <a:t>Escape Routing Check</a:t>
            </a:r>
            <a:endParaRPr lang="zh-TW" altLang="en-US" dirty="0"/>
          </a:p>
        </p:txBody>
      </p:sp>
      <p:sp>
        <p:nvSpPr>
          <p:cNvPr id="3" name="內容版面配置區 2"/>
          <p:cNvSpPr>
            <a:spLocks noGrp="1"/>
          </p:cNvSpPr>
          <p:nvPr>
            <p:ph idx="1"/>
          </p:nvPr>
        </p:nvSpPr>
        <p:spPr/>
        <p:txBody>
          <a:bodyPr/>
          <a:lstStyle/>
          <a:p>
            <a:r>
              <a:rPr lang="en-US" altLang="zh-TW" dirty="0" smtClean="0"/>
              <a:t>Stage 2: Do </a:t>
            </a:r>
            <a:r>
              <a:rPr lang="en-US" altLang="zh-TW" dirty="0" smtClean="0">
                <a:solidFill>
                  <a:srgbClr val="FF0000"/>
                </a:solidFill>
              </a:rPr>
              <a:t>escape routing check </a:t>
            </a:r>
            <a:r>
              <a:rPr lang="en-US" altLang="zh-TW" dirty="0" smtClean="0"/>
              <a:t>whenever a wire routing check (stage 1) is successful</a:t>
            </a:r>
            <a:endParaRPr lang="zh-TW" altLang="en-US" dirty="0"/>
          </a:p>
        </p:txBody>
      </p:sp>
      <p:sp>
        <p:nvSpPr>
          <p:cNvPr id="4" name="投影片編號版面配置區 3"/>
          <p:cNvSpPr>
            <a:spLocks noGrp="1"/>
          </p:cNvSpPr>
          <p:nvPr>
            <p:ph type="sldNum" sz="quarter" idx="10"/>
          </p:nvPr>
        </p:nvSpPr>
        <p:spPr/>
        <p:txBody>
          <a:bodyPr/>
          <a:lstStyle/>
          <a:p>
            <a:pPr>
              <a:defRPr/>
            </a:pPr>
            <a:fld id="{2440C9E9-87B4-4B87-A384-1A8832F37A9B}" type="slidenum">
              <a:rPr lang="zh-TW" altLang="en-US" smtClean="0"/>
              <a:pPr>
                <a:defRPr/>
              </a:pPr>
              <a:t>28</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280880686"/>
              </p:ext>
            </p:extLst>
          </p:nvPr>
        </p:nvGraphicFramePr>
        <p:xfrm>
          <a:off x="1115616" y="2348880"/>
          <a:ext cx="3549592" cy="3416643"/>
        </p:xfrm>
        <a:graphic>
          <a:graphicData uri="http://schemas.openxmlformats.org/drawingml/2006/table">
            <a:tbl>
              <a:tblPr firstRow="1" bandRow="1"/>
              <a:tblGrid>
                <a:gridCol w="443699"/>
                <a:gridCol w="443699"/>
                <a:gridCol w="443699"/>
                <a:gridCol w="443699"/>
                <a:gridCol w="443699"/>
                <a:gridCol w="443699"/>
                <a:gridCol w="443699"/>
                <a:gridCol w="443699"/>
              </a:tblGrid>
              <a:tr h="379627">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79627">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zh-TW" altLang="en-US"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sp>
            <p:nvSpPr>
              <p:cNvPr id="6" name="橢圓 5"/>
              <p:cNvSpPr/>
              <p:nvPr/>
            </p:nvSpPr>
            <p:spPr>
              <a:xfrm>
                <a:off x="2245803" y="3281920"/>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b="0" i="1" smtClean="0">
                              <a:solidFill>
                                <a:schemeClr val="tx1"/>
                              </a:solidFill>
                              <a:latin typeface="Cambria Math" panose="02040503050406030204" pitchFamily="18" charset="0"/>
                            </a:rPr>
                            <m:t>1</m:t>
                          </m:r>
                        </m:sub>
                      </m:sSub>
                    </m:oMath>
                  </m:oMathPara>
                </a14:m>
                <a:endParaRPr lang="zh-TW" altLang="en-US" dirty="0">
                  <a:solidFill>
                    <a:schemeClr val="tx1"/>
                  </a:solidFill>
                </a:endParaRPr>
              </a:p>
            </p:txBody>
          </p:sp>
        </mc:Choice>
        <mc:Fallback xmlns="">
          <p:sp>
            <p:nvSpPr>
              <p:cNvPr id="6" name="橢圓 5"/>
              <p:cNvSpPr>
                <a:spLocks noRot="1" noChangeAspect="1" noMove="1" noResize="1" noEditPoints="1" noAdjustHandles="1" noChangeArrowheads="1" noChangeShapeType="1" noTextEdit="1"/>
              </p:cNvSpPr>
              <p:nvPr/>
            </p:nvSpPr>
            <p:spPr>
              <a:xfrm>
                <a:off x="2245803" y="3281920"/>
                <a:ext cx="401464" cy="379379"/>
              </a:xfrm>
              <a:prstGeom prst="ellipse">
                <a:avLst/>
              </a:prstGeom>
              <a:blipFill rotWithShape="0">
                <a:blip r:embed="rId3"/>
                <a:stretch>
                  <a:fillRect l="-1429"/>
                </a:stretch>
              </a:blipFill>
              <a:ln>
                <a:solidFill>
                  <a:srgbClr val="0070C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橢圓 6"/>
              <p:cNvSpPr/>
              <p:nvPr/>
            </p:nvSpPr>
            <p:spPr>
              <a:xfrm>
                <a:off x="3563662" y="4055978"/>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b="0" i="1" smtClean="0">
                              <a:solidFill>
                                <a:schemeClr val="tx1"/>
                              </a:solidFill>
                              <a:latin typeface="Cambria Math" panose="02040503050406030204" pitchFamily="18" charset="0"/>
                            </a:rPr>
                            <m:t>2</m:t>
                          </m:r>
                        </m:sub>
                      </m:sSub>
                    </m:oMath>
                  </m:oMathPara>
                </a14:m>
                <a:endParaRPr lang="zh-TW" altLang="en-US" dirty="0">
                  <a:solidFill>
                    <a:schemeClr val="tx1"/>
                  </a:solidFill>
                </a:endParaRPr>
              </a:p>
            </p:txBody>
          </p:sp>
        </mc:Choice>
        <mc:Fallback xmlns="">
          <p:sp>
            <p:nvSpPr>
              <p:cNvPr id="7" name="橢圓 6"/>
              <p:cNvSpPr>
                <a:spLocks noRot="1" noChangeAspect="1" noMove="1" noResize="1" noEditPoints="1" noAdjustHandles="1" noChangeArrowheads="1" noChangeShapeType="1" noTextEdit="1"/>
              </p:cNvSpPr>
              <p:nvPr/>
            </p:nvSpPr>
            <p:spPr>
              <a:xfrm>
                <a:off x="3563662" y="4055978"/>
                <a:ext cx="401464" cy="379379"/>
              </a:xfrm>
              <a:prstGeom prst="ellipse">
                <a:avLst/>
              </a:prstGeom>
              <a:blipFill rotWithShape="0">
                <a:blip r:embed="rId4"/>
                <a:stretch>
                  <a:fillRect l="-4348"/>
                </a:stretch>
              </a:blipFill>
              <a:ln>
                <a:solidFill>
                  <a:srgbClr val="0070C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橢圓 7"/>
              <p:cNvSpPr/>
              <p:nvPr/>
            </p:nvSpPr>
            <p:spPr>
              <a:xfrm>
                <a:off x="1822898" y="3666386"/>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b="0" i="1" smtClean="0">
                              <a:solidFill>
                                <a:schemeClr val="tx1"/>
                              </a:solidFill>
                              <a:latin typeface="Cambria Math" panose="02040503050406030204" pitchFamily="18" charset="0"/>
                            </a:rPr>
                            <m:t>5</m:t>
                          </m:r>
                        </m:sub>
                      </m:sSub>
                    </m:oMath>
                  </m:oMathPara>
                </a14:m>
                <a:endParaRPr lang="zh-TW" altLang="en-US" dirty="0">
                  <a:solidFill>
                    <a:schemeClr val="tx1"/>
                  </a:solidFill>
                </a:endParaRPr>
              </a:p>
            </p:txBody>
          </p:sp>
        </mc:Choice>
        <mc:Fallback xmlns="">
          <p:sp>
            <p:nvSpPr>
              <p:cNvPr id="8" name="橢圓 7"/>
              <p:cNvSpPr>
                <a:spLocks noRot="1" noChangeAspect="1" noMove="1" noResize="1" noEditPoints="1" noAdjustHandles="1" noChangeArrowheads="1" noChangeShapeType="1" noTextEdit="1"/>
              </p:cNvSpPr>
              <p:nvPr/>
            </p:nvSpPr>
            <p:spPr>
              <a:xfrm>
                <a:off x="1822898" y="3666386"/>
                <a:ext cx="401464" cy="379379"/>
              </a:xfrm>
              <a:prstGeom prst="ellipse">
                <a:avLst/>
              </a:prstGeom>
              <a:blipFill rotWithShape="0">
                <a:blip r:embed="rId5"/>
                <a:stretch>
                  <a:fillRect l="-2857"/>
                </a:stretch>
              </a:blipFill>
              <a:ln>
                <a:solidFill>
                  <a:srgbClr val="0070C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橢圓 8"/>
              <p:cNvSpPr/>
              <p:nvPr/>
            </p:nvSpPr>
            <p:spPr>
              <a:xfrm>
                <a:off x="4007048" y="3284133"/>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i="1">
                              <a:solidFill>
                                <a:schemeClr val="tx1"/>
                              </a:solidFill>
                              <a:latin typeface="Cambria Math" panose="02040503050406030204" pitchFamily="18" charset="0"/>
                            </a:rPr>
                            <m:t>6</m:t>
                          </m:r>
                        </m:sub>
                      </m:sSub>
                    </m:oMath>
                  </m:oMathPara>
                </a14:m>
                <a:endParaRPr lang="zh-TW" altLang="en-US" dirty="0">
                  <a:solidFill>
                    <a:schemeClr val="tx1"/>
                  </a:solidFill>
                </a:endParaRPr>
              </a:p>
            </p:txBody>
          </p:sp>
        </mc:Choice>
        <mc:Fallback xmlns="">
          <p:sp>
            <p:nvSpPr>
              <p:cNvPr id="9" name="橢圓 8"/>
              <p:cNvSpPr>
                <a:spLocks noRot="1" noChangeAspect="1" noMove="1" noResize="1" noEditPoints="1" noAdjustHandles="1" noChangeArrowheads="1" noChangeShapeType="1" noTextEdit="1"/>
              </p:cNvSpPr>
              <p:nvPr/>
            </p:nvSpPr>
            <p:spPr>
              <a:xfrm>
                <a:off x="4007048" y="3284133"/>
                <a:ext cx="401464" cy="379379"/>
              </a:xfrm>
              <a:prstGeom prst="ellipse">
                <a:avLst/>
              </a:prstGeom>
              <a:blipFill rotWithShape="0">
                <a:blip r:embed="rId6"/>
                <a:stretch>
                  <a:fillRect l="-2857"/>
                </a:stretch>
              </a:blipFill>
              <a:ln>
                <a:solidFill>
                  <a:srgbClr val="0070C0"/>
                </a:solidFill>
              </a:ln>
            </p:spPr>
            <p:txBody>
              <a:bodyPr/>
              <a:lstStyle/>
              <a:p>
                <a:r>
                  <a:rPr lang="zh-TW" altLang="en-US">
                    <a:noFill/>
                  </a:rPr>
                  <a:t> </a:t>
                </a:r>
              </a:p>
            </p:txBody>
          </p:sp>
        </mc:Fallback>
      </mc:AlternateContent>
      <p:cxnSp>
        <p:nvCxnSpPr>
          <p:cNvPr id="10" name="直線接點 9"/>
          <p:cNvCxnSpPr>
            <a:stCxn id="9" idx="2"/>
            <a:endCxn id="6" idx="6"/>
          </p:cNvCxnSpPr>
          <p:nvPr/>
        </p:nvCxnSpPr>
        <p:spPr>
          <a:xfrm flipH="1" flipV="1">
            <a:off x="2647267" y="3471610"/>
            <a:ext cx="1359781" cy="2213"/>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橢圓 10"/>
              <p:cNvSpPr/>
              <p:nvPr/>
            </p:nvSpPr>
            <p:spPr>
              <a:xfrm>
                <a:off x="2229327" y="4426579"/>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i="1">
                              <a:solidFill>
                                <a:schemeClr val="tx1"/>
                              </a:solidFill>
                              <a:latin typeface="Cambria Math" panose="02040503050406030204" pitchFamily="18" charset="0"/>
                            </a:rPr>
                            <m:t>7</m:t>
                          </m:r>
                        </m:sub>
                      </m:sSub>
                    </m:oMath>
                  </m:oMathPara>
                </a14:m>
                <a:endParaRPr lang="zh-TW" altLang="en-US" dirty="0">
                  <a:solidFill>
                    <a:schemeClr val="tx1"/>
                  </a:solidFill>
                </a:endParaRPr>
              </a:p>
            </p:txBody>
          </p:sp>
        </mc:Choice>
        <mc:Fallback xmlns="">
          <p:sp>
            <p:nvSpPr>
              <p:cNvPr id="11" name="橢圓 10"/>
              <p:cNvSpPr>
                <a:spLocks noRot="1" noChangeAspect="1" noMove="1" noResize="1" noEditPoints="1" noAdjustHandles="1" noChangeArrowheads="1" noChangeShapeType="1" noTextEdit="1"/>
              </p:cNvSpPr>
              <p:nvPr/>
            </p:nvSpPr>
            <p:spPr>
              <a:xfrm>
                <a:off x="2229327" y="4426579"/>
                <a:ext cx="401464" cy="379379"/>
              </a:xfrm>
              <a:prstGeom prst="ellipse">
                <a:avLst/>
              </a:prstGeom>
              <a:blipFill rotWithShape="0">
                <a:blip r:embed="rId7"/>
                <a:stretch>
                  <a:fillRect l="-2857"/>
                </a:stretch>
              </a:blipFill>
              <a:ln>
                <a:solidFill>
                  <a:srgbClr val="0070C0"/>
                </a:solidFill>
              </a:ln>
            </p:spPr>
            <p:txBody>
              <a:bodyPr/>
              <a:lstStyle/>
              <a:p>
                <a:r>
                  <a:rPr lang="zh-TW" altLang="en-US">
                    <a:noFill/>
                  </a:rPr>
                  <a:t> </a:t>
                </a:r>
              </a:p>
            </p:txBody>
          </p:sp>
        </mc:Fallback>
      </mc:AlternateContent>
      <p:cxnSp>
        <p:nvCxnSpPr>
          <p:cNvPr id="12" name="直線接點 11"/>
          <p:cNvCxnSpPr>
            <a:endCxn id="40" idx="0"/>
          </p:cNvCxnSpPr>
          <p:nvPr/>
        </p:nvCxnSpPr>
        <p:spPr>
          <a:xfrm flipH="1">
            <a:off x="3764394" y="4426579"/>
            <a:ext cx="387" cy="69850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1" name="群組 40"/>
          <p:cNvGrpSpPr/>
          <p:nvPr/>
        </p:nvGrpSpPr>
        <p:grpSpPr>
          <a:xfrm>
            <a:off x="1542479" y="3101451"/>
            <a:ext cx="1581104" cy="1909054"/>
            <a:chOff x="5192153" y="3170099"/>
            <a:chExt cx="1581104" cy="1909054"/>
          </a:xfrm>
        </p:grpSpPr>
        <p:cxnSp>
          <p:nvCxnSpPr>
            <p:cNvPr id="17" name="直線接點 16"/>
            <p:cNvCxnSpPr/>
            <p:nvPr/>
          </p:nvCxnSpPr>
          <p:spPr>
            <a:xfrm flipH="1">
              <a:off x="5198419" y="3170099"/>
              <a:ext cx="1534293"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192153" y="3170099"/>
              <a:ext cx="5758" cy="190854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flipV="1">
              <a:off x="5192153" y="5078643"/>
              <a:ext cx="1581104" cy="51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a:xfrm>
            <a:off x="3317060" y="2351090"/>
            <a:ext cx="0" cy="584921"/>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V="1">
            <a:off x="4422375" y="3471611"/>
            <a:ext cx="252013" cy="2211"/>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3953415" y="5383328"/>
            <a:ext cx="695399" cy="4763"/>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2446535" y="4814736"/>
            <a:ext cx="0" cy="954671"/>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122925" y="3856075"/>
            <a:ext cx="695399" cy="4763"/>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331246" y="5194115"/>
            <a:ext cx="0" cy="575292"/>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橢圓 36"/>
              <p:cNvSpPr/>
              <p:nvPr/>
            </p:nvSpPr>
            <p:spPr>
              <a:xfrm>
                <a:off x="3089276" y="2907629"/>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b="0" i="1" smtClean="0">
                              <a:solidFill>
                                <a:schemeClr val="tx1"/>
                              </a:solidFill>
                              <a:latin typeface="Cambria Math" panose="02040503050406030204" pitchFamily="18" charset="0"/>
                            </a:rPr>
                            <m:t>3</m:t>
                          </m:r>
                        </m:sub>
                      </m:sSub>
                    </m:oMath>
                  </m:oMathPara>
                </a14:m>
                <a:endParaRPr lang="zh-TW" altLang="en-US" dirty="0">
                  <a:solidFill>
                    <a:schemeClr val="tx1"/>
                  </a:solidFill>
                </a:endParaRPr>
              </a:p>
            </p:txBody>
          </p:sp>
        </mc:Choice>
        <mc:Fallback xmlns="">
          <p:sp>
            <p:nvSpPr>
              <p:cNvPr id="37" name="橢圓 36"/>
              <p:cNvSpPr>
                <a:spLocks noRot="1" noChangeAspect="1" noMove="1" noResize="1" noEditPoints="1" noAdjustHandles="1" noChangeArrowheads="1" noChangeShapeType="1" noTextEdit="1"/>
              </p:cNvSpPr>
              <p:nvPr/>
            </p:nvSpPr>
            <p:spPr>
              <a:xfrm>
                <a:off x="3089276" y="2907629"/>
                <a:ext cx="401464" cy="379379"/>
              </a:xfrm>
              <a:prstGeom prst="ellipse">
                <a:avLst/>
              </a:prstGeom>
              <a:blipFill rotWithShape="0">
                <a:blip r:embed="rId8"/>
                <a:stretch>
                  <a:fillRect l="-2857"/>
                </a:stretch>
              </a:blipFill>
              <a:ln>
                <a:solidFill>
                  <a:srgbClr val="0070C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橢圓 38"/>
              <p:cNvSpPr/>
              <p:nvPr/>
            </p:nvSpPr>
            <p:spPr>
              <a:xfrm>
                <a:off x="3130514" y="4814736"/>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b="0" i="1" smtClean="0">
                              <a:solidFill>
                                <a:schemeClr val="tx1"/>
                              </a:solidFill>
                              <a:latin typeface="Cambria Math" panose="02040503050406030204" pitchFamily="18" charset="0"/>
                            </a:rPr>
                            <m:t>4</m:t>
                          </m:r>
                        </m:sub>
                      </m:sSub>
                    </m:oMath>
                  </m:oMathPara>
                </a14:m>
                <a:endParaRPr lang="zh-TW" altLang="en-US" dirty="0">
                  <a:solidFill>
                    <a:schemeClr val="tx1"/>
                  </a:solidFill>
                </a:endParaRPr>
              </a:p>
            </p:txBody>
          </p:sp>
        </mc:Choice>
        <mc:Fallback xmlns="">
          <p:sp>
            <p:nvSpPr>
              <p:cNvPr id="39" name="橢圓 38"/>
              <p:cNvSpPr>
                <a:spLocks noRot="1" noChangeAspect="1" noMove="1" noResize="1" noEditPoints="1" noAdjustHandles="1" noChangeArrowheads="1" noChangeShapeType="1" noTextEdit="1"/>
              </p:cNvSpPr>
              <p:nvPr/>
            </p:nvSpPr>
            <p:spPr>
              <a:xfrm>
                <a:off x="3130514" y="4814736"/>
                <a:ext cx="401464" cy="379379"/>
              </a:xfrm>
              <a:prstGeom prst="ellipse">
                <a:avLst/>
              </a:prstGeom>
              <a:blipFill rotWithShape="0">
                <a:blip r:embed="rId9"/>
                <a:stretch>
                  <a:fillRect l="-4348"/>
                </a:stretch>
              </a:blipFill>
              <a:ln>
                <a:solidFill>
                  <a:srgbClr val="0070C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橢圓 39"/>
              <p:cNvSpPr/>
              <p:nvPr/>
            </p:nvSpPr>
            <p:spPr>
              <a:xfrm>
                <a:off x="3563662" y="5125079"/>
                <a:ext cx="401464" cy="379379"/>
              </a:xfrm>
              <a:prstGeom prst="ellipse">
                <a:avLst/>
              </a:prstGeom>
              <a:solidFill>
                <a:schemeClr val="accent6">
                  <a:lumMod val="40000"/>
                  <a:lumOff val="60000"/>
                </a:schemeClr>
              </a:solidFill>
              <a:ln>
                <a:solidFill>
                  <a:srgbClr val="0070C0"/>
                </a:solidFill>
              </a:ln>
            </p:spPr>
            <p:style>
              <a:lnRef idx="2">
                <a:schemeClr val="accent4">
                  <a:shade val="50000"/>
                </a:schemeClr>
              </a:lnRef>
              <a:fillRef idx="1">
                <a:schemeClr val="accent4"/>
              </a:fillRef>
              <a:effectRef idx="0">
                <a:schemeClr val="accent4"/>
              </a:effectRef>
              <a:fontRef idx="minor">
                <a:schemeClr val="lt1"/>
              </a:fontRef>
            </p:style>
            <p:txBody>
              <a:bodyPr bIns="180000" rtlCol="0" anchor="ctr"/>
              <a:lstStyle/>
              <a:p>
                <a:pPr algn="ctr"/>
                <a14:m>
                  <m:oMathPara xmlns:m="http://schemas.openxmlformats.org/officeDocument/2006/math">
                    <m:oMathParaPr>
                      <m:jc m:val="center"/>
                    </m:oMathParaPr>
                    <m:oMath xmlns:m="http://schemas.openxmlformats.org/officeDocument/2006/math">
                      <m:sSub>
                        <m:sSubPr>
                          <m:ctrlPr>
                            <a:rPr lang="en-US" altLang="zh-TW" i="1" smtClean="0">
                              <a:solidFill>
                                <a:schemeClr val="tx1"/>
                              </a:solidFill>
                              <a:latin typeface="Cambria Math"/>
                            </a:rPr>
                          </m:ctrlPr>
                        </m:sSubPr>
                        <m:e>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𝑒</m:t>
                          </m:r>
                        </m:e>
                        <m:sub>
                          <m:r>
                            <a:rPr lang="en-US" altLang="zh-TW" i="1">
                              <a:solidFill>
                                <a:schemeClr val="tx1"/>
                              </a:solidFill>
                              <a:latin typeface="Cambria Math" panose="02040503050406030204" pitchFamily="18" charset="0"/>
                            </a:rPr>
                            <m:t>8</m:t>
                          </m:r>
                        </m:sub>
                      </m:sSub>
                    </m:oMath>
                  </m:oMathPara>
                </a14:m>
                <a:endParaRPr lang="zh-TW" altLang="en-US" dirty="0">
                  <a:solidFill>
                    <a:schemeClr val="tx1"/>
                  </a:solidFill>
                </a:endParaRPr>
              </a:p>
            </p:txBody>
          </p:sp>
        </mc:Choice>
        <mc:Fallback xmlns="">
          <p:sp>
            <p:nvSpPr>
              <p:cNvPr id="40" name="橢圓 39"/>
              <p:cNvSpPr>
                <a:spLocks noRot="1" noChangeAspect="1" noMove="1" noResize="1" noEditPoints="1" noAdjustHandles="1" noChangeArrowheads="1" noChangeShapeType="1" noTextEdit="1"/>
              </p:cNvSpPr>
              <p:nvPr/>
            </p:nvSpPr>
            <p:spPr>
              <a:xfrm>
                <a:off x="3563662" y="5125079"/>
                <a:ext cx="401464" cy="379379"/>
              </a:xfrm>
              <a:prstGeom prst="ellipse">
                <a:avLst/>
              </a:prstGeom>
              <a:blipFill rotWithShape="0">
                <a:blip r:embed="rId10"/>
                <a:stretch>
                  <a:fillRect l="-4348"/>
                </a:stretch>
              </a:blipFill>
              <a:ln>
                <a:solidFill>
                  <a:srgbClr val="0070C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4835723" y="3473713"/>
                <a:ext cx="3906562" cy="1631216"/>
              </a:xfrm>
              <a:prstGeom prst="rect">
                <a:avLst/>
              </a:prstGeom>
              <a:noFill/>
            </p:spPr>
            <p:txBody>
              <a:bodyPr wrap="square" rtlCol="0">
                <a:spAutoFit/>
              </a:bodyPr>
              <a:lstStyle/>
              <a:p>
                <a:r>
                  <a:rPr lang="en-US" altLang="zh-TW" sz="2000" dirty="0" smtClean="0"/>
                  <a:t>Escape routing check </a:t>
                </a:r>
                <a:r>
                  <a:rPr lang="en-US" altLang="zh-TW" sz="2000" dirty="0" smtClean="0">
                    <a:solidFill>
                      <a:srgbClr val="FF0000"/>
                    </a:solidFill>
                  </a:rPr>
                  <a:t>failed</a:t>
                </a:r>
                <a:r>
                  <a:rPr lang="en-US" altLang="zh-TW" sz="2000" dirty="0" smtClean="0"/>
                  <a:t> because </a:t>
                </a:r>
                <a14:m>
                  <m:oMath xmlns:m="http://schemas.openxmlformats.org/officeDocument/2006/math">
                    <m:sSub>
                      <m:sSubPr>
                        <m:ctrlPr>
                          <a:rPr lang="en-US" altLang="zh-TW" sz="2000" i="1" smtClean="0">
                            <a:latin typeface="Cambria Math"/>
                          </a:rPr>
                        </m:ctrlPr>
                      </m:sSubPr>
                      <m:e>
                        <m:r>
                          <a:rPr lang="en-US" altLang="zh-TW" sz="2000" b="0" i="1" smtClean="0">
                            <a:latin typeface="Cambria Math" panose="02040503050406030204" pitchFamily="18" charset="0"/>
                          </a:rPr>
                          <m:t>𝑒</m:t>
                        </m:r>
                      </m:e>
                      <m:sub>
                        <m:r>
                          <a:rPr lang="en-US" altLang="zh-TW" sz="2000" b="0" i="1" smtClean="0">
                            <a:latin typeface="Cambria Math" panose="02040503050406030204" pitchFamily="18" charset="0"/>
                          </a:rPr>
                          <m:t>5</m:t>
                        </m:r>
                      </m:sub>
                    </m:sSub>
                  </m:oMath>
                </a14:m>
                <a:r>
                  <a:rPr lang="en-US" altLang="zh-TW" sz="2000" dirty="0" smtClean="0"/>
                  <a:t> and </a:t>
                </a:r>
                <a14:m>
                  <m:oMath xmlns:m="http://schemas.openxmlformats.org/officeDocument/2006/math">
                    <m:sSub>
                      <m:sSubPr>
                        <m:ctrlPr>
                          <a:rPr lang="en-US" altLang="zh-TW" sz="2000" i="1">
                            <a:latin typeface="Cambria Math"/>
                          </a:rPr>
                        </m:ctrlPr>
                      </m:sSubPr>
                      <m:e>
                        <m:r>
                          <a:rPr lang="en-US" altLang="zh-TW" sz="2000" i="1">
                            <a:latin typeface="Cambria Math" panose="02040503050406030204" pitchFamily="18" charset="0"/>
                          </a:rPr>
                          <m:t>𝑒</m:t>
                        </m:r>
                      </m:e>
                      <m:sub>
                        <m:r>
                          <a:rPr lang="en-US" altLang="zh-TW" sz="2000" b="0" i="1" smtClean="0">
                            <a:latin typeface="Cambria Math" panose="02040503050406030204" pitchFamily="18" charset="0"/>
                          </a:rPr>
                          <m:t>7</m:t>
                        </m:r>
                      </m:sub>
                    </m:sSub>
                  </m:oMath>
                </a14:m>
                <a:r>
                  <a:rPr lang="en-US" altLang="zh-TW" sz="2000" dirty="0" smtClean="0"/>
                  <a:t> can NOT escape simultaneously without overlapping</a:t>
                </a:r>
              </a:p>
              <a:p>
                <a:r>
                  <a:rPr lang="en-US" altLang="zh-TW" sz="2000" dirty="0" smtClean="0"/>
                  <a:t>(implemented by maximum flow)</a:t>
                </a:r>
                <a:endParaRPr lang="zh-TW" altLang="en-US" sz="20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4835723" y="3473713"/>
                <a:ext cx="3906562" cy="1631216"/>
              </a:xfrm>
              <a:prstGeom prst="rect">
                <a:avLst/>
              </a:prstGeom>
              <a:blipFill rotWithShape="0">
                <a:blip r:embed="rId11"/>
                <a:stretch>
                  <a:fillRect l="-1560" t="-2247" r="-1404" b="-5993"/>
                </a:stretch>
              </a:blipFill>
            </p:spPr>
            <p:txBody>
              <a:bodyPr/>
              <a:lstStyle/>
              <a:p>
                <a:r>
                  <a:rPr lang="zh-TW" altLang="en-US">
                    <a:noFill/>
                  </a:rPr>
                  <a:t> </a:t>
                </a:r>
              </a:p>
            </p:txBody>
          </p:sp>
        </mc:Fallback>
      </mc:AlternateContent>
      <p:grpSp>
        <p:nvGrpSpPr>
          <p:cNvPr id="38" name="群組 37"/>
          <p:cNvGrpSpPr/>
          <p:nvPr/>
        </p:nvGrpSpPr>
        <p:grpSpPr>
          <a:xfrm>
            <a:off x="4818354" y="5085184"/>
            <a:ext cx="4194431" cy="400110"/>
            <a:chOff x="4885997" y="5002471"/>
            <a:chExt cx="4194431" cy="400110"/>
          </a:xfrm>
        </p:grpSpPr>
        <p:sp>
          <p:nvSpPr>
            <p:cNvPr id="43" name="文字方塊 42"/>
            <p:cNvSpPr txBox="1"/>
            <p:nvPr/>
          </p:nvSpPr>
          <p:spPr>
            <a:xfrm>
              <a:off x="5173866" y="5002471"/>
              <a:ext cx="3906562" cy="400110"/>
            </a:xfrm>
            <a:prstGeom prst="rect">
              <a:avLst/>
            </a:prstGeom>
            <a:noFill/>
          </p:spPr>
          <p:txBody>
            <a:bodyPr wrap="square" rtlCol="0">
              <a:spAutoFit/>
            </a:bodyPr>
            <a:lstStyle/>
            <a:p>
              <a:r>
                <a:rPr lang="en-US" altLang="zh-TW" sz="2000" dirty="0" smtClean="0">
                  <a:solidFill>
                    <a:srgbClr val="FF0000"/>
                  </a:solidFill>
                </a:rPr>
                <a:t>Drop this pin-electrode merging!</a:t>
              </a:r>
              <a:endParaRPr lang="zh-TW" altLang="en-US" sz="2000" dirty="0">
                <a:solidFill>
                  <a:srgbClr val="FF0000"/>
                </a:solidFill>
              </a:endParaRPr>
            </a:p>
          </p:txBody>
        </p:sp>
        <p:sp>
          <p:nvSpPr>
            <p:cNvPr id="44" name="向右箭號 43"/>
            <p:cNvSpPr/>
            <p:nvPr/>
          </p:nvSpPr>
          <p:spPr bwMode="auto">
            <a:xfrm>
              <a:off x="4885997" y="5082163"/>
              <a:ext cx="310014" cy="26891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mc:AlternateContent xmlns:mc="http://schemas.openxmlformats.org/markup-compatibility/2006" xmlns:a14="http://schemas.microsoft.com/office/drawing/2010/main">
        <mc:Choice Requires="a14">
          <p:sp>
            <p:nvSpPr>
              <p:cNvPr id="14" name="文字方塊 13"/>
              <p:cNvSpPr txBox="1"/>
              <p:nvPr/>
            </p:nvSpPr>
            <p:spPr>
              <a:xfrm>
                <a:off x="4818354" y="2341326"/>
                <a:ext cx="4002023" cy="707886"/>
              </a:xfrm>
              <a:prstGeom prst="rect">
                <a:avLst/>
              </a:prstGeom>
              <a:noFill/>
            </p:spPr>
            <p:txBody>
              <a:bodyPr wrap="square" rtlCol="0">
                <a:spAutoFit/>
              </a:bodyPr>
              <a:lstStyle/>
              <a:p>
                <a:r>
                  <a:rPr lang="en-US" altLang="zh-TW" sz="2000" dirty="0" smtClean="0"/>
                  <a:t>Although the wire routing check between </a:t>
                </a:r>
                <a14:m>
                  <m:oMath xmlns:m="http://schemas.openxmlformats.org/officeDocument/2006/math">
                    <m:sSub>
                      <m:sSubPr>
                        <m:ctrlPr>
                          <a:rPr lang="en-US" altLang="zh-TW" sz="2000" i="1">
                            <a:latin typeface="Cambria Math"/>
                          </a:rPr>
                        </m:ctrlPr>
                      </m:sSubPr>
                      <m:e>
                        <m:r>
                          <a:rPr lang="en-US" altLang="zh-TW" sz="2000" i="1">
                            <a:latin typeface="Cambria Math" panose="02040503050406030204" pitchFamily="18" charset="0"/>
                          </a:rPr>
                          <m:t>𝑒</m:t>
                        </m:r>
                      </m:e>
                      <m:sub>
                        <m:r>
                          <a:rPr lang="en-US" altLang="zh-TW" sz="2000" b="0" i="1" smtClean="0">
                            <a:latin typeface="Cambria Math" panose="02040503050406030204" pitchFamily="18" charset="0"/>
                          </a:rPr>
                          <m:t>3</m:t>
                        </m:r>
                      </m:sub>
                    </m:sSub>
                  </m:oMath>
                </a14:m>
                <a:r>
                  <a:rPr lang="en-US" altLang="zh-TW" sz="2000" dirty="0" smtClean="0"/>
                  <a:t> and </a:t>
                </a:r>
                <a14:m>
                  <m:oMath xmlns:m="http://schemas.openxmlformats.org/officeDocument/2006/math">
                    <m:sSub>
                      <m:sSubPr>
                        <m:ctrlPr>
                          <a:rPr lang="en-US" altLang="zh-TW" sz="2000" i="1" smtClean="0">
                            <a:latin typeface="Cambria Math"/>
                          </a:rPr>
                        </m:ctrlPr>
                      </m:sSubPr>
                      <m:e>
                        <m:r>
                          <a:rPr lang="en-US" altLang="zh-TW" sz="2000" i="1">
                            <a:latin typeface="Cambria Math" panose="02040503050406030204" pitchFamily="18" charset="0"/>
                          </a:rPr>
                          <m:t>𝑒</m:t>
                        </m:r>
                      </m:e>
                      <m:sub>
                        <m:r>
                          <a:rPr lang="en-US" altLang="zh-TW" sz="2000" b="0" i="1" smtClean="0">
                            <a:latin typeface="Cambria Math" panose="02040503050406030204" pitchFamily="18" charset="0"/>
                          </a:rPr>
                          <m:t>4</m:t>
                        </m:r>
                      </m:sub>
                    </m:sSub>
                  </m:oMath>
                </a14:m>
                <a:r>
                  <a:rPr lang="en-US" altLang="zh-TW" sz="2000" dirty="0" smtClean="0"/>
                  <a:t> is successful…</a:t>
                </a:r>
                <a:endParaRPr lang="zh-TW" altLang="en-US" sz="20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4818354" y="2341326"/>
                <a:ext cx="4002023" cy="707886"/>
              </a:xfrm>
              <a:prstGeom prst="rect">
                <a:avLst/>
              </a:prstGeom>
              <a:blipFill rotWithShape="0">
                <a:blip r:embed="rId12"/>
                <a:stretch>
                  <a:fillRect l="-1522" t="-4310" b="-14655"/>
                </a:stretch>
              </a:blipFill>
            </p:spPr>
            <p:txBody>
              <a:bodyPr/>
              <a:lstStyle/>
              <a:p>
                <a:r>
                  <a:rPr lang="zh-TW" altLang="en-US">
                    <a:noFill/>
                  </a:rPr>
                  <a:t> </a:t>
                </a:r>
              </a:p>
            </p:txBody>
          </p:sp>
        </mc:Fallback>
      </mc:AlternateContent>
      <p:cxnSp>
        <p:nvCxnSpPr>
          <p:cNvPr id="45" name="直線接點 44"/>
          <p:cNvCxnSpPr/>
          <p:nvPr/>
        </p:nvCxnSpPr>
        <p:spPr>
          <a:xfrm>
            <a:off x="1255132" y="6059516"/>
            <a:ext cx="763998" cy="1532"/>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1255132" y="6399601"/>
            <a:ext cx="763998"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986804" y="5881795"/>
            <a:ext cx="1520544" cy="338554"/>
          </a:xfrm>
          <a:prstGeom prst="rect">
            <a:avLst/>
          </a:prstGeom>
          <a:noFill/>
        </p:spPr>
        <p:txBody>
          <a:bodyPr wrap="none" rtlCol="0">
            <a:spAutoFit/>
          </a:bodyPr>
          <a:lstStyle/>
          <a:p>
            <a:r>
              <a:rPr lang="en-US" altLang="zh-TW" sz="1600" dirty="0" smtClean="0"/>
              <a:t>Escape routing</a:t>
            </a:r>
          </a:p>
        </p:txBody>
      </p:sp>
      <p:sp>
        <p:nvSpPr>
          <p:cNvPr id="47" name="文字方塊 46"/>
          <p:cNvSpPr txBox="1"/>
          <p:nvPr/>
        </p:nvSpPr>
        <p:spPr>
          <a:xfrm>
            <a:off x="2009925" y="6224158"/>
            <a:ext cx="1301510" cy="338554"/>
          </a:xfrm>
          <a:prstGeom prst="rect">
            <a:avLst/>
          </a:prstGeom>
          <a:noFill/>
        </p:spPr>
        <p:txBody>
          <a:bodyPr wrap="none" rtlCol="0">
            <a:spAutoFit/>
          </a:bodyPr>
          <a:lstStyle/>
          <a:p>
            <a:r>
              <a:rPr lang="en-US" altLang="zh-TW" sz="1600" dirty="0" smtClean="0"/>
              <a:t>Wire routing</a:t>
            </a:r>
          </a:p>
        </p:txBody>
      </p:sp>
      <p:sp>
        <p:nvSpPr>
          <p:cNvPr id="15" name="乘號 14"/>
          <p:cNvSpPr/>
          <p:nvPr/>
        </p:nvSpPr>
        <p:spPr bwMode="auto">
          <a:xfrm>
            <a:off x="1320250" y="3748850"/>
            <a:ext cx="434375" cy="517806"/>
          </a:xfrm>
          <a:prstGeom prst="mathMultiply">
            <a:avLst/>
          </a:prstGeom>
          <a:solidFill>
            <a:srgbClr val="7030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61914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030" y="31446"/>
            <a:ext cx="8568308" cy="838200"/>
          </a:xfrm>
        </p:spPr>
        <p:txBody>
          <a:bodyPr/>
          <a:lstStyle/>
          <a:p>
            <a:r>
              <a:rPr lang="en-US" altLang="zh-TW" dirty="0" smtClean="0"/>
              <a:t>Conduct the Merging and Routing Successfully</a:t>
            </a:r>
            <a:endParaRPr lang="zh-TW" altLang="en-US" dirty="0"/>
          </a:p>
        </p:txBody>
      </p:sp>
      <p:sp>
        <p:nvSpPr>
          <p:cNvPr id="3" name="內容版面配置區 2"/>
          <p:cNvSpPr>
            <a:spLocks noGrp="1"/>
          </p:cNvSpPr>
          <p:nvPr>
            <p:ph idx="1"/>
          </p:nvPr>
        </p:nvSpPr>
        <p:spPr/>
        <p:txBody>
          <a:bodyPr/>
          <a:lstStyle/>
          <a:p>
            <a:r>
              <a:rPr lang="en-US" altLang="zh-TW" dirty="0" smtClean="0"/>
              <a:t>If both the stage 1 and stage 2 checks are approved, conduct the merging and routing immediately</a:t>
            </a:r>
            <a:endParaRPr lang="zh-TW" altLang="en-US" dirty="0"/>
          </a:p>
        </p:txBody>
      </p:sp>
      <p:sp>
        <p:nvSpPr>
          <p:cNvPr id="4" name="投影片編號版面配置區 3"/>
          <p:cNvSpPr>
            <a:spLocks noGrp="1"/>
          </p:cNvSpPr>
          <p:nvPr>
            <p:ph type="sldNum" sz="quarter" idx="10"/>
          </p:nvPr>
        </p:nvSpPr>
        <p:spPr/>
        <p:txBody>
          <a:bodyPr/>
          <a:lstStyle/>
          <a:p>
            <a:pPr>
              <a:defRPr/>
            </a:pPr>
            <a:fld id="{2440C9E9-87B4-4B87-A384-1A8832F37A9B}" type="slidenum">
              <a:rPr lang="zh-TW" altLang="en-US" smtClean="0"/>
              <a:pPr>
                <a:defRPr/>
              </a:pPr>
              <a:t>29</a:t>
            </a:fld>
            <a:endParaRPr lang="en-US" altLang="zh-TW"/>
          </a:p>
        </p:txBody>
      </p:sp>
      <p:grpSp>
        <p:nvGrpSpPr>
          <p:cNvPr id="51" name="群組 50"/>
          <p:cNvGrpSpPr/>
          <p:nvPr/>
        </p:nvGrpSpPr>
        <p:grpSpPr>
          <a:xfrm>
            <a:off x="6882408" y="2818268"/>
            <a:ext cx="576064" cy="595228"/>
            <a:chOff x="3708698" y="2330510"/>
            <a:chExt cx="576064" cy="595228"/>
          </a:xfrm>
        </p:grpSpPr>
        <p:sp>
          <p:nvSpPr>
            <p:cNvPr id="68" name="橢圓 67"/>
            <p:cNvSpPr/>
            <p:nvPr/>
          </p:nvSpPr>
          <p:spPr>
            <a:xfrm>
              <a:off x="3708698" y="2349674"/>
              <a:ext cx="576064" cy="576064"/>
            </a:xfrm>
            <a:prstGeom prst="ellipse">
              <a:avLst/>
            </a:prstGeom>
            <a:solidFill>
              <a:srgbClr val="4BACC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9" name="文字方塊 68"/>
            <p:cNvSpPr txBox="1"/>
            <p:nvPr/>
          </p:nvSpPr>
          <p:spPr>
            <a:xfrm>
              <a:off x="3780706" y="2330510"/>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1</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grpSp>
        <p:nvGrpSpPr>
          <p:cNvPr id="52" name="群組 51"/>
          <p:cNvGrpSpPr/>
          <p:nvPr/>
        </p:nvGrpSpPr>
        <p:grpSpPr>
          <a:xfrm>
            <a:off x="7890520" y="3806422"/>
            <a:ext cx="576064" cy="595228"/>
            <a:chOff x="3708698" y="2330510"/>
            <a:chExt cx="576064" cy="595228"/>
          </a:xfrm>
        </p:grpSpPr>
        <p:sp>
          <p:nvSpPr>
            <p:cNvPr id="66" name="橢圓 65"/>
            <p:cNvSpPr/>
            <p:nvPr/>
          </p:nvSpPr>
          <p:spPr>
            <a:xfrm>
              <a:off x="3708698" y="2349674"/>
              <a:ext cx="576064" cy="576064"/>
            </a:xfrm>
            <a:prstGeom prst="ellipse">
              <a:avLst/>
            </a:prstGeom>
            <a:solidFill>
              <a:srgbClr val="4BACC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7" name="文字方塊 66"/>
            <p:cNvSpPr txBox="1"/>
            <p:nvPr/>
          </p:nvSpPr>
          <p:spPr>
            <a:xfrm>
              <a:off x="3780706" y="2330510"/>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2</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grpSp>
        <p:nvGrpSpPr>
          <p:cNvPr id="53" name="群組 52"/>
          <p:cNvGrpSpPr/>
          <p:nvPr/>
        </p:nvGrpSpPr>
        <p:grpSpPr>
          <a:xfrm>
            <a:off x="5514256" y="5227418"/>
            <a:ext cx="576064" cy="595228"/>
            <a:chOff x="3708698" y="2330510"/>
            <a:chExt cx="576064" cy="595228"/>
          </a:xfrm>
        </p:grpSpPr>
        <p:sp>
          <p:nvSpPr>
            <p:cNvPr id="63" name="橢圓 62"/>
            <p:cNvSpPr/>
            <p:nvPr/>
          </p:nvSpPr>
          <p:spPr>
            <a:xfrm>
              <a:off x="3708698" y="2349674"/>
              <a:ext cx="576064" cy="576064"/>
            </a:xfrm>
            <a:prstGeom prst="ellipse">
              <a:avLst/>
            </a:prstGeom>
            <a:solidFill>
              <a:srgbClr val="F79646">
                <a:lumMod val="75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5" name="文字方塊 64"/>
            <p:cNvSpPr txBox="1"/>
            <p:nvPr/>
          </p:nvSpPr>
          <p:spPr>
            <a:xfrm>
              <a:off x="3780706" y="2330510"/>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8</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cxnSp>
        <p:nvCxnSpPr>
          <p:cNvPr id="54" name="直線接點 53"/>
          <p:cNvCxnSpPr/>
          <p:nvPr/>
        </p:nvCxnSpPr>
        <p:spPr bwMode="auto">
          <a:xfrm flipV="1">
            <a:off x="7458472" y="3079878"/>
            <a:ext cx="720080" cy="64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55" name="直線接點 54"/>
          <p:cNvCxnSpPr/>
          <p:nvPr/>
        </p:nvCxnSpPr>
        <p:spPr bwMode="auto">
          <a:xfrm flipV="1">
            <a:off x="8178552" y="3087384"/>
            <a:ext cx="0" cy="72654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nvGrpSpPr>
          <p:cNvPr id="23" name="群組 22"/>
          <p:cNvGrpSpPr/>
          <p:nvPr/>
        </p:nvGrpSpPr>
        <p:grpSpPr>
          <a:xfrm>
            <a:off x="6090320" y="4401650"/>
            <a:ext cx="2088232" cy="1132964"/>
            <a:chOff x="6090320" y="4401650"/>
            <a:chExt cx="2088232" cy="1132964"/>
          </a:xfrm>
        </p:grpSpPr>
        <p:cxnSp>
          <p:nvCxnSpPr>
            <p:cNvPr id="56" name="直線接點 55"/>
            <p:cNvCxnSpPr/>
            <p:nvPr/>
          </p:nvCxnSpPr>
          <p:spPr bwMode="auto">
            <a:xfrm>
              <a:off x="8178552" y="4401650"/>
              <a:ext cx="0" cy="1132964"/>
            </a:xfrm>
            <a:prstGeom prst="line">
              <a:avLst/>
            </a:prstGeom>
            <a:solidFill>
              <a:schemeClr val="accent1"/>
            </a:solidFill>
            <a:ln w="25400" cap="flat" cmpd="sng" algn="ctr">
              <a:solidFill>
                <a:srgbClr val="006600"/>
              </a:solidFill>
              <a:prstDash val="dash"/>
              <a:miter lim="800000"/>
              <a:headEnd type="none" w="med" len="med"/>
              <a:tailEnd type="none" w="med" len="med"/>
            </a:ln>
            <a:effectLst/>
          </p:spPr>
        </p:cxnSp>
        <p:cxnSp>
          <p:nvCxnSpPr>
            <p:cNvPr id="57" name="直線接點 56"/>
            <p:cNvCxnSpPr/>
            <p:nvPr/>
          </p:nvCxnSpPr>
          <p:spPr bwMode="auto">
            <a:xfrm>
              <a:off x="6090320" y="5510722"/>
              <a:ext cx="2088232" cy="0"/>
            </a:xfrm>
            <a:prstGeom prst="line">
              <a:avLst/>
            </a:prstGeom>
            <a:solidFill>
              <a:schemeClr val="accent1"/>
            </a:solidFill>
            <a:ln w="25400" cap="flat" cmpd="sng" algn="ctr">
              <a:solidFill>
                <a:srgbClr val="006600"/>
              </a:solidFill>
              <a:prstDash val="dash"/>
              <a:miter lim="800000"/>
              <a:headEnd type="none" w="med" len="med"/>
              <a:tailEnd type="none" w="med" len="med"/>
            </a:ln>
            <a:effectLst/>
          </p:spPr>
        </p:cxnSp>
        <p:sp>
          <p:nvSpPr>
            <p:cNvPr id="59" name="文字方塊 58"/>
            <p:cNvSpPr txBox="1"/>
            <p:nvPr/>
          </p:nvSpPr>
          <p:spPr>
            <a:xfrm>
              <a:off x="6090320" y="4976798"/>
              <a:ext cx="2088232" cy="461665"/>
            </a:xfrm>
            <a:prstGeom prst="rect">
              <a:avLst/>
            </a:prstGeom>
            <a:noFill/>
          </p:spPr>
          <p:txBody>
            <a:bodyPr wrap="square" rtlCol="0">
              <a:spAutoFit/>
            </a:bodyPr>
            <a:lstStyle/>
            <a:p>
              <a:pPr algn="ctr"/>
              <a:r>
                <a:rPr lang="en-US" altLang="zh-TW" dirty="0" smtClean="0"/>
                <a:t>routing check</a:t>
              </a:r>
              <a:endParaRPr lang="zh-TW" altLang="en-US" dirty="0"/>
            </a:p>
          </p:txBody>
        </p:sp>
      </p:grpSp>
      <p:sp>
        <p:nvSpPr>
          <p:cNvPr id="60" name="矩形 59"/>
          <p:cNvSpPr/>
          <p:nvPr/>
        </p:nvSpPr>
        <p:spPr bwMode="auto">
          <a:xfrm>
            <a:off x="6594376" y="2726301"/>
            <a:ext cx="2160240" cy="1940805"/>
          </a:xfrm>
          <a:prstGeom prst="rect">
            <a:avLst/>
          </a:prstGeom>
          <a:noFill/>
          <a:ln w="254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62" name="文字方塊 61"/>
          <p:cNvSpPr txBox="1"/>
          <p:nvPr/>
        </p:nvSpPr>
        <p:spPr>
          <a:xfrm>
            <a:off x="6018312" y="3560781"/>
            <a:ext cx="720080" cy="461665"/>
          </a:xfrm>
          <a:prstGeom prst="rect">
            <a:avLst/>
          </a:prstGeom>
          <a:noFill/>
        </p:spPr>
        <p:txBody>
          <a:bodyPr wrap="square" rtlCol="0">
            <a:spAutoFit/>
          </a:bodyPr>
          <a:lstStyle/>
          <a:p>
            <a:r>
              <a:rPr lang="en-US" altLang="zh-TW" dirty="0" smtClean="0"/>
              <a:t>P</a:t>
            </a:r>
            <a:r>
              <a:rPr lang="en-US" altLang="zh-TW" baseline="-25000" dirty="0" smtClean="0"/>
              <a:t>1</a:t>
            </a:r>
            <a:endParaRPr lang="zh-TW" altLang="en-US" baseline="-25000" dirty="0"/>
          </a:p>
        </p:txBody>
      </p:sp>
      <p:sp>
        <p:nvSpPr>
          <p:cNvPr id="16" name="橢圓 15"/>
          <p:cNvSpPr/>
          <p:nvPr/>
        </p:nvSpPr>
        <p:spPr bwMode="auto">
          <a:xfrm>
            <a:off x="107504" y="3140968"/>
            <a:ext cx="2520280" cy="1296144"/>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grpSp>
        <p:nvGrpSpPr>
          <p:cNvPr id="21" name="群組 20"/>
          <p:cNvGrpSpPr/>
          <p:nvPr/>
        </p:nvGrpSpPr>
        <p:grpSpPr>
          <a:xfrm>
            <a:off x="4201152" y="3468063"/>
            <a:ext cx="576064" cy="595228"/>
            <a:chOff x="3563888" y="3160927"/>
            <a:chExt cx="576064" cy="595228"/>
          </a:xfrm>
        </p:grpSpPr>
        <p:sp>
          <p:nvSpPr>
            <p:cNvPr id="71" name="橢圓 70"/>
            <p:cNvSpPr/>
            <p:nvPr/>
          </p:nvSpPr>
          <p:spPr>
            <a:xfrm>
              <a:off x="3563888" y="3180091"/>
              <a:ext cx="576064" cy="576064"/>
            </a:xfrm>
            <a:prstGeom prst="ellipse">
              <a:avLst/>
            </a:prstGeom>
            <a:solidFill>
              <a:srgbClr val="F79646">
                <a:lumMod val="75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72" name="文字方塊 71"/>
            <p:cNvSpPr txBox="1"/>
            <p:nvPr/>
          </p:nvSpPr>
          <p:spPr>
            <a:xfrm>
              <a:off x="3635896" y="3160927"/>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8</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sp>
        <p:nvSpPr>
          <p:cNvPr id="73" name="文字方塊 72"/>
          <p:cNvSpPr txBox="1"/>
          <p:nvPr/>
        </p:nvSpPr>
        <p:spPr>
          <a:xfrm>
            <a:off x="179512" y="2757736"/>
            <a:ext cx="720080" cy="461665"/>
          </a:xfrm>
          <a:prstGeom prst="rect">
            <a:avLst/>
          </a:prstGeom>
          <a:noFill/>
        </p:spPr>
        <p:txBody>
          <a:bodyPr wrap="square" rtlCol="0">
            <a:spAutoFit/>
          </a:bodyPr>
          <a:lstStyle/>
          <a:p>
            <a:r>
              <a:rPr lang="en-US" altLang="zh-TW" dirty="0" smtClean="0"/>
              <a:t>P</a:t>
            </a:r>
            <a:r>
              <a:rPr lang="en-US" altLang="zh-TW" baseline="-25000" dirty="0" smtClean="0"/>
              <a:t>1</a:t>
            </a:r>
            <a:endParaRPr lang="zh-TW" altLang="en-US" baseline="-25000" dirty="0"/>
          </a:p>
        </p:txBody>
      </p:sp>
      <p:sp>
        <p:nvSpPr>
          <p:cNvPr id="74" name="橢圓 73"/>
          <p:cNvSpPr/>
          <p:nvPr/>
        </p:nvSpPr>
        <p:spPr>
          <a:xfrm>
            <a:off x="323528" y="3501008"/>
            <a:ext cx="576064" cy="576064"/>
          </a:xfrm>
          <a:prstGeom prst="ellipse">
            <a:avLst/>
          </a:prstGeom>
          <a:solidFill>
            <a:srgbClr val="4BACC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75" name="文字方塊 74"/>
          <p:cNvSpPr txBox="1"/>
          <p:nvPr/>
        </p:nvSpPr>
        <p:spPr>
          <a:xfrm>
            <a:off x="395536" y="3481844"/>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1</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sp>
        <p:nvSpPr>
          <p:cNvPr id="76" name="橢圓 75"/>
          <p:cNvSpPr/>
          <p:nvPr/>
        </p:nvSpPr>
        <p:spPr>
          <a:xfrm>
            <a:off x="1043608" y="3497162"/>
            <a:ext cx="576064" cy="576064"/>
          </a:xfrm>
          <a:prstGeom prst="ellipse">
            <a:avLst/>
          </a:prstGeom>
          <a:solidFill>
            <a:srgbClr val="4BACC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77" name="文字方塊 76"/>
          <p:cNvSpPr txBox="1"/>
          <p:nvPr/>
        </p:nvSpPr>
        <p:spPr>
          <a:xfrm>
            <a:off x="1115616" y="3477998"/>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2</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sp>
        <p:nvSpPr>
          <p:cNvPr id="20" name="向左箭號 19"/>
          <p:cNvSpPr/>
          <p:nvPr/>
        </p:nvSpPr>
        <p:spPr bwMode="auto">
          <a:xfrm>
            <a:off x="2684062" y="3645024"/>
            <a:ext cx="1394690" cy="356771"/>
          </a:xfrm>
          <a:prstGeom prst="lef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78" name="文字方塊 77"/>
          <p:cNvSpPr txBox="1"/>
          <p:nvPr/>
        </p:nvSpPr>
        <p:spPr>
          <a:xfrm>
            <a:off x="2754764" y="3242168"/>
            <a:ext cx="1277914" cy="400110"/>
          </a:xfrm>
          <a:prstGeom prst="rect">
            <a:avLst/>
          </a:prstGeom>
          <a:noFill/>
        </p:spPr>
        <p:txBody>
          <a:bodyPr wrap="none" rtlCol="0">
            <a:spAutoFit/>
          </a:bodyPr>
          <a:lstStyle/>
          <a:p>
            <a:r>
              <a:rPr lang="en-US" altLang="zh-TW" sz="2000" dirty="0">
                <a:solidFill>
                  <a:srgbClr val="000099"/>
                </a:solidFill>
              </a:rPr>
              <a:t>c</a:t>
            </a:r>
            <a:r>
              <a:rPr lang="en-US" altLang="zh-TW" sz="2000" dirty="0" smtClean="0">
                <a:solidFill>
                  <a:srgbClr val="000099"/>
                </a:solidFill>
              </a:rPr>
              <a:t>andidate</a:t>
            </a:r>
            <a:endParaRPr lang="zh-TW" altLang="en-US" sz="2000" dirty="0">
              <a:solidFill>
                <a:srgbClr val="000099"/>
              </a:solidFill>
            </a:endParaRPr>
          </a:p>
        </p:txBody>
      </p:sp>
      <p:grpSp>
        <p:nvGrpSpPr>
          <p:cNvPr id="79" name="群組 78"/>
          <p:cNvGrpSpPr/>
          <p:nvPr/>
        </p:nvGrpSpPr>
        <p:grpSpPr>
          <a:xfrm>
            <a:off x="1741248" y="3477998"/>
            <a:ext cx="576064" cy="604457"/>
            <a:chOff x="3563888" y="3151698"/>
            <a:chExt cx="576064" cy="604457"/>
          </a:xfrm>
        </p:grpSpPr>
        <p:sp>
          <p:nvSpPr>
            <p:cNvPr id="80" name="橢圓 79"/>
            <p:cNvSpPr/>
            <p:nvPr/>
          </p:nvSpPr>
          <p:spPr>
            <a:xfrm>
              <a:off x="3563888" y="3180091"/>
              <a:ext cx="576064" cy="576064"/>
            </a:xfrm>
            <a:prstGeom prst="ellipse">
              <a:avLst/>
            </a:prstGeom>
            <a:solidFill>
              <a:srgbClr val="F79646">
                <a:lumMod val="75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81" name="文字方塊 80"/>
            <p:cNvSpPr txBox="1"/>
            <p:nvPr/>
          </p:nvSpPr>
          <p:spPr>
            <a:xfrm>
              <a:off x="3605438" y="3151698"/>
              <a:ext cx="504056" cy="523220"/>
            </a:xfrm>
            <a:prstGeom prst="rect">
              <a:avLst/>
            </a:prstGeom>
            <a:noFill/>
          </p:spPr>
          <p:txBody>
            <a:bodyPr wrap="square" rtlCol="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altLang="zh-TW" sz="2800" b="0" i="1" u="none" strike="noStrike" kern="0" cap="none" spc="0" normalizeH="0" baseline="0" noProof="0" dirty="0" smtClean="0">
                  <a:ln>
                    <a:noFill/>
                  </a:ln>
                  <a:solidFill>
                    <a:prstClr val="black"/>
                  </a:solidFill>
                  <a:effectLst/>
                  <a:uLnTx/>
                  <a:uFillTx/>
                  <a:latin typeface="Times New Roman" pitchFamily="18" charset="0"/>
                  <a:ea typeface="新細明體"/>
                  <a:cs typeface="Times New Roman" pitchFamily="18" charset="0"/>
                </a:rPr>
                <a:t>e</a:t>
              </a:r>
              <a:r>
                <a:rPr kumimoji="0" lang="en-US" altLang="zh-TW"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rPr>
                <a:t>8</a:t>
              </a:r>
              <a:endParaRPr kumimoji="0" lang="zh-TW" altLang="en-US" sz="2800" b="0" i="1" u="none" strike="noStrike" kern="0" cap="none" spc="0" normalizeH="0" baseline="-25000" noProof="0" dirty="0" smtClean="0">
                <a:ln>
                  <a:noFill/>
                </a:ln>
                <a:solidFill>
                  <a:prstClr val="black"/>
                </a:solidFill>
                <a:effectLst/>
                <a:uLnTx/>
                <a:uFillTx/>
                <a:latin typeface="Times New Roman" pitchFamily="18" charset="0"/>
                <a:ea typeface="新細明體"/>
                <a:cs typeface="Times New Roman" pitchFamily="18" charset="0"/>
              </a:endParaRPr>
            </a:p>
          </p:txBody>
        </p:sp>
      </p:grpSp>
      <p:grpSp>
        <p:nvGrpSpPr>
          <p:cNvPr id="24" name="群組 23"/>
          <p:cNvGrpSpPr/>
          <p:nvPr/>
        </p:nvGrpSpPr>
        <p:grpSpPr>
          <a:xfrm>
            <a:off x="5888390" y="4397075"/>
            <a:ext cx="2325826" cy="1132964"/>
            <a:chOff x="2120526" y="4840208"/>
            <a:chExt cx="2325826" cy="1132964"/>
          </a:xfrm>
        </p:grpSpPr>
        <p:cxnSp>
          <p:nvCxnSpPr>
            <p:cNvPr id="82" name="直線接點 81"/>
            <p:cNvCxnSpPr/>
            <p:nvPr/>
          </p:nvCxnSpPr>
          <p:spPr bwMode="auto">
            <a:xfrm>
              <a:off x="4425523" y="4840208"/>
              <a:ext cx="0" cy="1132964"/>
            </a:xfrm>
            <a:prstGeom prst="line">
              <a:avLst/>
            </a:prstGeom>
            <a:solidFill>
              <a:schemeClr val="accent1"/>
            </a:solidFill>
            <a:ln w="60325" cap="flat" cmpd="sng" algn="ctr">
              <a:solidFill>
                <a:srgbClr val="002060"/>
              </a:solidFill>
              <a:prstDash val="solid"/>
              <a:miter lim="800000"/>
              <a:headEnd type="none" w="med" len="med"/>
              <a:tailEnd type="none" w="med" len="med"/>
            </a:ln>
            <a:effectLst/>
          </p:spPr>
        </p:cxnSp>
        <p:cxnSp>
          <p:nvCxnSpPr>
            <p:cNvPr id="83" name="直線接點 82"/>
            <p:cNvCxnSpPr/>
            <p:nvPr/>
          </p:nvCxnSpPr>
          <p:spPr bwMode="auto">
            <a:xfrm>
              <a:off x="2337291" y="5949280"/>
              <a:ext cx="2088232" cy="0"/>
            </a:xfrm>
            <a:prstGeom prst="line">
              <a:avLst/>
            </a:prstGeom>
            <a:solidFill>
              <a:schemeClr val="accent1"/>
            </a:solidFill>
            <a:ln w="60325" cap="flat" cmpd="sng" algn="ctr">
              <a:solidFill>
                <a:srgbClr val="002060"/>
              </a:solidFill>
              <a:prstDash val="solid"/>
              <a:miter lim="800000"/>
              <a:headEnd type="none" w="med" len="med"/>
              <a:tailEnd type="none" w="med" len="med"/>
            </a:ln>
            <a:effectLst/>
          </p:spPr>
        </p:cxnSp>
        <p:sp>
          <p:nvSpPr>
            <p:cNvPr id="84" name="文字方塊 83"/>
            <p:cNvSpPr txBox="1"/>
            <p:nvPr/>
          </p:nvSpPr>
          <p:spPr>
            <a:xfrm>
              <a:off x="2120526" y="5413647"/>
              <a:ext cx="2325826" cy="461665"/>
            </a:xfrm>
            <a:prstGeom prst="rect">
              <a:avLst/>
            </a:prstGeom>
            <a:noFill/>
          </p:spPr>
          <p:txBody>
            <a:bodyPr wrap="square" rtlCol="0">
              <a:spAutoFit/>
            </a:bodyPr>
            <a:lstStyle/>
            <a:p>
              <a:pPr algn="ctr"/>
              <a:r>
                <a:rPr lang="en-US" altLang="zh-TW" dirty="0" smtClean="0">
                  <a:solidFill>
                    <a:srgbClr val="FF0000"/>
                  </a:solidFill>
                </a:rPr>
                <a:t>conduct routing</a:t>
              </a:r>
              <a:endParaRPr lang="zh-TW" altLang="en-US" dirty="0">
                <a:solidFill>
                  <a:srgbClr val="FF0000"/>
                </a:solidFill>
              </a:endParaRPr>
            </a:p>
          </p:txBody>
        </p:sp>
      </p:grpSp>
    </p:spTree>
    <p:extLst>
      <p:ext uri="{BB962C8B-B14F-4D97-AF65-F5344CB8AC3E}">
        <p14:creationId xmlns:p14="http://schemas.microsoft.com/office/powerpoint/2010/main" val="14758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xit" presetSubtype="0" fill="hold"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en-US" altLang="zh-TW" dirty="0"/>
              <a:t>Digital Microfluidic Biochips (DMFBs)</a:t>
            </a:r>
          </a:p>
        </p:txBody>
      </p:sp>
      <p:sp>
        <p:nvSpPr>
          <p:cNvPr id="52227" name="內容版面配置區 2"/>
          <p:cNvSpPr>
            <a:spLocks noGrp="1"/>
          </p:cNvSpPr>
          <p:nvPr>
            <p:ph idx="1"/>
          </p:nvPr>
        </p:nvSpPr>
        <p:spPr/>
        <p:txBody>
          <a:bodyPr/>
          <a:lstStyle/>
          <a:p>
            <a:r>
              <a:rPr lang="en-US" altLang="zh-TW" dirty="0" smtClean="0"/>
              <a:t>The architecture of DMFBs</a:t>
            </a:r>
            <a:endParaRPr lang="en-US" altLang="zh-TW" dirty="0" smtClean="0">
              <a:solidFill>
                <a:schemeClr val="tx1"/>
              </a:solidFill>
            </a:endParaRPr>
          </a:p>
          <a:p>
            <a:pPr lvl="1"/>
            <a:r>
              <a:rPr lang="en-US" altLang="zh-TW" b="1" dirty="0" smtClean="0">
                <a:solidFill>
                  <a:schemeClr val="tx1"/>
                </a:solidFill>
              </a:rPr>
              <a:t>2D </a:t>
            </a:r>
            <a:r>
              <a:rPr lang="en-US" altLang="zh-TW" b="1" dirty="0">
                <a:solidFill>
                  <a:schemeClr val="tx1"/>
                </a:solidFill>
              </a:rPr>
              <a:t>microfluidic array: </a:t>
            </a:r>
            <a:r>
              <a:rPr lang="en-US" altLang="zh-TW" dirty="0" smtClean="0"/>
              <a:t>A set </a:t>
            </a:r>
            <a:r>
              <a:rPr lang="en-US" altLang="zh-TW" dirty="0"/>
              <a:t>of basic cells for biological </a:t>
            </a:r>
            <a:r>
              <a:rPr lang="en-US" altLang="zh-TW" dirty="0" smtClean="0"/>
              <a:t>reactions</a:t>
            </a:r>
          </a:p>
          <a:p>
            <a:pPr lvl="1"/>
            <a:r>
              <a:rPr lang="en-US" altLang="zh-TW" b="1" dirty="0">
                <a:solidFill>
                  <a:schemeClr val="tx1"/>
                </a:solidFill>
              </a:rPr>
              <a:t>Droplets:</a:t>
            </a:r>
            <a:r>
              <a:rPr lang="en-US" altLang="zh-TW" dirty="0"/>
              <a:t> Biological sample carrier as basic units to perform the laboratory procedures on a </a:t>
            </a:r>
            <a:r>
              <a:rPr lang="en-US" altLang="zh-TW" dirty="0" smtClean="0"/>
              <a:t>DMFB</a:t>
            </a:r>
            <a:endParaRPr lang="en-US" altLang="zh-TW" dirty="0"/>
          </a:p>
          <a:p>
            <a:pPr lvl="1"/>
            <a:r>
              <a:rPr lang="en-US" altLang="zh-TW" b="1" dirty="0">
                <a:solidFill>
                  <a:schemeClr val="tx1"/>
                </a:solidFill>
              </a:rPr>
              <a:t>Reservoirs/dispensing ports: </a:t>
            </a:r>
            <a:r>
              <a:rPr lang="en-US" altLang="zh-TW" dirty="0" smtClean="0"/>
              <a:t>Generate droplets</a:t>
            </a:r>
          </a:p>
          <a:p>
            <a:pPr lvl="1"/>
            <a:r>
              <a:rPr lang="en-US" altLang="zh-TW" b="1" dirty="0" smtClean="0">
                <a:solidFill>
                  <a:schemeClr val="tx1"/>
                </a:solidFill>
              </a:rPr>
              <a:t>Optical </a:t>
            </a:r>
            <a:r>
              <a:rPr lang="en-US" altLang="zh-TW" b="1" dirty="0">
                <a:solidFill>
                  <a:schemeClr val="tx1"/>
                </a:solidFill>
              </a:rPr>
              <a:t>detectors:</a:t>
            </a:r>
            <a:r>
              <a:rPr lang="en-US" altLang="zh-TW" b="1" dirty="0"/>
              <a:t> </a:t>
            </a:r>
            <a:r>
              <a:rPr lang="en-US" altLang="zh-TW" dirty="0" smtClean="0"/>
              <a:t>Detection of reaction result</a:t>
            </a:r>
            <a:endParaRPr lang="en-US" altLang="zh-TW" dirty="0"/>
          </a:p>
        </p:txBody>
      </p:sp>
      <p:sp>
        <p:nvSpPr>
          <p:cNvPr id="5222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9F907339-A60E-41E0-B545-110DA8546686}" type="slidenum">
              <a:rPr kumimoji="0" lang="zh-TW" altLang="en-US" sz="1400" smtClean="0">
                <a:solidFill>
                  <a:srgbClr val="000000"/>
                </a:solidFill>
              </a:rPr>
              <a:pPr eaLnBrk="1" hangingPunct="1"/>
              <a:t>3</a:t>
            </a:fld>
            <a:endParaRPr kumimoji="0" lang="en-US" altLang="zh-TW" sz="1400" dirty="0" smtClean="0">
              <a:solidFill>
                <a:srgbClr val="000000"/>
              </a:solidFill>
            </a:endParaRPr>
          </a:p>
        </p:txBody>
      </p:sp>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855" y="3933056"/>
            <a:ext cx="466029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68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線單箭頭接點 87"/>
          <p:cNvCxnSpPr/>
          <p:nvPr/>
        </p:nvCxnSpPr>
        <p:spPr bwMode="auto">
          <a:xfrm>
            <a:off x="2410653" y="4335934"/>
            <a:ext cx="1781758" cy="23226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 name="標題 1"/>
          <p:cNvSpPr>
            <a:spLocks noGrp="1"/>
          </p:cNvSpPr>
          <p:nvPr>
            <p:ph type="title"/>
          </p:nvPr>
        </p:nvSpPr>
        <p:spPr/>
        <p:txBody>
          <a:bodyPr/>
          <a:lstStyle/>
          <a:p>
            <a:r>
              <a:rPr lang="en-US" altLang="zh-TW" dirty="0" smtClean="0"/>
              <a:t>Matching Pairs in Order</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908720"/>
                <a:ext cx="8077200" cy="4953000"/>
              </a:xfrm>
            </p:spPr>
            <p:txBody>
              <a:bodyPr/>
              <a:lstStyle/>
              <a:p>
                <a:r>
                  <a:rPr lang="en-US" altLang="zh-TW" dirty="0" smtClean="0"/>
                  <a:t>To </a:t>
                </a:r>
                <a:r>
                  <a:rPr lang="en-US" altLang="zh-TW" dirty="0"/>
                  <a:t>have more </a:t>
                </a:r>
                <a:r>
                  <a:rPr lang="en-US" altLang="zh-TW" dirty="0" smtClean="0"/>
                  <a:t>pairs of </a:t>
                </a:r>
                <a:r>
                  <a:rPr lang="en-US" altLang="zh-TW" dirty="0"/>
                  <a:t>successful </a:t>
                </a:r>
                <a:r>
                  <a:rPr lang="en-US" altLang="zh-TW" dirty="0" smtClean="0"/>
                  <a:t>routing,</a:t>
                </a:r>
                <a:r>
                  <a:rPr lang="en-US" altLang="zh-TW" dirty="0"/>
                  <a:t> m</a:t>
                </a:r>
                <a:r>
                  <a:rPr lang="en-US" altLang="zh-TW" dirty="0" smtClean="0"/>
                  <a:t>atching pairs (candidates) </a:t>
                </a:r>
                <a:r>
                  <a:rPr lang="en-US" altLang="zh-TW" dirty="0"/>
                  <a:t>will be checked for routing and </a:t>
                </a:r>
                <a:r>
                  <a:rPr lang="en-US" altLang="zh-TW" dirty="0" smtClean="0"/>
                  <a:t>route </a:t>
                </a:r>
                <a:r>
                  <a:rPr lang="en-US" altLang="zh-TW" dirty="0"/>
                  <a:t>in the </a:t>
                </a:r>
                <a:r>
                  <a:rPr lang="en-US" altLang="zh-TW" dirty="0">
                    <a:solidFill>
                      <a:srgbClr val="FF0000"/>
                    </a:solidFill>
                  </a:rPr>
                  <a:t>increasing</a:t>
                </a:r>
                <a:r>
                  <a:rPr lang="en-US" altLang="zh-TW" dirty="0"/>
                  <a:t> order of their </a:t>
                </a:r>
                <a:r>
                  <a:rPr lang="en-US" altLang="zh-TW" dirty="0" smtClean="0"/>
                  <a:t>cost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𝐻𝑃𝑊𝐿</m:t>
                    </m:r>
                  </m:oMath>
                </a14:m>
                <a:r>
                  <a:rPr lang="en-US" altLang="zh-TW" dirty="0" smtClean="0"/>
                  <a:t>)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908720"/>
                <a:ext cx="8077200" cy="4953000"/>
              </a:xfrm>
              <a:blipFill rotWithShape="0">
                <a:blip r:embed="rId3"/>
                <a:stretch>
                  <a:fillRect l="-1208" t="-861" r="-37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a:xfrm>
            <a:off x="6781800" y="6140152"/>
            <a:ext cx="1905000" cy="457200"/>
          </a:xfrm>
        </p:spPr>
        <p:txBody>
          <a:bodyPr/>
          <a:lstStyle/>
          <a:p>
            <a:pPr>
              <a:defRPr/>
            </a:pPr>
            <a:fld id="{2440C9E9-87B4-4B87-A384-1A8832F37A9B}" type="slidenum">
              <a:rPr lang="zh-TW" altLang="en-US" smtClean="0"/>
              <a:pPr>
                <a:defRPr/>
              </a:pPr>
              <a:t>30</a:t>
            </a:fld>
            <a:endParaRPr lang="en-US" altLang="zh-TW" dirty="0"/>
          </a:p>
        </p:txBody>
      </p:sp>
      <p:sp>
        <p:nvSpPr>
          <p:cNvPr id="48" name="橢圓 47"/>
          <p:cNvSpPr/>
          <p:nvPr/>
        </p:nvSpPr>
        <p:spPr>
          <a:xfrm>
            <a:off x="1979937" y="2276872"/>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49" name="橢圓 48"/>
          <p:cNvSpPr/>
          <p:nvPr/>
        </p:nvSpPr>
        <p:spPr>
          <a:xfrm>
            <a:off x="1979937" y="2925094"/>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0" name="橢圓 49"/>
          <p:cNvSpPr/>
          <p:nvPr/>
        </p:nvSpPr>
        <p:spPr>
          <a:xfrm>
            <a:off x="1979937" y="4221538"/>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1" name="橢圓 50"/>
          <p:cNvSpPr/>
          <p:nvPr/>
        </p:nvSpPr>
        <p:spPr>
          <a:xfrm>
            <a:off x="1979937" y="4797735"/>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2" name="橢圓 51"/>
          <p:cNvSpPr/>
          <p:nvPr/>
        </p:nvSpPr>
        <p:spPr>
          <a:xfrm>
            <a:off x="683568" y="3645341"/>
            <a:ext cx="504143" cy="504173"/>
          </a:xfrm>
          <a:prstGeom prst="ellipse">
            <a:avLst/>
          </a:prstGeom>
          <a:solidFill>
            <a:srgbClr val="F7964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3" name="橢圓 52"/>
          <p:cNvSpPr/>
          <p:nvPr/>
        </p:nvSpPr>
        <p:spPr>
          <a:xfrm>
            <a:off x="4140552" y="2276872"/>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4" name="橢圓 53"/>
          <p:cNvSpPr/>
          <p:nvPr/>
        </p:nvSpPr>
        <p:spPr>
          <a:xfrm>
            <a:off x="4140552" y="2925094"/>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5" name="橢圓 54"/>
          <p:cNvSpPr/>
          <p:nvPr/>
        </p:nvSpPr>
        <p:spPr>
          <a:xfrm>
            <a:off x="4140552" y="4221538"/>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6" name="橢圓 55"/>
          <p:cNvSpPr/>
          <p:nvPr/>
        </p:nvSpPr>
        <p:spPr>
          <a:xfrm>
            <a:off x="4140552" y="4797735"/>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0" name="橢圓 59"/>
          <p:cNvSpPr/>
          <p:nvPr/>
        </p:nvSpPr>
        <p:spPr>
          <a:xfrm>
            <a:off x="5580962" y="3645341"/>
            <a:ext cx="504143" cy="504173"/>
          </a:xfrm>
          <a:prstGeom prst="ellipse">
            <a:avLst/>
          </a:prstGeom>
          <a:solidFill>
            <a:srgbClr val="F7964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2" name="文字方塊 61"/>
          <p:cNvSpPr txBox="1"/>
          <p:nvPr/>
        </p:nvSpPr>
        <p:spPr>
          <a:xfrm>
            <a:off x="1979937" y="2276872"/>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smtClean="0">
                <a:solidFill>
                  <a:prstClr val="black"/>
                </a:solidFill>
                <a:latin typeface="Times New Roman" pitchFamily="18" charset="0"/>
                <a:ea typeface="新細明體"/>
                <a:cs typeface="Times New Roman" pitchFamily="18" charset="0"/>
              </a:rPr>
              <a:t>1</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3" name="文字方塊 62"/>
          <p:cNvSpPr txBox="1"/>
          <p:nvPr/>
        </p:nvSpPr>
        <p:spPr>
          <a:xfrm>
            <a:off x="1950315" y="2925094"/>
            <a:ext cx="821848"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2</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5" name="文字方塊 64"/>
          <p:cNvSpPr txBox="1"/>
          <p:nvPr/>
        </p:nvSpPr>
        <p:spPr>
          <a:xfrm>
            <a:off x="1950315" y="4253483"/>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3</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6" name="文字方塊 65"/>
          <p:cNvSpPr txBox="1"/>
          <p:nvPr/>
        </p:nvSpPr>
        <p:spPr>
          <a:xfrm>
            <a:off x="1979937" y="4869760"/>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4</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cxnSp>
        <p:nvCxnSpPr>
          <p:cNvPr id="67" name="直線單箭頭接點 66"/>
          <p:cNvCxnSpPr>
            <a:stCxn id="52" idx="6"/>
          </p:cNvCxnSpPr>
          <p:nvPr/>
        </p:nvCxnSpPr>
        <p:spPr>
          <a:xfrm flipV="1">
            <a:off x="1187712" y="2707211"/>
            <a:ext cx="866055" cy="1190216"/>
          </a:xfrm>
          <a:prstGeom prst="straightConnector1">
            <a:avLst/>
          </a:prstGeom>
          <a:noFill/>
          <a:ln w="9525" cap="flat" cmpd="sng" algn="ctr">
            <a:solidFill>
              <a:sysClr val="windowText" lastClr="000000"/>
            </a:solidFill>
            <a:prstDash val="solid"/>
            <a:tailEnd type="triangle"/>
          </a:ln>
          <a:effectLst/>
        </p:spPr>
      </p:cxnSp>
      <p:cxnSp>
        <p:nvCxnSpPr>
          <p:cNvPr id="68" name="直線單箭頭接點 67"/>
          <p:cNvCxnSpPr>
            <a:stCxn id="52" idx="6"/>
            <a:endCxn id="49" idx="3"/>
          </p:cNvCxnSpPr>
          <p:nvPr/>
        </p:nvCxnSpPr>
        <p:spPr>
          <a:xfrm flipV="1">
            <a:off x="1187712" y="3355433"/>
            <a:ext cx="866055" cy="541994"/>
          </a:xfrm>
          <a:prstGeom prst="straightConnector1">
            <a:avLst/>
          </a:prstGeom>
          <a:noFill/>
          <a:ln w="9525" cap="flat" cmpd="sng" algn="ctr">
            <a:solidFill>
              <a:sysClr val="windowText" lastClr="000000"/>
            </a:solidFill>
            <a:prstDash val="solid"/>
            <a:tailEnd type="triangle"/>
          </a:ln>
          <a:effectLst/>
        </p:spPr>
      </p:cxnSp>
      <p:cxnSp>
        <p:nvCxnSpPr>
          <p:cNvPr id="69" name="直線單箭頭接點 68"/>
          <p:cNvCxnSpPr>
            <a:stCxn id="52" idx="6"/>
            <a:endCxn id="50" idx="1"/>
          </p:cNvCxnSpPr>
          <p:nvPr/>
        </p:nvCxnSpPr>
        <p:spPr>
          <a:xfrm>
            <a:off x="1187712" y="3897427"/>
            <a:ext cx="866055" cy="397945"/>
          </a:xfrm>
          <a:prstGeom prst="straightConnector1">
            <a:avLst/>
          </a:prstGeom>
          <a:noFill/>
          <a:ln w="9525" cap="flat" cmpd="sng" algn="ctr">
            <a:solidFill>
              <a:sysClr val="windowText" lastClr="000000"/>
            </a:solidFill>
            <a:prstDash val="solid"/>
            <a:tailEnd type="triangle"/>
          </a:ln>
          <a:effectLst/>
        </p:spPr>
      </p:cxnSp>
      <p:cxnSp>
        <p:nvCxnSpPr>
          <p:cNvPr id="70" name="直線單箭頭接點 69"/>
          <p:cNvCxnSpPr>
            <a:stCxn id="52" idx="6"/>
            <a:endCxn id="51" idx="1"/>
          </p:cNvCxnSpPr>
          <p:nvPr/>
        </p:nvCxnSpPr>
        <p:spPr>
          <a:xfrm>
            <a:off x="1187712" y="3897427"/>
            <a:ext cx="866055" cy="974142"/>
          </a:xfrm>
          <a:prstGeom prst="straightConnector1">
            <a:avLst/>
          </a:prstGeom>
          <a:noFill/>
          <a:ln w="9525" cap="flat" cmpd="sng" algn="ctr">
            <a:solidFill>
              <a:sysClr val="windowText" lastClr="000000"/>
            </a:solidFill>
            <a:prstDash val="solid"/>
            <a:tailEnd type="triangle"/>
          </a:ln>
          <a:effectLst/>
        </p:spPr>
      </p:cxnSp>
      <p:sp>
        <p:nvSpPr>
          <p:cNvPr id="71" name="文字方塊 70"/>
          <p:cNvSpPr txBox="1"/>
          <p:nvPr/>
        </p:nvSpPr>
        <p:spPr>
          <a:xfrm>
            <a:off x="755589" y="3717365"/>
            <a:ext cx="504143"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a:solidFill>
                  <a:prstClr val="black"/>
                </a:solidFill>
                <a:latin typeface="Times New Roman" pitchFamily="18" charset="0"/>
                <a:ea typeface="新細明體"/>
                <a:cs typeface="Times New Roman" pitchFamily="18" charset="0"/>
              </a:rPr>
              <a:t>S</a:t>
            </a:r>
            <a:endParaRPr kumimoji="0" lang="zh-TW" altLang="en-US" sz="2000" b="1" i="1" baseline="-50000" dirty="0">
              <a:solidFill>
                <a:prstClr val="black"/>
              </a:solidFill>
              <a:latin typeface="Times New Roman" pitchFamily="18" charset="0"/>
              <a:ea typeface="新細明體"/>
              <a:cs typeface="Times New Roman" pitchFamily="18" charset="0"/>
            </a:endParaRPr>
          </a:p>
        </p:txBody>
      </p:sp>
      <p:sp>
        <p:nvSpPr>
          <p:cNvPr id="72" name="文字方塊 71"/>
          <p:cNvSpPr txBox="1"/>
          <p:nvPr/>
        </p:nvSpPr>
        <p:spPr>
          <a:xfrm>
            <a:off x="5652983" y="3717365"/>
            <a:ext cx="504143"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a:solidFill>
                  <a:prstClr val="black"/>
                </a:solidFill>
                <a:latin typeface="Times New Roman" pitchFamily="18" charset="0"/>
                <a:ea typeface="新細明體"/>
                <a:cs typeface="Times New Roman" pitchFamily="18" charset="0"/>
              </a:rPr>
              <a:t>T</a:t>
            </a:r>
            <a:endParaRPr kumimoji="0" lang="zh-TW" altLang="en-US" sz="2000" b="1" i="1" baseline="-50000" dirty="0">
              <a:solidFill>
                <a:prstClr val="black"/>
              </a:solidFill>
              <a:latin typeface="Times New Roman" pitchFamily="18" charset="0"/>
              <a:ea typeface="新細明體"/>
              <a:cs typeface="Times New Roman" pitchFamily="18" charset="0"/>
            </a:endParaRPr>
          </a:p>
        </p:txBody>
      </p:sp>
      <p:sp>
        <p:nvSpPr>
          <p:cNvPr id="73" name="文字方塊 72"/>
          <p:cNvSpPr txBox="1"/>
          <p:nvPr/>
        </p:nvSpPr>
        <p:spPr>
          <a:xfrm>
            <a:off x="4140552" y="2308817"/>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1</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74" name="文字方塊 73"/>
          <p:cNvSpPr txBox="1"/>
          <p:nvPr/>
        </p:nvSpPr>
        <p:spPr>
          <a:xfrm>
            <a:off x="4110930" y="2957039"/>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2</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75" name="文字方塊 74"/>
          <p:cNvSpPr txBox="1"/>
          <p:nvPr/>
        </p:nvSpPr>
        <p:spPr>
          <a:xfrm>
            <a:off x="4111142" y="4259814"/>
            <a:ext cx="821848" cy="338632"/>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a:solidFill>
                  <a:prstClr val="black"/>
                </a:solidFill>
                <a:latin typeface="Times New Roman" pitchFamily="18" charset="0"/>
                <a:ea typeface="新細明體"/>
                <a:cs typeface="Times New Roman" pitchFamily="18" charset="0"/>
              </a:rPr>
              <a:t>3</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76" name="文字方塊 75"/>
          <p:cNvSpPr txBox="1"/>
          <p:nvPr/>
        </p:nvSpPr>
        <p:spPr>
          <a:xfrm>
            <a:off x="4119534" y="4860968"/>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a:solidFill>
                  <a:prstClr val="black"/>
                </a:solidFill>
                <a:latin typeface="Times New Roman" pitchFamily="18" charset="0"/>
                <a:ea typeface="新細明體"/>
                <a:cs typeface="Times New Roman" pitchFamily="18" charset="0"/>
              </a:rPr>
              <a:t>4</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cxnSp>
        <p:nvCxnSpPr>
          <p:cNvPr id="78" name="直線單箭頭接點 77"/>
          <p:cNvCxnSpPr>
            <a:stCxn id="48" idx="6"/>
            <a:endCxn id="53" idx="2"/>
          </p:cNvCxnSpPr>
          <p:nvPr/>
        </p:nvCxnSpPr>
        <p:spPr>
          <a:xfrm>
            <a:off x="2484081" y="2528958"/>
            <a:ext cx="1656472" cy="0"/>
          </a:xfrm>
          <a:prstGeom prst="straightConnector1">
            <a:avLst/>
          </a:prstGeom>
          <a:noFill/>
          <a:ln w="9525" cap="flat" cmpd="sng" algn="ctr">
            <a:solidFill>
              <a:sysClr val="windowText" lastClr="000000"/>
            </a:solidFill>
            <a:prstDash val="solid"/>
            <a:tailEnd type="triangle"/>
          </a:ln>
          <a:effectLst/>
        </p:spPr>
      </p:cxnSp>
      <p:cxnSp>
        <p:nvCxnSpPr>
          <p:cNvPr id="79" name="直線單箭頭接點 78"/>
          <p:cNvCxnSpPr>
            <a:stCxn id="49" idx="6"/>
            <a:endCxn id="55" idx="2"/>
          </p:cNvCxnSpPr>
          <p:nvPr/>
        </p:nvCxnSpPr>
        <p:spPr>
          <a:xfrm>
            <a:off x="2484081" y="3177180"/>
            <a:ext cx="1656472" cy="1296444"/>
          </a:xfrm>
          <a:prstGeom prst="straightConnector1">
            <a:avLst/>
          </a:prstGeom>
          <a:noFill/>
          <a:ln w="9525" cap="flat" cmpd="sng" algn="ctr">
            <a:solidFill>
              <a:sysClr val="windowText" lastClr="000000"/>
            </a:solidFill>
            <a:prstDash val="solid"/>
            <a:tailEnd type="triangle"/>
          </a:ln>
          <a:effectLst/>
        </p:spPr>
      </p:cxnSp>
      <p:cxnSp>
        <p:nvCxnSpPr>
          <p:cNvPr id="81" name="直線單箭頭接點 80"/>
          <p:cNvCxnSpPr>
            <a:stCxn id="50" idx="6"/>
            <a:endCxn id="56" idx="1"/>
          </p:cNvCxnSpPr>
          <p:nvPr/>
        </p:nvCxnSpPr>
        <p:spPr>
          <a:xfrm>
            <a:off x="2484081" y="4473624"/>
            <a:ext cx="1730301" cy="397945"/>
          </a:xfrm>
          <a:prstGeom prst="straightConnector1">
            <a:avLst/>
          </a:prstGeom>
          <a:noFill/>
          <a:ln w="9525" cap="flat" cmpd="sng" algn="ctr">
            <a:solidFill>
              <a:sysClr val="windowText" lastClr="000000"/>
            </a:solidFill>
            <a:prstDash val="solid"/>
            <a:tailEnd type="triangle"/>
          </a:ln>
          <a:effectLst/>
        </p:spPr>
      </p:cxnSp>
      <p:cxnSp>
        <p:nvCxnSpPr>
          <p:cNvPr id="82" name="直線單箭頭接點 81"/>
          <p:cNvCxnSpPr>
            <a:stCxn id="53" idx="5"/>
            <a:endCxn id="60" idx="1"/>
          </p:cNvCxnSpPr>
          <p:nvPr/>
        </p:nvCxnSpPr>
        <p:spPr>
          <a:xfrm>
            <a:off x="4570866" y="2707211"/>
            <a:ext cx="1083926" cy="1011964"/>
          </a:xfrm>
          <a:prstGeom prst="straightConnector1">
            <a:avLst/>
          </a:prstGeom>
          <a:noFill/>
          <a:ln w="9525" cap="flat" cmpd="sng" algn="ctr">
            <a:solidFill>
              <a:sysClr val="windowText" lastClr="000000"/>
            </a:solidFill>
            <a:prstDash val="solid"/>
            <a:tailEnd type="triangle"/>
          </a:ln>
          <a:effectLst/>
        </p:spPr>
      </p:cxnSp>
      <p:cxnSp>
        <p:nvCxnSpPr>
          <p:cNvPr id="83" name="直線單箭頭接點 82"/>
          <p:cNvCxnSpPr/>
          <p:nvPr/>
        </p:nvCxnSpPr>
        <p:spPr>
          <a:xfrm>
            <a:off x="4607780" y="3325628"/>
            <a:ext cx="973182" cy="463762"/>
          </a:xfrm>
          <a:prstGeom prst="straightConnector1">
            <a:avLst/>
          </a:prstGeom>
          <a:noFill/>
          <a:ln w="9525" cap="flat" cmpd="sng" algn="ctr">
            <a:solidFill>
              <a:sysClr val="windowText" lastClr="000000"/>
            </a:solidFill>
            <a:prstDash val="solid"/>
            <a:tailEnd type="triangle"/>
          </a:ln>
          <a:effectLst/>
        </p:spPr>
      </p:cxnSp>
      <p:cxnSp>
        <p:nvCxnSpPr>
          <p:cNvPr id="84" name="直線單箭頭接點 83"/>
          <p:cNvCxnSpPr>
            <a:stCxn id="55" idx="6"/>
            <a:endCxn id="60" idx="2"/>
          </p:cNvCxnSpPr>
          <p:nvPr/>
        </p:nvCxnSpPr>
        <p:spPr>
          <a:xfrm flipV="1">
            <a:off x="4644696" y="3897427"/>
            <a:ext cx="936267" cy="576197"/>
          </a:xfrm>
          <a:prstGeom prst="straightConnector1">
            <a:avLst/>
          </a:prstGeom>
          <a:noFill/>
          <a:ln w="9525" cap="flat" cmpd="sng" algn="ctr">
            <a:solidFill>
              <a:sysClr val="windowText" lastClr="000000"/>
            </a:solidFill>
            <a:prstDash val="solid"/>
            <a:tailEnd type="triangle"/>
          </a:ln>
          <a:effectLst/>
        </p:spPr>
      </p:cxnSp>
      <p:cxnSp>
        <p:nvCxnSpPr>
          <p:cNvPr id="85" name="直線單箭頭接點 84"/>
          <p:cNvCxnSpPr>
            <a:stCxn id="56" idx="7"/>
            <a:endCxn id="60" idx="3"/>
          </p:cNvCxnSpPr>
          <p:nvPr/>
        </p:nvCxnSpPr>
        <p:spPr>
          <a:xfrm flipV="1">
            <a:off x="4570866" y="4075679"/>
            <a:ext cx="1083926" cy="795890"/>
          </a:xfrm>
          <a:prstGeom prst="straightConnector1">
            <a:avLst/>
          </a:prstGeom>
          <a:noFill/>
          <a:ln w="9525" cap="flat" cmpd="sng" algn="ctr">
            <a:solidFill>
              <a:sysClr val="windowText" lastClr="000000"/>
            </a:solidFill>
            <a:prstDash val="solid"/>
            <a:tailEnd type="triangle"/>
          </a:ln>
          <a:effectLst/>
        </p:spPr>
      </p:cxnSp>
      <p:sp>
        <p:nvSpPr>
          <p:cNvPr id="92" name="橢圓 91"/>
          <p:cNvSpPr/>
          <p:nvPr/>
        </p:nvSpPr>
        <p:spPr>
          <a:xfrm>
            <a:off x="4167631" y="5465476"/>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3" name="文字方塊 92"/>
          <p:cNvSpPr txBox="1"/>
          <p:nvPr/>
        </p:nvSpPr>
        <p:spPr>
          <a:xfrm>
            <a:off x="4146613" y="5528709"/>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5</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cxnSp>
        <p:nvCxnSpPr>
          <p:cNvPr id="94" name="直線單箭頭接點 93"/>
          <p:cNvCxnSpPr>
            <a:endCxn id="92" idx="2"/>
          </p:cNvCxnSpPr>
          <p:nvPr/>
        </p:nvCxnSpPr>
        <p:spPr>
          <a:xfrm>
            <a:off x="2399058" y="5246668"/>
            <a:ext cx="1768573" cy="470895"/>
          </a:xfrm>
          <a:prstGeom prst="straightConnector1">
            <a:avLst/>
          </a:prstGeom>
          <a:noFill/>
          <a:ln w="9525" cap="flat" cmpd="sng" algn="ctr">
            <a:solidFill>
              <a:sysClr val="windowText" lastClr="000000"/>
            </a:solidFill>
            <a:prstDash val="solid"/>
            <a:tailEnd type="triangle"/>
          </a:ln>
          <a:effectLst/>
        </p:spPr>
      </p:cxnSp>
      <p:cxnSp>
        <p:nvCxnSpPr>
          <p:cNvPr id="95" name="直線單箭頭接點 94"/>
          <p:cNvCxnSpPr>
            <a:endCxn id="60" idx="4"/>
          </p:cNvCxnSpPr>
          <p:nvPr/>
        </p:nvCxnSpPr>
        <p:spPr>
          <a:xfrm flipV="1">
            <a:off x="4692792" y="4149514"/>
            <a:ext cx="1140242" cy="1548472"/>
          </a:xfrm>
          <a:prstGeom prst="straightConnector1">
            <a:avLst/>
          </a:prstGeom>
          <a:noFill/>
          <a:ln w="9525" cap="flat" cmpd="sng" algn="ctr">
            <a:solidFill>
              <a:sysClr val="windowText" lastClr="000000"/>
            </a:solidFill>
            <a:prstDash val="solid"/>
            <a:tailEnd type="triangle"/>
          </a:ln>
          <a:effectLst/>
        </p:spPr>
      </p:cxnSp>
      <p:grpSp>
        <p:nvGrpSpPr>
          <p:cNvPr id="5" name="群組 4"/>
          <p:cNvGrpSpPr/>
          <p:nvPr/>
        </p:nvGrpSpPr>
        <p:grpSpPr>
          <a:xfrm>
            <a:off x="1185878" y="2544651"/>
            <a:ext cx="4645322" cy="3188605"/>
            <a:chOff x="3814466" y="2114926"/>
            <a:chExt cx="4645322" cy="3188605"/>
          </a:xfrm>
        </p:grpSpPr>
        <p:cxnSp>
          <p:nvCxnSpPr>
            <p:cNvPr id="45" name="直線單箭頭接點 44"/>
            <p:cNvCxnSpPr/>
            <p:nvPr/>
          </p:nvCxnSpPr>
          <p:spPr>
            <a:xfrm flipV="1">
              <a:off x="3814466" y="2293179"/>
              <a:ext cx="866055" cy="1190216"/>
            </a:xfrm>
            <a:prstGeom prst="straightConnector1">
              <a:avLst/>
            </a:prstGeom>
            <a:noFill/>
            <a:ln w="31750" cap="flat" cmpd="sng" algn="ctr">
              <a:solidFill>
                <a:srgbClr val="FF0000"/>
              </a:solidFill>
              <a:prstDash val="solid"/>
              <a:tailEnd type="triangle"/>
            </a:ln>
            <a:effectLst/>
          </p:spPr>
        </p:cxnSp>
        <p:cxnSp>
          <p:nvCxnSpPr>
            <p:cNvPr id="46" name="直線單箭頭接點 45"/>
            <p:cNvCxnSpPr/>
            <p:nvPr/>
          </p:nvCxnSpPr>
          <p:spPr>
            <a:xfrm flipV="1">
              <a:off x="3814466" y="2941401"/>
              <a:ext cx="866055" cy="541994"/>
            </a:xfrm>
            <a:prstGeom prst="straightConnector1">
              <a:avLst/>
            </a:prstGeom>
            <a:noFill/>
            <a:ln w="31750" cap="flat" cmpd="sng" algn="ctr">
              <a:solidFill>
                <a:srgbClr val="FF0000"/>
              </a:solidFill>
              <a:prstDash val="solid"/>
              <a:tailEnd type="triangle"/>
            </a:ln>
            <a:effectLst/>
          </p:spPr>
        </p:cxnSp>
        <p:cxnSp>
          <p:nvCxnSpPr>
            <p:cNvPr id="47" name="直線單箭頭接點 46"/>
            <p:cNvCxnSpPr/>
            <p:nvPr/>
          </p:nvCxnSpPr>
          <p:spPr>
            <a:xfrm>
              <a:off x="3814466" y="3483395"/>
              <a:ext cx="866055" cy="397945"/>
            </a:xfrm>
            <a:prstGeom prst="straightConnector1">
              <a:avLst/>
            </a:prstGeom>
            <a:noFill/>
            <a:ln w="31750" cap="flat" cmpd="sng" algn="ctr">
              <a:solidFill>
                <a:srgbClr val="FF0000"/>
              </a:solidFill>
              <a:prstDash val="solid"/>
              <a:tailEnd type="triangle"/>
            </a:ln>
            <a:effectLst/>
          </p:spPr>
        </p:cxnSp>
        <p:cxnSp>
          <p:nvCxnSpPr>
            <p:cNvPr id="57" name="直線單箭頭接點 56"/>
            <p:cNvCxnSpPr/>
            <p:nvPr/>
          </p:nvCxnSpPr>
          <p:spPr>
            <a:xfrm>
              <a:off x="3814466" y="3483395"/>
              <a:ext cx="866055" cy="974142"/>
            </a:xfrm>
            <a:prstGeom prst="straightConnector1">
              <a:avLst/>
            </a:prstGeom>
            <a:noFill/>
            <a:ln w="31750" cap="flat" cmpd="sng" algn="ctr">
              <a:solidFill>
                <a:srgbClr val="FF0000"/>
              </a:solidFill>
              <a:prstDash val="solid"/>
              <a:tailEnd type="triangle"/>
            </a:ln>
            <a:effectLst/>
          </p:spPr>
        </p:cxnSp>
        <p:cxnSp>
          <p:nvCxnSpPr>
            <p:cNvPr id="58" name="直線單箭頭接點 57"/>
            <p:cNvCxnSpPr/>
            <p:nvPr/>
          </p:nvCxnSpPr>
          <p:spPr>
            <a:xfrm>
              <a:off x="5110835" y="2114926"/>
              <a:ext cx="1656472" cy="0"/>
            </a:xfrm>
            <a:prstGeom prst="straightConnector1">
              <a:avLst/>
            </a:prstGeom>
            <a:noFill/>
            <a:ln w="31750" cap="flat" cmpd="sng" algn="ctr">
              <a:solidFill>
                <a:srgbClr val="FF0000"/>
              </a:solidFill>
              <a:prstDash val="solid"/>
              <a:tailEnd type="triangle"/>
            </a:ln>
            <a:effectLst/>
          </p:spPr>
        </p:cxnSp>
        <p:cxnSp>
          <p:nvCxnSpPr>
            <p:cNvPr id="59" name="直線單箭頭接點 58"/>
            <p:cNvCxnSpPr/>
            <p:nvPr/>
          </p:nvCxnSpPr>
          <p:spPr>
            <a:xfrm>
              <a:off x="5110835" y="2763148"/>
              <a:ext cx="1656472" cy="1296444"/>
            </a:xfrm>
            <a:prstGeom prst="straightConnector1">
              <a:avLst/>
            </a:prstGeom>
            <a:noFill/>
            <a:ln w="31750" cap="flat" cmpd="sng" algn="ctr">
              <a:solidFill>
                <a:srgbClr val="FF0000"/>
              </a:solidFill>
              <a:prstDash val="solid"/>
              <a:tailEnd type="triangle"/>
            </a:ln>
            <a:effectLst/>
          </p:spPr>
        </p:cxnSp>
        <p:cxnSp>
          <p:nvCxnSpPr>
            <p:cNvPr id="61" name="直線單箭頭接點 60"/>
            <p:cNvCxnSpPr/>
            <p:nvPr/>
          </p:nvCxnSpPr>
          <p:spPr>
            <a:xfrm>
              <a:off x="5110835" y="4059592"/>
              <a:ext cx="1730301" cy="397945"/>
            </a:xfrm>
            <a:prstGeom prst="straightConnector1">
              <a:avLst/>
            </a:prstGeom>
            <a:noFill/>
            <a:ln w="31750" cap="flat" cmpd="sng" algn="ctr">
              <a:solidFill>
                <a:srgbClr val="FF0000"/>
              </a:solidFill>
              <a:prstDash val="solid"/>
              <a:tailEnd type="triangle"/>
            </a:ln>
            <a:effectLst/>
          </p:spPr>
        </p:cxnSp>
        <p:cxnSp>
          <p:nvCxnSpPr>
            <p:cNvPr id="64" name="直線單箭頭接點 63"/>
            <p:cNvCxnSpPr/>
            <p:nvPr/>
          </p:nvCxnSpPr>
          <p:spPr>
            <a:xfrm>
              <a:off x="7197620" y="2293179"/>
              <a:ext cx="1083926" cy="1011964"/>
            </a:xfrm>
            <a:prstGeom prst="straightConnector1">
              <a:avLst/>
            </a:prstGeom>
            <a:noFill/>
            <a:ln w="31750" cap="flat" cmpd="sng" algn="ctr">
              <a:solidFill>
                <a:srgbClr val="FF0000"/>
              </a:solidFill>
              <a:prstDash val="solid"/>
              <a:tailEnd type="triangle"/>
            </a:ln>
            <a:effectLst/>
          </p:spPr>
        </p:cxnSp>
        <p:cxnSp>
          <p:nvCxnSpPr>
            <p:cNvPr id="77" name="直線單箭頭接點 76"/>
            <p:cNvCxnSpPr/>
            <p:nvPr/>
          </p:nvCxnSpPr>
          <p:spPr>
            <a:xfrm flipV="1">
              <a:off x="7271450" y="3483395"/>
              <a:ext cx="936267" cy="576197"/>
            </a:xfrm>
            <a:prstGeom prst="straightConnector1">
              <a:avLst/>
            </a:prstGeom>
            <a:noFill/>
            <a:ln w="31750" cap="flat" cmpd="sng" algn="ctr">
              <a:solidFill>
                <a:srgbClr val="FF0000"/>
              </a:solidFill>
              <a:prstDash val="solid"/>
              <a:tailEnd type="triangle"/>
            </a:ln>
            <a:effectLst/>
          </p:spPr>
        </p:cxnSp>
        <p:cxnSp>
          <p:nvCxnSpPr>
            <p:cNvPr id="80" name="直線單箭頭接點 79"/>
            <p:cNvCxnSpPr/>
            <p:nvPr/>
          </p:nvCxnSpPr>
          <p:spPr>
            <a:xfrm flipV="1">
              <a:off x="7197620" y="3661647"/>
              <a:ext cx="1083926" cy="795890"/>
            </a:xfrm>
            <a:prstGeom prst="straightConnector1">
              <a:avLst/>
            </a:prstGeom>
            <a:noFill/>
            <a:ln w="31750" cap="flat" cmpd="sng" algn="ctr">
              <a:solidFill>
                <a:srgbClr val="FF0000"/>
              </a:solidFill>
              <a:prstDash val="solid"/>
              <a:tailEnd type="triangle"/>
            </a:ln>
            <a:effectLst/>
          </p:spPr>
        </p:cxnSp>
        <p:cxnSp>
          <p:nvCxnSpPr>
            <p:cNvPr id="86" name="直線單箭頭接點 85"/>
            <p:cNvCxnSpPr/>
            <p:nvPr/>
          </p:nvCxnSpPr>
          <p:spPr>
            <a:xfrm>
              <a:off x="5025812" y="4832636"/>
              <a:ext cx="1768573" cy="470895"/>
            </a:xfrm>
            <a:prstGeom prst="straightConnector1">
              <a:avLst/>
            </a:prstGeom>
            <a:noFill/>
            <a:ln w="31750" cap="flat" cmpd="sng" algn="ctr">
              <a:solidFill>
                <a:srgbClr val="FF0000"/>
              </a:solidFill>
              <a:prstDash val="solid"/>
              <a:tailEnd type="triangle"/>
            </a:ln>
            <a:effectLst/>
          </p:spPr>
        </p:cxnSp>
        <p:cxnSp>
          <p:nvCxnSpPr>
            <p:cNvPr id="87" name="直線單箭頭接點 86"/>
            <p:cNvCxnSpPr/>
            <p:nvPr/>
          </p:nvCxnSpPr>
          <p:spPr>
            <a:xfrm flipV="1">
              <a:off x="7319546" y="3735482"/>
              <a:ext cx="1140242" cy="1548472"/>
            </a:xfrm>
            <a:prstGeom prst="straightConnector1">
              <a:avLst/>
            </a:prstGeom>
            <a:noFill/>
            <a:ln w="31750" cap="flat" cmpd="sng" algn="ctr">
              <a:solidFill>
                <a:srgbClr val="FF0000"/>
              </a:solidFill>
              <a:prstDash val="solid"/>
              <a:tailEnd type="triangle"/>
            </a:ln>
            <a:effectLst/>
          </p:spPr>
        </p:cxnSp>
      </p:grpSp>
      <p:cxnSp>
        <p:nvCxnSpPr>
          <p:cNvPr id="89" name="直線單箭頭接點 88"/>
          <p:cNvCxnSpPr/>
          <p:nvPr/>
        </p:nvCxnSpPr>
        <p:spPr>
          <a:xfrm>
            <a:off x="1055649" y="4153825"/>
            <a:ext cx="909626" cy="1538225"/>
          </a:xfrm>
          <a:prstGeom prst="straightConnector1">
            <a:avLst/>
          </a:prstGeom>
          <a:noFill/>
          <a:ln w="9525" cap="flat" cmpd="sng" algn="ctr">
            <a:solidFill>
              <a:sysClr val="windowText" lastClr="000000"/>
            </a:solidFill>
            <a:prstDash val="solid"/>
            <a:tailEnd type="triangle"/>
          </a:ln>
          <a:effectLst/>
        </p:spPr>
      </p:cxnSp>
      <p:sp>
        <p:nvSpPr>
          <p:cNvPr id="90" name="橢圓 89"/>
          <p:cNvSpPr/>
          <p:nvPr/>
        </p:nvSpPr>
        <p:spPr>
          <a:xfrm>
            <a:off x="1972656" y="5466973"/>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1" name="文字方塊 90"/>
          <p:cNvSpPr txBox="1"/>
          <p:nvPr/>
        </p:nvSpPr>
        <p:spPr>
          <a:xfrm>
            <a:off x="1986300" y="5492034"/>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smtClean="0">
                <a:solidFill>
                  <a:prstClr val="black"/>
                </a:solidFill>
                <a:latin typeface="Times New Roman" pitchFamily="18" charset="0"/>
                <a:ea typeface="新細明體"/>
                <a:cs typeface="Times New Roman" pitchFamily="18" charset="0"/>
              </a:rPr>
              <a:t>5</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 name="文字方塊 5"/>
          <p:cNvSpPr txBox="1"/>
          <p:nvPr/>
        </p:nvSpPr>
        <p:spPr>
          <a:xfrm>
            <a:off x="3082185" y="2109276"/>
            <a:ext cx="352982" cy="461665"/>
          </a:xfrm>
          <a:prstGeom prst="rect">
            <a:avLst/>
          </a:prstGeom>
          <a:noFill/>
        </p:spPr>
        <p:txBody>
          <a:bodyPr wrap="none" rtlCol="0">
            <a:spAutoFit/>
          </a:bodyPr>
          <a:lstStyle/>
          <a:p>
            <a:r>
              <a:rPr lang="en-US" altLang="zh-TW" dirty="0">
                <a:solidFill>
                  <a:srgbClr val="000099"/>
                </a:solidFill>
              </a:rPr>
              <a:t>7</a:t>
            </a:r>
            <a:endParaRPr lang="zh-TW" altLang="en-US" dirty="0">
              <a:solidFill>
                <a:srgbClr val="000099"/>
              </a:solidFill>
            </a:endParaRPr>
          </a:p>
        </p:txBody>
      </p:sp>
      <p:sp>
        <p:nvSpPr>
          <p:cNvPr id="96" name="文字方塊 95"/>
          <p:cNvSpPr txBox="1"/>
          <p:nvPr/>
        </p:nvSpPr>
        <p:spPr>
          <a:xfrm>
            <a:off x="3026988" y="3255700"/>
            <a:ext cx="352982" cy="461665"/>
          </a:xfrm>
          <a:prstGeom prst="rect">
            <a:avLst/>
          </a:prstGeom>
          <a:noFill/>
        </p:spPr>
        <p:txBody>
          <a:bodyPr wrap="none" rtlCol="0">
            <a:spAutoFit/>
          </a:bodyPr>
          <a:lstStyle/>
          <a:p>
            <a:r>
              <a:rPr lang="en-US" altLang="zh-TW" dirty="0">
                <a:solidFill>
                  <a:srgbClr val="000099"/>
                </a:solidFill>
              </a:rPr>
              <a:t>9</a:t>
            </a:r>
            <a:endParaRPr lang="zh-TW" altLang="en-US" dirty="0">
              <a:solidFill>
                <a:srgbClr val="000099"/>
              </a:solidFill>
            </a:endParaRPr>
          </a:p>
        </p:txBody>
      </p:sp>
      <p:sp>
        <p:nvSpPr>
          <p:cNvPr id="97" name="文字方塊 96"/>
          <p:cNvSpPr txBox="1"/>
          <p:nvPr/>
        </p:nvSpPr>
        <p:spPr>
          <a:xfrm>
            <a:off x="3007407" y="4051933"/>
            <a:ext cx="521297" cy="461665"/>
          </a:xfrm>
          <a:prstGeom prst="rect">
            <a:avLst/>
          </a:prstGeom>
          <a:noFill/>
        </p:spPr>
        <p:txBody>
          <a:bodyPr wrap="none" rtlCol="0">
            <a:spAutoFit/>
          </a:bodyPr>
          <a:lstStyle/>
          <a:p>
            <a:r>
              <a:rPr lang="en-US" altLang="zh-TW" dirty="0" smtClean="0">
                <a:solidFill>
                  <a:srgbClr val="000099"/>
                </a:solidFill>
              </a:rPr>
              <a:t>12</a:t>
            </a:r>
            <a:endParaRPr lang="zh-TW" altLang="en-US" dirty="0">
              <a:solidFill>
                <a:srgbClr val="000099"/>
              </a:solidFill>
            </a:endParaRPr>
          </a:p>
        </p:txBody>
      </p:sp>
      <p:sp>
        <p:nvSpPr>
          <p:cNvPr id="98" name="文字方塊 97"/>
          <p:cNvSpPr txBox="1"/>
          <p:nvPr/>
        </p:nvSpPr>
        <p:spPr>
          <a:xfrm>
            <a:off x="3448847" y="4635145"/>
            <a:ext cx="352982" cy="461665"/>
          </a:xfrm>
          <a:prstGeom prst="rect">
            <a:avLst/>
          </a:prstGeom>
          <a:noFill/>
        </p:spPr>
        <p:txBody>
          <a:bodyPr wrap="none" rtlCol="0">
            <a:spAutoFit/>
          </a:bodyPr>
          <a:lstStyle/>
          <a:p>
            <a:r>
              <a:rPr lang="en-US" altLang="zh-TW" dirty="0" smtClean="0">
                <a:solidFill>
                  <a:srgbClr val="000099"/>
                </a:solidFill>
              </a:rPr>
              <a:t>5</a:t>
            </a:r>
            <a:endParaRPr lang="zh-TW" altLang="en-US" dirty="0">
              <a:solidFill>
                <a:srgbClr val="000099"/>
              </a:solidFill>
            </a:endParaRPr>
          </a:p>
        </p:txBody>
      </p:sp>
      <p:sp>
        <p:nvSpPr>
          <p:cNvPr id="99" name="文字方塊 98"/>
          <p:cNvSpPr txBox="1"/>
          <p:nvPr/>
        </p:nvSpPr>
        <p:spPr>
          <a:xfrm>
            <a:off x="3082185" y="5400055"/>
            <a:ext cx="521297" cy="461665"/>
          </a:xfrm>
          <a:prstGeom prst="rect">
            <a:avLst/>
          </a:prstGeom>
          <a:noFill/>
        </p:spPr>
        <p:txBody>
          <a:bodyPr wrap="none" rtlCol="0">
            <a:spAutoFit/>
          </a:bodyPr>
          <a:lstStyle/>
          <a:p>
            <a:r>
              <a:rPr lang="en-US" altLang="zh-TW" dirty="0" smtClean="0">
                <a:solidFill>
                  <a:srgbClr val="000099"/>
                </a:solidFill>
              </a:rPr>
              <a:t>20</a:t>
            </a:r>
            <a:endParaRPr lang="zh-TW" altLang="en-US" dirty="0">
              <a:solidFill>
                <a:srgbClr val="000099"/>
              </a:solidFill>
            </a:endParaRPr>
          </a:p>
        </p:txBody>
      </p:sp>
      <mc:AlternateContent xmlns:mc="http://schemas.openxmlformats.org/markup-compatibility/2006" xmlns:a14="http://schemas.microsoft.com/office/drawing/2010/main">
        <mc:Choice Requires="a14">
          <p:sp>
            <p:nvSpPr>
              <p:cNvPr id="104" name="文字方塊 103"/>
              <p:cNvSpPr txBox="1"/>
              <p:nvPr/>
            </p:nvSpPr>
            <p:spPr>
              <a:xfrm>
                <a:off x="6850067" y="2868431"/>
                <a:ext cx="2138534" cy="2308324"/>
              </a:xfrm>
              <a:prstGeom prst="rect">
                <a:avLst/>
              </a:prstGeom>
              <a:noFill/>
            </p:spPr>
            <p:txBody>
              <a:bodyPr wrap="none" rtlCol="0">
                <a:spAutoFit/>
              </a:bodyPr>
              <a:lstStyle/>
              <a:p>
                <a:r>
                  <a:rPr lang="en-US" altLang="zh-TW" dirty="0" smtClean="0"/>
                  <a:t>Order:</a:t>
                </a:r>
              </a:p>
              <a:p>
                <a:r>
                  <a:rPr lang="en-US" altLang="zh-TW" dirty="0" smtClean="0">
                    <a:solidFill>
                      <a:srgbClr val="000099"/>
                    </a:solidFill>
                  </a:rPr>
                  <a:t>1. </a:t>
                </a:r>
                <a14:m>
                  <m:oMath xmlns:m="http://schemas.openxmlformats.org/officeDocument/2006/math">
                    <m:sSub>
                      <m:sSubPr>
                        <m:ctrlPr>
                          <a:rPr lang="en-US" altLang="zh-TW" i="1" smtClean="0">
                            <a:solidFill>
                              <a:srgbClr val="000099"/>
                            </a:solidFill>
                            <a:latin typeface="Cambria Math"/>
                          </a:rPr>
                        </m:ctrlPr>
                      </m:sSubPr>
                      <m:e>
                        <m:r>
                          <a:rPr lang="en-US" altLang="zh-TW" b="0" i="1" smtClean="0">
                            <a:solidFill>
                              <a:srgbClr val="000099"/>
                            </a:solidFill>
                            <a:latin typeface="Cambria Math" panose="02040503050406030204" pitchFamily="18" charset="0"/>
                          </a:rPr>
                          <m:t>𝑃</m:t>
                        </m:r>
                      </m:e>
                      <m:sub>
                        <m:r>
                          <a:rPr lang="en-US" altLang="zh-TW" b="0" i="1" smtClean="0">
                            <a:solidFill>
                              <a:srgbClr val="000099"/>
                            </a:solidFill>
                            <a:latin typeface="Cambria Math" panose="02040503050406030204" pitchFamily="18" charset="0"/>
                          </a:rPr>
                          <m:t>3</m:t>
                        </m:r>
                      </m:sub>
                    </m:sSub>
                  </m:oMath>
                </a14:m>
                <a:r>
                  <a:rPr lang="en-US" altLang="zh-TW" dirty="0" smtClean="0">
                    <a:solidFill>
                      <a:srgbClr val="000099"/>
                    </a:solidFill>
                  </a:rPr>
                  <a:t>-</a:t>
                </a:r>
                <a14:m>
                  <m:oMath xmlns:m="http://schemas.openxmlformats.org/officeDocument/2006/math">
                    <m:sSub>
                      <m:sSubPr>
                        <m:ctrlPr>
                          <a:rPr lang="en-US" altLang="zh-TW" i="1">
                            <a:solidFill>
                              <a:srgbClr val="000099"/>
                            </a:solidFill>
                            <a:latin typeface="Cambria Math"/>
                          </a:rPr>
                        </m:ctrlPr>
                      </m:sSubPr>
                      <m:e>
                        <m:r>
                          <a:rPr lang="en-US" altLang="zh-TW" b="0" i="1" smtClean="0">
                            <a:solidFill>
                              <a:srgbClr val="000099"/>
                            </a:solidFill>
                            <a:latin typeface="Cambria Math" panose="02040503050406030204" pitchFamily="18" charset="0"/>
                          </a:rPr>
                          <m:t>𝑈𝐸</m:t>
                        </m:r>
                      </m:e>
                      <m:sub>
                        <m:r>
                          <a:rPr lang="en-US" altLang="zh-TW" b="0" i="1" smtClean="0">
                            <a:solidFill>
                              <a:srgbClr val="000099"/>
                            </a:solidFill>
                            <a:latin typeface="Cambria Math" panose="02040503050406030204" pitchFamily="18" charset="0"/>
                          </a:rPr>
                          <m:t>4</m:t>
                        </m:r>
                      </m:sub>
                    </m:sSub>
                  </m:oMath>
                </a14:m>
                <a:r>
                  <a:rPr lang="en-US" altLang="zh-TW" dirty="0" smtClean="0">
                    <a:solidFill>
                      <a:srgbClr val="000099"/>
                    </a:solidFill>
                  </a:rPr>
                  <a:t> (5)</a:t>
                </a:r>
              </a:p>
              <a:p>
                <a:r>
                  <a:rPr lang="en-US" altLang="zh-TW" dirty="0" smtClean="0">
                    <a:solidFill>
                      <a:srgbClr val="000099"/>
                    </a:solidFill>
                  </a:rPr>
                  <a:t>2. </a:t>
                </a:r>
                <a14:m>
                  <m:oMath xmlns:m="http://schemas.openxmlformats.org/officeDocument/2006/math">
                    <m:sSub>
                      <m:sSubPr>
                        <m:ctrlPr>
                          <a:rPr lang="en-US" altLang="zh-TW" i="1">
                            <a:solidFill>
                              <a:srgbClr val="000099"/>
                            </a:solidFill>
                            <a:latin typeface="Cambria Math"/>
                          </a:rPr>
                        </m:ctrlPr>
                      </m:sSubPr>
                      <m:e>
                        <m:r>
                          <a:rPr lang="en-US" altLang="zh-TW" i="1">
                            <a:solidFill>
                              <a:srgbClr val="000099"/>
                            </a:solidFill>
                            <a:latin typeface="Cambria Math" panose="02040503050406030204" pitchFamily="18" charset="0"/>
                          </a:rPr>
                          <m:t>𝑃</m:t>
                        </m:r>
                      </m:e>
                      <m:sub>
                        <m:r>
                          <a:rPr lang="en-US" altLang="zh-TW" b="0" i="1" smtClean="0">
                            <a:solidFill>
                              <a:srgbClr val="000099"/>
                            </a:solidFill>
                            <a:latin typeface="Cambria Math" panose="02040503050406030204" pitchFamily="18" charset="0"/>
                          </a:rPr>
                          <m:t>1</m:t>
                        </m:r>
                      </m:sub>
                    </m:sSub>
                  </m:oMath>
                </a14:m>
                <a:r>
                  <a:rPr lang="en-US" altLang="zh-TW" dirty="0">
                    <a:solidFill>
                      <a:srgbClr val="000099"/>
                    </a:solidFill>
                  </a:rPr>
                  <a:t>-</a:t>
                </a:r>
                <a14:m>
                  <m:oMath xmlns:m="http://schemas.openxmlformats.org/officeDocument/2006/math">
                    <m:sSub>
                      <m:sSubPr>
                        <m:ctrlPr>
                          <a:rPr lang="en-US" altLang="zh-TW" i="1">
                            <a:solidFill>
                              <a:srgbClr val="000099"/>
                            </a:solidFill>
                            <a:latin typeface="Cambria Math"/>
                          </a:rPr>
                        </m:ctrlPr>
                      </m:sSubPr>
                      <m:e>
                        <m:r>
                          <a:rPr lang="en-US" altLang="zh-TW" i="1">
                            <a:solidFill>
                              <a:srgbClr val="000099"/>
                            </a:solidFill>
                            <a:latin typeface="Cambria Math" panose="02040503050406030204" pitchFamily="18" charset="0"/>
                          </a:rPr>
                          <m:t>𝑈𝐸</m:t>
                        </m:r>
                      </m:e>
                      <m:sub>
                        <m:r>
                          <a:rPr lang="en-US" altLang="zh-TW" b="0" i="1" smtClean="0">
                            <a:solidFill>
                              <a:srgbClr val="000099"/>
                            </a:solidFill>
                            <a:latin typeface="Cambria Math" panose="02040503050406030204" pitchFamily="18" charset="0"/>
                          </a:rPr>
                          <m:t>1</m:t>
                        </m:r>
                      </m:sub>
                    </m:sSub>
                  </m:oMath>
                </a14:m>
                <a:r>
                  <a:rPr lang="en-US" altLang="zh-TW" dirty="0" smtClean="0">
                    <a:solidFill>
                      <a:srgbClr val="000099"/>
                    </a:solidFill>
                  </a:rPr>
                  <a:t> (7)</a:t>
                </a:r>
                <a:endParaRPr lang="en-US" altLang="zh-TW" dirty="0">
                  <a:solidFill>
                    <a:srgbClr val="000099"/>
                  </a:solidFill>
                </a:endParaRPr>
              </a:p>
              <a:p>
                <a:r>
                  <a:rPr lang="en-US" altLang="zh-TW" dirty="0" smtClean="0">
                    <a:solidFill>
                      <a:srgbClr val="000099"/>
                    </a:solidFill>
                  </a:rPr>
                  <a:t>3. </a:t>
                </a:r>
                <a14:m>
                  <m:oMath xmlns:m="http://schemas.openxmlformats.org/officeDocument/2006/math">
                    <m:sSub>
                      <m:sSubPr>
                        <m:ctrlPr>
                          <a:rPr lang="en-US" altLang="zh-TW" i="1">
                            <a:solidFill>
                              <a:srgbClr val="000099"/>
                            </a:solidFill>
                            <a:latin typeface="Cambria Math"/>
                          </a:rPr>
                        </m:ctrlPr>
                      </m:sSubPr>
                      <m:e>
                        <m:r>
                          <a:rPr lang="en-US" altLang="zh-TW" i="1">
                            <a:solidFill>
                              <a:srgbClr val="000099"/>
                            </a:solidFill>
                            <a:latin typeface="Cambria Math" panose="02040503050406030204" pitchFamily="18" charset="0"/>
                          </a:rPr>
                          <m:t>𝑃</m:t>
                        </m:r>
                      </m:e>
                      <m:sub>
                        <m:r>
                          <a:rPr lang="en-US" altLang="zh-TW" b="0" i="1" smtClean="0">
                            <a:solidFill>
                              <a:srgbClr val="000099"/>
                            </a:solidFill>
                            <a:latin typeface="Cambria Math" panose="02040503050406030204" pitchFamily="18" charset="0"/>
                          </a:rPr>
                          <m:t>2</m:t>
                        </m:r>
                      </m:sub>
                    </m:sSub>
                  </m:oMath>
                </a14:m>
                <a:r>
                  <a:rPr lang="en-US" altLang="zh-TW" dirty="0">
                    <a:solidFill>
                      <a:srgbClr val="000099"/>
                    </a:solidFill>
                  </a:rPr>
                  <a:t>-</a:t>
                </a:r>
                <a14:m>
                  <m:oMath xmlns:m="http://schemas.openxmlformats.org/officeDocument/2006/math">
                    <m:sSub>
                      <m:sSubPr>
                        <m:ctrlPr>
                          <a:rPr lang="en-US" altLang="zh-TW" i="1">
                            <a:solidFill>
                              <a:srgbClr val="000099"/>
                            </a:solidFill>
                            <a:latin typeface="Cambria Math"/>
                          </a:rPr>
                        </m:ctrlPr>
                      </m:sSubPr>
                      <m:e>
                        <m:r>
                          <a:rPr lang="en-US" altLang="zh-TW" i="1">
                            <a:solidFill>
                              <a:srgbClr val="000099"/>
                            </a:solidFill>
                            <a:latin typeface="Cambria Math" panose="02040503050406030204" pitchFamily="18" charset="0"/>
                          </a:rPr>
                          <m:t>𝑈𝐸</m:t>
                        </m:r>
                      </m:e>
                      <m:sub>
                        <m:r>
                          <a:rPr lang="en-US" altLang="zh-TW" b="0" i="1" smtClean="0">
                            <a:solidFill>
                              <a:srgbClr val="000099"/>
                            </a:solidFill>
                            <a:latin typeface="Cambria Math" panose="02040503050406030204" pitchFamily="18" charset="0"/>
                          </a:rPr>
                          <m:t>3</m:t>
                        </m:r>
                      </m:sub>
                    </m:sSub>
                  </m:oMath>
                </a14:m>
                <a:r>
                  <a:rPr lang="en-US" altLang="zh-TW" dirty="0" smtClean="0">
                    <a:solidFill>
                      <a:srgbClr val="000099"/>
                    </a:solidFill>
                  </a:rPr>
                  <a:t> (9)</a:t>
                </a:r>
                <a:endParaRPr lang="en-US" altLang="zh-TW" dirty="0">
                  <a:solidFill>
                    <a:srgbClr val="000099"/>
                  </a:solidFill>
                </a:endParaRPr>
              </a:p>
              <a:p>
                <a:r>
                  <a:rPr lang="en-US" altLang="zh-TW" dirty="0" smtClean="0">
                    <a:solidFill>
                      <a:srgbClr val="000099"/>
                    </a:solidFill>
                  </a:rPr>
                  <a:t>4. </a:t>
                </a:r>
                <a14:m>
                  <m:oMath xmlns:m="http://schemas.openxmlformats.org/officeDocument/2006/math">
                    <m:sSub>
                      <m:sSubPr>
                        <m:ctrlPr>
                          <a:rPr lang="en-US" altLang="zh-TW" i="1">
                            <a:solidFill>
                              <a:srgbClr val="000099"/>
                            </a:solidFill>
                            <a:latin typeface="Cambria Math"/>
                          </a:rPr>
                        </m:ctrlPr>
                      </m:sSubPr>
                      <m:e>
                        <m:r>
                          <a:rPr lang="en-US" altLang="zh-TW" i="1">
                            <a:solidFill>
                              <a:srgbClr val="000099"/>
                            </a:solidFill>
                            <a:latin typeface="Cambria Math" panose="02040503050406030204" pitchFamily="18" charset="0"/>
                          </a:rPr>
                          <m:t>𝑃</m:t>
                        </m:r>
                      </m:e>
                      <m:sub>
                        <m:r>
                          <a:rPr lang="en-US" altLang="zh-TW" b="0" i="1" smtClean="0">
                            <a:solidFill>
                              <a:srgbClr val="000099"/>
                            </a:solidFill>
                            <a:latin typeface="Cambria Math" panose="02040503050406030204" pitchFamily="18" charset="0"/>
                          </a:rPr>
                          <m:t>4</m:t>
                        </m:r>
                      </m:sub>
                    </m:sSub>
                  </m:oMath>
                </a14:m>
                <a:r>
                  <a:rPr lang="en-US" altLang="zh-TW" dirty="0">
                    <a:solidFill>
                      <a:srgbClr val="000099"/>
                    </a:solidFill>
                  </a:rPr>
                  <a:t>-</a:t>
                </a:r>
                <a14:m>
                  <m:oMath xmlns:m="http://schemas.openxmlformats.org/officeDocument/2006/math">
                    <m:sSub>
                      <m:sSubPr>
                        <m:ctrlPr>
                          <a:rPr lang="en-US" altLang="zh-TW" i="1">
                            <a:solidFill>
                              <a:srgbClr val="000099"/>
                            </a:solidFill>
                            <a:latin typeface="Cambria Math"/>
                          </a:rPr>
                        </m:ctrlPr>
                      </m:sSubPr>
                      <m:e>
                        <m:r>
                          <a:rPr lang="en-US" altLang="zh-TW" i="1">
                            <a:solidFill>
                              <a:srgbClr val="000099"/>
                            </a:solidFill>
                            <a:latin typeface="Cambria Math" panose="02040503050406030204" pitchFamily="18" charset="0"/>
                          </a:rPr>
                          <m:t>𝑈𝐸</m:t>
                        </m:r>
                      </m:e>
                      <m:sub>
                        <m:r>
                          <a:rPr lang="en-US" altLang="zh-TW" b="0" i="1" smtClean="0">
                            <a:solidFill>
                              <a:srgbClr val="000099"/>
                            </a:solidFill>
                            <a:latin typeface="Cambria Math" panose="02040503050406030204" pitchFamily="18" charset="0"/>
                          </a:rPr>
                          <m:t>5</m:t>
                        </m:r>
                      </m:sub>
                    </m:sSub>
                  </m:oMath>
                </a14:m>
                <a:r>
                  <a:rPr lang="en-US" altLang="zh-TW" dirty="0" smtClean="0">
                    <a:solidFill>
                      <a:srgbClr val="000099"/>
                    </a:solidFill>
                  </a:rPr>
                  <a:t> (20)</a:t>
                </a:r>
                <a:endParaRPr lang="en-US" altLang="zh-TW" dirty="0">
                  <a:solidFill>
                    <a:srgbClr val="000099"/>
                  </a:solidFill>
                </a:endParaRPr>
              </a:p>
              <a:p>
                <a:endParaRPr lang="en-US" altLang="zh-TW" dirty="0" smtClean="0"/>
              </a:p>
            </p:txBody>
          </p:sp>
        </mc:Choice>
        <mc:Fallback xmlns="">
          <p:sp>
            <p:nvSpPr>
              <p:cNvPr id="104" name="文字方塊 103"/>
              <p:cNvSpPr txBox="1">
                <a:spLocks noRot="1" noChangeAspect="1" noMove="1" noResize="1" noEditPoints="1" noAdjustHandles="1" noChangeArrowheads="1" noChangeShapeType="1" noTextEdit="1"/>
              </p:cNvSpPr>
              <p:nvPr/>
            </p:nvSpPr>
            <p:spPr>
              <a:xfrm>
                <a:off x="6850067" y="2868431"/>
                <a:ext cx="2138534" cy="2308324"/>
              </a:xfrm>
              <a:prstGeom prst="rect">
                <a:avLst/>
              </a:prstGeom>
              <a:blipFill rotWithShape="0">
                <a:blip r:embed="rId4"/>
                <a:stretch>
                  <a:fillRect l="-4558" t="-2116" r="-284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414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remove" grpId="0" nodeType="clickEffect">
                                  <p:stCondLst>
                                    <p:cond delay="0"/>
                                  </p:stCondLst>
                                  <p:childTnLst>
                                    <p:animScale>
                                      <p:cBhvr>
                                        <p:cTn id="11" dur="1500" fill="hold"/>
                                        <p:tgtEl>
                                          <p:spTgt spid="65"/>
                                        </p:tgtEl>
                                      </p:cBhvr>
                                      <p:by x="130000" y="130000"/>
                                    </p:animScale>
                                  </p:childTnLst>
                                </p:cTn>
                              </p:par>
                              <p:par>
                                <p:cTn id="12" presetID="6" presetClass="emph" presetSubtype="0" fill="remove" grpId="0" nodeType="withEffect">
                                  <p:stCondLst>
                                    <p:cond delay="0"/>
                                  </p:stCondLst>
                                  <p:childTnLst>
                                    <p:animScale>
                                      <p:cBhvr>
                                        <p:cTn id="13" dur="1500" fill="hold"/>
                                        <p:tgtEl>
                                          <p:spTgt spid="50"/>
                                        </p:tgtEl>
                                      </p:cBhvr>
                                      <p:by x="130000" y="130000"/>
                                    </p:animScale>
                                  </p:childTnLst>
                                </p:cTn>
                              </p:par>
                              <p:par>
                                <p:cTn id="14" presetID="6" presetClass="emph" presetSubtype="0" fill="remove" grpId="0" nodeType="withEffect">
                                  <p:stCondLst>
                                    <p:cond delay="0"/>
                                  </p:stCondLst>
                                  <p:childTnLst>
                                    <p:animScale>
                                      <p:cBhvr>
                                        <p:cTn id="15" dur="1500" fill="hold"/>
                                        <p:tgtEl>
                                          <p:spTgt spid="98"/>
                                        </p:tgtEl>
                                      </p:cBhvr>
                                      <p:by x="130000" y="130000"/>
                                    </p:animScale>
                                  </p:childTnLst>
                                </p:cTn>
                              </p:par>
                              <p:par>
                                <p:cTn id="16" presetID="6" presetClass="emph" presetSubtype="0" fill="remove" grpId="0" nodeType="withEffect">
                                  <p:stCondLst>
                                    <p:cond delay="0"/>
                                  </p:stCondLst>
                                  <p:childTnLst>
                                    <p:animScale>
                                      <p:cBhvr>
                                        <p:cTn id="17" dur="1500" fill="hold"/>
                                        <p:tgtEl>
                                          <p:spTgt spid="56"/>
                                        </p:tgtEl>
                                      </p:cBhvr>
                                      <p:by x="130000" y="130000"/>
                                    </p:animScale>
                                  </p:childTnLst>
                                </p:cTn>
                              </p:par>
                              <p:par>
                                <p:cTn id="18" presetID="6" presetClass="emph" presetSubtype="0" fill="remove" grpId="0" nodeType="withEffect">
                                  <p:stCondLst>
                                    <p:cond delay="0"/>
                                  </p:stCondLst>
                                  <p:childTnLst>
                                    <p:animScale>
                                      <p:cBhvr>
                                        <p:cTn id="19" dur="1500" fill="hold"/>
                                        <p:tgtEl>
                                          <p:spTgt spid="76"/>
                                        </p:tgtEl>
                                      </p:cBhvr>
                                      <p:by x="130000" y="130000"/>
                                    </p:animScale>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4">
                                            <p:txEl>
                                              <p:pRg st="1" end="1"/>
                                            </p:txEl>
                                          </p:spTgt>
                                        </p:tgtEl>
                                        <p:attrNameLst>
                                          <p:attrName>style.visibility</p:attrName>
                                        </p:attrNameLst>
                                      </p:cBhvr>
                                      <p:to>
                                        <p:strVal val="visible"/>
                                      </p:to>
                                    </p:set>
                                    <p:animEffect transition="in" filter="fade">
                                      <p:cBhvr>
                                        <p:cTn id="23" dur="500"/>
                                        <p:tgtEl>
                                          <p:spTgt spid="104">
                                            <p:txEl>
                                              <p:pRg st="1" end="1"/>
                                            </p:txEl>
                                          </p:spTgt>
                                        </p:tgtEl>
                                      </p:cBhvr>
                                    </p:animEffect>
                                  </p:childTnLst>
                                </p:cTn>
                              </p:par>
                            </p:childTnLst>
                          </p:cTn>
                        </p:par>
                        <p:par>
                          <p:cTn id="24" fill="hold">
                            <p:stCondLst>
                              <p:cond delay="2000"/>
                            </p:stCondLst>
                            <p:childTnLst>
                              <p:par>
                                <p:cTn id="25" presetID="6" presetClass="emph" presetSubtype="0" fill="remove" grpId="0" nodeType="afterEffect">
                                  <p:stCondLst>
                                    <p:cond delay="0"/>
                                  </p:stCondLst>
                                  <p:childTnLst>
                                    <p:animScale>
                                      <p:cBhvr>
                                        <p:cTn id="26" dur="1500" fill="hold"/>
                                        <p:tgtEl>
                                          <p:spTgt spid="62"/>
                                        </p:tgtEl>
                                      </p:cBhvr>
                                      <p:by x="150000" y="150000"/>
                                    </p:animScale>
                                  </p:childTnLst>
                                </p:cTn>
                              </p:par>
                              <p:par>
                                <p:cTn id="27" presetID="6" presetClass="emph" presetSubtype="0" fill="remove" grpId="0" nodeType="withEffect">
                                  <p:stCondLst>
                                    <p:cond delay="0"/>
                                  </p:stCondLst>
                                  <p:childTnLst>
                                    <p:animScale>
                                      <p:cBhvr>
                                        <p:cTn id="28" dur="1500" fill="hold"/>
                                        <p:tgtEl>
                                          <p:spTgt spid="48"/>
                                        </p:tgtEl>
                                      </p:cBhvr>
                                      <p:by x="150000" y="150000"/>
                                    </p:animScale>
                                  </p:childTnLst>
                                </p:cTn>
                              </p:par>
                              <p:par>
                                <p:cTn id="29" presetID="6" presetClass="emph" presetSubtype="0" fill="remove" grpId="0" nodeType="withEffect">
                                  <p:stCondLst>
                                    <p:cond delay="0"/>
                                  </p:stCondLst>
                                  <p:childTnLst>
                                    <p:animScale>
                                      <p:cBhvr>
                                        <p:cTn id="30" dur="1500" fill="hold"/>
                                        <p:tgtEl>
                                          <p:spTgt spid="6"/>
                                        </p:tgtEl>
                                      </p:cBhvr>
                                      <p:by x="150000" y="150000"/>
                                    </p:animScale>
                                  </p:childTnLst>
                                </p:cTn>
                              </p:par>
                              <p:par>
                                <p:cTn id="31" presetID="6" presetClass="emph" presetSubtype="0" fill="remove" grpId="0" nodeType="withEffect">
                                  <p:stCondLst>
                                    <p:cond delay="0"/>
                                  </p:stCondLst>
                                  <p:childTnLst>
                                    <p:animScale>
                                      <p:cBhvr>
                                        <p:cTn id="32" dur="1500" fill="hold"/>
                                        <p:tgtEl>
                                          <p:spTgt spid="53"/>
                                        </p:tgtEl>
                                      </p:cBhvr>
                                      <p:by x="150000" y="150000"/>
                                    </p:animScale>
                                  </p:childTnLst>
                                </p:cTn>
                              </p:par>
                              <p:par>
                                <p:cTn id="33" presetID="6" presetClass="emph" presetSubtype="0" fill="remove" grpId="0" nodeType="withEffect">
                                  <p:stCondLst>
                                    <p:cond delay="0"/>
                                  </p:stCondLst>
                                  <p:childTnLst>
                                    <p:animScale>
                                      <p:cBhvr>
                                        <p:cTn id="34" dur="1500" fill="hold"/>
                                        <p:tgtEl>
                                          <p:spTgt spid="73"/>
                                        </p:tgtEl>
                                      </p:cBhvr>
                                      <p:by x="150000" y="150000"/>
                                    </p:animScale>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04">
                                            <p:txEl>
                                              <p:pRg st="2" end="2"/>
                                            </p:txEl>
                                          </p:spTgt>
                                        </p:tgtEl>
                                        <p:attrNameLst>
                                          <p:attrName>style.visibility</p:attrName>
                                        </p:attrNameLst>
                                      </p:cBhvr>
                                      <p:to>
                                        <p:strVal val="visible"/>
                                      </p:to>
                                    </p:set>
                                    <p:animEffect transition="in" filter="fade">
                                      <p:cBhvr>
                                        <p:cTn id="38" dur="500"/>
                                        <p:tgtEl>
                                          <p:spTgt spid="104">
                                            <p:txEl>
                                              <p:pRg st="2" end="2"/>
                                            </p:txEl>
                                          </p:spTgt>
                                        </p:tgtEl>
                                      </p:cBhvr>
                                    </p:animEffect>
                                  </p:childTnLst>
                                </p:cTn>
                              </p:par>
                            </p:childTnLst>
                          </p:cTn>
                        </p:par>
                        <p:par>
                          <p:cTn id="39" fill="hold">
                            <p:stCondLst>
                              <p:cond delay="4000"/>
                            </p:stCondLst>
                            <p:childTnLst>
                              <p:par>
                                <p:cTn id="40" presetID="6" presetClass="emph" presetSubtype="0" fill="remove" grpId="0" nodeType="afterEffect">
                                  <p:stCondLst>
                                    <p:cond delay="0"/>
                                  </p:stCondLst>
                                  <p:childTnLst>
                                    <p:animScale>
                                      <p:cBhvr>
                                        <p:cTn id="41" dur="1500" fill="hold"/>
                                        <p:tgtEl>
                                          <p:spTgt spid="63"/>
                                        </p:tgtEl>
                                      </p:cBhvr>
                                      <p:by x="150000" y="150000"/>
                                    </p:animScale>
                                  </p:childTnLst>
                                </p:cTn>
                              </p:par>
                              <p:par>
                                <p:cTn id="42" presetID="6" presetClass="emph" presetSubtype="0" fill="remove" grpId="0" nodeType="withEffect">
                                  <p:stCondLst>
                                    <p:cond delay="0"/>
                                  </p:stCondLst>
                                  <p:childTnLst>
                                    <p:animScale>
                                      <p:cBhvr>
                                        <p:cTn id="43" dur="1500" fill="hold"/>
                                        <p:tgtEl>
                                          <p:spTgt spid="49"/>
                                        </p:tgtEl>
                                      </p:cBhvr>
                                      <p:by x="150000" y="150000"/>
                                    </p:animScale>
                                  </p:childTnLst>
                                </p:cTn>
                              </p:par>
                              <p:par>
                                <p:cTn id="44" presetID="6" presetClass="emph" presetSubtype="0" fill="remove" grpId="0" nodeType="withEffect">
                                  <p:stCondLst>
                                    <p:cond delay="0"/>
                                  </p:stCondLst>
                                  <p:childTnLst>
                                    <p:animScale>
                                      <p:cBhvr>
                                        <p:cTn id="45" dur="1500" fill="hold"/>
                                        <p:tgtEl>
                                          <p:spTgt spid="96"/>
                                        </p:tgtEl>
                                      </p:cBhvr>
                                      <p:by x="150000" y="150000"/>
                                    </p:animScale>
                                  </p:childTnLst>
                                </p:cTn>
                              </p:par>
                              <p:par>
                                <p:cTn id="46" presetID="6" presetClass="emph" presetSubtype="0" fill="remove" grpId="0" nodeType="withEffect">
                                  <p:stCondLst>
                                    <p:cond delay="0"/>
                                  </p:stCondLst>
                                  <p:childTnLst>
                                    <p:animScale>
                                      <p:cBhvr>
                                        <p:cTn id="47" dur="1500" fill="hold"/>
                                        <p:tgtEl>
                                          <p:spTgt spid="55"/>
                                        </p:tgtEl>
                                      </p:cBhvr>
                                      <p:by x="150000" y="150000"/>
                                    </p:animScale>
                                  </p:childTnLst>
                                </p:cTn>
                              </p:par>
                              <p:par>
                                <p:cTn id="48" presetID="6" presetClass="emph" presetSubtype="0" fill="remove" grpId="0" nodeType="withEffect">
                                  <p:stCondLst>
                                    <p:cond delay="0"/>
                                  </p:stCondLst>
                                  <p:childTnLst>
                                    <p:animScale>
                                      <p:cBhvr>
                                        <p:cTn id="49" dur="1500" fill="hold"/>
                                        <p:tgtEl>
                                          <p:spTgt spid="75"/>
                                        </p:tgtEl>
                                      </p:cBhvr>
                                      <p:by x="150000" y="150000"/>
                                    </p:animScale>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104">
                                            <p:txEl>
                                              <p:pRg st="3" end="3"/>
                                            </p:txEl>
                                          </p:spTgt>
                                        </p:tgtEl>
                                        <p:attrNameLst>
                                          <p:attrName>style.visibility</p:attrName>
                                        </p:attrNameLst>
                                      </p:cBhvr>
                                      <p:to>
                                        <p:strVal val="visible"/>
                                      </p:to>
                                    </p:set>
                                    <p:animEffect transition="in" filter="fade">
                                      <p:cBhvr>
                                        <p:cTn id="53" dur="500"/>
                                        <p:tgtEl>
                                          <p:spTgt spid="104">
                                            <p:txEl>
                                              <p:pRg st="3" end="3"/>
                                            </p:txEl>
                                          </p:spTgt>
                                        </p:tgtEl>
                                      </p:cBhvr>
                                    </p:animEffect>
                                  </p:childTnLst>
                                </p:cTn>
                              </p:par>
                            </p:childTnLst>
                          </p:cTn>
                        </p:par>
                        <p:par>
                          <p:cTn id="54" fill="hold">
                            <p:stCondLst>
                              <p:cond delay="6000"/>
                            </p:stCondLst>
                            <p:childTnLst>
                              <p:par>
                                <p:cTn id="55" presetID="6" presetClass="emph" presetSubtype="0" fill="remove" grpId="0" nodeType="afterEffect">
                                  <p:stCondLst>
                                    <p:cond delay="0"/>
                                  </p:stCondLst>
                                  <p:childTnLst>
                                    <p:animScale>
                                      <p:cBhvr>
                                        <p:cTn id="56" dur="1500" fill="hold"/>
                                        <p:tgtEl>
                                          <p:spTgt spid="51"/>
                                        </p:tgtEl>
                                      </p:cBhvr>
                                      <p:by x="150000" y="150000"/>
                                    </p:animScale>
                                  </p:childTnLst>
                                </p:cTn>
                              </p:par>
                              <p:par>
                                <p:cTn id="57" presetID="6" presetClass="emph" presetSubtype="0" fill="remove" grpId="0" nodeType="withEffect">
                                  <p:stCondLst>
                                    <p:cond delay="0"/>
                                  </p:stCondLst>
                                  <p:childTnLst>
                                    <p:animScale>
                                      <p:cBhvr>
                                        <p:cTn id="58" dur="1500" fill="hold"/>
                                        <p:tgtEl>
                                          <p:spTgt spid="66"/>
                                        </p:tgtEl>
                                      </p:cBhvr>
                                      <p:by x="150000" y="150000"/>
                                    </p:animScale>
                                  </p:childTnLst>
                                </p:cTn>
                              </p:par>
                              <p:par>
                                <p:cTn id="59" presetID="6" presetClass="emph" presetSubtype="0" fill="remove" grpId="0" nodeType="withEffect">
                                  <p:stCondLst>
                                    <p:cond delay="0"/>
                                  </p:stCondLst>
                                  <p:childTnLst>
                                    <p:animScale>
                                      <p:cBhvr>
                                        <p:cTn id="60" dur="1500" fill="hold"/>
                                        <p:tgtEl>
                                          <p:spTgt spid="99"/>
                                        </p:tgtEl>
                                      </p:cBhvr>
                                      <p:by x="150000" y="150000"/>
                                    </p:animScale>
                                  </p:childTnLst>
                                </p:cTn>
                              </p:par>
                              <p:par>
                                <p:cTn id="61" presetID="6" presetClass="emph" presetSubtype="0" fill="remove" grpId="0" nodeType="withEffect">
                                  <p:stCondLst>
                                    <p:cond delay="0"/>
                                  </p:stCondLst>
                                  <p:childTnLst>
                                    <p:animScale>
                                      <p:cBhvr>
                                        <p:cTn id="62" dur="1500" fill="hold"/>
                                        <p:tgtEl>
                                          <p:spTgt spid="93"/>
                                        </p:tgtEl>
                                      </p:cBhvr>
                                      <p:by x="150000" y="150000"/>
                                    </p:animScale>
                                  </p:childTnLst>
                                </p:cTn>
                              </p:par>
                              <p:par>
                                <p:cTn id="63" presetID="6" presetClass="emph" presetSubtype="0" fill="remove" grpId="0" nodeType="withEffect">
                                  <p:stCondLst>
                                    <p:cond delay="0"/>
                                  </p:stCondLst>
                                  <p:childTnLst>
                                    <p:animScale>
                                      <p:cBhvr>
                                        <p:cTn id="64" dur="1500" fill="hold"/>
                                        <p:tgtEl>
                                          <p:spTgt spid="92"/>
                                        </p:tgtEl>
                                      </p:cBhvr>
                                      <p:by x="150000" y="150000"/>
                                    </p:animScale>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104">
                                            <p:txEl>
                                              <p:pRg st="4" end="4"/>
                                            </p:txEl>
                                          </p:spTgt>
                                        </p:tgtEl>
                                        <p:attrNameLst>
                                          <p:attrName>style.visibility</p:attrName>
                                        </p:attrNameLst>
                                      </p:cBhvr>
                                      <p:to>
                                        <p:strVal val="visible"/>
                                      </p:to>
                                    </p:set>
                                    <p:animEffect transition="in" filter="fade">
                                      <p:cBhvr>
                                        <p:cTn id="68" dur="500"/>
                                        <p:tgtEl>
                                          <p:spTgt spid="1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3" grpId="0" animBg="1"/>
      <p:bldP spid="55" grpId="0" animBg="1"/>
      <p:bldP spid="56" grpId="0" animBg="1"/>
      <p:bldP spid="62" grpId="0"/>
      <p:bldP spid="63" grpId="0"/>
      <p:bldP spid="65" grpId="0"/>
      <p:bldP spid="66" grpId="0"/>
      <p:bldP spid="73" grpId="0"/>
      <p:bldP spid="75" grpId="0"/>
      <p:bldP spid="76" grpId="0"/>
      <p:bldP spid="92" grpId="0" animBg="1"/>
      <p:bldP spid="93" grpId="0"/>
      <p:bldP spid="6" grpId="0"/>
      <p:bldP spid="96" grpId="0"/>
      <p:bldP spid="98" grpId="0"/>
      <p:bldP spid="9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直線單箭頭接點 104"/>
          <p:cNvCxnSpPr>
            <a:endCxn id="55" idx="3"/>
          </p:cNvCxnSpPr>
          <p:nvPr/>
        </p:nvCxnSpPr>
        <p:spPr bwMode="auto">
          <a:xfrm>
            <a:off x="2719706" y="5047313"/>
            <a:ext cx="1781758" cy="23226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 name="標題 1"/>
          <p:cNvSpPr>
            <a:spLocks noGrp="1"/>
          </p:cNvSpPr>
          <p:nvPr>
            <p:ph type="title"/>
          </p:nvPr>
        </p:nvSpPr>
        <p:spPr/>
        <p:txBody>
          <a:bodyPr/>
          <a:lstStyle/>
          <a:p>
            <a:r>
              <a:rPr lang="en-US" altLang="zh-TW" dirty="0" smtClean="0"/>
              <a:t>Blacklist of Failed Routing Pairs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533400" y="908720"/>
                <a:ext cx="8077200" cy="4953000"/>
              </a:xfrm>
            </p:spPr>
            <p:txBody>
              <a:bodyPr/>
              <a:lstStyle/>
              <a:p>
                <a:r>
                  <a:rPr lang="en-US" altLang="zh-TW" dirty="0" smtClean="0"/>
                  <a:t>Record those pin-electrode matching pairs (candidates) with failed routing check into the blacklist</a:t>
                </a:r>
              </a:p>
              <a:p>
                <a:r>
                  <a:rPr lang="en-US" altLang="zh-TW" dirty="0" smtClean="0"/>
                  <a:t>When the </a:t>
                </a:r>
                <a14:m>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𝐺</m:t>
                        </m:r>
                      </m:e>
                      <m:sub>
                        <m:r>
                          <a:rPr lang="en-US" altLang="zh-TW" b="0" i="1" smtClean="0">
                            <a:latin typeface="Cambria Math" panose="02040503050406030204" pitchFamily="18" charset="0"/>
                          </a:rPr>
                          <m:t>𝑠𝑐𝑐</m:t>
                        </m:r>
                      </m:sub>
                    </m:sSub>
                  </m:oMath>
                </a14:m>
                <a:r>
                  <a:rPr lang="en-US" altLang="zh-TW" dirty="0" smtClean="0"/>
                  <a:t>  is rebuilt for the following network flow model, the edges in the blacklist will </a:t>
                </a:r>
                <a:r>
                  <a:rPr lang="en-US" altLang="zh-TW" dirty="0" smtClean="0">
                    <a:solidFill>
                      <a:srgbClr val="FF0000"/>
                    </a:solidFill>
                  </a:rPr>
                  <a:t>NOT</a:t>
                </a:r>
                <a:r>
                  <a:rPr lang="en-US" altLang="zh-TW" dirty="0" smtClean="0"/>
                  <a:t> be built again.</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533400" y="908720"/>
                <a:ext cx="8077200" cy="4953000"/>
              </a:xfrm>
              <a:blipFill rotWithShape="0">
                <a:blip r:embed="rId3"/>
                <a:stretch>
                  <a:fillRect l="-1208" t="-861" r="-173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a:xfrm>
            <a:off x="6781800" y="6140152"/>
            <a:ext cx="1905000" cy="457200"/>
          </a:xfrm>
        </p:spPr>
        <p:txBody>
          <a:bodyPr/>
          <a:lstStyle/>
          <a:p>
            <a:pPr>
              <a:defRPr/>
            </a:pPr>
            <a:fld id="{2440C9E9-87B4-4B87-A384-1A8832F37A9B}" type="slidenum">
              <a:rPr lang="zh-TW" altLang="en-US" smtClean="0"/>
              <a:pPr>
                <a:defRPr/>
              </a:pPr>
              <a:t>31</a:t>
            </a:fld>
            <a:endParaRPr lang="en-US" altLang="zh-TW"/>
          </a:p>
        </p:txBody>
      </p:sp>
      <p:sp>
        <p:nvSpPr>
          <p:cNvPr id="48" name="橢圓 47"/>
          <p:cNvSpPr/>
          <p:nvPr/>
        </p:nvSpPr>
        <p:spPr>
          <a:xfrm>
            <a:off x="2267019" y="2904575"/>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49" name="橢圓 48"/>
          <p:cNvSpPr/>
          <p:nvPr/>
        </p:nvSpPr>
        <p:spPr>
          <a:xfrm>
            <a:off x="2267019" y="3552797"/>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0" name="橢圓 49"/>
          <p:cNvSpPr/>
          <p:nvPr/>
        </p:nvSpPr>
        <p:spPr>
          <a:xfrm>
            <a:off x="2267019" y="4849241"/>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1" name="橢圓 50"/>
          <p:cNvSpPr/>
          <p:nvPr/>
        </p:nvSpPr>
        <p:spPr>
          <a:xfrm>
            <a:off x="2267019" y="5425438"/>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2" name="橢圓 51"/>
          <p:cNvSpPr/>
          <p:nvPr/>
        </p:nvSpPr>
        <p:spPr>
          <a:xfrm>
            <a:off x="970650" y="4273044"/>
            <a:ext cx="504143" cy="504173"/>
          </a:xfrm>
          <a:prstGeom prst="ellipse">
            <a:avLst/>
          </a:prstGeom>
          <a:solidFill>
            <a:srgbClr val="F7964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3" name="橢圓 52"/>
          <p:cNvSpPr/>
          <p:nvPr/>
        </p:nvSpPr>
        <p:spPr>
          <a:xfrm>
            <a:off x="4427634" y="2904575"/>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4" name="橢圓 53"/>
          <p:cNvSpPr/>
          <p:nvPr/>
        </p:nvSpPr>
        <p:spPr>
          <a:xfrm>
            <a:off x="4427634" y="3552797"/>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5" name="橢圓 54"/>
          <p:cNvSpPr/>
          <p:nvPr/>
        </p:nvSpPr>
        <p:spPr>
          <a:xfrm>
            <a:off x="4427634" y="4849241"/>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56" name="橢圓 55"/>
          <p:cNvSpPr/>
          <p:nvPr/>
        </p:nvSpPr>
        <p:spPr>
          <a:xfrm>
            <a:off x="4427634" y="5425438"/>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0" name="橢圓 59"/>
          <p:cNvSpPr/>
          <p:nvPr/>
        </p:nvSpPr>
        <p:spPr>
          <a:xfrm>
            <a:off x="5868044" y="4273044"/>
            <a:ext cx="504143" cy="504173"/>
          </a:xfrm>
          <a:prstGeom prst="ellipse">
            <a:avLst/>
          </a:prstGeom>
          <a:solidFill>
            <a:srgbClr val="F79646">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62" name="文字方塊 61"/>
          <p:cNvSpPr txBox="1"/>
          <p:nvPr/>
        </p:nvSpPr>
        <p:spPr>
          <a:xfrm>
            <a:off x="2267019" y="2904575"/>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smtClean="0">
                <a:solidFill>
                  <a:prstClr val="black"/>
                </a:solidFill>
                <a:latin typeface="Times New Roman" pitchFamily="18" charset="0"/>
                <a:ea typeface="新細明體"/>
                <a:cs typeface="Times New Roman" pitchFamily="18" charset="0"/>
              </a:rPr>
              <a:t>1</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3" name="文字方塊 62"/>
          <p:cNvSpPr txBox="1"/>
          <p:nvPr/>
        </p:nvSpPr>
        <p:spPr>
          <a:xfrm>
            <a:off x="2237397" y="3552797"/>
            <a:ext cx="821848"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2</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5" name="文字方塊 64"/>
          <p:cNvSpPr txBox="1"/>
          <p:nvPr/>
        </p:nvSpPr>
        <p:spPr>
          <a:xfrm>
            <a:off x="2237397" y="4881186"/>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3</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
        <p:nvSpPr>
          <p:cNvPr id="66" name="文字方塊 65"/>
          <p:cNvSpPr txBox="1"/>
          <p:nvPr/>
        </p:nvSpPr>
        <p:spPr>
          <a:xfrm>
            <a:off x="2267019" y="5497463"/>
            <a:ext cx="821848" cy="400110"/>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a:solidFill>
                  <a:prstClr val="black"/>
                </a:solidFill>
                <a:latin typeface="Times New Roman" pitchFamily="18" charset="0"/>
                <a:ea typeface="新細明體"/>
                <a:cs typeface="Times New Roman" pitchFamily="18" charset="0"/>
              </a:rPr>
              <a:t>4</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cxnSp>
        <p:nvCxnSpPr>
          <p:cNvPr id="67" name="直線單箭頭接點 66"/>
          <p:cNvCxnSpPr>
            <a:stCxn id="52" idx="6"/>
          </p:cNvCxnSpPr>
          <p:nvPr/>
        </p:nvCxnSpPr>
        <p:spPr>
          <a:xfrm flipV="1">
            <a:off x="1474794" y="3334914"/>
            <a:ext cx="866055" cy="1190216"/>
          </a:xfrm>
          <a:prstGeom prst="straightConnector1">
            <a:avLst/>
          </a:prstGeom>
          <a:noFill/>
          <a:ln w="9525" cap="flat" cmpd="sng" algn="ctr">
            <a:solidFill>
              <a:sysClr val="windowText" lastClr="000000"/>
            </a:solidFill>
            <a:prstDash val="solid"/>
            <a:tailEnd type="triangle"/>
          </a:ln>
          <a:effectLst/>
        </p:spPr>
      </p:cxnSp>
      <p:cxnSp>
        <p:nvCxnSpPr>
          <p:cNvPr id="68" name="直線單箭頭接點 67"/>
          <p:cNvCxnSpPr>
            <a:stCxn id="52" idx="6"/>
            <a:endCxn id="49" idx="3"/>
          </p:cNvCxnSpPr>
          <p:nvPr/>
        </p:nvCxnSpPr>
        <p:spPr>
          <a:xfrm flipV="1">
            <a:off x="1474794" y="3983136"/>
            <a:ext cx="866055" cy="541994"/>
          </a:xfrm>
          <a:prstGeom prst="straightConnector1">
            <a:avLst/>
          </a:prstGeom>
          <a:noFill/>
          <a:ln w="9525" cap="flat" cmpd="sng" algn="ctr">
            <a:solidFill>
              <a:sysClr val="windowText" lastClr="000000"/>
            </a:solidFill>
            <a:prstDash val="solid"/>
            <a:tailEnd type="triangle"/>
          </a:ln>
          <a:effectLst/>
        </p:spPr>
      </p:cxnSp>
      <p:cxnSp>
        <p:nvCxnSpPr>
          <p:cNvPr id="69" name="直線單箭頭接點 68"/>
          <p:cNvCxnSpPr>
            <a:stCxn id="52" idx="6"/>
            <a:endCxn id="50" idx="1"/>
          </p:cNvCxnSpPr>
          <p:nvPr/>
        </p:nvCxnSpPr>
        <p:spPr>
          <a:xfrm>
            <a:off x="1474794" y="4525130"/>
            <a:ext cx="866055" cy="397945"/>
          </a:xfrm>
          <a:prstGeom prst="straightConnector1">
            <a:avLst/>
          </a:prstGeom>
          <a:noFill/>
          <a:ln w="9525" cap="flat" cmpd="sng" algn="ctr">
            <a:solidFill>
              <a:sysClr val="windowText" lastClr="000000"/>
            </a:solidFill>
            <a:prstDash val="solid"/>
            <a:tailEnd type="triangle"/>
          </a:ln>
          <a:effectLst/>
        </p:spPr>
      </p:cxnSp>
      <p:cxnSp>
        <p:nvCxnSpPr>
          <p:cNvPr id="70" name="直線單箭頭接點 69"/>
          <p:cNvCxnSpPr>
            <a:stCxn id="52" idx="6"/>
            <a:endCxn id="51" idx="1"/>
          </p:cNvCxnSpPr>
          <p:nvPr/>
        </p:nvCxnSpPr>
        <p:spPr>
          <a:xfrm>
            <a:off x="1474794" y="4525130"/>
            <a:ext cx="866055" cy="974142"/>
          </a:xfrm>
          <a:prstGeom prst="straightConnector1">
            <a:avLst/>
          </a:prstGeom>
          <a:noFill/>
          <a:ln w="9525" cap="flat" cmpd="sng" algn="ctr">
            <a:solidFill>
              <a:sysClr val="windowText" lastClr="000000"/>
            </a:solidFill>
            <a:prstDash val="solid"/>
            <a:tailEnd type="triangle"/>
          </a:ln>
          <a:effectLst/>
        </p:spPr>
      </p:cxnSp>
      <p:sp>
        <p:nvSpPr>
          <p:cNvPr id="71" name="文字方塊 70"/>
          <p:cNvSpPr txBox="1"/>
          <p:nvPr/>
        </p:nvSpPr>
        <p:spPr>
          <a:xfrm>
            <a:off x="1042671" y="4345068"/>
            <a:ext cx="504143"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a:solidFill>
                  <a:prstClr val="black"/>
                </a:solidFill>
                <a:latin typeface="Times New Roman" pitchFamily="18" charset="0"/>
                <a:ea typeface="新細明體"/>
                <a:cs typeface="Times New Roman" pitchFamily="18" charset="0"/>
              </a:rPr>
              <a:t>S</a:t>
            </a:r>
            <a:endParaRPr kumimoji="0" lang="zh-TW" altLang="en-US" sz="2000" b="1" i="1" baseline="-50000" dirty="0">
              <a:solidFill>
                <a:prstClr val="black"/>
              </a:solidFill>
              <a:latin typeface="Times New Roman" pitchFamily="18" charset="0"/>
              <a:ea typeface="新細明體"/>
              <a:cs typeface="Times New Roman" pitchFamily="18" charset="0"/>
            </a:endParaRPr>
          </a:p>
        </p:txBody>
      </p:sp>
      <p:sp>
        <p:nvSpPr>
          <p:cNvPr id="72" name="文字方塊 71"/>
          <p:cNvSpPr txBox="1"/>
          <p:nvPr/>
        </p:nvSpPr>
        <p:spPr>
          <a:xfrm>
            <a:off x="5940065" y="4345068"/>
            <a:ext cx="504143"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a:solidFill>
                  <a:prstClr val="black"/>
                </a:solidFill>
                <a:latin typeface="Times New Roman" pitchFamily="18" charset="0"/>
                <a:ea typeface="新細明體"/>
                <a:cs typeface="Times New Roman" pitchFamily="18" charset="0"/>
              </a:rPr>
              <a:t>T</a:t>
            </a:r>
            <a:endParaRPr kumimoji="0" lang="zh-TW" altLang="en-US" sz="2000" b="1" i="1" baseline="-50000" dirty="0">
              <a:solidFill>
                <a:prstClr val="black"/>
              </a:solidFill>
              <a:latin typeface="Times New Roman" pitchFamily="18" charset="0"/>
              <a:ea typeface="新細明體"/>
              <a:cs typeface="Times New Roman" pitchFamily="18" charset="0"/>
            </a:endParaRPr>
          </a:p>
        </p:txBody>
      </p:sp>
      <p:sp>
        <p:nvSpPr>
          <p:cNvPr id="73" name="文字方塊 72"/>
          <p:cNvSpPr txBox="1"/>
          <p:nvPr/>
        </p:nvSpPr>
        <p:spPr>
          <a:xfrm>
            <a:off x="4427634" y="2936520"/>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1</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74" name="文字方塊 73"/>
          <p:cNvSpPr txBox="1"/>
          <p:nvPr/>
        </p:nvSpPr>
        <p:spPr>
          <a:xfrm>
            <a:off x="4398012" y="3584742"/>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2</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75" name="文字方塊 74"/>
          <p:cNvSpPr txBox="1"/>
          <p:nvPr/>
        </p:nvSpPr>
        <p:spPr>
          <a:xfrm>
            <a:off x="4398224" y="4887517"/>
            <a:ext cx="821848" cy="338632"/>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a:solidFill>
                  <a:prstClr val="black"/>
                </a:solidFill>
                <a:latin typeface="Times New Roman" pitchFamily="18" charset="0"/>
                <a:ea typeface="新細明體"/>
                <a:cs typeface="Times New Roman" pitchFamily="18" charset="0"/>
              </a:rPr>
              <a:t>3</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sp>
        <p:nvSpPr>
          <p:cNvPr id="76" name="文字方塊 75"/>
          <p:cNvSpPr txBox="1"/>
          <p:nvPr/>
        </p:nvSpPr>
        <p:spPr>
          <a:xfrm>
            <a:off x="4406616" y="5488671"/>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a:solidFill>
                  <a:prstClr val="black"/>
                </a:solidFill>
                <a:latin typeface="Times New Roman" pitchFamily="18" charset="0"/>
                <a:ea typeface="新細明體"/>
                <a:cs typeface="Times New Roman" pitchFamily="18" charset="0"/>
              </a:rPr>
              <a:t>4</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cxnSp>
        <p:nvCxnSpPr>
          <p:cNvPr id="78" name="直線單箭頭接點 77"/>
          <p:cNvCxnSpPr>
            <a:stCxn id="48" idx="6"/>
            <a:endCxn id="53" idx="2"/>
          </p:cNvCxnSpPr>
          <p:nvPr/>
        </p:nvCxnSpPr>
        <p:spPr>
          <a:xfrm>
            <a:off x="2771163" y="3156661"/>
            <a:ext cx="1656472" cy="0"/>
          </a:xfrm>
          <a:prstGeom prst="straightConnector1">
            <a:avLst/>
          </a:prstGeom>
          <a:noFill/>
          <a:ln w="9525" cap="flat" cmpd="sng" algn="ctr">
            <a:solidFill>
              <a:sysClr val="windowText" lastClr="000000"/>
            </a:solidFill>
            <a:prstDash val="solid"/>
            <a:tailEnd type="triangle"/>
          </a:ln>
          <a:effectLst/>
        </p:spPr>
      </p:cxnSp>
      <p:cxnSp>
        <p:nvCxnSpPr>
          <p:cNvPr id="79" name="直線單箭頭接點 78"/>
          <p:cNvCxnSpPr>
            <a:stCxn id="49" idx="6"/>
            <a:endCxn id="55" idx="2"/>
          </p:cNvCxnSpPr>
          <p:nvPr/>
        </p:nvCxnSpPr>
        <p:spPr>
          <a:xfrm>
            <a:off x="2771163" y="3804883"/>
            <a:ext cx="1656472" cy="1296444"/>
          </a:xfrm>
          <a:prstGeom prst="straightConnector1">
            <a:avLst/>
          </a:prstGeom>
          <a:noFill/>
          <a:ln w="9525" cap="flat" cmpd="sng" algn="ctr">
            <a:solidFill>
              <a:sysClr val="windowText" lastClr="000000"/>
            </a:solidFill>
            <a:prstDash val="solid"/>
            <a:tailEnd type="triangle"/>
          </a:ln>
          <a:effectLst/>
        </p:spPr>
      </p:cxnSp>
      <p:cxnSp>
        <p:nvCxnSpPr>
          <p:cNvPr id="81" name="直線單箭頭接點 80"/>
          <p:cNvCxnSpPr>
            <a:stCxn id="50" idx="6"/>
            <a:endCxn id="56" idx="1"/>
          </p:cNvCxnSpPr>
          <p:nvPr/>
        </p:nvCxnSpPr>
        <p:spPr>
          <a:xfrm>
            <a:off x="2771163" y="5101327"/>
            <a:ext cx="1730301" cy="397945"/>
          </a:xfrm>
          <a:prstGeom prst="straightConnector1">
            <a:avLst/>
          </a:prstGeom>
          <a:noFill/>
          <a:ln w="9525" cap="flat" cmpd="sng" algn="ctr">
            <a:solidFill>
              <a:sysClr val="windowText" lastClr="000000"/>
            </a:solidFill>
            <a:prstDash val="solid"/>
            <a:tailEnd type="triangle"/>
          </a:ln>
          <a:effectLst/>
        </p:spPr>
      </p:cxnSp>
      <p:cxnSp>
        <p:nvCxnSpPr>
          <p:cNvPr id="82" name="直線單箭頭接點 81"/>
          <p:cNvCxnSpPr>
            <a:stCxn id="53" idx="5"/>
            <a:endCxn id="60" idx="1"/>
          </p:cNvCxnSpPr>
          <p:nvPr/>
        </p:nvCxnSpPr>
        <p:spPr>
          <a:xfrm>
            <a:off x="4857948" y="3334914"/>
            <a:ext cx="1083926" cy="1011964"/>
          </a:xfrm>
          <a:prstGeom prst="straightConnector1">
            <a:avLst/>
          </a:prstGeom>
          <a:noFill/>
          <a:ln w="9525" cap="flat" cmpd="sng" algn="ctr">
            <a:solidFill>
              <a:sysClr val="windowText" lastClr="000000"/>
            </a:solidFill>
            <a:prstDash val="solid"/>
            <a:tailEnd type="triangle"/>
          </a:ln>
          <a:effectLst/>
        </p:spPr>
      </p:cxnSp>
      <p:cxnSp>
        <p:nvCxnSpPr>
          <p:cNvPr id="83" name="直線單箭頭接點 82"/>
          <p:cNvCxnSpPr/>
          <p:nvPr/>
        </p:nvCxnSpPr>
        <p:spPr>
          <a:xfrm>
            <a:off x="4894862" y="3953331"/>
            <a:ext cx="973182" cy="463762"/>
          </a:xfrm>
          <a:prstGeom prst="straightConnector1">
            <a:avLst/>
          </a:prstGeom>
          <a:noFill/>
          <a:ln w="9525" cap="flat" cmpd="sng" algn="ctr">
            <a:solidFill>
              <a:sysClr val="windowText" lastClr="000000"/>
            </a:solidFill>
            <a:prstDash val="solid"/>
            <a:tailEnd type="triangle"/>
          </a:ln>
          <a:effectLst/>
        </p:spPr>
      </p:cxnSp>
      <p:cxnSp>
        <p:nvCxnSpPr>
          <p:cNvPr id="84" name="直線單箭頭接點 83"/>
          <p:cNvCxnSpPr>
            <a:stCxn id="55" idx="6"/>
            <a:endCxn id="60" idx="2"/>
          </p:cNvCxnSpPr>
          <p:nvPr/>
        </p:nvCxnSpPr>
        <p:spPr>
          <a:xfrm flipV="1">
            <a:off x="4931778" y="4525130"/>
            <a:ext cx="936267" cy="576197"/>
          </a:xfrm>
          <a:prstGeom prst="straightConnector1">
            <a:avLst/>
          </a:prstGeom>
          <a:noFill/>
          <a:ln w="9525" cap="flat" cmpd="sng" algn="ctr">
            <a:solidFill>
              <a:sysClr val="windowText" lastClr="000000"/>
            </a:solidFill>
            <a:prstDash val="solid"/>
            <a:tailEnd type="triangle"/>
          </a:ln>
          <a:effectLst/>
        </p:spPr>
      </p:cxnSp>
      <p:cxnSp>
        <p:nvCxnSpPr>
          <p:cNvPr id="85" name="直線單箭頭接點 84"/>
          <p:cNvCxnSpPr>
            <a:stCxn id="56" idx="7"/>
            <a:endCxn id="60" idx="3"/>
          </p:cNvCxnSpPr>
          <p:nvPr/>
        </p:nvCxnSpPr>
        <p:spPr>
          <a:xfrm flipV="1">
            <a:off x="4857948" y="4703382"/>
            <a:ext cx="1083926" cy="795890"/>
          </a:xfrm>
          <a:prstGeom prst="straightConnector1">
            <a:avLst/>
          </a:prstGeom>
          <a:noFill/>
          <a:ln w="9525" cap="flat" cmpd="sng" algn="ctr">
            <a:solidFill>
              <a:sysClr val="windowText" lastClr="000000"/>
            </a:solidFill>
            <a:prstDash val="solid"/>
            <a:tailEnd type="triangle"/>
          </a:ln>
          <a:effectLst/>
        </p:spPr>
      </p:cxnSp>
      <p:sp>
        <p:nvSpPr>
          <p:cNvPr id="92" name="橢圓 91"/>
          <p:cNvSpPr/>
          <p:nvPr/>
        </p:nvSpPr>
        <p:spPr>
          <a:xfrm>
            <a:off x="4454713" y="6093179"/>
            <a:ext cx="504143" cy="504173"/>
          </a:xfrm>
          <a:prstGeom prst="ellipse">
            <a:avLst/>
          </a:prstGeom>
          <a:solidFill>
            <a:srgbClr val="8064A2">
              <a:lumMod val="40000"/>
              <a:lumOff val="6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93" name="文字方塊 92"/>
          <p:cNvSpPr txBox="1"/>
          <p:nvPr/>
        </p:nvSpPr>
        <p:spPr>
          <a:xfrm>
            <a:off x="4433695" y="6156412"/>
            <a:ext cx="821848" cy="338554"/>
          </a:xfrm>
          <a:prstGeom prst="rect">
            <a:avLst/>
          </a:prstGeom>
          <a:noFill/>
        </p:spPr>
        <p:txBody>
          <a:bodyPr wrap="square" rtlCol="0">
            <a:spAutoFit/>
          </a:bodyPr>
          <a:lstStyle/>
          <a:p>
            <a:pPr defTabSz="914354" fontAlgn="auto">
              <a:spcBef>
                <a:spcPts val="0"/>
              </a:spcBef>
              <a:spcAft>
                <a:spcPts val="0"/>
              </a:spcAft>
            </a:pPr>
            <a:r>
              <a:rPr kumimoji="0" lang="en-US" altLang="zh-TW" sz="1600" b="1" i="1" dirty="0" smtClean="0">
                <a:solidFill>
                  <a:prstClr val="black"/>
                </a:solidFill>
                <a:latin typeface="Times New Roman" pitchFamily="18" charset="0"/>
                <a:ea typeface="新細明體"/>
                <a:cs typeface="Times New Roman" pitchFamily="18" charset="0"/>
              </a:rPr>
              <a:t>UE</a:t>
            </a:r>
            <a:r>
              <a:rPr kumimoji="0" lang="en-US" altLang="zh-TW" sz="1600" b="1" i="1" baseline="-25000" dirty="0" smtClean="0">
                <a:solidFill>
                  <a:prstClr val="black"/>
                </a:solidFill>
                <a:latin typeface="Times New Roman" pitchFamily="18" charset="0"/>
                <a:ea typeface="新細明體"/>
                <a:cs typeface="Times New Roman" pitchFamily="18" charset="0"/>
              </a:rPr>
              <a:t>5</a:t>
            </a:r>
            <a:endParaRPr kumimoji="0" lang="zh-TW" altLang="en-US" sz="1600" b="1" i="1" baseline="-25000" dirty="0">
              <a:solidFill>
                <a:prstClr val="black"/>
              </a:solidFill>
              <a:latin typeface="Times New Roman" pitchFamily="18" charset="0"/>
              <a:ea typeface="新細明體"/>
              <a:cs typeface="Times New Roman" pitchFamily="18" charset="0"/>
            </a:endParaRPr>
          </a:p>
        </p:txBody>
      </p:sp>
      <p:cxnSp>
        <p:nvCxnSpPr>
          <p:cNvPr id="94" name="直線單箭頭接點 93"/>
          <p:cNvCxnSpPr>
            <a:endCxn id="92" idx="2"/>
          </p:cNvCxnSpPr>
          <p:nvPr/>
        </p:nvCxnSpPr>
        <p:spPr>
          <a:xfrm>
            <a:off x="2686140" y="5874371"/>
            <a:ext cx="1768573" cy="470895"/>
          </a:xfrm>
          <a:prstGeom prst="straightConnector1">
            <a:avLst/>
          </a:prstGeom>
          <a:noFill/>
          <a:ln w="9525" cap="flat" cmpd="sng" algn="ctr">
            <a:solidFill>
              <a:sysClr val="windowText" lastClr="000000"/>
            </a:solidFill>
            <a:prstDash val="solid"/>
            <a:tailEnd type="triangle"/>
          </a:ln>
          <a:effectLst/>
        </p:spPr>
      </p:cxnSp>
      <p:cxnSp>
        <p:nvCxnSpPr>
          <p:cNvPr id="95" name="直線單箭頭接點 94"/>
          <p:cNvCxnSpPr>
            <a:endCxn id="60" idx="4"/>
          </p:cNvCxnSpPr>
          <p:nvPr/>
        </p:nvCxnSpPr>
        <p:spPr>
          <a:xfrm flipV="1">
            <a:off x="4979874" y="4777217"/>
            <a:ext cx="1140242" cy="1548472"/>
          </a:xfrm>
          <a:prstGeom prst="straightConnector1">
            <a:avLst/>
          </a:prstGeom>
          <a:noFill/>
          <a:ln w="9525"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27" name="文字方塊 26"/>
              <p:cNvSpPr txBox="1"/>
              <p:nvPr/>
            </p:nvSpPr>
            <p:spPr>
              <a:xfrm>
                <a:off x="6729857" y="3416347"/>
                <a:ext cx="1387431" cy="2308324"/>
              </a:xfrm>
              <a:prstGeom prst="rect">
                <a:avLst/>
              </a:prstGeom>
              <a:noFill/>
            </p:spPr>
            <p:txBody>
              <a:bodyPr wrap="none" rtlCol="0">
                <a:spAutoFit/>
              </a:bodyPr>
              <a:lstStyle/>
              <a:p>
                <a:r>
                  <a:rPr lang="en-US" altLang="zh-TW" dirty="0" smtClean="0"/>
                  <a:t>Blacklist:</a:t>
                </a:r>
              </a:p>
              <a:p>
                <a14:m>
                  <m:oMath xmlns:m="http://schemas.openxmlformats.org/officeDocument/2006/math">
                    <m:sSub>
                      <m:sSubPr>
                        <m:ctrlPr>
                          <a:rPr lang="en-US" altLang="zh-TW" i="1" smtClean="0">
                            <a:latin typeface="Cambria Math"/>
                          </a:rPr>
                        </m:ctrlPr>
                      </m:sSubPr>
                      <m:e>
                        <m:r>
                          <a:rPr lang="en-US" altLang="zh-TW" b="0" i="1" smtClean="0">
                            <a:latin typeface="Cambria Math" panose="02040503050406030204" pitchFamily="18" charset="0"/>
                          </a:rPr>
                          <m:t>𝑃</m:t>
                        </m:r>
                      </m:e>
                      <m:sub>
                        <m:r>
                          <a:rPr lang="en-US" altLang="zh-TW" b="0" i="1" smtClean="0">
                            <a:latin typeface="Cambria Math" panose="02040503050406030204" pitchFamily="18" charset="0"/>
                          </a:rPr>
                          <m:t>1</m:t>
                        </m:r>
                      </m:sub>
                    </m:sSub>
                  </m:oMath>
                </a14:m>
                <a:r>
                  <a:rPr lang="en-US" altLang="zh-TW" dirty="0" smtClean="0"/>
                  <a:t>-</a:t>
                </a:r>
                <a14:m>
                  <m:oMath xmlns:m="http://schemas.openxmlformats.org/officeDocument/2006/math">
                    <m:sSub>
                      <m:sSubPr>
                        <m:ctrlPr>
                          <a:rPr lang="en-US" altLang="zh-TW" i="1">
                            <a:latin typeface="Cambria Math"/>
                          </a:rPr>
                        </m:ctrlPr>
                      </m:sSubPr>
                      <m:e>
                        <m:r>
                          <a:rPr lang="en-US" altLang="zh-TW" b="0" i="1" smtClean="0">
                            <a:latin typeface="Cambria Math" panose="02040503050406030204" pitchFamily="18" charset="0"/>
                          </a:rPr>
                          <m:t>𝑈𝐸</m:t>
                        </m:r>
                      </m:e>
                      <m:sub>
                        <m:r>
                          <a:rPr lang="en-US" altLang="zh-TW" b="0" i="1" smtClean="0">
                            <a:latin typeface="Cambria Math" panose="02040503050406030204" pitchFamily="18" charset="0"/>
                          </a:rPr>
                          <m:t>2</m:t>
                        </m:r>
                      </m:sub>
                    </m:sSub>
                  </m:oMath>
                </a14:m>
                <a:endParaRPr lang="en-US" altLang="zh-TW" dirty="0" smtClean="0"/>
              </a:p>
              <a:p>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𝑃</m:t>
                        </m:r>
                      </m:e>
                      <m:sub>
                        <m:r>
                          <a:rPr lang="en-US" altLang="zh-TW" b="0" i="1" smtClean="0">
                            <a:latin typeface="Cambria Math" panose="02040503050406030204" pitchFamily="18" charset="0"/>
                          </a:rPr>
                          <m:t>3</m:t>
                        </m:r>
                      </m:sub>
                    </m:sSub>
                  </m:oMath>
                </a14:m>
                <a:r>
                  <a:rPr lang="en-US" altLang="zh-TW" dirty="0"/>
                  <a:t>-</a:t>
                </a:r>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𝑈𝐸</m:t>
                        </m:r>
                      </m:e>
                      <m:sub>
                        <m:r>
                          <a:rPr lang="en-US" altLang="zh-TW" b="0" i="1" smtClean="0">
                            <a:latin typeface="Cambria Math" panose="02040503050406030204" pitchFamily="18" charset="0"/>
                          </a:rPr>
                          <m:t>1</m:t>
                        </m:r>
                      </m:sub>
                    </m:sSub>
                  </m:oMath>
                </a14:m>
                <a:endParaRPr lang="en-US" altLang="zh-TW" dirty="0"/>
              </a:p>
              <a:p>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𝑃</m:t>
                        </m:r>
                      </m:e>
                      <m:sub>
                        <m:r>
                          <a:rPr lang="en-US" altLang="zh-TW" b="0" i="1" smtClean="0">
                            <a:latin typeface="Cambria Math" panose="02040503050406030204" pitchFamily="18" charset="0"/>
                          </a:rPr>
                          <m:t>3</m:t>
                        </m:r>
                      </m:sub>
                    </m:sSub>
                  </m:oMath>
                </a14:m>
                <a:r>
                  <a:rPr lang="en-US" altLang="zh-TW" dirty="0"/>
                  <a:t>-</a:t>
                </a:r>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𝑈𝐸</m:t>
                        </m:r>
                      </m:e>
                      <m:sub>
                        <m:r>
                          <a:rPr lang="en-US" altLang="zh-TW" b="0" i="1" smtClean="0">
                            <a:latin typeface="Cambria Math" panose="02040503050406030204" pitchFamily="18" charset="0"/>
                          </a:rPr>
                          <m:t>5</m:t>
                        </m:r>
                      </m:sub>
                    </m:sSub>
                  </m:oMath>
                </a14:m>
                <a:endParaRPr lang="en-US" altLang="zh-TW" dirty="0"/>
              </a:p>
              <a:p>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𝑃</m:t>
                        </m:r>
                      </m:e>
                      <m:sub>
                        <m:r>
                          <a:rPr lang="en-US" altLang="zh-TW" b="0" i="1" smtClean="0">
                            <a:latin typeface="Cambria Math" panose="02040503050406030204" pitchFamily="18" charset="0"/>
                          </a:rPr>
                          <m:t>4</m:t>
                        </m:r>
                      </m:sub>
                    </m:sSub>
                  </m:oMath>
                </a14:m>
                <a:r>
                  <a:rPr lang="en-US" altLang="zh-TW" dirty="0"/>
                  <a:t>-</a:t>
                </a:r>
                <a14:m>
                  <m:oMath xmlns:m="http://schemas.openxmlformats.org/officeDocument/2006/math">
                    <m:sSub>
                      <m:sSubPr>
                        <m:ctrlPr>
                          <a:rPr lang="en-US" altLang="zh-TW" i="1">
                            <a:latin typeface="Cambria Math"/>
                          </a:rPr>
                        </m:ctrlPr>
                      </m:sSubPr>
                      <m:e>
                        <m:r>
                          <a:rPr lang="en-US" altLang="zh-TW" i="1">
                            <a:latin typeface="Cambria Math" panose="02040503050406030204" pitchFamily="18" charset="0"/>
                          </a:rPr>
                          <m:t>𝑈𝐸</m:t>
                        </m:r>
                      </m:e>
                      <m:sub>
                        <m:r>
                          <a:rPr lang="en-US" altLang="zh-TW" b="0" i="1" smtClean="0">
                            <a:latin typeface="Cambria Math" panose="02040503050406030204" pitchFamily="18" charset="0"/>
                          </a:rPr>
                          <m:t>4</m:t>
                        </m:r>
                      </m:sub>
                    </m:sSub>
                  </m:oMath>
                </a14:m>
                <a:endParaRPr lang="en-US" altLang="zh-TW" dirty="0"/>
              </a:p>
              <a:p>
                <a:endParaRPr lang="en-US" altLang="zh-TW" dirty="0" smtClean="0"/>
              </a:p>
            </p:txBody>
          </p:sp>
        </mc:Choice>
        <mc:Fallback xmlns="">
          <p:sp>
            <p:nvSpPr>
              <p:cNvPr id="27" name="文字方塊 26"/>
              <p:cNvSpPr txBox="1">
                <a:spLocks noRot="1" noChangeAspect="1" noMove="1" noResize="1" noEditPoints="1" noAdjustHandles="1" noChangeArrowheads="1" noChangeShapeType="1" noTextEdit="1"/>
              </p:cNvSpPr>
              <p:nvPr/>
            </p:nvSpPr>
            <p:spPr>
              <a:xfrm>
                <a:off x="6729857" y="3416347"/>
                <a:ext cx="1387431" cy="2308324"/>
              </a:xfrm>
              <a:prstGeom prst="rect">
                <a:avLst/>
              </a:prstGeom>
              <a:blipFill rotWithShape="0">
                <a:blip r:embed="rId4"/>
                <a:stretch>
                  <a:fillRect l="-7018" t="-2111" r="-4386"/>
                </a:stretch>
              </a:blipFill>
            </p:spPr>
            <p:txBody>
              <a:bodyPr/>
              <a:lstStyle/>
              <a:p>
                <a:r>
                  <a:rPr lang="zh-TW" altLang="en-US">
                    <a:noFill/>
                  </a:rPr>
                  <a:t> </a:t>
                </a:r>
              </a:p>
            </p:txBody>
          </p:sp>
        </mc:Fallback>
      </mc:AlternateContent>
      <p:cxnSp>
        <p:nvCxnSpPr>
          <p:cNvPr id="100" name="直線單箭頭接點 99"/>
          <p:cNvCxnSpPr/>
          <p:nvPr/>
        </p:nvCxnSpPr>
        <p:spPr>
          <a:xfrm>
            <a:off x="2659825" y="5301208"/>
            <a:ext cx="1853143" cy="875116"/>
          </a:xfrm>
          <a:prstGeom prst="straightConnector1">
            <a:avLst/>
          </a:prstGeom>
          <a:noFill/>
          <a:ln w="9525" cap="flat" cmpd="sng" algn="ctr">
            <a:solidFill>
              <a:srgbClr val="FF0000"/>
            </a:solidFill>
            <a:prstDash val="solid"/>
            <a:tailEnd type="triangle"/>
          </a:ln>
          <a:effectLst/>
        </p:spPr>
      </p:cxnSp>
      <p:cxnSp>
        <p:nvCxnSpPr>
          <p:cNvPr id="101" name="直線單箭頭接點 100"/>
          <p:cNvCxnSpPr/>
          <p:nvPr/>
        </p:nvCxnSpPr>
        <p:spPr>
          <a:xfrm>
            <a:off x="2782667" y="3203807"/>
            <a:ext cx="1656472" cy="648222"/>
          </a:xfrm>
          <a:prstGeom prst="straightConnector1">
            <a:avLst/>
          </a:prstGeom>
          <a:noFill/>
          <a:ln w="9525" cap="flat" cmpd="sng" algn="ctr">
            <a:solidFill>
              <a:srgbClr val="FF0000"/>
            </a:solidFill>
            <a:prstDash val="solid"/>
            <a:tailEnd type="triangle"/>
          </a:ln>
          <a:effectLst/>
        </p:spPr>
      </p:cxnSp>
      <p:cxnSp>
        <p:nvCxnSpPr>
          <p:cNvPr id="102" name="直線單箭頭接點 101"/>
          <p:cNvCxnSpPr/>
          <p:nvPr/>
        </p:nvCxnSpPr>
        <p:spPr>
          <a:xfrm>
            <a:off x="2782667" y="5724671"/>
            <a:ext cx="1656472" cy="0"/>
          </a:xfrm>
          <a:prstGeom prst="straightConnector1">
            <a:avLst/>
          </a:prstGeom>
          <a:noFill/>
          <a:ln w="9525" cap="flat" cmpd="sng" algn="ctr">
            <a:solidFill>
              <a:srgbClr val="FF0000"/>
            </a:solidFill>
            <a:prstDash val="solid"/>
            <a:tailEnd type="triangle"/>
          </a:ln>
          <a:effectLst/>
        </p:spPr>
      </p:cxnSp>
      <p:cxnSp>
        <p:nvCxnSpPr>
          <p:cNvPr id="103" name="直線單箭頭接點 102"/>
          <p:cNvCxnSpPr/>
          <p:nvPr/>
        </p:nvCxnSpPr>
        <p:spPr>
          <a:xfrm flipV="1">
            <a:off x="2659825" y="3356992"/>
            <a:ext cx="1853143" cy="1546272"/>
          </a:xfrm>
          <a:prstGeom prst="straightConnector1">
            <a:avLst/>
          </a:prstGeom>
          <a:noFill/>
          <a:ln w="9525" cap="flat" cmpd="sng" algn="ctr">
            <a:solidFill>
              <a:srgbClr val="FF0000"/>
            </a:solidFill>
            <a:prstDash val="solid"/>
            <a:tailEnd type="triangle"/>
          </a:ln>
          <a:effectLst/>
        </p:spPr>
      </p:cxnSp>
      <p:cxnSp>
        <p:nvCxnSpPr>
          <p:cNvPr id="109" name="直線單箭頭接點 108"/>
          <p:cNvCxnSpPr/>
          <p:nvPr/>
        </p:nvCxnSpPr>
        <p:spPr>
          <a:xfrm>
            <a:off x="1323245" y="4753834"/>
            <a:ext cx="909626" cy="1538225"/>
          </a:xfrm>
          <a:prstGeom prst="straightConnector1">
            <a:avLst/>
          </a:prstGeom>
          <a:noFill/>
          <a:ln w="9525" cap="flat" cmpd="sng" algn="ctr">
            <a:solidFill>
              <a:sysClr val="windowText" lastClr="000000"/>
            </a:solidFill>
            <a:prstDash val="solid"/>
            <a:tailEnd type="triangle"/>
          </a:ln>
          <a:effectLst/>
        </p:spPr>
      </p:cxnSp>
      <p:sp>
        <p:nvSpPr>
          <p:cNvPr id="112" name="橢圓 111"/>
          <p:cNvSpPr/>
          <p:nvPr/>
        </p:nvSpPr>
        <p:spPr>
          <a:xfrm>
            <a:off x="2240252" y="6066982"/>
            <a:ext cx="504143" cy="504173"/>
          </a:xfrm>
          <a:prstGeom prst="ellipse">
            <a:avLst/>
          </a:prstGeom>
          <a:solidFill>
            <a:srgbClr val="9BBB59">
              <a:lumMod val="60000"/>
              <a:lumOff val="40000"/>
            </a:srgbClr>
          </a:solidFill>
          <a:ln w="12700" cap="flat" cmpd="sng" algn="ctr">
            <a:solidFill>
              <a:sysClr val="windowText" lastClr="000000"/>
            </a:solid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113" name="文字方塊 112"/>
          <p:cNvSpPr txBox="1"/>
          <p:nvPr/>
        </p:nvSpPr>
        <p:spPr>
          <a:xfrm>
            <a:off x="2237397" y="6134873"/>
            <a:ext cx="821848" cy="400203"/>
          </a:xfrm>
          <a:prstGeom prst="rect">
            <a:avLst/>
          </a:prstGeom>
          <a:noFill/>
        </p:spPr>
        <p:txBody>
          <a:bodyPr wrap="square" rtlCol="0">
            <a:spAutoFit/>
          </a:bodyPr>
          <a:lstStyle/>
          <a:p>
            <a:pPr defTabSz="914354" fontAlgn="auto">
              <a:spcBef>
                <a:spcPts val="0"/>
              </a:spcBef>
              <a:spcAft>
                <a:spcPts val="0"/>
              </a:spcAft>
            </a:pPr>
            <a:r>
              <a:rPr kumimoji="0" lang="en-US" altLang="zh-TW" sz="2000" b="1" i="1" dirty="0" smtClean="0">
                <a:solidFill>
                  <a:prstClr val="black"/>
                </a:solidFill>
                <a:latin typeface="Times New Roman" pitchFamily="18" charset="0"/>
                <a:ea typeface="新細明體"/>
                <a:cs typeface="Times New Roman" pitchFamily="18" charset="0"/>
              </a:rPr>
              <a:t>P</a:t>
            </a:r>
            <a:r>
              <a:rPr kumimoji="0" lang="en-US" altLang="zh-TW" sz="2000" b="1" i="1" baseline="-25000" dirty="0" smtClean="0">
                <a:solidFill>
                  <a:prstClr val="black"/>
                </a:solidFill>
                <a:latin typeface="Times New Roman" pitchFamily="18" charset="0"/>
                <a:ea typeface="新細明體"/>
                <a:cs typeface="Times New Roman" pitchFamily="18" charset="0"/>
              </a:rPr>
              <a:t>5</a:t>
            </a:r>
            <a:endParaRPr kumimoji="0" lang="zh-TW" altLang="en-US" sz="2000" b="1" i="1" baseline="-25000" dirty="0">
              <a:solidFill>
                <a:prstClr val="black"/>
              </a:solidFill>
              <a:latin typeface="Times New Roman" pitchFamily="18" charset="0"/>
              <a:ea typeface="新細明體"/>
              <a:cs typeface="Times New Roman" pitchFamily="18" charset="0"/>
            </a:endParaRPr>
          </a:p>
        </p:txBody>
      </p:sp>
    </p:spTree>
    <p:extLst>
      <p:ext uri="{BB962C8B-B14F-4D97-AF65-F5344CB8AC3E}">
        <p14:creationId xmlns:p14="http://schemas.microsoft.com/office/powerpoint/2010/main" val="142274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7">
                                            <p:txEl>
                                              <p:pRg st="1" end="1"/>
                                            </p:txEl>
                                          </p:spTgt>
                                        </p:tgtEl>
                                        <p:attrNameLst>
                                          <p:attrName>style.color</p:attrName>
                                        </p:attrNameLst>
                                      </p:cBhvr>
                                      <p:to>
                                        <a:srgbClr val="FF0000"/>
                                      </p:to>
                                    </p:animClr>
                                    <p:animClr clrSpc="rgb" dir="cw">
                                      <p:cBhvr>
                                        <p:cTn id="7" dur="500" fill="hold"/>
                                        <p:tgtEl>
                                          <p:spTgt spid="27">
                                            <p:txEl>
                                              <p:pRg st="1" end="1"/>
                                            </p:txEl>
                                          </p:spTgt>
                                        </p:tgtEl>
                                        <p:attrNameLst>
                                          <p:attrName>fillcolor</p:attrName>
                                        </p:attrNameLst>
                                      </p:cBhvr>
                                      <p:to>
                                        <a:srgbClr val="FF0000"/>
                                      </p:to>
                                    </p:animClr>
                                    <p:set>
                                      <p:cBhvr>
                                        <p:cTn id="8" dur="500" fill="hold"/>
                                        <p:tgtEl>
                                          <p:spTgt spid="27">
                                            <p:txEl>
                                              <p:pRg st="1" end="1"/>
                                            </p:txEl>
                                          </p:spTgt>
                                        </p:tgtEl>
                                        <p:attrNameLst>
                                          <p:attrName>fill.type</p:attrName>
                                        </p:attrNameLst>
                                      </p:cBhvr>
                                      <p:to>
                                        <p:strVal val="solid"/>
                                      </p:to>
                                    </p:set>
                                    <p:set>
                                      <p:cBhvr>
                                        <p:cTn id="9" dur="500" fill="hold"/>
                                        <p:tgtEl>
                                          <p:spTgt spid="27">
                                            <p:txEl>
                                              <p:pRg st="1" end="1"/>
                                            </p:txEl>
                                          </p:spTgt>
                                        </p:tgtEl>
                                        <p:attrNameLst>
                                          <p:attrName>fill.on</p:attrName>
                                        </p:attrNameLst>
                                      </p:cBhvr>
                                      <p:to>
                                        <p:strVal val="true"/>
                                      </p:to>
                                    </p:set>
                                  </p:childTnLst>
                                </p:cTn>
                              </p:par>
                            </p:childTnLst>
                          </p:cTn>
                        </p:par>
                        <p:par>
                          <p:cTn id="10" fill="hold">
                            <p:stCondLst>
                              <p:cond delay="500"/>
                            </p:stCondLst>
                            <p:childTnLst>
                              <p:par>
                                <p:cTn id="11" presetID="42" presetClass="exit" presetSubtype="0" fill="hold" nodeType="afterEffect">
                                  <p:stCondLst>
                                    <p:cond delay="0"/>
                                  </p:stCondLst>
                                  <p:childTnLst>
                                    <p:animEffect transition="out" filter="fade">
                                      <p:cBhvr>
                                        <p:cTn id="12" dur="1000"/>
                                        <p:tgtEl>
                                          <p:spTgt spid="101"/>
                                        </p:tgtEl>
                                      </p:cBhvr>
                                    </p:animEffect>
                                    <p:anim calcmode="lin" valueType="num">
                                      <p:cBhvr>
                                        <p:cTn id="13" dur="1000"/>
                                        <p:tgtEl>
                                          <p:spTgt spid="101"/>
                                        </p:tgtEl>
                                        <p:attrNameLst>
                                          <p:attrName>ppt_x</p:attrName>
                                        </p:attrNameLst>
                                      </p:cBhvr>
                                      <p:tavLst>
                                        <p:tav tm="0">
                                          <p:val>
                                            <p:strVal val="ppt_x"/>
                                          </p:val>
                                        </p:tav>
                                        <p:tav tm="100000">
                                          <p:val>
                                            <p:strVal val="ppt_x"/>
                                          </p:val>
                                        </p:tav>
                                      </p:tavLst>
                                    </p:anim>
                                    <p:anim calcmode="lin" valueType="num">
                                      <p:cBhvr>
                                        <p:cTn id="14" dur="1000"/>
                                        <p:tgtEl>
                                          <p:spTgt spid="101"/>
                                        </p:tgtEl>
                                        <p:attrNameLst>
                                          <p:attrName>ppt_y</p:attrName>
                                        </p:attrNameLst>
                                      </p:cBhvr>
                                      <p:tavLst>
                                        <p:tav tm="0">
                                          <p:val>
                                            <p:strVal val="ppt_y"/>
                                          </p:val>
                                        </p:tav>
                                        <p:tav tm="100000">
                                          <p:val>
                                            <p:strVal val="ppt_y+.1"/>
                                          </p:val>
                                        </p:tav>
                                      </p:tavLst>
                                    </p:anim>
                                    <p:set>
                                      <p:cBhvr>
                                        <p:cTn id="15" dur="1" fill="hold">
                                          <p:stCondLst>
                                            <p:cond delay="999"/>
                                          </p:stCondLst>
                                        </p:cTn>
                                        <p:tgtEl>
                                          <p:spTgt spid="101"/>
                                        </p:tgtEl>
                                        <p:attrNameLst>
                                          <p:attrName>style.visibility</p:attrName>
                                        </p:attrNameLst>
                                      </p:cBhvr>
                                      <p:to>
                                        <p:strVal val="hidden"/>
                                      </p:to>
                                    </p:set>
                                  </p:childTnLst>
                                </p:cTn>
                              </p:par>
                            </p:childTnLst>
                          </p:cTn>
                        </p:par>
                        <p:par>
                          <p:cTn id="16" fill="hold">
                            <p:stCondLst>
                              <p:cond delay="1500"/>
                            </p:stCondLst>
                            <p:childTnLst>
                              <p:par>
                                <p:cTn id="17" presetID="19" presetClass="emph" presetSubtype="0" fill="hold" nodeType="afterEffect">
                                  <p:stCondLst>
                                    <p:cond delay="0"/>
                                  </p:stCondLst>
                                  <p:childTnLst>
                                    <p:animClr clrSpc="rgb" dir="cw">
                                      <p:cBhvr override="childStyle">
                                        <p:cTn id="18" dur="500" fill="hold"/>
                                        <p:tgtEl>
                                          <p:spTgt spid="27">
                                            <p:txEl>
                                              <p:pRg st="2" end="2"/>
                                            </p:txEl>
                                          </p:spTgt>
                                        </p:tgtEl>
                                        <p:attrNameLst>
                                          <p:attrName>style.color</p:attrName>
                                        </p:attrNameLst>
                                      </p:cBhvr>
                                      <p:to>
                                        <a:srgbClr val="FF0000"/>
                                      </p:to>
                                    </p:animClr>
                                    <p:animClr clrSpc="rgb" dir="cw">
                                      <p:cBhvr>
                                        <p:cTn id="19" dur="500" fill="hold"/>
                                        <p:tgtEl>
                                          <p:spTgt spid="27">
                                            <p:txEl>
                                              <p:pRg st="2" end="2"/>
                                            </p:txEl>
                                          </p:spTgt>
                                        </p:tgtEl>
                                        <p:attrNameLst>
                                          <p:attrName>fillcolor</p:attrName>
                                        </p:attrNameLst>
                                      </p:cBhvr>
                                      <p:to>
                                        <a:srgbClr val="FF0000"/>
                                      </p:to>
                                    </p:animClr>
                                    <p:set>
                                      <p:cBhvr>
                                        <p:cTn id="20" dur="500" fill="hold"/>
                                        <p:tgtEl>
                                          <p:spTgt spid="27">
                                            <p:txEl>
                                              <p:pRg st="2" end="2"/>
                                            </p:txEl>
                                          </p:spTgt>
                                        </p:tgtEl>
                                        <p:attrNameLst>
                                          <p:attrName>fill.type</p:attrName>
                                        </p:attrNameLst>
                                      </p:cBhvr>
                                      <p:to>
                                        <p:strVal val="solid"/>
                                      </p:to>
                                    </p:set>
                                    <p:set>
                                      <p:cBhvr>
                                        <p:cTn id="21" dur="500" fill="hold"/>
                                        <p:tgtEl>
                                          <p:spTgt spid="27">
                                            <p:txEl>
                                              <p:pRg st="2" end="2"/>
                                            </p:txEl>
                                          </p:spTgt>
                                        </p:tgtEl>
                                        <p:attrNameLst>
                                          <p:attrName>fill.on</p:attrName>
                                        </p:attrNameLst>
                                      </p:cBhvr>
                                      <p:to>
                                        <p:strVal val="true"/>
                                      </p:to>
                                    </p:set>
                                  </p:childTnLst>
                                </p:cTn>
                              </p:par>
                            </p:childTnLst>
                          </p:cTn>
                        </p:par>
                        <p:par>
                          <p:cTn id="22" fill="hold">
                            <p:stCondLst>
                              <p:cond delay="2000"/>
                            </p:stCondLst>
                            <p:childTnLst>
                              <p:par>
                                <p:cTn id="23" presetID="42" presetClass="exit" presetSubtype="0" fill="hold" nodeType="afterEffect">
                                  <p:stCondLst>
                                    <p:cond delay="0"/>
                                  </p:stCondLst>
                                  <p:childTnLst>
                                    <p:animEffect transition="out" filter="fade">
                                      <p:cBhvr>
                                        <p:cTn id="24" dur="1000"/>
                                        <p:tgtEl>
                                          <p:spTgt spid="103"/>
                                        </p:tgtEl>
                                      </p:cBhvr>
                                    </p:animEffect>
                                    <p:anim calcmode="lin" valueType="num">
                                      <p:cBhvr>
                                        <p:cTn id="25" dur="1000"/>
                                        <p:tgtEl>
                                          <p:spTgt spid="103"/>
                                        </p:tgtEl>
                                        <p:attrNameLst>
                                          <p:attrName>ppt_x</p:attrName>
                                        </p:attrNameLst>
                                      </p:cBhvr>
                                      <p:tavLst>
                                        <p:tav tm="0">
                                          <p:val>
                                            <p:strVal val="ppt_x"/>
                                          </p:val>
                                        </p:tav>
                                        <p:tav tm="100000">
                                          <p:val>
                                            <p:strVal val="ppt_x"/>
                                          </p:val>
                                        </p:tav>
                                      </p:tavLst>
                                    </p:anim>
                                    <p:anim calcmode="lin" valueType="num">
                                      <p:cBhvr>
                                        <p:cTn id="26" dur="1000"/>
                                        <p:tgtEl>
                                          <p:spTgt spid="103"/>
                                        </p:tgtEl>
                                        <p:attrNameLst>
                                          <p:attrName>ppt_y</p:attrName>
                                        </p:attrNameLst>
                                      </p:cBhvr>
                                      <p:tavLst>
                                        <p:tav tm="0">
                                          <p:val>
                                            <p:strVal val="ppt_y"/>
                                          </p:val>
                                        </p:tav>
                                        <p:tav tm="100000">
                                          <p:val>
                                            <p:strVal val="ppt_y+.1"/>
                                          </p:val>
                                        </p:tav>
                                      </p:tavLst>
                                    </p:anim>
                                    <p:set>
                                      <p:cBhvr>
                                        <p:cTn id="27" dur="1" fill="hold">
                                          <p:stCondLst>
                                            <p:cond delay="999"/>
                                          </p:stCondLst>
                                        </p:cTn>
                                        <p:tgtEl>
                                          <p:spTgt spid="103"/>
                                        </p:tgtEl>
                                        <p:attrNameLst>
                                          <p:attrName>style.visibility</p:attrName>
                                        </p:attrNameLst>
                                      </p:cBhvr>
                                      <p:to>
                                        <p:strVal val="hidden"/>
                                      </p:to>
                                    </p:set>
                                  </p:childTnLst>
                                </p:cTn>
                              </p:par>
                            </p:childTnLst>
                          </p:cTn>
                        </p:par>
                        <p:par>
                          <p:cTn id="28" fill="hold">
                            <p:stCondLst>
                              <p:cond delay="3000"/>
                            </p:stCondLst>
                            <p:childTnLst>
                              <p:par>
                                <p:cTn id="29" presetID="19" presetClass="emph" presetSubtype="0" fill="hold" nodeType="afterEffect">
                                  <p:stCondLst>
                                    <p:cond delay="0"/>
                                  </p:stCondLst>
                                  <p:childTnLst>
                                    <p:animClr clrSpc="rgb" dir="cw">
                                      <p:cBhvr override="childStyle">
                                        <p:cTn id="30" dur="500" fill="hold"/>
                                        <p:tgtEl>
                                          <p:spTgt spid="27">
                                            <p:txEl>
                                              <p:pRg st="3" end="3"/>
                                            </p:txEl>
                                          </p:spTgt>
                                        </p:tgtEl>
                                        <p:attrNameLst>
                                          <p:attrName>style.color</p:attrName>
                                        </p:attrNameLst>
                                      </p:cBhvr>
                                      <p:to>
                                        <a:srgbClr val="FF0000"/>
                                      </p:to>
                                    </p:animClr>
                                    <p:animClr clrSpc="rgb" dir="cw">
                                      <p:cBhvr>
                                        <p:cTn id="31" dur="500" fill="hold"/>
                                        <p:tgtEl>
                                          <p:spTgt spid="27">
                                            <p:txEl>
                                              <p:pRg st="3" end="3"/>
                                            </p:txEl>
                                          </p:spTgt>
                                        </p:tgtEl>
                                        <p:attrNameLst>
                                          <p:attrName>fillcolor</p:attrName>
                                        </p:attrNameLst>
                                      </p:cBhvr>
                                      <p:to>
                                        <a:srgbClr val="FF0000"/>
                                      </p:to>
                                    </p:animClr>
                                    <p:set>
                                      <p:cBhvr>
                                        <p:cTn id="32" dur="500" fill="hold"/>
                                        <p:tgtEl>
                                          <p:spTgt spid="27">
                                            <p:txEl>
                                              <p:pRg st="3" end="3"/>
                                            </p:txEl>
                                          </p:spTgt>
                                        </p:tgtEl>
                                        <p:attrNameLst>
                                          <p:attrName>fill.type</p:attrName>
                                        </p:attrNameLst>
                                      </p:cBhvr>
                                      <p:to>
                                        <p:strVal val="solid"/>
                                      </p:to>
                                    </p:set>
                                    <p:set>
                                      <p:cBhvr>
                                        <p:cTn id="33" dur="500" fill="hold"/>
                                        <p:tgtEl>
                                          <p:spTgt spid="27">
                                            <p:txEl>
                                              <p:pRg st="3" end="3"/>
                                            </p:txEl>
                                          </p:spTgt>
                                        </p:tgtEl>
                                        <p:attrNameLst>
                                          <p:attrName>fill.on</p:attrName>
                                        </p:attrNameLst>
                                      </p:cBhvr>
                                      <p:to>
                                        <p:strVal val="true"/>
                                      </p:to>
                                    </p:set>
                                  </p:childTnLst>
                                </p:cTn>
                              </p:par>
                            </p:childTnLst>
                          </p:cTn>
                        </p:par>
                        <p:par>
                          <p:cTn id="34" fill="hold">
                            <p:stCondLst>
                              <p:cond delay="3500"/>
                            </p:stCondLst>
                            <p:childTnLst>
                              <p:par>
                                <p:cTn id="35" presetID="42" presetClass="exit" presetSubtype="0" fill="hold" nodeType="afterEffect">
                                  <p:stCondLst>
                                    <p:cond delay="0"/>
                                  </p:stCondLst>
                                  <p:childTnLst>
                                    <p:animEffect transition="out" filter="fade">
                                      <p:cBhvr>
                                        <p:cTn id="36" dur="1000"/>
                                        <p:tgtEl>
                                          <p:spTgt spid="100"/>
                                        </p:tgtEl>
                                      </p:cBhvr>
                                    </p:animEffect>
                                    <p:anim calcmode="lin" valueType="num">
                                      <p:cBhvr>
                                        <p:cTn id="37" dur="1000"/>
                                        <p:tgtEl>
                                          <p:spTgt spid="100"/>
                                        </p:tgtEl>
                                        <p:attrNameLst>
                                          <p:attrName>ppt_x</p:attrName>
                                        </p:attrNameLst>
                                      </p:cBhvr>
                                      <p:tavLst>
                                        <p:tav tm="0">
                                          <p:val>
                                            <p:strVal val="ppt_x"/>
                                          </p:val>
                                        </p:tav>
                                        <p:tav tm="100000">
                                          <p:val>
                                            <p:strVal val="ppt_x"/>
                                          </p:val>
                                        </p:tav>
                                      </p:tavLst>
                                    </p:anim>
                                    <p:anim calcmode="lin" valueType="num">
                                      <p:cBhvr>
                                        <p:cTn id="38" dur="1000"/>
                                        <p:tgtEl>
                                          <p:spTgt spid="100"/>
                                        </p:tgtEl>
                                        <p:attrNameLst>
                                          <p:attrName>ppt_y</p:attrName>
                                        </p:attrNameLst>
                                      </p:cBhvr>
                                      <p:tavLst>
                                        <p:tav tm="0">
                                          <p:val>
                                            <p:strVal val="ppt_y"/>
                                          </p:val>
                                        </p:tav>
                                        <p:tav tm="100000">
                                          <p:val>
                                            <p:strVal val="ppt_y+.1"/>
                                          </p:val>
                                        </p:tav>
                                      </p:tavLst>
                                    </p:anim>
                                    <p:set>
                                      <p:cBhvr>
                                        <p:cTn id="39" dur="1" fill="hold">
                                          <p:stCondLst>
                                            <p:cond delay="999"/>
                                          </p:stCondLst>
                                        </p:cTn>
                                        <p:tgtEl>
                                          <p:spTgt spid="100"/>
                                        </p:tgtEl>
                                        <p:attrNameLst>
                                          <p:attrName>style.visibility</p:attrName>
                                        </p:attrNameLst>
                                      </p:cBhvr>
                                      <p:to>
                                        <p:strVal val="hidden"/>
                                      </p:to>
                                    </p:set>
                                  </p:childTnLst>
                                </p:cTn>
                              </p:par>
                            </p:childTnLst>
                          </p:cTn>
                        </p:par>
                        <p:par>
                          <p:cTn id="40" fill="hold">
                            <p:stCondLst>
                              <p:cond delay="4500"/>
                            </p:stCondLst>
                            <p:childTnLst>
                              <p:par>
                                <p:cTn id="41" presetID="19" presetClass="emph" presetSubtype="0" fill="hold" nodeType="afterEffect">
                                  <p:stCondLst>
                                    <p:cond delay="0"/>
                                  </p:stCondLst>
                                  <p:childTnLst>
                                    <p:animClr clrSpc="rgb" dir="cw">
                                      <p:cBhvr override="childStyle">
                                        <p:cTn id="42" dur="500" fill="hold"/>
                                        <p:tgtEl>
                                          <p:spTgt spid="27">
                                            <p:txEl>
                                              <p:pRg st="4" end="4"/>
                                            </p:txEl>
                                          </p:spTgt>
                                        </p:tgtEl>
                                        <p:attrNameLst>
                                          <p:attrName>style.color</p:attrName>
                                        </p:attrNameLst>
                                      </p:cBhvr>
                                      <p:to>
                                        <a:srgbClr val="FF0000"/>
                                      </p:to>
                                    </p:animClr>
                                    <p:animClr clrSpc="rgb" dir="cw">
                                      <p:cBhvr>
                                        <p:cTn id="43" dur="500" fill="hold"/>
                                        <p:tgtEl>
                                          <p:spTgt spid="27">
                                            <p:txEl>
                                              <p:pRg st="4" end="4"/>
                                            </p:txEl>
                                          </p:spTgt>
                                        </p:tgtEl>
                                        <p:attrNameLst>
                                          <p:attrName>fillcolor</p:attrName>
                                        </p:attrNameLst>
                                      </p:cBhvr>
                                      <p:to>
                                        <a:srgbClr val="FF0000"/>
                                      </p:to>
                                    </p:animClr>
                                    <p:set>
                                      <p:cBhvr>
                                        <p:cTn id="44" dur="500" fill="hold"/>
                                        <p:tgtEl>
                                          <p:spTgt spid="27">
                                            <p:txEl>
                                              <p:pRg st="4" end="4"/>
                                            </p:txEl>
                                          </p:spTgt>
                                        </p:tgtEl>
                                        <p:attrNameLst>
                                          <p:attrName>fill.type</p:attrName>
                                        </p:attrNameLst>
                                      </p:cBhvr>
                                      <p:to>
                                        <p:strVal val="solid"/>
                                      </p:to>
                                    </p:set>
                                    <p:set>
                                      <p:cBhvr>
                                        <p:cTn id="45" dur="500" fill="hold"/>
                                        <p:tgtEl>
                                          <p:spTgt spid="27">
                                            <p:txEl>
                                              <p:pRg st="4" end="4"/>
                                            </p:txEl>
                                          </p:spTgt>
                                        </p:tgtEl>
                                        <p:attrNameLst>
                                          <p:attrName>fill.on</p:attrName>
                                        </p:attrNameLst>
                                      </p:cBhvr>
                                      <p:to>
                                        <p:strVal val="true"/>
                                      </p:to>
                                    </p:set>
                                  </p:childTnLst>
                                </p:cTn>
                              </p:par>
                            </p:childTnLst>
                          </p:cTn>
                        </p:par>
                        <p:par>
                          <p:cTn id="46" fill="hold">
                            <p:stCondLst>
                              <p:cond delay="5000"/>
                            </p:stCondLst>
                            <p:childTnLst>
                              <p:par>
                                <p:cTn id="47" presetID="42" presetClass="exit" presetSubtype="0" fill="hold" nodeType="afterEffect">
                                  <p:stCondLst>
                                    <p:cond delay="0"/>
                                  </p:stCondLst>
                                  <p:childTnLst>
                                    <p:animEffect transition="out" filter="fade">
                                      <p:cBhvr>
                                        <p:cTn id="48" dur="1000"/>
                                        <p:tgtEl>
                                          <p:spTgt spid="102"/>
                                        </p:tgtEl>
                                      </p:cBhvr>
                                    </p:animEffect>
                                    <p:anim calcmode="lin" valueType="num">
                                      <p:cBhvr>
                                        <p:cTn id="49" dur="1000"/>
                                        <p:tgtEl>
                                          <p:spTgt spid="102"/>
                                        </p:tgtEl>
                                        <p:attrNameLst>
                                          <p:attrName>ppt_x</p:attrName>
                                        </p:attrNameLst>
                                      </p:cBhvr>
                                      <p:tavLst>
                                        <p:tav tm="0">
                                          <p:val>
                                            <p:strVal val="ppt_x"/>
                                          </p:val>
                                        </p:tav>
                                        <p:tav tm="100000">
                                          <p:val>
                                            <p:strVal val="ppt_x"/>
                                          </p:val>
                                        </p:tav>
                                      </p:tavLst>
                                    </p:anim>
                                    <p:anim calcmode="lin" valueType="num">
                                      <p:cBhvr>
                                        <p:cTn id="50" dur="1000"/>
                                        <p:tgtEl>
                                          <p:spTgt spid="102"/>
                                        </p:tgtEl>
                                        <p:attrNameLst>
                                          <p:attrName>ppt_y</p:attrName>
                                        </p:attrNameLst>
                                      </p:cBhvr>
                                      <p:tavLst>
                                        <p:tav tm="0">
                                          <p:val>
                                            <p:strVal val="ppt_y"/>
                                          </p:val>
                                        </p:tav>
                                        <p:tav tm="100000">
                                          <p:val>
                                            <p:strVal val="ppt_y+.1"/>
                                          </p:val>
                                        </p:tav>
                                      </p:tavLst>
                                    </p:anim>
                                    <p:set>
                                      <p:cBhvr>
                                        <p:cTn id="51" dur="1" fill="hold">
                                          <p:stCondLst>
                                            <p:cond delay="9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Review Algorithm</a:t>
            </a:r>
            <a:endParaRPr lang="zh-TW" altLang="en-US" dirty="0"/>
          </a:p>
        </p:txBody>
      </p:sp>
      <p:sp>
        <p:nvSpPr>
          <p:cNvPr id="23" name="矩形 22"/>
          <p:cNvSpPr/>
          <p:nvPr/>
        </p:nvSpPr>
        <p:spPr>
          <a:xfrm>
            <a:off x="1910288" y="908720"/>
            <a:ext cx="2430736"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Calculate Lower Bound 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Switching Times</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5" name="矩形 24"/>
          <p:cNvSpPr/>
          <p:nvPr/>
        </p:nvSpPr>
        <p:spPr>
          <a:xfrm>
            <a:off x="4654378" y="914677"/>
            <a:ext cx="2570207"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Set Initial Switching-Constrained</a:t>
            </a:r>
          </a:p>
        </p:txBody>
      </p:sp>
      <p:cxnSp>
        <p:nvCxnSpPr>
          <p:cNvPr id="26" name="直線單箭頭接點 25"/>
          <p:cNvCxnSpPr/>
          <p:nvPr/>
        </p:nvCxnSpPr>
        <p:spPr>
          <a:xfrm>
            <a:off x="6058928" y="1412256"/>
            <a:ext cx="1" cy="247135"/>
          </a:xfrm>
          <a:prstGeom prst="straightConnector1">
            <a:avLst/>
          </a:prstGeom>
          <a:noFill/>
          <a:ln w="6350" cap="flat" cmpd="sng" algn="ctr">
            <a:solidFill>
              <a:srgbClr val="5B9BD5"/>
            </a:solidFill>
            <a:prstDash val="solid"/>
            <a:miter lim="800000"/>
            <a:tailEnd type="triangle"/>
          </a:ln>
          <a:effectLst/>
        </p:spPr>
      </p:cxnSp>
      <p:sp>
        <p:nvSpPr>
          <p:cNvPr id="27" name="矩形 26"/>
          <p:cNvSpPr/>
          <p:nvPr/>
        </p:nvSpPr>
        <p:spPr>
          <a:xfrm>
            <a:off x="4654378" y="1664453"/>
            <a:ext cx="2570207"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Construct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Compatibility Graph</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8" name="直線單箭頭接點 27"/>
          <p:cNvCxnSpPr/>
          <p:nvPr/>
        </p:nvCxnSpPr>
        <p:spPr>
          <a:xfrm>
            <a:off x="6049939" y="2164070"/>
            <a:ext cx="1" cy="247135"/>
          </a:xfrm>
          <a:prstGeom prst="straightConnector1">
            <a:avLst/>
          </a:prstGeom>
          <a:noFill/>
          <a:ln w="6350" cap="flat" cmpd="sng" algn="ctr">
            <a:solidFill>
              <a:srgbClr val="5B9BD5"/>
            </a:solidFill>
            <a:prstDash val="solid"/>
            <a:miter lim="800000"/>
            <a:tailEnd type="triangle"/>
          </a:ln>
          <a:effectLst/>
        </p:spPr>
      </p:cxnSp>
      <p:sp>
        <p:nvSpPr>
          <p:cNvPr id="31" name="矩形 30"/>
          <p:cNvSpPr/>
          <p:nvPr/>
        </p:nvSpPr>
        <p:spPr>
          <a:xfrm>
            <a:off x="4654378" y="2415004"/>
            <a:ext cx="2570207"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Select an Initial Pin Set</a:t>
            </a:r>
          </a:p>
        </p:txBody>
      </p:sp>
      <p:cxnSp>
        <p:nvCxnSpPr>
          <p:cNvPr id="33" name="直線單箭頭接點 32"/>
          <p:cNvCxnSpPr/>
          <p:nvPr/>
        </p:nvCxnSpPr>
        <p:spPr>
          <a:xfrm>
            <a:off x="6040195" y="3659051"/>
            <a:ext cx="1" cy="247135"/>
          </a:xfrm>
          <a:prstGeom prst="straightConnector1">
            <a:avLst/>
          </a:prstGeom>
          <a:noFill/>
          <a:ln w="6350" cap="flat" cmpd="sng" algn="ctr">
            <a:solidFill>
              <a:srgbClr val="5B9BD5"/>
            </a:solidFill>
            <a:prstDash val="solid"/>
            <a:miter lim="800000"/>
            <a:tailEnd type="triangle"/>
          </a:ln>
          <a:effectLst/>
        </p:spPr>
      </p:cxnSp>
      <p:sp>
        <p:nvSpPr>
          <p:cNvPr id="34" name="菱形 33"/>
          <p:cNvSpPr/>
          <p:nvPr/>
        </p:nvSpPr>
        <p:spPr>
          <a:xfrm>
            <a:off x="4649506" y="3915331"/>
            <a:ext cx="2575079" cy="484351"/>
          </a:xfrm>
          <a:prstGeom prst="diamon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Resulting Flow = 0 ?</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5" name="直線單箭頭接點 34"/>
          <p:cNvCxnSpPr/>
          <p:nvPr/>
        </p:nvCxnSpPr>
        <p:spPr>
          <a:xfrm>
            <a:off x="6045065" y="4402235"/>
            <a:ext cx="1" cy="247135"/>
          </a:xfrm>
          <a:prstGeom prst="straightConnector1">
            <a:avLst/>
          </a:prstGeom>
          <a:noFill/>
          <a:ln w="6350" cap="flat" cmpd="sng" algn="ctr">
            <a:solidFill>
              <a:srgbClr val="5B9BD5"/>
            </a:solidFill>
            <a:prstDash val="solid"/>
            <a:miter lim="800000"/>
            <a:tailEnd type="triangle"/>
          </a:ln>
          <a:effectLst/>
        </p:spPr>
      </p:cxnSp>
      <p:sp>
        <p:nvSpPr>
          <p:cNvPr id="36" name="文字方塊 35"/>
          <p:cNvSpPr txBox="1"/>
          <p:nvPr/>
        </p:nvSpPr>
        <p:spPr>
          <a:xfrm>
            <a:off x="4303041" y="3931211"/>
            <a:ext cx="396262" cy="261610"/>
          </a:xfrm>
          <a:prstGeom prst="rect">
            <a:avLst/>
          </a:prstGeom>
          <a:noFill/>
        </p:spPr>
        <p:txBody>
          <a:bodyPr wrap="none" rtlCol="0">
            <a:spAutoFit/>
          </a:bodyPr>
          <a:lstStyle/>
          <a:p>
            <a:pPr fontAlgn="auto">
              <a:spcBef>
                <a:spcPts val="0"/>
              </a:spcBef>
              <a:spcAft>
                <a:spcPts val="0"/>
              </a:spcAft>
            </a:pPr>
            <a:r>
              <a:rPr kumimoji="0" lang="en-US" altLang="zh-TW" sz="1100" b="1" dirty="0" smtClean="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rPr>
              <a:t>NO</a:t>
            </a:r>
            <a:endParaRPr kumimoji="0" lang="zh-TW" altLang="en-US" sz="1100" b="1" dirty="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37" name="直線單箭頭接點 36"/>
          <p:cNvCxnSpPr/>
          <p:nvPr/>
        </p:nvCxnSpPr>
        <p:spPr>
          <a:xfrm>
            <a:off x="6054056" y="2914621"/>
            <a:ext cx="1" cy="247135"/>
          </a:xfrm>
          <a:prstGeom prst="straightConnector1">
            <a:avLst/>
          </a:prstGeom>
          <a:noFill/>
          <a:ln w="6350" cap="flat" cmpd="sng" algn="ctr">
            <a:solidFill>
              <a:srgbClr val="5B9BD5"/>
            </a:solidFill>
            <a:prstDash val="solid"/>
            <a:miter lim="800000"/>
            <a:tailEnd type="triangle"/>
          </a:ln>
          <a:effectLst/>
        </p:spPr>
      </p:cxnSp>
      <p:sp>
        <p:nvSpPr>
          <p:cNvPr id="38" name="矩形 37"/>
          <p:cNvSpPr/>
          <p:nvPr/>
        </p:nvSpPr>
        <p:spPr>
          <a:xfrm>
            <a:off x="4658495" y="3165555"/>
            <a:ext cx="2566090"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Build MCMF </a:t>
            </a: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Network Flow Model</a:t>
            </a:r>
          </a:p>
        </p:txBody>
      </p:sp>
      <p:sp>
        <p:nvSpPr>
          <p:cNvPr id="39" name="文字方塊 38"/>
          <p:cNvSpPr txBox="1"/>
          <p:nvPr/>
        </p:nvSpPr>
        <p:spPr>
          <a:xfrm>
            <a:off x="5711073" y="5124194"/>
            <a:ext cx="460382" cy="261610"/>
          </a:xfrm>
          <a:prstGeom prst="rect">
            <a:avLst/>
          </a:prstGeom>
          <a:noFill/>
        </p:spPr>
        <p:txBody>
          <a:bodyPr wrap="none" rtlCol="0">
            <a:spAutoFit/>
          </a:bodyPr>
          <a:lstStyle/>
          <a:p>
            <a:pPr fontAlgn="auto">
              <a:spcBef>
                <a:spcPts val="0"/>
              </a:spcBef>
              <a:spcAft>
                <a:spcPts val="0"/>
              </a:spcAft>
            </a:pPr>
            <a:r>
              <a:rPr kumimoji="0" lang="en-US" altLang="zh-TW" sz="1100" b="1" dirty="0" smtClean="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rPr>
              <a:t>YES</a:t>
            </a:r>
            <a:endParaRPr kumimoji="0" lang="zh-TW" altLang="en-US" sz="1100" b="1" dirty="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40" name="矩形 39"/>
          <p:cNvSpPr/>
          <p:nvPr/>
        </p:nvSpPr>
        <p:spPr>
          <a:xfrm>
            <a:off x="1911177" y="3919786"/>
            <a:ext cx="2396376"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Routing Check, Merge Pins and </a:t>
            </a:r>
            <a:r>
              <a:rPr kumimoji="0" lang="en-US" altLang="zh-TW" sz="1100" b="1" i="0" u="none" strike="noStrike" kern="0" cap="none" spc="0" normalizeH="0" baseline="0" noProof="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Electrodes and </a:t>
            </a: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Conduct Wire Routing</a:t>
            </a:r>
          </a:p>
        </p:txBody>
      </p:sp>
      <p:cxnSp>
        <p:nvCxnSpPr>
          <p:cNvPr id="41" name="直線單箭頭接點 40"/>
          <p:cNvCxnSpPr/>
          <p:nvPr/>
        </p:nvCxnSpPr>
        <p:spPr>
          <a:xfrm flipH="1" flipV="1">
            <a:off x="4319881" y="4159380"/>
            <a:ext cx="291690" cy="1"/>
          </a:xfrm>
          <a:prstGeom prst="straightConnector1">
            <a:avLst/>
          </a:prstGeom>
          <a:noFill/>
          <a:ln w="6350" cap="flat" cmpd="sng" algn="ctr">
            <a:solidFill>
              <a:srgbClr val="5B9BD5"/>
            </a:solidFill>
            <a:prstDash val="solid"/>
            <a:miter lim="800000"/>
            <a:tailEnd type="triangle"/>
          </a:ln>
          <a:effectLst/>
        </p:spPr>
      </p:cxnSp>
      <p:sp>
        <p:nvSpPr>
          <p:cNvPr id="42" name="矩形 41"/>
          <p:cNvSpPr/>
          <p:nvPr/>
        </p:nvSpPr>
        <p:spPr>
          <a:xfrm>
            <a:off x="1911177" y="3164780"/>
            <a:ext cx="2394356"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Rebuild Compatibility Graph</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43" name="直線單箭頭接點 42"/>
          <p:cNvCxnSpPr>
            <a:stCxn id="40" idx="0"/>
            <a:endCxn id="42" idx="2"/>
          </p:cNvCxnSpPr>
          <p:nvPr/>
        </p:nvCxnSpPr>
        <p:spPr>
          <a:xfrm flipH="1" flipV="1">
            <a:off x="3108355" y="3659051"/>
            <a:ext cx="1010" cy="260735"/>
          </a:xfrm>
          <a:prstGeom prst="straightConnector1">
            <a:avLst/>
          </a:prstGeom>
          <a:noFill/>
          <a:ln w="6350" cap="flat" cmpd="sng" algn="ctr">
            <a:solidFill>
              <a:srgbClr val="5B9BD5"/>
            </a:solidFill>
            <a:prstDash val="solid"/>
            <a:miter lim="800000"/>
            <a:tailEnd type="triangle"/>
          </a:ln>
          <a:effectLst/>
        </p:spPr>
      </p:cxnSp>
      <p:cxnSp>
        <p:nvCxnSpPr>
          <p:cNvPr id="44" name="直線單箭頭接點 43"/>
          <p:cNvCxnSpPr>
            <a:stCxn id="42" idx="3"/>
            <a:endCxn id="38" idx="1"/>
          </p:cNvCxnSpPr>
          <p:nvPr/>
        </p:nvCxnSpPr>
        <p:spPr>
          <a:xfrm>
            <a:off x="4305533" y="3411916"/>
            <a:ext cx="352962" cy="775"/>
          </a:xfrm>
          <a:prstGeom prst="straightConnector1">
            <a:avLst/>
          </a:prstGeom>
          <a:noFill/>
          <a:ln w="6350" cap="flat" cmpd="sng" algn="ctr">
            <a:solidFill>
              <a:srgbClr val="5B9BD5"/>
            </a:solidFill>
            <a:prstDash val="solid"/>
            <a:miter lim="800000"/>
            <a:tailEnd type="triangle"/>
          </a:ln>
          <a:effectLst/>
        </p:spPr>
      </p:cxnSp>
      <p:sp>
        <p:nvSpPr>
          <p:cNvPr id="46" name="菱形 45"/>
          <p:cNvSpPr/>
          <p:nvPr/>
        </p:nvSpPr>
        <p:spPr>
          <a:xfrm>
            <a:off x="4649506" y="4660146"/>
            <a:ext cx="2575079" cy="484351"/>
          </a:xfrm>
          <a:prstGeom prst="diamon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 of Unaddressed Electrodes = 0 ?</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51" name="直線單箭頭接點 50"/>
          <p:cNvCxnSpPr/>
          <p:nvPr/>
        </p:nvCxnSpPr>
        <p:spPr>
          <a:xfrm>
            <a:off x="6045065" y="5147050"/>
            <a:ext cx="1" cy="247135"/>
          </a:xfrm>
          <a:prstGeom prst="straightConnector1">
            <a:avLst/>
          </a:prstGeom>
          <a:noFill/>
          <a:ln w="6350" cap="flat" cmpd="sng" algn="ctr">
            <a:solidFill>
              <a:srgbClr val="5B9BD5"/>
            </a:solidFill>
            <a:prstDash val="solid"/>
            <a:miter lim="800000"/>
            <a:tailEnd type="triangle"/>
          </a:ln>
          <a:effectLst/>
        </p:spPr>
      </p:cxnSp>
      <p:sp>
        <p:nvSpPr>
          <p:cNvPr id="52" name="文字方塊 51"/>
          <p:cNvSpPr txBox="1"/>
          <p:nvPr/>
        </p:nvSpPr>
        <p:spPr>
          <a:xfrm>
            <a:off x="5689167" y="4378938"/>
            <a:ext cx="460382" cy="261610"/>
          </a:xfrm>
          <a:prstGeom prst="rect">
            <a:avLst/>
          </a:prstGeom>
          <a:noFill/>
        </p:spPr>
        <p:txBody>
          <a:bodyPr wrap="none" rtlCol="0">
            <a:spAutoFit/>
          </a:bodyPr>
          <a:lstStyle/>
          <a:p>
            <a:pPr fontAlgn="auto">
              <a:spcBef>
                <a:spcPts val="0"/>
              </a:spcBef>
              <a:spcAft>
                <a:spcPts val="0"/>
              </a:spcAft>
            </a:pPr>
            <a:r>
              <a:rPr kumimoji="0" lang="en-US" altLang="zh-TW" sz="1100" b="1" dirty="0" smtClean="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rPr>
              <a:t>YES</a:t>
            </a:r>
            <a:endParaRPr kumimoji="0" lang="zh-TW" altLang="en-US" sz="1100" b="1" dirty="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53" name="直線單箭頭接點 52"/>
          <p:cNvCxnSpPr/>
          <p:nvPr/>
        </p:nvCxnSpPr>
        <p:spPr>
          <a:xfrm flipH="1" flipV="1">
            <a:off x="4320870" y="4899840"/>
            <a:ext cx="291690" cy="1"/>
          </a:xfrm>
          <a:prstGeom prst="straightConnector1">
            <a:avLst/>
          </a:prstGeom>
          <a:noFill/>
          <a:ln w="6350" cap="flat" cmpd="sng" algn="ctr">
            <a:solidFill>
              <a:srgbClr val="5B9BD5"/>
            </a:solidFill>
            <a:prstDash val="solid"/>
            <a:miter lim="800000"/>
            <a:tailEnd type="triangle"/>
          </a:ln>
          <a:effectLst/>
        </p:spPr>
      </p:cxnSp>
      <p:sp>
        <p:nvSpPr>
          <p:cNvPr id="54" name="矩形 53"/>
          <p:cNvSpPr/>
          <p:nvPr/>
        </p:nvSpPr>
        <p:spPr>
          <a:xfrm>
            <a:off x="1911177" y="4655185"/>
            <a:ext cx="2394356"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Select an Unaddressed Electrode as a New Pin</a:t>
            </a:r>
          </a:p>
        </p:txBody>
      </p:sp>
      <p:cxnSp>
        <p:nvCxnSpPr>
          <p:cNvPr id="55" name="直線接點 54"/>
          <p:cNvCxnSpPr>
            <a:stCxn id="54" idx="1"/>
          </p:cNvCxnSpPr>
          <p:nvPr/>
        </p:nvCxnSpPr>
        <p:spPr>
          <a:xfrm flipH="1" flipV="1">
            <a:off x="1705494" y="4900684"/>
            <a:ext cx="205683" cy="1637"/>
          </a:xfrm>
          <a:prstGeom prst="line">
            <a:avLst/>
          </a:prstGeom>
          <a:noFill/>
          <a:ln w="6350" cap="flat" cmpd="sng" algn="ctr">
            <a:solidFill>
              <a:srgbClr val="5B9BD5"/>
            </a:solidFill>
            <a:prstDash val="solid"/>
            <a:miter lim="800000"/>
          </a:ln>
          <a:effectLst/>
        </p:spPr>
      </p:cxnSp>
      <p:cxnSp>
        <p:nvCxnSpPr>
          <p:cNvPr id="56" name="直線接點 55"/>
          <p:cNvCxnSpPr/>
          <p:nvPr/>
        </p:nvCxnSpPr>
        <p:spPr>
          <a:xfrm flipH="1" flipV="1">
            <a:off x="1705494" y="3407401"/>
            <a:ext cx="2156" cy="1500209"/>
          </a:xfrm>
          <a:prstGeom prst="line">
            <a:avLst/>
          </a:prstGeom>
          <a:noFill/>
          <a:ln w="6350" cap="flat" cmpd="sng" algn="ctr">
            <a:solidFill>
              <a:srgbClr val="5B9BD5"/>
            </a:solidFill>
            <a:prstDash val="solid"/>
            <a:miter lim="800000"/>
          </a:ln>
          <a:effectLst/>
        </p:spPr>
      </p:cxnSp>
      <p:cxnSp>
        <p:nvCxnSpPr>
          <p:cNvPr id="59" name="直線單箭頭接點 58"/>
          <p:cNvCxnSpPr>
            <a:endCxn id="42" idx="1"/>
          </p:cNvCxnSpPr>
          <p:nvPr/>
        </p:nvCxnSpPr>
        <p:spPr>
          <a:xfrm>
            <a:off x="1707477" y="3411915"/>
            <a:ext cx="203700" cy="1"/>
          </a:xfrm>
          <a:prstGeom prst="straightConnector1">
            <a:avLst/>
          </a:prstGeom>
          <a:noFill/>
          <a:ln w="6350" cap="flat" cmpd="sng" algn="ctr">
            <a:solidFill>
              <a:srgbClr val="5B9BD5"/>
            </a:solidFill>
            <a:prstDash val="solid"/>
            <a:miter lim="800000"/>
            <a:tailEnd type="triangle"/>
          </a:ln>
          <a:effectLst/>
        </p:spPr>
      </p:cxnSp>
      <p:sp>
        <p:nvSpPr>
          <p:cNvPr id="60" name="文字方塊 59"/>
          <p:cNvSpPr txBox="1"/>
          <p:nvPr/>
        </p:nvSpPr>
        <p:spPr>
          <a:xfrm>
            <a:off x="4313689" y="4660485"/>
            <a:ext cx="396262" cy="261610"/>
          </a:xfrm>
          <a:prstGeom prst="rect">
            <a:avLst/>
          </a:prstGeom>
          <a:noFill/>
        </p:spPr>
        <p:txBody>
          <a:bodyPr wrap="none" rtlCol="0">
            <a:spAutoFit/>
          </a:bodyPr>
          <a:lstStyle/>
          <a:p>
            <a:pPr fontAlgn="auto">
              <a:spcBef>
                <a:spcPts val="0"/>
              </a:spcBef>
              <a:spcAft>
                <a:spcPts val="0"/>
              </a:spcAft>
            </a:pPr>
            <a:r>
              <a:rPr kumimoji="0" lang="en-US" altLang="zh-TW" sz="1100" b="1" dirty="0" smtClean="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rPr>
              <a:t>NO</a:t>
            </a:r>
            <a:endParaRPr kumimoji="0" lang="zh-TW" altLang="en-US" sz="1100" b="1" dirty="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3" name="文字方塊 62"/>
          <p:cNvSpPr txBox="1"/>
          <p:nvPr/>
        </p:nvSpPr>
        <p:spPr>
          <a:xfrm>
            <a:off x="5711073" y="5864601"/>
            <a:ext cx="460382" cy="261610"/>
          </a:xfrm>
          <a:prstGeom prst="rect">
            <a:avLst/>
          </a:prstGeom>
          <a:noFill/>
        </p:spPr>
        <p:txBody>
          <a:bodyPr wrap="none" rtlCol="0">
            <a:spAutoFit/>
          </a:bodyPr>
          <a:lstStyle/>
          <a:p>
            <a:pPr fontAlgn="auto">
              <a:spcBef>
                <a:spcPts val="0"/>
              </a:spcBef>
              <a:spcAft>
                <a:spcPts val="0"/>
              </a:spcAft>
            </a:pPr>
            <a:r>
              <a:rPr kumimoji="0" lang="en-US" altLang="zh-TW" sz="1100" b="1" dirty="0" smtClean="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rPr>
              <a:t>YES</a:t>
            </a:r>
            <a:endParaRPr kumimoji="0" lang="zh-TW" altLang="en-US" sz="1100" b="1" dirty="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4" name="菱形 63"/>
          <p:cNvSpPr/>
          <p:nvPr/>
        </p:nvSpPr>
        <p:spPr>
          <a:xfrm>
            <a:off x="4649506" y="5400553"/>
            <a:ext cx="2617898" cy="484351"/>
          </a:xfrm>
          <a:prstGeom prst="diamond">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Meet Pin-Constrained ?</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65" name="直線單箭頭接點 64"/>
          <p:cNvCxnSpPr/>
          <p:nvPr/>
        </p:nvCxnSpPr>
        <p:spPr>
          <a:xfrm>
            <a:off x="6045065" y="5887457"/>
            <a:ext cx="1" cy="247135"/>
          </a:xfrm>
          <a:prstGeom prst="straightConnector1">
            <a:avLst/>
          </a:prstGeom>
          <a:noFill/>
          <a:ln w="6350" cap="flat" cmpd="sng" algn="ctr">
            <a:solidFill>
              <a:srgbClr val="5B9BD5"/>
            </a:solidFill>
            <a:prstDash val="solid"/>
            <a:miter lim="800000"/>
            <a:tailEnd type="triangle"/>
          </a:ln>
          <a:effectLst/>
        </p:spPr>
      </p:cxnSp>
      <p:sp>
        <p:nvSpPr>
          <p:cNvPr id="66" name="矩形 65"/>
          <p:cNvSpPr/>
          <p:nvPr/>
        </p:nvSpPr>
        <p:spPr>
          <a:xfrm>
            <a:off x="4648200" y="6140960"/>
            <a:ext cx="2576385"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End</a:t>
            </a:r>
          </a:p>
        </p:txBody>
      </p:sp>
      <p:cxnSp>
        <p:nvCxnSpPr>
          <p:cNvPr id="67" name="直線單箭頭接點 66"/>
          <p:cNvCxnSpPr/>
          <p:nvPr/>
        </p:nvCxnSpPr>
        <p:spPr>
          <a:xfrm flipH="1" flipV="1">
            <a:off x="4320769" y="5649216"/>
            <a:ext cx="291690" cy="1"/>
          </a:xfrm>
          <a:prstGeom prst="straightConnector1">
            <a:avLst/>
          </a:prstGeom>
          <a:noFill/>
          <a:ln w="6350" cap="flat" cmpd="sng" algn="ctr">
            <a:solidFill>
              <a:srgbClr val="5B9BD5"/>
            </a:solidFill>
            <a:prstDash val="solid"/>
            <a:miter lim="800000"/>
            <a:tailEnd type="triangle"/>
          </a:ln>
          <a:effectLst/>
        </p:spPr>
      </p:cxnSp>
      <p:sp>
        <p:nvSpPr>
          <p:cNvPr id="68" name="矩形 67"/>
          <p:cNvSpPr/>
          <p:nvPr/>
        </p:nvSpPr>
        <p:spPr>
          <a:xfrm>
            <a:off x="1911176" y="5385624"/>
            <a:ext cx="2408705"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Switching-Constrained = Switching-Constrained + 1</a:t>
            </a:r>
          </a:p>
        </p:txBody>
      </p:sp>
      <p:sp>
        <p:nvSpPr>
          <p:cNvPr id="69" name="文字方塊 68"/>
          <p:cNvSpPr txBox="1"/>
          <p:nvPr/>
        </p:nvSpPr>
        <p:spPr>
          <a:xfrm>
            <a:off x="4303041" y="5420787"/>
            <a:ext cx="396262" cy="261610"/>
          </a:xfrm>
          <a:prstGeom prst="rect">
            <a:avLst/>
          </a:prstGeom>
          <a:noFill/>
        </p:spPr>
        <p:txBody>
          <a:bodyPr wrap="none" rtlCol="0">
            <a:spAutoFit/>
          </a:bodyPr>
          <a:lstStyle/>
          <a:p>
            <a:pPr fontAlgn="auto">
              <a:spcBef>
                <a:spcPts val="0"/>
              </a:spcBef>
              <a:spcAft>
                <a:spcPts val="0"/>
              </a:spcAft>
            </a:pPr>
            <a:r>
              <a:rPr kumimoji="0" lang="en-US" altLang="zh-TW" sz="1100" b="1" dirty="0" smtClean="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rPr>
              <a:t>NO</a:t>
            </a:r>
            <a:endParaRPr kumimoji="0" lang="zh-TW" altLang="en-US" sz="1100" b="1" dirty="0">
              <a:solidFill>
                <a:srgbClr val="ED7D31">
                  <a:lumMod val="75000"/>
                </a:srgbClr>
              </a:solidFill>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70" name="直線接點 69"/>
          <p:cNvCxnSpPr/>
          <p:nvPr/>
        </p:nvCxnSpPr>
        <p:spPr>
          <a:xfrm flipH="1" flipV="1">
            <a:off x="1504667" y="5592198"/>
            <a:ext cx="405621" cy="2"/>
          </a:xfrm>
          <a:prstGeom prst="line">
            <a:avLst/>
          </a:prstGeom>
          <a:noFill/>
          <a:ln w="6350" cap="flat" cmpd="sng" algn="ctr">
            <a:solidFill>
              <a:srgbClr val="5B9BD5"/>
            </a:solidFill>
            <a:prstDash val="solid"/>
            <a:miter lim="800000"/>
          </a:ln>
          <a:effectLst/>
        </p:spPr>
      </p:cxnSp>
      <p:cxnSp>
        <p:nvCxnSpPr>
          <p:cNvPr id="71" name="直線接點 70"/>
          <p:cNvCxnSpPr/>
          <p:nvPr/>
        </p:nvCxnSpPr>
        <p:spPr>
          <a:xfrm flipV="1">
            <a:off x="1504667" y="1911588"/>
            <a:ext cx="0" cy="3680610"/>
          </a:xfrm>
          <a:prstGeom prst="line">
            <a:avLst/>
          </a:prstGeom>
          <a:noFill/>
          <a:ln w="6350" cap="flat" cmpd="sng" algn="ctr">
            <a:solidFill>
              <a:srgbClr val="5B9BD5"/>
            </a:solidFill>
            <a:prstDash val="solid"/>
            <a:miter lim="800000"/>
          </a:ln>
          <a:effectLst/>
        </p:spPr>
      </p:cxnSp>
      <p:sp>
        <p:nvSpPr>
          <p:cNvPr id="72" name="矩形 71"/>
          <p:cNvSpPr/>
          <p:nvPr/>
        </p:nvSpPr>
        <p:spPr>
          <a:xfrm>
            <a:off x="1911177" y="1676011"/>
            <a:ext cx="2409693" cy="494271"/>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rPr>
              <a:t>Abandon Current Matching Results</a:t>
            </a:r>
            <a:endParaRPr kumimoji="0" lang="zh-TW" altLang="en-US" sz="1100" b="1" i="0" u="none" strike="noStrike" kern="0" cap="none" spc="0" normalizeH="0" baseline="0" noProof="0" dirty="0" smtClean="0">
              <a:ln>
                <a:noFill/>
              </a:ln>
              <a:solidFill>
                <a:prstClr val="white"/>
              </a:solidFill>
              <a:effectLst/>
              <a:uLnTx/>
              <a:uFillTx/>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73" name="直線單箭頭接點 72"/>
          <p:cNvCxnSpPr>
            <a:endCxn id="72" idx="1"/>
          </p:cNvCxnSpPr>
          <p:nvPr/>
        </p:nvCxnSpPr>
        <p:spPr>
          <a:xfrm>
            <a:off x="1504223" y="1921511"/>
            <a:ext cx="406954" cy="1636"/>
          </a:xfrm>
          <a:prstGeom prst="straightConnector1">
            <a:avLst/>
          </a:prstGeom>
          <a:noFill/>
          <a:ln w="6350" cap="flat" cmpd="sng" algn="ctr">
            <a:solidFill>
              <a:srgbClr val="5B9BD5"/>
            </a:solidFill>
            <a:prstDash val="solid"/>
            <a:miter lim="800000"/>
            <a:tailEnd type="triangle"/>
          </a:ln>
          <a:effectLst/>
        </p:spPr>
      </p:cxnSp>
      <p:cxnSp>
        <p:nvCxnSpPr>
          <p:cNvPr id="74" name="直線單箭頭接點 73"/>
          <p:cNvCxnSpPr/>
          <p:nvPr/>
        </p:nvCxnSpPr>
        <p:spPr>
          <a:xfrm>
            <a:off x="4313689" y="1922371"/>
            <a:ext cx="352962" cy="775"/>
          </a:xfrm>
          <a:prstGeom prst="straightConnector1">
            <a:avLst/>
          </a:prstGeom>
          <a:noFill/>
          <a:ln w="6350" cap="flat" cmpd="sng" algn="ctr">
            <a:solidFill>
              <a:srgbClr val="5B9BD5"/>
            </a:solidFill>
            <a:prstDash val="solid"/>
            <a:miter lim="800000"/>
            <a:tailEnd type="triangle"/>
          </a:ln>
          <a:effectLst/>
        </p:spPr>
      </p:cxnSp>
      <p:cxnSp>
        <p:nvCxnSpPr>
          <p:cNvPr id="75" name="直線單箭頭接點 74"/>
          <p:cNvCxnSpPr/>
          <p:nvPr/>
        </p:nvCxnSpPr>
        <p:spPr>
          <a:xfrm>
            <a:off x="4303041" y="1171820"/>
            <a:ext cx="352962" cy="775"/>
          </a:xfrm>
          <a:prstGeom prst="straightConnector1">
            <a:avLst/>
          </a:prstGeom>
          <a:noFill/>
          <a:ln w="6350" cap="flat" cmpd="sng" algn="ctr">
            <a:solidFill>
              <a:srgbClr val="5B9BD5"/>
            </a:solidFill>
            <a:prstDash val="solid"/>
            <a:miter lim="800000"/>
            <a:tailEnd type="triangle"/>
          </a:ln>
          <a:effectLst/>
        </p:spPr>
      </p:cxnSp>
      <p:sp>
        <p:nvSpPr>
          <p:cNvPr id="45" name="投影片編號版面配置區 3"/>
          <p:cNvSpPr>
            <a:spLocks noGrp="1"/>
          </p:cNvSpPr>
          <p:nvPr>
            <p:ph type="sldNum" sz="quarter" idx="10"/>
          </p:nvPr>
        </p:nvSpPr>
        <p:spPr>
          <a:xfrm>
            <a:off x="6781800" y="6140152"/>
            <a:ext cx="1905000" cy="457200"/>
          </a:xfrm>
        </p:spPr>
        <p:txBody>
          <a:bodyPr/>
          <a:lstStyle/>
          <a:p>
            <a:pPr>
              <a:defRPr/>
            </a:pPr>
            <a:r>
              <a:rPr lang="en-US" altLang="zh-TW" dirty="0" smtClean="0"/>
              <a:t>29</a:t>
            </a:r>
            <a:endParaRPr lang="en-US" altLang="zh-TW" dirty="0"/>
          </a:p>
        </p:txBody>
      </p:sp>
    </p:spTree>
    <p:extLst>
      <p:ext uri="{BB962C8B-B14F-4D97-AF65-F5344CB8AC3E}">
        <p14:creationId xmlns:p14="http://schemas.microsoft.com/office/powerpoint/2010/main" val="2131140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33</a:t>
            </a:fld>
            <a:endParaRPr lang="en-US" altLang="zh-TW">
              <a:solidFill>
                <a:srgbClr val="000000"/>
              </a:solidFill>
            </a:endParaRPr>
          </a:p>
        </p:txBody>
      </p:sp>
      <p:sp>
        <p:nvSpPr>
          <p:cNvPr id="5" name="手繪多邊形 4"/>
          <p:cNvSpPr/>
          <p:nvPr/>
        </p:nvSpPr>
        <p:spPr>
          <a:xfrm>
            <a:off x="533400" y="1215807"/>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Introduction</a:t>
            </a:r>
            <a:endParaRPr lang="zh-TW" altLang="en-US" sz="3000" b="0" kern="1200" dirty="0">
              <a:solidFill>
                <a:schemeClr val="tx1"/>
              </a:solidFill>
              <a:latin typeface="+mj-lt"/>
              <a:cs typeface="Times New Roman" pitchFamily="18" charset="0"/>
            </a:endParaRPr>
          </a:p>
        </p:txBody>
      </p:sp>
      <p:sp>
        <p:nvSpPr>
          <p:cNvPr id="6" name="手繪多邊形 5"/>
          <p:cNvSpPr/>
          <p:nvPr/>
        </p:nvSpPr>
        <p:spPr>
          <a:xfrm>
            <a:off x="533400" y="1988840"/>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1580863"/>
              <a:satOff val="7708"/>
              <a:lumOff val="-8677"/>
              <a:alphaOff val="0"/>
            </a:schemeClr>
          </a:fillRef>
          <a:effectRef idx="0">
            <a:schemeClr val="accent5">
              <a:hueOff val="-1580863"/>
              <a:satOff val="7708"/>
              <a:lumOff val="-8677"/>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Problem Formulation</a:t>
            </a:r>
            <a:endParaRPr lang="zh-TW" altLang="en-US" sz="3000" b="0" kern="1200" dirty="0">
              <a:latin typeface="+mj-lt"/>
            </a:endParaRPr>
          </a:p>
        </p:txBody>
      </p:sp>
      <p:sp>
        <p:nvSpPr>
          <p:cNvPr id="7" name="手繪多邊形 6"/>
          <p:cNvSpPr/>
          <p:nvPr/>
        </p:nvSpPr>
        <p:spPr>
          <a:xfrm>
            <a:off x="533400" y="2780928"/>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3161725"/>
              <a:satOff val="15415"/>
              <a:lumOff val="-17354"/>
              <a:alphaOff val="0"/>
            </a:schemeClr>
          </a:fillRef>
          <a:effectRef idx="0">
            <a:schemeClr val="accent5">
              <a:hueOff val="-3161725"/>
              <a:satOff val="15415"/>
              <a:lumOff val="-17354"/>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Algorithm</a:t>
            </a:r>
            <a:endParaRPr lang="zh-TW" altLang="en-US" sz="3000" b="0" kern="1200" dirty="0">
              <a:solidFill>
                <a:schemeClr val="tx1"/>
              </a:solidFill>
              <a:latin typeface="+mj-lt"/>
              <a:cs typeface="Times New Roman" pitchFamily="18" charset="0"/>
            </a:endParaRPr>
          </a:p>
        </p:txBody>
      </p:sp>
      <p:sp>
        <p:nvSpPr>
          <p:cNvPr id="8" name="手繪多邊形 7"/>
          <p:cNvSpPr/>
          <p:nvPr/>
        </p:nvSpPr>
        <p:spPr>
          <a:xfrm>
            <a:off x="533400" y="3573016"/>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4742588"/>
              <a:satOff val="23123"/>
              <a:lumOff val="-26031"/>
              <a:alphaOff val="0"/>
            </a:schemeClr>
          </a:fillRef>
          <a:effectRef idx="0">
            <a:schemeClr val="accent5">
              <a:hueOff val="-4742588"/>
              <a:satOff val="23123"/>
              <a:lumOff val="-26031"/>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rgbClr val="FF0000"/>
                </a:solidFill>
                <a:latin typeface="+mj-lt"/>
                <a:cs typeface="Times New Roman" pitchFamily="18" charset="0"/>
              </a:rPr>
              <a:t>Experimental Results</a:t>
            </a:r>
          </a:p>
        </p:txBody>
      </p:sp>
      <p:sp>
        <p:nvSpPr>
          <p:cNvPr id="9" name="手繪多邊形 8"/>
          <p:cNvSpPr/>
          <p:nvPr/>
        </p:nvSpPr>
        <p:spPr>
          <a:xfrm>
            <a:off x="533400" y="4365104"/>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6323450"/>
              <a:satOff val="30831"/>
              <a:lumOff val="-34708"/>
              <a:alphaOff val="0"/>
            </a:schemeClr>
          </a:fillRef>
          <a:effectRef idx="0">
            <a:schemeClr val="accent5">
              <a:hueOff val="-6323450"/>
              <a:satOff val="30831"/>
              <a:lumOff val="-34708"/>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Conclusions</a:t>
            </a:r>
          </a:p>
        </p:txBody>
      </p:sp>
    </p:spTree>
    <p:extLst>
      <p:ext uri="{BB962C8B-B14F-4D97-AF65-F5344CB8AC3E}">
        <p14:creationId xmlns:p14="http://schemas.microsoft.com/office/powerpoint/2010/main" val="390306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a:t>
            </a:r>
            <a:r>
              <a:rPr lang="en-US" altLang="zh-TW" dirty="0" smtClean="0"/>
              <a:t>Result (1/3)</a:t>
            </a:r>
            <a:endParaRPr lang="zh-TW" altLang="en-US" dirty="0"/>
          </a:p>
        </p:txBody>
      </p:sp>
      <p:sp>
        <p:nvSpPr>
          <p:cNvPr id="3" name="內容版面配置區 2"/>
          <p:cNvSpPr>
            <a:spLocks noGrp="1"/>
          </p:cNvSpPr>
          <p:nvPr>
            <p:ph idx="1"/>
          </p:nvPr>
        </p:nvSpPr>
        <p:spPr/>
        <p:txBody>
          <a:bodyPr/>
          <a:lstStyle/>
          <a:p>
            <a:r>
              <a:rPr lang="en-US" altLang="zh-TW" dirty="0" smtClean="0"/>
              <a:t>Environmental Setup</a:t>
            </a:r>
          </a:p>
          <a:p>
            <a:pPr lvl="1"/>
            <a:r>
              <a:rPr lang="en-US" altLang="zh-TW" sz="1800" dirty="0" smtClean="0"/>
              <a:t>CPU: </a:t>
            </a:r>
            <a:r>
              <a:rPr lang="pt-BR" altLang="zh-TW" sz="1800" dirty="0"/>
              <a:t>Intel(R) Core(TM) i7-3770 CPU @ </a:t>
            </a:r>
            <a:r>
              <a:rPr lang="pt-BR" altLang="zh-TW" sz="1800" dirty="0" smtClean="0"/>
              <a:t>3.40GHz</a:t>
            </a:r>
          </a:p>
          <a:p>
            <a:pPr lvl="1"/>
            <a:r>
              <a:rPr lang="pt-BR" altLang="zh-TW" sz="1800" dirty="0" smtClean="0"/>
              <a:t>Memory: 8GB DDR3-1600</a:t>
            </a:r>
          </a:p>
          <a:p>
            <a:pPr lvl="1"/>
            <a:r>
              <a:rPr lang="pt-BR" altLang="zh-TW" sz="1800" dirty="0"/>
              <a:t>Operating System: Linux Mint 15 </a:t>
            </a:r>
            <a:r>
              <a:rPr lang="pt-BR" altLang="zh-TW" sz="1800" dirty="0" smtClean="0"/>
              <a:t>Olivia with 64-bits</a:t>
            </a:r>
          </a:p>
          <a:p>
            <a:pPr lvl="1"/>
            <a:r>
              <a:rPr lang="en-US" altLang="zh-TW" sz="1800" dirty="0" smtClean="0"/>
              <a:t>Programming Language: C++</a:t>
            </a:r>
            <a:endParaRPr lang="en-US" altLang="zh-TW" dirty="0"/>
          </a:p>
          <a:p>
            <a:r>
              <a:rPr lang="en-US" altLang="zh-TW" dirty="0" smtClean="0"/>
              <a:t>5 </a:t>
            </a:r>
            <a:r>
              <a:rPr lang="en-US" altLang="zh-TW" dirty="0"/>
              <a:t>real-life </a:t>
            </a:r>
            <a:r>
              <a:rPr lang="en-US" altLang="zh-TW" dirty="0" smtClean="0"/>
              <a:t>chips are </a:t>
            </a:r>
            <a:r>
              <a:rPr lang="en-US" altLang="zh-TW" dirty="0"/>
              <a:t>used for test </a:t>
            </a:r>
            <a:r>
              <a:rPr lang="en-US" altLang="zh-TW" dirty="0" smtClean="0"/>
              <a:t>cases</a:t>
            </a:r>
            <a:endParaRPr lang="en-US" altLang="zh-TW" dirty="0"/>
          </a:p>
          <a:p>
            <a:endParaRPr lang="en-US" altLang="zh-TW" dirty="0"/>
          </a:p>
          <a:p>
            <a:endParaRPr lang="en-US" altLang="zh-TW" dirty="0"/>
          </a:p>
          <a:p>
            <a:endParaRPr lang="en-US" altLang="zh-TW" dirty="0"/>
          </a:p>
          <a:p>
            <a:endParaRPr lang="en-US" altLang="zh-TW" dirty="0"/>
          </a:p>
          <a:p>
            <a:endParaRPr lang="en-US" altLang="zh-TW" dirty="0"/>
          </a:p>
          <a:p>
            <a:pPr marL="0" indent="0">
              <a:buNone/>
            </a:pPr>
            <a:endParaRPr lang="en-US" altLang="zh-TW"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34</a:t>
            </a:fld>
            <a:endParaRPr lang="en-US" altLang="zh-TW">
              <a:solidFill>
                <a:srgbClr val="00000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812979264"/>
              </p:ext>
            </p:extLst>
          </p:nvPr>
        </p:nvGraphicFramePr>
        <p:xfrm>
          <a:off x="851701" y="3573016"/>
          <a:ext cx="7176683" cy="2225040"/>
        </p:xfrm>
        <a:graphic>
          <a:graphicData uri="http://schemas.openxmlformats.org/drawingml/2006/table">
            <a:tbl>
              <a:tblPr firstRow="1" bandRow="1">
                <a:tableStyleId>{616DA210-FB5B-4158-B5E0-FEB733F419BA}</a:tableStyleId>
              </a:tblPr>
              <a:tblGrid>
                <a:gridCol w="1941986"/>
                <a:gridCol w="1202249"/>
                <a:gridCol w="720080"/>
                <a:gridCol w="864096"/>
                <a:gridCol w="1584176"/>
                <a:gridCol w="864096"/>
              </a:tblGrid>
              <a:tr h="370840">
                <a:tc>
                  <a:txBody>
                    <a:bodyPr/>
                    <a:lstStyle/>
                    <a:p>
                      <a:pPr algn="ctr"/>
                      <a:r>
                        <a:rPr lang="en-US" altLang="zh-TW" dirty="0" smtClean="0"/>
                        <a:t>Chip</a:t>
                      </a:r>
                      <a:endParaRPr lang="zh-TW" altLang="en-US" dirty="0"/>
                    </a:p>
                  </a:txBody>
                  <a:tcPr/>
                </a:tc>
                <a:tc>
                  <a:txBody>
                    <a:bodyPr/>
                    <a:lstStyle/>
                    <a:p>
                      <a:pPr algn="ctr"/>
                      <a:r>
                        <a:rPr lang="en-US" altLang="zh-TW" dirty="0" smtClean="0"/>
                        <a:t>Size</a:t>
                      </a:r>
                      <a:endParaRPr lang="zh-TW" altLang="en-US" dirty="0"/>
                    </a:p>
                  </a:txBody>
                  <a:tcPr/>
                </a:tc>
                <a:tc>
                  <a:txBody>
                    <a:bodyPr/>
                    <a:lstStyle/>
                    <a:p>
                      <a:pPr algn="ctr"/>
                      <a:r>
                        <a:rPr lang="en-US" altLang="zh-TW" dirty="0" smtClean="0"/>
                        <a:t>#E</a:t>
                      </a:r>
                      <a:endParaRPr lang="zh-TW" altLang="en-US" dirty="0"/>
                    </a:p>
                  </a:txBody>
                  <a:tcPr/>
                </a:tc>
                <a:tc>
                  <a:txBody>
                    <a:bodyPr/>
                    <a:lstStyle/>
                    <a:p>
                      <a:pPr algn="ctr"/>
                      <a:r>
                        <a:rPr lang="en-US" altLang="zh-TW" dirty="0" err="1" smtClean="0"/>
                        <a:t>P</a:t>
                      </a:r>
                      <a:r>
                        <a:rPr lang="en-US" altLang="zh-TW" baseline="-25000" dirty="0" err="1" smtClean="0"/>
                        <a:t>max</a:t>
                      </a:r>
                      <a:endParaRPr lang="zh-TW" altLang="en-US" baseline="-25000" dirty="0"/>
                    </a:p>
                  </a:txBody>
                  <a:tcPr/>
                </a:tc>
                <a:tc>
                  <a:txBody>
                    <a:bodyPr/>
                    <a:lstStyle/>
                    <a:p>
                      <a:pPr algn="ctr"/>
                      <a:r>
                        <a:rPr lang="en-US" altLang="zh-TW" sz="1800" b="1" kern="1200" dirty="0" smtClean="0">
                          <a:solidFill>
                            <a:schemeClr val="tx1"/>
                          </a:solidFill>
                          <a:latin typeface="+mn-lt"/>
                          <a:ea typeface="+mn-ea"/>
                          <a:cs typeface="+mn-cs"/>
                        </a:rPr>
                        <a:t>#Time Step</a:t>
                      </a:r>
                      <a:endParaRPr lang="zh-TW" altLang="en-US" sz="1800" b="1" kern="1200" dirty="0">
                        <a:solidFill>
                          <a:schemeClr val="tx1"/>
                        </a:solidFill>
                        <a:latin typeface="+mn-lt"/>
                        <a:ea typeface="+mn-ea"/>
                        <a:cs typeface="+mn-cs"/>
                      </a:endParaRPr>
                    </a:p>
                  </a:txBody>
                  <a:tcPr/>
                </a:tc>
                <a:tc>
                  <a:txBody>
                    <a:bodyPr/>
                    <a:lstStyle/>
                    <a:p>
                      <a:pPr algn="ctr"/>
                      <a:r>
                        <a:rPr lang="en-US" altLang="zh-TW" dirty="0" smtClean="0"/>
                        <a:t>BST</a:t>
                      </a:r>
                      <a:endParaRPr lang="zh-TW" altLang="en-US" baseline="-25000" dirty="0"/>
                    </a:p>
                  </a:txBody>
                  <a:tcPr/>
                </a:tc>
              </a:tr>
              <a:tr h="370840">
                <a:tc>
                  <a:txBody>
                    <a:bodyPr/>
                    <a:lstStyle/>
                    <a:p>
                      <a:pPr algn="ctr"/>
                      <a:r>
                        <a:rPr lang="en-US" altLang="zh-TW" dirty="0" smtClean="0"/>
                        <a:t>amino</a:t>
                      </a:r>
                      <a:endParaRPr lang="zh-TW" altLang="en-US" dirty="0"/>
                    </a:p>
                  </a:txBody>
                  <a:tcPr/>
                </a:tc>
                <a:tc>
                  <a:txBody>
                    <a:bodyPr/>
                    <a:lstStyle/>
                    <a:p>
                      <a:pPr algn="ctr"/>
                      <a:r>
                        <a:rPr lang="en-US" altLang="zh-TW" dirty="0" smtClean="0"/>
                        <a:t>6 X 8</a:t>
                      </a:r>
                      <a:endParaRPr lang="zh-TW" altLang="en-US" dirty="0"/>
                    </a:p>
                  </a:txBody>
                  <a:tcPr/>
                </a:tc>
                <a:tc>
                  <a:txBody>
                    <a:bodyPr/>
                    <a:lstStyle/>
                    <a:p>
                      <a:pPr algn="ctr"/>
                      <a:r>
                        <a:rPr lang="en-US" altLang="zh-TW" dirty="0" smtClean="0"/>
                        <a:t>20</a:t>
                      </a:r>
                      <a:endParaRPr lang="zh-TW" altLang="en-US" dirty="0"/>
                    </a:p>
                  </a:txBody>
                  <a:tcPr/>
                </a:tc>
                <a:tc>
                  <a:txBody>
                    <a:bodyPr/>
                    <a:lstStyle/>
                    <a:p>
                      <a:pPr algn="ctr"/>
                      <a:r>
                        <a:rPr lang="en-US" altLang="zh-TW" dirty="0" smtClean="0"/>
                        <a:t>16</a:t>
                      </a:r>
                      <a:endParaRPr lang="zh-TW" altLang="en-US" dirty="0"/>
                    </a:p>
                  </a:txBody>
                  <a:tcPr/>
                </a:tc>
                <a:tc>
                  <a:txBody>
                    <a:bodyPr/>
                    <a:lstStyle/>
                    <a:p>
                      <a:pPr algn="ctr"/>
                      <a:r>
                        <a:rPr lang="en-US" altLang="zh-TW" dirty="0" smtClean="0"/>
                        <a:t>34</a:t>
                      </a:r>
                      <a:endParaRPr lang="zh-TW" altLang="en-US" dirty="0"/>
                    </a:p>
                  </a:txBody>
                  <a:tcPr/>
                </a:tc>
                <a:tc>
                  <a:txBody>
                    <a:bodyPr/>
                    <a:lstStyle/>
                    <a:p>
                      <a:pPr algn="ctr"/>
                      <a:r>
                        <a:rPr lang="en-US" altLang="zh-TW" dirty="0" smtClean="0"/>
                        <a:t>12</a:t>
                      </a:r>
                      <a:endParaRPr lang="zh-TW" altLang="en-US" dirty="0"/>
                    </a:p>
                  </a:txBody>
                  <a:tcPr/>
                </a:tc>
              </a:tr>
              <a:tr h="370840">
                <a:tc>
                  <a:txBody>
                    <a:bodyPr/>
                    <a:lstStyle/>
                    <a:p>
                      <a:pPr algn="ctr"/>
                      <a:r>
                        <a:rPr lang="en-US" altLang="zh-TW" dirty="0" smtClean="0"/>
                        <a:t>Multiplex</a:t>
                      </a:r>
                      <a:endParaRPr lang="zh-TW" altLang="en-US" dirty="0"/>
                    </a:p>
                  </a:txBody>
                  <a:tcPr/>
                </a:tc>
                <a:tc>
                  <a:txBody>
                    <a:bodyPr/>
                    <a:lstStyle/>
                    <a:p>
                      <a:pPr algn="ctr"/>
                      <a:r>
                        <a:rPr lang="en-US" altLang="zh-TW" dirty="0" smtClean="0"/>
                        <a:t>15 X 15</a:t>
                      </a:r>
                      <a:endParaRPr lang="zh-TW" altLang="en-US" dirty="0"/>
                    </a:p>
                  </a:txBody>
                  <a:tcPr/>
                </a:tc>
                <a:tc>
                  <a:txBody>
                    <a:bodyPr/>
                    <a:lstStyle/>
                    <a:p>
                      <a:pPr algn="ctr"/>
                      <a:r>
                        <a:rPr lang="en-US" altLang="zh-TW" dirty="0" smtClean="0"/>
                        <a:t>59</a:t>
                      </a:r>
                      <a:endParaRPr lang="zh-TW" altLang="en-US" dirty="0"/>
                    </a:p>
                  </a:txBody>
                  <a:tcPr/>
                </a:tc>
                <a:tc>
                  <a:txBody>
                    <a:bodyPr/>
                    <a:lstStyle/>
                    <a:p>
                      <a:pPr algn="ctr"/>
                      <a:r>
                        <a:rPr lang="en-US" altLang="zh-TW" dirty="0" smtClean="0"/>
                        <a:t>32</a:t>
                      </a:r>
                      <a:endParaRPr lang="zh-TW" altLang="en-US" dirty="0"/>
                    </a:p>
                  </a:txBody>
                  <a:tcPr/>
                </a:tc>
                <a:tc>
                  <a:txBody>
                    <a:bodyPr/>
                    <a:lstStyle/>
                    <a:p>
                      <a:pPr algn="ctr"/>
                      <a:r>
                        <a:rPr lang="en-US" altLang="zh-TW" dirty="0" smtClean="0"/>
                        <a:t>20</a:t>
                      </a:r>
                      <a:endParaRPr lang="zh-TW" altLang="en-US" dirty="0"/>
                    </a:p>
                  </a:txBody>
                  <a:tcPr/>
                </a:tc>
                <a:tc>
                  <a:txBody>
                    <a:bodyPr/>
                    <a:lstStyle/>
                    <a:p>
                      <a:pPr algn="ctr"/>
                      <a:r>
                        <a:rPr lang="en-US" altLang="zh-TW" dirty="0" smtClean="0"/>
                        <a:t>4</a:t>
                      </a:r>
                      <a:endParaRPr lang="zh-TW" altLang="en-US" dirty="0"/>
                    </a:p>
                  </a:txBody>
                  <a:tcPr/>
                </a:tc>
              </a:tr>
              <a:tr h="370840">
                <a:tc>
                  <a:txBody>
                    <a:bodyPr/>
                    <a:lstStyle/>
                    <a:p>
                      <a:pPr algn="ctr"/>
                      <a:r>
                        <a:rPr lang="en-US" altLang="zh-TW" dirty="0" smtClean="0"/>
                        <a:t>PCR</a:t>
                      </a:r>
                      <a:endParaRPr lang="zh-TW" altLang="en-US" dirty="0"/>
                    </a:p>
                  </a:txBody>
                  <a:tcPr/>
                </a:tc>
                <a:tc>
                  <a:txBody>
                    <a:bodyPr/>
                    <a:lstStyle/>
                    <a:p>
                      <a:pPr algn="ctr"/>
                      <a:r>
                        <a:rPr lang="en-US" altLang="zh-TW" dirty="0" smtClean="0"/>
                        <a:t>15 X 15</a:t>
                      </a:r>
                      <a:endParaRPr lang="zh-TW" altLang="en-US" dirty="0"/>
                    </a:p>
                  </a:txBody>
                  <a:tcPr/>
                </a:tc>
                <a:tc>
                  <a:txBody>
                    <a:bodyPr/>
                    <a:lstStyle/>
                    <a:p>
                      <a:pPr algn="ctr"/>
                      <a:r>
                        <a:rPr lang="en-US" altLang="zh-TW" dirty="0" smtClean="0"/>
                        <a:t>62</a:t>
                      </a:r>
                      <a:endParaRPr lang="zh-TW" altLang="en-US" dirty="0"/>
                    </a:p>
                  </a:txBody>
                  <a:tcPr/>
                </a:tc>
                <a:tc>
                  <a:txBody>
                    <a:bodyPr/>
                    <a:lstStyle/>
                    <a:p>
                      <a:pPr algn="ctr"/>
                      <a:r>
                        <a:rPr lang="en-US" altLang="zh-TW" dirty="0" smtClean="0"/>
                        <a:t>32</a:t>
                      </a:r>
                      <a:endParaRPr lang="zh-TW" altLang="en-US" dirty="0"/>
                    </a:p>
                  </a:txBody>
                  <a:tcPr/>
                </a:tc>
                <a:tc>
                  <a:txBody>
                    <a:bodyPr/>
                    <a:lstStyle/>
                    <a:p>
                      <a:pPr algn="ctr"/>
                      <a:r>
                        <a:rPr lang="en-US" altLang="zh-TW" dirty="0" smtClean="0"/>
                        <a:t>20</a:t>
                      </a:r>
                      <a:endParaRPr lang="zh-TW" altLang="en-US" dirty="0"/>
                    </a:p>
                  </a:txBody>
                  <a:tcPr/>
                </a:tc>
                <a:tc>
                  <a:txBody>
                    <a:bodyPr/>
                    <a:lstStyle/>
                    <a:p>
                      <a:pPr algn="ctr"/>
                      <a:r>
                        <a:rPr lang="en-US" altLang="zh-TW" dirty="0" smtClean="0"/>
                        <a:t>6</a:t>
                      </a:r>
                      <a:endParaRPr lang="zh-TW" altLang="en-US" dirty="0"/>
                    </a:p>
                  </a:txBody>
                  <a:tcPr/>
                </a:tc>
              </a:tr>
              <a:tr h="370840">
                <a:tc>
                  <a:txBody>
                    <a:bodyPr/>
                    <a:lstStyle/>
                    <a:p>
                      <a:pPr algn="ctr"/>
                      <a:r>
                        <a:rPr lang="en-US" altLang="zh-TW" dirty="0" smtClean="0"/>
                        <a:t>Multifunctional</a:t>
                      </a:r>
                      <a:endParaRPr lang="zh-TW" altLang="en-US" dirty="0"/>
                    </a:p>
                  </a:txBody>
                  <a:tcPr/>
                </a:tc>
                <a:tc>
                  <a:txBody>
                    <a:bodyPr/>
                    <a:lstStyle/>
                    <a:p>
                      <a:pPr algn="ctr"/>
                      <a:r>
                        <a:rPr lang="en-US" altLang="zh-TW" dirty="0" smtClean="0"/>
                        <a:t>15 X 15</a:t>
                      </a:r>
                      <a:endParaRPr lang="zh-TW" altLang="en-US" dirty="0"/>
                    </a:p>
                  </a:txBody>
                  <a:tcPr/>
                </a:tc>
                <a:tc>
                  <a:txBody>
                    <a:bodyPr/>
                    <a:lstStyle/>
                    <a:p>
                      <a:pPr algn="ctr"/>
                      <a:r>
                        <a:rPr lang="en-US" altLang="zh-TW" dirty="0" smtClean="0"/>
                        <a:t>91</a:t>
                      </a:r>
                      <a:endParaRPr lang="zh-TW" altLang="en-US" dirty="0"/>
                    </a:p>
                  </a:txBody>
                  <a:tcPr/>
                </a:tc>
                <a:tc>
                  <a:txBody>
                    <a:bodyPr/>
                    <a:lstStyle/>
                    <a:p>
                      <a:pPr algn="ctr"/>
                      <a:r>
                        <a:rPr lang="en-US" altLang="zh-TW" dirty="0" smtClean="0"/>
                        <a:t>64</a:t>
                      </a:r>
                      <a:endParaRPr lang="zh-TW" altLang="en-US" dirty="0"/>
                    </a:p>
                  </a:txBody>
                  <a:tcPr/>
                </a:tc>
                <a:tc>
                  <a:txBody>
                    <a:bodyPr/>
                    <a:lstStyle/>
                    <a:p>
                      <a:pPr algn="ctr"/>
                      <a:r>
                        <a:rPr lang="en-US" altLang="zh-TW" dirty="0" smtClean="0"/>
                        <a:t>77</a:t>
                      </a:r>
                      <a:endParaRPr lang="zh-TW" altLang="en-US" dirty="0"/>
                    </a:p>
                  </a:txBody>
                  <a:tcPr/>
                </a:tc>
                <a:tc>
                  <a:txBody>
                    <a:bodyPr/>
                    <a:lstStyle/>
                    <a:p>
                      <a:pPr algn="ctr"/>
                      <a:r>
                        <a:rPr lang="en-US" altLang="zh-TW" dirty="0" smtClean="0"/>
                        <a:t>12</a:t>
                      </a:r>
                      <a:endParaRPr lang="zh-TW" altLang="en-US" dirty="0"/>
                    </a:p>
                  </a:txBody>
                  <a:tcPr/>
                </a:tc>
              </a:tr>
              <a:tr h="370840">
                <a:tc>
                  <a:txBody>
                    <a:bodyPr/>
                    <a:lstStyle/>
                    <a:p>
                      <a:pPr algn="ctr"/>
                      <a:r>
                        <a:rPr lang="en-US" altLang="zh-TW" dirty="0" smtClean="0"/>
                        <a:t>DNA preparation</a:t>
                      </a:r>
                      <a:endParaRPr lang="zh-TW" altLang="en-US" dirty="0"/>
                    </a:p>
                  </a:txBody>
                  <a:tcPr/>
                </a:tc>
                <a:tc>
                  <a:txBody>
                    <a:bodyPr/>
                    <a:lstStyle/>
                    <a:p>
                      <a:pPr algn="ctr"/>
                      <a:r>
                        <a:rPr lang="en-US" altLang="zh-TW" dirty="0" smtClean="0"/>
                        <a:t>13 X 21</a:t>
                      </a:r>
                      <a:endParaRPr lang="zh-TW" altLang="en-US" dirty="0"/>
                    </a:p>
                  </a:txBody>
                  <a:tcPr/>
                </a:tc>
                <a:tc>
                  <a:txBody>
                    <a:bodyPr/>
                    <a:lstStyle/>
                    <a:p>
                      <a:pPr algn="ctr"/>
                      <a:r>
                        <a:rPr lang="en-US" altLang="zh-TW" dirty="0" smtClean="0"/>
                        <a:t>77</a:t>
                      </a:r>
                      <a:endParaRPr lang="zh-TW" altLang="en-US" dirty="0"/>
                    </a:p>
                  </a:txBody>
                  <a:tcPr/>
                </a:tc>
                <a:tc>
                  <a:txBody>
                    <a:bodyPr/>
                    <a:lstStyle/>
                    <a:p>
                      <a:pPr algn="ctr"/>
                      <a:r>
                        <a:rPr lang="en-US" altLang="zh-TW" dirty="0" smtClean="0"/>
                        <a:t>32</a:t>
                      </a:r>
                      <a:endParaRPr lang="zh-TW" altLang="en-US" dirty="0"/>
                    </a:p>
                  </a:txBody>
                  <a:tcPr/>
                </a:tc>
                <a:tc>
                  <a:txBody>
                    <a:bodyPr/>
                    <a:lstStyle/>
                    <a:p>
                      <a:pPr algn="ctr"/>
                      <a:r>
                        <a:rPr lang="en-US" altLang="zh-TW" dirty="0" smtClean="0"/>
                        <a:t>106</a:t>
                      </a:r>
                      <a:endParaRPr lang="zh-TW" altLang="en-US" dirty="0"/>
                    </a:p>
                  </a:txBody>
                  <a:tcPr/>
                </a:tc>
                <a:tc>
                  <a:txBody>
                    <a:bodyPr/>
                    <a:lstStyle/>
                    <a:p>
                      <a:pPr algn="ctr"/>
                      <a:r>
                        <a:rPr lang="en-US" altLang="zh-TW" dirty="0" smtClean="0"/>
                        <a:t>12</a:t>
                      </a:r>
                      <a:endParaRPr lang="zh-TW" altLang="en-US" dirty="0"/>
                    </a:p>
                  </a:txBody>
                  <a:tcPr/>
                </a:tc>
              </a:tr>
            </a:tbl>
          </a:graphicData>
        </a:graphic>
      </p:graphicFrame>
      <p:sp>
        <p:nvSpPr>
          <p:cNvPr id="6" name="矩形 5"/>
          <p:cNvSpPr/>
          <p:nvPr/>
        </p:nvSpPr>
        <p:spPr bwMode="auto">
          <a:xfrm>
            <a:off x="7164288" y="3573016"/>
            <a:ext cx="864096" cy="2304256"/>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9018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Experimental Result (2/3)</a:t>
            </a:r>
            <a:endParaRPr lang="zh-TW" altLang="en-US" dirty="0"/>
          </a:p>
        </p:txBody>
      </p:sp>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35</a:t>
            </a:fld>
            <a:endParaRPr lang="en-US" altLang="zh-TW"/>
          </a:p>
        </p:txBody>
      </p:sp>
      <mc:AlternateContent xmlns:mc="http://schemas.openxmlformats.org/markup-compatibility/2006" xmlns:a14="http://schemas.microsoft.com/office/drawing/2010/main">
        <mc:Choice Requires="a14">
          <p:graphicFrame>
            <p:nvGraphicFramePr>
              <p:cNvPr id="15" name="內容版面配置區 14"/>
              <p:cNvGraphicFramePr>
                <a:graphicFrameLocks noGrp="1"/>
              </p:cNvGraphicFramePr>
              <p:nvPr>
                <p:ph idx="1"/>
                <p:extLst>
                  <p:ext uri="{D42A27DB-BD31-4B8C-83A1-F6EECF244321}">
                    <p14:modId xmlns:p14="http://schemas.microsoft.com/office/powerpoint/2010/main" val="2228907326"/>
                  </p:ext>
                </p:extLst>
              </p:nvPr>
            </p:nvGraphicFramePr>
            <p:xfrm>
              <a:off x="323532" y="1196752"/>
              <a:ext cx="8484636" cy="2646288"/>
            </p:xfrm>
            <a:graphic>
              <a:graphicData uri="http://schemas.openxmlformats.org/drawingml/2006/table">
                <a:tbl>
                  <a:tblPr firstRow="1" bandRow="1">
                    <a:tableStyleId>{5940675A-B579-460E-94D1-54222C63F5DA}</a:tableStyleId>
                  </a:tblPr>
                  <a:tblGrid>
                    <a:gridCol w="1944212"/>
                    <a:gridCol w="648072"/>
                    <a:gridCol w="825016"/>
                    <a:gridCol w="975184"/>
                    <a:gridCol w="713928"/>
                    <a:gridCol w="726232"/>
                    <a:gridCol w="720080"/>
                    <a:gridCol w="1087356"/>
                    <a:gridCol w="844556"/>
                  </a:tblGrid>
                  <a:tr h="370840">
                    <a:tc rowSpan="2">
                      <a:txBody>
                        <a:bodyPr/>
                        <a:lstStyle/>
                        <a:p>
                          <a:pPr algn="ctr"/>
                          <a:endParaRPr lang="en-US" altLang="zh-TW" dirty="0" smtClean="0"/>
                        </a:p>
                        <a:p>
                          <a:pPr algn="ctr"/>
                          <a:r>
                            <a:rPr lang="en-US" altLang="zh-TW" dirty="0" smtClean="0"/>
                            <a:t>Chip</a:t>
                          </a:r>
                          <a:endParaRPr lang="zh-TW" altLang="en-US" dirty="0"/>
                        </a:p>
                      </a:txBody>
                      <a:tcPr>
                        <a:solidFill>
                          <a:schemeClr val="bg1"/>
                        </a:solidFill>
                      </a:tcPr>
                    </a:tc>
                    <a:tc gridSpan="4">
                      <a:txBody>
                        <a:bodyPr/>
                        <a:lstStyle/>
                        <a:p>
                          <a:pPr algn="ctr"/>
                          <a:r>
                            <a:rPr lang="en-US" altLang="zh-TW" dirty="0" smtClean="0"/>
                            <a:t>Baseline</a:t>
                          </a:r>
                          <a:endParaRPr lang="zh-TW" altLang="en-US" dirty="0"/>
                        </a:p>
                      </a:txBody>
                      <a:tcPr>
                        <a:solidFill>
                          <a:schemeClr val="bg1"/>
                        </a:solidFill>
                      </a:tcPr>
                    </a:tc>
                    <a:tc hMerge="1">
                      <a:txBody>
                        <a:bodyPr/>
                        <a:lstStyle/>
                        <a:p>
                          <a:endParaRPr lang="zh-TW" altLang="en-US" dirty="0"/>
                        </a:p>
                      </a:txBody>
                      <a:tcPr/>
                    </a:tc>
                    <a:tc hMerge="1">
                      <a:txBody>
                        <a:bodyPr/>
                        <a:lstStyle/>
                        <a:p>
                          <a:endParaRPr lang="zh-TW" altLang="en-US" dirty="0"/>
                        </a:p>
                      </a:txBody>
                      <a:tcPr/>
                    </a:tc>
                    <a:tc hMerge="1">
                      <a:txBody>
                        <a:bodyPr/>
                        <a:lstStyle/>
                        <a:p>
                          <a:pPr algn="ctr"/>
                          <a:endParaRPr lang="zh-TW" altLang="en-US" dirty="0"/>
                        </a:p>
                      </a:txBody>
                      <a:tcPr>
                        <a:solidFill>
                          <a:schemeClr val="bg1"/>
                        </a:solidFill>
                      </a:tcPr>
                    </a:tc>
                    <a:tc gridSpan="4">
                      <a:txBody>
                        <a:bodyPr/>
                        <a:lstStyle/>
                        <a:p>
                          <a:pPr algn="ctr"/>
                          <a:r>
                            <a:rPr lang="en-US" altLang="zh-TW" dirty="0" smtClean="0"/>
                            <a:t>Ours</a:t>
                          </a:r>
                          <a:endParaRPr lang="zh-TW" altLang="en-US" dirty="0"/>
                        </a:p>
                      </a:txBody>
                      <a:tcPr>
                        <a:solidFill>
                          <a:schemeClr val="bg1"/>
                        </a:solidFill>
                      </a:tcPr>
                    </a:tc>
                    <a:tc hMerge="1">
                      <a:txBody>
                        <a:bodyPr/>
                        <a:lstStyle/>
                        <a:p>
                          <a:endParaRPr lang="zh-TW" altLang="en-US" dirty="0"/>
                        </a:p>
                      </a:txBody>
                      <a:tcPr/>
                    </a:tc>
                    <a:tc hMerge="1">
                      <a:txBody>
                        <a:bodyPr/>
                        <a:lstStyle/>
                        <a:p>
                          <a:endParaRPr lang="zh-TW" altLang="en-US" dirty="0"/>
                        </a:p>
                      </a:txBody>
                      <a:tcPr/>
                    </a:tc>
                    <a:tc hMerge="1">
                      <a:txBody>
                        <a:bodyPr/>
                        <a:lstStyle/>
                        <a:p>
                          <a:pPr algn="ctr"/>
                          <a:endParaRPr lang="zh-TW" altLang="en-US" dirty="0"/>
                        </a:p>
                      </a:txBody>
                      <a:tcPr>
                        <a:solidFill>
                          <a:schemeClr val="bg1"/>
                        </a:solidFill>
                      </a:tcPr>
                    </a:tc>
                  </a:tr>
                  <a:tr h="421248">
                    <a:tc vMerge="1">
                      <a:txBody>
                        <a:bodyPr/>
                        <a:lstStyle/>
                        <a:p>
                          <a:pPr algn="ctr"/>
                          <a:endParaRPr lang="zh-TW" alt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600" i="1" smtClean="0">
                                        <a:latin typeface="Cambria Math"/>
                                      </a:rPr>
                                    </m:ctrlPr>
                                  </m:sSubPr>
                                  <m:e>
                                    <m:r>
                                      <a:rPr lang="en-US" altLang="zh-TW" sz="1600" b="0" i="1" smtClean="0">
                                        <a:latin typeface="Cambria Math" panose="02040503050406030204" pitchFamily="18" charset="0"/>
                                      </a:rPr>
                                      <m:t>𝑆𝑇</m:t>
                                    </m:r>
                                  </m:e>
                                  <m:sub>
                                    <m:r>
                                      <a:rPr lang="en-US" altLang="zh-TW" sz="1600" b="0" i="1" smtClean="0">
                                        <a:latin typeface="Cambria Math" panose="02040503050406030204" pitchFamily="18" charset="0"/>
                                      </a:rPr>
                                      <m:t>𝑚𝑎𝑥</m:t>
                                    </m:r>
                                  </m:sub>
                                </m:sSub>
                              </m:oMath>
                            </m:oMathPara>
                          </a14:m>
                          <a:endParaRPr lang="zh-TW" altLang="en-US" sz="1600" dirty="0">
                            <a:solidFill>
                              <a:schemeClr val="tx1"/>
                            </a:solidFill>
                          </a:endParaRPr>
                        </a:p>
                      </a:txBody>
                      <a:tcPr>
                        <a:solidFill>
                          <a:schemeClr val="bg1"/>
                        </a:solidFill>
                      </a:tcPr>
                    </a:tc>
                    <a:tc>
                      <a:txBody>
                        <a:bodyPr/>
                        <a:lstStyle/>
                        <a:p>
                          <a:pPr algn="ctr"/>
                          <a:r>
                            <a:rPr lang="en-US" altLang="zh-TW" sz="1600" dirty="0" smtClean="0"/>
                            <a:t>#Pin</a:t>
                          </a:r>
                          <a:endParaRPr lang="zh-TW" altLang="en-US" sz="1600" dirty="0"/>
                        </a:p>
                      </a:txBody>
                      <a:tcPr>
                        <a:solidFill>
                          <a:schemeClr val="bg1"/>
                        </a:solidFill>
                      </a:tcPr>
                    </a:tc>
                    <a:tc>
                      <a:txBody>
                        <a:bodyPr/>
                        <a:lstStyle/>
                        <a:p>
                          <a:pPr algn="ctr"/>
                          <a:r>
                            <a:rPr lang="en-US" altLang="zh-TW" sz="1600" dirty="0" smtClean="0"/>
                            <a:t>GR(%)</a:t>
                          </a:r>
                          <a:endParaRPr lang="zh-TW" altLang="en-US" sz="1600" dirty="0"/>
                        </a:p>
                      </a:txBody>
                      <a:tcPr>
                        <a:solidFill>
                          <a:schemeClr val="bg1"/>
                        </a:solidFill>
                      </a:tcPr>
                    </a:tc>
                    <a:tc>
                      <a:txBody>
                        <a:bodyPr/>
                        <a:lstStyle/>
                        <a:p>
                          <a:pPr algn="ctr"/>
                          <a:r>
                            <a:rPr lang="en-US" altLang="zh-TW" sz="1600" dirty="0" smtClean="0"/>
                            <a:t>CPU</a:t>
                          </a:r>
                          <a:endParaRPr lang="zh-TW" alt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sz="1600" i="1" smtClean="0">
                                      <a:latin typeface="Cambria Math"/>
                                    </a:rPr>
                                  </m:ctrlPr>
                                </m:sSubPr>
                                <m:e>
                                  <m:r>
                                    <a:rPr lang="en-US" altLang="zh-TW" sz="1600" b="0" i="1" smtClean="0">
                                      <a:latin typeface="Cambria Math" panose="02040503050406030204" pitchFamily="18" charset="0"/>
                                    </a:rPr>
                                    <m:t>𝑆𝑇</m:t>
                                  </m:r>
                                </m:e>
                                <m:sub>
                                  <m:r>
                                    <a:rPr lang="en-US" altLang="zh-TW" sz="1600" b="0" i="1" smtClean="0">
                                      <a:latin typeface="Cambria Math" panose="02040503050406030204" pitchFamily="18" charset="0"/>
                                    </a:rPr>
                                    <m:t>𝑚𝑎𝑥</m:t>
                                  </m:r>
                                </m:sub>
                              </m:sSub>
                            </m:oMath>
                          </a14:m>
                          <a:r>
                            <a:rPr lang="zh-TW" altLang="en-US" sz="1600" baseline="0" dirty="0" smtClean="0"/>
                            <a:t>                                      </a:t>
                          </a:r>
                          <a:endParaRPr lang="zh-TW" altLang="en-US" sz="160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t>#Pin</a:t>
                          </a:r>
                          <a:endParaRPr lang="zh-TW" altLang="en-US" sz="160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t>GR(%)</a:t>
                          </a:r>
                          <a:r>
                            <a:rPr lang="zh-TW" altLang="en-US" sz="1600" baseline="0" dirty="0" smtClean="0"/>
                            <a:t>                                         </a:t>
                          </a:r>
                          <a:endParaRPr lang="zh-TW" altLang="en-US" sz="160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t>CPU</a:t>
                          </a:r>
                          <a:endParaRPr lang="zh-TW" altLang="en-US" sz="1600" dirty="0" smtClean="0"/>
                        </a:p>
                      </a:txBody>
                      <a:tcPr>
                        <a:solidFill>
                          <a:schemeClr val="bg1"/>
                        </a:solidFill>
                      </a:tcPr>
                    </a:tc>
                  </a:tr>
                  <a:tr h="370840">
                    <a:tc>
                      <a:txBody>
                        <a:bodyPr/>
                        <a:lstStyle/>
                        <a:p>
                          <a:pPr algn="ctr"/>
                          <a:r>
                            <a:rPr lang="en-US" altLang="zh-TW" dirty="0" smtClean="0"/>
                            <a:t>amino</a:t>
                          </a:r>
                          <a:endParaRPr lang="zh-TW" altLang="en-US" dirty="0"/>
                        </a:p>
                      </a:txBody>
                      <a:tcPr>
                        <a:solidFill>
                          <a:schemeClr val="bg1">
                            <a:lumMod val="85000"/>
                          </a:schemeClr>
                        </a:solidFill>
                      </a:tcPr>
                    </a:tc>
                    <a:tc>
                      <a:txBody>
                        <a:bodyPr/>
                        <a:lstStyle/>
                        <a:p>
                          <a:pPr algn="ctr"/>
                          <a:r>
                            <a:rPr lang="en-US" altLang="zh-TW" dirty="0" smtClean="0"/>
                            <a:t>14</a:t>
                          </a:r>
                          <a:endParaRPr lang="zh-TW" altLang="en-US" dirty="0"/>
                        </a:p>
                      </a:txBody>
                      <a:tcPr>
                        <a:solidFill>
                          <a:schemeClr val="bg1">
                            <a:lumMod val="85000"/>
                          </a:schemeClr>
                        </a:solidFill>
                      </a:tcPr>
                    </a:tc>
                    <a:tc>
                      <a:txBody>
                        <a:bodyPr/>
                        <a:lstStyle/>
                        <a:p>
                          <a:pPr algn="ctr"/>
                          <a:r>
                            <a:rPr lang="en-US" altLang="zh-TW" dirty="0" smtClean="0"/>
                            <a:t>13</a:t>
                          </a:r>
                          <a:endParaRPr lang="zh-TW" altLang="en-US" dirty="0"/>
                        </a:p>
                      </a:txBody>
                      <a:tcPr>
                        <a:solidFill>
                          <a:schemeClr val="bg1">
                            <a:lumMod val="85000"/>
                          </a:schemeClr>
                        </a:solidFill>
                      </a:tcPr>
                    </a:tc>
                    <a:tc>
                      <a:txBody>
                        <a:bodyPr/>
                        <a:lstStyle/>
                        <a:p>
                          <a:pPr algn="ctr"/>
                          <a:r>
                            <a:rPr lang="en-US" altLang="zh-TW" dirty="0" smtClean="0"/>
                            <a:t>16.67%</a:t>
                          </a:r>
                          <a:endParaRPr lang="zh-TW" altLang="en-US" dirty="0"/>
                        </a:p>
                      </a:txBody>
                      <a:tcPr>
                        <a:solidFill>
                          <a:schemeClr val="bg1">
                            <a:lumMod val="85000"/>
                          </a:schemeClr>
                        </a:solidFill>
                      </a:tcPr>
                    </a:tc>
                    <a:tc>
                      <a:txBody>
                        <a:bodyPr/>
                        <a:lstStyle/>
                        <a:p>
                          <a:pPr algn="ctr"/>
                          <a:r>
                            <a:rPr lang="en-US" altLang="zh-TW" dirty="0" smtClean="0"/>
                            <a:t>0.19</a:t>
                          </a:r>
                          <a:endParaRPr lang="zh-TW" altLang="en-US" dirty="0"/>
                        </a:p>
                      </a:txBody>
                      <a:tcPr>
                        <a:solidFill>
                          <a:schemeClr val="bg1">
                            <a:lumMod val="85000"/>
                          </a:schemeClr>
                        </a:solidFill>
                      </a:tcPr>
                    </a:tc>
                    <a:tc>
                      <a:txBody>
                        <a:bodyPr/>
                        <a:lstStyle/>
                        <a:p>
                          <a:pPr algn="ctr"/>
                          <a:r>
                            <a:rPr lang="en-US" altLang="zh-TW" dirty="0" smtClean="0"/>
                            <a:t>12</a:t>
                          </a:r>
                          <a:endParaRPr lang="zh-TW" altLang="en-US" dirty="0"/>
                        </a:p>
                      </a:txBody>
                      <a:tcPr>
                        <a:solidFill>
                          <a:schemeClr val="bg1">
                            <a:lumMod val="85000"/>
                          </a:schemeClr>
                        </a:solidFill>
                      </a:tcPr>
                    </a:tc>
                    <a:tc>
                      <a:txBody>
                        <a:bodyPr/>
                        <a:lstStyle/>
                        <a:p>
                          <a:pPr algn="ctr"/>
                          <a:r>
                            <a:rPr lang="en-US" altLang="zh-TW" dirty="0" smtClean="0"/>
                            <a:t>14</a:t>
                          </a:r>
                          <a:endParaRPr lang="zh-TW" altLang="en-US" dirty="0"/>
                        </a:p>
                      </a:txBody>
                      <a:tcPr>
                        <a:solidFill>
                          <a:schemeClr val="bg1">
                            <a:lumMod val="85000"/>
                          </a:schemeClr>
                        </a:solidFill>
                      </a:tcPr>
                    </a:tc>
                    <a:tc>
                      <a:txBody>
                        <a:bodyPr/>
                        <a:lstStyle/>
                        <a:p>
                          <a:pPr algn="ctr"/>
                          <a:r>
                            <a:rPr lang="en-US" altLang="zh-TW" dirty="0" smtClean="0"/>
                            <a:t>0%</a:t>
                          </a:r>
                          <a:endParaRPr lang="zh-TW" altLang="en-US" dirty="0"/>
                        </a:p>
                      </a:txBody>
                      <a:tcPr>
                        <a:solidFill>
                          <a:schemeClr val="bg1">
                            <a:lumMod val="85000"/>
                          </a:schemeClr>
                        </a:solidFill>
                      </a:tcPr>
                    </a:tc>
                    <a:tc>
                      <a:txBody>
                        <a:bodyPr/>
                        <a:lstStyle/>
                        <a:p>
                          <a:pPr algn="ctr"/>
                          <a:r>
                            <a:rPr lang="en-US" altLang="zh-TW" dirty="0" smtClean="0"/>
                            <a:t>0.15</a:t>
                          </a:r>
                          <a:endParaRPr lang="zh-TW" altLang="en-US" dirty="0"/>
                        </a:p>
                      </a:txBody>
                      <a:tcPr>
                        <a:solidFill>
                          <a:schemeClr val="bg1">
                            <a:lumMod val="85000"/>
                          </a:schemeClr>
                        </a:solidFill>
                      </a:tcPr>
                    </a:tc>
                  </a:tr>
                  <a:tr h="370840">
                    <a:tc>
                      <a:txBody>
                        <a:bodyPr/>
                        <a:lstStyle/>
                        <a:p>
                          <a:pPr algn="ctr"/>
                          <a:r>
                            <a:rPr lang="en-US" altLang="zh-TW" dirty="0" smtClean="0"/>
                            <a:t>multiplex</a:t>
                          </a:r>
                          <a:endParaRPr lang="zh-TW" altLang="en-US" dirty="0"/>
                        </a:p>
                      </a:txBody>
                      <a:tcPr>
                        <a:solidFill>
                          <a:schemeClr val="bg1"/>
                        </a:solidFill>
                      </a:tcPr>
                    </a:tc>
                    <a:tc>
                      <a:txBody>
                        <a:bodyPr/>
                        <a:lstStyle/>
                        <a:p>
                          <a:pPr algn="ctr"/>
                          <a:r>
                            <a:rPr lang="en-US" altLang="zh-TW" dirty="0" smtClean="0"/>
                            <a:t>10</a:t>
                          </a:r>
                          <a:endParaRPr lang="zh-TW" altLang="en-US" dirty="0"/>
                        </a:p>
                      </a:txBody>
                      <a:tcPr>
                        <a:solidFill>
                          <a:schemeClr val="bg1"/>
                        </a:solidFill>
                      </a:tcPr>
                    </a:tc>
                    <a:tc>
                      <a:txBody>
                        <a:bodyPr/>
                        <a:lstStyle/>
                        <a:p>
                          <a:pPr algn="ctr"/>
                          <a:r>
                            <a:rPr lang="en-US" altLang="zh-TW" dirty="0" smtClean="0"/>
                            <a:t>18</a:t>
                          </a:r>
                          <a:endParaRPr lang="zh-TW" altLang="en-US" dirty="0"/>
                        </a:p>
                      </a:txBody>
                      <a:tcPr>
                        <a:solidFill>
                          <a:schemeClr val="bg1"/>
                        </a:solidFill>
                      </a:tcPr>
                    </a:tc>
                    <a:tc>
                      <a:txBody>
                        <a:bodyPr/>
                        <a:lstStyle/>
                        <a:p>
                          <a:pPr algn="ctr"/>
                          <a:r>
                            <a:rPr lang="en-US" altLang="zh-TW" dirty="0" smtClean="0"/>
                            <a:t>150%</a:t>
                          </a:r>
                          <a:endParaRPr lang="zh-TW" altLang="en-US" dirty="0"/>
                        </a:p>
                      </a:txBody>
                      <a:tcPr>
                        <a:solidFill>
                          <a:schemeClr val="bg1"/>
                        </a:solidFill>
                      </a:tcPr>
                    </a:tc>
                    <a:tc>
                      <a:txBody>
                        <a:bodyPr/>
                        <a:lstStyle/>
                        <a:p>
                          <a:pPr algn="ctr"/>
                          <a:r>
                            <a:rPr lang="en-US" altLang="zh-TW" dirty="0" smtClean="0"/>
                            <a:t>29.6</a:t>
                          </a:r>
                          <a:endParaRPr lang="zh-TW" altLang="en-US" dirty="0"/>
                        </a:p>
                      </a:txBody>
                      <a:tcPr>
                        <a:solidFill>
                          <a:schemeClr val="bg1"/>
                        </a:solidFill>
                      </a:tcPr>
                    </a:tc>
                    <a:tc>
                      <a:txBody>
                        <a:bodyPr/>
                        <a:lstStyle/>
                        <a:p>
                          <a:pPr algn="ctr"/>
                          <a:r>
                            <a:rPr lang="en-US" altLang="zh-TW" dirty="0" smtClean="0"/>
                            <a:t>4</a:t>
                          </a:r>
                          <a:endParaRPr lang="zh-TW" altLang="en-US" dirty="0"/>
                        </a:p>
                      </a:txBody>
                      <a:tcPr>
                        <a:solidFill>
                          <a:schemeClr val="bg1"/>
                        </a:solidFill>
                      </a:tcPr>
                    </a:tc>
                    <a:tc>
                      <a:txBody>
                        <a:bodyPr/>
                        <a:lstStyle/>
                        <a:p>
                          <a:pPr algn="ctr"/>
                          <a:r>
                            <a:rPr lang="en-US" altLang="zh-TW" dirty="0" smtClean="0"/>
                            <a:t>23</a:t>
                          </a:r>
                          <a:endParaRPr lang="zh-TW" altLang="en-US" dirty="0"/>
                        </a:p>
                      </a:txBody>
                      <a:tcPr>
                        <a:solidFill>
                          <a:schemeClr val="bg1"/>
                        </a:solidFill>
                      </a:tcPr>
                    </a:tc>
                    <a:tc>
                      <a:txBody>
                        <a:bodyPr/>
                        <a:lstStyle/>
                        <a:p>
                          <a:pPr algn="ctr"/>
                          <a:r>
                            <a:rPr lang="en-US" altLang="zh-TW" dirty="0" smtClean="0"/>
                            <a:t>0%</a:t>
                          </a:r>
                          <a:endParaRPr lang="zh-TW" altLang="en-US" dirty="0"/>
                        </a:p>
                      </a:txBody>
                      <a:tcPr>
                        <a:solidFill>
                          <a:schemeClr val="bg1"/>
                        </a:solidFill>
                      </a:tcPr>
                    </a:tc>
                    <a:tc>
                      <a:txBody>
                        <a:bodyPr/>
                        <a:lstStyle/>
                        <a:p>
                          <a:pPr algn="ctr"/>
                          <a:r>
                            <a:rPr lang="en-US" altLang="zh-TW" dirty="0" smtClean="0"/>
                            <a:t>21.95</a:t>
                          </a:r>
                          <a:endParaRPr lang="zh-TW" altLang="en-US" dirty="0"/>
                        </a:p>
                      </a:txBody>
                      <a:tcPr>
                        <a:solidFill>
                          <a:schemeClr val="bg1"/>
                        </a:solidFill>
                      </a:tcPr>
                    </a:tc>
                  </a:tr>
                  <a:tr h="370840">
                    <a:tc>
                      <a:txBody>
                        <a:bodyPr/>
                        <a:lstStyle/>
                        <a:p>
                          <a:pPr algn="ctr"/>
                          <a:r>
                            <a:rPr lang="en-US" altLang="zh-TW" dirty="0" smtClean="0"/>
                            <a:t>PCR</a:t>
                          </a:r>
                          <a:endParaRPr lang="zh-TW" altLang="en-US" dirty="0"/>
                        </a:p>
                      </a:txBody>
                      <a:tcPr>
                        <a:solidFill>
                          <a:schemeClr val="bg1">
                            <a:lumMod val="85000"/>
                          </a:schemeClr>
                        </a:solidFill>
                      </a:tcPr>
                    </a:tc>
                    <a:tc>
                      <a:txBody>
                        <a:bodyPr/>
                        <a:lstStyle/>
                        <a:p>
                          <a:pPr algn="ctr"/>
                          <a:r>
                            <a:rPr lang="en-US" altLang="zh-TW" dirty="0" smtClean="0"/>
                            <a:t>12</a:t>
                          </a:r>
                          <a:endParaRPr lang="zh-TW" altLang="en-US" dirty="0"/>
                        </a:p>
                      </a:txBody>
                      <a:tcPr>
                        <a:solidFill>
                          <a:schemeClr val="bg1">
                            <a:lumMod val="85000"/>
                          </a:schemeClr>
                        </a:solidFill>
                      </a:tcPr>
                    </a:tc>
                    <a:tc>
                      <a:txBody>
                        <a:bodyPr/>
                        <a:lstStyle/>
                        <a:p>
                          <a:pPr algn="ctr"/>
                          <a:r>
                            <a:rPr lang="en-US" altLang="zh-TW" dirty="0" smtClean="0"/>
                            <a:t>29</a:t>
                          </a:r>
                          <a:endParaRPr lang="zh-TW" altLang="en-US" dirty="0"/>
                        </a:p>
                      </a:txBody>
                      <a:tcPr>
                        <a:solidFill>
                          <a:schemeClr val="bg1">
                            <a:lumMod val="85000"/>
                          </a:schemeClr>
                        </a:solidFill>
                      </a:tcPr>
                    </a:tc>
                    <a:tc>
                      <a:txBody>
                        <a:bodyPr/>
                        <a:lstStyle/>
                        <a:p>
                          <a:pPr algn="ctr"/>
                          <a:r>
                            <a:rPr lang="en-US" altLang="zh-TW" dirty="0" smtClean="0"/>
                            <a:t>100%</a:t>
                          </a:r>
                          <a:endParaRPr lang="zh-TW" altLang="en-US" dirty="0"/>
                        </a:p>
                      </a:txBody>
                      <a:tcPr>
                        <a:solidFill>
                          <a:schemeClr val="bg1">
                            <a:lumMod val="85000"/>
                          </a:schemeClr>
                        </a:solidFill>
                      </a:tcPr>
                    </a:tc>
                    <a:tc>
                      <a:txBody>
                        <a:bodyPr/>
                        <a:lstStyle/>
                        <a:p>
                          <a:pPr algn="ctr"/>
                          <a:r>
                            <a:rPr lang="en-US" altLang="zh-TW" dirty="0" smtClean="0"/>
                            <a:t>33.2</a:t>
                          </a:r>
                          <a:endParaRPr lang="zh-TW" altLang="en-US" dirty="0"/>
                        </a:p>
                      </a:txBody>
                      <a:tcPr>
                        <a:solidFill>
                          <a:schemeClr val="bg1">
                            <a:lumMod val="85000"/>
                          </a:schemeClr>
                        </a:solidFill>
                      </a:tcPr>
                    </a:tc>
                    <a:tc>
                      <a:txBody>
                        <a:bodyPr/>
                        <a:lstStyle/>
                        <a:p>
                          <a:pPr algn="ctr"/>
                          <a:r>
                            <a:rPr lang="en-US" altLang="zh-TW" dirty="0" smtClean="0"/>
                            <a:t>6</a:t>
                          </a:r>
                          <a:endParaRPr lang="zh-TW" altLang="en-US" dirty="0"/>
                        </a:p>
                      </a:txBody>
                      <a:tcPr>
                        <a:solidFill>
                          <a:schemeClr val="bg1">
                            <a:lumMod val="85000"/>
                          </a:schemeClr>
                        </a:solidFill>
                      </a:tcPr>
                    </a:tc>
                    <a:tc>
                      <a:txBody>
                        <a:bodyPr/>
                        <a:lstStyle/>
                        <a:p>
                          <a:pPr algn="ctr"/>
                          <a:r>
                            <a:rPr lang="en-US" altLang="zh-TW" dirty="0" smtClean="0"/>
                            <a:t>32</a:t>
                          </a:r>
                          <a:endParaRPr lang="zh-TW" altLang="en-US" dirty="0"/>
                        </a:p>
                      </a:txBody>
                      <a:tcPr>
                        <a:solidFill>
                          <a:schemeClr val="bg1">
                            <a:lumMod val="85000"/>
                          </a:schemeClr>
                        </a:solidFill>
                      </a:tcPr>
                    </a:tc>
                    <a:tc>
                      <a:txBody>
                        <a:bodyPr/>
                        <a:lstStyle/>
                        <a:p>
                          <a:pPr algn="ctr"/>
                          <a:r>
                            <a:rPr lang="en-US" altLang="zh-TW" dirty="0" smtClean="0"/>
                            <a:t>0%</a:t>
                          </a:r>
                          <a:endParaRPr lang="zh-TW" altLang="en-US" dirty="0"/>
                        </a:p>
                      </a:txBody>
                      <a:tcPr>
                        <a:solidFill>
                          <a:schemeClr val="bg1">
                            <a:lumMod val="85000"/>
                          </a:schemeClr>
                        </a:solidFill>
                      </a:tcPr>
                    </a:tc>
                    <a:tc>
                      <a:txBody>
                        <a:bodyPr/>
                        <a:lstStyle/>
                        <a:p>
                          <a:pPr algn="ctr"/>
                          <a:r>
                            <a:rPr lang="en-US" altLang="zh-TW" dirty="0" smtClean="0"/>
                            <a:t>34.09</a:t>
                          </a:r>
                          <a:endParaRPr lang="zh-TW" altLang="en-US" dirty="0"/>
                        </a:p>
                      </a:txBody>
                      <a:tcPr>
                        <a:solidFill>
                          <a:schemeClr val="bg1">
                            <a:lumMod val="85000"/>
                          </a:schemeClr>
                        </a:solidFill>
                      </a:tcPr>
                    </a:tc>
                  </a:tr>
                  <a:tr h="370840">
                    <a:tc>
                      <a:txBody>
                        <a:bodyPr/>
                        <a:lstStyle/>
                        <a:p>
                          <a:pPr algn="ctr"/>
                          <a:r>
                            <a:rPr lang="en-US" altLang="zh-TW" dirty="0" smtClean="0"/>
                            <a:t>multifunctional</a:t>
                          </a:r>
                          <a:endParaRPr lang="zh-TW" altLang="en-US" dirty="0"/>
                        </a:p>
                      </a:txBody>
                      <a:tcPr>
                        <a:solidFill>
                          <a:schemeClr val="bg1"/>
                        </a:solidFill>
                      </a:tcPr>
                    </a:tc>
                    <a:tc>
                      <a:txBody>
                        <a:bodyPr/>
                        <a:lstStyle/>
                        <a:p>
                          <a:pPr algn="ctr"/>
                          <a:r>
                            <a:rPr lang="en-US" altLang="zh-TW" dirty="0" smtClean="0"/>
                            <a:t>16</a:t>
                          </a:r>
                          <a:endParaRPr lang="zh-TW" altLang="en-US" dirty="0"/>
                        </a:p>
                      </a:txBody>
                      <a:tcPr>
                        <a:solidFill>
                          <a:schemeClr val="bg1"/>
                        </a:solidFill>
                      </a:tcPr>
                    </a:tc>
                    <a:tc>
                      <a:txBody>
                        <a:bodyPr/>
                        <a:lstStyle/>
                        <a:p>
                          <a:pPr algn="ctr"/>
                          <a:r>
                            <a:rPr lang="en-US" altLang="zh-TW" dirty="0" smtClean="0"/>
                            <a:t>58</a:t>
                          </a:r>
                          <a:endParaRPr lang="zh-TW" altLang="en-US" dirty="0"/>
                        </a:p>
                      </a:txBody>
                      <a:tcPr>
                        <a:solidFill>
                          <a:schemeClr val="bg1"/>
                        </a:solidFill>
                      </a:tcPr>
                    </a:tc>
                    <a:tc>
                      <a:txBody>
                        <a:bodyPr/>
                        <a:lstStyle/>
                        <a:p>
                          <a:pPr algn="ctr"/>
                          <a:r>
                            <a:rPr lang="en-US" altLang="zh-TW" dirty="0" smtClean="0"/>
                            <a:t>33.33%</a:t>
                          </a:r>
                          <a:endParaRPr lang="zh-TW" altLang="en-US" dirty="0"/>
                        </a:p>
                      </a:txBody>
                      <a:tcPr>
                        <a:solidFill>
                          <a:schemeClr val="bg1"/>
                        </a:solidFill>
                      </a:tcPr>
                    </a:tc>
                    <a:tc>
                      <a:txBody>
                        <a:bodyPr/>
                        <a:lstStyle/>
                        <a:p>
                          <a:pPr algn="ctr"/>
                          <a:r>
                            <a:rPr lang="en-US" altLang="zh-TW" dirty="0" smtClean="0"/>
                            <a:t>39.8</a:t>
                          </a:r>
                          <a:endParaRPr lang="zh-TW" altLang="en-US" dirty="0"/>
                        </a:p>
                      </a:txBody>
                      <a:tcPr>
                        <a:solidFill>
                          <a:schemeClr val="bg1"/>
                        </a:solidFill>
                      </a:tcPr>
                    </a:tc>
                    <a:tc>
                      <a:txBody>
                        <a:bodyPr/>
                        <a:lstStyle/>
                        <a:p>
                          <a:pPr algn="ctr"/>
                          <a:r>
                            <a:rPr lang="en-US" altLang="zh-TW" dirty="0" smtClean="0"/>
                            <a:t>12</a:t>
                          </a:r>
                          <a:endParaRPr lang="zh-TW" altLang="en-US" dirty="0"/>
                        </a:p>
                      </a:txBody>
                      <a:tcPr>
                        <a:solidFill>
                          <a:schemeClr val="bg1"/>
                        </a:solidFill>
                      </a:tcPr>
                    </a:tc>
                    <a:tc>
                      <a:txBody>
                        <a:bodyPr/>
                        <a:lstStyle/>
                        <a:p>
                          <a:pPr algn="ctr"/>
                          <a:r>
                            <a:rPr lang="en-US" altLang="zh-TW" dirty="0" smtClean="0"/>
                            <a:t>61</a:t>
                          </a:r>
                          <a:endParaRPr lang="zh-TW" altLang="en-US" dirty="0"/>
                        </a:p>
                      </a:txBody>
                      <a:tcPr>
                        <a:solidFill>
                          <a:schemeClr val="bg1"/>
                        </a:solidFill>
                      </a:tcPr>
                    </a:tc>
                    <a:tc>
                      <a:txBody>
                        <a:bodyPr/>
                        <a:lstStyle/>
                        <a:p>
                          <a:pPr algn="ctr"/>
                          <a:r>
                            <a:rPr lang="en-US" altLang="zh-TW" dirty="0" smtClean="0"/>
                            <a:t>0%</a:t>
                          </a:r>
                          <a:endParaRPr lang="zh-TW" altLang="en-US" dirty="0"/>
                        </a:p>
                      </a:txBody>
                      <a:tcPr>
                        <a:solidFill>
                          <a:schemeClr val="bg1"/>
                        </a:solidFill>
                      </a:tcPr>
                    </a:tc>
                    <a:tc>
                      <a:txBody>
                        <a:bodyPr/>
                        <a:lstStyle/>
                        <a:p>
                          <a:pPr algn="ctr"/>
                          <a:r>
                            <a:rPr lang="en-US" altLang="zh-TW" dirty="0" smtClean="0"/>
                            <a:t>37.62</a:t>
                          </a:r>
                          <a:endParaRPr lang="zh-TW" altLang="en-US" dirty="0"/>
                        </a:p>
                      </a:txBody>
                      <a:tcPr>
                        <a:solidFill>
                          <a:schemeClr val="bg1"/>
                        </a:solidFill>
                      </a:tcPr>
                    </a:tc>
                  </a:tr>
                  <a:tr h="370840">
                    <a:tc>
                      <a:txBody>
                        <a:bodyPr/>
                        <a:lstStyle/>
                        <a:p>
                          <a:pPr algn="ctr"/>
                          <a:r>
                            <a:rPr lang="en-US" altLang="zh-TW" dirty="0" smtClean="0"/>
                            <a:t>DNA</a:t>
                          </a:r>
                          <a:r>
                            <a:rPr lang="en-US" altLang="zh-TW" baseline="0" dirty="0" smtClean="0"/>
                            <a:t> </a:t>
                          </a:r>
                          <a:r>
                            <a:rPr lang="en-US" altLang="zh-TW" dirty="0" smtClean="0"/>
                            <a:t>preparation</a:t>
                          </a:r>
                          <a:endParaRPr lang="zh-TW" altLang="en-US" dirty="0"/>
                        </a:p>
                      </a:txBody>
                      <a:tcPr anchor="ctr">
                        <a:solidFill>
                          <a:schemeClr val="bg1">
                            <a:lumMod val="85000"/>
                          </a:schemeClr>
                        </a:solidFill>
                      </a:tcPr>
                    </a:tc>
                    <a:tc>
                      <a:txBody>
                        <a:bodyPr/>
                        <a:lstStyle/>
                        <a:p>
                          <a:pPr algn="ctr"/>
                          <a:r>
                            <a:rPr lang="en-US" altLang="zh-TW" dirty="0" smtClean="0"/>
                            <a:t>22</a:t>
                          </a:r>
                          <a:endParaRPr lang="zh-TW" altLang="en-US" dirty="0"/>
                        </a:p>
                      </a:txBody>
                      <a:tcPr anchor="ctr">
                        <a:solidFill>
                          <a:schemeClr val="bg1">
                            <a:lumMod val="85000"/>
                          </a:schemeClr>
                        </a:solidFill>
                      </a:tcPr>
                    </a:tc>
                    <a:tc>
                      <a:txBody>
                        <a:bodyPr/>
                        <a:lstStyle/>
                        <a:p>
                          <a:pPr algn="ctr"/>
                          <a:r>
                            <a:rPr lang="en-US" altLang="zh-TW" dirty="0" smtClean="0"/>
                            <a:t>28</a:t>
                          </a:r>
                          <a:endParaRPr lang="zh-TW" altLang="en-US" dirty="0"/>
                        </a:p>
                      </a:txBody>
                      <a:tcPr anchor="ctr">
                        <a:solidFill>
                          <a:schemeClr val="bg1">
                            <a:lumMod val="85000"/>
                          </a:schemeClr>
                        </a:solidFill>
                      </a:tcPr>
                    </a:tc>
                    <a:tc>
                      <a:txBody>
                        <a:bodyPr/>
                        <a:lstStyle/>
                        <a:p>
                          <a:pPr algn="ctr"/>
                          <a:r>
                            <a:rPr lang="en-US" altLang="zh-TW" dirty="0" smtClean="0"/>
                            <a:t>83.33%</a:t>
                          </a:r>
                          <a:endParaRPr lang="zh-TW" altLang="en-US" dirty="0"/>
                        </a:p>
                      </a:txBody>
                      <a:tcPr anchor="ctr">
                        <a:solidFill>
                          <a:schemeClr val="bg1">
                            <a:lumMod val="85000"/>
                          </a:schemeClr>
                        </a:solidFill>
                      </a:tcPr>
                    </a:tc>
                    <a:tc>
                      <a:txBody>
                        <a:bodyPr/>
                        <a:lstStyle/>
                        <a:p>
                          <a:pPr algn="ctr"/>
                          <a:r>
                            <a:rPr lang="en-US" altLang="zh-TW" dirty="0" smtClean="0"/>
                            <a:t>41.5</a:t>
                          </a:r>
                          <a:endParaRPr lang="zh-TW" altLang="en-US" dirty="0"/>
                        </a:p>
                      </a:txBody>
                      <a:tcPr anchor="ctr">
                        <a:solidFill>
                          <a:schemeClr val="bg1">
                            <a:lumMod val="85000"/>
                          </a:schemeClr>
                        </a:solidFill>
                      </a:tcPr>
                    </a:tc>
                    <a:tc>
                      <a:txBody>
                        <a:bodyPr/>
                        <a:lstStyle/>
                        <a:p>
                          <a:pPr algn="ctr"/>
                          <a:r>
                            <a:rPr lang="en-US" altLang="zh-TW" dirty="0" smtClean="0"/>
                            <a:t>13</a:t>
                          </a:r>
                          <a:endParaRPr lang="zh-TW" altLang="en-US" dirty="0"/>
                        </a:p>
                      </a:txBody>
                      <a:tcPr anchor="ctr">
                        <a:solidFill>
                          <a:schemeClr val="bg1">
                            <a:lumMod val="85000"/>
                          </a:schemeClr>
                        </a:solidFill>
                      </a:tcPr>
                    </a:tc>
                    <a:tc>
                      <a:txBody>
                        <a:bodyPr/>
                        <a:lstStyle/>
                        <a:p>
                          <a:pPr algn="ctr"/>
                          <a:r>
                            <a:rPr lang="en-US" altLang="zh-TW" dirty="0" smtClean="0"/>
                            <a:t>31</a:t>
                          </a:r>
                          <a:endParaRPr lang="zh-TW" altLang="en-US" dirty="0"/>
                        </a:p>
                      </a:txBody>
                      <a:tcPr anchor="ctr">
                        <a:solidFill>
                          <a:schemeClr val="bg1">
                            <a:lumMod val="85000"/>
                          </a:schemeClr>
                        </a:solidFill>
                      </a:tcPr>
                    </a:tc>
                    <a:tc>
                      <a:txBody>
                        <a:bodyPr/>
                        <a:lstStyle/>
                        <a:p>
                          <a:pPr algn="ctr"/>
                          <a:r>
                            <a:rPr lang="en-US" altLang="zh-TW" dirty="0" smtClean="0"/>
                            <a:t>8.33%</a:t>
                          </a:r>
                          <a:endParaRPr lang="zh-TW" altLang="en-US" dirty="0"/>
                        </a:p>
                      </a:txBody>
                      <a:tcPr anchor="ctr">
                        <a:solidFill>
                          <a:schemeClr val="bg1">
                            <a:lumMod val="85000"/>
                          </a:schemeClr>
                        </a:solidFill>
                      </a:tcPr>
                    </a:tc>
                    <a:tc>
                      <a:txBody>
                        <a:bodyPr/>
                        <a:lstStyle/>
                        <a:p>
                          <a:pPr algn="ctr"/>
                          <a:r>
                            <a:rPr lang="en-US" altLang="zh-TW" dirty="0" smtClean="0"/>
                            <a:t>70.78</a:t>
                          </a:r>
                          <a:endParaRPr lang="zh-TW" altLang="en-US" dirty="0"/>
                        </a:p>
                      </a:txBody>
                      <a:tcPr anchor="ctr">
                        <a:solidFill>
                          <a:schemeClr val="bg1">
                            <a:lumMod val="85000"/>
                          </a:schemeClr>
                        </a:solidFill>
                      </a:tcPr>
                    </a:tc>
                  </a:tr>
                </a:tbl>
              </a:graphicData>
            </a:graphic>
          </p:graphicFrame>
        </mc:Choice>
        <mc:Fallback xmlns="">
          <p:graphicFrame>
            <p:nvGraphicFramePr>
              <p:cNvPr id="15" name="內容版面配置區 14"/>
              <p:cNvGraphicFramePr>
                <a:graphicFrameLocks noGrp="1"/>
              </p:cNvGraphicFramePr>
              <p:nvPr>
                <p:ph idx="1"/>
                <p:extLst>
                  <p:ext uri="{D42A27DB-BD31-4B8C-83A1-F6EECF244321}">
                    <p14:modId xmlns:p14="http://schemas.microsoft.com/office/powerpoint/2010/main" val="2228907326"/>
                  </p:ext>
                </p:extLst>
              </p:nvPr>
            </p:nvGraphicFramePr>
            <p:xfrm>
              <a:off x="323532" y="1196752"/>
              <a:ext cx="8484636" cy="2646288"/>
            </p:xfrm>
            <a:graphic>
              <a:graphicData uri="http://schemas.openxmlformats.org/drawingml/2006/table">
                <a:tbl>
                  <a:tblPr firstRow="1" bandRow="1">
                    <a:tableStyleId>{5940675A-B579-460E-94D1-54222C63F5DA}</a:tableStyleId>
                  </a:tblPr>
                  <a:tblGrid>
                    <a:gridCol w="1944212"/>
                    <a:gridCol w="648072"/>
                    <a:gridCol w="825016"/>
                    <a:gridCol w="975184"/>
                    <a:gridCol w="713928"/>
                    <a:gridCol w="726232"/>
                    <a:gridCol w="720080"/>
                    <a:gridCol w="1087356"/>
                    <a:gridCol w="844556"/>
                  </a:tblGrid>
                  <a:tr h="370840">
                    <a:tc rowSpan="2">
                      <a:txBody>
                        <a:bodyPr/>
                        <a:lstStyle/>
                        <a:p>
                          <a:pPr algn="ctr"/>
                          <a:endParaRPr lang="en-US" altLang="zh-TW" dirty="0" smtClean="0"/>
                        </a:p>
                        <a:p>
                          <a:pPr algn="ctr"/>
                          <a:r>
                            <a:rPr lang="en-US" altLang="zh-TW" dirty="0" smtClean="0"/>
                            <a:t>Chip</a:t>
                          </a:r>
                          <a:endParaRPr lang="zh-TW" altLang="en-US" dirty="0"/>
                        </a:p>
                      </a:txBody>
                      <a:tcPr>
                        <a:solidFill>
                          <a:schemeClr val="bg1"/>
                        </a:solidFill>
                      </a:tcPr>
                    </a:tc>
                    <a:tc gridSpan="4">
                      <a:txBody>
                        <a:bodyPr/>
                        <a:lstStyle/>
                        <a:p>
                          <a:pPr algn="ctr"/>
                          <a:r>
                            <a:rPr lang="en-US" altLang="zh-TW" dirty="0" smtClean="0"/>
                            <a:t>Baseline</a:t>
                          </a:r>
                          <a:endParaRPr lang="zh-TW" altLang="en-US" dirty="0"/>
                        </a:p>
                      </a:txBody>
                      <a:tcPr>
                        <a:solidFill>
                          <a:schemeClr val="bg1"/>
                        </a:solidFill>
                      </a:tcPr>
                    </a:tc>
                    <a:tc hMerge="1">
                      <a:txBody>
                        <a:bodyPr/>
                        <a:lstStyle/>
                        <a:p>
                          <a:endParaRPr lang="zh-TW" altLang="en-US" dirty="0"/>
                        </a:p>
                      </a:txBody>
                      <a:tcPr/>
                    </a:tc>
                    <a:tc hMerge="1">
                      <a:txBody>
                        <a:bodyPr/>
                        <a:lstStyle/>
                        <a:p>
                          <a:endParaRPr lang="zh-TW" altLang="en-US" dirty="0"/>
                        </a:p>
                      </a:txBody>
                      <a:tcPr/>
                    </a:tc>
                    <a:tc hMerge="1">
                      <a:txBody>
                        <a:bodyPr/>
                        <a:lstStyle/>
                        <a:p>
                          <a:pPr algn="ctr"/>
                          <a:endParaRPr lang="zh-TW" altLang="en-US" dirty="0"/>
                        </a:p>
                      </a:txBody>
                      <a:tcPr>
                        <a:solidFill>
                          <a:schemeClr val="bg1"/>
                        </a:solidFill>
                      </a:tcPr>
                    </a:tc>
                    <a:tc gridSpan="4">
                      <a:txBody>
                        <a:bodyPr/>
                        <a:lstStyle/>
                        <a:p>
                          <a:pPr algn="ctr"/>
                          <a:r>
                            <a:rPr lang="en-US" altLang="zh-TW" dirty="0" smtClean="0"/>
                            <a:t>Ours</a:t>
                          </a:r>
                          <a:endParaRPr lang="zh-TW" altLang="en-US" dirty="0"/>
                        </a:p>
                      </a:txBody>
                      <a:tcPr>
                        <a:solidFill>
                          <a:schemeClr val="bg1"/>
                        </a:solidFill>
                      </a:tcPr>
                    </a:tc>
                    <a:tc hMerge="1">
                      <a:txBody>
                        <a:bodyPr/>
                        <a:lstStyle/>
                        <a:p>
                          <a:endParaRPr lang="zh-TW" altLang="en-US" dirty="0"/>
                        </a:p>
                      </a:txBody>
                      <a:tcPr/>
                    </a:tc>
                    <a:tc hMerge="1">
                      <a:txBody>
                        <a:bodyPr/>
                        <a:lstStyle/>
                        <a:p>
                          <a:endParaRPr lang="zh-TW" altLang="en-US" dirty="0"/>
                        </a:p>
                      </a:txBody>
                      <a:tcPr/>
                    </a:tc>
                    <a:tc hMerge="1">
                      <a:txBody>
                        <a:bodyPr/>
                        <a:lstStyle/>
                        <a:p>
                          <a:pPr algn="ctr"/>
                          <a:endParaRPr lang="zh-TW" altLang="en-US" dirty="0"/>
                        </a:p>
                      </a:txBody>
                      <a:tcPr>
                        <a:solidFill>
                          <a:schemeClr val="bg1"/>
                        </a:solidFill>
                      </a:tcPr>
                    </a:tc>
                  </a:tr>
                  <a:tr h="421248">
                    <a:tc vMerge="1">
                      <a:txBody>
                        <a:bodyPr/>
                        <a:lstStyle/>
                        <a:p>
                          <a:pPr algn="ctr"/>
                          <a:endParaRPr lang="zh-TW" altLang="en-US" dirty="0"/>
                        </a:p>
                      </a:txBody>
                      <a:tcPr/>
                    </a:tc>
                    <a:tc>
                      <a:txBody>
                        <a:bodyPr/>
                        <a:lstStyle/>
                        <a:p>
                          <a:endParaRPr lang="zh-TW"/>
                        </a:p>
                      </a:txBody>
                      <a:tcPr>
                        <a:blipFill rotWithShape="0">
                          <a:blip r:embed="rId3"/>
                          <a:stretch>
                            <a:fillRect l="-301887" t="-95652" r="-914151" b="-463768"/>
                          </a:stretch>
                        </a:blipFill>
                      </a:tcPr>
                    </a:tc>
                    <a:tc>
                      <a:txBody>
                        <a:bodyPr/>
                        <a:lstStyle/>
                        <a:p>
                          <a:pPr algn="ctr"/>
                          <a:r>
                            <a:rPr lang="en-US" altLang="zh-TW" sz="1600" dirty="0" smtClean="0"/>
                            <a:t>#Pin</a:t>
                          </a:r>
                          <a:endParaRPr lang="zh-TW" altLang="en-US" sz="1600" dirty="0"/>
                        </a:p>
                      </a:txBody>
                      <a:tcPr>
                        <a:solidFill>
                          <a:schemeClr val="bg1"/>
                        </a:solidFill>
                      </a:tcPr>
                    </a:tc>
                    <a:tc>
                      <a:txBody>
                        <a:bodyPr/>
                        <a:lstStyle/>
                        <a:p>
                          <a:pPr algn="ctr"/>
                          <a:r>
                            <a:rPr lang="en-US" altLang="zh-TW" sz="1600" dirty="0" smtClean="0"/>
                            <a:t>GR(%)</a:t>
                          </a:r>
                          <a:endParaRPr lang="zh-TW" altLang="en-US" sz="1600" dirty="0"/>
                        </a:p>
                      </a:txBody>
                      <a:tcPr>
                        <a:solidFill>
                          <a:schemeClr val="bg1"/>
                        </a:solidFill>
                      </a:tcPr>
                    </a:tc>
                    <a:tc>
                      <a:txBody>
                        <a:bodyPr/>
                        <a:lstStyle/>
                        <a:p>
                          <a:pPr algn="ctr"/>
                          <a:r>
                            <a:rPr lang="en-US" altLang="zh-TW" sz="1600" dirty="0" smtClean="0"/>
                            <a:t>CPU</a:t>
                          </a:r>
                          <a:endParaRPr lang="zh-TW" altLang="en-US" sz="1600" dirty="0"/>
                        </a:p>
                      </a:txBody>
                      <a:tcPr>
                        <a:solidFill>
                          <a:schemeClr val="bg1"/>
                        </a:solidFill>
                      </a:tcPr>
                    </a:tc>
                    <a:tc>
                      <a:txBody>
                        <a:bodyPr/>
                        <a:lstStyle/>
                        <a:p>
                          <a:endParaRPr lang="zh-TW"/>
                        </a:p>
                      </a:txBody>
                      <a:tcPr>
                        <a:blipFill rotWithShape="0">
                          <a:blip r:embed="rId3"/>
                          <a:stretch>
                            <a:fillRect l="-705042" t="-95652" r="-367227" b="-463768"/>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t>#Pin</a:t>
                          </a:r>
                          <a:endParaRPr lang="zh-TW" altLang="en-US" sz="160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t>GR(%)</a:t>
                          </a:r>
                          <a:r>
                            <a:rPr lang="zh-TW" altLang="en-US" sz="1600" baseline="0" dirty="0" smtClean="0"/>
                            <a:t>                                         </a:t>
                          </a:r>
                          <a:endParaRPr lang="zh-TW" altLang="en-US" sz="1600" dirty="0" smtClean="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t>CPU</a:t>
                          </a:r>
                          <a:endParaRPr lang="zh-TW" altLang="en-US" sz="1600" dirty="0" smtClean="0"/>
                        </a:p>
                      </a:txBody>
                      <a:tcPr>
                        <a:solidFill>
                          <a:schemeClr val="bg1"/>
                        </a:solidFill>
                      </a:tcPr>
                    </a:tc>
                  </a:tr>
                  <a:tr h="370840">
                    <a:tc>
                      <a:txBody>
                        <a:bodyPr/>
                        <a:lstStyle/>
                        <a:p>
                          <a:pPr algn="ctr"/>
                          <a:r>
                            <a:rPr lang="en-US" altLang="zh-TW" dirty="0" smtClean="0"/>
                            <a:t>amino</a:t>
                          </a:r>
                          <a:endParaRPr lang="zh-TW" altLang="en-US" dirty="0"/>
                        </a:p>
                      </a:txBody>
                      <a:tcPr>
                        <a:solidFill>
                          <a:schemeClr val="bg1">
                            <a:lumMod val="85000"/>
                          </a:schemeClr>
                        </a:solidFill>
                      </a:tcPr>
                    </a:tc>
                    <a:tc>
                      <a:txBody>
                        <a:bodyPr/>
                        <a:lstStyle/>
                        <a:p>
                          <a:pPr algn="ctr"/>
                          <a:r>
                            <a:rPr lang="en-US" altLang="zh-TW" dirty="0" smtClean="0"/>
                            <a:t>14</a:t>
                          </a:r>
                          <a:endParaRPr lang="zh-TW" altLang="en-US" dirty="0"/>
                        </a:p>
                      </a:txBody>
                      <a:tcPr>
                        <a:solidFill>
                          <a:schemeClr val="bg1">
                            <a:lumMod val="85000"/>
                          </a:schemeClr>
                        </a:solidFill>
                      </a:tcPr>
                    </a:tc>
                    <a:tc>
                      <a:txBody>
                        <a:bodyPr/>
                        <a:lstStyle/>
                        <a:p>
                          <a:pPr algn="ctr"/>
                          <a:r>
                            <a:rPr lang="en-US" altLang="zh-TW" dirty="0" smtClean="0"/>
                            <a:t>13</a:t>
                          </a:r>
                          <a:endParaRPr lang="zh-TW" altLang="en-US" dirty="0"/>
                        </a:p>
                      </a:txBody>
                      <a:tcPr>
                        <a:solidFill>
                          <a:schemeClr val="bg1">
                            <a:lumMod val="85000"/>
                          </a:schemeClr>
                        </a:solidFill>
                      </a:tcPr>
                    </a:tc>
                    <a:tc>
                      <a:txBody>
                        <a:bodyPr/>
                        <a:lstStyle/>
                        <a:p>
                          <a:pPr algn="ctr"/>
                          <a:r>
                            <a:rPr lang="en-US" altLang="zh-TW" dirty="0" smtClean="0"/>
                            <a:t>16.67%</a:t>
                          </a:r>
                          <a:endParaRPr lang="zh-TW" altLang="en-US" dirty="0"/>
                        </a:p>
                      </a:txBody>
                      <a:tcPr>
                        <a:solidFill>
                          <a:schemeClr val="bg1">
                            <a:lumMod val="85000"/>
                          </a:schemeClr>
                        </a:solidFill>
                      </a:tcPr>
                    </a:tc>
                    <a:tc>
                      <a:txBody>
                        <a:bodyPr/>
                        <a:lstStyle/>
                        <a:p>
                          <a:pPr algn="ctr"/>
                          <a:r>
                            <a:rPr lang="en-US" altLang="zh-TW" dirty="0" smtClean="0"/>
                            <a:t>0.19</a:t>
                          </a:r>
                          <a:endParaRPr lang="zh-TW" altLang="en-US" dirty="0"/>
                        </a:p>
                      </a:txBody>
                      <a:tcPr>
                        <a:solidFill>
                          <a:schemeClr val="bg1">
                            <a:lumMod val="85000"/>
                          </a:schemeClr>
                        </a:solidFill>
                      </a:tcPr>
                    </a:tc>
                    <a:tc>
                      <a:txBody>
                        <a:bodyPr/>
                        <a:lstStyle/>
                        <a:p>
                          <a:pPr algn="ctr"/>
                          <a:r>
                            <a:rPr lang="en-US" altLang="zh-TW" dirty="0" smtClean="0"/>
                            <a:t>12</a:t>
                          </a:r>
                          <a:endParaRPr lang="zh-TW" altLang="en-US" dirty="0"/>
                        </a:p>
                      </a:txBody>
                      <a:tcPr>
                        <a:solidFill>
                          <a:schemeClr val="bg1">
                            <a:lumMod val="85000"/>
                          </a:schemeClr>
                        </a:solidFill>
                      </a:tcPr>
                    </a:tc>
                    <a:tc>
                      <a:txBody>
                        <a:bodyPr/>
                        <a:lstStyle/>
                        <a:p>
                          <a:pPr algn="ctr"/>
                          <a:r>
                            <a:rPr lang="en-US" altLang="zh-TW" dirty="0" smtClean="0"/>
                            <a:t>14</a:t>
                          </a:r>
                          <a:endParaRPr lang="zh-TW" altLang="en-US" dirty="0"/>
                        </a:p>
                      </a:txBody>
                      <a:tcPr>
                        <a:solidFill>
                          <a:schemeClr val="bg1">
                            <a:lumMod val="85000"/>
                          </a:schemeClr>
                        </a:solidFill>
                      </a:tcPr>
                    </a:tc>
                    <a:tc>
                      <a:txBody>
                        <a:bodyPr/>
                        <a:lstStyle/>
                        <a:p>
                          <a:pPr algn="ctr"/>
                          <a:r>
                            <a:rPr lang="en-US" altLang="zh-TW" dirty="0" smtClean="0"/>
                            <a:t>0%</a:t>
                          </a:r>
                          <a:endParaRPr lang="zh-TW" altLang="en-US" dirty="0"/>
                        </a:p>
                      </a:txBody>
                      <a:tcPr>
                        <a:solidFill>
                          <a:schemeClr val="bg1">
                            <a:lumMod val="85000"/>
                          </a:schemeClr>
                        </a:solidFill>
                      </a:tcPr>
                    </a:tc>
                    <a:tc>
                      <a:txBody>
                        <a:bodyPr/>
                        <a:lstStyle/>
                        <a:p>
                          <a:pPr algn="ctr"/>
                          <a:r>
                            <a:rPr lang="en-US" altLang="zh-TW" dirty="0" smtClean="0"/>
                            <a:t>0.15</a:t>
                          </a:r>
                          <a:endParaRPr lang="zh-TW" altLang="en-US" dirty="0"/>
                        </a:p>
                      </a:txBody>
                      <a:tcPr>
                        <a:solidFill>
                          <a:schemeClr val="bg1">
                            <a:lumMod val="85000"/>
                          </a:schemeClr>
                        </a:solidFill>
                      </a:tcPr>
                    </a:tc>
                  </a:tr>
                  <a:tr h="370840">
                    <a:tc>
                      <a:txBody>
                        <a:bodyPr/>
                        <a:lstStyle/>
                        <a:p>
                          <a:pPr algn="ctr"/>
                          <a:r>
                            <a:rPr lang="en-US" altLang="zh-TW" dirty="0" smtClean="0"/>
                            <a:t>multiplex</a:t>
                          </a:r>
                          <a:endParaRPr lang="zh-TW" altLang="en-US" dirty="0"/>
                        </a:p>
                      </a:txBody>
                      <a:tcPr>
                        <a:solidFill>
                          <a:schemeClr val="bg1"/>
                        </a:solidFill>
                      </a:tcPr>
                    </a:tc>
                    <a:tc>
                      <a:txBody>
                        <a:bodyPr/>
                        <a:lstStyle/>
                        <a:p>
                          <a:pPr algn="ctr"/>
                          <a:r>
                            <a:rPr lang="en-US" altLang="zh-TW" dirty="0" smtClean="0"/>
                            <a:t>10</a:t>
                          </a:r>
                          <a:endParaRPr lang="zh-TW" altLang="en-US" dirty="0"/>
                        </a:p>
                      </a:txBody>
                      <a:tcPr>
                        <a:solidFill>
                          <a:schemeClr val="bg1"/>
                        </a:solidFill>
                      </a:tcPr>
                    </a:tc>
                    <a:tc>
                      <a:txBody>
                        <a:bodyPr/>
                        <a:lstStyle/>
                        <a:p>
                          <a:pPr algn="ctr"/>
                          <a:r>
                            <a:rPr lang="en-US" altLang="zh-TW" dirty="0" smtClean="0"/>
                            <a:t>18</a:t>
                          </a:r>
                          <a:endParaRPr lang="zh-TW" altLang="en-US" dirty="0"/>
                        </a:p>
                      </a:txBody>
                      <a:tcPr>
                        <a:solidFill>
                          <a:schemeClr val="bg1"/>
                        </a:solidFill>
                      </a:tcPr>
                    </a:tc>
                    <a:tc>
                      <a:txBody>
                        <a:bodyPr/>
                        <a:lstStyle/>
                        <a:p>
                          <a:pPr algn="ctr"/>
                          <a:r>
                            <a:rPr lang="en-US" altLang="zh-TW" dirty="0" smtClean="0"/>
                            <a:t>150%</a:t>
                          </a:r>
                          <a:endParaRPr lang="zh-TW" altLang="en-US" dirty="0"/>
                        </a:p>
                      </a:txBody>
                      <a:tcPr>
                        <a:solidFill>
                          <a:schemeClr val="bg1"/>
                        </a:solidFill>
                      </a:tcPr>
                    </a:tc>
                    <a:tc>
                      <a:txBody>
                        <a:bodyPr/>
                        <a:lstStyle/>
                        <a:p>
                          <a:pPr algn="ctr"/>
                          <a:r>
                            <a:rPr lang="en-US" altLang="zh-TW" dirty="0" smtClean="0"/>
                            <a:t>29.6</a:t>
                          </a:r>
                          <a:endParaRPr lang="zh-TW" altLang="en-US" dirty="0"/>
                        </a:p>
                      </a:txBody>
                      <a:tcPr>
                        <a:solidFill>
                          <a:schemeClr val="bg1"/>
                        </a:solidFill>
                      </a:tcPr>
                    </a:tc>
                    <a:tc>
                      <a:txBody>
                        <a:bodyPr/>
                        <a:lstStyle/>
                        <a:p>
                          <a:pPr algn="ctr"/>
                          <a:r>
                            <a:rPr lang="en-US" altLang="zh-TW" dirty="0" smtClean="0"/>
                            <a:t>4</a:t>
                          </a:r>
                          <a:endParaRPr lang="zh-TW" altLang="en-US" dirty="0"/>
                        </a:p>
                      </a:txBody>
                      <a:tcPr>
                        <a:solidFill>
                          <a:schemeClr val="bg1"/>
                        </a:solidFill>
                      </a:tcPr>
                    </a:tc>
                    <a:tc>
                      <a:txBody>
                        <a:bodyPr/>
                        <a:lstStyle/>
                        <a:p>
                          <a:pPr algn="ctr"/>
                          <a:r>
                            <a:rPr lang="en-US" altLang="zh-TW" dirty="0" smtClean="0"/>
                            <a:t>23</a:t>
                          </a:r>
                          <a:endParaRPr lang="zh-TW" altLang="en-US" dirty="0"/>
                        </a:p>
                      </a:txBody>
                      <a:tcPr>
                        <a:solidFill>
                          <a:schemeClr val="bg1"/>
                        </a:solidFill>
                      </a:tcPr>
                    </a:tc>
                    <a:tc>
                      <a:txBody>
                        <a:bodyPr/>
                        <a:lstStyle/>
                        <a:p>
                          <a:pPr algn="ctr"/>
                          <a:r>
                            <a:rPr lang="en-US" altLang="zh-TW" dirty="0" smtClean="0"/>
                            <a:t>0%</a:t>
                          </a:r>
                          <a:endParaRPr lang="zh-TW" altLang="en-US" dirty="0"/>
                        </a:p>
                      </a:txBody>
                      <a:tcPr>
                        <a:solidFill>
                          <a:schemeClr val="bg1"/>
                        </a:solidFill>
                      </a:tcPr>
                    </a:tc>
                    <a:tc>
                      <a:txBody>
                        <a:bodyPr/>
                        <a:lstStyle/>
                        <a:p>
                          <a:pPr algn="ctr"/>
                          <a:r>
                            <a:rPr lang="en-US" altLang="zh-TW" dirty="0" smtClean="0"/>
                            <a:t>21.95</a:t>
                          </a:r>
                          <a:endParaRPr lang="zh-TW" altLang="en-US" dirty="0"/>
                        </a:p>
                      </a:txBody>
                      <a:tcPr>
                        <a:solidFill>
                          <a:schemeClr val="bg1"/>
                        </a:solidFill>
                      </a:tcPr>
                    </a:tc>
                  </a:tr>
                  <a:tr h="370840">
                    <a:tc>
                      <a:txBody>
                        <a:bodyPr/>
                        <a:lstStyle/>
                        <a:p>
                          <a:pPr algn="ctr"/>
                          <a:r>
                            <a:rPr lang="en-US" altLang="zh-TW" dirty="0" smtClean="0"/>
                            <a:t>PCR</a:t>
                          </a:r>
                          <a:endParaRPr lang="zh-TW" altLang="en-US" dirty="0"/>
                        </a:p>
                      </a:txBody>
                      <a:tcPr>
                        <a:solidFill>
                          <a:schemeClr val="bg1">
                            <a:lumMod val="85000"/>
                          </a:schemeClr>
                        </a:solidFill>
                      </a:tcPr>
                    </a:tc>
                    <a:tc>
                      <a:txBody>
                        <a:bodyPr/>
                        <a:lstStyle/>
                        <a:p>
                          <a:pPr algn="ctr"/>
                          <a:r>
                            <a:rPr lang="en-US" altLang="zh-TW" dirty="0" smtClean="0"/>
                            <a:t>12</a:t>
                          </a:r>
                          <a:endParaRPr lang="zh-TW" altLang="en-US" dirty="0"/>
                        </a:p>
                      </a:txBody>
                      <a:tcPr>
                        <a:solidFill>
                          <a:schemeClr val="bg1">
                            <a:lumMod val="85000"/>
                          </a:schemeClr>
                        </a:solidFill>
                      </a:tcPr>
                    </a:tc>
                    <a:tc>
                      <a:txBody>
                        <a:bodyPr/>
                        <a:lstStyle/>
                        <a:p>
                          <a:pPr algn="ctr"/>
                          <a:r>
                            <a:rPr lang="en-US" altLang="zh-TW" dirty="0" smtClean="0"/>
                            <a:t>29</a:t>
                          </a:r>
                          <a:endParaRPr lang="zh-TW" altLang="en-US" dirty="0"/>
                        </a:p>
                      </a:txBody>
                      <a:tcPr>
                        <a:solidFill>
                          <a:schemeClr val="bg1">
                            <a:lumMod val="85000"/>
                          </a:schemeClr>
                        </a:solidFill>
                      </a:tcPr>
                    </a:tc>
                    <a:tc>
                      <a:txBody>
                        <a:bodyPr/>
                        <a:lstStyle/>
                        <a:p>
                          <a:pPr algn="ctr"/>
                          <a:r>
                            <a:rPr lang="en-US" altLang="zh-TW" dirty="0" smtClean="0"/>
                            <a:t>100%</a:t>
                          </a:r>
                          <a:endParaRPr lang="zh-TW" altLang="en-US" dirty="0"/>
                        </a:p>
                      </a:txBody>
                      <a:tcPr>
                        <a:solidFill>
                          <a:schemeClr val="bg1">
                            <a:lumMod val="85000"/>
                          </a:schemeClr>
                        </a:solidFill>
                      </a:tcPr>
                    </a:tc>
                    <a:tc>
                      <a:txBody>
                        <a:bodyPr/>
                        <a:lstStyle/>
                        <a:p>
                          <a:pPr algn="ctr"/>
                          <a:r>
                            <a:rPr lang="en-US" altLang="zh-TW" dirty="0" smtClean="0"/>
                            <a:t>33.2</a:t>
                          </a:r>
                          <a:endParaRPr lang="zh-TW" altLang="en-US" dirty="0"/>
                        </a:p>
                      </a:txBody>
                      <a:tcPr>
                        <a:solidFill>
                          <a:schemeClr val="bg1">
                            <a:lumMod val="85000"/>
                          </a:schemeClr>
                        </a:solidFill>
                      </a:tcPr>
                    </a:tc>
                    <a:tc>
                      <a:txBody>
                        <a:bodyPr/>
                        <a:lstStyle/>
                        <a:p>
                          <a:pPr algn="ctr"/>
                          <a:r>
                            <a:rPr lang="en-US" altLang="zh-TW" dirty="0" smtClean="0"/>
                            <a:t>6</a:t>
                          </a:r>
                          <a:endParaRPr lang="zh-TW" altLang="en-US" dirty="0"/>
                        </a:p>
                      </a:txBody>
                      <a:tcPr>
                        <a:solidFill>
                          <a:schemeClr val="bg1">
                            <a:lumMod val="85000"/>
                          </a:schemeClr>
                        </a:solidFill>
                      </a:tcPr>
                    </a:tc>
                    <a:tc>
                      <a:txBody>
                        <a:bodyPr/>
                        <a:lstStyle/>
                        <a:p>
                          <a:pPr algn="ctr"/>
                          <a:r>
                            <a:rPr lang="en-US" altLang="zh-TW" dirty="0" smtClean="0"/>
                            <a:t>32</a:t>
                          </a:r>
                          <a:endParaRPr lang="zh-TW" altLang="en-US" dirty="0"/>
                        </a:p>
                      </a:txBody>
                      <a:tcPr>
                        <a:solidFill>
                          <a:schemeClr val="bg1">
                            <a:lumMod val="85000"/>
                          </a:schemeClr>
                        </a:solidFill>
                      </a:tcPr>
                    </a:tc>
                    <a:tc>
                      <a:txBody>
                        <a:bodyPr/>
                        <a:lstStyle/>
                        <a:p>
                          <a:pPr algn="ctr"/>
                          <a:r>
                            <a:rPr lang="en-US" altLang="zh-TW" dirty="0" smtClean="0"/>
                            <a:t>0%</a:t>
                          </a:r>
                          <a:endParaRPr lang="zh-TW" altLang="en-US" dirty="0"/>
                        </a:p>
                      </a:txBody>
                      <a:tcPr>
                        <a:solidFill>
                          <a:schemeClr val="bg1">
                            <a:lumMod val="85000"/>
                          </a:schemeClr>
                        </a:solidFill>
                      </a:tcPr>
                    </a:tc>
                    <a:tc>
                      <a:txBody>
                        <a:bodyPr/>
                        <a:lstStyle/>
                        <a:p>
                          <a:pPr algn="ctr"/>
                          <a:r>
                            <a:rPr lang="en-US" altLang="zh-TW" dirty="0" smtClean="0"/>
                            <a:t>34.09</a:t>
                          </a:r>
                          <a:endParaRPr lang="zh-TW" altLang="en-US" dirty="0"/>
                        </a:p>
                      </a:txBody>
                      <a:tcPr>
                        <a:solidFill>
                          <a:schemeClr val="bg1">
                            <a:lumMod val="85000"/>
                          </a:schemeClr>
                        </a:solidFill>
                      </a:tcPr>
                    </a:tc>
                  </a:tr>
                  <a:tr h="370840">
                    <a:tc>
                      <a:txBody>
                        <a:bodyPr/>
                        <a:lstStyle/>
                        <a:p>
                          <a:pPr algn="ctr"/>
                          <a:r>
                            <a:rPr lang="en-US" altLang="zh-TW" dirty="0" smtClean="0"/>
                            <a:t>multifunctional</a:t>
                          </a:r>
                          <a:endParaRPr lang="zh-TW" altLang="en-US" dirty="0"/>
                        </a:p>
                      </a:txBody>
                      <a:tcPr>
                        <a:solidFill>
                          <a:schemeClr val="bg1"/>
                        </a:solidFill>
                      </a:tcPr>
                    </a:tc>
                    <a:tc>
                      <a:txBody>
                        <a:bodyPr/>
                        <a:lstStyle/>
                        <a:p>
                          <a:pPr algn="ctr"/>
                          <a:r>
                            <a:rPr lang="en-US" altLang="zh-TW" dirty="0" smtClean="0"/>
                            <a:t>16</a:t>
                          </a:r>
                          <a:endParaRPr lang="zh-TW" altLang="en-US" dirty="0"/>
                        </a:p>
                      </a:txBody>
                      <a:tcPr>
                        <a:solidFill>
                          <a:schemeClr val="bg1"/>
                        </a:solidFill>
                      </a:tcPr>
                    </a:tc>
                    <a:tc>
                      <a:txBody>
                        <a:bodyPr/>
                        <a:lstStyle/>
                        <a:p>
                          <a:pPr algn="ctr"/>
                          <a:r>
                            <a:rPr lang="en-US" altLang="zh-TW" dirty="0" smtClean="0"/>
                            <a:t>58</a:t>
                          </a:r>
                          <a:endParaRPr lang="zh-TW" altLang="en-US" dirty="0"/>
                        </a:p>
                      </a:txBody>
                      <a:tcPr>
                        <a:solidFill>
                          <a:schemeClr val="bg1"/>
                        </a:solidFill>
                      </a:tcPr>
                    </a:tc>
                    <a:tc>
                      <a:txBody>
                        <a:bodyPr/>
                        <a:lstStyle/>
                        <a:p>
                          <a:pPr algn="ctr"/>
                          <a:r>
                            <a:rPr lang="en-US" altLang="zh-TW" dirty="0" smtClean="0"/>
                            <a:t>33.33%</a:t>
                          </a:r>
                          <a:endParaRPr lang="zh-TW" altLang="en-US" dirty="0"/>
                        </a:p>
                      </a:txBody>
                      <a:tcPr>
                        <a:solidFill>
                          <a:schemeClr val="bg1"/>
                        </a:solidFill>
                      </a:tcPr>
                    </a:tc>
                    <a:tc>
                      <a:txBody>
                        <a:bodyPr/>
                        <a:lstStyle/>
                        <a:p>
                          <a:pPr algn="ctr"/>
                          <a:r>
                            <a:rPr lang="en-US" altLang="zh-TW" dirty="0" smtClean="0"/>
                            <a:t>39.8</a:t>
                          </a:r>
                          <a:endParaRPr lang="zh-TW" altLang="en-US" dirty="0"/>
                        </a:p>
                      </a:txBody>
                      <a:tcPr>
                        <a:solidFill>
                          <a:schemeClr val="bg1"/>
                        </a:solidFill>
                      </a:tcPr>
                    </a:tc>
                    <a:tc>
                      <a:txBody>
                        <a:bodyPr/>
                        <a:lstStyle/>
                        <a:p>
                          <a:pPr algn="ctr"/>
                          <a:r>
                            <a:rPr lang="en-US" altLang="zh-TW" dirty="0" smtClean="0"/>
                            <a:t>12</a:t>
                          </a:r>
                          <a:endParaRPr lang="zh-TW" altLang="en-US" dirty="0"/>
                        </a:p>
                      </a:txBody>
                      <a:tcPr>
                        <a:solidFill>
                          <a:schemeClr val="bg1"/>
                        </a:solidFill>
                      </a:tcPr>
                    </a:tc>
                    <a:tc>
                      <a:txBody>
                        <a:bodyPr/>
                        <a:lstStyle/>
                        <a:p>
                          <a:pPr algn="ctr"/>
                          <a:r>
                            <a:rPr lang="en-US" altLang="zh-TW" dirty="0" smtClean="0"/>
                            <a:t>61</a:t>
                          </a:r>
                          <a:endParaRPr lang="zh-TW" altLang="en-US" dirty="0"/>
                        </a:p>
                      </a:txBody>
                      <a:tcPr>
                        <a:solidFill>
                          <a:schemeClr val="bg1"/>
                        </a:solidFill>
                      </a:tcPr>
                    </a:tc>
                    <a:tc>
                      <a:txBody>
                        <a:bodyPr/>
                        <a:lstStyle/>
                        <a:p>
                          <a:pPr algn="ctr"/>
                          <a:r>
                            <a:rPr lang="en-US" altLang="zh-TW" dirty="0" smtClean="0"/>
                            <a:t>0%</a:t>
                          </a:r>
                          <a:endParaRPr lang="zh-TW" altLang="en-US" dirty="0"/>
                        </a:p>
                      </a:txBody>
                      <a:tcPr>
                        <a:solidFill>
                          <a:schemeClr val="bg1"/>
                        </a:solidFill>
                      </a:tcPr>
                    </a:tc>
                    <a:tc>
                      <a:txBody>
                        <a:bodyPr/>
                        <a:lstStyle/>
                        <a:p>
                          <a:pPr algn="ctr"/>
                          <a:r>
                            <a:rPr lang="en-US" altLang="zh-TW" dirty="0" smtClean="0"/>
                            <a:t>37.62</a:t>
                          </a:r>
                          <a:endParaRPr lang="zh-TW" altLang="en-US" dirty="0"/>
                        </a:p>
                      </a:txBody>
                      <a:tcPr>
                        <a:solidFill>
                          <a:schemeClr val="bg1"/>
                        </a:solidFill>
                      </a:tcPr>
                    </a:tc>
                  </a:tr>
                  <a:tr h="370840">
                    <a:tc>
                      <a:txBody>
                        <a:bodyPr/>
                        <a:lstStyle/>
                        <a:p>
                          <a:pPr algn="ctr"/>
                          <a:r>
                            <a:rPr lang="en-US" altLang="zh-TW" dirty="0" smtClean="0"/>
                            <a:t>DNA</a:t>
                          </a:r>
                          <a:r>
                            <a:rPr lang="en-US" altLang="zh-TW" baseline="0" dirty="0" smtClean="0"/>
                            <a:t> </a:t>
                          </a:r>
                          <a:r>
                            <a:rPr lang="en-US" altLang="zh-TW" dirty="0" smtClean="0"/>
                            <a:t>preparation</a:t>
                          </a:r>
                          <a:endParaRPr lang="zh-TW" altLang="en-US" dirty="0"/>
                        </a:p>
                      </a:txBody>
                      <a:tcPr anchor="ctr">
                        <a:solidFill>
                          <a:schemeClr val="bg1">
                            <a:lumMod val="85000"/>
                          </a:schemeClr>
                        </a:solidFill>
                      </a:tcPr>
                    </a:tc>
                    <a:tc>
                      <a:txBody>
                        <a:bodyPr/>
                        <a:lstStyle/>
                        <a:p>
                          <a:pPr algn="ctr"/>
                          <a:r>
                            <a:rPr lang="en-US" altLang="zh-TW" dirty="0" smtClean="0"/>
                            <a:t>22</a:t>
                          </a:r>
                          <a:endParaRPr lang="zh-TW" altLang="en-US" dirty="0"/>
                        </a:p>
                      </a:txBody>
                      <a:tcPr anchor="ctr">
                        <a:solidFill>
                          <a:schemeClr val="bg1">
                            <a:lumMod val="85000"/>
                          </a:schemeClr>
                        </a:solidFill>
                      </a:tcPr>
                    </a:tc>
                    <a:tc>
                      <a:txBody>
                        <a:bodyPr/>
                        <a:lstStyle/>
                        <a:p>
                          <a:pPr algn="ctr"/>
                          <a:r>
                            <a:rPr lang="en-US" altLang="zh-TW" dirty="0" smtClean="0"/>
                            <a:t>28</a:t>
                          </a:r>
                          <a:endParaRPr lang="zh-TW" altLang="en-US" dirty="0"/>
                        </a:p>
                      </a:txBody>
                      <a:tcPr anchor="ctr">
                        <a:solidFill>
                          <a:schemeClr val="bg1">
                            <a:lumMod val="85000"/>
                          </a:schemeClr>
                        </a:solidFill>
                      </a:tcPr>
                    </a:tc>
                    <a:tc>
                      <a:txBody>
                        <a:bodyPr/>
                        <a:lstStyle/>
                        <a:p>
                          <a:pPr algn="ctr"/>
                          <a:r>
                            <a:rPr lang="en-US" altLang="zh-TW" dirty="0" smtClean="0"/>
                            <a:t>83.33%</a:t>
                          </a:r>
                          <a:endParaRPr lang="zh-TW" altLang="en-US" dirty="0"/>
                        </a:p>
                      </a:txBody>
                      <a:tcPr anchor="ctr">
                        <a:solidFill>
                          <a:schemeClr val="bg1">
                            <a:lumMod val="85000"/>
                          </a:schemeClr>
                        </a:solidFill>
                      </a:tcPr>
                    </a:tc>
                    <a:tc>
                      <a:txBody>
                        <a:bodyPr/>
                        <a:lstStyle/>
                        <a:p>
                          <a:pPr algn="ctr"/>
                          <a:r>
                            <a:rPr lang="en-US" altLang="zh-TW" dirty="0" smtClean="0"/>
                            <a:t>41.5</a:t>
                          </a:r>
                          <a:endParaRPr lang="zh-TW" altLang="en-US" dirty="0"/>
                        </a:p>
                      </a:txBody>
                      <a:tcPr anchor="ctr">
                        <a:solidFill>
                          <a:schemeClr val="bg1">
                            <a:lumMod val="85000"/>
                          </a:schemeClr>
                        </a:solidFill>
                      </a:tcPr>
                    </a:tc>
                    <a:tc>
                      <a:txBody>
                        <a:bodyPr/>
                        <a:lstStyle/>
                        <a:p>
                          <a:pPr algn="ctr"/>
                          <a:r>
                            <a:rPr lang="en-US" altLang="zh-TW" dirty="0" smtClean="0"/>
                            <a:t>13</a:t>
                          </a:r>
                          <a:endParaRPr lang="zh-TW" altLang="en-US" dirty="0"/>
                        </a:p>
                      </a:txBody>
                      <a:tcPr anchor="ctr">
                        <a:solidFill>
                          <a:schemeClr val="bg1">
                            <a:lumMod val="85000"/>
                          </a:schemeClr>
                        </a:solidFill>
                      </a:tcPr>
                    </a:tc>
                    <a:tc>
                      <a:txBody>
                        <a:bodyPr/>
                        <a:lstStyle/>
                        <a:p>
                          <a:pPr algn="ctr"/>
                          <a:r>
                            <a:rPr lang="en-US" altLang="zh-TW" dirty="0" smtClean="0"/>
                            <a:t>31</a:t>
                          </a:r>
                          <a:endParaRPr lang="zh-TW" altLang="en-US" dirty="0"/>
                        </a:p>
                      </a:txBody>
                      <a:tcPr anchor="ctr">
                        <a:solidFill>
                          <a:schemeClr val="bg1">
                            <a:lumMod val="85000"/>
                          </a:schemeClr>
                        </a:solidFill>
                      </a:tcPr>
                    </a:tc>
                    <a:tc>
                      <a:txBody>
                        <a:bodyPr/>
                        <a:lstStyle/>
                        <a:p>
                          <a:pPr algn="ctr"/>
                          <a:r>
                            <a:rPr lang="en-US" altLang="zh-TW" dirty="0" smtClean="0"/>
                            <a:t>8.33%</a:t>
                          </a:r>
                          <a:endParaRPr lang="zh-TW" altLang="en-US" dirty="0"/>
                        </a:p>
                      </a:txBody>
                      <a:tcPr anchor="ctr">
                        <a:solidFill>
                          <a:schemeClr val="bg1">
                            <a:lumMod val="85000"/>
                          </a:schemeClr>
                        </a:solidFill>
                      </a:tcPr>
                    </a:tc>
                    <a:tc>
                      <a:txBody>
                        <a:bodyPr/>
                        <a:lstStyle/>
                        <a:p>
                          <a:pPr algn="ctr"/>
                          <a:r>
                            <a:rPr lang="en-US" altLang="zh-TW" dirty="0" smtClean="0"/>
                            <a:t>70.78</a:t>
                          </a:r>
                          <a:endParaRPr lang="zh-TW" altLang="en-US" dirty="0"/>
                        </a:p>
                      </a:txBody>
                      <a:tcPr anchor="ctr">
                        <a:solidFill>
                          <a:schemeClr val="bg1">
                            <a:lumMod val="85000"/>
                          </a:schemeClr>
                        </a:solidFill>
                      </a:tcPr>
                    </a:tc>
                  </a:tr>
                </a:tbl>
              </a:graphicData>
            </a:graphic>
          </p:graphicFrame>
        </mc:Fallback>
      </mc:AlternateContent>
      <mc:AlternateContent xmlns:mc="http://schemas.openxmlformats.org/markup-compatibility/2006" xmlns:a14="http://schemas.microsoft.com/office/drawing/2010/main">
        <mc:Choice Requires="a14">
          <p:sp>
            <p:nvSpPr>
              <p:cNvPr id="16" name="文字方塊 15"/>
              <p:cNvSpPr txBox="1"/>
              <p:nvPr/>
            </p:nvSpPr>
            <p:spPr>
              <a:xfrm>
                <a:off x="539552" y="4221088"/>
                <a:ext cx="7416824" cy="664669"/>
              </a:xfrm>
              <a:prstGeom prst="rect">
                <a:avLst/>
              </a:prstGeom>
              <a:noFill/>
            </p:spPr>
            <p:txBody>
              <a:bodyPr wrap="square" rtlCol="0">
                <a:spAutoFit/>
              </a:bodyPr>
              <a:lstStyle/>
              <a:p>
                <a:pPr algn="ctr"/>
                <a:r>
                  <a:rPr lang="en-US" altLang="zh-TW" sz="2000" dirty="0" smtClean="0"/>
                  <a:t>*Growth Rate (GR):</a:t>
                </a:r>
                <a:r>
                  <a:rPr lang="en-US" altLang="zh-TW" dirty="0" smtClean="0"/>
                  <a:t> </a:t>
                </a:r>
                <a14:m>
                  <m:oMath xmlns:m="http://schemas.openxmlformats.org/officeDocument/2006/math">
                    <m:f>
                      <m:fPr>
                        <m:ctrlPr>
                          <a:rPr lang="en-US" altLang="zh-TW" i="1" smtClean="0">
                            <a:latin typeface="Cambria Math"/>
                          </a:rPr>
                        </m:ctrlPr>
                      </m:fPr>
                      <m:num>
                        <m:sSub>
                          <m:sSubPr>
                            <m:ctrlPr>
                              <a:rPr lang="en-US" altLang="zh-TW" i="1" smtClean="0">
                                <a:latin typeface="Cambria Math"/>
                              </a:rPr>
                            </m:ctrlPr>
                          </m:sSubPr>
                          <m:e>
                            <m:r>
                              <a:rPr lang="en-US" altLang="zh-TW" b="0" i="1" smtClean="0">
                                <a:latin typeface="Cambria Math" panose="02040503050406030204" pitchFamily="18" charset="0"/>
                              </a:rPr>
                              <m:t>𝑆𝑇</m:t>
                            </m:r>
                          </m:e>
                          <m:sub>
                            <m:r>
                              <a:rPr lang="en-US" altLang="zh-TW" b="0" i="1" smtClean="0">
                                <a:latin typeface="Cambria Math" panose="02040503050406030204" pitchFamily="18" charset="0"/>
                              </a:rPr>
                              <m:t>𝑚𝑎𝑥</m:t>
                            </m:r>
                          </m:sub>
                        </m:sSub>
                        <m:r>
                          <a:rPr lang="en-US" altLang="zh-TW" b="0" i="1" smtClean="0">
                            <a:latin typeface="Cambria Math" panose="02040503050406030204" pitchFamily="18" charset="0"/>
                          </a:rPr>
                          <m:t>−</m:t>
                        </m:r>
                        <m:sSub>
                          <m:sSubPr>
                            <m:ctrlPr>
                              <a:rPr lang="en-US" altLang="zh-TW" b="0" i="1" smtClean="0">
                                <a:latin typeface="Cambria Math"/>
                              </a:rPr>
                            </m:ctrlPr>
                          </m:sSubPr>
                          <m:e>
                            <m:r>
                              <a:rPr lang="en-US" altLang="zh-TW" b="0" i="1" smtClean="0">
                                <a:latin typeface="Cambria Math" panose="02040503050406030204" pitchFamily="18" charset="0"/>
                              </a:rPr>
                              <m:t>𝐵𝑆𝑇</m:t>
                            </m:r>
                          </m:e>
                          <m:sub>
                            <m:r>
                              <a:rPr lang="en-US" altLang="zh-TW" b="0" i="1" smtClean="0">
                                <a:latin typeface="Cambria Math" panose="02040503050406030204" pitchFamily="18" charset="0"/>
                              </a:rPr>
                              <m:t>𝑚𝑎𝑥</m:t>
                            </m:r>
                          </m:sub>
                        </m:sSub>
                        <m:r>
                          <a:rPr lang="en-US" altLang="zh-TW" b="0" i="1" smtClean="0">
                            <a:latin typeface="Cambria Math" panose="02040503050406030204" pitchFamily="18" charset="0"/>
                          </a:rPr>
                          <m:t> </m:t>
                        </m:r>
                      </m:num>
                      <m:den>
                        <m:sSub>
                          <m:sSubPr>
                            <m:ctrlPr>
                              <a:rPr lang="en-US" altLang="zh-TW" i="1" smtClean="0">
                                <a:latin typeface="Cambria Math"/>
                              </a:rPr>
                            </m:ctrlPr>
                          </m:sSubPr>
                          <m:e>
                            <m:r>
                              <a:rPr lang="en-US" altLang="zh-TW" b="0" i="1" smtClean="0">
                                <a:latin typeface="Cambria Math" panose="02040503050406030204" pitchFamily="18" charset="0"/>
                              </a:rPr>
                              <m:t>𝐵𝑆𝑇</m:t>
                            </m:r>
                          </m:e>
                          <m:sub>
                            <m:r>
                              <a:rPr lang="en-US" altLang="zh-TW" b="0" i="1" smtClean="0">
                                <a:latin typeface="Cambria Math" panose="02040503050406030204" pitchFamily="18" charset="0"/>
                              </a:rPr>
                              <m:t>𝑚𝑎𝑥</m:t>
                            </m:r>
                          </m:sub>
                        </m:sSub>
                      </m:den>
                    </m:f>
                  </m:oMath>
                </a14:m>
                <a:endParaRPr lang="en-US" altLang="zh-TW" dirty="0" smtClean="0"/>
              </a:p>
            </p:txBody>
          </p:sp>
        </mc:Choice>
        <mc:Fallback xmlns="">
          <p:sp>
            <p:nvSpPr>
              <p:cNvPr id="16" name="文字方塊 15"/>
              <p:cNvSpPr txBox="1">
                <a:spLocks noRot="1" noChangeAspect="1" noMove="1" noResize="1" noEditPoints="1" noAdjustHandles="1" noChangeArrowheads="1" noChangeShapeType="1" noTextEdit="1"/>
              </p:cNvSpPr>
              <p:nvPr/>
            </p:nvSpPr>
            <p:spPr>
              <a:xfrm>
                <a:off x="539552" y="4221088"/>
                <a:ext cx="7416824" cy="664669"/>
              </a:xfrm>
              <a:prstGeom prst="rect">
                <a:avLst/>
              </a:prstGeom>
              <a:blipFill rotWithShape="0">
                <a:blip r:embed="rId4"/>
                <a:stretch>
                  <a:fillRect/>
                </a:stretch>
              </a:blipFill>
            </p:spPr>
            <p:txBody>
              <a:bodyPr/>
              <a:lstStyle/>
              <a:p>
                <a:r>
                  <a:rPr lang="zh-TW" altLang="en-US">
                    <a:noFill/>
                  </a:rPr>
                  <a:t> </a:t>
                </a:r>
              </a:p>
            </p:txBody>
          </p:sp>
        </mc:Fallback>
      </mc:AlternateContent>
      <p:grpSp>
        <p:nvGrpSpPr>
          <p:cNvPr id="28" name="群組 27"/>
          <p:cNvGrpSpPr/>
          <p:nvPr/>
        </p:nvGrpSpPr>
        <p:grpSpPr>
          <a:xfrm>
            <a:off x="3707904" y="1558266"/>
            <a:ext cx="936104" cy="2240632"/>
            <a:chOff x="1043608" y="4122562"/>
            <a:chExt cx="936104" cy="2240632"/>
          </a:xfrm>
        </p:grpSpPr>
        <p:cxnSp>
          <p:nvCxnSpPr>
            <p:cNvPr id="22" name="直線接點 21"/>
            <p:cNvCxnSpPr/>
            <p:nvPr/>
          </p:nvCxnSpPr>
          <p:spPr bwMode="auto">
            <a:xfrm>
              <a:off x="1043608" y="4126754"/>
              <a:ext cx="0" cy="2232248"/>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cxnSp>
          <p:nvCxnSpPr>
            <p:cNvPr id="23" name="直線接點 22"/>
            <p:cNvCxnSpPr/>
            <p:nvPr/>
          </p:nvCxnSpPr>
          <p:spPr bwMode="auto">
            <a:xfrm>
              <a:off x="1979712" y="4122562"/>
              <a:ext cx="0" cy="2232248"/>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cxnSp>
          <p:nvCxnSpPr>
            <p:cNvPr id="24" name="直線接點 23"/>
            <p:cNvCxnSpPr/>
            <p:nvPr/>
          </p:nvCxnSpPr>
          <p:spPr bwMode="auto">
            <a:xfrm>
              <a:off x="1043608" y="6359002"/>
              <a:ext cx="936104" cy="4192"/>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cxnSp>
          <p:nvCxnSpPr>
            <p:cNvPr id="25" name="直線接點 24"/>
            <p:cNvCxnSpPr/>
            <p:nvPr/>
          </p:nvCxnSpPr>
          <p:spPr bwMode="auto">
            <a:xfrm flipV="1">
              <a:off x="1043608" y="4122562"/>
              <a:ext cx="936104" cy="4192"/>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grpSp>
      <p:grpSp>
        <p:nvGrpSpPr>
          <p:cNvPr id="29" name="群組 28"/>
          <p:cNvGrpSpPr/>
          <p:nvPr/>
        </p:nvGrpSpPr>
        <p:grpSpPr>
          <a:xfrm>
            <a:off x="6876256" y="1566583"/>
            <a:ext cx="1080120" cy="2240632"/>
            <a:chOff x="1043608" y="4122562"/>
            <a:chExt cx="936104" cy="2240632"/>
          </a:xfrm>
        </p:grpSpPr>
        <p:cxnSp>
          <p:nvCxnSpPr>
            <p:cNvPr id="30" name="直線接點 29"/>
            <p:cNvCxnSpPr/>
            <p:nvPr/>
          </p:nvCxnSpPr>
          <p:spPr bwMode="auto">
            <a:xfrm>
              <a:off x="1043608" y="4126754"/>
              <a:ext cx="0" cy="2232248"/>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cxnSp>
          <p:nvCxnSpPr>
            <p:cNvPr id="31" name="直線接點 30"/>
            <p:cNvCxnSpPr/>
            <p:nvPr/>
          </p:nvCxnSpPr>
          <p:spPr bwMode="auto">
            <a:xfrm>
              <a:off x="1979712" y="4122562"/>
              <a:ext cx="0" cy="2232248"/>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cxnSp>
          <p:nvCxnSpPr>
            <p:cNvPr id="32" name="直線接點 31"/>
            <p:cNvCxnSpPr/>
            <p:nvPr/>
          </p:nvCxnSpPr>
          <p:spPr bwMode="auto">
            <a:xfrm>
              <a:off x="1043608" y="6359002"/>
              <a:ext cx="936104" cy="4192"/>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cxnSp>
          <p:nvCxnSpPr>
            <p:cNvPr id="33" name="直線接點 32"/>
            <p:cNvCxnSpPr/>
            <p:nvPr/>
          </p:nvCxnSpPr>
          <p:spPr bwMode="auto">
            <a:xfrm flipV="1">
              <a:off x="1043608" y="4122562"/>
              <a:ext cx="936104" cy="4192"/>
            </a:xfrm>
            <a:prstGeom prst="line">
              <a:avLst/>
            </a:prstGeom>
            <a:solidFill>
              <a:schemeClr val="accent1"/>
            </a:solidFill>
            <a:ln w="34925" cap="flat" cmpd="sng" algn="ctr">
              <a:solidFill>
                <a:srgbClr val="FF0000"/>
              </a:solidFill>
              <a:prstDash val="solid"/>
              <a:miter lim="800000"/>
              <a:headEnd type="none" w="med" len="med"/>
              <a:tailEnd type="none" w="med" len="med"/>
            </a:ln>
            <a:effectLst/>
          </p:spPr>
        </p:cxnSp>
      </p:grpSp>
      <p:sp>
        <p:nvSpPr>
          <p:cNvPr id="17" name="矩形 16"/>
          <p:cNvSpPr/>
          <p:nvPr/>
        </p:nvSpPr>
        <p:spPr bwMode="auto">
          <a:xfrm>
            <a:off x="6876256" y="3495260"/>
            <a:ext cx="1041784" cy="302298"/>
          </a:xfrm>
          <a:prstGeom prst="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177520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Experimental Result </a:t>
            </a:r>
            <a:r>
              <a:rPr lang="en-US" altLang="zh-TW" dirty="0" smtClean="0"/>
              <a:t>(3/3)</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Result of </a:t>
                </a:r>
                <a:r>
                  <a:rPr lang="en-US" altLang="zh-TW" b="1" dirty="0"/>
                  <a:t>multifunctional assay</a:t>
                </a:r>
                <a:endParaRPr lang="en-US" altLang="zh-TW" dirty="0"/>
              </a:p>
              <a:p>
                <a:r>
                  <a:rPr lang="en-US" altLang="zh-TW" dirty="0"/>
                  <a:t>Size: 15x15</a:t>
                </a:r>
              </a:p>
              <a:p>
                <a:r>
                  <a:rPr lang="en-US" altLang="zh-TW" dirty="0"/>
                  <a:t>#Electrode: 91</a:t>
                </a:r>
              </a:p>
              <a:p>
                <a:r>
                  <a:rPr lang="en-US" altLang="zh-TW" dirty="0" err="1" smtClean="0"/>
                  <a:t>P</a:t>
                </a:r>
                <a:r>
                  <a:rPr lang="en-US" altLang="zh-TW" baseline="-25000" dirty="0" err="1" smtClean="0"/>
                  <a:t>max</a:t>
                </a:r>
                <a:r>
                  <a:rPr lang="en-US" altLang="zh-TW" dirty="0" smtClean="0"/>
                  <a:t>: </a:t>
                </a:r>
                <a:r>
                  <a:rPr lang="en-US" altLang="zh-TW" dirty="0"/>
                  <a:t>64</a:t>
                </a:r>
              </a:p>
              <a:p>
                <a:r>
                  <a:rPr lang="en-US" altLang="zh-TW" dirty="0"/>
                  <a:t>#Pin: </a:t>
                </a:r>
                <a:r>
                  <a:rPr lang="en-US" altLang="zh-TW" dirty="0" smtClean="0"/>
                  <a:t>64</a:t>
                </a:r>
              </a:p>
              <a:p>
                <a14:m>
                  <m:oMath xmlns:m="http://schemas.openxmlformats.org/officeDocument/2006/math">
                    <m:r>
                      <a:rPr lang="en-US" altLang="zh-TW" i="1" smtClean="0">
                        <a:latin typeface="Cambria Math" panose="02040503050406030204" pitchFamily="18" charset="0"/>
                      </a:rPr>
                      <m:t>𝐺</m:t>
                    </m:r>
                    <m:r>
                      <a:rPr lang="en-US" altLang="zh-TW" b="0" i="1" smtClean="0">
                        <a:latin typeface="Cambria Math" panose="02040503050406030204" pitchFamily="18" charset="0"/>
                      </a:rPr>
                      <m:t>𝑅</m:t>
                    </m:r>
                  </m:oMath>
                </a14:m>
                <a:r>
                  <a:rPr lang="en-US" altLang="zh-TW" dirty="0" smtClean="0"/>
                  <a:t>: </a:t>
                </a:r>
                <a:r>
                  <a:rPr lang="en-US" altLang="zh-TW" dirty="0" smtClean="0">
                    <a:solidFill>
                      <a:srgbClr val="FF0000"/>
                    </a:solidFill>
                  </a:rPr>
                  <a:t>0%</a:t>
                </a:r>
                <a:endParaRPr lang="en-US" altLang="zh-TW" baseline="-25000" dirty="0">
                  <a:solidFill>
                    <a:srgbClr val="FF000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1208" t="-86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36</a:t>
            </a:fld>
            <a:endParaRPr lang="en-US" altLang="zh-TW">
              <a:solidFill>
                <a:srgbClr val="000000"/>
              </a:solidFill>
            </a:endParaRPr>
          </a:p>
        </p:txBody>
      </p:sp>
      <p:pic>
        <p:nvPicPr>
          <p:cNvPr id="6" name="圖片 5"/>
          <p:cNvPicPr>
            <a:picLocks noChangeAspect="1"/>
          </p:cNvPicPr>
          <p:nvPr/>
        </p:nvPicPr>
        <p:blipFill>
          <a:blip r:embed="rId4"/>
          <a:stretch>
            <a:fillRect/>
          </a:stretch>
        </p:blipFill>
        <p:spPr>
          <a:xfrm>
            <a:off x="3131840" y="1556792"/>
            <a:ext cx="4968552" cy="4920750"/>
          </a:xfrm>
          <a:prstGeom prst="rect">
            <a:avLst/>
          </a:prstGeom>
        </p:spPr>
      </p:pic>
    </p:spTree>
    <p:extLst>
      <p:ext uri="{BB962C8B-B14F-4D97-AF65-F5344CB8AC3E}">
        <p14:creationId xmlns:p14="http://schemas.microsoft.com/office/powerpoint/2010/main" val="151808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37</a:t>
            </a:fld>
            <a:endParaRPr lang="en-US" altLang="zh-TW">
              <a:solidFill>
                <a:srgbClr val="000000"/>
              </a:solidFill>
            </a:endParaRPr>
          </a:p>
        </p:txBody>
      </p:sp>
      <p:sp>
        <p:nvSpPr>
          <p:cNvPr id="5" name="手繪多邊形 4"/>
          <p:cNvSpPr/>
          <p:nvPr/>
        </p:nvSpPr>
        <p:spPr>
          <a:xfrm>
            <a:off x="533400" y="1215807"/>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Introduction</a:t>
            </a:r>
            <a:endParaRPr lang="zh-TW" altLang="en-US" sz="3000" b="0" kern="1200" dirty="0">
              <a:solidFill>
                <a:schemeClr val="tx1"/>
              </a:solidFill>
              <a:latin typeface="+mj-lt"/>
              <a:cs typeface="Times New Roman" pitchFamily="18" charset="0"/>
            </a:endParaRPr>
          </a:p>
        </p:txBody>
      </p:sp>
      <p:sp>
        <p:nvSpPr>
          <p:cNvPr id="6" name="手繪多邊形 5"/>
          <p:cNvSpPr/>
          <p:nvPr/>
        </p:nvSpPr>
        <p:spPr>
          <a:xfrm>
            <a:off x="533400" y="1988840"/>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1580863"/>
              <a:satOff val="7708"/>
              <a:lumOff val="-8677"/>
              <a:alphaOff val="0"/>
            </a:schemeClr>
          </a:fillRef>
          <a:effectRef idx="0">
            <a:schemeClr val="accent5">
              <a:hueOff val="-1580863"/>
              <a:satOff val="7708"/>
              <a:lumOff val="-8677"/>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Problem Formulation</a:t>
            </a:r>
            <a:endParaRPr lang="zh-TW" altLang="en-US" sz="3000" b="0" kern="1200" dirty="0">
              <a:latin typeface="+mj-lt"/>
            </a:endParaRPr>
          </a:p>
        </p:txBody>
      </p:sp>
      <p:sp>
        <p:nvSpPr>
          <p:cNvPr id="7" name="手繪多邊形 6"/>
          <p:cNvSpPr/>
          <p:nvPr/>
        </p:nvSpPr>
        <p:spPr>
          <a:xfrm>
            <a:off x="533400" y="2780928"/>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3161725"/>
              <a:satOff val="15415"/>
              <a:lumOff val="-17354"/>
              <a:alphaOff val="0"/>
            </a:schemeClr>
          </a:fillRef>
          <a:effectRef idx="0">
            <a:schemeClr val="accent5">
              <a:hueOff val="-3161725"/>
              <a:satOff val="15415"/>
              <a:lumOff val="-17354"/>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Algorithm</a:t>
            </a:r>
            <a:endParaRPr lang="zh-TW" altLang="en-US" sz="3000" b="0" kern="1200" dirty="0">
              <a:solidFill>
                <a:schemeClr val="tx1"/>
              </a:solidFill>
              <a:latin typeface="+mj-lt"/>
              <a:cs typeface="Times New Roman" pitchFamily="18" charset="0"/>
            </a:endParaRPr>
          </a:p>
        </p:txBody>
      </p:sp>
      <p:sp>
        <p:nvSpPr>
          <p:cNvPr id="8" name="手繪多邊形 7"/>
          <p:cNvSpPr/>
          <p:nvPr/>
        </p:nvSpPr>
        <p:spPr>
          <a:xfrm>
            <a:off x="533400" y="3573016"/>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4742588"/>
              <a:satOff val="23123"/>
              <a:lumOff val="-26031"/>
              <a:alphaOff val="0"/>
            </a:schemeClr>
          </a:fillRef>
          <a:effectRef idx="0">
            <a:schemeClr val="accent5">
              <a:hueOff val="-4742588"/>
              <a:satOff val="23123"/>
              <a:lumOff val="-26031"/>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chemeClr val="tx1"/>
                </a:solidFill>
                <a:latin typeface="+mj-lt"/>
                <a:cs typeface="Times New Roman" pitchFamily="18" charset="0"/>
              </a:rPr>
              <a:t>Experimental Results</a:t>
            </a:r>
          </a:p>
        </p:txBody>
      </p:sp>
      <p:sp>
        <p:nvSpPr>
          <p:cNvPr id="9" name="手繪多邊形 8"/>
          <p:cNvSpPr/>
          <p:nvPr/>
        </p:nvSpPr>
        <p:spPr>
          <a:xfrm>
            <a:off x="533400" y="4365104"/>
            <a:ext cx="8071048" cy="711360"/>
          </a:xfrm>
          <a:custGeom>
            <a:avLst/>
            <a:gdLst>
              <a:gd name="connsiteX0" fmla="*/ 0 w 8071048"/>
              <a:gd name="connsiteY0" fmla="*/ 118562 h 711360"/>
              <a:gd name="connsiteX1" fmla="*/ 118562 w 8071048"/>
              <a:gd name="connsiteY1" fmla="*/ 0 h 711360"/>
              <a:gd name="connsiteX2" fmla="*/ 7952486 w 8071048"/>
              <a:gd name="connsiteY2" fmla="*/ 0 h 711360"/>
              <a:gd name="connsiteX3" fmla="*/ 8071048 w 8071048"/>
              <a:gd name="connsiteY3" fmla="*/ 118562 h 711360"/>
              <a:gd name="connsiteX4" fmla="*/ 8071048 w 8071048"/>
              <a:gd name="connsiteY4" fmla="*/ 592798 h 711360"/>
              <a:gd name="connsiteX5" fmla="*/ 7952486 w 8071048"/>
              <a:gd name="connsiteY5" fmla="*/ 711360 h 711360"/>
              <a:gd name="connsiteX6" fmla="*/ 118562 w 8071048"/>
              <a:gd name="connsiteY6" fmla="*/ 711360 h 711360"/>
              <a:gd name="connsiteX7" fmla="*/ 0 w 8071048"/>
              <a:gd name="connsiteY7" fmla="*/ 592798 h 711360"/>
              <a:gd name="connsiteX8" fmla="*/ 0 w 8071048"/>
              <a:gd name="connsiteY8" fmla="*/ 118562 h 71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1048" h="711360">
                <a:moveTo>
                  <a:pt x="0" y="118562"/>
                </a:moveTo>
                <a:cubicBezTo>
                  <a:pt x="0" y="53082"/>
                  <a:pt x="53082" y="0"/>
                  <a:pt x="118562" y="0"/>
                </a:cubicBezTo>
                <a:lnTo>
                  <a:pt x="7952486" y="0"/>
                </a:lnTo>
                <a:cubicBezTo>
                  <a:pt x="8017966" y="0"/>
                  <a:pt x="8071048" y="53082"/>
                  <a:pt x="8071048" y="118562"/>
                </a:cubicBezTo>
                <a:lnTo>
                  <a:pt x="8071048" y="592798"/>
                </a:lnTo>
                <a:cubicBezTo>
                  <a:pt x="8071048" y="658278"/>
                  <a:pt x="8017966" y="711360"/>
                  <a:pt x="7952486" y="711360"/>
                </a:cubicBezTo>
                <a:lnTo>
                  <a:pt x="118562" y="711360"/>
                </a:lnTo>
                <a:cubicBezTo>
                  <a:pt x="53082" y="711360"/>
                  <a:pt x="0" y="658278"/>
                  <a:pt x="0" y="592798"/>
                </a:cubicBezTo>
                <a:lnTo>
                  <a:pt x="0" y="118562"/>
                </a:lnTo>
                <a:close/>
              </a:path>
            </a:pathLst>
          </a:custGeom>
        </p:spPr>
        <p:style>
          <a:lnRef idx="2">
            <a:schemeClr val="lt1">
              <a:hueOff val="0"/>
              <a:satOff val="0"/>
              <a:lumOff val="0"/>
              <a:alphaOff val="0"/>
            </a:schemeClr>
          </a:lnRef>
          <a:fillRef idx="1">
            <a:schemeClr val="accent5">
              <a:hueOff val="-6323450"/>
              <a:satOff val="30831"/>
              <a:lumOff val="-34708"/>
              <a:alphaOff val="0"/>
            </a:schemeClr>
          </a:fillRef>
          <a:effectRef idx="0">
            <a:schemeClr val="accent5">
              <a:hueOff val="-6323450"/>
              <a:satOff val="30831"/>
              <a:lumOff val="-34708"/>
              <a:alphaOff val="0"/>
            </a:schemeClr>
          </a:effectRef>
          <a:fontRef idx="minor">
            <a:schemeClr val="lt1"/>
          </a:fontRef>
        </p:style>
        <p:txBody>
          <a:bodyPr spcFirstLastPara="0" vert="horz" wrap="square" lIns="149026" tIns="149026" rIns="149026" bIns="149026" numCol="1" spcCol="1270" anchor="ctr" anchorCtr="0">
            <a:noAutofit/>
          </a:bodyPr>
          <a:lstStyle/>
          <a:p>
            <a:pPr lvl="0" algn="l" defTabSz="1333500">
              <a:lnSpc>
                <a:spcPct val="90000"/>
              </a:lnSpc>
              <a:spcBef>
                <a:spcPct val="0"/>
              </a:spcBef>
              <a:spcAft>
                <a:spcPct val="35000"/>
              </a:spcAft>
            </a:pPr>
            <a:r>
              <a:rPr lang="en-US" altLang="zh-TW" sz="3000" b="0" kern="1200" dirty="0" smtClean="0">
                <a:solidFill>
                  <a:srgbClr val="FF0000"/>
                </a:solidFill>
                <a:latin typeface="+mj-lt"/>
                <a:cs typeface="Times New Roman" pitchFamily="18" charset="0"/>
              </a:rPr>
              <a:t>Conclusions</a:t>
            </a:r>
          </a:p>
        </p:txBody>
      </p:sp>
    </p:spTree>
    <p:extLst>
      <p:ext uri="{BB962C8B-B14F-4D97-AF65-F5344CB8AC3E}">
        <p14:creationId xmlns:p14="http://schemas.microsoft.com/office/powerpoint/2010/main" val="110499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a:xfrm>
            <a:off x="533400" y="1143000"/>
            <a:ext cx="8287072" cy="4086200"/>
          </a:xfrm>
        </p:spPr>
        <p:txBody>
          <a:bodyPr>
            <a:normAutofit/>
          </a:bodyPr>
          <a:lstStyle/>
          <a:p>
            <a:r>
              <a:rPr lang="en-US" altLang="zh-TW" dirty="0" smtClean="0"/>
              <a:t>Reliability-driven chip-level design </a:t>
            </a:r>
            <a:r>
              <a:rPr lang="en-US" altLang="zh-TW" dirty="0"/>
              <a:t>for high-frequency </a:t>
            </a:r>
            <a:r>
              <a:rPr lang="en-US" altLang="zh-TW" dirty="0" smtClean="0"/>
              <a:t>DMFB</a:t>
            </a:r>
          </a:p>
          <a:p>
            <a:endParaRPr lang="en-US" altLang="zh-TW" dirty="0" smtClean="0"/>
          </a:p>
          <a:p>
            <a:r>
              <a:rPr lang="en-US" altLang="zh-TW" dirty="0"/>
              <a:t>A </a:t>
            </a:r>
            <a:r>
              <a:rPr lang="en-US" altLang="zh-TW" dirty="0" smtClean="0"/>
              <a:t>network flow </a:t>
            </a:r>
            <a:r>
              <a:rPr lang="en-US" altLang="zh-TW" dirty="0"/>
              <a:t>based progressive addressing </a:t>
            </a:r>
            <a:r>
              <a:rPr lang="en-US" altLang="zh-TW" dirty="0" smtClean="0"/>
              <a:t>to handle the complex problem</a:t>
            </a:r>
          </a:p>
          <a:p>
            <a:endParaRPr lang="en-US" altLang="zh-TW" dirty="0" smtClean="0"/>
          </a:p>
          <a:p>
            <a:r>
              <a:rPr lang="en-US" altLang="zh-TW" dirty="0"/>
              <a:t>T</a:t>
            </a:r>
            <a:r>
              <a:rPr lang="en-US" altLang="zh-TW" dirty="0" smtClean="0"/>
              <a:t>he contact </a:t>
            </a:r>
            <a:r>
              <a:rPr lang="en-US" altLang="zh-TW" dirty="0"/>
              <a:t>angle reduction problem is </a:t>
            </a:r>
            <a:r>
              <a:rPr lang="en-US" altLang="zh-TW" dirty="0" smtClean="0"/>
              <a:t>minimized.</a:t>
            </a:r>
            <a:endParaRPr lang="zh-TW" altLang="en-US" dirty="0"/>
          </a:p>
        </p:txBody>
      </p:sp>
      <p:sp>
        <p:nvSpPr>
          <p:cNvPr id="4" name="投影片編號版面配置區 3"/>
          <p:cNvSpPr>
            <a:spLocks noGrp="1"/>
          </p:cNvSpPr>
          <p:nvPr>
            <p:ph type="sldNum" sz="quarter" idx="10"/>
          </p:nvPr>
        </p:nvSpPr>
        <p:spPr/>
        <p:txBody>
          <a:bodyPr>
            <a:normAutofit/>
          </a:bodyPr>
          <a:lstStyle/>
          <a:p>
            <a:pPr>
              <a:defRPr/>
            </a:pPr>
            <a:fld id="{A194708B-5CE6-4EAF-8F71-3434A9741A6D}" type="slidenum">
              <a:rPr lang="zh-TW" altLang="en-US" smtClean="0"/>
              <a:pPr>
                <a:defRPr/>
              </a:pPr>
              <a:t>38</a:t>
            </a:fld>
            <a:endParaRPr lang="en-US" altLang="zh-TW"/>
          </a:p>
        </p:txBody>
      </p:sp>
      <p:cxnSp>
        <p:nvCxnSpPr>
          <p:cNvPr id="5" name="直線接點 4"/>
          <p:cNvCxnSpPr/>
          <p:nvPr/>
        </p:nvCxnSpPr>
        <p:spPr bwMode="auto">
          <a:xfrm>
            <a:off x="395536" y="852240"/>
            <a:ext cx="8352928" cy="0"/>
          </a:xfrm>
          <a:prstGeom prst="line">
            <a:avLst/>
          </a:prstGeom>
          <a:solidFill>
            <a:schemeClr val="accent1"/>
          </a:solidFill>
          <a:ln w="28575" cap="flat" cmpd="sng" algn="ctr">
            <a:gradFill>
              <a:gsLst>
                <a:gs pos="0">
                  <a:schemeClr val="tx1"/>
                </a:gs>
                <a:gs pos="50000">
                  <a:schemeClr val="bg1">
                    <a:lumMod val="65000"/>
                  </a:schemeClr>
                </a:gs>
                <a:gs pos="100000">
                  <a:schemeClr val="tx1"/>
                </a:gs>
              </a:gsLst>
              <a:lin ang="6000000" scaled="0"/>
            </a:gradFill>
            <a:prstDash val="solid"/>
            <a:miter lim="800000"/>
            <a:headEnd type="none" w="med" len="med"/>
            <a:tailEnd type="none" w="med" len="med"/>
          </a:ln>
          <a:effectLst/>
        </p:spPr>
      </p:cxnSp>
      <p:pic>
        <p:nvPicPr>
          <p:cNvPr id="6" name="Picture 50" descr="Chi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6781" y="4727550"/>
            <a:ext cx="22304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58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774F506C-B69E-487A-85B1-1084A22ADD93}" type="slidenum">
              <a:rPr kumimoji="0" lang="zh-TW" altLang="en-US" sz="1400" smtClean="0"/>
              <a:pPr eaLnBrk="1" hangingPunct="1"/>
              <a:t>39</a:t>
            </a:fld>
            <a:endParaRPr kumimoji="0" lang="en-US" altLang="zh-TW" sz="1400" smtClean="0"/>
          </a:p>
        </p:txBody>
      </p:sp>
      <p:sp>
        <p:nvSpPr>
          <p:cNvPr id="62468" name="WordArt 4"/>
          <p:cNvSpPr>
            <a:spLocks noChangeArrowheads="1" noChangeShapeType="1" noTextEdit="1"/>
          </p:cNvSpPr>
          <p:nvPr/>
        </p:nvSpPr>
        <p:spPr bwMode="gray">
          <a:xfrm>
            <a:off x="1189211" y="2780928"/>
            <a:ext cx="6545089" cy="936104"/>
          </a:xfrm>
          <a:prstGeom prst="rect">
            <a:avLst/>
          </a:prstGeom>
        </p:spPr>
        <p:txBody>
          <a:bodyPr wrap="none" fromWordArt="1">
            <a:prstTxWarp prst="textDeflate">
              <a:avLst>
                <a:gd name="adj" fmla="val 0"/>
              </a:avLst>
            </a:prstTxWarp>
          </a:bodyPr>
          <a:lstStyle/>
          <a:p>
            <a:pPr algn="ctr"/>
            <a:r>
              <a:rPr lang="en-US" altLang="zh-TW"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Thank </a:t>
            </a:r>
            <a:r>
              <a:rPr lang="en-US" altLang="zh-TW"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You !</a:t>
            </a:r>
            <a:endParaRPr lang="zh-TW" altLang="en-US"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cs typeface="Verdana"/>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362200"/>
            <a:ext cx="3733800" cy="4191000"/>
          </a:xfrm>
          <a:prstGeom prst="rect">
            <a:avLst/>
          </a:prstGeom>
        </p:spPr>
      </p:pic>
      <p:sp>
        <p:nvSpPr>
          <p:cNvPr id="7" name="WordArt 4"/>
          <p:cNvSpPr>
            <a:spLocks noChangeArrowheads="1" noChangeShapeType="1" noTextEdit="1"/>
          </p:cNvSpPr>
          <p:nvPr/>
        </p:nvSpPr>
        <p:spPr bwMode="gray">
          <a:xfrm>
            <a:off x="1331640" y="1031699"/>
            <a:ext cx="6768752" cy="936104"/>
          </a:xfrm>
          <a:prstGeom prst="rect">
            <a:avLst/>
          </a:prstGeom>
        </p:spPr>
        <p:txBody>
          <a:bodyPr wrap="none" fromWordArt="1">
            <a:prstTxWarp prst="textDeflate">
              <a:avLst>
                <a:gd name="adj" fmla="val 0"/>
              </a:avLst>
            </a:prstTxWarp>
          </a:bodyPr>
          <a:lstStyle/>
          <a:p>
            <a:pPr algn="ctr"/>
            <a:r>
              <a:rPr lang="en-US" altLang="zh-TW" sz="5400" b="1" kern="10" dirty="0" smtClean="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ea typeface="Verdana"/>
                <a:cs typeface="Verdana"/>
              </a:rPr>
              <a:t>Any Question ? </a:t>
            </a:r>
            <a:endParaRPr lang="zh-TW" altLang="en-US" sz="5400" b="1" kern="10" dirty="0">
              <a:ln w="28575">
                <a:solidFill>
                  <a:schemeClr val="tx1"/>
                </a:solidFill>
                <a:round/>
                <a:headEnd/>
                <a:tailEnd/>
              </a:ln>
              <a:gradFill rotWithShape="1">
                <a:gsLst>
                  <a:gs pos="0">
                    <a:schemeClr val="bg1"/>
                  </a:gs>
                  <a:gs pos="100000">
                    <a:schemeClr val="accent2"/>
                  </a:gs>
                </a:gsLst>
                <a:lin ang="5400000" scaled="1"/>
              </a:gradFill>
              <a:effectLst>
                <a:outerShdw dist="107763" dir="2700000" algn="ctr" rotWithShape="0">
                  <a:srgbClr val="000000">
                    <a:alpha val="50000"/>
                  </a:srgbClr>
                </a:outerShdw>
              </a:effectLst>
              <a:latin typeface="Verdana"/>
              <a:cs typeface="Verdana"/>
            </a:endParaRPr>
          </a:p>
        </p:txBody>
      </p:sp>
    </p:spTree>
    <p:extLst>
      <p:ext uri="{BB962C8B-B14F-4D97-AF65-F5344CB8AC3E}">
        <p14:creationId xmlns:p14="http://schemas.microsoft.com/office/powerpoint/2010/main" val="2012154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00"/>
                                        <p:tgtEl>
                                          <p:spTgt spid="62468"/>
                                        </p:tgtEl>
                                      </p:cBhvr>
                                    </p:animEffect>
                                    <p:anim calcmode="lin" valueType="num">
                                      <p:cBhvr>
                                        <p:cTn id="7" dur="500"/>
                                        <p:tgtEl>
                                          <p:spTgt spid="62468"/>
                                        </p:tgtEl>
                                        <p:attrNameLst>
                                          <p:attrName>ppt_x</p:attrName>
                                        </p:attrNameLst>
                                      </p:cBhvr>
                                      <p:tavLst>
                                        <p:tav tm="0">
                                          <p:val>
                                            <p:strVal val="ppt_x"/>
                                          </p:val>
                                        </p:tav>
                                        <p:tav tm="100000">
                                          <p:val>
                                            <p:strVal val="ppt_x"/>
                                          </p:val>
                                        </p:tav>
                                      </p:tavLst>
                                    </p:anim>
                                    <p:anim calcmode="lin" valueType="num">
                                      <p:cBhvr>
                                        <p:cTn id="8" dur="500"/>
                                        <p:tgtEl>
                                          <p:spTgt spid="62468"/>
                                        </p:tgtEl>
                                        <p:attrNameLst>
                                          <p:attrName>ppt_y</p:attrName>
                                        </p:attrNameLst>
                                      </p:cBhvr>
                                      <p:tavLst>
                                        <p:tav tm="0">
                                          <p:val>
                                            <p:strVal val="ppt_y"/>
                                          </p:val>
                                        </p:tav>
                                        <p:tav tm="100000">
                                          <p:val>
                                            <p:strVal val="ppt_y+.1"/>
                                          </p:val>
                                        </p:tav>
                                      </p:tavLst>
                                    </p:anim>
                                    <p:set>
                                      <p:cBhvr>
                                        <p:cTn id="9" dur="1" fill="hold">
                                          <p:stCondLst>
                                            <p:cond delay="499"/>
                                          </p:stCondLst>
                                        </p:cTn>
                                        <p:tgtEl>
                                          <p:spTgt spid="62468"/>
                                        </p:tgtEl>
                                        <p:attrNameLst>
                                          <p:attrName>style.visibility</p:attrName>
                                        </p:attrNameLst>
                                      </p:cBhvr>
                                      <p:to>
                                        <p:strVal val="hidden"/>
                                      </p:to>
                                    </p:se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a:xfrm>
            <a:off x="107504" y="70520"/>
            <a:ext cx="9001000" cy="838200"/>
          </a:xfrm>
        </p:spPr>
        <p:txBody>
          <a:bodyPr/>
          <a:lstStyle/>
          <a:p>
            <a:r>
              <a:rPr lang="en-US" altLang="zh-TW" dirty="0" err="1" smtClean="0"/>
              <a:t>Electrowetting</a:t>
            </a:r>
            <a:r>
              <a:rPr lang="en-US" altLang="zh-TW" dirty="0" smtClean="0"/>
              <a:t>-On-Dielectric </a:t>
            </a:r>
            <a:r>
              <a:rPr lang="en-US" altLang="zh-TW" dirty="0"/>
              <a:t>C</a:t>
            </a:r>
            <a:r>
              <a:rPr lang="en-US" altLang="zh-TW" dirty="0" smtClean="0"/>
              <a:t>hips (EWOD Chips)</a:t>
            </a:r>
            <a:endParaRPr lang="en-US" altLang="zh-TW" dirty="0"/>
          </a:p>
        </p:txBody>
      </p:sp>
      <p:sp>
        <p:nvSpPr>
          <p:cNvPr id="52227" name="內容版面配置區 2"/>
          <p:cNvSpPr>
            <a:spLocks noGrp="1"/>
          </p:cNvSpPr>
          <p:nvPr>
            <p:ph idx="1"/>
          </p:nvPr>
        </p:nvSpPr>
        <p:spPr/>
        <p:txBody>
          <a:bodyPr/>
          <a:lstStyle/>
          <a:p>
            <a:r>
              <a:rPr lang="en-US" altLang="zh-TW" dirty="0" smtClean="0"/>
              <a:t>For EWOD chips, electrodes can be </a:t>
            </a:r>
            <a:r>
              <a:rPr lang="en-US" altLang="zh-TW" b="1" dirty="0" smtClean="0">
                <a:solidFill>
                  <a:srgbClr val="FF0000"/>
                </a:solidFill>
              </a:rPr>
              <a:t>actuated</a:t>
            </a:r>
            <a:r>
              <a:rPr lang="en-US" altLang="zh-TW" dirty="0" smtClean="0"/>
              <a:t> by applying voltage to the electrode.</a:t>
            </a:r>
          </a:p>
        </p:txBody>
      </p:sp>
      <p:sp>
        <p:nvSpPr>
          <p:cNvPr id="5222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9F907339-A60E-41E0-B545-110DA8546686}" type="slidenum">
              <a:rPr kumimoji="0" lang="zh-TW" altLang="en-US" sz="1400" smtClean="0">
                <a:solidFill>
                  <a:srgbClr val="000000"/>
                </a:solidFill>
              </a:rPr>
              <a:pPr eaLnBrk="1" hangingPunct="1"/>
              <a:t>4</a:t>
            </a:fld>
            <a:endParaRPr kumimoji="0" lang="en-US" altLang="zh-TW" sz="1400" dirty="0" smtClean="0">
              <a:solidFill>
                <a:srgbClr val="000000"/>
              </a:solidFill>
            </a:endParaRPr>
          </a:p>
        </p:txBody>
      </p:sp>
      <p:sp>
        <p:nvSpPr>
          <p:cNvPr id="48" name="Text Box 4"/>
          <p:cNvSpPr txBox="1">
            <a:spLocks noChangeArrowheads="1"/>
          </p:cNvSpPr>
          <p:nvPr/>
        </p:nvSpPr>
        <p:spPr bwMode="auto">
          <a:xfrm>
            <a:off x="2212654" y="4057327"/>
            <a:ext cx="1109662" cy="307777"/>
          </a:xfrm>
          <a:prstGeom prst="rect">
            <a:avLst/>
          </a:prstGeom>
          <a:noFill/>
          <a:ln w="9525">
            <a:noFill/>
            <a:miter lim="800000"/>
            <a:headEnd/>
            <a:tailEnd/>
          </a:ln>
        </p:spPr>
        <p:txBody>
          <a:bodyPr wrap="square">
            <a:spAutoFit/>
          </a:bodyPr>
          <a:lstStyle/>
          <a:p>
            <a:pPr>
              <a:spcBef>
                <a:spcPct val="50000"/>
              </a:spcBef>
            </a:pPr>
            <a:r>
              <a:rPr lang="en-US" altLang="zh-TW" sz="1400" b="1" dirty="0"/>
              <a:t>Side view</a:t>
            </a:r>
          </a:p>
        </p:txBody>
      </p:sp>
      <p:sp>
        <p:nvSpPr>
          <p:cNvPr id="49" name="Oval 8"/>
          <p:cNvSpPr>
            <a:spLocks noChangeArrowheads="1"/>
          </p:cNvSpPr>
          <p:nvPr/>
        </p:nvSpPr>
        <p:spPr bwMode="auto">
          <a:xfrm>
            <a:off x="1345879" y="2977827"/>
            <a:ext cx="1741488" cy="601663"/>
          </a:xfrm>
          <a:prstGeom prst="ellipse">
            <a:avLst/>
          </a:prstGeom>
          <a:solidFill>
            <a:srgbClr val="00B0F0"/>
          </a:solidFill>
          <a:ln w="9525">
            <a:solidFill>
              <a:schemeClr val="tx1"/>
            </a:solidFill>
            <a:round/>
            <a:headEnd/>
            <a:tailEnd/>
          </a:ln>
        </p:spPr>
        <p:txBody>
          <a:bodyPr wrap="none" anchor="ctr"/>
          <a:lstStyle/>
          <a:p>
            <a:pPr algn="ctr">
              <a:defRPr/>
            </a:pPr>
            <a:r>
              <a:rPr lang="en-US" altLang="zh-TW" sz="1400" b="1" dirty="0">
                <a:solidFill>
                  <a:schemeClr val="accent3"/>
                </a:solidFill>
              </a:rPr>
              <a:t>Droplet</a:t>
            </a:r>
          </a:p>
        </p:txBody>
      </p:sp>
      <p:sp>
        <p:nvSpPr>
          <p:cNvPr id="50" name="Rectangle 9"/>
          <p:cNvSpPr>
            <a:spLocks noChangeArrowheads="1"/>
          </p:cNvSpPr>
          <p:nvPr/>
        </p:nvSpPr>
        <p:spPr bwMode="auto">
          <a:xfrm>
            <a:off x="718817" y="3736652"/>
            <a:ext cx="4097337" cy="277813"/>
          </a:xfrm>
          <a:prstGeom prst="rect">
            <a:avLst/>
          </a:prstGeom>
          <a:noFill/>
          <a:ln w="9525">
            <a:solidFill>
              <a:schemeClr val="tx1"/>
            </a:solidFill>
            <a:miter lim="800000"/>
            <a:headEnd/>
            <a:tailEnd/>
          </a:ln>
        </p:spPr>
        <p:txBody>
          <a:bodyPr wrap="none" anchor="ctr"/>
          <a:lstStyle/>
          <a:p>
            <a:pPr algn="ctr"/>
            <a:r>
              <a:rPr lang="en-US" altLang="zh-TW" sz="1400" b="1" dirty="0"/>
              <a:t>Bottom plate</a:t>
            </a:r>
          </a:p>
        </p:txBody>
      </p:sp>
      <p:sp>
        <p:nvSpPr>
          <p:cNvPr id="51" name="Rectangle 10"/>
          <p:cNvSpPr>
            <a:spLocks noChangeArrowheads="1"/>
          </p:cNvSpPr>
          <p:nvPr/>
        </p:nvSpPr>
        <p:spPr bwMode="auto">
          <a:xfrm>
            <a:off x="718817" y="2901627"/>
            <a:ext cx="4097337" cy="112713"/>
          </a:xfrm>
          <a:prstGeom prst="rect">
            <a:avLst/>
          </a:prstGeom>
          <a:solidFill>
            <a:schemeClr val="tx1"/>
          </a:solidFill>
          <a:ln w="9525">
            <a:solidFill>
              <a:schemeClr val="tx1"/>
            </a:solidFill>
            <a:miter lim="800000"/>
            <a:headEnd/>
            <a:tailEnd/>
          </a:ln>
        </p:spPr>
        <p:txBody>
          <a:bodyPr wrap="none" anchor="ctr"/>
          <a:lstStyle/>
          <a:p>
            <a:endParaRPr lang="zh-TW" altLang="en-US" sz="1400"/>
          </a:p>
        </p:txBody>
      </p:sp>
      <p:sp>
        <p:nvSpPr>
          <p:cNvPr id="52" name="Rectangle 11"/>
          <p:cNvSpPr>
            <a:spLocks noChangeArrowheads="1"/>
          </p:cNvSpPr>
          <p:nvPr/>
        </p:nvSpPr>
        <p:spPr bwMode="auto">
          <a:xfrm>
            <a:off x="718817" y="2623815"/>
            <a:ext cx="4097337" cy="277812"/>
          </a:xfrm>
          <a:prstGeom prst="rect">
            <a:avLst/>
          </a:prstGeom>
          <a:noFill/>
          <a:ln w="9525">
            <a:solidFill>
              <a:schemeClr val="tx1"/>
            </a:solidFill>
            <a:miter lim="800000"/>
            <a:headEnd/>
            <a:tailEnd/>
          </a:ln>
        </p:spPr>
        <p:txBody>
          <a:bodyPr wrap="none" anchor="ctr"/>
          <a:lstStyle/>
          <a:p>
            <a:pPr algn="ctr"/>
            <a:r>
              <a:rPr lang="en-US" altLang="zh-TW" sz="1400" b="1" dirty="0"/>
              <a:t>Top plate</a:t>
            </a:r>
          </a:p>
        </p:txBody>
      </p:sp>
      <p:sp>
        <p:nvSpPr>
          <p:cNvPr id="53" name="Rectangle 12"/>
          <p:cNvSpPr>
            <a:spLocks noChangeArrowheads="1"/>
          </p:cNvSpPr>
          <p:nvPr/>
        </p:nvSpPr>
        <p:spPr bwMode="auto">
          <a:xfrm>
            <a:off x="718817" y="3014340"/>
            <a:ext cx="4097337" cy="109537"/>
          </a:xfrm>
          <a:prstGeom prst="rect">
            <a:avLst/>
          </a:prstGeom>
          <a:solidFill>
            <a:srgbClr val="808080"/>
          </a:solidFill>
          <a:ln w="9525">
            <a:solidFill>
              <a:schemeClr val="tx1"/>
            </a:solidFill>
            <a:miter lim="800000"/>
            <a:headEnd/>
            <a:tailEnd/>
          </a:ln>
        </p:spPr>
        <p:txBody>
          <a:bodyPr wrap="none" anchor="ctr"/>
          <a:lstStyle/>
          <a:p>
            <a:endParaRPr lang="zh-TW" altLang="en-US" sz="1400"/>
          </a:p>
        </p:txBody>
      </p:sp>
      <p:sp>
        <p:nvSpPr>
          <p:cNvPr id="54" name="Rectangle 13"/>
          <p:cNvSpPr>
            <a:spLocks noChangeArrowheads="1"/>
          </p:cNvSpPr>
          <p:nvPr/>
        </p:nvSpPr>
        <p:spPr bwMode="auto">
          <a:xfrm>
            <a:off x="718817" y="3512815"/>
            <a:ext cx="4097337" cy="112712"/>
          </a:xfrm>
          <a:prstGeom prst="rect">
            <a:avLst/>
          </a:prstGeom>
          <a:solidFill>
            <a:srgbClr val="808080"/>
          </a:solidFill>
          <a:ln w="9525">
            <a:solidFill>
              <a:schemeClr val="tx1"/>
            </a:solidFill>
            <a:miter lim="800000"/>
            <a:headEnd/>
            <a:tailEnd/>
          </a:ln>
        </p:spPr>
        <p:txBody>
          <a:bodyPr wrap="none" anchor="ctr"/>
          <a:lstStyle/>
          <a:p>
            <a:endParaRPr lang="zh-TW" altLang="en-US" sz="1400"/>
          </a:p>
        </p:txBody>
      </p:sp>
      <p:sp>
        <p:nvSpPr>
          <p:cNvPr id="55" name="Rectangle 14"/>
          <p:cNvSpPr>
            <a:spLocks noChangeArrowheads="1"/>
          </p:cNvSpPr>
          <p:nvPr/>
        </p:nvSpPr>
        <p:spPr bwMode="auto">
          <a:xfrm>
            <a:off x="4012879" y="3625527"/>
            <a:ext cx="803275" cy="111125"/>
          </a:xfrm>
          <a:prstGeom prst="rect">
            <a:avLst/>
          </a:prstGeom>
          <a:solidFill>
            <a:schemeClr val="tx1"/>
          </a:solidFill>
          <a:ln w="9525">
            <a:solidFill>
              <a:schemeClr val="tx1"/>
            </a:solidFill>
            <a:miter lim="800000"/>
            <a:headEnd/>
            <a:tailEnd/>
          </a:ln>
        </p:spPr>
        <p:txBody>
          <a:bodyPr wrap="none" anchor="ctr"/>
          <a:lstStyle/>
          <a:p>
            <a:endParaRPr lang="zh-TW" altLang="en-US" sz="1400"/>
          </a:p>
        </p:txBody>
      </p:sp>
      <p:sp>
        <p:nvSpPr>
          <p:cNvPr id="56" name="Text Box 15"/>
          <p:cNvSpPr txBox="1">
            <a:spLocks noChangeArrowheads="1"/>
          </p:cNvSpPr>
          <p:nvPr/>
        </p:nvSpPr>
        <p:spPr bwMode="auto">
          <a:xfrm>
            <a:off x="2252342" y="2002904"/>
            <a:ext cx="1147762" cy="523875"/>
          </a:xfrm>
          <a:prstGeom prst="rect">
            <a:avLst/>
          </a:prstGeom>
          <a:noFill/>
          <a:ln w="9525">
            <a:noFill/>
            <a:miter lim="800000"/>
            <a:headEnd/>
            <a:tailEnd/>
          </a:ln>
        </p:spPr>
        <p:txBody>
          <a:bodyPr>
            <a:spAutoFit/>
          </a:bodyPr>
          <a:lstStyle/>
          <a:p>
            <a:pPr>
              <a:spcBef>
                <a:spcPct val="50000"/>
              </a:spcBef>
            </a:pPr>
            <a:r>
              <a:rPr lang="en-US" altLang="zh-TW" sz="1400" b="1" dirty="0"/>
              <a:t>Ground </a:t>
            </a:r>
            <a:br>
              <a:rPr lang="en-US" altLang="zh-TW" sz="1400" b="1" dirty="0"/>
            </a:br>
            <a:r>
              <a:rPr lang="en-US" altLang="zh-TW" sz="1400" b="1" dirty="0"/>
              <a:t>electrode</a:t>
            </a:r>
          </a:p>
        </p:txBody>
      </p:sp>
      <p:sp>
        <p:nvSpPr>
          <p:cNvPr id="57" name="Line 16"/>
          <p:cNvSpPr>
            <a:spLocks noChangeShapeType="1"/>
          </p:cNvSpPr>
          <p:nvPr/>
        </p:nvSpPr>
        <p:spPr bwMode="auto">
          <a:xfrm flipH="1">
            <a:off x="2242817" y="2522215"/>
            <a:ext cx="60325" cy="385762"/>
          </a:xfrm>
          <a:prstGeom prst="line">
            <a:avLst/>
          </a:prstGeom>
          <a:noFill/>
          <a:ln w="28575">
            <a:solidFill>
              <a:schemeClr val="tx1"/>
            </a:solidFill>
            <a:round/>
            <a:headEnd/>
            <a:tailEnd type="triangle" w="med" len="med"/>
          </a:ln>
        </p:spPr>
        <p:txBody>
          <a:bodyPr/>
          <a:lstStyle/>
          <a:p>
            <a:endParaRPr lang="zh-TW" altLang="en-US"/>
          </a:p>
        </p:txBody>
      </p:sp>
      <p:sp>
        <p:nvSpPr>
          <p:cNvPr id="58" name="Text Box 17"/>
          <p:cNvSpPr txBox="1">
            <a:spLocks noChangeArrowheads="1"/>
          </p:cNvSpPr>
          <p:nvPr/>
        </p:nvSpPr>
        <p:spPr bwMode="auto">
          <a:xfrm>
            <a:off x="3851920" y="2003559"/>
            <a:ext cx="1338262" cy="523220"/>
          </a:xfrm>
          <a:prstGeom prst="rect">
            <a:avLst/>
          </a:prstGeom>
          <a:noFill/>
          <a:ln w="9525">
            <a:noFill/>
            <a:miter lim="800000"/>
            <a:headEnd/>
            <a:tailEnd/>
          </a:ln>
        </p:spPr>
        <p:txBody>
          <a:bodyPr>
            <a:spAutoFit/>
          </a:bodyPr>
          <a:lstStyle/>
          <a:p>
            <a:pPr>
              <a:spcBef>
                <a:spcPct val="50000"/>
              </a:spcBef>
            </a:pPr>
            <a:r>
              <a:rPr lang="en-US" altLang="zh-TW" sz="1400" b="1" dirty="0"/>
              <a:t>Control </a:t>
            </a:r>
            <a:br>
              <a:rPr lang="en-US" altLang="zh-TW" sz="1400" b="1" dirty="0"/>
            </a:br>
            <a:r>
              <a:rPr lang="en-US" altLang="zh-TW" sz="1400" b="1" dirty="0" smtClean="0"/>
              <a:t>electrodes</a:t>
            </a:r>
            <a:endParaRPr lang="en-US" altLang="zh-TW" sz="1400" b="1" dirty="0"/>
          </a:p>
        </p:txBody>
      </p:sp>
      <p:sp>
        <p:nvSpPr>
          <p:cNvPr id="59" name="Line 18"/>
          <p:cNvSpPr>
            <a:spLocks noChangeShapeType="1"/>
          </p:cNvSpPr>
          <p:nvPr/>
        </p:nvSpPr>
        <p:spPr bwMode="auto">
          <a:xfrm flipH="1">
            <a:off x="3671567" y="2507927"/>
            <a:ext cx="271462" cy="1114425"/>
          </a:xfrm>
          <a:prstGeom prst="line">
            <a:avLst/>
          </a:prstGeom>
          <a:noFill/>
          <a:ln w="28575">
            <a:solidFill>
              <a:schemeClr val="tx1"/>
            </a:solidFill>
            <a:round/>
            <a:headEnd/>
            <a:tailEnd type="triangle" w="med" len="med"/>
          </a:ln>
        </p:spPr>
        <p:txBody>
          <a:bodyPr/>
          <a:lstStyle/>
          <a:p>
            <a:endParaRPr lang="zh-TW" altLang="en-US"/>
          </a:p>
        </p:txBody>
      </p:sp>
      <p:sp>
        <p:nvSpPr>
          <p:cNvPr id="60" name="Text Box 19"/>
          <p:cNvSpPr txBox="1">
            <a:spLocks noChangeArrowheads="1"/>
          </p:cNvSpPr>
          <p:nvPr/>
        </p:nvSpPr>
        <p:spPr bwMode="auto">
          <a:xfrm>
            <a:off x="733104" y="2022723"/>
            <a:ext cx="1709738" cy="523875"/>
          </a:xfrm>
          <a:prstGeom prst="rect">
            <a:avLst/>
          </a:prstGeom>
          <a:noFill/>
          <a:ln w="9525">
            <a:noFill/>
            <a:miter lim="800000"/>
            <a:headEnd/>
            <a:tailEnd/>
          </a:ln>
        </p:spPr>
        <p:txBody>
          <a:bodyPr>
            <a:spAutoFit/>
          </a:bodyPr>
          <a:lstStyle/>
          <a:p>
            <a:pPr>
              <a:spcBef>
                <a:spcPct val="50000"/>
              </a:spcBef>
            </a:pPr>
            <a:r>
              <a:rPr lang="en-US" altLang="zh-TW" sz="1400" b="1" dirty="0"/>
              <a:t>Hydrophobic insulation</a:t>
            </a:r>
          </a:p>
        </p:txBody>
      </p:sp>
      <p:sp>
        <p:nvSpPr>
          <p:cNvPr id="61" name="Line 20"/>
          <p:cNvSpPr>
            <a:spLocks noChangeShapeType="1"/>
          </p:cNvSpPr>
          <p:nvPr/>
        </p:nvSpPr>
        <p:spPr bwMode="auto">
          <a:xfrm flipH="1">
            <a:off x="1210942" y="2550790"/>
            <a:ext cx="46037" cy="1000125"/>
          </a:xfrm>
          <a:prstGeom prst="line">
            <a:avLst/>
          </a:prstGeom>
          <a:noFill/>
          <a:ln w="28575">
            <a:solidFill>
              <a:schemeClr val="tx1"/>
            </a:solidFill>
            <a:round/>
            <a:headEnd/>
            <a:tailEnd type="triangle" w="med" len="med"/>
          </a:ln>
        </p:spPr>
        <p:txBody>
          <a:bodyPr/>
          <a:lstStyle/>
          <a:p>
            <a:endParaRPr lang="zh-TW" altLang="en-US"/>
          </a:p>
        </p:txBody>
      </p:sp>
      <p:sp>
        <p:nvSpPr>
          <p:cNvPr id="62" name="Line 21"/>
          <p:cNvSpPr>
            <a:spLocks noChangeShapeType="1"/>
          </p:cNvSpPr>
          <p:nvPr/>
        </p:nvSpPr>
        <p:spPr bwMode="auto">
          <a:xfrm flipH="1">
            <a:off x="1056954" y="2550790"/>
            <a:ext cx="200025" cy="536575"/>
          </a:xfrm>
          <a:prstGeom prst="line">
            <a:avLst/>
          </a:prstGeom>
          <a:noFill/>
          <a:ln w="28575">
            <a:solidFill>
              <a:schemeClr val="tx1"/>
            </a:solidFill>
            <a:round/>
            <a:headEnd/>
            <a:tailEnd type="triangle" w="med" len="med"/>
          </a:ln>
        </p:spPr>
        <p:txBody>
          <a:bodyPr/>
          <a:lstStyle/>
          <a:p>
            <a:endParaRPr lang="zh-TW" altLang="en-US"/>
          </a:p>
        </p:txBody>
      </p:sp>
      <p:sp>
        <p:nvSpPr>
          <p:cNvPr id="63" name="Rectangle 23"/>
          <p:cNvSpPr>
            <a:spLocks noChangeArrowheads="1"/>
          </p:cNvSpPr>
          <p:nvPr/>
        </p:nvSpPr>
        <p:spPr bwMode="auto">
          <a:xfrm>
            <a:off x="2920679" y="3617590"/>
            <a:ext cx="803275" cy="111125"/>
          </a:xfrm>
          <a:prstGeom prst="rect">
            <a:avLst/>
          </a:prstGeom>
          <a:solidFill>
            <a:schemeClr val="tx1"/>
          </a:solidFill>
          <a:ln w="9525">
            <a:solidFill>
              <a:schemeClr val="tx1"/>
            </a:solidFill>
            <a:miter lim="800000"/>
            <a:headEnd/>
            <a:tailEnd/>
          </a:ln>
        </p:spPr>
        <p:txBody>
          <a:bodyPr wrap="none" anchor="ctr"/>
          <a:lstStyle/>
          <a:p>
            <a:endParaRPr lang="zh-TW" altLang="en-US" sz="1400"/>
          </a:p>
        </p:txBody>
      </p:sp>
      <p:sp>
        <p:nvSpPr>
          <p:cNvPr id="64" name="Rectangle 24"/>
          <p:cNvSpPr>
            <a:spLocks noChangeArrowheads="1"/>
          </p:cNvSpPr>
          <p:nvPr/>
        </p:nvSpPr>
        <p:spPr bwMode="auto">
          <a:xfrm>
            <a:off x="1798317" y="3617590"/>
            <a:ext cx="801687" cy="111125"/>
          </a:xfrm>
          <a:prstGeom prst="rect">
            <a:avLst/>
          </a:prstGeom>
          <a:solidFill>
            <a:schemeClr val="tx1"/>
          </a:solidFill>
          <a:ln w="9525">
            <a:solidFill>
              <a:schemeClr val="tx1"/>
            </a:solidFill>
            <a:miter lim="800000"/>
            <a:headEnd/>
            <a:tailEnd/>
          </a:ln>
        </p:spPr>
        <p:txBody>
          <a:bodyPr wrap="none" anchor="ctr"/>
          <a:lstStyle/>
          <a:p>
            <a:endParaRPr lang="zh-TW" altLang="en-US" sz="1400"/>
          </a:p>
        </p:txBody>
      </p:sp>
      <p:sp>
        <p:nvSpPr>
          <p:cNvPr id="65" name="Rectangle 25"/>
          <p:cNvSpPr>
            <a:spLocks noChangeArrowheads="1"/>
          </p:cNvSpPr>
          <p:nvPr/>
        </p:nvSpPr>
        <p:spPr bwMode="auto">
          <a:xfrm>
            <a:off x="715642" y="3628702"/>
            <a:ext cx="801687" cy="112713"/>
          </a:xfrm>
          <a:prstGeom prst="rect">
            <a:avLst/>
          </a:prstGeom>
          <a:solidFill>
            <a:schemeClr val="tx1"/>
          </a:solidFill>
          <a:ln w="9525">
            <a:solidFill>
              <a:schemeClr val="tx1"/>
            </a:solidFill>
            <a:miter lim="800000"/>
            <a:headEnd/>
            <a:tailEnd/>
          </a:ln>
        </p:spPr>
        <p:txBody>
          <a:bodyPr wrap="none" anchor="ctr"/>
          <a:lstStyle/>
          <a:p>
            <a:endParaRPr lang="zh-TW" altLang="en-US" sz="1400"/>
          </a:p>
        </p:txBody>
      </p:sp>
      <p:sp>
        <p:nvSpPr>
          <p:cNvPr id="69" name="Text Box 51"/>
          <p:cNvSpPr txBox="1">
            <a:spLocks noChangeArrowheads="1"/>
          </p:cNvSpPr>
          <p:nvPr/>
        </p:nvSpPr>
        <p:spPr bwMode="auto">
          <a:xfrm>
            <a:off x="4574850" y="3883427"/>
            <a:ext cx="1139825" cy="368300"/>
          </a:xfrm>
          <a:prstGeom prst="rect">
            <a:avLst/>
          </a:prstGeom>
          <a:noFill/>
          <a:ln w="9525">
            <a:noFill/>
            <a:miter lim="800000"/>
            <a:headEnd/>
            <a:tailEnd/>
          </a:ln>
        </p:spPr>
        <p:txBody>
          <a:bodyPr>
            <a:spAutoFit/>
          </a:bodyPr>
          <a:lstStyle/>
          <a:p>
            <a:pPr>
              <a:spcBef>
                <a:spcPct val="50000"/>
              </a:spcBef>
            </a:pPr>
            <a:endParaRPr lang="zh-TW" altLang="en-US"/>
          </a:p>
        </p:txBody>
      </p:sp>
      <p:sp>
        <p:nvSpPr>
          <p:cNvPr id="70" name="投影片編號版面配置區 36"/>
          <p:cNvSpPr txBox="1">
            <a:spLocks/>
          </p:cNvSpPr>
          <p:nvPr/>
        </p:nvSpPr>
        <p:spPr bwMode="auto">
          <a:xfrm>
            <a:off x="6915472"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kumimoji="0" sz="1400" kern="1200">
                <a:solidFill>
                  <a:schemeClr val="tx1"/>
                </a:solidFill>
                <a:latin typeface="Tahoma" charset="0"/>
                <a:ea typeface="新細明體"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charset="-120"/>
                <a:cs typeface="+mn-cs"/>
              </a:defRPr>
            </a:lvl5pPr>
            <a:lvl6pPr marL="2286000" algn="l" defTabSz="914400" rtl="0" eaLnBrk="1" latinLnBrk="0" hangingPunct="1">
              <a:defRPr kumimoji="1" sz="2400" kern="1200">
                <a:solidFill>
                  <a:schemeClr val="tx1"/>
                </a:solidFill>
                <a:latin typeface="Tahoma" pitchFamily="34" charset="0"/>
                <a:ea typeface="新細明體" charset="-120"/>
                <a:cs typeface="+mn-cs"/>
              </a:defRPr>
            </a:lvl6pPr>
            <a:lvl7pPr marL="2743200" algn="l" defTabSz="914400" rtl="0" eaLnBrk="1" latinLnBrk="0" hangingPunct="1">
              <a:defRPr kumimoji="1" sz="2400" kern="1200">
                <a:solidFill>
                  <a:schemeClr val="tx1"/>
                </a:solidFill>
                <a:latin typeface="Tahoma" pitchFamily="34" charset="0"/>
                <a:ea typeface="新細明體" charset="-120"/>
                <a:cs typeface="+mn-cs"/>
              </a:defRPr>
            </a:lvl7pPr>
            <a:lvl8pPr marL="3200400" algn="l" defTabSz="914400" rtl="0" eaLnBrk="1" latinLnBrk="0" hangingPunct="1">
              <a:defRPr kumimoji="1" sz="2400" kern="1200">
                <a:solidFill>
                  <a:schemeClr val="tx1"/>
                </a:solidFill>
                <a:latin typeface="Tahoma" pitchFamily="34" charset="0"/>
                <a:ea typeface="新細明體" charset="-120"/>
                <a:cs typeface="+mn-cs"/>
              </a:defRPr>
            </a:lvl8pPr>
            <a:lvl9pPr marL="3657600" algn="l" defTabSz="914400" rtl="0" eaLnBrk="1" latinLnBrk="0" hangingPunct="1">
              <a:defRPr kumimoji="1" sz="2400" kern="1200">
                <a:solidFill>
                  <a:schemeClr val="tx1"/>
                </a:solidFill>
                <a:latin typeface="Tahoma" pitchFamily="34" charset="0"/>
                <a:ea typeface="新細明體" charset="-120"/>
                <a:cs typeface="+mn-cs"/>
              </a:defRPr>
            </a:lvl9pPr>
          </a:lstStyle>
          <a:p>
            <a:endParaRPr lang="en-US" altLang="zh-TW" dirty="0" smtClean="0"/>
          </a:p>
        </p:txBody>
      </p:sp>
      <p:grpSp>
        <p:nvGrpSpPr>
          <p:cNvPr id="71" name="群組 70"/>
          <p:cNvGrpSpPr/>
          <p:nvPr/>
        </p:nvGrpSpPr>
        <p:grpSpPr>
          <a:xfrm>
            <a:off x="5438767" y="2494890"/>
            <a:ext cx="3165681" cy="2331191"/>
            <a:chOff x="3707904" y="212059"/>
            <a:chExt cx="5193604" cy="3824545"/>
          </a:xfrm>
          <a:solidFill>
            <a:schemeClr val="bg1">
              <a:lumMod val="65000"/>
            </a:schemeClr>
          </a:solidFill>
          <a:scene3d>
            <a:camera prst="isometricTopUp"/>
            <a:lightRig rig="threePt" dir="t"/>
          </a:scene3d>
        </p:grpSpPr>
        <p:grpSp>
          <p:nvGrpSpPr>
            <p:cNvPr id="72" name="群組 71"/>
            <p:cNvGrpSpPr/>
            <p:nvPr/>
          </p:nvGrpSpPr>
          <p:grpSpPr>
            <a:xfrm>
              <a:off x="3718665" y="212059"/>
              <a:ext cx="5182843" cy="1120777"/>
              <a:chOff x="3779912" y="212060"/>
              <a:chExt cx="5182844" cy="1120777"/>
            </a:xfrm>
            <a:grpFill/>
          </p:grpSpPr>
          <p:sp>
            <p:nvSpPr>
              <p:cNvPr id="91" name="手繪多邊形 90"/>
              <p:cNvSpPr/>
              <p:nvPr/>
            </p:nvSpPr>
            <p:spPr>
              <a:xfrm>
                <a:off x="7812360"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手繪多邊形 91"/>
              <p:cNvSpPr/>
              <p:nvPr/>
            </p:nvSpPr>
            <p:spPr>
              <a:xfrm>
                <a:off x="6804248"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solidFill>
                <a:srgbClr val="FF0000"/>
              </a:solidFill>
              <a:ln>
                <a:solidFill>
                  <a:srgbClr val="FF0000"/>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手繪多邊形 92"/>
              <p:cNvSpPr/>
              <p:nvPr/>
            </p:nvSpPr>
            <p:spPr>
              <a:xfrm>
                <a:off x="579613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手繪多邊形 93"/>
              <p:cNvSpPr/>
              <p:nvPr/>
            </p:nvSpPr>
            <p:spPr>
              <a:xfrm>
                <a:off x="478975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手繪多邊形 94"/>
              <p:cNvSpPr/>
              <p:nvPr/>
            </p:nvSpPr>
            <p:spPr>
              <a:xfrm>
                <a:off x="3779912"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3" name="群組 72"/>
            <p:cNvGrpSpPr/>
            <p:nvPr/>
          </p:nvGrpSpPr>
          <p:grpSpPr>
            <a:xfrm>
              <a:off x="3707904" y="1124743"/>
              <a:ext cx="5182843" cy="1120777"/>
              <a:chOff x="3779912" y="212060"/>
              <a:chExt cx="5182844" cy="1120777"/>
            </a:xfrm>
            <a:grpFill/>
          </p:grpSpPr>
          <p:sp>
            <p:nvSpPr>
              <p:cNvPr id="86" name="手繪多邊形 85"/>
              <p:cNvSpPr/>
              <p:nvPr/>
            </p:nvSpPr>
            <p:spPr>
              <a:xfrm>
                <a:off x="7812360"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手繪多邊形 86"/>
              <p:cNvSpPr/>
              <p:nvPr/>
            </p:nvSpPr>
            <p:spPr>
              <a:xfrm>
                <a:off x="6804248"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手繪多邊形 87"/>
              <p:cNvSpPr/>
              <p:nvPr/>
            </p:nvSpPr>
            <p:spPr>
              <a:xfrm>
                <a:off x="579613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手繪多邊形 88"/>
              <p:cNvSpPr/>
              <p:nvPr/>
            </p:nvSpPr>
            <p:spPr>
              <a:xfrm>
                <a:off x="478975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手繪多邊形 89"/>
              <p:cNvSpPr/>
              <p:nvPr/>
            </p:nvSpPr>
            <p:spPr>
              <a:xfrm>
                <a:off x="3779912"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p:cNvGrpSpPr/>
            <p:nvPr/>
          </p:nvGrpSpPr>
          <p:grpSpPr>
            <a:xfrm>
              <a:off x="3708504" y="2017502"/>
              <a:ext cx="5182843" cy="1120777"/>
              <a:chOff x="3779912" y="212060"/>
              <a:chExt cx="5182844" cy="1120777"/>
            </a:xfrm>
            <a:grpFill/>
          </p:grpSpPr>
          <p:sp>
            <p:nvSpPr>
              <p:cNvPr id="81" name="手繪多邊形 80"/>
              <p:cNvSpPr/>
              <p:nvPr/>
            </p:nvSpPr>
            <p:spPr>
              <a:xfrm>
                <a:off x="7812360"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手繪多邊形 81"/>
              <p:cNvSpPr/>
              <p:nvPr/>
            </p:nvSpPr>
            <p:spPr>
              <a:xfrm>
                <a:off x="6804248"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手繪多邊形 82"/>
              <p:cNvSpPr/>
              <p:nvPr/>
            </p:nvSpPr>
            <p:spPr>
              <a:xfrm>
                <a:off x="579613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手繪多邊形 83"/>
              <p:cNvSpPr/>
              <p:nvPr/>
            </p:nvSpPr>
            <p:spPr>
              <a:xfrm>
                <a:off x="478975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手繪多邊形 84"/>
              <p:cNvSpPr/>
              <p:nvPr/>
            </p:nvSpPr>
            <p:spPr>
              <a:xfrm>
                <a:off x="3779912"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solidFill>
                <a:srgbClr val="FF0000"/>
              </a:solidFill>
              <a:ln>
                <a:solidFill>
                  <a:srgbClr val="FF0000"/>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5" name="群組 74"/>
            <p:cNvGrpSpPr/>
            <p:nvPr/>
          </p:nvGrpSpPr>
          <p:grpSpPr>
            <a:xfrm>
              <a:off x="3708504" y="2915827"/>
              <a:ext cx="5182843" cy="1120777"/>
              <a:chOff x="3779912" y="212060"/>
              <a:chExt cx="5182844" cy="1120777"/>
            </a:xfrm>
            <a:grpFill/>
          </p:grpSpPr>
          <p:sp>
            <p:nvSpPr>
              <p:cNvPr id="76" name="手繪多邊形 75"/>
              <p:cNvSpPr/>
              <p:nvPr/>
            </p:nvSpPr>
            <p:spPr>
              <a:xfrm>
                <a:off x="478975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手繪多邊形 76"/>
              <p:cNvSpPr/>
              <p:nvPr/>
            </p:nvSpPr>
            <p:spPr>
              <a:xfrm>
                <a:off x="7812360"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手繪多邊形 77"/>
              <p:cNvSpPr/>
              <p:nvPr/>
            </p:nvSpPr>
            <p:spPr>
              <a:xfrm>
                <a:off x="6804248"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手繪多邊形 78"/>
              <p:cNvSpPr/>
              <p:nvPr/>
            </p:nvSpPr>
            <p:spPr>
              <a:xfrm>
                <a:off x="5796136"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手繪多邊形 79"/>
              <p:cNvSpPr/>
              <p:nvPr/>
            </p:nvSpPr>
            <p:spPr>
              <a:xfrm>
                <a:off x="3779912" y="212060"/>
                <a:ext cx="1150396" cy="1120777"/>
              </a:xfrm>
              <a:custGeom>
                <a:avLst/>
                <a:gdLst>
                  <a:gd name="connsiteX0" fmla="*/ 869577 w 1129553"/>
                  <a:gd name="connsiteY0" fmla="*/ 869577 h 1125071"/>
                  <a:gd name="connsiteX1" fmla="*/ 784412 w 1129553"/>
                  <a:gd name="connsiteY1" fmla="*/ 851647 h 1125071"/>
                  <a:gd name="connsiteX2" fmla="*/ 676835 w 1129553"/>
                  <a:gd name="connsiteY2" fmla="*/ 1120589 h 1125071"/>
                  <a:gd name="connsiteX3" fmla="*/ 578224 w 1129553"/>
                  <a:gd name="connsiteY3" fmla="*/ 811306 h 1125071"/>
                  <a:gd name="connsiteX4" fmla="*/ 515471 w 1129553"/>
                  <a:gd name="connsiteY4" fmla="*/ 1116106 h 1125071"/>
                  <a:gd name="connsiteX5" fmla="*/ 425824 w 1129553"/>
                  <a:gd name="connsiteY5" fmla="*/ 833718 h 1125071"/>
                  <a:gd name="connsiteX6" fmla="*/ 349624 w 1129553"/>
                  <a:gd name="connsiteY6" fmla="*/ 1125071 h 1125071"/>
                  <a:gd name="connsiteX7" fmla="*/ 309282 w 1129553"/>
                  <a:gd name="connsiteY7" fmla="*/ 860612 h 1125071"/>
                  <a:gd name="connsiteX8" fmla="*/ 251012 w 1129553"/>
                  <a:gd name="connsiteY8" fmla="*/ 869577 h 1125071"/>
                  <a:gd name="connsiteX9" fmla="*/ 259977 w 1129553"/>
                  <a:gd name="connsiteY9" fmla="*/ 730624 h 1125071"/>
                  <a:gd name="connsiteX10" fmla="*/ 4482 w 1129553"/>
                  <a:gd name="connsiteY10" fmla="*/ 676836 h 1125071"/>
                  <a:gd name="connsiteX11" fmla="*/ 282388 w 1129553"/>
                  <a:gd name="connsiteY11" fmla="*/ 605118 h 1125071"/>
                  <a:gd name="connsiteX12" fmla="*/ 4482 w 1129553"/>
                  <a:gd name="connsiteY12" fmla="*/ 515471 h 1125071"/>
                  <a:gd name="connsiteX13" fmla="*/ 286871 w 1129553"/>
                  <a:gd name="connsiteY13" fmla="*/ 457200 h 1125071"/>
                  <a:gd name="connsiteX14" fmla="*/ 0 w 1129553"/>
                  <a:gd name="connsiteY14" fmla="*/ 363071 h 1125071"/>
                  <a:gd name="connsiteX15" fmla="*/ 259977 w 1129553"/>
                  <a:gd name="connsiteY15" fmla="*/ 318247 h 1125071"/>
                  <a:gd name="connsiteX16" fmla="*/ 259977 w 1129553"/>
                  <a:gd name="connsiteY16" fmla="*/ 268942 h 1125071"/>
                  <a:gd name="connsiteX17" fmla="*/ 407894 w 1129553"/>
                  <a:gd name="connsiteY17" fmla="*/ 255495 h 1125071"/>
                  <a:gd name="connsiteX18" fmla="*/ 443753 w 1129553"/>
                  <a:gd name="connsiteY18" fmla="*/ 4483 h 1125071"/>
                  <a:gd name="connsiteX19" fmla="*/ 537882 w 1129553"/>
                  <a:gd name="connsiteY19" fmla="*/ 300318 h 1125071"/>
                  <a:gd name="connsiteX20" fmla="*/ 609600 w 1129553"/>
                  <a:gd name="connsiteY20" fmla="*/ 4483 h 1125071"/>
                  <a:gd name="connsiteX21" fmla="*/ 690282 w 1129553"/>
                  <a:gd name="connsiteY21" fmla="*/ 295836 h 1125071"/>
                  <a:gd name="connsiteX22" fmla="*/ 762000 w 1129553"/>
                  <a:gd name="connsiteY22" fmla="*/ 0 h 1125071"/>
                  <a:gd name="connsiteX23" fmla="*/ 824753 w 1129553"/>
                  <a:gd name="connsiteY23" fmla="*/ 264459 h 1125071"/>
                  <a:gd name="connsiteX24" fmla="*/ 874059 w 1129553"/>
                  <a:gd name="connsiteY24" fmla="*/ 264459 h 1125071"/>
                  <a:gd name="connsiteX25" fmla="*/ 851647 w 1129553"/>
                  <a:gd name="connsiteY25" fmla="*/ 376518 h 1125071"/>
                  <a:gd name="connsiteX26" fmla="*/ 1120588 w 1129553"/>
                  <a:gd name="connsiteY26" fmla="*/ 443753 h 1125071"/>
                  <a:gd name="connsiteX27" fmla="*/ 838200 w 1129553"/>
                  <a:gd name="connsiteY27" fmla="*/ 519953 h 1125071"/>
                  <a:gd name="connsiteX28" fmla="*/ 1116106 w 1129553"/>
                  <a:gd name="connsiteY28" fmla="*/ 614083 h 1125071"/>
                  <a:gd name="connsiteX29" fmla="*/ 860612 w 1129553"/>
                  <a:gd name="connsiteY29" fmla="*/ 681318 h 1125071"/>
                  <a:gd name="connsiteX30" fmla="*/ 1129553 w 1129553"/>
                  <a:gd name="connsiteY30" fmla="*/ 757518 h 1125071"/>
                  <a:gd name="connsiteX31" fmla="*/ 869577 w 1129553"/>
                  <a:gd name="connsiteY31" fmla="*/ 811306 h 1125071"/>
                  <a:gd name="connsiteX32" fmla="*/ 869577 w 1129553"/>
                  <a:gd name="connsiteY32" fmla="*/ 869577 h 1125071"/>
                  <a:gd name="connsiteX0" fmla="*/ 869577 w 1129553"/>
                  <a:gd name="connsiteY0" fmla="*/ 869666 h 1125160"/>
                  <a:gd name="connsiteX1" fmla="*/ 784412 w 1129553"/>
                  <a:gd name="connsiteY1" fmla="*/ 851736 h 1125160"/>
                  <a:gd name="connsiteX2" fmla="*/ 676835 w 1129553"/>
                  <a:gd name="connsiteY2" fmla="*/ 1120678 h 1125160"/>
                  <a:gd name="connsiteX3" fmla="*/ 578224 w 1129553"/>
                  <a:gd name="connsiteY3" fmla="*/ 811395 h 1125160"/>
                  <a:gd name="connsiteX4" fmla="*/ 515471 w 1129553"/>
                  <a:gd name="connsiteY4" fmla="*/ 1116195 h 1125160"/>
                  <a:gd name="connsiteX5" fmla="*/ 425824 w 1129553"/>
                  <a:gd name="connsiteY5" fmla="*/ 833807 h 1125160"/>
                  <a:gd name="connsiteX6" fmla="*/ 349624 w 1129553"/>
                  <a:gd name="connsiteY6" fmla="*/ 1125160 h 1125160"/>
                  <a:gd name="connsiteX7" fmla="*/ 309282 w 1129553"/>
                  <a:gd name="connsiteY7" fmla="*/ 860701 h 1125160"/>
                  <a:gd name="connsiteX8" fmla="*/ 251012 w 1129553"/>
                  <a:gd name="connsiteY8" fmla="*/ 869666 h 1125160"/>
                  <a:gd name="connsiteX9" fmla="*/ 259977 w 1129553"/>
                  <a:gd name="connsiteY9" fmla="*/ 730713 h 1125160"/>
                  <a:gd name="connsiteX10" fmla="*/ 4482 w 1129553"/>
                  <a:gd name="connsiteY10" fmla="*/ 676925 h 1125160"/>
                  <a:gd name="connsiteX11" fmla="*/ 282388 w 1129553"/>
                  <a:gd name="connsiteY11" fmla="*/ 605207 h 1125160"/>
                  <a:gd name="connsiteX12" fmla="*/ 4482 w 1129553"/>
                  <a:gd name="connsiteY12" fmla="*/ 515560 h 1125160"/>
                  <a:gd name="connsiteX13" fmla="*/ 286871 w 1129553"/>
                  <a:gd name="connsiteY13" fmla="*/ 457289 h 1125160"/>
                  <a:gd name="connsiteX14" fmla="*/ 0 w 1129553"/>
                  <a:gd name="connsiteY14" fmla="*/ 363160 h 1125160"/>
                  <a:gd name="connsiteX15" fmla="*/ 259977 w 1129553"/>
                  <a:gd name="connsiteY15" fmla="*/ 318336 h 1125160"/>
                  <a:gd name="connsiteX16" fmla="*/ 259977 w 1129553"/>
                  <a:gd name="connsiteY16" fmla="*/ 269031 h 1125160"/>
                  <a:gd name="connsiteX17" fmla="*/ 407894 w 1129553"/>
                  <a:gd name="connsiteY17" fmla="*/ 255584 h 1125160"/>
                  <a:gd name="connsiteX18" fmla="*/ 443753 w 1129553"/>
                  <a:gd name="connsiteY18" fmla="*/ 4572 h 1125160"/>
                  <a:gd name="connsiteX19" fmla="*/ 537882 w 1129553"/>
                  <a:gd name="connsiteY19" fmla="*/ 300407 h 1125160"/>
                  <a:gd name="connsiteX20" fmla="*/ 609600 w 1129553"/>
                  <a:gd name="connsiteY20" fmla="*/ 4572 h 1125160"/>
                  <a:gd name="connsiteX21" fmla="*/ 690282 w 1129553"/>
                  <a:gd name="connsiteY21" fmla="*/ 295925 h 1125160"/>
                  <a:gd name="connsiteX22" fmla="*/ 762000 w 1129553"/>
                  <a:gd name="connsiteY22" fmla="*/ 89 h 1125160"/>
                  <a:gd name="connsiteX23" fmla="*/ 824753 w 1129553"/>
                  <a:gd name="connsiteY23" fmla="*/ 264548 h 1125160"/>
                  <a:gd name="connsiteX24" fmla="*/ 874059 w 1129553"/>
                  <a:gd name="connsiteY24" fmla="*/ 264548 h 1125160"/>
                  <a:gd name="connsiteX25" fmla="*/ 851647 w 1129553"/>
                  <a:gd name="connsiteY25" fmla="*/ 376607 h 1125160"/>
                  <a:gd name="connsiteX26" fmla="*/ 1120588 w 1129553"/>
                  <a:gd name="connsiteY26" fmla="*/ 443842 h 1125160"/>
                  <a:gd name="connsiteX27" fmla="*/ 838200 w 1129553"/>
                  <a:gd name="connsiteY27" fmla="*/ 520042 h 1125160"/>
                  <a:gd name="connsiteX28" fmla="*/ 1116106 w 1129553"/>
                  <a:gd name="connsiteY28" fmla="*/ 614172 h 1125160"/>
                  <a:gd name="connsiteX29" fmla="*/ 860612 w 1129553"/>
                  <a:gd name="connsiteY29" fmla="*/ 681407 h 1125160"/>
                  <a:gd name="connsiteX30" fmla="*/ 1129553 w 1129553"/>
                  <a:gd name="connsiteY30" fmla="*/ 757607 h 1125160"/>
                  <a:gd name="connsiteX31" fmla="*/ 869577 w 1129553"/>
                  <a:gd name="connsiteY31" fmla="*/ 811395 h 1125160"/>
                  <a:gd name="connsiteX32" fmla="*/ 869577 w 1129553"/>
                  <a:gd name="connsiteY32" fmla="*/ 869666 h 1125160"/>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1075764 w 1129553"/>
                  <a:gd name="connsiteY22" fmla="*/ 179294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74059 w 1129553"/>
                  <a:gd name="connsiteY24" fmla="*/ 25997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69577 w 1129553"/>
                  <a:gd name="connsiteY0" fmla="*/ 86509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69577 w 1129553"/>
                  <a:gd name="connsiteY32" fmla="*/ 86509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51012 w 1129553"/>
                  <a:gd name="connsiteY8" fmla="*/ 86509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59977 w 1129553"/>
                  <a:gd name="connsiteY16" fmla="*/ 26445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29553"/>
                  <a:gd name="connsiteY0" fmla="*/ 834614 h 1120588"/>
                  <a:gd name="connsiteX1" fmla="*/ 784412 w 1129553"/>
                  <a:gd name="connsiteY1" fmla="*/ 847164 h 1120588"/>
                  <a:gd name="connsiteX2" fmla="*/ 676835 w 1129553"/>
                  <a:gd name="connsiteY2" fmla="*/ 1116106 h 1120588"/>
                  <a:gd name="connsiteX3" fmla="*/ 578224 w 1129553"/>
                  <a:gd name="connsiteY3" fmla="*/ 806823 h 1120588"/>
                  <a:gd name="connsiteX4" fmla="*/ 515471 w 1129553"/>
                  <a:gd name="connsiteY4" fmla="*/ 1111623 h 1120588"/>
                  <a:gd name="connsiteX5" fmla="*/ 425824 w 1129553"/>
                  <a:gd name="connsiteY5" fmla="*/ 829235 h 1120588"/>
                  <a:gd name="connsiteX6" fmla="*/ 349624 w 1129553"/>
                  <a:gd name="connsiteY6" fmla="*/ 1120588 h 1120588"/>
                  <a:gd name="connsiteX7" fmla="*/ 309282 w 1129553"/>
                  <a:gd name="connsiteY7" fmla="*/ 856129 h 1120588"/>
                  <a:gd name="connsiteX8" fmla="*/ 271332 w 1129553"/>
                  <a:gd name="connsiteY8" fmla="*/ 844774 h 1120588"/>
                  <a:gd name="connsiteX9" fmla="*/ 259977 w 1129553"/>
                  <a:gd name="connsiteY9" fmla="*/ 726141 h 1120588"/>
                  <a:gd name="connsiteX10" fmla="*/ 4482 w 1129553"/>
                  <a:gd name="connsiteY10" fmla="*/ 672353 h 1120588"/>
                  <a:gd name="connsiteX11" fmla="*/ 282388 w 1129553"/>
                  <a:gd name="connsiteY11" fmla="*/ 600635 h 1120588"/>
                  <a:gd name="connsiteX12" fmla="*/ 4482 w 1129553"/>
                  <a:gd name="connsiteY12" fmla="*/ 510988 h 1120588"/>
                  <a:gd name="connsiteX13" fmla="*/ 286871 w 1129553"/>
                  <a:gd name="connsiteY13" fmla="*/ 452717 h 1120588"/>
                  <a:gd name="connsiteX14" fmla="*/ 0 w 1129553"/>
                  <a:gd name="connsiteY14" fmla="*/ 358588 h 1120588"/>
                  <a:gd name="connsiteX15" fmla="*/ 259977 w 1129553"/>
                  <a:gd name="connsiteY15" fmla="*/ 313764 h 1120588"/>
                  <a:gd name="connsiteX16" fmla="*/ 272677 w 1129553"/>
                  <a:gd name="connsiteY16" fmla="*/ 272079 h 1120588"/>
                  <a:gd name="connsiteX17" fmla="*/ 407894 w 1129553"/>
                  <a:gd name="connsiteY17" fmla="*/ 251012 h 1120588"/>
                  <a:gd name="connsiteX18" fmla="*/ 443753 w 1129553"/>
                  <a:gd name="connsiteY18" fmla="*/ 0 h 1120588"/>
                  <a:gd name="connsiteX19" fmla="*/ 537882 w 1129553"/>
                  <a:gd name="connsiteY19" fmla="*/ 295835 h 1120588"/>
                  <a:gd name="connsiteX20" fmla="*/ 609600 w 1129553"/>
                  <a:gd name="connsiteY20" fmla="*/ 0 h 1120588"/>
                  <a:gd name="connsiteX21" fmla="*/ 690282 w 1129553"/>
                  <a:gd name="connsiteY21" fmla="*/ 291353 h 1120588"/>
                  <a:gd name="connsiteX22" fmla="*/ 766482 w 1129553"/>
                  <a:gd name="connsiteY22" fmla="*/ 4482 h 1120588"/>
                  <a:gd name="connsiteX23" fmla="*/ 824753 w 1129553"/>
                  <a:gd name="connsiteY23" fmla="*/ 259976 h 1120588"/>
                  <a:gd name="connsiteX24" fmla="*/ 851199 w 1129553"/>
                  <a:gd name="connsiteY24" fmla="*/ 270136 h 1120588"/>
                  <a:gd name="connsiteX25" fmla="*/ 851647 w 1129553"/>
                  <a:gd name="connsiteY25" fmla="*/ 372035 h 1120588"/>
                  <a:gd name="connsiteX26" fmla="*/ 1120588 w 1129553"/>
                  <a:gd name="connsiteY26" fmla="*/ 439270 h 1120588"/>
                  <a:gd name="connsiteX27" fmla="*/ 838200 w 1129553"/>
                  <a:gd name="connsiteY27" fmla="*/ 515470 h 1120588"/>
                  <a:gd name="connsiteX28" fmla="*/ 1116106 w 1129553"/>
                  <a:gd name="connsiteY28" fmla="*/ 609600 h 1120588"/>
                  <a:gd name="connsiteX29" fmla="*/ 860612 w 1129553"/>
                  <a:gd name="connsiteY29" fmla="*/ 676835 h 1120588"/>
                  <a:gd name="connsiteX30" fmla="*/ 1129553 w 1129553"/>
                  <a:gd name="connsiteY30" fmla="*/ 753035 h 1120588"/>
                  <a:gd name="connsiteX31" fmla="*/ 869577 w 1129553"/>
                  <a:gd name="connsiteY31" fmla="*/ 806823 h 1120588"/>
                  <a:gd name="connsiteX32" fmla="*/ 844177 w 1129553"/>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60612 w 1150396"/>
                  <a:gd name="connsiteY29" fmla="*/ 67683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799652 w 1150396"/>
                  <a:gd name="connsiteY29" fmla="*/ 68826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03462 w 1150396"/>
                  <a:gd name="connsiteY29" fmla="*/ 66159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69577 w 1150396"/>
                  <a:gd name="connsiteY31" fmla="*/ 80682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797187 w 1150396"/>
                  <a:gd name="connsiteY31" fmla="*/ 787773 h 1120588"/>
                  <a:gd name="connsiteX32" fmla="*/ 844177 w 1150396"/>
                  <a:gd name="connsiteY32" fmla="*/ 834614 h 1120588"/>
                  <a:gd name="connsiteX0" fmla="*/ 844177 w 1150396"/>
                  <a:gd name="connsiteY0" fmla="*/ 83461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44177 w 1150396"/>
                  <a:gd name="connsiteY32" fmla="*/ 834614 h 1120588"/>
                  <a:gd name="connsiteX0" fmla="*/ 870847 w 1150396"/>
                  <a:gd name="connsiteY0" fmla="*/ 849854 h 1120588"/>
                  <a:gd name="connsiteX1" fmla="*/ 7844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67571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3192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651062 w 1150396"/>
                  <a:gd name="connsiteY1" fmla="*/ 59189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19642 w 1150396"/>
                  <a:gd name="connsiteY1" fmla="*/ 7709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51199 w 1150396"/>
                  <a:gd name="connsiteY24" fmla="*/ 27013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51647 w 1150396"/>
                  <a:gd name="connsiteY25" fmla="*/ 37203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250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23452 w 1150396"/>
                  <a:gd name="connsiteY1" fmla="*/ 73667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111610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6835 w 1150396"/>
                  <a:gd name="connsiteY2" fmla="*/ 99037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8224 w 1150396"/>
                  <a:gd name="connsiteY3" fmla="*/ 8068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31564 w 1150396"/>
                  <a:gd name="connsiteY3" fmla="*/ 65442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93464 w 1150396"/>
                  <a:gd name="connsiteY3" fmla="*/ 81444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574414 w 1150396"/>
                  <a:gd name="connsiteY3" fmla="*/ 7611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2582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37254 w 1150396"/>
                  <a:gd name="connsiteY5" fmla="*/ 76446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71332 w 1150396"/>
                  <a:gd name="connsiteY8" fmla="*/ 84477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63712 w 1150396"/>
                  <a:gd name="connsiteY8" fmla="*/ 87144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2614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351417 w 1150396"/>
                  <a:gd name="connsiteY9" fmla="*/ 69185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4482 w 1150396"/>
                  <a:gd name="connsiteY10" fmla="*/ 67235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114972 w 1150396"/>
                  <a:gd name="connsiteY10" fmla="*/ 66092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82388 w 1150396"/>
                  <a:gd name="connsiteY11" fmla="*/ 60063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86871 w 1150396"/>
                  <a:gd name="connsiteY13" fmla="*/ 45271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3747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67821 w 1150396"/>
                  <a:gd name="connsiteY13" fmla="*/ 42985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49854 h 1120588"/>
                  <a:gd name="connsiteX1" fmla="*/ 746312 w 1150396"/>
                  <a:gd name="connsiteY1" fmla="*/ 847164 h 1120588"/>
                  <a:gd name="connsiteX2" fmla="*/ 673025 w 1150396"/>
                  <a:gd name="connsiteY2" fmla="*/ 1108486 h 1120588"/>
                  <a:gd name="connsiteX3" fmla="*/ 601084 w 1150396"/>
                  <a:gd name="connsiteY3" fmla="*/ 837303 h 1120588"/>
                  <a:gd name="connsiteX4" fmla="*/ 515471 w 1150396"/>
                  <a:gd name="connsiteY4" fmla="*/ 1111623 h 1120588"/>
                  <a:gd name="connsiteX5" fmla="*/ 448684 w 1150396"/>
                  <a:gd name="connsiteY5" fmla="*/ 829235 h 1120588"/>
                  <a:gd name="connsiteX6" fmla="*/ 349624 w 1150396"/>
                  <a:gd name="connsiteY6" fmla="*/ 1120588 h 1120588"/>
                  <a:gd name="connsiteX7" fmla="*/ 309282 w 1150396"/>
                  <a:gd name="connsiteY7" fmla="*/ 856129 h 1120588"/>
                  <a:gd name="connsiteX8" fmla="*/ 240852 w 1150396"/>
                  <a:gd name="connsiteY8" fmla="*/ 867634 h 1120588"/>
                  <a:gd name="connsiteX9" fmla="*/ 259977 w 1150396"/>
                  <a:gd name="connsiteY9" fmla="*/ 737571 h 1120588"/>
                  <a:gd name="connsiteX10" fmla="*/ 672 w 1150396"/>
                  <a:gd name="connsiteY10" fmla="*/ 668543 h 1120588"/>
                  <a:gd name="connsiteX11" fmla="*/ 267148 w 1150396"/>
                  <a:gd name="connsiteY11" fmla="*/ 596825 h 1120588"/>
                  <a:gd name="connsiteX12" fmla="*/ 4482 w 1150396"/>
                  <a:gd name="connsiteY12" fmla="*/ 510988 h 1120588"/>
                  <a:gd name="connsiteX13" fmla="*/ 256391 w 1150396"/>
                  <a:gd name="connsiteY13" fmla="*/ 441287 h 1120588"/>
                  <a:gd name="connsiteX14" fmla="*/ 0 w 1150396"/>
                  <a:gd name="connsiteY14" fmla="*/ 358588 h 1120588"/>
                  <a:gd name="connsiteX15" fmla="*/ 259977 w 1150396"/>
                  <a:gd name="connsiteY15" fmla="*/ 313764 h 1120588"/>
                  <a:gd name="connsiteX16" fmla="*/ 272677 w 1150396"/>
                  <a:gd name="connsiteY16" fmla="*/ 272079 h 1120588"/>
                  <a:gd name="connsiteX17" fmla="*/ 407894 w 1150396"/>
                  <a:gd name="connsiteY17" fmla="*/ 251012 h 1120588"/>
                  <a:gd name="connsiteX18" fmla="*/ 443753 w 1150396"/>
                  <a:gd name="connsiteY18" fmla="*/ 0 h 1120588"/>
                  <a:gd name="connsiteX19" fmla="*/ 537882 w 1150396"/>
                  <a:gd name="connsiteY19" fmla="*/ 295835 h 1120588"/>
                  <a:gd name="connsiteX20" fmla="*/ 609600 w 1150396"/>
                  <a:gd name="connsiteY20" fmla="*/ 0 h 1120588"/>
                  <a:gd name="connsiteX21" fmla="*/ 690282 w 1150396"/>
                  <a:gd name="connsiteY21" fmla="*/ 291353 h 1120588"/>
                  <a:gd name="connsiteX22" fmla="*/ 766482 w 1150396"/>
                  <a:gd name="connsiteY22" fmla="*/ 4482 h 1120588"/>
                  <a:gd name="connsiteX23" fmla="*/ 824753 w 1150396"/>
                  <a:gd name="connsiteY23" fmla="*/ 259976 h 1120588"/>
                  <a:gd name="connsiteX24" fmla="*/ 885489 w 1150396"/>
                  <a:gd name="connsiteY24" fmla="*/ 239656 h 1120588"/>
                  <a:gd name="connsiteX25" fmla="*/ 863077 w 1150396"/>
                  <a:gd name="connsiteY25" fmla="*/ 368225 h 1120588"/>
                  <a:gd name="connsiteX26" fmla="*/ 1120588 w 1150396"/>
                  <a:gd name="connsiteY26" fmla="*/ 439270 h 1120588"/>
                  <a:gd name="connsiteX27" fmla="*/ 838200 w 1150396"/>
                  <a:gd name="connsiteY27" fmla="*/ 515470 h 1120588"/>
                  <a:gd name="connsiteX28" fmla="*/ 1150396 w 1150396"/>
                  <a:gd name="connsiteY28" fmla="*/ 605790 h 1120588"/>
                  <a:gd name="connsiteX29" fmla="*/ 833942 w 1150396"/>
                  <a:gd name="connsiteY29" fmla="*/ 673025 h 1120588"/>
                  <a:gd name="connsiteX30" fmla="*/ 1129553 w 1150396"/>
                  <a:gd name="connsiteY30" fmla="*/ 753035 h 1120588"/>
                  <a:gd name="connsiteX31" fmla="*/ 858147 w 1150396"/>
                  <a:gd name="connsiteY31" fmla="*/ 810633 h 1120588"/>
                  <a:gd name="connsiteX32" fmla="*/ 870847 w 1150396"/>
                  <a:gd name="connsiteY32" fmla="*/ 849854 h 1120588"/>
                  <a:gd name="connsiteX0" fmla="*/ 870847 w 1150396"/>
                  <a:gd name="connsiteY0" fmla="*/ 850017 h 1120751"/>
                  <a:gd name="connsiteX1" fmla="*/ 746312 w 1150396"/>
                  <a:gd name="connsiteY1" fmla="*/ 847327 h 1120751"/>
                  <a:gd name="connsiteX2" fmla="*/ 673025 w 1150396"/>
                  <a:gd name="connsiteY2" fmla="*/ 1108649 h 1120751"/>
                  <a:gd name="connsiteX3" fmla="*/ 601084 w 1150396"/>
                  <a:gd name="connsiteY3" fmla="*/ 837466 h 1120751"/>
                  <a:gd name="connsiteX4" fmla="*/ 515471 w 1150396"/>
                  <a:gd name="connsiteY4" fmla="*/ 1111786 h 1120751"/>
                  <a:gd name="connsiteX5" fmla="*/ 448684 w 1150396"/>
                  <a:gd name="connsiteY5" fmla="*/ 829398 h 1120751"/>
                  <a:gd name="connsiteX6" fmla="*/ 349624 w 1150396"/>
                  <a:gd name="connsiteY6" fmla="*/ 1120751 h 1120751"/>
                  <a:gd name="connsiteX7" fmla="*/ 309282 w 1150396"/>
                  <a:gd name="connsiteY7" fmla="*/ 856292 h 1120751"/>
                  <a:gd name="connsiteX8" fmla="*/ 240852 w 1150396"/>
                  <a:gd name="connsiteY8" fmla="*/ 867797 h 1120751"/>
                  <a:gd name="connsiteX9" fmla="*/ 259977 w 1150396"/>
                  <a:gd name="connsiteY9" fmla="*/ 737734 h 1120751"/>
                  <a:gd name="connsiteX10" fmla="*/ 672 w 1150396"/>
                  <a:gd name="connsiteY10" fmla="*/ 668706 h 1120751"/>
                  <a:gd name="connsiteX11" fmla="*/ 267148 w 1150396"/>
                  <a:gd name="connsiteY11" fmla="*/ 596988 h 1120751"/>
                  <a:gd name="connsiteX12" fmla="*/ 4482 w 1150396"/>
                  <a:gd name="connsiteY12" fmla="*/ 511151 h 1120751"/>
                  <a:gd name="connsiteX13" fmla="*/ 256391 w 1150396"/>
                  <a:gd name="connsiteY13" fmla="*/ 441450 h 1120751"/>
                  <a:gd name="connsiteX14" fmla="*/ 0 w 1150396"/>
                  <a:gd name="connsiteY14" fmla="*/ 358751 h 1120751"/>
                  <a:gd name="connsiteX15" fmla="*/ 259977 w 1150396"/>
                  <a:gd name="connsiteY15" fmla="*/ 313927 h 1120751"/>
                  <a:gd name="connsiteX16" fmla="*/ 272677 w 1150396"/>
                  <a:gd name="connsiteY16" fmla="*/ 272242 h 1120751"/>
                  <a:gd name="connsiteX17" fmla="*/ 407894 w 1150396"/>
                  <a:gd name="connsiteY17" fmla="*/ 251175 h 1120751"/>
                  <a:gd name="connsiteX18" fmla="*/ 443753 w 1150396"/>
                  <a:gd name="connsiteY18" fmla="*/ 163 h 1120751"/>
                  <a:gd name="connsiteX19" fmla="*/ 537882 w 1150396"/>
                  <a:gd name="connsiteY19" fmla="*/ 295998 h 1120751"/>
                  <a:gd name="connsiteX20" fmla="*/ 609600 w 1150396"/>
                  <a:gd name="connsiteY20" fmla="*/ 163 h 1120751"/>
                  <a:gd name="connsiteX21" fmla="*/ 690282 w 1150396"/>
                  <a:gd name="connsiteY21" fmla="*/ 291516 h 1120751"/>
                  <a:gd name="connsiteX22" fmla="*/ 766482 w 1150396"/>
                  <a:gd name="connsiteY22" fmla="*/ 4645 h 1120751"/>
                  <a:gd name="connsiteX23" fmla="*/ 824753 w 1150396"/>
                  <a:gd name="connsiteY23" fmla="*/ 260139 h 1120751"/>
                  <a:gd name="connsiteX24" fmla="*/ 885489 w 1150396"/>
                  <a:gd name="connsiteY24" fmla="*/ 239819 h 1120751"/>
                  <a:gd name="connsiteX25" fmla="*/ 863077 w 1150396"/>
                  <a:gd name="connsiteY25" fmla="*/ 368388 h 1120751"/>
                  <a:gd name="connsiteX26" fmla="*/ 1120588 w 1150396"/>
                  <a:gd name="connsiteY26" fmla="*/ 439433 h 1120751"/>
                  <a:gd name="connsiteX27" fmla="*/ 838200 w 1150396"/>
                  <a:gd name="connsiteY27" fmla="*/ 515633 h 1120751"/>
                  <a:gd name="connsiteX28" fmla="*/ 1150396 w 1150396"/>
                  <a:gd name="connsiteY28" fmla="*/ 605953 h 1120751"/>
                  <a:gd name="connsiteX29" fmla="*/ 833942 w 1150396"/>
                  <a:gd name="connsiteY29" fmla="*/ 673188 h 1120751"/>
                  <a:gd name="connsiteX30" fmla="*/ 1129553 w 1150396"/>
                  <a:gd name="connsiteY30" fmla="*/ 753198 h 1120751"/>
                  <a:gd name="connsiteX31" fmla="*/ 858147 w 1150396"/>
                  <a:gd name="connsiteY31" fmla="*/ 810796 h 1120751"/>
                  <a:gd name="connsiteX32" fmla="*/ 870847 w 1150396"/>
                  <a:gd name="connsiteY32" fmla="*/ 850017 h 1120751"/>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33 h 1120767"/>
                  <a:gd name="connsiteX1" fmla="*/ 746312 w 1150396"/>
                  <a:gd name="connsiteY1" fmla="*/ 847343 h 1120767"/>
                  <a:gd name="connsiteX2" fmla="*/ 673025 w 1150396"/>
                  <a:gd name="connsiteY2" fmla="*/ 1108665 h 1120767"/>
                  <a:gd name="connsiteX3" fmla="*/ 601084 w 1150396"/>
                  <a:gd name="connsiteY3" fmla="*/ 837482 h 1120767"/>
                  <a:gd name="connsiteX4" fmla="*/ 515471 w 1150396"/>
                  <a:gd name="connsiteY4" fmla="*/ 1111802 h 1120767"/>
                  <a:gd name="connsiteX5" fmla="*/ 448684 w 1150396"/>
                  <a:gd name="connsiteY5" fmla="*/ 829414 h 1120767"/>
                  <a:gd name="connsiteX6" fmla="*/ 349624 w 1150396"/>
                  <a:gd name="connsiteY6" fmla="*/ 1120767 h 1120767"/>
                  <a:gd name="connsiteX7" fmla="*/ 309282 w 1150396"/>
                  <a:gd name="connsiteY7" fmla="*/ 856308 h 1120767"/>
                  <a:gd name="connsiteX8" fmla="*/ 240852 w 1150396"/>
                  <a:gd name="connsiteY8" fmla="*/ 867813 h 1120767"/>
                  <a:gd name="connsiteX9" fmla="*/ 259977 w 1150396"/>
                  <a:gd name="connsiteY9" fmla="*/ 737750 h 1120767"/>
                  <a:gd name="connsiteX10" fmla="*/ 672 w 1150396"/>
                  <a:gd name="connsiteY10" fmla="*/ 668722 h 1120767"/>
                  <a:gd name="connsiteX11" fmla="*/ 267148 w 1150396"/>
                  <a:gd name="connsiteY11" fmla="*/ 597004 h 1120767"/>
                  <a:gd name="connsiteX12" fmla="*/ 4482 w 1150396"/>
                  <a:gd name="connsiteY12" fmla="*/ 511167 h 1120767"/>
                  <a:gd name="connsiteX13" fmla="*/ 256391 w 1150396"/>
                  <a:gd name="connsiteY13" fmla="*/ 441466 h 1120767"/>
                  <a:gd name="connsiteX14" fmla="*/ 0 w 1150396"/>
                  <a:gd name="connsiteY14" fmla="*/ 358767 h 1120767"/>
                  <a:gd name="connsiteX15" fmla="*/ 259977 w 1150396"/>
                  <a:gd name="connsiteY15" fmla="*/ 313943 h 1120767"/>
                  <a:gd name="connsiteX16" fmla="*/ 272677 w 1150396"/>
                  <a:gd name="connsiteY16" fmla="*/ 272258 h 1120767"/>
                  <a:gd name="connsiteX17" fmla="*/ 407894 w 1150396"/>
                  <a:gd name="connsiteY17" fmla="*/ 251191 h 1120767"/>
                  <a:gd name="connsiteX18" fmla="*/ 443753 w 1150396"/>
                  <a:gd name="connsiteY18" fmla="*/ 179 h 1120767"/>
                  <a:gd name="connsiteX19" fmla="*/ 537882 w 1150396"/>
                  <a:gd name="connsiteY19" fmla="*/ 296014 h 1120767"/>
                  <a:gd name="connsiteX20" fmla="*/ 609600 w 1150396"/>
                  <a:gd name="connsiteY20" fmla="*/ 179 h 1120767"/>
                  <a:gd name="connsiteX21" fmla="*/ 690282 w 1150396"/>
                  <a:gd name="connsiteY21" fmla="*/ 291532 h 1120767"/>
                  <a:gd name="connsiteX22" fmla="*/ 766482 w 1150396"/>
                  <a:gd name="connsiteY22" fmla="*/ 4661 h 1120767"/>
                  <a:gd name="connsiteX23" fmla="*/ 824753 w 1150396"/>
                  <a:gd name="connsiteY23" fmla="*/ 260155 h 1120767"/>
                  <a:gd name="connsiteX24" fmla="*/ 885489 w 1150396"/>
                  <a:gd name="connsiteY24" fmla="*/ 239835 h 1120767"/>
                  <a:gd name="connsiteX25" fmla="*/ 863077 w 1150396"/>
                  <a:gd name="connsiteY25" fmla="*/ 368404 h 1120767"/>
                  <a:gd name="connsiteX26" fmla="*/ 1120588 w 1150396"/>
                  <a:gd name="connsiteY26" fmla="*/ 439449 h 1120767"/>
                  <a:gd name="connsiteX27" fmla="*/ 838200 w 1150396"/>
                  <a:gd name="connsiteY27" fmla="*/ 515649 h 1120767"/>
                  <a:gd name="connsiteX28" fmla="*/ 1150396 w 1150396"/>
                  <a:gd name="connsiteY28" fmla="*/ 605969 h 1120767"/>
                  <a:gd name="connsiteX29" fmla="*/ 833942 w 1150396"/>
                  <a:gd name="connsiteY29" fmla="*/ 673204 h 1120767"/>
                  <a:gd name="connsiteX30" fmla="*/ 1129553 w 1150396"/>
                  <a:gd name="connsiteY30" fmla="*/ 753214 h 1120767"/>
                  <a:gd name="connsiteX31" fmla="*/ 858147 w 1150396"/>
                  <a:gd name="connsiteY31" fmla="*/ 810812 h 1120767"/>
                  <a:gd name="connsiteX32" fmla="*/ 870847 w 1150396"/>
                  <a:gd name="connsiteY32" fmla="*/ 850033 h 1120767"/>
                  <a:gd name="connsiteX0" fmla="*/ 870847 w 1150396"/>
                  <a:gd name="connsiteY0" fmla="*/ 850045 h 1120779"/>
                  <a:gd name="connsiteX1" fmla="*/ 746312 w 1150396"/>
                  <a:gd name="connsiteY1" fmla="*/ 847355 h 1120779"/>
                  <a:gd name="connsiteX2" fmla="*/ 673025 w 1150396"/>
                  <a:gd name="connsiteY2" fmla="*/ 1108677 h 1120779"/>
                  <a:gd name="connsiteX3" fmla="*/ 601084 w 1150396"/>
                  <a:gd name="connsiteY3" fmla="*/ 837494 h 1120779"/>
                  <a:gd name="connsiteX4" fmla="*/ 515471 w 1150396"/>
                  <a:gd name="connsiteY4" fmla="*/ 1111814 h 1120779"/>
                  <a:gd name="connsiteX5" fmla="*/ 448684 w 1150396"/>
                  <a:gd name="connsiteY5" fmla="*/ 829426 h 1120779"/>
                  <a:gd name="connsiteX6" fmla="*/ 349624 w 1150396"/>
                  <a:gd name="connsiteY6" fmla="*/ 1120779 h 1120779"/>
                  <a:gd name="connsiteX7" fmla="*/ 309282 w 1150396"/>
                  <a:gd name="connsiteY7" fmla="*/ 856320 h 1120779"/>
                  <a:gd name="connsiteX8" fmla="*/ 240852 w 1150396"/>
                  <a:gd name="connsiteY8" fmla="*/ 867825 h 1120779"/>
                  <a:gd name="connsiteX9" fmla="*/ 259977 w 1150396"/>
                  <a:gd name="connsiteY9" fmla="*/ 737762 h 1120779"/>
                  <a:gd name="connsiteX10" fmla="*/ 672 w 1150396"/>
                  <a:gd name="connsiteY10" fmla="*/ 668734 h 1120779"/>
                  <a:gd name="connsiteX11" fmla="*/ 267148 w 1150396"/>
                  <a:gd name="connsiteY11" fmla="*/ 597016 h 1120779"/>
                  <a:gd name="connsiteX12" fmla="*/ 4482 w 1150396"/>
                  <a:gd name="connsiteY12" fmla="*/ 511179 h 1120779"/>
                  <a:gd name="connsiteX13" fmla="*/ 256391 w 1150396"/>
                  <a:gd name="connsiteY13" fmla="*/ 441478 h 1120779"/>
                  <a:gd name="connsiteX14" fmla="*/ 0 w 1150396"/>
                  <a:gd name="connsiteY14" fmla="*/ 358779 h 1120779"/>
                  <a:gd name="connsiteX15" fmla="*/ 259977 w 1150396"/>
                  <a:gd name="connsiteY15" fmla="*/ 313955 h 1120779"/>
                  <a:gd name="connsiteX16" fmla="*/ 272677 w 1150396"/>
                  <a:gd name="connsiteY16" fmla="*/ 272270 h 1120779"/>
                  <a:gd name="connsiteX17" fmla="*/ 407894 w 1150396"/>
                  <a:gd name="connsiteY17" fmla="*/ 251203 h 1120779"/>
                  <a:gd name="connsiteX18" fmla="*/ 470423 w 1150396"/>
                  <a:gd name="connsiteY18" fmla="*/ 191 h 1120779"/>
                  <a:gd name="connsiteX19" fmla="*/ 537882 w 1150396"/>
                  <a:gd name="connsiteY19" fmla="*/ 296026 h 1120779"/>
                  <a:gd name="connsiteX20" fmla="*/ 609600 w 1150396"/>
                  <a:gd name="connsiteY20" fmla="*/ 191 h 1120779"/>
                  <a:gd name="connsiteX21" fmla="*/ 690282 w 1150396"/>
                  <a:gd name="connsiteY21" fmla="*/ 291544 h 1120779"/>
                  <a:gd name="connsiteX22" fmla="*/ 766482 w 1150396"/>
                  <a:gd name="connsiteY22" fmla="*/ 4673 h 1120779"/>
                  <a:gd name="connsiteX23" fmla="*/ 824753 w 1150396"/>
                  <a:gd name="connsiteY23" fmla="*/ 260167 h 1120779"/>
                  <a:gd name="connsiteX24" fmla="*/ 885489 w 1150396"/>
                  <a:gd name="connsiteY24" fmla="*/ 239847 h 1120779"/>
                  <a:gd name="connsiteX25" fmla="*/ 863077 w 1150396"/>
                  <a:gd name="connsiteY25" fmla="*/ 368416 h 1120779"/>
                  <a:gd name="connsiteX26" fmla="*/ 1120588 w 1150396"/>
                  <a:gd name="connsiteY26" fmla="*/ 439461 h 1120779"/>
                  <a:gd name="connsiteX27" fmla="*/ 838200 w 1150396"/>
                  <a:gd name="connsiteY27" fmla="*/ 515661 h 1120779"/>
                  <a:gd name="connsiteX28" fmla="*/ 1150396 w 1150396"/>
                  <a:gd name="connsiteY28" fmla="*/ 605981 h 1120779"/>
                  <a:gd name="connsiteX29" fmla="*/ 833942 w 1150396"/>
                  <a:gd name="connsiteY29" fmla="*/ 673216 h 1120779"/>
                  <a:gd name="connsiteX30" fmla="*/ 1129553 w 1150396"/>
                  <a:gd name="connsiteY30" fmla="*/ 753226 h 1120779"/>
                  <a:gd name="connsiteX31" fmla="*/ 858147 w 1150396"/>
                  <a:gd name="connsiteY31" fmla="*/ 810824 h 1120779"/>
                  <a:gd name="connsiteX32" fmla="*/ 870847 w 1150396"/>
                  <a:gd name="connsiteY32" fmla="*/ 850045 h 1120779"/>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9602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1692 w 1150396"/>
                  <a:gd name="connsiteY19" fmla="*/ 38746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49312 w 1150396"/>
                  <a:gd name="connsiteY19" fmla="*/ 28840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56391 w 1150396"/>
                  <a:gd name="connsiteY13" fmla="*/ 44147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 name="connsiteX0" fmla="*/ 870847 w 1150396"/>
                  <a:gd name="connsiteY0" fmla="*/ 850043 h 1120777"/>
                  <a:gd name="connsiteX1" fmla="*/ 746312 w 1150396"/>
                  <a:gd name="connsiteY1" fmla="*/ 847353 h 1120777"/>
                  <a:gd name="connsiteX2" fmla="*/ 673025 w 1150396"/>
                  <a:gd name="connsiteY2" fmla="*/ 1108675 h 1120777"/>
                  <a:gd name="connsiteX3" fmla="*/ 601084 w 1150396"/>
                  <a:gd name="connsiteY3" fmla="*/ 837492 h 1120777"/>
                  <a:gd name="connsiteX4" fmla="*/ 515471 w 1150396"/>
                  <a:gd name="connsiteY4" fmla="*/ 1111812 h 1120777"/>
                  <a:gd name="connsiteX5" fmla="*/ 448684 w 1150396"/>
                  <a:gd name="connsiteY5" fmla="*/ 829424 h 1120777"/>
                  <a:gd name="connsiteX6" fmla="*/ 349624 w 1150396"/>
                  <a:gd name="connsiteY6" fmla="*/ 1120777 h 1120777"/>
                  <a:gd name="connsiteX7" fmla="*/ 309282 w 1150396"/>
                  <a:gd name="connsiteY7" fmla="*/ 856318 h 1120777"/>
                  <a:gd name="connsiteX8" fmla="*/ 240852 w 1150396"/>
                  <a:gd name="connsiteY8" fmla="*/ 867823 h 1120777"/>
                  <a:gd name="connsiteX9" fmla="*/ 259977 w 1150396"/>
                  <a:gd name="connsiteY9" fmla="*/ 737760 h 1120777"/>
                  <a:gd name="connsiteX10" fmla="*/ 672 w 1150396"/>
                  <a:gd name="connsiteY10" fmla="*/ 668732 h 1120777"/>
                  <a:gd name="connsiteX11" fmla="*/ 267148 w 1150396"/>
                  <a:gd name="connsiteY11" fmla="*/ 597014 h 1120777"/>
                  <a:gd name="connsiteX12" fmla="*/ 4482 w 1150396"/>
                  <a:gd name="connsiteY12" fmla="*/ 511177 h 1120777"/>
                  <a:gd name="connsiteX13" fmla="*/ 274171 w 1150396"/>
                  <a:gd name="connsiteY13" fmla="*/ 436396 h 1120777"/>
                  <a:gd name="connsiteX14" fmla="*/ 0 w 1150396"/>
                  <a:gd name="connsiteY14" fmla="*/ 358777 h 1120777"/>
                  <a:gd name="connsiteX15" fmla="*/ 259977 w 1150396"/>
                  <a:gd name="connsiteY15" fmla="*/ 313953 h 1120777"/>
                  <a:gd name="connsiteX16" fmla="*/ 276487 w 1150396"/>
                  <a:gd name="connsiteY16" fmla="*/ 253218 h 1120777"/>
                  <a:gd name="connsiteX17" fmla="*/ 407894 w 1150396"/>
                  <a:gd name="connsiteY17" fmla="*/ 251201 h 1120777"/>
                  <a:gd name="connsiteX18" fmla="*/ 470423 w 1150396"/>
                  <a:gd name="connsiteY18" fmla="*/ 189 h 1120777"/>
                  <a:gd name="connsiteX19" fmla="*/ 537882 w 1150396"/>
                  <a:gd name="connsiteY19" fmla="*/ 284594 h 1120777"/>
                  <a:gd name="connsiteX20" fmla="*/ 609600 w 1150396"/>
                  <a:gd name="connsiteY20" fmla="*/ 189 h 1120777"/>
                  <a:gd name="connsiteX21" fmla="*/ 690282 w 1150396"/>
                  <a:gd name="connsiteY21" fmla="*/ 291542 h 1120777"/>
                  <a:gd name="connsiteX22" fmla="*/ 766482 w 1150396"/>
                  <a:gd name="connsiteY22" fmla="*/ 4671 h 1120777"/>
                  <a:gd name="connsiteX23" fmla="*/ 824753 w 1150396"/>
                  <a:gd name="connsiteY23" fmla="*/ 260165 h 1120777"/>
                  <a:gd name="connsiteX24" fmla="*/ 885489 w 1150396"/>
                  <a:gd name="connsiteY24" fmla="*/ 239845 h 1120777"/>
                  <a:gd name="connsiteX25" fmla="*/ 863077 w 1150396"/>
                  <a:gd name="connsiteY25" fmla="*/ 368414 h 1120777"/>
                  <a:gd name="connsiteX26" fmla="*/ 1120588 w 1150396"/>
                  <a:gd name="connsiteY26" fmla="*/ 439459 h 1120777"/>
                  <a:gd name="connsiteX27" fmla="*/ 838200 w 1150396"/>
                  <a:gd name="connsiteY27" fmla="*/ 515659 h 1120777"/>
                  <a:gd name="connsiteX28" fmla="*/ 1150396 w 1150396"/>
                  <a:gd name="connsiteY28" fmla="*/ 605979 h 1120777"/>
                  <a:gd name="connsiteX29" fmla="*/ 833942 w 1150396"/>
                  <a:gd name="connsiteY29" fmla="*/ 673214 h 1120777"/>
                  <a:gd name="connsiteX30" fmla="*/ 1129553 w 1150396"/>
                  <a:gd name="connsiteY30" fmla="*/ 753224 h 1120777"/>
                  <a:gd name="connsiteX31" fmla="*/ 858147 w 1150396"/>
                  <a:gd name="connsiteY31" fmla="*/ 810822 h 1120777"/>
                  <a:gd name="connsiteX32" fmla="*/ 870847 w 1150396"/>
                  <a:gd name="connsiteY32" fmla="*/ 850043 h 112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0396" h="1120777">
                    <a:moveTo>
                      <a:pt x="870847" y="850043"/>
                    </a:moveTo>
                    <a:cubicBezTo>
                      <a:pt x="851573" y="853592"/>
                      <a:pt x="779282" y="804248"/>
                      <a:pt x="746312" y="847353"/>
                    </a:cubicBezTo>
                    <a:cubicBezTo>
                      <a:pt x="713342" y="890458"/>
                      <a:pt x="700405" y="1112858"/>
                      <a:pt x="673025" y="1108675"/>
                    </a:cubicBezTo>
                    <a:cubicBezTo>
                      <a:pt x="646505" y="1010661"/>
                      <a:pt x="673324" y="836446"/>
                      <a:pt x="601084" y="837492"/>
                    </a:cubicBezTo>
                    <a:cubicBezTo>
                      <a:pt x="528844" y="838538"/>
                      <a:pt x="543411" y="1109347"/>
                      <a:pt x="515471" y="1111812"/>
                    </a:cubicBezTo>
                    <a:cubicBezTo>
                      <a:pt x="485589" y="1017683"/>
                      <a:pt x="512856" y="832113"/>
                      <a:pt x="448684" y="829424"/>
                    </a:cubicBezTo>
                    <a:cubicBezTo>
                      <a:pt x="384512" y="826735"/>
                      <a:pt x="369047" y="1116295"/>
                      <a:pt x="349624" y="1120777"/>
                    </a:cubicBezTo>
                    <a:cubicBezTo>
                      <a:pt x="336177" y="1032624"/>
                      <a:pt x="327411" y="898477"/>
                      <a:pt x="309282" y="856318"/>
                    </a:cubicBezTo>
                    <a:cubicBezTo>
                      <a:pt x="291153" y="814159"/>
                      <a:pt x="249069" y="889488"/>
                      <a:pt x="240852" y="867823"/>
                    </a:cubicBezTo>
                    <a:cubicBezTo>
                      <a:pt x="247227" y="820659"/>
                      <a:pt x="300007" y="770942"/>
                      <a:pt x="259977" y="737760"/>
                    </a:cubicBezTo>
                    <a:cubicBezTo>
                      <a:pt x="219947" y="704578"/>
                      <a:pt x="-3063" y="689650"/>
                      <a:pt x="672" y="668732"/>
                    </a:cubicBezTo>
                    <a:cubicBezTo>
                      <a:pt x="94577" y="646096"/>
                      <a:pt x="211343" y="642510"/>
                      <a:pt x="267148" y="597014"/>
                    </a:cubicBezTo>
                    <a:cubicBezTo>
                      <a:pt x="322953" y="551518"/>
                      <a:pt x="3735" y="535830"/>
                      <a:pt x="4482" y="511177"/>
                    </a:cubicBezTo>
                    <a:cubicBezTo>
                      <a:pt x="98612" y="491753"/>
                      <a:pt x="272751" y="469790"/>
                      <a:pt x="274171" y="436396"/>
                    </a:cubicBezTo>
                    <a:cubicBezTo>
                      <a:pt x="275591" y="403002"/>
                      <a:pt x="4482" y="381936"/>
                      <a:pt x="0" y="358777"/>
                    </a:cubicBezTo>
                    <a:cubicBezTo>
                      <a:pt x="86659" y="343836"/>
                      <a:pt x="213896" y="331546"/>
                      <a:pt x="259977" y="313953"/>
                    </a:cubicBezTo>
                    <a:cubicBezTo>
                      <a:pt x="306058" y="296360"/>
                      <a:pt x="251834" y="263677"/>
                      <a:pt x="276487" y="253218"/>
                    </a:cubicBezTo>
                    <a:cubicBezTo>
                      <a:pt x="321559" y="246196"/>
                      <a:pt x="375571" y="293373"/>
                      <a:pt x="407894" y="251201"/>
                    </a:cubicBezTo>
                    <a:cubicBezTo>
                      <a:pt x="440217" y="209029"/>
                      <a:pt x="448758" y="-7282"/>
                      <a:pt x="470423" y="189"/>
                    </a:cubicBezTo>
                    <a:cubicBezTo>
                      <a:pt x="492909" y="98801"/>
                      <a:pt x="492536" y="281232"/>
                      <a:pt x="537882" y="284594"/>
                    </a:cubicBezTo>
                    <a:cubicBezTo>
                      <a:pt x="583228" y="287956"/>
                      <a:pt x="584200" y="936"/>
                      <a:pt x="609600" y="189"/>
                    </a:cubicBezTo>
                    <a:cubicBezTo>
                      <a:pt x="636494" y="97307"/>
                      <a:pt x="659578" y="289674"/>
                      <a:pt x="690282" y="291542"/>
                    </a:cubicBezTo>
                    <a:cubicBezTo>
                      <a:pt x="720986" y="293410"/>
                      <a:pt x="744070" y="9900"/>
                      <a:pt x="766482" y="4671"/>
                    </a:cubicBezTo>
                    <a:cubicBezTo>
                      <a:pt x="788894" y="-558"/>
                      <a:pt x="800698" y="251698"/>
                      <a:pt x="824753" y="260165"/>
                    </a:cubicBezTo>
                    <a:cubicBezTo>
                      <a:pt x="848808" y="268632"/>
                      <a:pt x="865244" y="246618"/>
                      <a:pt x="885489" y="239845"/>
                    </a:cubicBezTo>
                    <a:cubicBezTo>
                      <a:pt x="889971" y="258521"/>
                      <a:pt x="826770" y="330762"/>
                      <a:pt x="863077" y="368414"/>
                    </a:cubicBezTo>
                    <a:cubicBezTo>
                      <a:pt x="899384" y="406066"/>
                      <a:pt x="1030941" y="417047"/>
                      <a:pt x="1120588" y="439459"/>
                    </a:cubicBezTo>
                    <a:cubicBezTo>
                      <a:pt x="1118347" y="463365"/>
                      <a:pt x="833232" y="487906"/>
                      <a:pt x="838200" y="515659"/>
                    </a:cubicBezTo>
                    <a:cubicBezTo>
                      <a:pt x="843168" y="543412"/>
                      <a:pt x="1146661" y="579085"/>
                      <a:pt x="1150396" y="605979"/>
                    </a:cubicBezTo>
                    <a:cubicBezTo>
                      <a:pt x="1053801" y="629661"/>
                      <a:pt x="833606" y="641053"/>
                      <a:pt x="833942" y="673214"/>
                    </a:cubicBezTo>
                    <a:cubicBezTo>
                      <a:pt x="834278" y="705375"/>
                      <a:pt x="1128059" y="731559"/>
                      <a:pt x="1129553" y="753224"/>
                    </a:cubicBezTo>
                    <a:lnTo>
                      <a:pt x="858147" y="810822"/>
                    </a:lnTo>
                    <a:lnTo>
                      <a:pt x="870847" y="850043"/>
                    </a:lnTo>
                    <a:close/>
                  </a:path>
                </a:pathLst>
              </a:custGeom>
              <a:grpFill/>
              <a:ln>
                <a:solidFill>
                  <a:schemeClr val="bg1">
                    <a:lumMod val="65000"/>
                  </a:schemeClr>
                </a:solidFill>
              </a:ln>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96" name="矩形 95"/>
          <p:cNvSpPr/>
          <p:nvPr/>
        </p:nvSpPr>
        <p:spPr>
          <a:xfrm>
            <a:off x="7232976" y="4036037"/>
            <a:ext cx="383127" cy="288733"/>
          </a:xfrm>
          <a:prstGeom prst="rect">
            <a:avLst/>
          </a:prstGeom>
          <a:solidFill>
            <a:schemeClr val="tx2">
              <a:lumMod val="60000"/>
              <a:lumOff val="40000"/>
            </a:schemeClr>
          </a:solidFill>
          <a:ln>
            <a:solidFill>
              <a:schemeClr val="tx2">
                <a:lumMod val="60000"/>
                <a:lumOff val="40000"/>
              </a:schemeClr>
            </a:solidFill>
          </a:ln>
          <a:scene3d>
            <a:camera prst="isometricTopUp"/>
            <a:lightRig rig="threePt" dir="t"/>
          </a:scene3d>
          <a:sp3d>
            <a:bevelT h="0"/>
            <a:bevelB h="4445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zh-TW" altLang="en-US"/>
          </a:p>
        </p:txBody>
      </p:sp>
      <p:sp>
        <p:nvSpPr>
          <p:cNvPr id="97" name="橢圓 96"/>
          <p:cNvSpPr/>
          <p:nvPr/>
        </p:nvSpPr>
        <p:spPr>
          <a:xfrm>
            <a:off x="7396645" y="4024141"/>
            <a:ext cx="626375" cy="626374"/>
          </a:xfrm>
          <a:prstGeom prst="ellipse">
            <a:avLst/>
          </a:prstGeom>
          <a:solidFill>
            <a:schemeClr val="tx2">
              <a:lumMod val="60000"/>
              <a:lumOff val="40000"/>
            </a:schemeClr>
          </a:solidFill>
          <a:ln>
            <a:solidFill>
              <a:schemeClr val="tx2">
                <a:lumMod val="60000"/>
                <a:lumOff val="40000"/>
              </a:schemeClr>
            </a:solidFill>
          </a:ln>
          <a:scene3d>
            <a:camera prst="isometricTopUp"/>
            <a:lightRig rig="threePt" dir="t"/>
          </a:scene3d>
          <a:sp3d>
            <a:bevelT h="0"/>
            <a:bevelB h="444500"/>
          </a:sp3d>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spcCol="0" rtlCol="0" anchor="ctr"/>
          <a:lstStyle/>
          <a:p>
            <a:pPr algn="ctr"/>
            <a:endParaRPr lang="zh-TW" altLang="en-US"/>
          </a:p>
        </p:txBody>
      </p:sp>
      <p:sp>
        <p:nvSpPr>
          <p:cNvPr id="98" name="橢圓 97"/>
          <p:cNvSpPr/>
          <p:nvPr/>
        </p:nvSpPr>
        <p:spPr>
          <a:xfrm>
            <a:off x="6630465" y="2818193"/>
            <a:ext cx="443723" cy="352249"/>
          </a:xfrm>
          <a:prstGeom prst="ellipse">
            <a:avLst/>
          </a:prstGeom>
          <a:solidFill>
            <a:srgbClr val="00B0F0"/>
          </a:solidFill>
          <a:effectLst>
            <a:glow>
              <a:schemeClr val="accent1">
                <a:alpha val="40000"/>
              </a:schemeClr>
            </a:glow>
            <a:innerShdw blurRad="114300">
              <a:prstClr val="black"/>
            </a:innerShdw>
            <a:reflection stA="0" endPos="65000" dist="50800" dir="5400000" sy="-100000" algn="bl" rotWithShape="0"/>
          </a:effectLst>
          <a:scene3d>
            <a:camera prst="orthographicFront"/>
            <a:lightRig rig="threePt" dir="t">
              <a:rot lat="0" lon="0" rev="3600000"/>
            </a:lightRig>
          </a:scene3d>
          <a:sp3d prstMaterial="softEdge">
            <a:bevelT/>
          </a:sp3d>
        </p:spPr>
        <p:style>
          <a:lnRef idx="2">
            <a:schemeClr val="accent3">
              <a:shade val="50000"/>
            </a:schemeClr>
          </a:lnRef>
          <a:fillRef idx="1">
            <a:schemeClr val="accent3"/>
          </a:fillRef>
          <a:effectRef idx="0">
            <a:schemeClr val="accent3"/>
          </a:effectRef>
          <a:fontRef idx="minor">
            <a:schemeClr val="lt1"/>
          </a:fontRef>
        </p:style>
        <p:txBody>
          <a:bodyPr lIns="91425" tIns="45713" rIns="91425" bIns="45713" spcCol="0" rtlCol="0" anchor="ctr"/>
          <a:lstStyle/>
          <a:p>
            <a:pPr algn="ctr"/>
            <a:endParaRPr lang="zh-TW" altLang="en-US"/>
          </a:p>
        </p:txBody>
      </p:sp>
      <p:cxnSp>
        <p:nvCxnSpPr>
          <p:cNvPr id="99" name="直線單箭頭接點 98"/>
          <p:cNvCxnSpPr>
            <a:stCxn id="100" idx="3"/>
          </p:cNvCxnSpPr>
          <p:nvPr/>
        </p:nvCxnSpPr>
        <p:spPr>
          <a:xfrm flipV="1">
            <a:off x="5463990" y="4415863"/>
            <a:ext cx="489676" cy="163301"/>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00" name="文字方塊 99"/>
          <p:cNvSpPr txBox="1"/>
          <p:nvPr/>
        </p:nvSpPr>
        <p:spPr>
          <a:xfrm>
            <a:off x="4081911" y="4348338"/>
            <a:ext cx="1382079" cy="461651"/>
          </a:xfrm>
          <a:prstGeom prst="rect">
            <a:avLst/>
          </a:prstGeom>
          <a:noFill/>
        </p:spPr>
        <p:txBody>
          <a:bodyPr wrap="none" lIns="91425" tIns="45713" rIns="91425" bIns="45713" rtlCol="0">
            <a:spAutoFit/>
          </a:bodyPr>
          <a:lstStyle/>
          <a:p>
            <a:r>
              <a:rPr lang="en-US" altLang="zh-TW" b="1" dirty="0">
                <a:solidFill>
                  <a:srgbClr val="FF0000"/>
                </a:solidFill>
                <a:latin typeface="Times New Roman" pitchFamily="18" charset="0"/>
                <a:cs typeface="Times New Roman" pitchFamily="18" charset="0"/>
              </a:rPr>
              <a:t>Actuated</a:t>
            </a:r>
            <a:endParaRPr lang="zh-TW" altLang="en-US" b="1" dirty="0">
              <a:solidFill>
                <a:srgbClr val="FF0000"/>
              </a:solidFill>
              <a:latin typeface="Times New Roman" pitchFamily="18" charset="0"/>
              <a:cs typeface="Times New Roman" pitchFamily="18" charset="0"/>
            </a:endParaRPr>
          </a:p>
        </p:txBody>
      </p:sp>
      <p:grpSp>
        <p:nvGrpSpPr>
          <p:cNvPr id="101" name="群組 100"/>
          <p:cNvGrpSpPr/>
          <p:nvPr/>
        </p:nvGrpSpPr>
        <p:grpSpPr>
          <a:xfrm rot="21416019">
            <a:off x="6969627" y="2258535"/>
            <a:ext cx="733753" cy="482805"/>
            <a:chOff x="4184712" y="620688"/>
            <a:chExt cx="1203793" cy="792088"/>
          </a:xfrm>
          <a:scene3d>
            <a:camera prst="isometricTopUp">
              <a:rot lat="19476224" lon="18883146" rev="3909746"/>
            </a:camera>
            <a:lightRig rig="threePt" dir="t"/>
          </a:scene3d>
        </p:grpSpPr>
        <p:sp>
          <p:nvSpPr>
            <p:cNvPr id="102" name="矩形 101"/>
            <p:cNvSpPr/>
            <p:nvPr/>
          </p:nvSpPr>
          <p:spPr>
            <a:xfrm>
              <a:off x="4184712" y="620688"/>
              <a:ext cx="792088" cy="792088"/>
            </a:xfrm>
            <a:prstGeom prst="rect">
              <a:avLst/>
            </a:prstGeom>
            <a:solidFill>
              <a:srgbClr val="FFFF00"/>
            </a:solidFill>
            <a:ln>
              <a:solidFill>
                <a:srgbClr val="FFFF00"/>
              </a:solidFill>
            </a:ln>
            <a:sp3d>
              <a:bevelT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 name="直線接點 102"/>
            <p:cNvCxnSpPr/>
            <p:nvPr/>
          </p:nvCxnSpPr>
          <p:spPr>
            <a:xfrm>
              <a:off x="4976800" y="764704"/>
              <a:ext cx="397046" cy="0"/>
            </a:xfrm>
            <a:prstGeom prst="line">
              <a:avLst/>
            </a:prstGeom>
            <a:ln w="57150">
              <a:solidFill>
                <a:schemeClr val="tx1"/>
              </a:solidFill>
            </a:ln>
            <a:sp3d>
              <a:bevelT h="127000"/>
            </a:sp3d>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a:xfrm>
              <a:off x="4968191" y="1016732"/>
              <a:ext cx="397046" cy="0"/>
            </a:xfrm>
            <a:prstGeom prst="line">
              <a:avLst/>
            </a:prstGeom>
            <a:ln w="57150">
              <a:solidFill>
                <a:schemeClr val="tx1"/>
              </a:solidFill>
            </a:ln>
            <a:sp3d>
              <a:bevelT h="127000"/>
            </a:sp3d>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a:xfrm>
              <a:off x="4991459" y="1240184"/>
              <a:ext cx="397046" cy="0"/>
            </a:xfrm>
            <a:prstGeom prst="line">
              <a:avLst/>
            </a:prstGeom>
            <a:ln w="57150">
              <a:solidFill>
                <a:schemeClr val="tx1"/>
              </a:solidFill>
            </a:ln>
            <a:sp3d>
              <a:bevelT h="127000"/>
            </a:sp3d>
          </p:spPr>
          <p:style>
            <a:lnRef idx="1">
              <a:schemeClr val="accent1"/>
            </a:lnRef>
            <a:fillRef idx="0">
              <a:schemeClr val="accent1"/>
            </a:fillRef>
            <a:effectRef idx="0">
              <a:schemeClr val="accent1"/>
            </a:effectRef>
            <a:fontRef idx="minor">
              <a:schemeClr val="tx1"/>
            </a:fontRef>
          </p:style>
        </p:cxnSp>
      </p:grpSp>
      <p:sp>
        <p:nvSpPr>
          <p:cNvPr id="106" name="橢圓 105"/>
          <p:cNvSpPr/>
          <p:nvPr/>
        </p:nvSpPr>
        <p:spPr>
          <a:xfrm>
            <a:off x="6529953" y="3779755"/>
            <a:ext cx="443723" cy="352249"/>
          </a:xfrm>
          <a:prstGeom prst="ellipse">
            <a:avLst/>
          </a:prstGeom>
          <a:solidFill>
            <a:srgbClr val="00B0F0"/>
          </a:solidFill>
          <a:effectLst>
            <a:glow>
              <a:schemeClr val="accent1">
                <a:alpha val="40000"/>
              </a:schemeClr>
            </a:glow>
            <a:innerShdw blurRad="114300">
              <a:prstClr val="black"/>
            </a:innerShdw>
            <a:reflection stA="0" endPos="65000" dist="50800" dir="5400000" sy="-100000" algn="bl" rotWithShape="0"/>
          </a:effectLst>
          <a:scene3d>
            <a:camera prst="orthographicFront"/>
            <a:lightRig rig="threePt" dir="t">
              <a:rot lat="0" lon="0" rev="3600000"/>
            </a:lightRig>
          </a:scene3d>
          <a:sp3d prstMaterial="softEdge">
            <a:bevelT/>
          </a:sp3d>
        </p:spPr>
        <p:style>
          <a:lnRef idx="2">
            <a:schemeClr val="accent3">
              <a:shade val="50000"/>
            </a:schemeClr>
          </a:lnRef>
          <a:fillRef idx="1">
            <a:schemeClr val="accent3"/>
          </a:fillRef>
          <a:effectRef idx="0">
            <a:schemeClr val="accent3"/>
          </a:effectRef>
          <a:fontRef idx="minor">
            <a:schemeClr val="lt1"/>
          </a:fontRef>
        </p:style>
        <p:txBody>
          <a:bodyPr lIns="91425" tIns="45713" rIns="91425" bIns="45713" spcCol="0" rtlCol="0" anchor="ctr"/>
          <a:lstStyle/>
          <a:p>
            <a:pPr algn="ctr"/>
            <a:endParaRPr lang="zh-TW" altLang="en-US"/>
          </a:p>
        </p:txBody>
      </p:sp>
      <p:sp>
        <p:nvSpPr>
          <p:cNvPr id="107" name="矩形 106"/>
          <p:cNvSpPr/>
          <p:nvPr/>
        </p:nvSpPr>
        <p:spPr>
          <a:xfrm>
            <a:off x="1064004" y="5264913"/>
            <a:ext cx="626853" cy="6187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手繪多邊形 107"/>
          <p:cNvSpPr/>
          <p:nvPr/>
        </p:nvSpPr>
        <p:spPr>
          <a:xfrm rot="16200000">
            <a:off x="1480109" y="5428687"/>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09" name="矩形 108"/>
          <p:cNvSpPr/>
          <p:nvPr/>
        </p:nvSpPr>
        <p:spPr>
          <a:xfrm>
            <a:off x="1964486" y="5267040"/>
            <a:ext cx="626853" cy="6187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手繪多邊形 109"/>
          <p:cNvSpPr/>
          <p:nvPr/>
        </p:nvSpPr>
        <p:spPr>
          <a:xfrm>
            <a:off x="1971665" y="5854116"/>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1" name="手繪多邊形 110"/>
          <p:cNvSpPr/>
          <p:nvPr/>
        </p:nvSpPr>
        <p:spPr>
          <a:xfrm rot="16200000">
            <a:off x="2393236" y="5430814"/>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2" name="手繪多邊形 111"/>
          <p:cNvSpPr/>
          <p:nvPr/>
        </p:nvSpPr>
        <p:spPr>
          <a:xfrm rot="5400000">
            <a:off x="1547568" y="5449037"/>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3" name="手繪多邊形 112"/>
          <p:cNvSpPr/>
          <p:nvPr/>
        </p:nvSpPr>
        <p:spPr>
          <a:xfrm>
            <a:off x="1971665" y="5854850"/>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4" name="手繪多邊形 113"/>
          <p:cNvSpPr/>
          <p:nvPr/>
        </p:nvSpPr>
        <p:spPr>
          <a:xfrm flipH="1" flipV="1">
            <a:off x="1964812" y="5020090"/>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5" name="矩形 114"/>
          <p:cNvSpPr/>
          <p:nvPr/>
        </p:nvSpPr>
        <p:spPr>
          <a:xfrm>
            <a:off x="2889015" y="5267040"/>
            <a:ext cx="626853" cy="6187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手繪多邊形 115"/>
          <p:cNvSpPr/>
          <p:nvPr/>
        </p:nvSpPr>
        <p:spPr>
          <a:xfrm>
            <a:off x="2896194" y="5854116"/>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7" name="手繪多邊形 116"/>
          <p:cNvSpPr/>
          <p:nvPr/>
        </p:nvSpPr>
        <p:spPr>
          <a:xfrm rot="16200000">
            <a:off x="3317765" y="5430814"/>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8" name="手繪多邊形 117"/>
          <p:cNvSpPr/>
          <p:nvPr/>
        </p:nvSpPr>
        <p:spPr>
          <a:xfrm rot="5400000">
            <a:off x="2472097" y="5449037"/>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19" name="手繪多邊形 118"/>
          <p:cNvSpPr/>
          <p:nvPr/>
        </p:nvSpPr>
        <p:spPr>
          <a:xfrm>
            <a:off x="2896194" y="5854850"/>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0" name="手繪多邊形 119"/>
          <p:cNvSpPr/>
          <p:nvPr/>
        </p:nvSpPr>
        <p:spPr>
          <a:xfrm flipH="1" flipV="1">
            <a:off x="2889341" y="5020090"/>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1" name="矩形 120"/>
          <p:cNvSpPr/>
          <p:nvPr/>
        </p:nvSpPr>
        <p:spPr>
          <a:xfrm>
            <a:off x="3787663" y="5267040"/>
            <a:ext cx="626853" cy="6187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手繪多邊形 121"/>
          <p:cNvSpPr/>
          <p:nvPr/>
        </p:nvSpPr>
        <p:spPr>
          <a:xfrm>
            <a:off x="3794844" y="5854116"/>
            <a:ext cx="612499"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3" name="手繪多邊形 122"/>
          <p:cNvSpPr/>
          <p:nvPr/>
        </p:nvSpPr>
        <p:spPr>
          <a:xfrm rot="16200000">
            <a:off x="4204839" y="5430814"/>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4" name="手繪多邊形 123"/>
          <p:cNvSpPr/>
          <p:nvPr/>
        </p:nvSpPr>
        <p:spPr>
          <a:xfrm rot="5400000">
            <a:off x="3370746" y="5449036"/>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5" name="手繪多邊形 124"/>
          <p:cNvSpPr/>
          <p:nvPr/>
        </p:nvSpPr>
        <p:spPr>
          <a:xfrm>
            <a:off x="3794844" y="5854850"/>
            <a:ext cx="612499"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6" name="手繪多邊形 125"/>
          <p:cNvSpPr/>
          <p:nvPr/>
        </p:nvSpPr>
        <p:spPr>
          <a:xfrm flipH="1" flipV="1">
            <a:off x="3787990" y="5020090"/>
            <a:ext cx="612499"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7" name="手繪多邊形 126"/>
          <p:cNvSpPr/>
          <p:nvPr/>
        </p:nvSpPr>
        <p:spPr>
          <a:xfrm>
            <a:off x="1058538" y="5851989"/>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8" name="手繪多邊形 127"/>
          <p:cNvSpPr/>
          <p:nvPr/>
        </p:nvSpPr>
        <p:spPr>
          <a:xfrm rot="5400000">
            <a:off x="634441" y="5446910"/>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29" name="手繪多邊形 128"/>
          <p:cNvSpPr/>
          <p:nvPr/>
        </p:nvSpPr>
        <p:spPr>
          <a:xfrm>
            <a:off x="1058538" y="5852723"/>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sp>
        <p:nvSpPr>
          <p:cNvPr id="130" name="手繪多邊形 129"/>
          <p:cNvSpPr/>
          <p:nvPr/>
        </p:nvSpPr>
        <p:spPr>
          <a:xfrm flipH="1" flipV="1">
            <a:off x="1051685" y="5017963"/>
            <a:ext cx="612498" cy="28348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itchFamily="18" charset="0"/>
              <a:cs typeface="Times New Roman" pitchFamily="18" charset="0"/>
            </a:endParaRPr>
          </a:p>
        </p:txBody>
      </p:sp>
      <p:grpSp>
        <p:nvGrpSpPr>
          <p:cNvPr id="131" name="群組 104"/>
          <p:cNvGrpSpPr>
            <a:grpSpLocks/>
          </p:cNvGrpSpPr>
          <p:nvPr/>
        </p:nvGrpSpPr>
        <p:grpSpPr bwMode="auto">
          <a:xfrm>
            <a:off x="942654" y="4615335"/>
            <a:ext cx="1899372" cy="1486085"/>
            <a:chOff x="368300" y="4121150"/>
            <a:chExt cx="1899372" cy="1486085"/>
          </a:xfrm>
        </p:grpSpPr>
        <p:sp>
          <p:nvSpPr>
            <p:cNvPr id="132" name="Oval 32"/>
            <p:cNvSpPr>
              <a:spLocks noChangeArrowheads="1"/>
            </p:cNvSpPr>
            <p:nvPr/>
          </p:nvSpPr>
          <p:spPr bwMode="auto">
            <a:xfrm>
              <a:off x="1117326" y="4557663"/>
              <a:ext cx="1150346" cy="1049572"/>
            </a:xfrm>
            <a:prstGeom prst="ellipse">
              <a:avLst/>
            </a:prstGeom>
            <a:solidFill>
              <a:srgbClr val="00B0F0">
                <a:alpha val="50000"/>
              </a:srgbClr>
            </a:solidFill>
            <a:ln w="28575">
              <a:solidFill>
                <a:schemeClr val="tx1"/>
              </a:solidFill>
              <a:round/>
              <a:headEnd/>
              <a:tailEnd/>
            </a:ln>
          </p:spPr>
          <p:txBody>
            <a:bodyPr wrap="none" anchor="ctr"/>
            <a:lstStyle/>
            <a:p>
              <a:endParaRPr lang="zh-TW" altLang="en-US" sz="1400"/>
            </a:p>
          </p:txBody>
        </p:sp>
        <p:sp>
          <p:nvSpPr>
            <p:cNvPr id="133" name="Text Box 34"/>
            <p:cNvSpPr txBox="1">
              <a:spLocks noChangeArrowheads="1"/>
            </p:cNvSpPr>
            <p:nvPr/>
          </p:nvSpPr>
          <p:spPr bwMode="auto">
            <a:xfrm>
              <a:off x="368300" y="4121150"/>
              <a:ext cx="1135063" cy="307975"/>
            </a:xfrm>
            <a:prstGeom prst="rect">
              <a:avLst/>
            </a:prstGeom>
            <a:noFill/>
            <a:ln w="9525">
              <a:noFill/>
              <a:miter lim="800000"/>
              <a:headEnd/>
              <a:tailEnd/>
            </a:ln>
          </p:spPr>
          <p:txBody>
            <a:bodyPr>
              <a:spAutoFit/>
            </a:bodyPr>
            <a:lstStyle/>
            <a:p>
              <a:pPr>
                <a:spcBef>
                  <a:spcPct val="50000"/>
                </a:spcBef>
              </a:pPr>
              <a:r>
                <a:rPr lang="en-US" altLang="zh-TW" sz="1400" dirty="0"/>
                <a:t>Droplet</a:t>
              </a:r>
            </a:p>
          </p:txBody>
        </p:sp>
        <p:cxnSp>
          <p:nvCxnSpPr>
            <p:cNvPr id="134" name="AutoShape 35"/>
            <p:cNvCxnSpPr>
              <a:cxnSpLocks noChangeShapeType="1"/>
              <a:stCxn id="133" idx="2"/>
              <a:endCxn id="132" idx="0"/>
            </p:cNvCxnSpPr>
            <p:nvPr/>
          </p:nvCxnSpPr>
          <p:spPr bwMode="auto">
            <a:xfrm>
              <a:off x="935832" y="4429125"/>
              <a:ext cx="756667" cy="128538"/>
            </a:xfrm>
            <a:prstGeom prst="straightConnector1">
              <a:avLst/>
            </a:prstGeom>
            <a:noFill/>
            <a:ln w="28575">
              <a:solidFill>
                <a:schemeClr val="tx1"/>
              </a:solidFill>
              <a:round/>
              <a:headEnd/>
              <a:tailEnd type="triangle" w="med" len="med"/>
            </a:ln>
          </p:spPr>
        </p:cxnSp>
      </p:grpSp>
      <p:cxnSp>
        <p:nvCxnSpPr>
          <p:cNvPr id="135" name="直線單箭頭接點 134"/>
          <p:cNvCxnSpPr>
            <a:stCxn id="100" idx="1"/>
          </p:cNvCxnSpPr>
          <p:nvPr/>
        </p:nvCxnSpPr>
        <p:spPr>
          <a:xfrm flipH="1" flipV="1">
            <a:off x="3624015" y="3883427"/>
            <a:ext cx="457896" cy="695737"/>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36" name="直線單箭頭接點 135"/>
          <p:cNvCxnSpPr>
            <a:stCxn id="100" idx="1"/>
          </p:cNvCxnSpPr>
          <p:nvPr/>
        </p:nvCxnSpPr>
        <p:spPr>
          <a:xfrm flipH="1">
            <a:off x="3501705" y="4579164"/>
            <a:ext cx="580206" cy="582667"/>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137" name="Text Box 22"/>
          <p:cNvSpPr txBox="1">
            <a:spLocks noChangeArrowheads="1"/>
          </p:cNvSpPr>
          <p:nvPr/>
        </p:nvSpPr>
        <p:spPr bwMode="auto">
          <a:xfrm>
            <a:off x="2145958" y="6301953"/>
            <a:ext cx="4000511" cy="307777"/>
          </a:xfrm>
          <a:prstGeom prst="rect">
            <a:avLst/>
          </a:prstGeom>
          <a:noFill/>
          <a:ln w="9525">
            <a:noFill/>
            <a:miter lim="800000"/>
            <a:headEnd/>
            <a:tailEnd/>
          </a:ln>
        </p:spPr>
        <p:txBody>
          <a:bodyPr wrap="square">
            <a:spAutoFit/>
          </a:bodyPr>
          <a:lstStyle/>
          <a:p>
            <a:pPr algn="ctr">
              <a:spcBef>
                <a:spcPct val="50000"/>
              </a:spcBef>
            </a:pPr>
            <a:r>
              <a:rPr lang="en-US" altLang="zh-TW" sz="1400" b="1" dirty="0" smtClean="0"/>
              <a:t>Generated electrical field</a:t>
            </a:r>
            <a:endParaRPr lang="en-US" altLang="zh-TW" sz="1400" b="1" dirty="0"/>
          </a:p>
        </p:txBody>
      </p:sp>
      <p:cxnSp>
        <p:nvCxnSpPr>
          <p:cNvPr id="138" name="AutoShape 24"/>
          <p:cNvCxnSpPr>
            <a:cxnSpLocks noChangeShapeType="1"/>
          </p:cNvCxnSpPr>
          <p:nvPr/>
        </p:nvCxnSpPr>
        <p:spPr bwMode="auto">
          <a:xfrm rot="10800000">
            <a:off x="3317554" y="5830468"/>
            <a:ext cx="757230" cy="423857"/>
          </a:xfrm>
          <a:prstGeom prst="straightConnector1">
            <a:avLst/>
          </a:prstGeom>
          <a:noFill/>
          <a:ln w="28575">
            <a:solidFill>
              <a:schemeClr val="tx1"/>
            </a:solidFill>
            <a:miter lim="800000"/>
            <a:headEnd/>
            <a:tailEnd type="triangle" w="med" len="med"/>
          </a:ln>
        </p:spPr>
      </p:cxnSp>
    </p:spTree>
    <p:extLst>
      <p:ext uri="{BB962C8B-B14F-4D97-AF65-F5344CB8AC3E}">
        <p14:creationId xmlns:p14="http://schemas.microsoft.com/office/powerpoint/2010/main" val="372046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3"/>
                                        </p:tgtEl>
                                        <p:attrNameLst>
                                          <p:attrName>fillcolor</p:attrName>
                                        </p:attrNameLst>
                                      </p:cBhvr>
                                      <p:to>
                                        <a:schemeClr val="hlink"/>
                                      </p:to>
                                    </p:animClr>
                                    <p:set>
                                      <p:cBhvr>
                                        <p:cTn id="7" dur="500" fill="hold"/>
                                        <p:tgtEl>
                                          <p:spTgt spid="63"/>
                                        </p:tgtEl>
                                        <p:attrNameLst>
                                          <p:attrName>fill.type</p:attrName>
                                        </p:attrNameLst>
                                      </p:cBhvr>
                                      <p:to>
                                        <p:strVal val="solid"/>
                                      </p:to>
                                    </p:set>
                                    <p:set>
                                      <p:cBhvr>
                                        <p:cTn id="8" dur="500" fill="hold"/>
                                        <p:tgtEl>
                                          <p:spTgt spid="6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15"/>
                                        </p:tgtEl>
                                        <p:attrNameLst>
                                          <p:attrName>fillcolor</p:attrName>
                                        </p:attrNameLst>
                                      </p:cBhvr>
                                      <p:to>
                                        <a:srgbClr val="FF0000"/>
                                      </p:to>
                                    </p:animClr>
                                    <p:set>
                                      <p:cBhvr>
                                        <p:cTn id="11" dur="500" fill="hold"/>
                                        <p:tgtEl>
                                          <p:spTgt spid="115"/>
                                        </p:tgtEl>
                                        <p:attrNameLst>
                                          <p:attrName>fill.type</p:attrName>
                                        </p:attrNameLst>
                                      </p:cBhvr>
                                      <p:to>
                                        <p:strVal val="solid"/>
                                      </p:to>
                                    </p:set>
                                    <p:set>
                                      <p:cBhvr>
                                        <p:cTn id="12" dur="500" fill="hold"/>
                                        <p:tgtEl>
                                          <p:spTgt spid="11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120"/>
                                        </p:tgtEl>
                                        <p:attrNameLst>
                                          <p:attrName>fillcolor</p:attrName>
                                        </p:attrNameLst>
                                      </p:cBhvr>
                                      <p:to>
                                        <a:srgbClr val="FF0000"/>
                                      </p:to>
                                    </p:animClr>
                                    <p:set>
                                      <p:cBhvr>
                                        <p:cTn id="15" dur="500" fill="hold"/>
                                        <p:tgtEl>
                                          <p:spTgt spid="120"/>
                                        </p:tgtEl>
                                        <p:attrNameLst>
                                          <p:attrName>fill.type</p:attrName>
                                        </p:attrNameLst>
                                      </p:cBhvr>
                                      <p:to>
                                        <p:strVal val="solid"/>
                                      </p:to>
                                    </p:set>
                                    <p:set>
                                      <p:cBhvr>
                                        <p:cTn id="16" dur="500" fill="hold"/>
                                        <p:tgtEl>
                                          <p:spTgt spid="12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117"/>
                                        </p:tgtEl>
                                        <p:attrNameLst>
                                          <p:attrName>fillcolor</p:attrName>
                                        </p:attrNameLst>
                                      </p:cBhvr>
                                      <p:to>
                                        <a:srgbClr val="FF0000"/>
                                      </p:to>
                                    </p:animClr>
                                    <p:set>
                                      <p:cBhvr>
                                        <p:cTn id="19" dur="500" fill="hold"/>
                                        <p:tgtEl>
                                          <p:spTgt spid="117"/>
                                        </p:tgtEl>
                                        <p:attrNameLst>
                                          <p:attrName>fill.type</p:attrName>
                                        </p:attrNameLst>
                                      </p:cBhvr>
                                      <p:to>
                                        <p:strVal val="solid"/>
                                      </p:to>
                                    </p:set>
                                    <p:set>
                                      <p:cBhvr>
                                        <p:cTn id="20" dur="500" fill="hold"/>
                                        <p:tgtEl>
                                          <p:spTgt spid="11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119"/>
                                        </p:tgtEl>
                                        <p:attrNameLst>
                                          <p:attrName>fillcolor</p:attrName>
                                        </p:attrNameLst>
                                      </p:cBhvr>
                                      <p:to>
                                        <a:srgbClr val="FF0000"/>
                                      </p:to>
                                    </p:animClr>
                                    <p:set>
                                      <p:cBhvr>
                                        <p:cTn id="23" dur="500" fill="hold"/>
                                        <p:tgtEl>
                                          <p:spTgt spid="119"/>
                                        </p:tgtEl>
                                        <p:attrNameLst>
                                          <p:attrName>fill.type</p:attrName>
                                        </p:attrNameLst>
                                      </p:cBhvr>
                                      <p:to>
                                        <p:strVal val="solid"/>
                                      </p:to>
                                    </p:set>
                                    <p:set>
                                      <p:cBhvr>
                                        <p:cTn id="24" dur="500" fill="hold"/>
                                        <p:tgtEl>
                                          <p:spTgt spid="119"/>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118"/>
                                        </p:tgtEl>
                                        <p:attrNameLst>
                                          <p:attrName>fillcolor</p:attrName>
                                        </p:attrNameLst>
                                      </p:cBhvr>
                                      <p:to>
                                        <a:srgbClr val="FF0000"/>
                                      </p:to>
                                    </p:animClr>
                                    <p:set>
                                      <p:cBhvr>
                                        <p:cTn id="27" dur="500" fill="hold"/>
                                        <p:tgtEl>
                                          <p:spTgt spid="118"/>
                                        </p:tgtEl>
                                        <p:attrNameLst>
                                          <p:attrName>fill.type</p:attrName>
                                        </p:attrNameLst>
                                      </p:cBhvr>
                                      <p:to>
                                        <p:strVal val="solid"/>
                                      </p:to>
                                    </p:set>
                                    <p:set>
                                      <p:cBhvr>
                                        <p:cTn id="28" dur="500" fill="hold"/>
                                        <p:tgtEl>
                                          <p:spTgt spid="118"/>
                                        </p:tgtEl>
                                        <p:attrNameLst>
                                          <p:attrName>fill.on</p:attrName>
                                        </p:attrNameLst>
                                      </p:cBhvr>
                                      <p:to>
                                        <p:strVal val="true"/>
                                      </p:to>
                                    </p:set>
                                  </p:childTnLst>
                                </p:cTn>
                              </p:par>
                              <p:par>
                                <p:cTn id="29" presetID="10"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fade">
                                      <p:cBhvr>
                                        <p:cTn id="31" dur="500"/>
                                        <p:tgtEl>
                                          <p:spTgt spid="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childTnLst>
                                </p:cTn>
                              </p:par>
                              <p:par>
                                <p:cTn id="35" presetID="10"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strips(downRight)">
                                      <p:cBhvr>
                                        <p:cTn id="45" dur="500"/>
                                        <p:tgtEl>
                                          <p:spTgt spid="137"/>
                                        </p:tgtEl>
                                      </p:cBhvr>
                                    </p:animEffect>
                                  </p:childTnLst>
                                </p:cTn>
                              </p:par>
                              <p:par>
                                <p:cTn id="46" presetID="18" presetClass="entr" presetSubtype="3" fill="hold" nodeType="withEffect">
                                  <p:stCondLst>
                                    <p:cond delay="0"/>
                                  </p:stCondLst>
                                  <p:childTnLst>
                                    <p:set>
                                      <p:cBhvr>
                                        <p:cTn id="47" dur="1" fill="hold">
                                          <p:stCondLst>
                                            <p:cond delay="0"/>
                                          </p:stCondLst>
                                        </p:cTn>
                                        <p:tgtEl>
                                          <p:spTgt spid="138"/>
                                        </p:tgtEl>
                                        <p:attrNameLst>
                                          <p:attrName>style.visibility</p:attrName>
                                        </p:attrNameLst>
                                      </p:cBhvr>
                                      <p:to>
                                        <p:strVal val="visible"/>
                                      </p:to>
                                    </p:set>
                                    <p:animEffect transition="in" filter="strips(upRight)">
                                      <p:cBhvr>
                                        <p:cTn id="48" dur="500"/>
                                        <p:tgtEl>
                                          <p:spTgt spid="138"/>
                                        </p:tgtEl>
                                      </p:cBhvr>
                                    </p:animEffect>
                                  </p:childTnLst>
                                </p:cTn>
                              </p:par>
                            </p:childTnLst>
                          </p:cTn>
                        </p:par>
                        <p:par>
                          <p:cTn id="49" fill="hold">
                            <p:stCondLst>
                              <p:cond delay="500"/>
                            </p:stCondLst>
                            <p:childTnLst>
                              <p:par>
                                <p:cTn id="50" presetID="63" presetClass="path" presetSubtype="0" accel="50000" decel="50000" fill="hold" grpId="0" nodeType="afterEffect">
                                  <p:stCondLst>
                                    <p:cond delay="0"/>
                                  </p:stCondLst>
                                  <p:childTnLst>
                                    <p:animMotion origin="layout" path="M -3.88889E-6 3.7037E-6 L 0.12362 3.7037E-6 " pathEditMode="relative" rAng="0" ptsTypes="AA">
                                      <p:cBhvr>
                                        <p:cTn id="51" dur="500" fill="hold"/>
                                        <p:tgtEl>
                                          <p:spTgt spid="49"/>
                                        </p:tgtEl>
                                        <p:attrNameLst>
                                          <p:attrName>ppt_x</p:attrName>
                                          <p:attrName>ppt_y</p:attrName>
                                        </p:attrNameLst>
                                      </p:cBhvr>
                                      <p:rCtr x="62" y="0"/>
                                    </p:animMotion>
                                  </p:childTnLst>
                                </p:cTn>
                              </p:par>
                              <p:par>
                                <p:cTn id="52" presetID="42" presetClass="path" presetSubtype="0" accel="50000" decel="50000" fill="hold" grpId="0" nodeType="withEffect">
                                  <p:stCondLst>
                                    <p:cond delay="0"/>
                                  </p:stCondLst>
                                  <p:childTnLst>
                                    <p:animMotion origin="layout" path="M 1.66667E-6 1.85185E-6 L -0.04931 0.04444 " pathEditMode="relative" rAng="0" ptsTypes="AA">
                                      <p:cBhvr>
                                        <p:cTn id="53" dur="500" fill="hold"/>
                                        <p:tgtEl>
                                          <p:spTgt spid="106"/>
                                        </p:tgtEl>
                                        <p:attrNameLst>
                                          <p:attrName>ppt_x</p:attrName>
                                          <p:attrName>ppt_y</p:attrName>
                                        </p:attrNameLst>
                                      </p:cBhvr>
                                      <p:rCtr x="-2465" y="2222"/>
                                    </p:animMotion>
                                  </p:childTnLst>
                                </p:cTn>
                              </p:par>
                              <p:par>
                                <p:cTn id="54" presetID="63" presetClass="path" presetSubtype="0" accel="50000" decel="50000" fill="hold" nodeType="withEffect">
                                  <p:stCondLst>
                                    <p:cond delay="0"/>
                                  </p:stCondLst>
                                  <p:childTnLst>
                                    <p:animMotion origin="layout" path="M -8.33333E-7 0 L 0.10504 -0.00162 " pathEditMode="relative" rAng="0" ptsTypes="AA">
                                      <p:cBhvr>
                                        <p:cTn id="55" dur="500" fill="hold"/>
                                        <p:tgtEl>
                                          <p:spTgt spid="131"/>
                                        </p:tgtEl>
                                        <p:attrNameLst>
                                          <p:attrName>ppt_x</p:attrName>
                                          <p:attrName>ppt_y</p:attrName>
                                        </p:attrNameLst>
                                      </p:cBhvr>
                                      <p:rCtr x="52"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0" grpId="0"/>
      <p:bldP spid="106" grpId="0" animBg="1"/>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xfrm>
            <a:off x="6738105" y="6453336"/>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AC11953-BED6-4769-8715-CB16B573C8B3}" type="slidenum">
              <a:rPr lang="zh-CN" altLang="en-US" sz="1600" b="0">
                <a:ea typeface="SimSun" pitchFamily="2" charset="-122"/>
              </a:rPr>
              <a:pPr eaLnBrk="1" hangingPunct="1"/>
              <a:t>40</a:t>
            </a:fld>
            <a:endParaRPr lang="en-US" altLang="zh-CN" sz="1600" b="0" dirty="0">
              <a:ea typeface="SimSun" pitchFamily="2" charset="-122"/>
            </a:endParaRPr>
          </a:p>
        </p:txBody>
      </p:sp>
      <p:sp>
        <p:nvSpPr>
          <p:cNvPr id="1012738" name="Rectangle 2"/>
          <p:cNvSpPr>
            <a:spLocks noGrp="1" noChangeArrowheads="1"/>
          </p:cNvSpPr>
          <p:nvPr>
            <p:ph type="title"/>
          </p:nvPr>
        </p:nvSpPr>
        <p:spPr>
          <a:xfrm>
            <a:off x="457200" y="-99392"/>
            <a:ext cx="8229600" cy="919163"/>
          </a:xfrm>
        </p:spPr>
        <p:txBody>
          <a:bodyPr/>
          <a:lstStyle/>
          <a:p>
            <a:pPr eaLnBrk="1" hangingPunct="1">
              <a:defRPr/>
            </a:pPr>
            <a:r>
              <a:rPr lang="en-US" altLang="ja-JP" dirty="0" smtClean="0">
                <a:ea typeface="MS PGothic" pitchFamily="34" charset="-128"/>
                <a:cs typeface="MS PGothic" pitchFamily="34" charset="-128"/>
              </a:rPr>
              <a:t/>
            </a:r>
            <a:br>
              <a:rPr lang="en-US" altLang="ja-JP" dirty="0" smtClean="0">
                <a:ea typeface="MS PGothic" pitchFamily="34" charset="-128"/>
                <a:cs typeface="MS PGothic" pitchFamily="34" charset="-128"/>
              </a:rPr>
            </a:br>
            <a:r>
              <a:rPr lang="en-US" altLang="ko-KR" dirty="0">
                <a:solidFill>
                  <a:srgbClr val="FF0000"/>
                </a:solidFill>
                <a:effectLst>
                  <a:outerShdw blurRad="38100" dist="38100" dir="2700000" algn="tl">
                    <a:srgbClr val="C0C0C0"/>
                  </a:outerShdw>
                </a:effectLst>
                <a:ea typeface="Gulim" pitchFamily="34" charset="-127"/>
              </a:rPr>
              <a:t>Appendixes</a:t>
            </a:r>
            <a:r>
              <a:rPr lang="en-US" altLang="ja-JP" dirty="0">
                <a:ea typeface="MS PGothic" pitchFamily="34" charset="-128"/>
                <a:cs typeface="MS PGothic" pitchFamily="34" charset="-128"/>
              </a:rPr>
              <a:t/>
            </a:r>
            <a:br>
              <a:rPr lang="en-US" altLang="ja-JP" dirty="0">
                <a:ea typeface="MS PGothic" pitchFamily="34" charset="-128"/>
                <a:cs typeface="MS PGothic" pitchFamily="34" charset="-128"/>
              </a:rPr>
            </a:br>
            <a:r>
              <a:rPr lang="en-US" altLang="ja-JP" dirty="0" smtClean="0">
                <a:ea typeface="MS PGothic" pitchFamily="34" charset="-128"/>
                <a:cs typeface="MS PGothic" pitchFamily="34" charset="-128"/>
              </a:rPr>
              <a:t>Motivation </a:t>
            </a:r>
            <a:r>
              <a:rPr lang="en-US" altLang="ja-JP" dirty="0">
                <a:ea typeface="MS PGothic" pitchFamily="34" charset="-128"/>
                <a:cs typeface="MS PGothic" pitchFamily="34" charset="-128"/>
              </a:rPr>
              <a:t>for </a:t>
            </a:r>
            <a:r>
              <a:rPr lang="en-US" altLang="zh-TW" dirty="0" smtClean="0">
                <a:ea typeface="MS PGothic" pitchFamily="34" charset="-128"/>
                <a:cs typeface="MS PGothic" pitchFamily="34" charset="-128"/>
              </a:rPr>
              <a:t>Microfluidic </a:t>
            </a:r>
            <a:r>
              <a:rPr lang="en-US" altLang="ja-JP" dirty="0" smtClean="0">
                <a:ea typeface="MS PGothic" pitchFamily="34" charset="-128"/>
                <a:cs typeface="MS PGothic" pitchFamily="34" charset="-128"/>
              </a:rPr>
              <a:t>Biochips</a:t>
            </a:r>
            <a:endParaRPr lang="en-US" altLang="ja-JP" dirty="0">
              <a:ea typeface="MS PGothic" pitchFamily="34" charset="-128"/>
              <a:cs typeface="MS PGothic" pitchFamily="34" charset="-128"/>
            </a:endParaRPr>
          </a:p>
        </p:txBody>
      </p:sp>
      <p:sp>
        <p:nvSpPr>
          <p:cNvPr id="5124" name="Rectangle 3"/>
          <p:cNvSpPr>
            <a:spLocks noGrp="1" noChangeArrowheads="1"/>
          </p:cNvSpPr>
          <p:nvPr>
            <p:ph type="body" idx="1"/>
          </p:nvPr>
        </p:nvSpPr>
        <p:spPr>
          <a:xfrm>
            <a:off x="228600" y="1095375"/>
            <a:ext cx="8637588" cy="2895600"/>
          </a:xfrm>
        </p:spPr>
        <p:txBody>
          <a:bodyPr/>
          <a:lstStyle/>
          <a:p>
            <a:pPr eaLnBrk="1" hangingPunct="1">
              <a:defRPr/>
            </a:pPr>
            <a:r>
              <a:rPr lang="en-US" altLang="zh-TW" sz="2000" b="1" dirty="0" smtClean="0">
                <a:solidFill>
                  <a:srgbClr val="FF0000"/>
                </a:solidFill>
              </a:rPr>
              <a:t>Applications: </a:t>
            </a:r>
            <a:r>
              <a:rPr kumimoji="1" lang="en-US" altLang="zh-CN" sz="2000" dirty="0" smtClean="0">
                <a:ea typeface="SimSun" pitchFamily="2" charset="-122"/>
              </a:rPr>
              <a:t>Clinical diagnostics, </a:t>
            </a:r>
            <a:r>
              <a:rPr lang="en-US" altLang="ja-JP" sz="2000" dirty="0" smtClean="0">
                <a:ea typeface="ＭＳ Ｐゴシック" pitchFamily="34" charset="-128"/>
              </a:rPr>
              <a:t>environmental monitoring, automated drug discovery, etc. </a:t>
            </a:r>
            <a:endParaRPr lang="en-US" altLang="zh-TW" sz="2000" dirty="0" smtClean="0"/>
          </a:p>
        </p:txBody>
      </p:sp>
      <p:grpSp>
        <p:nvGrpSpPr>
          <p:cNvPr id="7" name="群組 6"/>
          <p:cNvGrpSpPr/>
          <p:nvPr/>
        </p:nvGrpSpPr>
        <p:grpSpPr>
          <a:xfrm>
            <a:off x="931029" y="2286000"/>
            <a:ext cx="4972050" cy="1184275"/>
            <a:chOff x="931029" y="2286000"/>
            <a:chExt cx="4972050" cy="1184275"/>
          </a:xfrm>
        </p:grpSpPr>
        <p:pic>
          <p:nvPicPr>
            <p:cNvPr id="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29" y="2435225"/>
              <a:ext cx="1127125" cy="1035050"/>
            </a:xfrm>
            <a:prstGeom prst="rect">
              <a:avLst/>
            </a:prstGeom>
            <a:noFill/>
            <a:ln w="9525">
              <a:noFill/>
              <a:miter lim="800000"/>
              <a:headEnd/>
              <a:tailEnd/>
            </a:ln>
          </p:spPr>
        </p:pic>
        <p:sp>
          <p:nvSpPr>
            <p:cNvPr id="27" name="Text Box 9"/>
            <p:cNvSpPr txBox="1">
              <a:spLocks noChangeArrowheads="1"/>
            </p:cNvSpPr>
            <p:nvPr/>
          </p:nvSpPr>
          <p:spPr bwMode="auto">
            <a:xfrm>
              <a:off x="1940679" y="25908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Test tubes</a:t>
              </a:r>
            </a:p>
          </p:txBody>
        </p:sp>
        <p:grpSp>
          <p:nvGrpSpPr>
            <p:cNvPr id="44" name="Group 26"/>
            <p:cNvGrpSpPr>
              <a:grpSpLocks/>
            </p:cNvGrpSpPr>
            <p:nvPr/>
          </p:nvGrpSpPr>
          <p:grpSpPr bwMode="auto">
            <a:xfrm>
              <a:off x="3769479" y="2286000"/>
              <a:ext cx="2133600" cy="1044575"/>
              <a:chOff x="2736" y="1104"/>
              <a:chExt cx="1344" cy="658"/>
            </a:xfrm>
          </p:grpSpPr>
          <p:sp>
            <p:nvSpPr>
              <p:cNvPr id="45" name="Rectangle 27"/>
              <p:cNvSpPr>
                <a:spLocks noChangeArrowheads="1"/>
              </p:cNvSpPr>
              <p:nvPr/>
            </p:nvSpPr>
            <p:spPr bwMode="auto">
              <a:xfrm>
                <a:off x="2736" y="1141"/>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46" name="Rectangle 28"/>
              <p:cNvSpPr>
                <a:spLocks noChangeArrowheads="1"/>
              </p:cNvSpPr>
              <p:nvPr/>
            </p:nvSpPr>
            <p:spPr bwMode="auto">
              <a:xfrm>
                <a:off x="2736" y="1333"/>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47" name="Rectangle 29"/>
              <p:cNvSpPr>
                <a:spLocks noChangeArrowheads="1"/>
              </p:cNvSpPr>
              <p:nvPr/>
            </p:nvSpPr>
            <p:spPr bwMode="auto">
              <a:xfrm>
                <a:off x="2736" y="1549"/>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48" name="Text Box 30"/>
              <p:cNvSpPr txBox="1">
                <a:spLocks noChangeArrowheads="1"/>
              </p:cNvSpPr>
              <p:nvPr/>
            </p:nvSpPr>
            <p:spPr bwMode="auto">
              <a:xfrm>
                <a:off x="2880" y="1104"/>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Automation</a:t>
                </a:r>
              </a:p>
            </p:txBody>
          </p:sp>
          <p:sp>
            <p:nvSpPr>
              <p:cNvPr id="49" name="Text Box 31"/>
              <p:cNvSpPr txBox="1">
                <a:spLocks noChangeArrowheads="1"/>
              </p:cNvSpPr>
              <p:nvPr/>
            </p:nvSpPr>
            <p:spPr bwMode="auto">
              <a:xfrm>
                <a:off x="2880" y="1312"/>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dirty="0"/>
                  <a:t>Integration</a:t>
                </a:r>
              </a:p>
            </p:txBody>
          </p:sp>
          <p:sp>
            <p:nvSpPr>
              <p:cNvPr id="50" name="Text Box 32"/>
              <p:cNvSpPr txBox="1">
                <a:spLocks noChangeArrowheads="1"/>
              </p:cNvSpPr>
              <p:nvPr/>
            </p:nvSpPr>
            <p:spPr bwMode="auto">
              <a:xfrm>
                <a:off x="2880" y="1526"/>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dirty="0"/>
                  <a:t>Miniaturization</a:t>
                </a:r>
              </a:p>
            </p:txBody>
          </p:sp>
        </p:grpSp>
      </p:grpSp>
      <p:grpSp>
        <p:nvGrpSpPr>
          <p:cNvPr id="8" name="群組 7"/>
          <p:cNvGrpSpPr/>
          <p:nvPr/>
        </p:nvGrpSpPr>
        <p:grpSpPr>
          <a:xfrm>
            <a:off x="1224717" y="3352801"/>
            <a:ext cx="6916737" cy="2211387"/>
            <a:chOff x="1224717" y="3352801"/>
            <a:chExt cx="6916737" cy="2211387"/>
          </a:xfrm>
        </p:grpSpPr>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24717" y="3581400"/>
              <a:ext cx="3559175" cy="1982788"/>
            </a:xfrm>
            <a:prstGeom prst="rect">
              <a:avLst/>
            </a:prstGeom>
            <a:noFill/>
          </p:spPr>
        </p:pic>
        <p:sp>
          <p:nvSpPr>
            <p:cNvPr id="25" name="AutoShape 7"/>
            <p:cNvSpPr>
              <a:spLocks noChangeArrowheads="1"/>
            </p:cNvSpPr>
            <p:nvPr/>
          </p:nvSpPr>
          <p:spPr bwMode="auto">
            <a:xfrm rot="2700000">
              <a:off x="1673979" y="3245138"/>
              <a:ext cx="457200" cy="672525"/>
            </a:xfrm>
            <a:custGeom>
              <a:avLst/>
              <a:gdLst>
                <a:gd name="T0" fmla="*/ 2147483647 w 21600"/>
                <a:gd name="T1" fmla="*/ 0 h 21600"/>
                <a:gd name="T2" fmla="*/ 0 w 21600"/>
                <a:gd name="T3" fmla="*/ 1045462775 h 21600"/>
                <a:gd name="T4" fmla="*/ 2147483647 w 21600"/>
                <a:gd name="T5" fmla="*/ 2090925550 h 21600"/>
                <a:gd name="T6" fmla="*/ 2147483647 w 21600"/>
                <a:gd name="T7" fmla="*/ 1045462775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p:spPr>
          <p:txBody>
            <a:bodyPr anchor="ctr">
              <a:spAutoFit/>
            </a:bodyPr>
            <a:lstStyle/>
            <a:p>
              <a:endParaRPr lang="zh-TW" altLang="en-US" sz="1600"/>
            </a:p>
          </p:txBody>
        </p:sp>
        <p:sp>
          <p:nvSpPr>
            <p:cNvPr id="28" name="Text Box 10"/>
            <p:cNvSpPr txBox="1">
              <a:spLocks noChangeArrowheads="1"/>
            </p:cNvSpPr>
            <p:nvPr/>
          </p:nvSpPr>
          <p:spPr bwMode="auto">
            <a:xfrm>
              <a:off x="4483854" y="3811588"/>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Robotics</a:t>
              </a:r>
            </a:p>
          </p:txBody>
        </p:sp>
        <p:grpSp>
          <p:nvGrpSpPr>
            <p:cNvPr id="37" name="Group 19"/>
            <p:cNvGrpSpPr>
              <a:grpSpLocks/>
            </p:cNvGrpSpPr>
            <p:nvPr/>
          </p:nvGrpSpPr>
          <p:grpSpPr bwMode="auto">
            <a:xfrm>
              <a:off x="6007854" y="3659188"/>
              <a:ext cx="2133600" cy="1044575"/>
              <a:chOff x="2736" y="1104"/>
              <a:chExt cx="1344" cy="658"/>
            </a:xfrm>
          </p:grpSpPr>
          <p:sp>
            <p:nvSpPr>
              <p:cNvPr id="38" name="Rectangle 20"/>
              <p:cNvSpPr>
                <a:spLocks noChangeArrowheads="1"/>
              </p:cNvSpPr>
              <p:nvPr/>
            </p:nvSpPr>
            <p:spPr bwMode="auto">
              <a:xfrm>
                <a:off x="2736" y="1141"/>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39" name="Rectangle 21"/>
              <p:cNvSpPr>
                <a:spLocks noChangeArrowheads="1"/>
              </p:cNvSpPr>
              <p:nvPr/>
            </p:nvSpPr>
            <p:spPr bwMode="auto">
              <a:xfrm>
                <a:off x="2736" y="1333"/>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40" name="Rectangle 22"/>
              <p:cNvSpPr>
                <a:spLocks noChangeArrowheads="1"/>
              </p:cNvSpPr>
              <p:nvPr/>
            </p:nvSpPr>
            <p:spPr bwMode="auto">
              <a:xfrm>
                <a:off x="2736" y="1549"/>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41" name="Text Box 23"/>
              <p:cNvSpPr txBox="1">
                <a:spLocks noChangeArrowheads="1"/>
              </p:cNvSpPr>
              <p:nvPr/>
            </p:nvSpPr>
            <p:spPr bwMode="auto">
              <a:xfrm>
                <a:off x="2880" y="1104"/>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Automation</a:t>
                </a:r>
              </a:p>
            </p:txBody>
          </p:sp>
          <p:sp>
            <p:nvSpPr>
              <p:cNvPr id="42" name="Text Box 24"/>
              <p:cNvSpPr txBox="1">
                <a:spLocks noChangeArrowheads="1"/>
              </p:cNvSpPr>
              <p:nvPr/>
            </p:nvSpPr>
            <p:spPr bwMode="auto">
              <a:xfrm>
                <a:off x="2880" y="1312"/>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Integration</a:t>
                </a:r>
              </a:p>
            </p:txBody>
          </p:sp>
          <p:sp>
            <p:nvSpPr>
              <p:cNvPr id="43" name="Text Box 25"/>
              <p:cNvSpPr txBox="1">
                <a:spLocks noChangeArrowheads="1"/>
              </p:cNvSpPr>
              <p:nvPr/>
            </p:nvSpPr>
            <p:spPr bwMode="auto">
              <a:xfrm>
                <a:off x="2880" y="1526"/>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Miniaturization</a:t>
                </a:r>
              </a:p>
            </p:txBody>
          </p:sp>
        </p:grpSp>
        <p:pic>
          <p:nvPicPr>
            <p:cNvPr id="51" name="Picture 3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2454" y="3659188"/>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5000" r="39999"/>
            <a:stretch>
              <a:fillRect/>
            </a:stretch>
          </p:blipFill>
          <p:spPr bwMode="auto">
            <a:xfrm>
              <a:off x="6007854" y="4040188"/>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群組 8"/>
          <p:cNvGrpSpPr/>
          <p:nvPr/>
        </p:nvGrpSpPr>
        <p:grpSpPr>
          <a:xfrm>
            <a:off x="1224717" y="5116513"/>
            <a:ext cx="7673617" cy="1643062"/>
            <a:chOff x="1224717" y="5116513"/>
            <a:chExt cx="7673617" cy="1643062"/>
          </a:xfrm>
        </p:grpSpPr>
        <p:grpSp>
          <p:nvGrpSpPr>
            <p:cNvPr id="5132" name="Group 48"/>
            <p:cNvGrpSpPr>
              <a:grpSpLocks/>
            </p:cNvGrpSpPr>
            <p:nvPr/>
          </p:nvGrpSpPr>
          <p:grpSpPr bwMode="auto">
            <a:xfrm>
              <a:off x="5682530" y="5116513"/>
              <a:ext cx="2230438" cy="1285875"/>
              <a:chOff x="2016" y="3432"/>
              <a:chExt cx="1405" cy="810"/>
            </a:xfrm>
          </p:grpSpPr>
          <p:sp>
            <p:nvSpPr>
              <p:cNvPr id="3" name="Text Box 49"/>
              <p:cNvSpPr txBox="1">
                <a:spLocks noChangeArrowheads="1"/>
              </p:cNvSpPr>
              <p:nvPr/>
            </p:nvSpPr>
            <p:spPr bwMode="auto">
              <a:xfrm>
                <a:off x="2208" y="4048"/>
                <a:ext cx="9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spcBef>
                    <a:spcPct val="50000"/>
                  </a:spcBef>
                </a:pPr>
                <a:r>
                  <a:rPr lang="en-US" altLang="zh-CN" sz="1400" dirty="0" err="1"/>
                  <a:t>nl-pl</a:t>
                </a:r>
                <a:r>
                  <a:rPr lang="en-US" altLang="zh-CN" sz="1400" dirty="0"/>
                  <a:t> sample</a:t>
                </a:r>
                <a:endParaRPr lang="el-GR" altLang="zh-TW" sz="1400" dirty="0"/>
              </a:p>
            </p:txBody>
          </p:sp>
          <p:pic>
            <p:nvPicPr>
              <p:cNvPr id="5134" name="Picture 50" descr="Chip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6" y="3432"/>
                <a:ext cx="1405"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5" descr="us-quar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8028384" y="5201631"/>
              <a:ext cx="869950" cy="949325"/>
            </a:xfrm>
            <a:prstGeom prst="rect">
              <a:avLst/>
            </a:prstGeom>
            <a:noFill/>
          </p:spPr>
        </p:pic>
        <p:sp>
          <p:nvSpPr>
            <p:cNvPr id="26" name="AutoShape 8"/>
            <p:cNvSpPr>
              <a:spLocks noChangeArrowheads="1"/>
            </p:cNvSpPr>
            <p:nvPr/>
          </p:nvSpPr>
          <p:spPr bwMode="auto">
            <a:xfrm rot="2700000">
              <a:off x="5134729" y="5334288"/>
              <a:ext cx="546100" cy="672525"/>
            </a:xfrm>
            <a:custGeom>
              <a:avLst/>
              <a:gdLst>
                <a:gd name="T0" fmla="*/ 2147483647 w 21600"/>
                <a:gd name="T1" fmla="*/ 0 h 21600"/>
                <a:gd name="T2" fmla="*/ 0 w 21600"/>
                <a:gd name="T3" fmla="*/ 1045462775 h 21600"/>
                <a:gd name="T4" fmla="*/ 2147483647 w 21600"/>
                <a:gd name="T5" fmla="*/ 2090925550 h 21600"/>
                <a:gd name="T6" fmla="*/ 2147483647 w 21600"/>
                <a:gd name="T7" fmla="*/ 1045462775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p:spPr>
          <p:txBody>
            <a:bodyPr anchor="ctr">
              <a:spAutoFit/>
            </a:bodyPr>
            <a:lstStyle/>
            <a:p>
              <a:endParaRPr lang="zh-TW" altLang="en-US" sz="1600"/>
            </a:p>
          </p:txBody>
        </p:sp>
        <p:sp>
          <p:nvSpPr>
            <p:cNvPr id="29" name="Text Box 11"/>
            <p:cNvSpPr txBox="1">
              <a:spLocks noChangeArrowheads="1"/>
            </p:cNvSpPr>
            <p:nvPr/>
          </p:nvSpPr>
          <p:spPr bwMode="auto">
            <a:xfrm>
              <a:off x="1224717" y="6019800"/>
              <a:ext cx="2239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dirty="0" smtClean="0"/>
                <a:t>Microfluidics Biochips</a:t>
              </a:r>
              <a:endParaRPr lang="en-US" altLang="zh-TW" sz="1600" b="0" dirty="0"/>
            </a:p>
          </p:txBody>
        </p:sp>
        <p:grpSp>
          <p:nvGrpSpPr>
            <p:cNvPr id="30" name="Group 12"/>
            <p:cNvGrpSpPr>
              <a:grpSpLocks/>
            </p:cNvGrpSpPr>
            <p:nvPr/>
          </p:nvGrpSpPr>
          <p:grpSpPr bwMode="auto">
            <a:xfrm>
              <a:off x="3693279" y="5715000"/>
              <a:ext cx="2133600" cy="1044575"/>
              <a:chOff x="2736" y="1104"/>
              <a:chExt cx="1344" cy="658"/>
            </a:xfrm>
          </p:grpSpPr>
          <p:sp>
            <p:nvSpPr>
              <p:cNvPr id="31" name="Rectangle 13"/>
              <p:cNvSpPr>
                <a:spLocks noChangeArrowheads="1"/>
              </p:cNvSpPr>
              <p:nvPr/>
            </p:nvSpPr>
            <p:spPr bwMode="auto">
              <a:xfrm>
                <a:off x="2736" y="1141"/>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32" name="Rectangle 14"/>
              <p:cNvSpPr>
                <a:spLocks noChangeArrowheads="1"/>
              </p:cNvSpPr>
              <p:nvPr/>
            </p:nvSpPr>
            <p:spPr bwMode="auto">
              <a:xfrm>
                <a:off x="2736" y="1333"/>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33" name="Rectangle 15"/>
              <p:cNvSpPr>
                <a:spLocks noChangeArrowheads="1"/>
              </p:cNvSpPr>
              <p:nvPr/>
            </p:nvSpPr>
            <p:spPr bwMode="auto">
              <a:xfrm>
                <a:off x="2736" y="1549"/>
                <a:ext cx="116" cy="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TW" altLang="zh-TW" sz="1600"/>
              </a:p>
            </p:txBody>
          </p:sp>
          <p:sp>
            <p:nvSpPr>
              <p:cNvPr id="34" name="Text Box 16"/>
              <p:cNvSpPr txBox="1">
                <a:spLocks noChangeArrowheads="1"/>
              </p:cNvSpPr>
              <p:nvPr/>
            </p:nvSpPr>
            <p:spPr bwMode="auto">
              <a:xfrm>
                <a:off x="2880" y="1104"/>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Automation</a:t>
                </a:r>
              </a:p>
            </p:txBody>
          </p:sp>
          <p:sp>
            <p:nvSpPr>
              <p:cNvPr id="35" name="Text Box 17"/>
              <p:cNvSpPr txBox="1">
                <a:spLocks noChangeArrowheads="1"/>
              </p:cNvSpPr>
              <p:nvPr/>
            </p:nvSpPr>
            <p:spPr bwMode="auto">
              <a:xfrm>
                <a:off x="2880" y="1312"/>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Integration</a:t>
                </a:r>
              </a:p>
            </p:txBody>
          </p:sp>
          <p:sp>
            <p:nvSpPr>
              <p:cNvPr id="36" name="Text Box 18"/>
              <p:cNvSpPr txBox="1">
                <a:spLocks noChangeArrowheads="1"/>
              </p:cNvSpPr>
              <p:nvPr/>
            </p:nvSpPr>
            <p:spPr bwMode="auto">
              <a:xfrm>
                <a:off x="2880" y="1526"/>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5" charset="-128"/>
                  </a:defRPr>
                </a:lvl1pPr>
                <a:lvl2pPr marL="742950" indent="-285750" eaLnBrk="0" hangingPunct="0">
                  <a:defRPr sz="2400" b="1">
                    <a:solidFill>
                      <a:schemeClr val="tx1"/>
                    </a:solidFill>
                    <a:latin typeface="Arial" charset="0"/>
                    <a:ea typeface="ＭＳ Ｐゴシック" pitchFamily="-105" charset="-128"/>
                  </a:defRPr>
                </a:lvl2pPr>
                <a:lvl3pPr marL="1143000" indent="-228600" eaLnBrk="0" hangingPunct="0">
                  <a:defRPr sz="2400" b="1">
                    <a:solidFill>
                      <a:schemeClr val="tx1"/>
                    </a:solidFill>
                    <a:latin typeface="Arial" charset="0"/>
                    <a:ea typeface="ＭＳ Ｐゴシック" pitchFamily="-105" charset="-128"/>
                  </a:defRPr>
                </a:lvl3pPr>
                <a:lvl4pPr marL="1600200" indent="-228600" eaLnBrk="0" hangingPunct="0">
                  <a:defRPr sz="2400" b="1">
                    <a:solidFill>
                      <a:schemeClr val="tx1"/>
                    </a:solidFill>
                    <a:latin typeface="Arial" charset="0"/>
                    <a:ea typeface="ＭＳ Ｐゴシック" pitchFamily="-105" charset="-128"/>
                  </a:defRPr>
                </a:lvl4pPr>
                <a:lvl5pPr marL="2057400" indent="-228600" eaLnBrk="0" hangingPunct="0">
                  <a:defRPr sz="2400" b="1">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105" charset="-128"/>
                  </a:defRPr>
                </a:lvl9pPr>
              </a:lstStyle>
              <a:p>
                <a:pPr algn="l" eaLnBrk="1" hangingPunct="1">
                  <a:spcBef>
                    <a:spcPct val="50000"/>
                  </a:spcBef>
                </a:pPr>
                <a:r>
                  <a:rPr lang="en-US" altLang="zh-TW" sz="1600" b="0"/>
                  <a:t>Miniaturization</a:t>
                </a:r>
              </a:p>
            </p:txBody>
          </p:sp>
        </p:grpSp>
        <p:pic>
          <p:nvPicPr>
            <p:cNvPr id="53" name="Picture 3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3279" y="57150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3279" y="60198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3279" y="63500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書卷 (水平) 9"/>
          <p:cNvSpPr/>
          <p:nvPr/>
        </p:nvSpPr>
        <p:spPr bwMode="auto">
          <a:xfrm>
            <a:off x="3624032" y="3255488"/>
            <a:ext cx="4404352" cy="1126963"/>
          </a:xfrm>
          <a:prstGeom prst="horizontalScroll">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nSpc>
                <a:spcPct val="70000"/>
              </a:lnSpc>
              <a:spcBef>
                <a:spcPct val="50000"/>
              </a:spcBef>
            </a:pPr>
            <a:endParaRPr lang="en-US" altLang="zh-TW" sz="1600" dirty="0" smtClean="0">
              <a:solidFill>
                <a:srgbClr val="FF0000"/>
              </a:solidFill>
              <a:latin typeface="Times New Roman" pitchFamily="18" charset="0"/>
              <a:cs typeface="Times New Roman" pitchFamily="18" charset="0"/>
            </a:endParaRPr>
          </a:p>
          <a:p>
            <a:pPr>
              <a:lnSpc>
                <a:spcPct val="70000"/>
              </a:lnSpc>
              <a:spcBef>
                <a:spcPct val="50000"/>
              </a:spcBef>
            </a:pPr>
            <a:r>
              <a:rPr lang="en-US" altLang="zh-TW" sz="1600" dirty="0" smtClean="0">
                <a:solidFill>
                  <a:srgbClr val="FF0000"/>
                </a:solidFill>
                <a:latin typeface="Times New Roman" pitchFamily="18" charset="0"/>
                <a:cs typeface="Times New Roman" pitchFamily="18" charset="0"/>
              </a:rPr>
              <a:t>Higher </a:t>
            </a:r>
            <a:r>
              <a:rPr lang="en-US" altLang="zh-TW" sz="1600" dirty="0">
                <a:solidFill>
                  <a:srgbClr val="FF0000"/>
                </a:solidFill>
                <a:latin typeface="Times New Roman" pitchFamily="18" charset="0"/>
                <a:cs typeface="Times New Roman" pitchFamily="18" charset="0"/>
              </a:rPr>
              <a:t>throughput, minimal human intervention, </a:t>
            </a:r>
          </a:p>
          <a:p>
            <a:pPr>
              <a:lnSpc>
                <a:spcPct val="70000"/>
              </a:lnSpc>
              <a:spcBef>
                <a:spcPct val="50000"/>
              </a:spcBef>
            </a:pPr>
            <a:r>
              <a:rPr lang="en-US" altLang="zh-TW" sz="1600" dirty="0">
                <a:solidFill>
                  <a:srgbClr val="FF0000"/>
                </a:solidFill>
                <a:latin typeface="Times New Roman" pitchFamily="18" charset="0"/>
                <a:cs typeface="Times New Roman" pitchFamily="18" charset="0"/>
              </a:rPr>
              <a:t>smaller sample/reagent </a:t>
            </a:r>
            <a:r>
              <a:rPr lang="en-US" altLang="zh-TW" sz="1600" dirty="0" smtClean="0">
                <a:solidFill>
                  <a:srgbClr val="FF0000"/>
                </a:solidFill>
                <a:latin typeface="Times New Roman" pitchFamily="18" charset="0"/>
                <a:cs typeface="Times New Roman" pitchFamily="18" charset="0"/>
              </a:rPr>
              <a:t>consumption</a:t>
            </a:r>
            <a:endParaRPr lang="en-US" altLang="zh-TW"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360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924300" y="1483841"/>
            <a:ext cx="627063" cy="6175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32" name="手繪多邊形 31"/>
          <p:cNvSpPr/>
          <p:nvPr/>
        </p:nvSpPr>
        <p:spPr>
          <a:xfrm rot="16200000">
            <a:off x="4340225" y="1647354"/>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65" name="矩形 64"/>
          <p:cNvSpPr/>
          <p:nvPr/>
        </p:nvSpPr>
        <p:spPr>
          <a:xfrm>
            <a:off x="4824413" y="1485429"/>
            <a:ext cx="627062" cy="619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67" name="手繪多邊形 66"/>
          <p:cNvSpPr/>
          <p:nvPr/>
        </p:nvSpPr>
        <p:spPr>
          <a:xfrm>
            <a:off x="4832350" y="2072804"/>
            <a:ext cx="611188"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68" name="手繪多邊形 67"/>
          <p:cNvSpPr/>
          <p:nvPr/>
        </p:nvSpPr>
        <p:spPr>
          <a:xfrm rot="16200000">
            <a:off x="5253038" y="1648941"/>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69" name="手繪多邊形 68"/>
          <p:cNvSpPr/>
          <p:nvPr/>
        </p:nvSpPr>
        <p:spPr>
          <a:xfrm rot="5400000">
            <a:off x="4407694" y="1667197"/>
            <a:ext cx="612775" cy="28416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70" name="手繪多邊形 69"/>
          <p:cNvSpPr/>
          <p:nvPr/>
        </p:nvSpPr>
        <p:spPr>
          <a:xfrm>
            <a:off x="4832350" y="2072804"/>
            <a:ext cx="611188"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71" name="手繪多邊形 70"/>
          <p:cNvSpPr/>
          <p:nvPr/>
        </p:nvSpPr>
        <p:spPr>
          <a:xfrm flipH="1" flipV="1">
            <a:off x="4824413" y="1237779"/>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73" name="矩形 72"/>
          <p:cNvSpPr/>
          <p:nvPr/>
        </p:nvSpPr>
        <p:spPr>
          <a:xfrm>
            <a:off x="5748338" y="1485429"/>
            <a:ext cx="627062" cy="619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75" name="手繪多邊形 74"/>
          <p:cNvSpPr/>
          <p:nvPr/>
        </p:nvSpPr>
        <p:spPr>
          <a:xfrm>
            <a:off x="5756275" y="2072804"/>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76" name="手繪多邊形 75"/>
          <p:cNvSpPr/>
          <p:nvPr/>
        </p:nvSpPr>
        <p:spPr>
          <a:xfrm rot="16200000">
            <a:off x="6177756" y="1648148"/>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77" name="手繪多邊形 76"/>
          <p:cNvSpPr/>
          <p:nvPr/>
        </p:nvSpPr>
        <p:spPr>
          <a:xfrm rot="5400000">
            <a:off x="5331619" y="1667197"/>
            <a:ext cx="612775" cy="28416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78" name="手繪多邊形 77"/>
          <p:cNvSpPr/>
          <p:nvPr/>
        </p:nvSpPr>
        <p:spPr>
          <a:xfrm>
            <a:off x="5756275" y="2072804"/>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79" name="手繪多邊形 78"/>
          <p:cNvSpPr/>
          <p:nvPr/>
        </p:nvSpPr>
        <p:spPr>
          <a:xfrm flipH="1" flipV="1">
            <a:off x="5749925" y="1237779"/>
            <a:ext cx="611188"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81" name="矩形 80"/>
          <p:cNvSpPr/>
          <p:nvPr/>
        </p:nvSpPr>
        <p:spPr>
          <a:xfrm>
            <a:off x="6646863" y="1485429"/>
            <a:ext cx="627062" cy="619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83" name="手繪多邊形 82"/>
          <p:cNvSpPr/>
          <p:nvPr/>
        </p:nvSpPr>
        <p:spPr>
          <a:xfrm>
            <a:off x="6654800" y="2072804"/>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84" name="手繪多邊形 83"/>
          <p:cNvSpPr/>
          <p:nvPr/>
        </p:nvSpPr>
        <p:spPr>
          <a:xfrm rot="16200000">
            <a:off x="7064375" y="1648941"/>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85" name="手繪多邊形 84"/>
          <p:cNvSpPr/>
          <p:nvPr/>
        </p:nvSpPr>
        <p:spPr>
          <a:xfrm rot="5400000">
            <a:off x="6230144" y="1667197"/>
            <a:ext cx="612775" cy="28416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86" name="手繪多邊形 85"/>
          <p:cNvSpPr/>
          <p:nvPr/>
        </p:nvSpPr>
        <p:spPr>
          <a:xfrm>
            <a:off x="6654800" y="2072804"/>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87" name="手繪多邊形 86"/>
          <p:cNvSpPr/>
          <p:nvPr/>
        </p:nvSpPr>
        <p:spPr>
          <a:xfrm flipH="1" flipV="1">
            <a:off x="6648450" y="1237779"/>
            <a:ext cx="611188"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2" name="標題 1"/>
          <p:cNvSpPr>
            <a:spLocks noGrp="1"/>
          </p:cNvSpPr>
          <p:nvPr>
            <p:ph type="title"/>
          </p:nvPr>
        </p:nvSpPr>
        <p:spPr>
          <a:xfrm>
            <a:off x="74612" y="-163756"/>
            <a:ext cx="9144000" cy="1066800"/>
          </a:xfrm>
        </p:spPr>
        <p:txBody>
          <a:bodyPr/>
          <a:lstStyle/>
          <a:p>
            <a:pPr>
              <a:defRPr/>
            </a:pPr>
            <a:r>
              <a:rPr lang="en-US" altLang="ko-KR" dirty="0" smtClean="0">
                <a:solidFill>
                  <a:srgbClr val="FF0000"/>
                </a:solidFill>
                <a:effectLst>
                  <a:outerShdw blurRad="38100" dist="38100" dir="2700000" algn="tl">
                    <a:srgbClr val="C0C0C0"/>
                  </a:outerShdw>
                </a:effectLst>
                <a:ea typeface="Gulim" pitchFamily="34" charset="-127"/>
              </a:rPr>
              <a:t>Appendix</a:t>
            </a:r>
            <a:r>
              <a:rPr lang="en-US" altLang="ko-KR" dirty="0">
                <a:effectLst>
                  <a:outerShdw blurRad="38100" dist="38100" dir="2700000" algn="tl">
                    <a:srgbClr val="C0C0C0"/>
                  </a:outerShdw>
                </a:effectLst>
                <a:ea typeface="Gulim" pitchFamily="34" charset="-127"/>
              </a:rPr>
              <a:t/>
            </a:r>
            <a:br>
              <a:rPr lang="en-US" altLang="ko-KR" dirty="0">
                <a:effectLst>
                  <a:outerShdw blurRad="38100" dist="38100" dir="2700000" algn="tl">
                    <a:srgbClr val="C0C0C0"/>
                  </a:outerShdw>
                </a:effectLst>
                <a:ea typeface="Gulim" pitchFamily="34" charset="-127"/>
              </a:rPr>
            </a:br>
            <a:r>
              <a:rPr lang="en-US" altLang="zh-TW" dirty="0" smtClean="0"/>
              <a:t>Broadcast Electrode Addressing</a:t>
            </a:r>
            <a:endParaRPr lang="zh-TW" altLang="en-US" dirty="0"/>
          </a:p>
        </p:txBody>
      </p:sp>
      <p:sp>
        <p:nvSpPr>
          <p:cNvPr id="22" name="矩形 21"/>
          <p:cNvSpPr/>
          <p:nvPr/>
        </p:nvSpPr>
        <p:spPr>
          <a:xfrm>
            <a:off x="1203325" y="1483841"/>
            <a:ext cx="627063" cy="6175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23" name="矩形 22"/>
          <p:cNvSpPr/>
          <p:nvPr/>
        </p:nvSpPr>
        <p:spPr>
          <a:xfrm>
            <a:off x="2106613" y="1490191"/>
            <a:ext cx="627062" cy="619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grpSp>
        <p:nvGrpSpPr>
          <p:cNvPr id="3" name="群組 26"/>
          <p:cNvGrpSpPr/>
          <p:nvPr/>
        </p:nvGrpSpPr>
        <p:grpSpPr>
          <a:xfrm>
            <a:off x="1853659" y="1235459"/>
            <a:ext cx="1129151" cy="1118243"/>
            <a:chOff x="3275856" y="725330"/>
            <a:chExt cx="2161951" cy="2141066"/>
          </a:xfrm>
          <a:solidFill>
            <a:schemeClr val="bg1">
              <a:lumMod val="75000"/>
            </a:schemeClr>
          </a:solidFill>
        </p:grpSpPr>
        <p:sp>
          <p:nvSpPr>
            <p:cNvPr id="46" name="手繪多邊形 45"/>
            <p:cNvSpPr/>
            <p:nvPr/>
          </p:nvSpPr>
          <p:spPr>
            <a:xfrm>
              <a:off x="3772884" y="2322214"/>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7" name="手繪多邊形 46"/>
            <p:cNvSpPr/>
            <p:nvPr/>
          </p:nvSpPr>
          <p:spPr>
            <a:xfrm rot="16200000">
              <a:off x="4580053" y="1511730"/>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8" name="手繪多邊形 47"/>
            <p:cNvSpPr/>
            <p:nvPr/>
          </p:nvSpPr>
          <p:spPr>
            <a:xfrm rot="5400000">
              <a:off x="2960878" y="1546621"/>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9" name="手繪多邊形 48"/>
            <p:cNvSpPr/>
            <p:nvPr/>
          </p:nvSpPr>
          <p:spPr>
            <a:xfrm>
              <a:off x="3772884" y="2323620"/>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50" name="手繪多邊形 49"/>
            <p:cNvSpPr/>
            <p:nvPr/>
          </p:nvSpPr>
          <p:spPr>
            <a:xfrm flipH="1" flipV="1">
              <a:off x="3759762" y="725330"/>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grpSp>
      <p:grpSp>
        <p:nvGrpSpPr>
          <p:cNvPr id="5" name="群組 27"/>
          <p:cNvGrpSpPr/>
          <p:nvPr/>
        </p:nvGrpSpPr>
        <p:grpSpPr>
          <a:xfrm>
            <a:off x="951053" y="1235459"/>
            <a:ext cx="1129151" cy="1118243"/>
            <a:chOff x="3275856" y="725330"/>
            <a:chExt cx="2161951" cy="2141066"/>
          </a:xfrm>
          <a:solidFill>
            <a:schemeClr val="bg1">
              <a:lumMod val="75000"/>
            </a:schemeClr>
          </a:solidFill>
        </p:grpSpPr>
        <p:sp>
          <p:nvSpPr>
            <p:cNvPr id="41" name="手繪多邊形 40"/>
            <p:cNvSpPr/>
            <p:nvPr/>
          </p:nvSpPr>
          <p:spPr>
            <a:xfrm>
              <a:off x="3772884" y="2322214"/>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2" name="手繪多邊形 41"/>
            <p:cNvSpPr/>
            <p:nvPr/>
          </p:nvSpPr>
          <p:spPr>
            <a:xfrm rot="16200000">
              <a:off x="4580053" y="1511730"/>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3" name="手繪多邊形 42"/>
            <p:cNvSpPr/>
            <p:nvPr/>
          </p:nvSpPr>
          <p:spPr>
            <a:xfrm rot="5400000">
              <a:off x="2960878" y="1546621"/>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4" name="手繪多邊形 43"/>
            <p:cNvSpPr/>
            <p:nvPr/>
          </p:nvSpPr>
          <p:spPr>
            <a:xfrm>
              <a:off x="3772884" y="2323620"/>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45" name="手繪多邊形 44"/>
            <p:cNvSpPr/>
            <p:nvPr/>
          </p:nvSpPr>
          <p:spPr>
            <a:xfrm flipH="1" flipV="1">
              <a:off x="3759762" y="725330"/>
              <a:ext cx="1172732" cy="542776"/>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grpSp>
      <p:sp>
        <p:nvSpPr>
          <p:cNvPr id="24" name="矩形 23"/>
          <p:cNvSpPr/>
          <p:nvPr/>
        </p:nvSpPr>
        <p:spPr>
          <a:xfrm>
            <a:off x="3009900" y="1479079"/>
            <a:ext cx="627063" cy="619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36" name="手繪多邊形 35"/>
          <p:cNvSpPr/>
          <p:nvPr/>
        </p:nvSpPr>
        <p:spPr>
          <a:xfrm>
            <a:off x="3016250" y="2063279"/>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37" name="手繪多邊形 36"/>
          <p:cNvSpPr/>
          <p:nvPr/>
        </p:nvSpPr>
        <p:spPr>
          <a:xfrm rot="16200000">
            <a:off x="3437731" y="1638623"/>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38" name="手繪多邊形 37"/>
          <p:cNvSpPr/>
          <p:nvPr/>
        </p:nvSpPr>
        <p:spPr>
          <a:xfrm rot="5400000">
            <a:off x="2591594" y="1657672"/>
            <a:ext cx="612775" cy="28416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39" name="手繪多邊形 38"/>
          <p:cNvSpPr/>
          <p:nvPr/>
        </p:nvSpPr>
        <p:spPr>
          <a:xfrm>
            <a:off x="3016250" y="2063279"/>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40" name="手繪多邊形 39"/>
          <p:cNvSpPr/>
          <p:nvPr/>
        </p:nvSpPr>
        <p:spPr>
          <a:xfrm flipH="1" flipV="1">
            <a:off x="3008313" y="1228254"/>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31" name="手繪多邊形 30"/>
          <p:cNvSpPr/>
          <p:nvPr/>
        </p:nvSpPr>
        <p:spPr>
          <a:xfrm>
            <a:off x="3917950" y="2069629"/>
            <a:ext cx="612775" cy="284162"/>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33" name="手繪多邊形 32"/>
          <p:cNvSpPr/>
          <p:nvPr/>
        </p:nvSpPr>
        <p:spPr>
          <a:xfrm rot="5400000">
            <a:off x="3494882" y="1665610"/>
            <a:ext cx="611187"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sp>
        <p:nvSpPr>
          <p:cNvPr id="34" name="手繪多邊形 33"/>
          <p:cNvSpPr/>
          <p:nvPr/>
        </p:nvSpPr>
        <p:spPr>
          <a:xfrm>
            <a:off x="3917950" y="2071216"/>
            <a:ext cx="612775" cy="282575"/>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2000">
              <a:latin typeface="Times New Roman" pitchFamily="18" charset="0"/>
              <a:cs typeface="Times New Roman" pitchFamily="18" charset="0"/>
            </a:endParaRPr>
          </a:p>
        </p:txBody>
      </p:sp>
      <p:sp>
        <p:nvSpPr>
          <p:cNvPr id="35" name="手繪多邊形 34"/>
          <p:cNvSpPr/>
          <p:nvPr/>
        </p:nvSpPr>
        <p:spPr>
          <a:xfrm flipH="1" flipV="1">
            <a:off x="3911600" y="1236191"/>
            <a:ext cx="612775" cy="284163"/>
          </a:xfrm>
          <a:custGeom>
            <a:avLst/>
            <a:gdLst>
              <a:gd name="connsiteX0" fmla="*/ 0 w 7207250"/>
              <a:gd name="connsiteY0" fmla="*/ 376634 h 3335735"/>
              <a:gd name="connsiteX1" fmla="*/ 596900 w 7207250"/>
              <a:gd name="connsiteY1" fmla="*/ 382984 h 3335735"/>
              <a:gd name="connsiteX2" fmla="*/ 1193800 w 7207250"/>
              <a:gd name="connsiteY2" fmla="*/ 3329384 h 3335735"/>
              <a:gd name="connsiteX3" fmla="*/ 1816100 w 7207250"/>
              <a:gd name="connsiteY3" fmla="*/ 370284 h 3335735"/>
              <a:gd name="connsiteX4" fmla="*/ 2400300 w 7207250"/>
              <a:gd name="connsiteY4" fmla="*/ 370284 h 3335735"/>
              <a:gd name="connsiteX5" fmla="*/ 3041650 w 7207250"/>
              <a:gd name="connsiteY5" fmla="*/ 3335734 h 3335735"/>
              <a:gd name="connsiteX6" fmla="*/ 3625850 w 7207250"/>
              <a:gd name="connsiteY6" fmla="*/ 376634 h 3335735"/>
              <a:gd name="connsiteX7" fmla="*/ 4248150 w 7207250"/>
              <a:gd name="connsiteY7" fmla="*/ 376634 h 3335735"/>
              <a:gd name="connsiteX8" fmla="*/ 4851400 w 7207250"/>
              <a:gd name="connsiteY8" fmla="*/ 3335734 h 3335735"/>
              <a:gd name="connsiteX9" fmla="*/ 5480050 w 7207250"/>
              <a:gd name="connsiteY9" fmla="*/ 389334 h 3335735"/>
              <a:gd name="connsiteX10" fmla="*/ 7207250 w 7207250"/>
              <a:gd name="connsiteY10" fmla="*/ 325834 h 333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7250" h="3335735">
                <a:moveTo>
                  <a:pt x="0" y="376634"/>
                </a:moveTo>
                <a:cubicBezTo>
                  <a:pt x="198966" y="133746"/>
                  <a:pt x="397933" y="-109141"/>
                  <a:pt x="596900" y="382984"/>
                </a:cubicBezTo>
                <a:cubicBezTo>
                  <a:pt x="795867" y="875109"/>
                  <a:pt x="990600" y="3331501"/>
                  <a:pt x="1193800" y="3329384"/>
                </a:cubicBezTo>
                <a:cubicBezTo>
                  <a:pt x="1397000" y="3327267"/>
                  <a:pt x="1615017" y="863467"/>
                  <a:pt x="1816100" y="370284"/>
                </a:cubicBezTo>
                <a:cubicBezTo>
                  <a:pt x="2017183" y="-122899"/>
                  <a:pt x="2196042" y="-123958"/>
                  <a:pt x="2400300" y="370284"/>
                </a:cubicBezTo>
                <a:cubicBezTo>
                  <a:pt x="2604558" y="864526"/>
                  <a:pt x="2837392" y="3334676"/>
                  <a:pt x="3041650" y="3335734"/>
                </a:cubicBezTo>
                <a:cubicBezTo>
                  <a:pt x="3245908" y="3336792"/>
                  <a:pt x="3424767" y="869817"/>
                  <a:pt x="3625850" y="376634"/>
                </a:cubicBezTo>
                <a:cubicBezTo>
                  <a:pt x="3826933" y="-116549"/>
                  <a:pt x="4043892" y="-116549"/>
                  <a:pt x="4248150" y="376634"/>
                </a:cubicBezTo>
                <a:cubicBezTo>
                  <a:pt x="4452408" y="869817"/>
                  <a:pt x="4646083" y="3333617"/>
                  <a:pt x="4851400" y="3335734"/>
                </a:cubicBezTo>
                <a:cubicBezTo>
                  <a:pt x="5056717" y="3337851"/>
                  <a:pt x="5087408" y="890984"/>
                  <a:pt x="5480050" y="389334"/>
                </a:cubicBezTo>
                <a:cubicBezTo>
                  <a:pt x="5872692" y="-112316"/>
                  <a:pt x="6539971" y="106759"/>
                  <a:pt x="7207250" y="325834"/>
                </a:cubicBezTo>
              </a:path>
            </a:pathLst>
          </a:cu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itchFamily="18" charset="0"/>
              <a:cs typeface="Times New Roman" pitchFamily="18" charset="0"/>
            </a:endParaRPr>
          </a:p>
        </p:txBody>
      </p:sp>
      <p:grpSp>
        <p:nvGrpSpPr>
          <p:cNvPr id="6" name="群組 150"/>
          <p:cNvGrpSpPr>
            <a:grpSpLocks/>
          </p:cNvGrpSpPr>
          <p:nvPr/>
        </p:nvGrpSpPr>
        <p:grpSpPr bwMode="auto">
          <a:xfrm>
            <a:off x="1128713" y="786929"/>
            <a:ext cx="2436812" cy="1516062"/>
            <a:chOff x="1128335" y="996151"/>
            <a:chExt cx="2437061" cy="1516062"/>
          </a:xfrm>
        </p:grpSpPr>
        <p:sp>
          <p:nvSpPr>
            <p:cNvPr id="33925" name="Line 26"/>
            <p:cNvSpPr>
              <a:spLocks noChangeShapeType="1"/>
            </p:cNvSpPr>
            <p:nvPr/>
          </p:nvSpPr>
          <p:spPr bwMode="auto">
            <a:xfrm>
              <a:off x="2984371" y="2002626"/>
              <a:ext cx="58102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grpSp>
          <p:nvGrpSpPr>
            <p:cNvPr id="33926" name="群組 104"/>
            <p:cNvGrpSpPr>
              <a:grpSpLocks/>
            </p:cNvGrpSpPr>
            <p:nvPr/>
          </p:nvGrpSpPr>
          <p:grpSpPr bwMode="auto">
            <a:xfrm>
              <a:off x="1128335" y="996151"/>
              <a:ext cx="1839917" cy="1516062"/>
              <a:chOff x="368300" y="4121150"/>
              <a:chExt cx="1839917" cy="1516062"/>
            </a:xfrm>
          </p:grpSpPr>
          <p:sp>
            <p:nvSpPr>
              <p:cNvPr id="53" name="Oval 32"/>
              <p:cNvSpPr>
                <a:spLocks noChangeArrowheads="1"/>
              </p:cNvSpPr>
              <p:nvPr/>
            </p:nvSpPr>
            <p:spPr bwMode="auto">
              <a:xfrm>
                <a:off x="1077985" y="4605337"/>
                <a:ext cx="1130416" cy="1031875"/>
              </a:xfrm>
              <a:prstGeom prst="ellipse">
                <a:avLst/>
              </a:prstGeom>
              <a:solidFill>
                <a:schemeClr val="accent1">
                  <a:lumMod val="40000"/>
                  <a:lumOff val="60000"/>
                  <a:alpha val="50000"/>
                </a:schemeClr>
              </a:solidFill>
              <a:ln w="28575">
                <a:solidFill>
                  <a:schemeClr val="tx1"/>
                </a:solidFill>
                <a:round/>
                <a:headEnd/>
                <a:tailEnd/>
              </a:ln>
            </p:spPr>
            <p:txBody>
              <a:bodyPr wrap="none" anchor="ctr"/>
              <a:lstStyle/>
              <a:p>
                <a:pPr>
                  <a:defRPr/>
                </a:pPr>
                <a:endParaRPr lang="zh-TW" altLang="en-US" sz="1400">
                  <a:latin typeface="Times New Roman" pitchFamily="18" charset="0"/>
                  <a:cs typeface="Times New Roman" pitchFamily="18" charset="0"/>
                </a:endParaRPr>
              </a:p>
            </p:txBody>
          </p:sp>
          <p:sp>
            <p:nvSpPr>
              <p:cNvPr id="33928" name="Text Box 34"/>
              <p:cNvSpPr txBox="1">
                <a:spLocks noChangeArrowheads="1"/>
              </p:cNvSpPr>
              <p:nvPr/>
            </p:nvSpPr>
            <p:spPr bwMode="auto">
              <a:xfrm>
                <a:off x="368300" y="4121150"/>
                <a:ext cx="113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sz="1400">
                    <a:latin typeface="Times New Roman" panose="02020603050405020304" pitchFamily="18" charset="0"/>
                    <a:cs typeface="Times New Roman" panose="02020603050405020304" pitchFamily="18" charset="0"/>
                  </a:rPr>
                  <a:t>Droplet</a:t>
                </a:r>
              </a:p>
            </p:txBody>
          </p:sp>
          <p:cxnSp>
            <p:nvCxnSpPr>
              <p:cNvPr id="33929" name="AutoShape 35"/>
              <p:cNvCxnSpPr>
                <a:cxnSpLocks noChangeShapeType="1"/>
                <a:stCxn id="33928" idx="2"/>
              </p:cNvCxnSpPr>
              <p:nvPr/>
            </p:nvCxnSpPr>
            <p:spPr bwMode="auto">
              <a:xfrm>
                <a:off x="935832" y="4429125"/>
                <a:ext cx="441275" cy="21589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33830" name="Line 36"/>
          <p:cNvSpPr>
            <a:spLocks noChangeShapeType="1"/>
          </p:cNvSpPr>
          <p:nvPr/>
        </p:nvSpPr>
        <p:spPr bwMode="auto">
          <a:xfrm>
            <a:off x="3654425" y="1085379"/>
            <a:ext cx="0" cy="2254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3831" name="Line 37"/>
          <p:cNvSpPr>
            <a:spLocks noChangeShapeType="1"/>
          </p:cNvSpPr>
          <p:nvPr/>
        </p:nvSpPr>
        <p:spPr bwMode="auto">
          <a:xfrm>
            <a:off x="3890963" y="1080616"/>
            <a:ext cx="0" cy="2254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3832" name="Text Box 38"/>
          <p:cNvSpPr txBox="1">
            <a:spLocks noChangeArrowheads="1"/>
          </p:cNvSpPr>
          <p:nvPr/>
        </p:nvSpPr>
        <p:spPr bwMode="auto">
          <a:xfrm>
            <a:off x="3435350" y="764704"/>
            <a:ext cx="134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sz="1400" dirty="0">
                <a:latin typeface="Times New Roman" panose="02020603050405020304" pitchFamily="18" charset="0"/>
                <a:cs typeface="Times New Roman" panose="02020603050405020304" pitchFamily="18" charset="0"/>
              </a:rPr>
              <a:t>Spacing</a:t>
            </a:r>
          </a:p>
        </p:txBody>
      </p:sp>
      <p:sp>
        <p:nvSpPr>
          <p:cNvPr id="33833" name="Line 39"/>
          <p:cNvSpPr>
            <a:spLocks noChangeShapeType="1"/>
          </p:cNvSpPr>
          <p:nvPr/>
        </p:nvSpPr>
        <p:spPr bwMode="auto">
          <a:xfrm flipH="1">
            <a:off x="3878263" y="1193329"/>
            <a:ext cx="317500"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33834" name="Line 40"/>
          <p:cNvSpPr>
            <a:spLocks noChangeShapeType="1"/>
          </p:cNvSpPr>
          <p:nvPr/>
        </p:nvSpPr>
        <p:spPr bwMode="auto">
          <a:xfrm flipH="1">
            <a:off x="3309938" y="1193329"/>
            <a:ext cx="317500" cy="0"/>
          </a:xfrm>
          <a:prstGeom prst="line">
            <a:avLst/>
          </a:prstGeom>
          <a:noFill/>
          <a:ln w="28575">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a:lstStyle/>
          <a:p>
            <a:endParaRPr lang="zh-TW" altLang="en-US"/>
          </a:p>
        </p:txBody>
      </p:sp>
      <p:sp>
        <p:nvSpPr>
          <p:cNvPr id="61" name="Text Box 22"/>
          <p:cNvSpPr txBox="1">
            <a:spLocks noChangeArrowheads="1"/>
          </p:cNvSpPr>
          <p:nvPr/>
        </p:nvSpPr>
        <p:spPr bwMode="auto">
          <a:xfrm>
            <a:off x="754062" y="2356966"/>
            <a:ext cx="54648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sz="2000" dirty="0">
                <a:latin typeface="+mn-lt"/>
                <a:cs typeface="Times New Roman" panose="02020603050405020304" pitchFamily="18" charset="0"/>
              </a:rPr>
              <a:t>High voltage to generate an electrical field</a:t>
            </a:r>
          </a:p>
        </p:txBody>
      </p:sp>
      <p:cxnSp>
        <p:nvCxnSpPr>
          <p:cNvPr id="62" name="AutoShape 24"/>
          <p:cNvCxnSpPr>
            <a:cxnSpLocks noChangeShapeType="1"/>
          </p:cNvCxnSpPr>
          <p:nvPr/>
        </p:nvCxnSpPr>
        <p:spPr bwMode="auto">
          <a:xfrm flipH="1" flipV="1">
            <a:off x="3565525" y="2115666"/>
            <a:ext cx="77788" cy="357188"/>
          </a:xfrm>
          <a:prstGeom prst="straightConnector1">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9" name="群組 100"/>
          <p:cNvGrpSpPr>
            <a:grpSpLocks/>
          </p:cNvGrpSpPr>
          <p:nvPr/>
        </p:nvGrpSpPr>
        <p:grpSpPr bwMode="auto">
          <a:xfrm>
            <a:off x="1352550" y="2860204"/>
            <a:ext cx="5799138" cy="400050"/>
            <a:chOff x="1353224" y="3068960"/>
            <a:chExt cx="5798711" cy="400110"/>
          </a:xfrm>
        </p:grpSpPr>
        <p:sp>
          <p:nvSpPr>
            <p:cNvPr id="33918" name="文字方塊 90"/>
            <p:cNvSpPr txBox="1">
              <a:spLocks noChangeArrowheads="1"/>
            </p:cNvSpPr>
            <p:nvPr/>
          </p:nvSpPr>
          <p:spPr bwMode="auto">
            <a:xfrm>
              <a:off x="1353224"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19" name="文字方塊 91"/>
            <p:cNvSpPr txBox="1">
              <a:spLocks noChangeArrowheads="1"/>
            </p:cNvSpPr>
            <p:nvPr/>
          </p:nvSpPr>
          <p:spPr bwMode="auto">
            <a:xfrm>
              <a:off x="2235656"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20" name="文字方塊 92"/>
            <p:cNvSpPr txBox="1">
              <a:spLocks noChangeArrowheads="1"/>
            </p:cNvSpPr>
            <p:nvPr/>
          </p:nvSpPr>
          <p:spPr bwMode="auto">
            <a:xfrm>
              <a:off x="3196634"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1</a:t>
              </a:r>
              <a:endParaRPr lang="zh-TW" altLang="en-US" sz="2000"/>
            </a:p>
          </p:txBody>
        </p:sp>
        <p:sp>
          <p:nvSpPr>
            <p:cNvPr id="33921" name="文字方塊 93"/>
            <p:cNvSpPr txBox="1">
              <a:spLocks noChangeArrowheads="1"/>
            </p:cNvSpPr>
            <p:nvPr/>
          </p:nvSpPr>
          <p:spPr bwMode="auto">
            <a:xfrm>
              <a:off x="4026859"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22" name="文字方塊 94"/>
            <p:cNvSpPr txBox="1">
              <a:spLocks noChangeArrowheads="1"/>
            </p:cNvSpPr>
            <p:nvPr/>
          </p:nvSpPr>
          <p:spPr bwMode="auto">
            <a:xfrm>
              <a:off x="4972568"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23" name="文字方塊 95"/>
            <p:cNvSpPr txBox="1">
              <a:spLocks noChangeArrowheads="1"/>
            </p:cNvSpPr>
            <p:nvPr/>
          </p:nvSpPr>
          <p:spPr bwMode="auto">
            <a:xfrm>
              <a:off x="5890244"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24" name="文字方塊 96"/>
            <p:cNvSpPr txBox="1">
              <a:spLocks noChangeArrowheads="1"/>
            </p:cNvSpPr>
            <p:nvPr/>
          </p:nvSpPr>
          <p:spPr bwMode="auto">
            <a:xfrm>
              <a:off x="6795747"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grpSp>
      <p:cxnSp>
        <p:nvCxnSpPr>
          <p:cNvPr id="99" name="直線單箭頭接點 98"/>
          <p:cNvCxnSpPr>
            <a:cxnSpLocks noChangeShapeType="1"/>
          </p:cNvCxnSpPr>
          <p:nvPr/>
        </p:nvCxnSpPr>
        <p:spPr bwMode="auto">
          <a:xfrm>
            <a:off x="950913" y="2888779"/>
            <a:ext cx="0" cy="1368425"/>
          </a:xfrm>
          <a:prstGeom prst="straightConnector1">
            <a:avLst/>
          </a:prstGeom>
          <a:noFill/>
          <a:ln w="38100" algn="ctr">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00" name="文字方塊 99"/>
          <p:cNvSpPr txBox="1">
            <a:spLocks noChangeArrowheads="1"/>
          </p:cNvSpPr>
          <p:nvPr/>
        </p:nvSpPr>
        <p:spPr bwMode="auto">
          <a:xfrm>
            <a:off x="334963" y="3887316"/>
            <a:ext cx="63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i="1">
                <a:latin typeface="Times New Roman" panose="02020603050405020304" pitchFamily="18" charset="0"/>
                <a:cs typeface="Times New Roman" panose="02020603050405020304" pitchFamily="18" charset="0"/>
              </a:rPr>
              <a:t>time</a:t>
            </a:r>
            <a:endParaRPr lang="zh-TW" altLang="en-US" sz="2000" i="1">
              <a:latin typeface="Times New Roman" panose="02020603050405020304" pitchFamily="18" charset="0"/>
              <a:cs typeface="Times New Roman" panose="02020603050405020304" pitchFamily="18" charset="0"/>
            </a:endParaRPr>
          </a:p>
        </p:txBody>
      </p:sp>
      <p:grpSp>
        <p:nvGrpSpPr>
          <p:cNvPr id="10" name="群組 151"/>
          <p:cNvGrpSpPr>
            <a:grpSpLocks/>
          </p:cNvGrpSpPr>
          <p:nvPr/>
        </p:nvGrpSpPr>
        <p:grpSpPr bwMode="auto">
          <a:xfrm>
            <a:off x="1350963" y="3139604"/>
            <a:ext cx="5800725" cy="400050"/>
            <a:chOff x="1351621" y="3068960"/>
            <a:chExt cx="5800314" cy="400110"/>
          </a:xfrm>
        </p:grpSpPr>
        <p:sp>
          <p:nvSpPr>
            <p:cNvPr id="33911" name="文字方塊 152"/>
            <p:cNvSpPr txBox="1">
              <a:spLocks noChangeArrowheads="1"/>
            </p:cNvSpPr>
            <p:nvPr/>
          </p:nvSpPr>
          <p:spPr bwMode="auto">
            <a:xfrm>
              <a:off x="1351621"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12" name="文字方塊 153"/>
            <p:cNvSpPr txBox="1">
              <a:spLocks noChangeArrowheads="1"/>
            </p:cNvSpPr>
            <p:nvPr/>
          </p:nvSpPr>
          <p:spPr bwMode="auto">
            <a:xfrm>
              <a:off x="2235656"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13" name="文字方塊 154"/>
            <p:cNvSpPr txBox="1">
              <a:spLocks noChangeArrowheads="1"/>
            </p:cNvSpPr>
            <p:nvPr/>
          </p:nvSpPr>
          <p:spPr bwMode="auto">
            <a:xfrm>
              <a:off x="3196634"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14" name="文字方塊 155"/>
            <p:cNvSpPr txBox="1">
              <a:spLocks noChangeArrowheads="1"/>
            </p:cNvSpPr>
            <p:nvPr/>
          </p:nvSpPr>
          <p:spPr bwMode="auto">
            <a:xfrm>
              <a:off x="4026859"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1</a:t>
              </a:r>
              <a:endParaRPr lang="zh-TW" altLang="en-US" sz="2000"/>
            </a:p>
          </p:txBody>
        </p:sp>
        <p:sp>
          <p:nvSpPr>
            <p:cNvPr id="33915" name="文字方塊 156"/>
            <p:cNvSpPr txBox="1">
              <a:spLocks noChangeArrowheads="1"/>
            </p:cNvSpPr>
            <p:nvPr/>
          </p:nvSpPr>
          <p:spPr bwMode="auto">
            <a:xfrm>
              <a:off x="4974171"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16" name="文字方塊 157"/>
            <p:cNvSpPr txBox="1">
              <a:spLocks noChangeArrowheads="1"/>
            </p:cNvSpPr>
            <p:nvPr/>
          </p:nvSpPr>
          <p:spPr bwMode="auto">
            <a:xfrm>
              <a:off x="5890244"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17" name="文字方塊 158"/>
            <p:cNvSpPr txBox="1">
              <a:spLocks noChangeArrowheads="1"/>
            </p:cNvSpPr>
            <p:nvPr/>
          </p:nvSpPr>
          <p:spPr bwMode="auto">
            <a:xfrm>
              <a:off x="6795747"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grpSp>
      <p:grpSp>
        <p:nvGrpSpPr>
          <p:cNvPr id="11" name="群組 159"/>
          <p:cNvGrpSpPr>
            <a:grpSpLocks/>
          </p:cNvGrpSpPr>
          <p:nvPr/>
        </p:nvGrpSpPr>
        <p:grpSpPr bwMode="auto">
          <a:xfrm>
            <a:off x="1350963" y="3426941"/>
            <a:ext cx="5800725" cy="400050"/>
            <a:chOff x="1351621" y="3068960"/>
            <a:chExt cx="5800314" cy="400110"/>
          </a:xfrm>
        </p:grpSpPr>
        <p:sp>
          <p:nvSpPr>
            <p:cNvPr id="33904" name="文字方塊 160"/>
            <p:cNvSpPr txBox="1">
              <a:spLocks noChangeArrowheads="1"/>
            </p:cNvSpPr>
            <p:nvPr/>
          </p:nvSpPr>
          <p:spPr bwMode="auto">
            <a:xfrm>
              <a:off x="1351621"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05" name="文字方塊 161"/>
            <p:cNvSpPr txBox="1">
              <a:spLocks noChangeArrowheads="1"/>
            </p:cNvSpPr>
            <p:nvPr/>
          </p:nvSpPr>
          <p:spPr bwMode="auto">
            <a:xfrm>
              <a:off x="2234053"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06" name="文字方塊 162"/>
            <p:cNvSpPr txBox="1">
              <a:spLocks noChangeArrowheads="1"/>
            </p:cNvSpPr>
            <p:nvPr/>
          </p:nvSpPr>
          <p:spPr bwMode="auto">
            <a:xfrm>
              <a:off x="3196634"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07" name="文字方塊 163"/>
            <p:cNvSpPr txBox="1">
              <a:spLocks noChangeArrowheads="1"/>
            </p:cNvSpPr>
            <p:nvPr/>
          </p:nvSpPr>
          <p:spPr bwMode="auto">
            <a:xfrm>
              <a:off x="4026859"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08" name="文字方塊 164"/>
            <p:cNvSpPr txBox="1">
              <a:spLocks noChangeArrowheads="1"/>
            </p:cNvSpPr>
            <p:nvPr/>
          </p:nvSpPr>
          <p:spPr bwMode="auto">
            <a:xfrm>
              <a:off x="4974171"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1</a:t>
              </a:r>
              <a:endParaRPr lang="zh-TW" altLang="en-US" sz="2000"/>
            </a:p>
          </p:txBody>
        </p:sp>
        <p:sp>
          <p:nvSpPr>
            <p:cNvPr id="33909" name="文字方塊 165"/>
            <p:cNvSpPr txBox="1">
              <a:spLocks noChangeArrowheads="1"/>
            </p:cNvSpPr>
            <p:nvPr/>
          </p:nvSpPr>
          <p:spPr bwMode="auto">
            <a:xfrm>
              <a:off x="5891847"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10" name="文字方塊 166"/>
            <p:cNvSpPr txBox="1">
              <a:spLocks noChangeArrowheads="1"/>
            </p:cNvSpPr>
            <p:nvPr/>
          </p:nvSpPr>
          <p:spPr bwMode="auto">
            <a:xfrm>
              <a:off x="6795747"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grpSp>
      <p:grpSp>
        <p:nvGrpSpPr>
          <p:cNvPr id="12" name="群組 167"/>
          <p:cNvGrpSpPr>
            <a:grpSpLocks/>
          </p:cNvGrpSpPr>
          <p:nvPr/>
        </p:nvGrpSpPr>
        <p:grpSpPr bwMode="auto">
          <a:xfrm>
            <a:off x="1350963" y="3715866"/>
            <a:ext cx="5773737" cy="400050"/>
            <a:chOff x="1351621" y="3068960"/>
            <a:chExt cx="5773063" cy="400110"/>
          </a:xfrm>
        </p:grpSpPr>
        <p:sp>
          <p:nvSpPr>
            <p:cNvPr id="33897" name="文字方塊 168"/>
            <p:cNvSpPr txBox="1">
              <a:spLocks noChangeArrowheads="1"/>
            </p:cNvSpPr>
            <p:nvPr/>
          </p:nvSpPr>
          <p:spPr bwMode="auto">
            <a:xfrm>
              <a:off x="1351621"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898" name="文字方塊 169"/>
            <p:cNvSpPr txBox="1">
              <a:spLocks noChangeArrowheads="1"/>
            </p:cNvSpPr>
            <p:nvPr/>
          </p:nvSpPr>
          <p:spPr bwMode="auto">
            <a:xfrm>
              <a:off x="2234053"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899" name="文字方塊 170"/>
            <p:cNvSpPr txBox="1">
              <a:spLocks noChangeArrowheads="1"/>
            </p:cNvSpPr>
            <p:nvPr/>
          </p:nvSpPr>
          <p:spPr bwMode="auto">
            <a:xfrm>
              <a:off x="3195031"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900" name="文字方塊 171"/>
            <p:cNvSpPr txBox="1">
              <a:spLocks noChangeArrowheads="1"/>
            </p:cNvSpPr>
            <p:nvPr/>
          </p:nvSpPr>
          <p:spPr bwMode="auto">
            <a:xfrm>
              <a:off x="4026859"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01" name="文字方塊 172"/>
            <p:cNvSpPr txBox="1">
              <a:spLocks noChangeArrowheads="1"/>
            </p:cNvSpPr>
            <p:nvPr/>
          </p:nvSpPr>
          <p:spPr bwMode="auto">
            <a:xfrm>
              <a:off x="4974171"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902" name="文字方塊 173"/>
            <p:cNvSpPr txBox="1">
              <a:spLocks noChangeArrowheads="1"/>
            </p:cNvSpPr>
            <p:nvPr/>
          </p:nvSpPr>
          <p:spPr bwMode="auto">
            <a:xfrm>
              <a:off x="5891847"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1</a:t>
              </a:r>
              <a:endParaRPr lang="zh-TW" altLang="en-US" sz="2000"/>
            </a:p>
          </p:txBody>
        </p:sp>
        <p:sp>
          <p:nvSpPr>
            <p:cNvPr id="33903" name="文字方塊 174"/>
            <p:cNvSpPr txBox="1">
              <a:spLocks noChangeArrowheads="1"/>
            </p:cNvSpPr>
            <p:nvPr/>
          </p:nvSpPr>
          <p:spPr bwMode="auto">
            <a:xfrm>
              <a:off x="6797350"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grpSp>
      <p:grpSp>
        <p:nvGrpSpPr>
          <p:cNvPr id="13" name="群組 175"/>
          <p:cNvGrpSpPr>
            <a:grpSpLocks/>
          </p:cNvGrpSpPr>
          <p:nvPr/>
        </p:nvGrpSpPr>
        <p:grpSpPr bwMode="auto">
          <a:xfrm>
            <a:off x="1350963" y="4003204"/>
            <a:ext cx="5773737" cy="400050"/>
            <a:chOff x="1351621" y="3068960"/>
            <a:chExt cx="5773063" cy="400110"/>
          </a:xfrm>
        </p:grpSpPr>
        <p:sp>
          <p:nvSpPr>
            <p:cNvPr id="33890" name="文字方塊 176"/>
            <p:cNvSpPr txBox="1">
              <a:spLocks noChangeArrowheads="1"/>
            </p:cNvSpPr>
            <p:nvPr/>
          </p:nvSpPr>
          <p:spPr bwMode="auto">
            <a:xfrm>
              <a:off x="1351621"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891" name="文字方塊 177"/>
            <p:cNvSpPr txBox="1">
              <a:spLocks noChangeArrowheads="1"/>
            </p:cNvSpPr>
            <p:nvPr/>
          </p:nvSpPr>
          <p:spPr bwMode="auto">
            <a:xfrm>
              <a:off x="2234053"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892" name="文字方塊 178"/>
            <p:cNvSpPr txBox="1">
              <a:spLocks noChangeArrowheads="1"/>
            </p:cNvSpPr>
            <p:nvPr/>
          </p:nvSpPr>
          <p:spPr bwMode="auto">
            <a:xfrm>
              <a:off x="3195031"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893" name="文字方塊 179"/>
            <p:cNvSpPr txBox="1">
              <a:spLocks noChangeArrowheads="1"/>
            </p:cNvSpPr>
            <p:nvPr/>
          </p:nvSpPr>
          <p:spPr bwMode="auto">
            <a:xfrm>
              <a:off x="4025256" y="306896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X</a:t>
              </a:r>
              <a:endParaRPr lang="zh-TW" altLang="en-US" sz="2000"/>
            </a:p>
          </p:txBody>
        </p:sp>
        <p:sp>
          <p:nvSpPr>
            <p:cNvPr id="33894" name="文字方塊 180"/>
            <p:cNvSpPr txBox="1">
              <a:spLocks noChangeArrowheads="1"/>
            </p:cNvSpPr>
            <p:nvPr/>
          </p:nvSpPr>
          <p:spPr bwMode="auto">
            <a:xfrm>
              <a:off x="4974171"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895" name="文字方塊 181"/>
            <p:cNvSpPr txBox="1">
              <a:spLocks noChangeArrowheads="1"/>
            </p:cNvSpPr>
            <p:nvPr/>
          </p:nvSpPr>
          <p:spPr bwMode="auto">
            <a:xfrm>
              <a:off x="5891847"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0</a:t>
              </a:r>
              <a:endParaRPr lang="zh-TW" altLang="en-US" sz="2000"/>
            </a:p>
          </p:txBody>
        </p:sp>
        <p:sp>
          <p:nvSpPr>
            <p:cNvPr id="33896" name="文字方塊 182"/>
            <p:cNvSpPr txBox="1">
              <a:spLocks noChangeArrowheads="1"/>
            </p:cNvSpPr>
            <p:nvPr/>
          </p:nvSpPr>
          <p:spPr bwMode="auto">
            <a:xfrm>
              <a:off x="6797350" y="306896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t>1</a:t>
              </a:r>
              <a:endParaRPr lang="zh-TW" altLang="en-US" sz="2000"/>
            </a:p>
          </p:txBody>
        </p:sp>
      </p:grpSp>
      <p:sp>
        <p:nvSpPr>
          <p:cNvPr id="184" name="橢圓 183"/>
          <p:cNvSpPr/>
          <p:nvPr/>
        </p:nvSpPr>
        <p:spPr>
          <a:xfrm>
            <a:off x="1408113" y="5020791"/>
            <a:ext cx="217487"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185" name="橢圓 184"/>
          <p:cNvSpPr/>
          <p:nvPr/>
        </p:nvSpPr>
        <p:spPr>
          <a:xfrm>
            <a:off x="2339975" y="5020791"/>
            <a:ext cx="215900"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186" name="橢圓 185"/>
          <p:cNvSpPr/>
          <p:nvPr/>
        </p:nvSpPr>
        <p:spPr>
          <a:xfrm>
            <a:off x="3276600" y="5020791"/>
            <a:ext cx="215900"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187" name="橢圓 186"/>
          <p:cNvSpPr/>
          <p:nvPr/>
        </p:nvSpPr>
        <p:spPr>
          <a:xfrm>
            <a:off x="4067175" y="5020791"/>
            <a:ext cx="217488"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189" name="橢圓 188"/>
          <p:cNvSpPr/>
          <p:nvPr/>
        </p:nvSpPr>
        <p:spPr>
          <a:xfrm>
            <a:off x="5003800" y="5020791"/>
            <a:ext cx="215900"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190" name="橢圓 189"/>
          <p:cNvSpPr/>
          <p:nvPr/>
        </p:nvSpPr>
        <p:spPr>
          <a:xfrm>
            <a:off x="6011863" y="5020791"/>
            <a:ext cx="215900"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sp>
        <p:nvSpPr>
          <p:cNvPr id="191" name="橢圓 190"/>
          <p:cNvSpPr/>
          <p:nvPr/>
        </p:nvSpPr>
        <p:spPr>
          <a:xfrm>
            <a:off x="6804025" y="5020791"/>
            <a:ext cx="215900" cy="2159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cxnSp>
        <p:nvCxnSpPr>
          <p:cNvPr id="196" name="直線接點 195"/>
          <p:cNvCxnSpPr>
            <a:cxnSpLocks noChangeShapeType="1"/>
          </p:cNvCxnSpPr>
          <p:nvPr/>
        </p:nvCxnSpPr>
        <p:spPr bwMode="auto">
          <a:xfrm>
            <a:off x="1509713" y="5243041"/>
            <a:ext cx="0" cy="711200"/>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198" name="直線接點 197"/>
          <p:cNvCxnSpPr>
            <a:cxnSpLocks noChangeShapeType="1"/>
          </p:cNvCxnSpPr>
          <p:nvPr/>
        </p:nvCxnSpPr>
        <p:spPr bwMode="auto">
          <a:xfrm>
            <a:off x="2443163" y="5243041"/>
            <a:ext cx="0" cy="765175"/>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199" name="直線接點 198"/>
          <p:cNvCxnSpPr>
            <a:cxnSpLocks noChangeShapeType="1"/>
          </p:cNvCxnSpPr>
          <p:nvPr/>
        </p:nvCxnSpPr>
        <p:spPr bwMode="auto">
          <a:xfrm>
            <a:off x="3398838" y="5243041"/>
            <a:ext cx="0" cy="765175"/>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00" name="直線接點 199"/>
          <p:cNvCxnSpPr>
            <a:cxnSpLocks noChangeShapeType="1"/>
          </p:cNvCxnSpPr>
          <p:nvPr/>
        </p:nvCxnSpPr>
        <p:spPr bwMode="auto">
          <a:xfrm>
            <a:off x="4191000" y="5243041"/>
            <a:ext cx="0" cy="765175"/>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01" name="直線接點 200"/>
          <p:cNvCxnSpPr>
            <a:cxnSpLocks noChangeShapeType="1"/>
          </p:cNvCxnSpPr>
          <p:nvPr/>
        </p:nvCxnSpPr>
        <p:spPr bwMode="auto">
          <a:xfrm>
            <a:off x="5111750" y="5236691"/>
            <a:ext cx="0" cy="742950"/>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02" name="直線接點 201"/>
          <p:cNvCxnSpPr>
            <a:cxnSpLocks noChangeShapeType="1"/>
          </p:cNvCxnSpPr>
          <p:nvPr/>
        </p:nvCxnSpPr>
        <p:spPr bwMode="auto">
          <a:xfrm>
            <a:off x="6119813" y="5243041"/>
            <a:ext cx="0" cy="765175"/>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03" name="直線接點 202"/>
          <p:cNvCxnSpPr>
            <a:cxnSpLocks noChangeShapeType="1"/>
          </p:cNvCxnSpPr>
          <p:nvPr/>
        </p:nvCxnSpPr>
        <p:spPr bwMode="auto">
          <a:xfrm>
            <a:off x="6916738" y="5236691"/>
            <a:ext cx="0" cy="771525"/>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12" name="AutoShape 24"/>
          <p:cNvCxnSpPr>
            <a:cxnSpLocks noChangeShapeType="1"/>
          </p:cNvCxnSpPr>
          <p:nvPr/>
        </p:nvCxnSpPr>
        <p:spPr bwMode="auto">
          <a:xfrm flipH="1" flipV="1">
            <a:off x="6961188" y="5582766"/>
            <a:ext cx="550862" cy="53975"/>
          </a:xfrm>
          <a:prstGeom prst="straightConnector1">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4" name="Text Box 22"/>
          <p:cNvSpPr txBox="1">
            <a:spLocks noChangeArrowheads="1"/>
          </p:cNvSpPr>
          <p:nvPr/>
        </p:nvSpPr>
        <p:spPr bwMode="auto">
          <a:xfrm>
            <a:off x="7499350" y="5452591"/>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a:latin typeface="Times New Roman" panose="02020603050405020304" pitchFamily="18" charset="0"/>
                <a:cs typeface="Times New Roman" panose="02020603050405020304" pitchFamily="18" charset="0"/>
              </a:rPr>
              <a:t>Wire</a:t>
            </a:r>
          </a:p>
        </p:txBody>
      </p:sp>
      <p:cxnSp>
        <p:nvCxnSpPr>
          <p:cNvPr id="217" name="直線接點 216"/>
          <p:cNvCxnSpPr>
            <a:cxnSpLocks noChangeShapeType="1"/>
          </p:cNvCxnSpPr>
          <p:nvPr/>
        </p:nvCxnSpPr>
        <p:spPr bwMode="auto">
          <a:xfrm>
            <a:off x="2447925" y="4638204"/>
            <a:ext cx="0" cy="382587"/>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19" name="直線接點 218"/>
          <p:cNvCxnSpPr>
            <a:cxnSpLocks noChangeShapeType="1"/>
          </p:cNvCxnSpPr>
          <p:nvPr/>
        </p:nvCxnSpPr>
        <p:spPr bwMode="auto">
          <a:xfrm>
            <a:off x="1509713" y="4638204"/>
            <a:ext cx="0" cy="382587"/>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20" name="直線接點 219"/>
          <p:cNvCxnSpPr>
            <a:cxnSpLocks noChangeShapeType="1"/>
          </p:cNvCxnSpPr>
          <p:nvPr/>
        </p:nvCxnSpPr>
        <p:spPr bwMode="auto">
          <a:xfrm>
            <a:off x="3382963" y="4635029"/>
            <a:ext cx="0" cy="384175"/>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21" name="直線接點 220"/>
          <p:cNvCxnSpPr>
            <a:cxnSpLocks noChangeShapeType="1"/>
          </p:cNvCxnSpPr>
          <p:nvPr/>
        </p:nvCxnSpPr>
        <p:spPr bwMode="auto">
          <a:xfrm>
            <a:off x="5491163" y="5068416"/>
            <a:ext cx="0" cy="384175"/>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22" name="直線接點 221"/>
          <p:cNvCxnSpPr>
            <a:cxnSpLocks noChangeShapeType="1"/>
          </p:cNvCxnSpPr>
          <p:nvPr/>
        </p:nvCxnSpPr>
        <p:spPr bwMode="auto">
          <a:xfrm>
            <a:off x="6119813" y="4373091"/>
            <a:ext cx="0" cy="646113"/>
          </a:xfrm>
          <a:prstGeom prst="line">
            <a:avLst/>
          </a:prstGeom>
          <a:noFill/>
          <a:ln w="57150" algn="ctr">
            <a:solidFill>
              <a:srgbClr val="0070C0"/>
            </a:solidFill>
            <a:miter lim="800000"/>
            <a:headEnd type="stealth" w="med" len="med"/>
            <a:tailEnd/>
          </a:ln>
          <a:extLst>
            <a:ext uri="{909E8E84-426E-40DD-AFC4-6F175D3DCCD1}">
              <a14:hiddenFill xmlns:a14="http://schemas.microsoft.com/office/drawing/2010/main">
                <a:noFill/>
              </a14:hiddenFill>
            </a:ext>
          </a:extLst>
        </p:spPr>
      </p:cxnSp>
      <p:cxnSp>
        <p:nvCxnSpPr>
          <p:cNvPr id="223" name="直線接點 222"/>
          <p:cNvCxnSpPr>
            <a:cxnSpLocks noChangeShapeType="1"/>
          </p:cNvCxnSpPr>
          <p:nvPr/>
        </p:nvCxnSpPr>
        <p:spPr bwMode="auto">
          <a:xfrm>
            <a:off x="6443663" y="4373091"/>
            <a:ext cx="0" cy="1079500"/>
          </a:xfrm>
          <a:prstGeom prst="line">
            <a:avLst/>
          </a:prstGeom>
          <a:noFill/>
          <a:ln w="57150" algn="ctr">
            <a:solidFill>
              <a:srgbClr val="0070C0"/>
            </a:solidFill>
            <a:miter lim="800000"/>
            <a:headEnd type="stealth" w="med" len="med"/>
            <a:tailEnd/>
          </a:ln>
          <a:extLst>
            <a:ext uri="{909E8E84-426E-40DD-AFC4-6F175D3DCCD1}">
              <a14:hiddenFill xmlns:a14="http://schemas.microsoft.com/office/drawing/2010/main">
                <a:noFill/>
              </a14:hiddenFill>
            </a:ext>
          </a:extLst>
        </p:spPr>
      </p:cxnSp>
      <p:cxnSp>
        <p:nvCxnSpPr>
          <p:cNvPr id="225" name="直線接點 224"/>
          <p:cNvCxnSpPr>
            <a:cxnSpLocks noChangeShapeType="1"/>
          </p:cNvCxnSpPr>
          <p:nvPr/>
        </p:nvCxnSpPr>
        <p:spPr bwMode="auto">
          <a:xfrm flipH="1">
            <a:off x="754063" y="4655666"/>
            <a:ext cx="1693862" cy="0"/>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28" name="直線接點 227"/>
          <p:cNvCxnSpPr>
            <a:cxnSpLocks noChangeShapeType="1"/>
          </p:cNvCxnSpPr>
          <p:nvPr/>
        </p:nvCxnSpPr>
        <p:spPr bwMode="auto">
          <a:xfrm>
            <a:off x="3360738" y="4646141"/>
            <a:ext cx="2759075" cy="9525"/>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32" name="直線接點 231"/>
          <p:cNvCxnSpPr>
            <a:cxnSpLocks noChangeShapeType="1"/>
          </p:cNvCxnSpPr>
          <p:nvPr/>
        </p:nvCxnSpPr>
        <p:spPr bwMode="auto">
          <a:xfrm flipH="1">
            <a:off x="4284663" y="5152554"/>
            <a:ext cx="287337" cy="0"/>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34" name="直線接點 233"/>
          <p:cNvCxnSpPr>
            <a:cxnSpLocks noChangeShapeType="1"/>
          </p:cNvCxnSpPr>
          <p:nvPr/>
        </p:nvCxnSpPr>
        <p:spPr bwMode="auto">
          <a:xfrm>
            <a:off x="6659563" y="5108104"/>
            <a:ext cx="0" cy="501650"/>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35" name="直線接點 234"/>
          <p:cNvCxnSpPr>
            <a:cxnSpLocks noChangeShapeType="1"/>
          </p:cNvCxnSpPr>
          <p:nvPr/>
        </p:nvCxnSpPr>
        <p:spPr bwMode="auto">
          <a:xfrm flipH="1">
            <a:off x="6646863" y="5136679"/>
            <a:ext cx="153987" cy="0"/>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36" name="直線接點 235"/>
          <p:cNvCxnSpPr>
            <a:cxnSpLocks noChangeShapeType="1"/>
          </p:cNvCxnSpPr>
          <p:nvPr/>
        </p:nvCxnSpPr>
        <p:spPr bwMode="auto">
          <a:xfrm flipH="1" flipV="1">
            <a:off x="4530725" y="5597054"/>
            <a:ext cx="2147888" cy="1587"/>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38" name="直線接點 237"/>
          <p:cNvCxnSpPr>
            <a:cxnSpLocks noChangeShapeType="1"/>
          </p:cNvCxnSpPr>
          <p:nvPr/>
        </p:nvCxnSpPr>
        <p:spPr bwMode="auto">
          <a:xfrm>
            <a:off x="4551363" y="5128741"/>
            <a:ext cx="0" cy="825500"/>
          </a:xfrm>
          <a:prstGeom prst="line">
            <a:avLst/>
          </a:prstGeom>
          <a:noFill/>
          <a:ln w="57150" algn="ctr">
            <a:solidFill>
              <a:srgbClr val="0070C0"/>
            </a:solidFill>
            <a:miter lim="800000"/>
            <a:headEnd/>
            <a:tailEnd type="stealth" w="med" len="med"/>
          </a:ln>
          <a:extLst>
            <a:ext uri="{909E8E84-426E-40DD-AFC4-6F175D3DCCD1}">
              <a14:hiddenFill xmlns:a14="http://schemas.microsoft.com/office/drawing/2010/main">
                <a:noFill/>
              </a14:hiddenFill>
            </a:ext>
          </a:extLst>
        </p:spPr>
      </p:cxnSp>
      <p:cxnSp>
        <p:nvCxnSpPr>
          <p:cNvPr id="247" name="直線接點 246"/>
          <p:cNvCxnSpPr>
            <a:cxnSpLocks noChangeShapeType="1"/>
          </p:cNvCxnSpPr>
          <p:nvPr/>
        </p:nvCxnSpPr>
        <p:spPr bwMode="auto">
          <a:xfrm flipH="1">
            <a:off x="5491163" y="5419254"/>
            <a:ext cx="962025" cy="0"/>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cxnSp>
        <p:nvCxnSpPr>
          <p:cNvPr id="249" name="直線接點 248"/>
          <p:cNvCxnSpPr>
            <a:cxnSpLocks noChangeShapeType="1"/>
          </p:cNvCxnSpPr>
          <p:nvPr/>
        </p:nvCxnSpPr>
        <p:spPr bwMode="auto">
          <a:xfrm flipH="1">
            <a:off x="5213350" y="5090641"/>
            <a:ext cx="287338" cy="0"/>
          </a:xfrm>
          <a:prstGeom prst="line">
            <a:avLst/>
          </a:prstGeom>
          <a:noFill/>
          <a:ln w="57150" algn="ctr">
            <a:solidFill>
              <a:srgbClr val="0070C0"/>
            </a:solidFill>
            <a:miter lim="800000"/>
            <a:headEnd/>
            <a:tailEnd/>
          </a:ln>
          <a:extLst>
            <a:ext uri="{909E8E84-426E-40DD-AFC4-6F175D3DCCD1}">
              <a14:hiddenFill xmlns:a14="http://schemas.microsoft.com/office/drawing/2010/main">
                <a:noFill/>
              </a14:hiddenFill>
            </a:ext>
          </a:extLst>
        </p:spPr>
      </p:cxnSp>
      <p:sp>
        <p:nvSpPr>
          <p:cNvPr id="250" name="矩形 249"/>
          <p:cNvSpPr>
            <a:spLocks noChangeArrowheads="1"/>
          </p:cNvSpPr>
          <p:nvPr/>
        </p:nvSpPr>
        <p:spPr bwMode="auto">
          <a:xfrm>
            <a:off x="2447925" y="6008216"/>
            <a:ext cx="3946525" cy="52546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kumimoji="1" lang="en-US" altLang="zh-TW" b="0">
                <a:latin typeface="Times New Roman" panose="02020603050405020304" pitchFamily="18" charset="0"/>
                <a:ea typeface="新細明體" panose="02020500000000000000" pitchFamily="18" charset="-120"/>
                <a:cs typeface="Times New Roman" panose="02020603050405020304" pitchFamily="18" charset="0"/>
              </a:rPr>
              <a:t>External controller</a:t>
            </a:r>
            <a:endParaRPr kumimoji="1" lang="zh-TW" altLang="en-US" b="0">
              <a:latin typeface="Times New Roman" panose="02020603050405020304" pitchFamily="18" charset="0"/>
              <a:ea typeface="新細明體" panose="02020500000000000000" pitchFamily="18" charset="-120"/>
              <a:cs typeface="Times New Roman" panose="02020603050405020304" pitchFamily="18" charset="0"/>
            </a:endParaRPr>
          </a:p>
        </p:txBody>
      </p:sp>
      <p:cxnSp>
        <p:nvCxnSpPr>
          <p:cNvPr id="251" name="AutoShape 24"/>
          <p:cNvCxnSpPr>
            <a:cxnSpLocks noChangeShapeType="1"/>
          </p:cNvCxnSpPr>
          <p:nvPr/>
        </p:nvCxnSpPr>
        <p:spPr bwMode="auto">
          <a:xfrm flipH="1">
            <a:off x="7081838" y="2541116"/>
            <a:ext cx="801687" cy="317500"/>
          </a:xfrm>
          <a:prstGeom prst="straightConnector1">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52" name="Text Box 22"/>
          <p:cNvSpPr txBox="1">
            <a:spLocks noChangeArrowheads="1"/>
          </p:cNvSpPr>
          <p:nvPr/>
        </p:nvSpPr>
        <p:spPr bwMode="auto">
          <a:xfrm>
            <a:off x="7812360" y="2248243"/>
            <a:ext cx="15876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sz="2000" dirty="0">
                <a:latin typeface="+mn-lt"/>
                <a:cs typeface="Times New Roman" panose="02020603050405020304" pitchFamily="18" charset="0"/>
              </a:rPr>
              <a:t>Actuation sequence</a:t>
            </a:r>
          </a:p>
        </p:txBody>
      </p:sp>
      <p:sp>
        <p:nvSpPr>
          <p:cNvPr id="4" name="文字方塊 3"/>
          <p:cNvSpPr txBox="1">
            <a:spLocks noChangeArrowheads="1"/>
          </p:cNvSpPr>
          <p:nvPr/>
        </p:nvSpPr>
        <p:spPr bwMode="auto">
          <a:xfrm>
            <a:off x="1611313" y="2932534"/>
            <a:ext cx="355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FF0000"/>
                </a:solidFill>
              </a:rPr>
              <a:t>0</a:t>
            </a:r>
          </a:p>
          <a:p>
            <a:pPr eaLnBrk="1" hangingPunct="1"/>
            <a:r>
              <a:rPr lang="en-US" altLang="zh-TW" sz="2000">
                <a:solidFill>
                  <a:srgbClr val="FF0000"/>
                </a:solidFill>
              </a:rPr>
              <a:t>0</a:t>
            </a:r>
          </a:p>
          <a:p>
            <a:pPr eaLnBrk="1" hangingPunct="1"/>
            <a:r>
              <a:rPr lang="en-US" altLang="zh-TW" sz="2000">
                <a:solidFill>
                  <a:srgbClr val="FF0000"/>
                </a:solidFill>
              </a:rPr>
              <a:t>X</a:t>
            </a:r>
          </a:p>
          <a:p>
            <a:pPr eaLnBrk="1" hangingPunct="1"/>
            <a:r>
              <a:rPr lang="en-US" altLang="zh-TW" sz="2000">
                <a:solidFill>
                  <a:srgbClr val="FF0000"/>
                </a:solidFill>
              </a:rPr>
              <a:t>X</a:t>
            </a:r>
          </a:p>
          <a:p>
            <a:pPr eaLnBrk="1" hangingPunct="1"/>
            <a:r>
              <a:rPr lang="en-US" altLang="zh-TW" sz="2000">
                <a:solidFill>
                  <a:srgbClr val="FF0000"/>
                </a:solidFill>
              </a:rPr>
              <a:t>X</a:t>
            </a:r>
          </a:p>
          <a:p>
            <a:pPr eaLnBrk="1" hangingPunct="1"/>
            <a:endParaRPr lang="zh-TW" altLang="en-US" sz="2000">
              <a:solidFill>
                <a:srgbClr val="FF0000"/>
              </a:solidFill>
            </a:endParaRPr>
          </a:p>
        </p:txBody>
      </p:sp>
      <p:sp>
        <p:nvSpPr>
          <p:cNvPr id="140" name="文字方塊 139"/>
          <p:cNvSpPr txBox="1">
            <a:spLocks noChangeArrowheads="1"/>
          </p:cNvSpPr>
          <p:nvPr/>
        </p:nvSpPr>
        <p:spPr bwMode="auto">
          <a:xfrm>
            <a:off x="2474913" y="2933229"/>
            <a:ext cx="355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FF0000"/>
                </a:solidFill>
              </a:rPr>
              <a:t>0</a:t>
            </a:r>
          </a:p>
          <a:p>
            <a:pPr eaLnBrk="1" hangingPunct="1"/>
            <a:r>
              <a:rPr lang="en-US" altLang="zh-TW" sz="2000">
                <a:solidFill>
                  <a:srgbClr val="FF0000"/>
                </a:solidFill>
              </a:rPr>
              <a:t>0</a:t>
            </a:r>
          </a:p>
          <a:p>
            <a:pPr eaLnBrk="1" hangingPunct="1"/>
            <a:r>
              <a:rPr lang="en-US" altLang="zh-TW" sz="2000">
                <a:solidFill>
                  <a:srgbClr val="FF0000"/>
                </a:solidFill>
              </a:rPr>
              <a:t>X</a:t>
            </a:r>
          </a:p>
          <a:p>
            <a:pPr eaLnBrk="1" hangingPunct="1"/>
            <a:r>
              <a:rPr lang="en-US" altLang="zh-TW" sz="2000">
                <a:solidFill>
                  <a:srgbClr val="FF0000"/>
                </a:solidFill>
              </a:rPr>
              <a:t>X</a:t>
            </a:r>
          </a:p>
          <a:p>
            <a:pPr eaLnBrk="1" hangingPunct="1"/>
            <a:r>
              <a:rPr lang="en-US" altLang="zh-TW" sz="2000">
                <a:solidFill>
                  <a:srgbClr val="FF0000"/>
                </a:solidFill>
              </a:rPr>
              <a:t>X</a:t>
            </a:r>
          </a:p>
          <a:p>
            <a:pPr eaLnBrk="1" hangingPunct="1"/>
            <a:endParaRPr lang="zh-TW" altLang="en-US" sz="2000">
              <a:solidFill>
                <a:srgbClr val="FF0000"/>
              </a:solidFill>
            </a:endParaRPr>
          </a:p>
        </p:txBody>
      </p:sp>
      <p:sp>
        <p:nvSpPr>
          <p:cNvPr id="141" name="文字方塊 140"/>
          <p:cNvSpPr txBox="1">
            <a:spLocks noChangeArrowheads="1"/>
          </p:cNvSpPr>
          <p:nvPr/>
        </p:nvSpPr>
        <p:spPr bwMode="auto">
          <a:xfrm>
            <a:off x="3451225" y="2977679"/>
            <a:ext cx="3270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00B050"/>
                </a:solidFill>
              </a:rPr>
              <a:t>1</a:t>
            </a:r>
          </a:p>
          <a:p>
            <a:pPr eaLnBrk="1" hangingPunct="1"/>
            <a:r>
              <a:rPr lang="en-US" altLang="zh-TW" sz="2000">
                <a:solidFill>
                  <a:srgbClr val="00B050"/>
                </a:solidFill>
              </a:rPr>
              <a:t>0</a:t>
            </a:r>
          </a:p>
          <a:p>
            <a:pPr eaLnBrk="1" hangingPunct="1"/>
            <a:r>
              <a:rPr lang="en-US" altLang="zh-TW" sz="2000">
                <a:solidFill>
                  <a:srgbClr val="00B050"/>
                </a:solidFill>
              </a:rPr>
              <a:t>0</a:t>
            </a:r>
          </a:p>
          <a:p>
            <a:pPr eaLnBrk="1" hangingPunct="1"/>
            <a:r>
              <a:rPr lang="en-US" altLang="zh-TW" sz="2000">
                <a:solidFill>
                  <a:srgbClr val="00B050"/>
                </a:solidFill>
              </a:rPr>
              <a:t>1</a:t>
            </a:r>
          </a:p>
          <a:p>
            <a:pPr eaLnBrk="1" hangingPunct="1"/>
            <a:r>
              <a:rPr lang="en-US" altLang="zh-TW" sz="2000">
                <a:solidFill>
                  <a:srgbClr val="00B050"/>
                </a:solidFill>
              </a:rPr>
              <a:t>0</a:t>
            </a:r>
          </a:p>
          <a:p>
            <a:pPr eaLnBrk="1" hangingPunct="1"/>
            <a:endParaRPr lang="zh-TW" altLang="en-US" sz="2000">
              <a:solidFill>
                <a:srgbClr val="00B050"/>
              </a:solidFill>
            </a:endParaRPr>
          </a:p>
        </p:txBody>
      </p:sp>
      <p:sp>
        <p:nvSpPr>
          <p:cNvPr id="142" name="文字方塊 141"/>
          <p:cNvSpPr txBox="1">
            <a:spLocks noChangeArrowheads="1"/>
          </p:cNvSpPr>
          <p:nvPr/>
        </p:nvSpPr>
        <p:spPr bwMode="auto">
          <a:xfrm>
            <a:off x="6097588" y="2977679"/>
            <a:ext cx="3270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00B050"/>
                </a:solidFill>
              </a:rPr>
              <a:t>1</a:t>
            </a:r>
          </a:p>
          <a:p>
            <a:pPr eaLnBrk="1" hangingPunct="1"/>
            <a:r>
              <a:rPr lang="en-US" altLang="zh-TW" sz="2000">
                <a:solidFill>
                  <a:srgbClr val="00B050"/>
                </a:solidFill>
              </a:rPr>
              <a:t>0</a:t>
            </a:r>
          </a:p>
          <a:p>
            <a:pPr eaLnBrk="1" hangingPunct="1"/>
            <a:r>
              <a:rPr lang="en-US" altLang="zh-TW" sz="2000">
                <a:solidFill>
                  <a:srgbClr val="00B050"/>
                </a:solidFill>
              </a:rPr>
              <a:t>0</a:t>
            </a:r>
          </a:p>
          <a:p>
            <a:pPr eaLnBrk="1" hangingPunct="1"/>
            <a:r>
              <a:rPr lang="en-US" altLang="zh-TW" sz="2000">
                <a:solidFill>
                  <a:srgbClr val="00B050"/>
                </a:solidFill>
              </a:rPr>
              <a:t>1</a:t>
            </a:r>
          </a:p>
          <a:p>
            <a:pPr eaLnBrk="1" hangingPunct="1"/>
            <a:r>
              <a:rPr lang="en-US" altLang="zh-TW" sz="2000">
                <a:solidFill>
                  <a:srgbClr val="00B050"/>
                </a:solidFill>
              </a:rPr>
              <a:t>0</a:t>
            </a:r>
          </a:p>
          <a:p>
            <a:pPr eaLnBrk="1" hangingPunct="1"/>
            <a:endParaRPr lang="zh-TW" altLang="en-US" sz="2000">
              <a:solidFill>
                <a:srgbClr val="00B050"/>
              </a:solidFill>
            </a:endParaRPr>
          </a:p>
        </p:txBody>
      </p:sp>
      <p:sp>
        <p:nvSpPr>
          <p:cNvPr id="143" name="文字方塊 142"/>
          <p:cNvSpPr txBox="1">
            <a:spLocks noChangeArrowheads="1"/>
          </p:cNvSpPr>
          <p:nvPr/>
        </p:nvSpPr>
        <p:spPr bwMode="auto">
          <a:xfrm>
            <a:off x="4276725" y="3004666"/>
            <a:ext cx="327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000000"/>
                </a:solidFill>
              </a:rPr>
              <a:t>0</a:t>
            </a:r>
          </a:p>
          <a:p>
            <a:pPr eaLnBrk="1" hangingPunct="1"/>
            <a:r>
              <a:rPr lang="en-US" altLang="zh-TW" sz="2000">
                <a:solidFill>
                  <a:srgbClr val="000000"/>
                </a:solidFill>
              </a:rPr>
              <a:t>1</a:t>
            </a:r>
          </a:p>
          <a:p>
            <a:pPr eaLnBrk="1" hangingPunct="1"/>
            <a:r>
              <a:rPr lang="en-US" altLang="zh-TW" sz="2000">
                <a:solidFill>
                  <a:srgbClr val="000000"/>
                </a:solidFill>
              </a:rPr>
              <a:t>0</a:t>
            </a:r>
          </a:p>
          <a:p>
            <a:pPr eaLnBrk="1" hangingPunct="1"/>
            <a:r>
              <a:rPr lang="en-US" altLang="zh-TW" sz="2000">
                <a:solidFill>
                  <a:srgbClr val="000000"/>
                </a:solidFill>
              </a:rPr>
              <a:t>0</a:t>
            </a:r>
          </a:p>
          <a:p>
            <a:pPr eaLnBrk="1" hangingPunct="1"/>
            <a:r>
              <a:rPr lang="en-US" altLang="zh-TW" sz="2000">
                <a:solidFill>
                  <a:srgbClr val="000000"/>
                </a:solidFill>
              </a:rPr>
              <a:t>1</a:t>
            </a:r>
          </a:p>
          <a:p>
            <a:pPr eaLnBrk="1" hangingPunct="1"/>
            <a:endParaRPr lang="zh-TW" altLang="en-US" sz="2000">
              <a:solidFill>
                <a:srgbClr val="000000"/>
              </a:solidFill>
            </a:endParaRPr>
          </a:p>
        </p:txBody>
      </p:sp>
      <p:sp>
        <p:nvSpPr>
          <p:cNvPr id="144" name="文字方塊 143"/>
          <p:cNvSpPr txBox="1">
            <a:spLocks noChangeArrowheads="1"/>
          </p:cNvSpPr>
          <p:nvPr/>
        </p:nvSpPr>
        <p:spPr bwMode="auto">
          <a:xfrm>
            <a:off x="7110413" y="3004666"/>
            <a:ext cx="327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000000"/>
                </a:solidFill>
              </a:rPr>
              <a:t>0</a:t>
            </a:r>
          </a:p>
          <a:p>
            <a:pPr eaLnBrk="1" hangingPunct="1"/>
            <a:r>
              <a:rPr lang="en-US" altLang="zh-TW" sz="2000">
                <a:solidFill>
                  <a:srgbClr val="000000"/>
                </a:solidFill>
              </a:rPr>
              <a:t>1</a:t>
            </a:r>
          </a:p>
          <a:p>
            <a:pPr eaLnBrk="1" hangingPunct="1"/>
            <a:r>
              <a:rPr lang="en-US" altLang="zh-TW" sz="2000">
                <a:solidFill>
                  <a:srgbClr val="000000"/>
                </a:solidFill>
              </a:rPr>
              <a:t>0</a:t>
            </a:r>
          </a:p>
          <a:p>
            <a:pPr eaLnBrk="1" hangingPunct="1"/>
            <a:r>
              <a:rPr lang="en-US" altLang="zh-TW" sz="2000">
                <a:solidFill>
                  <a:srgbClr val="000000"/>
                </a:solidFill>
              </a:rPr>
              <a:t>0</a:t>
            </a:r>
          </a:p>
          <a:p>
            <a:pPr eaLnBrk="1" hangingPunct="1"/>
            <a:r>
              <a:rPr lang="en-US" altLang="zh-TW" sz="2000">
                <a:solidFill>
                  <a:srgbClr val="000000"/>
                </a:solidFill>
              </a:rPr>
              <a:t>1</a:t>
            </a:r>
          </a:p>
          <a:p>
            <a:pPr eaLnBrk="1" hangingPunct="1"/>
            <a:endParaRPr lang="zh-TW" altLang="en-US" sz="2000">
              <a:solidFill>
                <a:srgbClr val="000000"/>
              </a:solidFill>
            </a:endParaRPr>
          </a:p>
        </p:txBody>
      </p:sp>
      <p:sp>
        <p:nvSpPr>
          <p:cNvPr id="8" name="文字方塊 7"/>
          <p:cNvSpPr txBox="1">
            <a:spLocks noChangeArrowheads="1"/>
          </p:cNvSpPr>
          <p:nvPr/>
        </p:nvSpPr>
        <p:spPr bwMode="auto">
          <a:xfrm>
            <a:off x="6592626" y="4432822"/>
            <a:ext cx="2879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dirty="0">
                <a:solidFill>
                  <a:srgbClr val="FF0000"/>
                </a:solidFill>
              </a:rPr>
              <a:t>7 pins -&gt; 4 pins</a:t>
            </a:r>
          </a:p>
          <a:p>
            <a:pPr eaLnBrk="1" hangingPunct="1"/>
            <a:r>
              <a:rPr lang="en-US" altLang="zh-TW" sz="1800" dirty="0">
                <a:solidFill>
                  <a:srgbClr val="FF0000"/>
                </a:solidFill>
              </a:rPr>
              <a:t>Broadcast addressing</a:t>
            </a:r>
            <a:endParaRPr lang="zh-TW" altLang="en-US" sz="1800" dirty="0">
              <a:solidFill>
                <a:srgbClr val="FF0000"/>
              </a:solidFill>
            </a:endParaRPr>
          </a:p>
        </p:txBody>
      </p:sp>
      <p:cxnSp>
        <p:nvCxnSpPr>
          <p:cNvPr id="33887" name="AutoShape 35"/>
          <p:cNvCxnSpPr>
            <a:cxnSpLocks noChangeShapeType="1"/>
          </p:cNvCxnSpPr>
          <p:nvPr/>
        </p:nvCxnSpPr>
        <p:spPr bwMode="auto">
          <a:xfrm>
            <a:off x="822325" y="1201266"/>
            <a:ext cx="441325" cy="2159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88" name="Text Box 34"/>
          <p:cNvSpPr txBox="1">
            <a:spLocks noChangeArrowheads="1"/>
          </p:cNvSpPr>
          <p:nvPr/>
        </p:nvSpPr>
        <p:spPr bwMode="auto">
          <a:xfrm>
            <a:off x="52388" y="844079"/>
            <a:ext cx="113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sz="1400">
                <a:latin typeface="Times New Roman" panose="02020603050405020304" pitchFamily="18" charset="0"/>
                <a:cs typeface="Times New Roman" panose="02020603050405020304" pitchFamily="18" charset="0"/>
              </a:rPr>
              <a:t>Electrode</a:t>
            </a:r>
          </a:p>
        </p:txBody>
      </p:sp>
      <p:sp>
        <p:nvSpPr>
          <p:cNvPr id="33889" name="投影片編號版面配置區 67"/>
          <p:cNvSpPr>
            <a:spLocks noGrp="1"/>
          </p:cNvSpPr>
          <p:nvPr>
            <p:ph type="sldNum" sz="quarter" idx="4294967295"/>
          </p:nvPr>
        </p:nvSpPr>
        <p:spPr bwMode="auto">
          <a:xfrm>
            <a:off x="6781800" y="6116166"/>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64C0BE4F-C24B-4535-B9BB-CC2F3A4919FD}" type="slidenum">
              <a:rPr lang="zh-TW" altLang="en-US" sz="1400" b="0">
                <a:latin typeface="Tahoma" panose="020B0604030504040204" pitchFamily="34" charset="0"/>
                <a:ea typeface="新細明體" panose="02020500000000000000" pitchFamily="18" charset="-120"/>
              </a:rPr>
              <a:pPr eaLnBrk="1" hangingPunct="1"/>
              <a:t>41</a:t>
            </a:fld>
            <a:endParaRPr lang="en-US" altLang="zh-TW" sz="1400" b="0">
              <a:latin typeface="Tahoma" panose="020B0604030504040204" pitchFamily="34" charset="0"/>
              <a:ea typeface="新細明體" panose="02020500000000000000" pitchFamily="18" charset="-120"/>
            </a:endParaRPr>
          </a:p>
        </p:txBody>
      </p:sp>
      <p:sp>
        <p:nvSpPr>
          <p:cNvPr id="7" name="文字方塊 6"/>
          <p:cNvSpPr txBox="1"/>
          <p:nvPr/>
        </p:nvSpPr>
        <p:spPr>
          <a:xfrm>
            <a:off x="3605831" y="4566121"/>
            <a:ext cx="1598515" cy="461665"/>
          </a:xfrm>
          <a:prstGeom prst="rect">
            <a:avLst/>
          </a:prstGeom>
          <a:noFill/>
        </p:spPr>
        <p:txBody>
          <a:bodyPr wrap="none" rtlCol="0">
            <a:spAutoFit/>
          </a:bodyPr>
          <a:lstStyle/>
          <a:p>
            <a:r>
              <a:rPr lang="en-US" altLang="zh-TW" dirty="0" smtClean="0">
                <a:solidFill>
                  <a:srgbClr val="FF0000"/>
                </a:solidFill>
              </a:rPr>
              <a:t>impossible</a:t>
            </a:r>
            <a:endParaRPr lang="zh-TW" altLang="en-US" dirty="0">
              <a:solidFill>
                <a:srgbClr val="FF0000"/>
              </a:solidFill>
            </a:endParaRPr>
          </a:p>
        </p:txBody>
      </p:sp>
    </p:spTree>
    <p:extLst>
      <p:ext uri="{BB962C8B-B14F-4D97-AF65-F5344CB8AC3E}">
        <p14:creationId xmlns:p14="http://schemas.microsoft.com/office/powerpoint/2010/main" val="3084496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strips(downRight)">
                                      <p:cBhvr>
                                        <p:cTn id="7" dur="500"/>
                                        <p:tgtEl>
                                          <p:spTgt spid="61"/>
                                        </p:tgtEl>
                                      </p:cBhvr>
                                    </p:animEffect>
                                  </p:childTnLst>
                                </p:cTn>
                              </p:par>
                              <p:par>
                                <p:cTn id="8" presetID="18" presetClass="entr" presetSubtype="3"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strips(upRight)">
                                      <p:cBhvr>
                                        <p:cTn id="10" dur="500"/>
                                        <p:tgtEl>
                                          <p:spTgt spid="62"/>
                                        </p:tgtEl>
                                      </p:cBhvr>
                                    </p:animEffect>
                                  </p:childTnLst>
                                </p:cTn>
                              </p:par>
                              <p:par>
                                <p:cTn id="11" presetID="1" presetClass="emph" presetSubtype="2" autoRev="1" fill="hold" nodeType="withEffect">
                                  <p:stCondLst>
                                    <p:cond delay="0"/>
                                  </p:stCondLst>
                                  <p:childTnLst>
                                    <p:animClr clrSpc="rgb" dir="cw">
                                      <p:cBhvr>
                                        <p:cTn id="12" dur="500" fill="hold"/>
                                        <p:tgtEl>
                                          <p:spTgt spid="24"/>
                                        </p:tgtEl>
                                        <p:attrNameLst>
                                          <p:attrName>fillcolor</p:attrName>
                                        </p:attrNameLst>
                                      </p:cBhvr>
                                      <p:to>
                                        <a:srgbClr val="FFFF00"/>
                                      </p:to>
                                    </p:animClr>
                                    <p:set>
                                      <p:cBhvr>
                                        <p:cTn id="13" dur="500" fill="hold"/>
                                        <p:tgtEl>
                                          <p:spTgt spid="24"/>
                                        </p:tgtEl>
                                        <p:attrNameLst>
                                          <p:attrName>fill.type</p:attrName>
                                        </p:attrNameLst>
                                      </p:cBhvr>
                                      <p:to>
                                        <p:strVal val="solid"/>
                                      </p:to>
                                    </p:set>
                                    <p:set>
                                      <p:cBhvr>
                                        <p:cTn id="14" dur="500" fill="hold"/>
                                        <p:tgtEl>
                                          <p:spTgt spid="24"/>
                                        </p:tgtEl>
                                        <p:attrNameLst>
                                          <p:attrName>fill.on</p:attrName>
                                        </p:attrNameLst>
                                      </p:cBhvr>
                                      <p:to>
                                        <p:strVal val="true"/>
                                      </p:to>
                                    </p:se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down)">
                                      <p:cBhvr>
                                        <p:cTn id="20" dur="500"/>
                                        <p:tgtEl>
                                          <p:spTgt spid="9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down)">
                                      <p:cBhvr>
                                        <p:cTn id="23" dur="500"/>
                                        <p:tgtEl>
                                          <p:spTgt spid="1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3" presetClass="path" presetSubtype="0" accel="50000" decel="50000" fill="hold" nodeType="clickEffect">
                                  <p:stCondLst>
                                    <p:cond delay="0"/>
                                  </p:stCondLst>
                                  <p:childTnLst>
                                    <p:animMotion origin="layout" path="M 2.77778E-6 -1.48148E-6 L 0.09375 -1.48148E-6 " pathEditMode="relative" rAng="0" ptsTypes="AA">
                                      <p:cBhvr>
                                        <p:cTn id="27" dur="1000" fill="hold"/>
                                        <p:tgtEl>
                                          <p:spTgt spid="6"/>
                                        </p:tgtEl>
                                        <p:attrNameLst>
                                          <p:attrName>ppt_x</p:attrName>
                                          <p:attrName>ppt_y</p:attrName>
                                        </p:attrNameLst>
                                      </p:cBhvr>
                                      <p:rCtr x="4688" y="0"/>
                                    </p:animMotion>
                                  </p:childTnLst>
                                </p:cTn>
                              </p:par>
                              <p:par>
                                <p:cTn id="28" presetID="1" presetClass="emph" presetSubtype="2" autoRev="1" fill="hold" nodeType="withEffect">
                                  <p:stCondLst>
                                    <p:cond delay="0"/>
                                  </p:stCondLst>
                                  <p:childTnLst>
                                    <p:animClr clrSpc="rgb" dir="cw">
                                      <p:cBhvr>
                                        <p:cTn id="29" dur="500" fill="hold"/>
                                        <p:tgtEl>
                                          <p:spTgt spid="25"/>
                                        </p:tgtEl>
                                        <p:attrNameLst>
                                          <p:attrName>fillcolor</p:attrName>
                                        </p:attrNameLst>
                                      </p:cBhvr>
                                      <p:to>
                                        <a:srgbClr val="FFFF00"/>
                                      </p:to>
                                    </p:animClr>
                                    <p:set>
                                      <p:cBhvr>
                                        <p:cTn id="30" dur="500" fill="hold"/>
                                        <p:tgtEl>
                                          <p:spTgt spid="25"/>
                                        </p:tgtEl>
                                        <p:attrNameLst>
                                          <p:attrName>fill.type</p:attrName>
                                        </p:attrNameLst>
                                      </p:cBhvr>
                                      <p:to>
                                        <p:strVal val="solid"/>
                                      </p:to>
                                    </p:set>
                                    <p:set>
                                      <p:cBhvr>
                                        <p:cTn id="31" dur="500" fill="hold"/>
                                        <p:tgtEl>
                                          <p:spTgt spid="25"/>
                                        </p:tgtEl>
                                        <p:attrNameLst>
                                          <p:attrName>fill.on</p:attrName>
                                        </p:attrNameLst>
                                      </p:cBhvr>
                                      <p:to>
                                        <p:strVal val="true"/>
                                      </p:to>
                                    </p:se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3" presetClass="path" presetSubtype="0" accel="50000" decel="50000" fill="hold" nodeType="clickEffect">
                                  <p:stCondLst>
                                    <p:cond delay="0"/>
                                  </p:stCondLst>
                                  <p:childTnLst>
                                    <p:animMotion origin="layout" path="M 0.09375 -1.48148E-6 L 0.19618 -1.48148E-6 " pathEditMode="relative" rAng="0" ptsTypes="AA">
                                      <p:cBhvr>
                                        <p:cTn id="38" dur="1000" fill="hold"/>
                                        <p:tgtEl>
                                          <p:spTgt spid="6"/>
                                        </p:tgtEl>
                                        <p:attrNameLst>
                                          <p:attrName>ppt_x</p:attrName>
                                          <p:attrName>ppt_y</p:attrName>
                                        </p:attrNameLst>
                                      </p:cBhvr>
                                      <p:rCtr x="5122" y="0"/>
                                    </p:animMotion>
                                  </p:childTnLst>
                                </p:cTn>
                              </p:par>
                              <p:par>
                                <p:cTn id="39" presetID="1" presetClass="emph" presetSubtype="2" autoRev="1" fill="hold" nodeType="withEffect">
                                  <p:stCondLst>
                                    <p:cond delay="0"/>
                                  </p:stCondLst>
                                  <p:childTnLst>
                                    <p:animClr clrSpc="rgb" dir="cw">
                                      <p:cBhvr>
                                        <p:cTn id="40" dur="500" fill="hold"/>
                                        <p:tgtEl>
                                          <p:spTgt spid="65"/>
                                        </p:tgtEl>
                                        <p:attrNameLst>
                                          <p:attrName>fillcolor</p:attrName>
                                        </p:attrNameLst>
                                      </p:cBhvr>
                                      <p:to>
                                        <a:srgbClr val="FFFF00"/>
                                      </p:to>
                                    </p:animClr>
                                    <p:set>
                                      <p:cBhvr>
                                        <p:cTn id="41" dur="500" fill="hold"/>
                                        <p:tgtEl>
                                          <p:spTgt spid="65"/>
                                        </p:tgtEl>
                                        <p:attrNameLst>
                                          <p:attrName>fill.type</p:attrName>
                                        </p:attrNameLst>
                                      </p:cBhvr>
                                      <p:to>
                                        <p:strVal val="solid"/>
                                      </p:to>
                                    </p:set>
                                    <p:set>
                                      <p:cBhvr>
                                        <p:cTn id="42" dur="500" fill="hold"/>
                                        <p:tgtEl>
                                          <p:spTgt spid="65"/>
                                        </p:tgtEl>
                                        <p:attrNameLst>
                                          <p:attrName>fill.on</p:attrName>
                                        </p:attrNameLst>
                                      </p:cBhvr>
                                      <p:to>
                                        <p:strVal val="true"/>
                                      </p:to>
                                    </p:set>
                                  </p:childTnLst>
                                </p:cTn>
                              </p:par>
                              <p:par>
                                <p:cTn id="43" presetID="2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63" presetClass="path" presetSubtype="0" accel="50000" decel="50000" fill="hold" nodeType="clickEffect">
                                  <p:stCondLst>
                                    <p:cond delay="0"/>
                                  </p:stCondLst>
                                  <p:childTnLst>
                                    <p:animMotion origin="layout" path="M 0.19618 -1.48148E-6 L 0.29062 -1.48148E-6 " pathEditMode="relative" rAng="0" ptsTypes="AA">
                                      <p:cBhvr>
                                        <p:cTn id="49" dur="1000" fill="hold"/>
                                        <p:tgtEl>
                                          <p:spTgt spid="6"/>
                                        </p:tgtEl>
                                        <p:attrNameLst>
                                          <p:attrName>ppt_x</p:attrName>
                                          <p:attrName>ppt_y</p:attrName>
                                        </p:attrNameLst>
                                      </p:cBhvr>
                                      <p:rCtr x="4722" y="0"/>
                                    </p:animMotion>
                                  </p:childTnLst>
                                </p:cTn>
                              </p:par>
                              <p:par>
                                <p:cTn id="50" presetID="1" presetClass="emph" presetSubtype="2" autoRev="1" fill="hold" nodeType="withEffect">
                                  <p:stCondLst>
                                    <p:cond delay="0"/>
                                  </p:stCondLst>
                                  <p:childTnLst>
                                    <p:animClr clrSpc="rgb" dir="cw">
                                      <p:cBhvr>
                                        <p:cTn id="51" dur="500" fill="hold"/>
                                        <p:tgtEl>
                                          <p:spTgt spid="73"/>
                                        </p:tgtEl>
                                        <p:attrNameLst>
                                          <p:attrName>fillcolor</p:attrName>
                                        </p:attrNameLst>
                                      </p:cBhvr>
                                      <p:to>
                                        <a:srgbClr val="FFFF00"/>
                                      </p:to>
                                    </p:animClr>
                                    <p:set>
                                      <p:cBhvr>
                                        <p:cTn id="52" dur="500" fill="hold"/>
                                        <p:tgtEl>
                                          <p:spTgt spid="73"/>
                                        </p:tgtEl>
                                        <p:attrNameLst>
                                          <p:attrName>fill.type</p:attrName>
                                        </p:attrNameLst>
                                      </p:cBhvr>
                                      <p:to>
                                        <p:strVal val="solid"/>
                                      </p:to>
                                    </p:set>
                                    <p:set>
                                      <p:cBhvr>
                                        <p:cTn id="53" dur="500" fill="hold"/>
                                        <p:tgtEl>
                                          <p:spTgt spid="73"/>
                                        </p:tgtEl>
                                        <p:attrNameLst>
                                          <p:attrName>fill.on</p:attrName>
                                        </p:attrNameLst>
                                      </p:cBhvr>
                                      <p:to>
                                        <p:strVal val="true"/>
                                      </p:to>
                                    </p:set>
                                  </p:childTnLst>
                                </p:cTn>
                              </p:par>
                              <p:par>
                                <p:cTn id="54" presetID="22" presetClass="entr" presetSubtype="4"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3" presetClass="path" presetSubtype="0" accel="50000" decel="50000" fill="hold" nodeType="clickEffect">
                                  <p:stCondLst>
                                    <p:cond delay="0"/>
                                  </p:stCondLst>
                                  <p:childTnLst>
                                    <p:animMotion origin="layout" path="M 0.29062 0.00301 L 0.40087 -1.48148E-6 " pathEditMode="relative" rAng="0" ptsTypes="AA">
                                      <p:cBhvr>
                                        <p:cTn id="60" dur="1000" fill="hold"/>
                                        <p:tgtEl>
                                          <p:spTgt spid="6"/>
                                        </p:tgtEl>
                                        <p:attrNameLst>
                                          <p:attrName>ppt_x</p:attrName>
                                          <p:attrName>ppt_y</p:attrName>
                                        </p:attrNameLst>
                                      </p:cBhvr>
                                      <p:rCtr x="5503" y="-162"/>
                                    </p:animMotion>
                                  </p:childTnLst>
                                </p:cTn>
                              </p:par>
                              <p:par>
                                <p:cTn id="61" presetID="1" presetClass="emph" presetSubtype="2" autoRev="1" fill="hold" nodeType="withEffect">
                                  <p:stCondLst>
                                    <p:cond delay="0"/>
                                  </p:stCondLst>
                                  <p:childTnLst>
                                    <p:animClr clrSpc="rgb" dir="cw">
                                      <p:cBhvr>
                                        <p:cTn id="62" dur="500" fill="hold"/>
                                        <p:tgtEl>
                                          <p:spTgt spid="81"/>
                                        </p:tgtEl>
                                        <p:attrNameLst>
                                          <p:attrName>fillcolor</p:attrName>
                                        </p:attrNameLst>
                                      </p:cBhvr>
                                      <p:to>
                                        <a:srgbClr val="FFFF00"/>
                                      </p:to>
                                    </p:animClr>
                                    <p:set>
                                      <p:cBhvr>
                                        <p:cTn id="63" dur="500" fill="hold"/>
                                        <p:tgtEl>
                                          <p:spTgt spid="81"/>
                                        </p:tgtEl>
                                        <p:attrNameLst>
                                          <p:attrName>fill.type</p:attrName>
                                        </p:attrNameLst>
                                      </p:cBhvr>
                                      <p:to>
                                        <p:strVal val="solid"/>
                                      </p:to>
                                    </p:set>
                                    <p:set>
                                      <p:cBhvr>
                                        <p:cTn id="64" dur="500" fill="hold"/>
                                        <p:tgtEl>
                                          <p:spTgt spid="81"/>
                                        </p:tgtEl>
                                        <p:attrNameLst>
                                          <p:attrName>fill.on</p:attrName>
                                        </p:attrNameLst>
                                      </p:cBhvr>
                                      <p:to>
                                        <p:strVal val="true"/>
                                      </p:to>
                                    </p:set>
                                  </p:childTnLst>
                                </p:cTn>
                              </p:par>
                              <p:par>
                                <p:cTn id="65" presetID="22" presetClass="entr" presetSubtype="4"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3" presetClass="path" presetSubtype="0" accel="50000" decel="50000" fill="hold" nodeType="clickEffect">
                                  <p:stCondLst>
                                    <p:cond delay="0"/>
                                  </p:stCondLst>
                                  <p:childTnLst>
                                    <p:animMotion origin="layout" path="M 0.40087 -1.48148E-6 L 0.4875 -1.48148E-6 " pathEditMode="relative" rAng="0" ptsTypes="AA">
                                      <p:cBhvr>
                                        <p:cTn id="71" dur="1000" fill="hold"/>
                                        <p:tgtEl>
                                          <p:spTgt spid="6"/>
                                        </p:tgtEl>
                                        <p:attrNameLst>
                                          <p:attrName>ppt_x</p:attrName>
                                          <p:attrName>ppt_y</p:attrName>
                                        </p:attrNameLst>
                                      </p:cBhvr>
                                      <p:rCtr x="4323" y="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251"/>
                                        </p:tgtEl>
                                        <p:attrNameLst>
                                          <p:attrName>style.visibility</p:attrName>
                                        </p:attrNameLst>
                                      </p:cBhvr>
                                      <p:to>
                                        <p:strVal val="visible"/>
                                      </p:to>
                                    </p:set>
                                    <p:animEffect transition="in" filter="barn(inVertical)">
                                      <p:cBhvr>
                                        <p:cTn id="76" dur="500"/>
                                        <p:tgtEl>
                                          <p:spTgt spid="251"/>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52"/>
                                        </p:tgtEl>
                                        <p:attrNameLst>
                                          <p:attrName>style.visibility</p:attrName>
                                        </p:attrNameLst>
                                      </p:cBhvr>
                                      <p:to>
                                        <p:strVal val="visible"/>
                                      </p:to>
                                    </p:set>
                                    <p:animEffect transition="in" filter="barn(inVertical)">
                                      <p:cBhvr>
                                        <p:cTn id="79" dur="500"/>
                                        <p:tgtEl>
                                          <p:spTgt spid="25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84"/>
                                        </p:tgtEl>
                                        <p:attrNameLst>
                                          <p:attrName>style.visibility</p:attrName>
                                        </p:attrNameLst>
                                      </p:cBhvr>
                                      <p:to>
                                        <p:strVal val="visible"/>
                                      </p:to>
                                    </p:set>
                                    <p:animEffect transition="in" filter="randombar(horizontal)">
                                      <p:cBhvr>
                                        <p:cTn id="84" dur="500"/>
                                        <p:tgtEl>
                                          <p:spTgt spid="184"/>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Effect transition="in" filter="randombar(horizontal)">
                                      <p:cBhvr>
                                        <p:cTn id="87" dur="500"/>
                                        <p:tgtEl>
                                          <p:spTgt spid="185"/>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186"/>
                                        </p:tgtEl>
                                        <p:attrNameLst>
                                          <p:attrName>style.visibility</p:attrName>
                                        </p:attrNameLst>
                                      </p:cBhvr>
                                      <p:to>
                                        <p:strVal val="visible"/>
                                      </p:to>
                                    </p:set>
                                    <p:animEffect transition="in" filter="randombar(horizontal)">
                                      <p:cBhvr>
                                        <p:cTn id="90" dur="500"/>
                                        <p:tgtEl>
                                          <p:spTgt spid="186"/>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187"/>
                                        </p:tgtEl>
                                        <p:attrNameLst>
                                          <p:attrName>style.visibility</p:attrName>
                                        </p:attrNameLst>
                                      </p:cBhvr>
                                      <p:to>
                                        <p:strVal val="visible"/>
                                      </p:to>
                                    </p:set>
                                    <p:animEffect transition="in" filter="randombar(horizontal)">
                                      <p:cBhvr>
                                        <p:cTn id="93" dur="500"/>
                                        <p:tgtEl>
                                          <p:spTgt spid="187"/>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89"/>
                                        </p:tgtEl>
                                        <p:attrNameLst>
                                          <p:attrName>style.visibility</p:attrName>
                                        </p:attrNameLst>
                                      </p:cBhvr>
                                      <p:to>
                                        <p:strVal val="visible"/>
                                      </p:to>
                                    </p:set>
                                    <p:animEffect transition="in" filter="randombar(horizontal)">
                                      <p:cBhvr>
                                        <p:cTn id="96" dur="500"/>
                                        <p:tgtEl>
                                          <p:spTgt spid="189"/>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90"/>
                                        </p:tgtEl>
                                        <p:attrNameLst>
                                          <p:attrName>style.visibility</p:attrName>
                                        </p:attrNameLst>
                                      </p:cBhvr>
                                      <p:to>
                                        <p:strVal val="visible"/>
                                      </p:to>
                                    </p:set>
                                    <p:animEffect transition="in" filter="randombar(horizontal)">
                                      <p:cBhvr>
                                        <p:cTn id="99" dur="500"/>
                                        <p:tgtEl>
                                          <p:spTgt spid="19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91"/>
                                        </p:tgtEl>
                                        <p:attrNameLst>
                                          <p:attrName>style.visibility</p:attrName>
                                        </p:attrNameLst>
                                      </p:cBhvr>
                                      <p:to>
                                        <p:strVal val="visible"/>
                                      </p:to>
                                    </p:set>
                                    <p:animEffect transition="in" filter="randombar(horizontal)">
                                      <p:cBhvr>
                                        <p:cTn id="102" dur="500"/>
                                        <p:tgtEl>
                                          <p:spTgt spid="19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p:cTn id="106" dur="1" fill="hold">
                                          <p:stCondLst>
                                            <p:cond delay="0"/>
                                          </p:stCondLst>
                                        </p:cTn>
                                        <p:tgtEl>
                                          <p:spTgt spid="203"/>
                                        </p:tgtEl>
                                        <p:attrNameLst>
                                          <p:attrName>style.visibility</p:attrName>
                                        </p:attrNameLst>
                                      </p:cBhvr>
                                      <p:to>
                                        <p:strVal val="visible"/>
                                      </p:to>
                                    </p:set>
                                    <p:animEffect transition="in" filter="wipe(down)">
                                      <p:cBhvr>
                                        <p:cTn id="107" dur="500"/>
                                        <p:tgtEl>
                                          <p:spTgt spid="203"/>
                                        </p:tgtEl>
                                      </p:cBhvr>
                                    </p:animEffect>
                                  </p:childTnLst>
                                </p:cTn>
                              </p:par>
                              <p:par>
                                <p:cTn id="108" presetID="22" presetClass="entr" presetSubtype="4" fill="hold" nodeType="withEffect">
                                  <p:stCondLst>
                                    <p:cond delay="0"/>
                                  </p:stCondLst>
                                  <p:childTnLst>
                                    <p:set>
                                      <p:cBhvr>
                                        <p:cTn id="109" dur="1" fill="hold">
                                          <p:stCondLst>
                                            <p:cond delay="0"/>
                                          </p:stCondLst>
                                        </p:cTn>
                                        <p:tgtEl>
                                          <p:spTgt spid="202"/>
                                        </p:tgtEl>
                                        <p:attrNameLst>
                                          <p:attrName>style.visibility</p:attrName>
                                        </p:attrNameLst>
                                      </p:cBhvr>
                                      <p:to>
                                        <p:strVal val="visible"/>
                                      </p:to>
                                    </p:set>
                                    <p:animEffect transition="in" filter="wipe(down)">
                                      <p:cBhvr>
                                        <p:cTn id="110" dur="500"/>
                                        <p:tgtEl>
                                          <p:spTgt spid="202"/>
                                        </p:tgtEl>
                                      </p:cBhvr>
                                    </p:animEffect>
                                  </p:childTnLst>
                                </p:cTn>
                              </p:par>
                              <p:par>
                                <p:cTn id="111" presetID="22" presetClass="entr" presetSubtype="4" fill="hold" nodeType="withEffect">
                                  <p:stCondLst>
                                    <p:cond delay="0"/>
                                  </p:stCondLst>
                                  <p:childTnLst>
                                    <p:set>
                                      <p:cBhvr>
                                        <p:cTn id="112" dur="1" fill="hold">
                                          <p:stCondLst>
                                            <p:cond delay="0"/>
                                          </p:stCondLst>
                                        </p:cTn>
                                        <p:tgtEl>
                                          <p:spTgt spid="201"/>
                                        </p:tgtEl>
                                        <p:attrNameLst>
                                          <p:attrName>style.visibility</p:attrName>
                                        </p:attrNameLst>
                                      </p:cBhvr>
                                      <p:to>
                                        <p:strVal val="visible"/>
                                      </p:to>
                                    </p:set>
                                    <p:animEffect transition="in" filter="wipe(down)">
                                      <p:cBhvr>
                                        <p:cTn id="113" dur="500"/>
                                        <p:tgtEl>
                                          <p:spTgt spid="201"/>
                                        </p:tgtEl>
                                      </p:cBhvr>
                                    </p:animEffect>
                                  </p:childTnLst>
                                </p:cTn>
                              </p:par>
                              <p:par>
                                <p:cTn id="114" presetID="22" presetClass="entr" presetSubtype="4" fill="hold" nodeType="withEffect">
                                  <p:stCondLst>
                                    <p:cond delay="0"/>
                                  </p:stCondLst>
                                  <p:childTnLst>
                                    <p:set>
                                      <p:cBhvr>
                                        <p:cTn id="115" dur="1" fill="hold">
                                          <p:stCondLst>
                                            <p:cond delay="0"/>
                                          </p:stCondLst>
                                        </p:cTn>
                                        <p:tgtEl>
                                          <p:spTgt spid="200"/>
                                        </p:tgtEl>
                                        <p:attrNameLst>
                                          <p:attrName>style.visibility</p:attrName>
                                        </p:attrNameLst>
                                      </p:cBhvr>
                                      <p:to>
                                        <p:strVal val="visible"/>
                                      </p:to>
                                    </p:set>
                                    <p:animEffect transition="in" filter="wipe(down)">
                                      <p:cBhvr>
                                        <p:cTn id="116" dur="500"/>
                                        <p:tgtEl>
                                          <p:spTgt spid="200"/>
                                        </p:tgtEl>
                                      </p:cBhvr>
                                    </p:animEffect>
                                  </p:childTnLst>
                                </p:cTn>
                              </p:par>
                              <p:par>
                                <p:cTn id="117" presetID="22" presetClass="entr" presetSubtype="4" fill="hold" nodeType="withEffect">
                                  <p:stCondLst>
                                    <p:cond delay="0"/>
                                  </p:stCondLst>
                                  <p:childTnLst>
                                    <p:set>
                                      <p:cBhvr>
                                        <p:cTn id="118" dur="1" fill="hold">
                                          <p:stCondLst>
                                            <p:cond delay="0"/>
                                          </p:stCondLst>
                                        </p:cTn>
                                        <p:tgtEl>
                                          <p:spTgt spid="199"/>
                                        </p:tgtEl>
                                        <p:attrNameLst>
                                          <p:attrName>style.visibility</p:attrName>
                                        </p:attrNameLst>
                                      </p:cBhvr>
                                      <p:to>
                                        <p:strVal val="visible"/>
                                      </p:to>
                                    </p:set>
                                    <p:animEffect transition="in" filter="wipe(down)">
                                      <p:cBhvr>
                                        <p:cTn id="119" dur="500"/>
                                        <p:tgtEl>
                                          <p:spTgt spid="199"/>
                                        </p:tgtEl>
                                      </p:cBhvr>
                                    </p:animEffect>
                                  </p:childTnLst>
                                </p:cTn>
                              </p:par>
                              <p:par>
                                <p:cTn id="120" presetID="22" presetClass="entr" presetSubtype="4" fill="hold" nodeType="withEffect">
                                  <p:stCondLst>
                                    <p:cond delay="0"/>
                                  </p:stCondLst>
                                  <p:childTnLst>
                                    <p:set>
                                      <p:cBhvr>
                                        <p:cTn id="121" dur="1" fill="hold">
                                          <p:stCondLst>
                                            <p:cond delay="0"/>
                                          </p:stCondLst>
                                        </p:cTn>
                                        <p:tgtEl>
                                          <p:spTgt spid="198"/>
                                        </p:tgtEl>
                                        <p:attrNameLst>
                                          <p:attrName>style.visibility</p:attrName>
                                        </p:attrNameLst>
                                      </p:cBhvr>
                                      <p:to>
                                        <p:strVal val="visible"/>
                                      </p:to>
                                    </p:set>
                                    <p:animEffect transition="in" filter="wipe(down)">
                                      <p:cBhvr>
                                        <p:cTn id="122" dur="500"/>
                                        <p:tgtEl>
                                          <p:spTgt spid="198"/>
                                        </p:tgtEl>
                                      </p:cBhvr>
                                    </p:animEffect>
                                  </p:childTnLst>
                                </p:cTn>
                              </p:par>
                              <p:par>
                                <p:cTn id="123" presetID="22" presetClass="entr" presetSubtype="4" fill="hold" nodeType="withEffect">
                                  <p:stCondLst>
                                    <p:cond delay="0"/>
                                  </p:stCondLst>
                                  <p:childTnLst>
                                    <p:set>
                                      <p:cBhvr>
                                        <p:cTn id="124" dur="1" fill="hold">
                                          <p:stCondLst>
                                            <p:cond delay="0"/>
                                          </p:stCondLst>
                                        </p:cTn>
                                        <p:tgtEl>
                                          <p:spTgt spid="196"/>
                                        </p:tgtEl>
                                        <p:attrNameLst>
                                          <p:attrName>style.visibility</p:attrName>
                                        </p:attrNameLst>
                                      </p:cBhvr>
                                      <p:to>
                                        <p:strVal val="visible"/>
                                      </p:to>
                                    </p:set>
                                    <p:animEffect transition="in" filter="wipe(down)">
                                      <p:cBhvr>
                                        <p:cTn id="125" dur="500"/>
                                        <p:tgtEl>
                                          <p:spTgt spid="196"/>
                                        </p:tgtEl>
                                      </p:cBhvr>
                                    </p:animEffect>
                                  </p:childTnLst>
                                </p:cTn>
                              </p:par>
                              <p:par>
                                <p:cTn id="126" presetID="16" presetClass="entr" presetSubtype="21" fill="hold" nodeType="withEffect">
                                  <p:stCondLst>
                                    <p:cond delay="0"/>
                                  </p:stCondLst>
                                  <p:childTnLst>
                                    <p:set>
                                      <p:cBhvr>
                                        <p:cTn id="127" dur="1" fill="hold">
                                          <p:stCondLst>
                                            <p:cond delay="0"/>
                                          </p:stCondLst>
                                        </p:cTn>
                                        <p:tgtEl>
                                          <p:spTgt spid="212"/>
                                        </p:tgtEl>
                                        <p:attrNameLst>
                                          <p:attrName>style.visibility</p:attrName>
                                        </p:attrNameLst>
                                      </p:cBhvr>
                                      <p:to>
                                        <p:strVal val="visible"/>
                                      </p:to>
                                    </p:set>
                                    <p:animEffect transition="in" filter="barn(inVertical)">
                                      <p:cBhvr>
                                        <p:cTn id="128" dur="500"/>
                                        <p:tgtEl>
                                          <p:spTgt spid="212"/>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214"/>
                                        </p:tgtEl>
                                        <p:attrNameLst>
                                          <p:attrName>style.visibility</p:attrName>
                                        </p:attrNameLst>
                                      </p:cBhvr>
                                      <p:to>
                                        <p:strVal val="visible"/>
                                      </p:to>
                                    </p:set>
                                    <p:animEffect transition="in" filter="barn(inVertical)">
                                      <p:cBhvr>
                                        <p:cTn id="131" dur="500"/>
                                        <p:tgtEl>
                                          <p:spTgt spid="214"/>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250"/>
                                        </p:tgtEl>
                                        <p:attrNameLst>
                                          <p:attrName>style.visibility</p:attrName>
                                        </p:attrNameLst>
                                      </p:cBhvr>
                                      <p:to>
                                        <p:strVal val="visible"/>
                                      </p:to>
                                    </p:set>
                                    <p:animEffect transition="in" filter="wipe(down)">
                                      <p:cBhvr>
                                        <p:cTn id="134" dur="500"/>
                                        <p:tgtEl>
                                          <p:spTgt spid="25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7"/>
                                        </p:tgtEl>
                                        <p:attrNameLst>
                                          <p:attrName>style.visibility</p:attrName>
                                        </p:attrNameLst>
                                      </p:cBhvr>
                                      <p:to>
                                        <p:strVal val="visible"/>
                                      </p:to>
                                    </p:set>
                                    <p:animEffect transition="in" filter="fade">
                                      <p:cBhvr>
                                        <p:cTn id="13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
                                        </p:tgtEl>
                                        <p:attrNameLst>
                                          <p:attrName>style.visibility</p:attrName>
                                        </p:attrNameLst>
                                      </p:cBhvr>
                                      <p:to>
                                        <p:strVal val="visible"/>
                                      </p:to>
                                    </p:set>
                                    <p:animEffect transition="in" filter="wipe(down)">
                                      <p:cBhvr>
                                        <p:cTn id="144" dur="500"/>
                                        <p:tgtEl>
                                          <p:spTgt spid="4"/>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40"/>
                                        </p:tgtEl>
                                        <p:attrNameLst>
                                          <p:attrName>style.visibility</p:attrName>
                                        </p:attrNameLst>
                                      </p:cBhvr>
                                      <p:to>
                                        <p:strVal val="visible"/>
                                      </p:to>
                                    </p:set>
                                    <p:animEffect transition="in" filter="wipe(down)">
                                      <p:cBhvr>
                                        <p:cTn id="147" dur="500"/>
                                        <p:tgtEl>
                                          <p:spTgt spid="140"/>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141"/>
                                        </p:tgtEl>
                                        <p:attrNameLst>
                                          <p:attrName>style.visibility</p:attrName>
                                        </p:attrNameLst>
                                      </p:cBhvr>
                                      <p:to>
                                        <p:strVal val="visible"/>
                                      </p:to>
                                    </p:set>
                                    <p:animEffect transition="in" filter="wipe(down)">
                                      <p:cBhvr>
                                        <p:cTn id="152" dur="500"/>
                                        <p:tgtEl>
                                          <p:spTgt spid="141"/>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142"/>
                                        </p:tgtEl>
                                        <p:attrNameLst>
                                          <p:attrName>style.visibility</p:attrName>
                                        </p:attrNameLst>
                                      </p:cBhvr>
                                      <p:to>
                                        <p:strVal val="visible"/>
                                      </p:to>
                                    </p:set>
                                    <p:animEffect transition="in" filter="wipe(down)">
                                      <p:cBhvr>
                                        <p:cTn id="155" dur="500"/>
                                        <p:tgtEl>
                                          <p:spTgt spid="14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43"/>
                                        </p:tgtEl>
                                        <p:attrNameLst>
                                          <p:attrName>style.visibility</p:attrName>
                                        </p:attrNameLst>
                                      </p:cBhvr>
                                      <p:to>
                                        <p:strVal val="visible"/>
                                      </p:to>
                                    </p:set>
                                    <p:animEffect transition="in" filter="wipe(down)">
                                      <p:cBhvr>
                                        <p:cTn id="160" dur="500"/>
                                        <p:tgtEl>
                                          <p:spTgt spid="143"/>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144"/>
                                        </p:tgtEl>
                                        <p:attrNameLst>
                                          <p:attrName>style.visibility</p:attrName>
                                        </p:attrNameLst>
                                      </p:cBhvr>
                                      <p:to>
                                        <p:strVal val="visible"/>
                                      </p:to>
                                    </p:set>
                                    <p:animEffect transition="in" filter="wipe(down)">
                                      <p:cBhvr>
                                        <p:cTn id="163" dur="500"/>
                                        <p:tgtEl>
                                          <p:spTgt spid="144"/>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xit" presetSubtype="4" fill="hold" nodeType="clickEffect">
                                  <p:stCondLst>
                                    <p:cond delay="0"/>
                                  </p:stCondLst>
                                  <p:childTnLst>
                                    <p:animEffect transition="out" filter="wipe(down)">
                                      <p:cBhvr>
                                        <p:cTn id="167" dur="500"/>
                                        <p:tgtEl>
                                          <p:spTgt spid="203"/>
                                        </p:tgtEl>
                                      </p:cBhvr>
                                    </p:animEffect>
                                    <p:set>
                                      <p:cBhvr>
                                        <p:cTn id="168" dur="1" fill="hold">
                                          <p:stCondLst>
                                            <p:cond delay="499"/>
                                          </p:stCondLst>
                                        </p:cTn>
                                        <p:tgtEl>
                                          <p:spTgt spid="203"/>
                                        </p:tgtEl>
                                        <p:attrNameLst>
                                          <p:attrName>style.visibility</p:attrName>
                                        </p:attrNameLst>
                                      </p:cBhvr>
                                      <p:to>
                                        <p:strVal val="hidden"/>
                                      </p:to>
                                    </p:set>
                                  </p:childTnLst>
                                </p:cTn>
                              </p:par>
                              <p:par>
                                <p:cTn id="169" presetID="22" presetClass="exit" presetSubtype="4" fill="hold" nodeType="withEffect">
                                  <p:stCondLst>
                                    <p:cond delay="0"/>
                                  </p:stCondLst>
                                  <p:childTnLst>
                                    <p:animEffect transition="out" filter="wipe(down)">
                                      <p:cBhvr>
                                        <p:cTn id="170" dur="500"/>
                                        <p:tgtEl>
                                          <p:spTgt spid="202"/>
                                        </p:tgtEl>
                                      </p:cBhvr>
                                    </p:animEffect>
                                    <p:set>
                                      <p:cBhvr>
                                        <p:cTn id="171" dur="1" fill="hold">
                                          <p:stCondLst>
                                            <p:cond delay="499"/>
                                          </p:stCondLst>
                                        </p:cTn>
                                        <p:tgtEl>
                                          <p:spTgt spid="202"/>
                                        </p:tgtEl>
                                        <p:attrNameLst>
                                          <p:attrName>style.visibility</p:attrName>
                                        </p:attrNameLst>
                                      </p:cBhvr>
                                      <p:to>
                                        <p:strVal val="hidden"/>
                                      </p:to>
                                    </p:set>
                                  </p:childTnLst>
                                </p:cTn>
                              </p:par>
                              <p:par>
                                <p:cTn id="172" presetID="22" presetClass="exit" presetSubtype="4" fill="hold" nodeType="withEffect">
                                  <p:stCondLst>
                                    <p:cond delay="0"/>
                                  </p:stCondLst>
                                  <p:childTnLst>
                                    <p:animEffect transition="out" filter="wipe(down)">
                                      <p:cBhvr>
                                        <p:cTn id="173" dur="500"/>
                                        <p:tgtEl>
                                          <p:spTgt spid="201"/>
                                        </p:tgtEl>
                                      </p:cBhvr>
                                    </p:animEffect>
                                    <p:set>
                                      <p:cBhvr>
                                        <p:cTn id="174" dur="1" fill="hold">
                                          <p:stCondLst>
                                            <p:cond delay="499"/>
                                          </p:stCondLst>
                                        </p:cTn>
                                        <p:tgtEl>
                                          <p:spTgt spid="201"/>
                                        </p:tgtEl>
                                        <p:attrNameLst>
                                          <p:attrName>style.visibility</p:attrName>
                                        </p:attrNameLst>
                                      </p:cBhvr>
                                      <p:to>
                                        <p:strVal val="hidden"/>
                                      </p:to>
                                    </p:set>
                                  </p:childTnLst>
                                </p:cTn>
                              </p:par>
                              <p:par>
                                <p:cTn id="175" presetID="22" presetClass="exit" presetSubtype="4" fill="hold" nodeType="withEffect">
                                  <p:stCondLst>
                                    <p:cond delay="0"/>
                                  </p:stCondLst>
                                  <p:childTnLst>
                                    <p:animEffect transition="out" filter="wipe(down)">
                                      <p:cBhvr>
                                        <p:cTn id="176" dur="500"/>
                                        <p:tgtEl>
                                          <p:spTgt spid="200"/>
                                        </p:tgtEl>
                                      </p:cBhvr>
                                    </p:animEffect>
                                    <p:set>
                                      <p:cBhvr>
                                        <p:cTn id="177" dur="1" fill="hold">
                                          <p:stCondLst>
                                            <p:cond delay="499"/>
                                          </p:stCondLst>
                                        </p:cTn>
                                        <p:tgtEl>
                                          <p:spTgt spid="200"/>
                                        </p:tgtEl>
                                        <p:attrNameLst>
                                          <p:attrName>style.visibility</p:attrName>
                                        </p:attrNameLst>
                                      </p:cBhvr>
                                      <p:to>
                                        <p:strVal val="hidden"/>
                                      </p:to>
                                    </p:set>
                                  </p:childTnLst>
                                </p:cTn>
                              </p:par>
                              <p:par>
                                <p:cTn id="178" presetID="22" presetClass="exit" presetSubtype="4" fill="hold" nodeType="withEffect">
                                  <p:stCondLst>
                                    <p:cond delay="0"/>
                                  </p:stCondLst>
                                  <p:childTnLst>
                                    <p:animEffect transition="out" filter="wipe(down)">
                                      <p:cBhvr>
                                        <p:cTn id="179" dur="500"/>
                                        <p:tgtEl>
                                          <p:spTgt spid="199"/>
                                        </p:tgtEl>
                                      </p:cBhvr>
                                    </p:animEffect>
                                    <p:set>
                                      <p:cBhvr>
                                        <p:cTn id="180" dur="1" fill="hold">
                                          <p:stCondLst>
                                            <p:cond delay="499"/>
                                          </p:stCondLst>
                                        </p:cTn>
                                        <p:tgtEl>
                                          <p:spTgt spid="199"/>
                                        </p:tgtEl>
                                        <p:attrNameLst>
                                          <p:attrName>style.visibility</p:attrName>
                                        </p:attrNameLst>
                                      </p:cBhvr>
                                      <p:to>
                                        <p:strVal val="hidden"/>
                                      </p:to>
                                    </p:set>
                                  </p:childTnLst>
                                </p:cTn>
                              </p:par>
                              <p:par>
                                <p:cTn id="181" presetID="22" presetClass="exit" presetSubtype="4" fill="hold" nodeType="withEffect">
                                  <p:stCondLst>
                                    <p:cond delay="0"/>
                                  </p:stCondLst>
                                  <p:childTnLst>
                                    <p:animEffect transition="out" filter="wipe(down)">
                                      <p:cBhvr>
                                        <p:cTn id="182" dur="500"/>
                                        <p:tgtEl>
                                          <p:spTgt spid="198"/>
                                        </p:tgtEl>
                                      </p:cBhvr>
                                    </p:animEffect>
                                    <p:set>
                                      <p:cBhvr>
                                        <p:cTn id="183" dur="1" fill="hold">
                                          <p:stCondLst>
                                            <p:cond delay="499"/>
                                          </p:stCondLst>
                                        </p:cTn>
                                        <p:tgtEl>
                                          <p:spTgt spid="198"/>
                                        </p:tgtEl>
                                        <p:attrNameLst>
                                          <p:attrName>style.visibility</p:attrName>
                                        </p:attrNameLst>
                                      </p:cBhvr>
                                      <p:to>
                                        <p:strVal val="hidden"/>
                                      </p:to>
                                    </p:set>
                                  </p:childTnLst>
                                </p:cTn>
                              </p:par>
                              <p:par>
                                <p:cTn id="184" presetID="22" presetClass="exit" presetSubtype="4" fill="hold" nodeType="withEffect">
                                  <p:stCondLst>
                                    <p:cond delay="0"/>
                                  </p:stCondLst>
                                  <p:childTnLst>
                                    <p:animEffect transition="out" filter="wipe(down)">
                                      <p:cBhvr>
                                        <p:cTn id="185" dur="500"/>
                                        <p:tgtEl>
                                          <p:spTgt spid="196"/>
                                        </p:tgtEl>
                                      </p:cBhvr>
                                    </p:animEffect>
                                    <p:set>
                                      <p:cBhvr>
                                        <p:cTn id="186" dur="1" fill="hold">
                                          <p:stCondLst>
                                            <p:cond delay="499"/>
                                          </p:stCondLst>
                                        </p:cTn>
                                        <p:tgtEl>
                                          <p:spTgt spid="196"/>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4" fill="hold" nodeType="clickEffect">
                                  <p:stCondLst>
                                    <p:cond delay="0"/>
                                  </p:stCondLst>
                                  <p:childTnLst>
                                    <p:set>
                                      <p:cBhvr>
                                        <p:cTn id="190" dur="1" fill="hold">
                                          <p:stCondLst>
                                            <p:cond delay="0"/>
                                          </p:stCondLst>
                                        </p:cTn>
                                        <p:tgtEl>
                                          <p:spTgt spid="235"/>
                                        </p:tgtEl>
                                        <p:attrNameLst>
                                          <p:attrName>style.visibility</p:attrName>
                                        </p:attrNameLst>
                                      </p:cBhvr>
                                      <p:to>
                                        <p:strVal val="visible"/>
                                      </p:to>
                                    </p:set>
                                    <p:animEffect transition="in" filter="wipe(down)">
                                      <p:cBhvr>
                                        <p:cTn id="191" dur="500"/>
                                        <p:tgtEl>
                                          <p:spTgt spid="235"/>
                                        </p:tgtEl>
                                      </p:cBhvr>
                                    </p:animEffect>
                                  </p:childTnLst>
                                </p:cTn>
                              </p:par>
                              <p:par>
                                <p:cTn id="192" presetID="22" presetClass="entr" presetSubtype="4" fill="hold" nodeType="withEffect">
                                  <p:stCondLst>
                                    <p:cond delay="0"/>
                                  </p:stCondLst>
                                  <p:childTnLst>
                                    <p:set>
                                      <p:cBhvr>
                                        <p:cTn id="193" dur="1" fill="hold">
                                          <p:stCondLst>
                                            <p:cond delay="0"/>
                                          </p:stCondLst>
                                        </p:cTn>
                                        <p:tgtEl>
                                          <p:spTgt spid="234"/>
                                        </p:tgtEl>
                                        <p:attrNameLst>
                                          <p:attrName>style.visibility</p:attrName>
                                        </p:attrNameLst>
                                      </p:cBhvr>
                                      <p:to>
                                        <p:strVal val="visible"/>
                                      </p:to>
                                    </p:set>
                                    <p:animEffect transition="in" filter="wipe(down)">
                                      <p:cBhvr>
                                        <p:cTn id="194" dur="500"/>
                                        <p:tgtEl>
                                          <p:spTgt spid="234"/>
                                        </p:tgtEl>
                                      </p:cBhvr>
                                    </p:animEffect>
                                  </p:childTnLst>
                                </p:cTn>
                              </p:par>
                              <p:par>
                                <p:cTn id="195" presetID="22" presetClass="entr" presetSubtype="4" fill="hold" nodeType="withEffect">
                                  <p:stCondLst>
                                    <p:cond delay="0"/>
                                  </p:stCondLst>
                                  <p:childTnLst>
                                    <p:set>
                                      <p:cBhvr>
                                        <p:cTn id="196" dur="1" fill="hold">
                                          <p:stCondLst>
                                            <p:cond delay="0"/>
                                          </p:stCondLst>
                                        </p:cTn>
                                        <p:tgtEl>
                                          <p:spTgt spid="236"/>
                                        </p:tgtEl>
                                        <p:attrNameLst>
                                          <p:attrName>style.visibility</p:attrName>
                                        </p:attrNameLst>
                                      </p:cBhvr>
                                      <p:to>
                                        <p:strVal val="visible"/>
                                      </p:to>
                                    </p:set>
                                    <p:animEffect transition="in" filter="wipe(down)">
                                      <p:cBhvr>
                                        <p:cTn id="197" dur="500"/>
                                        <p:tgtEl>
                                          <p:spTgt spid="236"/>
                                        </p:tgtEl>
                                      </p:cBhvr>
                                    </p:animEffect>
                                  </p:childTnLst>
                                </p:cTn>
                              </p:par>
                              <p:par>
                                <p:cTn id="198" presetID="22" presetClass="entr" presetSubtype="4" fill="hold" nodeType="withEffect">
                                  <p:stCondLst>
                                    <p:cond delay="0"/>
                                  </p:stCondLst>
                                  <p:childTnLst>
                                    <p:set>
                                      <p:cBhvr>
                                        <p:cTn id="199" dur="1" fill="hold">
                                          <p:stCondLst>
                                            <p:cond delay="0"/>
                                          </p:stCondLst>
                                        </p:cTn>
                                        <p:tgtEl>
                                          <p:spTgt spid="238"/>
                                        </p:tgtEl>
                                        <p:attrNameLst>
                                          <p:attrName>style.visibility</p:attrName>
                                        </p:attrNameLst>
                                      </p:cBhvr>
                                      <p:to>
                                        <p:strVal val="visible"/>
                                      </p:to>
                                    </p:set>
                                    <p:animEffect transition="in" filter="wipe(down)">
                                      <p:cBhvr>
                                        <p:cTn id="200" dur="500"/>
                                        <p:tgtEl>
                                          <p:spTgt spid="238"/>
                                        </p:tgtEl>
                                      </p:cBhvr>
                                    </p:animEffect>
                                  </p:childTnLst>
                                </p:cTn>
                              </p:par>
                              <p:par>
                                <p:cTn id="201" presetID="22" presetClass="entr" presetSubtype="4" fill="hold" nodeType="withEffect">
                                  <p:stCondLst>
                                    <p:cond delay="0"/>
                                  </p:stCondLst>
                                  <p:childTnLst>
                                    <p:set>
                                      <p:cBhvr>
                                        <p:cTn id="202" dur="1" fill="hold">
                                          <p:stCondLst>
                                            <p:cond delay="0"/>
                                          </p:stCondLst>
                                        </p:cTn>
                                        <p:tgtEl>
                                          <p:spTgt spid="232"/>
                                        </p:tgtEl>
                                        <p:attrNameLst>
                                          <p:attrName>style.visibility</p:attrName>
                                        </p:attrNameLst>
                                      </p:cBhvr>
                                      <p:to>
                                        <p:strVal val="visible"/>
                                      </p:to>
                                    </p:set>
                                    <p:animEffect transition="in" filter="wipe(down)">
                                      <p:cBhvr>
                                        <p:cTn id="203" dur="500"/>
                                        <p:tgtEl>
                                          <p:spTgt spid="232"/>
                                        </p:tgtEl>
                                      </p:cBhvr>
                                    </p:animEffect>
                                  </p:childTnLst>
                                </p:cTn>
                              </p:par>
                              <p:par>
                                <p:cTn id="204" presetID="22" presetClass="entr" presetSubtype="4" fill="hold" nodeType="withEffect">
                                  <p:stCondLst>
                                    <p:cond delay="0"/>
                                  </p:stCondLst>
                                  <p:childTnLst>
                                    <p:set>
                                      <p:cBhvr>
                                        <p:cTn id="205" dur="1" fill="hold">
                                          <p:stCondLst>
                                            <p:cond delay="0"/>
                                          </p:stCondLst>
                                        </p:cTn>
                                        <p:tgtEl>
                                          <p:spTgt spid="222"/>
                                        </p:tgtEl>
                                        <p:attrNameLst>
                                          <p:attrName>style.visibility</p:attrName>
                                        </p:attrNameLst>
                                      </p:cBhvr>
                                      <p:to>
                                        <p:strVal val="visible"/>
                                      </p:to>
                                    </p:set>
                                    <p:animEffect transition="in" filter="wipe(down)">
                                      <p:cBhvr>
                                        <p:cTn id="206" dur="500"/>
                                        <p:tgtEl>
                                          <p:spTgt spid="222"/>
                                        </p:tgtEl>
                                      </p:cBhvr>
                                    </p:animEffect>
                                  </p:childTnLst>
                                </p:cTn>
                              </p:par>
                              <p:par>
                                <p:cTn id="207" presetID="22" presetClass="entr" presetSubtype="4" fill="hold" nodeType="withEffect">
                                  <p:stCondLst>
                                    <p:cond delay="0"/>
                                  </p:stCondLst>
                                  <p:childTnLst>
                                    <p:set>
                                      <p:cBhvr>
                                        <p:cTn id="208" dur="1" fill="hold">
                                          <p:stCondLst>
                                            <p:cond delay="0"/>
                                          </p:stCondLst>
                                        </p:cTn>
                                        <p:tgtEl>
                                          <p:spTgt spid="228"/>
                                        </p:tgtEl>
                                        <p:attrNameLst>
                                          <p:attrName>style.visibility</p:attrName>
                                        </p:attrNameLst>
                                      </p:cBhvr>
                                      <p:to>
                                        <p:strVal val="visible"/>
                                      </p:to>
                                    </p:set>
                                    <p:animEffect transition="in" filter="wipe(down)">
                                      <p:cBhvr>
                                        <p:cTn id="209" dur="500"/>
                                        <p:tgtEl>
                                          <p:spTgt spid="228"/>
                                        </p:tgtEl>
                                      </p:cBhvr>
                                    </p:animEffect>
                                  </p:childTnLst>
                                </p:cTn>
                              </p:par>
                              <p:par>
                                <p:cTn id="210" presetID="22" presetClass="entr" presetSubtype="4" fill="hold" nodeType="withEffect">
                                  <p:stCondLst>
                                    <p:cond delay="0"/>
                                  </p:stCondLst>
                                  <p:childTnLst>
                                    <p:set>
                                      <p:cBhvr>
                                        <p:cTn id="211" dur="1" fill="hold">
                                          <p:stCondLst>
                                            <p:cond delay="0"/>
                                          </p:stCondLst>
                                        </p:cTn>
                                        <p:tgtEl>
                                          <p:spTgt spid="220"/>
                                        </p:tgtEl>
                                        <p:attrNameLst>
                                          <p:attrName>style.visibility</p:attrName>
                                        </p:attrNameLst>
                                      </p:cBhvr>
                                      <p:to>
                                        <p:strVal val="visible"/>
                                      </p:to>
                                    </p:set>
                                    <p:animEffect transition="in" filter="wipe(down)">
                                      <p:cBhvr>
                                        <p:cTn id="212" dur="500"/>
                                        <p:tgtEl>
                                          <p:spTgt spid="220"/>
                                        </p:tgtEl>
                                      </p:cBhvr>
                                    </p:animEffect>
                                  </p:childTnLst>
                                </p:cTn>
                              </p:par>
                              <p:par>
                                <p:cTn id="213" presetID="22" presetClass="entr" presetSubtype="4" fill="hold" nodeType="withEffect">
                                  <p:stCondLst>
                                    <p:cond delay="0"/>
                                  </p:stCondLst>
                                  <p:childTnLst>
                                    <p:set>
                                      <p:cBhvr>
                                        <p:cTn id="214" dur="1" fill="hold">
                                          <p:stCondLst>
                                            <p:cond delay="0"/>
                                          </p:stCondLst>
                                        </p:cTn>
                                        <p:tgtEl>
                                          <p:spTgt spid="223"/>
                                        </p:tgtEl>
                                        <p:attrNameLst>
                                          <p:attrName>style.visibility</p:attrName>
                                        </p:attrNameLst>
                                      </p:cBhvr>
                                      <p:to>
                                        <p:strVal val="visible"/>
                                      </p:to>
                                    </p:set>
                                    <p:animEffect transition="in" filter="wipe(down)">
                                      <p:cBhvr>
                                        <p:cTn id="215" dur="500"/>
                                        <p:tgtEl>
                                          <p:spTgt spid="223"/>
                                        </p:tgtEl>
                                      </p:cBhvr>
                                    </p:animEffect>
                                  </p:childTnLst>
                                </p:cTn>
                              </p:par>
                              <p:par>
                                <p:cTn id="216" presetID="22" presetClass="entr" presetSubtype="4" fill="hold" nodeType="withEffect">
                                  <p:stCondLst>
                                    <p:cond delay="0"/>
                                  </p:stCondLst>
                                  <p:childTnLst>
                                    <p:set>
                                      <p:cBhvr>
                                        <p:cTn id="217" dur="1" fill="hold">
                                          <p:stCondLst>
                                            <p:cond delay="0"/>
                                          </p:stCondLst>
                                        </p:cTn>
                                        <p:tgtEl>
                                          <p:spTgt spid="247"/>
                                        </p:tgtEl>
                                        <p:attrNameLst>
                                          <p:attrName>style.visibility</p:attrName>
                                        </p:attrNameLst>
                                      </p:cBhvr>
                                      <p:to>
                                        <p:strVal val="visible"/>
                                      </p:to>
                                    </p:set>
                                    <p:animEffect transition="in" filter="wipe(down)">
                                      <p:cBhvr>
                                        <p:cTn id="218" dur="500"/>
                                        <p:tgtEl>
                                          <p:spTgt spid="247"/>
                                        </p:tgtEl>
                                      </p:cBhvr>
                                    </p:animEffect>
                                  </p:childTnLst>
                                </p:cTn>
                              </p:par>
                              <p:par>
                                <p:cTn id="219" presetID="22" presetClass="entr" presetSubtype="4" fill="hold" nodeType="withEffect">
                                  <p:stCondLst>
                                    <p:cond delay="0"/>
                                  </p:stCondLst>
                                  <p:childTnLst>
                                    <p:set>
                                      <p:cBhvr>
                                        <p:cTn id="220" dur="1" fill="hold">
                                          <p:stCondLst>
                                            <p:cond delay="0"/>
                                          </p:stCondLst>
                                        </p:cTn>
                                        <p:tgtEl>
                                          <p:spTgt spid="221"/>
                                        </p:tgtEl>
                                        <p:attrNameLst>
                                          <p:attrName>style.visibility</p:attrName>
                                        </p:attrNameLst>
                                      </p:cBhvr>
                                      <p:to>
                                        <p:strVal val="visible"/>
                                      </p:to>
                                    </p:set>
                                    <p:animEffect transition="in" filter="wipe(down)">
                                      <p:cBhvr>
                                        <p:cTn id="221" dur="500"/>
                                        <p:tgtEl>
                                          <p:spTgt spid="221"/>
                                        </p:tgtEl>
                                      </p:cBhvr>
                                    </p:animEffect>
                                  </p:childTnLst>
                                </p:cTn>
                              </p:par>
                              <p:par>
                                <p:cTn id="222" presetID="22" presetClass="entr" presetSubtype="4" fill="hold" nodeType="withEffect">
                                  <p:stCondLst>
                                    <p:cond delay="0"/>
                                  </p:stCondLst>
                                  <p:childTnLst>
                                    <p:set>
                                      <p:cBhvr>
                                        <p:cTn id="223" dur="1" fill="hold">
                                          <p:stCondLst>
                                            <p:cond delay="0"/>
                                          </p:stCondLst>
                                        </p:cTn>
                                        <p:tgtEl>
                                          <p:spTgt spid="249"/>
                                        </p:tgtEl>
                                        <p:attrNameLst>
                                          <p:attrName>style.visibility</p:attrName>
                                        </p:attrNameLst>
                                      </p:cBhvr>
                                      <p:to>
                                        <p:strVal val="visible"/>
                                      </p:to>
                                    </p:set>
                                    <p:animEffect transition="in" filter="wipe(down)">
                                      <p:cBhvr>
                                        <p:cTn id="224" dur="500"/>
                                        <p:tgtEl>
                                          <p:spTgt spid="249"/>
                                        </p:tgtEl>
                                      </p:cBhvr>
                                    </p:animEffect>
                                  </p:childTnLst>
                                </p:cTn>
                              </p:par>
                              <p:par>
                                <p:cTn id="225" presetID="22" presetClass="entr" presetSubtype="4" fill="hold" nodeType="withEffect">
                                  <p:stCondLst>
                                    <p:cond delay="0"/>
                                  </p:stCondLst>
                                  <p:childTnLst>
                                    <p:set>
                                      <p:cBhvr>
                                        <p:cTn id="226" dur="1" fill="hold">
                                          <p:stCondLst>
                                            <p:cond delay="0"/>
                                          </p:stCondLst>
                                        </p:cTn>
                                        <p:tgtEl>
                                          <p:spTgt spid="217"/>
                                        </p:tgtEl>
                                        <p:attrNameLst>
                                          <p:attrName>style.visibility</p:attrName>
                                        </p:attrNameLst>
                                      </p:cBhvr>
                                      <p:to>
                                        <p:strVal val="visible"/>
                                      </p:to>
                                    </p:set>
                                    <p:animEffect transition="in" filter="wipe(down)">
                                      <p:cBhvr>
                                        <p:cTn id="227" dur="500"/>
                                        <p:tgtEl>
                                          <p:spTgt spid="217"/>
                                        </p:tgtEl>
                                      </p:cBhvr>
                                    </p:animEffect>
                                  </p:childTnLst>
                                </p:cTn>
                              </p:par>
                              <p:par>
                                <p:cTn id="228" presetID="22" presetClass="entr" presetSubtype="4" fill="hold" nodeType="withEffect">
                                  <p:stCondLst>
                                    <p:cond delay="0"/>
                                  </p:stCondLst>
                                  <p:childTnLst>
                                    <p:set>
                                      <p:cBhvr>
                                        <p:cTn id="229" dur="1" fill="hold">
                                          <p:stCondLst>
                                            <p:cond delay="0"/>
                                          </p:stCondLst>
                                        </p:cTn>
                                        <p:tgtEl>
                                          <p:spTgt spid="219"/>
                                        </p:tgtEl>
                                        <p:attrNameLst>
                                          <p:attrName>style.visibility</p:attrName>
                                        </p:attrNameLst>
                                      </p:cBhvr>
                                      <p:to>
                                        <p:strVal val="visible"/>
                                      </p:to>
                                    </p:set>
                                    <p:animEffect transition="in" filter="wipe(down)">
                                      <p:cBhvr>
                                        <p:cTn id="230" dur="500"/>
                                        <p:tgtEl>
                                          <p:spTgt spid="219"/>
                                        </p:tgtEl>
                                      </p:cBhvr>
                                    </p:animEffect>
                                  </p:childTnLst>
                                </p:cTn>
                              </p:par>
                              <p:par>
                                <p:cTn id="231" presetID="22" presetClass="entr" presetSubtype="4" fill="hold" nodeType="withEffect">
                                  <p:stCondLst>
                                    <p:cond delay="0"/>
                                  </p:stCondLst>
                                  <p:childTnLst>
                                    <p:set>
                                      <p:cBhvr>
                                        <p:cTn id="232" dur="1" fill="hold">
                                          <p:stCondLst>
                                            <p:cond delay="0"/>
                                          </p:stCondLst>
                                        </p:cTn>
                                        <p:tgtEl>
                                          <p:spTgt spid="225"/>
                                        </p:tgtEl>
                                        <p:attrNameLst>
                                          <p:attrName>style.visibility</p:attrName>
                                        </p:attrNameLst>
                                      </p:cBhvr>
                                      <p:to>
                                        <p:strVal val="visible"/>
                                      </p:to>
                                    </p:set>
                                    <p:animEffect transition="in" filter="wipe(down)">
                                      <p:cBhvr>
                                        <p:cTn id="233" dur="500"/>
                                        <p:tgtEl>
                                          <p:spTgt spid="225"/>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6" presetClass="entr" presetSubtype="16" fill="hold" grpId="0" nodeType="clickEffect">
                                  <p:stCondLst>
                                    <p:cond delay="0"/>
                                  </p:stCondLst>
                                  <p:childTnLst>
                                    <p:set>
                                      <p:cBhvr>
                                        <p:cTn id="237" dur="1" fill="hold">
                                          <p:stCondLst>
                                            <p:cond delay="0"/>
                                          </p:stCondLst>
                                        </p:cTn>
                                        <p:tgtEl>
                                          <p:spTgt spid="8"/>
                                        </p:tgtEl>
                                        <p:attrNameLst>
                                          <p:attrName>style.visibility</p:attrName>
                                        </p:attrNameLst>
                                      </p:cBhvr>
                                      <p:to>
                                        <p:strVal val="visible"/>
                                      </p:to>
                                    </p:set>
                                    <p:animEffect transition="in" filter="circle(in)">
                                      <p:cBhvr>
                                        <p:cTn id="2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00" grpId="0"/>
      <p:bldP spid="184" grpId="0" animBg="1"/>
      <p:bldP spid="185" grpId="0" animBg="1"/>
      <p:bldP spid="186" grpId="0" animBg="1"/>
      <p:bldP spid="187" grpId="0" animBg="1"/>
      <p:bldP spid="189" grpId="0" animBg="1"/>
      <p:bldP spid="190" grpId="0" animBg="1"/>
      <p:bldP spid="191" grpId="0" animBg="1"/>
      <p:bldP spid="214" grpId="0"/>
      <p:bldP spid="250" grpId="0" animBg="1"/>
      <p:bldP spid="252" grpId="0"/>
      <p:bldP spid="4" grpId="0"/>
      <p:bldP spid="140" grpId="0"/>
      <p:bldP spid="141" grpId="0"/>
      <p:bldP spid="142" grpId="0"/>
      <p:bldP spid="143" grpId="0"/>
      <p:bldP spid="144" grpId="0"/>
      <p:bldP spid="8"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44624"/>
            <a:ext cx="7773988" cy="838200"/>
          </a:xfrm>
        </p:spPr>
        <p:txBody>
          <a:bodyPr/>
          <a:lstStyle/>
          <a:p>
            <a:pPr>
              <a:defRPr/>
            </a:pPr>
            <a:r>
              <a:rPr lang="en-US" altLang="ko-KR" dirty="0">
                <a:solidFill>
                  <a:srgbClr val="FF0000"/>
                </a:solidFill>
                <a:effectLst>
                  <a:outerShdw blurRad="38100" dist="38100" dir="2700000" algn="tl">
                    <a:srgbClr val="C0C0C0"/>
                  </a:outerShdw>
                </a:effectLst>
                <a:ea typeface="Gulim" pitchFamily="34" charset="-127"/>
              </a:rPr>
              <a:t>Appendixes </a:t>
            </a:r>
            <a:r>
              <a:rPr lang="en-US" altLang="ko-KR" dirty="0" smtClean="0">
                <a:solidFill>
                  <a:srgbClr val="FF0000"/>
                </a:solidFill>
                <a:effectLst>
                  <a:outerShdw blurRad="38100" dist="38100" dir="2700000" algn="tl">
                    <a:srgbClr val="C0C0C0"/>
                  </a:outerShdw>
                </a:effectLst>
                <a:ea typeface="Gulim" pitchFamily="34" charset="-127"/>
              </a:rPr>
              <a:t/>
            </a:r>
            <a:br>
              <a:rPr lang="en-US" altLang="ko-KR" dirty="0" smtClean="0">
                <a:solidFill>
                  <a:srgbClr val="FF0000"/>
                </a:solidFill>
                <a:effectLst>
                  <a:outerShdw blurRad="38100" dist="38100" dir="2700000" algn="tl">
                    <a:srgbClr val="C0C0C0"/>
                  </a:outerShdw>
                </a:effectLst>
                <a:ea typeface="Gulim" pitchFamily="34" charset="-127"/>
              </a:rPr>
            </a:br>
            <a:r>
              <a:rPr lang="en-US" altLang="zh-TW" dirty="0" smtClean="0"/>
              <a:t>CAD Flow (1/2)</a:t>
            </a:r>
            <a:endParaRPr lang="zh-TW" altLang="en-US" dirty="0"/>
          </a:p>
        </p:txBody>
      </p:sp>
      <p:sp>
        <p:nvSpPr>
          <p:cNvPr id="40964" name="投影片編號版面配置區 3"/>
          <p:cNvSpPr>
            <a:spLocks noGrp="1"/>
          </p:cNvSpPr>
          <p:nvPr>
            <p:ph type="sldNum" sz="quarter" idx="4294967295"/>
          </p:nvPr>
        </p:nvSpPr>
        <p:spPr bwMode="auto">
          <a:xfrm>
            <a:off x="7131050" y="6618486"/>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fld id="{26851896-0CD3-4FD5-BCEE-2BF3160B6E60}" type="slidenum">
              <a:rPr lang="zh-TW" altLang="en-US" sz="1400" b="0">
                <a:ea typeface="宋体" pitchFamily="2" charset="-122"/>
              </a:rPr>
              <a:pPr eaLnBrk="1" hangingPunct="1"/>
              <a:t>42</a:t>
            </a:fld>
            <a:endParaRPr lang="en-US" altLang="zh-TW" sz="1400" b="0">
              <a:ea typeface="宋体" pitchFamily="2" charset="-122"/>
            </a:endParaRPr>
          </a:p>
        </p:txBody>
      </p:sp>
      <p:sp>
        <p:nvSpPr>
          <p:cNvPr id="40965" name="Text Box 4"/>
          <p:cNvSpPr txBox="1">
            <a:spLocks noChangeArrowheads="1"/>
          </p:cNvSpPr>
          <p:nvPr/>
        </p:nvSpPr>
        <p:spPr bwMode="auto">
          <a:xfrm>
            <a:off x="1093788" y="2411512"/>
            <a:ext cx="1655762" cy="593725"/>
          </a:xfrm>
          <a:prstGeom prst="rect">
            <a:avLst/>
          </a:prstGeom>
          <a:noFill/>
          <a:ln w="12700">
            <a:solidFill>
              <a:srgbClr val="6699FF"/>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dirty="0">
                <a:solidFill>
                  <a:srgbClr val="003399"/>
                </a:solidFill>
                <a:latin typeface="Times New Roman" pitchFamily="18" charset="0"/>
              </a:rPr>
              <a:t>Sequencing</a:t>
            </a:r>
            <a:br>
              <a:rPr lang="en-US" altLang="zh-TW" sz="1600" dirty="0">
                <a:solidFill>
                  <a:srgbClr val="003399"/>
                </a:solidFill>
                <a:latin typeface="Times New Roman" pitchFamily="18" charset="0"/>
              </a:rPr>
            </a:br>
            <a:r>
              <a:rPr lang="en-US" altLang="zh-TW" sz="1600" dirty="0">
                <a:solidFill>
                  <a:srgbClr val="003399"/>
                </a:solidFill>
                <a:latin typeface="Times New Roman" pitchFamily="18" charset="0"/>
              </a:rPr>
              <a:t>Graph</a:t>
            </a:r>
          </a:p>
        </p:txBody>
      </p:sp>
      <p:sp>
        <p:nvSpPr>
          <p:cNvPr id="40966" name="Text Box 5"/>
          <p:cNvSpPr txBox="1">
            <a:spLocks noChangeArrowheads="1"/>
          </p:cNvSpPr>
          <p:nvPr/>
        </p:nvSpPr>
        <p:spPr bwMode="auto">
          <a:xfrm>
            <a:off x="3424238" y="2405162"/>
            <a:ext cx="2105025" cy="593725"/>
          </a:xfrm>
          <a:prstGeom prst="rect">
            <a:avLst/>
          </a:prstGeom>
          <a:noFill/>
          <a:ln w="12700">
            <a:solidFill>
              <a:srgbClr val="6699FF"/>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a:solidFill>
                  <a:srgbClr val="003399"/>
                </a:solidFill>
                <a:latin typeface="Times New Roman" pitchFamily="18" charset="0"/>
              </a:rPr>
              <a:t>Microfluidic</a:t>
            </a:r>
            <a:br>
              <a:rPr lang="en-US" altLang="zh-TW" sz="1600">
                <a:solidFill>
                  <a:srgbClr val="003399"/>
                </a:solidFill>
                <a:latin typeface="Times New Roman" pitchFamily="18" charset="0"/>
              </a:rPr>
            </a:br>
            <a:r>
              <a:rPr lang="en-US" altLang="zh-TW" sz="1600">
                <a:solidFill>
                  <a:srgbClr val="003399"/>
                </a:solidFill>
                <a:latin typeface="Times New Roman" pitchFamily="18" charset="0"/>
              </a:rPr>
              <a:t>Module Library</a:t>
            </a:r>
          </a:p>
        </p:txBody>
      </p:sp>
      <p:sp>
        <p:nvSpPr>
          <p:cNvPr id="40967" name="Text Box 6"/>
          <p:cNvSpPr txBox="1">
            <a:spLocks noChangeArrowheads="1"/>
          </p:cNvSpPr>
          <p:nvPr/>
        </p:nvSpPr>
        <p:spPr bwMode="auto">
          <a:xfrm>
            <a:off x="6172200" y="2411512"/>
            <a:ext cx="1655763" cy="593725"/>
          </a:xfrm>
          <a:prstGeom prst="rect">
            <a:avLst/>
          </a:prstGeom>
          <a:noFill/>
          <a:ln w="12700">
            <a:solidFill>
              <a:srgbClr val="6699FF"/>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a:solidFill>
                  <a:srgbClr val="003399"/>
                </a:solidFill>
                <a:latin typeface="Times New Roman" pitchFamily="18" charset="0"/>
              </a:rPr>
              <a:t>Design</a:t>
            </a:r>
            <a:br>
              <a:rPr lang="en-US" altLang="zh-TW" sz="1600">
                <a:solidFill>
                  <a:srgbClr val="003399"/>
                </a:solidFill>
                <a:latin typeface="Times New Roman" pitchFamily="18" charset="0"/>
              </a:rPr>
            </a:br>
            <a:r>
              <a:rPr lang="en-US" altLang="zh-TW" sz="1600">
                <a:solidFill>
                  <a:srgbClr val="003399"/>
                </a:solidFill>
                <a:latin typeface="Times New Roman" pitchFamily="18" charset="0"/>
              </a:rPr>
              <a:t>Spec.</a:t>
            </a:r>
          </a:p>
        </p:txBody>
      </p:sp>
      <p:sp>
        <p:nvSpPr>
          <p:cNvPr id="40968" name="AutoShape 7"/>
          <p:cNvSpPr>
            <a:spLocks noChangeArrowheads="1"/>
          </p:cNvSpPr>
          <p:nvPr/>
        </p:nvSpPr>
        <p:spPr bwMode="auto">
          <a:xfrm>
            <a:off x="3521075" y="3256062"/>
            <a:ext cx="1919288" cy="647700"/>
          </a:xfrm>
          <a:prstGeom prst="roundRect">
            <a:avLst>
              <a:gd name="adj" fmla="val 16667"/>
            </a:avLst>
          </a:prstGeom>
          <a:solidFill>
            <a:srgbClr val="66CCFF"/>
          </a:solidFill>
          <a:ln w="9525">
            <a:round/>
            <a:headEnd/>
            <a:tailEnd/>
          </a:ln>
          <a:scene3d>
            <a:camera prst="legacyObliqueTopRight"/>
            <a:lightRig rig="legacyFlat3" dir="b"/>
          </a:scene3d>
          <a:sp3d extrusionH="201600" prstMaterial="legacyMatte">
            <a:bevelT w="13500" h="13500" prst="angle"/>
            <a:bevelB w="13500" h="13500" prst="angle"/>
            <a:extrusionClr>
              <a:srgbClr val="66CCFF"/>
            </a:extrusionClr>
          </a:sp3d>
        </p:spPr>
        <p:txBody>
          <a:bodyPr wrap="none" anchor="ctr">
            <a:flatTx/>
          </a:bodyPr>
          <a:lstStyle/>
          <a:p>
            <a:pPr algn="ctr"/>
            <a:r>
              <a:rPr lang="en-US" altLang="zh-TW" sz="1600" dirty="0">
                <a:latin typeface="Times New Roman" pitchFamily="18" charset="0"/>
              </a:rPr>
              <a:t>Architectural-Level</a:t>
            </a:r>
          </a:p>
          <a:p>
            <a:pPr algn="ctr"/>
            <a:r>
              <a:rPr lang="en-US" altLang="zh-TW" sz="1600" dirty="0">
                <a:latin typeface="Times New Roman" pitchFamily="18" charset="0"/>
              </a:rPr>
              <a:t>Synthesis</a:t>
            </a:r>
          </a:p>
        </p:txBody>
      </p:sp>
      <p:sp>
        <p:nvSpPr>
          <p:cNvPr id="40969" name="Text Box 8"/>
          <p:cNvSpPr txBox="1">
            <a:spLocks noChangeArrowheads="1"/>
          </p:cNvSpPr>
          <p:nvPr/>
        </p:nvSpPr>
        <p:spPr bwMode="auto">
          <a:xfrm>
            <a:off x="4997450" y="4192687"/>
            <a:ext cx="2781300" cy="349250"/>
          </a:xfrm>
          <a:prstGeom prst="rect">
            <a:avLst/>
          </a:prstGeom>
          <a:noFill/>
          <a:ln w="12700">
            <a:solidFill>
              <a:srgbClr val="99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dirty="0">
                <a:latin typeface="Times New Roman" pitchFamily="18" charset="0"/>
              </a:rPr>
              <a:t>Scheduling</a:t>
            </a:r>
          </a:p>
        </p:txBody>
      </p:sp>
      <p:sp>
        <p:nvSpPr>
          <p:cNvPr id="40970" name="Text Box 10"/>
          <p:cNvSpPr txBox="1">
            <a:spLocks noChangeArrowheads="1"/>
          </p:cNvSpPr>
          <p:nvPr/>
        </p:nvSpPr>
        <p:spPr bwMode="auto">
          <a:xfrm>
            <a:off x="1757363" y="4192687"/>
            <a:ext cx="1857375" cy="349250"/>
          </a:xfrm>
          <a:prstGeom prst="rect">
            <a:avLst/>
          </a:prstGeom>
          <a:noFill/>
          <a:ln w="12700">
            <a:solidFill>
              <a:srgbClr val="99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600">
                <a:latin typeface="Times New Roman" pitchFamily="18" charset="0"/>
              </a:rPr>
              <a:t>Resource Binding</a:t>
            </a:r>
          </a:p>
        </p:txBody>
      </p:sp>
      <p:sp>
        <p:nvSpPr>
          <p:cNvPr id="11" name="Oval 11"/>
          <p:cNvSpPr>
            <a:spLocks noChangeArrowheads="1"/>
          </p:cNvSpPr>
          <p:nvPr/>
        </p:nvSpPr>
        <p:spPr bwMode="auto">
          <a:xfrm>
            <a:off x="2382838" y="1270100"/>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O1</a:t>
            </a:r>
          </a:p>
        </p:txBody>
      </p:sp>
      <p:sp>
        <p:nvSpPr>
          <p:cNvPr id="12" name="Oval 12"/>
          <p:cNvSpPr>
            <a:spLocks noChangeArrowheads="1"/>
          </p:cNvSpPr>
          <p:nvPr/>
        </p:nvSpPr>
        <p:spPr bwMode="auto">
          <a:xfrm>
            <a:off x="1952625" y="1690787"/>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O2</a:t>
            </a:r>
          </a:p>
        </p:txBody>
      </p:sp>
      <p:graphicFrame>
        <p:nvGraphicFramePr>
          <p:cNvPr id="13" name="Group 275"/>
          <p:cNvGraphicFramePr>
            <a:graphicFrameLocks noGrp="1"/>
          </p:cNvGraphicFramePr>
          <p:nvPr>
            <p:extLst>
              <p:ext uri="{D42A27DB-BD31-4B8C-83A1-F6EECF244321}">
                <p14:modId xmlns:p14="http://schemas.microsoft.com/office/powerpoint/2010/main" val="2884184656"/>
              </p:ext>
            </p:extLst>
          </p:nvPr>
        </p:nvGraphicFramePr>
        <p:xfrm>
          <a:off x="3276600" y="951012"/>
          <a:ext cx="2370138" cy="1371600"/>
        </p:xfrm>
        <a:graphic>
          <a:graphicData uri="http://schemas.openxmlformats.org/drawingml/2006/table">
            <a:tbl>
              <a:tblPr/>
              <a:tblGrid>
                <a:gridCol w="788988"/>
                <a:gridCol w="792162"/>
                <a:gridCol w="788988"/>
              </a:tblGrid>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Resource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Area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Mixer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2x2-array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Mixer</a:t>
                      </a:r>
                      <a:endParaRPr kumimoji="1" lang="zh-TW" altLang="zh-TW" sz="1200" b="0" i="0" u="none" strike="noStrike" cap="none" normalizeH="0" baseline="0" smtClean="0">
                        <a:ln>
                          <a:noFill/>
                        </a:ln>
                        <a:solidFill>
                          <a:schemeClr val="tx1"/>
                        </a:solidFill>
                        <a:effectLst/>
                        <a:latin typeface="Times New Roman" pitchFamily="18"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1x3-array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1x1 cell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Storage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1x1 cell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charset="-12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Oval 53"/>
          <p:cNvSpPr>
            <a:spLocks noChangeArrowheads="1"/>
          </p:cNvSpPr>
          <p:nvPr/>
        </p:nvSpPr>
        <p:spPr bwMode="auto">
          <a:xfrm>
            <a:off x="2020888" y="898625"/>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O3</a:t>
            </a:r>
          </a:p>
        </p:txBody>
      </p:sp>
      <p:sp>
        <p:nvSpPr>
          <p:cNvPr id="15" name="Oval 54"/>
          <p:cNvSpPr>
            <a:spLocks noChangeArrowheads="1"/>
          </p:cNvSpPr>
          <p:nvPr/>
        </p:nvSpPr>
        <p:spPr bwMode="auto">
          <a:xfrm>
            <a:off x="1520825" y="197971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O4</a:t>
            </a:r>
          </a:p>
        </p:txBody>
      </p:sp>
      <p:sp>
        <p:nvSpPr>
          <p:cNvPr id="16" name="Oval 55"/>
          <p:cNvSpPr>
            <a:spLocks noChangeArrowheads="1"/>
          </p:cNvSpPr>
          <p:nvPr/>
        </p:nvSpPr>
        <p:spPr bwMode="auto">
          <a:xfrm>
            <a:off x="1520825" y="133201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O5</a:t>
            </a:r>
          </a:p>
        </p:txBody>
      </p:sp>
      <p:cxnSp>
        <p:nvCxnSpPr>
          <p:cNvPr id="41002" name="AutoShape 56"/>
          <p:cNvCxnSpPr>
            <a:cxnSpLocks noChangeShapeType="1"/>
            <a:stCxn id="12" idx="3"/>
            <a:endCxn id="15" idx="7"/>
          </p:cNvCxnSpPr>
          <p:nvPr/>
        </p:nvCxnSpPr>
        <p:spPr bwMode="auto">
          <a:xfrm flipH="1">
            <a:off x="1766888" y="1935262"/>
            <a:ext cx="228600" cy="873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03" name="AutoShape 57"/>
          <p:cNvCxnSpPr>
            <a:cxnSpLocks noChangeShapeType="1"/>
            <a:stCxn id="16" idx="5"/>
            <a:endCxn id="12" idx="1"/>
          </p:cNvCxnSpPr>
          <p:nvPr/>
        </p:nvCxnSpPr>
        <p:spPr bwMode="auto">
          <a:xfrm>
            <a:off x="1766888" y="1576487"/>
            <a:ext cx="228600" cy="1571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04" name="AutoShape 58"/>
          <p:cNvCxnSpPr>
            <a:cxnSpLocks noChangeShapeType="1"/>
            <a:stCxn id="14" idx="3"/>
            <a:endCxn id="16" idx="7"/>
          </p:cNvCxnSpPr>
          <p:nvPr/>
        </p:nvCxnSpPr>
        <p:spPr bwMode="auto">
          <a:xfrm rot="5400000">
            <a:off x="1800225" y="1111350"/>
            <a:ext cx="230188" cy="296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05" name="AutoShape 59"/>
          <p:cNvCxnSpPr>
            <a:cxnSpLocks noChangeShapeType="1"/>
            <a:stCxn id="11" idx="3"/>
            <a:endCxn id="12" idx="7"/>
          </p:cNvCxnSpPr>
          <p:nvPr/>
        </p:nvCxnSpPr>
        <p:spPr bwMode="auto">
          <a:xfrm rot="5400000">
            <a:off x="2201863" y="1511400"/>
            <a:ext cx="219075" cy="225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Oval 60"/>
          <p:cNvSpPr>
            <a:spLocks noChangeArrowheads="1"/>
          </p:cNvSpPr>
          <p:nvPr/>
        </p:nvSpPr>
        <p:spPr bwMode="auto">
          <a:xfrm>
            <a:off x="1089025" y="898625"/>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O6</a:t>
            </a:r>
          </a:p>
        </p:txBody>
      </p:sp>
      <p:cxnSp>
        <p:nvCxnSpPr>
          <p:cNvPr id="41007" name="AutoShape 61"/>
          <p:cNvCxnSpPr>
            <a:cxnSpLocks noChangeShapeType="1"/>
            <a:stCxn id="21" idx="5"/>
            <a:endCxn id="16" idx="1"/>
          </p:cNvCxnSpPr>
          <p:nvPr/>
        </p:nvCxnSpPr>
        <p:spPr bwMode="auto">
          <a:xfrm>
            <a:off x="1335088" y="1143100"/>
            <a:ext cx="228600" cy="2317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008" name="Text Box 62"/>
          <p:cNvSpPr txBox="1">
            <a:spLocks noChangeArrowheads="1"/>
          </p:cNvSpPr>
          <p:nvPr/>
        </p:nvSpPr>
        <p:spPr bwMode="auto">
          <a:xfrm>
            <a:off x="1517650" y="836712"/>
            <a:ext cx="647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Store</a:t>
            </a:r>
          </a:p>
        </p:txBody>
      </p:sp>
      <p:sp>
        <p:nvSpPr>
          <p:cNvPr id="41009" name="Text Box 63"/>
          <p:cNvSpPr txBox="1">
            <a:spLocks noChangeArrowheads="1"/>
          </p:cNvSpPr>
          <p:nvPr/>
        </p:nvSpPr>
        <p:spPr bwMode="auto">
          <a:xfrm>
            <a:off x="2382838" y="981175"/>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Dispense</a:t>
            </a:r>
          </a:p>
        </p:txBody>
      </p:sp>
      <p:sp>
        <p:nvSpPr>
          <p:cNvPr id="41010" name="Text Box 64"/>
          <p:cNvSpPr txBox="1">
            <a:spLocks noChangeArrowheads="1"/>
          </p:cNvSpPr>
          <p:nvPr/>
        </p:nvSpPr>
        <p:spPr bwMode="auto">
          <a:xfrm>
            <a:off x="657225" y="1116112"/>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Store</a:t>
            </a:r>
          </a:p>
        </p:txBody>
      </p:sp>
      <p:sp>
        <p:nvSpPr>
          <p:cNvPr id="41011" name="Text Box 65"/>
          <p:cNvSpPr txBox="1">
            <a:spLocks noChangeArrowheads="1"/>
          </p:cNvSpPr>
          <p:nvPr/>
        </p:nvSpPr>
        <p:spPr bwMode="auto">
          <a:xfrm>
            <a:off x="1089025" y="1474887"/>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Mix</a:t>
            </a:r>
          </a:p>
        </p:txBody>
      </p:sp>
      <p:sp>
        <p:nvSpPr>
          <p:cNvPr id="41012" name="Text Box 66"/>
          <p:cNvSpPr txBox="1">
            <a:spLocks noChangeArrowheads="1"/>
          </p:cNvSpPr>
          <p:nvPr/>
        </p:nvSpPr>
        <p:spPr bwMode="auto">
          <a:xfrm>
            <a:off x="2312988" y="1763812"/>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Mix</a:t>
            </a:r>
          </a:p>
        </p:txBody>
      </p:sp>
      <p:sp>
        <p:nvSpPr>
          <p:cNvPr id="41013" name="Text Box 67"/>
          <p:cNvSpPr txBox="1">
            <a:spLocks noChangeArrowheads="1"/>
          </p:cNvSpPr>
          <p:nvPr/>
        </p:nvSpPr>
        <p:spPr bwMode="auto">
          <a:xfrm>
            <a:off x="582613" y="205115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Detection</a:t>
            </a:r>
          </a:p>
        </p:txBody>
      </p:sp>
      <p:graphicFrame>
        <p:nvGraphicFramePr>
          <p:cNvPr id="29" name="Group 272"/>
          <p:cNvGraphicFramePr>
            <a:graphicFrameLocks noGrp="1"/>
          </p:cNvGraphicFramePr>
          <p:nvPr>
            <p:extLst>
              <p:ext uri="{D42A27DB-BD31-4B8C-83A1-F6EECF244321}">
                <p14:modId xmlns:p14="http://schemas.microsoft.com/office/powerpoint/2010/main" val="1981974130"/>
              </p:ext>
            </p:extLst>
          </p:nvPr>
        </p:nvGraphicFramePr>
        <p:xfrm>
          <a:off x="1754188" y="4578450"/>
          <a:ext cx="1763712" cy="1920877"/>
        </p:xfrm>
        <a:graphic>
          <a:graphicData uri="http://schemas.openxmlformats.org/drawingml/2006/table">
            <a:tbl>
              <a:tblPr/>
              <a:tblGrid>
                <a:gridCol w="882649"/>
                <a:gridCol w="881063"/>
              </a:tblGrid>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Operation</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Resource</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O1</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On-chip</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O2</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2x2-array</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O3</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1x1 cell</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O4</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LED</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O5</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1x3-array</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O6</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1x1 cell</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41040" name="AutoShape 141"/>
          <p:cNvCxnSpPr>
            <a:cxnSpLocks noChangeShapeType="1"/>
            <a:stCxn id="40965" idx="2"/>
            <a:endCxn id="40968" idx="1"/>
          </p:cNvCxnSpPr>
          <p:nvPr/>
        </p:nvCxnSpPr>
        <p:spPr bwMode="auto">
          <a:xfrm rot="16200000" flipH="1">
            <a:off x="2433637" y="2492475"/>
            <a:ext cx="574675" cy="1600200"/>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1041" name="AutoShape 142"/>
          <p:cNvCxnSpPr>
            <a:cxnSpLocks noChangeShapeType="1"/>
            <a:stCxn id="40967" idx="2"/>
            <a:endCxn id="40968" idx="3"/>
          </p:cNvCxnSpPr>
          <p:nvPr/>
        </p:nvCxnSpPr>
        <p:spPr bwMode="auto">
          <a:xfrm rot="5400000">
            <a:off x="5932488" y="2513112"/>
            <a:ext cx="574675" cy="1558925"/>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1042" name="AutoShape 143"/>
          <p:cNvCxnSpPr>
            <a:cxnSpLocks noChangeShapeType="1"/>
            <a:stCxn id="40966" idx="2"/>
            <a:endCxn id="40968" idx="0"/>
          </p:cNvCxnSpPr>
          <p:nvPr/>
        </p:nvCxnSpPr>
        <p:spPr bwMode="auto">
          <a:xfrm rot="16200000" flipH="1">
            <a:off x="4349750" y="3125887"/>
            <a:ext cx="257175" cy="31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43" name="AutoShape 144"/>
          <p:cNvCxnSpPr>
            <a:cxnSpLocks noChangeShapeType="1"/>
            <a:stCxn id="40968" idx="2"/>
            <a:endCxn id="40969" idx="0"/>
          </p:cNvCxnSpPr>
          <p:nvPr/>
        </p:nvCxnSpPr>
        <p:spPr bwMode="auto">
          <a:xfrm rot="16200000" flipH="1">
            <a:off x="5289550" y="3094137"/>
            <a:ext cx="288925" cy="19081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44" name="AutoShape 145"/>
          <p:cNvCxnSpPr>
            <a:cxnSpLocks noChangeShapeType="1"/>
            <a:stCxn id="40968" idx="2"/>
            <a:endCxn id="40970" idx="0"/>
          </p:cNvCxnSpPr>
          <p:nvPr/>
        </p:nvCxnSpPr>
        <p:spPr bwMode="auto">
          <a:xfrm rot="5400000">
            <a:off x="3438525" y="3151287"/>
            <a:ext cx="288925" cy="17938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045" name="Text Box 146"/>
          <p:cNvSpPr txBox="1">
            <a:spLocks noChangeArrowheads="1"/>
          </p:cNvSpPr>
          <p:nvPr/>
        </p:nvSpPr>
        <p:spPr bwMode="auto">
          <a:xfrm>
            <a:off x="5984875" y="1197075"/>
            <a:ext cx="2178050" cy="846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400">
                <a:latin typeface="Times New Roman" pitchFamily="18" charset="0"/>
              </a:rPr>
              <a:t>Max. Area: 5x5 array</a:t>
            </a:r>
          </a:p>
          <a:p>
            <a:pPr eaLnBrk="1" hangingPunct="1">
              <a:spcBef>
                <a:spcPct val="50000"/>
              </a:spcBef>
            </a:pPr>
            <a:r>
              <a:rPr lang="en-US" altLang="zh-TW" sz="1400">
                <a:latin typeface="Times New Roman" pitchFamily="18" charset="0"/>
              </a:rPr>
              <a:t>Max. Completion Time:</a:t>
            </a:r>
            <a:br>
              <a:rPr lang="en-US" altLang="zh-TW" sz="1400">
                <a:latin typeface="Times New Roman" pitchFamily="18" charset="0"/>
              </a:rPr>
            </a:br>
            <a:r>
              <a:rPr lang="en-US" altLang="zh-TW" sz="1400">
                <a:latin typeface="Times New Roman" pitchFamily="18" charset="0"/>
              </a:rPr>
              <a:t>50 seconds</a:t>
            </a:r>
          </a:p>
        </p:txBody>
      </p:sp>
      <p:sp>
        <p:nvSpPr>
          <p:cNvPr id="52" name="Oval 11"/>
          <p:cNvSpPr>
            <a:spLocks noChangeArrowheads="1"/>
          </p:cNvSpPr>
          <p:nvPr/>
        </p:nvSpPr>
        <p:spPr bwMode="auto">
          <a:xfrm>
            <a:off x="6845300" y="4553050"/>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O1</a:t>
            </a:r>
          </a:p>
        </p:txBody>
      </p:sp>
      <p:sp>
        <p:nvSpPr>
          <p:cNvPr id="53" name="Oval 53"/>
          <p:cNvSpPr>
            <a:spLocks noChangeArrowheads="1"/>
          </p:cNvSpPr>
          <p:nvPr/>
        </p:nvSpPr>
        <p:spPr bwMode="auto">
          <a:xfrm>
            <a:off x="6122988" y="4553050"/>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O3</a:t>
            </a:r>
          </a:p>
        </p:txBody>
      </p:sp>
      <p:sp>
        <p:nvSpPr>
          <p:cNvPr id="54" name="Oval 60"/>
          <p:cNvSpPr>
            <a:spLocks noChangeArrowheads="1"/>
          </p:cNvSpPr>
          <p:nvPr/>
        </p:nvSpPr>
        <p:spPr bwMode="auto">
          <a:xfrm>
            <a:off x="5407025" y="4553050"/>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O6</a:t>
            </a:r>
          </a:p>
        </p:txBody>
      </p:sp>
      <p:cxnSp>
        <p:nvCxnSpPr>
          <p:cNvPr id="41049" name="AutoShape 58"/>
          <p:cNvCxnSpPr>
            <a:cxnSpLocks noChangeShapeType="1"/>
            <a:stCxn id="53" idx="4"/>
            <a:endCxn id="56" idx="7"/>
          </p:cNvCxnSpPr>
          <p:nvPr/>
        </p:nvCxnSpPr>
        <p:spPr bwMode="auto">
          <a:xfrm rot="5400000">
            <a:off x="6011068" y="4842769"/>
            <a:ext cx="258763" cy="254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 name="Oval 55"/>
          <p:cNvSpPr>
            <a:spLocks noChangeArrowheads="1"/>
          </p:cNvSpPr>
          <p:nvPr/>
        </p:nvSpPr>
        <p:spPr bwMode="auto">
          <a:xfrm>
            <a:off x="5765800" y="5057875"/>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O5</a:t>
            </a:r>
          </a:p>
        </p:txBody>
      </p:sp>
      <p:cxnSp>
        <p:nvCxnSpPr>
          <p:cNvPr id="41051" name="AutoShape 58"/>
          <p:cNvCxnSpPr>
            <a:cxnSpLocks noChangeShapeType="1"/>
            <a:stCxn id="54" idx="4"/>
            <a:endCxn id="56" idx="1"/>
          </p:cNvCxnSpPr>
          <p:nvPr/>
        </p:nvCxnSpPr>
        <p:spPr bwMode="auto">
          <a:xfrm rot="16200000" flipH="1">
            <a:off x="5550694" y="4841181"/>
            <a:ext cx="258763" cy="257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8" name="Oval 12"/>
          <p:cNvSpPr>
            <a:spLocks noChangeArrowheads="1"/>
          </p:cNvSpPr>
          <p:nvPr/>
        </p:nvSpPr>
        <p:spPr bwMode="auto">
          <a:xfrm>
            <a:off x="6126163" y="5562700"/>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O2</a:t>
            </a:r>
          </a:p>
        </p:txBody>
      </p:sp>
      <p:cxnSp>
        <p:nvCxnSpPr>
          <p:cNvPr id="41053" name="AutoShape 58"/>
          <p:cNvCxnSpPr>
            <a:cxnSpLocks noChangeShapeType="1"/>
            <a:stCxn id="52" idx="4"/>
            <a:endCxn id="58" idx="7"/>
          </p:cNvCxnSpPr>
          <p:nvPr/>
        </p:nvCxnSpPr>
        <p:spPr bwMode="auto">
          <a:xfrm rot="5400000">
            <a:off x="6299200" y="4913412"/>
            <a:ext cx="763588" cy="6175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54" name="AutoShape 58"/>
          <p:cNvCxnSpPr>
            <a:cxnSpLocks noChangeShapeType="1"/>
            <a:stCxn id="56" idx="4"/>
            <a:endCxn id="58" idx="1"/>
          </p:cNvCxnSpPr>
          <p:nvPr/>
        </p:nvCxnSpPr>
        <p:spPr bwMode="auto">
          <a:xfrm rot="16200000" flipH="1">
            <a:off x="5909469" y="5346006"/>
            <a:ext cx="258763" cy="257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55" name="AutoShape 58"/>
          <p:cNvCxnSpPr>
            <a:cxnSpLocks noChangeShapeType="1"/>
            <a:stCxn id="58" idx="4"/>
            <a:endCxn id="62" idx="0"/>
          </p:cNvCxnSpPr>
          <p:nvPr/>
        </p:nvCxnSpPr>
        <p:spPr bwMode="auto">
          <a:xfrm rot="16200000" flipH="1">
            <a:off x="6142037" y="5978625"/>
            <a:ext cx="25717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2" name="Oval 54"/>
          <p:cNvSpPr>
            <a:spLocks noChangeArrowheads="1"/>
          </p:cNvSpPr>
          <p:nvPr/>
        </p:nvSpPr>
        <p:spPr bwMode="auto">
          <a:xfrm>
            <a:off x="6126163" y="610721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O4</a:t>
            </a:r>
          </a:p>
        </p:txBody>
      </p:sp>
      <p:cxnSp>
        <p:nvCxnSpPr>
          <p:cNvPr id="63" name="直線接點 62"/>
          <p:cNvCxnSpPr/>
          <p:nvPr/>
        </p:nvCxnSpPr>
        <p:spPr>
          <a:xfrm>
            <a:off x="5046663" y="4957862"/>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5064125" y="5448400"/>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a:off x="5073650" y="5989737"/>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5076825" y="6443762"/>
            <a:ext cx="2665413"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83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44624"/>
            <a:ext cx="7773988" cy="838200"/>
          </a:xfrm>
        </p:spPr>
        <p:txBody>
          <a:bodyPr/>
          <a:lstStyle/>
          <a:p>
            <a:pPr>
              <a:defRPr/>
            </a:pPr>
            <a:r>
              <a:rPr lang="en-US" altLang="ko-KR" dirty="0">
                <a:solidFill>
                  <a:srgbClr val="FF0000"/>
                </a:solidFill>
                <a:effectLst>
                  <a:outerShdw blurRad="38100" dist="38100" dir="2700000" algn="tl">
                    <a:srgbClr val="C0C0C0"/>
                  </a:outerShdw>
                </a:effectLst>
                <a:ea typeface="Gulim" pitchFamily="34" charset="-127"/>
              </a:rPr>
              <a:t>Appendixes </a:t>
            </a:r>
            <a:r>
              <a:rPr lang="en-US" altLang="ko-KR" dirty="0" smtClean="0">
                <a:solidFill>
                  <a:srgbClr val="FF0000"/>
                </a:solidFill>
                <a:effectLst>
                  <a:outerShdw blurRad="38100" dist="38100" dir="2700000" algn="tl">
                    <a:srgbClr val="C0C0C0"/>
                  </a:outerShdw>
                </a:effectLst>
                <a:ea typeface="Gulim" pitchFamily="34" charset="-127"/>
              </a:rPr>
              <a:t/>
            </a:r>
            <a:br>
              <a:rPr lang="en-US" altLang="ko-KR" dirty="0" smtClean="0">
                <a:solidFill>
                  <a:srgbClr val="FF0000"/>
                </a:solidFill>
                <a:effectLst>
                  <a:outerShdw blurRad="38100" dist="38100" dir="2700000" algn="tl">
                    <a:srgbClr val="C0C0C0"/>
                  </a:outerShdw>
                </a:effectLst>
                <a:ea typeface="Gulim" pitchFamily="34" charset="-127"/>
              </a:rPr>
            </a:br>
            <a:r>
              <a:rPr lang="en-US" altLang="zh-TW" dirty="0" smtClean="0"/>
              <a:t>CAD Flow (2/2</a:t>
            </a:r>
            <a:r>
              <a:rPr lang="en-US" altLang="zh-TW" dirty="0"/>
              <a:t>)</a:t>
            </a:r>
            <a:endParaRPr lang="zh-TW" altLang="en-US" dirty="0"/>
          </a:p>
        </p:txBody>
      </p:sp>
      <p:sp>
        <p:nvSpPr>
          <p:cNvPr id="41988" name="投影片編號版面配置區 3"/>
          <p:cNvSpPr>
            <a:spLocks noGrp="1"/>
          </p:cNvSpPr>
          <p:nvPr>
            <p:ph type="sldNum" sz="quarter" idx="4294967295"/>
          </p:nvPr>
        </p:nvSpPr>
        <p:spPr bwMode="auto">
          <a:xfrm>
            <a:off x="1227138" y="6237335"/>
            <a:ext cx="7696200" cy="396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fld id="{DCA51B63-1888-434D-8BBC-FAF4A007A38C}" type="slidenum">
              <a:rPr lang="zh-TW" altLang="en-US" sz="1400" b="0">
                <a:ea typeface="宋体" pitchFamily="2" charset="-122"/>
              </a:rPr>
              <a:pPr eaLnBrk="1" hangingPunct="1"/>
              <a:t>43</a:t>
            </a:fld>
            <a:endParaRPr lang="en-US" altLang="zh-TW" sz="1400" b="0" dirty="0">
              <a:ea typeface="宋体" pitchFamily="2" charset="-122"/>
            </a:endParaRPr>
          </a:p>
        </p:txBody>
      </p:sp>
      <p:sp>
        <p:nvSpPr>
          <p:cNvPr id="41989" name="Text Box 8"/>
          <p:cNvSpPr txBox="1">
            <a:spLocks noChangeArrowheads="1"/>
          </p:cNvSpPr>
          <p:nvPr/>
        </p:nvSpPr>
        <p:spPr bwMode="auto">
          <a:xfrm>
            <a:off x="4843463" y="836712"/>
            <a:ext cx="2781300" cy="349250"/>
          </a:xfrm>
          <a:prstGeom prst="rect">
            <a:avLst/>
          </a:prstGeom>
          <a:noFill/>
          <a:ln w="12700">
            <a:solidFill>
              <a:srgbClr val="99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dirty="0">
                <a:latin typeface="Times New Roman" pitchFamily="18" charset="0"/>
              </a:rPr>
              <a:t>Scheduling</a:t>
            </a:r>
          </a:p>
        </p:txBody>
      </p:sp>
      <p:sp>
        <p:nvSpPr>
          <p:cNvPr id="41990" name="Text Box 10"/>
          <p:cNvSpPr txBox="1">
            <a:spLocks noChangeArrowheads="1"/>
          </p:cNvSpPr>
          <p:nvPr/>
        </p:nvSpPr>
        <p:spPr bwMode="auto">
          <a:xfrm>
            <a:off x="1603375" y="836712"/>
            <a:ext cx="1857375" cy="349250"/>
          </a:xfrm>
          <a:prstGeom prst="rect">
            <a:avLst/>
          </a:prstGeom>
          <a:noFill/>
          <a:ln w="12700">
            <a:solidFill>
              <a:srgbClr val="99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spcBef>
                <a:spcPct val="50000"/>
              </a:spcBef>
            </a:pPr>
            <a:r>
              <a:rPr lang="en-US" altLang="zh-TW" sz="1600">
                <a:latin typeface="Times New Roman" pitchFamily="18" charset="0"/>
              </a:rPr>
              <a:t>Resource Binding</a:t>
            </a:r>
          </a:p>
        </p:txBody>
      </p:sp>
      <p:graphicFrame>
        <p:nvGraphicFramePr>
          <p:cNvPr id="107" name="Group 272"/>
          <p:cNvGraphicFramePr>
            <a:graphicFrameLocks noGrp="1"/>
          </p:cNvGraphicFramePr>
          <p:nvPr>
            <p:extLst>
              <p:ext uri="{D42A27DB-BD31-4B8C-83A1-F6EECF244321}">
                <p14:modId xmlns:p14="http://schemas.microsoft.com/office/powerpoint/2010/main" val="159772428"/>
              </p:ext>
            </p:extLst>
          </p:nvPr>
        </p:nvGraphicFramePr>
        <p:xfrm>
          <a:off x="1681163" y="1293912"/>
          <a:ext cx="1763712" cy="1920877"/>
        </p:xfrm>
        <a:graphic>
          <a:graphicData uri="http://schemas.openxmlformats.org/drawingml/2006/table">
            <a:tbl>
              <a:tblPr/>
              <a:tblGrid>
                <a:gridCol w="882649"/>
                <a:gridCol w="881063"/>
              </a:tblGrid>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Operation</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Resource</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O1</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On-chip</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O2</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2x2-array</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O3</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1x1 cell</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O4</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LED</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O5</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1x3-array</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rPr>
                        <a:t>O6</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Times New Roman" pitchFamily="18" charset="0"/>
                          <a:ea typeface="新細明體" pitchFamily="18" charset="-120"/>
                        </a:rPr>
                        <a:t>1x1 cell</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17" name="Text Box 234"/>
          <p:cNvSpPr txBox="1">
            <a:spLocks noChangeArrowheads="1"/>
          </p:cNvSpPr>
          <p:nvPr/>
        </p:nvSpPr>
        <p:spPr bwMode="auto">
          <a:xfrm>
            <a:off x="2092325" y="4510187"/>
            <a:ext cx="2232025" cy="349250"/>
          </a:xfrm>
          <a:prstGeom prst="rect">
            <a:avLst/>
          </a:prstGeom>
          <a:noFill/>
          <a:ln w="12700">
            <a:solidFill>
              <a:srgbClr val="99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dirty="0">
                <a:latin typeface="Times New Roman" pitchFamily="18" charset="0"/>
              </a:rPr>
              <a:t>Placement</a:t>
            </a:r>
          </a:p>
        </p:txBody>
      </p:sp>
      <p:graphicFrame>
        <p:nvGraphicFramePr>
          <p:cNvPr id="109" name="Group 262"/>
          <p:cNvGraphicFramePr>
            <a:graphicFrameLocks noGrp="1"/>
          </p:cNvGraphicFramePr>
          <p:nvPr>
            <p:extLst>
              <p:ext uri="{D42A27DB-BD31-4B8C-83A1-F6EECF244321}">
                <p14:modId xmlns:p14="http://schemas.microsoft.com/office/powerpoint/2010/main" val="2522523265"/>
              </p:ext>
            </p:extLst>
          </p:nvPr>
        </p:nvGraphicFramePr>
        <p:xfrm>
          <a:off x="2092325" y="4949925"/>
          <a:ext cx="2232025" cy="1576385"/>
        </p:xfrm>
        <a:graphic>
          <a:graphicData uri="http://schemas.openxmlformats.org/drawingml/2006/table">
            <a:tbl>
              <a:tblPr/>
              <a:tblGrid>
                <a:gridCol w="446405"/>
                <a:gridCol w="446405"/>
                <a:gridCol w="446405"/>
                <a:gridCol w="446405"/>
                <a:gridCol w="446405"/>
              </a:tblGrid>
              <a:tr h="315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O2</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O1</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315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O4</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O5</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152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O6</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O3</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1" marR="91431"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r>
            </a:tbl>
          </a:graphicData>
        </a:graphic>
      </p:graphicFrame>
      <p:sp>
        <p:nvSpPr>
          <p:cNvPr id="42056" name="AutoShape 7"/>
          <p:cNvSpPr>
            <a:spLocks noChangeArrowheads="1"/>
          </p:cNvSpPr>
          <p:nvPr/>
        </p:nvSpPr>
        <p:spPr bwMode="auto">
          <a:xfrm>
            <a:off x="3460750" y="3502125"/>
            <a:ext cx="1919288" cy="647700"/>
          </a:xfrm>
          <a:prstGeom prst="roundRect">
            <a:avLst>
              <a:gd name="adj" fmla="val 16667"/>
            </a:avLst>
          </a:prstGeom>
          <a:solidFill>
            <a:srgbClr val="66CCFF"/>
          </a:solidFill>
          <a:ln w="9525">
            <a:round/>
            <a:headEnd/>
            <a:tailEnd/>
          </a:ln>
          <a:scene3d>
            <a:camera prst="legacyObliqueTopRight"/>
            <a:lightRig rig="legacyFlat3" dir="b"/>
          </a:scene3d>
          <a:sp3d extrusionH="201600" prstMaterial="legacyMatte">
            <a:bevelT w="13500" h="13500" prst="angle"/>
            <a:bevelB w="13500" h="13500" prst="angle"/>
            <a:extrusionClr>
              <a:srgbClr val="66CCFF"/>
            </a:extrusionClr>
          </a:sp3d>
        </p:spPr>
        <p:txBody>
          <a:bodyPr wrap="none" anchor="ctr">
            <a:flatTx/>
          </a:bodyPr>
          <a:lstStyle/>
          <a:p>
            <a:pPr algn="ctr"/>
            <a:r>
              <a:rPr lang="en-US" altLang="zh-TW" sz="1600" dirty="0">
                <a:latin typeface="Times New Roman" pitchFamily="18" charset="0"/>
              </a:rPr>
              <a:t>Physical-Level</a:t>
            </a:r>
          </a:p>
          <a:p>
            <a:pPr algn="ctr"/>
            <a:r>
              <a:rPr lang="en-US" altLang="zh-TW" sz="1600" dirty="0">
                <a:latin typeface="Times New Roman" pitchFamily="18" charset="0"/>
              </a:rPr>
              <a:t>Synthesis</a:t>
            </a:r>
          </a:p>
        </p:txBody>
      </p:sp>
      <p:cxnSp>
        <p:nvCxnSpPr>
          <p:cNvPr id="42057" name="AutoShape 142"/>
          <p:cNvCxnSpPr>
            <a:cxnSpLocks noChangeShapeType="1"/>
          </p:cNvCxnSpPr>
          <p:nvPr/>
        </p:nvCxnSpPr>
        <p:spPr bwMode="auto">
          <a:xfrm rot="5400000">
            <a:off x="5302250" y="3259238"/>
            <a:ext cx="612775" cy="457200"/>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058" name="AutoShape 141"/>
          <p:cNvCxnSpPr>
            <a:cxnSpLocks noChangeShapeType="1"/>
          </p:cNvCxnSpPr>
          <p:nvPr/>
        </p:nvCxnSpPr>
        <p:spPr bwMode="auto">
          <a:xfrm rot="16200000" flipH="1">
            <a:off x="2794794" y="3091756"/>
            <a:ext cx="576263" cy="828675"/>
          </a:xfrm>
          <a:prstGeom prst="bentConnector2">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059" name="AutoShape 263"/>
          <p:cNvCxnSpPr>
            <a:cxnSpLocks noChangeShapeType="1"/>
            <a:stCxn id="42056" idx="2"/>
            <a:endCxn id="42017" idx="0"/>
          </p:cNvCxnSpPr>
          <p:nvPr/>
        </p:nvCxnSpPr>
        <p:spPr bwMode="auto">
          <a:xfrm rot="5400000">
            <a:off x="3634582" y="3723581"/>
            <a:ext cx="360362" cy="12128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2060" name="Text Box 234"/>
          <p:cNvSpPr txBox="1">
            <a:spLocks noChangeArrowheads="1"/>
          </p:cNvSpPr>
          <p:nvPr/>
        </p:nvSpPr>
        <p:spPr bwMode="auto">
          <a:xfrm>
            <a:off x="4613275" y="4510187"/>
            <a:ext cx="2232025" cy="349250"/>
          </a:xfrm>
          <a:prstGeom prst="rect">
            <a:avLst/>
          </a:prstGeom>
          <a:noFill/>
          <a:ln w="12700">
            <a:solidFill>
              <a:srgbClr val="9933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spcBef>
                <a:spcPct val="50000"/>
              </a:spcBef>
            </a:pPr>
            <a:r>
              <a:rPr lang="en-US" altLang="zh-TW" sz="1600">
                <a:latin typeface="Times New Roman" pitchFamily="18" charset="0"/>
              </a:rPr>
              <a:t>Routing</a:t>
            </a:r>
          </a:p>
        </p:txBody>
      </p:sp>
      <p:graphicFrame>
        <p:nvGraphicFramePr>
          <p:cNvPr id="115" name="Group 262"/>
          <p:cNvGraphicFramePr>
            <a:graphicFrameLocks noGrp="1"/>
          </p:cNvGraphicFramePr>
          <p:nvPr>
            <p:extLst>
              <p:ext uri="{D42A27DB-BD31-4B8C-83A1-F6EECF244321}">
                <p14:modId xmlns:p14="http://schemas.microsoft.com/office/powerpoint/2010/main" val="1178827167"/>
              </p:ext>
            </p:extLst>
          </p:nvPr>
        </p:nvGraphicFramePr>
        <p:xfrm>
          <a:off x="4649788" y="4941987"/>
          <a:ext cx="2209800" cy="1584325"/>
        </p:xfrm>
        <a:graphic>
          <a:graphicData uri="http://schemas.openxmlformats.org/drawingml/2006/table">
            <a:tbl>
              <a:tblPr/>
              <a:tblGrid>
                <a:gridCol w="441960"/>
                <a:gridCol w="441960"/>
                <a:gridCol w="441960"/>
                <a:gridCol w="441960"/>
                <a:gridCol w="441960"/>
              </a:tblGrid>
              <a:tr h="316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O2</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O1</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316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8FC9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O4</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O5</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316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O6</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rPr>
                        <a:t>O3</a:t>
                      </a:r>
                      <a:endParaRPr kumimoji="1" lang="zh-TW"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r>
            </a:tbl>
          </a:graphicData>
        </a:graphic>
      </p:graphicFrame>
      <p:cxnSp>
        <p:nvCxnSpPr>
          <p:cNvPr id="116" name="直線單箭頭接點 115"/>
          <p:cNvCxnSpPr/>
          <p:nvPr/>
        </p:nvCxnSpPr>
        <p:spPr>
          <a:xfrm rot="5400000" flipH="1" flipV="1">
            <a:off x="5769769" y="6173093"/>
            <a:ext cx="215900" cy="1588"/>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rot="5400000" flipH="1" flipV="1">
            <a:off x="6679407" y="6190556"/>
            <a:ext cx="215900" cy="158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p:nvPr/>
        </p:nvCxnSpPr>
        <p:spPr>
          <a:xfrm rot="10800000">
            <a:off x="5788025" y="5188050"/>
            <a:ext cx="792163" cy="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rot="5400000">
            <a:off x="4660900" y="5715100"/>
            <a:ext cx="684213" cy="158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rot="5400000" flipH="1" flipV="1">
            <a:off x="5639594" y="5592069"/>
            <a:ext cx="358775" cy="1587"/>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a:off x="5805488" y="5772250"/>
            <a:ext cx="360362" cy="0"/>
          </a:xfrm>
          <a:prstGeom prst="line">
            <a:avLst/>
          </a:prstGeom>
          <a:ln w="2540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rot="5400000">
            <a:off x="6057900" y="5865912"/>
            <a:ext cx="215900" cy="0"/>
          </a:xfrm>
          <a:prstGeom prst="line">
            <a:avLst/>
          </a:prstGeom>
          <a:ln w="2540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2106" name="AutoShape 263"/>
          <p:cNvCxnSpPr>
            <a:cxnSpLocks noChangeShapeType="1"/>
            <a:stCxn id="42056" idx="2"/>
            <a:endCxn id="42060" idx="0"/>
          </p:cNvCxnSpPr>
          <p:nvPr/>
        </p:nvCxnSpPr>
        <p:spPr bwMode="auto">
          <a:xfrm rot="16200000" flipH="1">
            <a:off x="4895057" y="3675956"/>
            <a:ext cx="360362" cy="13081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4" name="Oval 11"/>
          <p:cNvSpPr>
            <a:spLocks noChangeArrowheads="1"/>
          </p:cNvSpPr>
          <p:nvPr/>
        </p:nvSpPr>
        <p:spPr bwMode="auto">
          <a:xfrm>
            <a:off x="6772275" y="126851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O1</a:t>
            </a:r>
          </a:p>
        </p:txBody>
      </p:sp>
      <p:sp>
        <p:nvSpPr>
          <p:cNvPr id="125" name="Oval 53"/>
          <p:cNvSpPr>
            <a:spLocks noChangeArrowheads="1"/>
          </p:cNvSpPr>
          <p:nvPr/>
        </p:nvSpPr>
        <p:spPr bwMode="auto">
          <a:xfrm>
            <a:off x="6049963" y="126851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O3</a:t>
            </a:r>
          </a:p>
        </p:txBody>
      </p:sp>
      <p:sp>
        <p:nvSpPr>
          <p:cNvPr id="126" name="Oval 60"/>
          <p:cNvSpPr>
            <a:spLocks noChangeArrowheads="1"/>
          </p:cNvSpPr>
          <p:nvPr/>
        </p:nvSpPr>
        <p:spPr bwMode="auto">
          <a:xfrm>
            <a:off x="5332413" y="126851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O6</a:t>
            </a:r>
          </a:p>
        </p:txBody>
      </p:sp>
      <p:cxnSp>
        <p:nvCxnSpPr>
          <p:cNvPr id="42110" name="AutoShape 58"/>
          <p:cNvCxnSpPr>
            <a:cxnSpLocks noChangeShapeType="1"/>
            <a:stCxn id="125" idx="4"/>
            <a:endCxn id="128" idx="7"/>
          </p:cNvCxnSpPr>
          <p:nvPr/>
        </p:nvCxnSpPr>
        <p:spPr bwMode="auto">
          <a:xfrm rot="5400000">
            <a:off x="5938044" y="1558231"/>
            <a:ext cx="258762" cy="254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8" name="Oval 55"/>
          <p:cNvSpPr>
            <a:spLocks noChangeArrowheads="1"/>
          </p:cNvSpPr>
          <p:nvPr/>
        </p:nvSpPr>
        <p:spPr bwMode="auto">
          <a:xfrm>
            <a:off x="5692775" y="1773337"/>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O5</a:t>
            </a:r>
          </a:p>
        </p:txBody>
      </p:sp>
      <p:cxnSp>
        <p:nvCxnSpPr>
          <p:cNvPr id="42112" name="AutoShape 58"/>
          <p:cNvCxnSpPr>
            <a:cxnSpLocks noChangeShapeType="1"/>
            <a:stCxn id="126" idx="4"/>
            <a:endCxn id="128" idx="1"/>
          </p:cNvCxnSpPr>
          <p:nvPr/>
        </p:nvCxnSpPr>
        <p:spPr bwMode="auto">
          <a:xfrm rot="16200000" flipH="1">
            <a:off x="5476876" y="1555849"/>
            <a:ext cx="258762" cy="2587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0" name="Oval 12"/>
          <p:cNvSpPr>
            <a:spLocks noChangeArrowheads="1"/>
          </p:cNvSpPr>
          <p:nvPr/>
        </p:nvSpPr>
        <p:spPr bwMode="auto">
          <a:xfrm>
            <a:off x="6051550" y="2278162"/>
            <a:ext cx="288925" cy="287338"/>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a:latin typeface="Times New Roman" pitchFamily="18" charset="0"/>
                <a:ea typeface="ＭＳ Ｐゴシック" pitchFamily="-105" charset="-128"/>
              </a:rPr>
              <a:t>O2</a:t>
            </a:r>
          </a:p>
        </p:txBody>
      </p:sp>
      <p:cxnSp>
        <p:nvCxnSpPr>
          <p:cNvPr id="42114" name="AutoShape 58"/>
          <p:cNvCxnSpPr>
            <a:cxnSpLocks noChangeShapeType="1"/>
            <a:stCxn id="124" idx="4"/>
            <a:endCxn id="130" idx="7"/>
          </p:cNvCxnSpPr>
          <p:nvPr/>
        </p:nvCxnSpPr>
        <p:spPr bwMode="auto">
          <a:xfrm rot="5400000">
            <a:off x="6226175" y="1628875"/>
            <a:ext cx="763587" cy="6175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115" name="AutoShape 58"/>
          <p:cNvCxnSpPr>
            <a:cxnSpLocks noChangeShapeType="1"/>
            <a:stCxn id="128" idx="4"/>
            <a:endCxn id="130" idx="1"/>
          </p:cNvCxnSpPr>
          <p:nvPr/>
        </p:nvCxnSpPr>
        <p:spPr bwMode="auto">
          <a:xfrm rot="16200000" flipH="1">
            <a:off x="5836445" y="2061468"/>
            <a:ext cx="258762" cy="257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116" name="AutoShape 58"/>
          <p:cNvCxnSpPr>
            <a:cxnSpLocks noChangeShapeType="1"/>
            <a:stCxn id="130" idx="4"/>
            <a:endCxn id="134" idx="0"/>
          </p:cNvCxnSpPr>
          <p:nvPr/>
        </p:nvCxnSpPr>
        <p:spPr bwMode="auto">
          <a:xfrm rot="16200000" flipH="1">
            <a:off x="6068219" y="2693294"/>
            <a:ext cx="257175" cy="15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4" name="Oval 54"/>
          <p:cNvSpPr>
            <a:spLocks noChangeArrowheads="1"/>
          </p:cNvSpPr>
          <p:nvPr/>
        </p:nvSpPr>
        <p:spPr bwMode="auto">
          <a:xfrm>
            <a:off x="6053138" y="2822675"/>
            <a:ext cx="288925" cy="287337"/>
          </a:xfrm>
          <a:prstGeom prst="ellipse">
            <a:avLst/>
          </a:prstGeom>
          <a:solidFill>
            <a:schemeClr val="accent3">
              <a:lumMod val="60000"/>
              <a:lumOff val="40000"/>
            </a:schemeClr>
          </a:solidFill>
          <a:ln w="9525">
            <a:solidFill>
              <a:schemeClr val="tx1"/>
            </a:solidFill>
            <a:round/>
            <a:headEnd/>
            <a:tailEnd/>
          </a:ln>
        </p:spPr>
        <p:txBody>
          <a:bodyPr wrap="none" anchor="ctr"/>
          <a:lstStyle/>
          <a:p>
            <a:pPr algn="ctr">
              <a:defRPr/>
            </a:pPr>
            <a:r>
              <a:rPr lang="en-US" altLang="zh-TW" sz="1200" dirty="0">
                <a:latin typeface="Times New Roman" pitchFamily="18" charset="0"/>
                <a:ea typeface="ＭＳ Ｐゴシック" pitchFamily="-105" charset="-128"/>
              </a:rPr>
              <a:t>O4</a:t>
            </a:r>
          </a:p>
        </p:txBody>
      </p:sp>
      <p:cxnSp>
        <p:nvCxnSpPr>
          <p:cNvPr id="135" name="直線接點 134"/>
          <p:cNvCxnSpPr/>
          <p:nvPr/>
        </p:nvCxnSpPr>
        <p:spPr>
          <a:xfrm>
            <a:off x="4973638" y="1673325"/>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4991100" y="2163862"/>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線接點 136"/>
          <p:cNvCxnSpPr/>
          <p:nvPr/>
        </p:nvCxnSpPr>
        <p:spPr>
          <a:xfrm>
            <a:off x="5000625" y="2705200"/>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a:off x="5003800" y="3159225"/>
            <a:ext cx="2663825" cy="0"/>
          </a:xfrm>
          <a:prstGeom prst="line">
            <a:avLst/>
          </a:prstGeom>
          <a:ln w="254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a:xfrm>
            <a:off x="4986338" y="5373787"/>
            <a:ext cx="360362" cy="0"/>
          </a:xfrm>
          <a:prstGeom prst="line">
            <a:avLst/>
          </a:prstGeom>
          <a:ln w="2540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3904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fld id="{FD261D29-D276-430E-99F8-BA54BFEAFACD}" type="slidenum">
              <a:rPr lang="zh-CN" altLang="en-US" sz="1400" b="0" smtClean="0">
                <a:ea typeface="宋体" pitchFamily="2" charset="-122"/>
              </a:rPr>
              <a:pPr eaLnBrk="1" hangingPunct="1"/>
              <a:t>5</a:t>
            </a:fld>
            <a:endParaRPr lang="en-US" altLang="zh-CN" sz="1400" b="0" smtClean="0">
              <a:ea typeface="宋体" pitchFamily="2" charset="-122"/>
            </a:endParaRPr>
          </a:p>
        </p:txBody>
      </p:sp>
      <p:sp>
        <p:nvSpPr>
          <p:cNvPr id="1042434" name="Rectangle 2"/>
          <p:cNvSpPr>
            <a:spLocks noGrp="1" noChangeArrowheads="1"/>
          </p:cNvSpPr>
          <p:nvPr>
            <p:ph type="title"/>
          </p:nvPr>
        </p:nvSpPr>
        <p:spPr/>
        <p:txBody>
          <a:bodyPr/>
          <a:lstStyle/>
          <a:p>
            <a:pPr eaLnBrk="1" hangingPunct="1">
              <a:defRPr/>
            </a:pPr>
            <a:r>
              <a:rPr lang="en-US" altLang="ja-JP" dirty="0">
                <a:ea typeface="MS PGothic" pitchFamily="34" charset="-128"/>
                <a:cs typeface="MS PGothic" pitchFamily="34" charset="-128"/>
              </a:rPr>
              <a:t/>
            </a:r>
            <a:br>
              <a:rPr lang="en-US" altLang="ja-JP" dirty="0">
                <a:ea typeface="MS PGothic" pitchFamily="34" charset="-128"/>
                <a:cs typeface="MS PGothic" pitchFamily="34" charset="-128"/>
              </a:rPr>
            </a:br>
            <a:r>
              <a:rPr lang="en-US" altLang="ko-KR" dirty="0" smtClean="0">
                <a:effectLst>
                  <a:outerShdw blurRad="38100" dist="38100" dir="2700000" algn="tl">
                    <a:srgbClr val="C0C0C0"/>
                  </a:outerShdw>
                </a:effectLst>
                <a:ea typeface="Gulim" pitchFamily="34" charset="-127"/>
              </a:rPr>
              <a:t>Operation of Digital Microfluidics (1/3)</a:t>
            </a:r>
            <a:endParaRPr lang="en-US" altLang="zh-TW" dirty="0" smtClean="0">
              <a:effectLst>
                <a:outerShdw blurRad="38100" dist="38100" dir="2700000" algn="tl">
                  <a:srgbClr val="C0C0C0"/>
                </a:outerShdw>
              </a:effectLst>
              <a:ea typeface="ＭＳ Ｐゴシック" pitchFamily="-105" charset="-128"/>
            </a:endParaRPr>
          </a:p>
        </p:txBody>
      </p:sp>
      <p:sp>
        <p:nvSpPr>
          <p:cNvPr id="91140" name="Text Box 4"/>
          <p:cNvSpPr txBox="1">
            <a:spLocks noChangeArrowheads="1"/>
          </p:cNvSpPr>
          <p:nvPr/>
        </p:nvSpPr>
        <p:spPr bwMode="auto">
          <a:xfrm>
            <a:off x="6650038" y="2895600"/>
            <a:ext cx="2189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zh-TW" sz="1800" u="sng" dirty="0"/>
              <a:t>Transport</a:t>
            </a:r>
          </a:p>
          <a:p>
            <a:pPr eaLnBrk="1" hangingPunct="1"/>
            <a:r>
              <a:rPr lang="en-US" altLang="zh-TW" sz="1800" b="0" dirty="0"/>
              <a:t>25 cm/s flow rates, order of </a:t>
            </a:r>
            <a:r>
              <a:rPr lang="en-US" altLang="zh-TW" sz="1800" b="0" dirty="0" smtClean="0"/>
              <a:t>magnitude</a:t>
            </a:r>
            <a:endParaRPr lang="en-US" altLang="zh-TW" sz="1800" b="0" dirty="0"/>
          </a:p>
        </p:txBody>
      </p:sp>
      <p:pic>
        <p:nvPicPr>
          <p:cNvPr id="6" name="2d_flow.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bwMode="auto">
          <a:xfrm>
            <a:off x="479425" y="136048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38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fld id="{5E79BEBD-A3C2-42B4-8A96-ED6BF196DC0B}" type="slidenum">
              <a:rPr lang="zh-CN" altLang="en-US" sz="1400" b="0" smtClean="0">
                <a:ea typeface="宋体" pitchFamily="2" charset="-122"/>
              </a:rPr>
              <a:pPr eaLnBrk="1" hangingPunct="1"/>
              <a:t>6</a:t>
            </a:fld>
            <a:endParaRPr lang="en-US" altLang="zh-CN" sz="1400" b="0" smtClean="0">
              <a:ea typeface="宋体" pitchFamily="2" charset="-122"/>
            </a:endParaRPr>
          </a:p>
        </p:txBody>
      </p:sp>
      <p:sp>
        <p:nvSpPr>
          <p:cNvPr id="1043458" name="Rectangle 2"/>
          <p:cNvSpPr>
            <a:spLocks noGrp="1" noChangeArrowheads="1"/>
          </p:cNvSpPr>
          <p:nvPr>
            <p:ph type="title"/>
          </p:nvPr>
        </p:nvSpPr>
        <p:spPr/>
        <p:txBody>
          <a:bodyPr/>
          <a:lstStyle/>
          <a:p>
            <a:pPr eaLnBrk="1" hangingPunct="1">
              <a:defRPr/>
            </a:pPr>
            <a:r>
              <a:rPr lang="en-US" altLang="ja-JP" dirty="0">
                <a:ea typeface="MS PGothic" pitchFamily="34" charset="-128"/>
                <a:cs typeface="MS PGothic" pitchFamily="34" charset="-128"/>
              </a:rPr>
              <a:t/>
            </a:r>
            <a:br>
              <a:rPr lang="en-US" altLang="ja-JP" dirty="0">
                <a:ea typeface="MS PGothic" pitchFamily="34" charset="-128"/>
                <a:cs typeface="MS PGothic" pitchFamily="34" charset="-128"/>
              </a:rPr>
            </a:br>
            <a:r>
              <a:rPr lang="en-US" altLang="ko-KR" dirty="0" smtClean="0">
                <a:effectLst>
                  <a:outerShdw blurRad="38100" dist="38100" dir="2700000" algn="tl">
                    <a:srgbClr val="C0C0C0"/>
                  </a:outerShdw>
                </a:effectLst>
                <a:ea typeface="Gulim" pitchFamily="34" charset="-127"/>
              </a:rPr>
              <a:t>Operation </a:t>
            </a:r>
            <a:r>
              <a:rPr lang="en-US" altLang="ko-KR" dirty="0">
                <a:effectLst>
                  <a:outerShdw blurRad="38100" dist="38100" dir="2700000" algn="tl">
                    <a:srgbClr val="C0C0C0"/>
                  </a:outerShdw>
                </a:effectLst>
                <a:ea typeface="Gulim" pitchFamily="34" charset="-127"/>
              </a:rPr>
              <a:t>of Digital Microfluidics </a:t>
            </a:r>
            <a:r>
              <a:rPr lang="en-US" altLang="ko-KR" dirty="0" smtClean="0">
                <a:effectLst>
                  <a:outerShdw blurRad="38100" dist="38100" dir="2700000" algn="tl">
                    <a:srgbClr val="C0C0C0"/>
                  </a:outerShdw>
                </a:effectLst>
                <a:ea typeface="Gulim" pitchFamily="34" charset="-127"/>
              </a:rPr>
              <a:t>(2/3)</a:t>
            </a:r>
            <a:endParaRPr lang="en-US" altLang="zh-TW" dirty="0" smtClean="0">
              <a:effectLst>
                <a:outerShdw blurRad="38100" dist="38100" dir="2700000" algn="tl">
                  <a:srgbClr val="C0C0C0"/>
                </a:outerShdw>
              </a:effectLst>
              <a:ea typeface="ＭＳ Ｐゴシック" pitchFamily="-105" charset="-128"/>
            </a:endParaRPr>
          </a:p>
        </p:txBody>
      </p:sp>
      <p:sp>
        <p:nvSpPr>
          <p:cNvPr id="92164" name="Text Box 4"/>
          <p:cNvSpPr txBox="1">
            <a:spLocks noChangeArrowheads="1"/>
          </p:cNvSpPr>
          <p:nvPr/>
        </p:nvSpPr>
        <p:spPr bwMode="auto">
          <a:xfrm>
            <a:off x="247650" y="33528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en-US" altLang="zh-TW" sz="2000" u="sng"/>
              <a:t>Splitting/Merging</a:t>
            </a:r>
          </a:p>
          <a:p>
            <a:pPr eaLnBrk="1" hangingPunct="1"/>
            <a:endParaRPr lang="en-US" altLang="zh-TW" sz="2000" b="0"/>
          </a:p>
        </p:txBody>
      </p:sp>
      <p:pic>
        <p:nvPicPr>
          <p:cNvPr id="7" name="splitt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2598738" y="125888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18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fld id="{23FD3F53-E7E3-4E06-B68D-F564F370A723}" type="slidenum">
              <a:rPr lang="zh-CN" altLang="en-US" sz="1400" b="0" smtClean="0">
                <a:ea typeface="宋体" pitchFamily="2" charset="-122"/>
              </a:rPr>
              <a:pPr eaLnBrk="1" hangingPunct="1"/>
              <a:t>7</a:t>
            </a:fld>
            <a:endParaRPr lang="en-US" altLang="zh-CN" sz="1400" b="0" smtClean="0">
              <a:ea typeface="宋体" pitchFamily="2" charset="-122"/>
            </a:endParaRPr>
          </a:p>
        </p:txBody>
      </p:sp>
      <p:sp>
        <p:nvSpPr>
          <p:cNvPr id="1174531" name="Text Box 3"/>
          <p:cNvSpPr txBox="1">
            <a:spLocks noChangeArrowheads="1"/>
          </p:cNvSpPr>
          <p:nvPr/>
        </p:nvSpPr>
        <p:spPr bwMode="auto">
          <a:xfrm>
            <a:off x="228600" y="3501008"/>
            <a:ext cx="4572000" cy="400110"/>
          </a:xfrm>
          <a:prstGeom prst="rect">
            <a:avLst/>
          </a:prstGeom>
          <a:noFill/>
          <a:ln w="9525">
            <a:noFill/>
            <a:miter lim="800000"/>
            <a:headEnd/>
            <a:tailEnd/>
          </a:ln>
          <a:effectLst/>
        </p:spPr>
        <p:txBody>
          <a:bodyPr>
            <a:spAutoFit/>
          </a:bodyPr>
          <a:lstStyle/>
          <a:p>
            <a:pPr>
              <a:defRPr/>
            </a:pPr>
            <a:r>
              <a:rPr lang="en-US" altLang="zh-CN" sz="2000" b="0" u="sng" dirty="0">
                <a:effectLst>
                  <a:outerShdw blurRad="38100" dist="38100" dir="2700000" algn="tl">
                    <a:srgbClr val="C0C0C0"/>
                  </a:outerShdw>
                </a:effectLst>
                <a:ea typeface="Gulim" pitchFamily="34" charset="-127"/>
              </a:rPr>
              <a:t>Droplet </a:t>
            </a:r>
            <a:r>
              <a:rPr lang="en-US" altLang="zh-CN" sz="2000" b="0" u="sng" dirty="0" smtClean="0">
                <a:effectLst>
                  <a:outerShdw blurRad="38100" dist="38100" dir="2700000" algn="tl">
                    <a:srgbClr val="C0C0C0"/>
                  </a:outerShdw>
                </a:effectLst>
                <a:ea typeface="Gulim" pitchFamily="34" charset="-127"/>
              </a:rPr>
              <a:t>Dispensing</a:t>
            </a:r>
            <a:endParaRPr lang="en-US" altLang="zh-CN" sz="2000" b="0" u="sng" dirty="0">
              <a:effectLst>
                <a:outerShdw blurRad="38100" dist="38100" dir="2700000" algn="tl">
                  <a:srgbClr val="C0C0C0"/>
                </a:outerShdw>
              </a:effectLst>
              <a:ea typeface="Gulim" pitchFamily="34" charset="-127"/>
            </a:endParaRPr>
          </a:p>
        </p:txBody>
      </p:sp>
      <p:sp>
        <p:nvSpPr>
          <p:cNvPr id="1174532" name="Text Box 4"/>
          <p:cNvSpPr txBox="1">
            <a:spLocks noChangeArrowheads="1"/>
          </p:cNvSpPr>
          <p:nvPr/>
        </p:nvSpPr>
        <p:spPr bwMode="auto">
          <a:xfrm>
            <a:off x="4606925" y="5035550"/>
            <a:ext cx="4191000" cy="701675"/>
          </a:xfrm>
          <a:prstGeom prst="rect">
            <a:avLst/>
          </a:prstGeom>
          <a:noFill/>
          <a:ln w="9525">
            <a:noFill/>
            <a:miter lim="800000"/>
            <a:headEnd/>
            <a:tailEnd/>
          </a:ln>
          <a:effectLst/>
        </p:spPr>
        <p:txBody>
          <a:bodyPr>
            <a:spAutoFit/>
          </a:bodyPr>
          <a:lstStyle/>
          <a:p>
            <a:pPr>
              <a:defRPr/>
            </a:pPr>
            <a:r>
              <a:rPr lang="en-US" altLang="zh-CN" sz="2000" b="0" u="sng">
                <a:effectLst>
                  <a:outerShdw blurRad="38100" dist="38100" dir="2700000" algn="tl">
                    <a:srgbClr val="C0C0C0"/>
                  </a:outerShdw>
                </a:effectLst>
                <a:ea typeface="Gulim" pitchFamily="34" charset="-127"/>
              </a:rPr>
              <a:t>Synchronization of many droplets</a:t>
            </a:r>
          </a:p>
          <a:p>
            <a:pPr>
              <a:defRPr/>
            </a:pPr>
            <a:endParaRPr lang="zh-CN" altLang="en-US" sz="2000" b="0" u="sng">
              <a:effectLst>
                <a:outerShdw blurRad="38100" dist="38100" dir="2700000" algn="tl">
                  <a:srgbClr val="C0C0C0"/>
                </a:outerShdw>
              </a:effectLst>
              <a:ea typeface="Gulim" pitchFamily="34" charset="-127"/>
            </a:endParaRPr>
          </a:p>
        </p:txBody>
      </p:sp>
      <p:pic>
        <p:nvPicPr>
          <p:cNvPr id="942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685" y="4673600"/>
            <a:ext cx="3657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9" name="formation.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a:srcRect/>
          <a:stretch>
            <a:fillRect/>
          </a:stretch>
        </p:blipFill>
        <p:spPr bwMode="auto">
          <a:xfrm>
            <a:off x="547688" y="1203325"/>
            <a:ext cx="3306762"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nnerloopdance-2.mpg">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8"/>
          <a:srcRect/>
          <a:stretch>
            <a:fillRect/>
          </a:stretch>
        </p:blipFill>
        <p:spPr bwMode="auto">
          <a:xfrm>
            <a:off x="4138613" y="1160463"/>
            <a:ext cx="4573587"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719931" y="-84137"/>
            <a:ext cx="7773988" cy="838200"/>
          </a:xfrm>
          <a:prstGeom prst="rect">
            <a:avLst/>
          </a:prstGeom>
        </p:spPr>
        <p:txBody>
          <a:bodyPr/>
          <a:lstStyle>
            <a:lvl1pPr algn="ctr" rtl="0" eaLnBrk="0" fontAlgn="base" hangingPunct="0">
              <a:spcBef>
                <a:spcPct val="0"/>
              </a:spcBef>
              <a:spcAft>
                <a:spcPct val="0"/>
              </a:spcAft>
              <a:defRPr kumimoji="1" sz="2800" b="1">
                <a:solidFill>
                  <a:srgbClr val="000099"/>
                </a:solidFill>
                <a:latin typeface="+mj-lt"/>
                <a:ea typeface="+mj-ea"/>
                <a:cs typeface="新細明體" charset="-120"/>
              </a:defRPr>
            </a:lvl1pPr>
            <a:lvl2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2pPr>
            <a:lvl3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3pPr>
            <a:lvl4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4pPr>
            <a:lvl5pPr algn="ctr" rtl="0" eaLnBrk="0" fontAlgn="base" hangingPunct="0">
              <a:spcBef>
                <a:spcPct val="0"/>
              </a:spcBef>
              <a:spcAft>
                <a:spcPct val="0"/>
              </a:spcAft>
              <a:defRPr kumimoji="1" sz="2800" b="1">
                <a:solidFill>
                  <a:srgbClr val="000099"/>
                </a:solidFill>
                <a:latin typeface="Arial" charset="0"/>
                <a:ea typeface="新細明體" pitchFamily="18" charset="-120"/>
                <a:cs typeface="新細明體" charset="-120"/>
              </a:defRPr>
            </a:lvl5pPr>
            <a:lvl6pPr marL="457200" algn="ctr" rtl="0" fontAlgn="base">
              <a:spcBef>
                <a:spcPct val="0"/>
              </a:spcBef>
              <a:spcAft>
                <a:spcPct val="0"/>
              </a:spcAft>
              <a:defRPr kumimoji="1" sz="2800" b="1">
                <a:solidFill>
                  <a:srgbClr val="000099"/>
                </a:solidFill>
                <a:latin typeface="Arial" charset="0"/>
                <a:ea typeface="新細明體" pitchFamily="18" charset="-120"/>
              </a:defRPr>
            </a:lvl6pPr>
            <a:lvl7pPr marL="914400" algn="ctr" rtl="0" fontAlgn="base">
              <a:spcBef>
                <a:spcPct val="0"/>
              </a:spcBef>
              <a:spcAft>
                <a:spcPct val="0"/>
              </a:spcAft>
              <a:defRPr kumimoji="1" sz="2800" b="1">
                <a:solidFill>
                  <a:srgbClr val="000099"/>
                </a:solidFill>
                <a:latin typeface="Arial" charset="0"/>
                <a:ea typeface="新細明體" pitchFamily="18" charset="-120"/>
              </a:defRPr>
            </a:lvl7pPr>
            <a:lvl8pPr marL="1371600" algn="ctr" rtl="0" fontAlgn="base">
              <a:spcBef>
                <a:spcPct val="0"/>
              </a:spcBef>
              <a:spcAft>
                <a:spcPct val="0"/>
              </a:spcAft>
              <a:defRPr kumimoji="1" sz="2800" b="1">
                <a:solidFill>
                  <a:srgbClr val="000099"/>
                </a:solidFill>
                <a:latin typeface="Arial" charset="0"/>
                <a:ea typeface="新細明體" pitchFamily="18" charset="-120"/>
              </a:defRPr>
            </a:lvl8pPr>
            <a:lvl9pPr marL="1828800" algn="ctr" rtl="0" fontAlgn="base">
              <a:spcBef>
                <a:spcPct val="0"/>
              </a:spcBef>
              <a:spcAft>
                <a:spcPct val="0"/>
              </a:spcAft>
              <a:defRPr kumimoji="1" sz="2800" b="1">
                <a:solidFill>
                  <a:srgbClr val="000099"/>
                </a:solidFill>
                <a:latin typeface="Arial" charset="0"/>
                <a:ea typeface="新細明體" pitchFamily="18" charset="-120"/>
              </a:defRPr>
            </a:lvl9pPr>
          </a:lstStyle>
          <a:p>
            <a:pPr eaLnBrk="1" hangingPunct="1">
              <a:defRPr/>
            </a:pPr>
            <a:r>
              <a:rPr lang="en-US" altLang="ja-JP" dirty="0">
                <a:ea typeface="MS PGothic" pitchFamily="34" charset="-128"/>
                <a:cs typeface="MS PGothic" pitchFamily="34" charset="-128"/>
              </a:rPr>
              <a:t/>
            </a:r>
            <a:br>
              <a:rPr lang="en-US" altLang="ja-JP" dirty="0">
                <a:ea typeface="MS PGothic" pitchFamily="34" charset="-128"/>
                <a:cs typeface="MS PGothic" pitchFamily="34" charset="-128"/>
              </a:rPr>
            </a:br>
            <a:r>
              <a:rPr lang="en-US" altLang="ko-KR" dirty="0" smtClean="0">
                <a:effectLst>
                  <a:outerShdw blurRad="38100" dist="38100" dir="2700000" algn="tl">
                    <a:srgbClr val="C0C0C0"/>
                  </a:outerShdw>
                </a:effectLst>
                <a:ea typeface="Gulim" pitchFamily="34" charset="-127"/>
              </a:rPr>
              <a:t>Operation of </a:t>
            </a:r>
            <a:r>
              <a:rPr lang="en-US" altLang="ko-KR" dirty="0">
                <a:effectLst>
                  <a:outerShdw blurRad="38100" dist="38100" dir="2700000" algn="tl">
                    <a:srgbClr val="C0C0C0"/>
                  </a:outerShdw>
                </a:effectLst>
                <a:ea typeface="Gulim" pitchFamily="34" charset="-127"/>
              </a:rPr>
              <a:t>Digital Microfluidics </a:t>
            </a:r>
            <a:r>
              <a:rPr lang="en-US" altLang="ko-KR" dirty="0" smtClean="0">
                <a:effectLst>
                  <a:outerShdw blurRad="38100" dist="38100" dir="2700000" algn="tl">
                    <a:srgbClr val="C0C0C0"/>
                  </a:outerShdw>
                </a:effectLst>
                <a:ea typeface="Gulim" pitchFamily="34" charset="-127"/>
              </a:rPr>
              <a:t>(3/3</a:t>
            </a:r>
            <a:r>
              <a:rPr lang="en-US" altLang="ko-KR" dirty="0">
                <a:effectLst>
                  <a:outerShdw blurRad="38100" dist="38100" dir="2700000" algn="tl">
                    <a:srgbClr val="C0C0C0"/>
                  </a:outerShdw>
                </a:effectLst>
                <a:ea typeface="Gulim" pitchFamily="34" charset="-127"/>
              </a:rPr>
              <a:t>)</a:t>
            </a:r>
            <a:endParaRPr lang="en-US" altLang="zh-TW" dirty="0" smtClean="0">
              <a:effectLst>
                <a:outerShdw blurRad="38100" dist="38100" dir="2700000" algn="tl">
                  <a:srgbClr val="C0C0C0"/>
                </a:outerShdw>
              </a:effectLst>
              <a:ea typeface="ＭＳ Ｐゴシック" pitchFamily="-105" charset="-128"/>
            </a:endParaRPr>
          </a:p>
        </p:txBody>
      </p:sp>
    </p:spTree>
    <p:extLst>
      <p:ext uri="{BB962C8B-B14F-4D97-AF65-F5344CB8AC3E}">
        <p14:creationId xmlns:p14="http://schemas.microsoft.com/office/powerpoint/2010/main" val="318151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99" fill="hold"/>
                                        <p:tgtEl>
                                          <p:spTgt spid="9"/>
                                        </p:tgtEl>
                                      </p:cBhvr>
                                    </p:cmd>
                                  </p:childTnLst>
                                </p:cTn>
                              </p:par>
                            </p:childTnLst>
                          </p:cTn>
                        </p:par>
                        <p:par>
                          <p:cTn id="7" fill="hold">
                            <p:stCondLst>
                              <p:cond delay="26499"/>
                            </p:stCondLst>
                            <p:childTnLst>
                              <p:par>
                                <p:cTn id="8" presetID="1" presetClass="mediacall" presetSubtype="0" fill="hold" nodeType="afterEffect">
                                  <p:stCondLst>
                                    <p:cond delay="0"/>
                                  </p:stCondLst>
                                  <p:childTnLst>
                                    <p:cmd type="call" cmd="playFrom(0.0)">
                                      <p:cBhvr>
                                        <p:cTn id="9" dur="169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video>
              <p:cMediaNode>
                <p:cTn id="16"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Times New Roman" pitchFamily="18" charset="0"/>
              </a:rPr>
              <a:t>Chip-Level Design </a:t>
            </a:r>
            <a:r>
              <a:rPr lang="en-US" altLang="zh-TW" dirty="0">
                <a:cs typeface="Times New Roman" pitchFamily="18" charset="0"/>
              </a:rPr>
              <a:t>of EWOD </a:t>
            </a:r>
            <a:r>
              <a:rPr lang="en-US" altLang="zh-TW" dirty="0" smtClean="0">
                <a:cs typeface="Times New Roman" pitchFamily="18" charset="0"/>
              </a:rPr>
              <a:t>Chips</a:t>
            </a:r>
            <a:endParaRPr lang="zh-TW" altLang="en-US" dirty="0"/>
          </a:p>
        </p:txBody>
      </p:sp>
      <p:sp>
        <p:nvSpPr>
          <p:cNvPr id="3" name="內容版面配置區 2"/>
          <p:cNvSpPr>
            <a:spLocks noGrp="1"/>
          </p:cNvSpPr>
          <p:nvPr>
            <p:ph idx="1"/>
          </p:nvPr>
        </p:nvSpPr>
        <p:spPr>
          <a:xfrm>
            <a:off x="533400" y="1143000"/>
            <a:ext cx="8077200" cy="2069976"/>
          </a:xfrm>
        </p:spPr>
        <p:txBody>
          <a:bodyPr/>
          <a:lstStyle/>
          <a:p>
            <a:pPr algn="just"/>
            <a:r>
              <a:rPr lang="en-US" altLang="zh-TW" dirty="0">
                <a:cs typeface="Times New Roman" pitchFamily="18" charset="0"/>
              </a:rPr>
              <a:t>Bottom layer contains </a:t>
            </a:r>
            <a:r>
              <a:rPr lang="en-US" altLang="zh-TW" b="1" dirty="0" smtClean="0">
                <a:solidFill>
                  <a:srgbClr val="000099"/>
                </a:solidFill>
                <a:cs typeface="Times New Roman" pitchFamily="18" charset="0"/>
              </a:rPr>
              <a:t>conduction </a:t>
            </a:r>
            <a:r>
              <a:rPr lang="en-US" altLang="zh-TW" b="1" dirty="0">
                <a:solidFill>
                  <a:srgbClr val="000099"/>
                </a:solidFill>
                <a:cs typeface="Times New Roman" pitchFamily="18" charset="0"/>
              </a:rPr>
              <a:t>wires</a:t>
            </a:r>
            <a:r>
              <a:rPr lang="en-US" altLang="zh-TW" dirty="0">
                <a:cs typeface="Times New Roman" pitchFamily="18" charset="0"/>
              </a:rPr>
              <a:t>, </a:t>
            </a:r>
            <a:r>
              <a:rPr lang="en-US" altLang="zh-TW" b="1" dirty="0">
                <a:solidFill>
                  <a:srgbClr val="000099"/>
                </a:solidFill>
                <a:cs typeface="Times New Roman" pitchFamily="18" charset="0"/>
              </a:rPr>
              <a:t>electrical pads</a:t>
            </a:r>
            <a:r>
              <a:rPr lang="en-US" altLang="zh-TW" dirty="0">
                <a:cs typeface="Times New Roman" pitchFamily="18" charset="0"/>
              </a:rPr>
              <a:t>, and </a:t>
            </a:r>
            <a:r>
              <a:rPr lang="en-US" altLang="zh-TW" b="1" dirty="0">
                <a:solidFill>
                  <a:srgbClr val="000099"/>
                </a:solidFill>
                <a:cs typeface="Times New Roman" pitchFamily="18" charset="0"/>
              </a:rPr>
              <a:t>a substrate</a:t>
            </a:r>
          </a:p>
          <a:p>
            <a:pPr algn="just"/>
            <a:r>
              <a:rPr lang="en-US" altLang="zh-TW" dirty="0">
                <a:cs typeface="Times New Roman" pitchFamily="18" charset="0"/>
              </a:rPr>
              <a:t>The routing </a:t>
            </a:r>
            <a:r>
              <a:rPr lang="en-US" altLang="zh-TW" dirty="0" smtClean="0">
                <a:cs typeface="Times New Roman" pitchFamily="18" charset="0"/>
              </a:rPr>
              <a:t>problem: </a:t>
            </a:r>
            <a:r>
              <a:rPr lang="en-US" altLang="zh-TW" b="1" dirty="0" smtClean="0">
                <a:solidFill>
                  <a:srgbClr val="FF0000"/>
                </a:solidFill>
                <a:cs typeface="Times New Roman" pitchFamily="18" charset="0"/>
              </a:rPr>
              <a:t>2D </a:t>
            </a:r>
            <a:r>
              <a:rPr lang="en-US" altLang="zh-TW" b="1" dirty="0">
                <a:solidFill>
                  <a:srgbClr val="FF0000"/>
                </a:solidFill>
                <a:cs typeface="Times New Roman" pitchFamily="18" charset="0"/>
              </a:rPr>
              <a:t>pin array </a:t>
            </a:r>
            <a:r>
              <a:rPr lang="en-US" altLang="zh-TW" dirty="0">
                <a:cs typeface="Times New Roman" pitchFamily="18" charset="0"/>
              </a:rPr>
              <a:t>(routing inner electrodes to outside electrical pads</a:t>
            </a:r>
            <a:r>
              <a:rPr lang="en-US" altLang="zh-TW" dirty="0" smtClean="0">
                <a:cs typeface="Times New Roman" pitchFamily="18" charset="0"/>
              </a:rPr>
              <a:t>)</a:t>
            </a:r>
          </a:p>
          <a:p>
            <a:pPr algn="just"/>
            <a:r>
              <a:rPr lang="en-US" altLang="zh-TW" dirty="0" smtClean="0">
                <a:cs typeface="Times New Roman" pitchFamily="18" charset="0"/>
              </a:rPr>
              <a:t>How to control these electrodes</a:t>
            </a:r>
          </a:p>
          <a:p>
            <a:pPr algn="just"/>
            <a:endParaRPr lang="en-US" altLang="zh-TW" dirty="0">
              <a:cs typeface="Times New Roman" pitchFamily="18" charset="0"/>
            </a:endParaRPr>
          </a:p>
          <a:p>
            <a:endParaRPr lang="zh-TW" altLang="en-US" sz="2800" dirty="0"/>
          </a:p>
        </p:txBody>
      </p:sp>
      <p:sp>
        <p:nvSpPr>
          <p:cNvPr id="4" name="投影片編號版面配置區 3"/>
          <p:cNvSpPr>
            <a:spLocks noGrp="1"/>
          </p:cNvSpPr>
          <p:nvPr>
            <p:ph type="sldNum" sz="quarter" idx="10"/>
          </p:nvPr>
        </p:nvSpPr>
        <p:spPr/>
        <p:txBody>
          <a:bodyPr/>
          <a:lstStyle/>
          <a:p>
            <a:pPr>
              <a:defRPr/>
            </a:pPr>
            <a:fld id="{FA7AE50F-088A-485C-8C9D-A06C364F8B10}" type="slidenum">
              <a:rPr lang="zh-TW" altLang="en-US" smtClean="0">
                <a:solidFill>
                  <a:srgbClr val="000000"/>
                </a:solidFill>
              </a:rPr>
              <a:pPr>
                <a:defRPr/>
              </a:pPr>
              <a:t>8</a:t>
            </a:fld>
            <a:endParaRPr lang="en-US" altLang="zh-TW">
              <a:solidFill>
                <a:srgbClr val="000000"/>
              </a:solidFill>
            </a:endParaRPr>
          </a:p>
        </p:txBody>
      </p:sp>
      <p:pic>
        <p:nvPicPr>
          <p:cNvPr id="5" name="圖片 12" descr="sv2.jpg"/>
          <p:cNvPicPr>
            <a:picLocks noChangeAspect="1"/>
          </p:cNvPicPr>
          <p:nvPr/>
        </p:nvPicPr>
        <p:blipFill>
          <a:blip r:embed="rId3" cstate="print"/>
          <a:srcRect/>
          <a:stretch>
            <a:fillRect/>
          </a:stretch>
        </p:blipFill>
        <p:spPr bwMode="auto">
          <a:xfrm>
            <a:off x="1727332" y="3212976"/>
            <a:ext cx="5559425" cy="2093590"/>
          </a:xfrm>
          <a:prstGeom prst="rect">
            <a:avLst/>
          </a:prstGeom>
          <a:noFill/>
          <a:ln w="9525">
            <a:noFill/>
            <a:miter lim="800000"/>
            <a:headEnd/>
            <a:tailEnd/>
          </a:ln>
        </p:spPr>
      </p:pic>
      <p:pic>
        <p:nvPicPr>
          <p:cNvPr id="6" name="圖片 5" descr="sv1.jpg"/>
          <p:cNvPicPr>
            <a:picLocks noChangeAspect="1"/>
          </p:cNvPicPr>
          <p:nvPr/>
        </p:nvPicPr>
        <p:blipFill>
          <a:blip r:embed="rId4" cstate="print"/>
          <a:srcRect/>
          <a:stretch>
            <a:fillRect/>
          </a:stretch>
        </p:blipFill>
        <p:spPr bwMode="auto">
          <a:xfrm>
            <a:off x="1691680" y="3517776"/>
            <a:ext cx="5630728" cy="2093590"/>
          </a:xfrm>
          <a:prstGeom prst="rect">
            <a:avLst/>
          </a:prstGeom>
          <a:noFill/>
          <a:ln w="9525">
            <a:noFill/>
            <a:miter lim="800000"/>
            <a:headEnd/>
            <a:tailEnd/>
          </a:ln>
        </p:spPr>
      </p:pic>
      <p:sp>
        <p:nvSpPr>
          <p:cNvPr id="7" name="文字方塊 6"/>
          <p:cNvSpPr txBox="1"/>
          <p:nvPr/>
        </p:nvSpPr>
        <p:spPr>
          <a:xfrm>
            <a:off x="3275856" y="5445224"/>
            <a:ext cx="2016224" cy="461665"/>
          </a:xfrm>
          <a:prstGeom prst="rect">
            <a:avLst/>
          </a:prstGeom>
          <a:noFill/>
        </p:spPr>
        <p:txBody>
          <a:bodyPr wrap="square" rtlCol="0">
            <a:spAutoFit/>
          </a:bodyPr>
          <a:lstStyle/>
          <a:p>
            <a:r>
              <a:rPr lang="en-US" altLang="zh-TW" dirty="0" smtClean="0">
                <a:latin typeface="+mn-lt"/>
              </a:rPr>
              <a:t>Bottom Layer</a:t>
            </a:r>
            <a:endParaRPr lang="zh-TW" altLang="en-US" dirty="0">
              <a:latin typeface="+mn-lt"/>
            </a:endParaRPr>
          </a:p>
        </p:txBody>
      </p:sp>
    </p:spTree>
    <p:extLst>
      <p:ext uri="{BB962C8B-B14F-4D97-AF65-F5344CB8AC3E}">
        <p14:creationId xmlns:p14="http://schemas.microsoft.com/office/powerpoint/2010/main" val="247603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977" b="13057"/>
          <a:stretch/>
        </p:blipFill>
        <p:spPr bwMode="auto">
          <a:xfrm>
            <a:off x="6084168" y="3496920"/>
            <a:ext cx="2476253" cy="173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6" name="標題 1"/>
          <p:cNvSpPr>
            <a:spLocks noGrp="1"/>
          </p:cNvSpPr>
          <p:nvPr>
            <p:ph type="title"/>
          </p:nvPr>
        </p:nvSpPr>
        <p:spPr/>
        <p:txBody>
          <a:bodyPr/>
          <a:lstStyle/>
          <a:p>
            <a:r>
              <a:rPr lang="en-US" altLang="zh-TW" dirty="0"/>
              <a:t>Pin-Constrained EWOD </a:t>
            </a:r>
            <a:r>
              <a:rPr lang="en-US" altLang="zh-TW" dirty="0" smtClean="0"/>
              <a:t>chips</a:t>
            </a:r>
            <a:endParaRPr lang="en-US" altLang="zh-TW" dirty="0"/>
          </a:p>
        </p:txBody>
      </p:sp>
      <p:sp>
        <p:nvSpPr>
          <p:cNvPr id="52227" name="內容版面配置區 2"/>
          <p:cNvSpPr>
            <a:spLocks noGrp="1"/>
          </p:cNvSpPr>
          <p:nvPr>
            <p:ph idx="1"/>
          </p:nvPr>
        </p:nvSpPr>
        <p:spPr>
          <a:xfrm>
            <a:off x="533400" y="1143000"/>
            <a:ext cx="8077200" cy="4806280"/>
          </a:xfrm>
        </p:spPr>
        <p:txBody>
          <a:bodyPr/>
          <a:lstStyle/>
          <a:p>
            <a:r>
              <a:rPr lang="en-US" altLang="zh-TW" dirty="0">
                <a:cs typeface="Times New Roman" pitchFamily="18" charset="0"/>
              </a:rPr>
              <a:t>Huge number of electrodes in large-scale </a:t>
            </a:r>
            <a:r>
              <a:rPr lang="en-US" altLang="zh-TW" dirty="0" smtClean="0">
                <a:cs typeface="Times New Roman" pitchFamily="18" charset="0"/>
              </a:rPr>
              <a:t>DMFBs</a:t>
            </a:r>
          </a:p>
          <a:p>
            <a:r>
              <a:rPr lang="en-US" altLang="zh-TW" dirty="0" smtClean="0">
                <a:cs typeface="Times New Roman" pitchFamily="18" charset="0"/>
              </a:rPr>
              <a:t>Limited </a:t>
            </a:r>
            <a:r>
              <a:rPr lang="en-US" altLang="zh-TW" dirty="0">
                <a:cs typeface="Times New Roman" pitchFamily="18" charset="0"/>
              </a:rPr>
              <a:t>number of ports in external </a:t>
            </a:r>
            <a:r>
              <a:rPr lang="en-US" altLang="zh-TW" dirty="0" smtClean="0">
                <a:cs typeface="Times New Roman" pitchFamily="18" charset="0"/>
              </a:rPr>
              <a:t>controller</a:t>
            </a:r>
          </a:p>
          <a:p>
            <a:r>
              <a:rPr lang="en-US" altLang="zh-TW" dirty="0" smtClean="0">
                <a:solidFill>
                  <a:srgbClr val="FF0000"/>
                </a:solidFill>
              </a:rPr>
              <a:t>Broadcast addressing </a:t>
            </a:r>
            <a:r>
              <a:rPr lang="en-US" altLang="zh-TW" dirty="0" smtClean="0"/>
              <a:t>technique for pin-constrained</a:t>
            </a:r>
            <a:endParaRPr lang="en-US" altLang="zh-TW" sz="1800" dirty="0" smtClean="0">
              <a:solidFill>
                <a:srgbClr val="006600"/>
              </a:solidFill>
            </a:endParaRPr>
          </a:p>
          <a:p>
            <a:pPr lvl="1">
              <a:buFont typeface="Symbol" pitchFamily="18" charset="2"/>
              <a:buNone/>
            </a:pPr>
            <a:r>
              <a:rPr lang="en-US" altLang="zh-TW" sz="1800" dirty="0" smtClean="0"/>
              <a:t>- </a:t>
            </a:r>
            <a:r>
              <a:rPr lang="en-US" altLang="zh-TW" dirty="0" smtClean="0"/>
              <a:t>Reduce pin count and fabricate cost</a:t>
            </a:r>
            <a:endParaRPr lang="zh-TW" altLang="en-US" dirty="0" smtClean="0"/>
          </a:p>
        </p:txBody>
      </p:sp>
      <p:sp>
        <p:nvSpPr>
          <p:cNvPr id="5222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kumimoji="1" sz="2400">
                <a:solidFill>
                  <a:schemeClr val="tx1"/>
                </a:solidFill>
                <a:latin typeface="Tahoma" pitchFamily="34" charset="0"/>
                <a:ea typeface="新細明體" charset="-120"/>
              </a:defRPr>
            </a:lvl1pPr>
            <a:lvl2pPr marL="742950" indent="-285750" eaLnBrk="0" hangingPunct="0">
              <a:defRPr kumimoji="1" sz="2400">
                <a:solidFill>
                  <a:schemeClr val="tx1"/>
                </a:solidFill>
                <a:latin typeface="Tahoma" pitchFamily="34" charset="0"/>
                <a:ea typeface="新細明體" charset="-120"/>
              </a:defRPr>
            </a:lvl2pPr>
            <a:lvl3pPr marL="1143000" indent="-228600" eaLnBrk="0" hangingPunct="0">
              <a:defRPr kumimoji="1" sz="2400">
                <a:solidFill>
                  <a:schemeClr val="tx1"/>
                </a:solidFill>
                <a:latin typeface="Tahoma" pitchFamily="34" charset="0"/>
                <a:ea typeface="新細明體" charset="-120"/>
              </a:defRPr>
            </a:lvl3pPr>
            <a:lvl4pPr marL="1600200" indent="-228600" eaLnBrk="0" hangingPunct="0">
              <a:defRPr kumimoji="1" sz="2400">
                <a:solidFill>
                  <a:schemeClr val="tx1"/>
                </a:solidFill>
                <a:latin typeface="Tahoma" pitchFamily="34" charset="0"/>
                <a:ea typeface="新細明體" charset="-120"/>
              </a:defRPr>
            </a:lvl4pPr>
            <a:lvl5pPr marL="2057400" indent="-228600" eaLnBrk="0" hangingPunct="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pPr eaLnBrk="1" hangingPunct="1"/>
            <a:fld id="{9F907339-A60E-41E0-B545-110DA8546686}" type="slidenum">
              <a:rPr kumimoji="0" lang="zh-TW" altLang="en-US" sz="1400" smtClean="0">
                <a:solidFill>
                  <a:srgbClr val="000000"/>
                </a:solidFill>
              </a:rPr>
              <a:pPr eaLnBrk="1" hangingPunct="1"/>
              <a:t>9</a:t>
            </a:fld>
            <a:endParaRPr kumimoji="0" lang="en-US" altLang="zh-TW" sz="1400" smtClean="0">
              <a:solidFill>
                <a:srgbClr val="00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161" b="13057"/>
          <a:stretch/>
        </p:blipFill>
        <p:spPr bwMode="auto">
          <a:xfrm>
            <a:off x="799603" y="3496920"/>
            <a:ext cx="2462071" cy="173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向右箭號 2"/>
          <p:cNvSpPr/>
          <p:nvPr/>
        </p:nvSpPr>
        <p:spPr bwMode="auto">
          <a:xfrm>
            <a:off x="5724128" y="5229200"/>
            <a:ext cx="576064" cy="432048"/>
          </a:xfrm>
          <a:prstGeom prst="rightArrow">
            <a:avLst/>
          </a:prstGeom>
          <a:solidFill>
            <a:schemeClr val="accent1">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4" name="文字方塊 3"/>
          <p:cNvSpPr txBox="1"/>
          <p:nvPr/>
        </p:nvSpPr>
        <p:spPr>
          <a:xfrm>
            <a:off x="3642559" y="5301207"/>
            <a:ext cx="2160240" cy="461665"/>
          </a:xfrm>
          <a:prstGeom prst="rect">
            <a:avLst/>
          </a:prstGeom>
          <a:noFill/>
        </p:spPr>
        <p:txBody>
          <a:bodyPr wrap="square" rtlCol="0">
            <a:spAutoFit/>
          </a:bodyPr>
          <a:lstStyle/>
          <a:p>
            <a:r>
              <a:rPr lang="en-US" altLang="zh-TW" dirty="0" smtClean="0">
                <a:latin typeface="+mn-lt"/>
              </a:rPr>
              <a:t>Pin Count: 12</a:t>
            </a:r>
            <a:endParaRPr lang="zh-TW" altLang="en-US" dirty="0">
              <a:solidFill>
                <a:srgbClr val="FF0000"/>
              </a:solidFill>
              <a:latin typeface="+mn-lt"/>
            </a:endParaRPr>
          </a:p>
        </p:txBody>
      </p:sp>
      <p:sp>
        <p:nvSpPr>
          <p:cNvPr id="10" name="文字方塊 9"/>
          <p:cNvSpPr txBox="1"/>
          <p:nvPr/>
        </p:nvSpPr>
        <p:spPr>
          <a:xfrm>
            <a:off x="6444208" y="5271591"/>
            <a:ext cx="2016224" cy="461665"/>
          </a:xfrm>
          <a:prstGeom prst="rect">
            <a:avLst/>
          </a:prstGeom>
          <a:noFill/>
        </p:spPr>
        <p:txBody>
          <a:bodyPr wrap="square" rtlCol="0">
            <a:spAutoFit/>
          </a:bodyPr>
          <a:lstStyle/>
          <a:p>
            <a:r>
              <a:rPr lang="en-US" altLang="zh-TW" dirty="0" smtClean="0">
                <a:solidFill>
                  <a:srgbClr val="FF0000"/>
                </a:solidFill>
                <a:latin typeface="+mn-lt"/>
              </a:rPr>
              <a:t>Pin Count: 5</a:t>
            </a:r>
            <a:endParaRPr lang="zh-TW" altLang="en-US" dirty="0">
              <a:solidFill>
                <a:srgbClr val="FF0000"/>
              </a:solidFill>
              <a:latin typeface="+mn-lt"/>
            </a:endParaRPr>
          </a:p>
        </p:txBody>
      </p:sp>
      <p:cxnSp>
        <p:nvCxnSpPr>
          <p:cNvPr id="7" name="直線單箭頭接點 6"/>
          <p:cNvCxnSpPr/>
          <p:nvPr/>
        </p:nvCxnSpPr>
        <p:spPr bwMode="auto">
          <a:xfrm flipH="1">
            <a:off x="6444208" y="3212976"/>
            <a:ext cx="1296144" cy="1008112"/>
          </a:xfrm>
          <a:prstGeom prst="straightConnector1">
            <a:avLst/>
          </a:prstGeom>
          <a:solidFill>
            <a:schemeClr val="accent1"/>
          </a:solidFill>
          <a:ln w="19050" cap="flat" cmpd="sng" algn="ctr">
            <a:solidFill>
              <a:srgbClr val="002060"/>
            </a:solidFill>
            <a:prstDash val="solid"/>
            <a:miter lim="800000"/>
            <a:headEnd type="none" w="med" len="med"/>
            <a:tailEnd type="arrow" w="lg" len="lg"/>
          </a:ln>
          <a:effectLst/>
        </p:spPr>
      </p:cxnSp>
      <p:cxnSp>
        <p:nvCxnSpPr>
          <p:cNvPr id="15" name="直線單箭頭接點 14"/>
          <p:cNvCxnSpPr/>
          <p:nvPr/>
        </p:nvCxnSpPr>
        <p:spPr bwMode="auto">
          <a:xfrm flipH="1">
            <a:off x="7128284" y="3212976"/>
            <a:ext cx="612068" cy="1728192"/>
          </a:xfrm>
          <a:prstGeom prst="straightConnector1">
            <a:avLst/>
          </a:prstGeom>
          <a:solidFill>
            <a:schemeClr val="accent1"/>
          </a:solidFill>
          <a:ln w="19050" cap="flat" cmpd="sng" algn="ctr">
            <a:solidFill>
              <a:srgbClr val="002060"/>
            </a:solidFill>
            <a:prstDash val="solid"/>
            <a:miter lim="800000"/>
            <a:headEnd type="none" w="med" len="med"/>
            <a:tailEnd type="arrow" w="lg" len="lg"/>
          </a:ln>
          <a:effectLst/>
        </p:spPr>
      </p:cxnSp>
      <p:cxnSp>
        <p:nvCxnSpPr>
          <p:cNvPr id="18" name="直線單箭頭接點 17"/>
          <p:cNvCxnSpPr/>
          <p:nvPr/>
        </p:nvCxnSpPr>
        <p:spPr bwMode="auto">
          <a:xfrm>
            <a:off x="7740352" y="3212976"/>
            <a:ext cx="0" cy="720080"/>
          </a:xfrm>
          <a:prstGeom prst="straightConnector1">
            <a:avLst/>
          </a:prstGeom>
          <a:solidFill>
            <a:schemeClr val="accent1"/>
          </a:solidFill>
          <a:ln w="19050" cap="flat" cmpd="sng" algn="ctr">
            <a:solidFill>
              <a:srgbClr val="002060"/>
            </a:solidFill>
            <a:prstDash val="solid"/>
            <a:miter lim="800000"/>
            <a:headEnd type="none" w="med" len="med"/>
            <a:tailEnd type="arrow" w="lg" len="lg"/>
          </a:ln>
          <a:effectLst/>
        </p:spPr>
      </p:cxnSp>
      <p:sp>
        <p:nvSpPr>
          <p:cNvPr id="20" name="文字方塊 19"/>
          <p:cNvSpPr txBox="1"/>
          <p:nvPr/>
        </p:nvSpPr>
        <p:spPr>
          <a:xfrm>
            <a:off x="6546168" y="1999493"/>
            <a:ext cx="2376264" cy="1200329"/>
          </a:xfrm>
          <a:prstGeom prst="rect">
            <a:avLst/>
          </a:prstGeom>
          <a:solidFill>
            <a:srgbClr val="FFFF00"/>
          </a:solidFill>
          <a:ln>
            <a:solidFill>
              <a:schemeClr val="accent4"/>
            </a:solidFill>
          </a:ln>
        </p:spPr>
        <p:txBody>
          <a:bodyPr wrap="square" rtlCol="0">
            <a:spAutoFit/>
          </a:bodyPr>
          <a:lstStyle/>
          <a:p>
            <a:r>
              <a:rPr lang="en-US" altLang="zh-TW" dirty="0" smtClean="0"/>
              <a:t>Electrodes share the same control pin</a:t>
            </a:r>
            <a:endParaRPr lang="zh-TW" altLang="en-US" dirty="0"/>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47" r="33905" b="13057"/>
          <a:stretch/>
        </p:blipFill>
        <p:spPr bwMode="auto">
          <a:xfrm>
            <a:off x="3506771" y="3501008"/>
            <a:ext cx="2431816" cy="173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8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20" grpId="0" animBg="1"/>
    </p:bldLst>
  </p:timing>
</p:sld>
</file>

<file path=ppt/theme/theme1.xml><?xml version="1.0" encoding="utf-8"?>
<a:theme xmlns:a="http://schemas.openxmlformats.org/drawingml/2006/main" name="1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ends">
  <a:themeElements>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28575">
          <a:solidFill>
            <a:schemeClr val="tx1"/>
          </a:solidFill>
        </a:ln>
      </a:spPr>
      <a:bodyPr rtlCol="0" anchor="ctr"/>
      <a:lstStyle>
        <a:defPPr algn="ctr">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23598</TotalTime>
  <Words>4545</Words>
  <Application>Microsoft Office PowerPoint</Application>
  <PresentationFormat>On-screen Show (4:3)</PresentationFormat>
  <Paragraphs>1035</Paragraphs>
  <Slides>43</Slides>
  <Notes>39</Notes>
  <HiddenSlides>0</HiddenSlides>
  <MMClips>4</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1_Blends</vt:lpstr>
      <vt:lpstr>2_Blends</vt:lpstr>
      <vt:lpstr>PowerPoint Presentation</vt:lpstr>
      <vt:lpstr>Outline</vt:lpstr>
      <vt:lpstr>Digital Microfluidic Biochips (DMFBs)</vt:lpstr>
      <vt:lpstr>Electrowetting-On-Dielectric Chips (EWOD Chips)</vt:lpstr>
      <vt:lpstr> Operation of Digital Microfluidics (1/3)</vt:lpstr>
      <vt:lpstr> Operation of Digital Microfluidics (2/3)</vt:lpstr>
      <vt:lpstr>PowerPoint Presentation</vt:lpstr>
      <vt:lpstr>Chip-Level Design of EWOD Chips</vt:lpstr>
      <vt:lpstr>Pin-Constrained EWOD chips</vt:lpstr>
      <vt:lpstr>Broadcast Electrode Addressing (1/2)</vt:lpstr>
      <vt:lpstr>Broadcast Electrode Addressing (2/2)</vt:lpstr>
      <vt:lpstr>Reliability Issue (1/2)</vt:lpstr>
      <vt:lpstr>Reliability Issue (2/2)</vt:lpstr>
      <vt:lpstr>Outline</vt:lpstr>
      <vt:lpstr>Problem Formulation</vt:lpstr>
      <vt:lpstr>Outline</vt:lpstr>
      <vt:lpstr>Algorithm</vt:lpstr>
      <vt:lpstr>Incremental Search Method (1/4)</vt:lpstr>
      <vt:lpstr>Incremental Search Method (2/4)</vt:lpstr>
      <vt:lpstr>Incremental Search Method (3/4)</vt:lpstr>
      <vt:lpstr>Incremental Search Method (4/4)</vt:lpstr>
      <vt:lpstr>Simultaneous Broadcast Addressing and Routing (1/2)</vt:lpstr>
      <vt:lpstr>Simultaneous Broadcast Addressing and Routing (2/2)</vt:lpstr>
      <vt:lpstr>Network Flow Model (1/2)</vt:lpstr>
      <vt:lpstr>Network Flow Model (2/2)</vt:lpstr>
      <vt:lpstr>Wire Routing</vt:lpstr>
      <vt:lpstr>Wire Routing Check</vt:lpstr>
      <vt:lpstr>Escape Routing Check</vt:lpstr>
      <vt:lpstr>Conduct the Merging and Routing Successfully</vt:lpstr>
      <vt:lpstr>Matching Pairs in Order</vt:lpstr>
      <vt:lpstr>Blacklist of Failed Routing Pairs</vt:lpstr>
      <vt:lpstr>Review Algorithm</vt:lpstr>
      <vt:lpstr>Outline</vt:lpstr>
      <vt:lpstr>Experimental Result (1/3)</vt:lpstr>
      <vt:lpstr>Experimental Result (2/3)</vt:lpstr>
      <vt:lpstr>Experimental Result (3/3)</vt:lpstr>
      <vt:lpstr>Outline</vt:lpstr>
      <vt:lpstr>Conclusions</vt:lpstr>
      <vt:lpstr>PowerPoint Presentation</vt:lpstr>
      <vt:lpstr> Appendixes Motivation for Microfluidic Biochips</vt:lpstr>
      <vt:lpstr>Appendix Broadcast Electrode Addressing</vt:lpstr>
      <vt:lpstr>Appendixes  CAD Flow (1/2)</vt:lpstr>
      <vt:lpstr>Appendixes  CAD Flow (2/2)</vt:lpstr>
    </vt:vector>
  </TitlesOfParts>
  <Company>dep. of comp. &amp; inf.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Traveling Salesman Problem (TSP)</dc:title>
  <dc:creator>jarvis</dc:creator>
  <cp:lastModifiedBy>localuser</cp:lastModifiedBy>
  <cp:revision>2134</cp:revision>
  <cp:lastPrinted>1601-01-01T00:00:00Z</cp:lastPrinted>
  <dcterms:created xsi:type="dcterms:W3CDTF">2001-08-18T06:21:00Z</dcterms:created>
  <dcterms:modified xsi:type="dcterms:W3CDTF">2014-04-02T00:17:00Z</dcterms:modified>
</cp:coreProperties>
</file>