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26"/>
  </p:notesMasterIdLst>
  <p:sldIdLst>
    <p:sldId id="280" r:id="rId2"/>
    <p:sldId id="281" r:id="rId3"/>
    <p:sldId id="282" r:id="rId4"/>
    <p:sldId id="283" r:id="rId5"/>
    <p:sldId id="257" r:id="rId6"/>
    <p:sldId id="279" r:id="rId7"/>
    <p:sldId id="258" r:id="rId8"/>
    <p:sldId id="259" r:id="rId9"/>
    <p:sldId id="269" r:id="rId10"/>
    <p:sldId id="267" r:id="rId11"/>
    <p:sldId id="272" r:id="rId12"/>
    <p:sldId id="262" r:id="rId13"/>
    <p:sldId id="268" r:id="rId14"/>
    <p:sldId id="273" r:id="rId15"/>
    <p:sldId id="274" r:id="rId16"/>
    <p:sldId id="275" r:id="rId17"/>
    <p:sldId id="276" r:id="rId18"/>
    <p:sldId id="277" r:id="rId19"/>
    <p:sldId id="278" r:id="rId20"/>
    <p:sldId id="284" r:id="rId21"/>
    <p:sldId id="263" r:id="rId22"/>
    <p:sldId id="264" r:id="rId23"/>
    <p:sldId id="265" r:id="rId24"/>
    <p:sldId id="270" r:id="rId25"/>
  </p:sldIdLst>
  <p:sldSz cx="9144000" cy="6858000" type="screen4x3"/>
  <p:notesSz cx="6858000" cy="9144000"/>
  <p:defaultTextStyle>
    <a:defPPr>
      <a:defRPr lang="nl-NL"/>
    </a:defPPr>
    <a:lvl1pPr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CC99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86" autoAdjust="0"/>
  </p:normalViewPr>
  <p:slideViewPr>
    <p:cSldViewPr snapToGrid="0">
      <p:cViewPr>
        <p:scale>
          <a:sx n="71" d="100"/>
          <a:sy n="71" d="100"/>
        </p:scale>
        <p:origin x="-4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380CA7-790E-4969-B5E6-A366D894491F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1164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4FD73-C821-46B6-9786-89B33BEF99BA}" type="slidenum">
              <a:rPr lang="nl-NL"/>
              <a:pPr/>
              <a:t>5</a:t>
            </a:fld>
            <a:endParaRPr lang="nl-NL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703263"/>
            <a:ext cx="4533900" cy="3402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0225"/>
            <a:ext cx="5026025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7047" tIns="38524" rIns="77047" bIns="3852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1259BE-B866-4A39-AF3C-C96D71FB1415}" type="slidenum">
              <a:rPr lang="nl-NL"/>
              <a:pPr/>
              <a:t>7</a:t>
            </a:fld>
            <a:endParaRPr lang="nl-NL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6813" y="703263"/>
            <a:ext cx="4533900" cy="34020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0225"/>
            <a:ext cx="5026025" cy="4116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77047" tIns="38524" rIns="77047" bIns="38524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4/1/2014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4pPr>
              <a:defRPr>
                <a:solidFill>
                  <a:schemeClr val="tx1"/>
                </a:solidFill>
              </a:defRPr>
            </a:lvl4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294227" y="1063585"/>
            <a:ext cx="555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90E7EBA-4FD1-47DF-8675-F94FFDFA12D7}" type="slidenum">
              <a:rPr lang="en-US" sz="1800" smtClean="0"/>
              <a:t>‹#›</a:t>
            </a:fld>
            <a:endParaRPr lang="en-US" sz="1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4/1/2014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 eaLnBrk="1" latinLnBrk="0" hangingPunct="1"/>
            <a:fld id="{9D21D778-B565-4D7E-94D7-64010A445B68}" type="datetimeFigureOut">
              <a:rPr lang="en-US" smtClean="0"/>
              <a:pPr eaLnBrk="1" latinLnBrk="0" hangingPunct="1"/>
              <a:t>4/1/2014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D21D778-B565-4D7E-94D7-64010A445B68}" type="datetimeFigureOut">
              <a:rPr lang="en-US" smtClean="0"/>
              <a:pPr algn="r" eaLnBrk="1" latinLnBrk="0" hangingPunct="1"/>
              <a:t>4/1/2014</a:t>
            </a:fld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ctr" eaLnBrk="1" latinLnBrk="0" hangingPunct="1"/>
            <a:fld id="{2C6B1FF6-39B9-40F5-8B67-33C6354A3D4F}" type="slidenum">
              <a:rPr kumimoji="0" lang="en-US" smtClean="0"/>
              <a:pPr algn="ctr" eaLnBrk="1" latinLnBrk="0" hangingPunct="1"/>
              <a:t>‹#›</a:t>
            </a:fld>
            <a:endParaRPr kumimoji="0" lang="en-US" sz="1600" dirty="0">
              <a:solidFill>
                <a:schemeClr val="accent3">
                  <a:shade val="75000"/>
                </a:scheme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Massoud Pedram</a:t>
            </a:r>
          </a:p>
          <a:p>
            <a:r>
              <a:rPr lang="en-US" dirty="0" smtClean="0"/>
              <a:t>University of Southern California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Interconnect Length Estimation in VLSI Designs: A Retrospective</a:t>
            </a:r>
          </a:p>
        </p:txBody>
      </p:sp>
    </p:spTree>
    <p:extLst>
      <p:ext uri="{BB962C8B-B14F-4D97-AF65-F5344CB8AC3E}">
        <p14:creationId xmlns:p14="http://schemas.microsoft.com/office/powerpoint/2010/main" val="178438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Preliminaries </a:t>
            </a:r>
            <a:r>
              <a:rPr lang="en-US" sz="2800" dirty="0" smtClean="0"/>
              <a:t>(1):</a:t>
            </a:r>
            <a:br>
              <a:rPr lang="en-US" sz="2800" dirty="0" smtClean="0"/>
            </a:br>
            <a:r>
              <a:rPr lang="en-US" sz="2800" dirty="0" smtClean="0"/>
              <a:t>Quantum Operation Dependency Graph </a:t>
            </a:r>
            <a:r>
              <a:rPr lang="en-US" sz="2800" dirty="0"/>
              <a:t>(QODG)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1887" y="1384521"/>
            <a:ext cx="8186557" cy="1101724"/>
          </a:xfrm>
        </p:spPr>
        <p:txBody>
          <a:bodyPr>
            <a:normAutofit/>
          </a:bodyPr>
          <a:lstStyle/>
          <a:p>
            <a:r>
              <a:rPr lang="en-US" sz="2500" dirty="0" smtClean="0"/>
              <a:t>In QODG, </a:t>
            </a:r>
            <a:r>
              <a:rPr lang="en-US" sz="2500" dirty="0">
                <a:effectLst/>
              </a:rPr>
              <a:t>nodes represent </a:t>
            </a:r>
            <a:r>
              <a:rPr lang="en-US" sz="2500" dirty="0" smtClean="0">
                <a:effectLst/>
              </a:rPr>
              <a:t>quantum </a:t>
            </a:r>
            <a:r>
              <a:rPr lang="en-US" sz="2500" dirty="0">
                <a:effectLst/>
              </a:rPr>
              <a:t>operations and edges capture data dependencies.</a:t>
            </a:r>
            <a:endParaRPr lang="en-US" sz="2500" dirty="0"/>
          </a:p>
        </p:txBody>
      </p:sp>
      <p:grpSp>
        <p:nvGrpSpPr>
          <p:cNvPr id="8" name="Group 7"/>
          <p:cNvGrpSpPr/>
          <p:nvPr/>
        </p:nvGrpSpPr>
        <p:grpSpPr>
          <a:xfrm>
            <a:off x="1260787" y="5194222"/>
            <a:ext cx="7247657" cy="1688525"/>
            <a:chOff x="599439" y="5388610"/>
            <a:chExt cx="7247657" cy="1688525"/>
          </a:xfrm>
        </p:grpSpPr>
        <p:pic>
          <p:nvPicPr>
            <p:cNvPr id="7" name="Picture 6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39" y="5388610"/>
              <a:ext cx="7247657" cy="131699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TextBox 8"/>
            <p:cNvSpPr txBox="1"/>
            <p:nvPr/>
          </p:nvSpPr>
          <p:spPr>
            <a:xfrm>
              <a:off x="2826208" y="6677025"/>
              <a:ext cx="27941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QODG of </a:t>
              </a: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ham3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circuit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604620" y="2206249"/>
            <a:ext cx="6213135" cy="2765546"/>
            <a:chOff x="1509617" y="2298699"/>
            <a:chExt cx="6213135" cy="2765546"/>
          </a:xfrm>
        </p:grpSpPr>
        <p:grpSp>
          <p:nvGrpSpPr>
            <p:cNvPr id="6" name="Group 5"/>
            <p:cNvGrpSpPr/>
            <p:nvPr/>
          </p:nvGrpSpPr>
          <p:grpSpPr>
            <a:xfrm>
              <a:off x="2019182" y="2298699"/>
              <a:ext cx="5703570" cy="2765546"/>
              <a:chOff x="599439" y="2317749"/>
              <a:chExt cx="5703570" cy="2765546"/>
            </a:xfrm>
          </p:grpSpPr>
          <p:pic>
            <p:nvPicPr>
              <p:cNvPr id="4" name="Picture 3"/>
              <p:cNvPicPr/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779" b="-3745"/>
              <a:stretch/>
            </p:blipFill>
            <p:spPr>
              <a:xfrm>
                <a:off x="599439" y="2317749"/>
                <a:ext cx="5703570" cy="23749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806891" y="4683185"/>
                <a:ext cx="328866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ynthesized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ham3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circuit 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509617" y="2846713"/>
              <a:ext cx="4744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9617" y="3447689"/>
              <a:ext cx="4744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09617" y="4077418"/>
              <a:ext cx="4744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q3</a:t>
              </a:r>
              <a:endParaRPr lang="en-US" dirty="0"/>
            </a:p>
          </p:txBody>
        </p:sp>
      </p:grpSp>
      <p:sp>
        <p:nvSpPr>
          <p:cNvPr id="14" name="Down Arrow 13"/>
          <p:cNvSpPr/>
          <p:nvPr/>
        </p:nvSpPr>
        <p:spPr>
          <a:xfrm>
            <a:off x="4531057" y="4971795"/>
            <a:ext cx="434913" cy="249723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9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940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Preliminaries (2):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Universal </a:t>
            </a:r>
            <a:r>
              <a:rPr lang="en-US" dirty="0">
                <a:effectLst/>
              </a:rPr>
              <a:t>Logic Blocks (ULBs)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75" y="1524000"/>
            <a:ext cx="8249497" cy="135255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effectLst/>
              </a:rPr>
              <a:t>To </a:t>
            </a:r>
            <a:r>
              <a:rPr lang="en-US" dirty="0">
                <a:effectLst/>
              </a:rPr>
              <a:t>avoid dealing with </a:t>
            </a:r>
            <a:r>
              <a:rPr lang="en-US" dirty="0" smtClean="0">
                <a:effectLst/>
              </a:rPr>
              <a:t>complexity, </a:t>
            </a:r>
            <a:r>
              <a:rPr lang="en-US" i="1" dirty="0">
                <a:effectLst/>
              </a:rPr>
              <a:t>T</a:t>
            </a:r>
            <a:r>
              <a:rPr lang="en-US" i="1" dirty="0" smtClean="0">
                <a:effectLst/>
              </a:rPr>
              <a:t>iled Quantum Architecture (TQA)</a:t>
            </a:r>
            <a:r>
              <a:rPr lang="en-US" dirty="0" smtClean="0">
                <a:effectLst/>
              </a:rPr>
              <a:t> is </a:t>
            </a:r>
            <a:r>
              <a:rPr lang="en-US" dirty="0" smtClean="0"/>
              <a:t>used </a:t>
            </a:r>
            <a:r>
              <a:rPr lang="en-US" dirty="0" smtClean="0">
                <a:effectLst/>
              </a:rPr>
              <a:t>which is composed </a:t>
            </a:r>
            <a:r>
              <a:rPr lang="en-US" dirty="0">
                <a:effectLst/>
              </a:rPr>
              <a:t>of a regular two-dimensional </a:t>
            </a:r>
            <a:r>
              <a:rPr lang="en-US" dirty="0" smtClean="0">
                <a:effectLst/>
              </a:rPr>
              <a:t>array of ULBs.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314950" y="3037423"/>
            <a:ext cx="3746920" cy="3968561"/>
            <a:chOff x="6037924" y="3149472"/>
            <a:chExt cx="3023946" cy="3457514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073" t="-5443" r="-2607" b="-4471"/>
            <a:stretch/>
          </p:blipFill>
          <p:spPr bwMode="auto">
            <a:xfrm>
              <a:off x="6135921" y="3149472"/>
              <a:ext cx="2827952" cy="2872739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/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  <a:extLst/>
          </p:spPr>
        </p:pic>
        <p:sp>
          <p:nvSpPr>
            <p:cNvPr id="4" name="TextBox 3"/>
            <p:cNvSpPr txBox="1"/>
            <p:nvPr/>
          </p:nvSpPr>
          <p:spPr>
            <a:xfrm>
              <a:off x="6037924" y="6022211"/>
              <a:ext cx="30239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A 3×3 </a:t>
              </a:r>
              <a:r>
                <a:rPr lang="en-US" sz="1600" u="sng" dirty="0" smtClean="0"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iled </a:t>
              </a:r>
              <a:r>
                <a:rPr lang="en-US" sz="1600" u="sng" dirty="0" smtClean="0"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uantum </a:t>
              </a:r>
              <a:r>
                <a:rPr lang="en-US" sz="1600" u="sng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sz="1600" dirty="0" smtClean="0">
                  <a:latin typeface="Times New Roman" pitchFamily="18" charset="0"/>
                  <a:cs typeface="Times New Roman" pitchFamily="18" charset="0"/>
                </a:rPr>
                <a:t>rchitecture </a:t>
              </a: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(TQA)</a:t>
              </a:r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17124" y="3200398"/>
            <a:ext cx="4597826" cy="330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fontAlgn="base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Blip>
                <a:blip r:embed="rId3"/>
              </a:buBlip>
              <a:defRPr sz="26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742950" indent="-285750" algn="l" rtl="0" fontAlgn="base">
              <a:lnSpc>
                <a:spcPct val="85000"/>
              </a:lnSpc>
              <a:spcBef>
                <a:spcPct val="25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n"/>
              <a:defRPr sz="24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2pPr>
            <a:lvl3pPr marL="11430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2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3pPr>
            <a:lvl4pPr marL="16002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4pPr>
            <a:lvl5pPr marL="20574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/>
            <a:r>
              <a:rPr lang="en-US" dirty="0">
                <a:effectLst/>
              </a:rPr>
              <a:t>Each ULB </a:t>
            </a:r>
            <a:r>
              <a:rPr lang="en-US" dirty="0" smtClean="0">
                <a:effectLst/>
              </a:rPr>
              <a:t>can perform </a:t>
            </a:r>
            <a:r>
              <a:rPr lang="en-US" dirty="0">
                <a:effectLst/>
              </a:rPr>
              <a:t>any FT quantum </a:t>
            </a:r>
            <a:r>
              <a:rPr lang="en-US" dirty="0" smtClean="0">
                <a:effectLst/>
              </a:rPr>
              <a:t>operations.</a:t>
            </a:r>
          </a:p>
          <a:p>
            <a:pPr marL="0" indent="0" algn="just">
              <a:buNone/>
            </a:pPr>
            <a:endParaRPr lang="en-US" dirty="0" smtClean="0">
              <a:effectLst/>
            </a:endParaRPr>
          </a:p>
          <a:p>
            <a:pPr algn="just"/>
            <a:r>
              <a:rPr lang="en-US" dirty="0" smtClean="0">
                <a:effectLst/>
              </a:rPr>
              <a:t>ULBs </a:t>
            </a:r>
            <a:r>
              <a:rPr lang="en-US" dirty="0">
                <a:effectLst/>
              </a:rPr>
              <a:t>are separated by the routing channels, which are needed to move logical qubits </a:t>
            </a:r>
            <a:r>
              <a:rPr lang="en-US" dirty="0" smtClean="0">
                <a:effectLst/>
              </a:rPr>
              <a:t> from </a:t>
            </a:r>
            <a:r>
              <a:rPr lang="en-US" dirty="0">
                <a:effectLst/>
              </a:rPr>
              <a:t>some source ULBs to a target ULB in the TQA. </a:t>
            </a:r>
          </a:p>
        </p:txBody>
      </p:sp>
      <p:sp>
        <p:nvSpPr>
          <p:cNvPr id="6" name="Oval 5"/>
          <p:cNvSpPr/>
          <p:nvPr/>
        </p:nvSpPr>
        <p:spPr>
          <a:xfrm>
            <a:off x="5596467" y="3200398"/>
            <a:ext cx="262467" cy="2624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14067" y="3200398"/>
            <a:ext cx="262467" cy="2624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5604934" y="4229102"/>
            <a:ext cx="262467" cy="2624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2" name="Cloud 11"/>
          <p:cNvSpPr/>
          <p:nvPr/>
        </p:nvSpPr>
        <p:spPr>
          <a:xfrm>
            <a:off x="5727700" y="2857501"/>
            <a:ext cx="728133" cy="406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4" name="Cloud 13"/>
          <p:cNvSpPr/>
          <p:nvPr/>
        </p:nvSpPr>
        <p:spPr>
          <a:xfrm>
            <a:off x="4690533" y="3822702"/>
            <a:ext cx="1101820" cy="406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CNOT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6714067" y="3898903"/>
            <a:ext cx="728133" cy="406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baseline="30000" dirty="0">
                <a:solidFill>
                  <a:schemeClr val="tx1"/>
                </a:solidFill>
              </a:rPr>
              <a:t>†</a:t>
            </a:r>
          </a:p>
        </p:txBody>
      </p:sp>
      <p:sp>
        <p:nvSpPr>
          <p:cNvPr id="16" name="Cloud 15"/>
          <p:cNvSpPr/>
          <p:nvPr/>
        </p:nvSpPr>
        <p:spPr>
          <a:xfrm>
            <a:off x="6637500" y="2793998"/>
            <a:ext cx="1101820" cy="406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>
                <a:solidFill>
                  <a:schemeClr val="tx1"/>
                </a:solidFill>
              </a:rPr>
              <a:t>CNOT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Cloud 17"/>
          <p:cNvSpPr/>
          <p:nvPr/>
        </p:nvSpPr>
        <p:spPr>
          <a:xfrm>
            <a:off x="7188410" y="3898903"/>
            <a:ext cx="728133" cy="406400"/>
          </a:xfrm>
          <a:prstGeom prst="cloud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7" y="3331631"/>
            <a:ext cx="4002194" cy="2747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3" name="Rectangle 12"/>
          <p:cNvSpPr/>
          <p:nvPr/>
        </p:nvSpPr>
        <p:spPr>
          <a:xfrm>
            <a:off x="1465601" y="3406704"/>
            <a:ext cx="589436" cy="101448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42973" y="3406704"/>
            <a:ext cx="387983" cy="24995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506910" y="3406704"/>
            <a:ext cx="567302" cy="8841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127144" y="3406704"/>
            <a:ext cx="410617" cy="1738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599914" y="3416936"/>
            <a:ext cx="623011" cy="9438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0.05191 0.14629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0.14629 L 0.11944 0.1481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6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944 0.14815 L 0.16667 0.00579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1" y="-713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00579 L 0.16753 0.1483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uiExpand="1" build="allAtOnce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9" grpId="0" animBg="1"/>
      <p:bldP spid="10" grpId="0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8" grpId="0" animBg="1"/>
      <p:bldP spid="13" grpId="0" animBg="1"/>
      <p:bldP spid="13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the Latency of a Quantum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effectLst/>
                  </a:rPr>
                  <a:t>Delay of a quantum algorithm can be formulated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effectLst/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i="1">
                              <a:effectLst/>
                              <a:latin typeface="Cambria Math"/>
                            </a:rPr>
                            <m:t>𝐶𝑁𝑂𝑇</m:t>
                          </m:r>
                        </m:sub>
                        <m:sup>
                          <m:r>
                            <a:rPr lang="en-US" i="1">
                              <a:effectLst/>
                              <a:latin typeface="Cambria Math"/>
                            </a:rPr>
                            <m:t>𝑐𝑟𝑖𝑡𝑖𝑐𝑎𝑙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𝐶𝑁𝑂𝑇</m:t>
                              </m:r>
                            </m:sub>
                          </m:sSub>
                          <m:r>
                            <a:rPr lang="en-US" i="1">
                              <a:effectLst/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𝐶𝑁𝑂𝑇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𝑎𝑣𝑔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effectLst/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effectLst/>
                              <a:latin typeface="Cambria Math"/>
                            </a:rPr>
                            <m:t>𝑔</m:t>
                          </m:r>
                          <m:r>
                            <a:rPr lang="en-US" i="1">
                              <a:effectLst/>
                              <a:latin typeface="Cambria Math"/>
                            </a:rPr>
                            <m:t>∈</m:t>
                          </m:r>
                          <m:r>
                            <a:rPr lang="en-US" i="1">
                              <a:effectLst/>
                              <a:latin typeface="Cambria Math"/>
                            </a:rPr>
                            <m:t>𝑂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𝑔</m:t>
                              </m:r>
                            </m:sub>
                            <m:sup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𝑐𝑟𝑖𝑡𝑖𝑐𝑎𝑙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i="1">
                                      <a:effectLst/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  <m:sup>
                                  <m:r>
                                    <a:rPr lang="en-US" i="1">
                                      <a:effectLst/>
                                      <a:latin typeface="Cambria Math"/>
                                    </a:rPr>
                                    <m:t>𝑎𝑣𝑔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>
                    <a:effectLst/>
                  </a:rPr>
                  <a:t>where </a:t>
                </a:r>
              </a:p>
              <a:p>
                <a:pPr>
                  <a:buSzPct val="120000"/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</a:rPr>
                      <m:t>𝑂</m:t>
                    </m:r>
                  </m:oMath>
                </a14:m>
                <a:r>
                  <a:rPr lang="en-US" dirty="0">
                    <a:effectLst/>
                  </a:rPr>
                  <a:t> is the set of one-qubit FT operations (such as H, T, S, etc</a:t>
                </a:r>
                <a:r>
                  <a:rPr lang="en-US" dirty="0" smtClean="0">
                    <a:effectLst/>
                  </a:rPr>
                  <a:t>.);</a:t>
                </a:r>
                <a:endParaRPr lang="en-US" i="1" dirty="0" smtClean="0">
                  <a:effectLst/>
                </a:endParaRPr>
              </a:p>
              <a:p>
                <a:pPr>
                  <a:buSzPct val="120000"/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</a:rPr>
                          <m:t>𝐶𝑁𝑂𝑇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/>
                          </a:rPr>
                          <m:t>𝑐𝑟𝑖𝑡𝑖𝑐𝑎𝑙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</a:rPr>
                          <m:t>𝑔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/>
                          </a:rPr>
                          <m:t>𝑐𝑟𝑖𝑡𝑖𝑐𝑎𝑙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</a:rPr>
                  <a:t>  are the number of CNOTs and operations of type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</a:rPr>
                      <m:t>𝑔</m:t>
                    </m:r>
                    <m:r>
                      <a:rPr lang="en-US" i="1" smtClean="0">
                        <a:effectLst/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effectLst/>
                        <a:latin typeface="Cambria Math"/>
                        <a:ea typeface="Cambria Math"/>
                      </a:rPr>
                      <m:t>𝑂</m:t>
                    </m:r>
                  </m:oMath>
                </a14:m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on the critical path;</a:t>
                </a:r>
                <a:endParaRPr lang="en-US" dirty="0" smtClean="0">
                  <a:effectLst/>
                </a:endParaRPr>
              </a:p>
              <a:p>
                <a:pPr>
                  <a:buSzPct val="120000"/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</a:rPr>
                          <m:t>𝐶𝑁𝑂𝑇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effectLst/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</a:rPr>
                          <m:t>𝑔</m:t>
                        </m:r>
                      </m:sub>
                    </m:sSub>
                  </m:oMath>
                </a14:m>
                <a:r>
                  <a:rPr lang="en-US" dirty="0">
                    <a:effectLst/>
                  </a:rPr>
                  <a:t> determine the delay of  CNOT and operation of type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</a:rPr>
                      <m:t>𝑔</m:t>
                    </m:r>
                    <m:r>
                      <a:rPr lang="en-US" i="1" smtClean="0">
                        <a:effectLst/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mbria Math"/>
                      </a:rPr>
                      <m:t>𝑂</m:t>
                    </m:r>
                  </m:oMath>
                </a14:m>
                <a:r>
                  <a:rPr lang="en-US" dirty="0" smtClean="0">
                    <a:effectLst/>
                  </a:rPr>
                  <a:t> </a:t>
                </a:r>
                <a:r>
                  <a:rPr lang="en-US" dirty="0">
                    <a:effectLst/>
                  </a:rPr>
                  <a:t>respectively</a:t>
                </a:r>
                <a:r>
                  <a:rPr lang="en-US" dirty="0" smtClean="0">
                    <a:effectLst/>
                  </a:rPr>
                  <a:t>;</a:t>
                </a:r>
              </a:p>
              <a:p>
                <a:pPr>
                  <a:buSzPct val="120000"/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</a:rPr>
                          <m:t>𝐶𝑁𝑂𝑇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/>
                          </a:rPr>
                          <m:t>𝑎𝑣𝑔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effectLst/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effectLst/>
                            <a:latin typeface="Cambria Math"/>
                          </a:rPr>
                          <m:t>𝑔</m:t>
                        </m:r>
                      </m:sub>
                      <m:sup>
                        <m:r>
                          <a:rPr lang="en-US" i="1">
                            <a:effectLst/>
                            <a:latin typeface="Cambria Math"/>
                          </a:rPr>
                          <m:t>𝑎𝑣𝑔</m:t>
                        </m:r>
                      </m:sup>
                    </m:sSubSup>
                  </m:oMath>
                </a14:m>
                <a:r>
                  <a:rPr lang="en-US" dirty="0">
                    <a:effectLst/>
                  </a:rPr>
                  <a:t> capture the average routing latency for </a:t>
                </a:r>
                <a:r>
                  <a:rPr lang="en-US" dirty="0" smtClean="0">
                    <a:effectLst/>
                  </a:rPr>
                  <a:t>input </a:t>
                </a:r>
                <a:r>
                  <a:rPr lang="en-US" dirty="0" err="1" smtClean="0">
                    <a:effectLst/>
                  </a:rPr>
                  <a:t>qubits</a:t>
                </a:r>
                <a:r>
                  <a:rPr lang="en-US" dirty="0" smtClean="0">
                    <a:effectLst/>
                  </a:rPr>
                  <a:t> of the CNOT </a:t>
                </a:r>
                <a:r>
                  <a:rPr lang="en-US" dirty="0">
                    <a:effectLst/>
                  </a:rPr>
                  <a:t>and </a:t>
                </a:r>
                <a:r>
                  <a:rPr lang="en-US" dirty="0" smtClean="0">
                    <a:effectLst/>
                  </a:rPr>
                  <a:t>the input </a:t>
                </a:r>
                <a:r>
                  <a:rPr lang="en-US" dirty="0" err="1" smtClean="0">
                    <a:effectLst/>
                  </a:rPr>
                  <a:t>qubit</a:t>
                </a:r>
                <a:r>
                  <a:rPr lang="en-US" dirty="0" smtClean="0">
                    <a:effectLst/>
                  </a:rPr>
                  <a:t> of the operation </a:t>
                </a:r>
                <a:r>
                  <a:rPr lang="en-US" dirty="0">
                    <a:effectLst/>
                  </a:rPr>
                  <a:t>of type </a:t>
                </a:r>
                <a14:m>
                  <m:oMath xmlns:m="http://schemas.openxmlformats.org/officeDocument/2006/math">
                    <m:r>
                      <a:rPr lang="en-US" i="1">
                        <a:effectLst/>
                        <a:latin typeface="Cambria Math"/>
                      </a:rPr>
                      <m:t>𝑔</m:t>
                    </m:r>
                    <m:r>
                      <a:rPr lang="en-US" i="1" smtClean="0">
                        <a:effectLst/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effectLst/>
                        <a:latin typeface="Cambria Math"/>
                        <a:ea typeface="Cambria Math"/>
                      </a:rPr>
                      <m:t>𝑂</m:t>
                    </m:r>
                  </m:oMath>
                </a14:m>
                <a:r>
                  <a:rPr lang="en-US" dirty="0">
                    <a:effectLst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/>
                <a:stretch>
                  <a:fillRect l="-1290" t="-2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 bwMode="auto">
          <a:xfrm>
            <a:off x="6407785" y="1939736"/>
            <a:ext cx="406400" cy="62753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393951" y="1956917"/>
            <a:ext cx="887507" cy="62753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Elbow Connector 7"/>
          <p:cNvCxnSpPr>
            <a:stCxn id="5" idx="4"/>
            <a:endCxn id="11" idx="3"/>
          </p:cNvCxnSpPr>
          <p:nvPr/>
        </p:nvCxnSpPr>
        <p:spPr bwMode="auto">
          <a:xfrm rot="5400000">
            <a:off x="4383124" y="578093"/>
            <a:ext cx="238688" cy="4217034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Elbow Connector 9"/>
          <p:cNvCxnSpPr>
            <a:stCxn id="6" idx="4"/>
          </p:cNvCxnSpPr>
          <p:nvPr/>
        </p:nvCxnSpPr>
        <p:spPr bwMode="auto">
          <a:xfrm rot="5400000">
            <a:off x="2726951" y="2695201"/>
            <a:ext cx="221508" cy="1"/>
          </a:xfrm>
          <a:prstGeom prst="bent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 bwMode="auto">
          <a:xfrm>
            <a:off x="207451" y="2242891"/>
            <a:ext cx="2186500" cy="1126125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Tech</a:t>
            </a: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QECC, &amp;</a:t>
            </a:r>
            <a:b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QC dependent</a:t>
            </a:r>
            <a:b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values</a:t>
            </a:r>
            <a:endParaRPr kumimoji="1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077559" y="1925765"/>
            <a:ext cx="635152" cy="62753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2" name="Elbow Connector 11"/>
          <p:cNvCxnSpPr>
            <a:stCxn id="9" idx="4"/>
            <a:endCxn id="13" idx="0"/>
          </p:cNvCxnSpPr>
          <p:nvPr/>
        </p:nvCxnSpPr>
        <p:spPr bwMode="auto">
          <a:xfrm rot="16200000" flipH="1">
            <a:off x="6328822" y="3619607"/>
            <a:ext cx="2132626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 bwMode="auto">
          <a:xfrm>
            <a:off x="6103688" y="4685921"/>
            <a:ext cx="2582896" cy="785606"/>
          </a:xfrm>
          <a:prstGeom prst="roundRect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Easy; </a:t>
            </a:r>
            <a:r>
              <a:rPr lang="en-US" dirty="0">
                <a:solidFill>
                  <a:schemeClr val="tx1"/>
                </a:solidFill>
                <a:latin typeface="Arial" charset="0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mpirically set to 2×T</a:t>
            </a:r>
            <a:r>
              <a:rPr lang="en-US" baseline="-25000" dirty="0" smtClean="0">
                <a:solidFill>
                  <a:schemeClr val="tx1"/>
                </a:solidFill>
                <a:latin typeface="Arial" charset="0"/>
              </a:rPr>
              <a:t>move</a:t>
            </a: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3517900" y="1946086"/>
            <a:ext cx="909320" cy="627530"/>
          </a:xfrm>
          <a:prstGeom prst="ellipse">
            <a:avLst/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9" name="Elbow Connector 18"/>
          <p:cNvCxnSpPr>
            <a:stCxn id="18" idx="4"/>
          </p:cNvCxnSpPr>
          <p:nvPr/>
        </p:nvCxnSpPr>
        <p:spPr bwMode="auto">
          <a:xfrm rot="16200000" flipH="1">
            <a:off x="2831276" y="3714899"/>
            <a:ext cx="2282568" cy="1"/>
          </a:xfrm>
          <a:prstGeom prst="bentConnector3">
            <a:avLst>
              <a:gd name="adj1" fmla="val 5000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 bwMode="auto">
          <a:xfrm>
            <a:off x="2681111" y="4856181"/>
            <a:ext cx="2582896" cy="44508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Main challenge!</a:t>
            </a:r>
            <a:endParaRPr kumimoji="1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5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9" grpId="0" animBg="1"/>
      <p:bldP spid="13" grpId="0" animBg="1"/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14375" y="1523999"/>
            <a:ext cx="8186557" cy="20531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 computationally efficient model for estimating the average </a:t>
            </a:r>
            <a:r>
              <a:rPr lang="en-US" dirty="0" err="1" smtClean="0"/>
              <a:t>qubit</a:t>
            </a:r>
            <a:r>
              <a:rPr lang="en-US" dirty="0" smtClean="0"/>
              <a:t> routing latency for CNOT gates is developed. </a:t>
            </a:r>
          </a:p>
          <a:p>
            <a:r>
              <a:rPr lang="en-US" dirty="0" smtClean="0"/>
              <a:t>The model comprises a number of sub-models dealing with</a:t>
            </a:r>
          </a:p>
          <a:p>
            <a:pPr lvl="1"/>
            <a:r>
              <a:rPr lang="en-US" dirty="0" smtClean="0"/>
              <a:t>Possible placement locations of each </a:t>
            </a:r>
            <a:r>
              <a:rPr lang="en-US" dirty="0" err="1" smtClean="0"/>
              <a:t>qubit</a:t>
            </a:r>
            <a:r>
              <a:rPr lang="en-US" dirty="0"/>
              <a:t> </a:t>
            </a:r>
            <a:r>
              <a:rPr lang="en-US" dirty="0" smtClean="0"/>
              <a:t>captured as a “presence zone” </a:t>
            </a:r>
          </a:p>
          <a:p>
            <a:pPr lvl="1"/>
            <a:r>
              <a:rPr lang="en-US" dirty="0" smtClean="0"/>
              <a:t>Congestion in the routing channels </a:t>
            </a:r>
            <a:r>
              <a:rPr lang="en-US" dirty="0"/>
              <a:t>captured by </a:t>
            </a:r>
            <a:r>
              <a:rPr lang="en-US" dirty="0" smtClean="0"/>
              <a:t>“zone overlaps”</a:t>
            </a:r>
          </a:p>
          <a:p>
            <a:pPr lvl="1"/>
            <a:r>
              <a:rPr lang="en-US" dirty="0" smtClean="0"/>
              <a:t>Intra-zone routing modelled as “shortest </a:t>
            </a:r>
            <a:r>
              <a:rPr lang="en-US" dirty="0"/>
              <a:t>Hamiltonian </a:t>
            </a:r>
            <a:r>
              <a:rPr lang="en-US" dirty="0" smtClean="0"/>
              <a:t>path”</a:t>
            </a:r>
          </a:p>
          <a:p>
            <a:r>
              <a:rPr lang="en-US" dirty="0" smtClean="0"/>
              <a:t>A </a:t>
            </a:r>
            <a:r>
              <a:rPr lang="en-US" dirty="0"/>
              <a:t>procedural </a:t>
            </a:r>
            <a:r>
              <a:rPr lang="en-US" dirty="0" smtClean="0"/>
              <a:t>method, combining the sub-models together </a:t>
            </a:r>
            <a:r>
              <a:rPr lang="en-US" dirty="0"/>
              <a:t>to </a:t>
            </a:r>
            <a:r>
              <a:rPr lang="en-US" dirty="0" smtClean="0"/>
              <a:t>estimate the </a:t>
            </a:r>
            <a:r>
              <a:rPr lang="en-US" dirty="0" err="1" smtClean="0"/>
              <a:t>Qubit</a:t>
            </a:r>
            <a:r>
              <a:rPr lang="en-US" dirty="0" smtClean="0"/>
              <a:t> routing latency for CNOT gates.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0213" y="253995"/>
            <a:ext cx="8534400" cy="758952"/>
          </a:xfrm>
          <a:prstGeom prst="rect">
            <a:avLst/>
          </a:prstGeom>
        </p:spPr>
        <p:txBody>
          <a:bodyPr vert="horz" anchor="b">
            <a:normAutofit fontScale="9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>
                <a:latin typeface="Georgia" pitchFamily="18" charset="0"/>
              </a:rPr>
              <a:t>Average </a:t>
            </a:r>
            <a:r>
              <a:rPr lang="en-US" dirty="0" err="1" smtClean="0">
                <a:latin typeface="Georgia" pitchFamily="18" charset="0"/>
              </a:rPr>
              <a:t>Qubit</a:t>
            </a:r>
            <a:r>
              <a:rPr lang="en-US" dirty="0" smtClean="0">
                <a:latin typeface="Georgia" pitchFamily="18" charset="0"/>
              </a:rPr>
              <a:t> Routing </a:t>
            </a:r>
            <a:r>
              <a:rPr lang="en-US" dirty="0">
                <a:latin typeface="Georgia" pitchFamily="18" charset="0"/>
              </a:rPr>
              <a:t>Latency for </a:t>
            </a:r>
            <a:r>
              <a:rPr lang="en-US" dirty="0" smtClean="0">
                <a:latin typeface="Georgia" pitchFamily="18" charset="0"/>
              </a:rPr>
              <a:t>CNOT Gate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99" y="3525380"/>
            <a:ext cx="3296715" cy="329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3615269" y="5211763"/>
            <a:ext cx="3443816" cy="707886"/>
            <a:chOff x="3382434" y="5059357"/>
            <a:chExt cx="3443816" cy="707886"/>
          </a:xfrm>
        </p:grpSpPr>
        <p:cxnSp>
          <p:nvCxnSpPr>
            <p:cNvPr id="7" name="Straight Arrow Connector 6"/>
            <p:cNvCxnSpPr/>
            <p:nvPr/>
          </p:nvCxnSpPr>
          <p:spPr>
            <a:xfrm flipH="1">
              <a:off x="5166360" y="5413300"/>
              <a:ext cx="1659890" cy="0"/>
            </a:xfrm>
            <a:prstGeom prst="straightConnector1">
              <a:avLst/>
            </a:prstGeom>
            <a:ln w="19050" cap="sq">
              <a:solidFill>
                <a:schemeClr val="tx1"/>
              </a:solidFill>
              <a:prstDash val="sysDash"/>
              <a:headEnd w="lg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382434" y="5059357"/>
              <a:ext cx="1761066" cy="70788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Highly Congested</a:t>
              </a:r>
              <a:endParaRPr lang="en-US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770708" y="4324350"/>
            <a:ext cx="2120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presence zones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1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US" sz="2700" dirty="0" smtClean="0"/>
                  <a:t>Estimating Average Routing Latency </a:t>
                </a:r>
                <a:r>
                  <a:rPr lang="en-US" sz="2700" dirty="0"/>
                  <a:t>for </a:t>
                </a:r>
                <a:r>
                  <a:rPr lang="en-US" sz="2700" dirty="0" smtClean="0"/>
                  <a:t>CNOT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7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700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sz="2700" i="1">
                            <a:latin typeface="Cambria Math"/>
                          </a:rPr>
                          <m:t>𝐶𝑁𝑂𝑇</m:t>
                        </m:r>
                      </m:sub>
                      <m:sup>
                        <m:r>
                          <a:rPr lang="en-US" sz="2700" i="1">
                            <a:latin typeface="Cambria Math"/>
                          </a:rPr>
                          <m:t>𝑎𝑣𝑔</m:t>
                        </m:r>
                      </m:sup>
                    </m:sSubSup>
                    <m:r>
                      <a:rPr lang="en-US" sz="2700" b="0" i="0" smtClean="0">
                        <a:latin typeface="Cambria Math"/>
                      </a:rPr>
                      <m:t>)</m:t>
                    </m:r>
                  </m:oMath>
                </a14:m>
                <a:endParaRPr lang="en-US" sz="27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214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873752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Since the result of the placement is not known </a:t>
                </a:r>
                <a:r>
                  <a:rPr lang="en-US" i="1" dirty="0"/>
                  <a:t>a priori</a:t>
                </a:r>
                <a:r>
                  <a:rPr lang="en-US" dirty="0"/>
                  <a:t>, the zones are assumed to be placed randomly (uniformly and independently) on the fabric.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𝐶𝑁𝑂𝑇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𝑎𝑣𝑔</m:t>
                        </m:r>
                      </m:sup>
                    </m:sSubSup>
                  </m:oMath>
                </a14:m>
                <a:r>
                  <a:rPr lang="en-US" dirty="0"/>
                  <a:t> can be estimated </a:t>
                </a:r>
                <a:r>
                  <a:rPr lang="en-US" dirty="0" smtClean="0"/>
                  <a:t>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𝐶𝑁𝑂𝑇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𝑎𝑣𝑔</m:t>
                          </m:r>
                        </m:sup>
                      </m:sSubSup>
                      <m:r>
                        <a:rPr lang="en-US" dirty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en-US" i="1" dirty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dirty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sup>
                            <m:e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 dirty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sup>
                            <m:e>
                              <m:r>
                                <a:rPr lang="en-US" i="1" dirty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/>
                                          <a:ea typeface="Cambria Math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𝑞</m:t>
                          </m:r>
                          <m:r>
                            <a:rPr lang="en-US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𝑄</m:t>
                          </m:r>
                        </m:sup>
                        <m:e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𝐸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 dirty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i="1" dirty="0">
                                      <a:latin typeface="Cambria Math"/>
                                      <a:ea typeface="Cambria Math"/>
                                    </a:rPr>
                                    <m:t>𝑞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i="1" dirty="0">
                              <a:latin typeface="Cambria Math"/>
                              <a:ea typeface="Cambria Math"/>
                            </a:rPr>
                            <m:t>𝐴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/>
                  <a:t> is the total number of logical </a:t>
                </a:r>
                <a:r>
                  <a:rPr lang="en-US" dirty="0" err="1" smtClean="0"/>
                  <a:t>qubits</a:t>
                </a:r>
                <a:r>
                  <a:rPr lang="en-US" dirty="0" smtClean="0"/>
                  <a:t> in the target quantum circuit;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Ε</m:t>
                    </m:r>
                    <m:r>
                      <a:rPr lang="en-US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]</m:t>
                    </m:r>
                  </m:oMath>
                </a14:m>
                <a:r>
                  <a:rPr lang="en-US" dirty="0"/>
                  <a:t> is the expected </a:t>
                </a:r>
                <a:r>
                  <a:rPr lang="en-US" dirty="0" smtClean="0"/>
                  <a:t>area of </a:t>
                </a:r>
                <a:r>
                  <a:rPr lang="en-US" dirty="0"/>
                  <a:t>the </a:t>
                </a:r>
                <a:r>
                  <a:rPr lang="en-US" dirty="0" smtClean="0"/>
                  <a:t>quantum circuit fabric which is covered </a:t>
                </a:r>
                <a:r>
                  <a:rPr lang="en-US" dirty="0"/>
                  <a:t>by exactly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overlapping presence </a:t>
                </a:r>
                <a:r>
                  <a:rPr lang="en-US" dirty="0" smtClean="0"/>
                  <a:t>zones; </a:t>
                </a:r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is the average routing latency of a </a:t>
                </a:r>
                <a:r>
                  <a:rPr lang="en-US" dirty="0" err="1"/>
                  <a:t>qubit</a:t>
                </a:r>
                <a:r>
                  <a:rPr lang="en-US" dirty="0"/>
                  <a:t> </a:t>
                </a:r>
                <a:r>
                  <a:rPr lang="en-US" dirty="0" smtClean="0"/>
                  <a:t>when the </a:t>
                </a:r>
                <a:r>
                  <a:rPr lang="en-US" dirty="0"/>
                  <a:t>routing channels </a:t>
                </a:r>
                <a:r>
                  <a:rPr lang="en-US" dirty="0" smtClean="0"/>
                  <a:t>are </a:t>
                </a:r>
                <a:r>
                  <a:rPr lang="en-US" dirty="0"/>
                  <a:t>occupied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qubits</a:t>
                </a:r>
                <a:r>
                  <a:rPr lang="en-US" dirty="0"/>
                  <a:t>; </a:t>
                </a:r>
                <a:r>
                  <a:rPr lang="en-US" dirty="0" smtClean="0"/>
                  <a:t>and </a:t>
                </a:r>
                <a:endParaRPr lang="en-US" i="1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/>
                  <a:t> is the area of the </a:t>
                </a:r>
                <a:r>
                  <a:rPr lang="en-US" dirty="0" smtClean="0"/>
                  <a:t>circuit fabric </a:t>
                </a:r>
                <a:r>
                  <a:rPr lang="en-US" dirty="0"/>
                  <a:t>and it is equal to the total number of ULBs assuming that each ULB is 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1×1</m:t>
                    </m:r>
                  </m:oMath>
                </a14:m>
                <a:r>
                  <a:rPr lang="en-US" dirty="0"/>
                  <a:t> square.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4873752"/>
              </a:xfrm>
              <a:blipFill rotWithShape="1">
                <a:blip r:embed="rId3"/>
                <a:stretch>
                  <a:fillRect l="-717" t="-1877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eft Brace 3"/>
          <p:cNvSpPr/>
          <p:nvPr/>
        </p:nvSpPr>
        <p:spPr>
          <a:xfrm>
            <a:off x="233680" y="4526280"/>
            <a:ext cx="274320" cy="109728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595630" y="2800350"/>
            <a:ext cx="2452370" cy="111125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Should be estimated</a:t>
            </a:r>
            <a:endParaRPr lang="en-US" dirty="0"/>
          </a:p>
        </p:txBody>
      </p:sp>
      <p:cxnSp>
        <p:nvCxnSpPr>
          <p:cNvPr id="7" name="Elbow Connector 6"/>
          <p:cNvCxnSpPr>
            <a:stCxn id="5" idx="2"/>
            <a:endCxn id="4" idx="1"/>
          </p:cNvCxnSpPr>
          <p:nvPr/>
        </p:nvCxnSpPr>
        <p:spPr>
          <a:xfrm rot="10800000" flipV="1">
            <a:off x="233681" y="3355974"/>
            <a:ext cx="369557" cy="1718945"/>
          </a:xfrm>
          <a:prstGeom prst="bentConnector3">
            <a:avLst>
              <a:gd name="adj1" fmla="val 142957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4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Estimating the </a:t>
                </a:r>
                <a:r>
                  <a:rPr lang="en-US" dirty="0"/>
                  <a:t>Expected </a:t>
                </a:r>
                <a:r>
                  <a:rPr lang="en-US" dirty="0" smtClean="0"/>
                  <a:t>Covered Surface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  <a:ea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 dirty="0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1071" r="-929" b="-20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1" y="1527048"/>
                <a:ext cx="8630107" cy="462821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Ε</m:t>
                      </m:r>
                      <m:r>
                        <a:rPr lang="en-US" i="1">
                          <a:latin typeface="Cambria Math"/>
                        </a:rPr>
                        <m:t>[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]=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den>
                          </m:f>
                        </m:e>
                      </m:d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𝑎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𝑏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𝑄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𝑞</m:t>
                                  </m:r>
                                </m:sup>
                              </m:sSup>
                            </m:e>
                          </m:nary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:endParaRPr lang="en-US" i="1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and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b="0" i="0" dirty="0" smtClean="0"/>
                      <m:t>denote</m:t>
                    </m:r>
                    <m:r>
                      <m:rPr>
                        <m:nor/>
                      </m:rPr>
                      <a:rPr lang="en-US" b="0" i="0" dirty="0" smtClean="0"/>
                      <m:t> </m:t>
                    </m:r>
                    <m:r>
                      <m:rPr>
                        <m:nor/>
                      </m:rPr>
                      <a:rPr lang="en-US" dirty="0"/>
                      <m:t>width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and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length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quantum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circuit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fabric</m:t>
                    </m:r>
                    <m:r>
                      <m:rPr>
                        <m:nor/>
                      </m:rPr>
                      <a:rPr lang="en-US" dirty="0"/>
                      <m:t>.</m:t>
                    </m:r>
                  </m:oMath>
                </a14:m>
                <a:endParaRPr lang="en-US" dirty="0"/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𝑥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is the probability that the ULB at position (</a:t>
                </a:r>
                <a:r>
                  <a:rPr lang="en-US" i="1" dirty="0" err="1"/>
                  <a:t>x</a:t>
                </a:r>
                <a:r>
                  <a:rPr lang="en-US" dirty="0" err="1"/>
                  <a:t>,</a:t>
                </a:r>
                <a:r>
                  <a:rPr lang="en-US" i="1" dirty="0" err="1"/>
                  <a:t>y</a:t>
                </a:r>
                <a:r>
                  <a:rPr lang="en-US" dirty="0"/>
                  <a:t>) on the fabric is </a:t>
                </a:r>
                <a:r>
                  <a:rPr lang="en-US" dirty="0" smtClean="0"/>
                  <a:t>covered </a:t>
                </a:r>
                <a:r>
                  <a:rPr lang="en-US" dirty="0"/>
                  <a:t>by a </a:t>
                </a:r>
                <a:r>
                  <a:rPr lang="en-US" dirty="0" err="1"/>
                  <a:t>qubit’s</a:t>
                </a:r>
                <a:r>
                  <a:rPr lang="en-US" dirty="0"/>
                  <a:t> presence </a:t>
                </a:r>
                <a:r>
                  <a:rPr lang="en-US" dirty="0" smtClean="0"/>
                  <a:t>zone, which is itself randomly positioned on </a:t>
                </a:r>
                <a:r>
                  <a:rPr lang="en-US" dirty="0"/>
                  <a:t>the fabric;</a:t>
                </a:r>
                <a:endParaRPr lang="en-US" i="1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latin typeface="Cambria Math"/>
                            </a:rPr>
                            <m:t>𝑦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func>
                                    <m:func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min</m:t>
                                      </m:r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latin typeface="Cambria Math"/>
                                            </a:rPr>
                                            <m:t>a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+1,</m:t>
                                          </m:r>
                                          <m:d>
                                            <m:dPr>
                                              <m:begChr m:val="⌈"/>
                                              <m:endChr m:val="⌉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</m:rad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𝑎</m:t>
                                          </m:r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begChr m:val="⌈"/>
                                              <m:endChr m:val="⌉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ad>
                                                <m:radPr>
                                                  <m:degHide m:val="on"/>
                                                  <m:ctrlP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</m:ctrlPr>
                                                </m:radPr>
                                                <m:deg/>
                                                <m:e>
                                                  <m:r>
                                                    <a:rPr lang="en-US" i="1">
                                                      <a:latin typeface="Cambria Math"/>
                                                    </a:rPr>
                                                    <m:t>𝐵</m:t>
                                                  </m:r>
                                                </m:e>
                                              </m:rad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+1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i="1">
                                      <a:latin typeface="Cambria Math"/>
                                    </a:rPr>
                                    <m:t>×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min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b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+1,</m:t>
                                      </m:r>
                                      <m:d>
                                        <m:dPr>
                                          <m:begChr m:val="⌈"/>
                                          <m:endChr m:val="⌉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𝐵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𝑏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begChr m:val="⌈"/>
                                          <m:endChr m:val="⌉"/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ad>
                                            <m:radPr>
                                              <m:degHide m:val="on"/>
                                              <m:ctrlPr>
                                                <a:rPr lang="en-US" i="1">
                                                  <a:latin typeface="Cambria Math"/>
                                                </a:rPr>
                                              </m:ctrlPr>
                                            </m:radPr>
                                            <m:deg/>
                                            <m:e>
                                              <m:r>
                                                <a:rPr lang="en-US" i="1">
                                                  <a:latin typeface="Cambria Math"/>
                                                </a:rPr>
                                                <m:t>𝐵</m:t>
                                              </m:r>
                                            </m:e>
                                          </m:rad>
                                        </m:e>
                                      </m:d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+1</m:t>
                                      </m:r>
                                    </m:e>
                                  </m:d>
                                </m:e>
                              </m:eqAr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b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begChr m:val="⌈"/>
                                  <m:endChr m:val="⌉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rad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B</m:t>
                    </m:r>
                  </m:oMath>
                </a14:m>
                <a:r>
                  <a:rPr lang="en-US" dirty="0"/>
                  <a:t> is the average area of presence zones.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1" y="1527048"/>
                <a:ext cx="8630107" cy="4628219"/>
              </a:xfrm>
              <a:blipFill rotWithShape="1">
                <a:blip r:embed="rId3"/>
                <a:stretch>
                  <a:fillRect l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4" b="4226"/>
          <a:stretch/>
        </p:blipFill>
        <p:spPr bwMode="auto">
          <a:xfrm>
            <a:off x="5410204" y="3695595"/>
            <a:ext cx="3750733" cy="31624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99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Estimating Average Area </a:t>
            </a:r>
            <a:r>
              <a:rPr lang="en-US" dirty="0"/>
              <a:t>of </a:t>
            </a:r>
            <a:r>
              <a:rPr lang="en-US" dirty="0" smtClean="0"/>
              <a:t>Presence Zones (</a:t>
            </a:r>
            <a:r>
              <a:rPr lang="en-US" i="1" dirty="0" smtClean="0"/>
              <a:t>B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7"/>
                <a:ext cx="8503920" cy="518702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A weighted </a:t>
                </a:r>
                <a:r>
                  <a:rPr lang="en-US" dirty="0"/>
                  <a:t>graph called </a:t>
                </a:r>
                <a:r>
                  <a:rPr lang="en-US" i="1" dirty="0"/>
                  <a:t>interaction intensity graph</a:t>
                </a:r>
                <a:r>
                  <a:rPr lang="en-US" dirty="0"/>
                  <a:t> </a:t>
                </a:r>
                <a:r>
                  <a:rPr lang="en-US" dirty="0" smtClean="0"/>
                  <a:t>(IIG(V,E)) </a:t>
                </a:r>
                <a:r>
                  <a:rPr lang="en-US" dirty="0"/>
                  <a:t>is built as </a:t>
                </a:r>
                <a:r>
                  <a:rPr lang="en-US" dirty="0" smtClean="0"/>
                  <a:t>follows:</a:t>
                </a:r>
              </a:p>
              <a:p>
                <a:pPr lvl="1"/>
                <a:r>
                  <a:rPr lang="en-US" dirty="0" smtClean="0"/>
                  <a:t>Nodes </a:t>
                </a:r>
                <a:r>
                  <a:rPr lang="en-US" dirty="0"/>
                  <a:t>of this graph are logical qubits which are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An </a:t>
                </a:r>
                <a:r>
                  <a:rPr lang="en-US" dirty="0"/>
                  <a:t>edge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dirty="0"/>
                  <a:t> is added between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if these two qubits interact with each other.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is equal to the number of two-qubit operations 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denote the </a:t>
                </a:r>
                <a:r>
                  <a:rPr lang="en-US" dirty="0"/>
                  <a:t>number of neighbors of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in the IIG(V,E). </a:t>
                </a:r>
                <a:r>
                  <a:rPr lang="en-US" dirty="0" smtClean="0"/>
                  <a:t>Clearly,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deg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i="1" dirty="0" smtClean="0"/>
                  <a:t>B</a:t>
                </a:r>
                <a:r>
                  <a:rPr lang="en-US" dirty="0" smtClean="0"/>
                  <a:t> can </a:t>
                </a:r>
                <a:r>
                  <a:rPr lang="en-US" dirty="0"/>
                  <a:t>be calculated by using a weighted average over the size of the presence zone of all logical </a:t>
                </a:r>
                <a:r>
                  <a:rPr lang="en-US" dirty="0" smtClean="0"/>
                  <a:t>qubits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𝐵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∀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/>
                                        </a:rPr>
                                        <m:t>adj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𝑤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  <m:r>
                                <a:rPr lang="en-US" i="1">
                                  <a:latin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𝑄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∀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adj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The area of the presence zone associated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which is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is calculated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7"/>
                <a:ext cx="8503920" cy="5187020"/>
              </a:xfrm>
              <a:blipFill rotWithShape="1">
                <a:blip r:embed="rId2"/>
                <a:stretch>
                  <a:fillRect l="-573" t="-1998" r="-2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928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Average Routing Latency </a:t>
                </a:r>
                <a:r>
                  <a:rPr lang="en-US" dirty="0"/>
                  <a:t>of a Q</a:t>
                </a:r>
                <a:r>
                  <a:rPr lang="en-US" dirty="0" smtClean="0"/>
                  <a:t>ubit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2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7"/>
                <a:ext cx="8503920" cy="504308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eqArr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𝑑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𝑢𝑛𝑐𝑜𝑛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en-US" i="1" smtClean="0">
                                        <a:latin typeface="Cambria Math"/>
                                      </a:rPr>
                                      <m:t>                          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𝑞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≤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𝑁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mPr>
                                <m:mr>
                                  <m:e>
                                    <m:f>
                                      <m:fPr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1+</m:t>
                                            </m:r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𝑞</m:t>
                                            </m:r>
                                          </m:e>
                                        </m:d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𝑑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𝑢𝑛𝑐𝑜𝑛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𝑁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/>
                                              </a:rPr>
                                              <m:t>𝑐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i="1">
                                        <a:latin typeface="Cambria Math"/>
                                      </a:rPr>
                                      <m:t>,           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𝑜𝑡h𝑒𝑟𝑤𝑖𝑠𝑒</m:t>
                                    </m:r>
                                  </m:e>
                                </m:mr>
                              </m:m>
                            </m:e>
                          </m:eqAr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where </a:t>
                </a:r>
                <a:endParaRPr lang="en-US" i="1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 is the capacity of routing channels</a:t>
                </a:r>
                <a:endParaRPr lang="en-US" dirty="0" smtClean="0"/>
              </a:p>
              <a:p>
                <a:pPr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𝑢𝑛𝑐𝑜𝑛</m:t>
                        </m:r>
                      </m:sub>
                    </m:sSub>
                  </m:oMath>
                </a14:m>
                <a:r>
                  <a:rPr lang="en-US" dirty="0"/>
                  <a:t> is the average routing latency of a </a:t>
                </a:r>
                <a:r>
                  <a:rPr lang="en-US" dirty="0" err="1"/>
                  <a:t>qubit</a:t>
                </a:r>
                <a:r>
                  <a:rPr lang="en-US" dirty="0"/>
                  <a:t> </a:t>
                </a:r>
                <a:r>
                  <a:rPr lang="en-US" dirty="0" smtClean="0"/>
                  <a:t>where all routing </a:t>
                </a:r>
                <a:r>
                  <a:rPr lang="en-US" dirty="0"/>
                  <a:t>channels are </a:t>
                </a:r>
                <a:r>
                  <a:rPr lang="en-US" i="1" dirty="0" smtClean="0"/>
                  <a:t>uncongested</a:t>
                </a:r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i="1" dirty="0" smtClean="0">
                  <a:latin typeface="Cambria Math"/>
                </a:endParaRPr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i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7"/>
                <a:ext cx="8503920" cy="5043086"/>
              </a:xfrm>
              <a:blipFill rotWithShape="1">
                <a:blip r:embed="rId3"/>
                <a:stretch>
                  <a:fillRect l="-1362" r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ular Callout 10"/>
          <p:cNvSpPr/>
          <p:nvPr/>
        </p:nvSpPr>
        <p:spPr>
          <a:xfrm>
            <a:off x="211668" y="1066799"/>
            <a:ext cx="2006600" cy="905933"/>
          </a:xfrm>
          <a:prstGeom prst="wedgeRectCallout">
            <a:avLst>
              <a:gd name="adj1" fmla="val 77449"/>
              <a:gd name="adj2" fmla="val 5703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Derivation of this comes next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02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1752" y="347138"/>
                <a:ext cx="8534400" cy="758952"/>
              </a:xfrm>
            </p:spPr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Derivation of the </a:t>
                </a:r>
                <a:br>
                  <a:rPr lang="en-US" dirty="0" smtClean="0"/>
                </a:br>
                <a:r>
                  <a:rPr lang="en-US" dirty="0" smtClean="0"/>
                  <a:t>Average </a:t>
                </a:r>
                <a:r>
                  <a:rPr lang="en-US" dirty="0"/>
                  <a:t>Routing Latency of a Qubit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1752" y="347138"/>
                <a:ext cx="8534400" cy="758952"/>
              </a:xfrm>
              <a:blipFill rotWithShape="1">
                <a:blip r:embed="rId2"/>
                <a:stretch>
                  <a:fillRect t="-46774" b="-20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505155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Routing </a:t>
                </a:r>
                <a:r>
                  <a:rPr lang="en-US" dirty="0"/>
                  <a:t>latency </a:t>
                </a:r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𝑞</m:t>
                    </m:r>
                    <m:r>
                      <a:rPr lang="en-US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can </a:t>
                </a:r>
                <a:r>
                  <a:rPr lang="en-US" dirty="0"/>
                  <a:t>be modeled by an M/M/1/∞ queue</a:t>
                </a:r>
                <a:r>
                  <a:rPr lang="en-US" dirty="0" smtClean="0"/>
                  <a:t>.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𝜆</m:t>
                    </m:r>
                  </m:oMath>
                </a14:m>
                <a:r>
                  <a:rPr lang="en-US" dirty="0" smtClean="0"/>
                  <a:t> is the arrival rate)</a:t>
                </a:r>
                <a:endParaRPr lang="en-US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US" sz="2400" dirty="0"/>
                  <a:t>Avg. </a:t>
                </a:r>
                <a:r>
                  <a:rPr lang="en-US" sz="2400" dirty="0" smtClean="0"/>
                  <a:t>Queue length: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𝑞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num>
                      <m:den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𝑢𝑛𝑐𝑜𝑛</m:t>
                                </m:r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latin typeface="Cambria Math"/>
                          </a:rPr>
                          <m:t>𝜆</m:t>
                        </m:r>
                      </m:den>
                    </m:f>
                  </m:oMath>
                </a14:m>
                <a:endParaRPr lang="en-US" dirty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→</m:t>
                      </m:r>
                      <m:r>
                        <a:rPr lang="en-US" i="1">
                          <a:latin typeface="Cambria Math"/>
                        </a:rPr>
                        <m:t>𝜆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𝑢𝑛𝑐𝑜𝑛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 fontAlgn="auto">
                  <a:spcAft>
                    <a:spcPts val="0"/>
                  </a:spcAft>
                  <a:buNone/>
                </a:pPr>
                <a:r>
                  <a:rPr lang="en-US" dirty="0" smtClean="0"/>
                  <a:t>Having the arrival rate and the avg. queue length, </a:t>
                </a:r>
                <a:r>
                  <a:rPr lang="en-US" i="1" dirty="0" smtClean="0"/>
                  <a:t>Little’s formula</a:t>
                </a:r>
                <a:r>
                  <a:rPr lang="en-US" dirty="0" smtClean="0"/>
                  <a:t> gives the average waiting time in the queue:</a:t>
                </a:r>
              </a:p>
              <a:p>
                <a:pPr marL="0" indent="0" algn="ctr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𝑞</m:t>
                              </m:r>
                            </m:e>
                          </m:d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𝑢𝑛𝑐𝑜𝑛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5051552"/>
              </a:xfrm>
              <a:blipFill rotWithShape="1">
                <a:blip r:embed="rId3"/>
                <a:stretch>
                  <a:fillRect l="-1362" t="-1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63" y="3263384"/>
            <a:ext cx="3896946" cy="109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3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𝑢𝑛𝑐𝑜𝑛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27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505155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𝑢𝑛𝑐𝑜𝑛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𝑄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limLoc m:val="subSup"/>
                                      <m:supHide m:val="on"/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∀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𝑗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∈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/>
                                        </a:rPr>
                                        <m:t>adj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𝑤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𝑒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)</m:t>
                                      </m:r>
                                    </m:e>
                                  </m:nary>
                                </m:e>
                              </m:d>
                              <m:r>
                                <a:rPr lang="en-US" sz="2400" i="1">
                                  <a:latin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𝑢𝑛𝑐𝑜𝑛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subSup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/>
                                </a:rPr>
                                <m:t>𝑄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limLoc m:val="subSup"/>
                                  <m:supHide m:val="on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∀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∈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/>
                                    </a:rPr>
                                    <m:t>adj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)</m:t>
                                  </m:r>
                                </m:sub>
                                <m:sup/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𝑤</m:t>
                                  </m:r>
                                  <m:r>
                                    <a:rPr lang="en-US" sz="2400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𝑒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 smtClean="0"/>
                  <a:t>where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𝑢𝑛𝑐𝑜𝑛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represents </a:t>
                </a:r>
                <a:r>
                  <a:rPr lang="en-US" sz="2400" dirty="0"/>
                  <a:t>the average routing latency of </a:t>
                </a:r>
                <a:r>
                  <a:rPr lang="en-US" sz="2400" dirty="0" err="1" smtClean="0"/>
                  <a:t>qubit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in an average-size presence zone when the routing channels are </a:t>
                </a:r>
                <a:r>
                  <a:rPr lang="en-US" sz="2400" dirty="0" smtClean="0"/>
                  <a:t>uncongested.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  <a:p>
                <a:r>
                  <a:rPr lang="en-US" sz="2400" dirty="0"/>
                  <a:t>One way to estimate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𝑢𝑛𝑐𝑜𝑛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is to randomly 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+1</m:t>
                    </m:r>
                  </m:oMath>
                </a14:m>
                <a:r>
                  <a:rPr lang="en-US" sz="2400" dirty="0"/>
                  <a:t> qubits in the presence zone of </a:t>
                </a:r>
                <a:r>
                  <a:rPr lang="en-US" sz="2400" dirty="0" err="1" smtClean="0"/>
                  <a:t>qubit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and calculate the expected length of the shortest Hamiltonian path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h𝑎𝑚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) which goes through these qubits</a:t>
                </a:r>
                <a:r>
                  <a:rPr lang="en-US" sz="2400" dirty="0" smtClean="0"/>
                  <a:t>.</a:t>
                </a:r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5051552"/>
              </a:xfrm>
              <a:blipFill rotWithShape="1">
                <a:blip r:embed="rId3"/>
                <a:stretch>
                  <a:fillRect l="-1147" r="-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91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and Problem 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n-US" dirty="0"/>
              <a:t>Interconnect represents an increasingly significant part of total circuit delay</a:t>
            </a:r>
          </a:p>
          <a:p>
            <a:pPr lvl="1"/>
            <a:r>
              <a:rPr lang="en-US" altLang="en-US" dirty="0"/>
              <a:t>Longer interconnect is more significant</a:t>
            </a:r>
          </a:p>
          <a:p>
            <a:r>
              <a:rPr lang="en-US" altLang="en-US" dirty="0"/>
              <a:t>Interconnect is accurately known only after place/route</a:t>
            </a:r>
          </a:p>
          <a:p>
            <a:pPr lvl="1"/>
            <a:r>
              <a:rPr lang="en-US" altLang="en-US" dirty="0"/>
              <a:t>This leads to timing closure problems</a:t>
            </a:r>
          </a:p>
          <a:p>
            <a:pPr lvl="1"/>
            <a:r>
              <a:rPr lang="en-US" altLang="en-US" dirty="0"/>
              <a:t>Logic design is now coupled with physical design</a:t>
            </a:r>
          </a:p>
          <a:p>
            <a:r>
              <a:rPr lang="en-US" altLang="en-US" dirty="0"/>
              <a:t>Interconnect must be considered during:</a:t>
            </a:r>
          </a:p>
          <a:p>
            <a:pPr lvl="1"/>
            <a:r>
              <a:rPr lang="en-US" altLang="en-US" dirty="0" err="1"/>
              <a:t>Floorplanning</a:t>
            </a:r>
            <a:r>
              <a:rPr lang="en-US" altLang="en-US" dirty="0"/>
              <a:t>, synthesis, timing verification</a:t>
            </a:r>
          </a:p>
          <a:p>
            <a:r>
              <a:rPr lang="en-US" altLang="en-US" dirty="0"/>
              <a:t>We need to be able to predict the length of individual wires </a:t>
            </a:r>
            <a:r>
              <a:rPr lang="en-US" altLang="en-US" i="1" u="sng" dirty="0"/>
              <a:t>before</a:t>
            </a:r>
            <a:r>
              <a:rPr lang="en-US" altLang="en-US" dirty="0"/>
              <a:t> layout, say during technology mapping</a:t>
            </a:r>
          </a:p>
          <a:p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1036638"/>
            <a:ext cx="457200" cy="441325"/>
          </a:xfr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704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Estimating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h𝑎𝑚</m:t>
                            </m:r>
                            <m:r>
                              <a:rPr lang="en-US" i="1">
                                <a:latin typeface="Cambria Math"/>
                              </a:rPr>
                              <m:t>,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latin typeface="Cambria Math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5051552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𝑙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h𝑎𝑚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i="1" dirty="0" smtClean="0">
                    <a:latin typeface="Cambria Math"/>
                  </a:rPr>
                  <a:t> </a:t>
                </a:r>
                <a:r>
                  <a:rPr lang="en-US" sz="2400" dirty="0" smtClean="0">
                    <a:latin typeface="Cambria Math"/>
                  </a:rPr>
                  <a:t>can be estimated </a:t>
                </a:r>
                <a:endParaRPr lang="en-US" sz="240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h𝑎𝑚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rad>
                      <m:r>
                        <a:rPr lang="en-US" sz="2400" i="1">
                          <a:latin typeface="Cambria Math"/>
                        </a:rPr>
                        <m:t>×</m:t>
                      </m:r>
                      <m:d>
                        <m:dPr>
                          <m:ctrlPr>
                            <a:rPr lang="en-US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</a:rPr>
                            <m:t>0.713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+1</m:t>
                              </m:r>
                            </m:e>
                          </m:rad>
                          <m:r>
                            <a:rPr lang="en-US" sz="2400" i="1">
                              <a:latin typeface="Cambria Math"/>
                            </a:rPr>
                            <m:t>+0.641</m:t>
                          </m:r>
                        </m:e>
                      </m:d>
                      <m:r>
                        <a:rPr lang="en-US" sz="2400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</a:rPr>
                            <m:t>−1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r>
                  <a:rPr lang="en-US" sz="2400" dirty="0"/>
                  <a:t>By knowing the value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𝐸</m:t>
                    </m:r>
                    <m:r>
                      <a:rPr lang="en-US" sz="2400" i="1"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h𝑎𝑚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]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𝑢𝑛𝑐𝑜𝑛</m:t>
                        </m:r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can be calculated as follows</a:t>
                </a:r>
                <a:r>
                  <a:rPr lang="en-US" sz="24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𝑢𝑛𝑐𝑜𝑛</m:t>
                          </m:r>
                          <m:r>
                            <a:rPr lang="en-US" sz="2400" i="1">
                              <a:latin typeface="Cambria Math"/>
                            </a:rPr>
                            <m:t>,</m:t>
                          </m:r>
                          <m:r>
                            <a:rPr lang="en-US" sz="24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𝛾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𝐸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h𝑎𝑚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r>
                  <a:rPr lang="en-US" sz="2400" dirty="0"/>
                  <a:t>w</a:t>
                </a:r>
                <a:r>
                  <a:rPr lang="en-US" sz="2400" dirty="0" smtClean="0"/>
                  <a:t>here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𝛾</m:t>
                    </m:r>
                    <m:r>
                      <a:rPr lang="en-US" sz="24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is a tuning parameter and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𝓋</m:t>
                    </m:r>
                  </m:oMath>
                </a14:m>
                <a:r>
                  <a:rPr lang="en-US" sz="2400" dirty="0"/>
                  <a:t> is a parameter depending on the physical characteristics of the fabric technology mostly the speed of moving a logical qubit through </a:t>
                </a:r>
                <a:r>
                  <a:rPr lang="en-US" sz="2400" dirty="0" smtClean="0"/>
                  <a:t>channels.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is added to the denominator to give </a:t>
                </a:r>
                <a:r>
                  <a:rPr lang="en-US" sz="2400" dirty="0"/>
                  <a:t>the average routing latency </a:t>
                </a:r>
                <a:r>
                  <a:rPr lang="en-US" sz="2400" dirty="0" smtClean="0"/>
                  <a:t>of an operation (i.e., a single edge length).</a:t>
                </a:r>
                <a:endParaRPr lang="en-US" sz="2400" dirty="0"/>
              </a:p>
              <a:p>
                <a:pPr marL="0" indent="0">
                  <a:buNone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01752" y="1527048"/>
                <a:ext cx="8503920" cy="5051552"/>
              </a:xfrm>
              <a:blipFill rotWithShape="1">
                <a:blip r:embed="rId3"/>
                <a:stretch>
                  <a:fillRect l="-1147" t="-604" r="-860" b="-5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307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LEQA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714375" y="1524000"/>
                <a:ext cx="8186557" cy="515470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Runtime complexity of LEQA can be written as follows: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effectLst/>
                          <a:latin typeface="Cambria Math"/>
                        </a:rPr>
                        <m:t>𝒪</m:t>
                      </m:r>
                      <m:d>
                        <m:dPr>
                          <m:ctrlPr>
                            <a:rPr lang="en-US" i="1">
                              <a:effectLst/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</a:rPr>
                                    <m:t>QODG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/>
                                    </a:rPr>
                                    <m:t>QODG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effectLst/>
                              <a:latin typeface="Cambria Math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i="1">
                                  <a:effectLst/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𝑄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.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effectLst/>
                                  <a:latin typeface="Cambria Math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i="1">
                                  <a:effectLst/>
                                  <a:latin typeface="Cambria Math"/>
                                </a:rPr>
                                <m:t>𝑄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</a:p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</a:rPr>
                              <m:t>QODG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the number of vertices in the given QODG which is equal to the number of operations plus two (including two dummy nodes)</a:t>
                </a:r>
              </a:p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effectLst/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effectLst/>
                                <a:latin typeface="Cambria Math"/>
                              </a:rPr>
                              <m:t>QODG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the number of edges in the given QODG</a:t>
                </a:r>
              </a:p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𝑄</m:t>
                    </m:r>
                  </m:oMath>
                </a14:m>
                <a:r>
                  <a:rPr lang="en-US" dirty="0" smtClean="0"/>
                  <a:t> is the number of qubits in the input circuit</a:t>
                </a:r>
              </a:p>
              <a:p>
                <a:pPr>
                  <a:buFont typeface="Wingdings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𝐴</m:t>
                    </m:r>
                  </m:oMath>
                </a14:m>
                <a:r>
                  <a:rPr lang="en-US" dirty="0" smtClean="0"/>
                  <a:t> is the area of the TQA fabric</a:t>
                </a:r>
              </a:p>
              <a:p>
                <a:pPr>
                  <a:buFont typeface="Arial" pitchFamily="34" charset="0"/>
                  <a:buChar char="•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714375" y="1524000"/>
                <a:ext cx="8186557" cy="5154706"/>
              </a:xfrm>
              <a:blipFill rotWithShape="1">
                <a:blip r:embed="rId2"/>
                <a:stretch>
                  <a:fillRect l="-1340" t="-1064" r="-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 bwMode="auto">
          <a:xfrm>
            <a:off x="3570223" y="896625"/>
            <a:ext cx="5286665" cy="78560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Polynomial</a:t>
            </a: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in terms of input size </a:t>
            </a:r>
            <a:b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1" lang="en-U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(operation count, qubit count and fabric size)</a:t>
            </a:r>
            <a:endParaRPr kumimoji="1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Elbow Connector 7"/>
          <p:cNvCxnSpPr>
            <a:stCxn id="5" idx="3"/>
          </p:cNvCxnSpPr>
          <p:nvPr/>
        </p:nvCxnSpPr>
        <p:spPr bwMode="auto">
          <a:xfrm flipH="1">
            <a:off x="7323667" y="1289428"/>
            <a:ext cx="1533221" cy="1343705"/>
          </a:xfrm>
          <a:prstGeom prst="bentConnector3">
            <a:avLst>
              <a:gd name="adj1" fmla="val -14910"/>
            </a:avLst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5026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259" y="5624718"/>
            <a:ext cx="8743641" cy="75044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LEQA is compared with a modified version of our previous work QSPR (DATE’12)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927" y="1627933"/>
            <a:ext cx="6252638" cy="3755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2607892" y="2043175"/>
            <a:ext cx="3094038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Average error is 2.11</a:t>
            </a:r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25528" y="939725"/>
            <a:ext cx="2653553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Worst case error;</a:t>
            </a:r>
            <a:br>
              <a:rPr lang="en-US" dirty="0" smtClean="0"/>
            </a:br>
            <a:r>
              <a:rPr lang="en-US" dirty="0" smtClean="0"/>
              <a:t>still low enough</a:t>
            </a:r>
            <a:endParaRPr lang="en-US" dirty="0"/>
          </a:p>
        </p:txBody>
      </p:sp>
      <p:cxnSp>
        <p:nvCxnSpPr>
          <p:cNvPr id="7" name="Curved Connector 6"/>
          <p:cNvCxnSpPr/>
          <p:nvPr/>
        </p:nvCxnSpPr>
        <p:spPr bwMode="auto">
          <a:xfrm rot="10800000" flipV="1">
            <a:off x="6849533" y="1647611"/>
            <a:ext cx="861032" cy="528322"/>
          </a:xfrm>
          <a:prstGeom prst="curvedConnector3">
            <a:avLst>
              <a:gd name="adj1" fmla="val 50000"/>
            </a:avLst>
          </a:prstGeom>
          <a:noFill/>
          <a:ln w="25400" cap="sq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767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128053"/>
            <a:ext cx="8262938" cy="969963"/>
          </a:xfrm>
        </p:spPr>
        <p:txBody>
          <a:bodyPr/>
          <a:lstStyle/>
          <a:p>
            <a:r>
              <a:rPr lang="en-US" dirty="0" smtClean="0"/>
              <a:t>Experimental Results (2)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368" y="5926671"/>
            <a:ext cx="8703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err="1" smtClean="0"/>
              <a:t>Shor’s</a:t>
            </a:r>
            <a:r>
              <a:rPr lang="en-US" sz="1600" dirty="0" smtClean="0"/>
              <a:t> factorization algorithm </a:t>
            </a:r>
            <a:r>
              <a:rPr lang="en-US" sz="1600" dirty="0"/>
              <a:t>for a 1024-bit integer has </a:t>
            </a:r>
            <a:r>
              <a:rPr lang="en-US" sz="1600" dirty="0" smtClean="0"/>
              <a:t>~1.35×10</a:t>
            </a:r>
            <a:r>
              <a:rPr lang="en-US" sz="1600" baseline="30000" dirty="0" smtClean="0"/>
              <a:t>10</a:t>
            </a:r>
            <a:r>
              <a:rPr lang="en-US" sz="1600" dirty="0" smtClean="0"/>
              <a:t> </a:t>
            </a:r>
            <a:r>
              <a:rPr lang="en-US" sz="1600" dirty="0"/>
              <a:t>logical operations. Using extrapolation, QSPR would compute the latency in ~</a:t>
            </a:r>
            <a:r>
              <a:rPr lang="en-US" sz="1600" u="sng" dirty="0"/>
              <a:t>2 years</a:t>
            </a:r>
            <a:r>
              <a:rPr lang="en-US" sz="1600" dirty="0"/>
              <a:t> whereas LEQA needs only </a:t>
            </a:r>
            <a:r>
              <a:rPr lang="en-US" sz="1600" u="sng" dirty="0"/>
              <a:t>16.5 hours</a:t>
            </a:r>
            <a:r>
              <a:rPr lang="en-US" sz="1600" dirty="0"/>
              <a:t>!!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7" y="1504630"/>
            <a:ext cx="7636933" cy="4405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6324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164" indent="-457164">
              <a:spcAft>
                <a:spcPts val="1400"/>
              </a:spcAft>
              <a:buSzPct val="120000"/>
              <a:buBlip>
                <a:blip r:embed="rId2"/>
              </a:buBlip>
            </a:pPr>
            <a:r>
              <a:rPr lang="en-US" sz="2400" dirty="0" smtClean="0"/>
              <a:t>Persistence </a:t>
            </a:r>
            <a:r>
              <a:rPr lang="en-US" sz="2400" dirty="0"/>
              <a:t>of Ideas</a:t>
            </a:r>
          </a:p>
          <a:p>
            <a:pPr marL="731484" lvl="1" indent="-457164">
              <a:spcAft>
                <a:spcPts val="1400"/>
              </a:spcAft>
              <a:buSzPct val="120000"/>
              <a:buBlip>
                <a:blip r:embed="rId2"/>
              </a:buBlip>
            </a:pPr>
            <a:r>
              <a:rPr lang="en-US" sz="1900" dirty="0" smtClean="0"/>
              <a:t>The method developed some 25 years ago applies today not to classical computing but also to quantum computing fabric </a:t>
            </a:r>
          </a:p>
          <a:p>
            <a:pPr marL="457164" indent="-457164">
              <a:spcAft>
                <a:spcPts val="1400"/>
              </a:spcAft>
              <a:buSzPct val="120000"/>
              <a:buBlip>
                <a:blip r:embed="rId2"/>
              </a:buBlip>
            </a:pPr>
            <a:r>
              <a:rPr lang="en-US" sz="2400" dirty="0" smtClean="0"/>
              <a:t>Gratitude of Scholars</a:t>
            </a:r>
          </a:p>
          <a:p>
            <a:pPr marL="731484" lvl="1" indent="-457164">
              <a:spcAft>
                <a:spcPts val="1400"/>
              </a:spcAft>
              <a:buSzPct val="120000"/>
              <a:buBlip>
                <a:blip r:embed="rId2"/>
              </a:buBlip>
            </a:pPr>
            <a:r>
              <a:rPr lang="en-US" sz="1900" dirty="0" smtClean="0"/>
              <a:t>We are who we are because of what we have </a:t>
            </a:r>
            <a:r>
              <a:rPr lang="en-US" sz="1900" dirty="0" smtClean="0"/>
              <a:t>learned from whom </a:t>
            </a:r>
            <a:r>
              <a:rPr lang="en-US" sz="1900" dirty="0" smtClean="0"/>
              <a:t>and what we have </a:t>
            </a:r>
            <a:r>
              <a:rPr lang="en-US" sz="1900" dirty="0" smtClean="0"/>
              <a:t>done since</a:t>
            </a:r>
            <a:endParaRPr lang="en-US" sz="1900" dirty="0" smtClean="0"/>
          </a:p>
          <a:p>
            <a:pPr marL="457164" indent="-457164">
              <a:spcAft>
                <a:spcPts val="1400"/>
              </a:spcAft>
              <a:buSzPct val="120000"/>
              <a:buBlip>
                <a:blip r:embed="rId2"/>
              </a:buBlip>
            </a:pPr>
            <a:r>
              <a:rPr lang="en-US" sz="2400" dirty="0" smtClean="0"/>
              <a:t>Voice of </a:t>
            </a:r>
            <a:r>
              <a:rPr lang="en-US" sz="2400" dirty="0" smtClean="0"/>
              <a:t>Hearts</a:t>
            </a:r>
            <a:endParaRPr lang="en-US" sz="2400" dirty="0" smtClean="0"/>
          </a:p>
          <a:p>
            <a:pPr marL="731484" lvl="1" indent="-457164">
              <a:spcAft>
                <a:spcPts val="1400"/>
              </a:spcAft>
              <a:buSzPct val="120000"/>
              <a:buBlip>
                <a:blip r:embed="rId2"/>
              </a:buBlip>
            </a:pPr>
            <a:r>
              <a:rPr lang="en-US" sz="1900" dirty="0" smtClean="0"/>
              <a:t>Friendship </a:t>
            </a:r>
            <a:r>
              <a:rPr lang="en-US" sz="1900" dirty="0"/>
              <a:t>and </a:t>
            </a:r>
            <a:r>
              <a:rPr lang="en-US" sz="1900" dirty="0" smtClean="0"/>
              <a:t>collegiality are </a:t>
            </a:r>
            <a:r>
              <a:rPr lang="en-US" sz="1900" dirty="0" smtClean="0"/>
              <a:t>key</a:t>
            </a:r>
          </a:p>
        </p:txBody>
      </p:sp>
      <p:sp>
        <p:nvSpPr>
          <p:cNvPr id="4" name="Rectangle 3"/>
          <p:cNvSpPr/>
          <p:nvPr/>
        </p:nvSpPr>
        <p:spPr>
          <a:xfrm>
            <a:off x="4479634" y="3228945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56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Previous work in this area:</a:t>
            </a:r>
          </a:p>
          <a:p>
            <a:pPr lvl="1"/>
            <a:r>
              <a:rPr lang="en-US" altLang="en-US" dirty="0"/>
              <a:t>Pedram and </a:t>
            </a:r>
            <a:r>
              <a:rPr lang="en-US" altLang="en-US" dirty="0" err="1"/>
              <a:t>Preas</a:t>
            </a:r>
            <a:r>
              <a:rPr lang="en-US" altLang="en-US" dirty="0"/>
              <a:t>, ICCD-89</a:t>
            </a:r>
          </a:p>
          <a:p>
            <a:pPr lvl="2"/>
            <a:r>
              <a:rPr lang="en-US" altLang="en-US" dirty="0"/>
              <a:t>Average wire length for given pin-count</a:t>
            </a:r>
          </a:p>
          <a:p>
            <a:pPr lvl="1"/>
            <a:r>
              <a:rPr lang="en-US" altLang="en-US" dirty="0"/>
              <a:t>Heineken and </a:t>
            </a:r>
            <a:r>
              <a:rPr lang="en-US" altLang="en-US" dirty="0" err="1"/>
              <a:t>Maly</a:t>
            </a:r>
            <a:r>
              <a:rPr lang="en-US" altLang="en-US" dirty="0"/>
              <a:t>, CICC-96</a:t>
            </a:r>
          </a:p>
          <a:p>
            <a:pPr lvl="2"/>
            <a:r>
              <a:rPr lang="en-US" altLang="en-US" dirty="0"/>
              <a:t>Wire-length distribution</a:t>
            </a:r>
          </a:p>
          <a:p>
            <a:pPr lvl="1"/>
            <a:r>
              <a:rPr lang="en-US" altLang="en-US" dirty="0"/>
              <a:t>Hamada, Cheng, and Chau, TCAD </a:t>
            </a:r>
            <a:r>
              <a:rPr lang="en-US" altLang="en-US" dirty="0" smtClean="0"/>
              <a:t>1996</a:t>
            </a:r>
            <a:endParaRPr lang="en-US" altLang="en-US" dirty="0"/>
          </a:p>
          <a:p>
            <a:pPr lvl="2"/>
            <a:r>
              <a:rPr lang="en-US" altLang="en-US" dirty="0"/>
              <a:t>Average wire length for given pin-count</a:t>
            </a:r>
          </a:p>
          <a:p>
            <a:pPr lvl="1"/>
            <a:r>
              <a:rPr lang="en-US" altLang="en-US" dirty="0" err="1"/>
              <a:t>Srinivas</a:t>
            </a:r>
            <a:r>
              <a:rPr lang="en-US" altLang="en-US" dirty="0"/>
              <a:t> </a:t>
            </a:r>
            <a:r>
              <a:rPr lang="en-US" altLang="en-US" dirty="0" err="1" smtClean="0"/>
              <a:t>Bodapati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Farid</a:t>
            </a:r>
            <a:r>
              <a:rPr lang="en-US" altLang="en-US" dirty="0" smtClean="0"/>
              <a:t> </a:t>
            </a:r>
            <a:r>
              <a:rPr lang="en-US" altLang="en-US" dirty="0"/>
              <a:t>N. </a:t>
            </a:r>
            <a:r>
              <a:rPr lang="en-US" altLang="en-US" dirty="0" err="1" smtClean="0"/>
              <a:t>Najm</a:t>
            </a:r>
            <a:r>
              <a:rPr lang="en-US" altLang="en-US" dirty="0" smtClean="0"/>
              <a:t>, TVLSI 2001</a:t>
            </a:r>
            <a:endParaRPr lang="en-US" altLang="en-US" dirty="0"/>
          </a:p>
          <a:p>
            <a:pPr lvl="1"/>
            <a:r>
              <a:rPr lang="en-US" altLang="en-US" dirty="0" smtClean="0"/>
              <a:t>Andrew </a:t>
            </a:r>
            <a:r>
              <a:rPr lang="en-US" altLang="en-US" dirty="0" err="1" smtClean="0"/>
              <a:t>Kahng</a:t>
            </a:r>
            <a:r>
              <a:rPr lang="en-US" altLang="en-US" dirty="0" smtClean="0"/>
              <a:t> and </a:t>
            </a:r>
            <a:r>
              <a:rPr lang="en-US" altLang="en-US" sz="2000" dirty="0" err="1">
                <a:solidFill>
                  <a:srgbClr val="003366"/>
                </a:solidFill>
              </a:rPr>
              <a:t>Sherief</a:t>
            </a:r>
            <a:r>
              <a:rPr lang="en-US" altLang="en-US" sz="2000" dirty="0">
                <a:solidFill>
                  <a:srgbClr val="003366"/>
                </a:solidFill>
              </a:rPr>
              <a:t> </a:t>
            </a:r>
            <a:r>
              <a:rPr lang="en-US" altLang="en-US" dirty="0" err="1" smtClean="0"/>
              <a:t>Reda</a:t>
            </a:r>
            <a:r>
              <a:rPr lang="en-US" altLang="en-US" dirty="0" smtClean="0"/>
              <a:t>, SLIP 2006</a:t>
            </a:r>
          </a:p>
          <a:p>
            <a:pPr lvl="1"/>
            <a:r>
              <a:rPr lang="nl-NL" altLang="en-US" dirty="0"/>
              <a:t>Dirk </a:t>
            </a:r>
            <a:r>
              <a:rPr lang="nl-NL" altLang="en-US" dirty="0" smtClean="0"/>
              <a:t>Stroobandt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Others </a:t>
            </a:r>
            <a:r>
              <a:rPr lang="en-US" altLang="en-US" dirty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2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number of pins on a net (denoted </a:t>
            </a:r>
            <a:r>
              <a:rPr lang="en-US" i="1" dirty="0" err="1"/>
              <a:t>P</a:t>
            </a:r>
            <a:r>
              <a:rPr lang="en-US" i="1" baseline="-25000" dirty="0" err="1"/>
              <a:t>net</a:t>
            </a:r>
            <a:r>
              <a:rPr lang="en-US" dirty="0"/>
              <a:t>) is known to affect net </a:t>
            </a:r>
            <a:r>
              <a:rPr lang="en-US" dirty="0" smtClean="0"/>
              <a:t>length</a:t>
            </a:r>
          </a:p>
          <a:p>
            <a:r>
              <a:rPr lang="en-US" altLang="en-US" dirty="0"/>
              <a:t>The first level neighborhood (denoted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h1</a:t>
            </a:r>
            <a:r>
              <a:rPr lang="en-US" altLang="en-US" i="1" dirty="0"/>
              <a:t>(</a:t>
            </a:r>
            <a:r>
              <a:rPr lang="en-US" altLang="en-US" i="1" dirty="0" err="1"/>
              <a:t>i</a:t>
            </a:r>
            <a:r>
              <a:rPr lang="en-US" altLang="en-US" i="1" dirty="0"/>
              <a:t>)</a:t>
            </a:r>
            <a:r>
              <a:rPr lang="en-US" altLang="en-US" dirty="0"/>
              <a:t> ) of a given net </a:t>
            </a:r>
            <a:r>
              <a:rPr lang="en-US" altLang="en-US" i="1" dirty="0" err="1"/>
              <a:t>i</a:t>
            </a:r>
            <a:r>
              <a:rPr lang="en-US" altLang="en-US" dirty="0"/>
              <a:t>  is defined as:</a:t>
            </a:r>
          </a:p>
          <a:p>
            <a:pPr lvl="1"/>
            <a:r>
              <a:rPr lang="en-US" altLang="en-US" dirty="0"/>
              <a:t>The set of all other nets connected to cells to which this net is also connected</a:t>
            </a:r>
          </a:p>
          <a:p>
            <a:r>
              <a:rPr lang="en-US" altLang="en-US" dirty="0"/>
              <a:t>The second level neighborhood (denoted </a:t>
            </a:r>
            <a:r>
              <a:rPr lang="en-US" altLang="en-US" i="1" dirty="0"/>
              <a:t>N</a:t>
            </a:r>
            <a:r>
              <a:rPr lang="en-US" altLang="en-US" i="1" baseline="-25000" dirty="0"/>
              <a:t>h2</a:t>
            </a:r>
            <a:r>
              <a:rPr lang="en-US" altLang="en-US" i="1" dirty="0"/>
              <a:t>(</a:t>
            </a:r>
            <a:r>
              <a:rPr lang="en-US" altLang="en-US" i="1" dirty="0" err="1"/>
              <a:t>i</a:t>
            </a:r>
            <a:r>
              <a:rPr lang="en-US" altLang="en-US" i="1" dirty="0"/>
              <a:t>)</a:t>
            </a:r>
            <a:r>
              <a:rPr lang="en-US" altLang="en-US" dirty="0"/>
              <a:t> ) of a given net </a:t>
            </a:r>
            <a:r>
              <a:rPr lang="en-US" altLang="en-US" i="1" dirty="0" err="1"/>
              <a:t>i</a:t>
            </a:r>
            <a:r>
              <a:rPr lang="en-US" altLang="en-US" dirty="0"/>
              <a:t>  is defined as:</a:t>
            </a:r>
          </a:p>
          <a:p>
            <a:pPr lvl="1"/>
            <a:r>
              <a:rPr lang="en-US" altLang="en-US" dirty="0"/>
              <a:t>The union of all first level neighborhoods of nets that are in the first level neighborhood of this net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0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23853" y="3303694"/>
            <a:ext cx="7829550" cy="1132839"/>
          </a:xfrm>
        </p:spPr>
        <p:txBody>
          <a:bodyPr>
            <a:noAutofit/>
          </a:bodyPr>
          <a:lstStyle/>
          <a:p>
            <a:r>
              <a:rPr lang="en-US" sz="280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Mohammad Javad Dousti and Massoud Pedram</a:t>
            </a:r>
          </a:p>
          <a:p>
            <a:r>
              <a:rPr lang="en-US" sz="2000" b="0" cap="none" spc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(DAC 2013 Paper)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61924"/>
            <a:ext cx="9144000" cy="1890981"/>
          </a:xfrm>
        </p:spPr>
        <p:txBody>
          <a:bodyPr>
            <a:noAutofit/>
          </a:bodyPr>
          <a:lstStyle/>
          <a:p>
            <a:r>
              <a:rPr lang="en-US" sz="3200" dirty="0" smtClean="0"/>
              <a:t>LEQA:</a:t>
            </a:r>
            <a:br>
              <a:rPr lang="en-US" sz="3200" dirty="0" smtClean="0"/>
            </a:br>
            <a:r>
              <a:rPr lang="en-US" sz="3200" u="sng" dirty="0" smtClean="0"/>
              <a:t>L</a:t>
            </a:r>
            <a:r>
              <a:rPr lang="en-US" sz="3200" dirty="0" smtClean="0"/>
              <a:t>atency </a:t>
            </a:r>
            <a:r>
              <a:rPr lang="en-US" sz="3200" u="sng" dirty="0" smtClean="0"/>
              <a:t>E</a:t>
            </a:r>
            <a:r>
              <a:rPr lang="en-US" sz="3200" dirty="0" smtClean="0"/>
              <a:t>stimation for a </a:t>
            </a:r>
            <a:r>
              <a:rPr lang="en-US" sz="3200" u="sng" dirty="0" smtClean="0"/>
              <a:t>Q</a:t>
            </a:r>
            <a:r>
              <a:rPr lang="en-US" sz="3200" dirty="0" smtClean="0"/>
              <a:t>uantum </a:t>
            </a:r>
            <a:r>
              <a:rPr lang="en-US" sz="3200" u="sng" dirty="0" smtClean="0"/>
              <a:t>A</a:t>
            </a:r>
            <a:r>
              <a:rPr lang="en-US" sz="3200" dirty="0" smtClean="0"/>
              <a:t>lgorithm Mapped to a Quantum Circuit Fabric</a:t>
            </a:r>
            <a:endParaRPr lang="en-US" sz="3200" dirty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16" t="-9437" r="3075" b="-7038"/>
          <a:stretch/>
        </p:blipFill>
        <p:spPr bwMode="auto">
          <a:xfrm>
            <a:off x="6292334" y="5109658"/>
            <a:ext cx="1080898" cy="1129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outerShdw dist="35921" dir="2700000" algn="ctr" rotWithShape="0">
              <a:schemeClr val="bg2"/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438" y="5147728"/>
            <a:ext cx="1117005" cy="1117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9" t="-4382" r="-6234" b="-7308"/>
          <a:stretch/>
        </p:blipFill>
        <p:spPr>
          <a:xfrm>
            <a:off x="3996280" y="5135039"/>
            <a:ext cx="1066328" cy="11296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M. Pedram. B. T. </a:t>
            </a:r>
            <a:r>
              <a:rPr lang="en-US" dirty="0" err="1"/>
              <a:t>Preas</a:t>
            </a:r>
            <a:r>
              <a:rPr lang="en-US" dirty="0"/>
              <a:t>, "Accurate prediction of physical design characteristics of random logic," </a:t>
            </a:r>
            <a:r>
              <a:rPr lang="en-US" i="1" dirty="0"/>
              <a:t>Proc. of Int'l Conference on Computer Design: VLSI in Computers and Processors,</a:t>
            </a:r>
            <a:r>
              <a:rPr lang="en-US" dirty="0"/>
              <a:t> Oct. 1989, pp. 100-108. </a:t>
            </a:r>
          </a:p>
          <a:p>
            <a:r>
              <a:rPr lang="en-US" dirty="0" smtClean="0"/>
              <a:t>M</a:t>
            </a:r>
            <a:r>
              <a:rPr lang="en-US" dirty="0"/>
              <a:t>. </a:t>
            </a:r>
            <a:r>
              <a:rPr lang="en-US" dirty="0" err="1"/>
              <a:t>Pedram</a:t>
            </a:r>
            <a:r>
              <a:rPr lang="en-US" dirty="0"/>
              <a:t>. B. T. </a:t>
            </a:r>
            <a:r>
              <a:rPr lang="en-US" dirty="0" err="1"/>
              <a:t>Preas</a:t>
            </a:r>
            <a:r>
              <a:rPr lang="en-US" dirty="0"/>
              <a:t>, "Interconnection length estimation for </a:t>
            </a:r>
            <a:r>
              <a:rPr lang="en-US" dirty="0" smtClean="0"/>
              <a:t>optimized </a:t>
            </a:r>
            <a:r>
              <a:rPr lang="en-US" dirty="0"/>
              <a:t>standard cell layouts,"  </a:t>
            </a:r>
            <a:r>
              <a:rPr lang="en-US" i="1" dirty="0"/>
              <a:t>Proc. of </a:t>
            </a:r>
            <a:r>
              <a:rPr lang="en-US" i="1" dirty="0" smtClean="0"/>
              <a:t>Int’l Conference </a:t>
            </a:r>
            <a:r>
              <a:rPr lang="en-US" i="1" dirty="0"/>
              <a:t>on Computer Aided Design,</a:t>
            </a:r>
            <a:r>
              <a:rPr lang="en-US" dirty="0"/>
              <a:t> Nov. 1989, pp. 390-393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93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pPr marL="385763" indent="-385763" algn="l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kumimoji="0" lang="en-US" sz="240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714374" y="1524000"/>
            <a:ext cx="8117109" cy="4948052"/>
          </a:xfrm>
        </p:spPr>
        <p:txBody>
          <a:bodyPr>
            <a:normAutofit/>
          </a:bodyPr>
          <a:lstStyle/>
          <a:p>
            <a:pPr marL="385763" indent="-385763"/>
            <a:r>
              <a:rPr lang="en-US" dirty="0" smtClean="0"/>
              <a:t>Introduction &amp; Motivation</a:t>
            </a:r>
          </a:p>
          <a:p>
            <a:pPr marL="385763" indent="-385763"/>
            <a:r>
              <a:rPr lang="en-US" dirty="0"/>
              <a:t>Problem </a:t>
            </a:r>
            <a:r>
              <a:rPr lang="en-US" dirty="0" smtClean="0"/>
              <a:t>Statement</a:t>
            </a:r>
          </a:p>
          <a:p>
            <a:pPr marL="385763" indent="-385763"/>
            <a:r>
              <a:rPr lang="en-US" dirty="0" smtClean="0"/>
              <a:t>Preliminaries</a:t>
            </a:r>
          </a:p>
          <a:p>
            <a:pPr marL="785813" lvl="1" indent="-385763"/>
            <a:r>
              <a:rPr lang="en-US" dirty="0" smtClean="0">
                <a:effectLst/>
              </a:rPr>
              <a:t>Quantum </a:t>
            </a:r>
            <a:r>
              <a:rPr lang="en-US" dirty="0">
                <a:effectLst/>
              </a:rPr>
              <a:t>Operation Dependency Graph (QODG</a:t>
            </a:r>
            <a:r>
              <a:rPr lang="en-US" dirty="0" smtClean="0">
                <a:effectLst/>
              </a:rPr>
              <a:t>)</a:t>
            </a:r>
          </a:p>
          <a:p>
            <a:pPr marL="785813" lvl="1" indent="-385763"/>
            <a:r>
              <a:rPr lang="en-US" dirty="0"/>
              <a:t>Universal Logic Blocks (ULBs)</a:t>
            </a:r>
          </a:p>
          <a:p>
            <a:pPr marL="385763" indent="-385763"/>
            <a:r>
              <a:rPr lang="en-US" dirty="0" smtClean="0"/>
              <a:t>Estimating the Latency of a Quantum Algorithm</a:t>
            </a:r>
          </a:p>
          <a:p>
            <a:pPr marL="785813" lvl="1" indent="-385763"/>
            <a:r>
              <a:rPr lang="en-US" dirty="0" smtClean="0"/>
              <a:t>Average Routing Latency for CNOT Gate</a:t>
            </a:r>
            <a:endParaRPr lang="en-US" dirty="0"/>
          </a:p>
          <a:p>
            <a:pPr marL="385763" indent="-385763"/>
            <a:r>
              <a:rPr lang="en-US" dirty="0" smtClean="0"/>
              <a:t>LEQA Performance</a:t>
            </a:r>
          </a:p>
          <a:p>
            <a:pPr marL="385763" indent="-385763"/>
            <a:r>
              <a:rPr lang="en-US" dirty="0" smtClean="0"/>
              <a:t>Experimental Results</a:t>
            </a:r>
          </a:p>
          <a:p>
            <a:pPr marL="385763" indent="-385763"/>
            <a:r>
              <a:rPr lang="en-US" dirty="0" smtClean="0"/>
              <a:t>Conclusion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&amp;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Total execution time of a software depends on </a:t>
            </a:r>
          </a:p>
          <a:p>
            <a:pPr marL="628650" lvl="1" indent="-296863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Processor architecture,</a:t>
            </a:r>
          </a:p>
          <a:p>
            <a:pPr marL="628650" lvl="1" indent="-296863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Circuit design, </a:t>
            </a:r>
          </a:p>
          <a:p>
            <a:pPr marL="628650" lvl="1" indent="-296863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dirty="0" smtClean="0"/>
              <a:t>Place and route.</a:t>
            </a:r>
          </a:p>
          <a:p>
            <a:r>
              <a:rPr lang="en-US" dirty="0" smtClean="0"/>
              <a:t>Several estimation methods for the estimation of a software execution time without running it on a specific processor/processor simulator is proposed.</a:t>
            </a:r>
          </a:p>
          <a:p>
            <a:r>
              <a:rPr lang="en-US" dirty="0" smtClean="0"/>
              <a:t>The same paradigm exists for quantum computers:</a:t>
            </a:r>
          </a:p>
          <a:p>
            <a:pPr lvl="1">
              <a:buSzPct val="130000"/>
              <a:buBlip>
                <a:blip r:embed="rId2"/>
              </a:buBlip>
            </a:pPr>
            <a:r>
              <a:rPr lang="en-US" dirty="0" smtClean="0"/>
              <a:t>Calculating the exact latency of a quantum algorithm is an expansive proposition since it needs scheduling and placement of quantum operations and routing of qubits</a:t>
            </a:r>
          </a:p>
          <a:p>
            <a:pPr lvl="1">
              <a:buSzPct val="130000"/>
              <a:buBlip>
                <a:blip r:embed="rId2"/>
              </a:buBlip>
            </a:pPr>
            <a:r>
              <a:rPr lang="en-US" dirty="0" smtClean="0"/>
              <a:t>The exact answer has no use since there is no real-size quantum computer out there!</a:t>
            </a:r>
          </a:p>
          <a:p>
            <a:pPr lvl="1">
              <a:buClr>
                <a:srgbClr val="009644"/>
              </a:buClr>
              <a:buSzPct val="130000"/>
              <a:buFont typeface="Wingdings" pitchFamily="2" charset="2"/>
              <a:buChar char="Ø"/>
            </a:pPr>
            <a:r>
              <a:rPr lang="en-US" dirty="0"/>
              <a:t>However, the latency estimation of the mapped </a:t>
            </a:r>
            <a:r>
              <a:rPr lang="en-US" dirty="0" smtClean="0"/>
              <a:t>quantum circuit still </a:t>
            </a:r>
            <a:r>
              <a:rPr lang="en-US" dirty="0"/>
              <a:t>has many applications:</a:t>
            </a:r>
          </a:p>
          <a:p>
            <a:pPr lvl="2"/>
            <a:r>
              <a:rPr lang="en-US" dirty="0" smtClean="0"/>
              <a:t>Early algorithm/program analysis</a:t>
            </a:r>
          </a:p>
          <a:p>
            <a:pPr lvl="2"/>
            <a:r>
              <a:rPr lang="en-US" dirty="0" smtClean="0"/>
              <a:t>Helps quantum error correction code (QECC) designers to account enough amount of resources for QECCs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2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Given: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A quantum circuit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Size of </a:t>
            </a:r>
            <a:r>
              <a:rPr lang="en-US" dirty="0">
                <a:effectLst/>
              </a:rPr>
              <a:t>the </a:t>
            </a:r>
            <a:r>
              <a:rPr lang="en-US" dirty="0"/>
              <a:t>fabric </a:t>
            </a:r>
            <a:r>
              <a:rPr lang="en-US" dirty="0" smtClean="0"/>
              <a:t>(</a:t>
            </a:r>
            <a:r>
              <a:rPr lang="en-US" dirty="0" err="1" smtClean="0"/>
              <a:t>width×height</a:t>
            </a:r>
            <a:r>
              <a:rPr lang="en-US" dirty="0" smtClean="0"/>
              <a:t>)</a:t>
            </a:r>
            <a:endParaRPr lang="en-US" dirty="0" smtClean="0">
              <a:effectLst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Logical gates delays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The </a:t>
            </a:r>
            <a:r>
              <a:rPr lang="en-US" dirty="0">
                <a:effectLst/>
              </a:rPr>
              <a:t>capacity of routing </a:t>
            </a:r>
            <a:r>
              <a:rPr lang="en-US" dirty="0" smtClean="0">
                <a:effectLst/>
              </a:rPr>
              <a:t>channels</a:t>
            </a:r>
            <a:endParaRPr lang="en-US" i="1" dirty="0" smtClean="0">
              <a:effectLst/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smtClean="0">
                <a:effectLst/>
              </a:rPr>
              <a:t>Speed </a:t>
            </a:r>
            <a:r>
              <a:rPr lang="en-US" dirty="0">
                <a:effectLst/>
              </a:rPr>
              <a:t>of a logical qubit through the routing </a:t>
            </a:r>
            <a:r>
              <a:rPr lang="en-US" dirty="0" smtClean="0">
                <a:effectLst/>
              </a:rPr>
              <a:t>channels</a:t>
            </a:r>
          </a:p>
          <a:p>
            <a:r>
              <a:rPr lang="en-US" dirty="0" smtClean="0">
                <a:effectLst/>
              </a:rPr>
              <a:t>Estimate the latency of the mapped quantum circuit to the quantum circuit fabric.</a:t>
            </a:r>
          </a:p>
        </p:txBody>
      </p:sp>
    </p:spTree>
    <p:extLst>
      <p:ext uri="{BB962C8B-B14F-4D97-AF65-F5344CB8AC3E}">
        <p14:creationId xmlns:p14="http://schemas.microsoft.com/office/powerpoint/2010/main" val="28232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1489</TotalTime>
  <Words>2246</Words>
  <Application>Microsoft Office PowerPoint</Application>
  <PresentationFormat>On-screen Show (4:3)</PresentationFormat>
  <Paragraphs>189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Civic</vt:lpstr>
      <vt:lpstr>Interconnect Length Estimation in VLSI Designs: A Retrospective</vt:lpstr>
      <vt:lpstr>Motivation and Problem Definition</vt:lpstr>
      <vt:lpstr>Previous Work</vt:lpstr>
      <vt:lpstr>Key Ideas</vt:lpstr>
      <vt:lpstr>LEQA: Latency Estimation for a Quantum Algorithm Mapped to a Quantum Circuit Fabric</vt:lpstr>
      <vt:lpstr>Related Papers</vt:lpstr>
      <vt:lpstr>Overview</vt:lpstr>
      <vt:lpstr>Introduction &amp; Motivation</vt:lpstr>
      <vt:lpstr>Problem Statement</vt:lpstr>
      <vt:lpstr>Preliminaries (1): Quantum Operation Dependency Graph (QODG)</vt:lpstr>
      <vt:lpstr>Preliminaries (2):  Universal Logic Blocks (ULBs)</vt:lpstr>
      <vt:lpstr>Estimating the Latency of a Quantum Algorithm</vt:lpstr>
      <vt:lpstr>PowerPoint Presentation</vt:lpstr>
      <vt:lpstr>Estimating Average Routing Latency for CNOT (L_CNOT^avg)</vt:lpstr>
      <vt:lpstr>Estimating the Expected Covered Surface (E[S_q ])</vt:lpstr>
      <vt:lpstr>Estimating Average Area of Presence Zones (B)</vt:lpstr>
      <vt:lpstr>Average Routing Latency of a Qubit (d_q)</vt:lpstr>
      <vt:lpstr>Derivation of the  Average Routing Latency of a Qubit (d_q)</vt:lpstr>
      <vt:lpstr>Estimating d_uncon</vt:lpstr>
      <vt:lpstr>Estimating E[l_(ham,i) ] </vt:lpstr>
      <vt:lpstr>LEQA Performance</vt:lpstr>
      <vt:lpstr>Experimental Results (1)</vt:lpstr>
      <vt:lpstr>Experimental Results (2)</vt:lpstr>
      <vt:lpstr>Conclusion</vt:lpstr>
    </vt:vector>
  </TitlesOfParts>
  <Company>WITAN Presentaties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kit</dc:title>
  <dc:creator>Carla Otten</dc:creator>
  <cp:lastModifiedBy>Massoud Pedram</cp:lastModifiedBy>
  <cp:revision>247</cp:revision>
  <dcterms:created xsi:type="dcterms:W3CDTF">2005-02-26T20:41:57Z</dcterms:created>
  <dcterms:modified xsi:type="dcterms:W3CDTF">2014-04-01T22:17:34Z</dcterms:modified>
</cp:coreProperties>
</file>