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93" r:id="rId2"/>
    <p:sldId id="433" r:id="rId3"/>
    <p:sldId id="448" r:id="rId4"/>
    <p:sldId id="451" r:id="rId5"/>
    <p:sldId id="457" r:id="rId6"/>
    <p:sldId id="435" r:id="rId7"/>
    <p:sldId id="439" r:id="rId8"/>
    <p:sldId id="440" r:id="rId9"/>
    <p:sldId id="460" r:id="rId10"/>
    <p:sldId id="456" r:id="rId11"/>
    <p:sldId id="442" r:id="rId12"/>
    <p:sldId id="462" r:id="rId13"/>
    <p:sldId id="455" r:id="rId14"/>
    <p:sldId id="444" r:id="rId15"/>
    <p:sldId id="458" r:id="rId16"/>
    <p:sldId id="459" r:id="rId17"/>
    <p:sldId id="449" r:id="rId18"/>
    <p:sldId id="452" r:id="rId19"/>
    <p:sldId id="445" r:id="rId20"/>
    <p:sldId id="446" r:id="rId21"/>
    <p:sldId id="450" r:id="rId22"/>
    <p:sldId id="453" r:id="rId23"/>
    <p:sldId id="447" r:id="rId24"/>
    <p:sldId id="461" r:id="rId25"/>
  </p:sldIdLst>
  <p:sldSz cx="9144000" cy="6858000" type="letter"/>
  <p:notesSz cx="6946900" cy="92202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9CCFF"/>
    <a:srgbClr val="428C8A"/>
    <a:srgbClr val="7575FF"/>
    <a:srgbClr val="6666FF"/>
    <a:srgbClr val="D00023"/>
    <a:srgbClr val="993300"/>
    <a:srgbClr val="CB3300"/>
    <a:srgbClr val="66CCF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049" autoAdjust="0"/>
    <p:restoredTop sz="99003" autoAdjust="0"/>
  </p:normalViewPr>
  <p:slideViewPr>
    <p:cSldViewPr>
      <p:cViewPr>
        <p:scale>
          <a:sx n="92" d="100"/>
          <a:sy n="92" d="100"/>
        </p:scale>
        <p:origin x="-1224" y="-9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2598" y="-102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1" descr="BKG-12x-Rules.jpg"/>
          <p:cNvPicPr>
            <a:picLocks noChangeAspect="1"/>
          </p:cNvPicPr>
          <p:nvPr/>
        </p:nvPicPr>
        <p:blipFill>
          <a:blip r:embed="rId2"/>
          <a:srcRect l="24028" t="92223"/>
          <a:stretch>
            <a:fillRect/>
          </a:stretch>
        </p:blipFill>
        <p:spPr bwMode="auto">
          <a:xfrm>
            <a:off x="0" y="8686800"/>
            <a:ext cx="69469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9750" y="76200"/>
            <a:ext cx="301148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>
              <a:defRPr sz="1000">
                <a:ea typeface="+mn-ea"/>
              </a:defRPr>
            </a:lvl1pPr>
          </a:lstStyle>
          <a:p>
            <a:pPr>
              <a:defRPr/>
            </a:pPr>
            <a:r>
              <a:rPr lang="en-US" dirty="0"/>
              <a:t>Presentation </a:t>
            </a:r>
            <a:r>
              <a:rPr lang="en-US" dirty="0" smtClean="0"/>
              <a:t>Title</a:t>
            </a:r>
            <a:endParaRPr lang="en-US" dirty="0"/>
          </a:p>
        </p:txBody>
      </p:sp>
      <p:grpSp>
        <p:nvGrpSpPr>
          <p:cNvPr id="76807" name="Group 25"/>
          <p:cNvGrpSpPr>
            <a:grpSpLocks/>
          </p:cNvGrpSpPr>
          <p:nvPr/>
        </p:nvGrpSpPr>
        <p:grpSpPr bwMode="auto">
          <a:xfrm>
            <a:off x="3460750" y="8880475"/>
            <a:ext cx="2451100" cy="327025"/>
            <a:chOff x="2445" y="4095"/>
            <a:chExt cx="1524" cy="204"/>
          </a:xfrm>
        </p:grpSpPr>
        <p:sp>
          <p:nvSpPr>
            <p:cNvPr id="65562" name="Text Box 26"/>
            <p:cNvSpPr txBox="1">
              <a:spLocks noChangeArrowheads="1"/>
            </p:cNvSpPr>
            <p:nvPr userDrawn="1"/>
          </p:nvSpPr>
          <p:spPr bwMode="auto">
            <a:xfrm>
              <a:off x="2445" y="4095"/>
              <a:ext cx="152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382" tIns="46191" rIns="92382" bIns="46191">
              <a:spAutoFit/>
            </a:bodyPr>
            <a:lstStyle/>
            <a:p>
              <a:pPr defTabSz="923925">
                <a:spcBef>
                  <a:spcPct val="50000"/>
                </a:spcBef>
                <a:defRPr/>
              </a:pPr>
              <a:r>
                <a:rPr lang="en-US" sz="700" dirty="0" smtClean="0">
                  <a:solidFill>
                    <a:schemeClr val="bg2"/>
                  </a:solidFill>
                </a:rPr>
                <a:t>©2014 Mentor </a:t>
              </a:r>
              <a:r>
                <a:rPr lang="en-US" sz="700" dirty="0">
                  <a:solidFill>
                    <a:schemeClr val="bg2"/>
                  </a:solidFill>
                </a:rPr>
                <a:t>Graphics Corp. Company Confidential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2448" y="4164"/>
              <a:ext cx="91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382" tIns="46191" rIns="230955" bIns="46191"/>
            <a:lstStyle/>
            <a:p>
              <a:pPr defTabSz="923925">
                <a:spcBef>
                  <a:spcPct val="50000"/>
                </a:spcBef>
                <a:defRPr/>
              </a:pPr>
              <a:r>
                <a:rPr lang="en-US" sz="800" b="1">
                  <a:solidFill>
                    <a:schemeClr val="bg2"/>
                  </a:solidFill>
                  <a:cs typeface="ＭＳ Ｐゴシック" pitchFamily="-112" charset="-128"/>
                </a:rPr>
                <a:t>www.mentor.com</a:t>
              </a:r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2"/>
          </p:nvPr>
        </p:nvSpPr>
        <p:spPr>
          <a:xfrm>
            <a:off x="463550" y="8980956"/>
            <a:ext cx="2971800" cy="2377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 defTabSz="923925">
              <a:defRPr/>
            </a:pPr>
            <a:r>
              <a:rPr lang="en-US" sz="800" dirty="0" smtClean="0">
                <a:solidFill>
                  <a:srgbClr val="000000"/>
                </a:solidFill>
              </a:rPr>
              <a:t>Your Initials, Presentation Title, Month Year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"/>
          </p:nvPr>
        </p:nvSpPr>
        <p:spPr>
          <a:xfrm>
            <a:off x="0" y="8980956"/>
            <a:ext cx="463346" cy="2377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D2BC424D-003F-4F60-9028-6437F3764404}" type="slidenum">
              <a:rPr lang="en-US" sz="800" smtClean="0"/>
              <a:pPr algn="ctr"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18001718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00175" y="461963"/>
            <a:ext cx="4148138" cy="311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3611563"/>
            <a:ext cx="555625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090988" y="6684963"/>
            <a:ext cx="46307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/>
          <a:lstStyle/>
          <a:p>
            <a:pPr algn="r" defTabSz="923925" eaLnBrk="0" hangingPunct="0">
              <a:defRPr/>
            </a:pPr>
            <a:endParaRPr lang="en-US" sz="800">
              <a:solidFill>
                <a:srgbClr val="7F7F7F"/>
              </a:solidFill>
              <a:cs typeface="ＭＳ Ｐゴシック" pitchFamily="-112" charset="-128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090988" y="6684963"/>
            <a:ext cx="46307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/>
          <a:lstStyle/>
          <a:p>
            <a:pPr algn="r" defTabSz="923925" eaLnBrk="0" hangingPunct="0">
              <a:defRPr/>
            </a:pPr>
            <a:endParaRPr lang="en-US" sz="800">
              <a:solidFill>
                <a:srgbClr val="7F7F7F"/>
              </a:solidFill>
              <a:cs typeface="ＭＳ Ｐゴシック" pitchFamily="-112" charset="-128"/>
            </a:endParaRPr>
          </a:p>
        </p:txBody>
      </p:sp>
      <p:pic>
        <p:nvPicPr>
          <p:cNvPr id="59400" name="Picture 17" descr="bar a shor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1550" y="8870950"/>
            <a:ext cx="343535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402" name="Group 24"/>
          <p:cNvGrpSpPr>
            <a:grpSpLocks/>
          </p:cNvGrpSpPr>
          <p:nvPr/>
        </p:nvGrpSpPr>
        <p:grpSpPr bwMode="auto">
          <a:xfrm>
            <a:off x="3381375" y="8880475"/>
            <a:ext cx="2451100" cy="327025"/>
            <a:chOff x="2445" y="4095"/>
            <a:chExt cx="1524" cy="204"/>
          </a:xfrm>
        </p:grpSpPr>
        <p:sp>
          <p:nvSpPr>
            <p:cNvPr id="67609" name="Text Box 25"/>
            <p:cNvSpPr txBox="1">
              <a:spLocks noChangeArrowheads="1"/>
            </p:cNvSpPr>
            <p:nvPr userDrawn="1"/>
          </p:nvSpPr>
          <p:spPr bwMode="auto">
            <a:xfrm>
              <a:off x="2445" y="4095"/>
              <a:ext cx="152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382" tIns="46191" rIns="92382" bIns="46191">
              <a:spAutoFit/>
            </a:bodyPr>
            <a:lstStyle/>
            <a:p>
              <a:pPr defTabSz="923925">
                <a:spcBef>
                  <a:spcPct val="50000"/>
                </a:spcBef>
                <a:defRPr/>
              </a:pPr>
              <a:r>
                <a:rPr lang="en-US" sz="700" dirty="0">
                  <a:solidFill>
                    <a:schemeClr val="bg2"/>
                  </a:solidFill>
                </a:rPr>
                <a:t>© </a:t>
              </a:r>
              <a:r>
                <a:rPr lang="en-US" sz="700" dirty="0" smtClean="0">
                  <a:solidFill>
                    <a:schemeClr val="bg2"/>
                  </a:solidFill>
                </a:rPr>
                <a:t>2014 Mentor </a:t>
              </a:r>
              <a:r>
                <a:rPr lang="en-US" sz="700" dirty="0">
                  <a:solidFill>
                    <a:schemeClr val="bg2"/>
                  </a:solidFill>
                </a:rPr>
                <a:t>Graphics Corp. Company Confidential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2448" y="4164"/>
              <a:ext cx="91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382" tIns="46191" rIns="230955" bIns="46191"/>
            <a:lstStyle/>
            <a:p>
              <a:pPr defTabSz="923925">
                <a:spcBef>
                  <a:spcPct val="50000"/>
                </a:spcBef>
                <a:defRPr/>
              </a:pPr>
              <a:r>
                <a:rPr lang="en-US" sz="800" b="1">
                  <a:solidFill>
                    <a:schemeClr val="bg2"/>
                  </a:solidFill>
                  <a:cs typeface="ＭＳ Ｐゴシック" pitchFamily="-112" charset="-128"/>
                </a:rPr>
                <a:t>www.mentor.com</a:t>
              </a:r>
            </a:p>
          </p:txBody>
        </p:sp>
      </p:grpSp>
      <p:pic>
        <p:nvPicPr>
          <p:cNvPr id="59403" name="Picture 12" descr="MGC-Logo_Black-7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5838" y="8951913"/>
            <a:ext cx="7112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69469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28600" rIns="92382" bIns="45720" numCol="1" anchor="t" anchorCtr="1" compatLnSpc="1">
            <a:prstTxWarp prst="textNoShape">
              <a:avLst/>
            </a:prstTxWarp>
          </a:bodyPr>
          <a:lstStyle>
            <a:lvl1pPr algn="ctr" defTabSz="923925">
              <a:defRPr sz="900">
                <a:ea typeface="+mn-ea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5"/>
          </p:nvPr>
        </p:nvSpPr>
        <p:spPr>
          <a:xfrm>
            <a:off x="0" y="8988270"/>
            <a:ext cx="466344" cy="2304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/>
            </a:lvl1pPr>
          </a:lstStyle>
          <a:p>
            <a:fld id="{4EF60D13-6827-4DE5-BBDB-189D9C1C94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4"/>
          </p:nvPr>
        </p:nvSpPr>
        <p:spPr>
          <a:xfrm>
            <a:off x="474728" y="8988270"/>
            <a:ext cx="2971800" cy="2377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5096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defTabSz="228600" rtl="0" eaLnBrk="0" fontAlgn="base" hangingPunct="0">
      <a:spcBef>
        <a:spcPct val="30000"/>
      </a:spcBef>
      <a:spcAft>
        <a:spcPct val="0"/>
      </a:spcAft>
      <a:defRPr sz="1200" kern="1200" baseline="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1pPr>
    <a:lvl2pPr marL="2936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2pPr>
    <a:lvl3pPr marL="6365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3pPr>
    <a:lvl4pPr marL="979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4pPr>
    <a:lvl5pPr marL="13223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ahoma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-112" charset="-128"/>
              </a:rPr>
              <a:t>Presentation Title</a:t>
            </a: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-112" charset="-128"/>
              </a:rPr>
              <a:t>Presentation Title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-112" charset="-128"/>
              </a:rPr>
              <a:t>Presentation Title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60D13-6827-4DE5-BBDB-189D9C1C94B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Your Initials, Presentation Title, Month Year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-112" charset="-128"/>
              </a:rPr>
              <a:t>Presentation Title</a:t>
            </a: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-112" charset="-128"/>
              </a:rPr>
              <a:t>Presentation Title</a:t>
            </a: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-112" charset="-128"/>
              </a:rPr>
              <a:t>Presentation Title</a:t>
            </a: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F60D13-6827-4DE5-BBDB-189D9C1C94B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Initials, Presentation Title, Month Year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pic>
          <p:nvPicPr>
            <p:cNvPr id="1026" name="Picture 2" descr="C:\Documents and Settings\lseigneu\Desktop\PPT2007-revD\Final RevD BKGs\BKG-rev-D-150dpi_Corp.jpg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1"/>
            </a:xfrm>
            <a:prstGeom prst="rect">
              <a:avLst/>
            </a:prstGeom>
            <a:noFill/>
          </p:spPr>
        </p:pic>
        <p:grpSp>
          <p:nvGrpSpPr>
            <p:cNvPr id="6" name="Group 5"/>
            <p:cNvGrpSpPr/>
            <p:nvPr userDrawn="1"/>
          </p:nvGrpSpPr>
          <p:grpSpPr>
            <a:xfrm>
              <a:off x="6847605" y="5514110"/>
              <a:ext cx="2171700" cy="1219200"/>
              <a:chOff x="6839568" y="5506068"/>
              <a:chExt cx="2171700" cy="12192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6839568" y="5506068"/>
                <a:ext cx="2171700" cy="1219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pic>
            <p:nvPicPr>
              <p:cNvPr id="8" name="Picture 4" descr="N:\GRAPHICS DROP\_to Linda\MGC-Logo_PMS201 [Converted].e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68450" y="5855900"/>
                <a:ext cx="1716300" cy="56854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2802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57575" y="2852738"/>
            <a:ext cx="5313363" cy="541337"/>
          </a:xfrm>
        </p:spPr>
        <p:txBody>
          <a:bodyPr lIns="0" rIns="0"/>
          <a:lstStyle>
            <a:lvl1pPr marL="0" indent="0">
              <a:buFont typeface="Wingdings" pitchFamily="-112" charset="2"/>
              <a:buNone/>
              <a:tabLst>
                <a:tab pos="3886200" algn="l"/>
              </a:tabLst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80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57575" y="914400"/>
            <a:ext cx="5303838" cy="1752600"/>
          </a:xfrm>
        </p:spPr>
        <p:txBody>
          <a:bodyPr lIns="0" r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Your Initials, Presentation Title, Month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0" y="1316038"/>
            <a:ext cx="4495800" cy="5070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6038"/>
            <a:ext cx="4495800" cy="5070475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428C8A"/>
              </a:buClr>
              <a:buSzPct val="80000"/>
              <a:buFont typeface="Wingdings" pitchFamily="-112" charset="2"/>
              <a:buChar char="n"/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Tx/>
              <a:buFont typeface="Tahoma" pitchFamily="-112" charset="0"/>
              <a:buNone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Your Initials, Presentation Title, Month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879475"/>
          </a:xfrm>
        </p:spPr>
        <p:txBody>
          <a:bodyPr lIns="118872" rIns="118872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lIns="118872" rIns="118872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879475"/>
          </a:xfrm>
        </p:spPr>
        <p:txBody>
          <a:bodyPr lIns="118872" rIns="118872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lIns="118872" rIns="118872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316038"/>
            <a:ext cx="9144000" cy="5070475"/>
          </a:xfrm>
        </p:spPr>
        <p:txBody>
          <a:bodyPr/>
          <a:lstStyle>
            <a:lvl1pPr>
              <a:spcBef>
                <a:spcPts val="850"/>
              </a:spcBef>
              <a:defRPr/>
            </a:lvl1pPr>
            <a:lvl4pPr>
              <a:defRPr/>
            </a:lvl4pPr>
            <a:lvl5pPr>
              <a:buFont typeface="Arial" pitchFamily="34" charset="0"/>
              <a:buChar char="•"/>
              <a:defRPr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Your Initials, Presentation Title, Month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Your Initials, Presentation Title, Month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957638" y="1316038"/>
            <a:ext cx="5186362" cy="5070475"/>
          </a:xfrm>
        </p:spPr>
        <p:txBody>
          <a:bodyPr lIns="228600"/>
          <a:lstStyle>
            <a:lvl1pPr>
              <a:spcBef>
                <a:spcPts val="85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spcBef>
                <a:spcPts val="0"/>
              </a:spcBef>
              <a:buFont typeface="Tahoma" pitchFamily="34" charset="0"/>
              <a:buChar char="–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Your Initials, Presentation Title, Month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able Placeholder 2"/>
          <p:cNvSpPr>
            <a:spLocks noGrp="1"/>
          </p:cNvSpPr>
          <p:nvPr>
            <p:ph type="tbl" idx="1"/>
          </p:nvPr>
        </p:nvSpPr>
        <p:spPr>
          <a:xfrm>
            <a:off x="0" y="1316038"/>
            <a:ext cx="9144000" cy="5070475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 descr="C:\Documents and Settings\lseigneu\Desktop\PPT MAIN DEV\TESTING FILE SIZES\SET PS bkgs in PP saved as JPGs then used for template\A\_B AS POSTED w C bkgs dropped in\Slide5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16200"/>
            <a:ext cx="7772400" cy="1612900"/>
          </a:xfrm>
        </p:spPr>
        <p:txBody>
          <a:bodyPr anchor="ctr" anchorCtr="1"/>
          <a:lstStyle>
            <a:lvl1pPr algn="ctr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1700"/>
            <a:ext cx="7772400" cy="444500"/>
          </a:xfrm>
        </p:spPr>
        <p:txBody>
          <a:bodyPr anchor="b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lseigneu\Desktop\PPT MAIN DEV\TESTING FILE SIZES\SET PS bkgs in PP saved as JPGs then used for template\A\_B AS POSTED w C bkgs dropped in\Slide4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2832100"/>
          </a:xfrm>
        </p:spPr>
        <p:txBody>
          <a:bodyPr anchor="ctr" anchorCtr="1"/>
          <a:lstStyle>
            <a:lvl1pPr algn="ctr">
              <a:defRPr sz="3200" b="1" i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99000"/>
            <a:ext cx="7772400" cy="444500"/>
          </a:xfrm>
        </p:spPr>
        <p:txBody>
          <a:bodyPr anchor="b"/>
          <a:lstStyle>
            <a:lvl1pPr marL="0" indent="0" algn="r">
              <a:buNone/>
              <a:defRPr sz="1600" i="1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no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06680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Your Initials, Presentation Title, Month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lseigneu\Desktop\template 032110 home\lite close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BKG-12x-Rules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316038"/>
            <a:ext cx="91440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0" tIns="45720" rIns="4572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0" tIns="45720" rIns="45720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999" y="6626225"/>
            <a:ext cx="521208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Your Initials, Presentation Title, Month Year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381000" cy="228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B4689765-5485-4130-8525-AA8B12692E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648325" y="6510338"/>
            <a:ext cx="2419350" cy="323851"/>
            <a:chOff x="5648325" y="6510338"/>
            <a:chExt cx="2419350" cy="323851"/>
          </a:xfrm>
        </p:grpSpPr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5653088" y="6619876"/>
              <a:ext cx="14478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Ins="228600"/>
            <a:lstStyle/>
            <a:p>
              <a:pPr>
                <a:spcBef>
                  <a:spcPct val="50000"/>
                </a:spcBef>
                <a:defRPr/>
              </a:pPr>
              <a:r>
                <a:rPr lang="en-US" sz="800" b="1" dirty="0">
                  <a:solidFill>
                    <a:schemeClr val="tx2"/>
                  </a:solidFill>
                  <a:cs typeface="ＭＳ Ｐゴシック" pitchFamily="-112" charset="-128"/>
                </a:rPr>
                <a:t>www.mentor.com</a:t>
              </a:r>
            </a:p>
          </p:txBody>
        </p:sp>
        <p:sp>
          <p:nvSpPr>
            <p:cNvPr id="1048" name="Text Box 24"/>
            <p:cNvSpPr txBox="1">
              <a:spLocks noChangeArrowheads="1"/>
            </p:cNvSpPr>
            <p:nvPr userDrawn="1"/>
          </p:nvSpPr>
          <p:spPr bwMode="auto">
            <a:xfrm>
              <a:off x="5648325" y="6510338"/>
              <a:ext cx="2419350" cy="198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700" dirty="0">
                  <a:solidFill>
                    <a:schemeClr val="tx2"/>
                  </a:solidFill>
                </a:rPr>
                <a:t>© </a:t>
              </a:r>
              <a:r>
                <a:rPr lang="en-US" sz="700" dirty="0" smtClean="0">
                  <a:solidFill>
                    <a:schemeClr val="tx2"/>
                  </a:solidFill>
                </a:rPr>
                <a:t>2014 </a:t>
              </a:r>
              <a:r>
                <a:rPr lang="en-US" sz="700" dirty="0">
                  <a:solidFill>
                    <a:schemeClr val="tx2"/>
                  </a:solidFill>
                </a:rPr>
                <a:t>Mentor Graphics Corp. </a:t>
              </a:r>
              <a:r>
                <a:rPr lang="en-US" sz="700" dirty="0" smtClean="0">
                  <a:solidFill>
                    <a:schemeClr val="tx2"/>
                  </a:solidFill>
                </a:rPr>
                <a:t>   </a:t>
              </a:r>
              <a:endParaRPr lang="en-US" sz="700" dirty="0">
                <a:solidFill>
                  <a:schemeClr val="tx2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9" r:id="rId2"/>
    <p:sldLayoutId id="2147483740" r:id="rId3"/>
    <p:sldLayoutId id="2147483741" r:id="rId4"/>
    <p:sldLayoutId id="2147483742" r:id="rId5"/>
    <p:sldLayoutId id="2147483726" r:id="rId6"/>
    <p:sldLayoutId id="2147483737" r:id="rId7"/>
    <p:sldLayoutId id="2147483743" r:id="rId8"/>
    <p:sldLayoutId id="2147483738" r:id="rId9"/>
    <p:sldLayoutId id="2147483744" r:id="rId10"/>
    <p:sldLayoutId id="2147483745" r:id="rId11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2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-112" charset="0"/>
          <a:ea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-112" charset="0"/>
          <a:ea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-112" charset="0"/>
          <a:ea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-112" charset="0"/>
          <a:ea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-112" charset="0"/>
        </a:defRPr>
      </a:lvl9pPr>
    </p:titleStyle>
    <p:bodyStyle>
      <a:lvl1pPr marL="342900" indent="-342900" algn="l" rtl="0" eaLnBrk="1" fontAlgn="base" hangingPunct="1">
        <a:spcBef>
          <a:spcPct val="30000"/>
        </a:spcBef>
        <a:spcAft>
          <a:spcPct val="0"/>
        </a:spcAft>
        <a:buClr>
          <a:srgbClr val="428C8A"/>
        </a:buClr>
        <a:buSzPct val="80000"/>
        <a:buFont typeface="Wingdings" pitchFamily="-112" charset="2"/>
        <a:buChar char="n"/>
        <a:defRPr sz="2400">
          <a:solidFill>
            <a:schemeClr val="tx2"/>
          </a:solidFill>
          <a:latin typeface="+mn-lt"/>
          <a:ea typeface="ＭＳ Ｐゴシック" pitchFamily="-112" charset="-128"/>
          <a:cs typeface="+mn-cs"/>
        </a:defRPr>
      </a:lvl1pPr>
      <a:lvl2pPr marL="803275" indent="-346075" algn="l" rtl="0" eaLnBrk="1" fontAlgn="base" hangingPunct="1">
        <a:spcBef>
          <a:spcPts val="0"/>
        </a:spcBef>
        <a:spcAft>
          <a:spcPct val="0"/>
        </a:spcAft>
        <a:buClr>
          <a:schemeClr val="bg2"/>
        </a:buClr>
        <a:buFont typeface="Tahoma" pitchFamily="-112" charset="0"/>
        <a:buChar char="—"/>
        <a:defRPr sz="2000">
          <a:solidFill>
            <a:schemeClr val="bg2"/>
          </a:solidFill>
          <a:latin typeface="+mn-lt"/>
          <a:ea typeface="ＭＳ Ｐゴシック" pitchFamily="-112" charset="-128"/>
        </a:defRPr>
      </a:lvl2pPr>
      <a:lvl3pPr marL="1193800" indent="-228600" algn="l" rtl="0" eaLnBrk="1" fontAlgn="base" hangingPunct="1">
        <a:spcBef>
          <a:spcPts val="0"/>
        </a:spcBef>
        <a:spcAft>
          <a:spcPct val="0"/>
        </a:spcAft>
        <a:buClr>
          <a:schemeClr val="bg2"/>
        </a:buClr>
        <a:buFont typeface="Tahoma" pitchFamily="-112" charset="0"/>
        <a:buChar char="–"/>
        <a:defRPr>
          <a:solidFill>
            <a:schemeClr val="bg2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lr>
          <a:schemeClr val="bg2"/>
        </a:buClr>
        <a:buFont typeface="Tahoma" pitchFamily="-112" charset="0"/>
        <a:buChar char="–"/>
        <a:defRPr sz="1600">
          <a:solidFill>
            <a:schemeClr val="bg2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3000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 sz="1600">
          <a:solidFill>
            <a:schemeClr val="bg2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30000"/>
        </a:spcBef>
        <a:spcAft>
          <a:spcPct val="0"/>
        </a:spcAft>
        <a:buClr>
          <a:schemeClr val="bg2"/>
        </a:buClr>
        <a:buFont typeface="Tahoma" pitchFamily="-112" charset="0"/>
        <a:defRPr sz="1600">
          <a:solidFill>
            <a:schemeClr val="bg2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30000"/>
        </a:spcBef>
        <a:spcAft>
          <a:spcPct val="0"/>
        </a:spcAft>
        <a:buClr>
          <a:schemeClr val="bg2"/>
        </a:buClr>
        <a:buFont typeface="Tahoma" pitchFamily="-112" charset="0"/>
        <a:defRPr sz="1600">
          <a:solidFill>
            <a:schemeClr val="bg2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30000"/>
        </a:spcBef>
        <a:spcAft>
          <a:spcPct val="0"/>
        </a:spcAft>
        <a:buClr>
          <a:schemeClr val="bg2"/>
        </a:buClr>
        <a:buFont typeface="Tahoma" pitchFamily="-112" charset="0"/>
        <a:defRPr sz="1600">
          <a:solidFill>
            <a:schemeClr val="bg2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30000"/>
        </a:spcBef>
        <a:spcAft>
          <a:spcPct val="0"/>
        </a:spcAft>
        <a:buClr>
          <a:schemeClr val="bg2"/>
        </a:buClr>
        <a:buFont typeface="Tahoma" pitchFamily="-112" charset="0"/>
        <a:defRPr sz="1600">
          <a:solidFill>
            <a:schemeClr val="bg2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57575" y="3878263"/>
            <a:ext cx="5313363" cy="541337"/>
          </a:xfrm>
        </p:spPr>
        <p:txBody>
          <a:bodyPr/>
          <a:lstStyle/>
          <a:p>
            <a:pPr eaLnBrk="1" hangingPunct="1"/>
            <a:r>
              <a:rPr lang="en-US" dirty="0" smtClean="0"/>
              <a:t>Michael J. Lorenzetti, Ph.D.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76601" y="27709"/>
            <a:ext cx="5867399" cy="2667000"/>
          </a:xfrm>
        </p:spPr>
        <p:txBody>
          <a:bodyPr/>
          <a:lstStyle/>
          <a:p>
            <a:pPr eaLnBrk="1" hangingPunct="1"/>
            <a:r>
              <a:rPr lang="en-US" dirty="0" smtClean="0"/>
              <a:t>Making a Difference in EDA – </a:t>
            </a:r>
            <a:r>
              <a:rPr lang="en-US" sz="3200" i="1" dirty="0" smtClean="0"/>
              <a:t>A Thank You to Bryan </a:t>
            </a:r>
            <a:r>
              <a:rPr lang="en-US" sz="3200" i="1" dirty="0" err="1" smtClean="0"/>
              <a:t>Preas</a:t>
            </a:r>
            <a:r>
              <a:rPr lang="en-US" sz="3200" i="1" dirty="0" smtClean="0"/>
              <a:t> for His Contributions to the Profession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448050" y="4279900"/>
            <a:ext cx="53086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>
              <a:spcBef>
                <a:spcPct val="30000"/>
              </a:spcBef>
              <a:buClr>
                <a:srgbClr val="428C8A"/>
              </a:buClr>
              <a:buSzPct val="105000"/>
              <a:buFont typeface="Wingdings" pitchFamily="-112" charset="2"/>
              <a:buNone/>
              <a:tabLst>
                <a:tab pos="3886200" algn="l"/>
              </a:tabLst>
            </a:pPr>
            <a:r>
              <a:rPr lang="en-US" sz="1800" dirty="0" smtClean="0">
                <a:solidFill>
                  <a:schemeClr val="tx2"/>
                </a:solidFill>
              </a:rPr>
              <a:t>April 1, 2014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 Library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1" b="15908"/>
          <a:stretch/>
        </p:blipFill>
        <p:spPr>
          <a:xfrm>
            <a:off x="533400" y="1524000"/>
            <a:ext cx="7986726" cy="4038600"/>
          </a:xfrm>
        </p:spPr>
      </p:pic>
    </p:spTree>
    <p:extLst>
      <p:ext uri="{BB962C8B-B14F-4D97-AF65-F5344CB8AC3E}">
        <p14:creationId xmlns:p14="http://schemas.microsoft.com/office/powerpoint/2010/main" val="2200296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DA Library Design and Development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34"/>
          <a:stretch/>
        </p:blipFill>
        <p:spPr>
          <a:xfrm>
            <a:off x="874832" y="1419256"/>
            <a:ext cx="7756471" cy="4829144"/>
          </a:xfrm>
        </p:spPr>
      </p:pic>
      <p:sp>
        <p:nvSpPr>
          <p:cNvPr id="3" name="TextBox 2"/>
          <p:cNvSpPr txBox="1"/>
          <p:nvPr/>
        </p:nvSpPr>
        <p:spPr>
          <a:xfrm>
            <a:off x="1676400" y="1219200"/>
            <a:ext cx="5857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[from SIGDA Newsletter,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vol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22, Number 1]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SIGDA Publications on CD-ROM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Your Initials, Presentation Title, Month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91" y="1316038"/>
            <a:ext cx="3802856" cy="507047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10000"/>
            <a:ext cx="2455460" cy="2384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3" y="1295400"/>
            <a:ext cx="2381053" cy="238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2428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CD ROM Compendium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5" y="1316038"/>
            <a:ext cx="7571909" cy="5070475"/>
          </a:xfrm>
        </p:spPr>
      </p:pic>
    </p:spTree>
    <p:extLst>
      <p:ext uri="{BB962C8B-B14F-4D97-AF65-F5344CB8AC3E}">
        <p14:creationId xmlns:p14="http://schemas.microsoft.com/office/powerpoint/2010/main" val="946701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SIGDA Publications on DVD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22" y="1295400"/>
            <a:ext cx="2494878" cy="2514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2541"/>
            <a:ext cx="2666999" cy="261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12440" r="21842" b="11483"/>
          <a:stretch/>
        </p:blipFill>
        <p:spPr>
          <a:xfrm>
            <a:off x="3110345" y="3571008"/>
            <a:ext cx="2909455" cy="27535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Benchmark Origins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Preas</a:t>
            </a:r>
            <a:r>
              <a:rPr lang="en-US" dirty="0" smtClean="0"/>
              <a:t>, B., </a:t>
            </a:r>
            <a:r>
              <a:rPr lang="en-US" i="1" dirty="0" smtClean="0"/>
              <a:t>Benchmarks for Cell-Based Layout Systems</a:t>
            </a:r>
            <a:r>
              <a:rPr lang="en-US" dirty="0" smtClean="0"/>
              <a:t> in 24</a:t>
            </a:r>
            <a:r>
              <a:rPr lang="en-US" baseline="30000" dirty="0" smtClean="0"/>
              <a:t>th</a:t>
            </a:r>
            <a:r>
              <a:rPr lang="en-US" dirty="0" smtClean="0"/>
              <a:t> Design Automation Conference Proceedings, pp 319-320, 1987</a:t>
            </a:r>
          </a:p>
          <a:p>
            <a:r>
              <a:rPr lang="en-US" dirty="0"/>
              <a:t>D. D. Hill, B. </a:t>
            </a:r>
            <a:r>
              <a:rPr lang="en-US" dirty="0" err="1"/>
              <a:t>Preas</a:t>
            </a:r>
            <a:r>
              <a:rPr lang="en-US" dirty="0"/>
              <a:t>, </a:t>
            </a:r>
            <a:r>
              <a:rPr lang="en-US" i="1" dirty="0"/>
              <a:t>Benchmarks for Cell Synthesis</a:t>
            </a:r>
            <a:r>
              <a:rPr lang="en-US" dirty="0"/>
              <a:t>, Proc. 27th Design Automation Conf., 1990, pp. 317-320.</a:t>
            </a:r>
          </a:p>
        </p:txBody>
      </p:sp>
    </p:spTree>
    <p:extLst>
      <p:ext uri="{BB962C8B-B14F-4D97-AF65-F5344CB8AC3E}">
        <p14:creationId xmlns:p14="http://schemas.microsoft.com/office/powerpoint/2010/main" val="1089731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SIGDA Benchmark Program 1989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Place and Route……Physical DA Workshop ‘87 </a:t>
            </a:r>
            <a:r>
              <a:rPr lang="en-US" sz="2000" dirty="0"/>
              <a:t>&amp; MCNC Workshop ’88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Module Generation………………………………Physical DA Workshop 1989</a:t>
            </a:r>
          </a:p>
          <a:p>
            <a:r>
              <a:rPr lang="en-US" sz="2000" dirty="0" smtClean="0"/>
              <a:t>Logic Synthesis……………………….……MCNC Workshop, 1987 and 1989</a:t>
            </a:r>
          </a:p>
          <a:p>
            <a:r>
              <a:rPr lang="en-US" sz="2000" dirty="0" smtClean="0"/>
              <a:t>Symbolic Layout &amp; Compaction…………………..…MCNC Workshop 1986</a:t>
            </a:r>
          </a:p>
          <a:p>
            <a:r>
              <a:rPr lang="en-US" sz="2000" dirty="0" smtClean="0"/>
              <a:t>Test Generation (combinational logic)………………………………ISCAS 85</a:t>
            </a:r>
          </a:p>
          <a:p>
            <a:r>
              <a:rPr lang="en-US" sz="2000" dirty="0"/>
              <a:t>Test Generation </a:t>
            </a:r>
            <a:r>
              <a:rPr lang="en-US" sz="2000" dirty="0" smtClean="0"/>
              <a:t>(sequential </a:t>
            </a:r>
            <a:r>
              <a:rPr lang="en-US" sz="2000" dirty="0"/>
              <a:t>logic</a:t>
            </a:r>
            <a:r>
              <a:rPr lang="en-US" sz="2000" dirty="0" smtClean="0"/>
              <a:t>)………………………………..ISCAS 1989</a:t>
            </a:r>
          </a:p>
          <a:p>
            <a:r>
              <a:rPr lang="en-US" sz="2000" dirty="0" smtClean="0"/>
              <a:t>High Level Synthesis…………………………………..SIGDA Workshop 1989 </a:t>
            </a:r>
          </a:p>
          <a:p>
            <a:r>
              <a:rPr lang="en-US" sz="2000" dirty="0" smtClean="0"/>
              <a:t>[source: SIGDA Newsletter, vol19, number 1]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6396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TODAES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30196" r="24680" b="31278"/>
          <a:stretch/>
        </p:blipFill>
        <p:spPr>
          <a:xfrm>
            <a:off x="236707" y="1676400"/>
            <a:ext cx="3725693" cy="3765755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038600" y="2057400"/>
            <a:ext cx="5105400" cy="2743200"/>
          </a:xfrm>
        </p:spPr>
        <p:txBody>
          <a:bodyPr/>
          <a:lstStyle/>
          <a:p>
            <a:r>
              <a:rPr lang="en-US" dirty="0" smtClean="0"/>
              <a:t>Proposed SIGDA electronic submission journal in 1991</a:t>
            </a:r>
          </a:p>
          <a:p>
            <a:r>
              <a:rPr lang="en-US" dirty="0" smtClean="0"/>
              <a:t>Recruited first editor in 1994</a:t>
            </a:r>
          </a:p>
          <a:p>
            <a:r>
              <a:rPr lang="en-US" dirty="0" smtClean="0"/>
              <a:t>First issue 1996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SIGDA Program Impacts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Textbook</a:t>
            </a:r>
          </a:p>
          <a:p>
            <a:r>
              <a:rPr lang="en-US" dirty="0" err="1" smtClean="0"/>
              <a:t>DALibrary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Electronic Publications</a:t>
            </a:r>
            <a:endParaRPr lang="en-US" dirty="0" smtClean="0"/>
          </a:p>
          <a:p>
            <a:r>
              <a:rPr lang="en-US" dirty="0" smtClean="0"/>
              <a:t>Workshop organizing</a:t>
            </a:r>
          </a:p>
          <a:p>
            <a:r>
              <a:rPr lang="en-US" dirty="0" smtClean="0"/>
              <a:t>Instituted Benchmark Program</a:t>
            </a:r>
          </a:p>
          <a:p>
            <a:r>
              <a:rPr lang="en-US" dirty="0" smtClean="0"/>
              <a:t>Proposed and Launched the new SIGDA journal (TODAES)</a:t>
            </a:r>
          </a:p>
          <a:p>
            <a:r>
              <a:rPr lang="en-US" dirty="0"/>
              <a:t>Scholarship and Travel Grant Expansion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64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DAC Volunteer 1982 - 1997</a:t>
            </a:r>
            <a:endParaRPr lang="en-US" b="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1982 – Publicity Chair</a:t>
            </a:r>
          </a:p>
          <a:p>
            <a:r>
              <a:rPr lang="en-US" sz="2000" dirty="0" smtClean="0"/>
              <a:t>1983-1984 – Audio-Visual Chairman</a:t>
            </a:r>
          </a:p>
          <a:p>
            <a:r>
              <a:rPr lang="en-US" sz="2000" dirty="0" smtClean="0"/>
              <a:t>1985 </a:t>
            </a:r>
            <a:r>
              <a:rPr lang="en-US" sz="2000" dirty="0"/>
              <a:t>– </a:t>
            </a:r>
            <a:r>
              <a:rPr lang="en-US" sz="2000" dirty="0" smtClean="0"/>
              <a:t>1993 Technical Program Committee Member</a:t>
            </a:r>
            <a:endParaRPr lang="en-US" sz="2000" dirty="0"/>
          </a:p>
          <a:p>
            <a:r>
              <a:rPr lang="en-US" sz="2000" dirty="0" smtClean="0"/>
              <a:t>1989 Publications Chair</a:t>
            </a:r>
          </a:p>
          <a:p>
            <a:r>
              <a:rPr lang="en-US" sz="2000" dirty="0" smtClean="0"/>
              <a:t>1990 Exhibits Technical Program Chair</a:t>
            </a:r>
          </a:p>
          <a:p>
            <a:r>
              <a:rPr lang="en-US" sz="2000" dirty="0" smtClean="0"/>
              <a:t>1991 Finance Chair</a:t>
            </a:r>
          </a:p>
          <a:p>
            <a:r>
              <a:rPr lang="en-US" sz="2000" dirty="0" smtClean="0"/>
              <a:t>1992 - 1993 Technical Program Chair</a:t>
            </a:r>
          </a:p>
          <a:p>
            <a:r>
              <a:rPr lang="en-US" sz="2000" dirty="0" smtClean="0"/>
              <a:t>1994 Vice Chair</a:t>
            </a:r>
          </a:p>
          <a:p>
            <a:r>
              <a:rPr lang="en-US" sz="2000" dirty="0" smtClean="0"/>
              <a:t>1995 General Chair 32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DAC</a:t>
            </a:r>
          </a:p>
          <a:p>
            <a:r>
              <a:rPr lang="en-US" sz="2000" dirty="0" smtClean="0"/>
              <a:t>1996 Past Chair</a:t>
            </a:r>
          </a:p>
          <a:p>
            <a:r>
              <a:rPr lang="en-US" sz="2000" dirty="0" smtClean="0"/>
              <a:t>1997 Electronic Systems Industry Chair</a:t>
            </a:r>
            <a:endParaRPr 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Gate Array and Standard Cell Layouts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43" y="1316038"/>
            <a:ext cx="4551713" cy="507047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/>
              <a:t>DAC Strategic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88" y="1316038"/>
            <a:ext cx="6341223" cy="5070475"/>
          </a:xfrm>
        </p:spPr>
      </p:pic>
      <p:sp>
        <p:nvSpPr>
          <p:cNvPr id="2" name="TextBox 1"/>
          <p:cNvSpPr txBox="1"/>
          <p:nvPr/>
        </p:nvSpPr>
        <p:spPr>
          <a:xfrm>
            <a:off x="3733800" y="2286000"/>
            <a:ext cx="5105400" cy="2308324"/>
          </a:xfrm>
          <a:prstGeom prst="rect">
            <a:avLst/>
          </a:prstGeom>
          <a:solidFill>
            <a:srgbClr val="FFCC00"/>
          </a:solidFill>
          <a:effectLst>
            <a:outerShdw blurRad="228600" dist="114300" dir="1200000" algn="l" rotWithShape="0">
              <a:prstClr val="black">
                <a:alpha val="61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“It is the mission of the DAC to be the premier</a:t>
            </a:r>
          </a:p>
          <a:p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orld wide forum for engineers, researchers and</a:t>
            </a:r>
          </a:p>
          <a:p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endors in the area of design automation applied to</a:t>
            </a:r>
          </a:p>
          <a:p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lectronic circuits and systems. The forum will</a:t>
            </a:r>
          </a:p>
          <a:p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romote professional growth, provide a fertile</a:t>
            </a:r>
          </a:p>
          <a:p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round for the interchange of ideas, advocate the</a:t>
            </a:r>
          </a:p>
          <a:p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mportance of education, and facilitate the</a:t>
            </a:r>
          </a:p>
          <a:p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xhibition of DA technology.”</a:t>
            </a:r>
            <a:endPara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/>
              <a:t>DAC Strategic Plan – </a:t>
            </a:r>
            <a:r>
              <a:rPr lang="en-US" dirty="0" err="1" smtClean="0"/>
              <a:t>con’t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>
                <a:solidFill>
                  <a:srgbClr val="333333"/>
                </a:solidFill>
              </a:rPr>
              <a:pPr/>
              <a:t>21</a:t>
            </a:fld>
            <a:endParaRPr lang="en-US">
              <a:solidFill>
                <a:srgbClr val="33333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7" y="1316038"/>
            <a:ext cx="8268965" cy="5070475"/>
          </a:xfrm>
        </p:spPr>
      </p:pic>
      <p:sp>
        <p:nvSpPr>
          <p:cNvPr id="2" name="TextBox 1"/>
          <p:cNvSpPr txBox="1"/>
          <p:nvPr/>
        </p:nvSpPr>
        <p:spPr>
          <a:xfrm>
            <a:off x="4419600" y="2133600"/>
            <a:ext cx="4572000" cy="1631216"/>
          </a:xfrm>
          <a:prstGeom prst="rect">
            <a:avLst/>
          </a:prstGeom>
          <a:solidFill>
            <a:srgbClr val="FFCC00"/>
          </a:solidFill>
          <a:effectLst>
            <a:outerShdw blurRad="228600" dist="88900" dir="2400000" algn="l" rotWithShape="0">
              <a:prstClr val="black">
                <a:alpha val="61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Appoint two co-chairs to the Technical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 Committee who will be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esponsible for the EDA development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rogram and the design methodology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rogram, respectively.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747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DAC Impacts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25 years of DA Compendium</a:t>
            </a:r>
          </a:p>
          <a:p>
            <a:r>
              <a:rPr lang="en-US" dirty="0" smtClean="0"/>
              <a:t>First Proposed the User Track in 1991 and drove it to be a permanent part of DAC</a:t>
            </a:r>
          </a:p>
          <a:p>
            <a:r>
              <a:rPr lang="en-US" dirty="0" smtClean="0"/>
              <a:t>Strategic Planning Committee in 1995</a:t>
            </a:r>
          </a:p>
          <a:p>
            <a:r>
              <a:rPr lang="en-US" dirty="0"/>
              <a:t>Put DAC on Web in </a:t>
            </a:r>
            <a:r>
              <a:rPr lang="en-US" dirty="0" smtClean="0"/>
              <a:t>1995</a:t>
            </a:r>
          </a:p>
          <a:p>
            <a:r>
              <a:rPr lang="en-US" dirty="0" smtClean="0"/>
              <a:t>Panel Sessions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93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Summary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25 Years of Electronic Design Automation</a:t>
            </a:r>
          </a:p>
          <a:p>
            <a:r>
              <a:rPr lang="en-US" dirty="0" smtClean="0"/>
              <a:t>Physical Design Automation Text Book</a:t>
            </a:r>
          </a:p>
          <a:p>
            <a:r>
              <a:rPr lang="en-US" dirty="0" smtClean="0"/>
              <a:t>Started the DA Library</a:t>
            </a:r>
          </a:p>
          <a:p>
            <a:r>
              <a:rPr lang="en-US" dirty="0" smtClean="0"/>
              <a:t>Started the Benchmark System</a:t>
            </a:r>
          </a:p>
          <a:p>
            <a:r>
              <a:rPr lang="en-US" dirty="0" smtClean="0"/>
              <a:t>Organized Countless Workshops</a:t>
            </a:r>
          </a:p>
          <a:p>
            <a:r>
              <a:rPr lang="en-US" dirty="0"/>
              <a:t>Pushed Forward the Scholarship and Travel Grant </a:t>
            </a:r>
            <a:r>
              <a:rPr lang="en-US" dirty="0" smtClean="0"/>
              <a:t>Programs</a:t>
            </a:r>
          </a:p>
          <a:p>
            <a:r>
              <a:rPr lang="en-US" dirty="0"/>
              <a:t>First Proposed the DAC Designer Track</a:t>
            </a:r>
          </a:p>
          <a:p>
            <a:r>
              <a:rPr lang="en-US" dirty="0" smtClean="0"/>
              <a:t>Drove the DAC Strategic Plan</a:t>
            </a:r>
          </a:p>
          <a:p>
            <a:r>
              <a:rPr lang="en-US" dirty="0" smtClean="0"/>
              <a:t>DAC </a:t>
            </a:r>
            <a:r>
              <a:rPr lang="en-US" smtClean="0"/>
              <a:t>Web Page</a:t>
            </a: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381000" cy="228600"/>
          </a:xfrm>
        </p:spPr>
        <p:txBody>
          <a:bodyPr/>
          <a:lstStyle/>
          <a:p>
            <a:fld id="{B4689765-5485-4130-8525-AA8B12692EF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074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Dissertation August 1979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8325"/>
          <a:stretch/>
        </p:blipFill>
        <p:spPr>
          <a:xfrm>
            <a:off x="2286000" y="1219200"/>
            <a:ext cx="4546155" cy="51054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Structured Custom Layout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6" y="1967611"/>
            <a:ext cx="5077968" cy="3767328"/>
          </a:xfrm>
        </p:spPr>
      </p:pic>
    </p:spTree>
    <p:extLst>
      <p:ext uri="{BB962C8B-B14F-4D97-AF65-F5344CB8AC3E}">
        <p14:creationId xmlns:p14="http://schemas.microsoft.com/office/powerpoint/2010/main" val="2169494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DAC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9" y="1676400"/>
            <a:ext cx="7084123" cy="4419599"/>
          </a:xfrm>
        </p:spPr>
      </p:pic>
    </p:spTree>
    <p:extLst>
      <p:ext uri="{BB962C8B-B14F-4D97-AF65-F5344CB8AC3E}">
        <p14:creationId xmlns:p14="http://schemas.microsoft.com/office/powerpoint/2010/main" val="1858397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Textbook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5" b="5866"/>
          <a:stretch/>
        </p:blipFill>
        <p:spPr>
          <a:xfrm>
            <a:off x="2286000" y="1219200"/>
            <a:ext cx="4305230" cy="51054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Textbook Authors</a:t>
            </a:r>
            <a:endParaRPr lang="en-US" b="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35" y="1316038"/>
            <a:ext cx="3551130" cy="507047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25 Years of DA Compendium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689765-5485-4130-8525-AA8B12692E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6472" y="1316038"/>
            <a:ext cx="3802856" cy="5070475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4495800" cy="3871913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 smtClean="0"/>
              <a:t>Physical Design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Simulation and Test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Synthesis, Systems and User Interface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DALibrary</a:t>
            </a:r>
            <a:r>
              <a:rPr lang="en-US" dirty="0" smtClean="0"/>
              <a:t> Proposal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689765-5485-4130-8525-AA8B12692E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6" y="1295400"/>
            <a:ext cx="7967547" cy="5091113"/>
          </a:xfrm>
        </p:spPr>
      </p:pic>
    </p:spTree>
    <p:extLst>
      <p:ext uri="{BB962C8B-B14F-4D97-AF65-F5344CB8AC3E}">
        <p14:creationId xmlns:p14="http://schemas.microsoft.com/office/powerpoint/2010/main" val="1030390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tle of Presentation Maximum Three Lines Aligned from the Bottom&amp;quot;&quot;/&gt;&lt;property id=&quot;20307&quot; value=&quot;266&quot;/&gt;&lt;/object&gt;&lt;object type=&quot;3&quot; unique_id=&quot;10005&quot;&gt;&lt;property id=&quot;20148&quot; value=&quot;5&quot;/&gt;&lt;property id=&quot;20300&quot; value=&quot;Slide 2 - &amp;quot;Titles Are Tahoma 30 pt, Bold, Flush Left, Initial Caps, Edit to Fit Two Lines Max.&amp;quot;&quot;/&gt;&lt;property id=&quot;20307&quot; value=&quot;259&quot;/&gt;&lt;/object&gt;&lt;object type=&quot;3&quot; unique_id=&quot;10006&quot;&gt;&lt;property id=&quot;20148&quot; value=&quot;5&quot;/&gt;&lt;property id=&quot;20300&quot; value=&quot;Slide 3 - &amp;quot;Titles Are Two Lines Maximum, Vertically Aligned from Bottom of Text Box&amp;quot;&quot;/&gt;&lt;property id=&quot;20307&quot; value=&quot;256&quot;/&gt;&lt;/object&gt;&lt;object type=&quot;3&quot; unique_id=&quot;10007&quot;&gt;&lt;property id=&quot;20148&quot; value=&quot;5&quot;/&gt;&lt;property id=&quot;20300&quot; value=&quot;Slide 4 - &amp;quot;Tips&amp;quot;&quot;/&gt;&lt;property id=&quot;20307&quot; value=&quot;272&quot;/&gt;&lt;/object&gt;&lt;object type=&quot;3&quot; unique_id=&quot;10008&quot;&gt;&lt;property id=&quot;20148&quot; value=&quot;5&quot;/&gt;&lt;property id=&quot;20300&quot; value=&quot;Slide 5 - &amp;quot;Tips&amp;quot;&quot;/&gt;&lt;property id=&quot;20307&quot; value=&quot;268&quot;/&gt;&lt;/object&gt;&lt;object type=&quot;3&quot; unique_id=&quot;10009&quot;&gt;&lt;property id=&quot;20148&quot; value=&quot;5&quot;/&gt;&lt;property id=&quot;20300&quot; value=&quot;Slide 6 - &amp;quot;TRANSITION OR &amp;#x0D;&amp;#x0A;SECTION HEADING  &amp;quot;&quot;/&gt;&lt;property id=&quot;20307&quot; value=&quot;260&quot;/&gt;&lt;/object&gt;&lt;object type=&quot;3&quot; unique_id=&quot;10010&quot;&gt;&lt;property id=&quot;20148&quot; value=&quot;5&quot;/&gt;&lt;property id=&quot;20300&quot; value=&quot;Slide 7 - &amp;quot;Graphic Tips&amp;quot;&quot;/&gt;&lt;property id=&quot;20307&quot; value=&quot;258&quot;/&gt;&lt;/object&gt;&lt;object type=&quot;3&quot; unique_id=&quot;10011&quot;&gt;&lt;property id=&quot;20148&quot; value=&quot;5&quot;/&gt;&lt;property id=&quot;20300&quot; value=&quot;Slide 8 - &amp;quot;Make your presentations easy to share&amp;quot;&quot;/&gt;&lt;property id=&quot;20307&quot; value=&quot;262&quot;/&gt;&lt;/object&gt;&lt;object type=&quot;3&quot; unique_id=&quot;10012&quot;&gt;&lt;property id=&quot;20148&quot; value=&quot;5&quot;/&gt;&lt;property id=&quot;20300&quot; value=&quot;Slide 9 - &amp;quot;Chart Slide&amp;quot;&quot;/&gt;&lt;property id=&quot;20307&quot; value=&quot;267&quot;/&gt;&lt;/object&gt;&lt;object type=&quot;3&quot; unique_id=&quot;10013&quot;&gt;&lt;property id=&quot;20148&quot; value=&quot;5&quot;/&gt;&lt;property id=&quot;20300&quot; value=&quot;Slide 10&quot;/&gt;&lt;property id=&quot;20307&quot; value=&quot;264&quot;/&gt;&lt;/object&gt;&lt;object type=&quot;3&quot; unique_id=&quot;10014&quot;&gt;&lt;property id=&quot;20148&quot; value=&quot;5&quot;/&gt;&lt;property id=&quot;20300&quot; value=&quot;Slide 12 - &amp;quot;A Few Basic Elements&amp;quot;&quot;/&gt;&lt;property id=&quot;20307&quot; value=&quot;269&quot;/&gt;&lt;/object&gt;&lt;object type=&quot;3&quot; unique_id=&quot;10015&quot;&gt;&lt;property id=&quot;20148&quot; value=&quot;5&quot;/&gt;&lt;property id=&quot;20300&quot; value=&quot;Slide 13 - &amp;quot;Example of Objectives &amp;amp; Results Slide&amp;quot;&quot;/&gt;&lt;property id=&quot;20307&quot; value=&quot;270&quot;/&gt;&lt;/object&gt;&lt;object type=&quot;3&quot; unique_id=&quot;10016&quot;&gt;&lt;property id=&quot;20148&quot; value=&quot;5&quot;/&gt;&lt;property id=&quot;20300&quot; value=&quot;Slide 14 - &amp;quot;Example of Objectives &amp;amp; Results Slide&amp;quot;&quot;/&gt;&lt;property id=&quot;20307&quot; value=&quot;271&quot;/&gt;&lt;/object&gt;&lt;object type=&quot;3&quot; unique_id=&quot;10152&quot;&gt;&lt;property id=&quot;20148&quot; value=&quot;5&quot;/&gt;&lt;property id=&quot;20300&quot; value=&quot;Slide 11 - &amp;quot;Title of Presentation Maximum Three Lines Aligned from the Bottom&amp;quot;&quot;/&gt;&lt;property id=&quot;20307&quot; value=&quot;27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entor PPT Master">
  <a:themeElements>
    <a:clrScheme name="Mentor Template C April 2010">
      <a:dk1>
        <a:srgbClr val="333333"/>
      </a:dk1>
      <a:lt1>
        <a:srgbClr val="FFFFFF"/>
      </a:lt1>
      <a:dk2>
        <a:srgbClr val="333333"/>
      </a:dk2>
      <a:lt2>
        <a:srgbClr val="5F5F5F"/>
      </a:lt2>
      <a:accent1>
        <a:srgbClr val="3398FF"/>
      </a:accent1>
      <a:accent2>
        <a:srgbClr val="333399"/>
      </a:accent2>
      <a:accent3>
        <a:srgbClr val="009999"/>
      </a:accent3>
      <a:accent4>
        <a:srgbClr val="99CC00"/>
      </a:accent4>
      <a:accent5>
        <a:srgbClr val="AE67FF"/>
      </a:accent5>
      <a:accent6>
        <a:srgbClr val="F9A70F"/>
      </a:accent6>
      <a:hlink>
        <a:srgbClr val="1950FF"/>
      </a:hlink>
      <a:folHlink>
        <a:srgbClr val="EA0000"/>
      </a:folHlink>
    </a:clrScheme>
    <a:fontScheme name="Mentor2007  rev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9525" cap="flat" cmpd="sng" algn="ctr">
          <a:solidFill>
            <a:schemeClr val="bg1"/>
          </a:solidFill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>
        <a:noFill/>
        <a:ln w="19050" cap="flat" cmpd="sng" algn="ctr">
          <a:solidFill>
            <a:schemeClr val="tx1"/>
          </a:solidFill>
          <a:prstDash val="solid"/>
          <a:tailEnd type="none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2000"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C1C1C"/>
        </a:dk1>
        <a:lt1>
          <a:srgbClr val="FFFFFF"/>
        </a:lt1>
        <a:dk2>
          <a:srgbClr val="1C1C1C"/>
        </a:dk2>
        <a:lt2>
          <a:srgbClr val="808080"/>
        </a:lt2>
        <a:accent1>
          <a:srgbClr val="FFCC00"/>
        </a:accent1>
        <a:accent2>
          <a:srgbClr val="6666FF"/>
        </a:accent2>
        <a:accent3>
          <a:srgbClr val="FFFFFF"/>
        </a:accent3>
        <a:accent4>
          <a:srgbClr val="161616"/>
        </a:accent4>
        <a:accent5>
          <a:srgbClr val="FFE2AA"/>
        </a:accent5>
        <a:accent6>
          <a:srgbClr val="5C5CE7"/>
        </a:accent6>
        <a:hlink>
          <a:srgbClr val="FF6600"/>
        </a:hlink>
        <a:folHlink>
          <a:srgbClr val="00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C1C1C"/>
        </a:dk1>
        <a:lt1>
          <a:srgbClr val="FFFFFF"/>
        </a:lt1>
        <a:dk2>
          <a:srgbClr val="1C1C1C"/>
        </a:dk2>
        <a:lt2>
          <a:srgbClr val="808080"/>
        </a:lt2>
        <a:accent1>
          <a:srgbClr val="FF9900"/>
        </a:accent1>
        <a:accent2>
          <a:srgbClr val="333399"/>
        </a:accent2>
        <a:accent3>
          <a:srgbClr val="FFFFFF"/>
        </a:accent3>
        <a:accent4>
          <a:srgbClr val="161616"/>
        </a:accent4>
        <a:accent5>
          <a:srgbClr val="FFCAAA"/>
        </a:accent5>
        <a:accent6>
          <a:srgbClr val="2D2D8A"/>
        </a:accent6>
        <a:hlink>
          <a:srgbClr val="A50021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C1C1C"/>
        </a:dk1>
        <a:lt1>
          <a:srgbClr val="FFFFFF"/>
        </a:lt1>
        <a:dk2>
          <a:srgbClr val="1C1C1C"/>
        </a:dk2>
        <a:lt2>
          <a:srgbClr val="808080"/>
        </a:lt2>
        <a:accent1>
          <a:srgbClr val="99CC00"/>
        </a:accent1>
        <a:accent2>
          <a:srgbClr val="008BEA"/>
        </a:accent2>
        <a:accent3>
          <a:srgbClr val="FFFFFF"/>
        </a:accent3>
        <a:accent4>
          <a:srgbClr val="161616"/>
        </a:accent4>
        <a:accent5>
          <a:srgbClr val="CAE2AA"/>
        </a:accent5>
        <a:accent6>
          <a:srgbClr val="007DD4"/>
        </a:accent6>
        <a:hlink>
          <a:srgbClr val="F9A70F"/>
        </a:hlink>
        <a:folHlink>
          <a:srgbClr val="E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1C1C1C"/>
        </a:dk2>
        <a:lt2>
          <a:srgbClr val="808080"/>
        </a:lt2>
        <a:accent1>
          <a:srgbClr val="99CC00"/>
        </a:accent1>
        <a:accent2>
          <a:srgbClr val="008BEA"/>
        </a:accent2>
        <a:accent3>
          <a:srgbClr val="FFFFFF"/>
        </a:accent3>
        <a:accent4>
          <a:srgbClr val="161616"/>
        </a:accent4>
        <a:accent5>
          <a:srgbClr val="CAE2AA"/>
        </a:accent5>
        <a:accent6>
          <a:srgbClr val="007DD4"/>
        </a:accent6>
        <a:hlink>
          <a:srgbClr val="F9A70F"/>
        </a:hlink>
        <a:folHlink>
          <a:srgbClr val="BB0ED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3333"/>
        </a:dk1>
        <a:lt1>
          <a:srgbClr val="FFFFFF"/>
        </a:lt1>
        <a:dk2>
          <a:srgbClr val="333333"/>
        </a:dk2>
        <a:lt2>
          <a:srgbClr val="5F5F5F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2A2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3333"/>
        </a:dk1>
        <a:lt1>
          <a:srgbClr val="FFFFFF"/>
        </a:lt1>
        <a:dk2>
          <a:srgbClr val="333333"/>
        </a:dk2>
        <a:lt2>
          <a:srgbClr val="5F5F5F"/>
        </a:lt2>
        <a:accent1>
          <a:srgbClr val="99CCFF"/>
        </a:accent1>
        <a:accent2>
          <a:srgbClr val="333399"/>
        </a:accent2>
        <a:accent3>
          <a:srgbClr val="FFFFFF"/>
        </a:accent3>
        <a:accent4>
          <a:srgbClr val="2A2A2A"/>
        </a:accent4>
        <a:accent5>
          <a:srgbClr val="CAE2F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Starter_Rev_E2</Template>
  <TotalTime>2221</TotalTime>
  <Words>668</Words>
  <Application>Microsoft Office PowerPoint</Application>
  <PresentationFormat>Letter Paper (8.5x11 in)</PresentationFormat>
  <Paragraphs>149</Paragraphs>
  <Slides>24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Mentor PPT Master</vt:lpstr>
      <vt:lpstr>Making a Difference in EDA – A Thank You to Bryan Preas for His Contributions to the Profession</vt:lpstr>
      <vt:lpstr>Gate Array and Standard Cell Layouts</vt:lpstr>
      <vt:lpstr>Dissertation August 1979</vt:lpstr>
      <vt:lpstr>Structured Custom Layout</vt:lpstr>
      <vt:lpstr>DAC</vt:lpstr>
      <vt:lpstr>Textbook</vt:lpstr>
      <vt:lpstr>Textbook Authors</vt:lpstr>
      <vt:lpstr>25 Years of DA Compendium</vt:lpstr>
      <vt:lpstr>DALibrary Proposal</vt:lpstr>
      <vt:lpstr>DA Library</vt:lpstr>
      <vt:lpstr>DA Library Design and Development</vt:lpstr>
      <vt:lpstr>SIGDA Publications on CD-ROM</vt:lpstr>
      <vt:lpstr>CD ROM Compendium</vt:lpstr>
      <vt:lpstr>SIGDA Publications on DVD</vt:lpstr>
      <vt:lpstr>Benchmark Origins</vt:lpstr>
      <vt:lpstr>SIGDA Benchmark Program 1989</vt:lpstr>
      <vt:lpstr>TODAES</vt:lpstr>
      <vt:lpstr>SIGDA Program Impacts</vt:lpstr>
      <vt:lpstr>DAC Volunteer 1982 - 1997</vt:lpstr>
      <vt:lpstr>DAC Strategic Plan</vt:lpstr>
      <vt:lpstr>DAC Strategic Plan – con’t</vt:lpstr>
      <vt:lpstr>DAC Impacts</vt:lpstr>
      <vt:lpstr>Summary</vt:lpstr>
      <vt:lpstr>PowerPoint Presentation</vt:lpstr>
    </vt:vector>
  </TitlesOfParts>
  <Company>MGC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Title – 36pt, Three Lines Max. Anchor: Bottom Left</dc:title>
  <dc:creator>lseigneu</dc:creator>
  <cp:lastModifiedBy>Lorenzetti, Mike</cp:lastModifiedBy>
  <cp:revision>77</cp:revision>
  <dcterms:created xsi:type="dcterms:W3CDTF">2011-12-28T21:33:21Z</dcterms:created>
  <dcterms:modified xsi:type="dcterms:W3CDTF">2014-03-27T23:12:41Z</dcterms:modified>
</cp:coreProperties>
</file>