
<file path=[Content_Types].xml><?xml version="1.0" encoding="utf-8"?>
<Types xmlns="http://schemas.openxmlformats.org/package/2006/content-types">
  <Default Extension="jpg" ContentType="image/jpeg"/>
  <Default Extension="emf" ContentType="image/x-emf"/>
  <Default Extension="xls" ContentType="application/vnd.ms-excel"/>
  <Default Extension="doc" ContentType="application/msword"/>
  <Default Extension="xml" ContentType="application/xml"/>
  <Default Extension="jpeg" ContentType="image/jpeg"/>
  <Default Extension="vml" ContentType="application/vnd.openxmlformats-officedocument.vmlDrawing"/>
  <Default Extension="bin" ContentType="application/vnd.openxmlformats-officedocument.presentationml.printerSettings"/>
  <Default Extension="png" ContentType="image/png"/>
  <Default Extension="wmf" ContentType="image/x-wmf"/>
  <Default Extension="rels" ContentType="application/vnd.openxmlformats-package.relationships+xml"/>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786" r:id="rId2"/>
    <p:sldMasterId id="2147483798" r:id="rId3"/>
    <p:sldMasterId id="2147483810" r:id="rId4"/>
    <p:sldMasterId id="2147483822" r:id="rId5"/>
    <p:sldMasterId id="2147483834" r:id="rId6"/>
    <p:sldMasterId id="2147483847" r:id="rId7"/>
    <p:sldMasterId id="2147483860" r:id="rId8"/>
    <p:sldMasterId id="2147483876" r:id="rId9"/>
    <p:sldMasterId id="2147483892" r:id="rId10"/>
    <p:sldMasterId id="2147483909" r:id="rId11"/>
    <p:sldMasterId id="2147483924" r:id="rId12"/>
  </p:sldMasterIdLst>
  <p:notesMasterIdLst>
    <p:notesMasterId r:id="rId53"/>
  </p:notesMasterIdLst>
  <p:handoutMasterIdLst>
    <p:handoutMasterId r:id="rId54"/>
  </p:handoutMasterIdLst>
  <p:sldIdLst>
    <p:sldId id="660" r:id="rId13"/>
    <p:sldId id="694" r:id="rId14"/>
    <p:sldId id="661" r:id="rId15"/>
    <p:sldId id="662" r:id="rId16"/>
    <p:sldId id="663" r:id="rId17"/>
    <p:sldId id="696" r:id="rId18"/>
    <p:sldId id="667" r:id="rId19"/>
    <p:sldId id="665" r:id="rId20"/>
    <p:sldId id="666" r:id="rId21"/>
    <p:sldId id="668" r:id="rId22"/>
    <p:sldId id="664" r:id="rId23"/>
    <p:sldId id="697" r:id="rId24"/>
    <p:sldId id="699" r:id="rId25"/>
    <p:sldId id="700" r:id="rId26"/>
    <p:sldId id="679" r:id="rId27"/>
    <p:sldId id="680" r:id="rId28"/>
    <p:sldId id="678" r:id="rId29"/>
    <p:sldId id="681" r:id="rId30"/>
    <p:sldId id="676" r:id="rId31"/>
    <p:sldId id="701" r:id="rId32"/>
    <p:sldId id="691" r:id="rId33"/>
    <p:sldId id="688" r:id="rId34"/>
    <p:sldId id="689" r:id="rId35"/>
    <p:sldId id="682" r:id="rId36"/>
    <p:sldId id="683" r:id="rId37"/>
    <p:sldId id="684" r:id="rId38"/>
    <p:sldId id="685" r:id="rId39"/>
    <p:sldId id="686" r:id="rId40"/>
    <p:sldId id="687" r:id="rId41"/>
    <p:sldId id="692" r:id="rId42"/>
    <p:sldId id="702" r:id="rId43"/>
    <p:sldId id="712" r:id="rId44"/>
    <p:sldId id="715" r:id="rId45"/>
    <p:sldId id="714" r:id="rId46"/>
    <p:sldId id="703" r:id="rId47"/>
    <p:sldId id="705" r:id="rId48"/>
    <p:sldId id="706" r:id="rId49"/>
    <p:sldId id="716" r:id="rId50"/>
    <p:sldId id="698" r:id="rId51"/>
    <p:sldId id="713" r:id="rId52"/>
  </p:sldIdLst>
  <p:sldSz cx="9144000" cy="6858000" type="screen4x3"/>
  <p:notesSz cx="6858000" cy="9144000"/>
  <p:defaultTextStyle>
    <a:defPPr>
      <a:defRPr lang="en-US"/>
    </a:defPPr>
    <a:lvl1pPr algn="l" rtl="0" fontAlgn="base">
      <a:spcBef>
        <a:spcPct val="0"/>
      </a:spcBef>
      <a:spcAft>
        <a:spcPct val="0"/>
      </a:spcAft>
      <a:defRPr sz="2800" b="1" kern="1200">
        <a:solidFill>
          <a:srgbClr val="1F366F"/>
        </a:solidFill>
        <a:latin typeface="Arial Narrow" charset="0"/>
        <a:ea typeface="宋体" charset="-122"/>
        <a:cs typeface="宋体" charset="-122"/>
      </a:defRPr>
    </a:lvl1pPr>
    <a:lvl2pPr marL="457200" algn="l" rtl="0" fontAlgn="base">
      <a:spcBef>
        <a:spcPct val="0"/>
      </a:spcBef>
      <a:spcAft>
        <a:spcPct val="0"/>
      </a:spcAft>
      <a:defRPr sz="2800" b="1" kern="1200">
        <a:solidFill>
          <a:srgbClr val="1F366F"/>
        </a:solidFill>
        <a:latin typeface="Arial Narrow" charset="0"/>
        <a:ea typeface="宋体" charset="-122"/>
        <a:cs typeface="宋体" charset="-122"/>
      </a:defRPr>
    </a:lvl2pPr>
    <a:lvl3pPr marL="914400" algn="l" rtl="0" fontAlgn="base">
      <a:spcBef>
        <a:spcPct val="0"/>
      </a:spcBef>
      <a:spcAft>
        <a:spcPct val="0"/>
      </a:spcAft>
      <a:defRPr sz="2800" b="1" kern="1200">
        <a:solidFill>
          <a:srgbClr val="1F366F"/>
        </a:solidFill>
        <a:latin typeface="Arial Narrow" charset="0"/>
        <a:ea typeface="宋体" charset="-122"/>
        <a:cs typeface="宋体" charset="-122"/>
      </a:defRPr>
    </a:lvl3pPr>
    <a:lvl4pPr marL="1371600" algn="l" rtl="0" fontAlgn="base">
      <a:spcBef>
        <a:spcPct val="0"/>
      </a:spcBef>
      <a:spcAft>
        <a:spcPct val="0"/>
      </a:spcAft>
      <a:defRPr sz="2800" b="1" kern="1200">
        <a:solidFill>
          <a:srgbClr val="1F366F"/>
        </a:solidFill>
        <a:latin typeface="Arial Narrow" charset="0"/>
        <a:ea typeface="宋体" charset="-122"/>
        <a:cs typeface="宋体" charset="-122"/>
      </a:defRPr>
    </a:lvl4pPr>
    <a:lvl5pPr marL="1828800" algn="l" rtl="0" fontAlgn="base">
      <a:spcBef>
        <a:spcPct val="0"/>
      </a:spcBef>
      <a:spcAft>
        <a:spcPct val="0"/>
      </a:spcAft>
      <a:defRPr sz="2800" b="1" kern="1200">
        <a:solidFill>
          <a:srgbClr val="1F366F"/>
        </a:solidFill>
        <a:latin typeface="Arial Narrow" charset="0"/>
        <a:ea typeface="宋体" charset="-122"/>
        <a:cs typeface="宋体" charset="-122"/>
      </a:defRPr>
    </a:lvl5pPr>
    <a:lvl6pPr marL="2286000" algn="l" defTabSz="457200" rtl="0" eaLnBrk="1" latinLnBrk="0" hangingPunct="1">
      <a:defRPr sz="2800" b="1" kern="1200">
        <a:solidFill>
          <a:srgbClr val="1F366F"/>
        </a:solidFill>
        <a:latin typeface="Arial Narrow" charset="0"/>
        <a:ea typeface="宋体" charset="-122"/>
        <a:cs typeface="宋体" charset="-122"/>
      </a:defRPr>
    </a:lvl6pPr>
    <a:lvl7pPr marL="2743200" algn="l" defTabSz="457200" rtl="0" eaLnBrk="1" latinLnBrk="0" hangingPunct="1">
      <a:defRPr sz="2800" b="1" kern="1200">
        <a:solidFill>
          <a:srgbClr val="1F366F"/>
        </a:solidFill>
        <a:latin typeface="Arial Narrow" charset="0"/>
        <a:ea typeface="宋体" charset="-122"/>
        <a:cs typeface="宋体" charset="-122"/>
      </a:defRPr>
    </a:lvl7pPr>
    <a:lvl8pPr marL="3200400" algn="l" defTabSz="457200" rtl="0" eaLnBrk="1" latinLnBrk="0" hangingPunct="1">
      <a:defRPr sz="2800" b="1" kern="1200">
        <a:solidFill>
          <a:srgbClr val="1F366F"/>
        </a:solidFill>
        <a:latin typeface="Arial Narrow" charset="0"/>
        <a:ea typeface="宋体" charset="-122"/>
        <a:cs typeface="宋体" charset="-122"/>
      </a:defRPr>
    </a:lvl8pPr>
    <a:lvl9pPr marL="3657600" algn="l" defTabSz="457200" rtl="0" eaLnBrk="1" latinLnBrk="0" hangingPunct="1">
      <a:defRPr sz="2800" b="1" kern="1200">
        <a:solidFill>
          <a:srgbClr val="1F366F"/>
        </a:solidFill>
        <a:latin typeface="Arial Narrow" charset="0"/>
        <a:ea typeface="宋体" charset="-122"/>
        <a:cs typeface="宋体"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ACD8F6"/>
    <a:srgbClr val="FF3300"/>
    <a:srgbClr val="CC6600"/>
    <a:srgbClr val="FFFFFF"/>
    <a:srgbClr val="3333FF"/>
    <a:srgbClr val="FF0000"/>
    <a:srgbClr val="9966FF"/>
    <a:srgbClr val="FF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6" autoAdjust="0"/>
  </p:normalViewPr>
  <p:slideViewPr>
    <p:cSldViewPr>
      <p:cViewPr varScale="1">
        <p:scale>
          <a:sx n="112" d="100"/>
          <a:sy n="112" d="100"/>
        </p:scale>
        <p:origin x="-70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4E98A-56E6-417C-92B9-4B8ED2C39CC4}" type="datetimeFigureOut">
              <a:rPr lang="en-US" smtClean="0"/>
              <a:pPr/>
              <a:t>4/1/14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3ED685-51EB-47B8-BF5C-53500B5BDA6F}" type="slidenum">
              <a:rPr lang="en-US" smtClean="0"/>
              <a:pPr/>
              <a:t>‹#›</a:t>
            </a:fld>
            <a:endParaRPr lang="en-US"/>
          </a:p>
        </p:txBody>
      </p:sp>
    </p:spTree>
    <p:extLst>
      <p:ext uri="{BB962C8B-B14F-4D97-AF65-F5344CB8AC3E}">
        <p14:creationId xmlns:p14="http://schemas.microsoft.com/office/powerpoint/2010/main" val="164904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US" altLang="zh-CN"/>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EE86E1B4-CEE3-1D4F-8156-3F3BBAA4748A}" type="slidenum">
              <a:rPr lang="zh-CN" altLang="en-US"/>
              <a:pPr/>
              <a:t>‹#›</a:t>
            </a:fld>
            <a:endParaRPr lang="en-US" altLang="zh-CN"/>
          </a:p>
        </p:txBody>
      </p:sp>
    </p:spTree>
    <p:extLst>
      <p:ext uri="{BB962C8B-B14F-4D97-AF65-F5344CB8AC3E}">
        <p14:creationId xmlns:p14="http://schemas.microsoft.com/office/powerpoint/2010/main" val="415327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1400">
                <a:solidFill>
                  <a:schemeClr val="tx1"/>
                </a:solidFill>
                <a:latin typeface="Times New Roman" charset="0"/>
                <a:ea typeface="MS PGothic" charset="0"/>
                <a:cs typeface="MS PGothic" charset="0"/>
              </a:defRPr>
            </a:lvl1pPr>
            <a:lvl2pPr marL="742950" indent="-285750" defTabSz="966788" eaLnBrk="0" hangingPunct="0">
              <a:defRPr sz="1400">
                <a:solidFill>
                  <a:schemeClr val="tx1"/>
                </a:solidFill>
                <a:latin typeface="Times New Roman" charset="0"/>
                <a:ea typeface="MS PGothic" charset="0"/>
                <a:cs typeface="MS PGothic" charset="0"/>
              </a:defRPr>
            </a:lvl2pPr>
            <a:lvl3pPr marL="1143000" indent="-228600" defTabSz="966788" eaLnBrk="0" hangingPunct="0">
              <a:defRPr sz="1400">
                <a:solidFill>
                  <a:schemeClr val="tx1"/>
                </a:solidFill>
                <a:latin typeface="Times New Roman" charset="0"/>
                <a:ea typeface="MS PGothic" charset="0"/>
                <a:cs typeface="MS PGothic" charset="0"/>
              </a:defRPr>
            </a:lvl3pPr>
            <a:lvl4pPr marL="1600200" indent="-228600" defTabSz="966788" eaLnBrk="0" hangingPunct="0">
              <a:defRPr sz="1400">
                <a:solidFill>
                  <a:schemeClr val="tx1"/>
                </a:solidFill>
                <a:latin typeface="Times New Roman" charset="0"/>
                <a:ea typeface="MS PGothic" charset="0"/>
                <a:cs typeface="MS PGothic" charset="0"/>
              </a:defRPr>
            </a:lvl4pPr>
            <a:lvl5pPr marL="2057400" indent="-228600" defTabSz="966788" eaLnBrk="0" hangingPunct="0">
              <a:defRPr sz="14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r" eaLnBrk="1" hangingPunct="1"/>
            <a:fld id="{98FE765C-EF49-2B42-94A9-C47053611BC7}" type="slidenum">
              <a:rPr lang="zh-CN" altLang="en-US" sz="1200">
                <a:latin typeface="Arial" charset="0"/>
                <a:ea typeface="SimSun" charset="0"/>
                <a:cs typeface="SimSun" charset="0"/>
              </a:rPr>
              <a:pPr algn="r" eaLnBrk="1" hangingPunct="1"/>
              <a:t>1</a:t>
            </a:fld>
            <a:endParaRPr lang="en-US" altLang="zh-CN" sz="1200">
              <a:latin typeface="Arial" charset="0"/>
              <a:ea typeface="SimSun" charset="0"/>
              <a:cs typeface="SimSun" charset="0"/>
            </a:endParaRPr>
          </a:p>
        </p:txBody>
      </p:sp>
      <p:sp>
        <p:nvSpPr>
          <p:cNvPr id="8194" name="Rectangle 2"/>
          <p:cNvSpPr>
            <a:spLocks noGrp="1" noRot="1" noChangeAspect="1" noChangeArrowheads="1" noTextEdit="1"/>
          </p:cNvSpPr>
          <p:nvPr>
            <p:ph type="sldImg"/>
          </p:nvPr>
        </p:nvSpPr>
        <p:spPr>
          <a:xfrm>
            <a:off x="1154113" y="676275"/>
            <a:ext cx="4554537" cy="3416300"/>
          </a:xfrm>
          <a:ln/>
        </p:spPr>
      </p:sp>
      <p:sp>
        <p:nvSpPr>
          <p:cNvPr id="8195" name="Rectangle 3"/>
          <p:cNvSpPr>
            <a:spLocks noGrp="1" noChangeArrowheads="1"/>
          </p:cNvSpPr>
          <p:nvPr>
            <p:ph type="body" idx="1"/>
          </p:nvPr>
        </p:nvSpPr>
        <p:spPr>
          <a:xfrm>
            <a:off x="942083" y="4342191"/>
            <a:ext cx="4973836" cy="414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896465" eaLnBrk="0" hangingPunct="0">
              <a:defRPr sz="1300" b="1">
                <a:solidFill>
                  <a:schemeClr val="tx1"/>
                </a:solidFill>
                <a:latin typeface="Times New Roman" charset="0"/>
                <a:ea typeface="MS PGothic" charset="0"/>
                <a:cs typeface="MS PGothic" charset="0"/>
              </a:defRPr>
            </a:lvl1pPr>
            <a:lvl2pPr marL="702756" indent="-270291" defTabSz="896465" eaLnBrk="0" hangingPunct="0">
              <a:defRPr sz="1300" b="1">
                <a:solidFill>
                  <a:schemeClr val="tx1"/>
                </a:solidFill>
                <a:latin typeface="Times New Roman" charset="0"/>
                <a:ea typeface="MS PGothic" charset="0"/>
                <a:cs typeface="MS PGothic" charset="0"/>
              </a:defRPr>
            </a:lvl2pPr>
            <a:lvl3pPr marL="1081164" indent="-216233" defTabSz="896465" eaLnBrk="0" hangingPunct="0">
              <a:defRPr sz="1300" b="1">
                <a:solidFill>
                  <a:schemeClr val="tx1"/>
                </a:solidFill>
                <a:latin typeface="Times New Roman" charset="0"/>
                <a:ea typeface="MS PGothic" charset="0"/>
                <a:cs typeface="MS PGothic" charset="0"/>
              </a:defRPr>
            </a:lvl3pPr>
            <a:lvl4pPr marL="1513629" indent="-216233" defTabSz="896465" eaLnBrk="0" hangingPunct="0">
              <a:defRPr sz="1300" b="1">
                <a:solidFill>
                  <a:schemeClr val="tx1"/>
                </a:solidFill>
                <a:latin typeface="Times New Roman" charset="0"/>
                <a:ea typeface="MS PGothic" charset="0"/>
                <a:cs typeface="MS PGothic" charset="0"/>
              </a:defRPr>
            </a:lvl4pPr>
            <a:lvl5pPr marL="1946095" indent="-216233" defTabSz="896465" eaLnBrk="0" hangingPunct="0">
              <a:defRPr sz="1300" b="1">
                <a:solidFill>
                  <a:schemeClr val="tx1"/>
                </a:solidFill>
                <a:latin typeface="Times New Roman" charset="0"/>
                <a:ea typeface="MS PGothic" charset="0"/>
                <a:cs typeface="MS PGothic" charset="0"/>
              </a:defRPr>
            </a:lvl5pPr>
            <a:lvl6pPr marL="2378560" indent="-216233" algn="ctr" defTabSz="896465" eaLnBrk="0" fontAlgn="base" hangingPunct="0">
              <a:spcBef>
                <a:spcPct val="50000"/>
              </a:spcBef>
              <a:spcAft>
                <a:spcPct val="0"/>
              </a:spcAft>
              <a:defRPr sz="1300" b="1">
                <a:solidFill>
                  <a:schemeClr val="tx1"/>
                </a:solidFill>
                <a:latin typeface="Times New Roman" charset="0"/>
                <a:ea typeface="MS PGothic" charset="0"/>
                <a:cs typeface="MS PGothic" charset="0"/>
              </a:defRPr>
            </a:lvl6pPr>
            <a:lvl7pPr marL="2811026" indent="-216233" algn="ctr" defTabSz="896465" eaLnBrk="0" fontAlgn="base" hangingPunct="0">
              <a:spcBef>
                <a:spcPct val="50000"/>
              </a:spcBef>
              <a:spcAft>
                <a:spcPct val="0"/>
              </a:spcAft>
              <a:defRPr sz="1300" b="1">
                <a:solidFill>
                  <a:schemeClr val="tx1"/>
                </a:solidFill>
                <a:latin typeface="Times New Roman" charset="0"/>
                <a:ea typeface="MS PGothic" charset="0"/>
                <a:cs typeface="MS PGothic" charset="0"/>
              </a:defRPr>
            </a:lvl7pPr>
            <a:lvl8pPr marL="3243491" indent="-216233" algn="ctr" defTabSz="896465" eaLnBrk="0" fontAlgn="base" hangingPunct="0">
              <a:spcBef>
                <a:spcPct val="50000"/>
              </a:spcBef>
              <a:spcAft>
                <a:spcPct val="0"/>
              </a:spcAft>
              <a:defRPr sz="1300" b="1">
                <a:solidFill>
                  <a:schemeClr val="tx1"/>
                </a:solidFill>
                <a:latin typeface="Times New Roman" charset="0"/>
                <a:ea typeface="MS PGothic" charset="0"/>
                <a:cs typeface="MS PGothic" charset="0"/>
              </a:defRPr>
            </a:lvl8pPr>
            <a:lvl9pPr marL="3675957" indent="-216233" algn="ctr" defTabSz="896465" eaLnBrk="0" fontAlgn="base" hangingPunct="0">
              <a:spcBef>
                <a:spcPct val="50000"/>
              </a:spcBef>
              <a:spcAft>
                <a:spcPct val="0"/>
              </a:spcAft>
              <a:defRPr sz="1300" b="1">
                <a:solidFill>
                  <a:schemeClr val="tx1"/>
                </a:solidFill>
                <a:latin typeface="Times New Roman" charset="0"/>
                <a:ea typeface="MS PGothic" charset="0"/>
                <a:cs typeface="MS PGothic" charset="0"/>
              </a:defRPr>
            </a:lvl9pPr>
          </a:lstStyle>
          <a:p>
            <a:pPr>
              <a:defRPr/>
            </a:pPr>
            <a:fld id="{3999A818-1A28-0C40-B9EB-B2CBD6688FC1}" type="slidenum">
              <a:rPr lang="zh-CN" altLang="en-US" sz="1000" b="0">
                <a:latin typeface="Arial" charset="0"/>
                <a:ea typeface="宋体" charset="0"/>
                <a:cs typeface="宋体" charset="0"/>
              </a:rPr>
              <a:pPr>
                <a:defRPr/>
              </a:pPr>
              <a:t>32</a:t>
            </a:fld>
            <a:endParaRPr lang="en-US" altLang="zh-CN" sz="1000" b="0">
              <a:latin typeface="Arial" charset="0"/>
              <a:ea typeface="宋体" charset="0"/>
              <a:cs typeface="宋体" charset="0"/>
            </a:endParaRPr>
          </a:p>
        </p:txBody>
      </p:sp>
      <p:sp>
        <p:nvSpPr>
          <p:cNvPr id="1692674" name="Rectangle 2"/>
          <p:cNvSpPr>
            <a:spLocks noGrp="1" noRot="1" noChangeAspect="1" noChangeArrowheads="1" noTextEdit="1"/>
          </p:cNvSpPr>
          <p:nvPr>
            <p:ph type="sldImg"/>
          </p:nvPr>
        </p:nvSpPr>
        <p:spPr>
          <a:xfrm>
            <a:off x="1190625" y="675822"/>
            <a:ext cx="4484192" cy="3416905"/>
          </a:xfrm>
          <a:ln/>
        </p:spPr>
      </p:sp>
      <p:sp>
        <p:nvSpPr>
          <p:cNvPr id="1692675" name="Rectangle 3"/>
          <p:cNvSpPr>
            <a:spLocks noGrp="1" noChangeArrowheads="1"/>
          </p:cNvSpPr>
          <p:nvPr>
            <p:ph type="body" idx="1"/>
          </p:nvPr>
        </p:nvSpPr>
        <p:spPr/>
        <p:txBody>
          <a:bodyPr/>
          <a:lstStyle/>
          <a:p>
            <a:pPr>
              <a:defRPr/>
            </a:pPr>
            <a:endParaRPr lang="zh-CN" altLang="en-US">
              <a:ea typeface="宋体" charset="0"/>
              <a:cs typeface="宋体"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AA1022-35F9-984A-91FC-5D47B01B56B9}" type="slidenum">
              <a:rPr lang="zh-CN" altLang="en-US">
                <a:solidFill>
                  <a:prstClr val="black"/>
                </a:solidFill>
              </a:rPr>
              <a:pPr/>
              <a:t>33</a:t>
            </a:fld>
            <a:endParaRPr lang="en-US" altLang="zh-CN">
              <a:solidFill>
                <a:prstClr val="black"/>
              </a:solidFill>
            </a:endParaRPr>
          </a:p>
        </p:txBody>
      </p:sp>
      <p:sp>
        <p:nvSpPr>
          <p:cNvPr id="1933314" name="Rectangle 2"/>
          <p:cNvSpPr>
            <a:spLocks noChangeArrowheads="1" noTextEdit="1"/>
          </p:cNvSpPr>
          <p:nvPr>
            <p:ph type="sldImg"/>
          </p:nvPr>
        </p:nvSpPr>
        <p:spPr>
          <a:xfrm>
            <a:off x="1154113" y="677863"/>
            <a:ext cx="4552950" cy="3414712"/>
          </a:xfrm>
          <a:ln/>
          <a:extLst>
            <a:ext uri="{FAA26D3D-D897-4be2-8F04-BA451C77F1D7}">
              <ma14:placeholderFlag xmlns:ma14="http://schemas.microsoft.com/office/mac/drawingml/2011/main" val="1"/>
            </a:ext>
          </a:extLst>
        </p:spPr>
      </p:sp>
      <p:sp>
        <p:nvSpPr>
          <p:cNvPr id="1933315" name="Rectangle 3"/>
          <p:cNvSpPr>
            <a:spLocks noGrp="1" noChangeArrowheads="1"/>
          </p:cNvSpPr>
          <p:nvPr>
            <p:ph type="body" idx="1"/>
          </p:nvPr>
        </p:nvSpPr>
        <p:spPr>
          <a:xfrm>
            <a:off x="942083" y="4342191"/>
            <a:ext cx="4973836" cy="4144131"/>
          </a:xfrm>
        </p:spPr>
        <p:txBody>
          <a:bodyPr/>
          <a:lstStyle/>
          <a:p>
            <a:r>
              <a:rPr lang="en-US" altLang="zh-CN">
                <a:ea typeface="SimSun" charset="0"/>
                <a:cs typeface="SimSun" charset="0"/>
              </a:rPr>
              <a:t>AutoPilot provides a novel platform-based, communication-centric ESL synthesis flow that automatically generates high-quality RTL </a:t>
            </a:r>
            <a:br>
              <a:rPr lang="en-US" altLang="zh-CN">
                <a:ea typeface="SimSun" charset="0"/>
                <a:cs typeface="SimSun" charset="0"/>
              </a:rPr>
            </a:br>
            <a:r>
              <a:rPr lang="en-US" altLang="zh-CN">
                <a:ea typeface="SimSun" charset="0"/>
                <a:cs typeface="SimSun" charset="0"/>
              </a:rPr>
              <a:t>code from behavior-level and system-level C/C++/SystemC, which we believe is “The Easiest Path from ESL to Silicon”. </a:t>
            </a:r>
          </a:p>
          <a:p>
            <a:endParaRPr lang="en-US" altLang="zh-CN">
              <a:ea typeface="SimSun" charset="0"/>
              <a:cs typeface="SimSun" charset="0"/>
            </a:endParaRPr>
          </a:p>
          <a:p>
            <a:r>
              <a:rPr lang="en-US" altLang="zh-CN">
                <a:ea typeface="SimSun" charset="0"/>
                <a:cs typeface="SimSun" charset="0"/>
              </a:rPr>
              <a:t>System-level designers can simply use C, C++, or SystemC to describe the system functionalities and behaviors, and these descriptions together with the user constraints can be directly passed to our AutoPilot synthesis tool.</a:t>
            </a:r>
          </a:p>
          <a:p>
            <a:r>
              <a:rPr lang="en-US" altLang="zh-CN">
                <a:ea typeface="SimSun" charset="0"/>
                <a:cs typeface="SimSun" charset="0"/>
              </a:rPr>
              <a:t> AutoPilot goes through three major steps to synthesize the high-level untimed or partially-timed behavioral specifications to fully-timed RTLs. </a:t>
            </a:r>
          </a:p>
          <a:p>
            <a:pPr>
              <a:buFontTx/>
              <a:buChar char="-"/>
            </a:pPr>
            <a:r>
              <a:rPr lang="en-US" altLang="zh-CN">
                <a:ea typeface="SimSun" charset="0"/>
                <a:cs typeface="SimSun" charset="0"/>
              </a:rPr>
              <a:t>Front-end compilation and elaboration to parse in your input design and analyze the semantics of the hardware-specific constructs in SystemC. </a:t>
            </a:r>
          </a:p>
          <a:p>
            <a:pPr>
              <a:buFontTx/>
              <a:buChar char="-"/>
            </a:pPr>
            <a:r>
              <a:rPr lang="en-US" altLang="zh-CN">
                <a:ea typeface="SimSun" charset="0"/>
                <a:cs typeface="SimSun" charset="0"/>
              </a:rPr>
              <a:t>Advanced and aggressive code transformations to optimize the C/C++ or SystemC code.</a:t>
            </a:r>
          </a:p>
          <a:p>
            <a:pPr>
              <a:buFontTx/>
              <a:buChar char="-"/>
            </a:pPr>
            <a:r>
              <a:rPr lang="en-US" altLang="zh-CN">
                <a:ea typeface="SimSun" charset="0"/>
                <a:cs typeface="SimSun" charset="0"/>
              </a:rPr>
              <a:t>Afterwards, we do core synthesis and optimizations. The synthesis process is platform-dependent and communication-centric. We consider both behavior and communications, and optimizes logics and interconnects simultaneously. </a:t>
            </a:r>
          </a:p>
          <a:p>
            <a:r>
              <a:rPr lang="en-US" altLang="zh-CN">
                <a:ea typeface="SimSun" charset="0"/>
                <a:cs typeface="SimSun" charset="0"/>
              </a:rPr>
              <a:t>The outputs from AutoPilot include the RTL HDLs in either VHDL or Verilog and the timing/power/layout constraints to guide the downstream RTL synthesis and physical design tools. We also generate the RTL SystemC for simulation and verification. The idea is that we can use the same SystemC testbench to check the functional equivalence of the original C/System spec and the synthesized RTL.</a:t>
            </a:r>
          </a:p>
          <a:p>
            <a:endParaRPr lang="en-US" altLang="zh-CN">
              <a:ea typeface="SimSun" charset="0"/>
              <a:cs typeface="SimSun" charset="0"/>
            </a:endParaRPr>
          </a:p>
          <a:p>
            <a:r>
              <a:rPr lang="en-US" altLang="zh-CN">
                <a:ea typeface="SimSun" charset="0"/>
                <a:cs typeface="SimSun" charset="0"/>
              </a:rPr>
              <a:t>Overall, AutoPilot delivers the following key benefits to the ESL designers.</a:t>
            </a:r>
          </a:p>
          <a:p>
            <a:r>
              <a:rPr lang="en-US" altLang="zh-CN">
                <a:ea typeface="SimSun" charset="0"/>
                <a:cs typeface="SimSun" charset="0"/>
              </a:rPr>
              <a:t>It provides platform-based &amp; communication-centric synthesis </a:t>
            </a:r>
          </a:p>
          <a:p>
            <a:r>
              <a:rPr lang="en-US" altLang="zh-CN">
                <a:ea typeface="SimSun" charset="0"/>
                <a:cs typeface="SimSun" charset="0"/>
              </a:rPr>
              <a:t>It offers automated esl-to-gdsii silicon compilation</a:t>
            </a:r>
          </a:p>
          <a:p>
            <a:r>
              <a:rPr lang="en-US" altLang="zh-CN">
                <a:ea typeface="SimSun" charset="0"/>
                <a:cs typeface="SimSun" charset="0"/>
              </a:rPr>
              <a:t>It helps rapid system-level “what-if” analysis and exploration</a:t>
            </a:r>
          </a:p>
          <a:p>
            <a:r>
              <a:rPr lang="en-US" altLang="zh-CN">
                <a:ea typeface="SimSun" charset="0"/>
                <a:cs typeface="SimSun" charset="0"/>
              </a:rPr>
              <a:t>As a result, AutoPilot enables more than 10x design productivity gain  </a:t>
            </a:r>
          </a:p>
          <a:p>
            <a:endParaRPr lang="zh-CN" altLang="en-US">
              <a:ea typeface="SimSun" charset="0"/>
              <a:cs typeface="SimSu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115D515-F268-E24A-95F7-44397CE0693A}" type="slidenum">
              <a:rPr lang="zh-CN" altLang="en-US"/>
              <a:pPr/>
              <a:t>34</a:t>
            </a:fld>
            <a:endParaRPr lang="en-US" altLang="zh-CN"/>
          </a:p>
        </p:txBody>
      </p:sp>
      <p:sp>
        <p:nvSpPr>
          <p:cNvPr id="1947650" name="Rectangle 2"/>
          <p:cNvSpPr>
            <a:spLocks noChangeArrowheads="1" noTextEdit="1"/>
          </p:cNvSpPr>
          <p:nvPr>
            <p:ph type="sldImg"/>
          </p:nvPr>
        </p:nvSpPr>
        <p:spPr>
          <a:xfrm>
            <a:off x="1154113" y="677863"/>
            <a:ext cx="4552950" cy="3414712"/>
          </a:xfrm>
          <a:ln/>
          <a:extLst>
            <a:ext uri="{FAA26D3D-D897-4be2-8F04-BA451C77F1D7}">
              <ma14:placeholderFlag xmlns:ma14="http://schemas.microsoft.com/office/mac/drawingml/2011/main" val="1"/>
            </a:ext>
          </a:extLst>
        </p:spPr>
      </p:sp>
      <p:sp>
        <p:nvSpPr>
          <p:cNvPr id="1947651" name="Rectangle 3"/>
          <p:cNvSpPr>
            <a:spLocks noGrp="1" noChangeArrowheads="1"/>
          </p:cNvSpPr>
          <p:nvPr>
            <p:ph type="body" idx="1"/>
          </p:nvPr>
        </p:nvSpPr>
        <p:spPr>
          <a:xfrm>
            <a:off x="942083" y="4342191"/>
            <a:ext cx="4973836" cy="4144131"/>
          </a:xfrm>
        </p:spPr>
        <p:txBody>
          <a:bodyPr/>
          <a:lstStyle/>
          <a:p>
            <a:r>
              <a:rPr lang="en-US" altLang="zh-CN">
                <a:ea typeface="SimSun" charset="0"/>
                <a:cs typeface="SimSun" charset="0"/>
              </a:rPr>
              <a:t>We’ve used AutoPilot to accelerate a lithographic aerial image simulation application, which is an essential component in most DFM (Design for Manufacturability) flows. The lithography simulation itself is a very computationally demanding process and often requires clusters with hundreds CPUs to achieve acceptable turn-around time.</a:t>
            </a:r>
          </a:p>
          <a:p>
            <a:endParaRPr lang="zh-CN" altLang="en-US">
              <a:ea typeface="SimSun" charset="0"/>
              <a:cs typeface="SimSun" charset="0"/>
            </a:endParaRPr>
          </a:p>
          <a:p>
            <a:r>
              <a:rPr lang="en-US" altLang="zh-CN">
                <a:ea typeface="SimSun" charset="0"/>
                <a:cs typeface="SimSun" charset="0"/>
              </a:rPr>
              <a:t>The whole algorithm is written in 2226 lines of C code and synthesized by AutoPilot, which generates about 24K lines of VHDL code.</a:t>
            </a:r>
          </a:p>
          <a:p>
            <a:r>
              <a:rPr lang="en-US" altLang="zh-CN">
                <a:ea typeface="SimSun" charset="0"/>
                <a:cs typeface="SimSun" charset="0"/>
              </a:rPr>
              <a:t>The accelerator has been implemented on XtremeData XD1000 development system. The development system uses a dual Opteron motherboard </a:t>
            </a:r>
          </a:p>
          <a:p>
            <a:r>
              <a:rPr lang="en-US" altLang="zh-CN">
                <a:ea typeface="SimSun" charset="0"/>
                <a:cs typeface="SimSun" charset="0"/>
              </a:rPr>
              <a:t>and one of the Opteron processors is replaced by an XD1000 co-processor module. The XD1000 co-processor is built around an Altera Stratix II EP2S180. The FPGA co-processor communicates with the host Opteron CPU via the HyperTransport links.</a:t>
            </a:r>
          </a:p>
          <a:p>
            <a:endParaRPr lang="zh-CN" altLang="en-US">
              <a:ea typeface="SimSun" charset="0"/>
              <a:cs typeface="SimSun" charset="0"/>
            </a:endParaRPr>
          </a:p>
          <a:p>
            <a:r>
              <a:rPr lang="en-US" altLang="zh-CN">
                <a:ea typeface="SimSun" charset="0"/>
                <a:cs typeface="SimSun" charset="0"/>
              </a:rPr>
              <a:t>To measure the performance speedup, we conduct experiments on a 200umx200um chip layout specified in GDSII format. The FPGA accelerated implementation runs 15x faster than the pure software implementation on an AMD Opteron 248 processor at 2.2GHz with a 4GB DDR memory.</a:t>
            </a:r>
            <a:endParaRPr lang="zh-CN" altLang="en-US">
              <a:ea typeface="SimSun" charset="0"/>
              <a:cs typeface="SimSu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1922A-714D-9C44-9D16-7222100CB1BE}" type="slidenum">
              <a:rPr lang="zh-CN" altLang="en-US">
                <a:solidFill>
                  <a:prstClr val="black"/>
                </a:solidFill>
              </a:rPr>
              <a:pPr/>
              <a:t>35</a:t>
            </a:fld>
            <a:endParaRPr lang="en-US" altLang="zh-CN">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2086B-87AD-7341-BBDC-1FAD6FB0A14F}" type="slidenum">
              <a:rPr lang="zh-CN" altLang="en-US">
                <a:solidFill>
                  <a:prstClr val="black"/>
                </a:solidFill>
              </a:rPr>
              <a:pPr/>
              <a:t>36</a:t>
            </a:fld>
            <a:endParaRPr lang="en-US" altLang="zh-CN">
              <a:solidFill>
                <a:prstClr val="black"/>
              </a:solidFill>
            </a:endParaRPr>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228A7-26F8-6B4E-A61C-03FBDE7FA74D}" type="slidenum">
              <a:rPr lang="zh-CN" altLang="en-US">
                <a:solidFill>
                  <a:prstClr val="black"/>
                </a:solidFill>
              </a:rPr>
              <a:pPr/>
              <a:t>37</a:t>
            </a:fld>
            <a:endParaRPr lang="en-US" altLang="zh-CN">
              <a:solidFill>
                <a:prstClr val="black"/>
              </a:solidFill>
            </a:endParaRPr>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endParaRPr lang="zh-CN" altLang="en-US">
              <a:ea typeface="宋体" charset="0"/>
              <a:cs typeface="宋体"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p:txBody>
          <a:bodyPr/>
          <a:lstStyle/>
          <a:p>
            <a:pPr>
              <a:defRPr/>
            </a:pPr>
            <a:endParaRPr lang="en-US" altLang="zh-CN">
              <a:ea typeface="MS PGothic" charset="0"/>
            </a:endParaRPr>
          </a:p>
        </p:txBody>
      </p:sp>
      <p:sp>
        <p:nvSpPr>
          <p:cNvPr id="41987"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1400" b="1">
                <a:solidFill>
                  <a:schemeClr val="tx1"/>
                </a:solidFill>
                <a:latin typeface="Times New Roman" charset="0"/>
                <a:ea typeface="MS PGothic" charset="0"/>
                <a:cs typeface="MS PGothic" charset="0"/>
              </a:defRPr>
            </a:lvl1pPr>
            <a:lvl2pPr marL="742950" indent="-285750" eaLnBrk="0" hangingPunct="0">
              <a:defRPr sz="1400" b="1">
                <a:solidFill>
                  <a:schemeClr val="tx1"/>
                </a:solidFill>
                <a:latin typeface="Times New Roman" charset="0"/>
                <a:ea typeface="MS PGothic" charset="0"/>
                <a:cs typeface="MS PGothic" charset="0"/>
              </a:defRPr>
            </a:lvl2pPr>
            <a:lvl3pPr marL="1143000" indent="-228600" eaLnBrk="0" hangingPunct="0">
              <a:defRPr sz="1400" b="1">
                <a:solidFill>
                  <a:schemeClr val="tx1"/>
                </a:solidFill>
                <a:latin typeface="Times New Roman" charset="0"/>
                <a:ea typeface="MS PGothic" charset="0"/>
                <a:cs typeface="MS PGothic" charset="0"/>
              </a:defRPr>
            </a:lvl3pPr>
            <a:lvl4pPr marL="1600200" indent="-228600" eaLnBrk="0" hangingPunct="0">
              <a:defRPr sz="1400" b="1">
                <a:solidFill>
                  <a:schemeClr val="tx1"/>
                </a:solidFill>
                <a:latin typeface="Times New Roman" charset="0"/>
                <a:ea typeface="MS PGothic" charset="0"/>
                <a:cs typeface="MS PGothic" charset="0"/>
              </a:defRPr>
            </a:lvl4pPr>
            <a:lvl5pPr marL="2057400" indent="-228600" eaLnBrk="0" hangingPunct="0">
              <a:defRPr sz="1400" b="1">
                <a:solidFill>
                  <a:schemeClr val="tx1"/>
                </a:solidFill>
                <a:latin typeface="Times New Roman" charset="0"/>
                <a:ea typeface="MS PGothic" charset="0"/>
                <a:cs typeface="MS PGothic" charset="0"/>
              </a:defRPr>
            </a:lvl5pPr>
            <a:lvl6pPr marL="25146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6pPr>
            <a:lvl7pPr marL="29718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7pPr>
            <a:lvl8pPr marL="34290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8pPr>
            <a:lvl9pPr marL="38862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9pPr>
          </a:lstStyle>
          <a:p>
            <a:pPr algn="r" eaLnBrk="1" hangingPunct="1"/>
            <a:fld id="{259CEF83-B5DF-ED42-AA35-95E59FC84971}" type="slidenum">
              <a:rPr lang="zh-CN" altLang="en-US" sz="1200">
                <a:latin typeface="Calibri" charset="0"/>
              </a:rPr>
              <a:pPr algn="r" eaLnBrk="1" hangingPunct="1"/>
              <a:t>38</a:t>
            </a:fld>
            <a:endParaRPr lang="en-US" altLang="zh-CN"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CS258F  1998F</a:t>
            </a:r>
          </a:p>
        </p:txBody>
      </p:sp>
      <p:sp>
        <p:nvSpPr>
          <p:cNvPr id="5" name="Rectangle 6"/>
          <p:cNvSpPr>
            <a:spLocks noGrp="1" noChangeArrowheads="1"/>
          </p:cNvSpPr>
          <p:nvPr>
            <p:ph type="ftr" sz="quarter" idx="4"/>
          </p:nvPr>
        </p:nvSpPr>
        <p:spPr>
          <a:ln/>
        </p:spPr>
        <p:txBody>
          <a:bodyPr/>
          <a:lstStyle/>
          <a:p>
            <a:r>
              <a:rPr lang="en-US">
                <a:solidFill>
                  <a:prstClr val="black"/>
                </a:solidFill>
              </a:rPr>
              <a:t>Prof. J. Cong</a:t>
            </a:r>
          </a:p>
        </p:txBody>
      </p:sp>
      <p:sp>
        <p:nvSpPr>
          <p:cNvPr id="6" name="Rectangle 7"/>
          <p:cNvSpPr>
            <a:spLocks noGrp="1" noChangeArrowheads="1"/>
          </p:cNvSpPr>
          <p:nvPr>
            <p:ph type="sldNum" sz="quarter" idx="5"/>
          </p:nvPr>
        </p:nvSpPr>
        <p:spPr>
          <a:ln/>
        </p:spPr>
        <p:txBody>
          <a:bodyPr/>
          <a:lstStyle/>
          <a:p>
            <a:fld id="{BBB6BAE6-C770-ED47-A1F0-215D4130EBCB}" type="slidenum">
              <a:rPr lang="en-US">
                <a:solidFill>
                  <a:prstClr val="black"/>
                </a:solidFill>
              </a:rPr>
              <a:pPr/>
              <a:t>7</a:t>
            </a:fld>
            <a:endParaRPr lang="en-US">
              <a:solidFill>
                <a:prstClr val="black"/>
              </a:solidFill>
            </a:endParaRPr>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CS258F  1998F</a:t>
            </a:r>
          </a:p>
        </p:txBody>
      </p:sp>
      <p:sp>
        <p:nvSpPr>
          <p:cNvPr id="5" name="Rectangle 6"/>
          <p:cNvSpPr>
            <a:spLocks noGrp="1" noChangeArrowheads="1"/>
          </p:cNvSpPr>
          <p:nvPr>
            <p:ph type="ftr" sz="quarter" idx="4"/>
          </p:nvPr>
        </p:nvSpPr>
        <p:spPr>
          <a:ln/>
        </p:spPr>
        <p:txBody>
          <a:bodyPr/>
          <a:lstStyle/>
          <a:p>
            <a:r>
              <a:rPr lang="en-US">
                <a:solidFill>
                  <a:prstClr val="black"/>
                </a:solidFill>
              </a:rPr>
              <a:t>Prof. J. Cong</a:t>
            </a:r>
          </a:p>
        </p:txBody>
      </p:sp>
      <p:sp>
        <p:nvSpPr>
          <p:cNvPr id="6" name="Rectangle 7"/>
          <p:cNvSpPr>
            <a:spLocks noGrp="1" noChangeArrowheads="1"/>
          </p:cNvSpPr>
          <p:nvPr>
            <p:ph type="sldNum" sz="quarter" idx="5"/>
          </p:nvPr>
        </p:nvSpPr>
        <p:spPr>
          <a:ln/>
        </p:spPr>
        <p:txBody>
          <a:bodyPr/>
          <a:lstStyle/>
          <a:p>
            <a:fld id="{AE003AB3-BFFE-6741-B2D8-7785E2F0C6B6}" type="slidenum">
              <a:rPr lang="en-US">
                <a:solidFill>
                  <a:prstClr val="black"/>
                </a:solidFill>
              </a:rPr>
              <a:pPr/>
              <a:t>8</a:t>
            </a:fld>
            <a:endParaRPr lang="en-US">
              <a:solidFill>
                <a:prstClr val="black"/>
              </a:solidFill>
            </a:endParaRPr>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CS258F  1998F</a:t>
            </a:r>
          </a:p>
        </p:txBody>
      </p:sp>
      <p:sp>
        <p:nvSpPr>
          <p:cNvPr id="5" name="Rectangle 6"/>
          <p:cNvSpPr>
            <a:spLocks noGrp="1" noChangeArrowheads="1"/>
          </p:cNvSpPr>
          <p:nvPr>
            <p:ph type="ftr" sz="quarter" idx="4"/>
          </p:nvPr>
        </p:nvSpPr>
        <p:spPr>
          <a:ln/>
        </p:spPr>
        <p:txBody>
          <a:bodyPr/>
          <a:lstStyle/>
          <a:p>
            <a:r>
              <a:rPr lang="en-US">
                <a:solidFill>
                  <a:prstClr val="black"/>
                </a:solidFill>
              </a:rPr>
              <a:t>Prof. J. Cong</a:t>
            </a:r>
          </a:p>
        </p:txBody>
      </p:sp>
      <p:sp>
        <p:nvSpPr>
          <p:cNvPr id="6" name="Rectangle 7"/>
          <p:cNvSpPr>
            <a:spLocks noGrp="1" noChangeArrowheads="1"/>
          </p:cNvSpPr>
          <p:nvPr>
            <p:ph type="sldNum" sz="quarter" idx="5"/>
          </p:nvPr>
        </p:nvSpPr>
        <p:spPr>
          <a:ln/>
        </p:spPr>
        <p:txBody>
          <a:bodyPr/>
          <a:lstStyle/>
          <a:p>
            <a:fld id="{204E3425-4B17-E74E-8534-2A280F0BDE15}" type="slidenum">
              <a:rPr lang="en-US">
                <a:solidFill>
                  <a:prstClr val="black"/>
                </a:solidFill>
              </a:rPr>
              <a:pPr/>
              <a:t>9</a:t>
            </a:fld>
            <a:endParaRPr lang="en-US">
              <a:solidFill>
                <a:prstClr val="black"/>
              </a:solidFill>
            </a:endParaRPr>
          </a:p>
        </p:txBody>
      </p:sp>
      <p:sp>
        <p:nvSpPr>
          <p:cNvPr id="28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CS258F  1998F</a:t>
            </a:r>
          </a:p>
        </p:txBody>
      </p:sp>
      <p:sp>
        <p:nvSpPr>
          <p:cNvPr id="5" name="Rectangle 6"/>
          <p:cNvSpPr>
            <a:spLocks noGrp="1" noChangeArrowheads="1"/>
          </p:cNvSpPr>
          <p:nvPr>
            <p:ph type="ftr" sz="quarter" idx="4"/>
          </p:nvPr>
        </p:nvSpPr>
        <p:spPr>
          <a:ln/>
        </p:spPr>
        <p:txBody>
          <a:bodyPr/>
          <a:lstStyle/>
          <a:p>
            <a:r>
              <a:rPr lang="en-US"/>
              <a:t>Prof. J. Cong</a:t>
            </a:r>
          </a:p>
        </p:txBody>
      </p:sp>
      <p:sp>
        <p:nvSpPr>
          <p:cNvPr id="6" name="Rectangle 7"/>
          <p:cNvSpPr>
            <a:spLocks noGrp="1" noChangeArrowheads="1"/>
          </p:cNvSpPr>
          <p:nvPr>
            <p:ph type="sldNum" sz="quarter" idx="5"/>
          </p:nvPr>
        </p:nvSpPr>
        <p:spPr>
          <a:ln/>
        </p:spPr>
        <p:txBody>
          <a:bodyPr/>
          <a:lstStyle/>
          <a:p>
            <a:fld id="{6909C25C-BDD6-624B-9EE3-6016FE566302}" type="slidenum">
              <a:rPr lang="en-US"/>
              <a:pPr/>
              <a:t>10</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CS258F  1998F</a:t>
            </a:r>
          </a:p>
        </p:txBody>
      </p:sp>
      <p:sp>
        <p:nvSpPr>
          <p:cNvPr id="5" name="Rectangle 6"/>
          <p:cNvSpPr>
            <a:spLocks noGrp="1" noChangeArrowheads="1"/>
          </p:cNvSpPr>
          <p:nvPr>
            <p:ph type="ftr" sz="quarter" idx="4"/>
          </p:nvPr>
        </p:nvSpPr>
        <p:spPr>
          <a:ln/>
        </p:spPr>
        <p:txBody>
          <a:bodyPr/>
          <a:lstStyle/>
          <a:p>
            <a:r>
              <a:rPr lang="en-US">
                <a:solidFill>
                  <a:prstClr val="black"/>
                </a:solidFill>
              </a:rPr>
              <a:t>Prof. J. Cong</a:t>
            </a:r>
          </a:p>
        </p:txBody>
      </p:sp>
      <p:sp>
        <p:nvSpPr>
          <p:cNvPr id="6" name="Rectangle 7"/>
          <p:cNvSpPr>
            <a:spLocks noGrp="1" noChangeArrowheads="1"/>
          </p:cNvSpPr>
          <p:nvPr>
            <p:ph type="sldNum" sz="quarter" idx="5"/>
          </p:nvPr>
        </p:nvSpPr>
        <p:spPr>
          <a:ln/>
        </p:spPr>
        <p:txBody>
          <a:bodyPr/>
          <a:lstStyle/>
          <a:p>
            <a:fld id="{C70D2EB8-C8F5-5A4E-9BA4-DBD6EA236E45}" type="slidenum">
              <a:rPr lang="en-US">
                <a:solidFill>
                  <a:prstClr val="black"/>
                </a:solidFill>
              </a:rPr>
              <a:pPr/>
              <a:t>11</a:t>
            </a:fld>
            <a:endParaRPr lang="en-US">
              <a:solidFill>
                <a:prstClr val="black"/>
              </a:solidFill>
            </a:endParaRPr>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7171" name="Rectangle 3"/>
          <p:cNvSpPr>
            <a:spLocks noGrp="1" noChangeArrowheads="1"/>
          </p:cNvSpPr>
          <p:nvPr>
            <p:ph type="body" idx="1"/>
          </p:nvPr>
        </p:nvSpPr>
        <p:spPr/>
        <p:txBody>
          <a:bodyPr/>
          <a:lstStyle/>
          <a:p>
            <a:r>
              <a:rPr lang="en-US" altLang="zh-CN">
                <a:ea typeface="宋体" charset="0"/>
                <a:cs typeface="宋体" charset="0"/>
              </a:rPr>
              <a:t>One of the biggest challenge for 3-D IC design is the high temperature. It has already been an issue for 2-D chips. When it comes to the 3-D ICs, firstly, the power density in 3-D IC is much higher than the 2-D IC since the device density is higher. Also, the dielectric layer between the device layers are poor thermal conductors. Therefore the thermal problem in 3-D IC is even worse. Look at this figure, we can see that the temperature will increase dramatically along the z direction. </a:t>
            </a:r>
          </a:p>
          <a:p>
            <a:endParaRPr lang="en-US" altLang="zh-CN">
              <a:ea typeface="宋体" charset="0"/>
              <a:cs typeface="宋体" charset="0"/>
            </a:endParaRPr>
          </a:p>
          <a:p>
            <a:r>
              <a:rPr lang="en-US" altLang="zh-CN">
                <a:ea typeface="宋体" charset="0"/>
                <a:cs typeface="宋体" charset="0"/>
              </a:rPr>
              <a:t>The high temperature will make the interconnect delay longer and even cause functional errors. Therefore, a 3-D IC design tool will have to consider the thermal problem.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charset="0"/>
                <a:cs typeface="宋体" charset="0"/>
              </a:rPr>
              <a:t>This is the overall framework of the whole 3D physical design flow. </a:t>
            </a:r>
          </a:p>
          <a:p>
            <a:pPr eaLnBrk="1" hangingPunct="1"/>
            <a:r>
              <a:rPr lang="en-US" altLang="zh-CN">
                <a:ea typeface="宋体" charset="0"/>
                <a:cs typeface="宋体" charset="0"/>
              </a:rPr>
              <a:t>We collaborated with CFD Research corporation on this project. They are responsible for the thermal profiling part and we mainly focus on the tool development. </a:t>
            </a:r>
          </a:p>
          <a:p>
            <a:pPr eaLnBrk="1" hangingPunct="1"/>
            <a:r>
              <a:rPr lang="en-US" altLang="zh-CN">
                <a:ea typeface="宋体" charset="0"/>
                <a:cs typeface="宋体" charset="0"/>
              </a:rPr>
              <a:t>The inputs include netlist, design constraints, such as timing and temperature constraints, and target 3D technology. </a:t>
            </a:r>
          </a:p>
          <a:p>
            <a:pPr eaLnBrk="1" hangingPunct="1"/>
            <a:r>
              <a:rPr lang="en-US" altLang="zh-CN">
                <a:ea typeface="宋体" charset="0"/>
                <a:cs typeface="宋体" charset="0"/>
              </a:rPr>
              <a:t>The design flow will go through floorplanning, placement and routing. </a:t>
            </a:r>
          </a:p>
          <a:p>
            <a:pPr eaLnBrk="1" hangingPunct="1"/>
            <a:r>
              <a:rPr lang="en-US" altLang="zh-CN">
                <a:ea typeface="宋体" charset="0"/>
                <a:cs typeface="宋体" charset="0"/>
              </a:rPr>
              <a:t>The system will output either CIF or GDSII and we will rely on external tools for design verification.</a:t>
            </a:r>
          </a:p>
          <a:p>
            <a:pPr eaLnBrk="1" hangingPunct="1"/>
            <a:endParaRPr lang="en-US" altLang="zh-CN">
              <a:ea typeface="宋体" charset="0"/>
              <a:cs typeface="宋体" charset="0"/>
            </a:endParaRPr>
          </a:p>
          <a:p>
            <a:pPr eaLnBrk="1" hangingPunct="1"/>
            <a:r>
              <a:rPr lang="en-US" altLang="zh-CN">
                <a:ea typeface="宋体" charset="0"/>
                <a:cs typeface="宋体" charset="0"/>
              </a:rPr>
              <a:t>In this talk, I will cover the thermal-driven 3D routing with via planning in detail and will also briefly talk about the floorplanning algorithm.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70360" y="677334"/>
            <a:ext cx="4921747" cy="3413881"/>
          </a:xfrm>
          <a:prstGeom prst="rect">
            <a:avLst/>
          </a:prstGeom>
          <a:solidFill>
            <a:srgbClr val="FFFFFF"/>
          </a:solidFill>
          <a:ln w="9525">
            <a:solidFill>
              <a:srgbClr val="000000"/>
            </a:solidFill>
            <a:miter lim="800000"/>
            <a:headEnd/>
            <a:tailEnd/>
          </a:ln>
        </p:spPr>
        <p:txBody>
          <a:bodyPr wrap="none" lIns="86493" tIns="43247" rIns="86493" bIns="43247" anchor="ct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endParaRPr lang="en-US" smtClean="0">
              <a:solidFill>
                <a:srgbClr val="4F81BD"/>
              </a:solidFill>
            </a:endParaRPr>
          </a:p>
        </p:txBody>
      </p:sp>
      <p:sp>
        <p:nvSpPr>
          <p:cNvPr id="25603" name="Text Box 3"/>
          <p:cNvSpPr>
            <a:spLocks noGrp="1" noChangeArrowheads="1"/>
          </p:cNvSpPr>
          <p:nvPr>
            <p:ph type="body"/>
          </p:nvPr>
        </p:nvSpPr>
        <p:spPr>
          <a:xfrm>
            <a:off x="943571" y="4342191"/>
            <a:ext cx="4969372" cy="41426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zh-CN" altLang="en-US">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zh-CN"/>
          </a:p>
        </p:txBody>
      </p:sp>
      <p:sp>
        <p:nvSpPr>
          <p:cNvPr id="3" name="Footer Placeholder 2"/>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zh-CN"/>
          </a:p>
        </p:txBody>
      </p:sp>
    </p:spTree>
  </p:cSld>
  <p:clrMapOvr>
    <a:masterClrMapping/>
  </p:clrMapOvr>
  <p:transition xmlns:p14="http://schemas.microsoft.com/office/powerpoint/2010/mai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cu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35B72D95-ED3F-0147-95FD-37C14BB580C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98533856"/>
      </p:ext>
    </p:extLst>
  </p:cSld>
  <p:clrMapOvr>
    <a:masterClrMapping/>
  </p:clrMapOvr>
  <p:transition xmlns:p14="http://schemas.microsoft.com/office/powerpoint/2010/main" spd="med">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75E347DB-AD2B-FB4E-83FA-79AAE1249E7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89996756"/>
      </p:ext>
    </p:extLst>
  </p:cSld>
  <p:clrMapOvr>
    <a:masterClrMapping/>
  </p:clrMapOvr>
  <p:transition xmlns:p14="http://schemas.microsoft.com/office/powerpoint/2010/main" spd="med">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53225" y="393700"/>
            <a:ext cx="2174875" cy="5892800"/>
          </a:xfrm>
        </p:spPr>
        <p:txBody>
          <a:bodyPr vert="eaVert"/>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a:xfrm>
            <a:off x="228600" y="393700"/>
            <a:ext cx="6372225" cy="5892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CCCB9FAF-69E3-794F-A8C0-854B18F5167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7114290"/>
      </p:ext>
    </p:extLst>
  </p:cSld>
  <p:clrMapOvr>
    <a:masterClrMapping/>
  </p:clrMapOvr>
  <p:transition xmlns:p14="http://schemas.microsoft.com/office/powerpoint/2010/main" spd="med">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5455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9D8BAB24-6AB4-1D46-9C4F-C2F74F6896B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7078682"/>
      </p:ext>
    </p:extLst>
  </p:cSld>
  <p:clrMapOvr>
    <a:masterClrMapping/>
  </p:clrMapOvr>
  <p:transition xmlns:p14="http://schemas.microsoft.com/office/powerpoint/2010/main" spd="med">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869950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228600" y="3759200"/>
            <a:ext cx="869950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70AD0B73-ED5E-8E49-AD63-3EC2A3024B5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42841343"/>
      </p:ext>
    </p:extLst>
  </p:cSld>
  <p:clrMapOvr>
    <a:masterClrMapping/>
  </p:clrMapOvr>
  <p:transition xmlns:p14="http://schemas.microsoft.com/office/powerpoint/2010/main" spd="med">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quarter" idx="2"/>
          </p:nvPr>
        </p:nvSpPr>
        <p:spPr>
          <a:xfrm>
            <a:off x="4654550" y="1079500"/>
            <a:ext cx="427355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內容版面配置區 4"/>
          <p:cNvSpPr>
            <a:spLocks noGrp="1"/>
          </p:cNvSpPr>
          <p:nvPr>
            <p:ph sz="quarter" idx="3"/>
          </p:nvPr>
        </p:nvSpPr>
        <p:spPr>
          <a:xfrm>
            <a:off x="4654550" y="3759200"/>
            <a:ext cx="427355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6"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7" name="Rectangle 18"/>
          <p:cNvSpPr>
            <a:spLocks noGrp="1" noChangeArrowheads="1"/>
          </p:cNvSpPr>
          <p:nvPr>
            <p:ph type="sldNum" sz="quarter" idx="11"/>
          </p:nvPr>
        </p:nvSpPr>
        <p:spPr/>
        <p:txBody>
          <a:bodyPr/>
          <a:lstStyle>
            <a:lvl1pPr>
              <a:defRPr/>
            </a:lvl1pPr>
          </a:lstStyle>
          <a:p>
            <a:fld id="{323E4732-A436-EE47-A22C-548A85137EA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8774506"/>
      </p:ext>
    </p:extLst>
  </p:cSld>
  <p:clrMapOvr>
    <a:masterClrMapping/>
  </p:clrMapOvr>
  <p:transition xmlns:p14="http://schemas.microsoft.com/office/powerpoint/2010/main" spd="med">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表格版面配置區 2"/>
          <p:cNvSpPr>
            <a:spLocks noGrp="1"/>
          </p:cNvSpPr>
          <p:nvPr>
            <p:ph type="tbl" idx="1"/>
          </p:nvPr>
        </p:nvSpPr>
        <p:spPr>
          <a:xfrm>
            <a:off x="228600" y="1079500"/>
            <a:ext cx="8699500" cy="5207000"/>
          </a:xfrm>
        </p:spPr>
        <p:txBody>
          <a:bodyPr/>
          <a:lstStyle/>
          <a:p>
            <a:pPr lvl="0"/>
            <a:endParaRPr lang="zh-CN" altLang="en-US" noProof="0"/>
          </a:p>
        </p:txBody>
      </p:sp>
      <p:sp>
        <p:nvSpPr>
          <p:cNvPr id="4" name="日期版面配置區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eaLnBrk="0" hangingPunct="0"/>
            <a:fld id="{9B91805A-FD5F-FC4B-BCD8-E2A1702C9D7B}" type="datetime1">
              <a:rPr lang="zh-CN" altLang="en-US" sz="2400" smtClean="0">
                <a:solidFill>
                  <a:srgbClr val="339933"/>
                </a:solidFill>
                <a:latin typeface="Arial" charset="0"/>
                <a:ea typeface="宋体" charset="0"/>
                <a:cs typeface="宋体" charset="0"/>
              </a:rPr>
              <a:pPr algn="ctr" eaLnBrk="0" hangingPunct="0"/>
              <a:t>4/1/14</a:t>
            </a:fld>
            <a:endParaRPr lang="en-US" altLang="zh-CN" sz="2400" smtClean="0">
              <a:solidFill>
                <a:srgbClr val="339933"/>
              </a:solidFill>
              <a:latin typeface="Arial" charset="0"/>
              <a:ea typeface="宋体" charset="0"/>
              <a:cs typeface="宋体" charset="0"/>
            </a:endParaRPr>
          </a:p>
        </p:txBody>
      </p:sp>
      <p:sp>
        <p:nvSpPr>
          <p:cNvPr id="5" name="頁尾版面配置區 4"/>
          <p:cNvSpPr>
            <a:spLocks noGrp="1"/>
          </p:cNvSpPr>
          <p:nvPr>
            <p:ph type="ftr" sz="quarter" idx="11"/>
          </p:nvPr>
        </p:nvSpPr>
        <p:spPr/>
        <p:txBody>
          <a:bodyPr/>
          <a:lstStyle>
            <a:lvl1pPr>
              <a:defRPr>
                <a:latin typeface="Times New Roman" pitchFamily="18" charset="0"/>
                <a:ea typeface="宋体" pitchFamily="2" charset="-122"/>
                <a:cs typeface="+mn-cs"/>
              </a:defRPr>
            </a:lvl1pPr>
          </a:lstStyle>
          <a:p>
            <a:pPr>
              <a:defRPr/>
            </a:pPr>
            <a:r>
              <a:rPr lang="en-US" altLang="zh-CN">
                <a:solidFill>
                  <a:srgbClr val="000000"/>
                </a:solidFill>
              </a:rPr>
              <a:t>UCLA VLSICAD LAB</a:t>
            </a:r>
          </a:p>
        </p:txBody>
      </p:sp>
      <p:sp>
        <p:nvSpPr>
          <p:cNvPr id="6" name="投影片編號版面配置區 5"/>
          <p:cNvSpPr>
            <a:spLocks noGrp="1"/>
          </p:cNvSpPr>
          <p:nvPr>
            <p:ph type="sldNum" sz="quarter" idx="12"/>
          </p:nvPr>
        </p:nvSpPr>
        <p:spPr/>
        <p:txBody>
          <a:bodyPr/>
          <a:lstStyle>
            <a:lvl1pPr>
              <a:defRPr/>
            </a:lvl1pPr>
          </a:lstStyle>
          <a:p>
            <a:fld id="{107EF5CE-8F0A-0648-AB44-895CE006E41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63458708"/>
      </p:ext>
    </p:extLst>
  </p:cSld>
  <p:clrMapOvr>
    <a:masterClrMapping/>
  </p:clrMapOvr>
  <p:transition xmlns:p14="http://schemas.microsoft.com/office/powerpoint/2010/main" spd="med">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pPr lvl="0"/>
            <a:r>
              <a:rPr lang="en-US" altLang="zh-CN" noProof="0" smtClean="0"/>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200"/>
            </a:lvl1pPr>
          </a:lstStyle>
          <a:p>
            <a:pPr lvl="0"/>
            <a:r>
              <a:rPr lang="en-US" altLang="zh-CN" noProof="0" smtClean="0"/>
              <a:t>&lt;name&gt;</a:t>
            </a:r>
          </a:p>
          <a:p>
            <a:pPr lvl="0"/>
            <a:r>
              <a:rPr lang="en-US" altLang="zh-CN" noProof="0" smtClean="0"/>
              <a:t>&lt;affiliation&gt;</a:t>
            </a:r>
          </a:p>
          <a:p>
            <a:pPr lvl="0"/>
            <a:r>
              <a:rPr lang="en-US" altLang="zh-CN" noProof="0" smtClean="0"/>
              <a:t>&lt;event&gt;</a:t>
            </a:r>
          </a:p>
          <a:p>
            <a:pPr lvl="0"/>
            <a:r>
              <a:rPr lang="en-US" altLang="zh-CN" noProof="0" smtClean="0"/>
              <a:t>&lt;date&gt;</a:t>
            </a:r>
          </a:p>
        </p:txBody>
      </p:sp>
      <p:pic>
        <p:nvPicPr>
          <p:cNvPr id="959602" name="Picture 114" descr="ucla_seal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953000"/>
            <a:ext cx="1828800" cy="1692275"/>
          </a:xfrm>
          <a:prstGeom prst="rect">
            <a:avLst/>
          </a:prstGeom>
          <a:noFill/>
          <a:extLst>
            <a:ext uri="{909E8E84-426E-40dd-AFC4-6F175D3DCCD1}">
              <a14:hiddenFill xmlns:a14="http://schemas.microsoft.com/office/drawing/2010/main">
                <a:solidFill>
                  <a:srgbClr val="FFFFFF"/>
                </a:solidFill>
              </a14:hiddenFill>
            </a:ext>
          </a:extLst>
        </p:spPr>
      </p:pic>
      <p:pic>
        <p:nvPicPr>
          <p:cNvPr id="959606" name="Picture 118" descr="Computer_Science_De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
            <a:ext cx="4194175" cy="342900"/>
          </a:xfrm>
          <a:prstGeom prst="rect">
            <a:avLst/>
          </a:prstGeom>
          <a:noFill/>
          <a:extLst>
            <a:ext uri="{909E8E84-426E-40dd-AFC4-6F175D3DCCD1}">
              <a14:hiddenFill xmlns:a14="http://schemas.microsoft.com/office/drawing/2010/main">
                <a:solidFill>
                  <a:srgbClr val="FFFFFF"/>
                </a:solidFill>
              </a14:hiddenFill>
            </a:ext>
          </a:extLst>
        </p:spPr>
      </p:pic>
      <p:pic>
        <p:nvPicPr>
          <p:cNvPr id="959605" name="Picture 117" descr="top_r3_c2_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406525" cy="354013"/>
          </a:xfrm>
          <a:prstGeom prst="rect">
            <a:avLst/>
          </a:prstGeom>
          <a:noFill/>
          <a:extLst>
            <a:ext uri="{909E8E84-426E-40dd-AFC4-6F175D3DCCD1}">
              <a14:hiddenFill xmlns:a14="http://schemas.microsoft.com/office/drawing/2010/main">
                <a:solidFill>
                  <a:srgbClr val="FFFFFF"/>
                </a:solidFill>
              </a14:hiddenFill>
            </a:ext>
          </a:extLst>
        </p:spPr>
      </p:pic>
      <p:pic>
        <p:nvPicPr>
          <p:cNvPr id="959608"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03200"/>
            <a:ext cx="1571625"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57401"/>
      </p:ext>
    </p:extLst>
  </p:cSld>
  <p:clrMapOvr>
    <a:masterClrMapping/>
  </p:clrMapOvr>
  <p:transition xmlns:p14="http://schemas.microsoft.com/office/powerpoint/2010/main" spd="med">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8ECDF8-6795-3446-9962-C3C8916D46D1}" type="datetime1">
              <a:rPr lang="zh-CN" altLang="en-US">
                <a:solidFill>
                  <a:srgbClr val="000000"/>
                </a:solidFill>
              </a:rPr>
              <a:pPr/>
              <a:t>4/1/14</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6" name="Slide Number Placeholder 5"/>
          <p:cNvSpPr>
            <a:spLocks noGrp="1"/>
          </p:cNvSpPr>
          <p:nvPr>
            <p:ph type="sldNum" sz="quarter" idx="12"/>
          </p:nvPr>
        </p:nvSpPr>
        <p:spPr/>
        <p:txBody>
          <a:bodyPr/>
          <a:lstStyle>
            <a:lvl1pPr>
              <a:defRPr/>
            </a:lvl1pPr>
          </a:lstStyle>
          <a:p>
            <a:fld id="{B067BB69-F4B3-704F-A0BC-EC58375131F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9137512"/>
      </p:ext>
    </p:extLst>
  </p:cSld>
  <p:clrMapOvr>
    <a:masterClrMapping/>
  </p:clrMapOvr>
  <p:transition xmlns:p14="http://schemas.microsoft.com/office/powerpoint/2010/main" spd="med">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62FDC94-6429-E246-ABD0-47F1E3397B00}" type="datetime1">
              <a:rPr lang="zh-CN" altLang="en-US">
                <a:solidFill>
                  <a:srgbClr val="000000"/>
                </a:solidFill>
              </a:rPr>
              <a:pPr/>
              <a:t>4/1/14</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6" name="Slide Number Placeholder 5"/>
          <p:cNvSpPr>
            <a:spLocks noGrp="1"/>
          </p:cNvSpPr>
          <p:nvPr>
            <p:ph type="sldNum" sz="quarter" idx="12"/>
          </p:nvPr>
        </p:nvSpPr>
        <p:spPr/>
        <p:txBody>
          <a:bodyPr/>
          <a:lstStyle>
            <a:lvl1pPr>
              <a:defRPr/>
            </a:lvl1pPr>
          </a:lstStyle>
          <a:p>
            <a:fld id="{F38EC6DF-CAC5-D948-8BED-91D7F7E4A09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17601307"/>
      </p:ext>
    </p:extLst>
  </p:cSld>
  <p:clrMapOvr>
    <a:masterClrMapping/>
  </p:clrMapOvr>
  <p:transition xmlns:p14="http://schemas.microsoft.com/office/powerpoint/2010/mai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1F16D83-B45A-45DB-8B07-92A964D7B19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DEE52E-1506-4591-BCAB-9C214DDF5AB5}"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2FD2629-8698-C64A-8E83-C08E8C40F5D5}" type="datetime1">
              <a:rPr lang="zh-CN" altLang="en-US">
                <a:solidFill>
                  <a:srgbClr val="000000"/>
                </a:solidFill>
              </a:rPr>
              <a:pPr/>
              <a:t>4/1/14</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7" name="Slide Number Placeholder 6"/>
          <p:cNvSpPr>
            <a:spLocks noGrp="1"/>
          </p:cNvSpPr>
          <p:nvPr>
            <p:ph type="sldNum" sz="quarter" idx="12"/>
          </p:nvPr>
        </p:nvSpPr>
        <p:spPr/>
        <p:txBody>
          <a:bodyPr/>
          <a:lstStyle>
            <a:lvl1pPr>
              <a:defRPr/>
            </a:lvl1pPr>
          </a:lstStyle>
          <a:p>
            <a:fld id="{E7D53940-07FC-DB41-B10B-56C93A2C894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23330806"/>
      </p:ext>
    </p:extLst>
  </p:cSld>
  <p:clrMapOvr>
    <a:masterClrMapping/>
  </p:clrMapOvr>
  <p:transition xmlns:p14="http://schemas.microsoft.com/office/powerpoint/2010/main" spd="med">
    <p:cu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94618A6-A5AB-6346-BB57-F1B2061047B4}" type="datetime1">
              <a:rPr lang="zh-CN" altLang="en-US">
                <a:solidFill>
                  <a:srgbClr val="000000"/>
                </a:solidFill>
              </a:rPr>
              <a:pPr/>
              <a:t>4/1/14</a:t>
            </a:fld>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9" name="Slide Number Placeholder 8"/>
          <p:cNvSpPr>
            <a:spLocks noGrp="1"/>
          </p:cNvSpPr>
          <p:nvPr>
            <p:ph type="sldNum" sz="quarter" idx="12"/>
          </p:nvPr>
        </p:nvSpPr>
        <p:spPr/>
        <p:txBody>
          <a:bodyPr/>
          <a:lstStyle>
            <a:lvl1pPr>
              <a:defRPr/>
            </a:lvl1pPr>
          </a:lstStyle>
          <a:p>
            <a:fld id="{1B773D49-D7A9-F54E-B12C-9A2BE2CDA5B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89115922"/>
      </p:ext>
    </p:extLst>
  </p:cSld>
  <p:clrMapOvr>
    <a:masterClrMapping/>
  </p:clrMapOvr>
  <p:transition xmlns:p14="http://schemas.microsoft.com/office/powerpoint/2010/main" spd="med">
    <p:cu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F1611B8-E76E-9243-AD85-5CDC361C11B4}" type="datetime1">
              <a:rPr lang="zh-CN" altLang="en-US">
                <a:solidFill>
                  <a:srgbClr val="000000"/>
                </a:solidFill>
              </a:rPr>
              <a:pPr/>
              <a:t>4/1/14</a:t>
            </a:fld>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5" name="Slide Number Placeholder 4"/>
          <p:cNvSpPr>
            <a:spLocks noGrp="1"/>
          </p:cNvSpPr>
          <p:nvPr>
            <p:ph type="sldNum" sz="quarter" idx="12"/>
          </p:nvPr>
        </p:nvSpPr>
        <p:spPr/>
        <p:txBody>
          <a:bodyPr/>
          <a:lstStyle>
            <a:lvl1pPr>
              <a:defRPr/>
            </a:lvl1pPr>
          </a:lstStyle>
          <a:p>
            <a:fld id="{9364F6F4-DFED-4F40-B08F-451A2A5DF43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16462494"/>
      </p:ext>
    </p:extLst>
  </p:cSld>
  <p:clrMapOvr>
    <a:masterClrMapping/>
  </p:clrMapOvr>
  <p:transition xmlns:p14="http://schemas.microsoft.com/office/powerpoint/2010/main" spd="med">
    <p:cu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DF86E6-A187-B145-A1CE-E77718FFD97C}" type="datetime1">
              <a:rPr lang="zh-CN" altLang="en-US">
                <a:solidFill>
                  <a:srgbClr val="000000"/>
                </a:solidFill>
              </a:rPr>
              <a:pPr/>
              <a:t>4/1/14</a:t>
            </a:fld>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4" name="Slide Number Placeholder 3"/>
          <p:cNvSpPr>
            <a:spLocks noGrp="1"/>
          </p:cNvSpPr>
          <p:nvPr>
            <p:ph type="sldNum" sz="quarter" idx="12"/>
          </p:nvPr>
        </p:nvSpPr>
        <p:spPr/>
        <p:txBody>
          <a:bodyPr/>
          <a:lstStyle>
            <a:lvl1pPr>
              <a:defRPr/>
            </a:lvl1pPr>
          </a:lstStyle>
          <a:p>
            <a:fld id="{AD6FF117-1B4C-4142-B4BA-2E11EF98663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8068213"/>
      </p:ext>
    </p:extLst>
  </p:cSld>
  <p:clrMapOvr>
    <a:masterClrMapping/>
  </p:clrMapOvr>
  <p:transition xmlns:p14="http://schemas.microsoft.com/office/powerpoint/2010/main" spd="med">
    <p:cu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94F7D91-A89F-FA47-AFBB-C4A436211024}" type="datetime1">
              <a:rPr lang="zh-CN" altLang="en-US">
                <a:solidFill>
                  <a:srgbClr val="000000"/>
                </a:solidFill>
              </a:rPr>
              <a:pPr/>
              <a:t>4/1/14</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7" name="Slide Number Placeholder 6"/>
          <p:cNvSpPr>
            <a:spLocks noGrp="1"/>
          </p:cNvSpPr>
          <p:nvPr>
            <p:ph type="sldNum" sz="quarter" idx="12"/>
          </p:nvPr>
        </p:nvSpPr>
        <p:spPr/>
        <p:txBody>
          <a:bodyPr/>
          <a:lstStyle>
            <a:lvl1pPr>
              <a:defRPr/>
            </a:lvl1pPr>
          </a:lstStyle>
          <a:p>
            <a:fld id="{F155463D-5950-074F-B511-A014C68915D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7411588"/>
      </p:ext>
    </p:extLst>
  </p:cSld>
  <p:clrMapOvr>
    <a:masterClrMapping/>
  </p:clrMapOvr>
  <p:transition xmlns:p14="http://schemas.microsoft.com/office/powerpoint/2010/main" spd="med">
    <p:cu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C8A143A-03A2-A54A-AD77-F82B7F83C947}" type="datetime1">
              <a:rPr lang="zh-CN" altLang="en-US">
                <a:solidFill>
                  <a:srgbClr val="000000"/>
                </a:solidFill>
              </a:rPr>
              <a:pPr/>
              <a:t>4/1/14</a:t>
            </a:fld>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7" name="Slide Number Placeholder 6"/>
          <p:cNvSpPr>
            <a:spLocks noGrp="1"/>
          </p:cNvSpPr>
          <p:nvPr>
            <p:ph type="sldNum" sz="quarter" idx="12"/>
          </p:nvPr>
        </p:nvSpPr>
        <p:spPr/>
        <p:txBody>
          <a:bodyPr/>
          <a:lstStyle>
            <a:lvl1pPr>
              <a:defRPr/>
            </a:lvl1pPr>
          </a:lstStyle>
          <a:p>
            <a:fld id="{E0DCA01F-1D28-0E49-9D66-5DFB06F3454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08323303"/>
      </p:ext>
    </p:extLst>
  </p:cSld>
  <p:clrMapOvr>
    <a:masterClrMapping/>
  </p:clrMapOvr>
  <p:transition xmlns:p14="http://schemas.microsoft.com/office/powerpoint/2010/main" spd="med">
    <p:cu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F61B92-ECFD-A044-9E36-BEC8F8CEA740}" type="datetime1">
              <a:rPr lang="zh-CN" altLang="en-US">
                <a:solidFill>
                  <a:srgbClr val="000000"/>
                </a:solidFill>
              </a:rPr>
              <a:pPr/>
              <a:t>4/1/14</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6" name="Slide Number Placeholder 5"/>
          <p:cNvSpPr>
            <a:spLocks noGrp="1"/>
          </p:cNvSpPr>
          <p:nvPr>
            <p:ph type="sldNum" sz="quarter" idx="12"/>
          </p:nvPr>
        </p:nvSpPr>
        <p:spPr/>
        <p:txBody>
          <a:bodyPr/>
          <a:lstStyle>
            <a:lvl1pPr>
              <a:defRPr/>
            </a:lvl1pPr>
          </a:lstStyle>
          <a:p>
            <a:fld id="{E46F4A75-99C1-F741-BDFD-08F7E85AFF5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18476044"/>
      </p:ext>
    </p:extLst>
  </p:cSld>
  <p:clrMapOvr>
    <a:masterClrMapping/>
  </p:clrMapOvr>
  <p:transition xmlns:p14="http://schemas.microsoft.com/office/powerpoint/2010/main" spd="med">
    <p:cu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CB40C2-1FA0-A849-A0C1-6550E6EFD10D}" type="datetime1">
              <a:rPr lang="zh-CN" altLang="en-US">
                <a:solidFill>
                  <a:srgbClr val="000000"/>
                </a:solidFill>
              </a:rPr>
              <a:pPr/>
              <a:t>4/1/14</a:t>
            </a:fld>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
        <p:nvSpPr>
          <p:cNvPr id="6" name="Slide Number Placeholder 5"/>
          <p:cNvSpPr>
            <a:spLocks noGrp="1"/>
          </p:cNvSpPr>
          <p:nvPr>
            <p:ph type="sldNum" sz="quarter" idx="12"/>
          </p:nvPr>
        </p:nvSpPr>
        <p:spPr/>
        <p:txBody>
          <a:bodyPr/>
          <a:lstStyle>
            <a:lvl1pPr>
              <a:defRPr/>
            </a:lvl1pPr>
          </a:lstStyle>
          <a:p>
            <a:fld id="{9EFFDEFA-E04C-9F4F-A901-AA62DC592A9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0568948"/>
      </p:ext>
    </p:extLst>
  </p:cSld>
  <p:clrMapOvr>
    <a:masterClrMapping/>
  </p:clrMapOvr>
  <p:transition xmlns:p14="http://schemas.microsoft.com/office/powerpoint/2010/main" spd="med">
    <p:cu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869950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759200"/>
            <a:ext cx="869950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46F5F552-1CF8-0340-BC63-D61B6DD1809B}" type="datetime1">
              <a:rPr lang="zh-CN" altLang="en-US">
                <a:solidFill>
                  <a:srgbClr val="000000"/>
                </a:solidFill>
              </a:rPr>
              <a:pPr/>
              <a:t>4/1/14</a:t>
            </a:fld>
            <a:endParaRPr lang="en-US" altLang="zh-CN">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158E5AC-92A6-E446-848C-89CD420B93B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6924739"/>
      </p:ext>
    </p:extLst>
  </p:cSld>
  <p:clrMapOvr>
    <a:masterClrMapping/>
  </p:clrMapOvr>
  <p:transition xmlns:p14="http://schemas.microsoft.com/office/powerpoint/2010/main" spd="med">
    <p:cu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D814DA6D-2A01-D24C-B001-183EA2F9F63D}" type="datetime1">
              <a:rPr lang="zh-CN" altLang="en-US">
                <a:solidFill>
                  <a:srgbClr val="000000"/>
                </a:solidFill>
              </a:rPr>
              <a:pPr/>
              <a:t>4/1/14</a:t>
            </a:fld>
            <a:endParaRPr lang="en-US" altLang="zh-CN">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CBB56A3-6AF9-104A-BAE2-D802CB28863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53319988"/>
      </p:ext>
    </p:extLst>
  </p:cSld>
  <p:clrMapOvr>
    <a:masterClrMapping/>
  </p:clrMapOvr>
  <p:transition xmlns:p14="http://schemas.microsoft.com/office/powerpoint/2010/main" spd="med">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AC83C6-0C7F-41D2-A816-2623D4FECBF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F96D96-EB27-4F2B-B90C-55BD8B5C5DB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0795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7592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5994EA9B-17D9-1141-AC5D-05A4EF27CA37}" type="datetime1">
              <a:rPr lang="zh-CN" altLang="en-US">
                <a:solidFill>
                  <a:srgbClr val="000000"/>
                </a:solidFill>
              </a:rPr>
              <a:pPr/>
              <a:t>4/1/14</a:t>
            </a:fld>
            <a:endParaRPr lang="en-US" altLang="zh-CN">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E74379F-6CA6-8C43-9D11-CFC3BE02EAD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80914861"/>
      </p:ext>
    </p:extLst>
  </p:cSld>
  <p:clrMapOvr>
    <a:masterClrMapping/>
  </p:clrMapOvr>
  <p:transition xmlns:p14="http://schemas.microsoft.com/office/powerpoint/2010/main" spd="med">
    <p:cu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4000" y="609600"/>
            <a:ext cx="7772400" cy="1143000"/>
          </a:xfrm>
        </p:spPr>
        <p:txBody>
          <a:bodyPr/>
          <a:lstStyle>
            <a:lvl1pPr>
              <a:defRPr sz="3000"/>
            </a:lvl1pPr>
          </a:lstStyle>
          <a:p>
            <a:pPr lvl="0"/>
            <a:r>
              <a:rPr lang="en-US" altLang="zh-CN" noProof="0" smtClean="0"/>
              <a:t>&lt;Title&gt;</a:t>
            </a:r>
          </a:p>
        </p:txBody>
      </p:sp>
      <p:sp>
        <p:nvSpPr>
          <p:cNvPr id="5123"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200"/>
            </a:lvl1pPr>
          </a:lstStyle>
          <a:p>
            <a:pPr lvl="0"/>
            <a:r>
              <a:rPr lang="en-US" altLang="zh-CN" noProof="0" smtClean="0"/>
              <a:t>&lt;name&gt;</a:t>
            </a:r>
          </a:p>
          <a:p>
            <a:pPr lvl="0"/>
            <a:r>
              <a:rPr lang="en-US" altLang="zh-CN" noProof="0" smtClean="0"/>
              <a:t>&lt;affiliation&gt;</a:t>
            </a:r>
          </a:p>
          <a:p>
            <a:pPr lvl="0"/>
            <a:r>
              <a:rPr lang="en-US" altLang="zh-CN" noProof="0" smtClean="0"/>
              <a:t>&lt;event&gt;</a:t>
            </a:r>
          </a:p>
          <a:p>
            <a:pPr lvl="0"/>
            <a:r>
              <a:rPr lang="en-US" altLang="zh-CN" noProof="0" smtClean="0"/>
              <a:t>&lt;date&gt;</a:t>
            </a:r>
          </a:p>
        </p:txBody>
      </p:sp>
      <p:pic>
        <p:nvPicPr>
          <p:cNvPr id="5124" name="Picture 4" descr="ucla_seal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953000"/>
            <a:ext cx="1828800" cy="16922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omputer_Science_De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
            <a:ext cx="4194175" cy="3429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op_r3_c2_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406525" cy="35401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03200"/>
            <a:ext cx="1571625"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13872"/>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538808"/>
      </p:ext>
    </p:extLst>
  </p:cSld>
  <p:clrMapOvr>
    <a:masterClrMapping/>
  </p:clrMapOvr>
  <p:transition xmlns:p14="http://schemas.microsoft.com/office/powerpoint/2010/main" spd="med">
    <p:cu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705481"/>
      </p:ext>
    </p:extLst>
  </p:cSld>
  <p:clrMapOvr>
    <a:masterClrMapping/>
  </p:clrMapOvr>
  <p:transition xmlns:p14="http://schemas.microsoft.com/office/powerpoint/2010/main" spd="med">
    <p:cu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2213958"/>
      </p:ext>
    </p:extLst>
  </p:cSld>
  <p:clrMapOvr>
    <a:masterClrMapping/>
  </p:clrMapOvr>
  <p:transition xmlns:p14="http://schemas.microsoft.com/office/powerpoint/2010/main" spd="med">
    <p:cu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1843123"/>
      </p:ext>
    </p:extLst>
  </p:cSld>
  <p:clrMapOvr>
    <a:masterClrMapping/>
  </p:clrMapOvr>
  <p:transition xmlns:p14="http://schemas.microsoft.com/office/powerpoint/2010/main" spd="med">
    <p:cu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2430369"/>
      </p:ext>
    </p:extLst>
  </p:cSld>
  <p:clrMapOvr>
    <a:masterClrMapping/>
  </p:clrMapOvr>
  <p:transition xmlns:p14="http://schemas.microsoft.com/office/powerpoint/2010/main" spd="med">
    <p:cu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933486"/>
      </p:ext>
    </p:extLst>
  </p:cSld>
  <p:clrMapOvr>
    <a:masterClrMapping/>
  </p:clrMapOvr>
  <p:transition xmlns:p14="http://schemas.microsoft.com/office/powerpoint/2010/main" spd="med">
    <p:cu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5895051"/>
      </p:ext>
    </p:extLst>
  </p:cSld>
  <p:clrMapOvr>
    <a:masterClrMapping/>
  </p:clrMapOvr>
  <p:transition xmlns:p14="http://schemas.microsoft.com/office/powerpoint/2010/main" spd="med">
    <p:cu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987091"/>
      </p:ext>
    </p:extLst>
  </p:cSld>
  <p:clrMapOvr>
    <a:masterClrMapping/>
  </p:clrMapOvr>
  <p:transition xmlns:p14="http://schemas.microsoft.com/office/powerpoint/2010/mai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54D4391-2819-4917-808A-FE5227035012}"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8"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9"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E509EC-F7E4-4C28-8F63-73B76D980F2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14022"/>
      </p:ext>
    </p:extLst>
  </p:cSld>
  <p:clrMapOvr>
    <a:masterClrMapping/>
  </p:clrMapOvr>
  <p:transition xmlns:p14="http://schemas.microsoft.com/office/powerpoint/2010/main" spd="med">
    <p:cu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127567"/>
      </p:ext>
    </p:extLst>
  </p:cSld>
  <p:clrMapOvr>
    <a:masterClrMapping/>
  </p:clrMapOvr>
  <p:transition xmlns:p14="http://schemas.microsoft.com/office/powerpoint/2010/main" spd="med">
    <p:cu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563819"/>
      </p:ext>
    </p:extLst>
  </p:cSld>
  <p:clrMapOvr>
    <a:masterClrMapping/>
  </p:clrMapOvr>
  <p:transition xmlns:p14="http://schemas.microsoft.com/office/powerpoint/2010/main" spd="med">
    <p:cu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0795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7592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752954"/>
      </p:ext>
    </p:extLst>
  </p:cSld>
  <p:clrMapOvr>
    <a:masterClrMapping/>
  </p:clrMapOvr>
  <p:transition xmlns:p14="http://schemas.microsoft.com/office/powerpoint/2010/main" spd="med">
    <p:cu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0795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7592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974389"/>
      </p:ext>
    </p:extLst>
  </p:cSld>
  <p:clrMapOvr>
    <a:masterClrMapping/>
  </p:clrMapOvr>
  <p:transition xmlns:p14="http://schemas.microsoft.com/office/powerpoint/2010/main" spd="med">
    <p:cu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72834" name="Rectangle 2"/>
          <p:cNvSpPr>
            <a:spLocks noGrp="1" noChangeArrowheads="1"/>
          </p:cNvSpPr>
          <p:nvPr>
            <p:ph type="ctrTitle"/>
          </p:nvPr>
        </p:nvSpPr>
        <p:spPr>
          <a:xfrm>
            <a:off x="254000" y="609600"/>
            <a:ext cx="7772400" cy="1143000"/>
          </a:xfrm>
        </p:spPr>
        <p:txBody>
          <a:bodyPr/>
          <a:lstStyle>
            <a:lvl1pPr>
              <a:defRPr sz="3000"/>
            </a:lvl1pPr>
          </a:lstStyle>
          <a:p>
            <a:pPr lvl="0"/>
            <a:r>
              <a:rPr lang="en-US" altLang="zh-CN" noProof="0" smtClean="0"/>
              <a:t>&lt;Title&gt;</a:t>
            </a:r>
          </a:p>
        </p:txBody>
      </p:sp>
      <p:sp>
        <p:nvSpPr>
          <p:cNvPr id="1272835"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200"/>
            </a:lvl1pPr>
          </a:lstStyle>
          <a:p>
            <a:pPr lvl="0"/>
            <a:r>
              <a:rPr lang="en-US" altLang="zh-CN" noProof="0" smtClean="0"/>
              <a:t>&lt;name&gt;</a:t>
            </a:r>
          </a:p>
          <a:p>
            <a:pPr lvl="0"/>
            <a:r>
              <a:rPr lang="en-US" altLang="zh-CN" noProof="0" smtClean="0"/>
              <a:t>&lt;affiliation&gt;</a:t>
            </a:r>
          </a:p>
          <a:p>
            <a:pPr lvl="0"/>
            <a:r>
              <a:rPr lang="en-US" altLang="zh-CN" noProof="0" smtClean="0"/>
              <a:t>&lt;event&gt;</a:t>
            </a:r>
          </a:p>
          <a:p>
            <a:pPr lvl="0"/>
            <a:r>
              <a:rPr lang="en-US" altLang="zh-CN" noProof="0" smtClean="0"/>
              <a:t>&lt;date&gt;</a:t>
            </a:r>
          </a:p>
        </p:txBody>
      </p:sp>
      <p:pic>
        <p:nvPicPr>
          <p:cNvPr id="1272836" name="Picture 4" descr="ucla_seal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953000"/>
            <a:ext cx="1828800" cy="1692275"/>
          </a:xfrm>
          <a:prstGeom prst="rect">
            <a:avLst/>
          </a:prstGeom>
          <a:noFill/>
          <a:extLst>
            <a:ext uri="{909E8E84-426E-40dd-AFC4-6F175D3DCCD1}">
              <a14:hiddenFill xmlns:a14="http://schemas.microsoft.com/office/drawing/2010/main">
                <a:solidFill>
                  <a:srgbClr val="FFFFFF"/>
                </a:solidFill>
              </a14:hiddenFill>
            </a:ext>
          </a:extLst>
        </p:spPr>
      </p:pic>
      <p:pic>
        <p:nvPicPr>
          <p:cNvPr id="1272837" name="Picture 5" descr="Computer_Science_De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
            <a:ext cx="419417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72838" name="Picture 6" descr="top_r3_c2_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406525" cy="354013"/>
          </a:xfrm>
          <a:prstGeom prst="rect">
            <a:avLst/>
          </a:prstGeom>
          <a:noFill/>
          <a:extLst>
            <a:ext uri="{909E8E84-426E-40dd-AFC4-6F175D3DCCD1}">
              <a14:hiddenFill xmlns:a14="http://schemas.microsoft.com/office/drawing/2010/main">
                <a:solidFill>
                  <a:srgbClr val="FFFFFF"/>
                </a:solidFill>
              </a14:hiddenFill>
            </a:ext>
          </a:extLst>
        </p:spPr>
      </p:pic>
      <p:pic>
        <p:nvPicPr>
          <p:cNvPr id="12728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03200"/>
            <a:ext cx="1571625"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29206"/>
      </p:ext>
    </p:extLst>
  </p:cSld>
  <p:clrMapOvr>
    <a:masterClrMapping/>
  </p:clrMapOvr>
  <p:transition xmlns:p14="http://schemas.microsoft.com/office/powerpoint/2010/mai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485704499"/>
      </p:ext>
    </p:extLst>
  </p:cSld>
  <p:clrMapOvr>
    <a:masterClrMapping/>
  </p:clrMapOvr>
  <p:transition xmlns:p14="http://schemas.microsoft.com/office/powerpoint/2010/mai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2145990125"/>
      </p:ext>
    </p:extLst>
  </p:cSld>
  <p:clrMapOvr>
    <a:masterClrMapping/>
  </p:clrMapOvr>
  <p:transition xmlns:p14="http://schemas.microsoft.com/office/powerpoint/2010/mai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2846559166"/>
      </p:ext>
    </p:extLst>
  </p:cSld>
  <p:clrMapOvr>
    <a:masterClrMapping/>
  </p:clrMapOvr>
  <p:transition xmlns:p14="http://schemas.microsoft.com/office/powerpoint/2010/mai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645446145"/>
      </p:ext>
    </p:extLst>
  </p:cSld>
  <p:clrMapOvr>
    <a:masterClrMapping/>
  </p:clrMapOvr>
  <p:transition xmlns:p14="http://schemas.microsoft.com/office/powerpoint/2010/mai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BD6FE9B-5B5A-4E2E-B871-350A3D1B62CE}"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4"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5"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83657F-10DB-414A-B23E-22F28A463B8E}"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22721839"/>
      </p:ext>
    </p:extLst>
  </p:cSld>
  <p:clrMapOvr>
    <a:masterClrMapping/>
  </p:clrMapOvr>
  <p:transition xmlns:p14="http://schemas.microsoft.com/office/powerpoint/2010/mai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524045957"/>
      </p:ext>
    </p:extLst>
  </p:cSld>
  <p:clrMapOvr>
    <a:masterClrMapping/>
  </p:clrMapOvr>
  <p:transition xmlns:p14="http://schemas.microsoft.com/office/powerpoint/2010/mai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4020103871"/>
      </p:ext>
    </p:extLst>
  </p:cSld>
  <p:clrMapOvr>
    <a:masterClrMapping/>
  </p:clrMapOvr>
  <p:transition xmlns:p14="http://schemas.microsoft.com/office/powerpoint/2010/mai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723732247"/>
      </p:ext>
    </p:extLst>
  </p:cSld>
  <p:clrMapOvr>
    <a:masterClrMapping/>
  </p:clrMapOvr>
  <p:transition xmlns:p14="http://schemas.microsoft.com/office/powerpoint/2010/mai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270961931"/>
      </p:ext>
    </p:extLst>
  </p:cSld>
  <p:clrMapOvr>
    <a:masterClrMapping/>
  </p:clrMapOvr>
  <p:transition xmlns:p14="http://schemas.microsoft.com/office/powerpoint/2010/mai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882491091"/>
      </p:ext>
    </p:extLst>
  </p:cSld>
  <p:clrMapOvr>
    <a:masterClrMapping/>
  </p:clrMapOvr>
  <p:transition xmlns:p14="http://schemas.microsoft.com/office/powerpoint/2010/mai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6360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0795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7592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161505803"/>
      </p:ext>
    </p:extLst>
  </p:cSld>
  <p:clrMapOvr>
    <a:masterClrMapping/>
  </p:clrMapOvr>
  <p:transition xmlns:p14="http://schemas.microsoft.com/office/powerpoint/2010/mai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636000"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3245921258"/>
      </p:ext>
    </p:extLst>
  </p:cSld>
  <p:clrMapOvr>
    <a:masterClrMapping/>
  </p:clrMapOvr>
  <p:transition xmlns:p14="http://schemas.microsoft.com/office/powerpoint/2010/main" spd="med">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636000" cy="673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0795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759200"/>
            <a:ext cx="4273550" cy="252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zh-CN">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zh-CN">
                <a:solidFill>
                  <a:srgbClr val="000000"/>
                </a:solidFill>
              </a:rPr>
              <a:t>UCLA VLSICAD LAB</a:t>
            </a:r>
          </a:p>
        </p:txBody>
      </p:sp>
    </p:spTree>
    <p:extLst>
      <p:ext uri="{BB962C8B-B14F-4D97-AF65-F5344CB8AC3E}">
        <p14:creationId xmlns:p14="http://schemas.microsoft.com/office/powerpoint/2010/main" val="3090999787"/>
      </p:ext>
    </p:extLst>
  </p:cSld>
  <p:clrMapOvr>
    <a:masterClrMapping/>
  </p:clrMapOvr>
  <p:transition xmlns:p14="http://schemas.microsoft.com/office/powerpoint/2010/mai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3D2F9E-570C-447B-95E6-65B1660EFCAF}"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3"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4"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C31546C-892C-462D-A5B6-6CB7EF5608E2}"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A47669-7A8A-4A58-A099-976C9835C8E7}"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95369-C0B5-4E3E-874E-7D3BD8FA0DC3}"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12D35AA-3ECE-413A-9E44-21796B4B3B8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C025ECC-79C8-4E84-915B-A85C2C4169A6}"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CE9292-50D6-47BF-B004-6D36883DE9B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646D2C-4FC6-45EB-95C8-93B9CAD989DB}"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659A3B2-92B0-4860-85E6-6CA65F940E0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92481F-6EF2-4004-9408-9D074F530DA9}"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1646260"/>
      </p:ext>
    </p:extLst>
  </p:cSld>
  <p:clrMapOvr>
    <a:masterClrMapping/>
  </p:clrMapOvr>
  <p:transition xmlns:p14="http://schemas.microsoft.com/office/powerpoint/2010/main" spd="med">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srcRect/>
          <a:stretch>
            <a:fillRect/>
          </a:stretch>
        </p:blipFill>
        <p:spPr bwMode="auto">
          <a:xfrm>
            <a:off x="7086600" y="4953000"/>
            <a:ext cx="1828800" cy="1692275"/>
          </a:xfrm>
          <a:prstGeom prst="rect">
            <a:avLst/>
          </a:prstGeom>
          <a:noFill/>
          <a:ln w="9525">
            <a:noFill/>
            <a:miter lim="800000"/>
            <a:headEnd/>
            <a:tailEnd/>
          </a:ln>
        </p:spPr>
      </p:pic>
      <p:pic>
        <p:nvPicPr>
          <p:cNvPr id="5" name="Picture 118" descr="Computer_Science_Depar"/>
          <p:cNvPicPr>
            <a:picLocks noChangeAspect="1" noChangeArrowheads="1"/>
          </p:cNvPicPr>
          <p:nvPr userDrawn="1"/>
        </p:nvPicPr>
        <p:blipFill>
          <a:blip r:embed="rId3"/>
          <a:srcRect/>
          <a:stretch>
            <a:fillRect/>
          </a:stretch>
        </p:blipFill>
        <p:spPr bwMode="auto">
          <a:xfrm>
            <a:off x="1524000" y="266700"/>
            <a:ext cx="4194175" cy="342900"/>
          </a:xfrm>
          <a:prstGeom prst="rect">
            <a:avLst/>
          </a:prstGeom>
          <a:noFill/>
          <a:ln w="9525">
            <a:noFill/>
            <a:miter lim="800000"/>
            <a:headEnd/>
            <a:tailEnd/>
          </a:ln>
        </p:spPr>
      </p:pic>
      <p:pic>
        <p:nvPicPr>
          <p:cNvPr id="6" name="Picture 117" descr="top_r3_c2_f2"/>
          <p:cNvPicPr>
            <a:picLocks noChangeAspect="1" noChangeArrowheads="1"/>
          </p:cNvPicPr>
          <p:nvPr userDrawn="1"/>
        </p:nvPicPr>
        <p:blipFill>
          <a:blip r:embed="rId4"/>
          <a:srcRect/>
          <a:stretch>
            <a:fillRect/>
          </a:stretch>
        </p:blipFill>
        <p:spPr bwMode="auto">
          <a:xfrm>
            <a:off x="228600" y="228600"/>
            <a:ext cx="1406525" cy="354013"/>
          </a:xfrm>
          <a:prstGeom prst="rect">
            <a:avLst/>
          </a:prstGeom>
          <a:noFill/>
          <a:ln w="9525">
            <a:noFill/>
            <a:miter lim="800000"/>
            <a:headEnd/>
            <a:tailEnd/>
          </a:ln>
        </p:spPr>
      </p:pic>
      <p:pic>
        <p:nvPicPr>
          <p:cNvPr id="7" name="Picture 120"/>
          <p:cNvPicPr>
            <a:picLocks noChangeAspect="1" noChangeArrowheads="1"/>
          </p:cNvPicPr>
          <p:nvPr userDrawn="1"/>
        </p:nvPicPr>
        <p:blipFill>
          <a:blip r:embed="rId5"/>
          <a:srcRect/>
          <a:stretch>
            <a:fillRect/>
          </a:stretch>
        </p:blipFill>
        <p:spPr bwMode="auto">
          <a:xfrm>
            <a:off x="7337425" y="203200"/>
            <a:ext cx="1571625" cy="633413"/>
          </a:xfrm>
          <a:prstGeom prst="rect">
            <a:avLst/>
          </a:prstGeom>
          <a:noFill/>
          <a:ln w="9525">
            <a:noFill/>
            <a:miter lim="800000"/>
            <a:headEnd/>
            <a:tailEnd/>
          </a:ln>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cSld>
  <p:clrMapOvr>
    <a:masterClrMapping/>
  </p:clrMapOvr>
  <p:transition xmlns:p14="http://schemas.microsoft.com/office/powerpoint/2010/main" spd="med">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0C87539-3163-42EC-8BF5-57ACD7C7D9D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FE79A3F-FB74-4614-8D2C-913A5093C916}"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51A8AA-A918-4AE3-8684-A03838F64B6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E8FC808-FC5C-4EF3-9421-811883253279}"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782241E-9A71-4DC9-8213-A9772E270BCE}"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8"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9"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A5A783-8CF5-4494-8F03-032FA6B63F7C}"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0927E22-F15F-4294-8624-562CC046543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4"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5"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750A02B-AC52-4743-849B-5C7E67870CAE}"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D8009A5-6093-4BE0-A3B9-E299C67D3D97}"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3"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4"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0A37C5-9F65-488A-B84F-536EF2E003BB}"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E1043A8-823F-4801-8822-39093FB27B3B}"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577A97F-4B7C-4946-8E21-ED015018758D}"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71163B-5775-466D-A49F-2BB715871E16}"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DE1E65-4EF0-4794-934A-C39D724AECD1}"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FA658C-D045-47C2-B043-C71FE09545FC}"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5B653F6-CC27-4494-B2F3-A8DDA7450281}"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81DC56-1710-446A-BB86-157F1593C536}"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6992F0D-3D04-43D7-8E4B-58D0BCA8671F}"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srcRect/>
          <a:stretch>
            <a:fillRect/>
          </a:stretch>
        </p:blipFill>
        <p:spPr bwMode="auto">
          <a:xfrm>
            <a:off x="7086600" y="4953000"/>
            <a:ext cx="1828800" cy="1692275"/>
          </a:xfrm>
          <a:prstGeom prst="rect">
            <a:avLst/>
          </a:prstGeom>
          <a:noFill/>
          <a:ln w="9525">
            <a:noFill/>
            <a:miter lim="800000"/>
            <a:headEnd/>
            <a:tailEnd/>
          </a:ln>
        </p:spPr>
      </p:pic>
      <p:pic>
        <p:nvPicPr>
          <p:cNvPr id="5" name="Picture 118" descr="Computer_Science_Depar"/>
          <p:cNvPicPr>
            <a:picLocks noChangeAspect="1" noChangeArrowheads="1"/>
          </p:cNvPicPr>
          <p:nvPr userDrawn="1"/>
        </p:nvPicPr>
        <p:blipFill>
          <a:blip r:embed="rId3"/>
          <a:srcRect/>
          <a:stretch>
            <a:fillRect/>
          </a:stretch>
        </p:blipFill>
        <p:spPr bwMode="auto">
          <a:xfrm>
            <a:off x="1524000" y="266700"/>
            <a:ext cx="4194175" cy="342900"/>
          </a:xfrm>
          <a:prstGeom prst="rect">
            <a:avLst/>
          </a:prstGeom>
          <a:noFill/>
          <a:ln w="9525">
            <a:noFill/>
            <a:miter lim="800000"/>
            <a:headEnd/>
            <a:tailEnd/>
          </a:ln>
        </p:spPr>
      </p:pic>
      <p:pic>
        <p:nvPicPr>
          <p:cNvPr id="6" name="Picture 117" descr="top_r3_c2_f2"/>
          <p:cNvPicPr>
            <a:picLocks noChangeAspect="1" noChangeArrowheads="1"/>
          </p:cNvPicPr>
          <p:nvPr userDrawn="1"/>
        </p:nvPicPr>
        <p:blipFill>
          <a:blip r:embed="rId4"/>
          <a:srcRect/>
          <a:stretch>
            <a:fillRect/>
          </a:stretch>
        </p:blipFill>
        <p:spPr bwMode="auto">
          <a:xfrm>
            <a:off x="228600" y="228600"/>
            <a:ext cx="1406525" cy="354013"/>
          </a:xfrm>
          <a:prstGeom prst="rect">
            <a:avLst/>
          </a:prstGeom>
          <a:noFill/>
          <a:ln w="9525">
            <a:noFill/>
            <a:miter lim="800000"/>
            <a:headEnd/>
            <a:tailEnd/>
          </a:ln>
        </p:spPr>
      </p:pic>
      <p:pic>
        <p:nvPicPr>
          <p:cNvPr id="7" name="Picture 120"/>
          <p:cNvPicPr>
            <a:picLocks noChangeAspect="1" noChangeArrowheads="1"/>
          </p:cNvPicPr>
          <p:nvPr userDrawn="1"/>
        </p:nvPicPr>
        <p:blipFill>
          <a:blip r:embed="rId5"/>
          <a:srcRect/>
          <a:stretch>
            <a:fillRect/>
          </a:stretch>
        </p:blipFill>
        <p:spPr bwMode="auto">
          <a:xfrm>
            <a:off x="7337425" y="203200"/>
            <a:ext cx="1571625" cy="633413"/>
          </a:xfrm>
          <a:prstGeom prst="rect">
            <a:avLst/>
          </a:prstGeom>
          <a:noFill/>
          <a:ln w="9525">
            <a:noFill/>
            <a:miter lim="800000"/>
            <a:headEnd/>
            <a:tailEnd/>
          </a:ln>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cSld>
  <p:clrMapOvr>
    <a:masterClrMapping/>
  </p:clrMapOvr>
  <p:transition xmlns:p14="http://schemas.microsoft.com/office/powerpoint/2010/main" spd="med">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1F16D83-B45A-45DB-8B07-92A964D7B19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DEE52E-1506-4591-BCAB-9C214DDF5AB5}"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AC83C6-0C7F-41D2-A816-2623D4FECBF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F96D96-EB27-4F2B-B90C-55BD8B5C5DB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54D4391-2819-4917-808A-FE5227035012}"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8"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9"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E509EC-F7E4-4C28-8F63-73B76D980F2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BD6FE9B-5B5A-4E2E-B871-350A3D1B62CE}"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4"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5"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83657F-10DB-414A-B23E-22F28A463B8E}"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3D2F9E-570C-447B-95E6-65B1660EFCAF}"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3"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4"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C31546C-892C-462D-A5B6-6CB7EF5608E2}"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A47669-7A8A-4A58-A099-976C9835C8E7}"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95369-C0B5-4E3E-874E-7D3BD8FA0DC3}"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12D35AA-3ECE-413A-9E44-21796B4B3B8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C025ECC-79C8-4E84-915B-A85C2C4169A6}"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CE9292-50D6-47BF-B004-6D36883DE9B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646D2C-4FC6-45EB-95C8-93B9CAD989DB}"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659A3B2-92B0-4860-85E6-6CA65F940E0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92481F-6EF2-4004-9408-9D074F530DA9}"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srcRect/>
          <a:stretch>
            <a:fillRect/>
          </a:stretch>
        </p:blipFill>
        <p:spPr bwMode="auto">
          <a:xfrm>
            <a:off x="7086600" y="4953000"/>
            <a:ext cx="1828800" cy="1692275"/>
          </a:xfrm>
          <a:prstGeom prst="rect">
            <a:avLst/>
          </a:prstGeom>
          <a:noFill/>
          <a:ln w="9525">
            <a:noFill/>
            <a:miter lim="800000"/>
            <a:headEnd/>
            <a:tailEnd/>
          </a:ln>
        </p:spPr>
      </p:pic>
      <p:pic>
        <p:nvPicPr>
          <p:cNvPr id="5" name="Picture 118" descr="Computer_Science_Depar"/>
          <p:cNvPicPr>
            <a:picLocks noChangeAspect="1" noChangeArrowheads="1"/>
          </p:cNvPicPr>
          <p:nvPr userDrawn="1"/>
        </p:nvPicPr>
        <p:blipFill>
          <a:blip r:embed="rId3"/>
          <a:srcRect/>
          <a:stretch>
            <a:fillRect/>
          </a:stretch>
        </p:blipFill>
        <p:spPr bwMode="auto">
          <a:xfrm>
            <a:off x="1524000" y="266700"/>
            <a:ext cx="4194175" cy="342900"/>
          </a:xfrm>
          <a:prstGeom prst="rect">
            <a:avLst/>
          </a:prstGeom>
          <a:noFill/>
          <a:ln w="9525">
            <a:noFill/>
            <a:miter lim="800000"/>
            <a:headEnd/>
            <a:tailEnd/>
          </a:ln>
        </p:spPr>
      </p:pic>
      <p:pic>
        <p:nvPicPr>
          <p:cNvPr id="6" name="Picture 117" descr="top_r3_c2_f2"/>
          <p:cNvPicPr>
            <a:picLocks noChangeAspect="1" noChangeArrowheads="1"/>
          </p:cNvPicPr>
          <p:nvPr userDrawn="1"/>
        </p:nvPicPr>
        <p:blipFill>
          <a:blip r:embed="rId4"/>
          <a:srcRect/>
          <a:stretch>
            <a:fillRect/>
          </a:stretch>
        </p:blipFill>
        <p:spPr bwMode="auto">
          <a:xfrm>
            <a:off x="228600" y="228600"/>
            <a:ext cx="1406525" cy="354013"/>
          </a:xfrm>
          <a:prstGeom prst="rect">
            <a:avLst/>
          </a:prstGeom>
          <a:noFill/>
          <a:ln w="9525">
            <a:noFill/>
            <a:miter lim="800000"/>
            <a:headEnd/>
            <a:tailEnd/>
          </a:ln>
        </p:spPr>
      </p:pic>
      <p:pic>
        <p:nvPicPr>
          <p:cNvPr id="7" name="Picture 120"/>
          <p:cNvPicPr>
            <a:picLocks noChangeAspect="1" noChangeArrowheads="1"/>
          </p:cNvPicPr>
          <p:nvPr userDrawn="1"/>
        </p:nvPicPr>
        <p:blipFill>
          <a:blip r:embed="rId5"/>
          <a:srcRect/>
          <a:stretch>
            <a:fillRect/>
          </a:stretch>
        </p:blipFill>
        <p:spPr bwMode="auto">
          <a:xfrm>
            <a:off x="7337425" y="203200"/>
            <a:ext cx="1571625" cy="633413"/>
          </a:xfrm>
          <a:prstGeom prst="rect">
            <a:avLst/>
          </a:prstGeom>
          <a:noFill/>
          <a:ln w="9525">
            <a:noFill/>
            <a:miter lim="800000"/>
            <a:headEnd/>
            <a:tailEnd/>
          </a:ln>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cSld>
  <p:clrMapOvr>
    <a:masterClrMapping/>
  </p:clrMapOvr>
  <p:transition xmlns:p14="http://schemas.microsoft.com/office/powerpoint/2010/main" spd="med">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1F16D83-B45A-45DB-8B07-92A964D7B19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DEE52E-1506-4591-BCAB-9C214DDF5AB5}"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AC83C6-0C7F-41D2-A816-2623D4FECBF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F96D96-EB27-4F2B-B90C-55BD8B5C5DB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54D4391-2819-4917-808A-FE5227035012}"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8"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9"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E509EC-F7E4-4C28-8F63-73B76D980F2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BD6FE9B-5B5A-4E2E-B871-350A3D1B62CE}"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4"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5"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83657F-10DB-414A-B23E-22F28A463B8E}"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3D2F9E-570C-447B-95E6-65B1660EFCAF}"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3"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4"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C31546C-892C-462D-A5B6-6CB7EF5608E2}"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A47669-7A8A-4A58-A099-976C9835C8E7}"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95369-C0B5-4E3E-874E-7D3BD8FA0DC3}"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12D35AA-3ECE-413A-9E44-21796B4B3B8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C025ECC-79C8-4E84-915B-A85C2C4169A6}"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CE9292-50D6-47BF-B004-6D36883DE9B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646D2C-4FC6-45EB-95C8-93B9CAD989DB}"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659A3B2-92B0-4860-85E6-6CA65F940E0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92481F-6EF2-4004-9408-9D074F530DA9}"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srcRect/>
          <a:stretch>
            <a:fillRect/>
          </a:stretch>
        </p:blipFill>
        <p:spPr bwMode="auto">
          <a:xfrm>
            <a:off x="7086600" y="4953000"/>
            <a:ext cx="1828800" cy="1692275"/>
          </a:xfrm>
          <a:prstGeom prst="rect">
            <a:avLst/>
          </a:prstGeom>
          <a:noFill/>
          <a:ln w="9525">
            <a:noFill/>
            <a:miter lim="800000"/>
            <a:headEnd/>
            <a:tailEnd/>
          </a:ln>
        </p:spPr>
      </p:pic>
      <p:pic>
        <p:nvPicPr>
          <p:cNvPr id="5" name="Picture 118" descr="Computer_Science_Depar"/>
          <p:cNvPicPr>
            <a:picLocks noChangeAspect="1" noChangeArrowheads="1"/>
          </p:cNvPicPr>
          <p:nvPr userDrawn="1"/>
        </p:nvPicPr>
        <p:blipFill>
          <a:blip r:embed="rId3"/>
          <a:srcRect/>
          <a:stretch>
            <a:fillRect/>
          </a:stretch>
        </p:blipFill>
        <p:spPr bwMode="auto">
          <a:xfrm>
            <a:off x="1524000" y="266700"/>
            <a:ext cx="4194175" cy="342900"/>
          </a:xfrm>
          <a:prstGeom prst="rect">
            <a:avLst/>
          </a:prstGeom>
          <a:noFill/>
          <a:ln w="9525">
            <a:noFill/>
            <a:miter lim="800000"/>
            <a:headEnd/>
            <a:tailEnd/>
          </a:ln>
        </p:spPr>
      </p:pic>
      <p:pic>
        <p:nvPicPr>
          <p:cNvPr id="6" name="Picture 117" descr="top_r3_c2_f2"/>
          <p:cNvPicPr>
            <a:picLocks noChangeAspect="1" noChangeArrowheads="1"/>
          </p:cNvPicPr>
          <p:nvPr userDrawn="1"/>
        </p:nvPicPr>
        <p:blipFill>
          <a:blip r:embed="rId4"/>
          <a:srcRect/>
          <a:stretch>
            <a:fillRect/>
          </a:stretch>
        </p:blipFill>
        <p:spPr bwMode="auto">
          <a:xfrm>
            <a:off x="228600" y="228600"/>
            <a:ext cx="1406525" cy="354013"/>
          </a:xfrm>
          <a:prstGeom prst="rect">
            <a:avLst/>
          </a:prstGeom>
          <a:noFill/>
          <a:ln w="9525">
            <a:noFill/>
            <a:miter lim="800000"/>
            <a:headEnd/>
            <a:tailEnd/>
          </a:ln>
        </p:spPr>
      </p:pic>
      <p:pic>
        <p:nvPicPr>
          <p:cNvPr id="7" name="Picture 120"/>
          <p:cNvPicPr>
            <a:picLocks noChangeAspect="1" noChangeArrowheads="1"/>
          </p:cNvPicPr>
          <p:nvPr userDrawn="1"/>
        </p:nvPicPr>
        <p:blipFill>
          <a:blip r:embed="rId5"/>
          <a:srcRect/>
          <a:stretch>
            <a:fillRect/>
          </a:stretch>
        </p:blipFill>
        <p:spPr bwMode="auto">
          <a:xfrm>
            <a:off x="7337425" y="203200"/>
            <a:ext cx="1571625" cy="633413"/>
          </a:xfrm>
          <a:prstGeom prst="rect">
            <a:avLst/>
          </a:prstGeom>
          <a:noFill/>
          <a:ln w="9525">
            <a:noFill/>
            <a:miter lim="800000"/>
            <a:headEnd/>
            <a:tailEnd/>
          </a:ln>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cSld>
  <p:clrMapOvr>
    <a:masterClrMapping/>
  </p:clrMapOvr>
  <p:transition xmlns:p14="http://schemas.microsoft.com/office/powerpoint/2010/main" spd="med">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1F16D83-B45A-45DB-8B07-92A964D7B19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DEE52E-1506-4591-BCAB-9C214DDF5AB5}"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AC83C6-0C7F-41D2-A816-2623D4FECBF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F96D96-EB27-4F2B-B90C-55BD8B5C5DB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54D4391-2819-4917-808A-FE5227035012}"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8"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9"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E509EC-F7E4-4C28-8F63-73B76D980F20}"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BD6FE9B-5B5A-4E2E-B871-350A3D1B62CE}"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4"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5"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83657F-10DB-414A-B23E-22F28A463B8E}"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93700"/>
            <a:ext cx="8229600" cy="6731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46062" y="1076325"/>
            <a:ext cx="8576057"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3D2F9E-570C-447B-95E6-65B1660EFCAF}"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3"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4"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C31546C-892C-462D-A5B6-6CB7EF5608E2}"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A47669-7A8A-4A58-A099-976C9835C8E7}"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95369-C0B5-4E3E-874E-7D3BD8FA0DC3}"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12D35AA-3ECE-413A-9E44-21796B4B3B80}"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6"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7"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C025ECC-79C8-4E84-915B-A85C2C4169A6}"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6CE9292-50D6-47BF-B004-6D36883DE9B1}"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646D2C-4FC6-45EB-95C8-93B9CAD989DB}"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93700"/>
            <a:ext cx="2174875"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93700"/>
            <a:ext cx="6372225"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659A3B2-92B0-4860-85E6-6CA65F940E0D}" type="datetime1">
              <a:rPr lang="en-US" altLang="zh-CN" sz="1400">
                <a:solidFill>
                  <a:srgbClr val="000000"/>
                </a:solidFill>
                <a:latin typeface="Times New Roman" pitchFamily="18" charset="0"/>
                <a:ea typeface="MS PGothic" pitchFamily="34" charset="-128"/>
                <a:cs typeface="+mn-cs"/>
              </a:rPr>
              <a:pPr>
                <a:defRPr/>
              </a:pPr>
              <a:t>4/1/14</a:t>
            </a:fld>
            <a:endParaRPr lang="en-US" altLang="zh-CN" sz="1400">
              <a:solidFill>
                <a:srgbClr val="000000"/>
              </a:solidFill>
              <a:latin typeface="Times New Roman" pitchFamily="18" charset="0"/>
              <a:ea typeface="MS PGothic" pitchFamily="34" charset="-128"/>
              <a:cs typeface="+mn-cs"/>
            </a:endParaRPr>
          </a:p>
        </p:txBody>
      </p:sp>
      <p:sp>
        <p:nvSpPr>
          <p:cNvPr id="5" name="Rectangle 17"/>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cs typeface="+mn-cs"/>
              </a:defRPr>
            </a:lvl1pPr>
          </a:lstStyle>
          <a:p>
            <a:pPr>
              <a:defRPr/>
            </a:pPr>
            <a:r>
              <a:rPr lang="en-US" sz="1400">
                <a:solidFill>
                  <a:srgbClr val="000000"/>
                </a:solidFill>
              </a:rPr>
              <a:t>UCLA VLSICAD LAB</a:t>
            </a:r>
          </a:p>
        </p:txBody>
      </p:sp>
      <p:sp>
        <p:nvSpPr>
          <p:cNvPr id="6" name="Rectangle 1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92481F-6EF2-4004-9408-9D074F530DA9}" type="slidenum">
              <a:rPr lang="en-US" altLang="zh-CN" sz="1400">
                <a:solidFill>
                  <a:srgbClr val="000000"/>
                </a:solidFill>
                <a:latin typeface="Times New Roman" pitchFamily="18" charset="0"/>
                <a:ea typeface="MS PGothic" pitchFamily="34" charset="-128"/>
                <a:cs typeface="+mn-cs"/>
              </a:rPr>
              <a:pPr>
                <a:defRPr/>
              </a:pPr>
              <a:t>‹#›</a:t>
            </a:fld>
            <a:endParaRPr lang="en-US" altLang="zh-CN" sz="1400">
              <a:solidFill>
                <a:srgbClr val="000000"/>
              </a:solidFill>
              <a:latin typeface="Times New Roman" pitchFamily="18" charset="0"/>
              <a:ea typeface="MS PGothic" pitchFamily="34" charset="-128"/>
              <a:cs typeface="+mn-cs"/>
            </a:endParaRPr>
          </a:p>
        </p:txBody>
      </p:sp>
    </p:spTree>
  </p:cSld>
  <p:clrMapOvr>
    <a:masterClrMapping/>
  </p:clrMapOvr>
  <p:transition xmlns:p14="http://schemas.microsoft.com/office/powerpoint/2010/main" spd="med">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6" name="Slide Number Placeholder 5"/>
          <p:cNvSpPr>
            <a:spLocks noGrp="1"/>
          </p:cNvSpPr>
          <p:nvPr>
            <p:ph type="sldNum" sz="quarter" idx="12"/>
          </p:nvPr>
        </p:nvSpPr>
        <p:spPr/>
        <p:txBody>
          <a:bodyPr/>
          <a:lstStyle>
            <a:lvl1pPr>
              <a:defRPr/>
            </a:lvl1pPr>
          </a:lstStyle>
          <a:p>
            <a:fld id="{68B63E89-6C99-0348-BB47-71CA0DCA6C0F}"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45132377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6" name="Slide Number Placeholder 5"/>
          <p:cNvSpPr>
            <a:spLocks noGrp="1"/>
          </p:cNvSpPr>
          <p:nvPr>
            <p:ph type="sldNum" sz="quarter" idx="12"/>
          </p:nvPr>
        </p:nvSpPr>
        <p:spPr/>
        <p:txBody>
          <a:bodyPr/>
          <a:lstStyle>
            <a:lvl1pPr>
              <a:defRPr/>
            </a:lvl1pPr>
          </a:lstStyle>
          <a:p>
            <a:fld id="{8E1FC524-12DD-7D49-99F2-1B17313A1F5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2220819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6" name="Slide Number Placeholder 5"/>
          <p:cNvSpPr>
            <a:spLocks noGrp="1"/>
          </p:cNvSpPr>
          <p:nvPr>
            <p:ph type="sldNum" sz="quarter" idx="12"/>
          </p:nvPr>
        </p:nvSpPr>
        <p:spPr/>
        <p:txBody>
          <a:bodyPr/>
          <a:lstStyle>
            <a:lvl1pPr>
              <a:defRPr/>
            </a:lvl1pPr>
          </a:lstStyle>
          <a:p>
            <a:fld id="{E366692D-0ED7-7A4B-A345-1B73CE27B39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273337938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7" name="Slide Number Placeholder 6"/>
          <p:cNvSpPr>
            <a:spLocks noGrp="1"/>
          </p:cNvSpPr>
          <p:nvPr>
            <p:ph type="sldNum" sz="quarter" idx="12"/>
          </p:nvPr>
        </p:nvSpPr>
        <p:spPr/>
        <p:txBody>
          <a:bodyPr/>
          <a:lstStyle>
            <a:lvl1pPr>
              <a:defRPr/>
            </a:lvl1pPr>
          </a:lstStyle>
          <a:p>
            <a:fld id="{77681332-1FD8-094F-81E9-D32CD79981F6}"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03949547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9" name="Slide Number Placeholder 8"/>
          <p:cNvSpPr>
            <a:spLocks noGrp="1"/>
          </p:cNvSpPr>
          <p:nvPr>
            <p:ph type="sldNum" sz="quarter" idx="12"/>
          </p:nvPr>
        </p:nvSpPr>
        <p:spPr/>
        <p:txBody>
          <a:bodyPr/>
          <a:lstStyle>
            <a:lvl1pPr>
              <a:defRPr/>
            </a:lvl1pPr>
          </a:lstStyle>
          <a:p>
            <a:fld id="{B7F0743E-F01E-F74D-B677-061D92EE0EF4}"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2921651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ltLang="zh-CN"/>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r>
              <a:rPr lang="zh-CN" altLang="en-US"/>
              <a:t>Jason Cong</a:t>
            </a:r>
            <a:endParaRPr lang="en-US" altLang="zh-CN"/>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94CF3285-5272-4D47-BF53-48772C432AE4}" type="slidenum">
              <a:rPr lang="zh-CN" altLang="en-US"/>
              <a:pPr/>
              <a:t>‹#›</a:t>
            </a:fld>
            <a:endParaRPr lang="en-US" altLang="zh-CN"/>
          </a:p>
        </p:txBody>
      </p:sp>
    </p:spTree>
    <p:extLst>
      <p:ext uri="{BB962C8B-B14F-4D97-AF65-F5344CB8AC3E}">
        <p14:creationId xmlns:p14="http://schemas.microsoft.com/office/powerpoint/2010/main" val="14791247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5" name="Slide Number Placeholder 4"/>
          <p:cNvSpPr>
            <a:spLocks noGrp="1"/>
          </p:cNvSpPr>
          <p:nvPr>
            <p:ph type="sldNum" sz="quarter" idx="12"/>
          </p:nvPr>
        </p:nvSpPr>
        <p:spPr/>
        <p:txBody>
          <a:bodyPr/>
          <a:lstStyle>
            <a:lvl1pPr>
              <a:defRPr/>
            </a:lvl1pPr>
          </a:lstStyle>
          <a:p>
            <a:fld id="{6B17C757-09EA-CC48-BBF2-001B063F17E8}"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11831232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4" name="Slide Number Placeholder 3"/>
          <p:cNvSpPr>
            <a:spLocks noGrp="1"/>
          </p:cNvSpPr>
          <p:nvPr>
            <p:ph type="sldNum" sz="quarter" idx="12"/>
          </p:nvPr>
        </p:nvSpPr>
        <p:spPr/>
        <p:txBody>
          <a:bodyPr/>
          <a:lstStyle>
            <a:lvl1pPr>
              <a:defRPr/>
            </a:lvl1pPr>
          </a:lstStyle>
          <a:p>
            <a:fld id="{4187D86E-D249-6C42-A0B6-327904B88909}"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25644048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7" name="Slide Number Placeholder 6"/>
          <p:cNvSpPr>
            <a:spLocks noGrp="1"/>
          </p:cNvSpPr>
          <p:nvPr>
            <p:ph type="sldNum" sz="quarter" idx="12"/>
          </p:nvPr>
        </p:nvSpPr>
        <p:spPr/>
        <p:txBody>
          <a:bodyPr/>
          <a:lstStyle>
            <a:lvl1pPr>
              <a:defRPr/>
            </a:lvl1pPr>
          </a:lstStyle>
          <a:p>
            <a:fld id="{64C57DBE-1A4B-C844-BA10-24E2CDE7862E}"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10668739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7" name="Slide Number Placeholder 6"/>
          <p:cNvSpPr>
            <a:spLocks noGrp="1"/>
          </p:cNvSpPr>
          <p:nvPr>
            <p:ph type="sldNum" sz="quarter" idx="12"/>
          </p:nvPr>
        </p:nvSpPr>
        <p:spPr/>
        <p:txBody>
          <a:bodyPr/>
          <a:lstStyle>
            <a:lvl1pPr>
              <a:defRPr/>
            </a:lvl1pPr>
          </a:lstStyle>
          <a:p>
            <a:fld id="{214D315C-B4A8-4641-9E15-5DF59D7CA952}"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91060438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6" name="Slide Number Placeholder 5"/>
          <p:cNvSpPr>
            <a:spLocks noGrp="1"/>
          </p:cNvSpPr>
          <p:nvPr>
            <p:ph type="sldNum" sz="quarter" idx="12"/>
          </p:nvPr>
        </p:nvSpPr>
        <p:spPr/>
        <p:txBody>
          <a:bodyPr/>
          <a:lstStyle>
            <a:lvl1pPr>
              <a:defRPr/>
            </a:lvl1pPr>
          </a:lstStyle>
          <a:p>
            <a:fld id="{A1C0C2D6-11DA-DA43-87AF-B00237EA6ADA}"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318526227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44500"/>
            <a:ext cx="194310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44500"/>
            <a:ext cx="5676900"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latin typeface="Times New Roman"/>
              </a:rPr>
              <a:t>Jason Cong</a:t>
            </a:r>
          </a:p>
        </p:txBody>
      </p:sp>
      <p:sp>
        <p:nvSpPr>
          <p:cNvPr id="6" name="Slide Number Placeholder 5"/>
          <p:cNvSpPr>
            <a:spLocks noGrp="1"/>
          </p:cNvSpPr>
          <p:nvPr>
            <p:ph type="sldNum" sz="quarter" idx="12"/>
          </p:nvPr>
        </p:nvSpPr>
        <p:spPr/>
        <p:txBody>
          <a:bodyPr/>
          <a:lstStyle>
            <a:lvl1pPr>
              <a:defRPr/>
            </a:lvl1pPr>
          </a:lstStyle>
          <a:p>
            <a:fld id="{1B8A2E4F-02C9-AB46-9C9E-349CC084CDD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411011767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Times New Roman"/>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solidFill>
                  <a:srgbClr val="000000"/>
                </a:solidFill>
                <a:latin typeface="Times New Roman"/>
              </a:rPr>
              <a:t>Jason Cong</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3B998C8-6338-2F4D-9386-00369249C48C}" type="slidenum">
              <a:rPr lang="en-US">
                <a:solidFill>
                  <a:srgbClr val="000000"/>
                </a:solidFill>
                <a:latin typeface="Times New Roman"/>
              </a:rPr>
              <a:pPr/>
              <a:t>‹#›</a:t>
            </a:fld>
            <a:endParaRPr lang="en-US">
              <a:solidFill>
                <a:srgbClr val="000000"/>
              </a:solidFill>
              <a:latin typeface="Times New Roman"/>
            </a:endParaRPr>
          </a:p>
        </p:txBody>
      </p:sp>
    </p:spTree>
    <p:extLst>
      <p:ext uri="{BB962C8B-B14F-4D97-AF65-F5344CB8AC3E}">
        <p14:creationId xmlns:p14="http://schemas.microsoft.com/office/powerpoint/2010/main" val="114161742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5418138"/>
            <a:ext cx="13255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1075" y="168275"/>
            <a:ext cx="15716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1" descr="Computer_Science_Depa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0" y="266700"/>
            <a:ext cx="4194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2" descr="top_r3_c2_f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228600"/>
            <a:ext cx="14065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extLst>
      <p:ext uri="{BB962C8B-B14F-4D97-AF65-F5344CB8AC3E}">
        <p14:creationId xmlns:p14="http://schemas.microsoft.com/office/powerpoint/2010/main" val="2443071505"/>
      </p:ext>
    </p:extLst>
  </p:cSld>
  <p:clrMapOvr>
    <a:masterClrMapping/>
  </p:clrMapOvr>
  <p:transition xmlns:p14="http://schemas.microsoft.com/office/powerpoint/2010/main" spd="med">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5E54B935-CA7D-7C46-B69C-0612FCC47C7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38971120"/>
      </p:ext>
    </p:extLst>
  </p:cSld>
  <p:clrMapOvr>
    <a:masterClrMapping/>
  </p:clrMapOvr>
  <p:transition xmlns:p14="http://schemas.microsoft.com/office/powerpoint/2010/main" spd="med">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8157FB42-E307-224D-97CD-1A25DF54CB0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794463"/>
      </p:ext>
    </p:extLst>
  </p:cSld>
  <p:clrMapOvr>
    <a:masterClrMapping/>
  </p:clrMapOvr>
  <p:transition xmlns:p14="http://schemas.microsoft.com/office/powerpoint/2010/mai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8503685"/>
      </p:ext>
    </p:extLst>
  </p:cSld>
  <p:clrMapOvr>
    <a:masterClrMapping/>
  </p:clrMapOvr>
  <p:transition xmlns:p14="http://schemas.microsoft.com/office/powerpoint/2010/main" spd="med">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C6043A07-FF8A-004A-B1D2-FCE425328A4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662068"/>
      </p:ext>
    </p:extLst>
  </p:cSld>
  <p:clrMapOvr>
    <a:masterClrMapping/>
  </p:clrMapOvr>
  <p:transition xmlns:p14="http://schemas.microsoft.com/office/powerpoint/2010/mai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8" name="Rectangle 18"/>
          <p:cNvSpPr>
            <a:spLocks noGrp="1" noChangeArrowheads="1"/>
          </p:cNvSpPr>
          <p:nvPr>
            <p:ph type="sldNum" sz="quarter" idx="11"/>
          </p:nvPr>
        </p:nvSpPr>
        <p:spPr/>
        <p:txBody>
          <a:bodyPr/>
          <a:lstStyle>
            <a:lvl1pPr>
              <a:defRPr/>
            </a:lvl1pPr>
          </a:lstStyle>
          <a:p>
            <a:fld id="{98973C7F-82D5-6540-94C8-B84EA1468B5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29519620"/>
      </p:ext>
    </p:extLst>
  </p:cSld>
  <p:clrMapOvr>
    <a:masterClrMapping/>
  </p:clrMapOvr>
  <p:transition xmlns:p14="http://schemas.microsoft.com/office/powerpoint/2010/mai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4" name="Rectangle 18"/>
          <p:cNvSpPr>
            <a:spLocks noGrp="1" noChangeArrowheads="1"/>
          </p:cNvSpPr>
          <p:nvPr>
            <p:ph type="sldNum" sz="quarter" idx="11"/>
          </p:nvPr>
        </p:nvSpPr>
        <p:spPr/>
        <p:txBody>
          <a:bodyPr/>
          <a:lstStyle>
            <a:lvl1pPr>
              <a:defRPr/>
            </a:lvl1pPr>
          </a:lstStyle>
          <a:p>
            <a:fld id="{80054064-F371-DC4F-94ED-F0A8A30C32A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05894762"/>
      </p:ext>
    </p:extLst>
  </p:cSld>
  <p:clrMapOvr>
    <a:masterClrMapping/>
  </p:clrMapOvr>
  <p:transition xmlns:p14="http://schemas.microsoft.com/office/powerpoint/2010/mai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3" name="Rectangle 18"/>
          <p:cNvSpPr>
            <a:spLocks noGrp="1" noChangeArrowheads="1"/>
          </p:cNvSpPr>
          <p:nvPr>
            <p:ph type="sldNum" sz="quarter" idx="11"/>
          </p:nvPr>
        </p:nvSpPr>
        <p:spPr/>
        <p:txBody>
          <a:bodyPr/>
          <a:lstStyle>
            <a:lvl1pPr>
              <a:defRPr/>
            </a:lvl1pPr>
          </a:lstStyle>
          <a:p>
            <a:fld id="{264FC8B9-1F30-3946-87A7-793FEEBC816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572807"/>
      </p:ext>
    </p:extLst>
  </p:cSld>
  <p:clrMapOvr>
    <a:masterClrMapping/>
  </p:clrMapOvr>
  <p:transition xmlns:p14="http://schemas.microsoft.com/office/powerpoint/2010/mai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CN"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E9CC3036-49EE-EB4C-8F33-806174AB5B6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83993469"/>
      </p:ext>
    </p:extLst>
  </p:cSld>
  <p:clrMapOvr>
    <a:masterClrMapping/>
  </p:clrMapOvr>
  <p:transition xmlns:p14="http://schemas.microsoft.com/office/powerpoint/2010/mai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35B72D95-ED3F-0147-95FD-37C14BB580C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0027959"/>
      </p:ext>
    </p:extLst>
  </p:cSld>
  <p:clrMapOvr>
    <a:masterClrMapping/>
  </p:clrMapOvr>
  <p:transition xmlns:p14="http://schemas.microsoft.com/office/powerpoint/2010/mai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75E347DB-AD2B-FB4E-83FA-79AAE1249E7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46423723"/>
      </p:ext>
    </p:extLst>
  </p:cSld>
  <p:clrMapOvr>
    <a:masterClrMapping/>
  </p:clrMapOvr>
  <p:transition xmlns:p14="http://schemas.microsoft.com/office/powerpoint/2010/mai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53225" y="393700"/>
            <a:ext cx="2174875" cy="5892800"/>
          </a:xfrm>
        </p:spPr>
        <p:txBody>
          <a:bodyPr vert="eaVert"/>
          <a:lstStyle/>
          <a:p>
            <a:r>
              <a:rPr lang="zh-TW" altLang="en-US" smtClean="0"/>
              <a:t>按一下以編輯母片標題樣式</a:t>
            </a:r>
            <a:endParaRPr lang="zh-CN" altLang="en-US"/>
          </a:p>
        </p:txBody>
      </p:sp>
      <p:sp>
        <p:nvSpPr>
          <p:cNvPr id="3" name="直排文字版面配置區 2"/>
          <p:cNvSpPr>
            <a:spLocks noGrp="1"/>
          </p:cNvSpPr>
          <p:nvPr>
            <p:ph type="body" orient="vert" idx="1"/>
          </p:nvPr>
        </p:nvSpPr>
        <p:spPr>
          <a:xfrm>
            <a:off x="228600" y="393700"/>
            <a:ext cx="6372225" cy="5892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CCCB9FAF-69E3-794F-A8C0-854B18F5167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32498193"/>
      </p:ext>
    </p:extLst>
  </p:cSld>
  <p:clrMapOvr>
    <a:masterClrMapping/>
  </p:clrMapOvr>
  <p:transition xmlns:p14="http://schemas.microsoft.com/office/powerpoint/2010/mai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5455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9D8BAB24-6AB4-1D46-9C4F-C2F74F6896B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65149688"/>
      </p:ext>
    </p:extLst>
  </p:cSld>
  <p:clrMapOvr>
    <a:masterClrMapping/>
  </p:clrMapOvr>
  <p:transition xmlns:p14="http://schemas.microsoft.com/office/powerpoint/2010/mai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869950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228600" y="3759200"/>
            <a:ext cx="869950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70AD0B73-ED5E-8E49-AD63-3EC2A3024B5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11332990"/>
      </p:ext>
    </p:extLst>
  </p:cSld>
  <p:clrMapOvr>
    <a:masterClrMapping/>
  </p:clrMapOvr>
  <p:transition xmlns:p14="http://schemas.microsoft.com/office/powerpoint/2010/mai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srcRect/>
          <a:stretch>
            <a:fillRect/>
          </a:stretch>
        </p:blipFill>
        <p:spPr bwMode="auto">
          <a:xfrm>
            <a:off x="7086600" y="4953000"/>
            <a:ext cx="1828800" cy="1692275"/>
          </a:xfrm>
          <a:prstGeom prst="rect">
            <a:avLst/>
          </a:prstGeom>
          <a:noFill/>
          <a:ln w="9525">
            <a:noFill/>
            <a:miter lim="800000"/>
            <a:headEnd/>
            <a:tailEnd/>
          </a:ln>
        </p:spPr>
      </p:pic>
      <p:pic>
        <p:nvPicPr>
          <p:cNvPr id="5" name="Picture 118" descr="Computer_Science_Depar"/>
          <p:cNvPicPr>
            <a:picLocks noChangeAspect="1" noChangeArrowheads="1"/>
          </p:cNvPicPr>
          <p:nvPr userDrawn="1"/>
        </p:nvPicPr>
        <p:blipFill>
          <a:blip r:embed="rId3"/>
          <a:srcRect/>
          <a:stretch>
            <a:fillRect/>
          </a:stretch>
        </p:blipFill>
        <p:spPr bwMode="auto">
          <a:xfrm>
            <a:off x="1524000" y="266700"/>
            <a:ext cx="4194175" cy="342900"/>
          </a:xfrm>
          <a:prstGeom prst="rect">
            <a:avLst/>
          </a:prstGeom>
          <a:noFill/>
          <a:ln w="9525">
            <a:noFill/>
            <a:miter lim="800000"/>
            <a:headEnd/>
            <a:tailEnd/>
          </a:ln>
        </p:spPr>
      </p:pic>
      <p:pic>
        <p:nvPicPr>
          <p:cNvPr id="6" name="Picture 117" descr="top_r3_c2_f2"/>
          <p:cNvPicPr>
            <a:picLocks noChangeAspect="1" noChangeArrowheads="1"/>
          </p:cNvPicPr>
          <p:nvPr userDrawn="1"/>
        </p:nvPicPr>
        <p:blipFill>
          <a:blip r:embed="rId4"/>
          <a:srcRect/>
          <a:stretch>
            <a:fillRect/>
          </a:stretch>
        </p:blipFill>
        <p:spPr bwMode="auto">
          <a:xfrm>
            <a:off x="228600" y="228600"/>
            <a:ext cx="1406525" cy="354013"/>
          </a:xfrm>
          <a:prstGeom prst="rect">
            <a:avLst/>
          </a:prstGeom>
          <a:noFill/>
          <a:ln w="9525">
            <a:noFill/>
            <a:miter lim="800000"/>
            <a:headEnd/>
            <a:tailEnd/>
          </a:ln>
        </p:spPr>
      </p:pic>
      <p:pic>
        <p:nvPicPr>
          <p:cNvPr id="7" name="Picture 120"/>
          <p:cNvPicPr>
            <a:picLocks noChangeAspect="1" noChangeArrowheads="1"/>
          </p:cNvPicPr>
          <p:nvPr userDrawn="1"/>
        </p:nvPicPr>
        <p:blipFill>
          <a:blip r:embed="rId5"/>
          <a:srcRect/>
          <a:stretch>
            <a:fillRect/>
          </a:stretch>
        </p:blipFill>
        <p:spPr bwMode="auto">
          <a:xfrm>
            <a:off x="7337425" y="203200"/>
            <a:ext cx="1571625" cy="633413"/>
          </a:xfrm>
          <a:prstGeom prst="rect">
            <a:avLst/>
          </a:prstGeom>
          <a:noFill/>
          <a:ln w="9525">
            <a:noFill/>
            <a:miter lim="800000"/>
            <a:headEnd/>
            <a:tailEnd/>
          </a:ln>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cSld>
  <p:clrMapOvr>
    <a:masterClrMapping/>
  </p:clrMapOvr>
  <p:transition xmlns:p14="http://schemas.microsoft.com/office/powerpoint/2010/main" spd="med">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文字版面配置區 2"/>
          <p:cNvSpPr>
            <a:spLocks noGrp="1"/>
          </p:cNvSpPr>
          <p:nvPr>
            <p:ph type="body" sz="half" idx="1"/>
          </p:nvPr>
        </p:nvSpPr>
        <p:spPr>
          <a:xfrm>
            <a:off x="228600" y="1079500"/>
            <a:ext cx="4273550" cy="5207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quarter" idx="2"/>
          </p:nvPr>
        </p:nvSpPr>
        <p:spPr>
          <a:xfrm>
            <a:off x="4654550" y="1079500"/>
            <a:ext cx="427355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內容版面配置區 4"/>
          <p:cNvSpPr>
            <a:spLocks noGrp="1"/>
          </p:cNvSpPr>
          <p:nvPr>
            <p:ph sz="quarter" idx="3"/>
          </p:nvPr>
        </p:nvSpPr>
        <p:spPr>
          <a:xfrm>
            <a:off x="4654550" y="3759200"/>
            <a:ext cx="4273550" cy="2527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6"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7" name="Rectangle 18"/>
          <p:cNvSpPr>
            <a:spLocks noGrp="1" noChangeArrowheads="1"/>
          </p:cNvSpPr>
          <p:nvPr>
            <p:ph type="sldNum" sz="quarter" idx="11"/>
          </p:nvPr>
        </p:nvSpPr>
        <p:spPr/>
        <p:txBody>
          <a:bodyPr/>
          <a:lstStyle>
            <a:lvl1pPr>
              <a:defRPr/>
            </a:lvl1pPr>
          </a:lstStyle>
          <a:p>
            <a:fld id="{323E4732-A436-EE47-A22C-548A85137EA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15416919"/>
      </p:ext>
    </p:extLst>
  </p:cSld>
  <p:clrMapOvr>
    <a:masterClrMapping/>
  </p:clrMapOvr>
  <p:transition xmlns:p14="http://schemas.microsoft.com/office/powerpoint/2010/main" spd="med">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41300" y="393700"/>
            <a:ext cx="8229600" cy="673100"/>
          </a:xfrm>
        </p:spPr>
        <p:txBody>
          <a:bodyPr/>
          <a:lstStyle/>
          <a:p>
            <a:r>
              <a:rPr lang="zh-TW" altLang="en-US" smtClean="0"/>
              <a:t>按一下以編輯母片標題樣式</a:t>
            </a:r>
            <a:endParaRPr lang="zh-CN" altLang="en-US"/>
          </a:p>
        </p:txBody>
      </p:sp>
      <p:sp>
        <p:nvSpPr>
          <p:cNvPr id="3" name="表格版面配置區 2"/>
          <p:cNvSpPr>
            <a:spLocks noGrp="1"/>
          </p:cNvSpPr>
          <p:nvPr>
            <p:ph type="tbl" idx="1"/>
          </p:nvPr>
        </p:nvSpPr>
        <p:spPr>
          <a:xfrm>
            <a:off x="228600" y="1079500"/>
            <a:ext cx="8699500" cy="5207000"/>
          </a:xfrm>
        </p:spPr>
        <p:txBody>
          <a:bodyPr/>
          <a:lstStyle/>
          <a:p>
            <a:pPr lvl="0"/>
            <a:endParaRPr lang="zh-CN" altLang="en-US" noProof="0"/>
          </a:p>
        </p:txBody>
      </p:sp>
      <p:sp>
        <p:nvSpPr>
          <p:cNvPr id="4" name="日期版面配置區 3"/>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eaLnBrk="0" hangingPunct="0"/>
            <a:fld id="{9B91805A-FD5F-FC4B-BCD8-E2A1702C9D7B}" type="datetime1">
              <a:rPr lang="zh-CN" altLang="en-US" sz="2400" smtClean="0">
                <a:solidFill>
                  <a:srgbClr val="339933"/>
                </a:solidFill>
                <a:latin typeface="Arial" charset="0"/>
                <a:ea typeface="宋体" charset="0"/>
                <a:cs typeface="宋体" charset="0"/>
              </a:rPr>
              <a:pPr algn="ctr" eaLnBrk="0" hangingPunct="0"/>
              <a:t>4/1/14</a:t>
            </a:fld>
            <a:endParaRPr lang="en-US" altLang="zh-CN" sz="2400" smtClean="0">
              <a:solidFill>
                <a:srgbClr val="339933"/>
              </a:solidFill>
              <a:latin typeface="Arial" charset="0"/>
              <a:ea typeface="宋体" charset="0"/>
              <a:cs typeface="宋体" charset="0"/>
            </a:endParaRPr>
          </a:p>
        </p:txBody>
      </p:sp>
      <p:sp>
        <p:nvSpPr>
          <p:cNvPr id="5" name="頁尾版面配置區 4"/>
          <p:cNvSpPr>
            <a:spLocks noGrp="1"/>
          </p:cNvSpPr>
          <p:nvPr>
            <p:ph type="ftr" sz="quarter" idx="11"/>
          </p:nvPr>
        </p:nvSpPr>
        <p:spPr/>
        <p:txBody>
          <a:bodyPr/>
          <a:lstStyle>
            <a:lvl1pPr>
              <a:defRPr>
                <a:latin typeface="Times New Roman" pitchFamily="18" charset="0"/>
                <a:ea typeface="宋体" pitchFamily="2" charset="-122"/>
                <a:cs typeface="+mn-cs"/>
              </a:defRPr>
            </a:lvl1pPr>
          </a:lstStyle>
          <a:p>
            <a:pPr>
              <a:defRPr/>
            </a:pPr>
            <a:r>
              <a:rPr lang="en-US" altLang="zh-CN">
                <a:solidFill>
                  <a:srgbClr val="000000"/>
                </a:solidFill>
              </a:rPr>
              <a:t>UCLA VLSICAD LAB</a:t>
            </a:r>
          </a:p>
        </p:txBody>
      </p:sp>
      <p:sp>
        <p:nvSpPr>
          <p:cNvPr id="6" name="投影片編號版面配置區 5"/>
          <p:cNvSpPr>
            <a:spLocks noGrp="1"/>
          </p:cNvSpPr>
          <p:nvPr>
            <p:ph type="sldNum" sz="quarter" idx="12"/>
          </p:nvPr>
        </p:nvSpPr>
        <p:spPr/>
        <p:txBody>
          <a:bodyPr/>
          <a:lstStyle>
            <a:lvl1pPr>
              <a:defRPr/>
            </a:lvl1pPr>
          </a:lstStyle>
          <a:p>
            <a:fld id="{107EF5CE-8F0A-0648-AB44-895CE006E41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4772398"/>
      </p:ext>
    </p:extLst>
  </p:cSld>
  <p:clrMapOvr>
    <a:masterClrMapping/>
  </p:clrMapOvr>
  <p:transition xmlns:p14="http://schemas.microsoft.com/office/powerpoint/2010/main" spd="med">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14" descr="ucla_seal_to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5418138"/>
            <a:ext cx="13255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1075" y="168275"/>
            <a:ext cx="15716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1" descr="Computer_Science_Depa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0" y="266700"/>
            <a:ext cx="4194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2" descr="top_r3_c2_f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228600"/>
            <a:ext cx="14065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9590" name="Rectangle 102"/>
          <p:cNvSpPr>
            <a:spLocks noGrp="1" noChangeArrowheads="1"/>
          </p:cNvSpPr>
          <p:nvPr>
            <p:ph type="ctrTitle"/>
          </p:nvPr>
        </p:nvSpPr>
        <p:spPr>
          <a:xfrm>
            <a:off x="254000" y="609600"/>
            <a:ext cx="7772400" cy="1143000"/>
          </a:xfrm>
        </p:spPr>
        <p:txBody>
          <a:bodyPr/>
          <a:lstStyle>
            <a:lvl1pPr>
              <a:defRPr sz="3000"/>
            </a:lvl1pPr>
          </a:lstStyle>
          <a:p>
            <a:r>
              <a:rPr lang="en-US" altLang="zh-CN"/>
              <a:t>&lt;Title&gt;</a:t>
            </a:r>
          </a:p>
        </p:txBody>
      </p:sp>
      <p:sp>
        <p:nvSpPr>
          <p:cNvPr id="959591" name="Rectangle 10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pitchFamily="2" charset="2"/>
              <a:buNone/>
              <a:defRPr sz="2200"/>
            </a:lvl1pPr>
          </a:lstStyle>
          <a:p>
            <a:r>
              <a:rPr lang="en-US" altLang="zh-CN"/>
              <a:t>&lt;name&gt;</a:t>
            </a:r>
          </a:p>
          <a:p>
            <a:r>
              <a:rPr lang="en-US" altLang="zh-CN"/>
              <a:t>&lt;affiliation&gt;</a:t>
            </a:r>
          </a:p>
          <a:p>
            <a:r>
              <a:rPr lang="en-US" altLang="zh-CN"/>
              <a:t>&lt;event&gt;</a:t>
            </a:r>
          </a:p>
          <a:p>
            <a:r>
              <a:rPr lang="en-US" altLang="zh-CN"/>
              <a:t>&lt;date&gt;</a:t>
            </a:r>
          </a:p>
        </p:txBody>
      </p:sp>
    </p:spTree>
    <p:extLst>
      <p:ext uri="{BB962C8B-B14F-4D97-AF65-F5344CB8AC3E}">
        <p14:creationId xmlns:p14="http://schemas.microsoft.com/office/powerpoint/2010/main" val="3125506949"/>
      </p:ext>
    </p:extLst>
  </p:cSld>
  <p:clrMapOvr>
    <a:masterClrMapping/>
  </p:clrMapOvr>
  <p:transition xmlns:p14="http://schemas.microsoft.com/office/powerpoint/2010/main" spd="med">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5E54B935-CA7D-7C46-B69C-0612FCC47C7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57511360"/>
      </p:ext>
    </p:extLst>
  </p:cSld>
  <p:clrMapOvr>
    <a:masterClrMapping/>
  </p:clrMapOvr>
  <p:transition xmlns:p14="http://schemas.microsoft.com/office/powerpoint/2010/main" spd="med">
    <p:cu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5" name="Rectangle 18"/>
          <p:cNvSpPr>
            <a:spLocks noGrp="1" noChangeArrowheads="1"/>
          </p:cNvSpPr>
          <p:nvPr>
            <p:ph type="sldNum" sz="quarter" idx="11"/>
          </p:nvPr>
        </p:nvSpPr>
        <p:spPr/>
        <p:txBody>
          <a:bodyPr/>
          <a:lstStyle>
            <a:lvl1pPr>
              <a:defRPr/>
            </a:lvl1pPr>
          </a:lstStyle>
          <a:p>
            <a:fld id="{8157FB42-E307-224D-97CD-1A25DF54CB0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7680400"/>
      </p:ext>
    </p:extLst>
  </p:cSld>
  <p:clrMapOvr>
    <a:masterClrMapping/>
  </p:clrMapOvr>
  <p:transition xmlns:p14="http://schemas.microsoft.com/office/powerpoint/2010/main" spd="med">
    <p:cu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C6043A07-FF8A-004A-B1D2-FCE425328A4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59781969"/>
      </p:ext>
    </p:extLst>
  </p:cSld>
  <p:clrMapOvr>
    <a:masterClrMapping/>
  </p:clrMapOvr>
  <p:transition xmlns:p14="http://schemas.microsoft.com/office/powerpoint/2010/main" spd="med">
    <p:cu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CN"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8" name="Rectangle 18"/>
          <p:cNvSpPr>
            <a:spLocks noGrp="1" noChangeArrowheads="1"/>
          </p:cNvSpPr>
          <p:nvPr>
            <p:ph type="sldNum" sz="quarter" idx="11"/>
          </p:nvPr>
        </p:nvSpPr>
        <p:spPr/>
        <p:txBody>
          <a:bodyPr/>
          <a:lstStyle>
            <a:lvl1pPr>
              <a:defRPr/>
            </a:lvl1pPr>
          </a:lstStyle>
          <a:p>
            <a:fld id="{98973C7F-82D5-6540-94C8-B84EA1468B5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76564404"/>
      </p:ext>
    </p:extLst>
  </p:cSld>
  <p:clrMapOvr>
    <a:masterClrMapping/>
  </p:clrMapOvr>
  <p:transition xmlns:p14="http://schemas.microsoft.com/office/powerpoint/2010/main" spd="med">
    <p:cu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4" name="Rectangle 18"/>
          <p:cNvSpPr>
            <a:spLocks noGrp="1" noChangeArrowheads="1"/>
          </p:cNvSpPr>
          <p:nvPr>
            <p:ph type="sldNum" sz="quarter" idx="11"/>
          </p:nvPr>
        </p:nvSpPr>
        <p:spPr/>
        <p:txBody>
          <a:bodyPr/>
          <a:lstStyle>
            <a:lvl1pPr>
              <a:defRPr/>
            </a:lvl1pPr>
          </a:lstStyle>
          <a:p>
            <a:fld id="{80054064-F371-DC4F-94ED-F0A8A30C32A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63053314"/>
      </p:ext>
    </p:extLst>
  </p:cSld>
  <p:clrMapOvr>
    <a:masterClrMapping/>
  </p:clrMapOvr>
  <p:transition xmlns:p14="http://schemas.microsoft.com/office/powerpoint/2010/main" spd="med">
    <p:cu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3" name="Rectangle 18"/>
          <p:cNvSpPr>
            <a:spLocks noGrp="1" noChangeArrowheads="1"/>
          </p:cNvSpPr>
          <p:nvPr>
            <p:ph type="sldNum" sz="quarter" idx="11"/>
          </p:nvPr>
        </p:nvSpPr>
        <p:spPr/>
        <p:txBody>
          <a:bodyPr/>
          <a:lstStyle>
            <a:lvl1pPr>
              <a:defRPr/>
            </a:lvl1pPr>
          </a:lstStyle>
          <a:p>
            <a:fld id="{264FC8B9-1F30-3946-87A7-793FEEBC816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41105231"/>
      </p:ext>
    </p:extLst>
  </p:cSld>
  <p:clrMapOvr>
    <a:masterClrMapping/>
  </p:clrMapOvr>
  <p:transition xmlns:p14="http://schemas.microsoft.com/office/powerpoint/2010/main" spd="med">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CN"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7"/>
          <p:cNvSpPr>
            <a:spLocks noGrp="1" noChangeArrowheads="1"/>
          </p:cNvSpPr>
          <p:nvPr>
            <p:ph type="ftr" sz="quarter" idx="10"/>
          </p:nvPr>
        </p:nvSpPr>
        <p:spPr/>
        <p:txBody>
          <a:bodyPr/>
          <a:lstStyle>
            <a:lvl1pPr>
              <a:defRPr/>
            </a:lvl1pPr>
          </a:lstStyle>
          <a:p>
            <a:pPr>
              <a:defRPr/>
            </a:pPr>
            <a:endParaRPr lang="en-US" altLang="zh-CN">
              <a:solidFill>
                <a:srgbClr val="000000"/>
              </a:solidFill>
            </a:endParaRPr>
          </a:p>
        </p:txBody>
      </p:sp>
      <p:sp>
        <p:nvSpPr>
          <p:cNvPr id="6" name="Rectangle 18"/>
          <p:cNvSpPr>
            <a:spLocks noGrp="1" noChangeArrowheads="1"/>
          </p:cNvSpPr>
          <p:nvPr>
            <p:ph type="sldNum" sz="quarter" idx="11"/>
          </p:nvPr>
        </p:nvSpPr>
        <p:spPr/>
        <p:txBody>
          <a:bodyPr/>
          <a:lstStyle>
            <a:lvl1pPr>
              <a:defRPr/>
            </a:lvl1pPr>
          </a:lstStyle>
          <a:p>
            <a:fld id="{E9CC3036-49EE-EB4C-8F33-806174AB5B6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4424134"/>
      </p:ext>
    </p:extLst>
  </p:cSld>
  <p:clrMapOvr>
    <a:masterClrMapping/>
  </p:clrMapOvr>
  <p:transition xmlns:p14="http://schemas.microsoft.com/office/powerpoint/2010/main" spd="med">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Relationship Id="rId15" Type="http://schemas.openxmlformats.org/officeDocument/2006/relationships/theme" Target="../theme/theme10.xml"/><Relationship Id="rId16" Type="http://schemas.openxmlformats.org/officeDocument/2006/relationships/image" Target="../media/image1.png"/><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slideLayout" Target="../slideLayouts/slideLayout133.xml"/><Relationship Id="rId14" Type="http://schemas.openxmlformats.org/officeDocument/2006/relationships/slideLayout" Target="../slideLayouts/slideLayout134.xml"/><Relationship Id="rId15" Type="http://schemas.openxmlformats.org/officeDocument/2006/relationships/theme" Target="../theme/theme11.xml"/><Relationship Id="rId16" Type="http://schemas.openxmlformats.org/officeDocument/2006/relationships/image" Target="../media/image1.png"/><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slideLayout" Target="../slideLayouts/slideLayout146.xml"/><Relationship Id="rId13" Type="http://schemas.openxmlformats.org/officeDocument/2006/relationships/slideLayout" Target="../slideLayouts/slideLayout147.xml"/><Relationship Id="rId14" Type="http://schemas.openxmlformats.org/officeDocument/2006/relationships/slideLayout" Target="../slideLayouts/slideLayout148.xml"/><Relationship Id="rId15" Type="http://schemas.openxmlformats.org/officeDocument/2006/relationships/theme" Target="../theme/theme12.xml"/><Relationship Id="rId16" Type="http://schemas.openxmlformats.org/officeDocument/2006/relationships/image" Target="../media/image1.pn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7.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slideLayout" Target="../slideLayouts/slideLayout90.xml"/><Relationship Id="rId15" Type="http://schemas.openxmlformats.org/officeDocument/2006/relationships/slideLayout" Target="../slideLayouts/slideLayout91.xml"/><Relationship Id="rId16" Type="http://schemas.openxmlformats.org/officeDocument/2006/relationships/theme" Target="../theme/theme8.xml"/><Relationship Id="rId17" Type="http://schemas.openxmlformats.org/officeDocument/2006/relationships/image" Target="../media/image1.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slideLayout" Target="../slideLayouts/slideLayout104.xml"/><Relationship Id="rId14" Type="http://schemas.openxmlformats.org/officeDocument/2006/relationships/slideLayout" Target="../slideLayouts/slideLayout105.xml"/><Relationship Id="rId15" Type="http://schemas.openxmlformats.org/officeDocument/2006/relationships/slideLayout" Target="../slideLayouts/slideLayout106.xml"/><Relationship Id="rId16" Type="http://schemas.openxmlformats.org/officeDocument/2006/relationships/theme" Target="../theme/theme9.xml"/><Relationship Id="rId17"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a:t>Slide Title</a:t>
            </a:r>
          </a:p>
        </p:txBody>
      </p:sp>
      <p:sp>
        <p:nvSpPr>
          <p:cNvPr id="4099"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a:t>Body Text</a:t>
            </a:r>
          </a:p>
          <a:p>
            <a:pPr lvl="1"/>
            <a:r>
              <a:rPr lang="en-US" altLang="zh-CN"/>
              <a:t>Second Level</a:t>
            </a:r>
          </a:p>
          <a:p>
            <a:pPr lvl="2"/>
            <a:r>
              <a:rPr lang="en-US" altLang="zh-CN"/>
              <a:t>Third Level</a:t>
            </a:r>
          </a:p>
          <a:p>
            <a:pPr lvl="3"/>
            <a:r>
              <a:rPr lang="en-US" altLang="zh-CN"/>
              <a:t>Fourth Level</a:t>
            </a:r>
          </a:p>
        </p:txBody>
      </p:sp>
      <p:pic>
        <p:nvPicPr>
          <p:cNvPr id="11268" name="Picture 4" descr="arrow"/>
          <p:cNvPicPr>
            <a:picLocks noChangeAspect="1" noChangeArrowheads="1"/>
          </p:cNvPicPr>
          <p:nvPr/>
        </p:nvPicPr>
        <p:blipFill>
          <a:blip r:embed="rId10"/>
          <a:srcRect/>
          <a:stretch>
            <a:fillRect/>
          </a:stretch>
        </p:blipFill>
        <p:spPr bwMode="auto">
          <a:xfrm>
            <a:off x="190500" y="685800"/>
            <a:ext cx="8915400" cy="342900"/>
          </a:xfrm>
          <a:prstGeom prst="rect">
            <a:avLst/>
          </a:prstGeom>
          <a:noFill/>
          <a:ln w="9525">
            <a:noFill/>
            <a:miter lim="800000"/>
            <a:headEnd/>
            <a:tailEnd/>
          </a:ln>
        </p:spPr>
      </p:pic>
      <p:sp>
        <p:nvSpPr>
          <p:cNvPr id="1029" name="Rectangle 5"/>
          <p:cNvSpPr>
            <a:spLocks noChangeArrowheads="1"/>
          </p:cNvSpPr>
          <p:nvPr/>
        </p:nvSpPr>
        <p:spPr bwMode="auto">
          <a:xfrm>
            <a:off x="6159500" y="6381750"/>
            <a:ext cx="2971800" cy="457200"/>
          </a:xfrm>
          <a:prstGeom prst="rect">
            <a:avLst/>
          </a:prstGeom>
          <a:noFill/>
          <a:ln w="9525">
            <a:noFill/>
            <a:miter lim="800000"/>
            <a:headEnd/>
            <a:tailEnd/>
          </a:ln>
        </p:spPr>
        <p:txBody>
          <a:bodyPr anchor="b">
            <a:prstTxWarp prst="textNoShape">
              <a:avLst/>
            </a:prstTxWarp>
          </a:bodyPr>
          <a:lstStyle/>
          <a:p>
            <a:pPr algn="r" eaLnBrk="0" hangingPunct="0">
              <a:lnSpc>
                <a:spcPct val="110000"/>
              </a:lnSpc>
              <a:buClr>
                <a:schemeClr val="hlink"/>
              </a:buClr>
              <a:buFont typeface="Wingdings" charset="2"/>
              <a:buNone/>
            </a:pPr>
            <a:fld id="{90DD9B33-C2F9-2845-A8E6-9527C5FA1F86}" type="slidenum">
              <a:rPr lang="zh-CN" altLang="en-US" sz="1200">
                <a:solidFill>
                  <a:srgbClr val="000000"/>
                </a:solidFill>
                <a:effectLst>
                  <a:outerShdw blurRad="38100" dist="38100" dir="2700000" algn="tl">
                    <a:srgbClr val="DDDDDD"/>
                  </a:outerShdw>
                </a:effectLst>
                <a:latin typeface="Arial" charset="0"/>
              </a:rPr>
              <a:pPr algn="r" eaLnBrk="0" hangingPunct="0">
                <a:lnSpc>
                  <a:spcPct val="110000"/>
                </a:lnSpc>
                <a:buClr>
                  <a:schemeClr val="hlink"/>
                </a:buClr>
                <a:buFont typeface="Wingdings" charset="2"/>
                <a:buNone/>
              </a:pPr>
              <a:t>‹#›</a:t>
            </a:fld>
            <a:endParaRPr lang="en-US" altLang="zh-CN" sz="1200" dirty="0">
              <a:solidFill>
                <a:srgbClr val="000000"/>
              </a:solidFill>
              <a:effectLst>
                <a:outerShdw blurRad="38100" dist="38100" dir="2700000" algn="tl">
                  <a:srgbClr val="DDDDDD"/>
                </a:outerShdw>
              </a:effectLst>
              <a:latin typeface="Arial" charset="0"/>
            </a:endParaRPr>
          </a:p>
        </p:txBody>
      </p:sp>
    </p:spTree>
  </p:cSld>
  <p:clrMap bg1="lt1" tx1="dk1" bg2="lt2" tx2="dk2" accent1="accent1" accent2="accent2" accent3="accent3" accent4="accent4" accent5="accent5" accent6="accent6" hlink="hlink" folHlink="folHlink"/>
  <p:sldLayoutIdLst>
    <p:sldLayoutId id="2147483730" r:id="rId1"/>
    <p:sldLayoutId id="2147483725" r:id="rId2"/>
    <p:sldLayoutId id="2147483726" r:id="rId3"/>
    <p:sldLayoutId id="2147483727" r:id="rId4"/>
    <p:sldLayoutId id="2147483728" r:id="rId5"/>
    <p:sldLayoutId id="2147483729" r:id="rId6"/>
    <p:sldLayoutId id="2147483846" r:id="rId7"/>
    <p:sldLayoutId id="2147483907" r:id="rId8"/>
  </p:sldLayoutIdLst>
  <p:transition xmlns:p14="http://schemas.microsoft.com/office/powerpoint/2010/main" spd="med">
    <p:cut/>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ts val="575"/>
        </a:spcBef>
        <a:spcAft>
          <a:spcPct val="0"/>
        </a:spcAft>
        <a:buClr>
          <a:srgbClr val="660066"/>
        </a:buClr>
        <a:buSzPct val="75000"/>
        <a:buFont typeface="Arial" charset="0"/>
        <a:buChar char="♦"/>
        <a:defRPr sz="2800" b="1">
          <a:solidFill>
            <a:schemeClr val="tx1"/>
          </a:solidFill>
          <a:effectLst>
            <a:outerShdw blurRad="38100" dist="38100" dir="2700000" algn="tl">
              <a:srgbClr val="C0C0C0"/>
            </a:outerShdw>
          </a:effectLst>
          <a:latin typeface="+mn-lt"/>
          <a:ea typeface="ＭＳ Ｐゴシック" charset="-128"/>
          <a:cs typeface="ＭＳ Ｐゴシック" charset="-128"/>
        </a:defRPr>
      </a:lvl1pPr>
      <a:lvl2pPr marL="685800" indent="-342900" algn="l" rtl="0" eaLnBrk="0" fontAlgn="base" hangingPunct="0">
        <a:spcBef>
          <a:spcPts val="575"/>
        </a:spcBef>
        <a:spcAft>
          <a:spcPct val="0"/>
        </a:spcAft>
        <a:buClr>
          <a:srgbClr val="002060"/>
        </a:buClr>
        <a:buFont typeface="Wingdings" charset="2"/>
        <a:buChar char="§"/>
        <a:defRPr sz="2400">
          <a:solidFill>
            <a:srgbClr val="1F366F"/>
          </a:solidFill>
          <a:latin typeface="+mn-lt"/>
          <a:ea typeface="ＭＳ Ｐゴシック" charset="-128"/>
          <a:cs typeface="MS PGothic" charset="0"/>
        </a:defRPr>
      </a:lvl2pPr>
      <a:lvl3pPr marL="1028700" indent="-342900" algn="l" rtl="0" eaLnBrk="0" fontAlgn="base" hangingPunct="0">
        <a:spcBef>
          <a:spcPts val="575"/>
        </a:spcBef>
        <a:spcAft>
          <a:spcPct val="0"/>
        </a:spcAft>
        <a:buClr>
          <a:srgbClr val="404040"/>
        </a:buClr>
        <a:buSzPct val="50000"/>
        <a:buFont typeface="Arial Narrow" charset="0"/>
        <a:buChar char="●"/>
        <a:defRPr sz="2200">
          <a:solidFill>
            <a:srgbClr val="404040"/>
          </a:solidFill>
          <a:latin typeface="+mn-lt"/>
          <a:ea typeface="ＭＳ Ｐゴシック" charset="-128"/>
          <a:cs typeface="MS PGothic" pitchFamily="34" charset="-128"/>
        </a:defRPr>
      </a:lvl3pPr>
      <a:lvl4pPr marL="1371600" indent="-342900" algn="l" rtl="0" eaLnBrk="0" fontAlgn="base" hangingPunct="0">
        <a:spcBef>
          <a:spcPts val="575"/>
        </a:spcBef>
        <a:spcAft>
          <a:spcPct val="0"/>
        </a:spcAft>
        <a:buClr>
          <a:srgbClr val="5F5F5F"/>
        </a:buClr>
        <a:buSzPct val="80000"/>
        <a:buFont typeface="Courier New" charset="0"/>
        <a:buChar char="o"/>
        <a:defRPr>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393700"/>
            <a:ext cx="8229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Body Text</a:t>
            </a:r>
          </a:p>
          <a:p>
            <a:pPr lvl="1"/>
            <a:r>
              <a:rPr lang="en-US" altLang="zh-CN"/>
              <a:t>Second Level</a:t>
            </a:r>
          </a:p>
          <a:p>
            <a:pPr lvl="2"/>
            <a:r>
              <a:rPr lang="en-US" altLang="zh-CN"/>
              <a:t>Third Level</a:t>
            </a:r>
          </a:p>
          <a:p>
            <a:pPr lvl="3"/>
            <a:r>
              <a:rPr lang="en-US" altLang="zh-CN"/>
              <a:t>Fourth Level</a:t>
            </a:r>
          </a:p>
        </p:txBody>
      </p:sp>
      <p:pic>
        <p:nvPicPr>
          <p:cNvPr id="958476" name="Picture 12" descr="arr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701675"/>
            <a:ext cx="8915400" cy="342900"/>
          </a:xfrm>
          <a:prstGeom prst="rect">
            <a:avLst/>
          </a:prstGeom>
          <a:noFill/>
          <a:extLst>
            <a:ext uri="{909E8E84-426E-40dd-AFC4-6F175D3DCCD1}">
              <a14:hiddenFill xmlns:a14="http://schemas.microsoft.com/office/drawing/2010/main">
                <a:solidFill>
                  <a:srgbClr val="FFFFFF"/>
                </a:solidFill>
              </a14:hiddenFill>
            </a:ext>
          </a:extLst>
        </p:spPr>
      </p:pic>
      <p:sp>
        <p:nvSpPr>
          <p:cNvPr id="958480" name="Rectangle 1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spcBef>
                <a:spcPct val="50000"/>
              </a:spcBef>
              <a:defRPr sz="1400">
                <a:solidFill>
                  <a:schemeClr val="tx1"/>
                </a:solidFill>
              </a:defRPr>
            </a:lvl1pPr>
          </a:lstStyle>
          <a:p>
            <a:fld id="{DF3EC1ED-A42D-4044-B229-E7BBF5CA68C5}" type="datetime1">
              <a:rPr lang="zh-CN" altLang="en-US" smtClean="0">
                <a:solidFill>
                  <a:srgbClr val="000000"/>
                </a:solidFill>
                <a:latin typeface="Times New Roman" charset="0"/>
                <a:ea typeface="宋体" charset="0"/>
                <a:cs typeface="宋体" charset="0"/>
              </a:rPr>
              <a:pPr/>
              <a:t>4/1/14</a:t>
            </a:fld>
            <a:endParaRPr lang="en-US" altLang="zh-CN" smtClean="0">
              <a:solidFill>
                <a:srgbClr val="000000"/>
              </a:solidFill>
              <a:latin typeface="Times New Roman" charset="0"/>
              <a:ea typeface="宋体" charset="0"/>
              <a:cs typeface="宋体" charset="0"/>
            </a:endParaRPr>
          </a:p>
        </p:txBody>
      </p:sp>
      <p:sp>
        <p:nvSpPr>
          <p:cNvPr id="958481" name="Rectangle 1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chemeClr val="tx1"/>
                </a:solidFill>
              </a:defRPr>
            </a:lvl1pPr>
          </a:lstStyle>
          <a:p>
            <a:pPr algn="ctr"/>
            <a:r>
              <a:rPr lang="en-US" altLang="zh-CN" smtClean="0">
                <a:solidFill>
                  <a:srgbClr val="000000"/>
                </a:solidFill>
                <a:latin typeface="Times New Roman" charset="0"/>
                <a:ea typeface="宋体" charset="0"/>
                <a:cs typeface="宋体" charset="0"/>
              </a:rPr>
              <a:t>UCLA VLSICAD LAB</a:t>
            </a:r>
          </a:p>
        </p:txBody>
      </p:sp>
      <p:sp>
        <p:nvSpPr>
          <p:cNvPr id="958482" name="Rectangle 1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tx1"/>
                </a:solidFill>
              </a:defRPr>
            </a:lvl1pPr>
          </a:lstStyle>
          <a:p>
            <a:fld id="{3D3BA626-830E-7449-B3C6-2334AAFEDB61}" type="slidenum">
              <a:rPr lang="zh-CN" altLang="en-US" smtClean="0">
                <a:solidFill>
                  <a:srgbClr val="000000"/>
                </a:solidFill>
                <a:latin typeface="Times New Roman" charset="0"/>
                <a:ea typeface="宋体" charset="0"/>
                <a:cs typeface="宋体" charset="0"/>
              </a:rPr>
              <a:pPr/>
              <a:t>‹#›</a:t>
            </a:fld>
            <a:endParaRPr lang="en-US" altLang="zh-CN" smtClean="0">
              <a:solidFill>
                <a:srgbClr val="000000"/>
              </a:solidFill>
              <a:latin typeface="Times New Roman" charset="0"/>
              <a:ea typeface="宋体" charset="0"/>
              <a:cs typeface="宋体" charset="0"/>
            </a:endParaRPr>
          </a:p>
        </p:txBody>
      </p:sp>
    </p:spTree>
    <p:extLst>
      <p:ext uri="{BB962C8B-B14F-4D97-AF65-F5344CB8AC3E}">
        <p14:creationId xmlns:p14="http://schemas.microsoft.com/office/powerpoint/2010/main" val="279462108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transition xmlns:p14="http://schemas.microsoft.com/office/powerpoint/2010/main" spd="med">
    <p:cut/>
  </p:transition>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mj-lt"/>
          <a:ea typeface="+mj-ea"/>
          <a:cs typeface="+mj-cs"/>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0"/>
        <a:buChar char="u"/>
        <a:defRPr sz="2800" b="1">
          <a:solidFill>
            <a:schemeClr val="tx1"/>
          </a:solidFill>
          <a:effectLst>
            <a:outerShdw blurRad="38100" dist="38100" dir="2700000" algn="tl">
              <a:srgbClr val="DDDDDD"/>
            </a:outerShdw>
          </a:effectLst>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Font typeface="Wingdings" charset="0"/>
        <a:buChar char="§"/>
        <a:defRPr sz="2400" b="1">
          <a:solidFill>
            <a:srgbClr val="1F366F"/>
          </a:solidFill>
          <a:effectLst>
            <a:outerShdw blurRad="38100" dist="38100" dir="2700000" algn="tl">
              <a:srgbClr val="DDDDDD"/>
            </a:outerShdw>
          </a:effectLst>
          <a:latin typeface="+mn-lt"/>
          <a:ea typeface="+mn-ea"/>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5F5F5F"/>
        </a:buClr>
        <a:buSzPct val="40000"/>
        <a:buFont typeface="Monotype Sorts" charset="0"/>
        <a:buChar char="u"/>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41300" y="393700"/>
            <a:ext cx="8229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Slide Title</a:t>
            </a:r>
          </a:p>
        </p:txBody>
      </p:sp>
      <p:sp>
        <p:nvSpPr>
          <p:cNvPr id="4099" name="Rectangle 3"/>
          <p:cNvSpPr>
            <a:spLocks noGrp="1" noChangeArrowheads="1"/>
          </p:cNvSpPr>
          <p:nvPr>
            <p:ph type="body" idx="1"/>
          </p:nvPr>
        </p:nvSpPr>
        <p:spPr bwMode="auto">
          <a:xfrm>
            <a:off x="228600" y="1079500"/>
            <a:ext cx="86995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Body Text</a:t>
            </a:r>
          </a:p>
          <a:p>
            <a:pPr lvl="1"/>
            <a:r>
              <a:rPr lang="en-US" altLang="zh-CN"/>
              <a:t>Second Level</a:t>
            </a:r>
          </a:p>
          <a:p>
            <a:pPr lvl="2"/>
            <a:r>
              <a:rPr lang="en-US" altLang="zh-CN"/>
              <a:t>Third Level</a:t>
            </a:r>
          </a:p>
          <a:p>
            <a:pPr lvl="3"/>
            <a:r>
              <a:rPr lang="en-US" altLang="zh-CN"/>
              <a:t>Fourth Level</a:t>
            </a:r>
          </a:p>
        </p:txBody>
      </p:sp>
      <p:pic>
        <p:nvPicPr>
          <p:cNvPr id="4100" name="Picture 4" descr="arr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 y="685800"/>
            <a:ext cx="8915400" cy="3429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p:cNvSpPr>
            <a:spLocks noChangeArrowheads="1"/>
          </p:cNvSpPr>
          <p:nvPr/>
        </p:nvSpPr>
        <p:spPr bwMode="auto">
          <a:xfrm>
            <a:off x="5921375" y="638175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r"/>
            <a:fld id="{A995343A-C351-5243-861E-E3C28206533E}" type="slidenum">
              <a:rPr lang="zh-CN" altLang="en-US" sz="1200" b="0" smtClean="0">
                <a:solidFill>
                  <a:srgbClr val="000000"/>
                </a:solidFill>
                <a:latin typeface="Arial" charset="0"/>
                <a:ea typeface="宋体" charset="0"/>
                <a:cs typeface="宋体" charset="0"/>
              </a:rPr>
              <a:pPr algn="r"/>
              <a:t>‹#›</a:t>
            </a:fld>
            <a:endParaRPr lang="en-US" altLang="zh-CN" sz="1200" b="0" smtClean="0">
              <a:solidFill>
                <a:srgbClr val="000000"/>
              </a:solidFill>
              <a:latin typeface="Arial" charset="0"/>
              <a:ea typeface="宋体" charset="0"/>
              <a:cs typeface="宋体" charset="0"/>
            </a:endParaRPr>
          </a:p>
        </p:txBody>
      </p:sp>
    </p:spTree>
    <p:extLst>
      <p:ext uri="{BB962C8B-B14F-4D97-AF65-F5344CB8AC3E}">
        <p14:creationId xmlns:p14="http://schemas.microsoft.com/office/powerpoint/2010/main" val="93743612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ransition xmlns:p14="http://schemas.microsoft.com/office/powerpoint/2010/main" spd="med">
    <p:cut/>
  </p:transition>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mj-lt"/>
          <a:ea typeface="+mj-ea"/>
          <a:cs typeface="+mj-cs"/>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0"/>
        <a:buChar char="u"/>
        <a:defRPr sz="2800" b="1">
          <a:solidFill>
            <a:schemeClr val="tx1"/>
          </a:solidFill>
          <a:effectLst>
            <a:outerShdw blurRad="38100" dist="38100" dir="2700000" algn="tl">
              <a:srgbClr val="DDDDDD"/>
            </a:outerShdw>
          </a:effectLst>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Font typeface="Wingdings" charset="0"/>
        <a:buChar char="§"/>
        <a:defRPr sz="2400" b="1">
          <a:solidFill>
            <a:srgbClr val="1F366F"/>
          </a:solidFill>
          <a:effectLst>
            <a:outerShdw blurRad="38100" dist="38100" dir="2700000" algn="tl">
              <a:srgbClr val="DDDDDD"/>
            </a:outerShdw>
          </a:effectLst>
          <a:latin typeface="+mn-lt"/>
          <a:ea typeface="+mn-ea"/>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5F5F5F"/>
        </a:buClr>
        <a:buSzPct val="40000"/>
        <a:buFont typeface="Monotype Sorts" charset="0"/>
        <a:buChar char="u"/>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bwMode="auto">
          <a:xfrm>
            <a:off x="241300" y="393700"/>
            <a:ext cx="8636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Slide Title</a:t>
            </a:r>
          </a:p>
        </p:txBody>
      </p:sp>
      <p:sp>
        <p:nvSpPr>
          <p:cNvPr id="1271811" name="Rectangle 3"/>
          <p:cNvSpPr>
            <a:spLocks noGrp="1" noChangeArrowheads="1"/>
          </p:cNvSpPr>
          <p:nvPr>
            <p:ph type="body" idx="1"/>
          </p:nvPr>
        </p:nvSpPr>
        <p:spPr bwMode="auto">
          <a:xfrm>
            <a:off x="228600" y="1079500"/>
            <a:ext cx="86995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Body Text</a:t>
            </a:r>
          </a:p>
          <a:p>
            <a:pPr lvl="1"/>
            <a:r>
              <a:rPr lang="en-US" altLang="zh-CN"/>
              <a:t>Second Level</a:t>
            </a:r>
          </a:p>
          <a:p>
            <a:pPr lvl="2"/>
            <a:r>
              <a:rPr lang="en-US" altLang="zh-CN"/>
              <a:t>Third Level</a:t>
            </a:r>
          </a:p>
          <a:p>
            <a:pPr lvl="3"/>
            <a:r>
              <a:rPr lang="en-US" altLang="zh-CN"/>
              <a:t>Fourth Level</a:t>
            </a:r>
          </a:p>
        </p:txBody>
      </p:sp>
      <p:pic>
        <p:nvPicPr>
          <p:cNvPr id="1271812" name="Picture 4" descr="arrow"/>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500" y="685800"/>
            <a:ext cx="8915400" cy="342900"/>
          </a:xfrm>
          <a:prstGeom prst="rect">
            <a:avLst/>
          </a:prstGeom>
          <a:noFill/>
          <a:extLst>
            <a:ext uri="{909E8E84-426E-40dd-AFC4-6F175D3DCCD1}">
              <a14:hiddenFill xmlns:a14="http://schemas.microsoft.com/office/drawing/2010/main">
                <a:solidFill>
                  <a:srgbClr val="FFFFFF"/>
                </a:solidFill>
              </a14:hiddenFill>
            </a:ext>
          </a:extLst>
        </p:spPr>
      </p:pic>
      <p:sp>
        <p:nvSpPr>
          <p:cNvPr id="1271813"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a:ea typeface="SimSun" charset="0"/>
                <a:cs typeface="SimSun" charset="0"/>
              </a:defRPr>
            </a:lvl1pPr>
          </a:lstStyle>
          <a:p>
            <a:pPr>
              <a:spcBef>
                <a:spcPct val="50000"/>
              </a:spcBef>
            </a:pPr>
            <a:endParaRPr lang="en-US" altLang="zh-CN" sz="1400" smtClean="0">
              <a:solidFill>
                <a:srgbClr val="000000"/>
              </a:solidFill>
              <a:latin typeface="Times New Roman" charset="0"/>
            </a:endParaRPr>
          </a:p>
        </p:txBody>
      </p:sp>
      <p:sp>
        <p:nvSpPr>
          <p:cNvPr id="127181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ea typeface="SimSun" charset="0"/>
                <a:cs typeface="SimSun" charset="0"/>
              </a:defRPr>
            </a:lvl1pPr>
          </a:lstStyle>
          <a:p>
            <a:pPr algn="ctr">
              <a:spcBef>
                <a:spcPct val="50000"/>
              </a:spcBef>
            </a:pPr>
            <a:r>
              <a:rPr lang="en-US" altLang="zh-CN" sz="1400" smtClean="0">
                <a:solidFill>
                  <a:srgbClr val="000000"/>
                </a:solidFill>
                <a:latin typeface="Times New Roman" charset="0"/>
              </a:rPr>
              <a:t>UCLA VLSICAD LAB</a:t>
            </a:r>
          </a:p>
        </p:txBody>
      </p:sp>
    </p:spTree>
    <p:extLst>
      <p:ext uri="{BB962C8B-B14F-4D97-AF65-F5344CB8AC3E}">
        <p14:creationId xmlns:p14="http://schemas.microsoft.com/office/powerpoint/2010/main" val="142567753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transition xmlns:p14="http://schemas.microsoft.com/office/powerpoint/2010/main" spd="med">
    <p:pull/>
  </p:transition>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mj-lt"/>
          <a:ea typeface="+mj-ea"/>
          <a:cs typeface="+mj-cs"/>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DDDDDD"/>
            </a:outerShdw>
          </a:effectLst>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0"/>
        <a:buChar char="u"/>
        <a:defRPr sz="2800" b="1">
          <a:solidFill>
            <a:schemeClr val="tx1"/>
          </a:solidFill>
          <a:effectLst>
            <a:outerShdw blurRad="38100" dist="38100" dir="2700000" algn="tl">
              <a:srgbClr val="DDDDDD"/>
            </a:outerShdw>
          </a:effectLst>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Font typeface="Wingdings" charset="0"/>
        <a:buChar char="§"/>
        <a:defRPr sz="2400" b="1">
          <a:solidFill>
            <a:srgbClr val="1F366F"/>
          </a:solidFill>
          <a:effectLst>
            <a:outerShdw blurRad="38100" dist="38100" dir="2700000" algn="tl">
              <a:srgbClr val="DDDDDD"/>
            </a:outerShdw>
          </a:effectLst>
          <a:latin typeface="+mn-lt"/>
          <a:ea typeface="+mn-ea"/>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5F5F5F"/>
        </a:buClr>
        <a:buSzPct val="40000"/>
        <a:buFont typeface="Monotype Sorts" charset="0"/>
        <a:buChar char="u"/>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18"/>
          <p:cNvSpPr txBox="1">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DCDF139A-DD5E-4D22-9D4A-F4C0BB7CAF6F}" type="slidenum">
              <a:rPr lang="en-US" altLang="zh-CN" sz="1400">
                <a:solidFill>
                  <a:srgbClr val="000000"/>
                </a:solidFill>
                <a:latin typeface="Times New Roman" pitchFamily="18" charset="0"/>
                <a:ea typeface="MS PGothic" pitchFamily="34" charset="-128"/>
                <a:cs typeface="+mn-cs"/>
              </a:rPr>
              <a:pPr algn="r">
                <a:defRPr/>
              </a:pPr>
              <a:t>‹#›</a:t>
            </a:fld>
            <a:endParaRPr lang="en-US" altLang="zh-CN" sz="1400">
              <a:solidFill>
                <a:srgbClr val="000000"/>
              </a:solidFill>
              <a:latin typeface="Times New Roman" pitchFamily="18" charset="0"/>
              <a:ea typeface="MS PGothic" pitchFamily="34" charset="-128"/>
              <a:cs typeface="+mn-cs"/>
            </a:endParaRPr>
          </a:p>
        </p:txBody>
      </p:sp>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dirty="0" smtClean="0"/>
              <a:t>Body Text</a:t>
            </a:r>
          </a:p>
          <a:p>
            <a:pPr lvl="1"/>
            <a:r>
              <a:rPr lang="en-US" altLang="zh-CN" dirty="0" smtClean="0"/>
              <a:t>Second Level</a:t>
            </a:r>
          </a:p>
          <a:p>
            <a:pPr lvl="2"/>
            <a:r>
              <a:rPr lang="en-US" altLang="zh-CN" dirty="0" smtClean="0"/>
              <a:t>Third Level</a:t>
            </a:r>
          </a:p>
          <a:p>
            <a:pPr lvl="3"/>
            <a:r>
              <a:rPr lang="en-US" altLang="zh-CN" dirty="0" smtClean="0"/>
              <a:t>Fourth Level</a:t>
            </a:r>
          </a:p>
        </p:txBody>
      </p:sp>
      <p:pic>
        <p:nvPicPr>
          <p:cNvPr id="1029" name="Picture 12" descr="arrow"/>
          <p:cNvPicPr>
            <a:picLocks noChangeAspect="1" noChangeArrowheads="1"/>
          </p:cNvPicPr>
          <p:nvPr userDrawn="1"/>
        </p:nvPicPr>
        <p:blipFill>
          <a:blip r:embed="rId14"/>
          <a:srcRect/>
          <a:stretch>
            <a:fillRect/>
          </a:stretch>
        </p:blipFill>
        <p:spPr bwMode="auto">
          <a:xfrm>
            <a:off x="190500" y="685800"/>
            <a:ext cx="89154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908" r:id="rId12"/>
  </p:sldLayoutIdLst>
  <p:transition xmlns:p14="http://schemas.microsoft.com/office/powerpoint/2010/main" spd="med">
    <p:cut/>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2"/>
        <a:buChar char="u"/>
        <a:defRPr sz="2800" b="1">
          <a:solidFill>
            <a:schemeClr val="tx1"/>
          </a:solidFill>
          <a:effectLst>
            <a:outerShdw blurRad="38100" dist="38100" dir="2700000" algn="tl">
              <a:srgbClr val="C0C0C0"/>
            </a:outerShdw>
          </a:effectLst>
          <a:latin typeface="+mn-lt"/>
          <a:ea typeface="MS PGothic" pitchFamily="34" charset="-128"/>
          <a:cs typeface="MS PGothic" charset="0"/>
        </a:defRPr>
      </a:lvl1pPr>
      <a:lvl2pPr marL="628650" indent="-228600" algn="l" rtl="0" eaLnBrk="0" fontAlgn="base" hangingPunct="0">
        <a:lnSpc>
          <a:spcPct val="110000"/>
        </a:lnSpc>
        <a:spcBef>
          <a:spcPct val="30000"/>
        </a:spcBef>
        <a:spcAft>
          <a:spcPct val="0"/>
        </a:spcAft>
        <a:buClr>
          <a:schemeClr val="hlink"/>
        </a:buClr>
        <a:buFont typeface="Wingdings" pitchFamily="2" charset="2"/>
        <a:buChar char="§"/>
        <a:defRPr sz="2400" b="1">
          <a:solidFill>
            <a:srgbClr val="1F366F"/>
          </a:solidFill>
          <a:effectLst>
            <a:outerShdw blurRad="38100" dist="38100" dir="2700000" algn="tl">
              <a:srgbClr val="C0C0C0"/>
            </a:outerShdw>
          </a:effectLst>
          <a:latin typeface="+mn-lt"/>
          <a:ea typeface="MS PGothic" pitchFamily="34" charset="-128"/>
          <a:cs typeface="MS PGothic" charset="0"/>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F5F5F"/>
        </a:buClr>
        <a:buSzPct val="40000"/>
        <a:buFont typeface="Monotype Sorts" charset="2"/>
        <a:buChar char="u"/>
        <a:defRPr sz="2000">
          <a:solidFill>
            <a:schemeClr val="tx1"/>
          </a:solidFill>
          <a:effectLst>
            <a:outerShdw blurRad="38100" dist="38100" dir="2700000" algn="tl">
              <a:srgbClr val="C0C0C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18"/>
          <p:cNvSpPr txBox="1">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E7D7DC35-43D4-4D03-94FA-28B0DB7F784F}" type="slidenum">
              <a:rPr lang="en-US" altLang="zh-CN" sz="1400">
                <a:solidFill>
                  <a:srgbClr val="000000"/>
                </a:solidFill>
                <a:latin typeface="Times New Roman" pitchFamily="18" charset="0"/>
                <a:ea typeface="MS PGothic" pitchFamily="34" charset="-128"/>
                <a:cs typeface="+mn-cs"/>
              </a:rPr>
              <a:pPr algn="r">
                <a:defRPr/>
              </a:pPr>
              <a:t>‹#›</a:t>
            </a:fld>
            <a:endParaRPr lang="en-US" altLang="zh-CN" sz="1400">
              <a:solidFill>
                <a:srgbClr val="000000"/>
              </a:solidFill>
              <a:latin typeface="Times New Roman" pitchFamily="18" charset="0"/>
              <a:ea typeface="MS PGothic" pitchFamily="34" charset="-128"/>
              <a:cs typeface="+mn-cs"/>
            </a:endParaRPr>
          </a:p>
        </p:txBody>
      </p:sp>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dirty="0" smtClean="0"/>
              <a:t>Body Text</a:t>
            </a:r>
          </a:p>
          <a:p>
            <a:pPr lvl="1"/>
            <a:r>
              <a:rPr lang="en-US" altLang="zh-CN" dirty="0" smtClean="0"/>
              <a:t>Second Level</a:t>
            </a:r>
          </a:p>
          <a:p>
            <a:pPr lvl="2"/>
            <a:r>
              <a:rPr lang="en-US" altLang="zh-CN" dirty="0" smtClean="0"/>
              <a:t>Third Level</a:t>
            </a:r>
          </a:p>
          <a:p>
            <a:pPr lvl="3"/>
            <a:r>
              <a:rPr lang="en-US" altLang="zh-CN" dirty="0" smtClean="0"/>
              <a:t>Fourth Level</a:t>
            </a:r>
          </a:p>
        </p:txBody>
      </p:sp>
      <p:pic>
        <p:nvPicPr>
          <p:cNvPr id="1029" name="Picture 12" descr="arrow"/>
          <p:cNvPicPr>
            <a:picLocks noChangeAspect="1" noChangeArrowheads="1"/>
          </p:cNvPicPr>
          <p:nvPr userDrawn="1"/>
        </p:nvPicPr>
        <p:blipFill>
          <a:blip r:embed="rId13"/>
          <a:srcRect/>
          <a:stretch>
            <a:fillRect/>
          </a:stretch>
        </p:blipFill>
        <p:spPr bwMode="auto">
          <a:xfrm>
            <a:off x="190500" y="685800"/>
            <a:ext cx="89154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spd="med">
    <p:cut/>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2"/>
        <a:buChar char="u"/>
        <a:defRPr sz="2800" b="1">
          <a:solidFill>
            <a:schemeClr val="tx1"/>
          </a:solidFill>
          <a:effectLst>
            <a:outerShdw blurRad="38100" dist="38100" dir="2700000" algn="tl">
              <a:srgbClr val="C0C0C0"/>
            </a:outerShdw>
          </a:effectLst>
          <a:latin typeface="+mn-lt"/>
          <a:ea typeface="MS PGothic" pitchFamily="34" charset="-128"/>
          <a:cs typeface="MS PGothic" charset="0"/>
        </a:defRPr>
      </a:lvl1pPr>
      <a:lvl2pPr marL="628650" indent="-228600" algn="l" rtl="0" eaLnBrk="0" fontAlgn="base" hangingPunct="0">
        <a:lnSpc>
          <a:spcPct val="110000"/>
        </a:lnSpc>
        <a:spcBef>
          <a:spcPct val="30000"/>
        </a:spcBef>
        <a:spcAft>
          <a:spcPct val="0"/>
        </a:spcAft>
        <a:buClr>
          <a:schemeClr val="hlink"/>
        </a:buClr>
        <a:buFont typeface="Wingdings" pitchFamily="2" charset="2"/>
        <a:buChar char="§"/>
        <a:defRPr sz="2400" b="1">
          <a:solidFill>
            <a:srgbClr val="1F366F"/>
          </a:solidFill>
          <a:effectLst>
            <a:outerShdw blurRad="38100" dist="38100" dir="2700000" algn="tl">
              <a:srgbClr val="C0C0C0"/>
            </a:outerShdw>
          </a:effectLst>
          <a:latin typeface="+mn-lt"/>
          <a:ea typeface="MS PGothic" pitchFamily="34" charset="-128"/>
          <a:cs typeface="MS PGothic" charset="0"/>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F5F5F"/>
        </a:buClr>
        <a:buSzPct val="40000"/>
        <a:buFont typeface="Monotype Sorts" charset="2"/>
        <a:buChar char="u"/>
        <a:defRPr sz="2000">
          <a:solidFill>
            <a:schemeClr val="tx1"/>
          </a:solidFill>
          <a:effectLst>
            <a:outerShdw blurRad="38100" dist="38100" dir="2700000" algn="tl">
              <a:srgbClr val="C0C0C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18"/>
          <p:cNvSpPr txBox="1">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DCDF139A-DD5E-4D22-9D4A-F4C0BB7CAF6F}" type="slidenum">
              <a:rPr lang="en-US" altLang="zh-CN" sz="1400">
                <a:solidFill>
                  <a:srgbClr val="000000"/>
                </a:solidFill>
                <a:latin typeface="Times New Roman" pitchFamily="18" charset="0"/>
                <a:ea typeface="MS PGothic" pitchFamily="34" charset="-128"/>
                <a:cs typeface="+mn-cs"/>
              </a:rPr>
              <a:pPr algn="r">
                <a:defRPr/>
              </a:pPr>
              <a:t>‹#›</a:t>
            </a:fld>
            <a:endParaRPr lang="en-US" altLang="zh-CN" sz="1400">
              <a:solidFill>
                <a:srgbClr val="000000"/>
              </a:solidFill>
              <a:latin typeface="Times New Roman" pitchFamily="18" charset="0"/>
              <a:ea typeface="MS PGothic" pitchFamily="34" charset="-128"/>
              <a:cs typeface="+mn-cs"/>
            </a:endParaRPr>
          </a:p>
        </p:txBody>
      </p:sp>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dirty="0" smtClean="0"/>
              <a:t>Body Text</a:t>
            </a:r>
          </a:p>
          <a:p>
            <a:pPr lvl="1"/>
            <a:r>
              <a:rPr lang="en-US" altLang="zh-CN" dirty="0" smtClean="0"/>
              <a:t>Second Level</a:t>
            </a:r>
          </a:p>
          <a:p>
            <a:pPr lvl="2"/>
            <a:r>
              <a:rPr lang="en-US" altLang="zh-CN" dirty="0" smtClean="0"/>
              <a:t>Third Level</a:t>
            </a:r>
          </a:p>
          <a:p>
            <a:pPr lvl="3"/>
            <a:r>
              <a:rPr lang="en-US" altLang="zh-CN" dirty="0" smtClean="0"/>
              <a:t>Fourth Level</a:t>
            </a:r>
          </a:p>
        </p:txBody>
      </p:sp>
      <p:pic>
        <p:nvPicPr>
          <p:cNvPr id="1029" name="Picture 12" descr="arrow"/>
          <p:cNvPicPr>
            <a:picLocks noChangeAspect="1" noChangeArrowheads="1"/>
          </p:cNvPicPr>
          <p:nvPr userDrawn="1"/>
        </p:nvPicPr>
        <p:blipFill>
          <a:blip r:embed="rId13"/>
          <a:srcRect/>
          <a:stretch>
            <a:fillRect/>
          </a:stretch>
        </p:blipFill>
        <p:spPr bwMode="auto">
          <a:xfrm>
            <a:off x="190500" y="685800"/>
            <a:ext cx="89154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xmlns:p14="http://schemas.microsoft.com/office/powerpoint/2010/main" spd="med">
    <p:cut/>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2"/>
        <a:buChar char="u"/>
        <a:defRPr sz="2800" b="1">
          <a:solidFill>
            <a:schemeClr val="tx1"/>
          </a:solidFill>
          <a:effectLst>
            <a:outerShdw blurRad="38100" dist="38100" dir="2700000" algn="tl">
              <a:srgbClr val="C0C0C0"/>
            </a:outerShdw>
          </a:effectLst>
          <a:latin typeface="+mn-lt"/>
          <a:ea typeface="MS PGothic" pitchFamily="34" charset="-128"/>
          <a:cs typeface="MS PGothic" charset="0"/>
        </a:defRPr>
      </a:lvl1pPr>
      <a:lvl2pPr marL="628650" indent="-228600" algn="l" rtl="0" eaLnBrk="0" fontAlgn="base" hangingPunct="0">
        <a:lnSpc>
          <a:spcPct val="110000"/>
        </a:lnSpc>
        <a:spcBef>
          <a:spcPct val="30000"/>
        </a:spcBef>
        <a:spcAft>
          <a:spcPct val="0"/>
        </a:spcAft>
        <a:buClr>
          <a:schemeClr val="hlink"/>
        </a:buClr>
        <a:buFont typeface="Wingdings" pitchFamily="2" charset="2"/>
        <a:buChar char="§"/>
        <a:defRPr sz="2400" b="1">
          <a:solidFill>
            <a:srgbClr val="1F366F"/>
          </a:solidFill>
          <a:effectLst>
            <a:outerShdw blurRad="38100" dist="38100" dir="2700000" algn="tl">
              <a:srgbClr val="C0C0C0"/>
            </a:outerShdw>
          </a:effectLst>
          <a:latin typeface="+mn-lt"/>
          <a:ea typeface="MS PGothic" pitchFamily="34" charset="-128"/>
          <a:cs typeface="MS PGothic" charset="0"/>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F5F5F"/>
        </a:buClr>
        <a:buSzPct val="40000"/>
        <a:buFont typeface="Monotype Sorts" charset="2"/>
        <a:buChar char="u"/>
        <a:defRPr sz="2000">
          <a:solidFill>
            <a:schemeClr val="tx1"/>
          </a:solidFill>
          <a:effectLst>
            <a:outerShdw blurRad="38100" dist="38100" dir="2700000" algn="tl">
              <a:srgbClr val="C0C0C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18"/>
          <p:cNvSpPr txBox="1">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DCDF139A-DD5E-4D22-9D4A-F4C0BB7CAF6F}" type="slidenum">
              <a:rPr lang="en-US" altLang="zh-CN" sz="1400">
                <a:solidFill>
                  <a:srgbClr val="000000"/>
                </a:solidFill>
                <a:latin typeface="Times New Roman" pitchFamily="18" charset="0"/>
                <a:ea typeface="MS PGothic" pitchFamily="34" charset="-128"/>
                <a:cs typeface="+mn-cs"/>
              </a:rPr>
              <a:pPr algn="r">
                <a:defRPr/>
              </a:pPr>
              <a:t>‹#›</a:t>
            </a:fld>
            <a:endParaRPr lang="en-US" altLang="zh-CN" sz="1400">
              <a:solidFill>
                <a:srgbClr val="000000"/>
              </a:solidFill>
              <a:latin typeface="Times New Roman" pitchFamily="18" charset="0"/>
              <a:ea typeface="MS PGothic" pitchFamily="34" charset="-128"/>
              <a:cs typeface="+mn-cs"/>
            </a:endParaRPr>
          </a:p>
        </p:txBody>
      </p:sp>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dirty="0" smtClean="0"/>
              <a:t>Body Text</a:t>
            </a:r>
          </a:p>
          <a:p>
            <a:pPr lvl="1"/>
            <a:r>
              <a:rPr lang="en-US" altLang="zh-CN" dirty="0" smtClean="0"/>
              <a:t>Second Level</a:t>
            </a:r>
          </a:p>
          <a:p>
            <a:pPr lvl="2"/>
            <a:r>
              <a:rPr lang="en-US" altLang="zh-CN" dirty="0" smtClean="0"/>
              <a:t>Third Level</a:t>
            </a:r>
          </a:p>
          <a:p>
            <a:pPr lvl="3"/>
            <a:r>
              <a:rPr lang="en-US" altLang="zh-CN" dirty="0" smtClean="0"/>
              <a:t>Fourth Level</a:t>
            </a:r>
          </a:p>
        </p:txBody>
      </p:sp>
      <p:pic>
        <p:nvPicPr>
          <p:cNvPr id="1029" name="Picture 12" descr="arrow"/>
          <p:cNvPicPr>
            <a:picLocks noChangeAspect="1" noChangeArrowheads="1"/>
          </p:cNvPicPr>
          <p:nvPr userDrawn="1"/>
        </p:nvPicPr>
        <p:blipFill>
          <a:blip r:embed="rId13"/>
          <a:srcRect/>
          <a:stretch>
            <a:fillRect/>
          </a:stretch>
        </p:blipFill>
        <p:spPr bwMode="auto">
          <a:xfrm>
            <a:off x="190500" y="685800"/>
            <a:ext cx="89154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xmlns:p14="http://schemas.microsoft.com/office/powerpoint/2010/main" spd="med">
    <p:cut/>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2"/>
        <a:buChar char="u"/>
        <a:defRPr sz="2800" b="1">
          <a:solidFill>
            <a:schemeClr val="tx1"/>
          </a:solidFill>
          <a:effectLst>
            <a:outerShdw blurRad="38100" dist="38100" dir="2700000" algn="tl">
              <a:srgbClr val="C0C0C0"/>
            </a:outerShdw>
          </a:effectLst>
          <a:latin typeface="+mn-lt"/>
          <a:ea typeface="MS PGothic" pitchFamily="34" charset="-128"/>
          <a:cs typeface="MS PGothic" charset="0"/>
        </a:defRPr>
      </a:lvl1pPr>
      <a:lvl2pPr marL="628650" indent="-228600" algn="l" rtl="0" eaLnBrk="0" fontAlgn="base" hangingPunct="0">
        <a:lnSpc>
          <a:spcPct val="110000"/>
        </a:lnSpc>
        <a:spcBef>
          <a:spcPct val="30000"/>
        </a:spcBef>
        <a:spcAft>
          <a:spcPct val="0"/>
        </a:spcAft>
        <a:buClr>
          <a:schemeClr val="hlink"/>
        </a:buClr>
        <a:buFont typeface="Wingdings" pitchFamily="2" charset="2"/>
        <a:buChar char="§"/>
        <a:defRPr sz="2400" b="1">
          <a:solidFill>
            <a:srgbClr val="1F366F"/>
          </a:solidFill>
          <a:effectLst>
            <a:outerShdw blurRad="38100" dist="38100" dir="2700000" algn="tl">
              <a:srgbClr val="C0C0C0"/>
            </a:outerShdw>
          </a:effectLst>
          <a:latin typeface="+mn-lt"/>
          <a:ea typeface="MS PGothic" pitchFamily="34" charset="-128"/>
          <a:cs typeface="MS PGothic" charset="0"/>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F5F5F"/>
        </a:buClr>
        <a:buSzPct val="40000"/>
        <a:buFont typeface="Monotype Sorts" charset="2"/>
        <a:buChar char="u"/>
        <a:defRPr sz="2000">
          <a:solidFill>
            <a:schemeClr val="tx1"/>
          </a:solidFill>
          <a:effectLst>
            <a:outerShdw blurRad="38100" dist="38100" dir="2700000" algn="tl">
              <a:srgbClr val="C0C0C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18"/>
          <p:cNvSpPr txBox="1">
            <a:spLocks noChangeArrowheads="1"/>
          </p:cNvSpPr>
          <p:nvPr userDrawn="1"/>
        </p:nvSpPr>
        <p:spPr bwMode="auto">
          <a:xfrm>
            <a:off x="6553200" y="6248400"/>
            <a:ext cx="1905000" cy="457200"/>
          </a:xfrm>
          <a:prstGeom prst="rect">
            <a:avLst/>
          </a:prstGeom>
          <a:noFill/>
          <a:ln w="9525">
            <a:noFill/>
            <a:miter lim="800000"/>
            <a:headEnd/>
            <a:tailEnd/>
          </a:ln>
          <a:effectLst/>
        </p:spPr>
        <p:txBody>
          <a:bodyPr/>
          <a:lstStyle/>
          <a:p>
            <a:pPr algn="r">
              <a:defRPr/>
            </a:pPr>
            <a:fld id="{DCDF139A-DD5E-4D22-9D4A-F4C0BB7CAF6F}" type="slidenum">
              <a:rPr lang="en-US" altLang="zh-CN" sz="1400">
                <a:solidFill>
                  <a:srgbClr val="000000"/>
                </a:solidFill>
                <a:latin typeface="Times New Roman" pitchFamily="18" charset="0"/>
                <a:ea typeface="MS PGothic" pitchFamily="34" charset="-128"/>
                <a:cs typeface="+mn-cs"/>
              </a:rPr>
              <a:pPr algn="r">
                <a:defRPr/>
              </a:pPr>
              <a:t>‹#›</a:t>
            </a:fld>
            <a:endParaRPr lang="en-US" altLang="zh-CN" sz="1400">
              <a:solidFill>
                <a:srgbClr val="000000"/>
              </a:solidFill>
              <a:latin typeface="Times New Roman" pitchFamily="18" charset="0"/>
              <a:ea typeface="MS PGothic" pitchFamily="34" charset="-128"/>
              <a:cs typeface="+mn-cs"/>
            </a:endParaRPr>
          </a:p>
        </p:txBody>
      </p:sp>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dirty="0" smtClean="0"/>
              <a:t>Body Text</a:t>
            </a:r>
          </a:p>
          <a:p>
            <a:pPr lvl="1"/>
            <a:r>
              <a:rPr lang="en-US" altLang="zh-CN" dirty="0" smtClean="0"/>
              <a:t>Second Level</a:t>
            </a:r>
          </a:p>
          <a:p>
            <a:pPr lvl="2"/>
            <a:r>
              <a:rPr lang="en-US" altLang="zh-CN" dirty="0" smtClean="0"/>
              <a:t>Third Level</a:t>
            </a:r>
          </a:p>
          <a:p>
            <a:pPr lvl="3"/>
            <a:r>
              <a:rPr lang="en-US" altLang="zh-CN" dirty="0" smtClean="0"/>
              <a:t>Fourth Level</a:t>
            </a:r>
          </a:p>
        </p:txBody>
      </p:sp>
      <p:pic>
        <p:nvPicPr>
          <p:cNvPr id="1029" name="Picture 12" descr="arrow"/>
          <p:cNvPicPr>
            <a:picLocks noChangeAspect="1" noChangeArrowheads="1"/>
          </p:cNvPicPr>
          <p:nvPr userDrawn="1"/>
        </p:nvPicPr>
        <p:blipFill>
          <a:blip r:embed="rId13"/>
          <a:srcRect/>
          <a:stretch>
            <a:fillRect/>
          </a:stretch>
        </p:blipFill>
        <p:spPr bwMode="auto">
          <a:xfrm>
            <a:off x="190500" y="685800"/>
            <a:ext cx="8915400" cy="342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xmlns:p14="http://schemas.microsoft.com/office/powerpoint/2010/main" spd="med">
    <p:cut/>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ea typeface="MS PGothic" pitchFamily="34" charset="-128"/>
          <a:cs typeface="MS PGothic" charset="0"/>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2"/>
        <a:buChar char="u"/>
        <a:defRPr sz="2800" b="1">
          <a:solidFill>
            <a:schemeClr val="tx1"/>
          </a:solidFill>
          <a:effectLst>
            <a:outerShdw blurRad="38100" dist="38100" dir="2700000" algn="tl">
              <a:srgbClr val="C0C0C0"/>
            </a:outerShdw>
          </a:effectLst>
          <a:latin typeface="+mn-lt"/>
          <a:ea typeface="MS PGothic" pitchFamily="34" charset="-128"/>
          <a:cs typeface="MS PGothic" charset="0"/>
        </a:defRPr>
      </a:lvl1pPr>
      <a:lvl2pPr marL="628650" indent="-228600" algn="l" rtl="0" eaLnBrk="0" fontAlgn="base" hangingPunct="0">
        <a:lnSpc>
          <a:spcPct val="110000"/>
        </a:lnSpc>
        <a:spcBef>
          <a:spcPct val="30000"/>
        </a:spcBef>
        <a:spcAft>
          <a:spcPct val="0"/>
        </a:spcAft>
        <a:buClr>
          <a:schemeClr val="hlink"/>
        </a:buClr>
        <a:buFont typeface="Wingdings" pitchFamily="2" charset="2"/>
        <a:buChar char="§"/>
        <a:defRPr sz="2400" b="1">
          <a:solidFill>
            <a:srgbClr val="1F366F"/>
          </a:solidFill>
          <a:effectLst>
            <a:outerShdw blurRad="38100" dist="38100" dir="2700000" algn="tl">
              <a:srgbClr val="C0C0C0"/>
            </a:outerShdw>
          </a:effectLst>
          <a:latin typeface="+mn-lt"/>
          <a:ea typeface="MS PGothic" pitchFamily="34" charset="-128"/>
          <a:cs typeface="MS PGothic" charset="0"/>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F5F5F"/>
        </a:buClr>
        <a:buSzPct val="40000"/>
        <a:buFont typeface="Monotype Sorts" charset="2"/>
        <a:buChar char="u"/>
        <a:defRPr sz="2000">
          <a:solidFill>
            <a:schemeClr val="tx1"/>
          </a:solidFill>
          <a:effectLst>
            <a:outerShdw blurRad="38100" dist="38100" dir="2700000" algn="tl">
              <a:srgbClr val="C0C0C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445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eaLnBrk="0" hangingPunct="0"/>
            <a:endParaRPr lang="en-US" smtClean="0">
              <a:solidFill>
                <a:srgbClr val="000000"/>
              </a:solidFill>
              <a:latin typeface="Times New Roman"/>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eaLnBrk="0" hangingPunct="0"/>
            <a:r>
              <a:rPr lang="en-US" smtClean="0">
                <a:solidFill>
                  <a:srgbClr val="000000"/>
                </a:solidFill>
                <a:latin typeface="Times New Roman"/>
                <a:ea typeface="ＭＳ Ｐゴシック" charset="0"/>
                <a:cs typeface="+mn-cs"/>
              </a:rPr>
              <a:t>Jason Cong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eaLnBrk="0" hangingPunct="0"/>
            <a:fld id="{239E02E2-6218-404F-B1CB-69EDCC097EF9}" type="slidenum">
              <a:rPr lang="en-US" smtClean="0">
                <a:solidFill>
                  <a:srgbClr val="000000"/>
                </a:solidFill>
                <a:latin typeface="Times New Roman"/>
                <a:ea typeface="ＭＳ Ｐゴシック" charset="0"/>
                <a:cs typeface="+mn-cs"/>
              </a:rPr>
              <a:pPr eaLnBrk="0" hangingPunct="0"/>
              <a:t>‹#›</a:t>
            </a:fld>
            <a:endParaRPr lang="en-US" smtClean="0">
              <a:solidFill>
                <a:srgbClr val="000000"/>
              </a:solidFill>
              <a:latin typeface="Times New Roman"/>
              <a:ea typeface="ＭＳ Ｐゴシック" charset="0"/>
              <a:cs typeface="+mn-cs"/>
            </a:endParaRPr>
          </a:p>
        </p:txBody>
      </p:sp>
    </p:spTree>
    <p:extLst>
      <p:ext uri="{BB962C8B-B14F-4D97-AF65-F5344CB8AC3E}">
        <p14:creationId xmlns:p14="http://schemas.microsoft.com/office/powerpoint/2010/main" val="67060865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ransition xmlns:p14="http://schemas.microsoft.com/office/powerpoint/2010/main"/>
  <p:hf hdr="0" dt="0"/>
  <p:txStyles>
    <p:titleStyle>
      <a:lvl1pPr algn="ctr" rtl="0" eaLnBrk="0" fontAlgn="base" hangingPunct="0">
        <a:spcBef>
          <a:spcPct val="0"/>
        </a:spcBef>
        <a:spcAft>
          <a:spcPct val="0"/>
        </a:spcAft>
        <a:defRPr sz="3600" b="1">
          <a:solidFill>
            <a:srgbClr val="CC3300"/>
          </a:solidFill>
          <a:latin typeface="+mj-lt"/>
          <a:ea typeface="+mj-ea"/>
          <a:cs typeface="+mj-cs"/>
        </a:defRPr>
      </a:lvl1pPr>
      <a:lvl2pPr algn="ctr" rtl="0" eaLnBrk="0" fontAlgn="base" hangingPunct="0">
        <a:spcBef>
          <a:spcPct val="0"/>
        </a:spcBef>
        <a:spcAft>
          <a:spcPct val="0"/>
        </a:spcAft>
        <a:defRPr sz="3600" b="1">
          <a:solidFill>
            <a:srgbClr val="CC3300"/>
          </a:solidFill>
          <a:latin typeface="Times New Roman" charset="0"/>
          <a:ea typeface="ＭＳ Ｐゴシック" charset="0"/>
        </a:defRPr>
      </a:lvl2pPr>
      <a:lvl3pPr algn="ctr" rtl="0" eaLnBrk="0" fontAlgn="base" hangingPunct="0">
        <a:spcBef>
          <a:spcPct val="0"/>
        </a:spcBef>
        <a:spcAft>
          <a:spcPct val="0"/>
        </a:spcAft>
        <a:defRPr sz="3600" b="1">
          <a:solidFill>
            <a:srgbClr val="CC3300"/>
          </a:solidFill>
          <a:latin typeface="Times New Roman" charset="0"/>
          <a:ea typeface="ＭＳ Ｐゴシック" charset="0"/>
        </a:defRPr>
      </a:lvl3pPr>
      <a:lvl4pPr algn="ctr" rtl="0" eaLnBrk="0" fontAlgn="base" hangingPunct="0">
        <a:spcBef>
          <a:spcPct val="0"/>
        </a:spcBef>
        <a:spcAft>
          <a:spcPct val="0"/>
        </a:spcAft>
        <a:defRPr sz="3600" b="1">
          <a:solidFill>
            <a:srgbClr val="CC3300"/>
          </a:solidFill>
          <a:latin typeface="Times New Roman" charset="0"/>
          <a:ea typeface="ＭＳ Ｐゴシック" charset="0"/>
        </a:defRPr>
      </a:lvl4pPr>
      <a:lvl5pPr algn="ctr" rtl="0" eaLnBrk="0" fontAlgn="base" hangingPunct="0">
        <a:spcBef>
          <a:spcPct val="0"/>
        </a:spcBef>
        <a:spcAft>
          <a:spcPct val="0"/>
        </a:spcAft>
        <a:defRPr sz="3600" b="1">
          <a:solidFill>
            <a:srgbClr val="CC3300"/>
          </a:solidFill>
          <a:latin typeface="Times New Roman" charset="0"/>
          <a:ea typeface="ＭＳ Ｐゴシック" charset="0"/>
        </a:defRPr>
      </a:lvl5pPr>
      <a:lvl6pPr marL="457200" algn="ctr" rtl="0" eaLnBrk="0" fontAlgn="base" hangingPunct="0">
        <a:spcBef>
          <a:spcPct val="0"/>
        </a:spcBef>
        <a:spcAft>
          <a:spcPct val="0"/>
        </a:spcAft>
        <a:defRPr sz="3600" b="1">
          <a:solidFill>
            <a:srgbClr val="CC3300"/>
          </a:solidFill>
          <a:latin typeface="Times New Roman" charset="0"/>
          <a:ea typeface="ＭＳ Ｐゴシック" charset="0"/>
        </a:defRPr>
      </a:lvl6pPr>
      <a:lvl7pPr marL="914400" algn="ctr" rtl="0" eaLnBrk="0" fontAlgn="base" hangingPunct="0">
        <a:spcBef>
          <a:spcPct val="0"/>
        </a:spcBef>
        <a:spcAft>
          <a:spcPct val="0"/>
        </a:spcAft>
        <a:defRPr sz="3600" b="1">
          <a:solidFill>
            <a:srgbClr val="CC3300"/>
          </a:solidFill>
          <a:latin typeface="Times New Roman" charset="0"/>
          <a:ea typeface="ＭＳ Ｐゴシック" charset="0"/>
        </a:defRPr>
      </a:lvl7pPr>
      <a:lvl8pPr marL="1371600" algn="ctr" rtl="0" eaLnBrk="0" fontAlgn="base" hangingPunct="0">
        <a:spcBef>
          <a:spcPct val="0"/>
        </a:spcBef>
        <a:spcAft>
          <a:spcPct val="0"/>
        </a:spcAft>
        <a:defRPr sz="3600" b="1">
          <a:solidFill>
            <a:srgbClr val="CC3300"/>
          </a:solidFill>
          <a:latin typeface="Times New Roman" charset="0"/>
          <a:ea typeface="ＭＳ Ｐゴシック" charset="0"/>
        </a:defRPr>
      </a:lvl8pPr>
      <a:lvl9pPr marL="1828800" algn="ctr" rtl="0" eaLnBrk="0" fontAlgn="base" hangingPunct="0">
        <a:spcBef>
          <a:spcPct val="0"/>
        </a:spcBef>
        <a:spcAft>
          <a:spcPct val="0"/>
        </a:spcAft>
        <a:defRPr sz="3600" b="1">
          <a:solidFill>
            <a:srgbClr val="CC3300"/>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ea typeface="+mn-ea"/>
        </a:defRPr>
      </a:lvl2pPr>
      <a:lvl3pPr marL="1143000" indent="-228600" algn="l" rtl="0" eaLnBrk="0" fontAlgn="base" hangingPunct="0">
        <a:spcBef>
          <a:spcPct val="20000"/>
        </a:spcBef>
        <a:spcAft>
          <a:spcPct val="0"/>
        </a:spcAft>
        <a:buChar char="•"/>
        <a:defRPr sz="2000"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smtClean="0"/>
              <a:t>Body Text</a:t>
            </a:r>
          </a:p>
          <a:p>
            <a:pPr lvl="1"/>
            <a:r>
              <a:rPr lang="en-US" altLang="zh-CN" smtClean="0"/>
              <a:t>Second Level</a:t>
            </a:r>
          </a:p>
          <a:p>
            <a:pPr lvl="2"/>
            <a:r>
              <a:rPr lang="en-US" altLang="zh-CN" smtClean="0"/>
              <a:t>Third Level</a:t>
            </a:r>
          </a:p>
          <a:p>
            <a:pPr lvl="3"/>
            <a:r>
              <a:rPr lang="en-US" altLang="zh-CN" smtClean="0"/>
              <a:t>Fourth Level</a:t>
            </a:r>
          </a:p>
        </p:txBody>
      </p:sp>
      <p:pic>
        <p:nvPicPr>
          <p:cNvPr id="1028" name="Picture 12" descr="arr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701675"/>
            <a:ext cx="8915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848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chemeClr val="tx1"/>
                </a:solidFill>
                <a:latin typeface="Times New Roman" charset="0"/>
                <a:ea typeface="宋体" charset="-122"/>
                <a:cs typeface="宋体" charset="-122"/>
              </a:defRPr>
            </a:lvl1pPr>
          </a:lstStyle>
          <a:p>
            <a:pPr algn="ctr">
              <a:defRPr/>
            </a:pPr>
            <a:endParaRPr lang="en-US" altLang="zh-CN">
              <a:solidFill>
                <a:srgbClr val="000000"/>
              </a:solidFill>
            </a:endParaRPr>
          </a:p>
        </p:txBody>
      </p:sp>
      <p:sp>
        <p:nvSpPr>
          <p:cNvPr id="95848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tx1"/>
                </a:solidFill>
                <a:latin typeface="Times New Roman" charset="0"/>
              </a:defRPr>
            </a:lvl1pPr>
          </a:lstStyle>
          <a:p>
            <a:fld id="{DC3247DE-9B6F-FD44-A3CE-2133AFBBB611}" type="slidenum">
              <a:rPr lang="zh-CN" altLang="en-US" smtClean="0">
                <a:solidFill>
                  <a:srgbClr val="000000"/>
                </a:solidFill>
                <a:ea typeface="宋体" charset="0"/>
                <a:cs typeface="宋体" charset="0"/>
              </a:rPr>
              <a:pPr/>
              <a:t>‹#›</a:t>
            </a:fld>
            <a:endParaRPr lang="en-US" altLang="zh-CN" smtClean="0">
              <a:solidFill>
                <a:srgbClr val="000000"/>
              </a:solidFill>
              <a:ea typeface="宋体" charset="0"/>
              <a:cs typeface="宋体" charset="0"/>
            </a:endParaRPr>
          </a:p>
        </p:txBody>
      </p:sp>
    </p:spTree>
    <p:extLst>
      <p:ext uri="{BB962C8B-B14F-4D97-AF65-F5344CB8AC3E}">
        <p14:creationId xmlns:p14="http://schemas.microsoft.com/office/powerpoint/2010/main" val="237828783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transition xmlns:p14="http://schemas.microsoft.com/office/powerpoint/2010/main" spd="med">
    <p:cut/>
  </p:transition>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0"/>
        <a:buChar char="u"/>
        <a:defRPr sz="2800" b="1">
          <a:solidFill>
            <a:schemeClr val="tx1"/>
          </a:solidFill>
          <a:effectLst>
            <a:outerShdw blurRad="38100" dist="38100" dir="2700000" algn="tl">
              <a:srgbClr val="C0C0C0"/>
            </a:outerShdw>
          </a:effectLst>
          <a:latin typeface="+mn-lt"/>
          <a:ea typeface="ＭＳ Ｐゴシック" charset="-128"/>
          <a:cs typeface="ＭＳ Ｐゴシック" charset="-128"/>
        </a:defRPr>
      </a:lvl1pPr>
      <a:lvl2pPr marL="628650" indent="-228600" algn="l" rtl="0" eaLnBrk="0" fontAlgn="base" hangingPunct="0">
        <a:lnSpc>
          <a:spcPct val="110000"/>
        </a:lnSpc>
        <a:spcBef>
          <a:spcPct val="30000"/>
        </a:spcBef>
        <a:spcAft>
          <a:spcPct val="0"/>
        </a:spcAft>
        <a:buClr>
          <a:schemeClr val="hlink"/>
        </a:buClr>
        <a:buFont typeface="Wingdings" charset="0"/>
        <a:buChar char="§"/>
        <a:defRPr sz="2400" b="1">
          <a:solidFill>
            <a:srgbClr val="1F366F"/>
          </a:solidFill>
          <a:effectLst>
            <a:outerShdw blurRad="38100" dist="38100" dir="2700000" algn="tl">
              <a:srgbClr val="C0C0C0"/>
            </a:outerShdw>
          </a:effectLst>
          <a:latin typeface="+mn-lt"/>
          <a:ea typeface="ＭＳ Ｐゴシック" charset="-128"/>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ＭＳ Ｐゴシック" charset="-128"/>
        </a:defRPr>
      </a:lvl3pPr>
      <a:lvl4pPr marL="1600200" indent="-228600" algn="l" rtl="0" eaLnBrk="0" fontAlgn="base" hangingPunct="0">
        <a:spcBef>
          <a:spcPct val="20000"/>
        </a:spcBef>
        <a:spcAft>
          <a:spcPct val="0"/>
        </a:spcAft>
        <a:buClr>
          <a:srgbClr val="5F5F5F"/>
        </a:buClr>
        <a:buSzPct val="40000"/>
        <a:buFont typeface="Monotype Sorts" charset="0"/>
        <a:buChar char="u"/>
        <a:defRPr sz="2000">
          <a:solidFill>
            <a:schemeClr val="tx1"/>
          </a:solidFill>
          <a:effectLst>
            <a:outerShdw blurRad="38100" dist="38100" dir="2700000" algn="tl">
              <a:srgbClr val="C0C0C0"/>
            </a:outerShdw>
          </a:effectLst>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3937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Slide Title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CN" smtClean="0"/>
              <a:t>Body Text</a:t>
            </a:r>
          </a:p>
          <a:p>
            <a:pPr lvl="1"/>
            <a:r>
              <a:rPr lang="en-US" altLang="zh-CN" smtClean="0"/>
              <a:t>Second Level</a:t>
            </a:r>
          </a:p>
          <a:p>
            <a:pPr lvl="2"/>
            <a:r>
              <a:rPr lang="en-US" altLang="zh-CN" smtClean="0"/>
              <a:t>Third Level</a:t>
            </a:r>
          </a:p>
          <a:p>
            <a:pPr lvl="3"/>
            <a:r>
              <a:rPr lang="en-US" altLang="zh-CN" smtClean="0"/>
              <a:t>Fourth Level</a:t>
            </a:r>
          </a:p>
        </p:txBody>
      </p:sp>
      <p:pic>
        <p:nvPicPr>
          <p:cNvPr id="1028" name="Picture 12" descr="arr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701675"/>
            <a:ext cx="8915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848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chemeClr val="tx1"/>
                </a:solidFill>
                <a:latin typeface="Times New Roman" charset="0"/>
                <a:ea typeface="宋体" charset="-122"/>
                <a:cs typeface="宋体" charset="-122"/>
              </a:defRPr>
            </a:lvl1pPr>
          </a:lstStyle>
          <a:p>
            <a:pPr algn="ctr">
              <a:defRPr/>
            </a:pPr>
            <a:endParaRPr lang="en-US" altLang="zh-CN">
              <a:solidFill>
                <a:srgbClr val="000000"/>
              </a:solidFill>
            </a:endParaRPr>
          </a:p>
        </p:txBody>
      </p:sp>
      <p:sp>
        <p:nvSpPr>
          <p:cNvPr id="95848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tx1"/>
                </a:solidFill>
                <a:latin typeface="Times New Roman" charset="0"/>
              </a:defRPr>
            </a:lvl1pPr>
          </a:lstStyle>
          <a:p>
            <a:fld id="{DC3247DE-9B6F-FD44-A3CE-2133AFBBB611}" type="slidenum">
              <a:rPr lang="zh-CN" altLang="en-US" smtClean="0">
                <a:solidFill>
                  <a:srgbClr val="000000"/>
                </a:solidFill>
                <a:ea typeface="宋体" charset="0"/>
                <a:cs typeface="宋体" charset="0"/>
              </a:rPr>
              <a:pPr/>
              <a:t>‹#›</a:t>
            </a:fld>
            <a:endParaRPr lang="en-US" altLang="zh-CN" smtClean="0">
              <a:solidFill>
                <a:srgbClr val="000000"/>
              </a:solidFill>
              <a:ea typeface="宋体" charset="0"/>
              <a:cs typeface="宋体" charset="0"/>
            </a:endParaRPr>
          </a:p>
        </p:txBody>
      </p:sp>
    </p:spTree>
    <p:extLst>
      <p:ext uri="{BB962C8B-B14F-4D97-AF65-F5344CB8AC3E}">
        <p14:creationId xmlns:p14="http://schemas.microsoft.com/office/powerpoint/2010/main" val="294515953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transition xmlns:p14="http://schemas.microsoft.com/office/powerpoint/2010/main" spd="med">
    <p:cut/>
  </p:transition>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charset="0"/>
        </a:defRPr>
      </a:lvl9pPr>
    </p:titleStyle>
    <p:bodyStyle>
      <a:lvl1pPr marL="285750" indent="-285750" algn="l" rtl="0" eaLnBrk="0" fontAlgn="base" hangingPunct="0">
        <a:lnSpc>
          <a:spcPct val="125000"/>
        </a:lnSpc>
        <a:spcBef>
          <a:spcPct val="30000"/>
        </a:spcBef>
        <a:spcAft>
          <a:spcPct val="0"/>
        </a:spcAft>
        <a:buClr>
          <a:srgbClr val="660066"/>
        </a:buClr>
        <a:buSzPct val="75000"/>
        <a:buFont typeface="Monotype Sorts" charset="0"/>
        <a:buChar char="u"/>
        <a:defRPr sz="2800" b="1">
          <a:solidFill>
            <a:schemeClr val="tx1"/>
          </a:solidFill>
          <a:effectLst>
            <a:outerShdw blurRad="38100" dist="38100" dir="2700000" algn="tl">
              <a:srgbClr val="C0C0C0"/>
            </a:outerShdw>
          </a:effectLst>
          <a:latin typeface="+mn-lt"/>
          <a:ea typeface="ＭＳ Ｐゴシック" charset="-128"/>
          <a:cs typeface="ＭＳ Ｐゴシック" charset="-128"/>
        </a:defRPr>
      </a:lvl1pPr>
      <a:lvl2pPr marL="628650" indent="-228600" algn="l" rtl="0" eaLnBrk="0" fontAlgn="base" hangingPunct="0">
        <a:lnSpc>
          <a:spcPct val="110000"/>
        </a:lnSpc>
        <a:spcBef>
          <a:spcPct val="30000"/>
        </a:spcBef>
        <a:spcAft>
          <a:spcPct val="0"/>
        </a:spcAft>
        <a:buClr>
          <a:schemeClr val="hlink"/>
        </a:buClr>
        <a:buFont typeface="Wingdings" charset="0"/>
        <a:buChar char="§"/>
        <a:defRPr sz="2400" b="1">
          <a:solidFill>
            <a:srgbClr val="1F366F"/>
          </a:solidFill>
          <a:effectLst>
            <a:outerShdw blurRad="38100" dist="38100" dir="2700000" algn="tl">
              <a:srgbClr val="C0C0C0"/>
            </a:outerShdw>
          </a:effectLst>
          <a:latin typeface="+mn-lt"/>
          <a:ea typeface="ＭＳ Ｐゴシック" charset="-128"/>
        </a:defRPr>
      </a:lvl2pPr>
      <a:lvl3pPr marL="971550" indent="-228600" algn="l" rtl="0" eaLnBrk="0" fontAlgn="base" hangingPunct="0">
        <a:lnSpc>
          <a:spcPct val="90000"/>
        </a:lnSpc>
        <a:spcBef>
          <a:spcPct val="30000"/>
        </a:spcBef>
        <a:spcAft>
          <a:spcPct val="0"/>
        </a:spcAft>
        <a:buClr>
          <a:srgbClr val="0033CC"/>
        </a:buClr>
        <a:buSzPct val="120000"/>
        <a:buChar char="•"/>
        <a:defRPr sz="2200" b="1">
          <a:solidFill>
            <a:srgbClr val="333333"/>
          </a:solidFill>
          <a:effectLst>
            <a:outerShdw blurRad="38100" dist="38100" dir="2700000" algn="tl">
              <a:srgbClr val="C0C0C0"/>
            </a:outerShdw>
          </a:effectLst>
          <a:latin typeface="+mn-lt"/>
          <a:ea typeface="ＭＳ Ｐゴシック" charset="-128"/>
        </a:defRPr>
      </a:lvl3pPr>
      <a:lvl4pPr marL="1600200" indent="-228600" algn="l" rtl="0" eaLnBrk="0" fontAlgn="base" hangingPunct="0">
        <a:spcBef>
          <a:spcPct val="20000"/>
        </a:spcBef>
        <a:spcAft>
          <a:spcPct val="0"/>
        </a:spcAft>
        <a:buClr>
          <a:srgbClr val="5F5F5F"/>
        </a:buClr>
        <a:buSzPct val="40000"/>
        <a:buFont typeface="Monotype Sorts" charset="0"/>
        <a:buChar char="u"/>
        <a:defRPr sz="2000">
          <a:solidFill>
            <a:schemeClr val="tx1"/>
          </a:solidFill>
          <a:effectLst>
            <a:outerShdw blurRad="38100" dist="38100" dir="2700000" algn="tl">
              <a:srgbClr val="C0C0C0"/>
            </a:outerShdw>
          </a:effectLst>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g@cs.ucla.edu" TargetMode="External"/><Relationship Id="rId4" Type="http://schemas.openxmlformats.org/officeDocument/2006/relationships/hyperlink" Target="http://cadlab.cs.ucla.edu/~co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Word_97_-_2004_Document1.doc"/><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97.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78.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8.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78.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3.png"/><Relationship Id="rId1" Type="http://schemas.openxmlformats.org/officeDocument/2006/relationships/slideLayout" Target="../slideLayouts/slideLayout78.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8.png"/><Relationship Id="rId1" Type="http://schemas.microsoft.com/office/2007/relationships/media" Target="file:///C:\cong_courses\cs258f\02S\chap8\chap8.new309.WAV" TargetMode="External"/><Relationship Id="rId2" Type="http://schemas.openxmlformats.org/officeDocument/2006/relationships/audio" Target="file:///C:\cong_courses\cs258f\02S\chap8\chap8.new309.WA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26.wmf"/><Relationship Id="rId3" Type="http://schemas.openxmlformats.org/officeDocument/2006/relationships/image" Target="../media/image2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6.xml"/><Relationship Id="rId3" Type="http://schemas.openxmlformats.org/officeDocument/2006/relationships/image" Target="../media/image30.wmf"/></Relationships>
</file>

<file path=ppt/slides/_rels/slide36.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png"/><Relationship Id="rId1" Type="http://schemas.openxmlformats.org/officeDocument/2006/relationships/slideLayout" Target="../slideLayouts/slideLayout124.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package" Target="../embeddings/Microsoft_Office_PowerPoint_Slide111.sldx"/><Relationship Id="rId5"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8.png"/><Relationship Id="rId1" Type="http://schemas.microsoft.com/office/2007/relationships/media" Target="file:///C:\cong_courses\cs258f\02S\chap8\chap8.new328.WAV" TargetMode="External"/><Relationship Id="rId2" Type="http://schemas.openxmlformats.org/officeDocument/2006/relationships/audio" Target="file:///C:\cong_courses\cs258f\02S\chap8\chap8.new328.WA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idx="4294967295"/>
          </p:nvPr>
        </p:nvSpPr>
        <p:spPr>
          <a:xfrm>
            <a:off x="400050" y="1206500"/>
            <a:ext cx="8591550" cy="1358900"/>
          </a:xfrm>
        </p:spPr>
        <p:txBody>
          <a:bodyPr/>
          <a:lstStyle/>
          <a:p>
            <a:pPr algn="ctr">
              <a:lnSpc>
                <a:spcPct val="110000"/>
              </a:lnSpc>
              <a:tabLst>
                <a:tab pos="228600" algn="l"/>
              </a:tabLst>
              <a:defRPr/>
            </a:pPr>
            <a:r>
              <a:rPr lang="en-US" sz="3200" dirty="0" smtClean="0">
                <a:effectLst/>
              </a:rPr>
              <a:t>From Design to Design Automation</a:t>
            </a:r>
            <a:r>
              <a:rPr lang="en-US" sz="3200" dirty="0"/>
              <a:t>   </a:t>
            </a:r>
            <a:endParaRPr lang="en-US" altLang="zh-CN" dirty="0">
              <a:effectLst/>
              <a:ea typeface="宋体" charset="-122"/>
              <a:cs typeface="宋体" charset="-122"/>
            </a:endParaRPr>
          </a:p>
        </p:txBody>
      </p:sp>
      <p:sp>
        <p:nvSpPr>
          <p:cNvPr id="4" name="Rectangle 3"/>
          <p:cNvSpPr txBox="1">
            <a:spLocks noChangeArrowheads="1"/>
          </p:cNvSpPr>
          <p:nvPr/>
        </p:nvSpPr>
        <p:spPr>
          <a:xfrm>
            <a:off x="498475" y="2851150"/>
            <a:ext cx="7924800" cy="2209800"/>
          </a:xfrm>
          <a:prstGeom prst="rect">
            <a:avLst/>
          </a:prstGeom>
        </p:spPr>
        <p:txBody>
          <a:bodyPr/>
          <a:lstStyle>
            <a:lvl1pPr marL="342900" indent="-342900" algn="l" rtl="0" eaLnBrk="0" fontAlgn="base" hangingPunct="0">
              <a:spcBef>
                <a:spcPts val="575"/>
              </a:spcBef>
              <a:spcAft>
                <a:spcPct val="0"/>
              </a:spcAft>
              <a:buClr>
                <a:srgbClr val="660066"/>
              </a:buClr>
              <a:buSzPct val="75000"/>
              <a:buFont typeface="Arial" charset="0"/>
              <a:buChar char="♦"/>
              <a:defRPr sz="2800" b="1">
                <a:solidFill>
                  <a:schemeClr val="tx1"/>
                </a:solidFill>
                <a:effectLst>
                  <a:outerShdw blurRad="38100" dist="38100" dir="2700000" algn="tl">
                    <a:srgbClr val="C0C0C0"/>
                  </a:outerShdw>
                </a:effectLst>
                <a:latin typeface="+mn-lt"/>
                <a:ea typeface="ＭＳ Ｐゴシック" charset="-128"/>
                <a:cs typeface="ＭＳ Ｐゴシック" charset="-128"/>
              </a:defRPr>
            </a:lvl1pPr>
            <a:lvl2pPr marL="685800" indent="-342900" algn="l" rtl="0" eaLnBrk="0" fontAlgn="base" hangingPunct="0">
              <a:spcBef>
                <a:spcPts val="575"/>
              </a:spcBef>
              <a:spcAft>
                <a:spcPct val="0"/>
              </a:spcAft>
              <a:buClr>
                <a:srgbClr val="002060"/>
              </a:buClr>
              <a:buFont typeface="Wingdings" charset="2"/>
              <a:buChar char="§"/>
              <a:defRPr sz="2400">
                <a:solidFill>
                  <a:srgbClr val="1F366F"/>
                </a:solidFill>
                <a:latin typeface="+mn-lt"/>
                <a:ea typeface="ＭＳ Ｐゴシック" charset="-128"/>
                <a:cs typeface="MS PGothic" charset="0"/>
              </a:defRPr>
            </a:lvl2pPr>
            <a:lvl3pPr marL="1028700" indent="-342900" algn="l" rtl="0" eaLnBrk="0" fontAlgn="base" hangingPunct="0">
              <a:spcBef>
                <a:spcPts val="575"/>
              </a:spcBef>
              <a:spcAft>
                <a:spcPct val="0"/>
              </a:spcAft>
              <a:buClr>
                <a:srgbClr val="404040"/>
              </a:buClr>
              <a:buSzPct val="50000"/>
              <a:buFont typeface="Arial Narrow" charset="0"/>
              <a:buChar char="●"/>
              <a:defRPr sz="2200">
                <a:solidFill>
                  <a:srgbClr val="404040"/>
                </a:solidFill>
                <a:latin typeface="+mn-lt"/>
                <a:ea typeface="ＭＳ Ｐゴシック" charset="-128"/>
                <a:cs typeface="MS PGothic" pitchFamily="34" charset="-128"/>
              </a:defRPr>
            </a:lvl3pPr>
            <a:lvl4pPr marL="1371600" indent="-342900" algn="l" rtl="0" eaLnBrk="0" fontAlgn="base" hangingPunct="0">
              <a:spcBef>
                <a:spcPts val="575"/>
              </a:spcBef>
              <a:spcAft>
                <a:spcPct val="0"/>
              </a:spcAft>
              <a:buClr>
                <a:srgbClr val="5F5F5F"/>
              </a:buClr>
              <a:buSzPct val="80000"/>
              <a:buFont typeface="Courier New" charset="0"/>
              <a:buChar char="o"/>
              <a:defRPr>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lgn="ctr">
              <a:lnSpc>
                <a:spcPct val="105000"/>
              </a:lnSpc>
              <a:buNone/>
            </a:pPr>
            <a:r>
              <a:rPr lang="en-US" altLang="zh-CN" sz="2400" dirty="0" smtClean="0">
                <a:solidFill>
                  <a:srgbClr val="000099"/>
                </a:solidFill>
                <a:latin typeface="Arial Narrow" charset="0"/>
                <a:ea typeface="MS PGothic" charset="0"/>
              </a:rPr>
              <a:t>Jason Cong</a:t>
            </a:r>
          </a:p>
          <a:p>
            <a:pPr marL="0" indent="0" algn="ctr">
              <a:lnSpc>
                <a:spcPct val="105000"/>
              </a:lnSpc>
              <a:buNone/>
            </a:pPr>
            <a:r>
              <a:rPr lang="en-US" altLang="zh-CN" sz="2400" dirty="0" smtClean="0">
                <a:solidFill>
                  <a:srgbClr val="000099"/>
                </a:solidFill>
                <a:latin typeface="Arial Narrow" charset="0"/>
                <a:ea typeface="MS PGothic" charset="0"/>
              </a:rPr>
              <a:t>	</a:t>
            </a:r>
            <a:r>
              <a:rPr lang="en-US" altLang="zh-CN" sz="2000" i="1" dirty="0" smtClean="0">
                <a:solidFill>
                  <a:srgbClr val="000099"/>
                </a:solidFill>
                <a:latin typeface="Arial Narrow" charset="0"/>
                <a:ea typeface="MS PGothic" charset="0"/>
              </a:rPr>
              <a:t>Chancellor</a:t>
            </a:r>
            <a:r>
              <a:rPr lang="en-US" sz="2000" i="1" dirty="0" smtClean="0">
                <a:solidFill>
                  <a:srgbClr val="000099"/>
                </a:solidFill>
                <a:latin typeface="Arial Narrow" charset="0"/>
                <a:ea typeface="MS PGothic" charset="0"/>
              </a:rPr>
              <a:t>’</a:t>
            </a:r>
            <a:r>
              <a:rPr lang="en-US" altLang="zh-CN" sz="2000" i="1" dirty="0" smtClean="0">
                <a:solidFill>
                  <a:srgbClr val="000099"/>
                </a:solidFill>
                <a:latin typeface="Arial Narrow" charset="0"/>
                <a:ea typeface="MS PGothic" charset="0"/>
              </a:rPr>
              <a:t>s Professor, UCLA</a:t>
            </a:r>
          </a:p>
          <a:p>
            <a:pPr marL="0" indent="0" algn="ctr">
              <a:lnSpc>
                <a:spcPct val="105000"/>
              </a:lnSpc>
              <a:buNone/>
            </a:pPr>
            <a:r>
              <a:rPr lang="en-US" altLang="zh-CN" sz="2000" i="1" dirty="0" smtClean="0">
                <a:solidFill>
                  <a:srgbClr val="000099"/>
                </a:solidFill>
                <a:latin typeface="Arial Narrow" charset="0"/>
                <a:ea typeface="MS PGothic" charset="0"/>
              </a:rPr>
              <a:t>	Director, Center for Domain-Specific Computing</a:t>
            </a:r>
          </a:p>
          <a:p>
            <a:pPr marL="0" indent="0" algn="ctr">
              <a:lnSpc>
                <a:spcPct val="105000"/>
              </a:lnSpc>
              <a:buNone/>
            </a:pPr>
            <a:r>
              <a:rPr lang="en-US" altLang="zh-CN" sz="2400" dirty="0" smtClean="0">
                <a:latin typeface="Arial Narrow" charset="0"/>
                <a:ea typeface="宋体" charset="0"/>
                <a:cs typeface="宋体" charset="0"/>
                <a:hlinkClick r:id="rId3"/>
              </a:rPr>
              <a:t>cong@cs.ucla.edu</a:t>
            </a:r>
            <a:endParaRPr lang="en-US" altLang="zh-CN" sz="2400" dirty="0" smtClean="0">
              <a:latin typeface="Arial Narrow" charset="0"/>
              <a:ea typeface="宋体" charset="0"/>
              <a:cs typeface="宋体" charset="0"/>
            </a:endParaRPr>
          </a:p>
          <a:p>
            <a:pPr marL="0" indent="0" algn="ctr">
              <a:lnSpc>
                <a:spcPct val="75000"/>
              </a:lnSpc>
              <a:buNone/>
            </a:pPr>
            <a:r>
              <a:rPr lang="it-IT" altLang="zh-CN" sz="2000" dirty="0" smtClean="0">
                <a:latin typeface="Arial Narrow" charset="0"/>
                <a:ea typeface="宋体" charset="0"/>
                <a:cs typeface="宋体" charset="0"/>
                <a:hlinkClick r:id="rId4"/>
              </a:rPr>
              <a:t>http://cadlab.cs.ucla.edu/~cong</a:t>
            </a:r>
            <a:endParaRPr lang="en-US" altLang="zh-CN" sz="2400" dirty="0" smtClean="0">
              <a:latin typeface="Arial Narrow" charset="0"/>
              <a:ea typeface="宋体" charset="0"/>
              <a:cs typeface="宋体" charset="0"/>
            </a:endParaRPr>
          </a:p>
          <a:p>
            <a:pPr marL="533400" indent="-533400">
              <a:lnSpc>
                <a:spcPct val="65000"/>
              </a:lnSpc>
            </a:pPr>
            <a:endParaRPr lang="en-US" altLang="zh-CN" sz="2400" dirty="0">
              <a:latin typeface="Arial Narrow" charset="0"/>
              <a:ea typeface="宋体" charset="0"/>
              <a:cs typeface="宋体" charset="0"/>
            </a:endParaRPr>
          </a:p>
        </p:txBody>
      </p:sp>
    </p:spTree>
    <p:extLst>
      <p:ext uri="{BB962C8B-B14F-4D97-AF65-F5344CB8AC3E}">
        <p14:creationId xmlns:p14="http://schemas.microsoft.com/office/powerpoint/2010/main" val="2884473105"/>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1"/>
          </p:nvPr>
        </p:nvSpPr>
        <p:spPr/>
        <p:txBody>
          <a:bodyPr/>
          <a:lstStyle/>
          <a:p>
            <a:r>
              <a:rPr lang="en-US"/>
              <a:t>Jason Cong</a:t>
            </a:r>
          </a:p>
        </p:txBody>
      </p:sp>
      <p:sp>
        <p:nvSpPr>
          <p:cNvPr id="23" name="Slide Number Placeholder 4"/>
          <p:cNvSpPr>
            <a:spLocks noGrp="1"/>
          </p:cNvSpPr>
          <p:nvPr>
            <p:ph type="sldNum" sz="quarter" idx="12"/>
          </p:nvPr>
        </p:nvSpPr>
        <p:spPr/>
        <p:txBody>
          <a:bodyPr/>
          <a:lstStyle/>
          <a:p>
            <a:fld id="{34AE9CF6-57CF-7A4D-813D-808F95F63DEB}" type="slidenum">
              <a:rPr lang="en-US"/>
              <a:pPr/>
              <a:t>10</a:t>
            </a:fld>
            <a:endParaRPr lang="en-US"/>
          </a:p>
        </p:txBody>
      </p:sp>
      <p:graphicFrame>
        <p:nvGraphicFramePr>
          <p:cNvPr id="230402" name="Object 2"/>
          <p:cNvGraphicFramePr>
            <a:graphicFrameLocks noChangeAspect="1"/>
          </p:cNvGraphicFramePr>
          <p:nvPr/>
        </p:nvGraphicFramePr>
        <p:xfrm>
          <a:off x="1066800" y="3432175"/>
          <a:ext cx="7423150" cy="2693988"/>
        </p:xfrm>
        <a:graphic>
          <a:graphicData uri="http://schemas.openxmlformats.org/presentationml/2006/ole">
            <mc:AlternateContent xmlns:mc="http://schemas.openxmlformats.org/markup-compatibility/2006">
              <mc:Choice xmlns:v="urn:schemas-microsoft-com:vml" Requires="v">
                <p:oleObj spid="_x0000_s1054" name="Document" r:id="rId4" imgW="7482960" imgH="2695680" progId="Word.Document.8">
                  <p:embed/>
                </p:oleObj>
              </mc:Choice>
              <mc:Fallback>
                <p:oleObj name="Document" r:id="rId4" imgW="7482960" imgH="2695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32175"/>
                        <a:ext cx="7423150" cy="269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0403" name="Rectangle 3"/>
          <p:cNvSpPr>
            <a:spLocks noGrp="1" noChangeArrowheads="1"/>
          </p:cNvSpPr>
          <p:nvPr>
            <p:ph type="title"/>
          </p:nvPr>
        </p:nvSpPr>
        <p:spPr/>
        <p:txBody>
          <a:bodyPr/>
          <a:lstStyle/>
          <a:p>
            <a:r>
              <a:rPr lang="en-US" sz="2800" dirty="0" smtClean="0"/>
              <a:t>My </a:t>
            </a:r>
            <a:r>
              <a:rPr lang="en-US" sz="2800" dirty="0" smtClean="0"/>
              <a:t>Third Month: Implementation </a:t>
            </a:r>
            <a:br>
              <a:rPr lang="en-US" sz="2800" dirty="0" smtClean="0"/>
            </a:br>
            <a:r>
              <a:rPr lang="en-US" sz="2800" dirty="0" smtClean="0"/>
              <a:t>--Comparisons </a:t>
            </a:r>
            <a:r>
              <a:rPr lang="en-US" sz="2800" dirty="0"/>
              <a:t>with Timberwolf4.2</a:t>
            </a:r>
          </a:p>
        </p:txBody>
      </p:sp>
      <p:sp>
        <p:nvSpPr>
          <p:cNvPr id="230404" name="Text Box 4"/>
          <p:cNvSpPr txBox="1">
            <a:spLocks noChangeArrowheads="1"/>
          </p:cNvSpPr>
          <p:nvPr/>
        </p:nvSpPr>
        <p:spPr bwMode="auto">
          <a:xfrm>
            <a:off x="1371600" y="5089525"/>
            <a:ext cx="73152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2000" dirty="0" smtClean="0">
                <a:latin typeface="Arial" charset="0"/>
              </a:rPr>
              <a:t>The algorithm </a:t>
            </a:r>
            <a:r>
              <a:rPr lang="en-US" sz="2000" dirty="0">
                <a:latin typeface="Arial" charset="0"/>
              </a:rPr>
              <a:t>is deterministic --- you need to run it only once to obtain good results.</a:t>
            </a:r>
          </a:p>
        </p:txBody>
      </p:sp>
      <p:sp>
        <p:nvSpPr>
          <p:cNvPr id="230405" name="Text Box 5"/>
          <p:cNvSpPr txBox="1">
            <a:spLocks noChangeArrowheads="1"/>
          </p:cNvSpPr>
          <p:nvPr/>
        </p:nvSpPr>
        <p:spPr bwMode="auto">
          <a:xfrm>
            <a:off x="1295400" y="2057400"/>
            <a:ext cx="14478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a:latin typeface="Arial" charset="0"/>
              </a:rPr>
              <a:t>Timberwolf Placer</a:t>
            </a:r>
          </a:p>
        </p:txBody>
      </p:sp>
      <p:grpSp>
        <p:nvGrpSpPr>
          <p:cNvPr id="230406" name="Group 6"/>
          <p:cNvGrpSpPr>
            <a:grpSpLocks/>
          </p:cNvGrpSpPr>
          <p:nvPr/>
        </p:nvGrpSpPr>
        <p:grpSpPr bwMode="auto">
          <a:xfrm>
            <a:off x="2757488" y="1447800"/>
            <a:ext cx="5548312" cy="1828800"/>
            <a:chOff x="1641" y="912"/>
            <a:chExt cx="3495" cy="1152"/>
          </a:xfrm>
        </p:grpSpPr>
        <p:sp>
          <p:nvSpPr>
            <p:cNvPr id="230407" name="Text Box 7"/>
            <p:cNvSpPr txBox="1">
              <a:spLocks noChangeArrowheads="1"/>
            </p:cNvSpPr>
            <p:nvPr/>
          </p:nvSpPr>
          <p:spPr bwMode="auto">
            <a:xfrm>
              <a:off x="2928" y="1646"/>
              <a:ext cx="912" cy="3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a:latin typeface="Arial" charset="0"/>
                </a:rPr>
                <a:t>DATools </a:t>
              </a:r>
            </a:p>
            <a:p>
              <a:pPr algn="ctr"/>
              <a:r>
                <a:rPr lang="en-US" sz="1600">
                  <a:latin typeface="Arial" charset="0"/>
                </a:rPr>
                <a:t>G-router</a:t>
              </a:r>
            </a:p>
          </p:txBody>
        </p:sp>
        <p:sp>
          <p:nvSpPr>
            <p:cNvPr id="230408" name="Text Box 8"/>
            <p:cNvSpPr txBox="1">
              <a:spLocks noChangeArrowheads="1"/>
            </p:cNvSpPr>
            <p:nvPr/>
          </p:nvSpPr>
          <p:spPr bwMode="auto">
            <a:xfrm>
              <a:off x="2928" y="974"/>
              <a:ext cx="912" cy="3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a:latin typeface="Arial" charset="0"/>
                </a:rPr>
                <a:t>Timberwolf G-router</a:t>
              </a:r>
            </a:p>
          </p:txBody>
        </p:sp>
        <p:sp>
          <p:nvSpPr>
            <p:cNvPr id="230409" name="Oval 9"/>
            <p:cNvSpPr>
              <a:spLocks noChangeArrowheads="1"/>
            </p:cNvSpPr>
            <p:nvPr/>
          </p:nvSpPr>
          <p:spPr bwMode="auto">
            <a:xfrm>
              <a:off x="1920" y="1248"/>
              <a:ext cx="816" cy="48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30410" name="Text Box 10"/>
            <p:cNvSpPr txBox="1">
              <a:spLocks noChangeArrowheads="1"/>
            </p:cNvSpPr>
            <p:nvPr/>
          </p:nvSpPr>
          <p:spPr bwMode="auto">
            <a:xfrm>
              <a:off x="1920" y="1392"/>
              <a:ext cx="81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600">
                  <a:latin typeface="Arial" charset="0"/>
                </a:rPr>
                <a:t>Placement</a:t>
              </a:r>
            </a:p>
          </p:txBody>
        </p:sp>
        <p:sp>
          <p:nvSpPr>
            <p:cNvPr id="230411" name="Oval 11"/>
            <p:cNvSpPr>
              <a:spLocks noChangeArrowheads="1"/>
            </p:cNvSpPr>
            <p:nvPr/>
          </p:nvSpPr>
          <p:spPr bwMode="auto">
            <a:xfrm>
              <a:off x="4320" y="912"/>
              <a:ext cx="816" cy="48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30412" name="Oval 12"/>
            <p:cNvSpPr>
              <a:spLocks noChangeArrowheads="1"/>
            </p:cNvSpPr>
            <p:nvPr/>
          </p:nvSpPr>
          <p:spPr bwMode="auto">
            <a:xfrm>
              <a:off x="4320" y="1584"/>
              <a:ext cx="816" cy="48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30413" name="Text Box 13"/>
            <p:cNvSpPr txBox="1">
              <a:spLocks noChangeArrowheads="1"/>
            </p:cNvSpPr>
            <p:nvPr/>
          </p:nvSpPr>
          <p:spPr bwMode="auto">
            <a:xfrm>
              <a:off x="4272" y="960"/>
              <a:ext cx="86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800">
                  <a:latin typeface="Arial" charset="0"/>
                </a:rPr>
                <a:t>global routing</a:t>
              </a:r>
            </a:p>
          </p:txBody>
        </p:sp>
        <p:sp>
          <p:nvSpPr>
            <p:cNvPr id="230414" name="Text Box 14"/>
            <p:cNvSpPr txBox="1">
              <a:spLocks noChangeArrowheads="1"/>
            </p:cNvSpPr>
            <p:nvPr/>
          </p:nvSpPr>
          <p:spPr bwMode="auto">
            <a:xfrm>
              <a:off x="4320" y="1632"/>
              <a:ext cx="81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1800">
                  <a:latin typeface="Arial" charset="0"/>
                </a:rPr>
                <a:t>global routing</a:t>
              </a:r>
            </a:p>
          </p:txBody>
        </p:sp>
        <p:cxnSp>
          <p:nvCxnSpPr>
            <p:cNvPr id="230415" name="AutoShape 15"/>
            <p:cNvCxnSpPr>
              <a:cxnSpLocks noChangeShapeType="1"/>
              <a:stCxn id="230405" idx="3"/>
              <a:endCxn id="230410" idx="1"/>
            </p:cNvCxnSpPr>
            <p:nvPr/>
          </p:nvCxnSpPr>
          <p:spPr bwMode="auto">
            <a:xfrm>
              <a:off x="1641" y="1488"/>
              <a:ext cx="279" cy="1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0416" name="AutoShape 16"/>
            <p:cNvCxnSpPr>
              <a:cxnSpLocks noChangeShapeType="1"/>
              <a:stCxn id="230410" idx="3"/>
              <a:endCxn id="230408" idx="1"/>
            </p:cNvCxnSpPr>
            <p:nvPr/>
          </p:nvCxnSpPr>
          <p:spPr bwMode="auto">
            <a:xfrm flipV="1">
              <a:off x="2736" y="1166"/>
              <a:ext cx="183" cy="33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0417" name="AutoShape 17"/>
            <p:cNvCxnSpPr>
              <a:cxnSpLocks noChangeShapeType="1"/>
              <a:stCxn id="230410" idx="3"/>
              <a:endCxn id="230407" idx="1"/>
            </p:cNvCxnSpPr>
            <p:nvPr/>
          </p:nvCxnSpPr>
          <p:spPr bwMode="auto">
            <a:xfrm>
              <a:off x="2736" y="1498"/>
              <a:ext cx="183" cy="34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0418" name="AutoShape 18"/>
            <p:cNvCxnSpPr>
              <a:cxnSpLocks noChangeShapeType="1"/>
              <a:stCxn id="230408" idx="3"/>
              <a:endCxn id="230413" idx="1"/>
            </p:cNvCxnSpPr>
            <p:nvPr/>
          </p:nvCxnSpPr>
          <p:spPr bwMode="auto">
            <a:xfrm flipV="1">
              <a:off x="3849" y="1162"/>
              <a:ext cx="423" cy="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0419" name="AutoShape 19"/>
            <p:cNvCxnSpPr>
              <a:cxnSpLocks noChangeShapeType="1"/>
              <a:stCxn id="230407" idx="3"/>
              <a:endCxn id="230412" idx="2"/>
            </p:cNvCxnSpPr>
            <p:nvPr/>
          </p:nvCxnSpPr>
          <p:spPr bwMode="auto">
            <a:xfrm flipV="1">
              <a:off x="3849" y="1824"/>
              <a:ext cx="462" cy="1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0420" name="AutoShape 20"/>
            <p:cNvCxnSpPr>
              <a:cxnSpLocks noChangeShapeType="1"/>
              <a:stCxn id="230413" idx="2"/>
              <a:endCxn id="230412" idx="0"/>
            </p:cNvCxnSpPr>
            <p:nvPr/>
          </p:nvCxnSpPr>
          <p:spPr bwMode="auto">
            <a:xfrm>
              <a:off x="4704" y="1364"/>
              <a:ext cx="24" cy="21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003399784"/>
      </p:ext>
    </p:extLst>
  </p:cSld>
  <p:clrMapOvr>
    <a:masterClrMapping/>
  </p:clrMapOvr>
  <p:transition xmlns:p14="http://schemas.microsoft.com/office/powerpoint/2010/main" advTm="211319"/>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609600"/>
            <a:ext cx="7772400" cy="990600"/>
          </a:xfrm>
        </p:spPr>
        <p:txBody>
          <a:bodyPr/>
          <a:lstStyle/>
          <a:p>
            <a:r>
              <a:rPr lang="en-US" dirty="0" smtClean="0"/>
              <a:t>Immediate Rewards from Internship</a:t>
            </a:r>
            <a:br>
              <a:rPr lang="en-US" dirty="0" smtClean="0"/>
            </a:br>
            <a:endParaRPr lang="en-US" dirty="0"/>
          </a:p>
        </p:txBody>
      </p:sp>
      <p:sp>
        <p:nvSpPr>
          <p:cNvPr id="211971" name="Text Box 3"/>
          <p:cNvSpPr txBox="1">
            <a:spLocks noChangeArrowheads="1"/>
          </p:cNvSpPr>
          <p:nvPr/>
        </p:nvSpPr>
        <p:spPr bwMode="auto">
          <a:xfrm>
            <a:off x="762000" y="1567934"/>
            <a:ext cx="76200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a:defRPr sz="2400">
                <a:solidFill>
                  <a:schemeClr val="tx1"/>
                </a:solidFill>
                <a:latin typeface="Times New Roman" charset="0"/>
                <a:ea typeface="ＭＳ Ｐゴシック" charset="0"/>
              </a:defRPr>
            </a:lvl1pPr>
            <a:lvl2pPr marL="51911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eaLnBrk="0" hangingPunct="0">
              <a:buFont typeface="Arial"/>
              <a:buChar char="•"/>
            </a:pPr>
            <a:r>
              <a:rPr lang="en-US" dirty="0" smtClean="0">
                <a:latin typeface="+mn-lt"/>
              </a:rPr>
              <a:t>One publication: Standard </a:t>
            </a:r>
            <a:r>
              <a:rPr lang="en-US" dirty="0">
                <a:latin typeface="+mn-lt"/>
              </a:rPr>
              <a:t>Cell Global Routing </a:t>
            </a:r>
            <a:r>
              <a:rPr lang="en-US" dirty="0" smtClean="0">
                <a:latin typeface="+mn-lt"/>
              </a:rPr>
              <a:t>By </a:t>
            </a:r>
            <a:r>
              <a:rPr lang="en-US" dirty="0">
                <a:latin typeface="+mn-lt"/>
              </a:rPr>
              <a:t>Iterative </a:t>
            </a:r>
            <a:r>
              <a:rPr lang="en-US" dirty="0" smtClean="0">
                <a:latin typeface="+mn-lt"/>
              </a:rPr>
              <a:t>Deletion [</a:t>
            </a:r>
            <a:r>
              <a:rPr lang="en-US" dirty="0">
                <a:latin typeface="+mn-lt"/>
              </a:rPr>
              <a:t>Cong-</a:t>
            </a:r>
            <a:r>
              <a:rPr lang="en-US" dirty="0" err="1">
                <a:latin typeface="+mn-lt"/>
              </a:rPr>
              <a:t>Preas</a:t>
            </a:r>
            <a:r>
              <a:rPr lang="en-US" dirty="0">
                <a:latin typeface="+mn-lt"/>
              </a:rPr>
              <a:t>, ICCAD</a:t>
            </a:r>
            <a:r>
              <a:rPr lang="ja-JP" altLang="en-US" dirty="0">
                <a:latin typeface="+mn-lt"/>
              </a:rPr>
              <a:t>’</a:t>
            </a:r>
            <a:r>
              <a:rPr lang="en-US" dirty="0">
                <a:latin typeface="+mn-lt"/>
              </a:rPr>
              <a:t>88</a:t>
            </a:r>
            <a:r>
              <a:rPr lang="en-US" dirty="0" smtClean="0">
                <a:latin typeface="+mn-lt"/>
              </a:rPr>
              <a:t>]</a:t>
            </a:r>
          </a:p>
          <a:p>
            <a:pPr marL="342900" indent="-342900" eaLnBrk="0" hangingPunct="0">
              <a:buFont typeface="Arial"/>
              <a:buChar char="•"/>
            </a:pPr>
            <a:r>
              <a:rPr lang="en-US" dirty="0" smtClean="0">
                <a:latin typeface="+mn-lt"/>
              </a:rPr>
              <a:t>Excitement to see my algorithm produce a real layout </a:t>
            </a:r>
          </a:p>
          <a:p>
            <a:pPr marL="342900" indent="-342900" eaLnBrk="0" hangingPunct="0">
              <a:buFont typeface="Arial"/>
              <a:buChar char="•"/>
            </a:pPr>
            <a:r>
              <a:rPr lang="en-US" dirty="0" smtClean="0">
                <a:solidFill>
                  <a:srgbClr val="000000"/>
                </a:solidFill>
                <a:latin typeface="+mn-lt"/>
                <a:cs typeface="+mn-cs"/>
              </a:rPr>
              <a:t>A big layout by Tektronix plotter</a:t>
            </a:r>
          </a:p>
        </p:txBody>
      </p:sp>
      <p:graphicFrame>
        <p:nvGraphicFramePr>
          <p:cNvPr id="211972" name="Object 4"/>
          <p:cNvGraphicFramePr>
            <a:graphicFrameLocks noChangeAspect="1"/>
          </p:cNvGraphicFramePr>
          <p:nvPr/>
        </p:nvGraphicFramePr>
        <p:xfrm>
          <a:off x="2081213" y="3352800"/>
          <a:ext cx="5614987" cy="2895600"/>
        </p:xfrm>
        <a:graphic>
          <a:graphicData uri="http://schemas.openxmlformats.org/presentationml/2006/ole">
            <mc:AlternateContent xmlns:mc="http://schemas.openxmlformats.org/markup-compatibility/2006">
              <mc:Choice xmlns:v="urn:schemas-microsoft-com:vml" Requires="v">
                <p:oleObj spid="_x0000_s10271" name="CorelPhotoPaint.Image.7" r:id="rId4" imgW="3914286" imgH="2019048" progId="CorelPhotoPaint.Image.7">
                  <p:embed/>
                </p:oleObj>
              </mc:Choice>
              <mc:Fallback>
                <p:oleObj name="CorelPhotoPaint.Image.7" r:id="rId4" imgW="3914286" imgH="2019048" progId="CorelPhotoPaint.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13" y="3352800"/>
                        <a:ext cx="5614987"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98827569"/>
      </p:ext>
    </p:extLst>
  </p:cSld>
  <p:clrMapOvr>
    <a:masterClrMapping/>
  </p:clrMapOvr>
  <p:transition xmlns:p14="http://schemas.microsoft.com/office/powerpoint/2010/main" advTm="44912"/>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As a researcher in EDA, there is a tremendous benefit to be gained from </a:t>
            </a:r>
            <a:r>
              <a:rPr lang="en-US" dirty="0" smtClean="0">
                <a:effectLst/>
              </a:rPr>
              <a:t>involving VLSI </a:t>
            </a:r>
            <a:r>
              <a:rPr lang="en-US" dirty="0">
                <a:effectLst/>
              </a:rPr>
              <a:t>circuit and system </a:t>
            </a:r>
            <a:r>
              <a:rPr lang="en-US" dirty="0" smtClean="0">
                <a:effectLst/>
              </a:rPr>
              <a:t>designs</a:t>
            </a:r>
          </a:p>
          <a:p>
            <a:pPr lvl="1"/>
            <a:r>
              <a:rPr lang="en-US" dirty="0">
                <a:effectLst/>
              </a:rPr>
              <a:t>F</a:t>
            </a:r>
            <a:r>
              <a:rPr lang="en-US" dirty="0" smtClean="0">
                <a:effectLst/>
              </a:rPr>
              <a:t>irst</a:t>
            </a:r>
            <a:r>
              <a:rPr lang="en-US" dirty="0">
                <a:effectLst/>
              </a:rPr>
              <a:t>-hand experience </a:t>
            </a:r>
            <a:r>
              <a:rPr lang="en-US" dirty="0" smtClean="0">
                <a:effectLst/>
              </a:rPr>
              <a:t>in formulation </a:t>
            </a:r>
            <a:r>
              <a:rPr lang="en-US" dirty="0">
                <a:effectLst/>
              </a:rPr>
              <a:t>of new </a:t>
            </a:r>
            <a:r>
              <a:rPr lang="en-US" dirty="0" smtClean="0">
                <a:effectLst/>
              </a:rPr>
              <a:t>EDA problems</a:t>
            </a:r>
          </a:p>
          <a:p>
            <a:pPr lvl="1"/>
            <a:r>
              <a:rPr lang="en-US" dirty="0">
                <a:effectLst/>
              </a:rPr>
              <a:t>D</a:t>
            </a:r>
            <a:r>
              <a:rPr lang="en-US" dirty="0" smtClean="0">
                <a:effectLst/>
              </a:rPr>
              <a:t>evelopment </a:t>
            </a:r>
            <a:r>
              <a:rPr lang="en-US" dirty="0">
                <a:effectLst/>
              </a:rPr>
              <a:t>of practical and impactful </a:t>
            </a:r>
            <a:r>
              <a:rPr lang="en-US" dirty="0" smtClean="0">
                <a:effectLst/>
              </a:rPr>
              <a:t>solutions</a:t>
            </a:r>
            <a:endParaRPr lang="en-US" dirty="0">
              <a:effectLst/>
            </a:endParaRPr>
          </a:p>
          <a:p>
            <a:r>
              <a:rPr lang="en-US" dirty="0" smtClean="0">
                <a:effectLst/>
              </a:rPr>
              <a:t>A big impact to my career development</a:t>
            </a:r>
            <a:endParaRPr lang="en-US" dirty="0"/>
          </a:p>
        </p:txBody>
      </p:sp>
      <p:sp>
        <p:nvSpPr>
          <p:cNvPr id="3" name="Title 2"/>
          <p:cNvSpPr>
            <a:spLocks noGrp="1"/>
          </p:cNvSpPr>
          <p:nvPr>
            <p:ph type="title"/>
          </p:nvPr>
        </p:nvSpPr>
        <p:spPr/>
        <p:txBody>
          <a:bodyPr/>
          <a:lstStyle/>
          <a:p>
            <a:r>
              <a:rPr lang="en-US" dirty="0" smtClean="0"/>
              <a:t>A Life-Time Lesson</a:t>
            </a:r>
            <a:endParaRPr lang="en-US" dirty="0"/>
          </a:p>
        </p:txBody>
      </p:sp>
    </p:spTree>
    <p:extLst>
      <p:ext uri="{BB962C8B-B14F-4D97-AF65-F5344CB8AC3E}">
        <p14:creationId xmlns:p14="http://schemas.microsoft.com/office/powerpoint/2010/main" val="1235589305"/>
      </p:ext>
    </p:extLst>
  </p:cSld>
  <p:clrMapOvr>
    <a:masterClrMapping/>
  </p:clrMapOvr>
  <p:transition xmlns:p14="http://schemas.microsoft.com/office/powerpoint/2010/main" spd="med">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6063" y="1089025"/>
            <a:ext cx="8669337" cy="5387975"/>
          </a:xfrm>
        </p:spPr>
        <p:txBody>
          <a:bodyPr/>
          <a:lstStyle/>
          <a:p>
            <a:pPr lvl="0">
              <a:lnSpc>
                <a:spcPct val="120000"/>
              </a:lnSpc>
            </a:pPr>
            <a:r>
              <a:rPr lang="en-US" dirty="0">
                <a:effectLst/>
              </a:rPr>
              <a:t>BOOLEAN MATCHING FOR LUT-BASED FPGA SYNTHESIS</a:t>
            </a:r>
          </a:p>
          <a:p>
            <a:pPr lvl="0">
              <a:lnSpc>
                <a:spcPct val="120000"/>
              </a:lnSpc>
            </a:pPr>
            <a:r>
              <a:rPr lang="en-US" dirty="0">
                <a:effectLst/>
              </a:rPr>
              <a:t>3D IC PHYSICAL DESIGN</a:t>
            </a:r>
          </a:p>
          <a:p>
            <a:pPr lvl="0">
              <a:lnSpc>
                <a:spcPct val="120000"/>
              </a:lnSpc>
            </a:pPr>
            <a:r>
              <a:rPr lang="en-US" dirty="0">
                <a:effectLst/>
              </a:rPr>
              <a:t>HIGH-LEVEL </a:t>
            </a:r>
            <a:r>
              <a:rPr lang="en-US" dirty="0" smtClean="0">
                <a:effectLst/>
              </a:rPr>
              <a:t>SYNTHESIS</a:t>
            </a:r>
            <a:endParaRPr lang="en-US" dirty="0">
              <a:effectLst/>
            </a:endParaRPr>
          </a:p>
        </p:txBody>
      </p:sp>
      <p:sp>
        <p:nvSpPr>
          <p:cNvPr id="5" name="Title 1"/>
          <p:cNvSpPr>
            <a:spLocks noGrp="1"/>
          </p:cNvSpPr>
          <p:nvPr>
            <p:ph type="title"/>
          </p:nvPr>
        </p:nvSpPr>
        <p:spPr>
          <a:xfrm>
            <a:off x="304800" y="228600"/>
            <a:ext cx="7772400" cy="673100"/>
          </a:xfrm>
        </p:spPr>
        <p:txBody>
          <a:bodyPr/>
          <a:lstStyle/>
          <a:p>
            <a:r>
              <a:rPr lang="en-US" dirty="0" smtClean="0">
                <a:effectLst>
                  <a:outerShdw blurRad="38100" dist="38100" dir="2700000" algn="tl">
                    <a:srgbClr val="DDDDDD"/>
                  </a:outerShdw>
                </a:effectLst>
              </a:rPr>
              <a:t>Three </a:t>
            </a:r>
            <a:r>
              <a:rPr lang="en-US" dirty="0" smtClean="0">
                <a:effectLst>
                  <a:outerShdw blurRad="38100" dist="38100" dir="2700000" algn="tl">
                    <a:srgbClr val="DDDDDD"/>
                  </a:outerShdw>
                </a:effectLst>
              </a:rPr>
              <a:t>Examples from My Career</a:t>
            </a:r>
            <a:endParaRPr lang="en-US" dirty="0">
              <a:effectLst>
                <a:outerShdw blurRad="38100" dist="38100" dir="2700000" algn="tl">
                  <a:srgbClr val="DDDDDD"/>
                </a:outerShdw>
              </a:effectLst>
            </a:endParaRPr>
          </a:p>
        </p:txBody>
      </p:sp>
    </p:spTree>
    <p:extLst>
      <p:ext uri="{BB962C8B-B14F-4D97-AF65-F5344CB8AC3E}">
        <p14:creationId xmlns:p14="http://schemas.microsoft.com/office/powerpoint/2010/main" val="1457201044"/>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FPGAs become popular in early 1990s</a:t>
            </a:r>
          </a:p>
          <a:p>
            <a:r>
              <a:rPr lang="en-US" dirty="0" smtClean="0"/>
              <a:t>Most FPGA synthesis algorithms map circuits into uniform-size LUTs</a:t>
            </a:r>
          </a:p>
          <a:p>
            <a:pPr lvl="1"/>
            <a:r>
              <a:rPr lang="en-US" dirty="0" smtClean="0"/>
              <a:t>Including our early work, e.g. </a:t>
            </a:r>
            <a:r>
              <a:rPr lang="en-US" dirty="0" err="1" smtClean="0"/>
              <a:t>FlowMap</a:t>
            </a:r>
            <a:endParaRPr lang="en-US" dirty="0" smtClean="0"/>
          </a:p>
          <a:p>
            <a:r>
              <a:rPr lang="en-US" dirty="0" smtClean="0"/>
              <a:t>But real FPGAs have complex PLBs</a:t>
            </a:r>
          </a:p>
          <a:p>
            <a:endParaRPr lang="en-US" dirty="0"/>
          </a:p>
        </p:txBody>
      </p:sp>
      <p:sp>
        <p:nvSpPr>
          <p:cNvPr id="3" name="Title 2"/>
          <p:cNvSpPr>
            <a:spLocks noGrp="1"/>
          </p:cNvSpPr>
          <p:nvPr>
            <p:ph type="title"/>
          </p:nvPr>
        </p:nvSpPr>
        <p:spPr>
          <a:xfrm>
            <a:off x="241300" y="228600"/>
            <a:ext cx="8229600" cy="673100"/>
          </a:xfrm>
        </p:spPr>
        <p:txBody>
          <a:bodyPr/>
          <a:lstStyle/>
          <a:p>
            <a:r>
              <a:rPr lang="en-US" sz="3200" dirty="0" smtClean="0"/>
              <a:t>Example 1:  Boolean Match for FPGA Synthesis with  Complex PLBs</a:t>
            </a:r>
            <a:endParaRPr lang="en-US" sz="3200" dirty="0"/>
          </a:p>
        </p:txBody>
      </p:sp>
      <p:sp>
        <p:nvSpPr>
          <p:cNvPr id="4" name="Text Box 27"/>
          <p:cNvSpPr txBox="1">
            <a:spLocks noChangeArrowheads="1"/>
          </p:cNvSpPr>
          <p:nvPr/>
        </p:nvSpPr>
        <p:spPr bwMode="auto">
          <a:xfrm>
            <a:off x="7428089" y="2684463"/>
            <a:ext cx="8004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800">
                <a:solidFill>
                  <a:schemeClr val="tx2"/>
                </a:solidFill>
                <a:latin typeface="Arial" charset="0"/>
              </a:rPr>
              <a:t>XC4K</a:t>
            </a:r>
            <a:endParaRPr lang="en-US" sz="1800" b="0">
              <a:solidFill>
                <a:schemeClr val="tx2"/>
              </a:solidFill>
              <a:latin typeface="Arial" charset="0"/>
            </a:endParaRPr>
          </a:p>
        </p:txBody>
      </p:sp>
      <p:grpSp>
        <p:nvGrpSpPr>
          <p:cNvPr id="5" name="Group 28"/>
          <p:cNvGrpSpPr>
            <a:grpSpLocks/>
          </p:cNvGrpSpPr>
          <p:nvPr/>
        </p:nvGrpSpPr>
        <p:grpSpPr bwMode="auto">
          <a:xfrm>
            <a:off x="6400800" y="2968625"/>
            <a:ext cx="2067278" cy="1981200"/>
            <a:chOff x="1738" y="2628"/>
            <a:chExt cx="1302" cy="1248"/>
          </a:xfrm>
        </p:grpSpPr>
        <p:sp>
          <p:nvSpPr>
            <p:cNvPr id="6" name="Rectangle 29"/>
            <p:cNvSpPr>
              <a:spLocks noChangeArrowheads="1"/>
            </p:cNvSpPr>
            <p:nvPr/>
          </p:nvSpPr>
          <p:spPr bwMode="auto">
            <a:xfrm>
              <a:off x="1936" y="3407"/>
              <a:ext cx="336"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Line 30"/>
            <p:cNvSpPr>
              <a:spLocks noChangeShapeType="1"/>
            </p:cNvSpPr>
            <p:nvPr/>
          </p:nvSpPr>
          <p:spPr bwMode="auto">
            <a:xfrm flipV="1">
              <a:off x="1744" y="272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Line 31"/>
            <p:cNvSpPr>
              <a:spLocks noChangeShapeType="1"/>
            </p:cNvSpPr>
            <p:nvPr/>
          </p:nvSpPr>
          <p:spPr bwMode="auto">
            <a:xfrm flipV="1">
              <a:off x="1744" y="282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Line 32"/>
            <p:cNvSpPr>
              <a:spLocks noChangeShapeType="1"/>
            </p:cNvSpPr>
            <p:nvPr/>
          </p:nvSpPr>
          <p:spPr bwMode="auto">
            <a:xfrm flipV="1">
              <a:off x="1744" y="291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33"/>
            <p:cNvSpPr>
              <a:spLocks noChangeShapeType="1"/>
            </p:cNvSpPr>
            <p:nvPr/>
          </p:nvSpPr>
          <p:spPr bwMode="auto">
            <a:xfrm flipV="1">
              <a:off x="1744" y="301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34"/>
            <p:cNvSpPr>
              <a:spLocks noChangeShapeType="1"/>
            </p:cNvSpPr>
            <p:nvPr/>
          </p:nvSpPr>
          <p:spPr bwMode="auto">
            <a:xfrm flipV="1">
              <a:off x="1744" y="349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35"/>
            <p:cNvSpPr>
              <a:spLocks noChangeShapeType="1"/>
            </p:cNvSpPr>
            <p:nvPr/>
          </p:nvSpPr>
          <p:spPr bwMode="auto">
            <a:xfrm flipV="1">
              <a:off x="1744" y="35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36"/>
            <p:cNvSpPr>
              <a:spLocks noChangeShapeType="1"/>
            </p:cNvSpPr>
            <p:nvPr/>
          </p:nvSpPr>
          <p:spPr bwMode="auto">
            <a:xfrm flipV="1">
              <a:off x="1744" y="368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37"/>
            <p:cNvSpPr>
              <a:spLocks noChangeShapeType="1"/>
            </p:cNvSpPr>
            <p:nvPr/>
          </p:nvSpPr>
          <p:spPr bwMode="auto">
            <a:xfrm flipV="1">
              <a:off x="1744" y="378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Text Box 38"/>
            <p:cNvSpPr txBox="1">
              <a:spLocks noChangeArrowheads="1"/>
            </p:cNvSpPr>
            <p:nvPr/>
          </p:nvSpPr>
          <p:spPr bwMode="auto">
            <a:xfrm>
              <a:off x="1991" y="3492"/>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dirty="0">
                  <a:solidFill>
                    <a:schemeClr val="bg1"/>
                  </a:solidFill>
                </a:rPr>
                <a:t>G</a:t>
              </a:r>
            </a:p>
          </p:txBody>
        </p:sp>
        <p:sp>
          <p:nvSpPr>
            <p:cNvPr id="16" name="Rectangle 39"/>
            <p:cNvSpPr>
              <a:spLocks noChangeArrowheads="1"/>
            </p:cNvSpPr>
            <p:nvPr/>
          </p:nvSpPr>
          <p:spPr bwMode="auto">
            <a:xfrm>
              <a:off x="1936" y="2628"/>
              <a:ext cx="336"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40"/>
            <p:cNvSpPr>
              <a:spLocks noChangeArrowheads="1"/>
            </p:cNvSpPr>
            <p:nvPr/>
          </p:nvSpPr>
          <p:spPr bwMode="auto">
            <a:xfrm>
              <a:off x="2608" y="3060"/>
              <a:ext cx="288" cy="3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Text Box 41"/>
            <p:cNvSpPr txBox="1">
              <a:spLocks noChangeArrowheads="1"/>
            </p:cNvSpPr>
            <p:nvPr/>
          </p:nvSpPr>
          <p:spPr bwMode="auto">
            <a:xfrm>
              <a:off x="1984" y="2724"/>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dirty="0">
                  <a:solidFill>
                    <a:schemeClr val="bg1"/>
                  </a:solidFill>
                </a:rPr>
                <a:t>F</a:t>
              </a:r>
            </a:p>
          </p:txBody>
        </p:sp>
        <p:sp>
          <p:nvSpPr>
            <p:cNvPr id="19" name="Text Box 42"/>
            <p:cNvSpPr txBox="1">
              <a:spLocks noChangeArrowheads="1"/>
            </p:cNvSpPr>
            <p:nvPr/>
          </p:nvSpPr>
          <p:spPr bwMode="auto">
            <a:xfrm>
              <a:off x="2615" y="3108"/>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H</a:t>
              </a:r>
            </a:p>
          </p:txBody>
        </p:sp>
        <p:sp>
          <p:nvSpPr>
            <p:cNvPr id="20" name="Line 43"/>
            <p:cNvSpPr>
              <a:spLocks noChangeShapeType="1"/>
            </p:cNvSpPr>
            <p:nvPr/>
          </p:nvSpPr>
          <p:spPr bwMode="auto">
            <a:xfrm>
              <a:off x="2272" y="2843"/>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44"/>
            <p:cNvSpPr>
              <a:spLocks noChangeShapeType="1"/>
            </p:cNvSpPr>
            <p:nvPr/>
          </p:nvSpPr>
          <p:spPr bwMode="auto">
            <a:xfrm>
              <a:off x="2416" y="2843"/>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45"/>
            <p:cNvSpPr>
              <a:spLocks noChangeShapeType="1"/>
            </p:cNvSpPr>
            <p:nvPr/>
          </p:nvSpPr>
          <p:spPr bwMode="auto">
            <a:xfrm>
              <a:off x="2416" y="313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46"/>
            <p:cNvSpPr>
              <a:spLocks noChangeShapeType="1"/>
            </p:cNvSpPr>
            <p:nvPr/>
          </p:nvSpPr>
          <p:spPr bwMode="auto">
            <a:xfrm>
              <a:off x="2272" y="3659"/>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Line 47"/>
            <p:cNvSpPr>
              <a:spLocks noChangeShapeType="1"/>
            </p:cNvSpPr>
            <p:nvPr/>
          </p:nvSpPr>
          <p:spPr bwMode="auto">
            <a:xfrm>
              <a:off x="2416" y="3371"/>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Line 48"/>
            <p:cNvSpPr>
              <a:spLocks noChangeShapeType="1"/>
            </p:cNvSpPr>
            <p:nvPr/>
          </p:nvSpPr>
          <p:spPr bwMode="auto">
            <a:xfrm>
              <a:off x="2416" y="337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Line 49"/>
            <p:cNvSpPr>
              <a:spLocks noChangeShapeType="1"/>
            </p:cNvSpPr>
            <p:nvPr/>
          </p:nvSpPr>
          <p:spPr bwMode="auto">
            <a:xfrm>
              <a:off x="1744" y="3252"/>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50"/>
            <p:cNvSpPr>
              <a:spLocks noChangeShapeType="1"/>
            </p:cNvSpPr>
            <p:nvPr/>
          </p:nvSpPr>
          <p:spPr bwMode="auto">
            <a:xfrm>
              <a:off x="2896" y="3252"/>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51"/>
            <p:cNvSpPr txBox="1">
              <a:spLocks noChangeArrowheads="1"/>
            </p:cNvSpPr>
            <p:nvPr/>
          </p:nvSpPr>
          <p:spPr bwMode="auto">
            <a:xfrm>
              <a:off x="1738" y="3064"/>
              <a:ext cx="2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i="1">
                  <a:solidFill>
                    <a:srgbClr val="B6FCFD"/>
                  </a:solidFill>
                  <a:latin typeface="Times" charset="0"/>
                </a:rPr>
                <a:t>x</a:t>
              </a:r>
              <a:endParaRPr lang="en-US">
                <a:solidFill>
                  <a:srgbClr val="C0FEF9"/>
                </a:solidFill>
                <a:latin typeface="Arial" charset="0"/>
              </a:endParaRPr>
            </a:p>
          </p:txBody>
        </p:sp>
      </p:grpSp>
    </p:spTree>
    <p:extLst>
      <p:ext uri="{BB962C8B-B14F-4D97-AF65-F5344CB8AC3E}">
        <p14:creationId xmlns:p14="http://schemas.microsoft.com/office/powerpoint/2010/main" val="3044596300"/>
      </p:ext>
    </p:extLst>
  </p:cSld>
  <p:clrMapOvr>
    <a:masterClrMapping/>
  </p:clrMapOvr>
  <p:transition xmlns:p14="http://schemas.microsoft.com/office/powerpoint/2010/main" spd="med">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414338" y="257175"/>
            <a:ext cx="7983537" cy="477838"/>
          </a:xfrm>
        </p:spPr>
        <p:txBody>
          <a:bodyPr/>
          <a:lstStyle/>
          <a:p>
            <a:r>
              <a:rPr lang="en-US">
                <a:latin typeface="Helvetica" charset="0"/>
              </a:rPr>
              <a:t>Example: Mapping to XC4K CLB</a:t>
            </a:r>
          </a:p>
        </p:txBody>
      </p:sp>
      <p:sp>
        <p:nvSpPr>
          <p:cNvPr id="1057795" name="Rectangle 3"/>
          <p:cNvSpPr>
            <a:spLocks noGrp="1" noChangeArrowheads="1"/>
          </p:cNvSpPr>
          <p:nvPr>
            <p:ph type="body" idx="1"/>
          </p:nvPr>
        </p:nvSpPr>
        <p:spPr>
          <a:xfrm>
            <a:off x="839788" y="1301750"/>
            <a:ext cx="7507287" cy="3695700"/>
          </a:xfrm>
        </p:spPr>
        <p:txBody>
          <a:bodyPr/>
          <a:lstStyle/>
          <a:p>
            <a:pPr>
              <a:lnSpc>
                <a:spcPct val="130000"/>
              </a:lnSpc>
              <a:buClr>
                <a:schemeClr val="tx1"/>
              </a:buClr>
              <a:buFont typeface="Monotype Sorts" charset="0"/>
              <a:buChar char="o"/>
            </a:pPr>
            <a:r>
              <a:rPr lang="en-US" sz="2400">
                <a:latin typeface="Helvetica" charset="0"/>
              </a:rPr>
              <a:t>Given a function </a:t>
            </a:r>
            <a:r>
              <a:rPr lang="en-US" sz="2400" i="1">
                <a:latin typeface="Times" charset="0"/>
              </a:rPr>
              <a:t>f(0,1,2,3,4,5)</a:t>
            </a:r>
            <a:r>
              <a:rPr lang="en-US" sz="2400">
                <a:latin typeface="Helvetica" charset="0"/>
              </a:rPr>
              <a:t> where</a:t>
            </a:r>
          </a:p>
          <a:p>
            <a:pPr lvl="1">
              <a:lnSpc>
                <a:spcPct val="130000"/>
              </a:lnSpc>
              <a:buClr>
                <a:schemeClr val="tx1"/>
              </a:buClr>
              <a:buFont typeface="Monotype Sorts" charset="0"/>
              <a:buNone/>
            </a:pPr>
            <a:r>
              <a:rPr lang="en-US" sz="2000" i="1">
                <a:latin typeface="Times" charset="0"/>
              </a:rPr>
              <a:t>a = 1</a:t>
            </a:r>
            <a:r>
              <a:rPr lang="ja-JP" altLang="en-US" sz="2000" i="1">
                <a:latin typeface="Arial"/>
              </a:rPr>
              <a:t>’</a:t>
            </a:r>
            <a:r>
              <a:rPr lang="en-US" sz="2000" i="1">
                <a:latin typeface="Times" charset="0"/>
              </a:rPr>
              <a:t> + 3,  b = 1 + 3</a:t>
            </a:r>
          </a:p>
          <a:p>
            <a:pPr lvl="1">
              <a:lnSpc>
                <a:spcPct val="130000"/>
              </a:lnSpc>
              <a:buClr>
                <a:schemeClr val="tx1"/>
              </a:buClr>
              <a:buFont typeface="Monotype Sorts" charset="0"/>
              <a:buNone/>
            </a:pPr>
            <a:r>
              <a:rPr lang="en-US" sz="2000" i="1">
                <a:latin typeface="Times" charset="0"/>
              </a:rPr>
              <a:t>f = 0</a:t>
            </a:r>
            <a:r>
              <a:rPr lang="ja-JP" altLang="en-US" sz="2000" i="1">
                <a:latin typeface="Arial"/>
              </a:rPr>
              <a:t>’</a:t>
            </a:r>
            <a:r>
              <a:rPr lang="en-US" sz="2000" i="1">
                <a:latin typeface="Times" charset="0"/>
              </a:rPr>
              <a:t>245b</a:t>
            </a:r>
            <a:r>
              <a:rPr lang="ja-JP" altLang="en-US" sz="2000" i="1">
                <a:latin typeface="Arial"/>
              </a:rPr>
              <a:t>’</a:t>
            </a:r>
            <a:r>
              <a:rPr lang="en-US" sz="2000" i="1">
                <a:latin typeface="Times" charset="0"/>
              </a:rPr>
              <a:t> + 0</a:t>
            </a:r>
            <a:r>
              <a:rPr lang="ja-JP" altLang="en-US" sz="2000" i="1">
                <a:latin typeface="Arial"/>
              </a:rPr>
              <a:t>’</a:t>
            </a:r>
            <a:r>
              <a:rPr lang="en-US" sz="2000" i="1">
                <a:latin typeface="Times" charset="0"/>
              </a:rPr>
              <a:t>245</a:t>
            </a:r>
            <a:r>
              <a:rPr lang="ja-JP" altLang="en-US" sz="2000" i="1">
                <a:latin typeface="Arial"/>
              </a:rPr>
              <a:t>’</a:t>
            </a:r>
            <a:r>
              <a:rPr lang="en-US" sz="2000" i="1">
                <a:latin typeface="Times" charset="0"/>
              </a:rPr>
              <a:t>b + 0</a:t>
            </a:r>
            <a:r>
              <a:rPr lang="ja-JP" altLang="en-US" sz="2000" i="1">
                <a:latin typeface="Arial"/>
              </a:rPr>
              <a:t>’</a:t>
            </a:r>
            <a:r>
              <a:rPr lang="en-US" sz="2000" i="1">
                <a:latin typeface="Times" charset="0"/>
              </a:rPr>
              <a:t>145b + 012</a:t>
            </a:r>
            <a:r>
              <a:rPr lang="ja-JP" altLang="en-US" sz="2000" i="1">
                <a:latin typeface="Arial"/>
              </a:rPr>
              <a:t>’</a:t>
            </a:r>
            <a:r>
              <a:rPr lang="en-US" sz="2000" i="1">
                <a:latin typeface="Times" charset="0"/>
              </a:rPr>
              <a:t>5</a:t>
            </a:r>
            <a:r>
              <a:rPr lang="ja-JP" altLang="en-US" sz="2000" i="1">
                <a:latin typeface="Arial"/>
              </a:rPr>
              <a:t>’</a:t>
            </a:r>
            <a:r>
              <a:rPr lang="en-US" sz="2000" i="1">
                <a:latin typeface="Times" charset="0"/>
              </a:rPr>
              <a:t>a + 0</a:t>
            </a:r>
            <a:r>
              <a:rPr lang="ja-JP" altLang="en-US" sz="2000" i="1">
                <a:latin typeface="Arial"/>
              </a:rPr>
              <a:t>’</a:t>
            </a:r>
            <a:r>
              <a:rPr lang="en-US" sz="2000" i="1">
                <a:latin typeface="Times" charset="0"/>
              </a:rPr>
              <a:t>2</a:t>
            </a:r>
            <a:r>
              <a:rPr lang="ja-JP" altLang="en-US" sz="2000" i="1">
                <a:latin typeface="Arial"/>
              </a:rPr>
              <a:t>’</a:t>
            </a:r>
            <a:r>
              <a:rPr lang="en-US" sz="2000" i="1">
                <a:latin typeface="Times" charset="0"/>
              </a:rPr>
              <a:t>4</a:t>
            </a:r>
            <a:r>
              <a:rPr lang="ja-JP" altLang="en-US" sz="2000" i="1">
                <a:latin typeface="Arial"/>
              </a:rPr>
              <a:t>’</a:t>
            </a:r>
            <a:r>
              <a:rPr lang="en-US" sz="2000" i="1">
                <a:latin typeface="Times" charset="0"/>
              </a:rPr>
              <a:t>5a + 025b + 0</a:t>
            </a:r>
            <a:r>
              <a:rPr lang="ja-JP" altLang="en-US" sz="2000" i="1">
                <a:latin typeface="Arial"/>
              </a:rPr>
              <a:t>’</a:t>
            </a:r>
            <a:r>
              <a:rPr lang="en-US" sz="2000" i="1">
                <a:latin typeface="Times" charset="0"/>
              </a:rPr>
              <a:t>2</a:t>
            </a:r>
            <a:r>
              <a:rPr lang="ja-JP" altLang="en-US" sz="2000" i="1">
                <a:latin typeface="Arial"/>
              </a:rPr>
              <a:t>’</a:t>
            </a:r>
            <a:r>
              <a:rPr lang="en-US" sz="2000" i="1">
                <a:latin typeface="Times" charset="0"/>
              </a:rPr>
              <a:t>5</a:t>
            </a:r>
            <a:r>
              <a:rPr lang="ja-JP" altLang="en-US" sz="2000" i="1">
                <a:latin typeface="Arial"/>
              </a:rPr>
              <a:t>’</a:t>
            </a:r>
            <a:r>
              <a:rPr lang="en-US" sz="2000" i="1">
                <a:latin typeface="Times" charset="0"/>
              </a:rPr>
              <a:t>a</a:t>
            </a:r>
            <a:r>
              <a:rPr lang="ja-JP" altLang="en-US" sz="2000" i="1">
                <a:latin typeface="Arial"/>
              </a:rPr>
              <a:t>’</a:t>
            </a:r>
            <a:r>
              <a:rPr lang="en-US" sz="2000" i="1">
                <a:latin typeface="Times" charset="0"/>
              </a:rPr>
              <a:t> + 045a</a:t>
            </a:r>
            <a:r>
              <a:rPr lang="ja-JP" altLang="en-US" sz="2000" i="1">
                <a:latin typeface="Arial"/>
              </a:rPr>
              <a:t>’</a:t>
            </a:r>
            <a:r>
              <a:rPr lang="en-US" sz="2000" i="1">
                <a:latin typeface="Times" charset="0"/>
              </a:rPr>
              <a:t> + 05</a:t>
            </a:r>
            <a:r>
              <a:rPr lang="ja-JP" altLang="en-US" sz="2000" i="1">
                <a:latin typeface="Arial"/>
              </a:rPr>
              <a:t>’</a:t>
            </a:r>
            <a:r>
              <a:rPr lang="en-US" sz="2000" i="1">
                <a:latin typeface="Times" charset="0"/>
              </a:rPr>
              <a:t>b</a:t>
            </a:r>
            <a:r>
              <a:rPr lang="ja-JP" altLang="en-US" sz="2000" i="1">
                <a:latin typeface="Arial"/>
              </a:rPr>
              <a:t>’</a:t>
            </a:r>
            <a:endParaRPr lang="en-US" sz="2000">
              <a:latin typeface="Helvetica" charset="0"/>
            </a:endParaRPr>
          </a:p>
          <a:p>
            <a:pPr>
              <a:lnSpc>
                <a:spcPct val="130000"/>
              </a:lnSpc>
              <a:buClr>
                <a:schemeClr val="tx1"/>
              </a:buClr>
              <a:buFont typeface="Monotype Sorts" charset="0"/>
              <a:buChar char="o"/>
            </a:pPr>
            <a:endParaRPr lang="en-US" sz="2400">
              <a:latin typeface="Helvetica" charset="0"/>
            </a:endParaRPr>
          </a:p>
          <a:p>
            <a:pPr>
              <a:lnSpc>
                <a:spcPct val="130000"/>
              </a:lnSpc>
              <a:buClr>
                <a:schemeClr val="tx1"/>
              </a:buClr>
              <a:buFont typeface="Monotype Sorts" charset="0"/>
              <a:buChar char="o"/>
            </a:pPr>
            <a:r>
              <a:rPr lang="en-US" sz="2400">
                <a:latin typeface="Helvetica" charset="0"/>
              </a:rPr>
              <a:t>How many XC4K CLBs are needed to implement  </a:t>
            </a:r>
            <a:r>
              <a:rPr lang="en-US" sz="2400" i="1">
                <a:latin typeface="Times" charset="0"/>
              </a:rPr>
              <a:t>f(0,1,2,3,4,5)</a:t>
            </a:r>
            <a:r>
              <a:rPr lang="en-US" sz="2400">
                <a:latin typeface="Helvetica" charset="0"/>
              </a:rPr>
              <a:t> ?</a:t>
            </a:r>
          </a:p>
        </p:txBody>
      </p:sp>
    </p:spTree>
    <p:extLst>
      <p:ext uri="{BB962C8B-B14F-4D97-AF65-F5344CB8AC3E}">
        <p14:creationId xmlns:p14="http://schemas.microsoft.com/office/powerpoint/2010/main" val="411672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8818" name="Object 2"/>
          <p:cNvGraphicFramePr>
            <a:graphicFrameLocks noChangeAspect="1"/>
          </p:cNvGraphicFramePr>
          <p:nvPr/>
        </p:nvGraphicFramePr>
        <p:xfrm>
          <a:off x="1752600" y="1552575"/>
          <a:ext cx="5524500" cy="1562100"/>
        </p:xfrm>
        <a:graphic>
          <a:graphicData uri="http://schemas.openxmlformats.org/presentationml/2006/ole">
            <mc:AlternateContent xmlns:mc="http://schemas.openxmlformats.org/markup-compatibility/2006">
              <mc:Choice xmlns:v="urn:schemas-microsoft-com:vml" Requires="v">
                <p:oleObj spid="_x0000_s30749" name="Worksheet" r:id="rId3" imgW="5915254" imgH="1667256" progId="Excel.Sheet.8">
                  <p:embed/>
                </p:oleObj>
              </mc:Choice>
              <mc:Fallback>
                <p:oleObj name="Worksheet" r:id="rId3" imgW="5915254" imgH="16672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52575"/>
                        <a:ext cx="5524500" cy="1562100"/>
                      </a:xfrm>
                      <a:prstGeom prst="rect">
                        <a:avLst/>
                      </a:prstGeom>
                      <a:solidFill>
                        <a:srgbClr val="FCFE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058819" name="Group 3"/>
          <p:cNvGrpSpPr>
            <a:grpSpLocks/>
          </p:cNvGrpSpPr>
          <p:nvPr/>
        </p:nvGrpSpPr>
        <p:grpSpPr bwMode="auto">
          <a:xfrm>
            <a:off x="4248150" y="3686175"/>
            <a:ext cx="2914650" cy="1981200"/>
            <a:chOff x="2795" y="2640"/>
            <a:chExt cx="2065" cy="1248"/>
          </a:xfrm>
        </p:grpSpPr>
        <p:sp>
          <p:nvSpPr>
            <p:cNvPr id="1058820" name="Rectangle 4"/>
            <p:cNvSpPr>
              <a:spLocks noChangeArrowheads="1"/>
            </p:cNvSpPr>
            <p:nvPr/>
          </p:nvSpPr>
          <p:spPr bwMode="auto">
            <a:xfrm>
              <a:off x="3617" y="3419"/>
              <a:ext cx="379" cy="4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1" name="Line 5"/>
            <p:cNvSpPr>
              <a:spLocks noChangeShapeType="1"/>
            </p:cNvSpPr>
            <p:nvPr/>
          </p:nvSpPr>
          <p:spPr bwMode="auto">
            <a:xfrm flipV="1">
              <a:off x="3401" y="273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2" name="Line 6"/>
            <p:cNvSpPr>
              <a:spLocks noChangeShapeType="1"/>
            </p:cNvSpPr>
            <p:nvPr/>
          </p:nvSpPr>
          <p:spPr bwMode="auto">
            <a:xfrm flipV="1">
              <a:off x="3240" y="2832"/>
              <a:ext cx="37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3" name="Line 7"/>
            <p:cNvSpPr>
              <a:spLocks noChangeShapeType="1"/>
            </p:cNvSpPr>
            <p:nvPr/>
          </p:nvSpPr>
          <p:spPr bwMode="auto">
            <a:xfrm flipV="1">
              <a:off x="2970" y="2928"/>
              <a:ext cx="6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4" name="Line 8"/>
            <p:cNvSpPr>
              <a:spLocks noChangeShapeType="1"/>
            </p:cNvSpPr>
            <p:nvPr/>
          </p:nvSpPr>
          <p:spPr bwMode="auto">
            <a:xfrm flipV="1">
              <a:off x="3132" y="3024"/>
              <a:ext cx="4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5" name="Line 9"/>
            <p:cNvSpPr>
              <a:spLocks noChangeShapeType="1"/>
            </p:cNvSpPr>
            <p:nvPr/>
          </p:nvSpPr>
          <p:spPr bwMode="auto">
            <a:xfrm flipV="1">
              <a:off x="3401" y="350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6" name="Line 10"/>
            <p:cNvSpPr>
              <a:spLocks noChangeShapeType="1"/>
            </p:cNvSpPr>
            <p:nvPr/>
          </p:nvSpPr>
          <p:spPr bwMode="auto">
            <a:xfrm flipV="1">
              <a:off x="3186" y="3600"/>
              <a:ext cx="43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7" name="Line 11"/>
            <p:cNvSpPr>
              <a:spLocks noChangeShapeType="1"/>
            </p:cNvSpPr>
            <p:nvPr/>
          </p:nvSpPr>
          <p:spPr bwMode="auto">
            <a:xfrm flipV="1">
              <a:off x="3024" y="3696"/>
              <a:ext cx="5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8" name="Line 12"/>
            <p:cNvSpPr>
              <a:spLocks noChangeShapeType="1"/>
            </p:cNvSpPr>
            <p:nvPr/>
          </p:nvSpPr>
          <p:spPr bwMode="auto">
            <a:xfrm flipV="1">
              <a:off x="3401" y="3792"/>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29" name="Text Box 13"/>
            <p:cNvSpPr txBox="1">
              <a:spLocks noChangeArrowheads="1"/>
            </p:cNvSpPr>
            <p:nvPr/>
          </p:nvSpPr>
          <p:spPr bwMode="auto">
            <a:xfrm>
              <a:off x="3680" y="3504"/>
              <a:ext cx="262" cy="327"/>
            </a:xfrm>
            <a:prstGeom prst="rect">
              <a:avLst/>
            </a:prstGeom>
            <a:noFill/>
            <a:ln>
              <a:noFill/>
            </a:ln>
            <a:effectLst/>
            <a:extLst>
              <a:ext uri="{909E8E84-426E-40dd-AFC4-6F175D3DCCD1}">
                <a14:hiddenFill xmlns:a14="http://schemas.microsoft.com/office/drawing/2010/main">
                  <a:solidFill>
                    <a:srgbClr val="FECD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latin typeface="Arial" charset="0"/>
                </a:rPr>
                <a:t>G</a:t>
              </a:r>
            </a:p>
          </p:txBody>
        </p:sp>
        <p:sp>
          <p:nvSpPr>
            <p:cNvPr id="1058830" name="Rectangle 14"/>
            <p:cNvSpPr>
              <a:spLocks noChangeArrowheads="1"/>
            </p:cNvSpPr>
            <p:nvPr/>
          </p:nvSpPr>
          <p:spPr bwMode="auto">
            <a:xfrm>
              <a:off x="3617" y="2640"/>
              <a:ext cx="379" cy="4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1" name="Rectangle 15"/>
            <p:cNvSpPr>
              <a:spLocks noChangeArrowheads="1"/>
            </p:cNvSpPr>
            <p:nvPr/>
          </p:nvSpPr>
          <p:spPr bwMode="auto">
            <a:xfrm>
              <a:off x="4374" y="3072"/>
              <a:ext cx="32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2" name="Text Box 16"/>
            <p:cNvSpPr txBox="1">
              <a:spLocks noChangeArrowheads="1"/>
            </p:cNvSpPr>
            <p:nvPr/>
          </p:nvSpPr>
          <p:spPr bwMode="auto">
            <a:xfrm>
              <a:off x="3672" y="2736"/>
              <a:ext cx="262" cy="327"/>
            </a:xfrm>
            <a:prstGeom prst="rect">
              <a:avLst/>
            </a:prstGeom>
            <a:noFill/>
            <a:ln>
              <a:noFill/>
            </a:ln>
            <a:effectLst/>
            <a:extLst>
              <a:ext uri="{909E8E84-426E-40dd-AFC4-6F175D3DCCD1}">
                <a14:hiddenFill xmlns:a14="http://schemas.microsoft.com/office/drawing/2010/main">
                  <a:solidFill>
                    <a:srgbClr val="FECD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latin typeface="Arial" charset="0"/>
                </a:rPr>
                <a:t>F</a:t>
              </a:r>
            </a:p>
          </p:txBody>
        </p:sp>
        <p:sp>
          <p:nvSpPr>
            <p:cNvPr id="1058833" name="Text Box 17"/>
            <p:cNvSpPr txBox="1">
              <a:spLocks noChangeArrowheads="1"/>
            </p:cNvSpPr>
            <p:nvPr/>
          </p:nvSpPr>
          <p:spPr bwMode="auto">
            <a:xfrm>
              <a:off x="4382" y="3120"/>
              <a:ext cx="262" cy="327"/>
            </a:xfrm>
            <a:prstGeom prst="rect">
              <a:avLst/>
            </a:prstGeom>
            <a:noFill/>
            <a:ln>
              <a:noFill/>
            </a:ln>
            <a:effectLst/>
            <a:extLst>
              <a:ext uri="{909E8E84-426E-40dd-AFC4-6F175D3DCCD1}">
                <a14:hiddenFill xmlns:a14="http://schemas.microsoft.com/office/drawing/2010/main">
                  <a:solidFill>
                    <a:srgbClr val="FECD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latin typeface="Arial" charset="0"/>
                </a:rPr>
                <a:t>H</a:t>
              </a:r>
            </a:p>
          </p:txBody>
        </p:sp>
        <p:sp>
          <p:nvSpPr>
            <p:cNvPr id="1058834" name="Line 18"/>
            <p:cNvSpPr>
              <a:spLocks noChangeShapeType="1"/>
            </p:cNvSpPr>
            <p:nvPr/>
          </p:nvSpPr>
          <p:spPr bwMode="auto">
            <a:xfrm>
              <a:off x="3996" y="2855"/>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5" name="Line 19"/>
            <p:cNvSpPr>
              <a:spLocks noChangeShapeType="1"/>
            </p:cNvSpPr>
            <p:nvPr/>
          </p:nvSpPr>
          <p:spPr bwMode="auto">
            <a:xfrm>
              <a:off x="4158" y="2855"/>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6" name="Line 20"/>
            <p:cNvSpPr>
              <a:spLocks noChangeShapeType="1"/>
            </p:cNvSpPr>
            <p:nvPr/>
          </p:nvSpPr>
          <p:spPr bwMode="auto">
            <a:xfrm>
              <a:off x="4158" y="314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7" name="Line 21"/>
            <p:cNvSpPr>
              <a:spLocks noChangeShapeType="1"/>
            </p:cNvSpPr>
            <p:nvPr/>
          </p:nvSpPr>
          <p:spPr bwMode="auto">
            <a:xfrm>
              <a:off x="3996" y="3671"/>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8" name="Line 22"/>
            <p:cNvSpPr>
              <a:spLocks noChangeShapeType="1"/>
            </p:cNvSpPr>
            <p:nvPr/>
          </p:nvSpPr>
          <p:spPr bwMode="auto">
            <a:xfrm>
              <a:off x="4158" y="3383"/>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39" name="Line 23"/>
            <p:cNvSpPr>
              <a:spLocks noChangeShapeType="1"/>
            </p:cNvSpPr>
            <p:nvPr/>
          </p:nvSpPr>
          <p:spPr bwMode="auto">
            <a:xfrm>
              <a:off x="4158" y="338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0" name="Line 24"/>
            <p:cNvSpPr>
              <a:spLocks noChangeShapeType="1"/>
            </p:cNvSpPr>
            <p:nvPr/>
          </p:nvSpPr>
          <p:spPr bwMode="auto">
            <a:xfrm>
              <a:off x="3294" y="3264"/>
              <a:ext cx="10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1" name="Line 25"/>
            <p:cNvSpPr>
              <a:spLocks noChangeShapeType="1"/>
            </p:cNvSpPr>
            <p:nvPr/>
          </p:nvSpPr>
          <p:spPr bwMode="auto">
            <a:xfrm>
              <a:off x="4698" y="3264"/>
              <a:ext cx="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2" name="Line 26"/>
            <p:cNvSpPr>
              <a:spLocks noChangeShapeType="1"/>
            </p:cNvSpPr>
            <p:nvPr/>
          </p:nvSpPr>
          <p:spPr bwMode="auto">
            <a:xfrm>
              <a:off x="3402" y="326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3" name="Line 27"/>
            <p:cNvSpPr>
              <a:spLocks noChangeShapeType="1"/>
            </p:cNvSpPr>
            <p:nvPr/>
          </p:nvSpPr>
          <p:spPr bwMode="auto">
            <a:xfrm>
              <a:off x="3186" y="3024"/>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4" name="Line 28"/>
            <p:cNvSpPr>
              <a:spLocks noChangeShapeType="1"/>
            </p:cNvSpPr>
            <p:nvPr/>
          </p:nvSpPr>
          <p:spPr bwMode="auto">
            <a:xfrm>
              <a:off x="3024" y="2928"/>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8845" name="Text Box 29"/>
            <p:cNvSpPr txBox="1">
              <a:spLocks noChangeArrowheads="1"/>
            </p:cNvSpPr>
            <p:nvPr/>
          </p:nvSpPr>
          <p:spPr bwMode="auto">
            <a:xfrm>
              <a:off x="3227" y="2640"/>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3</a:t>
              </a:r>
            </a:p>
          </p:txBody>
        </p:sp>
        <p:sp>
          <p:nvSpPr>
            <p:cNvPr id="1058846" name="Text Box 30"/>
            <p:cNvSpPr txBox="1">
              <a:spLocks noChangeArrowheads="1"/>
            </p:cNvSpPr>
            <p:nvPr/>
          </p:nvSpPr>
          <p:spPr bwMode="auto">
            <a:xfrm>
              <a:off x="3065" y="2736"/>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1</a:t>
              </a:r>
            </a:p>
          </p:txBody>
        </p:sp>
        <p:sp>
          <p:nvSpPr>
            <p:cNvPr id="1058847" name="Text Box 31"/>
            <p:cNvSpPr txBox="1">
              <a:spLocks noChangeArrowheads="1"/>
            </p:cNvSpPr>
            <p:nvPr/>
          </p:nvSpPr>
          <p:spPr bwMode="auto">
            <a:xfrm>
              <a:off x="2795" y="2832"/>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2</a:t>
              </a:r>
            </a:p>
          </p:txBody>
        </p:sp>
        <p:sp>
          <p:nvSpPr>
            <p:cNvPr id="1058848" name="Text Box 32"/>
            <p:cNvSpPr txBox="1">
              <a:spLocks noChangeArrowheads="1"/>
            </p:cNvSpPr>
            <p:nvPr/>
          </p:nvSpPr>
          <p:spPr bwMode="auto">
            <a:xfrm>
              <a:off x="3000" y="2988"/>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0</a:t>
              </a:r>
            </a:p>
          </p:txBody>
        </p:sp>
        <p:sp>
          <p:nvSpPr>
            <p:cNvPr id="1058849" name="Text Box 33"/>
            <p:cNvSpPr txBox="1">
              <a:spLocks noChangeArrowheads="1"/>
            </p:cNvSpPr>
            <p:nvPr/>
          </p:nvSpPr>
          <p:spPr bwMode="auto">
            <a:xfrm>
              <a:off x="3227" y="3102"/>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5</a:t>
              </a:r>
            </a:p>
          </p:txBody>
        </p:sp>
        <p:sp>
          <p:nvSpPr>
            <p:cNvPr id="1058850" name="Text Box 34"/>
            <p:cNvSpPr txBox="1">
              <a:spLocks noChangeArrowheads="1"/>
            </p:cNvSpPr>
            <p:nvPr/>
          </p:nvSpPr>
          <p:spPr bwMode="auto">
            <a:xfrm>
              <a:off x="3200" y="3696"/>
              <a:ext cx="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0">
                  <a:latin typeface="Helvetica" charset="0"/>
                </a:rPr>
                <a:t>4</a:t>
              </a:r>
            </a:p>
          </p:txBody>
        </p:sp>
      </p:grpSp>
      <p:sp>
        <p:nvSpPr>
          <p:cNvPr id="1058851" name="Text Box 35"/>
          <p:cNvSpPr txBox="1">
            <a:spLocks noChangeArrowheads="1"/>
          </p:cNvSpPr>
          <p:nvPr/>
        </p:nvSpPr>
        <p:spPr bwMode="auto">
          <a:xfrm>
            <a:off x="1828800" y="3914775"/>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0">
                <a:latin typeface="Helvetica" charset="0"/>
              </a:rPr>
              <a:t>The Boolean matching result</a:t>
            </a:r>
          </a:p>
        </p:txBody>
      </p:sp>
      <p:sp>
        <p:nvSpPr>
          <p:cNvPr id="1058852" name="Rectangle 36"/>
          <p:cNvSpPr>
            <a:spLocks noGrp="1" noChangeArrowheads="1"/>
          </p:cNvSpPr>
          <p:nvPr>
            <p:ph type="title"/>
          </p:nvPr>
        </p:nvSpPr>
        <p:spPr>
          <a:xfrm>
            <a:off x="266700" y="357188"/>
            <a:ext cx="7793038" cy="536575"/>
          </a:xfrm>
          <a:noFill/>
          <a:ln/>
          <a:effectLst>
            <a:outerShdw blurRad="63500" dist="53882" dir="2700000" algn="ctr" rotWithShape="0">
              <a:schemeClr val="bg2">
                <a:alpha val="74998"/>
              </a:schemeClr>
            </a:outerShdw>
          </a:effectLst>
        </p:spPr>
        <p:txBody>
          <a:bodyPr lIns="0" tIns="0" rIns="0" bIns="0">
            <a:spAutoFit/>
          </a:bodyPr>
          <a:lstStyle/>
          <a:p>
            <a:r>
              <a:rPr lang="en-US" sz="2800">
                <a:latin typeface="Helvetica" charset="0"/>
              </a:rPr>
              <a:t>Example: Mapping to XC4K CLB (Cont</a:t>
            </a:r>
            <a:r>
              <a:rPr lang="ja-JP" altLang="en-US" sz="2800">
                <a:latin typeface="Arial"/>
              </a:rPr>
              <a:t>’</a:t>
            </a:r>
            <a:r>
              <a:rPr lang="en-US" sz="2800">
                <a:latin typeface="Helvetica" charset="0"/>
              </a:rPr>
              <a:t>d)</a:t>
            </a:r>
            <a:endParaRPr lang="en-US">
              <a:latin typeface="Helvetica" charset="0"/>
            </a:endParaRPr>
          </a:p>
        </p:txBody>
      </p:sp>
    </p:spTree>
    <p:extLst>
      <p:ext uri="{BB962C8B-B14F-4D97-AF65-F5344CB8AC3E}">
        <p14:creationId xmlns:p14="http://schemas.microsoft.com/office/powerpoint/2010/main" val="120648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0" name="Rectangle 2"/>
          <p:cNvSpPr>
            <a:spLocks noGrp="1" noChangeArrowheads="1"/>
          </p:cNvSpPr>
          <p:nvPr>
            <p:ph type="body" idx="1"/>
          </p:nvPr>
        </p:nvSpPr>
        <p:spPr>
          <a:xfrm>
            <a:off x="436563" y="1027113"/>
            <a:ext cx="6170612" cy="5576887"/>
          </a:xfrm>
          <a:noFill/>
          <a:ln/>
        </p:spPr>
        <p:txBody>
          <a:bodyPr>
            <a:spAutoFit/>
          </a:bodyPr>
          <a:lstStyle/>
          <a:p>
            <a:pPr marL="385763" indent="-385763">
              <a:lnSpc>
                <a:spcPct val="150000"/>
              </a:lnSpc>
            </a:pPr>
            <a:r>
              <a:rPr lang="en-US" sz="2400" dirty="0"/>
              <a:t>Characterization based on functional decomposition</a:t>
            </a:r>
          </a:p>
          <a:p>
            <a:pPr marL="744538" lvl="1" indent="-244475">
              <a:lnSpc>
                <a:spcPct val="115000"/>
              </a:lnSpc>
            </a:pPr>
            <a:r>
              <a:rPr lang="en-US" sz="2000" i="1" dirty="0">
                <a:latin typeface="Times" charset="0"/>
              </a:rPr>
              <a:t>f (X) = H ( F (X1) , G (X2) ),</a:t>
            </a:r>
            <a:endParaRPr lang="en-US" sz="2000" dirty="0"/>
          </a:p>
          <a:p>
            <a:pPr marL="744538" lvl="1" indent="-244475">
              <a:lnSpc>
                <a:spcPct val="115000"/>
              </a:lnSpc>
            </a:pPr>
            <a:r>
              <a:rPr lang="en-US" sz="2000" i="1" dirty="0">
                <a:latin typeface="Times" charset="0"/>
              </a:rPr>
              <a:t>f(X) = H ( F (X1) , G (X2) , x ),</a:t>
            </a:r>
            <a:endParaRPr lang="en-US" sz="2000" dirty="0"/>
          </a:p>
          <a:p>
            <a:pPr marL="744538" lvl="1" indent="-244475">
              <a:lnSpc>
                <a:spcPct val="115000"/>
              </a:lnSpc>
            </a:pPr>
            <a:r>
              <a:rPr lang="en-US" sz="2000" i="1" dirty="0">
                <a:latin typeface="Times" charset="0"/>
              </a:rPr>
              <a:t>f(X) = H (F(X1,x), G(X2), x ), </a:t>
            </a:r>
          </a:p>
          <a:p>
            <a:pPr marL="744538" lvl="1" indent="-244475">
              <a:lnSpc>
                <a:spcPct val="115000"/>
              </a:lnSpc>
            </a:pPr>
            <a:r>
              <a:rPr lang="en-US" sz="2000" i="1" dirty="0">
                <a:latin typeface="Times" charset="0"/>
              </a:rPr>
              <a:t>f(X) = H (F(X1,x), G(X2,x), x ).</a:t>
            </a:r>
          </a:p>
          <a:p>
            <a:pPr marL="385763" indent="-385763"/>
            <a:r>
              <a:rPr lang="en-US" sz="2400" dirty="0"/>
              <a:t>Conditions</a:t>
            </a:r>
          </a:p>
          <a:p>
            <a:pPr marL="744538" lvl="1" indent="-244475">
              <a:lnSpc>
                <a:spcPct val="115000"/>
              </a:lnSpc>
            </a:pPr>
            <a:r>
              <a:rPr lang="en-US" sz="2000" dirty="0"/>
              <a:t>F and G input sizes </a:t>
            </a:r>
            <a:r>
              <a:rPr lang="en-US" sz="2000" dirty="0">
                <a:sym typeface="Symbol" charset="0"/>
              </a:rPr>
              <a:t></a:t>
            </a:r>
            <a:r>
              <a:rPr lang="en-US" sz="2000" dirty="0"/>
              <a:t> 4</a:t>
            </a:r>
          </a:p>
          <a:p>
            <a:pPr marL="385763" indent="-385763">
              <a:lnSpc>
                <a:spcPct val="115000"/>
              </a:lnSpc>
            </a:pPr>
            <a:r>
              <a:rPr lang="en-US" sz="2400" dirty="0"/>
              <a:t>Result:  matched all </a:t>
            </a:r>
            <a:r>
              <a:rPr lang="ja-JP" altLang="en-US" sz="2400" dirty="0">
                <a:latin typeface="Arial"/>
              </a:rPr>
              <a:t>“</a:t>
            </a:r>
            <a:r>
              <a:rPr lang="en-US" sz="2400" dirty="0"/>
              <a:t>difficult examples</a:t>
            </a:r>
            <a:r>
              <a:rPr lang="ja-JP" altLang="en-US" sz="2400" dirty="0">
                <a:latin typeface="Arial"/>
              </a:rPr>
              <a:t>”</a:t>
            </a:r>
            <a:r>
              <a:rPr lang="en-US" sz="2400" dirty="0"/>
              <a:t> (over 1,700) from Xilinx</a:t>
            </a:r>
          </a:p>
          <a:p>
            <a:pPr marL="744538" lvl="1" indent="-244475">
              <a:lnSpc>
                <a:spcPct val="115000"/>
              </a:lnSpc>
            </a:pPr>
            <a:r>
              <a:rPr lang="en-US" sz="1800" dirty="0"/>
              <a:t>Best known tool produced only about 70% match</a:t>
            </a:r>
            <a:endParaRPr lang="en-US" sz="2000" dirty="0"/>
          </a:p>
        </p:txBody>
      </p:sp>
      <p:sp>
        <p:nvSpPr>
          <p:cNvPr id="1056771" name="Text Box 3"/>
          <p:cNvSpPr txBox="1">
            <a:spLocks noChangeArrowheads="1"/>
          </p:cNvSpPr>
          <p:nvPr/>
        </p:nvSpPr>
        <p:spPr bwMode="auto">
          <a:xfrm>
            <a:off x="6807200" y="2106613"/>
            <a:ext cx="170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Arial Narrow" charset="0"/>
                <a:ea typeface="ＭＳ Ｐゴシック" charset="0"/>
              </a:defRPr>
            </a:lvl1pPr>
            <a:lvl2pPr marL="742950" indent="-285750">
              <a:defRPr sz="2400">
                <a:solidFill>
                  <a:schemeClr val="tx1"/>
                </a:solidFill>
                <a:latin typeface="Arial Narrow" charset="0"/>
                <a:ea typeface="ＭＳ Ｐゴシック" charset="0"/>
              </a:defRPr>
            </a:lvl2pPr>
            <a:lvl3pPr marL="1143000" indent="-228600">
              <a:defRPr sz="2400">
                <a:solidFill>
                  <a:schemeClr val="tx1"/>
                </a:solidFill>
                <a:latin typeface="Arial Narrow" charset="0"/>
                <a:ea typeface="ＭＳ Ｐゴシック" charset="0"/>
              </a:defRPr>
            </a:lvl3pPr>
            <a:lvl4pPr>
              <a:defRPr sz="2400">
                <a:solidFill>
                  <a:schemeClr val="tx1"/>
                </a:solidFill>
                <a:latin typeface="Arial Narrow" charset="0"/>
                <a:ea typeface="ＭＳ Ｐゴシック" charset="0"/>
              </a:defRPr>
            </a:lvl4pPr>
            <a:lvl5pPr>
              <a:defRPr sz="2400">
                <a:solidFill>
                  <a:schemeClr val="tx1"/>
                </a:solidFill>
                <a:latin typeface="Arial Narrow" charset="0"/>
                <a:ea typeface="ＭＳ Ｐゴシック" charset="0"/>
              </a:defRPr>
            </a:lvl5pPr>
            <a:lvl6pPr eaLnBrk="0" fontAlgn="base" hangingPunct="0">
              <a:spcBef>
                <a:spcPct val="0"/>
              </a:spcBef>
              <a:spcAft>
                <a:spcPct val="0"/>
              </a:spcAft>
              <a:defRPr sz="2400">
                <a:solidFill>
                  <a:schemeClr val="tx1"/>
                </a:solidFill>
                <a:latin typeface="Arial Narrow" charset="0"/>
                <a:ea typeface="ＭＳ Ｐゴシック" charset="0"/>
              </a:defRPr>
            </a:lvl6pPr>
            <a:lvl7pPr eaLnBrk="0" fontAlgn="base" hangingPunct="0">
              <a:spcBef>
                <a:spcPct val="0"/>
              </a:spcBef>
              <a:spcAft>
                <a:spcPct val="0"/>
              </a:spcAft>
              <a:defRPr sz="2400">
                <a:solidFill>
                  <a:schemeClr val="tx1"/>
                </a:solidFill>
                <a:latin typeface="Arial Narrow" charset="0"/>
                <a:ea typeface="ＭＳ Ｐゴシック" charset="0"/>
              </a:defRPr>
            </a:lvl7pPr>
            <a:lvl8pPr eaLnBrk="0" fontAlgn="base" hangingPunct="0">
              <a:spcBef>
                <a:spcPct val="0"/>
              </a:spcBef>
              <a:spcAft>
                <a:spcPct val="0"/>
              </a:spcAft>
              <a:defRPr sz="2400">
                <a:solidFill>
                  <a:schemeClr val="tx1"/>
                </a:solidFill>
                <a:latin typeface="Arial Narrow" charset="0"/>
                <a:ea typeface="ＭＳ Ｐゴシック" charset="0"/>
              </a:defRPr>
            </a:lvl8pPr>
            <a:lvl9pPr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pPr>
            <a:r>
              <a:rPr lang="en-US">
                <a:solidFill>
                  <a:schemeClr val="tx2"/>
                </a:solidFill>
                <a:latin typeface="Arial" charset="0"/>
              </a:rPr>
              <a:t>XC4K CLB</a:t>
            </a:r>
            <a:endParaRPr lang="en-US" b="0">
              <a:solidFill>
                <a:schemeClr val="tx2"/>
              </a:solidFill>
              <a:latin typeface="Arial" charset="0"/>
            </a:endParaRPr>
          </a:p>
        </p:txBody>
      </p:sp>
      <p:grpSp>
        <p:nvGrpSpPr>
          <p:cNvPr id="1056772" name="Group 4"/>
          <p:cNvGrpSpPr>
            <a:grpSpLocks/>
          </p:cNvGrpSpPr>
          <p:nvPr/>
        </p:nvGrpSpPr>
        <p:grpSpPr bwMode="auto">
          <a:xfrm>
            <a:off x="5903913" y="2728913"/>
            <a:ext cx="2581275" cy="2565400"/>
            <a:chOff x="1738" y="2628"/>
            <a:chExt cx="1302" cy="1248"/>
          </a:xfrm>
        </p:grpSpPr>
        <p:sp>
          <p:nvSpPr>
            <p:cNvPr id="1056773" name="Rectangle 5"/>
            <p:cNvSpPr>
              <a:spLocks noChangeArrowheads="1"/>
            </p:cNvSpPr>
            <p:nvPr/>
          </p:nvSpPr>
          <p:spPr bwMode="auto">
            <a:xfrm>
              <a:off x="1936" y="3407"/>
              <a:ext cx="336"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4" name="Line 6"/>
            <p:cNvSpPr>
              <a:spLocks noChangeShapeType="1"/>
            </p:cNvSpPr>
            <p:nvPr/>
          </p:nvSpPr>
          <p:spPr bwMode="auto">
            <a:xfrm flipV="1">
              <a:off x="1744" y="272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5" name="Line 7"/>
            <p:cNvSpPr>
              <a:spLocks noChangeShapeType="1"/>
            </p:cNvSpPr>
            <p:nvPr/>
          </p:nvSpPr>
          <p:spPr bwMode="auto">
            <a:xfrm flipV="1">
              <a:off x="1744" y="282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6" name="Line 8"/>
            <p:cNvSpPr>
              <a:spLocks noChangeShapeType="1"/>
            </p:cNvSpPr>
            <p:nvPr/>
          </p:nvSpPr>
          <p:spPr bwMode="auto">
            <a:xfrm flipV="1">
              <a:off x="1744" y="291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7" name="Line 9"/>
            <p:cNvSpPr>
              <a:spLocks noChangeShapeType="1"/>
            </p:cNvSpPr>
            <p:nvPr/>
          </p:nvSpPr>
          <p:spPr bwMode="auto">
            <a:xfrm flipV="1">
              <a:off x="1744" y="301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8" name="Line 10"/>
            <p:cNvSpPr>
              <a:spLocks noChangeShapeType="1"/>
            </p:cNvSpPr>
            <p:nvPr/>
          </p:nvSpPr>
          <p:spPr bwMode="auto">
            <a:xfrm flipV="1">
              <a:off x="1744" y="349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79" name="Line 11"/>
            <p:cNvSpPr>
              <a:spLocks noChangeShapeType="1"/>
            </p:cNvSpPr>
            <p:nvPr/>
          </p:nvSpPr>
          <p:spPr bwMode="auto">
            <a:xfrm flipV="1">
              <a:off x="1744" y="35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0" name="Line 12"/>
            <p:cNvSpPr>
              <a:spLocks noChangeShapeType="1"/>
            </p:cNvSpPr>
            <p:nvPr/>
          </p:nvSpPr>
          <p:spPr bwMode="auto">
            <a:xfrm flipV="1">
              <a:off x="1744" y="368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1" name="Line 13"/>
            <p:cNvSpPr>
              <a:spLocks noChangeShapeType="1"/>
            </p:cNvSpPr>
            <p:nvPr/>
          </p:nvSpPr>
          <p:spPr bwMode="auto">
            <a:xfrm flipV="1">
              <a:off x="1744" y="378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2" name="Text Box 14"/>
            <p:cNvSpPr txBox="1">
              <a:spLocks noChangeArrowheads="1"/>
            </p:cNvSpPr>
            <p:nvPr/>
          </p:nvSpPr>
          <p:spPr bwMode="auto">
            <a:xfrm>
              <a:off x="1991" y="3492"/>
              <a:ext cx="233"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solidFill>
                    <a:schemeClr val="bg1"/>
                  </a:solidFill>
                  <a:latin typeface="Arial" charset="0"/>
                </a:rPr>
                <a:t>G</a:t>
              </a:r>
            </a:p>
          </p:txBody>
        </p:sp>
        <p:sp>
          <p:nvSpPr>
            <p:cNvPr id="1056783" name="Rectangle 15"/>
            <p:cNvSpPr>
              <a:spLocks noChangeArrowheads="1"/>
            </p:cNvSpPr>
            <p:nvPr/>
          </p:nvSpPr>
          <p:spPr bwMode="auto">
            <a:xfrm>
              <a:off x="1936" y="2628"/>
              <a:ext cx="336"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4" name="Rectangle 16"/>
            <p:cNvSpPr>
              <a:spLocks noChangeArrowheads="1"/>
            </p:cNvSpPr>
            <p:nvPr/>
          </p:nvSpPr>
          <p:spPr bwMode="auto">
            <a:xfrm>
              <a:off x="2608" y="3060"/>
              <a:ext cx="288" cy="3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5" name="Text Box 17"/>
            <p:cNvSpPr txBox="1">
              <a:spLocks noChangeArrowheads="1"/>
            </p:cNvSpPr>
            <p:nvPr/>
          </p:nvSpPr>
          <p:spPr bwMode="auto">
            <a:xfrm>
              <a:off x="1984" y="2724"/>
              <a:ext cx="233"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solidFill>
                    <a:schemeClr val="bg1"/>
                  </a:solidFill>
                  <a:latin typeface="Arial" charset="0"/>
                </a:rPr>
                <a:t>F</a:t>
              </a:r>
            </a:p>
          </p:txBody>
        </p:sp>
        <p:sp>
          <p:nvSpPr>
            <p:cNvPr id="1056786" name="Text Box 18"/>
            <p:cNvSpPr txBox="1">
              <a:spLocks noChangeArrowheads="1"/>
            </p:cNvSpPr>
            <p:nvPr/>
          </p:nvSpPr>
          <p:spPr bwMode="auto">
            <a:xfrm>
              <a:off x="2615" y="3108"/>
              <a:ext cx="233"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solidFill>
                    <a:schemeClr val="bg1"/>
                  </a:solidFill>
                  <a:latin typeface="Arial" charset="0"/>
                </a:rPr>
                <a:t>H</a:t>
              </a:r>
            </a:p>
          </p:txBody>
        </p:sp>
        <p:sp>
          <p:nvSpPr>
            <p:cNvPr id="1056787" name="Line 19"/>
            <p:cNvSpPr>
              <a:spLocks noChangeShapeType="1"/>
            </p:cNvSpPr>
            <p:nvPr/>
          </p:nvSpPr>
          <p:spPr bwMode="auto">
            <a:xfrm>
              <a:off x="2272" y="2843"/>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8" name="Line 20"/>
            <p:cNvSpPr>
              <a:spLocks noChangeShapeType="1"/>
            </p:cNvSpPr>
            <p:nvPr/>
          </p:nvSpPr>
          <p:spPr bwMode="auto">
            <a:xfrm>
              <a:off x="2416" y="2843"/>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89" name="Line 21"/>
            <p:cNvSpPr>
              <a:spLocks noChangeShapeType="1"/>
            </p:cNvSpPr>
            <p:nvPr/>
          </p:nvSpPr>
          <p:spPr bwMode="auto">
            <a:xfrm>
              <a:off x="2416" y="313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0" name="Line 22"/>
            <p:cNvSpPr>
              <a:spLocks noChangeShapeType="1"/>
            </p:cNvSpPr>
            <p:nvPr/>
          </p:nvSpPr>
          <p:spPr bwMode="auto">
            <a:xfrm>
              <a:off x="2272" y="3659"/>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1" name="Line 23"/>
            <p:cNvSpPr>
              <a:spLocks noChangeShapeType="1"/>
            </p:cNvSpPr>
            <p:nvPr/>
          </p:nvSpPr>
          <p:spPr bwMode="auto">
            <a:xfrm>
              <a:off x="2416" y="3371"/>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2" name="Line 24"/>
            <p:cNvSpPr>
              <a:spLocks noChangeShapeType="1"/>
            </p:cNvSpPr>
            <p:nvPr/>
          </p:nvSpPr>
          <p:spPr bwMode="auto">
            <a:xfrm>
              <a:off x="2416" y="337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3" name="Line 25"/>
            <p:cNvSpPr>
              <a:spLocks noChangeShapeType="1"/>
            </p:cNvSpPr>
            <p:nvPr/>
          </p:nvSpPr>
          <p:spPr bwMode="auto">
            <a:xfrm>
              <a:off x="1744" y="3252"/>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4" name="Line 26"/>
            <p:cNvSpPr>
              <a:spLocks noChangeShapeType="1"/>
            </p:cNvSpPr>
            <p:nvPr/>
          </p:nvSpPr>
          <p:spPr bwMode="auto">
            <a:xfrm>
              <a:off x="2896" y="3252"/>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6795" name="Text Box 27"/>
            <p:cNvSpPr txBox="1">
              <a:spLocks noChangeArrowheads="1"/>
            </p:cNvSpPr>
            <p:nvPr/>
          </p:nvSpPr>
          <p:spPr bwMode="auto">
            <a:xfrm>
              <a:off x="1738" y="3064"/>
              <a:ext cx="17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Arial Narrow" charset="0"/>
                  <a:ea typeface="ＭＳ Ｐゴシック" charset="0"/>
                </a:defRPr>
              </a:lvl1pPr>
              <a:lvl2pPr marL="742950" indent="-285750">
                <a:defRPr sz="2400">
                  <a:solidFill>
                    <a:schemeClr val="tx1"/>
                  </a:solidFill>
                  <a:latin typeface="Arial Narrow" charset="0"/>
                  <a:ea typeface="ＭＳ Ｐゴシック" charset="0"/>
                </a:defRPr>
              </a:lvl2pPr>
              <a:lvl3pPr marL="1143000" indent="-228600">
                <a:defRPr sz="2400">
                  <a:solidFill>
                    <a:schemeClr val="tx1"/>
                  </a:solidFill>
                  <a:latin typeface="Arial Narrow" charset="0"/>
                  <a:ea typeface="ＭＳ Ｐゴシック" charset="0"/>
                </a:defRPr>
              </a:lvl3pPr>
              <a:lvl4pPr>
                <a:defRPr sz="2400">
                  <a:solidFill>
                    <a:schemeClr val="tx1"/>
                  </a:solidFill>
                  <a:latin typeface="Arial Narrow" charset="0"/>
                  <a:ea typeface="ＭＳ Ｐゴシック" charset="0"/>
                </a:defRPr>
              </a:lvl4pPr>
              <a:lvl5pPr>
                <a:defRPr sz="2400">
                  <a:solidFill>
                    <a:schemeClr val="tx1"/>
                  </a:solidFill>
                  <a:latin typeface="Arial Narrow" charset="0"/>
                  <a:ea typeface="ＭＳ Ｐゴシック" charset="0"/>
                </a:defRPr>
              </a:lvl5pPr>
              <a:lvl6pPr eaLnBrk="0" fontAlgn="base" hangingPunct="0">
                <a:spcBef>
                  <a:spcPct val="0"/>
                </a:spcBef>
                <a:spcAft>
                  <a:spcPct val="0"/>
                </a:spcAft>
                <a:defRPr sz="2400">
                  <a:solidFill>
                    <a:schemeClr val="tx1"/>
                  </a:solidFill>
                  <a:latin typeface="Arial Narrow" charset="0"/>
                  <a:ea typeface="ＭＳ Ｐゴシック" charset="0"/>
                </a:defRPr>
              </a:lvl6pPr>
              <a:lvl7pPr eaLnBrk="0" fontAlgn="base" hangingPunct="0">
                <a:spcBef>
                  <a:spcPct val="0"/>
                </a:spcBef>
                <a:spcAft>
                  <a:spcPct val="0"/>
                </a:spcAft>
                <a:defRPr sz="2400">
                  <a:solidFill>
                    <a:schemeClr val="tx1"/>
                  </a:solidFill>
                  <a:latin typeface="Arial Narrow" charset="0"/>
                  <a:ea typeface="ＭＳ Ｐゴシック" charset="0"/>
                </a:defRPr>
              </a:lvl7pPr>
              <a:lvl8pPr eaLnBrk="0" fontAlgn="base" hangingPunct="0">
                <a:spcBef>
                  <a:spcPct val="0"/>
                </a:spcBef>
                <a:spcAft>
                  <a:spcPct val="0"/>
                </a:spcAft>
                <a:defRPr sz="2400">
                  <a:solidFill>
                    <a:schemeClr val="tx1"/>
                  </a:solidFill>
                  <a:latin typeface="Arial Narrow" charset="0"/>
                  <a:ea typeface="ＭＳ Ｐゴシック" charset="0"/>
                </a:defRPr>
              </a:lvl8pPr>
              <a:lvl9pPr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pPr>
              <a:r>
                <a:rPr lang="en-US" i="1">
                  <a:solidFill>
                    <a:srgbClr val="B6FCFD"/>
                  </a:solidFill>
                  <a:latin typeface="Times" charset="0"/>
                </a:rPr>
                <a:t>x</a:t>
              </a:r>
              <a:endParaRPr lang="en-US">
                <a:solidFill>
                  <a:srgbClr val="C0FEF9"/>
                </a:solidFill>
                <a:latin typeface="Arial" charset="0"/>
              </a:endParaRPr>
            </a:p>
          </p:txBody>
        </p:sp>
      </p:grpSp>
      <p:sp>
        <p:nvSpPr>
          <p:cNvPr id="1056796" name="Text Box 28"/>
          <p:cNvSpPr txBox="1">
            <a:spLocks noChangeArrowheads="1"/>
          </p:cNvSpPr>
          <p:nvPr/>
        </p:nvSpPr>
        <p:spPr bwMode="auto">
          <a:xfrm>
            <a:off x="8335963" y="4106863"/>
            <a:ext cx="606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38138" indent="-338138">
              <a:defRPr sz="2400">
                <a:solidFill>
                  <a:schemeClr val="tx1"/>
                </a:solidFill>
                <a:latin typeface="Arial Narrow" charset="0"/>
                <a:ea typeface="ＭＳ Ｐゴシック" charset="0"/>
              </a:defRPr>
            </a:lvl1pPr>
            <a:lvl2pPr marL="795338" indent="-342900">
              <a:defRPr sz="2400">
                <a:solidFill>
                  <a:schemeClr val="tx1"/>
                </a:solidFill>
                <a:latin typeface="Arial Narrow" charset="0"/>
                <a:ea typeface="ＭＳ Ｐゴシック" charset="0"/>
              </a:defRPr>
            </a:lvl2pPr>
            <a:lvl3pPr marL="1255713" indent="-341313">
              <a:defRPr sz="2400">
                <a:solidFill>
                  <a:schemeClr val="tx1"/>
                </a:solidFill>
                <a:latin typeface="Arial Narrow" charset="0"/>
                <a:ea typeface="ＭＳ Ｐゴシック" charset="0"/>
              </a:defRPr>
            </a:lvl3pPr>
            <a:lvl4pPr marL="1709738" indent="-339725">
              <a:defRPr sz="2400">
                <a:solidFill>
                  <a:schemeClr val="tx1"/>
                </a:solidFill>
                <a:latin typeface="Arial Narrow" charset="0"/>
                <a:ea typeface="ＭＳ Ｐゴシック" charset="0"/>
              </a:defRPr>
            </a:lvl4pPr>
            <a:lvl5pPr marL="2166938" indent="-342900">
              <a:defRPr sz="2400">
                <a:solidFill>
                  <a:schemeClr val="tx1"/>
                </a:solidFill>
                <a:latin typeface="Arial Narrow" charset="0"/>
                <a:ea typeface="ＭＳ Ｐゴシック" charset="0"/>
              </a:defRPr>
            </a:lvl5pPr>
            <a:lvl6pPr marL="2624138" indent="-342900" eaLnBrk="0" fontAlgn="base" hangingPunct="0">
              <a:spcBef>
                <a:spcPct val="0"/>
              </a:spcBef>
              <a:spcAft>
                <a:spcPct val="0"/>
              </a:spcAft>
              <a:defRPr sz="2400">
                <a:solidFill>
                  <a:schemeClr val="tx1"/>
                </a:solidFill>
                <a:latin typeface="Arial Narrow" charset="0"/>
                <a:ea typeface="ＭＳ Ｐゴシック" charset="0"/>
              </a:defRPr>
            </a:lvl6pPr>
            <a:lvl7pPr marL="3081338" indent="-342900" eaLnBrk="0" fontAlgn="base" hangingPunct="0">
              <a:spcBef>
                <a:spcPct val="0"/>
              </a:spcBef>
              <a:spcAft>
                <a:spcPct val="0"/>
              </a:spcAft>
              <a:defRPr sz="2400">
                <a:solidFill>
                  <a:schemeClr val="tx1"/>
                </a:solidFill>
                <a:latin typeface="Arial Narrow" charset="0"/>
                <a:ea typeface="ＭＳ Ｐゴシック" charset="0"/>
              </a:defRPr>
            </a:lvl7pPr>
            <a:lvl8pPr marL="3538538" indent="-342900" eaLnBrk="0" fontAlgn="base" hangingPunct="0">
              <a:spcBef>
                <a:spcPct val="0"/>
              </a:spcBef>
              <a:spcAft>
                <a:spcPct val="0"/>
              </a:spcAft>
              <a:defRPr sz="2400">
                <a:solidFill>
                  <a:schemeClr val="tx1"/>
                </a:solidFill>
                <a:latin typeface="Arial Narrow" charset="0"/>
                <a:ea typeface="ＭＳ Ｐゴシック" charset="0"/>
              </a:defRPr>
            </a:lvl8pPr>
            <a:lvl9pPr marL="3995738" indent="-3429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spcBef>
                <a:spcPct val="20000"/>
              </a:spcBef>
            </a:pPr>
            <a:r>
              <a:rPr lang="en-US" sz="2000" i="1">
                <a:solidFill>
                  <a:srgbClr val="CAD0FE"/>
                </a:solidFill>
                <a:latin typeface="Arial" charset="0"/>
              </a:rPr>
              <a:t>f(X)</a:t>
            </a:r>
          </a:p>
        </p:txBody>
      </p:sp>
      <p:sp>
        <p:nvSpPr>
          <p:cNvPr id="1056797" name="Rectangle 29"/>
          <p:cNvSpPr>
            <a:spLocks noChangeArrowheads="1"/>
          </p:cNvSpPr>
          <p:nvPr/>
        </p:nvSpPr>
        <p:spPr bwMode="auto">
          <a:xfrm>
            <a:off x="355600" y="375347"/>
            <a:ext cx="8448675" cy="479619"/>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eaLnBrk="0" hangingPunct="0">
              <a:lnSpc>
                <a:spcPct val="90000"/>
              </a:lnSpc>
            </a:pPr>
            <a:r>
              <a:rPr lang="en-US" sz="3400" dirty="0" smtClean="0">
                <a:solidFill>
                  <a:srgbClr val="3333FF"/>
                </a:solidFill>
                <a:effectLst>
                  <a:outerShdw blurRad="38100" dist="38100" dir="2700000" algn="tl">
                    <a:srgbClr val="DDDDDD"/>
                  </a:outerShdw>
                </a:effectLst>
                <a:latin typeface="+mj-lt"/>
                <a:ea typeface="MS PGothic" pitchFamily="34" charset="-128"/>
                <a:cs typeface="MS PGothic" charset="0"/>
              </a:rPr>
              <a:t>Boolean </a:t>
            </a:r>
            <a:r>
              <a:rPr lang="en-US" sz="3400" dirty="0">
                <a:solidFill>
                  <a:srgbClr val="3333FF"/>
                </a:solidFill>
                <a:effectLst>
                  <a:outerShdw blurRad="38100" dist="38100" dir="2700000" algn="tl">
                    <a:srgbClr val="DDDDDD"/>
                  </a:outerShdw>
                </a:effectLst>
                <a:latin typeface="+mj-lt"/>
                <a:ea typeface="MS PGothic" pitchFamily="34" charset="-128"/>
                <a:cs typeface="MS PGothic" charset="0"/>
              </a:rPr>
              <a:t>Matching </a:t>
            </a:r>
            <a:r>
              <a:rPr lang="en-US" sz="3400" dirty="0" smtClean="0">
                <a:solidFill>
                  <a:srgbClr val="3333FF"/>
                </a:solidFill>
                <a:effectLst>
                  <a:outerShdw blurRad="38100" dist="38100" dir="2700000" algn="tl">
                    <a:srgbClr val="DDDDDD"/>
                  </a:outerShdw>
                </a:effectLst>
                <a:latin typeface="+mj-lt"/>
                <a:ea typeface="MS PGothic" pitchFamily="34" charset="-128"/>
                <a:cs typeface="MS PGothic" charset="0"/>
              </a:rPr>
              <a:t>Algorithm for </a:t>
            </a:r>
            <a:r>
              <a:rPr lang="en-US" sz="3400" dirty="0">
                <a:solidFill>
                  <a:srgbClr val="3333FF"/>
                </a:solidFill>
                <a:effectLst>
                  <a:outerShdw blurRad="38100" dist="38100" dir="2700000" algn="tl">
                    <a:srgbClr val="DDDDDD"/>
                  </a:outerShdw>
                </a:effectLst>
                <a:latin typeface="+mj-lt"/>
                <a:ea typeface="MS PGothic" pitchFamily="34" charset="-128"/>
                <a:cs typeface="MS PGothic" charset="0"/>
              </a:rPr>
              <a:t>XC4K CLB</a:t>
            </a:r>
          </a:p>
        </p:txBody>
      </p:sp>
    </p:spTree>
    <p:extLst>
      <p:ext uri="{BB962C8B-B14F-4D97-AF65-F5344CB8AC3E}">
        <p14:creationId xmlns:p14="http://schemas.microsoft.com/office/powerpoint/2010/main" val="2685097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67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567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567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567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5677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677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5677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5677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567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11/3/99</a:t>
            </a:r>
          </a:p>
        </p:txBody>
      </p:sp>
      <p:sp>
        <p:nvSpPr>
          <p:cNvPr id="1061890" name="Rectangle 2"/>
          <p:cNvSpPr>
            <a:spLocks noGrp="1" noChangeArrowheads="1"/>
          </p:cNvSpPr>
          <p:nvPr>
            <p:ph type="title"/>
          </p:nvPr>
        </p:nvSpPr>
        <p:spPr>
          <a:xfrm>
            <a:off x="679450" y="317500"/>
            <a:ext cx="7785100" cy="914400"/>
          </a:xfrm>
        </p:spPr>
        <p:txBody>
          <a:bodyPr/>
          <a:lstStyle/>
          <a:p>
            <a:r>
              <a:rPr lang="en-US" dirty="0" smtClean="0">
                <a:latin typeface="Arial Narrow" charset="0"/>
              </a:rPr>
              <a:t>Application to Architecture Evaluation</a:t>
            </a:r>
            <a:r>
              <a:rPr lang="en-US" sz="3200" dirty="0" smtClean="0"/>
              <a:t/>
            </a:r>
            <a:br>
              <a:rPr lang="en-US" sz="3200" dirty="0" smtClean="0"/>
            </a:br>
            <a:r>
              <a:rPr lang="en-US" sz="1800" dirty="0"/>
              <a:t/>
            </a:r>
            <a:br>
              <a:rPr lang="en-US" sz="1800" dirty="0"/>
            </a:br>
            <a:r>
              <a:rPr lang="en-US" sz="1800" dirty="0"/>
              <a:t>-- for MCNC benchmarks</a:t>
            </a:r>
            <a:endParaRPr lang="en-US" sz="2800" dirty="0"/>
          </a:p>
        </p:txBody>
      </p:sp>
      <p:sp>
        <p:nvSpPr>
          <p:cNvPr id="1061891" name="Rectangle 3"/>
          <p:cNvSpPr>
            <a:spLocks noGrp="1" noChangeArrowheads="1"/>
          </p:cNvSpPr>
          <p:nvPr>
            <p:ph type="body" idx="1"/>
          </p:nvPr>
        </p:nvSpPr>
        <p:spPr>
          <a:xfrm>
            <a:off x="1647825" y="4483100"/>
            <a:ext cx="5951538" cy="2057400"/>
          </a:xfrm>
        </p:spPr>
        <p:txBody>
          <a:bodyPr/>
          <a:lstStyle/>
          <a:p>
            <a:pPr>
              <a:buClr>
                <a:srgbClr val="B6FCFD"/>
              </a:buClr>
              <a:buSzPct val="75000"/>
            </a:pPr>
            <a:r>
              <a:rPr lang="en-US"/>
              <a:t>XC4K CLB can implement</a:t>
            </a:r>
          </a:p>
          <a:p>
            <a:pPr lvl="1">
              <a:lnSpc>
                <a:spcPct val="115000"/>
              </a:lnSpc>
            </a:pPr>
            <a:r>
              <a:rPr lang="en-US"/>
              <a:t>98% of 6-input functions</a:t>
            </a:r>
          </a:p>
          <a:p>
            <a:pPr lvl="1">
              <a:lnSpc>
                <a:spcPct val="115000"/>
              </a:lnSpc>
            </a:pPr>
            <a:r>
              <a:rPr lang="en-US"/>
              <a:t>88% of 7-input functions</a:t>
            </a:r>
          </a:p>
          <a:p>
            <a:pPr lvl="1">
              <a:buClr>
                <a:schemeClr val="accent2"/>
              </a:buClr>
              <a:buFont typeface="Monotype Sorts" charset="0"/>
              <a:buChar char="u"/>
            </a:pPr>
            <a:endParaRPr lang="en-US" sz="1800"/>
          </a:p>
        </p:txBody>
      </p:sp>
      <p:graphicFrame>
        <p:nvGraphicFramePr>
          <p:cNvPr id="1061892" name="Object 4"/>
          <p:cNvGraphicFramePr>
            <a:graphicFrameLocks noChangeAspect="1"/>
          </p:cNvGraphicFramePr>
          <p:nvPr/>
        </p:nvGraphicFramePr>
        <p:xfrm>
          <a:off x="2246313" y="2228850"/>
          <a:ext cx="4164012" cy="1944688"/>
        </p:xfrm>
        <a:graphic>
          <a:graphicData uri="http://schemas.openxmlformats.org/presentationml/2006/ole">
            <mc:AlternateContent xmlns:mc="http://schemas.openxmlformats.org/markup-compatibility/2006">
              <mc:Choice xmlns:v="urn:schemas-microsoft-com:vml" Requires="v">
                <p:oleObj spid="_x0000_s31773" name="Worksheet" r:id="rId3" imgW="3895954" imgH="1819656" progId="Excel.Sheet.8">
                  <p:embed/>
                </p:oleObj>
              </mc:Choice>
              <mc:Fallback>
                <p:oleObj name="Worksheet" r:id="rId3" imgW="3895954" imgH="18196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2228850"/>
                        <a:ext cx="4164012" cy="1944688"/>
                      </a:xfrm>
                      <a:prstGeom prst="rect">
                        <a:avLst/>
                      </a:prstGeom>
                      <a:solidFill>
                        <a:srgbClr val="FCFEB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1893" name="Text Box 5"/>
          <p:cNvSpPr txBox="1">
            <a:spLocks noChangeArrowheads="1"/>
          </p:cNvSpPr>
          <p:nvPr/>
        </p:nvSpPr>
        <p:spPr bwMode="auto">
          <a:xfrm>
            <a:off x="1643063" y="1752600"/>
            <a:ext cx="668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400">
                <a:solidFill>
                  <a:schemeClr val="tx1"/>
                </a:solidFill>
                <a:latin typeface="Arial Narrow" charset="0"/>
                <a:ea typeface="ＭＳ Ｐゴシック" charset="0"/>
              </a:defRPr>
            </a:lvl1pPr>
            <a:lvl2pPr marL="742950" indent="-285750">
              <a:defRPr sz="2400">
                <a:solidFill>
                  <a:schemeClr val="tx1"/>
                </a:solidFill>
                <a:latin typeface="Arial Narrow" charset="0"/>
                <a:ea typeface="ＭＳ Ｐゴシック" charset="0"/>
              </a:defRPr>
            </a:lvl2pPr>
            <a:lvl3pPr marL="1143000" indent="-228600">
              <a:defRPr sz="2400">
                <a:solidFill>
                  <a:schemeClr val="tx1"/>
                </a:solidFill>
                <a:latin typeface="Arial Narrow" charset="0"/>
                <a:ea typeface="ＭＳ Ｐゴシック" charset="0"/>
              </a:defRPr>
            </a:lvl3pPr>
            <a:lvl4pPr>
              <a:defRPr sz="2400">
                <a:solidFill>
                  <a:schemeClr val="tx1"/>
                </a:solidFill>
                <a:latin typeface="Arial Narrow" charset="0"/>
                <a:ea typeface="ＭＳ Ｐゴシック" charset="0"/>
              </a:defRPr>
            </a:lvl4pPr>
            <a:lvl5pPr>
              <a:defRPr sz="2400">
                <a:solidFill>
                  <a:schemeClr val="tx1"/>
                </a:solidFill>
                <a:latin typeface="Arial Narrow" charset="0"/>
                <a:ea typeface="ＭＳ Ｐゴシック" charset="0"/>
              </a:defRPr>
            </a:lvl5pPr>
            <a:lvl6pPr eaLnBrk="0" fontAlgn="base" hangingPunct="0">
              <a:spcBef>
                <a:spcPct val="0"/>
              </a:spcBef>
              <a:spcAft>
                <a:spcPct val="0"/>
              </a:spcAft>
              <a:defRPr sz="2400">
                <a:solidFill>
                  <a:schemeClr val="tx1"/>
                </a:solidFill>
                <a:latin typeface="Arial Narrow" charset="0"/>
                <a:ea typeface="ＭＳ Ｐゴシック" charset="0"/>
              </a:defRPr>
            </a:lvl6pPr>
            <a:lvl7pPr eaLnBrk="0" fontAlgn="base" hangingPunct="0">
              <a:spcBef>
                <a:spcPct val="0"/>
              </a:spcBef>
              <a:spcAft>
                <a:spcPct val="0"/>
              </a:spcAft>
              <a:defRPr sz="2400">
                <a:solidFill>
                  <a:schemeClr val="tx1"/>
                </a:solidFill>
                <a:latin typeface="Arial Narrow" charset="0"/>
                <a:ea typeface="ＭＳ Ｐゴシック" charset="0"/>
              </a:defRPr>
            </a:lvl7pPr>
            <a:lvl8pPr eaLnBrk="0" fontAlgn="base" hangingPunct="0">
              <a:spcBef>
                <a:spcPct val="0"/>
              </a:spcBef>
              <a:spcAft>
                <a:spcPct val="0"/>
              </a:spcAft>
              <a:defRPr sz="2400">
                <a:solidFill>
                  <a:schemeClr val="tx1"/>
                </a:solidFill>
                <a:latin typeface="Arial Narrow" charset="0"/>
                <a:ea typeface="ＭＳ Ｐゴシック" charset="0"/>
              </a:defRPr>
            </a:lvl8pPr>
            <a:lvl9pPr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pPr>
            <a:r>
              <a:rPr lang="en-US">
                <a:latin typeface="Arial" charset="0"/>
              </a:rPr>
              <a:t>Experiment:  enumerate all K-input functions</a:t>
            </a:r>
          </a:p>
        </p:txBody>
      </p:sp>
    </p:spTree>
    <p:extLst>
      <p:ext uri="{BB962C8B-B14F-4D97-AF65-F5344CB8AC3E}">
        <p14:creationId xmlns:p14="http://schemas.microsoft.com/office/powerpoint/2010/main" val="2891418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61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61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Date Placeholder 3"/>
          <p:cNvSpPr>
            <a:spLocks noGrp="1"/>
          </p:cNvSpPr>
          <p:nvPr>
            <p:ph type="dt" sz="half" idx="10"/>
          </p:nvPr>
        </p:nvSpPr>
        <p:spPr/>
        <p:txBody>
          <a:bodyPr/>
          <a:lstStyle/>
          <a:p>
            <a:r>
              <a:rPr lang="en-US"/>
              <a:t>Jason Cong/UCLA</a:t>
            </a:r>
          </a:p>
        </p:txBody>
      </p:sp>
      <p:sp>
        <p:nvSpPr>
          <p:cNvPr id="92" name="Slide Number Placeholder 5"/>
          <p:cNvSpPr>
            <a:spLocks noGrp="1"/>
          </p:cNvSpPr>
          <p:nvPr>
            <p:ph type="sldNum" sz="quarter" idx="12"/>
          </p:nvPr>
        </p:nvSpPr>
        <p:spPr/>
        <p:txBody>
          <a:bodyPr/>
          <a:lstStyle/>
          <a:p>
            <a:fld id="{3DDAFAA4-1BCB-0F49-9C3D-DE0B103C5093}" type="slidenum">
              <a:rPr lang="en-US"/>
              <a:pPr/>
              <a:t>19</a:t>
            </a:fld>
            <a:endParaRPr lang="en-US"/>
          </a:p>
        </p:txBody>
      </p:sp>
      <p:sp>
        <p:nvSpPr>
          <p:cNvPr id="167938" name="Rectangle 2"/>
          <p:cNvSpPr>
            <a:spLocks noGrp="1" noChangeArrowheads="1"/>
          </p:cNvSpPr>
          <p:nvPr>
            <p:ph type="title"/>
          </p:nvPr>
        </p:nvSpPr>
        <p:spPr>
          <a:xfrm>
            <a:off x="0" y="230188"/>
            <a:ext cx="9144000" cy="912812"/>
          </a:xfrm>
          <a:noFill/>
          <a:ln/>
        </p:spPr>
        <p:txBody>
          <a:bodyPr/>
          <a:lstStyle/>
          <a:p>
            <a:r>
              <a:rPr lang="en-US" dirty="0">
                <a:latin typeface="Arial Narrow" charset="0"/>
              </a:rPr>
              <a:t>Application to Architecture Evaluation</a:t>
            </a:r>
            <a:r>
              <a:rPr lang="en-US" sz="3200" dirty="0"/>
              <a:t/>
            </a:r>
            <a:br>
              <a:rPr lang="en-US" sz="3200" dirty="0"/>
            </a:br>
            <a:r>
              <a:rPr lang="en-US" sz="2400" dirty="0"/>
              <a:t>(logic capability </a:t>
            </a:r>
            <a:r>
              <a:rPr lang="en-US" sz="2400" dirty="0" err="1"/>
              <a:t>v.s</a:t>
            </a:r>
            <a:r>
              <a:rPr lang="en-US" sz="2400" dirty="0"/>
              <a:t>. silicon area)</a:t>
            </a:r>
            <a:endParaRPr lang="en-US" sz="3200" dirty="0"/>
          </a:p>
        </p:txBody>
      </p:sp>
      <p:grpSp>
        <p:nvGrpSpPr>
          <p:cNvPr id="167939" name="Group 3"/>
          <p:cNvGrpSpPr>
            <a:grpSpLocks/>
          </p:cNvGrpSpPr>
          <p:nvPr/>
        </p:nvGrpSpPr>
        <p:grpSpPr bwMode="auto">
          <a:xfrm>
            <a:off x="547511" y="4722814"/>
            <a:ext cx="3685822" cy="1296987"/>
            <a:chOff x="388" y="2976"/>
            <a:chExt cx="2612" cy="816"/>
          </a:xfrm>
        </p:grpSpPr>
        <p:sp>
          <p:nvSpPr>
            <p:cNvPr id="167940" name="Rectangle 4"/>
            <p:cNvSpPr>
              <a:spLocks noChangeArrowheads="1"/>
            </p:cNvSpPr>
            <p:nvPr/>
          </p:nvSpPr>
          <p:spPr bwMode="auto">
            <a:xfrm>
              <a:off x="1758" y="3323"/>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1" name="Text Box 5"/>
            <p:cNvSpPr txBox="1">
              <a:spLocks noChangeArrowheads="1"/>
            </p:cNvSpPr>
            <p:nvPr/>
          </p:nvSpPr>
          <p:spPr bwMode="auto">
            <a:xfrm>
              <a:off x="388" y="3168"/>
              <a:ext cx="1107"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0"/>
                </a:spcBef>
              </a:pPr>
              <a:r>
                <a:rPr lang="en-US" sz="1800" b="0">
                  <a:solidFill>
                    <a:schemeClr val="tx2"/>
                  </a:solidFill>
                </a:rPr>
                <a:t>XC4K(0,4,3)</a:t>
              </a:r>
            </a:p>
            <a:p>
              <a:pPr algn="ctr" eaLnBrk="0" hangingPunct="0">
                <a:spcBef>
                  <a:spcPct val="0"/>
                </a:spcBef>
              </a:pPr>
              <a:r>
                <a:rPr lang="en-US" sz="1800" b="0">
                  <a:solidFill>
                    <a:schemeClr val="tx2"/>
                  </a:solidFill>
                </a:rPr>
                <a:t>24 Memory cells</a:t>
              </a:r>
            </a:p>
            <a:p>
              <a:pPr algn="ctr" eaLnBrk="0" hangingPunct="0">
                <a:spcBef>
                  <a:spcPct val="0"/>
                </a:spcBef>
              </a:pPr>
              <a:r>
                <a:rPr lang="en-US" sz="1800" b="0">
                  <a:solidFill>
                    <a:schemeClr val="tx2"/>
                  </a:solidFill>
                </a:rPr>
                <a:t>( &gt; 4 inputs)</a:t>
              </a:r>
            </a:p>
          </p:txBody>
        </p:sp>
        <p:sp>
          <p:nvSpPr>
            <p:cNvPr id="167942" name="Line 6"/>
            <p:cNvSpPr>
              <a:spLocks noChangeShapeType="1"/>
            </p:cNvSpPr>
            <p:nvPr/>
          </p:nvSpPr>
          <p:spPr bwMode="auto">
            <a:xfrm flipV="1">
              <a:off x="1542" y="3408"/>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3" name="Line 7"/>
            <p:cNvSpPr>
              <a:spLocks noChangeShapeType="1"/>
            </p:cNvSpPr>
            <p:nvPr/>
          </p:nvSpPr>
          <p:spPr bwMode="auto">
            <a:xfrm flipV="1">
              <a:off x="1542" y="350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4" name="Line 8"/>
            <p:cNvSpPr>
              <a:spLocks noChangeShapeType="1"/>
            </p:cNvSpPr>
            <p:nvPr/>
          </p:nvSpPr>
          <p:spPr bwMode="auto">
            <a:xfrm flipV="1">
              <a:off x="1542" y="3600"/>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5" name="Line 9"/>
            <p:cNvSpPr>
              <a:spLocks noChangeShapeType="1"/>
            </p:cNvSpPr>
            <p:nvPr/>
          </p:nvSpPr>
          <p:spPr bwMode="auto">
            <a:xfrm flipV="1">
              <a:off x="1542" y="369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6" name="Text Box 10"/>
            <p:cNvSpPr txBox="1">
              <a:spLocks noChangeArrowheads="1"/>
            </p:cNvSpPr>
            <p:nvPr/>
          </p:nvSpPr>
          <p:spPr bwMode="auto">
            <a:xfrm>
              <a:off x="1820" y="3408"/>
              <a:ext cx="2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G</a:t>
              </a:r>
            </a:p>
          </p:txBody>
        </p:sp>
        <p:sp>
          <p:nvSpPr>
            <p:cNvPr id="167947" name="Rectangle 11"/>
            <p:cNvSpPr>
              <a:spLocks noChangeArrowheads="1"/>
            </p:cNvSpPr>
            <p:nvPr/>
          </p:nvSpPr>
          <p:spPr bwMode="auto">
            <a:xfrm>
              <a:off x="2514" y="2976"/>
              <a:ext cx="324" cy="3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8" name="Text Box 12"/>
            <p:cNvSpPr txBox="1">
              <a:spLocks noChangeArrowheads="1"/>
            </p:cNvSpPr>
            <p:nvPr/>
          </p:nvSpPr>
          <p:spPr bwMode="auto">
            <a:xfrm>
              <a:off x="2522" y="3024"/>
              <a:ext cx="2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H</a:t>
              </a:r>
            </a:p>
          </p:txBody>
        </p:sp>
        <p:sp>
          <p:nvSpPr>
            <p:cNvPr id="167949" name="Line 13"/>
            <p:cNvSpPr>
              <a:spLocks noChangeShapeType="1"/>
            </p:cNvSpPr>
            <p:nvPr/>
          </p:nvSpPr>
          <p:spPr bwMode="auto">
            <a:xfrm>
              <a:off x="2136" y="3575"/>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0" name="Line 14"/>
            <p:cNvSpPr>
              <a:spLocks noChangeShapeType="1"/>
            </p:cNvSpPr>
            <p:nvPr/>
          </p:nvSpPr>
          <p:spPr bwMode="auto">
            <a:xfrm>
              <a:off x="2298" y="3287"/>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1" name="Line 15"/>
            <p:cNvSpPr>
              <a:spLocks noChangeShapeType="1"/>
            </p:cNvSpPr>
            <p:nvPr/>
          </p:nvSpPr>
          <p:spPr bwMode="auto">
            <a:xfrm>
              <a:off x="2298" y="3287"/>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2" name="Line 16"/>
            <p:cNvSpPr>
              <a:spLocks noChangeShapeType="1"/>
            </p:cNvSpPr>
            <p:nvPr/>
          </p:nvSpPr>
          <p:spPr bwMode="auto">
            <a:xfrm>
              <a:off x="1542" y="3191"/>
              <a:ext cx="9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3" name="Line 17"/>
            <p:cNvSpPr>
              <a:spLocks noChangeShapeType="1"/>
            </p:cNvSpPr>
            <p:nvPr/>
          </p:nvSpPr>
          <p:spPr bwMode="auto">
            <a:xfrm>
              <a:off x="2838" y="3168"/>
              <a:ext cx="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4" name="Line 18"/>
            <p:cNvSpPr>
              <a:spLocks noChangeShapeType="1"/>
            </p:cNvSpPr>
            <p:nvPr/>
          </p:nvSpPr>
          <p:spPr bwMode="auto">
            <a:xfrm>
              <a:off x="1542" y="3072"/>
              <a:ext cx="9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7955" name="Group 19"/>
          <p:cNvGrpSpPr>
            <a:grpSpLocks/>
          </p:cNvGrpSpPr>
          <p:nvPr/>
        </p:nvGrpSpPr>
        <p:grpSpPr bwMode="auto">
          <a:xfrm>
            <a:off x="4673600" y="4421188"/>
            <a:ext cx="4217811" cy="1979612"/>
            <a:chOff x="3312" y="2784"/>
            <a:chExt cx="2989" cy="1248"/>
          </a:xfrm>
        </p:grpSpPr>
        <p:sp>
          <p:nvSpPr>
            <p:cNvPr id="167956" name="Rectangle 20"/>
            <p:cNvSpPr>
              <a:spLocks noChangeArrowheads="1"/>
            </p:cNvSpPr>
            <p:nvPr/>
          </p:nvSpPr>
          <p:spPr bwMode="auto">
            <a:xfrm>
              <a:off x="3846" y="3563"/>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7" name="Text Box 21"/>
            <p:cNvSpPr txBox="1">
              <a:spLocks noChangeArrowheads="1"/>
            </p:cNvSpPr>
            <p:nvPr/>
          </p:nvSpPr>
          <p:spPr bwMode="auto">
            <a:xfrm>
              <a:off x="5007" y="3216"/>
              <a:ext cx="129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0"/>
                </a:spcBef>
              </a:pPr>
              <a:r>
                <a:rPr lang="en-US" sz="1800" b="0">
                  <a:solidFill>
                    <a:schemeClr val="tx2"/>
                  </a:solidFill>
                </a:rPr>
                <a:t>XC4K(3/4,4,2) </a:t>
              </a:r>
            </a:p>
            <a:p>
              <a:pPr algn="ctr" eaLnBrk="0" hangingPunct="0">
                <a:spcBef>
                  <a:spcPct val="0"/>
                </a:spcBef>
              </a:pPr>
              <a:r>
                <a:rPr lang="en-US" sz="1800" b="0">
                  <a:solidFill>
                    <a:schemeClr val="tx2"/>
                  </a:solidFill>
                </a:rPr>
                <a:t>28,36 Memory cells</a:t>
              </a:r>
            </a:p>
            <a:p>
              <a:pPr algn="ctr" eaLnBrk="0" hangingPunct="0">
                <a:spcBef>
                  <a:spcPct val="0"/>
                </a:spcBef>
              </a:pPr>
              <a:r>
                <a:rPr lang="en-US" sz="1800" b="0">
                  <a:solidFill>
                    <a:schemeClr val="tx2"/>
                  </a:solidFill>
                </a:rPr>
                <a:t>( &gt; 4 inputs)</a:t>
              </a:r>
            </a:p>
          </p:txBody>
        </p:sp>
        <p:sp>
          <p:nvSpPr>
            <p:cNvPr id="167958" name="Line 22"/>
            <p:cNvSpPr>
              <a:spLocks noChangeShapeType="1"/>
            </p:cNvSpPr>
            <p:nvPr/>
          </p:nvSpPr>
          <p:spPr bwMode="auto">
            <a:xfrm flipV="1">
              <a:off x="3630" y="2855"/>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59" name="Line 23"/>
            <p:cNvSpPr>
              <a:spLocks noChangeShapeType="1"/>
            </p:cNvSpPr>
            <p:nvPr/>
          </p:nvSpPr>
          <p:spPr bwMode="auto">
            <a:xfrm flipV="1">
              <a:off x="3630" y="3168"/>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0" name="Line 24"/>
            <p:cNvSpPr>
              <a:spLocks noChangeShapeType="1"/>
            </p:cNvSpPr>
            <p:nvPr/>
          </p:nvSpPr>
          <p:spPr bwMode="auto">
            <a:xfrm flipV="1">
              <a:off x="3630" y="3648"/>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1" name="Line 25"/>
            <p:cNvSpPr>
              <a:spLocks noChangeShapeType="1"/>
            </p:cNvSpPr>
            <p:nvPr/>
          </p:nvSpPr>
          <p:spPr bwMode="auto">
            <a:xfrm flipV="1">
              <a:off x="3630" y="374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2" name="Line 26"/>
            <p:cNvSpPr>
              <a:spLocks noChangeShapeType="1"/>
            </p:cNvSpPr>
            <p:nvPr/>
          </p:nvSpPr>
          <p:spPr bwMode="auto">
            <a:xfrm flipV="1">
              <a:off x="3630" y="3840"/>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3" name="Line 27"/>
            <p:cNvSpPr>
              <a:spLocks noChangeShapeType="1"/>
            </p:cNvSpPr>
            <p:nvPr/>
          </p:nvSpPr>
          <p:spPr bwMode="auto">
            <a:xfrm flipV="1">
              <a:off x="3630" y="393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4" name="Text Box 28"/>
            <p:cNvSpPr txBox="1">
              <a:spLocks noChangeArrowheads="1"/>
            </p:cNvSpPr>
            <p:nvPr/>
          </p:nvSpPr>
          <p:spPr bwMode="auto">
            <a:xfrm>
              <a:off x="3908" y="3648"/>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G</a:t>
              </a:r>
            </a:p>
          </p:txBody>
        </p:sp>
        <p:sp>
          <p:nvSpPr>
            <p:cNvPr id="167965" name="Rectangle 29"/>
            <p:cNvSpPr>
              <a:spLocks noChangeArrowheads="1"/>
            </p:cNvSpPr>
            <p:nvPr/>
          </p:nvSpPr>
          <p:spPr bwMode="auto">
            <a:xfrm>
              <a:off x="3846" y="2784"/>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6" name="Rectangle 30"/>
            <p:cNvSpPr>
              <a:spLocks noChangeArrowheads="1"/>
            </p:cNvSpPr>
            <p:nvPr/>
          </p:nvSpPr>
          <p:spPr bwMode="auto">
            <a:xfrm>
              <a:off x="4602" y="3216"/>
              <a:ext cx="294" cy="3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67" name="Text Box 31"/>
            <p:cNvSpPr txBox="1">
              <a:spLocks noChangeArrowheads="1"/>
            </p:cNvSpPr>
            <p:nvPr/>
          </p:nvSpPr>
          <p:spPr bwMode="auto">
            <a:xfrm>
              <a:off x="3900" y="2880"/>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F</a:t>
              </a:r>
            </a:p>
          </p:txBody>
        </p:sp>
        <p:sp>
          <p:nvSpPr>
            <p:cNvPr id="167968" name="Text Box 32"/>
            <p:cNvSpPr txBox="1">
              <a:spLocks noChangeArrowheads="1"/>
            </p:cNvSpPr>
            <p:nvPr/>
          </p:nvSpPr>
          <p:spPr bwMode="auto">
            <a:xfrm>
              <a:off x="4610" y="3264"/>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H</a:t>
              </a:r>
            </a:p>
          </p:txBody>
        </p:sp>
        <p:sp>
          <p:nvSpPr>
            <p:cNvPr id="167969" name="Line 33"/>
            <p:cNvSpPr>
              <a:spLocks noChangeShapeType="1"/>
            </p:cNvSpPr>
            <p:nvPr/>
          </p:nvSpPr>
          <p:spPr bwMode="auto">
            <a:xfrm>
              <a:off x="4224" y="2999"/>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0" name="Line 34"/>
            <p:cNvSpPr>
              <a:spLocks noChangeShapeType="1"/>
            </p:cNvSpPr>
            <p:nvPr/>
          </p:nvSpPr>
          <p:spPr bwMode="auto">
            <a:xfrm>
              <a:off x="4386" y="2999"/>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1" name="Line 35"/>
            <p:cNvSpPr>
              <a:spLocks noChangeShapeType="1"/>
            </p:cNvSpPr>
            <p:nvPr/>
          </p:nvSpPr>
          <p:spPr bwMode="auto">
            <a:xfrm>
              <a:off x="4386" y="3287"/>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2" name="Line 36"/>
            <p:cNvSpPr>
              <a:spLocks noChangeShapeType="1"/>
            </p:cNvSpPr>
            <p:nvPr/>
          </p:nvSpPr>
          <p:spPr bwMode="auto">
            <a:xfrm>
              <a:off x="4224" y="3815"/>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3" name="Line 37"/>
            <p:cNvSpPr>
              <a:spLocks noChangeShapeType="1"/>
            </p:cNvSpPr>
            <p:nvPr/>
          </p:nvSpPr>
          <p:spPr bwMode="auto">
            <a:xfrm>
              <a:off x="4386" y="3527"/>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4" name="Line 38"/>
            <p:cNvSpPr>
              <a:spLocks noChangeShapeType="1"/>
            </p:cNvSpPr>
            <p:nvPr/>
          </p:nvSpPr>
          <p:spPr bwMode="auto">
            <a:xfrm>
              <a:off x="4386" y="3527"/>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5" name="Line 39"/>
            <p:cNvSpPr>
              <a:spLocks noChangeShapeType="1"/>
            </p:cNvSpPr>
            <p:nvPr/>
          </p:nvSpPr>
          <p:spPr bwMode="auto">
            <a:xfrm>
              <a:off x="4926" y="3408"/>
              <a:ext cx="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6" name="Line 40"/>
            <p:cNvSpPr>
              <a:spLocks noChangeShapeType="1"/>
            </p:cNvSpPr>
            <p:nvPr/>
          </p:nvSpPr>
          <p:spPr bwMode="auto">
            <a:xfrm>
              <a:off x="3696" y="2928"/>
              <a:ext cx="0" cy="19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77" name="Text Box 41"/>
            <p:cNvSpPr txBox="1">
              <a:spLocks noChangeArrowheads="1"/>
            </p:cNvSpPr>
            <p:nvPr/>
          </p:nvSpPr>
          <p:spPr bwMode="auto">
            <a:xfrm>
              <a:off x="3312" y="2889"/>
              <a:ext cx="35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800">
                  <a:solidFill>
                    <a:srgbClr val="C0FEF9"/>
                  </a:solidFill>
                  <a:latin typeface="Arial" charset="0"/>
                </a:rPr>
                <a:t>3,4</a:t>
              </a:r>
            </a:p>
          </p:txBody>
        </p:sp>
      </p:grpSp>
      <p:grpSp>
        <p:nvGrpSpPr>
          <p:cNvPr id="167978" name="Group 42"/>
          <p:cNvGrpSpPr>
            <a:grpSpLocks/>
          </p:cNvGrpSpPr>
          <p:nvPr/>
        </p:nvGrpSpPr>
        <p:grpSpPr bwMode="auto">
          <a:xfrm>
            <a:off x="541866" y="1905000"/>
            <a:ext cx="3691467" cy="1981200"/>
            <a:chOff x="384" y="1200"/>
            <a:chExt cx="2616" cy="1248"/>
          </a:xfrm>
        </p:grpSpPr>
        <p:sp>
          <p:nvSpPr>
            <p:cNvPr id="167979" name="Rectangle 43"/>
            <p:cNvSpPr>
              <a:spLocks noChangeArrowheads="1"/>
            </p:cNvSpPr>
            <p:nvPr/>
          </p:nvSpPr>
          <p:spPr bwMode="auto">
            <a:xfrm>
              <a:off x="1758" y="1979"/>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0" name="Text Box 44"/>
            <p:cNvSpPr txBox="1">
              <a:spLocks noChangeArrowheads="1"/>
            </p:cNvSpPr>
            <p:nvPr/>
          </p:nvSpPr>
          <p:spPr bwMode="auto">
            <a:xfrm>
              <a:off x="384" y="1728"/>
              <a:ext cx="1107"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0"/>
                </a:spcBef>
              </a:pPr>
              <a:r>
                <a:rPr lang="en-US" sz="1800" b="0">
                  <a:solidFill>
                    <a:schemeClr val="tx2"/>
                  </a:solidFill>
                </a:rPr>
                <a:t>XC4K CLB</a:t>
              </a:r>
            </a:p>
            <a:p>
              <a:pPr algn="ctr" eaLnBrk="0" hangingPunct="0">
                <a:spcBef>
                  <a:spcPct val="0"/>
                </a:spcBef>
              </a:pPr>
              <a:r>
                <a:rPr lang="en-US" sz="1800" b="0">
                  <a:solidFill>
                    <a:schemeClr val="tx2"/>
                  </a:solidFill>
                </a:rPr>
                <a:t>40 Memory cells</a:t>
              </a:r>
            </a:p>
            <a:p>
              <a:pPr algn="ctr" eaLnBrk="0" hangingPunct="0">
                <a:spcBef>
                  <a:spcPct val="0"/>
                </a:spcBef>
              </a:pPr>
              <a:r>
                <a:rPr lang="en-US" sz="1800" b="0">
                  <a:solidFill>
                    <a:schemeClr val="tx2"/>
                  </a:solidFill>
                </a:rPr>
                <a:t>( &gt; 5 inputs)</a:t>
              </a:r>
            </a:p>
          </p:txBody>
        </p:sp>
        <p:sp>
          <p:nvSpPr>
            <p:cNvPr id="167981" name="Line 45"/>
            <p:cNvSpPr>
              <a:spLocks noChangeShapeType="1"/>
            </p:cNvSpPr>
            <p:nvPr/>
          </p:nvSpPr>
          <p:spPr bwMode="auto">
            <a:xfrm flipV="1">
              <a:off x="1542" y="129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2" name="Line 46"/>
            <p:cNvSpPr>
              <a:spLocks noChangeShapeType="1"/>
            </p:cNvSpPr>
            <p:nvPr/>
          </p:nvSpPr>
          <p:spPr bwMode="auto">
            <a:xfrm flipV="1">
              <a:off x="1542" y="1392"/>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3" name="Line 47"/>
            <p:cNvSpPr>
              <a:spLocks noChangeShapeType="1"/>
            </p:cNvSpPr>
            <p:nvPr/>
          </p:nvSpPr>
          <p:spPr bwMode="auto">
            <a:xfrm flipV="1">
              <a:off x="1542" y="1488"/>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4" name="Line 48"/>
            <p:cNvSpPr>
              <a:spLocks noChangeShapeType="1"/>
            </p:cNvSpPr>
            <p:nvPr/>
          </p:nvSpPr>
          <p:spPr bwMode="auto">
            <a:xfrm flipV="1">
              <a:off x="1542" y="158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5" name="Line 49"/>
            <p:cNvSpPr>
              <a:spLocks noChangeShapeType="1"/>
            </p:cNvSpPr>
            <p:nvPr/>
          </p:nvSpPr>
          <p:spPr bwMode="auto">
            <a:xfrm flipV="1">
              <a:off x="1542" y="206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6" name="Line 50"/>
            <p:cNvSpPr>
              <a:spLocks noChangeShapeType="1"/>
            </p:cNvSpPr>
            <p:nvPr/>
          </p:nvSpPr>
          <p:spPr bwMode="auto">
            <a:xfrm flipV="1">
              <a:off x="1542" y="2160"/>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7" name="Line 51"/>
            <p:cNvSpPr>
              <a:spLocks noChangeShapeType="1"/>
            </p:cNvSpPr>
            <p:nvPr/>
          </p:nvSpPr>
          <p:spPr bwMode="auto">
            <a:xfrm flipV="1">
              <a:off x="1542" y="225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8" name="Line 52"/>
            <p:cNvSpPr>
              <a:spLocks noChangeShapeType="1"/>
            </p:cNvSpPr>
            <p:nvPr/>
          </p:nvSpPr>
          <p:spPr bwMode="auto">
            <a:xfrm flipV="1">
              <a:off x="1542" y="2352"/>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89" name="Text Box 53"/>
            <p:cNvSpPr txBox="1">
              <a:spLocks noChangeArrowheads="1"/>
            </p:cNvSpPr>
            <p:nvPr/>
          </p:nvSpPr>
          <p:spPr bwMode="auto">
            <a:xfrm>
              <a:off x="1820" y="2064"/>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dirty="0">
                  <a:solidFill>
                    <a:schemeClr val="bg1"/>
                  </a:solidFill>
                </a:rPr>
                <a:t>G</a:t>
              </a:r>
            </a:p>
          </p:txBody>
        </p:sp>
        <p:sp>
          <p:nvSpPr>
            <p:cNvPr id="167990" name="Rectangle 54"/>
            <p:cNvSpPr>
              <a:spLocks noChangeArrowheads="1"/>
            </p:cNvSpPr>
            <p:nvPr/>
          </p:nvSpPr>
          <p:spPr bwMode="auto">
            <a:xfrm>
              <a:off x="1758" y="1200"/>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1" name="Rectangle 55"/>
            <p:cNvSpPr>
              <a:spLocks noChangeArrowheads="1"/>
            </p:cNvSpPr>
            <p:nvPr/>
          </p:nvSpPr>
          <p:spPr bwMode="auto">
            <a:xfrm>
              <a:off x="2514" y="1632"/>
              <a:ext cx="324" cy="38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2" name="Text Box 56"/>
            <p:cNvSpPr txBox="1">
              <a:spLocks noChangeArrowheads="1"/>
            </p:cNvSpPr>
            <p:nvPr/>
          </p:nvSpPr>
          <p:spPr bwMode="auto">
            <a:xfrm>
              <a:off x="1812" y="1296"/>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dirty="0">
                  <a:solidFill>
                    <a:schemeClr val="bg1"/>
                  </a:solidFill>
                </a:rPr>
                <a:t>F</a:t>
              </a:r>
            </a:p>
          </p:txBody>
        </p:sp>
        <p:sp>
          <p:nvSpPr>
            <p:cNvPr id="167993" name="Text Box 57"/>
            <p:cNvSpPr txBox="1">
              <a:spLocks noChangeArrowheads="1"/>
            </p:cNvSpPr>
            <p:nvPr/>
          </p:nvSpPr>
          <p:spPr bwMode="auto">
            <a:xfrm>
              <a:off x="2522" y="1680"/>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H</a:t>
              </a:r>
            </a:p>
          </p:txBody>
        </p:sp>
        <p:sp>
          <p:nvSpPr>
            <p:cNvPr id="167994" name="Line 58"/>
            <p:cNvSpPr>
              <a:spLocks noChangeShapeType="1"/>
            </p:cNvSpPr>
            <p:nvPr/>
          </p:nvSpPr>
          <p:spPr bwMode="auto">
            <a:xfrm>
              <a:off x="2136" y="1415"/>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5" name="Line 59"/>
            <p:cNvSpPr>
              <a:spLocks noChangeShapeType="1"/>
            </p:cNvSpPr>
            <p:nvPr/>
          </p:nvSpPr>
          <p:spPr bwMode="auto">
            <a:xfrm>
              <a:off x="2298" y="1415"/>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6" name="Line 60"/>
            <p:cNvSpPr>
              <a:spLocks noChangeShapeType="1"/>
            </p:cNvSpPr>
            <p:nvPr/>
          </p:nvSpPr>
          <p:spPr bwMode="auto">
            <a:xfrm>
              <a:off x="2298" y="170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7" name="Line 61"/>
            <p:cNvSpPr>
              <a:spLocks noChangeShapeType="1"/>
            </p:cNvSpPr>
            <p:nvPr/>
          </p:nvSpPr>
          <p:spPr bwMode="auto">
            <a:xfrm>
              <a:off x="2136" y="2231"/>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8" name="Line 62"/>
            <p:cNvSpPr>
              <a:spLocks noChangeShapeType="1"/>
            </p:cNvSpPr>
            <p:nvPr/>
          </p:nvSpPr>
          <p:spPr bwMode="auto">
            <a:xfrm>
              <a:off x="2298" y="1943"/>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99" name="Line 63"/>
            <p:cNvSpPr>
              <a:spLocks noChangeShapeType="1"/>
            </p:cNvSpPr>
            <p:nvPr/>
          </p:nvSpPr>
          <p:spPr bwMode="auto">
            <a:xfrm>
              <a:off x="2298" y="194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0" name="Line 64"/>
            <p:cNvSpPr>
              <a:spLocks noChangeShapeType="1"/>
            </p:cNvSpPr>
            <p:nvPr/>
          </p:nvSpPr>
          <p:spPr bwMode="auto">
            <a:xfrm>
              <a:off x="1542" y="1824"/>
              <a:ext cx="9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1" name="Line 65"/>
            <p:cNvSpPr>
              <a:spLocks noChangeShapeType="1"/>
            </p:cNvSpPr>
            <p:nvPr/>
          </p:nvSpPr>
          <p:spPr bwMode="auto">
            <a:xfrm>
              <a:off x="2838" y="1824"/>
              <a:ext cx="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2" name="Text Box 66"/>
            <p:cNvSpPr txBox="1">
              <a:spLocks noChangeArrowheads="1"/>
            </p:cNvSpPr>
            <p:nvPr/>
          </p:nvSpPr>
          <p:spPr bwMode="auto">
            <a:xfrm>
              <a:off x="1536" y="1632"/>
              <a:ext cx="4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a:solidFill>
                    <a:srgbClr val="B6FCFD"/>
                  </a:solidFill>
                  <a:latin typeface="Arial" charset="0"/>
                </a:rPr>
                <a:t>H1</a:t>
              </a:r>
              <a:endParaRPr lang="en-US">
                <a:solidFill>
                  <a:srgbClr val="C0FEF9"/>
                </a:solidFill>
                <a:latin typeface="Arial" charset="0"/>
              </a:endParaRPr>
            </a:p>
          </p:txBody>
        </p:sp>
      </p:grpSp>
      <p:grpSp>
        <p:nvGrpSpPr>
          <p:cNvPr id="168003" name="Group 67"/>
          <p:cNvGrpSpPr>
            <a:grpSpLocks/>
          </p:cNvGrpSpPr>
          <p:nvPr/>
        </p:nvGrpSpPr>
        <p:grpSpPr bwMode="auto">
          <a:xfrm>
            <a:off x="4538133" y="1905000"/>
            <a:ext cx="4289778" cy="1909763"/>
            <a:chOff x="3216" y="1200"/>
            <a:chExt cx="3040" cy="1203"/>
          </a:xfrm>
        </p:grpSpPr>
        <p:sp>
          <p:nvSpPr>
            <p:cNvPr id="168004" name="Rectangle 68"/>
            <p:cNvSpPr>
              <a:spLocks noChangeArrowheads="1"/>
            </p:cNvSpPr>
            <p:nvPr/>
          </p:nvSpPr>
          <p:spPr bwMode="auto">
            <a:xfrm>
              <a:off x="3846" y="1908"/>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5" name="Text Box 69"/>
            <p:cNvSpPr txBox="1">
              <a:spLocks noChangeArrowheads="1"/>
            </p:cNvSpPr>
            <p:nvPr/>
          </p:nvSpPr>
          <p:spPr bwMode="auto">
            <a:xfrm>
              <a:off x="4955" y="1632"/>
              <a:ext cx="130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0"/>
                </a:spcBef>
              </a:pPr>
              <a:r>
                <a:rPr lang="en-US" sz="1800" b="0">
                  <a:solidFill>
                    <a:schemeClr val="tx2"/>
                  </a:solidFill>
                </a:rPr>
                <a:t>XC5K</a:t>
              </a:r>
            </a:p>
            <a:p>
              <a:pPr algn="ctr" eaLnBrk="0" hangingPunct="0">
                <a:spcBef>
                  <a:spcPct val="0"/>
                </a:spcBef>
              </a:pPr>
              <a:r>
                <a:rPr lang="en-US" sz="1800" b="0">
                  <a:solidFill>
                    <a:schemeClr val="tx2"/>
                  </a:solidFill>
                </a:rPr>
                <a:t>24-48 Memory cells</a:t>
              </a:r>
            </a:p>
            <a:p>
              <a:pPr algn="ctr" eaLnBrk="0" hangingPunct="0">
                <a:spcBef>
                  <a:spcPct val="0"/>
                </a:spcBef>
              </a:pPr>
              <a:r>
                <a:rPr lang="en-US" sz="1800" b="0">
                  <a:solidFill>
                    <a:schemeClr val="tx2"/>
                  </a:solidFill>
                </a:rPr>
                <a:t>( &gt; 4 or 5 inputs)</a:t>
              </a:r>
            </a:p>
          </p:txBody>
        </p:sp>
        <p:sp>
          <p:nvSpPr>
            <p:cNvPr id="168006" name="Line 70"/>
            <p:cNvSpPr>
              <a:spLocks noChangeShapeType="1"/>
            </p:cNvSpPr>
            <p:nvPr/>
          </p:nvSpPr>
          <p:spPr bwMode="auto">
            <a:xfrm flipV="1">
              <a:off x="3630" y="1296"/>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7" name="Line 71"/>
            <p:cNvSpPr>
              <a:spLocks noChangeShapeType="1"/>
            </p:cNvSpPr>
            <p:nvPr/>
          </p:nvSpPr>
          <p:spPr bwMode="auto">
            <a:xfrm flipV="1">
              <a:off x="3630" y="1584"/>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8" name="Line 72"/>
            <p:cNvSpPr>
              <a:spLocks noChangeShapeType="1"/>
            </p:cNvSpPr>
            <p:nvPr/>
          </p:nvSpPr>
          <p:spPr bwMode="auto">
            <a:xfrm flipV="1">
              <a:off x="3630" y="199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09" name="Line 73"/>
            <p:cNvSpPr>
              <a:spLocks noChangeShapeType="1"/>
            </p:cNvSpPr>
            <p:nvPr/>
          </p:nvSpPr>
          <p:spPr bwMode="auto">
            <a:xfrm flipV="1">
              <a:off x="3630" y="2089"/>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0" name="Line 74"/>
            <p:cNvSpPr>
              <a:spLocks noChangeShapeType="1"/>
            </p:cNvSpPr>
            <p:nvPr/>
          </p:nvSpPr>
          <p:spPr bwMode="auto">
            <a:xfrm flipV="1">
              <a:off x="3630" y="2185"/>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1" name="Line 75"/>
            <p:cNvSpPr>
              <a:spLocks noChangeShapeType="1"/>
            </p:cNvSpPr>
            <p:nvPr/>
          </p:nvSpPr>
          <p:spPr bwMode="auto">
            <a:xfrm flipV="1">
              <a:off x="3630" y="2281"/>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2" name="Text Box 76"/>
            <p:cNvSpPr txBox="1">
              <a:spLocks noChangeArrowheads="1"/>
            </p:cNvSpPr>
            <p:nvPr/>
          </p:nvSpPr>
          <p:spPr bwMode="auto">
            <a:xfrm>
              <a:off x="3908" y="1993"/>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G</a:t>
              </a:r>
            </a:p>
          </p:txBody>
        </p:sp>
        <p:sp>
          <p:nvSpPr>
            <p:cNvPr id="168013" name="Rectangle 77"/>
            <p:cNvSpPr>
              <a:spLocks noChangeArrowheads="1"/>
            </p:cNvSpPr>
            <p:nvPr/>
          </p:nvSpPr>
          <p:spPr bwMode="auto">
            <a:xfrm>
              <a:off x="3846" y="1200"/>
              <a:ext cx="378" cy="46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4" name="Text Box 78"/>
            <p:cNvSpPr txBox="1">
              <a:spLocks noChangeArrowheads="1"/>
            </p:cNvSpPr>
            <p:nvPr/>
          </p:nvSpPr>
          <p:spPr bwMode="auto">
            <a:xfrm>
              <a:off x="3900" y="1296"/>
              <a:ext cx="2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pPr>
              <a:r>
                <a:rPr lang="en-US" sz="2800">
                  <a:solidFill>
                    <a:schemeClr val="bg1"/>
                  </a:solidFill>
                </a:rPr>
                <a:t>F</a:t>
              </a:r>
            </a:p>
          </p:txBody>
        </p:sp>
        <p:sp>
          <p:nvSpPr>
            <p:cNvPr id="168015" name="Line 79"/>
            <p:cNvSpPr>
              <a:spLocks noChangeShapeType="1"/>
            </p:cNvSpPr>
            <p:nvPr/>
          </p:nvSpPr>
          <p:spPr bwMode="auto">
            <a:xfrm>
              <a:off x="4224" y="1415"/>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6" name="Line 80"/>
            <p:cNvSpPr>
              <a:spLocks noChangeShapeType="1"/>
            </p:cNvSpPr>
            <p:nvPr/>
          </p:nvSpPr>
          <p:spPr bwMode="auto">
            <a:xfrm>
              <a:off x="4386" y="1415"/>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7" name="Line 81"/>
            <p:cNvSpPr>
              <a:spLocks noChangeShapeType="1"/>
            </p:cNvSpPr>
            <p:nvPr/>
          </p:nvSpPr>
          <p:spPr bwMode="auto">
            <a:xfrm>
              <a:off x="4386" y="1703"/>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8" name="Line 82"/>
            <p:cNvSpPr>
              <a:spLocks noChangeShapeType="1"/>
            </p:cNvSpPr>
            <p:nvPr/>
          </p:nvSpPr>
          <p:spPr bwMode="auto">
            <a:xfrm>
              <a:off x="4224" y="2160"/>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19" name="Line 83"/>
            <p:cNvSpPr>
              <a:spLocks noChangeShapeType="1"/>
            </p:cNvSpPr>
            <p:nvPr/>
          </p:nvSpPr>
          <p:spPr bwMode="auto">
            <a:xfrm>
              <a:off x="4386" y="187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0" name="Line 84"/>
            <p:cNvSpPr>
              <a:spLocks noChangeShapeType="1"/>
            </p:cNvSpPr>
            <p:nvPr/>
          </p:nvSpPr>
          <p:spPr bwMode="auto">
            <a:xfrm>
              <a:off x="4386" y="1872"/>
              <a:ext cx="2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1" name="AutoShape 85"/>
            <p:cNvSpPr>
              <a:spLocks noChangeArrowheads="1"/>
            </p:cNvSpPr>
            <p:nvPr/>
          </p:nvSpPr>
          <p:spPr bwMode="auto">
            <a:xfrm rot="-5400000">
              <a:off x="4556" y="1653"/>
              <a:ext cx="361" cy="2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2" name="Line 86"/>
            <p:cNvSpPr>
              <a:spLocks noChangeShapeType="1"/>
            </p:cNvSpPr>
            <p:nvPr/>
          </p:nvSpPr>
          <p:spPr bwMode="auto">
            <a:xfrm>
              <a:off x="4872" y="1776"/>
              <a:ext cx="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3" name="Line 87"/>
            <p:cNvSpPr>
              <a:spLocks noChangeShapeType="1"/>
            </p:cNvSpPr>
            <p:nvPr/>
          </p:nvSpPr>
          <p:spPr bwMode="auto">
            <a:xfrm flipV="1">
              <a:off x="4752" y="192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4" name="Line 88"/>
            <p:cNvSpPr>
              <a:spLocks noChangeShapeType="1"/>
            </p:cNvSpPr>
            <p:nvPr/>
          </p:nvSpPr>
          <p:spPr bwMode="auto">
            <a:xfrm>
              <a:off x="3696" y="1344"/>
              <a:ext cx="0" cy="19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025" name="Text Box 89"/>
            <p:cNvSpPr txBox="1">
              <a:spLocks noChangeArrowheads="1"/>
            </p:cNvSpPr>
            <p:nvPr/>
          </p:nvSpPr>
          <p:spPr bwMode="auto">
            <a:xfrm>
              <a:off x="3216" y="1344"/>
              <a:ext cx="4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800">
                  <a:solidFill>
                    <a:srgbClr val="C0FEF9"/>
                  </a:solidFill>
                  <a:latin typeface="Arial" charset="0"/>
                </a:rPr>
                <a:t>3,4,5</a:t>
              </a:r>
            </a:p>
          </p:txBody>
        </p:sp>
        <p:sp>
          <p:nvSpPr>
            <p:cNvPr id="168026" name="Text Box 90"/>
            <p:cNvSpPr txBox="1">
              <a:spLocks noChangeArrowheads="1"/>
            </p:cNvSpPr>
            <p:nvPr/>
          </p:nvSpPr>
          <p:spPr bwMode="auto">
            <a:xfrm>
              <a:off x="4752" y="2112"/>
              <a:ext cx="2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marL="742950" indent="-285750" eaLnBrk="0" hangingPunct="0">
                <a:spcBef>
                  <a:spcPct val="0"/>
                </a:spcBef>
                <a:defRPr sz="2400">
                  <a:solidFill>
                    <a:schemeClr val="tx1"/>
                  </a:solidFill>
                  <a:latin typeface="Times New Roman" charset="0"/>
                  <a:ea typeface="ＭＳ Ｐゴシック" charset="0"/>
                </a:defRPr>
              </a:lvl2pPr>
              <a:lvl3pPr marL="1143000" indent="-228600"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a:solidFill>
                    <a:srgbClr val="C0FEF9"/>
                  </a:solidFill>
                  <a:latin typeface="Arial" charset="0"/>
                </a:rPr>
                <a:t>S</a:t>
              </a:r>
            </a:p>
          </p:txBody>
        </p:sp>
      </p:grpSp>
    </p:spTree>
    <p:extLst>
      <p:ext uri="{BB962C8B-B14F-4D97-AF65-F5344CB8AC3E}">
        <p14:creationId xmlns:p14="http://schemas.microsoft.com/office/powerpoint/2010/main" val="113605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7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80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79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7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Summer Internship at Xerox PARC in 1987</a:t>
            </a:r>
            <a:endParaRPr lang="en-US" dirty="0"/>
          </a:p>
        </p:txBody>
      </p:sp>
      <p:pic>
        <p:nvPicPr>
          <p:cNvPr id="3" name="Picture 2" descr="BP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81200"/>
            <a:ext cx="457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B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4572000" cy="3200400"/>
          </a:xfrm>
          <a:prstGeom prst="rect">
            <a:avLst/>
          </a:prstGeom>
        </p:spPr>
      </p:pic>
    </p:spTree>
    <p:extLst>
      <p:ext uri="{BB962C8B-B14F-4D97-AF65-F5344CB8AC3E}">
        <p14:creationId xmlns:p14="http://schemas.microsoft.com/office/powerpoint/2010/main" val="5637691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Motivations</a:t>
            </a:r>
          </a:p>
          <a:p>
            <a:pPr lvl="1"/>
            <a:r>
              <a:rPr lang="en-US" dirty="0" smtClean="0"/>
              <a:t>DARPA wanted to demonstrate 3D IC technology</a:t>
            </a:r>
          </a:p>
          <a:p>
            <a:pPr lvl="1"/>
            <a:r>
              <a:rPr lang="en-US" dirty="0" smtClean="0"/>
              <a:t>Intel wanted to understand the benefit of 3D architectures</a:t>
            </a:r>
          </a:p>
          <a:p>
            <a:endParaRPr lang="en-US" dirty="0"/>
          </a:p>
        </p:txBody>
      </p:sp>
      <p:sp>
        <p:nvSpPr>
          <p:cNvPr id="3" name="Title 2"/>
          <p:cNvSpPr>
            <a:spLocks noGrp="1"/>
          </p:cNvSpPr>
          <p:nvPr>
            <p:ph type="title"/>
          </p:nvPr>
        </p:nvSpPr>
        <p:spPr>
          <a:xfrm>
            <a:off x="241300" y="228600"/>
            <a:ext cx="8229600" cy="673100"/>
          </a:xfrm>
        </p:spPr>
        <p:txBody>
          <a:bodyPr/>
          <a:lstStyle/>
          <a:p>
            <a:r>
              <a:rPr lang="en-US" sz="3200" dirty="0" smtClean="0"/>
              <a:t>Example 2:  3D IC Physical Design</a:t>
            </a:r>
            <a:endParaRPr lang="en-US" sz="3200" dirty="0"/>
          </a:p>
        </p:txBody>
      </p:sp>
    </p:spTree>
    <p:extLst>
      <p:ext uri="{BB962C8B-B14F-4D97-AF65-F5344CB8AC3E}">
        <p14:creationId xmlns:p14="http://schemas.microsoft.com/office/powerpoint/2010/main" val="27642291"/>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fld id="{A0E7FF52-5C49-5B41-A412-750D93BC1F02}" type="datetime1">
              <a:rPr lang="zh-CN" altLang="en-US">
                <a:solidFill>
                  <a:srgbClr val="000000"/>
                </a:solidFill>
              </a:rPr>
              <a:pPr/>
              <a:t>4/1/14</a:t>
            </a:fld>
            <a:endParaRPr lang="en-US" altLang="zh-CN">
              <a:solidFill>
                <a:srgbClr val="000000"/>
              </a:solidFill>
            </a:endParaRPr>
          </a:p>
        </p:txBody>
      </p:sp>
      <p:sp>
        <p:nvSpPr>
          <p:cNvPr id="32" name="Footer Placeholder 3"/>
          <p:cNvSpPr>
            <a:spLocks noGrp="1"/>
          </p:cNvSpPr>
          <p:nvPr>
            <p:ph type="ftr" sz="quarter" idx="11"/>
          </p:nvPr>
        </p:nvSpPr>
        <p:spPr/>
        <p:txBody>
          <a:bodyPr/>
          <a:lstStyle/>
          <a:p>
            <a:r>
              <a:rPr lang="en-US" altLang="zh-CN">
                <a:solidFill>
                  <a:srgbClr val="000000"/>
                </a:solidFill>
              </a:rPr>
              <a:t>UCLA VLSICAD LAB</a:t>
            </a:r>
          </a:p>
        </p:txBody>
      </p:sp>
      <p:sp>
        <p:nvSpPr>
          <p:cNvPr id="33" name="Slide Number Placeholder 4"/>
          <p:cNvSpPr>
            <a:spLocks noGrp="1"/>
          </p:cNvSpPr>
          <p:nvPr>
            <p:ph type="sldNum" sz="quarter" idx="12"/>
          </p:nvPr>
        </p:nvSpPr>
        <p:spPr/>
        <p:txBody>
          <a:bodyPr/>
          <a:lstStyle/>
          <a:p>
            <a:fld id="{AB8B4EB9-F005-E948-A3F3-28AEF169A4CF}" type="slidenum">
              <a:rPr lang="zh-CN" altLang="en-US">
                <a:solidFill>
                  <a:srgbClr val="000000"/>
                </a:solidFill>
              </a:rPr>
              <a:pPr/>
              <a:t>21</a:t>
            </a:fld>
            <a:endParaRPr lang="en-US" altLang="zh-CN">
              <a:solidFill>
                <a:srgbClr val="000000"/>
              </a:solidFill>
            </a:endParaRPr>
          </a:p>
        </p:txBody>
      </p:sp>
      <p:sp>
        <p:nvSpPr>
          <p:cNvPr id="1686530" name="Rectangle 2"/>
          <p:cNvSpPr>
            <a:spLocks noGrp="1" noChangeArrowheads="1"/>
          </p:cNvSpPr>
          <p:nvPr>
            <p:ph type="title"/>
          </p:nvPr>
        </p:nvSpPr>
        <p:spPr/>
        <p:txBody>
          <a:bodyPr/>
          <a:lstStyle/>
          <a:p>
            <a:r>
              <a:rPr lang="en-US" altLang="zh-CN">
                <a:ea typeface="宋体" charset="0"/>
                <a:cs typeface="宋体" charset="0"/>
              </a:rPr>
              <a:t>Thermal Challenges in 3-D ICs</a:t>
            </a:r>
          </a:p>
        </p:txBody>
      </p:sp>
      <p:sp>
        <p:nvSpPr>
          <p:cNvPr id="1686531" name="Rectangle 3"/>
          <p:cNvSpPr>
            <a:spLocks noChangeArrowheads="1"/>
          </p:cNvSpPr>
          <p:nvPr/>
        </p:nvSpPr>
        <p:spPr bwMode="auto">
          <a:xfrm>
            <a:off x="4876800" y="1295400"/>
            <a:ext cx="4411662" cy="43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lnSpc>
                <a:spcPct val="125000"/>
              </a:lnSpc>
              <a:spcBef>
                <a:spcPct val="30000"/>
              </a:spcBef>
              <a:buClr>
                <a:srgbClr val="660066"/>
              </a:buClr>
              <a:buSzPct val="75000"/>
              <a:buFont typeface="Monotype Sorts" charset="0"/>
              <a:buChar char="u"/>
            </a:pPr>
            <a:r>
              <a:rPr lang="en-US" altLang="zh-CN" sz="2400" dirty="0" smtClean="0">
                <a:solidFill>
                  <a:srgbClr val="000000"/>
                </a:solidFill>
                <a:effectLst>
                  <a:outerShdw blurRad="38100" dist="38100" dir="2700000" algn="tl">
                    <a:srgbClr val="DDDDDD"/>
                  </a:outerShdw>
                </a:effectLst>
                <a:ea typeface="宋体" charset="0"/>
                <a:cs typeface="宋体" charset="0"/>
                <a:sym typeface="Symbol" charset="0"/>
              </a:rPr>
              <a:t>Studied 3D IC Technologies from MIT Lincoln Lab</a:t>
            </a:r>
          </a:p>
          <a:p>
            <a:pPr eaLnBrk="0" hangingPunct="0">
              <a:lnSpc>
                <a:spcPct val="125000"/>
              </a:lnSpc>
              <a:spcBef>
                <a:spcPct val="30000"/>
              </a:spcBef>
              <a:buClr>
                <a:srgbClr val="660066"/>
              </a:buClr>
              <a:buSzPct val="75000"/>
              <a:buFont typeface="Monotype Sorts" charset="0"/>
              <a:buChar char="u"/>
            </a:pPr>
            <a:r>
              <a:rPr lang="en-US" altLang="zh-CN" sz="2400" dirty="0" smtClean="0">
                <a:solidFill>
                  <a:srgbClr val="000000"/>
                </a:solidFill>
                <a:effectLst>
                  <a:outerShdw blurRad="38100" dist="38100" dir="2700000" algn="tl">
                    <a:srgbClr val="DDDDDD"/>
                  </a:outerShdw>
                </a:effectLst>
                <a:ea typeface="宋体" charset="0"/>
                <a:cs typeface="宋体" charset="0"/>
                <a:sym typeface="Symbol" charset="0"/>
              </a:rPr>
              <a:t>Key Challenge of 3-D IC Design:</a:t>
            </a:r>
          </a:p>
          <a:p>
            <a:pPr marL="628650" lvl="1" indent="-228600" eaLnBrk="0" hangingPunct="0">
              <a:lnSpc>
                <a:spcPct val="110000"/>
              </a:lnSpc>
              <a:spcBef>
                <a:spcPct val="30000"/>
              </a:spcBef>
              <a:buClr>
                <a:srgbClr val="000099"/>
              </a:buClr>
              <a:buFont typeface="Wingdings" charset="0"/>
              <a:buChar char="§"/>
            </a:pPr>
            <a:r>
              <a:rPr lang="en-US" altLang="zh-CN" sz="2200" dirty="0" smtClean="0">
                <a:effectLst>
                  <a:outerShdw blurRad="38100" dist="38100" dir="2700000" algn="tl">
                    <a:srgbClr val="DDDDDD"/>
                  </a:outerShdw>
                </a:effectLst>
                <a:ea typeface="宋体" charset="0"/>
                <a:cs typeface="宋体" charset="0"/>
              </a:rPr>
              <a:t>Higher power density due to the higher device density</a:t>
            </a:r>
          </a:p>
          <a:p>
            <a:pPr marL="628650" lvl="1" indent="-228600" eaLnBrk="0" hangingPunct="0">
              <a:lnSpc>
                <a:spcPct val="110000"/>
              </a:lnSpc>
              <a:spcBef>
                <a:spcPct val="30000"/>
              </a:spcBef>
              <a:buClr>
                <a:srgbClr val="000099"/>
              </a:buClr>
              <a:buFont typeface="Wingdings" charset="0"/>
              <a:buChar char="§"/>
            </a:pPr>
            <a:r>
              <a:rPr lang="en-US" altLang="zh-CN" sz="2200" dirty="0" smtClean="0">
                <a:effectLst>
                  <a:outerShdw blurRad="38100" dist="38100" dir="2700000" algn="tl">
                    <a:srgbClr val="DDDDDD"/>
                  </a:outerShdw>
                </a:effectLst>
                <a:ea typeface="宋体" charset="0"/>
                <a:cs typeface="宋体" charset="0"/>
              </a:rPr>
              <a:t>Inter-layer dielectric layers are poor thermal conductors</a:t>
            </a:r>
          </a:p>
          <a:p>
            <a:pPr eaLnBrk="0" hangingPunct="0">
              <a:lnSpc>
                <a:spcPct val="125000"/>
              </a:lnSpc>
              <a:spcBef>
                <a:spcPct val="30000"/>
              </a:spcBef>
              <a:buClr>
                <a:srgbClr val="660066"/>
              </a:buClr>
              <a:buSzPct val="75000"/>
              <a:buFont typeface="Monotype Sorts" charset="0"/>
              <a:buChar char="u"/>
            </a:pPr>
            <a:r>
              <a:rPr lang="en-US" altLang="zh-CN" sz="2400" dirty="0" smtClean="0">
                <a:solidFill>
                  <a:srgbClr val="000000"/>
                </a:solidFill>
                <a:effectLst>
                  <a:outerShdw blurRad="38100" dist="38100" dir="2700000" algn="tl">
                    <a:srgbClr val="DDDDDD"/>
                  </a:outerShdw>
                </a:effectLst>
                <a:ea typeface="宋体" charset="0"/>
                <a:cs typeface="宋体" charset="0"/>
              </a:rPr>
              <a:t>High Temperature Effects:</a:t>
            </a:r>
          </a:p>
          <a:p>
            <a:pPr marL="628650" lvl="1" indent="-228600" eaLnBrk="0" hangingPunct="0">
              <a:lnSpc>
                <a:spcPct val="110000"/>
              </a:lnSpc>
              <a:spcBef>
                <a:spcPct val="30000"/>
              </a:spcBef>
              <a:buClr>
                <a:srgbClr val="000099"/>
              </a:buClr>
              <a:buFont typeface="Wingdings" charset="0"/>
              <a:buChar char="§"/>
            </a:pPr>
            <a:r>
              <a:rPr lang="en-US" altLang="zh-CN" sz="2200" dirty="0" smtClean="0">
                <a:effectLst>
                  <a:outerShdw blurRad="38100" dist="38100" dir="2700000" algn="tl">
                    <a:srgbClr val="DDDDDD"/>
                  </a:outerShdw>
                </a:effectLst>
                <a:ea typeface="宋体" charset="0"/>
                <a:cs typeface="宋体" charset="0"/>
              </a:rPr>
              <a:t>Longer interconnect delays</a:t>
            </a:r>
          </a:p>
          <a:p>
            <a:pPr marL="628650" lvl="1" indent="-228600" eaLnBrk="0" hangingPunct="0">
              <a:lnSpc>
                <a:spcPct val="110000"/>
              </a:lnSpc>
              <a:spcBef>
                <a:spcPct val="30000"/>
              </a:spcBef>
              <a:buClr>
                <a:srgbClr val="000099"/>
              </a:buClr>
              <a:buFont typeface="Wingdings" charset="0"/>
              <a:buChar char="§"/>
            </a:pPr>
            <a:r>
              <a:rPr lang="en-US" altLang="zh-CN" sz="2200" dirty="0" smtClean="0">
                <a:effectLst>
                  <a:outerShdw blurRad="38100" dist="38100" dir="2700000" algn="tl">
                    <a:srgbClr val="DDDDDD"/>
                  </a:outerShdw>
                </a:effectLst>
                <a:ea typeface="宋体" charset="0"/>
                <a:cs typeface="宋体" charset="0"/>
              </a:rPr>
              <a:t>Functional failure</a:t>
            </a:r>
          </a:p>
        </p:txBody>
      </p:sp>
      <p:sp>
        <p:nvSpPr>
          <p:cNvPr id="1686535" name="Text Box 7"/>
          <p:cNvSpPr txBox="1">
            <a:spLocks noChangeArrowheads="1"/>
          </p:cNvSpPr>
          <p:nvPr/>
        </p:nvSpPr>
        <p:spPr bwMode="auto">
          <a:xfrm>
            <a:off x="392113" y="5073650"/>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FF9900"/>
              </a:buClr>
              <a:buSzPct val="60000"/>
              <a:buFont typeface="Wingdings" charset="0"/>
              <a:buNone/>
            </a:pPr>
            <a:r>
              <a:rPr lang="en-US" altLang="zh-CN" sz="2000" b="0" smtClean="0">
                <a:solidFill>
                  <a:srgbClr val="000000"/>
                </a:solidFill>
                <a:latin typeface="Tahoma" charset="0"/>
                <a:ea typeface="宋体" charset="0"/>
                <a:cs typeface="宋体" charset="0"/>
              </a:rPr>
              <a:t>Temperature increases dramatically along the Z direction</a:t>
            </a:r>
          </a:p>
        </p:txBody>
      </p:sp>
      <p:grpSp>
        <p:nvGrpSpPr>
          <p:cNvPr id="1686537" name="Group 9"/>
          <p:cNvGrpSpPr>
            <a:grpSpLocks/>
          </p:cNvGrpSpPr>
          <p:nvPr/>
        </p:nvGrpSpPr>
        <p:grpSpPr bwMode="auto">
          <a:xfrm>
            <a:off x="322263" y="1389063"/>
            <a:ext cx="4843462" cy="3617912"/>
            <a:chOff x="1403" y="931"/>
            <a:chExt cx="3357" cy="2351"/>
          </a:xfrm>
        </p:grpSpPr>
        <p:grpSp>
          <p:nvGrpSpPr>
            <p:cNvPr id="1686538" name="Group 10"/>
            <p:cNvGrpSpPr>
              <a:grpSpLocks/>
            </p:cNvGrpSpPr>
            <p:nvPr/>
          </p:nvGrpSpPr>
          <p:grpSpPr bwMode="auto">
            <a:xfrm>
              <a:off x="1403" y="931"/>
              <a:ext cx="2821" cy="2351"/>
              <a:chOff x="1403" y="931"/>
              <a:chExt cx="2821" cy="2351"/>
            </a:xfrm>
          </p:grpSpPr>
          <p:sp>
            <p:nvSpPr>
              <p:cNvPr id="1686539" name="AutoShape 11"/>
              <p:cNvSpPr>
                <a:spLocks noChangeAspect="1" noChangeArrowheads="1" noTextEdit="1"/>
              </p:cNvSpPr>
              <p:nvPr/>
            </p:nvSpPr>
            <p:spPr bwMode="auto">
              <a:xfrm>
                <a:off x="1403" y="931"/>
                <a:ext cx="2758"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sz="2400" smtClean="0">
                  <a:solidFill>
                    <a:srgbClr val="339933"/>
                  </a:solidFill>
                  <a:latin typeface="Times New Roman" charset="0"/>
                  <a:ea typeface="宋体" charset="0"/>
                  <a:cs typeface="宋体" charset="0"/>
                </a:endParaRPr>
              </a:p>
            </p:txBody>
          </p:sp>
          <p:pic>
            <p:nvPicPr>
              <p:cNvPr id="16865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 y="948"/>
                <a:ext cx="2757"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6541" name="Rectangle 13"/>
              <p:cNvSpPr>
                <a:spLocks noChangeArrowheads="1"/>
              </p:cNvSpPr>
              <p:nvPr/>
            </p:nvSpPr>
            <p:spPr bwMode="auto">
              <a:xfrm>
                <a:off x="4176" y="2867"/>
                <a:ext cx="1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zh-CN" altLang="en-US" sz="800" b="0" smtClean="0">
                    <a:solidFill>
                      <a:srgbClr val="000000"/>
                    </a:solidFill>
                    <a:latin typeface="Times New Roman" charset="0"/>
                    <a:ea typeface="宋体" charset="0"/>
                    <a:cs typeface="宋体" charset="0"/>
                  </a:rPr>
                  <a:t> </a:t>
                </a:r>
                <a:endParaRPr lang="zh-CN" altLang="en-US" sz="2400" smtClean="0">
                  <a:solidFill>
                    <a:srgbClr val="000000"/>
                  </a:solidFill>
                  <a:latin typeface="Times New Roman" charset="0"/>
                  <a:ea typeface="宋体" charset="0"/>
                  <a:cs typeface="宋体" charset="0"/>
                </a:endParaRPr>
              </a:p>
            </p:txBody>
          </p:sp>
          <p:sp>
            <p:nvSpPr>
              <p:cNvPr id="1686542" name="Rectangle 14"/>
              <p:cNvSpPr>
                <a:spLocks noChangeArrowheads="1"/>
              </p:cNvSpPr>
              <p:nvPr/>
            </p:nvSpPr>
            <p:spPr bwMode="auto">
              <a:xfrm>
                <a:off x="4069" y="2806"/>
                <a:ext cx="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zh-CN" sz="1100" smtClean="0">
                    <a:solidFill>
                      <a:srgbClr val="008000"/>
                    </a:solidFill>
                    <a:latin typeface="Times New Roman" charset="0"/>
                    <a:ea typeface="宋体" charset="0"/>
                    <a:cs typeface="宋体" charset="0"/>
                  </a:rPr>
                  <a:t>Z</a:t>
                </a:r>
                <a:endParaRPr lang="en-US" altLang="zh-CN" sz="2400" smtClean="0">
                  <a:solidFill>
                    <a:srgbClr val="000000"/>
                  </a:solidFill>
                  <a:latin typeface="Times New Roman" charset="0"/>
                  <a:ea typeface="宋体" charset="0"/>
                  <a:cs typeface="宋体" charset="0"/>
                </a:endParaRPr>
              </a:p>
            </p:txBody>
          </p:sp>
          <p:sp>
            <p:nvSpPr>
              <p:cNvPr id="1686543" name="Rectangle 15"/>
              <p:cNvSpPr>
                <a:spLocks noChangeArrowheads="1"/>
              </p:cNvSpPr>
              <p:nvPr/>
            </p:nvSpPr>
            <p:spPr bwMode="auto">
              <a:xfrm>
                <a:off x="4129" y="2806"/>
                <a:ext cx="2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zh-CN" altLang="en-US" sz="1100" smtClean="0">
                    <a:solidFill>
                      <a:srgbClr val="008000"/>
                    </a:solidFill>
                    <a:latin typeface="Times New Roman" charset="0"/>
                    <a:ea typeface="宋体" charset="0"/>
                    <a:cs typeface="宋体" charset="0"/>
                  </a:rPr>
                  <a:t> </a:t>
                </a:r>
                <a:endParaRPr lang="zh-CN" altLang="en-US" sz="2400" smtClean="0">
                  <a:solidFill>
                    <a:srgbClr val="000000"/>
                  </a:solidFill>
                  <a:latin typeface="Times New Roman" charset="0"/>
                  <a:ea typeface="宋体" charset="0"/>
                  <a:cs typeface="宋体" charset="0"/>
                </a:endParaRPr>
              </a:p>
            </p:txBody>
          </p:sp>
          <p:sp>
            <p:nvSpPr>
              <p:cNvPr id="1686544" name="Rectangle 16"/>
              <p:cNvSpPr>
                <a:spLocks noChangeArrowheads="1"/>
              </p:cNvSpPr>
              <p:nvPr/>
            </p:nvSpPr>
            <p:spPr bwMode="auto">
              <a:xfrm>
                <a:off x="1538" y="994"/>
                <a:ext cx="6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zh-CN" sz="1100" smtClean="0">
                    <a:solidFill>
                      <a:srgbClr val="008000"/>
                    </a:solidFill>
                    <a:latin typeface="Times New Roman" charset="0"/>
                    <a:ea typeface="宋体" charset="0"/>
                    <a:cs typeface="宋体" charset="0"/>
                  </a:rPr>
                  <a:t>T</a:t>
                </a:r>
                <a:endParaRPr lang="en-US" altLang="zh-CN" sz="2400" smtClean="0">
                  <a:solidFill>
                    <a:srgbClr val="000000"/>
                  </a:solidFill>
                  <a:latin typeface="Times New Roman" charset="0"/>
                  <a:ea typeface="宋体" charset="0"/>
                  <a:cs typeface="宋体" charset="0"/>
                </a:endParaRPr>
              </a:p>
            </p:txBody>
          </p:sp>
          <p:sp>
            <p:nvSpPr>
              <p:cNvPr id="1686545" name="Rectangle 17"/>
              <p:cNvSpPr>
                <a:spLocks noChangeArrowheads="1"/>
              </p:cNvSpPr>
              <p:nvPr/>
            </p:nvSpPr>
            <p:spPr bwMode="auto">
              <a:xfrm>
                <a:off x="1599" y="994"/>
                <a:ext cx="2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zh-CN" altLang="en-US" sz="1100" smtClean="0">
                    <a:solidFill>
                      <a:srgbClr val="008000"/>
                    </a:solidFill>
                    <a:latin typeface="Times New Roman" charset="0"/>
                    <a:ea typeface="宋体" charset="0"/>
                    <a:cs typeface="宋体" charset="0"/>
                  </a:rPr>
                  <a:t> </a:t>
                </a:r>
                <a:endParaRPr lang="zh-CN" altLang="en-US" sz="2400" smtClean="0">
                  <a:solidFill>
                    <a:srgbClr val="000000"/>
                  </a:solidFill>
                  <a:latin typeface="Times New Roman" charset="0"/>
                  <a:ea typeface="宋体" charset="0"/>
                  <a:cs typeface="宋体" charset="0"/>
                </a:endParaRPr>
              </a:p>
            </p:txBody>
          </p:sp>
          <p:sp>
            <p:nvSpPr>
              <p:cNvPr id="1686546" name="Rectangle 18"/>
              <p:cNvSpPr>
                <a:spLocks noChangeArrowheads="1"/>
              </p:cNvSpPr>
              <p:nvPr/>
            </p:nvSpPr>
            <p:spPr bwMode="auto">
              <a:xfrm>
                <a:off x="3300" y="1459"/>
                <a:ext cx="1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zh-CN" altLang="en-US" sz="800" b="0" smtClean="0">
                    <a:solidFill>
                      <a:srgbClr val="FF0000"/>
                    </a:solidFill>
                    <a:latin typeface="Times New Roman" charset="0"/>
                    <a:ea typeface="宋体" charset="0"/>
                    <a:cs typeface="宋体" charset="0"/>
                  </a:rPr>
                  <a:t> </a:t>
                </a:r>
                <a:endParaRPr lang="zh-CN" altLang="en-US" sz="2400" smtClean="0">
                  <a:solidFill>
                    <a:srgbClr val="000000"/>
                  </a:solidFill>
                  <a:latin typeface="Times New Roman" charset="0"/>
                  <a:ea typeface="宋体" charset="0"/>
                  <a:cs typeface="宋体" charset="0"/>
                </a:endParaRPr>
              </a:p>
            </p:txBody>
          </p:sp>
          <p:sp>
            <p:nvSpPr>
              <p:cNvPr id="1686547" name="Rectangle 19"/>
              <p:cNvSpPr>
                <a:spLocks noChangeArrowheads="1"/>
              </p:cNvSpPr>
              <p:nvPr/>
            </p:nvSpPr>
            <p:spPr bwMode="auto">
              <a:xfrm>
                <a:off x="3566" y="2006"/>
                <a:ext cx="1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zh-CN" altLang="en-US" sz="800" b="0" smtClean="0">
                    <a:solidFill>
                      <a:srgbClr val="FF0000"/>
                    </a:solidFill>
                    <a:latin typeface="Times New Roman" charset="0"/>
                    <a:ea typeface="宋体" charset="0"/>
                    <a:cs typeface="宋体" charset="0"/>
                  </a:rPr>
                  <a:t> </a:t>
                </a:r>
                <a:endParaRPr lang="zh-CN" altLang="en-US" sz="2400" smtClean="0">
                  <a:solidFill>
                    <a:srgbClr val="000000"/>
                  </a:solidFill>
                  <a:latin typeface="Times New Roman" charset="0"/>
                  <a:ea typeface="宋体" charset="0"/>
                  <a:cs typeface="宋体" charset="0"/>
                </a:endParaRPr>
              </a:p>
            </p:txBody>
          </p:sp>
          <p:sp>
            <p:nvSpPr>
              <p:cNvPr id="1686548" name="Text Box 20"/>
              <p:cNvSpPr txBox="1">
                <a:spLocks noChangeArrowheads="1"/>
              </p:cNvSpPr>
              <p:nvPr/>
            </p:nvSpPr>
            <p:spPr bwMode="auto">
              <a:xfrm>
                <a:off x="1592" y="2480"/>
                <a:ext cx="1240"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30</a:t>
                </a:r>
                <a:r>
                  <a:rPr lang="en-US" altLang="zh-CN" sz="2000" i="1" baseline="30000" smtClean="0">
                    <a:solidFill>
                      <a:srgbClr val="000000"/>
                    </a:solidFill>
                    <a:latin typeface="Times New Roman" charset="0"/>
                    <a:ea typeface="宋体" charset="0"/>
                    <a:cs typeface="宋体" charset="0"/>
                  </a:rPr>
                  <a:t>o</a:t>
                </a:r>
                <a:r>
                  <a:rPr lang="en-US" altLang="zh-CN" sz="2000" i="1" smtClean="0">
                    <a:solidFill>
                      <a:srgbClr val="000000"/>
                    </a:solidFill>
                    <a:latin typeface="Times New Roman" charset="0"/>
                    <a:ea typeface="宋体" charset="0"/>
                    <a:cs typeface="宋体" charset="0"/>
                  </a:rPr>
                  <a:t>C</a:t>
                </a:r>
              </a:p>
            </p:txBody>
          </p:sp>
          <p:sp>
            <p:nvSpPr>
              <p:cNvPr id="1686549" name="Text Box 21"/>
              <p:cNvSpPr txBox="1">
                <a:spLocks noChangeArrowheads="1"/>
              </p:cNvSpPr>
              <p:nvPr/>
            </p:nvSpPr>
            <p:spPr bwMode="auto">
              <a:xfrm>
                <a:off x="2441" y="1616"/>
                <a:ext cx="1239"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100</a:t>
                </a:r>
                <a:r>
                  <a:rPr lang="en-US" altLang="zh-CN" sz="2000" i="1" baseline="30000" smtClean="0">
                    <a:solidFill>
                      <a:srgbClr val="000000"/>
                    </a:solidFill>
                    <a:latin typeface="Times New Roman" charset="0"/>
                    <a:ea typeface="宋体" charset="0"/>
                    <a:cs typeface="宋体" charset="0"/>
                  </a:rPr>
                  <a:t>o</a:t>
                </a:r>
                <a:r>
                  <a:rPr lang="en-US" altLang="zh-CN" sz="2000" i="1" smtClean="0">
                    <a:solidFill>
                      <a:srgbClr val="000000"/>
                    </a:solidFill>
                    <a:latin typeface="Times New Roman" charset="0"/>
                    <a:ea typeface="宋体" charset="0"/>
                    <a:cs typeface="宋体" charset="0"/>
                  </a:rPr>
                  <a:t>C</a:t>
                </a:r>
              </a:p>
            </p:txBody>
          </p:sp>
          <p:sp>
            <p:nvSpPr>
              <p:cNvPr id="1686550" name="Text Box 22"/>
              <p:cNvSpPr txBox="1">
                <a:spLocks noChangeArrowheads="1"/>
              </p:cNvSpPr>
              <p:nvPr/>
            </p:nvSpPr>
            <p:spPr bwMode="auto">
              <a:xfrm>
                <a:off x="2672" y="1224"/>
                <a:ext cx="1240"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135</a:t>
                </a:r>
                <a:r>
                  <a:rPr lang="en-US" altLang="zh-CN" sz="2000" i="1" baseline="30000" smtClean="0">
                    <a:solidFill>
                      <a:srgbClr val="000000"/>
                    </a:solidFill>
                    <a:latin typeface="Times New Roman" charset="0"/>
                    <a:ea typeface="宋体" charset="0"/>
                    <a:cs typeface="宋体" charset="0"/>
                  </a:rPr>
                  <a:t>o</a:t>
                </a:r>
                <a:r>
                  <a:rPr lang="en-US" altLang="zh-CN" sz="2000" i="1" smtClean="0">
                    <a:solidFill>
                      <a:srgbClr val="000000"/>
                    </a:solidFill>
                    <a:latin typeface="Times New Roman" charset="0"/>
                    <a:ea typeface="宋体" charset="0"/>
                    <a:cs typeface="宋体" charset="0"/>
                  </a:rPr>
                  <a:t>C</a:t>
                </a:r>
              </a:p>
            </p:txBody>
          </p:sp>
          <p:sp>
            <p:nvSpPr>
              <p:cNvPr id="1686551" name="Line 23"/>
              <p:cNvSpPr>
                <a:spLocks noChangeShapeType="1"/>
              </p:cNvSpPr>
              <p:nvPr/>
            </p:nvSpPr>
            <p:spPr bwMode="auto">
              <a:xfrm flipH="1" flipV="1">
                <a:off x="3216" y="2672"/>
                <a:ext cx="0" cy="3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2" name="Line 24"/>
              <p:cNvSpPr>
                <a:spLocks noChangeShapeType="1"/>
              </p:cNvSpPr>
              <p:nvPr/>
            </p:nvSpPr>
            <p:spPr bwMode="auto">
              <a:xfrm flipH="1" flipV="1">
                <a:off x="3416" y="1072"/>
                <a:ext cx="0" cy="19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3" name="Line 25"/>
              <p:cNvSpPr>
                <a:spLocks noChangeShapeType="1"/>
              </p:cNvSpPr>
              <p:nvPr/>
            </p:nvSpPr>
            <p:spPr bwMode="auto">
              <a:xfrm flipH="1" flipV="1">
                <a:off x="3624" y="1064"/>
                <a:ext cx="0" cy="20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4" name="Line 26"/>
              <p:cNvSpPr>
                <a:spLocks noChangeShapeType="1"/>
              </p:cNvSpPr>
              <p:nvPr/>
            </p:nvSpPr>
            <p:spPr bwMode="auto">
              <a:xfrm>
                <a:off x="1544" y="2872"/>
                <a:ext cx="1640" cy="0"/>
              </a:xfrm>
              <a:prstGeom prst="line">
                <a:avLst/>
              </a:prstGeom>
              <a:noFill/>
              <a:ln w="95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5" name="Line 27"/>
              <p:cNvSpPr>
                <a:spLocks noChangeShapeType="1"/>
              </p:cNvSpPr>
              <p:nvPr/>
            </p:nvSpPr>
            <p:spPr bwMode="auto">
              <a:xfrm>
                <a:off x="3208" y="2928"/>
                <a:ext cx="232" cy="0"/>
              </a:xfrm>
              <a:prstGeom prst="line">
                <a:avLst/>
              </a:prstGeom>
              <a:noFill/>
              <a:ln w="95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6" name="Line 28"/>
              <p:cNvSpPr>
                <a:spLocks noChangeShapeType="1"/>
              </p:cNvSpPr>
              <p:nvPr/>
            </p:nvSpPr>
            <p:spPr bwMode="auto">
              <a:xfrm>
                <a:off x="3408" y="3000"/>
                <a:ext cx="232" cy="0"/>
              </a:xfrm>
              <a:prstGeom prst="line">
                <a:avLst/>
              </a:prstGeom>
              <a:noFill/>
              <a:ln w="95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7" name="Line 29"/>
              <p:cNvSpPr>
                <a:spLocks noChangeShapeType="1"/>
              </p:cNvSpPr>
              <p:nvPr/>
            </p:nvSpPr>
            <p:spPr bwMode="auto">
              <a:xfrm flipV="1">
                <a:off x="3632" y="3032"/>
                <a:ext cx="496" cy="0"/>
              </a:xfrm>
              <a:prstGeom prst="line">
                <a:avLst/>
              </a:prstGeom>
              <a:noFill/>
              <a:ln w="9525">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smtClean="0">
                  <a:solidFill>
                    <a:srgbClr val="339933"/>
                  </a:solidFill>
                  <a:latin typeface="Times New Roman" charset="0"/>
                  <a:ea typeface="宋体" charset="0"/>
                  <a:cs typeface="宋体" charset="0"/>
                </a:endParaRPr>
              </a:p>
            </p:txBody>
          </p:sp>
          <p:sp>
            <p:nvSpPr>
              <p:cNvPr id="1686558" name="Text Box 30"/>
              <p:cNvSpPr txBox="1">
                <a:spLocks noChangeArrowheads="1"/>
              </p:cNvSpPr>
              <p:nvPr/>
            </p:nvSpPr>
            <p:spPr bwMode="auto">
              <a:xfrm>
                <a:off x="2120" y="2880"/>
                <a:ext cx="664"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Si 1</a:t>
                </a:r>
              </a:p>
            </p:txBody>
          </p:sp>
          <p:sp>
            <p:nvSpPr>
              <p:cNvPr id="1686559" name="Text Box 31"/>
              <p:cNvSpPr txBox="1">
                <a:spLocks noChangeArrowheads="1"/>
              </p:cNvSpPr>
              <p:nvPr/>
            </p:nvSpPr>
            <p:spPr bwMode="auto">
              <a:xfrm>
                <a:off x="2968" y="2960"/>
                <a:ext cx="664"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Si 2</a:t>
                </a:r>
              </a:p>
            </p:txBody>
          </p:sp>
          <p:sp>
            <p:nvSpPr>
              <p:cNvPr id="1686560" name="Text Box 32"/>
              <p:cNvSpPr txBox="1">
                <a:spLocks noChangeArrowheads="1"/>
              </p:cNvSpPr>
              <p:nvPr/>
            </p:nvSpPr>
            <p:spPr bwMode="auto">
              <a:xfrm>
                <a:off x="3216" y="3024"/>
                <a:ext cx="664"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Si 3</a:t>
                </a:r>
              </a:p>
            </p:txBody>
          </p:sp>
          <p:sp>
            <p:nvSpPr>
              <p:cNvPr id="1686561" name="Text Box 33"/>
              <p:cNvSpPr txBox="1">
                <a:spLocks noChangeArrowheads="1"/>
              </p:cNvSpPr>
              <p:nvPr/>
            </p:nvSpPr>
            <p:spPr bwMode="auto">
              <a:xfrm>
                <a:off x="3559" y="3016"/>
                <a:ext cx="665"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Si 4</a:t>
                </a:r>
              </a:p>
            </p:txBody>
          </p:sp>
        </p:grpSp>
        <p:sp>
          <p:nvSpPr>
            <p:cNvPr id="1686562" name="Text Box 34"/>
            <p:cNvSpPr txBox="1">
              <a:spLocks noChangeArrowheads="1"/>
            </p:cNvSpPr>
            <p:nvPr/>
          </p:nvSpPr>
          <p:spPr bwMode="auto">
            <a:xfrm>
              <a:off x="3520" y="1056"/>
              <a:ext cx="1240" cy="25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i="1" smtClean="0">
                  <a:solidFill>
                    <a:srgbClr val="000000"/>
                  </a:solidFill>
                  <a:latin typeface="Times New Roman" charset="0"/>
                  <a:ea typeface="宋体" charset="0"/>
                  <a:cs typeface="宋体" charset="0"/>
                </a:rPr>
                <a:t>150</a:t>
              </a:r>
              <a:r>
                <a:rPr lang="en-US" altLang="zh-CN" sz="2000" i="1" baseline="30000" smtClean="0">
                  <a:solidFill>
                    <a:srgbClr val="000000"/>
                  </a:solidFill>
                  <a:latin typeface="Times New Roman" charset="0"/>
                  <a:ea typeface="宋体" charset="0"/>
                  <a:cs typeface="宋体" charset="0"/>
                </a:rPr>
                <a:t>o</a:t>
              </a:r>
              <a:r>
                <a:rPr lang="en-US" altLang="zh-CN" sz="2000" i="1" smtClean="0">
                  <a:solidFill>
                    <a:srgbClr val="000000"/>
                  </a:solidFill>
                  <a:latin typeface="Times New Roman" charset="0"/>
                  <a:ea typeface="宋体" charset="0"/>
                  <a:cs typeface="宋体" charset="0"/>
                </a:rPr>
                <a:t>C</a:t>
              </a:r>
            </a:p>
          </p:txBody>
        </p:sp>
      </p:grpSp>
    </p:spTree>
    <p:extLst>
      <p:ext uri="{BB962C8B-B14F-4D97-AF65-F5344CB8AC3E}">
        <p14:creationId xmlns:p14="http://schemas.microsoft.com/office/powerpoint/2010/main" val="1667872159"/>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fld id="{5DCBC124-CE8D-F644-A869-A5FC0443203A}" type="slidenum">
              <a:rPr lang="zh-CN" altLang="en-US" sz="1400">
                <a:solidFill>
                  <a:srgbClr val="000000"/>
                </a:solidFill>
                <a:latin typeface="Times New Roman" charset="0"/>
              </a:rPr>
              <a:pPr/>
              <a:t>22</a:t>
            </a:fld>
            <a:endParaRPr lang="en-US" altLang="zh-CN" sz="1400">
              <a:solidFill>
                <a:srgbClr val="000000"/>
              </a:solidFill>
              <a:latin typeface="Times New Roman" charset="0"/>
            </a:endParaRPr>
          </a:p>
        </p:txBody>
      </p:sp>
      <p:sp>
        <p:nvSpPr>
          <p:cNvPr id="2192386" name="Rectangle 2"/>
          <p:cNvSpPr>
            <a:spLocks noGrp="1" noChangeArrowheads="1"/>
          </p:cNvSpPr>
          <p:nvPr>
            <p:ph type="title"/>
          </p:nvPr>
        </p:nvSpPr>
        <p:spPr>
          <a:xfrm>
            <a:off x="241300" y="228600"/>
            <a:ext cx="8229600" cy="673100"/>
          </a:xfrm>
        </p:spPr>
        <p:txBody>
          <a:bodyPr/>
          <a:lstStyle/>
          <a:p>
            <a:r>
              <a:rPr lang="en-US" altLang="zh-CN" sz="3000" dirty="0">
                <a:effectLst>
                  <a:outerShdw blurRad="38100" dist="38100" dir="2700000" algn="tl">
                    <a:srgbClr val="DDDDDD"/>
                  </a:outerShdw>
                </a:effectLst>
                <a:latin typeface="Arial" charset="0"/>
                <a:ea typeface="宋体" charset="0"/>
                <a:cs typeface="宋体" charset="0"/>
              </a:rPr>
              <a:t>Thermal-Aware 3D Physical Design Flow at UCLA (2002 – 2005)</a:t>
            </a:r>
          </a:p>
        </p:txBody>
      </p:sp>
      <p:sp>
        <p:nvSpPr>
          <p:cNvPr id="2192387" name="AutoShape 3"/>
          <p:cNvSpPr>
            <a:spLocks noChangeAspect="1" noChangeArrowheads="1"/>
          </p:cNvSpPr>
          <p:nvPr/>
        </p:nvSpPr>
        <p:spPr bwMode="auto">
          <a:xfrm>
            <a:off x="6132513" y="4311650"/>
            <a:ext cx="2616200" cy="1285875"/>
          </a:xfrm>
          <a:custGeom>
            <a:avLst/>
            <a:gdLst>
              <a:gd name="G0" fmla="+- 15636 0 0"/>
              <a:gd name="G1" fmla="+- 19215 0 0"/>
              <a:gd name="G2" fmla="+- 6613 0 0"/>
              <a:gd name="G3" fmla="*/ 15636 1 2"/>
              <a:gd name="G4" fmla="+- G3 10800 0"/>
              <a:gd name="G5" fmla="+- 21600 15636 19215"/>
              <a:gd name="G6" fmla="+- 19215 6613 0"/>
              <a:gd name="G7" fmla="*/ G6 1 2"/>
              <a:gd name="G8" fmla="*/ 19215 2 1"/>
              <a:gd name="G9" fmla="+- G8 0 21600"/>
              <a:gd name="G10" fmla="*/ 21600 G0 G1"/>
              <a:gd name="G11" fmla="*/ 21600 G4 G1"/>
              <a:gd name="G12" fmla="*/ 21600 G5 G1"/>
              <a:gd name="G13" fmla="*/ 21600 G7 G1"/>
              <a:gd name="G14" fmla="*/ 19215 1 2"/>
              <a:gd name="G15" fmla="+- G5 0 G4"/>
              <a:gd name="G16" fmla="+- G0 0 G4"/>
              <a:gd name="G17" fmla="*/ G2 G15 G16"/>
              <a:gd name="T0" fmla="*/ 18618 w 21600"/>
              <a:gd name="T1" fmla="*/ 0 h 21600"/>
              <a:gd name="T2" fmla="*/ 15636 w 21600"/>
              <a:gd name="T3" fmla="*/ 6613 h 21600"/>
              <a:gd name="T4" fmla="*/ 0 w 21600"/>
              <a:gd name="T5" fmla="*/ 20929 h 21600"/>
              <a:gd name="T6" fmla="*/ 9608 w 21600"/>
              <a:gd name="T7" fmla="*/ 21600 h 21600"/>
              <a:gd name="T8" fmla="*/ 19215 w 21600"/>
              <a:gd name="T9" fmla="*/ 14517 h 21600"/>
              <a:gd name="T10" fmla="*/ 21600 w 21600"/>
              <a:gd name="T11" fmla="*/ 661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18" y="0"/>
                </a:moveTo>
                <a:lnTo>
                  <a:pt x="15636" y="6613"/>
                </a:lnTo>
                <a:lnTo>
                  <a:pt x="18021" y="6613"/>
                </a:lnTo>
                <a:lnTo>
                  <a:pt x="18021" y="20258"/>
                </a:lnTo>
                <a:lnTo>
                  <a:pt x="0" y="20258"/>
                </a:lnTo>
                <a:lnTo>
                  <a:pt x="0" y="21600"/>
                </a:lnTo>
                <a:lnTo>
                  <a:pt x="19215" y="21600"/>
                </a:lnTo>
                <a:lnTo>
                  <a:pt x="19215" y="6613"/>
                </a:lnTo>
                <a:lnTo>
                  <a:pt x="21600" y="6613"/>
                </a:lnTo>
                <a:close/>
              </a:path>
            </a:pathLst>
          </a:cu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388" name="AutoShape 4"/>
          <p:cNvSpPr>
            <a:spLocks noChangeArrowheads="1"/>
          </p:cNvSpPr>
          <p:nvPr/>
        </p:nvSpPr>
        <p:spPr bwMode="auto">
          <a:xfrm>
            <a:off x="757238" y="1201738"/>
            <a:ext cx="2392362" cy="352425"/>
          </a:xfrm>
          <a:prstGeom prst="flowChartInputOutput">
            <a:avLst/>
          </a:prstGeom>
          <a:solidFill>
            <a:srgbClr val="CCFFCC"/>
          </a:solidFill>
          <a:ln w="9525" algn="ctr">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Netlist (LEFDEF)</a:t>
            </a:r>
          </a:p>
        </p:txBody>
      </p:sp>
      <p:sp>
        <p:nvSpPr>
          <p:cNvPr id="2192389" name="AutoShape 5"/>
          <p:cNvSpPr>
            <a:spLocks noChangeArrowheads="1"/>
          </p:cNvSpPr>
          <p:nvPr/>
        </p:nvSpPr>
        <p:spPr bwMode="auto">
          <a:xfrm>
            <a:off x="3573463" y="1163638"/>
            <a:ext cx="2384425" cy="369887"/>
          </a:xfrm>
          <a:prstGeom prst="flowChartInputOutput">
            <a:avLst/>
          </a:prstGeom>
          <a:solidFill>
            <a:srgbClr val="CCFFCC"/>
          </a:solidFill>
          <a:ln w="9525" algn="ctr">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Design constraints</a:t>
            </a:r>
          </a:p>
        </p:txBody>
      </p:sp>
      <p:sp>
        <p:nvSpPr>
          <p:cNvPr id="2192390" name="AutoShape 6"/>
          <p:cNvSpPr>
            <a:spLocks noChangeArrowheads="1"/>
          </p:cNvSpPr>
          <p:nvPr/>
        </p:nvSpPr>
        <p:spPr bwMode="auto">
          <a:xfrm>
            <a:off x="6556375" y="1150938"/>
            <a:ext cx="1752600" cy="342900"/>
          </a:xfrm>
          <a:prstGeom prst="flowChartInputOutput">
            <a:avLst/>
          </a:prstGeom>
          <a:solidFill>
            <a:srgbClr val="CCFFCC"/>
          </a:solidFill>
          <a:ln w="9525" algn="ctr">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Technology</a:t>
            </a:r>
          </a:p>
        </p:txBody>
      </p:sp>
      <p:sp>
        <p:nvSpPr>
          <p:cNvPr id="2192391" name="AutoShape 7"/>
          <p:cNvSpPr>
            <a:spLocks noChangeAspect="1" noChangeArrowheads="1"/>
          </p:cNvSpPr>
          <p:nvPr/>
        </p:nvSpPr>
        <p:spPr bwMode="auto">
          <a:xfrm>
            <a:off x="3497263" y="5656263"/>
            <a:ext cx="1738312" cy="419100"/>
          </a:xfrm>
          <a:prstGeom prst="flowChartInputOutput">
            <a:avLst/>
          </a:prstGeom>
          <a:solidFill>
            <a:srgbClr val="CCFFCC"/>
          </a:solidFill>
          <a:ln w="9525" algn="ctr">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CIF/GDSII</a:t>
            </a:r>
          </a:p>
        </p:txBody>
      </p:sp>
      <p:sp>
        <p:nvSpPr>
          <p:cNvPr id="2192392" name="AutoShape 8"/>
          <p:cNvSpPr>
            <a:spLocks noChangeAspect="1" noChangeArrowheads="1"/>
          </p:cNvSpPr>
          <p:nvPr/>
        </p:nvSpPr>
        <p:spPr bwMode="auto">
          <a:xfrm rot="5400000">
            <a:off x="2694781" y="5717382"/>
            <a:ext cx="233363" cy="450850"/>
          </a:xfrm>
          <a:prstGeom prst="downArrow">
            <a:avLst>
              <a:gd name="adj1" fmla="val 50000"/>
              <a:gd name="adj2" fmla="val 48299"/>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393" name="AutoShape 9"/>
          <p:cNvSpPr>
            <a:spLocks noChangeArrowheads="1"/>
          </p:cNvSpPr>
          <p:nvPr/>
        </p:nvSpPr>
        <p:spPr bwMode="auto">
          <a:xfrm>
            <a:off x="520700" y="5295900"/>
            <a:ext cx="1042988" cy="762000"/>
          </a:xfrm>
          <a:prstGeom prst="flowChartProcess">
            <a:avLst/>
          </a:prstGeom>
          <a:solidFill>
            <a:srgbClr val="FF99CC"/>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99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Parasitic </a:t>
            </a:r>
          </a:p>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Extraction</a:t>
            </a: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 </a:t>
            </a:r>
          </a:p>
        </p:txBody>
      </p:sp>
      <p:sp>
        <p:nvSpPr>
          <p:cNvPr id="2192394" name="AutoShape 10"/>
          <p:cNvSpPr>
            <a:spLocks noChangeArrowheads="1"/>
          </p:cNvSpPr>
          <p:nvPr/>
        </p:nvSpPr>
        <p:spPr bwMode="auto">
          <a:xfrm>
            <a:off x="7831138" y="2649538"/>
            <a:ext cx="1312862" cy="1103312"/>
          </a:xfrm>
          <a:prstGeom prst="flowChartProcess">
            <a:avLst/>
          </a:prstGeom>
          <a:solidFill>
            <a:srgbClr val="FF99CC"/>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99CC"/>
            </a:extrusionClr>
          </a:sp3d>
        </p:spPr>
        <p:txBody>
          <a:bodyPr wrap="none" anchor="ctr" anchorCtr="1">
            <a:flatTx/>
          </a:bodyPr>
          <a:lstStyle/>
          <a:p>
            <a:pPr marL="342900" indent="-342900" algn="ctr">
              <a:lnSpc>
                <a:spcPct val="80000"/>
              </a:lnSpc>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a:t>
            </a:r>
          </a:p>
          <a:p>
            <a:pPr marL="342900" indent="-342900" algn="ctr">
              <a:lnSpc>
                <a:spcPct val="80000"/>
              </a:lnSpc>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 Simulation</a:t>
            </a:r>
            <a:endParaRPr lang="zh-CN" altLang="en-US"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endParaRPr>
          </a:p>
        </p:txBody>
      </p:sp>
      <p:sp>
        <p:nvSpPr>
          <p:cNvPr id="2192395" name="AutoShape 11"/>
          <p:cNvSpPr>
            <a:spLocks noChangeArrowheads="1"/>
          </p:cNvSpPr>
          <p:nvPr/>
        </p:nvSpPr>
        <p:spPr bwMode="auto">
          <a:xfrm>
            <a:off x="155575" y="3873500"/>
            <a:ext cx="1008063" cy="633413"/>
          </a:xfrm>
          <a:prstGeom prst="flowChartProcess">
            <a:avLst/>
          </a:prstGeom>
          <a:solidFill>
            <a:srgbClr val="FF99CC"/>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99CC"/>
            </a:extrusionClr>
          </a:sp3d>
        </p:spPr>
        <p:txBody>
          <a:bodyPr wrap="none" anchor="ctr" anchorCtr="1">
            <a:flatTx/>
          </a:bodyPr>
          <a:lstStyle/>
          <a:p>
            <a:pPr marL="342900" indent="-342900" algn="ctr">
              <a:lnSpc>
                <a:spcPct val="80000"/>
              </a:lnSpc>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Timing </a:t>
            </a:r>
          </a:p>
          <a:p>
            <a:pPr marL="342900" indent="-342900" algn="ctr">
              <a:lnSpc>
                <a:spcPct val="80000"/>
              </a:lnSpc>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Analysis</a:t>
            </a:r>
          </a:p>
        </p:txBody>
      </p:sp>
      <p:sp>
        <p:nvSpPr>
          <p:cNvPr id="2192396" name="AutoShape 12"/>
          <p:cNvSpPr>
            <a:spLocks noChangeAspect="1" noChangeArrowheads="1"/>
          </p:cNvSpPr>
          <p:nvPr/>
        </p:nvSpPr>
        <p:spPr bwMode="auto">
          <a:xfrm flipV="1">
            <a:off x="712788" y="4803775"/>
            <a:ext cx="195262" cy="377825"/>
          </a:xfrm>
          <a:prstGeom prst="downArrow">
            <a:avLst>
              <a:gd name="adj1" fmla="val 50000"/>
              <a:gd name="adj2" fmla="val 48374"/>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397" name="AutoShape 13"/>
          <p:cNvSpPr>
            <a:spLocks noChangeArrowheads="1"/>
          </p:cNvSpPr>
          <p:nvPr/>
        </p:nvSpPr>
        <p:spPr bwMode="auto">
          <a:xfrm>
            <a:off x="3494088" y="2200275"/>
            <a:ext cx="2354262" cy="638175"/>
          </a:xfrm>
          <a:prstGeom prst="flowChartProcess">
            <a:avLst/>
          </a:prstGeom>
          <a:solidFill>
            <a:srgbClr val="FFFF99"/>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Thermal-Driven</a:t>
            </a:r>
          </a:p>
          <a:p>
            <a:pPr marL="342900" indent="-342900" algn="ctr">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 3D Floorplanner</a:t>
            </a:r>
          </a:p>
        </p:txBody>
      </p:sp>
      <p:sp>
        <p:nvSpPr>
          <p:cNvPr id="2192398" name="AutoShape 14"/>
          <p:cNvSpPr>
            <a:spLocks noChangeArrowheads="1"/>
          </p:cNvSpPr>
          <p:nvPr/>
        </p:nvSpPr>
        <p:spPr bwMode="auto">
          <a:xfrm>
            <a:off x="3416300" y="4206875"/>
            <a:ext cx="2678113" cy="855663"/>
          </a:xfrm>
          <a:prstGeom prst="flowChartProcess">
            <a:avLst/>
          </a:prstGeom>
          <a:solidFill>
            <a:srgbClr val="FFFF99"/>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sp3d>
        </p:spPr>
        <p:txBody>
          <a:bodyPr wrap="none" anchor="ctr">
            <a:flatTx/>
          </a:bodyPr>
          <a:lstStyle/>
          <a:p>
            <a:pPr marL="342900" indent="-342900" algn="ctr">
              <a:lnSpc>
                <a:spcPct val="80000"/>
              </a:lnSpc>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Thermal-Aware </a:t>
            </a:r>
          </a:p>
          <a:p>
            <a:pPr marL="342900" indent="-342900" algn="ctr">
              <a:lnSpc>
                <a:spcPct val="80000"/>
              </a:lnSpc>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3D Router w/ </a:t>
            </a:r>
          </a:p>
          <a:p>
            <a:pPr marL="342900" indent="-342900" algn="ctr">
              <a:lnSpc>
                <a:spcPct val="80000"/>
              </a:lnSpc>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 Via Planning</a:t>
            </a:r>
          </a:p>
        </p:txBody>
      </p:sp>
      <p:sp>
        <p:nvSpPr>
          <p:cNvPr id="22544" name="Line 15"/>
          <p:cNvSpPr>
            <a:spLocks noChangeShapeType="1"/>
          </p:cNvSpPr>
          <p:nvPr/>
        </p:nvSpPr>
        <p:spPr bwMode="auto">
          <a:xfrm flipV="1">
            <a:off x="2568575" y="2735263"/>
            <a:ext cx="735013" cy="338137"/>
          </a:xfrm>
          <a:prstGeom prst="line">
            <a:avLst/>
          </a:prstGeom>
          <a:noFill/>
          <a:ln w="222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2545" name="Line 16"/>
          <p:cNvSpPr>
            <a:spLocks noChangeShapeType="1"/>
          </p:cNvSpPr>
          <p:nvPr/>
        </p:nvSpPr>
        <p:spPr bwMode="auto">
          <a:xfrm>
            <a:off x="2535238" y="4148138"/>
            <a:ext cx="776287" cy="465137"/>
          </a:xfrm>
          <a:prstGeom prst="line">
            <a:avLst/>
          </a:prstGeom>
          <a:noFill/>
          <a:ln w="222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192401" name="AutoShape 17"/>
          <p:cNvSpPr>
            <a:spLocks noChangeArrowheads="1"/>
          </p:cNvSpPr>
          <p:nvPr/>
        </p:nvSpPr>
        <p:spPr bwMode="auto">
          <a:xfrm>
            <a:off x="1828800" y="3089275"/>
            <a:ext cx="915988" cy="946150"/>
          </a:xfrm>
          <a:prstGeom prst="flowChartMagneticDisk">
            <a:avLst/>
          </a:prstGeom>
          <a:solidFill>
            <a:srgbClr val="FF9900"/>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Open</a:t>
            </a:r>
          </a:p>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Access</a:t>
            </a:r>
          </a:p>
        </p:txBody>
      </p:sp>
      <p:sp>
        <p:nvSpPr>
          <p:cNvPr id="2192402" name="AutoShape 18"/>
          <p:cNvSpPr>
            <a:spLocks noChangeAspect="1" noChangeArrowheads="1"/>
          </p:cNvSpPr>
          <p:nvPr/>
        </p:nvSpPr>
        <p:spPr bwMode="auto">
          <a:xfrm>
            <a:off x="4264025" y="1631950"/>
            <a:ext cx="269875" cy="266700"/>
          </a:xfrm>
          <a:prstGeom prst="downArrow">
            <a:avLst>
              <a:gd name="adj1" fmla="val 50000"/>
              <a:gd name="adj2" fmla="val 25000"/>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403" name="AutoShape 19"/>
          <p:cNvSpPr>
            <a:spLocks noChangeAspect="1" noChangeArrowheads="1"/>
          </p:cNvSpPr>
          <p:nvPr/>
        </p:nvSpPr>
        <p:spPr bwMode="auto">
          <a:xfrm>
            <a:off x="6700838" y="1622425"/>
            <a:ext cx="266700" cy="266700"/>
          </a:xfrm>
          <a:prstGeom prst="downArrow">
            <a:avLst>
              <a:gd name="adj1" fmla="val 50000"/>
              <a:gd name="adj2" fmla="val 25000"/>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2549" name="AutoShape 20"/>
          <p:cNvSpPr>
            <a:spLocks noChangeArrowheads="1"/>
          </p:cNvSpPr>
          <p:nvPr/>
        </p:nvSpPr>
        <p:spPr bwMode="auto">
          <a:xfrm>
            <a:off x="1154113" y="4119563"/>
            <a:ext cx="312737" cy="231775"/>
          </a:xfrm>
          <a:prstGeom prst="leftRightArrow">
            <a:avLst>
              <a:gd name="adj1" fmla="val 50000"/>
              <a:gd name="adj2" fmla="val 26986"/>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zh-CN" altLang="en-US" sz="2400" smtClean="0">
              <a:solidFill>
                <a:srgbClr val="339933"/>
              </a:solidFill>
              <a:latin typeface="Arial" charset="0"/>
              <a:ea typeface="宋体" charset="0"/>
              <a:cs typeface="宋体" charset="0"/>
            </a:endParaRPr>
          </a:p>
        </p:txBody>
      </p:sp>
      <p:sp>
        <p:nvSpPr>
          <p:cNvPr id="2192406" name="AutoShape 22"/>
          <p:cNvSpPr>
            <a:spLocks noChangeAspect="1" noChangeArrowheads="1"/>
          </p:cNvSpPr>
          <p:nvPr/>
        </p:nvSpPr>
        <p:spPr bwMode="auto">
          <a:xfrm rot="16200000">
            <a:off x="5639593" y="5765007"/>
            <a:ext cx="233363" cy="450850"/>
          </a:xfrm>
          <a:prstGeom prst="downArrow">
            <a:avLst>
              <a:gd name="adj1" fmla="val 50000"/>
              <a:gd name="adj2" fmla="val 48299"/>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407" name="AutoShape 23"/>
          <p:cNvSpPr>
            <a:spLocks noChangeArrowheads="1"/>
          </p:cNvSpPr>
          <p:nvPr/>
        </p:nvSpPr>
        <p:spPr bwMode="auto">
          <a:xfrm>
            <a:off x="3494088" y="3165475"/>
            <a:ext cx="2354262" cy="638175"/>
          </a:xfrm>
          <a:prstGeom prst="flowChartProcess">
            <a:avLst/>
          </a:prstGeom>
          <a:solidFill>
            <a:srgbClr val="FFFF99"/>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Thermal-Driven </a:t>
            </a:r>
          </a:p>
          <a:p>
            <a:pPr marL="342900" indent="-342900" algn="ctr">
              <a:spcBef>
                <a:spcPct val="20000"/>
              </a:spcBef>
              <a:buClr>
                <a:srgbClr val="FF9900"/>
              </a:buClr>
              <a:buSzPct val="60000"/>
              <a:buFont typeface="Wingdings" charset="0"/>
              <a:buNone/>
            </a:pPr>
            <a:r>
              <a:rPr lang="en-US" altLang="zh-CN" sz="200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3D Placement</a:t>
            </a:r>
          </a:p>
        </p:txBody>
      </p:sp>
      <p:sp>
        <p:nvSpPr>
          <p:cNvPr id="2192408" name="AutoShape 24"/>
          <p:cNvSpPr>
            <a:spLocks noChangeArrowheads="1"/>
          </p:cNvSpPr>
          <p:nvPr/>
        </p:nvSpPr>
        <p:spPr bwMode="auto">
          <a:xfrm>
            <a:off x="6502400" y="3006725"/>
            <a:ext cx="966788" cy="933450"/>
          </a:xfrm>
          <a:prstGeom prst="flowChartMagneticDisk">
            <a:avLst/>
          </a:prstGeom>
          <a:solidFill>
            <a:schemeClr val="accent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marL="342900" indent="-342900" algn="ctr">
              <a:lnSpc>
                <a:spcPct val="60000"/>
              </a:lnSpc>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Compact </a:t>
            </a:r>
          </a:p>
          <a:p>
            <a:pPr marL="342900" indent="-342900" algn="ctr">
              <a:lnSpc>
                <a:spcPct val="60000"/>
              </a:lnSpc>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Thermal</a:t>
            </a:r>
          </a:p>
          <a:p>
            <a:pPr marL="342900" indent="-342900" algn="ctr">
              <a:lnSpc>
                <a:spcPct val="60000"/>
              </a:lnSpc>
              <a:spcBef>
                <a:spcPct val="20000"/>
              </a:spcBef>
              <a:buClr>
                <a:srgbClr val="FF9900"/>
              </a:buClr>
              <a:buSzPct val="60000"/>
              <a:buFont typeface="Wingdings" charset="0"/>
              <a:buNone/>
            </a:pPr>
            <a:r>
              <a:rPr lang="en-US" altLang="zh-CN" sz="18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model</a:t>
            </a:r>
          </a:p>
        </p:txBody>
      </p:sp>
      <p:sp>
        <p:nvSpPr>
          <p:cNvPr id="2192409" name="AutoShape 25"/>
          <p:cNvSpPr>
            <a:spLocks noChangeArrowheads="1"/>
          </p:cNvSpPr>
          <p:nvPr/>
        </p:nvSpPr>
        <p:spPr bwMode="auto">
          <a:xfrm>
            <a:off x="4418013" y="3940175"/>
            <a:ext cx="319087" cy="255588"/>
          </a:xfrm>
          <a:prstGeom prst="downArrow">
            <a:avLst>
              <a:gd name="adj1" fmla="val 50000"/>
              <a:gd name="adj2" fmla="val 25000"/>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2554" name="Line 26"/>
          <p:cNvSpPr>
            <a:spLocks noChangeShapeType="1"/>
          </p:cNvSpPr>
          <p:nvPr/>
        </p:nvSpPr>
        <p:spPr bwMode="auto">
          <a:xfrm flipV="1">
            <a:off x="2782888" y="3589338"/>
            <a:ext cx="611187" cy="20637"/>
          </a:xfrm>
          <a:prstGeom prst="line">
            <a:avLst/>
          </a:prstGeom>
          <a:noFill/>
          <a:ln w="222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192411" name="AutoShape 27"/>
          <p:cNvSpPr>
            <a:spLocks noChangeArrowheads="1"/>
          </p:cNvSpPr>
          <p:nvPr/>
        </p:nvSpPr>
        <p:spPr bwMode="auto">
          <a:xfrm>
            <a:off x="4457700" y="2917825"/>
            <a:ext cx="319088" cy="255588"/>
          </a:xfrm>
          <a:prstGeom prst="downArrow">
            <a:avLst>
              <a:gd name="adj1" fmla="val 50000"/>
              <a:gd name="adj2" fmla="val 25000"/>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2556" name="Line 28"/>
          <p:cNvSpPr>
            <a:spLocks noChangeShapeType="1"/>
          </p:cNvSpPr>
          <p:nvPr/>
        </p:nvSpPr>
        <p:spPr bwMode="auto">
          <a:xfrm flipV="1">
            <a:off x="5945188" y="3500438"/>
            <a:ext cx="611187" cy="20637"/>
          </a:xfrm>
          <a:prstGeom prst="line">
            <a:avLst/>
          </a:prstGeom>
          <a:noFill/>
          <a:ln w="22225">
            <a:solidFill>
              <a:schemeClr val="tx1"/>
            </a:solidFill>
            <a:prstDash val="sysDot"/>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2557" name="Line 29"/>
          <p:cNvSpPr>
            <a:spLocks noChangeShapeType="1"/>
          </p:cNvSpPr>
          <p:nvPr/>
        </p:nvSpPr>
        <p:spPr bwMode="auto">
          <a:xfrm flipV="1">
            <a:off x="6053138" y="4005263"/>
            <a:ext cx="735012" cy="338137"/>
          </a:xfrm>
          <a:prstGeom prst="line">
            <a:avLst/>
          </a:prstGeom>
          <a:noFill/>
          <a:ln w="222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2558" name="Line 30"/>
          <p:cNvSpPr>
            <a:spLocks noChangeShapeType="1"/>
          </p:cNvSpPr>
          <p:nvPr/>
        </p:nvSpPr>
        <p:spPr bwMode="auto">
          <a:xfrm>
            <a:off x="5862638" y="2586038"/>
            <a:ext cx="776287" cy="465137"/>
          </a:xfrm>
          <a:prstGeom prst="line">
            <a:avLst/>
          </a:prstGeom>
          <a:noFill/>
          <a:ln w="22225">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192415" name="AutoShape 31"/>
          <p:cNvSpPr>
            <a:spLocks noChangeAspect="1" noChangeArrowheads="1"/>
          </p:cNvSpPr>
          <p:nvPr/>
        </p:nvSpPr>
        <p:spPr bwMode="auto">
          <a:xfrm>
            <a:off x="6451600" y="5770563"/>
            <a:ext cx="1193800" cy="655637"/>
          </a:xfrm>
          <a:prstGeom prst="flowChartProcess">
            <a:avLst/>
          </a:prstGeom>
          <a:solidFill>
            <a:srgbClr val="FF99CC"/>
          </a:solidFill>
          <a:ln w="9525" algn="ctr">
            <a:miter lim="800000"/>
            <a:headEnd/>
            <a:tailEnd/>
          </a:ln>
          <a:effectLst/>
          <a:scene3d>
            <a:camera prst="legacyObliqueBottomLeft"/>
            <a:lightRig rig="legacyFlat3" dir="t"/>
          </a:scene3d>
          <a:sp3d extrusionH="430200" prstMaterial="legacyMatte">
            <a:bevelT w="13500" h="13500" prst="angle"/>
            <a:bevelB w="13500" h="13500" prst="angle"/>
            <a:extrusionClr>
              <a:srgbClr val="FF99CC"/>
            </a:extrusionClr>
          </a:sp3d>
        </p:spPr>
        <p:txBody>
          <a:bodyPr wrap="none" anchor="ctr">
            <a:flatTx/>
          </a:bodyPr>
          <a:lstStyle/>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Layout </a:t>
            </a:r>
          </a:p>
          <a:p>
            <a:pPr marL="342900" indent="-342900" algn="ctr">
              <a:spcBef>
                <a:spcPct val="20000"/>
              </a:spcBef>
              <a:buClr>
                <a:srgbClr val="FF9900"/>
              </a:buClr>
              <a:buSzPct val="60000"/>
              <a:buFont typeface="Wingdings" charset="0"/>
              <a:buNone/>
            </a:pPr>
            <a:r>
              <a:rPr lang="en-US" altLang="zh-CN" sz="2000" b="0" smtClean="0">
                <a:solidFill>
                  <a:srgbClr val="000000"/>
                </a:solidFill>
                <a:effectLst>
                  <a:outerShdw blurRad="38100" dist="38100" dir="2700000" algn="tl">
                    <a:srgbClr val="FFFFFF"/>
                  </a:outerShdw>
                </a:effectLst>
                <a:latin typeface="Tahoma" charset="0"/>
                <a:ea typeface="宋体" charset="0"/>
                <a:cs typeface="宋体" charset="0"/>
                <a:sym typeface="Symbol" charset="0"/>
              </a:rPr>
              <a:t>Verification</a:t>
            </a:r>
          </a:p>
        </p:txBody>
      </p:sp>
      <p:sp>
        <p:nvSpPr>
          <p:cNvPr id="2192416" name="AutoShape 32"/>
          <p:cNvSpPr>
            <a:spLocks noChangeAspect="1" noChangeArrowheads="1"/>
          </p:cNvSpPr>
          <p:nvPr/>
        </p:nvSpPr>
        <p:spPr bwMode="auto">
          <a:xfrm>
            <a:off x="1652588" y="1662113"/>
            <a:ext cx="269875" cy="266700"/>
          </a:xfrm>
          <a:prstGeom prst="downArrow">
            <a:avLst>
              <a:gd name="adj1" fmla="val 49407"/>
              <a:gd name="adj2" fmla="val 25000"/>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192417" name="AutoShape 33"/>
          <p:cNvSpPr>
            <a:spLocks noChangeAspect="1" noChangeArrowheads="1"/>
          </p:cNvSpPr>
          <p:nvPr/>
        </p:nvSpPr>
        <p:spPr bwMode="auto">
          <a:xfrm rot="10800000" flipH="1">
            <a:off x="8001000" y="1450975"/>
            <a:ext cx="946150" cy="515938"/>
          </a:xfrm>
          <a:custGeom>
            <a:avLst/>
            <a:gdLst>
              <a:gd name="G0" fmla="+- 13237 0 0"/>
              <a:gd name="G1" fmla="+- 19215 0 0"/>
              <a:gd name="G2" fmla="+- 6613 0 0"/>
              <a:gd name="G3" fmla="*/ 13237 1 2"/>
              <a:gd name="G4" fmla="+- G3 10800 0"/>
              <a:gd name="G5" fmla="+- 21600 13237 19215"/>
              <a:gd name="G6" fmla="+- 19215 6613 0"/>
              <a:gd name="G7" fmla="*/ G6 1 2"/>
              <a:gd name="G8" fmla="*/ 19215 2 1"/>
              <a:gd name="G9" fmla="+- G8 0 21600"/>
              <a:gd name="G10" fmla="*/ 21600 G0 G1"/>
              <a:gd name="G11" fmla="*/ 21600 G4 G1"/>
              <a:gd name="G12" fmla="*/ 21600 G5 G1"/>
              <a:gd name="G13" fmla="*/ 21600 G7 G1"/>
              <a:gd name="G14" fmla="*/ 19215 1 2"/>
              <a:gd name="G15" fmla="+- G5 0 G4"/>
              <a:gd name="G16" fmla="+- G0 0 G4"/>
              <a:gd name="G17" fmla="*/ G2 G15 G16"/>
              <a:gd name="T0" fmla="*/ 17419 w 21600"/>
              <a:gd name="T1" fmla="*/ 0 h 21600"/>
              <a:gd name="T2" fmla="*/ 13237 w 21600"/>
              <a:gd name="T3" fmla="*/ 6613 h 21600"/>
              <a:gd name="T4" fmla="*/ 0 w 21600"/>
              <a:gd name="T5" fmla="*/ 19581 h 21600"/>
              <a:gd name="T6" fmla="*/ 9608 w 21600"/>
              <a:gd name="T7" fmla="*/ 21600 h 21600"/>
              <a:gd name="T8" fmla="*/ 19215 w 21600"/>
              <a:gd name="T9" fmla="*/ 14517 h 21600"/>
              <a:gd name="T10" fmla="*/ 21600 w 21600"/>
              <a:gd name="T11" fmla="*/ 661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19" y="0"/>
                </a:moveTo>
                <a:lnTo>
                  <a:pt x="13237" y="6613"/>
                </a:lnTo>
                <a:lnTo>
                  <a:pt x="15622" y="6613"/>
                </a:lnTo>
                <a:lnTo>
                  <a:pt x="15622" y="17561"/>
                </a:lnTo>
                <a:lnTo>
                  <a:pt x="0" y="17561"/>
                </a:lnTo>
                <a:lnTo>
                  <a:pt x="0" y="21600"/>
                </a:lnTo>
                <a:lnTo>
                  <a:pt x="19215" y="21600"/>
                </a:lnTo>
                <a:lnTo>
                  <a:pt x="19215" y="6613"/>
                </a:lnTo>
                <a:lnTo>
                  <a:pt x="21600" y="6613"/>
                </a:lnTo>
                <a:close/>
              </a:path>
            </a:pathLst>
          </a:cu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sp>
        <p:nvSpPr>
          <p:cNvPr id="22562" name="Rectangle 34"/>
          <p:cNvSpPr>
            <a:spLocks noChangeArrowheads="1"/>
          </p:cNvSpPr>
          <p:nvPr/>
        </p:nvSpPr>
        <p:spPr bwMode="auto">
          <a:xfrm>
            <a:off x="1549400" y="1917700"/>
            <a:ext cx="6108700" cy="3213100"/>
          </a:xfrm>
          <a:prstGeom prst="rect">
            <a:avLst/>
          </a:prstGeom>
          <a:noFill/>
          <a:ln w="9525">
            <a:solidFill>
              <a:srgbClr val="FFCC99"/>
            </a:solidFill>
            <a:prstDash val="dash"/>
            <a:miter lim="800000"/>
            <a:headEnd/>
            <a:tailEnd/>
          </a:ln>
          <a:scene3d>
            <a:camera prst="legacyObliqueBottomLeft"/>
            <a:lightRig rig="legacyFlat3" dir="t"/>
          </a:scene3d>
          <a:sp3d extrusionH="430200" prstMaterial="legacyPlastic">
            <a:bevelT w="13500" h="13500" prst="angle"/>
            <a:bevelB w="13500" h="13500" prst="angle"/>
            <a:extrusionClr>
              <a:srgbClr val="FFCC99"/>
            </a:extrusionClr>
          </a:sp3d>
          <a:extLst>
            <a:ext uri="{909E8E84-426E-40dd-AFC4-6F175D3DCCD1}">
              <a14:hiddenFill xmlns:a14="http://schemas.microsoft.com/office/drawing/2010/main">
                <a:solidFill>
                  <a:srgbClr val="FFFFFF"/>
                </a:solidFill>
              </a14:hiddenFill>
            </a:ext>
          </a:extLst>
        </p:spPr>
        <p:txBody>
          <a:bodyPr wrap="none" anchor="ctr">
            <a:flatTx/>
          </a:bodyPr>
          <a:lstStyle/>
          <a:p>
            <a:pPr algn="ctr" eaLnBrk="0" hangingPunct="0"/>
            <a:endParaRPr lang="zh-CN" altLang="en-US" sz="2400" smtClean="0">
              <a:solidFill>
                <a:srgbClr val="339933"/>
              </a:solidFill>
              <a:latin typeface="Arial" charset="0"/>
              <a:ea typeface="宋体" charset="0"/>
              <a:cs typeface="宋体" charset="0"/>
            </a:endParaRPr>
          </a:p>
        </p:txBody>
      </p:sp>
      <p:pic>
        <p:nvPicPr>
          <p:cNvPr id="22563" name="Picture 35" descr="CFDRC Logo 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3479800"/>
            <a:ext cx="1117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2405" name="AutoShape 21"/>
          <p:cNvSpPr>
            <a:spLocks noChangeAspect="1" noChangeArrowheads="1"/>
          </p:cNvSpPr>
          <p:nvPr/>
        </p:nvSpPr>
        <p:spPr bwMode="auto">
          <a:xfrm>
            <a:off x="4395788" y="5232400"/>
            <a:ext cx="244475" cy="347663"/>
          </a:xfrm>
          <a:prstGeom prst="downArrow">
            <a:avLst>
              <a:gd name="adj1" fmla="val 50000"/>
              <a:gd name="adj2" fmla="val 35552"/>
            </a:avLst>
          </a:prstGeom>
          <a:solidFill>
            <a:schemeClr val="tx2"/>
          </a:solidFill>
          <a:ln w="9525" algn="ctr">
            <a:noFill/>
            <a:miter lim="800000"/>
            <a:headEnd/>
            <a:tailEnd/>
          </a:ln>
          <a:effectLst>
            <a:prstShdw prst="shdw17" dist="17961" dir="2700000">
              <a:schemeClr val="tx2">
                <a:gamma/>
                <a:shade val="60000"/>
                <a:invGamma/>
              </a:schemeClr>
            </a:prstShdw>
          </a:effectLst>
        </p:spPr>
        <p:txBody>
          <a:bodyPr wrap="none" anchor="ctr"/>
          <a:lstStyle/>
          <a:p>
            <a:pPr algn="ctr" eaLnBrk="0" hangingPunct="0">
              <a:defRPr/>
            </a:pPr>
            <a:endParaRPr lang="zh-CN" altLang="en-US" sz="2400">
              <a:solidFill>
                <a:srgbClr val="339933"/>
              </a:solidFill>
              <a:latin typeface="Arial" charset="0"/>
            </a:endParaRPr>
          </a:p>
        </p:txBody>
      </p:sp>
      <p:pic>
        <p:nvPicPr>
          <p:cNvPr id="22565" name="Picture 37" descr="CFDRC Logo 2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3062288"/>
            <a:ext cx="825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603212"/>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2192397"/>
                                        </p:tgtEl>
                                        <p:attrNameLst>
                                          <p:attrName>fillcolor</p:attrName>
                                        </p:attrNameLst>
                                      </p:cBhvr>
                                      <p:to>
                                        <a:srgbClr val="FF9999"/>
                                      </p:to>
                                    </p:animClr>
                                    <p:set>
                                      <p:cBhvr>
                                        <p:cTn id="7" dur="500" fill="hold"/>
                                        <p:tgtEl>
                                          <p:spTgt spid="2192397"/>
                                        </p:tgtEl>
                                        <p:attrNameLst>
                                          <p:attrName>fill.type</p:attrName>
                                        </p:attrNameLst>
                                      </p:cBhvr>
                                      <p:to>
                                        <p:strVal val="solid"/>
                                      </p:to>
                                    </p:set>
                                    <p:set>
                                      <p:cBhvr>
                                        <p:cTn id="8" dur="500" fill="hold"/>
                                        <p:tgtEl>
                                          <p:spTgt spid="219239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2192398"/>
                                        </p:tgtEl>
                                        <p:attrNameLst>
                                          <p:attrName>fillcolor</p:attrName>
                                        </p:attrNameLst>
                                      </p:cBhvr>
                                      <p:to>
                                        <a:srgbClr val="FF9999"/>
                                      </p:to>
                                    </p:animClr>
                                    <p:set>
                                      <p:cBhvr>
                                        <p:cTn id="11" dur="500" fill="hold"/>
                                        <p:tgtEl>
                                          <p:spTgt spid="2192398"/>
                                        </p:tgtEl>
                                        <p:attrNameLst>
                                          <p:attrName>fill.type</p:attrName>
                                        </p:attrNameLst>
                                      </p:cBhvr>
                                      <p:to>
                                        <p:strVal val="solid"/>
                                      </p:to>
                                    </p:set>
                                    <p:set>
                                      <p:cBhvr>
                                        <p:cTn id="12" dur="500" fill="hold"/>
                                        <p:tgtEl>
                                          <p:spTgt spid="219239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7950" y="1916113"/>
            <a:ext cx="3024188" cy="2952750"/>
          </a:xfrm>
          <a:prstGeom prst="rect">
            <a:avLst/>
          </a:prstGeom>
          <a:noFill/>
          <a:ln w="38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579" name="Text Box 3"/>
          <p:cNvSpPr txBox="1">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spcBef>
                <a:spcPts val="875"/>
              </a:spcBef>
              <a:buClr>
                <a:srgbClr val="000000"/>
              </a:buClr>
              <a:buSzPct val="100000"/>
              <a:buFont typeface="Times New Roman" charset="0"/>
              <a:buNone/>
            </a:pPr>
            <a:r>
              <a:rPr lang="en-US" altLang="zh-CN" sz="1400" smtClean="0">
                <a:solidFill>
                  <a:srgbClr val="000000"/>
                </a:solidFill>
                <a:latin typeface="Times New Roman" charset="0"/>
              </a:rPr>
              <a:t>10/8/2007</a:t>
            </a:r>
          </a:p>
        </p:txBody>
      </p:sp>
      <p:sp>
        <p:nvSpPr>
          <p:cNvPr id="24580" name="Text Box 4"/>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Times New Roman" charset="0"/>
              <a:buNone/>
            </a:pPr>
            <a:r>
              <a:rPr lang="en-GB" altLang="zh-CN" sz="1400" smtClean="0">
                <a:solidFill>
                  <a:srgbClr val="000000"/>
                </a:solidFill>
                <a:latin typeface="Times New Roman" charset="0"/>
              </a:rPr>
              <a:t>UCLA VLSICAD LAB</a:t>
            </a:r>
          </a:p>
        </p:txBody>
      </p:sp>
      <p:sp>
        <p:nvSpPr>
          <p:cNvPr id="24581" name="Text Box 5"/>
          <p:cNvSpPr txBox="1">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r">
              <a:spcBef>
                <a:spcPts val="875"/>
              </a:spcBef>
              <a:buClr>
                <a:srgbClr val="000000"/>
              </a:buClr>
              <a:buSzPct val="100000"/>
              <a:buFont typeface="Times New Roman" charset="0"/>
              <a:buNone/>
            </a:pPr>
            <a:fld id="{1B826FAC-FBE5-BA4E-8667-E7E143F0CDEA}" type="slidenum">
              <a:rPr lang="zh-CN" altLang="en-GB" sz="1400" smtClean="0">
                <a:solidFill>
                  <a:srgbClr val="000000"/>
                </a:solidFill>
                <a:latin typeface="Times New Roman" charset="0"/>
              </a:rPr>
              <a:pPr algn="r">
                <a:spcBef>
                  <a:spcPts val="875"/>
                </a:spcBef>
                <a:buClr>
                  <a:srgbClr val="000000"/>
                </a:buClr>
                <a:buSzPct val="100000"/>
                <a:buFont typeface="Times New Roman" charset="0"/>
                <a:buNone/>
              </a:pPr>
              <a:t>23</a:t>
            </a:fld>
            <a:endParaRPr lang="en-GB" altLang="zh-CN" sz="1400" smtClean="0">
              <a:solidFill>
                <a:srgbClr val="000000"/>
              </a:solidFill>
              <a:latin typeface="Times New Roman" charset="0"/>
            </a:endParaRPr>
          </a:p>
        </p:txBody>
      </p:sp>
      <p:grpSp>
        <p:nvGrpSpPr>
          <p:cNvPr id="24582" name="Group 6"/>
          <p:cNvGrpSpPr>
            <a:grpSpLocks/>
          </p:cNvGrpSpPr>
          <p:nvPr/>
        </p:nvGrpSpPr>
        <p:grpSpPr bwMode="auto">
          <a:xfrm>
            <a:off x="4067175" y="1989138"/>
            <a:ext cx="4806950" cy="4114800"/>
            <a:chOff x="2456" y="1253"/>
            <a:chExt cx="3028" cy="2592"/>
          </a:xfrm>
        </p:grpSpPr>
        <p:grpSp>
          <p:nvGrpSpPr>
            <p:cNvPr id="24626" name="Group 7"/>
            <p:cNvGrpSpPr>
              <a:grpSpLocks/>
            </p:cNvGrpSpPr>
            <p:nvPr/>
          </p:nvGrpSpPr>
          <p:grpSpPr bwMode="auto">
            <a:xfrm>
              <a:off x="2456" y="1441"/>
              <a:ext cx="1158" cy="1155"/>
              <a:chOff x="2084" y="1052"/>
              <a:chExt cx="1158" cy="1155"/>
            </a:xfrm>
          </p:grpSpPr>
          <p:sp>
            <p:nvSpPr>
              <p:cNvPr id="24648" name="AutoShape 8"/>
              <p:cNvSpPr>
                <a:spLocks noChangeArrowheads="1"/>
              </p:cNvSpPr>
              <p:nvPr/>
            </p:nvSpPr>
            <p:spPr bwMode="auto">
              <a:xfrm>
                <a:off x="2084" y="1052"/>
                <a:ext cx="1158" cy="1155"/>
              </a:xfrm>
              <a:prstGeom prst="flowChartMagneticDisk">
                <a:avLst/>
              </a:prstGeom>
              <a:solidFill>
                <a:srgbClr val="FF9900"/>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grpSp>
            <p:nvGrpSpPr>
              <p:cNvPr id="24649" name="Group 9"/>
              <p:cNvGrpSpPr>
                <a:grpSpLocks/>
              </p:cNvGrpSpPr>
              <p:nvPr/>
            </p:nvGrpSpPr>
            <p:grpSpPr bwMode="auto">
              <a:xfrm>
                <a:off x="2228" y="1484"/>
                <a:ext cx="862" cy="582"/>
                <a:chOff x="2228" y="1484"/>
                <a:chExt cx="862" cy="582"/>
              </a:xfrm>
            </p:grpSpPr>
            <p:sp>
              <p:nvSpPr>
                <p:cNvPr id="251914" name="Text Box 10"/>
                <p:cNvSpPr txBox="1">
                  <a:spLocks noChangeArrowheads="1"/>
                </p:cNvSpPr>
                <p:nvPr/>
              </p:nvSpPr>
              <p:spPr bwMode="auto">
                <a:xfrm>
                  <a:off x="2228" y="1484"/>
                  <a:ext cx="862" cy="200"/>
                </a:xfrm>
                <a:prstGeom prst="rect">
                  <a:avLst/>
                </a:prstGeom>
                <a:solidFill>
                  <a:srgbClr val="FFCC99"/>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effectLst>
                        <a:outerShdw blurRad="38100" dist="38100" dir="2700000" algn="tl">
                          <a:srgbClr val="FFFFFF"/>
                        </a:outerShdw>
                      </a:effectLst>
                    </a:rPr>
                    <a:t>Tech. Lib</a:t>
                  </a:r>
                </a:p>
              </p:txBody>
            </p:sp>
            <p:sp>
              <p:nvSpPr>
                <p:cNvPr id="251915" name="Text Box 11"/>
                <p:cNvSpPr txBox="1">
                  <a:spLocks noChangeArrowheads="1"/>
                </p:cNvSpPr>
                <p:nvPr/>
              </p:nvSpPr>
              <p:spPr bwMode="auto">
                <a:xfrm>
                  <a:off x="2228" y="1675"/>
                  <a:ext cx="862" cy="200"/>
                </a:xfrm>
                <a:prstGeom prst="rect">
                  <a:avLst/>
                </a:prstGeom>
                <a:solidFill>
                  <a:srgbClr val="FFCC99"/>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effectLst>
                        <a:outerShdw blurRad="38100" dist="38100" dir="2700000" algn="tl">
                          <a:srgbClr val="FFFFFF"/>
                        </a:outerShdw>
                      </a:effectLst>
                    </a:rPr>
                    <a:t>Ref. Lib</a:t>
                  </a:r>
                </a:p>
              </p:txBody>
            </p:sp>
            <p:sp>
              <p:nvSpPr>
                <p:cNvPr id="251916" name="Text Box 12"/>
                <p:cNvSpPr txBox="1">
                  <a:spLocks noChangeArrowheads="1"/>
                </p:cNvSpPr>
                <p:nvPr/>
              </p:nvSpPr>
              <p:spPr bwMode="auto">
                <a:xfrm>
                  <a:off x="2228" y="1866"/>
                  <a:ext cx="862" cy="200"/>
                </a:xfrm>
                <a:prstGeom prst="rect">
                  <a:avLst/>
                </a:prstGeom>
                <a:solidFill>
                  <a:srgbClr val="FFCC99"/>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effectLst>
                        <a:outerShdw blurRad="38100" dist="38100" dir="2700000" algn="tl">
                          <a:srgbClr val="FFFFFF"/>
                        </a:outerShdw>
                      </a:effectLst>
                    </a:rPr>
                    <a:t>Design</a:t>
                  </a:r>
                </a:p>
              </p:txBody>
            </p:sp>
          </p:grpSp>
          <p:sp>
            <p:nvSpPr>
              <p:cNvPr id="251917" name="Text Box 13"/>
              <p:cNvSpPr txBox="1">
                <a:spLocks noChangeArrowheads="1"/>
              </p:cNvSpPr>
              <p:nvPr/>
            </p:nvSpPr>
            <p:spPr bwMode="auto">
              <a:xfrm>
                <a:off x="2276" y="1148"/>
                <a:ext cx="767" cy="213"/>
              </a:xfrm>
              <a:prstGeom prst="rect">
                <a:avLst/>
              </a:prstGeom>
              <a:solidFill>
                <a:srgbClr val="FF9900"/>
              </a:solidFill>
              <a:ln w="9525">
                <a:noFill/>
                <a:round/>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1000"/>
                  </a:spcBef>
                  <a:buClr>
                    <a:srgbClr val="000000"/>
                  </a:buClr>
                  <a:buSzPct val="100000"/>
                  <a:buFont typeface="Arial" charset="0"/>
                  <a:buNone/>
                </a:pPr>
                <a:r>
                  <a:rPr lang="en-GB" altLang="zh-CN" sz="1600" smtClean="0">
                    <a:solidFill>
                      <a:srgbClr val="000000"/>
                    </a:solidFill>
                    <a:effectLst>
                      <a:outerShdw blurRad="38100" dist="38100" dir="2700000" algn="tl">
                        <a:srgbClr val="FFFFFF"/>
                      </a:outerShdw>
                    </a:effectLst>
                  </a:rPr>
                  <a:t>3D OA</a:t>
                </a:r>
              </a:p>
            </p:txBody>
          </p:sp>
        </p:grpSp>
        <p:grpSp>
          <p:nvGrpSpPr>
            <p:cNvPr id="24627" name="Group 14"/>
            <p:cNvGrpSpPr>
              <a:grpSpLocks/>
            </p:cNvGrpSpPr>
            <p:nvPr/>
          </p:nvGrpSpPr>
          <p:grpSpPr bwMode="auto">
            <a:xfrm>
              <a:off x="3660" y="1253"/>
              <a:ext cx="1823" cy="1841"/>
              <a:chOff x="3288" y="864"/>
              <a:chExt cx="1823" cy="1841"/>
            </a:xfrm>
          </p:grpSpPr>
          <p:sp>
            <p:nvSpPr>
              <p:cNvPr id="24638" name="Line 15"/>
              <p:cNvSpPr>
                <a:spLocks noChangeShapeType="1"/>
              </p:cNvSpPr>
              <p:nvPr/>
            </p:nvSpPr>
            <p:spPr bwMode="auto">
              <a:xfrm>
                <a:off x="3288" y="1728"/>
                <a:ext cx="480" cy="1"/>
              </a:xfrm>
              <a:prstGeom prst="line">
                <a:avLst/>
              </a:prstGeom>
              <a:noFill/>
              <a:ln w="28440">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4639" name="Line 16"/>
              <p:cNvSpPr>
                <a:spLocks noChangeShapeType="1"/>
              </p:cNvSpPr>
              <p:nvPr/>
            </p:nvSpPr>
            <p:spPr bwMode="auto">
              <a:xfrm flipV="1">
                <a:off x="3288" y="1006"/>
                <a:ext cx="480" cy="580"/>
              </a:xfrm>
              <a:prstGeom prst="line">
                <a:avLst/>
              </a:prstGeom>
              <a:noFill/>
              <a:ln w="28440">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4640" name="Line 17"/>
              <p:cNvSpPr>
                <a:spLocks noChangeShapeType="1"/>
              </p:cNvSpPr>
              <p:nvPr/>
            </p:nvSpPr>
            <p:spPr bwMode="auto">
              <a:xfrm>
                <a:off x="3288" y="1824"/>
                <a:ext cx="480" cy="624"/>
              </a:xfrm>
              <a:prstGeom prst="line">
                <a:avLst/>
              </a:prstGeom>
              <a:noFill/>
              <a:ln w="28440">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51922" name="Text Box 18"/>
              <p:cNvSpPr txBox="1">
                <a:spLocks noChangeArrowheads="1"/>
              </p:cNvSpPr>
              <p:nvPr/>
            </p:nvSpPr>
            <p:spPr bwMode="auto">
              <a:xfrm>
                <a:off x="3816" y="864"/>
                <a:ext cx="1295" cy="374"/>
              </a:xfrm>
              <a:prstGeom prst="rect">
                <a:avLst/>
              </a:prstGeom>
              <a:solidFill>
                <a:srgbClr val="99CC00"/>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1000"/>
                  </a:spcBef>
                  <a:buClr>
                    <a:srgbClr val="000000"/>
                  </a:buClr>
                  <a:buSzPct val="100000"/>
                  <a:buFont typeface="Arial" charset="0"/>
                  <a:buNone/>
                </a:pPr>
                <a:r>
                  <a:rPr lang="en-GB" altLang="zh-CN" sz="1600" smtClean="0">
                    <a:solidFill>
                      <a:srgbClr val="000000"/>
                    </a:solidFill>
                    <a:effectLst>
                      <a:outerShdw blurRad="38100" dist="38100" dir="2700000" algn="tl">
                        <a:srgbClr val="FFFFFF"/>
                      </a:outerShdw>
                    </a:effectLst>
                  </a:rPr>
                  <a:t>Thermal-Driven  3D Floorplanner</a:t>
                </a:r>
              </a:p>
            </p:txBody>
          </p:sp>
          <p:sp>
            <p:nvSpPr>
              <p:cNvPr id="251923" name="Text Box 19"/>
              <p:cNvSpPr txBox="1">
                <a:spLocks noChangeArrowheads="1"/>
              </p:cNvSpPr>
              <p:nvPr/>
            </p:nvSpPr>
            <p:spPr bwMode="auto">
              <a:xfrm>
                <a:off x="3816" y="1536"/>
                <a:ext cx="1295" cy="374"/>
              </a:xfrm>
              <a:prstGeom prst="rect">
                <a:avLst/>
              </a:prstGeom>
              <a:solidFill>
                <a:srgbClr val="99CC00"/>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1000"/>
                  </a:spcBef>
                  <a:buClr>
                    <a:srgbClr val="000000"/>
                  </a:buClr>
                  <a:buSzPct val="100000"/>
                  <a:buFont typeface="Arial" charset="0"/>
                  <a:buNone/>
                </a:pPr>
                <a:r>
                  <a:rPr lang="en-GB" altLang="zh-CN" sz="1600" smtClean="0">
                    <a:solidFill>
                      <a:srgbClr val="000000"/>
                    </a:solidFill>
                    <a:effectLst>
                      <a:outerShdw blurRad="38100" dist="38100" dir="2700000" algn="tl">
                        <a:srgbClr val="FFFFFF"/>
                      </a:outerShdw>
                    </a:effectLst>
                  </a:rPr>
                  <a:t>Thermal-Driven  3D Placer</a:t>
                </a:r>
              </a:p>
            </p:txBody>
          </p:sp>
          <p:grpSp>
            <p:nvGrpSpPr>
              <p:cNvPr id="24643" name="Group 20"/>
              <p:cNvGrpSpPr>
                <a:grpSpLocks/>
              </p:cNvGrpSpPr>
              <p:nvPr/>
            </p:nvGrpSpPr>
            <p:grpSpPr bwMode="auto">
              <a:xfrm>
                <a:off x="3816" y="2256"/>
                <a:ext cx="1294" cy="449"/>
                <a:chOff x="3816" y="2256"/>
                <a:chExt cx="1294" cy="449"/>
              </a:xfrm>
            </p:grpSpPr>
            <p:sp>
              <p:nvSpPr>
                <p:cNvPr id="251925" name="Text Box 21"/>
                <p:cNvSpPr txBox="1">
                  <a:spLocks noChangeArrowheads="1"/>
                </p:cNvSpPr>
                <p:nvPr/>
              </p:nvSpPr>
              <p:spPr bwMode="auto">
                <a:xfrm>
                  <a:off x="3816" y="2256"/>
                  <a:ext cx="1294" cy="220"/>
                </a:xfrm>
                <a:prstGeom prst="rect">
                  <a:avLst/>
                </a:prstGeom>
                <a:solidFill>
                  <a:srgbClr val="99CC00"/>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1000"/>
                    </a:spcBef>
                    <a:buClr>
                      <a:srgbClr val="000000"/>
                    </a:buClr>
                    <a:buSzPct val="100000"/>
                    <a:buFont typeface="Arial" charset="0"/>
                    <a:buNone/>
                  </a:pPr>
                  <a:r>
                    <a:rPr lang="en-GB" altLang="zh-CN" sz="1600" smtClean="0">
                      <a:solidFill>
                        <a:srgbClr val="000000"/>
                      </a:solidFill>
                      <a:effectLst>
                        <a:outerShdw blurRad="38100" dist="38100" dir="2700000" algn="tl">
                          <a:srgbClr val="FFFFFF"/>
                        </a:outerShdw>
                      </a:effectLst>
                    </a:rPr>
                    <a:t>3D Global Router</a:t>
                  </a:r>
                </a:p>
              </p:txBody>
            </p:sp>
            <p:sp>
              <p:nvSpPr>
                <p:cNvPr id="251926" name="Text Box 22"/>
                <p:cNvSpPr txBox="1">
                  <a:spLocks noChangeArrowheads="1"/>
                </p:cNvSpPr>
                <p:nvPr/>
              </p:nvSpPr>
              <p:spPr bwMode="auto">
                <a:xfrm>
                  <a:off x="3816" y="2495"/>
                  <a:ext cx="1294" cy="210"/>
                </a:xfrm>
                <a:prstGeom prst="rect">
                  <a:avLst/>
                </a:prstGeom>
                <a:solidFill>
                  <a:srgbClr val="99CC00"/>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938"/>
                    </a:spcBef>
                    <a:buClr>
                      <a:srgbClr val="000000"/>
                    </a:buClr>
                    <a:buSzPct val="100000"/>
                    <a:buFont typeface="Arial" charset="0"/>
                    <a:buNone/>
                  </a:pPr>
                  <a:r>
                    <a:rPr lang="en-GB" altLang="zh-CN" sz="1500" smtClean="0">
                      <a:solidFill>
                        <a:srgbClr val="000000"/>
                      </a:solidFill>
                      <a:effectLst>
                        <a:outerShdw blurRad="38100" dist="38100" dir="2700000" algn="tl">
                          <a:srgbClr val="FFFFFF"/>
                        </a:outerShdw>
                      </a:effectLst>
                    </a:rPr>
                    <a:t>Thermal-Via Planner</a:t>
                  </a:r>
                </a:p>
              </p:txBody>
            </p:sp>
          </p:grpSp>
          <p:sp>
            <p:nvSpPr>
              <p:cNvPr id="24644" name="AutoShape 23"/>
              <p:cNvSpPr>
                <a:spLocks noChangeArrowheads="1"/>
              </p:cNvSpPr>
              <p:nvPr/>
            </p:nvSpPr>
            <p:spPr bwMode="auto">
              <a:xfrm>
                <a:off x="4343" y="1296"/>
                <a:ext cx="192" cy="192"/>
              </a:xfrm>
              <a:prstGeom prst="downArrow">
                <a:avLst>
                  <a:gd name="adj1" fmla="val 50000"/>
                  <a:gd name="adj2" fmla="val 25000"/>
                </a:avLst>
              </a:prstGeom>
              <a:solidFill>
                <a:srgbClr val="000099"/>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45" name="AutoShape 24"/>
              <p:cNvSpPr>
                <a:spLocks noChangeArrowheads="1"/>
              </p:cNvSpPr>
              <p:nvPr/>
            </p:nvSpPr>
            <p:spPr bwMode="auto">
              <a:xfrm>
                <a:off x="4343" y="2016"/>
                <a:ext cx="192" cy="192"/>
              </a:xfrm>
              <a:prstGeom prst="downArrow">
                <a:avLst>
                  <a:gd name="adj1" fmla="val 50000"/>
                  <a:gd name="adj2" fmla="val 25000"/>
                </a:avLst>
              </a:prstGeom>
              <a:solidFill>
                <a:srgbClr val="000099"/>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grpSp>
        <p:grpSp>
          <p:nvGrpSpPr>
            <p:cNvPr id="24628" name="Group 25"/>
            <p:cNvGrpSpPr>
              <a:grpSpLocks/>
            </p:cNvGrpSpPr>
            <p:nvPr/>
          </p:nvGrpSpPr>
          <p:grpSpPr bwMode="auto">
            <a:xfrm>
              <a:off x="2772" y="2741"/>
              <a:ext cx="2712" cy="1104"/>
              <a:chOff x="2400" y="2352"/>
              <a:chExt cx="2712" cy="1104"/>
            </a:xfrm>
          </p:grpSpPr>
          <p:sp>
            <p:nvSpPr>
              <p:cNvPr id="24629" name="AutoShape 26"/>
              <p:cNvSpPr>
                <a:spLocks noChangeArrowheads="1"/>
              </p:cNvSpPr>
              <p:nvPr/>
            </p:nvSpPr>
            <p:spPr bwMode="auto">
              <a:xfrm>
                <a:off x="2808" y="2976"/>
                <a:ext cx="480" cy="480"/>
              </a:xfrm>
              <a:prstGeom prst="flowChartMagneticDisk">
                <a:avLst/>
              </a:prstGeom>
              <a:solidFill>
                <a:srgbClr val="FF9900"/>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30" name="AutoShape 27"/>
              <p:cNvSpPr>
                <a:spLocks noChangeArrowheads="1"/>
              </p:cNvSpPr>
              <p:nvPr/>
            </p:nvSpPr>
            <p:spPr bwMode="auto">
              <a:xfrm>
                <a:off x="3048" y="2352"/>
                <a:ext cx="96" cy="528"/>
              </a:xfrm>
              <a:prstGeom prst="upArrow">
                <a:avLst>
                  <a:gd name="adj1" fmla="val 50000"/>
                  <a:gd name="adj2" fmla="val 137500"/>
                </a:avLst>
              </a:prstGeom>
              <a:solidFill>
                <a:srgbClr val="000099"/>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31" name="AutoShape 28"/>
              <p:cNvSpPr>
                <a:spLocks noChangeArrowheads="1"/>
              </p:cNvSpPr>
              <p:nvPr/>
            </p:nvSpPr>
            <p:spPr bwMode="auto">
              <a:xfrm>
                <a:off x="2904" y="2352"/>
                <a:ext cx="96" cy="528"/>
              </a:xfrm>
              <a:prstGeom prst="downArrow">
                <a:avLst>
                  <a:gd name="adj1" fmla="val 50000"/>
                  <a:gd name="adj2" fmla="val 137500"/>
                </a:avLst>
              </a:prstGeom>
              <a:solidFill>
                <a:srgbClr val="000099"/>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32" name="Text Box 29"/>
              <p:cNvSpPr txBox="1">
                <a:spLocks noChangeArrowheads="1"/>
              </p:cNvSpPr>
              <p:nvPr/>
            </p:nvSpPr>
            <p:spPr bwMode="auto">
              <a:xfrm>
                <a:off x="2400" y="2448"/>
                <a:ext cx="5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Narrow" charset="0"/>
                  <a:buNone/>
                </a:pPr>
                <a:r>
                  <a:rPr lang="en-GB" altLang="zh-CN" sz="1400" smtClean="0">
                    <a:solidFill>
                      <a:srgbClr val="000000"/>
                    </a:solidFill>
                    <a:latin typeface="Arial Narrow" charset="0"/>
                  </a:rPr>
                  <a:t>Tier Export</a:t>
                </a:r>
              </a:p>
            </p:txBody>
          </p:sp>
          <p:sp>
            <p:nvSpPr>
              <p:cNvPr id="24633" name="Text Box 30"/>
              <p:cNvSpPr txBox="1">
                <a:spLocks noChangeArrowheads="1"/>
              </p:cNvSpPr>
              <p:nvPr/>
            </p:nvSpPr>
            <p:spPr bwMode="auto">
              <a:xfrm>
                <a:off x="3048" y="2448"/>
                <a:ext cx="5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Narrow" charset="0"/>
                  <a:buNone/>
                </a:pPr>
                <a:r>
                  <a:rPr lang="en-GB" altLang="zh-CN" sz="1400" smtClean="0">
                    <a:solidFill>
                      <a:srgbClr val="000000"/>
                    </a:solidFill>
                    <a:latin typeface="Arial Narrow" charset="0"/>
                  </a:rPr>
                  <a:t>Tier Import</a:t>
                </a:r>
              </a:p>
            </p:txBody>
          </p:sp>
          <p:sp>
            <p:nvSpPr>
              <p:cNvPr id="251935" name="Text Box 31"/>
              <p:cNvSpPr txBox="1">
                <a:spLocks noChangeArrowheads="1"/>
              </p:cNvSpPr>
              <p:nvPr/>
            </p:nvSpPr>
            <p:spPr bwMode="auto">
              <a:xfrm>
                <a:off x="3816" y="3024"/>
                <a:ext cx="1296" cy="374"/>
              </a:xfrm>
              <a:prstGeom prst="rect">
                <a:avLst/>
              </a:prstGeom>
              <a:solidFill>
                <a:srgbClr val="808000">
                  <a:alpha val="50000"/>
                </a:srgbClr>
              </a:solidFill>
              <a:ln w="12600">
                <a:solidFill>
                  <a:srgbClr val="000000"/>
                </a:solidFill>
                <a:miter lim="800000"/>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1000"/>
                  </a:spcBef>
                  <a:buClr>
                    <a:srgbClr val="000000"/>
                  </a:buClr>
                  <a:buSzPct val="100000"/>
                  <a:buFont typeface="Arial" charset="0"/>
                  <a:buNone/>
                </a:pPr>
                <a:r>
                  <a:rPr lang="en-GB" altLang="zh-CN" sz="1600" smtClean="0">
                    <a:solidFill>
                      <a:srgbClr val="000000"/>
                    </a:solidFill>
                    <a:effectLst>
                      <a:outerShdw blurRad="38100" dist="38100" dir="2700000" algn="tl">
                        <a:srgbClr val="FFFFFF"/>
                      </a:outerShdw>
                    </a:effectLst>
                  </a:rPr>
                  <a:t>Detailed Routing by Cadence Router</a:t>
                </a:r>
              </a:p>
            </p:txBody>
          </p:sp>
          <p:sp>
            <p:nvSpPr>
              <p:cNvPr id="24635" name="AutoShape 32"/>
              <p:cNvSpPr>
                <a:spLocks noChangeArrowheads="1"/>
              </p:cNvSpPr>
              <p:nvPr/>
            </p:nvSpPr>
            <p:spPr bwMode="auto">
              <a:xfrm>
                <a:off x="4344" y="2784"/>
                <a:ext cx="192" cy="192"/>
              </a:xfrm>
              <a:prstGeom prst="downArrow">
                <a:avLst>
                  <a:gd name="adj1" fmla="val 50000"/>
                  <a:gd name="adj2" fmla="val 25000"/>
                </a:avLst>
              </a:prstGeom>
              <a:solidFill>
                <a:srgbClr val="666699"/>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36" name="Line 33"/>
              <p:cNvSpPr>
                <a:spLocks noChangeShapeType="1"/>
              </p:cNvSpPr>
              <p:nvPr/>
            </p:nvSpPr>
            <p:spPr bwMode="auto">
              <a:xfrm>
                <a:off x="3336" y="3216"/>
                <a:ext cx="432" cy="1"/>
              </a:xfrm>
              <a:prstGeom prst="line">
                <a:avLst/>
              </a:prstGeom>
              <a:noFill/>
              <a:ln w="28440">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51938" name="Text Box 34"/>
              <p:cNvSpPr txBox="1">
                <a:spLocks noChangeArrowheads="1"/>
              </p:cNvSpPr>
              <p:nvPr/>
            </p:nvSpPr>
            <p:spPr bwMode="auto">
              <a:xfrm>
                <a:off x="2808" y="3168"/>
                <a:ext cx="480" cy="192"/>
              </a:xfrm>
              <a:prstGeom prst="rect">
                <a:avLst/>
              </a:prstGeom>
              <a:noFill/>
              <a:ln w="9525">
                <a:noFill/>
                <a:round/>
                <a:headEnd/>
                <a:tailEnd/>
              </a:ln>
              <a:effec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effectLst>
                      <a:outerShdw blurRad="38100" dist="38100" dir="2700000" algn="tl">
                        <a:srgbClr val="DDDDDD"/>
                      </a:outerShdw>
                    </a:effectLst>
                  </a:rPr>
                  <a:t>2D OA</a:t>
                </a:r>
              </a:p>
            </p:txBody>
          </p:sp>
        </p:grpSp>
      </p:grpSp>
      <p:sp>
        <p:nvSpPr>
          <p:cNvPr id="251939" name="Text Box 35"/>
          <p:cNvSpPr txBox="1">
            <a:spLocks noChangeArrowheads="1"/>
          </p:cNvSpPr>
          <p:nvPr/>
        </p:nvSpPr>
        <p:spPr bwMode="auto">
          <a:xfrm>
            <a:off x="241300" y="239713"/>
            <a:ext cx="8229600" cy="673100"/>
          </a:xfrm>
          <a:prstGeom prst="rect">
            <a:avLst/>
          </a:prstGeom>
          <a:noFill/>
          <a:ln w="9525">
            <a:noFill/>
            <a:round/>
            <a:headEnd/>
            <a:tailEnd/>
          </a:ln>
          <a:effectLst/>
        </p:spPr>
        <p:txBody>
          <a:bodyPr lIns="92160" tIns="46080" rIns="92160" bIns="4608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eaLnBrk="0" hangingPunct="0">
              <a:lnSpc>
                <a:spcPct val="90000"/>
              </a:lnSpc>
              <a:buClr>
                <a:srgbClr val="000099"/>
              </a:buClr>
              <a:buSzPct val="100000"/>
              <a:buFont typeface="Arial Narrow" charset="0"/>
              <a:buNone/>
            </a:pPr>
            <a:r>
              <a:rPr lang="en-GB" altLang="zh-CN" sz="3000" i="1" smtClean="0">
                <a:solidFill>
                  <a:srgbClr val="000099"/>
                </a:solidFill>
                <a:effectLst>
                  <a:outerShdw blurRad="38100" dist="38100" dir="2700000" algn="tl">
                    <a:srgbClr val="DDDDDD"/>
                  </a:outerShdw>
                </a:effectLst>
                <a:latin typeface="Arial Narrow" charset="0"/>
              </a:rPr>
              <a:t>3D Physical Design Flow (IBM, UCLA, and PSU) </a:t>
            </a:r>
          </a:p>
          <a:p>
            <a:pPr eaLnBrk="0" hangingPunct="0">
              <a:lnSpc>
                <a:spcPct val="90000"/>
              </a:lnSpc>
              <a:buClr>
                <a:srgbClr val="000099"/>
              </a:buClr>
              <a:buSzPct val="100000"/>
              <a:buFont typeface="Arial Narrow" charset="0"/>
              <a:buNone/>
            </a:pPr>
            <a:r>
              <a:rPr lang="en-GB" altLang="zh-CN" sz="3000" i="1" smtClean="0">
                <a:solidFill>
                  <a:srgbClr val="000099"/>
                </a:solidFill>
                <a:effectLst>
                  <a:outerShdw blurRad="38100" dist="38100" dir="2700000" algn="tl">
                    <a:srgbClr val="DDDDDD"/>
                  </a:outerShdw>
                </a:effectLst>
                <a:latin typeface="Arial Narrow" charset="0"/>
              </a:rPr>
              <a:t>(2006 – 2008)</a:t>
            </a:r>
          </a:p>
        </p:txBody>
      </p:sp>
      <p:sp>
        <p:nvSpPr>
          <p:cNvPr id="24584" name="Rectangle 36"/>
          <p:cNvSpPr>
            <a:spLocks noChangeArrowheads="1"/>
          </p:cNvSpPr>
          <p:nvPr/>
        </p:nvSpPr>
        <p:spPr bwMode="auto">
          <a:xfrm>
            <a:off x="3348038" y="1916113"/>
            <a:ext cx="5616575" cy="432117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grpSp>
        <p:nvGrpSpPr>
          <p:cNvPr id="24585" name="Group 37"/>
          <p:cNvGrpSpPr>
            <a:grpSpLocks/>
          </p:cNvGrpSpPr>
          <p:nvPr/>
        </p:nvGrpSpPr>
        <p:grpSpPr bwMode="auto">
          <a:xfrm>
            <a:off x="3132138" y="1052513"/>
            <a:ext cx="3808412" cy="1439862"/>
            <a:chOff x="1837" y="663"/>
            <a:chExt cx="2399" cy="907"/>
          </a:xfrm>
        </p:grpSpPr>
        <p:grpSp>
          <p:nvGrpSpPr>
            <p:cNvPr id="24614" name="Group 38"/>
            <p:cNvGrpSpPr>
              <a:grpSpLocks/>
            </p:cNvGrpSpPr>
            <p:nvPr/>
          </p:nvGrpSpPr>
          <p:grpSpPr bwMode="auto">
            <a:xfrm>
              <a:off x="1837" y="663"/>
              <a:ext cx="766" cy="479"/>
              <a:chOff x="648" y="960"/>
              <a:chExt cx="766" cy="479"/>
            </a:xfrm>
          </p:grpSpPr>
          <p:sp>
            <p:nvSpPr>
              <p:cNvPr id="24624" name="AutoShape 39"/>
              <p:cNvSpPr>
                <a:spLocks noChangeArrowheads="1"/>
              </p:cNvSpPr>
              <p:nvPr/>
            </p:nvSpPr>
            <p:spPr bwMode="auto">
              <a:xfrm>
                <a:off x="648" y="960"/>
                <a:ext cx="766" cy="479"/>
              </a:xfrm>
              <a:prstGeom prst="foldedCorner">
                <a:avLst>
                  <a:gd name="adj" fmla="val 12500"/>
                </a:avLst>
              </a:prstGeom>
              <a:solidFill>
                <a:srgbClr val="CCFFCC"/>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25" name="Text Box 40"/>
              <p:cNvSpPr txBox="1">
                <a:spLocks noChangeArrowheads="1"/>
              </p:cNvSpPr>
              <p:nvPr/>
            </p:nvSpPr>
            <p:spPr bwMode="auto">
              <a:xfrm>
                <a:off x="648" y="960"/>
                <a:ext cx="76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latin typeface="Arial Narrow" charset="0"/>
                  </a:rPr>
                  <a:t>Layer &amp; Design Rules (LEF)‏</a:t>
                </a:r>
              </a:p>
            </p:txBody>
          </p:sp>
        </p:grpSp>
        <p:grpSp>
          <p:nvGrpSpPr>
            <p:cNvPr id="24615" name="Group 41"/>
            <p:cNvGrpSpPr>
              <a:grpSpLocks/>
            </p:cNvGrpSpPr>
            <p:nvPr/>
          </p:nvGrpSpPr>
          <p:grpSpPr bwMode="auto">
            <a:xfrm>
              <a:off x="2653" y="663"/>
              <a:ext cx="766" cy="479"/>
              <a:chOff x="648" y="1536"/>
              <a:chExt cx="766" cy="479"/>
            </a:xfrm>
          </p:grpSpPr>
          <p:sp>
            <p:nvSpPr>
              <p:cNvPr id="24622" name="AutoShape 42"/>
              <p:cNvSpPr>
                <a:spLocks noChangeArrowheads="1"/>
              </p:cNvSpPr>
              <p:nvPr/>
            </p:nvSpPr>
            <p:spPr bwMode="auto">
              <a:xfrm>
                <a:off x="648" y="1536"/>
                <a:ext cx="766" cy="479"/>
              </a:xfrm>
              <a:prstGeom prst="foldedCorner">
                <a:avLst>
                  <a:gd name="adj" fmla="val 12500"/>
                </a:avLst>
              </a:prstGeom>
              <a:solidFill>
                <a:srgbClr val="CCFFCC"/>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23" name="Text Box 43"/>
              <p:cNvSpPr txBox="1">
                <a:spLocks noChangeArrowheads="1"/>
              </p:cNvSpPr>
              <p:nvPr/>
            </p:nvSpPr>
            <p:spPr bwMode="auto">
              <a:xfrm>
                <a:off x="648" y="1536"/>
                <a:ext cx="76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latin typeface="Arial Narrow" charset="0"/>
                  </a:rPr>
                  <a:t>Cell &amp; Via* definitions (LEF)‏</a:t>
                </a:r>
              </a:p>
            </p:txBody>
          </p:sp>
        </p:grpSp>
        <p:grpSp>
          <p:nvGrpSpPr>
            <p:cNvPr id="24616" name="Group 44"/>
            <p:cNvGrpSpPr>
              <a:grpSpLocks/>
            </p:cNvGrpSpPr>
            <p:nvPr/>
          </p:nvGrpSpPr>
          <p:grpSpPr bwMode="auto">
            <a:xfrm>
              <a:off x="3470" y="663"/>
              <a:ext cx="766" cy="479"/>
              <a:chOff x="648" y="2112"/>
              <a:chExt cx="766" cy="479"/>
            </a:xfrm>
          </p:grpSpPr>
          <p:sp>
            <p:nvSpPr>
              <p:cNvPr id="24620" name="AutoShape 45"/>
              <p:cNvSpPr>
                <a:spLocks noChangeArrowheads="1"/>
              </p:cNvSpPr>
              <p:nvPr/>
            </p:nvSpPr>
            <p:spPr bwMode="auto">
              <a:xfrm>
                <a:off x="648" y="2112"/>
                <a:ext cx="766" cy="479"/>
              </a:xfrm>
              <a:prstGeom prst="foldedCorner">
                <a:avLst>
                  <a:gd name="adj" fmla="val 12500"/>
                </a:avLst>
              </a:prstGeom>
              <a:solidFill>
                <a:srgbClr val="CCFFCC"/>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21" name="Text Box 46"/>
              <p:cNvSpPr txBox="1">
                <a:spLocks noChangeArrowheads="1"/>
              </p:cNvSpPr>
              <p:nvPr/>
            </p:nvSpPr>
            <p:spPr bwMode="auto">
              <a:xfrm>
                <a:off x="648" y="2160"/>
                <a:ext cx="7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latin typeface="Arial Narrow" charset="0"/>
                  </a:rPr>
                  <a:t>Netlist      (HDL or DEF)‏</a:t>
                </a:r>
              </a:p>
            </p:txBody>
          </p:sp>
        </p:grpSp>
        <p:sp>
          <p:nvSpPr>
            <p:cNvPr id="24617" name="Line 47"/>
            <p:cNvSpPr>
              <a:spLocks noChangeShapeType="1"/>
            </p:cNvSpPr>
            <p:nvPr/>
          </p:nvSpPr>
          <p:spPr bwMode="auto">
            <a:xfrm flipH="1">
              <a:off x="3334" y="1162"/>
              <a:ext cx="499" cy="408"/>
            </a:xfrm>
            <a:prstGeom prst="line">
              <a:avLst/>
            </a:prstGeom>
            <a:noFill/>
            <a:ln w="5724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4618" name="Line 48"/>
            <p:cNvSpPr>
              <a:spLocks noChangeShapeType="1"/>
            </p:cNvSpPr>
            <p:nvPr/>
          </p:nvSpPr>
          <p:spPr bwMode="auto">
            <a:xfrm flipH="1">
              <a:off x="3016" y="1162"/>
              <a:ext cx="0" cy="363"/>
            </a:xfrm>
            <a:prstGeom prst="line">
              <a:avLst/>
            </a:prstGeom>
            <a:noFill/>
            <a:ln w="5724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4619" name="Line 49"/>
            <p:cNvSpPr>
              <a:spLocks noChangeShapeType="1"/>
            </p:cNvSpPr>
            <p:nvPr/>
          </p:nvSpPr>
          <p:spPr bwMode="auto">
            <a:xfrm>
              <a:off x="2200" y="1162"/>
              <a:ext cx="544" cy="408"/>
            </a:xfrm>
            <a:prstGeom prst="line">
              <a:avLst/>
            </a:prstGeom>
            <a:noFill/>
            <a:ln w="5724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grpSp>
      <p:sp>
        <p:nvSpPr>
          <p:cNvPr id="24586" name="AutoShape 50"/>
          <p:cNvSpPr>
            <a:spLocks noChangeArrowheads="1"/>
          </p:cNvSpPr>
          <p:nvPr/>
        </p:nvSpPr>
        <p:spPr bwMode="auto">
          <a:xfrm>
            <a:off x="3059113" y="3284538"/>
            <a:ext cx="936625" cy="144462"/>
          </a:xfrm>
          <a:prstGeom prst="rightArrow">
            <a:avLst>
              <a:gd name="adj1" fmla="val 50000"/>
              <a:gd name="adj2" fmla="val 162088"/>
            </a:avLst>
          </a:prstGeom>
          <a:solidFill>
            <a:schemeClr val="folHlink"/>
          </a:solidFill>
          <a:ln w="28575">
            <a:solidFill>
              <a:schemeClr val="tx1"/>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grpSp>
        <p:nvGrpSpPr>
          <p:cNvPr id="24587" name="Group 51"/>
          <p:cNvGrpSpPr>
            <a:grpSpLocks/>
          </p:cNvGrpSpPr>
          <p:nvPr/>
        </p:nvGrpSpPr>
        <p:grpSpPr bwMode="auto">
          <a:xfrm>
            <a:off x="250825" y="1989138"/>
            <a:ext cx="2736850" cy="677862"/>
            <a:chOff x="2967" y="773"/>
            <a:chExt cx="1248" cy="427"/>
          </a:xfrm>
        </p:grpSpPr>
        <p:sp>
          <p:nvSpPr>
            <p:cNvPr id="24611" name="AutoShape 52"/>
            <p:cNvSpPr>
              <a:spLocks noChangeArrowheads="1"/>
            </p:cNvSpPr>
            <p:nvPr/>
          </p:nvSpPr>
          <p:spPr bwMode="auto">
            <a:xfrm>
              <a:off x="2967" y="773"/>
              <a:ext cx="1248" cy="427"/>
            </a:xfrm>
            <a:prstGeom prst="roundRect">
              <a:avLst>
                <a:gd name="adj" fmla="val 16667"/>
              </a:avLst>
            </a:prstGeom>
            <a:solidFill>
              <a:srgbClr val="CC99FF"/>
            </a:solidFill>
            <a:ln w="31750">
              <a:solidFill>
                <a:schemeClr val="tx1"/>
              </a:solidFill>
              <a:round/>
              <a:headEnd/>
              <a:tailEnd/>
            </a:ln>
          </p:spPr>
          <p:txBody>
            <a:bodyPr lIns="90479" tIns="44445" rIns="90479" bIns="44445"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4612" name="Text Box 53"/>
            <p:cNvSpPr txBox="1">
              <a:spLocks noChangeArrowheads="1"/>
            </p:cNvSpPr>
            <p:nvPr/>
          </p:nvSpPr>
          <p:spPr bwMode="auto">
            <a:xfrm>
              <a:off x="3015" y="909"/>
              <a:ext cx="7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endParaRPr lang="zh-CN" altLang="en-US" sz="1600" smtClean="0">
                <a:solidFill>
                  <a:srgbClr val="000000"/>
                </a:solidFill>
                <a:cs typeface="Arial" charset="0"/>
              </a:endParaRPr>
            </a:p>
          </p:txBody>
        </p:sp>
        <p:sp>
          <p:nvSpPr>
            <p:cNvPr id="251958" name="Text Box 54"/>
            <p:cNvSpPr txBox="1">
              <a:spLocks noChangeArrowheads="1"/>
            </p:cNvSpPr>
            <p:nvPr/>
          </p:nvSpPr>
          <p:spPr bwMode="auto">
            <a:xfrm>
              <a:off x="3015" y="910"/>
              <a:ext cx="1152" cy="199"/>
            </a:xfrm>
            <a:prstGeom prst="rect">
              <a:avLst/>
            </a:prstGeom>
            <a:noFill/>
            <a:ln w="31750">
              <a:noFill/>
              <a:miter lim="800000"/>
              <a:headEnd/>
              <a:tailEnd/>
            </a:ln>
            <a:effec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lnSpc>
                  <a:spcPct val="93000"/>
                </a:lnSpc>
                <a:spcBef>
                  <a:spcPct val="50000"/>
                </a:spcBef>
                <a:buClr>
                  <a:srgbClr val="000000"/>
                </a:buClr>
                <a:buFont typeface="Wingdings" charset="0"/>
                <a:buNone/>
              </a:pPr>
              <a:r>
                <a:rPr lang="en-US" altLang="zh-CN" sz="1600" smtClean="0">
                  <a:solidFill>
                    <a:srgbClr val="000000"/>
                  </a:solidFill>
                  <a:effectLst>
                    <a:outerShdw blurRad="38100" dist="38100" dir="2700000" algn="tl">
                      <a:srgbClr val="DDDDDD"/>
                    </a:outerShdw>
                  </a:effectLst>
                  <a:cs typeface="Arial" charset="0"/>
                </a:rPr>
                <a:t>3D RC extraction</a:t>
              </a:r>
            </a:p>
          </p:txBody>
        </p:sp>
      </p:grpSp>
      <p:grpSp>
        <p:nvGrpSpPr>
          <p:cNvPr id="24588" name="Group 55"/>
          <p:cNvGrpSpPr>
            <a:grpSpLocks/>
          </p:cNvGrpSpPr>
          <p:nvPr/>
        </p:nvGrpSpPr>
        <p:grpSpPr bwMode="auto">
          <a:xfrm>
            <a:off x="1835150" y="2997200"/>
            <a:ext cx="1295400" cy="735013"/>
            <a:chOff x="2343" y="1745"/>
            <a:chExt cx="816" cy="463"/>
          </a:xfrm>
        </p:grpSpPr>
        <p:sp>
          <p:nvSpPr>
            <p:cNvPr id="24609" name="AutoShape 56"/>
            <p:cNvSpPr>
              <a:spLocks noChangeArrowheads="1"/>
            </p:cNvSpPr>
            <p:nvPr/>
          </p:nvSpPr>
          <p:spPr bwMode="auto">
            <a:xfrm>
              <a:off x="2343" y="1745"/>
              <a:ext cx="768" cy="463"/>
            </a:xfrm>
            <a:prstGeom prst="roundRect">
              <a:avLst>
                <a:gd name="adj" fmla="val 16667"/>
              </a:avLst>
            </a:prstGeom>
            <a:solidFill>
              <a:srgbClr val="CC99FF"/>
            </a:solidFill>
            <a:ln w="31750">
              <a:solidFill>
                <a:schemeClr val="tx1"/>
              </a:solidFill>
              <a:round/>
              <a:headEnd/>
              <a:tailEnd/>
            </a:ln>
          </p:spPr>
          <p:txBody>
            <a:bodyPr lIns="90479" tIns="44445" rIns="90479" bIns="44445"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51961" name="Text Box 57"/>
            <p:cNvSpPr txBox="1">
              <a:spLocks noChangeArrowheads="1"/>
            </p:cNvSpPr>
            <p:nvPr/>
          </p:nvSpPr>
          <p:spPr bwMode="auto">
            <a:xfrm>
              <a:off x="2439" y="1776"/>
              <a:ext cx="720" cy="419"/>
            </a:xfrm>
            <a:prstGeom prst="rect">
              <a:avLst/>
            </a:prstGeom>
            <a:noFill/>
            <a:ln w="31750">
              <a:noFill/>
              <a:miter lim="800000"/>
              <a:headEnd/>
              <a:tailEnd/>
            </a:ln>
            <a:effec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r>
                <a:rPr lang="en-US" altLang="zh-CN" sz="1600" smtClean="0">
                  <a:solidFill>
                    <a:srgbClr val="000000"/>
                  </a:solidFill>
                  <a:effectLst>
                    <a:outerShdw blurRad="38100" dist="38100" dir="2700000" algn="tl">
                      <a:srgbClr val="DDDDDD"/>
                    </a:outerShdw>
                  </a:effectLst>
                  <a:cs typeface="Arial" charset="0"/>
                </a:rPr>
                <a:t>Timing  </a:t>
              </a:r>
            </a:p>
            <a:p>
              <a:pPr>
                <a:lnSpc>
                  <a:spcPct val="93000"/>
                </a:lnSpc>
                <a:spcBef>
                  <a:spcPct val="50000"/>
                </a:spcBef>
                <a:buClr>
                  <a:srgbClr val="000000"/>
                </a:buClr>
                <a:buFont typeface="Wingdings" charset="0"/>
                <a:buNone/>
              </a:pPr>
              <a:r>
                <a:rPr lang="en-US" altLang="zh-CN" sz="1600" smtClean="0">
                  <a:solidFill>
                    <a:srgbClr val="000000"/>
                  </a:solidFill>
                  <a:effectLst>
                    <a:outerShdw blurRad="38100" dist="38100" dir="2700000" algn="tl">
                      <a:srgbClr val="DDDDDD"/>
                    </a:outerShdw>
                  </a:effectLst>
                  <a:cs typeface="Arial" charset="0"/>
                </a:rPr>
                <a:t>Interface</a:t>
              </a:r>
            </a:p>
          </p:txBody>
        </p:sp>
      </p:grpSp>
      <p:sp>
        <p:nvSpPr>
          <p:cNvPr id="24589" name="AutoShape 58"/>
          <p:cNvSpPr>
            <a:spLocks noChangeArrowheads="1"/>
          </p:cNvSpPr>
          <p:nvPr/>
        </p:nvSpPr>
        <p:spPr bwMode="auto">
          <a:xfrm>
            <a:off x="900113" y="2708275"/>
            <a:ext cx="142875" cy="288925"/>
          </a:xfrm>
          <a:prstGeom prst="downArrow">
            <a:avLst>
              <a:gd name="adj1" fmla="val 50000"/>
              <a:gd name="adj2" fmla="val 50556"/>
            </a:avLst>
          </a:prstGeom>
          <a:solidFill>
            <a:schemeClr val="folHlink"/>
          </a:solidFill>
          <a:ln w="31750">
            <a:solidFill>
              <a:schemeClr val="tx1"/>
            </a:solidFill>
            <a:miter lim="800000"/>
            <a:headEnd/>
            <a:tailEnd/>
          </a:ln>
        </p:spPr>
        <p:txBody>
          <a:bodyPr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4590" name="AutoShape 59"/>
          <p:cNvSpPr>
            <a:spLocks noChangeArrowheads="1"/>
          </p:cNvSpPr>
          <p:nvPr/>
        </p:nvSpPr>
        <p:spPr bwMode="auto">
          <a:xfrm>
            <a:off x="1619250" y="3357563"/>
            <a:ext cx="215900" cy="71437"/>
          </a:xfrm>
          <a:prstGeom prst="rightArrow">
            <a:avLst>
              <a:gd name="adj1" fmla="val 50000"/>
              <a:gd name="adj2" fmla="val 75556"/>
            </a:avLst>
          </a:prstGeom>
          <a:solidFill>
            <a:schemeClr val="folHlink"/>
          </a:solidFill>
          <a:ln w="28575">
            <a:solidFill>
              <a:schemeClr val="tx1"/>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grpSp>
        <p:nvGrpSpPr>
          <p:cNvPr id="24591" name="Group 60"/>
          <p:cNvGrpSpPr>
            <a:grpSpLocks/>
          </p:cNvGrpSpPr>
          <p:nvPr/>
        </p:nvGrpSpPr>
        <p:grpSpPr bwMode="auto">
          <a:xfrm>
            <a:off x="611188" y="4005263"/>
            <a:ext cx="1981200" cy="677862"/>
            <a:chOff x="3072" y="1248"/>
            <a:chExt cx="1248" cy="427"/>
          </a:xfrm>
        </p:grpSpPr>
        <p:sp>
          <p:nvSpPr>
            <p:cNvPr id="24606" name="AutoShape 61"/>
            <p:cNvSpPr>
              <a:spLocks noChangeArrowheads="1"/>
            </p:cNvSpPr>
            <p:nvPr/>
          </p:nvSpPr>
          <p:spPr bwMode="auto">
            <a:xfrm>
              <a:off x="3120" y="1248"/>
              <a:ext cx="1152" cy="427"/>
            </a:xfrm>
            <a:prstGeom prst="roundRect">
              <a:avLst>
                <a:gd name="adj" fmla="val 16667"/>
              </a:avLst>
            </a:prstGeom>
            <a:solidFill>
              <a:srgbClr val="CC99FF"/>
            </a:solidFill>
            <a:ln w="31750">
              <a:solidFill>
                <a:schemeClr val="tx1"/>
              </a:solidFill>
              <a:round/>
              <a:headEnd/>
              <a:tailEnd/>
            </a:ln>
          </p:spPr>
          <p:txBody>
            <a:bodyPr lIns="90479" tIns="44445" rIns="90479" bIns="44445"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4607" name="Text Box 62"/>
            <p:cNvSpPr txBox="1">
              <a:spLocks noChangeArrowheads="1"/>
            </p:cNvSpPr>
            <p:nvPr/>
          </p:nvSpPr>
          <p:spPr bwMode="auto">
            <a:xfrm>
              <a:off x="3168" y="1384"/>
              <a:ext cx="7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endParaRPr lang="zh-CN" altLang="en-US" sz="1600" smtClean="0">
                <a:solidFill>
                  <a:srgbClr val="000000"/>
                </a:solidFill>
                <a:cs typeface="Arial" charset="0"/>
              </a:endParaRPr>
            </a:p>
          </p:txBody>
        </p:sp>
        <p:sp>
          <p:nvSpPr>
            <p:cNvPr id="251967" name="Text Box 63"/>
            <p:cNvSpPr txBox="1">
              <a:spLocks noChangeArrowheads="1"/>
            </p:cNvSpPr>
            <p:nvPr/>
          </p:nvSpPr>
          <p:spPr bwMode="auto">
            <a:xfrm>
              <a:off x="3072" y="1385"/>
              <a:ext cx="1248" cy="199"/>
            </a:xfrm>
            <a:prstGeom prst="rect">
              <a:avLst/>
            </a:prstGeom>
            <a:noFill/>
            <a:ln w="31750">
              <a:noFill/>
              <a:miter lim="800000"/>
              <a:headEnd/>
              <a:tailEnd/>
            </a:ln>
            <a:effec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r>
                <a:rPr lang="en-US" altLang="zh-CN" sz="1600" smtClean="0">
                  <a:solidFill>
                    <a:srgbClr val="000000"/>
                  </a:solidFill>
                  <a:effectLst>
                    <a:outerShdw blurRad="38100" dist="38100" dir="2700000" algn="tl">
                      <a:srgbClr val="DDDDDD"/>
                    </a:outerShdw>
                  </a:effectLst>
                  <a:cs typeface="Arial" charset="0"/>
                </a:rPr>
                <a:t>3D DRC &amp; 3D LVS</a:t>
              </a:r>
            </a:p>
          </p:txBody>
        </p:sp>
      </p:grpSp>
      <p:grpSp>
        <p:nvGrpSpPr>
          <p:cNvPr id="24592" name="Group 64"/>
          <p:cNvGrpSpPr>
            <a:grpSpLocks/>
          </p:cNvGrpSpPr>
          <p:nvPr/>
        </p:nvGrpSpPr>
        <p:grpSpPr bwMode="auto">
          <a:xfrm>
            <a:off x="1835150" y="4149725"/>
            <a:ext cx="2736850" cy="1944688"/>
            <a:chOff x="657" y="2160"/>
            <a:chExt cx="1724" cy="1225"/>
          </a:xfrm>
        </p:grpSpPr>
        <p:sp>
          <p:nvSpPr>
            <p:cNvPr id="24601" name="Line 65"/>
            <p:cNvSpPr>
              <a:spLocks noChangeShapeType="1"/>
            </p:cNvSpPr>
            <p:nvPr/>
          </p:nvSpPr>
          <p:spPr bwMode="auto">
            <a:xfrm>
              <a:off x="2381" y="2160"/>
              <a:ext cx="0" cy="104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sp>
          <p:nvSpPr>
            <p:cNvPr id="24602" name="Line 66"/>
            <p:cNvSpPr>
              <a:spLocks noChangeShapeType="1"/>
            </p:cNvSpPr>
            <p:nvPr/>
          </p:nvSpPr>
          <p:spPr bwMode="auto">
            <a:xfrm flipH="1">
              <a:off x="1474" y="3203"/>
              <a:ext cx="907"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endParaRPr lang="en-US" sz="2400" smtClean="0">
                <a:solidFill>
                  <a:srgbClr val="339933"/>
                </a:solidFill>
                <a:latin typeface="Arial" charset="0"/>
                <a:ea typeface="宋体" charset="0"/>
                <a:cs typeface="宋体" charset="0"/>
              </a:endParaRPr>
            </a:p>
          </p:txBody>
        </p:sp>
        <p:grpSp>
          <p:nvGrpSpPr>
            <p:cNvPr id="24603" name="Group 67"/>
            <p:cNvGrpSpPr>
              <a:grpSpLocks/>
            </p:cNvGrpSpPr>
            <p:nvPr/>
          </p:nvGrpSpPr>
          <p:grpSpPr bwMode="auto">
            <a:xfrm>
              <a:off x="657" y="3022"/>
              <a:ext cx="766" cy="363"/>
              <a:chOff x="648" y="960"/>
              <a:chExt cx="766" cy="479"/>
            </a:xfrm>
          </p:grpSpPr>
          <p:sp>
            <p:nvSpPr>
              <p:cNvPr id="24604" name="AutoShape 68"/>
              <p:cNvSpPr>
                <a:spLocks noChangeArrowheads="1"/>
              </p:cNvSpPr>
              <p:nvPr/>
            </p:nvSpPr>
            <p:spPr bwMode="auto">
              <a:xfrm>
                <a:off x="648" y="960"/>
                <a:ext cx="766" cy="479"/>
              </a:xfrm>
              <a:prstGeom prst="foldedCorner">
                <a:avLst>
                  <a:gd name="adj" fmla="val 12500"/>
                </a:avLst>
              </a:prstGeom>
              <a:solidFill>
                <a:srgbClr val="CCFFCC"/>
              </a:solidFill>
              <a:ln w="12600">
                <a:solidFill>
                  <a:srgbClr val="000000"/>
                </a:solidFill>
                <a:miter lim="800000"/>
                <a:headEnd/>
                <a:tailEnd/>
              </a:ln>
            </p:spPr>
            <p:txBody>
              <a:bodyPr wrap="none" anchor="ctr"/>
              <a:lstStyle/>
              <a:p>
                <a:pPr algn="ctr" eaLnBrk="0" hangingPunct="0"/>
                <a:endParaRPr lang="en-US" sz="2400" smtClean="0">
                  <a:solidFill>
                    <a:srgbClr val="339933"/>
                  </a:solidFill>
                  <a:latin typeface="Arial" charset="0"/>
                  <a:ea typeface="宋体" charset="0"/>
                  <a:cs typeface="宋体" charset="0"/>
                </a:endParaRPr>
              </a:p>
            </p:txBody>
          </p:sp>
          <p:sp>
            <p:nvSpPr>
              <p:cNvPr id="24605" name="Text Box 69"/>
              <p:cNvSpPr txBox="1">
                <a:spLocks noChangeArrowheads="1"/>
              </p:cNvSpPr>
              <p:nvPr/>
            </p:nvSpPr>
            <p:spPr bwMode="auto">
              <a:xfrm>
                <a:off x="648" y="960"/>
                <a:ext cx="76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accent1"/>
                    </a:solidFill>
                    <a:latin typeface="Arial" charset="0"/>
                    <a:ea typeface="宋体" charset="0"/>
                    <a:cs typeface="宋体" charset="0"/>
                  </a:defRPr>
                </a:lvl9pPr>
              </a:lstStyle>
              <a:p>
                <a:pPr algn="ctr">
                  <a:spcBef>
                    <a:spcPts val="875"/>
                  </a:spcBef>
                  <a:buClr>
                    <a:srgbClr val="000000"/>
                  </a:buClr>
                  <a:buSzPct val="100000"/>
                  <a:buFont typeface="Arial" charset="0"/>
                  <a:buNone/>
                </a:pPr>
                <a:r>
                  <a:rPr lang="en-GB" altLang="zh-CN" sz="1400" smtClean="0">
                    <a:solidFill>
                      <a:srgbClr val="000000"/>
                    </a:solidFill>
                    <a:latin typeface="Arial Narrow" charset="0"/>
                  </a:rPr>
                  <a:t>Layout   (GDSII‏)</a:t>
                </a:r>
              </a:p>
            </p:txBody>
          </p:sp>
        </p:grpSp>
      </p:grpSp>
      <p:sp>
        <p:nvSpPr>
          <p:cNvPr id="24593" name="AutoShape 70"/>
          <p:cNvSpPr>
            <a:spLocks noChangeArrowheads="1"/>
          </p:cNvSpPr>
          <p:nvPr/>
        </p:nvSpPr>
        <p:spPr bwMode="auto">
          <a:xfrm rot="-2700000">
            <a:off x="3419475" y="2133600"/>
            <a:ext cx="142875" cy="1330325"/>
          </a:xfrm>
          <a:prstGeom prst="upDownArrow">
            <a:avLst>
              <a:gd name="adj1" fmla="val 50000"/>
              <a:gd name="adj2" fmla="val 186222"/>
            </a:avLst>
          </a:prstGeom>
          <a:solidFill>
            <a:schemeClr val="folHlink"/>
          </a:solidFill>
          <a:ln w="31750">
            <a:solidFill>
              <a:schemeClr val="tx1"/>
            </a:solidFill>
            <a:miter lim="800000"/>
            <a:headEnd/>
            <a:tailEnd/>
          </a:ln>
        </p:spPr>
        <p:txBody>
          <a:bodyPr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4594" name="AutoShape 71"/>
          <p:cNvSpPr>
            <a:spLocks noChangeArrowheads="1"/>
          </p:cNvSpPr>
          <p:nvPr/>
        </p:nvSpPr>
        <p:spPr bwMode="auto">
          <a:xfrm rot="5400000">
            <a:off x="3422651" y="3354387"/>
            <a:ext cx="138112" cy="1871663"/>
          </a:xfrm>
          <a:prstGeom prst="upDownArrow">
            <a:avLst>
              <a:gd name="adj1" fmla="val 50000"/>
              <a:gd name="adj2" fmla="val 271036"/>
            </a:avLst>
          </a:prstGeom>
          <a:solidFill>
            <a:schemeClr val="folHlink"/>
          </a:solidFill>
          <a:ln w="31750">
            <a:solidFill>
              <a:schemeClr val="tx1"/>
            </a:solidFill>
            <a:miter lim="800000"/>
            <a:headEnd/>
            <a:tailEnd/>
          </a:ln>
        </p:spPr>
        <p:txBody>
          <a:bodyPr anchor="ctr">
            <a:spAutoFit/>
          </a:bodyPr>
          <a:lstStyle/>
          <a:p>
            <a:pPr algn="ctr" eaLnBrk="0" hangingPunct="0"/>
            <a:endParaRPr lang="en-US" sz="2400" smtClean="0">
              <a:solidFill>
                <a:srgbClr val="339933"/>
              </a:solidFill>
              <a:latin typeface="Arial" charset="0"/>
              <a:ea typeface="宋体" charset="0"/>
              <a:cs typeface="宋体" charset="0"/>
            </a:endParaRPr>
          </a:p>
        </p:txBody>
      </p:sp>
      <p:grpSp>
        <p:nvGrpSpPr>
          <p:cNvPr id="24595" name="Group 72"/>
          <p:cNvGrpSpPr>
            <a:grpSpLocks/>
          </p:cNvGrpSpPr>
          <p:nvPr/>
        </p:nvGrpSpPr>
        <p:grpSpPr bwMode="auto">
          <a:xfrm>
            <a:off x="179388" y="2997200"/>
            <a:ext cx="1524000" cy="735013"/>
            <a:chOff x="3639" y="1745"/>
            <a:chExt cx="960" cy="463"/>
          </a:xfrm>
        </p:grpSpPr>
        <p:sp>
          <p:nvSpPr>
            <p:cNvPr id="24598" name="AutoShape 73"/>
            <p:cNvSpPr>
              <a:spLocks noChangeArrowheads="1"/>
            </p:cNvSpPr>
            <p:nvPr/>
          </p:nvSpPr>
          <p:spPr bwMode="auto">
            <a:xfrm>
              <a:off x="3639" y="1745"/>
              <a:ext cx="960" cy="463"/>
            </a:xfrm>
            <a:prstGeom prst="roundRect">
              <a:avLst>
                <a:gd name="adj" fmla="val 16667"/>
              </a:avLst>
            </a:prstGeom>
            <a:solidFill>
              <a:srgbClr val="FF99CC"/>
            </a:solidFill>
            <a:ln w="31750">
              <a:solidFill>
                <a:schemeClr val="tx1"/>
              </a:solidFill>
              <a:round/>
              <a:headEnd/>
              <a:tailEnd/>
            </a:ln>
          </p:spPr>
          <p:txBody>
            <a:bodyPr lIns="90479" tIns="44445" rIns="90479" bIns="44445" anchor="ctr">
              <a:spAutoFit/>
            </a:bodyPr>
            <a:lstStyle/>
            <a:p>
              <a:pPr algn="ctr" eaLnBrk="0" hangingPunct="0"/>
              <a:endParaRPr lang="en-US" sz="2400" smtClean="0">
                <a:solidFill>
                  <a:srgbClr val="339933"/>
                </a:solidFill>
                <a:latin typeface="Arial" charset="0"/>
                <a:ea typeface="宋体" charset="0"/>
                <a:cs typeface="宋体" charset="0"/>
              </a:endParaRPr>
            </a:p>
          </p:txBody>
        </p:sp>
        <p:sp>
          <p:nvSpPr>
            <p:cNvPr id="24599" name="Text Box 74"/>
            <p:cNvSpPr txBox="1">
              <a:spLocks noChangeArrowheads="1"/>
            </p:cNvSpPr>
            <p:nvPr/>
          </p:nvSpPr>
          <p:spPr bwMode="auto">
            <a:xfrm>
              <a:off x="3687" y="1826"/>
              <a:ext cx="7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endParaRPr lang="zh-CN" altLang="en-US" sz="1600" smtClean="0">
                <a:solidFill>
                  <a:srgbClr val="000000"/>
                </a:solidFill>
                <a:cs typeface="Arial" charset="0"/>
              </a:endParaRPr>
            </a:p>
          </p:txBody>
        </p:sp>
        <p:sp>
          <p:nvSpPr>
            <p:cNvPr id="251979" name="Text Box 75"/>
            <p:cNvSpPr txBox="1">
              <a:spLocks noChangeArrowheads="1"/>
            </p:cNvSpPr>
            <p:nvPr/>
          </p:nvSpPr>
          <p:spPr bwMode="auto">
            <a:xfrm>
              <a:off x="3639" y="1865"/>
              <a:ext cx="960" cy="199"/>
            </a:xfrm>
            <a:prstGeom prst="rect">
              <a:avLst/>
            </a:prstGeom>
            <a:noFill/>
            <a:ln w="31750">
              <a:noFill/>
              <a:miter lim="800000"/>
              <a:headEnd/>
              <a:tailEnd/>
            </a:ln>
            <a:effectLst/>
          </p:spPr>
          <p:txBody>
            <a:bodyPr lIns="90479" tIns="44445" rIns="90479" bIns="44445">
              <a:spAutoFit/>
            </a:bodyPr>
            <a:lstStyle>
              <a:lvl1pPr marL="385763" indent="-385763">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nSpc>
                  <a:spcPct val="93000"/>
                </a:lnSpc>
                <a:spcBef>
                  <a:spcPct val="50000"/>
                </a:spcBef>
                <a:buClr>
                  <a:srgbClr val="000000"/>
                </a:buClr>
                <a:buFont typeface="Wingdings" charset="0"/>
                <a:buNone/>
              </a:pPr>
              <a:r>
                <a:rPr lang="en-US" altLang="zh-CN" sz="1600" smtClean="0">
                  <a:solidFill>
                    <a:srgbClr val="000000"/>
                  </a:solidFill>
                  <a:effectLst>
                    <a:outerShdw blurRad="38100" dist="38100" dir="2700000" algn="tl">
                      <a:srgbClr val="DDDDDD"/>
                    </a:outerShdw>
                  </a:effectLst>
                  <a:cs typeface="Arial" charset="0"/>
                </a:rPr>
                <a:t>    EinsTimer</a:t>
              </a:r>
            </a:p>
          </p:txBody>
        </p:sp>
      </p:grpSp>
      <p:sp>
        <p:nvSpPr>
          <p:cNvPr id="251980" name="Text Box 76"/>
          <p:cNvSpPr txBox="1">
            <a:spLocks noChangeArrowheads="1"/>
          </p:cNvSpPr>
          <p:nvPr/>
        </p:nvSpPr>
        <p:spPr bwMode="auto">
          <a:xfrm>
            <a:off x="1042988" y="1557338"/>
            <a:ext cx="1079500" cy="312737"/>
          </a:xfrm>
          <a:prstGeom prst="rect">
            <a:avLst/>
          </a:prstGeom>
          <a:noFill/>
          <a:ln w="9525">
            <a:noFill/>
            <a:miter lim="800000"/>
            <a:headEnd/>
            <a:tailEnd/>
          </a:ln>
          <a:effec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lnSpc>
                <a:spcPct val="90000"/>
              </a:lnSpc>
              <a:spcBef>
                <a:spcPct val="50000"/>
              </a:spcBef>
              <a:buClr>
                <a:srgbClr val="000000"/>
              </a:buClr>
              <a:buSzPct val="100000"/>
              <a:buFont typeface="Times New Roman" charset="0"/>
              <a:buNone/>
            </a:pPr>
            <a:r>
              <a:rPr lang="en-US" altLang="zh-CN" sz="1600" smtClean="0">
                <a:solidFill>
                  <a:srgbClr val="9966FF"/>
                </a:solidFill>
                <a:effectLst>
                  <a:outerShdw blurRad="38100" dist="38100" dir="2700000" algn="tl">
                    <a:srgbClr val="DDDDDD"/>
                  </a:outerShdw>
                </a:effectLst>
              </a:rPr>
              <a:t>PSU</a:t>
            </a:r>
          </a:p>
        </p:txBody>
      </p:sp>
      <p:sp>
        <p:nvSpPr>
          <p:cNvPr id="251981" name="Text Box 77"/>
          <p:cNvSpPr txBox="1">
            <a:spLocks noChangeArrowheads="1"/>
          </p:cNvSpPr>
          <p:nvPr/>
        </p:nvSpPr>
        <p:spPr bwMode="auto">
          <a:xfrm>
            <a:off x="7235825" y="1557338"/>
            <a:ext cx="1079500" cy="312737"/>
          </a:xfrm>
          <a:prstGeom prst="rect">
            <a:avLst/>
          </a:prstGeom>
          <a:noFill/>
          <a:ln w="9525">
            <a:noFill/>
            <a:miter lim="800000"/>
            <a:headEnd/>
            <a:tailEnd/>
          </a:ln>
          <a:effec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lnSpc>
                <a:spcPct val="90000"/>
              </a:lnSpc>
              <a:spcBef>
                <a:spcPct val="50000"/>
              </a:spcBef>
              <a:buClr>
                <a:srgbClr val="000000"/>
              </a:buClr>
              <a:buSzPct val="100000"/>
              <a:buFont typeface="Times New Roman" charset="0"/>
              <a:buNone/>
            </a:pPr>
            <a:r>
              <a:rPr lang="en-US" altLang="zh-CN" sz="1600" smtClean="0">
                <a:solidFill>
                  <a:srgbClr val="FF9900"/>
                </a:solidFill>
                <a:effectLst>
                  <a:outerShdw blurRad="38100" dist="38100" dir="2700000" algn="tl">
                    <a:srgbClr val="DDDDDD"/>
                  </a:outerShdw>
                </a:effectLst>
              </a:rPr>
              <a:t>UCLA</a:t>
            </a:r>
          </a:p>
        </p:txBody>
      </p:sp>
    </p:spTree>
    <p:extLst>
      <p:ext uri="{BB962C8B-B14F-4D97-AF65-F5344CB8AC3E}">
        <p14:creationId xmlns:p14="http://schemas.microsoft.com/office/powerpoint/2010/main" val="299762061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ffectLst>
                  <a:outerShdw blurRad="38100" dist="38100" dir="2700000" algn="tl">
                    <a:srgbClr val="DDDDDD"/>
                  </a:outerShdw>
                </a:effectLst>
                <a:latin typeface="Arial" charset="0"/>
                <a:ea typeface="宋体" charset="0"/>
                <a:cs typeface="宋体" charset="0"/>
              </a:rPr>
              <a:t>3D Physical Design Evaluation (1/3)</a:t>
            </a:r>
            <a:endParaRPr lang="zh-CN" altLang="en-US">
              <a:effectLst>
                <a:outerShdw blurRad="38100" dist="38100" dir="2700000" algn="tl">
                  <a:srgbClr val="DDDDDD"/>
                </a:outerShdw>
              </a:effectLst>
              <a:latin typeface="Arial" charset="0"/>
              <a:ea typeface="宋体" charset="0"/>
              <a:cs typeface="宋体" charset="0"/>
            </a:endParaRPr>
          </a:p>
        </p:txBody>
      </p:sp>
      <p:sp>
        <p:nvSpPr>
          <p:cNvPr id="3" name="内容占位符 2"/>
          <p:cNvSpPr>
            <a:spLocks noGrp="1"/>
          </p:cNvSpPr>
          <p:nvPr>
            <p:ph idx="1"/>
          </p:nvPr>
        </p:nvSpPr>
        <p:spPr/>
        <p:txBody>
          <a:bodyPr/>
          <a:lstStyle/>
          <a:p>
            <a:r>
              <a:rPr lang="en-US" altLang="zh-CN">
                <a:effectLst>
                  <a:outerShdw blurRad="38100" dist="38100" dir="2700000" algn="tl">
                    <a:srgbClr val="DDDDDD"/>
                  </a:outerShdw>
                </a:effectLst>
                <a:latin typeface="Arial" charset="0"/>
                <a:ea typeface="ＭＳ Ｐゴシック" charset="0"/>
                <a:cs typeface="ＭＳ Ｐゴシック" charset="0"/>
              </a:rPr>
              <a:t>Design driver: single-core LEON3</a:t>
            </a:r>
          </a:p>
          <a:p>
            <a:pPr lvl="1"/>
            <a:r>
              <a:rPr lang="en-US" altLang="zh-CN">
                <a:effectLst>
                  <a:outerShdw blurRad="38100" dist="38100" dir="2700000" algn="tl">
                    <a:srgbClr val="DDDDDD"/>
                  </a:outerShdw>
                </a:effectLst>
                <a:latin typeface="Arial" charset="0"/>
                <a:ea typeface="ＭＳ Ｐゴシック" charset="0"/>
              </a:rPr>
              <a:t>Synthesized with NCSU standard cell library for MITLL 180nm silicon on insulator (SOI) 3D Integration technology</a:t>
            </a:r>
          </a:p>
          <a:p>
            <a:r>
              <a:rPr lang="en-US" altLang="zh-CN">
                <a:effectLst>
                  <a:outerShdw blurRad="38100" dist="38100" dir="2700000" algn="tl">
                    <a:srgbClr val="DDDDDD"/>
                  </a:outerShdw>
                </a:effectLst>
                <a:latin typeface="Arial" charset="0"/>
                <a:ea typeface="ＭＳ Ｐゴシック" charset="0"/>
                <a:cs typeface="ＭＳ Ｐゴシック" charset="0"/>
              </a:rPr>
              <a:t>Statistics of the synthesized LEON3</a:t>
            </a:r>
          </a:p>
          <a:p>
            <a:pPr lvl="1"/>
            <a:r>
              <a:rPr lang="en-US" altLang="zh-CN">
                <a:effectLst>
                  <a:outerShdw blurRad="38100" dist="38100" dir="2700000" algn="tl">
                    <a:srgbClr val="DDDDDD"/>
                  </a:outerShdw>
                </a:effectLst>
                <a:latin typeface="Arial" charset="0"/>
                <a:ea typeface="ＭＳ Ｐゴシック" charset="0"/>
              </a:rPr>
              <a:t>#cell = 95061</a:t>
            </a:r>
          </a:p>
          <a:p>
            <a:pPr lvl="2"/>
            <a:r>
              <a:rPr lang="en-US" altLang="zh-CN">
                <a:effectLst>
                  <a:outerShdw blurRad="38100" dist="38100" dir="2700000" algn="tl">
                    <a:srgbClr val="DDDDDD"/>
                  </a:outerShdw>
                </a:effectLst>
                <a:latin typeface="Arial" charset="0"/>
                <a:ea typeface="ＭＳ Ｐゴシック" charset="0"/>
              </a:rPr>
              <a:t>Area = 11.05 mm</a:t>
            </a:r>
            <a:r>
              <a:rPr lang="en-US" altLang="zh-CN" baseline="30000">
                <a:effectLst>
                  <a:outerShdw blurRad="38100" dist="38100" dir="2700000" algn="tl">
                    <a:srgbClr val="DDDDDD"/>
                  </a:outerShdw>
                </a:effectLst>
                <a:latin typeface="Arial" charset="0"/>
                <a:ea typeface="ＭＳ Ｐゴシック" charset="0"/>
              </a:rPr>
              <a:t>2</a:t>
            </a:r>
          </a:p>
          <a:p>
            <a:pPr lvl="1"/>
            <a:r>
              <a:rPr lang="en-US" altLang="zh-CN">
                <a:effectLst>
                  <a:outerShdw blurRad="38100" dist="38100" dir="2700000" algn="tl">
                    <a:srgbClr val="DDDDDD"/>
                  </a:outerShdw>
                </a:effectLst>
                <a:latin typeface="Arial" charset="0"/>
                <a:ea typeface="ＭＳ Ｐゴシック" charset="0"/>
              </a:rPr>
              <a:t>#net = 97880</a:t>
            </a:r>
          </a:p>
          <a:p>
            <a:pPr lvl="1"/>
            <a:r>
              <a:rPr lang="en-US" altLang="zh-CN">
                <a:effectLst>
                  <a:outerShdw blurRad="38100" dist="38100" dir="2700000" algn="tl">
                    <a:srgbClr val="DDDDDD"/>
                  </a:outerShdw>
                </a:effectLst>
                <a:latin typeface="Arial" charset="0"/>
                <a:ea typeface="ＭＳ Ｐゴシック" charset="0"/>
              </a:rPr>
              <a:t>#I/O = 150</a:t>
            </a:r>
          </a:p>
        </p:txBody>
      </p:sp>
      <p:sp>
        <p:nvSpPr>
          <p:cNvPr id="78852" name="页脚占位符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r>
              <a:rPr lang="en-US" altLang="zh-CN" sz="1400">
                <a:solidFill>
                  <a:srgbClr val="000000"/>
                </a:solidFill>
                <a:latin typeface="Times New Roman" charset="0"/>
              </a:rPr>
              <a:t>UCLA VLSICAD LAB</a:t>
            </a:r>
          </a:p>
        </p:txBody>
      </p:sp>
      <p:sp>
        <p:nvSpPr>
          <p:cNvPr id="78853" name="灯片编号占位符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fld id="{DA3FC280-7529-B545-A4F3-35D7E1668EF8}" type="slidenum">
              <a:rPr lang="zh-CN" altLang="en-US" sz="1400">
                <a:solidFill>
                  <a:srgbClr val="000000"/>
                </a:solidFill>
                <a:latin typeface="Times New Roman" charset="0"/>
              </a:rPr>
              <a:pPr/>
              <a:t>24</a:t>
            </a:fld>
            <a:endParaRPr lang="en-US" altLang="zh-CN" sz="1400">
              <a:solidFill>
                <a:srgbClr val="000000"/>
              </a:solidFill>
              <a:latin typeface="Times New Roman" charset="0"/>
            </a:endParaRPr>
          </a:p>
        </p:txBody>
      </p:sp>
    </p:spTree>
    <p:extLst>
      <p:ext uri="{BB962C8B-B14F-4D97-AF65-F5344CB8AC3E}">
        <p14:creationId xmlns:p14="http://schemas.microsoft.com/office/powerpoint/2010/main" val="3496112590"/>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ffectLst>
                  <a:outerShdw blurRad="38100" dist="38100" dir="2700000" algn="tl">
                    <a:srgbClr val="DDDDDD"/>
                  </a:outerShdw>
                </a:effectLst>
                <a:latin typeface="Arial" charset="0"/>
                <a:ea typeface="宋体" charset="0"/>
                <a:cs typeface="宋体" charset="0"/>
              </a:rPr>
              <a:t>3D Physical Design Evaluation (2/3)</a:t>
            </a:r>
            <a:endParaRPr lang="zh-CN" altLang="en-US">
              <a:effectLst>
                <a:outerShdw blurRad="38100" dist="38100" dir="2700000" algn="tl">
                  <a:srgbClr val="DDDDDD"/>
                </a:outerShdw>
              </a:effectLst>
              <a:latin typeface="Arial" charset="0"/>
              <a:ea typeface="宋体" charset="0"/>
              <a:cs typeface="宋体" charset="0"/>
            </a:endParaRPr>
          </a:p>
        </p:txBody>
      </p:sp>
      <p:sp>
        <p:nvSpPr>
          <p:cNvPr id="3" name="内容占位符 2"/>
          <p:cNvSpPr>
            <a:spLocks noGrp="1"/>
          </p:cNvSpPr>
          <p:nvPr>
            <p:ph idx="1"/>
          </p:nvPr>
        </p:nvSpPr>
        <p:spPr/>
        <p:txBody>
          <a:bodyPr/>
          <a:lstStyle/>
          <a:p>
            <a:r>
              <a:rPr lang="en-US" altLang="zh-CN">
                <a:effectLst>
                  <a:outerShdw blurRad="38100" dist="38100" dir="2700000" algn="tl">
                    <a:srgbClr val="DDDDDD"/>
                  </a:outerShdw>
                </a:effectLst>
                <a:latin typeface="Arial" charset="0"/>
                <a:ea typeface="宋体" charset="0"/>
                <a:cs typeface="宋体" charset="0"/>
              </a:rPr>
              <a:t>Chip area (utilization = 80%)</a:t>
            </a:r>
          </a:p>
          <a:p>
            <a:pPr lvl="1"/>
            <a:r>
              <a:rPr lang="en-US" altLang="zh-CN">
                <a:effectLst>
                  <a:outerShdw blurRad="38100" dist="38100" dir="2700000" algn="tl">
                    <a:srgbClr val="DDDDDD"/>
                  </a:outerShdw>
                </a:effectLst>
                <a:latin typeface="Arial" charset="0"/>
                <a:ea typeface="宋体" charset="0"/>
                <a:cs typeface="宋体" charset="0"/>
              </a:rPr>
              <a:t>2D implementation: 3.72 x 3.72 mm2</a:t>
            </a:r>
          </a:p>
          <a:p>
            <a:pPr lvl="1"/>
            <a:r>
              <a:rPr lang="en-US" altLang="zh-CN">
                <a:effectLst>
                  <a:outerShdw blurRad="38100" dist="38100" dir="2700000" algn="tl">
                    <a:srgbClr val="DDDDDD"/>
                  </a:outerShdw>
                </a:effectLst>
                <a:latin typeface="Arial" charset="0"/>
                <a:ea typeface="宋体" charset="0"/>
                <a:cs typeface="宋体" charset="0"/>
              </a:rPr>
              <a:t>3-tier 3D implementation: 2.15 x 2.15 mm2</a:t>
            </a:r>
          </a:p>
          <a:p>
            <a:r>
              <a:rPr lang="en-US" altLang="zh-CN">
                <a:effectLst>
                  <a:outerShdw blurRad="38100" dist="38100" dir="2700000" algn="tl">
                    <a:srgbClr val="DDDDDD"/>
                  </a:outerShdw>
                </a:effectLst>
                <a:latin typeface="Arial" charset="0"/>
                <a:ea typeface="宋体" charset="0"/>
                <a:cs typeface="宋体" charset="0"/>
              </a:rPr>
              <a:t>Comparisons</a:t>
            </a:r>
          </a:p>
          <a:p>
            <a:endParaRPr lang="en-US" altLang="zh-CN">
              <a:effectLst>
                <a:outerShdw blurRad="38100" dist="38100" dir="2700000" algn="tl">
                  <a:srgbClr val="DDDDDD"/>
                </a:outerShdw>
              </a:effectLst>
              <a:latin typeface="Arial" charset="0"/>
              <a:ea typeface="宋体" charset="0"/>
              <a:cs typeface="宋体" charset="0"/>
            </a:endParaRPr>
          </a:p>
          <a:p>
            <a:endParaRPr lang="zh-CN" altLang="en-US">
              <a:effectLst>
                <a:outerShdw blurRad="38100" dist="38100" dir="2700000" algn="tl">
                  <a:srgbClr val="DDDDDD"/>
                </a:outerShdw>
              </a:effectLst>
              <a:latin typeface="Arial" charset="0"/>
              <a:ea typeface="宋体" charset="0"/>
              <a:cs typeface="宋体" charset="0"/>
            </a:endParaRPr>
          </a:p>
        </p:txBody>
      </p:sp>
      <p:sp>
        <p:nvSpPr>
          <p:cNvPr id="79876" name="页脚占位符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r>
              <a:rPr lang="en-US" altLang="zh-CN" sz="1400">
                <a:solidFill>
                  <a:srgbClr val="000000"/>
                </a:solidFill>
                <a:latin typeface="Times New Roman" charset="0"/>
              </a:rPr>
              <a:t>UCLA VLSICAD LAB</a:t>
            </a:r>
          </a:p>
        </p:txBody>
      </p:sp>
      <p:sp>
        <p:nvSpPr>
          <p:cNvPr id="79877" name="灯片编号占位符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fld id="{61F3AB4B-0557-C442-9323-DD72ADF42025}" type="slidenum">
              <a:rPr lang="zh-CN" altLang="en-US" sz="1400">
                <a:solidFill>
                  <a:srgbClr val="000000"/>
                </a:solidFill>
                <a:latin typeface="Times New Roman" charset="0"/>
              </a:rPr>
              <a:pPr/>
              <a:t>25</a:t>
            </a:fld>
            <a:endParaRPr lang="en-US" altLang="zh-CN" sz="1400">
              <a:solidFill>
                <a:srgbClr val="000000"/>
              </a:solidFill>
              <a:latin typeface="Times New Roman" charset="0"/>
            </a:endParaRPr>
          </a:p>
        </p:txBody>
      </p:sp>
      <p:graphicFrame>
        <p:nvGraphicFramePr>
          <p:cNvPr id="6" name="表格 5"/>
          <p:cNvGraphicFramePr>
            <a:graphicFrameLocks noGrp="1"/>
          </p:cNvGraphicFramePr>
          <p:nvPr/>
        </p:nvGraphicFramePr>
        <p:xfrm>
          <a:off x="704850" y="3454400"/>
          <a:ext cx="6311900" cy="2943225"/>
        </p:xfrm>
        <a:graphic>
          <a:graphicData uri="http://schemas.openxmlformats.org/drawingml/2006/table">
            <a:tbl>
              <a:tblPr/>
              <a:tblGrid>
                <a:gridCol w="460375"/>
                <a:gridCol w="1200150"/>
                <a:gridCol w="955675"/>
                <a:gridCol w="1463675"/>
                <a:gridCol w="842963"/>
                <a:gridCol w="138906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CC"/>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HPWL</a:t>
                      </a:r>
                      <a:endParaRPr kumimoji="0" lang="zh-CN" sz="2000" b="1" i="0" u="none" strike="noStrike" cap="none" normalizeH="0" baseline="0">
                        <a:ln>
                          <a:noFill/>
                        </a:ln>
                        <a:solidFill>
                          <a:srgbClr val="FFFFCC"/>
                        </a:solidFill>
                        <a:effectLst/>
                        <a:latin typeface="Arial"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(mm)</a:t>
                      </a:r>
                      <a:endParaRPr kumimoji="0" lang="zh-CN" sz="2000" b="1" i="0" u="none" strike="noStrike" cap="none" normalizeH="0" baseline="0">
                        <a:ln>
                          <a:noFill/>
                        </a:ln>
                        <a:solidFill>
                          <a:srgbClr val="FFFFCC"/>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routed WL</a:t>
                      </a:r>
                      <a:endParaRPr kumimoji="0" lang="zh-CN" sz="2000" b="1" i="0" u="none" strike="noStrike" cap="none" normalizeH="0" baseline="0">
                        <a:ln>
                          <a:noFill/>
                        </a:ln>
                        <a:solidFill>
                          <a:srgbClr val="FFFFCC"/>
                        </a:solidFill>
                        <a:effectLst/>
                        <a:latin typeface="Arial"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(mm)</a:t>
                      </a:r>
                      <a:endParaRPr kumimoji="0" lang="zh-CN" sz="2000" b="1" i="0" u="none" strike="noStrike" cap="none" normalizeH="0" baseline="0">
                        <a:ln>
                          <a:noFill/>
                        </a:ln>
                        <a:solidFill>
                          <a:srgbClr val="FFFFCC"/>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#TSV</a:t>
                      </a:r>
                      <a:endParaRPr kumimoji="0" lang="zh-CN" sz="2000" b="1" i="0" u="none" strike="noStrike" cap="none" normalizeH="0" baseline="0">
                        <a:ln>
                          <a:noFill/>
                        </a:ln>
                        <a:solidFill>
                          <a:srgbClr val="FFFFCC"/>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CC"/>
                          </a:solidFill>
                          <a:effectLst/>
                          <a:latin typeface="Arial" charset="0"/>
                          <a:ea typeface="宋体" charset="0"/>
                          <a:cs typeface="宋体" charset="0"/>
                        </a:rPr>
                        <a:t>utilization</a:t>
                      </a:r>
                      <a:endParaRPr kumimoji="0" lang="zh-CN" sz="2000" b="1" i="0" u="none" strike="noStrike" cap="none" normalizeH="0" baseline="0">
                        <a:ln>
                          <a:noFill/>
                        </a:ln>
                        <a:solidFill>
                          <a:srgbClr val="FFFFCC"/>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2D</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11.23</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17.11</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N/A</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0.80</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r>
              <a:tr h="3714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3D</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Bottom tier</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2.26</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3.33</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0</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0.80</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r>
              <a:tr h="3714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Middle tier</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3.57</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4.5</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729</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0.81</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r>
              <a:tr h="3714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Top tier</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2.2</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2.96</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1191</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宋体" charset="0"/>
                          <a:cs typeface="宋体" charset="0"/>
                        </a:rPr>
                        <a:t>0.81</a:t>
                      </a:r>
                      <a:r>
                        <a:rPr kumimoji="0" lang="zh-CN" sz="2000" b="0" i="0" u="none" strike="noStrike" cap="none" normalizeH="0" baseline="0">
                          <a:ln>
                            <a:noFill/>
                          </a:ln>
                          <a:solidFill>
                            <a:srgbClr val="000000"/>
                          </a:solidFill>
                          <a:effectLst/>
                          <a:latin typeface="Arial" charset="0"/>
                          <a:ea typeface="宋体" charset="0"/>
                          <a:cs typeface="宋体" charset="0"/>
                        </a:rPr>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E8"/>
                    </a:solidFill>
                  </a:tcPr>
                </a:tc>
              </a:tr>
              <a:tr h="3714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宋体" charset="0"/>
                          <a:cs typeface="宋体" charset="0"/>
                        </a:rPr>
                        <a:t>Total</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宋体" charset="0"/>
                          <a:cs typeface="宋体" charset="0"/>
                        </a:rPr>
                        <a:t>8.03</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宋体" charset="0"/>
                          <a:cs typeface="宋体" charset="0"/>
                        </a:rPr>
                        <a:t>10.79</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宋体" charset="0"/>
                          <a:cs typeface="宋体" charset="0"/>
                        </a:rPr>
                        <a:t>1920</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宋体" charset="0"/>
                          <a:cs typeface="宋体" charset="0"/>
                        </a:rPr>
                        <a:t>0.81</a:t>
                      </a:r>
                      <a:endParaRPr kumimoji="0" lang="zh-CN" sz="2000" b="0" i="0" u="none" strike="noStrike" cap="none" normalizeH="0" baseline="0">
                        <a:ln>
                          <a:noFill/>
                        </a:ln>
                        <a:solidFill>
                          <a:srgbClr val="000000"/>
                        </a:solidFill>
                        <a:effectLst/>
                        <a:latin typeface="Arial" charset="0"/>
                        <a:ea typeface="宋体" charset="0"/>
                        <a:cs typeface="宋体"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CD"/>
                    </a:solidFill>
                  </a:tcPr>
                </a:tc>
              </a:tr>
            </a:tbl>
          </a:graphicData>
        </a:graphic>
      </p:graphicFrame>
    </p:spTree>
    <p:extLst>
      <p:ext uri="{BB962C8B-B14F-4D97-AF65-F5344CB8AC3E}">
        <p14:creationId xmlns:p14="http://schemas.microsoft.com/office/powerpoint/2010/main" val="1391092021"/>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ffectLst>
                  <a:outerShdw blurRad="38100" dist="38100" dir="2700000" algn="tl">
                    <a:srgbClr val="DDDDDD"/>
                  </a:outerShdw>
                </a:effectLst>
                <a:latin typeface="Arial" charset="0"/>
                <a:ea typeface="宋体" charset="0"/>
                <a:cs typeface="宋体" charset="0"/>
              </a:rPr>
              <a:t>3D Physical Design Evaluation (3/3)</a:t>
            </a:r>
            <a:endParaRPr lang="zh-CN" altLang="en-US">
              <a:effectLst>
                <a:outerShdw blurRad="38100" dist="38100" dir="2700000" algn="tl">
                  <a:srgbClr val="DDDDDD"/>
                </a:outerShdw>
              </a:effectLst>
              <a:latin typeface="Arial" charset="0"/>
              <a:ea typeface="宋体" charset="0"/>
              <a:cs typeface="宋体" charset="0"/>
            </a:endParaRPr>
          </a:p>
        </p:txBody>
      </p:sp>
      <p:pic>
        <p:nvPicPr>
          <p:cNvPr id="80899" name="内容占位符 7" descr="A_cell.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606550"/>
            <a:ext cx="2157413" cy="2160588"/>
          </a:xfrm>
          <a:ln w="38100">
            <a:solidFill>
              <a:srgbClr val="002060"/>
            </a:solidFill>
          </a:ln>
        </p:spPr>
      </p:pic>
      <p:sp>
        <p:nvSpPr>
          <p:cNvPr id="80900" name="页脚占位符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r>
              <a:rPr lang="en-US" altLang="zh-CN" sz="1400">
                <a:solidFill>
                  <a:srgbClr val="000000"/>
                </a:solidFill>
                <a:latin typeface="Times New Roman" charset="0"/>
              </a:rPr>
              <a:t>UCLA VLSICAD LAB</a:t>
            </a:r>
          </a:p>
        </p:txBody>
      </p:sp>
      <p:sp>
        <p:nvSpPr>
          <p:cNvPr id="80901" name="灯片编号占位符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fld id="{AE621A1E-F4D0-B84E-989B-157569B730C1}" type="slidenum">
              <a:rPr lang="zh-CN" altLang="en-US" sz="1400">
                <a:solidFill>
                  <a:srgbClr val="000000"/>
                </a:solidFill>
                <a:latin typeface="Times New Roman" charset="0"/>
              </a:rPr>
              <a:pPr/>
              <a:t>26</a:t>
            </a:fld>
            <a:endParaRPr lang="en-US" altLang="zh-CN" sz="1400">
              <a:solidFill>
                <a:srgbClr val="000000"/>
              </a:solidFill>
              <a:latin typeface="Times New Roman" charset="0"/>
            </a:endParaRPr>
          </a:p>
        </p:txBody>
      </p:sp>
      <p:pic>
        <p:nvPicPr>
          <p:cNvPr id="80902" name="图片 8" descr="B_ce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606550"/>
            <a:ext cx="2157413" cy="21605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0903" name="图片 9" descr="C_ce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06550"/>
            <a:ext cx="2154238" cy="21605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0904" name="图片 10" descr="A_rou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051300"/>
            <a:ext cx="2157413" cy="21605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0905" name="图片 11" descr="B_rou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4051300"/>
            <a:ext cx="2157413" cy="21605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0906" name="图片 12" descr="C_rou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051300"/>
            <a:ext cx="2157413" cy="2160588"/>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0907" name="TextBox 13"/>
          <p:cNvSpPr txBox="1">
            <a:spLocks noChangeArrowheads="1"/>
          </p:cNvSpPr>
          <p:nvPr/>
        </p:nvSpPr>
        <p:spPr bwMode="auto">
          <a:xfrm>
            <a:off x="2349500" y="1162050"/>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r>
              <a:rPr lang="en-US" altLang="zh-CN" sz="2000" smtClean="0">
                <a:solidFill>
                  <a:srgbClr val="339933"/>
                </a:solidFill>
              </a:rPr>
              <a:t>Bottom tier</a:t>
            </a:r>
            <a:endParaRPr lang="zh-CN" altLang="en-US" sz="2000" smtClean="0">
              <a:solidFill>
                <a:srgbClr val="339933"/>
              </a:solidFill>
            </a:endParaRPr>
          </a:p>
        </p:txBody>
      </p:sp>
      <p:sp>
        <p:nvSpPr>
          <p:cNvPr id="80908" name="TextBox 14"/>
          <p:cNvSpPr txBox="1">
            <a:spLocks noChangeArrowheads="1"/>
          </p:cNvSpPr>
          <p:nvPr/>
        </p:nvSpPr>
        <p:spPr bwMode="auto">
          <a:xfrm>
            <a:off x="4749800" y="1162050"/>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r>
              <a:rPr lang="en-US" altLang="zh-CN" sz="2000" smtClean="0">
                <a:solidFill>
                  <a:srgbClr val="339933"/>
                </a:solidFill>
              </a:rPr>
              <a:t>Middle tier</a:t>
            </a:r>
            <a:endParaRPr lang="zh-CN" altLang="en-US" sz="2000" smtClean="0">
              <a:solidFill>
                <a:srgbClr val="339933"/>
              </a:solidFill>
            </a:endParaRPr>
          </a:p>
        </p:txBody>
      </p:sp>
      <p:sp>
        <p:nvSpPr>
          <p:cNvPr id="80909" name="TextBox 15"/>
          <p:cNvSpPr txBox="1">
            <a:spLocks noChangeArrowheads="1"/>
          </p:cNvSpPr>
          <p:nvPr/>
        </p:nvSpPr>
        <p:spPr bwMode="auto">
          <a:xfrm>
            <a:off x="7194550" y="1162050"/>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r>
              <a:rPr lang="en-US" altLang="zh-CN" sz="2000" smtClean="0">
                <a:solidFill>
                  <a:srgbClr val="339933"/>
                </a:solidFill>
              </a:rPr>
              <a:t>Top tier</a:t>
            </a:r>
            <a:endParaRPr lang="zh-CN" altLang="en-US" sz="2000" smtClean="0">
              <a:solidFill>
                <a:srgbClr val="339933"/>
              </a:solidFill>
            </a:endParaRPr>
          </a:p>
        </p:txBody>
      </p:sp>
      <p:sp>
        <p:nvSpPr>
          <p:cNvPr id="80910" name="TextBox 16"/>
          <p:cNvSpPr txBox="1">
            <a:spLocks noChangeArrowheads="1"/>
          </p:cNvSpPr>
          <p:nvPr/>
        </p:nvSpPr>
        <p:spPr bwMode="auto">
          <a:xfrm>
            <a:off x="127000" y="2273300"/>
            <a:ext cx="168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r>
              <a:rPr lang="en-US" altLang="zh-CN" sz="2000" smtClean="0">
                <a:solidFill>
                  <a:srgbClr val="339933"/>
                </a:solidFill>
              </a:rPr>
              <a:t>cells (red)</a:t>
            </a:r>
          </a:p>
          <a:p>
            <a:pPr algn="ctr" eaLnBrk="0" hangingPunct="0"/>
            <a:r>
              <a:rPr lang="en-US" altLang="zh-CN" sz="2000" smtClean="0">
                <a:solidFill>
                  <a:srgbClr val="339933"/>
                </a:solidFill>
              </a:rPr>
              <a:t>&amp; TSVs (blue)</a:t>
            </a:r>
            <a:endParaRPr lang="zh-CN" altLang="en-US" sz="2000" smtClean="0">
              <a:solidFill>
                <a:srgbClr val="339933"/>
              </a:solidFill>
            </a:endParaRPr>
          </a:p>
        </p:txBody>
      </p:sp>
      <p:sp>
        <p:nvSpPr>
          <p:cNvPr id="80911" name="TextBox 17"/>
          <p:cNvSpPr txBox="1">
            <a:spLocks noChangeArrowheads="1"/>
          </p:cNvSpPr>
          <p:nvPr/>
        </p:nvSpPr>
        <p:spPr bwMode="auto">
          <a:xfrm>
            <a:off x="127000" y="4765675"/>
            <a:ext cx="168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eaLnBrk="0" hangingPunct="0"/>
            <a:r>
              <a:rPr lang="en-US" altLang="zh-CN" sz="2000" smtClean="0">
                <a:solidFill>
                  <a:srgbClr val="339933"/>
                </a:solidFill>
              </a:rPr>
              <a:t>Routing congestions</a:t>
            </a:r>
            <a:endParaRPr lang="zh-CN" altLang="en-US" sz="2000" smtClean="0">
              <a:solidFill>
                <a:srgbClr val="339933"/>
              </a:solidFill>
            </a:endParaRPr>
          </a:p>
        </p:txBody>
      </p:sp>
    </p:spTree>
    <p:extLst>
      <p:ext uri="{BB962C8B-B14F-4D97-AF65-F5344CB8AC3E}">
        <p14:creationId xmlns:p14="http://schemas.microsoft.com/office/powerpoint/2010/main" val="3702523401"/>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en-US" altLang="zh-CN" sz="3200">
                <a:effectLst>
                  <a:outerShdw blurRad="38100" dist="38100" dir="2700000" algn="tl">
                    <a:srgbClr val="DDDDDD"/>
                  </a:outerShdw>
                </a:effectLst>
                <a:latin typeface="Arial" charset="0"/>
                <a:ea typeface="宋体" charset="0"/>
                <a:cs typeface="宋体" charset="0"/>
              </a:rPr>
              <a:t>Flat 3D Placement</a:t>
            </a:r>
            <a:endParaRPr lang="zh-CN" altLang="en-US" sz="3200">
              <a:effectLst>
                <a:outerShdw blurRad="38100" dist="38100" dir="2700000" algn="tl">
                  <a:srgbClr val="DDDDDD"/>
                </a:outerShdw>
              </a:effectLst>
              <a:latin typeface="Arial" charset="0"/>
              <a:ea typeface="宋体" charset="0"/>
              <a:cs typeface="宋体" charset="0"/>
            </a:endParaRPr>
          </a:p>
        </p:txBody>
      </p:sp>
      <p:sp>
        <p:nvSpPr>
          <p:cNvPr id="81923" name="页脚占位符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spcBef>
                <a:spcPct val="50000"/>
              </a:spcBef>
            </a:pPr>
            <a:r>
              <a:rPr lang="en-US" altLang="zh-CN" sz="1400" smtClean="0">
                <a:solidFill>
                  <a:srgbClr val="000000"/>
                </a:solidFill>
                <a:latin typeface="Times New Roman" charset="0"/>
              </a:rPr>
              <a:t>UCLA VLSICAD LAB</a:t>
            </a:r>
          </a:p>
        </p:txBody>
      </p:sp>
      <p:sp>
        <p:nvSpPr>
          <p:cNvPr id="81924" name="灯片编号占位符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r">
              <a:spcBef>
                <a:spcPct val="50000"/>
              </a:spcBef>
            </a:pPr>
            <a:fld id="{9D83C9C5-3EB5-FA47-A4BA-BD27741529C4}" type="slidenum">
              <a:rPr lang="zh-CN" altLang="en-US" sz="1400" smtClean="0">
                <a:solidFill>
                  <a:srgbClr val="000000"/>
                </a:solidFill>
                <a:latin typeface="Times New Roman" charset="0"/>
              </a:rPr>
              <a:pPr algn="r">
                <a:spcBef>
                  <a:spcPct val="50000"/>
                </a:spcBef>
              </a:pPr>
              <a:t>27</a:t>
            </a:fld>
            <a:endParaRPr lang="en-US" altLang="zh-CN" sz="1400" smtClean="0">
              <a:solidFill>
                <a:srgbClr val="000000"/>
              </a:solidFill>
              <a:latin typeface="Times New Roman" charset="0"/>
            </a:endParaRPr>
          </a:p>
        </p:txBody>
      </p:sp>
      <p:pic>
        <p:nvPicPr>
          <p:cNvPr id="81925" name="图片 5" descr="ScreenShot0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 y="3073400"/>
            <a:ext cx="63785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组合 6"/>
          <p:cNvGrpSpPr>
            <a:grpSpLocks/>
          </p:cNvGrpSpPr>
          <p:nvPr/>
        </p:nvGrpSpPr>
        <p:grpSpPr bwMode="auto">
          <a:xfrm>
            <a:off x="5054600" y="0"/>
            <a:ext cx="4089400" cy="2819400"/>
            <a:chOff x="4660900" y="1873250"/>
            <a:chExt cx="4089400" cy="2819400"/>
          </a:xfrm>
        </p:grpSpPr>
        <p:pic>
          <p:nvPicPr>
            <p:cNvPr id="81928" name="图片 7" descr="are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2139950"/>
              <a:ext cx="2600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Box 8"/>
            <p:cNvSpPr txBox="1">
              <a:spLocks noChangeArrowheads="1"/>
            </p:cNvSpPr>
            <p:nvPr/>
          </p:nvSpPr>
          <p:spPr bwMode="auto">
            <a:xfrm>
              <a:off x="586105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Other</a:t>
              </a:r>
              <a:endParaRPr kumimoji="1" lang="zh-CN" altLang="en-US" sz="1600" b="0" smtClean="0">
                <a:solidFill>
                  <a:srgbClr val="000000"/>
                </a:solidFill>
              </a:endParaRPr>
            </a:p>
          </p:txBody>
        </p:sp>
        <p:sp>
          <p:nvSpPr>
            <p:cNvPr id="81930" name="TextBox 9"/>
            <p:cNvSpPr txBox="1">
              <a:spLocks noChangeArrowheads="1"/>
            </p:cNvSpPr>
            <p:nvPr/>
          </p:nvSpPr>
          <p:spPr bwMode="auto">
            <a:xfrm>
              <a:off x="670560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Core</a:t>
              </a:r>
              <a:endParaRPr kumimoji="1" lang="zh-CN" altLang="en-US" sz="1600" b="0" smtClean="0">
                <a:solidFill>
                  <a:srgbClr val="000000"/>
                </a:solidFill>
              </a:endParaRPr>
            </a:p>
          </p:txBody>
        </p:sp>
        <p:sp>
          <p:nvSpPr>
            <p:cNvPr id="81931" name="TextBox 10"/>
            <p:cNvSpPr txBox="1">
              <a:spLocks noChangeArrowheads="1"/>
            </p:cNvSpPr>
            <p:nvPr/>
          </p:nvSpPr>
          <p:spPr bwMode="auto">
            <a:xfrm>
              <a:off x="7861300" y="26289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Register file</a:t>
              </a:r>
              <a:endParaRPr kumimoji="1" lang="zh-CN" altLang="en-US" sz="1600" b="0" smtClean="0">
                <a:solidFill>
                  <a:srgbClr val="000000"/>
                </a:solidFill>
              </a:endParaRPr>
            </a:p>
          </p:txBody>
        </p:sp>
        <p:sp>
          <p:nvSpPr>
            <p:cNvPr id="81932" name="TextBox 11"/>
            <p:cNvSpPr txBox="1">
              <a:spLocks noChangeArrowheads="1"/>
            </p:cNvSpPr>
            <p:nvPr/>
          </p:nvSpPr>
          <p:spPr bwMode="auto">
            <a:xfrm>
              <a:off x="7505700" y="409575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Cache memory</a:t>
              </a:r>
              <a:endParaRPr kumimoji="1" lang="zh-CN" altLang="en-US" sz="1600" b="0" smtClean="0">
                <a:solidFill>
                  <a:srgbClr val="000000"/>
                </a:solidFill>
              </a:endParaRPr>
            </a:p>
          </p:txBody>
        </p:sp>
        <p:sp>
          <p:nvSpPr>
            <p:cNvPr id="81933" name="TextBox 12"/>
            <p:cNvSpPr txBox="1">
              <a:spLocks noChangeArrowheads="1"/>
            </p:cNvSpPr>
            <p:nvPr/>
          </p:nvSpPr>
          <p:spPr bwMode="auto">
            <a:xfrm>
              <a:off x="4660900" y="33401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TLB memory</a:t>
              </a:r>
              <a:endParaRPr kumimoji="1" lang="zh-CN" altLang="en-US" sz="1600" b="0" smtClean="0">
                <a:solidFill>
                  <a:srgbClr val="000000"/>
                </a:solidFill>
              </a:endParaRPr>
            </a:p>
          </p:txBody>
        </p:sp>
        <p:sp>
          <p:nvSpPr>
            <p:cNvPr id="81934" name="TextBox 13"/>
            <p:cNvSpPr txBox="1">
              <a:spLocks noChangeArrowheads="1"/>
            </p:cNvSpPr>
            <p:nvPr/>
          </p:nvSpPr>
          <p:spPr bwMode="auto">
            <a:xfrm>
              <a:off x="4838700" y="22733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Debug support</a:t>
              </a:r>
              <a:endParaRPr kumimoji="1" lang="zh-CN" altLang="en-US" sz="1600" b="0" smtClean="0">
                <a:solidFill>
                  <a:srgbClr val="000000"/>
                </a:solidFill>
              </a:endParaRPr>
            </a:p>
          </p:txBody>
        </p:sp>
      </p:grpSp>
      <p:sp>
        <p:nvSpPr>
          <p:cNvPr id="3" name="内容占位符 2"/>
          <p:cNvSpPr>
            <a:spLocks noGrp="1"/>
          </p:cNvSpPr>
          <p:nvPr>
            <p:ph idx="4294967295"/>
          </p:nvPr>
        </p:nvSpPr>
        <p:spPr/>
        <p:txBody>
          <a:bodyPr>
            <a:normAutofit/>
          </a:bodyPr>
          <a:lstStyle/>
          <a:p>
            <a:r>
              <a:rPr lang="en-US" altLang="zh-CN">
                <a:effectLst>
                  <a:outerShdw blurRad="38100" dist="38100" dir="2700000" algn="tl">
                    <a:srgbClr val="DDDDDD"/>
                  </a:outerShdw>
                </a:effectLst>
                <a:latin typeface="Arial" charset="0"/>
                <a:ea typeface="宋体" charset="0"/>
                <a:cs typeface="宋体" charset="0"/>
              </a:rPr>
              <a:t>HPWL = 0.99 (m)</a:t>
            </a:r>
          </a:p>
          <a:p>
            <a:r>
              <a:rPr lang="en-US" altLang="zh-CN">
                <a:effectLst>
                  <a:outerShdw blurRad="38100" dist="38100" dir="2700000" algn="tl">
                    <a:srgbClr val="DDDDDD"/>
                  </a:outerShdw>
                </a:effectLst>
                <a:latin typeface="Arial" charset="0"/>
                <a:ea typeface="宋体" charset="0"/>
                <a:cs typeface="宋体" charset="0"/>
              </a:rPr>
              <a:t>#TSV = 3835</a:t>
            </a:r>
          </a:p>
          <a:p>
            <a:r>
              <a:rPr lang="en-US" altLang="zh-CN">
                <a:effectLst>
                  <a:outerShdw blurRad="38100" dist="38100" dir="2700000" algn="tl">
                    <a:srgbClr val="DDDDDD"/>
                  </a:outerShdw>
                </a:effectLst>
                <a:latin typeface="Arial" charset="0"/>
                <a:ea typeface="宋体" charset="0"/>
                <a:cs typeface="宋体" charset="0"/>
              </a:rPr>
              <a:t>Placement (bottom layer, top layer)</a:t>
            </a:r>
            <a:endParaRPr lang="zh-CN" altLang="en-US">
              <a:effectLst>
                <a:outerShdw blurRad="38100" dist="38100" dir="2700000" algn="tl">
                  <a:srgbClr val="DDDDDD"/>
                </a:outerShdw>
              </a:effectLst>
              <a:latin typeface="Arial" charset="0"/>
              <a:ea typeface="宋体" charset="0"/>
              <a:cs typeface="宋体" charset="0"/>
            </a:endParaRPr>
          </a:p>
        </p:txBody>
      </p:sp>
    </p:spTree>
    <p:extLst>
      <p:ext uri="{BB962C8B-B14F-4D97-AF65-F5344CB8AC3E}">
        <p14:creationId xmlns:p14="http://schemas.microsoft.com/office/powerpoint/2010/main" val="2750145196"/>
      </p:ext>
    </p:extLst>
  </p:cSld>
  <p:clrMapOvr>
    <a:masterClrMapping/>
  </p:clrMapOvr>
  <p:transition xmlns:p14="http://schemas.microsoft.com/office/powerpoint/2010/main" spd="med">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7813"/>
            <a:ext cx="8229600" cy="673100"/>
          </a:xfrm>
        </p:spPr>
        <p:txBody>
          <a:bodyPr>
            <a:normAutofit/>
          </a:bodyPr>
          <a:lstStyle/>
          <a:p>
            <a:r>
              <a:rPr lang="en-US" altLang="zh-CN" sz="3200">
                <a:effectLst>
                  <a:outerShdw blurRad="38100" dist="38100" dir="2700000" algn="tl">
                    <a:srgbClr val="DDDDDD"/>
                  </a:outerShdw>
                </a:effectLst>
                <a:latin typeface="Arial" charset="0"/>
                <a:ea typeface="宋体" charset="0"/>
                <a:cs typeface="宋体" charset="0"/>
              </a:rPr>
              <a:t>Processor Core Restricted</a:t>
            </a:r>
            <a:endParaRPr lang="zh-CN" altLang="en-US" sz="3200">
              <a:effectLst>
                <a:outerShdw blurRad="38100" dist="38100" dir="2700000" algn="tl">
                  <a:srgbClr val="DDDDDD"/>
                </a:outerShdw>
              </a:effectLst>
              <a:latin typeface="Arial" charset="0"/>
              <a:ea typeface="宋体" charset="0"/>
              <a:cs typeface="宋体" charset="0"/>
            </a:endParaRPr>
          </a:p>
        </p:txBody>
      </p:sp>
      <p:sp>
        <p:nvSpPr>
          <p:cNvPr id="3" name="内容占位符 2"/>
          <p:cNvSpPr>
            <a:spLocks noGrp="1"/>
          </p:cNvSpPr>
          <p:nvPr>
            <p:ph idx="4294967295"/>
          </p:nvPr>
        </p:nvSpPr>
        <p:spPr/>
        <p:txBody>
          <a:bodyPr>
            <a:normAutofit/>
          </a:bodyPr>
          <a:lstStyle/>
          <a:p>
            <a:r>
              <a:rPr lang="en-US" altLang="zh-CN">
                <a:effectLst>
                  <a:outerShdw blurRad="38100" dist="38100" dir="2700000" algn="tl">
                    <a:srgbClr val="DDDDDD"/>
                  </a:outerShdw>
                </a:effectLst>
                <a:latin typeface="Arial" charset="0"/>
                <a:ea typeface="宋体" charset="0"/>
                <a:cs typeface="宋体" charset="0"/>
              </a:rPr>
              <a:t>HPWL = 1.09 (m)</a:t>
            </a:r>
          </a:p>
          <a:p>
            <a:r>
              <a:rPr lang="en-US" altLang="zh-CN">
                <a:effectLst>
                  <a:outerShdw blurRad="38100" dist="38100" dir="2700000" algn="tl">
                    <a:srgbClr val="DDDDDD"/>
                  </a:outerShdw>
                </a:effectLst>
                <a:latin typeface="Arial" charset="0"/>
                <a:ea typeface="宋体" charset="0"/>
                <a:cs typeface="宋体" charset="0"/>
              </a:rPr>
              <a:t>#TSV = 1715</a:t>
            </a:r>
          </a:p>
          <a:p>
            <a:r>
              <a:rPr lang="en-US" altLang="zh-CN">
                <a:effectLst>
                  <a:outerShdw blurRad="38100" dist="38100" dir="2700000" algn="tl">
                    <a:srgbClr val="DDDDDD"/>
                  </a:outerShdw>
                </a:effectLst>
                <a:latin typeface="Arial" charset="0"/>
                <a:ea typeface="宋体" charset="0"/>
                <a:cs typeface="宋体" charset="0"/>
              </a:rPr>
              <a:t>Placement (bottom, top)</a:t>
            </a:r>
            <a:endParaRPr lang="zh-CN" altLang="en-US">
              <a:effectLst>
                <a:outerShdw blurRad="38100" dist="38100" dir="2700000" algn="tl">
                  <a:srgbClr val="DDDDDD"/>
                </a:outerShdw>
              </a:effectLst>
              <a:latin typeface="Arial" charset="0"/>
              <a:ea typeface="宋体" charset="0"/>
              <a:cs typeface="宋体" charset="0"/>
            </a:endParaRPr>
          </a:p>
        </p:txBody>
      </p:sp>
      <p:sp>
        <p:nvSpPr>
          <p:cNvPr id="83972" name="页脚占位符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spcBef>
                <a:spcPct val="50000"/>
              </a:spcBef>
            </a:pPr>
            <a:r>
              <a:rPr lang="en-US" altLang="zh-CN" sz="1400" smtClean="0">
                <a:solidFill>
                  <a:srgbClr val="000000"/>
                </a:solidFill>
                <a:latin typeface="Times New Roman" charset="0"/>
              </a:rPr>
              <a:t>UCLA VLSICAD LAB</a:t>
            </a:r>
          </a:p>
        </p:txBody>
      </p:sp>
      <p:sp>
        <p:nvSpPr>
          <p:cNvPr id="83973" name="灯片编号占位符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r">
              <a:spcBef>
                <a:spcPct val="50000"/>
              </a:spcBef>
            </a:pPr>
            <a:fld id="{C200C6F0-70C5-0545-8A47-C7B3DAC3FE5F}" type="slidenum">
              <a:rPr lang="zh-CN" altLang="en-US" sz="1400" smtClean="0">
                <a:solidFill>
                  <a:srgbClr val="000000"/>
                </a:solidFill>
                <a:latin typeface="Times New Roman" charset="0"/>
              </a:rPr>
              <a:pPr algn="r">
                <a:spcBef>
                  <a:spcPct val="50000"/>
                </a:spcBef>
              </a:pPr>
              <a:t>28</a:t>
            </a:fld>
            <a:endParaRPr lang="en-US" altLang="zh-CN" sz="1400" smtClean="0">
              <a:solidFill>
                <a:srgbClr val="000000"/>
              </a:solidFill>
              <a:latin typeface="Times New Roman" charset="0"/>
            </a:endParaRPr>
          </a:p>
        </p:txBody>
      </p:sp>
      <p:pic>
        <p:nvPicPr>
          <p:cNvPr id="83974" name="图片 6" descr="ScreenShot0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984500"/>
            <a:ext cx="637857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5" name="组合 7"/>
          <p:cNvGrpSpPr>
            <a:grpSpLocks/>
          </p:cNvGrpSpPr>
          <p:nvPr/>
        </p:nvGrpSpPr>
        <p:grpSpPr bwMode="auto">
          <a:xfrm>
            <a:off x="5054600" y="0"/>
            <a:ext cx="4089400" cy="2819400"/>
            <a:chOff x="4660900" y="1873250"/>
            <a:chExt cx="4089400" cy="2819400"/>
          </a:xfrm>
        </p:grpSpPr>
        <p:pic>
          <p:nvPicPr>
            <p:cNvPr id="83976" name="图片 8" descr="are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2139950"/>
              <a:ext cx="2600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Box 9"/>
            <p:cNvSpPr txBox="1">
              <a:spLocks noChangeArrowheads="1"/>
            </p:cNvSpPr>
            <p:nvPr/>
          </p:nvSpPr>
          <p:spPr bwMode="auto">
            <a:xfrm>
              <a:off x="586105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Other</a:t>
              </a:r>
              <a:endParaRPr kumimoji="1" lang="zh-CN" altLang="en-US" sz="1600" b="0" smtClean="0">
                <a:solidFill>
                  <a:srgbClr val="000000"/>
                </a:solidFill>
              </a:endParaRPr>
            </a:p>
          </p:txBody>
        </p:sp>
        <p:sp>
          <p:nvSpPr>
            <p:cNvPr id="83978" name="TextBox 10"/>
            <p:cNvSpPr txBox="1">
              <a:spLocks noChangeArrowheads="1"/>
            </p:cNvSpPr>
            <p:nvPr/>
          </p:nvSpPr>
          <p:spPr bwMode="auto">
            <a:xfrm>
              <a:off x="670560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Core</a:t>
              </a:r>
              <a:endParaRPr kumimoji="1" lang="zh-CN" altLang="en-US" sz="1600" b="0" smtClean="0">
                <a:solidFill>
                  <a:srgbClr val="000000"/>
                </a:solidFill>
              </a:endParaRPr>
            </a:p>
          </p:txBody>
        </p:sp>
        <p:sp>
          <p:nvSpPr>
            <p:cNvPr id="83979" name="TextBox 11"/>
            <p:cNvSpPr txBox="1">
              <a:spLocks noChangeArrowheads="1"/>
            </p:cNvSpPr>
            <p:nvPr/>
          </p:nvSpPr>
          <p:spPr bwMode="auto">
            <a:xfrm>
              <a:off x="7861300" y="26289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Register file</a:t>
              </a:r>
              <a:endParaRPr kumimoji="1" lang="zh-CN" altLang="en-US" sz="1600" b="0" smtClean="0">
                <a:solidFill>
                  <a:srgbClr val="000000"/>
                </a:solidFill>
              </a:endParaRPr>
            </a:p>
          </p:txBody>
        </p:sp>
        <p:sp>
          <p:nvSpPr>
            <p:cNvPr id="83980" name="TextBox 12"/>
            <p:cNvSpPr txBox="1">
              <a:spLocks noChangeArrowheads="1"/>
            </p:cNvSpPr>
            <p:nvPr/>
          </p:nvSpPr>
          <p:spPr bwMode="auto">
            <a:xfrm>
              <a:off x="7505700" y="409575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Cache memory</a:t>
              </a:r>
              <a:endParaRPr kumimoji="1" lang="zh-CN" altLang="en-US" sz="1600" b="0" smtClean="0">
                <a:solidFill>
                  <a:srgbClr val="000000"/>
                </a:solidFill>
              </a:endParaRPr>
            </a:p>
          </p:txBody>
        </p:sp>
        <p:sp>
          <p:nvSpPr>
            <p:cNvPr id="83981" name="TextBox 13"/>
            <p:cNvSpPr txBox="1">
              <a:spLocks noChangeArrowheads="1"/>
            </p:cNvSpPr>
            <p:nvPr/>
          </p:nvSpPr>
          <p:spPr bwMode="auto">
            <a:xfrm>
              <a:off x="4660900" y="33401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TLB memory</a:t>
              </a:r>
              <a:endParaRPr kumimoji="1" lang="zh-CN" altLang="en-US" sz="1600" b="0" smtClean="0">
                <a:solidFill>
                  <a:srgbClr val="000000"/>
                </a:solidFill>
              </a:endParaRPr>
            </a:p>
          </p:txBody>
        </p:sp>
        <p:sp>
          <p:nvSpPr>
            <p:cNvPr id="83982" name="TextBox 14"/>
            <p:cNvSpPr txBox="1">
              <a:spLocks noChangeArrowheads="1"/>
            </p:cNvSpPr>
            <p:nvPr/>
          </p:nvSpPr>
          <p:spPr bwMode="auto">
            <a:xfrm>
              <a:off x="4838700" y="22733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Debug support</a:t>
              </a:r>
              <a:endParaRPr kumimoji="1" lang="zh-CN" altLang="en-US" sz="1600" b="0" smtClean="0">
                <a:solidFill>
                  <a:srgbClr val="000000"/>
                </a:solidFill>
              </a:endParaRPr>
            </a:p>
          </p:txBody>
        </p:sp>
      </p:grpSp>
    </p:spTree>
    <p:extLst>
      <p:ext uri="{BB962C8B-B14F-4D97-AF65-F5344CB8AC3E}">
        <p14:creationId xmlns:p14="http://schemas.microsoft.com/office/powerpoint/2010/main" val="2668566823"/>
      </p:ext>
    </p:extLst>
  </p:cSld>
  <p:clrMapOvr>
    <a:masterClrMapping/>
  </p:clrMapOvr>
  <p:transition xmlns:p14="http://schemas.microsoft.com/office/powerpoint/2010/main" spd="med">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en-US" altLang="zh-CN" sz="3200">
                <a:effectLst>
                  <a:outerShdw blurRad="38100" dist="38100" dir="2700000" algn="tl">
                    <a:srgbClr val="DDDDDD"/>
                  </a:outerShdw>
                </a:effectLst>
                <a:latin typeface="Arial" charset="0"/>
                <a:ea typeface="宋体" charset="0"/>
                <a:cs typeface="宋体" charset="0"/>
              </a:rPr>
              <a:t>Register File Restricted</a:t>
            </a:r>
            <a:endParaRPr lang="zh-CN" altLang="en-US" sz="3200">
              <a:effectLst>
                <a:outerShdw blurRad="38100" dist="38100" dir="2700000" algn="tl">
                  <a:srgbClr val="DDDDDD"/>
                </a:outerShdw>
              </a:effectLst>
              <a:latin typeface="Arial" charset="0"/>
              <a:ea typeface="宋体" charset="0"/>
              <a:cs typeface="宋体" charset="0"/>
            </a:endParaRPr>
          </a:p>
        </p:txBody>
      </p:sp>
      <p:sp>
        <p:nvSpPr>
          <p:cNvPr id="3" name="内容占位符 2"/>
          <p:cNvSpPr>
            <a:spLocks noGrp="1"/>
          </p:cNvSpPr>
          <p:nvPr>
            <p:ph idx="4294967295"/>
          </p:nvPr>
        </p:nvSpPr>
        <p:spPr/>
        <p:txBody>
          <a:bodyPr>
            <a:normAutofit/>
          </a:bodyPr>
          <a:lstStyle/>
          <a:p>
            <a:r>
              <a:rPr lang="en-US" altLang="zh-CN">
                <a:effectLst>
                  <a:outerShdw blurRad="38100" dist="38100" dir="2700000" algn="tl">
                    <a:srgbClr val="DDDDDD"/>
                  </a:outerShdw>
                </a:effectLst>
                <a:latin typeface="Arial" charset="0"/>
                <a:ea typeface="宋体" charset="0"/>
                <a:cs typeface="宋体" charset="0"/>
              </a:rPr>
              <a:t>HPWL = 1.20 (m)</a:t>
            </a:r>
          </a:p>
          <a:p>
            <a:r>
              <a:rPr lang="en-US" altLang="zh-CN">
                <a:effectLst>
                  <a:outerShdw blurRad="38100" dist="38100" dir="2700000" algn="tl">
                    <a:srgbClr val="DDDDDD"/>
                  </a:outerShdw>
                </a:effectLst>
                <a:latin typeface="Arial" charset="0"/>
                <a:ea typeface="宋体" charset="0"/>
                <a:cs typeface="宋体" charset="0"/>
              </a:rPr>
              <a:t>#TSV = 845</a:t>
            </a:r>
          </a:p>
          <a:p>
            <a:r>
              <a:rPr lang="en-US" altLang="zh-CN">
                <a:effectLst>
                  <a:outerShdw blurRad="38100" dist="38100" dir="2700000" algn="tl">
                    <a:srgbClr val="DDDDDD"/>
                  </a:outerShdw>
                </a:effectLst>
                <a:latin typeface="Arial" charset="0"/>
                <a:ea typeface="宋体" charset="0"/>
                <a:cs typeface="宋体" charset="0"/>
              </a:rPr>
              <a:t>Placement (bottom, top)</a:t>
            </a:r>
            <a:endParaRPr lang="zh-CN" altLang="en-US">
              <a:effectLst>
                <a:outerShdw blurRad="38100" dist="38100" dir="2700000" algn="tl">
                  <a:srgbClr val="DDDDDD"/>
                </a:outerShdw>
              </a:effectLst>
              <a:latin typeface="Arial" charset="0"/>
              <a:ea typeface="宋体" charset="0"/>
              <a:cs typeface="宋体" charset="0"/>
            </a:endParaRPr>
          </a:p>
          <a:p>
            <a:endParaRPr lang="zh-CN" altLang="en-US">
              <a:effectLst>
                <a:outerShdw blurRad="38100" dist="38100" dir="2700000" algn="tl">
                  <a:srgbClr val="DDDDDD"/>
                </a:outerShdw>
              </a:effectLst>
              <a:latin typeface="Arial" charset="0"/>
              <a:ea typeface="宋体" charset="0"/>
              <a:cs typeface="宋体" charset="0"/>
            </a:endParaRPr>
          </a:p>
        </p:txBody>
      </p:sp>
      <p:sp>
        <p:nvSpPr>
          <p:cNvPr id="86020" name="页脚占位符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spcBef>
                <a:spcPct val="50000"/>
              </a:spcBef>
            </a:pPr>
            <a:r>
              <a:rPr lang="en-US" altLang="zh-CN" sz="1400" smtClean="0">
                <a:solidFill>
                  <a:srgbClr val="000000"/>
                </a:solidFill>
                <a:latin typeface="Times New Roman" charset="0"/>
              </a:rPr>
              <a:t>UCLA VLSICAD LAB</a:t>
            </a:r>
          </a:p>
        </p:txBody>
      </p:sp>
      <p:sp>
        <p:nvSpPr>
          <p:cNvPr id="86021" name="灯片编号占位符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r">
              <a:spcBef>
                <a:spcPct val="50000"/>
              </a:spcBef>
            </a:pPr>
            <a:fld id="{7CEA59B7-5367-C947-91E2-760B4443F2E2}" type="slidenum">
              <a:rPr lang="zh-CN" altLang="en-US" sz="1400" smtClean="0">
                <a:solidFill>
                  <a:srgbClr val="000000"/>
                </a:solidFill>
                <a:latin typeface="Times New Roman" charset="0"/>
              </a:rPr>
              <a:pPr algn="r">
                <a:spcBef>
                  <a:spcPct val="50000"/>
                </a:spcBef>
              </a:pPr>
              <a:t>29</a:t>
            </a:fld>
            <a:endParaRPr lang="en-US" altLang="zh-CN" sz="1400" smtClean="0">
              <a:solidFill>
                <a:srgbClr val="000000"/>
              </a:solidFill>
              <a:latin typeface="Times New Roman" charset="0"/>
            </a:endParaRPr>
          </a:p>
        </p:txBody>
      </p:sp>
      <p:pic>
        <p:nvPicPr>
          <p:cNvPr id="86022" name="图片 5" descr="ScreenShot0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984500"/>
            <a:ext cx="63309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23" name="组合 6"/>
          <p:cNvGrpSpPr>
            <a:grpSpLocks/>
          </p:cNvGrpSpPr>
          <p:nvPr/>
        </p:nvGrpSpPr>
        <p:grpSpPr bwMode="auto">
          <a:xfrm>
            <a:off x="5054600" y="0"/>
            <a:ext cx="4089400" cy="2819400"/>
            <a:chOff x="4660900" y="1873250"/>
            <a:chExt cx="4089400" cy="2819400"/>
          </a:xfrm>
        </p:grpSpPr>
        <p:pic>
          <p:nvPicPr>
            <p:cNvPr id="86024" name="图片 7" descr="are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2139950"/>
              <a:ext cx="2600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TextBox 8"/>
            <p:cNvSpPr txBox="1">
              <a:spLocks noChangeArrowheads="1"/>
            </p:cNvSpPr>
            <p:nvPr/>
          </p:nvSpPr>
          <p:spPr bwMode="auto">
            <a:xfrm>
              <a:off x="586105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Other</a:t>
              </a:r>
              <a:endParaRPr kumimoji="1" lang="zh-CN" altLang="en-US" sz="1600" b="0" smtClean="0">
                <a:solidFill>
                  <a:srgbClr val="000000"/>
                </a:solidFill>
              </a:endParaRPr>
            </a:p>
          </p:txBody>
        </p:sp>
        <p:sp>
          <p:nvSpPr>
            <p:cNvPr id="86026" name="TextBox 9"/>
            <p:cNvSpPr txBox="1">
              <a:spLocks noChangeArrowheads="1"/>
            </p:cNvSpPr>
            <p:nvPr/>
          </p:nvSpPr>
          <p:spPr bwMode="auto">
            <a:xfrm>
              <a:off x="6705600" y="1873250"/>
              <a:ext cx="88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Core</a:t>
              </a:r>
              <a:endParaRPr kumimoji="1" lang="zh-CN" altLang="en-US" sz="1600" b="0" smtClean="0">
                <a:solidFill>
                  <a:srgbClr val="000000"/>
                </a:solidFill>
              </a:endParaRPr>
            </a:p>
          </p:txBody>
        </p:sp>
        <p:sp>
          <p:nvSpPr>
            <p:cNvPr id="86027" name="TextBox 10"/>
            <p:cNvSpPr txBox="1">
              <a:spLocks noChangeArrowheads="1"/>
            </p:cNvSpPr>
            <p:nvPr/>
          </p:nvSpPr>
          <p:spPr bwMode="auto">
            <a:xfrm>
              <a:off x="7861300" y="26289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Register file</a:t>
              </a:r>
              <a:endParaRPr kumimoji="1" lang="zh-CN" altLang="en-US" sz="1600" b="0" smtClean="0">
                <a:solidFill>
                  <a:srgbClr val="000000"/>
                </a:solidFill>
              </a:endParaRPr>
            </a:p>
          </p:txBody>
        </p:sp>
        <p:sp>
          <p:nvSpPr>
            <p:cNvPr id="86028" name="TextBox 11"/>
            <p:cNvSpPr txBox="1">
              <a:spLocks noChangeArrowheads="1"/>
            </p:cNvSpPr>
            <p:nvPr/>
          </p:nvSpPr>
          <p:spPr bwMode="auto">
            <a:xfrm>
              <a:off x="7505700" y="409575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Cache memory</a:t>
              </a:r>
              <a:endParaRPr kumimoji="1" lang="zh-CN" altLang="en-US" sz="1600" b="0" smtClean="0">
                <a:solidFill>
                  <a:srgbClr val="000000"/>
                </a:solidFill>
              </a:endParaRPr>
            </a:p>
          </p:txBody>
        </p:sp>
        <p:sp>
          <p:nvSpPr>
            <p:cNvPr id="86029" name="TextBox 12"/>
            <p:cNvSpPr txBox="1">
              <a:spLocks noChangeArrowheads="1"/>
            </p:cNvSpPr>
            <p:nvPr/>
          </p:nvSpPr>
          <p:spPr bwMode="auto">
            <a:xfrm>
              <a:off x="4660900" y="33401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TLB memory</a:t>
              </a:r>
              <a:endParaRPr kumimoji="1" lang="zh-CN" altLang="en-US" sz="1600" b="0" smtClean="0">
                <a:solidFill>
                  <a:srgbClr val="000000"/>
                </a:solidFill>
              </a:endParaRPr>
            </a:p>
          </p:txBody>
        </p:sp>
        <p:sp>
          <p:nvSpPr>
            <p:cNvPr id="86030" name="TextBox 13"/>
            <p:cNvSpPr txBox="1">
              <a:spLocks noChangeArrowheads="1"/>
            </p:cNvSpPr>
            <p:nvPr/>
          </p:nvSpPr>
          <p:spPr bwMode="auto">
            <a:xfrm>
              <a:off x="4838700" y="2273300"/>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accent1"/>
                  </a:solidFill>
                  <a:latin typeface="Arial" charset="0"/>
                  <a:ea typeface="宋体" charset="0"/>
                  <a:cs typeface="宋体" charset="0"/>
                </a:defRPr>
              </a:lvl1pPr>
              <a:lvl2pPr marL="37931725" indent="-37474525">
                <a:defRPr sz="2400" b="1">
                  <a:solidFill>
                    <a:schemeClr val="accent1"/>
                  </a:solidFill>
                  <a:latin typeface="Arial" charset="0"/>
                  <a:ea typeface="宋体" charset="0"/>
                  <a:cs typeface="宋体" charset="0"/>
                </a:defRPr>
              </a:lvl2pPr>
              <a:lvl3pPr>
                <a:defRPr sz="2400" b="1">
                  <a:solidFill>
                    <a:schemeClr val="accent1"/>
                  </a:solidFill>
                  <a:latin typeface="Arial" charset="0"/>
                  <a:ea typeface="宋体" charset="0"/>
                  <a:cs typeface="宋体" charset="0"/>
                </a:defRPr>
              </a:lvl3pPr>
              <a:lvl4pPr>
                <a:defRPr sz="2400" b="1">
                  <a:solidFill>
                    <a:schemeClr val="accent1"/>
                  </a:solidFill>
                  <a:latin typeface="Arial" charset="0"/>
                  <a:ea typeface="宋体" charset="0"/>
                  <a:cs typeface="宋体" charset="0"/>
                </a:defRPr>
              </a:lvl4pPr>
              <a:lvl5pPr>
                <a:defRPr sz="2400" b="1">
                  <a:solidFill>
                    <a:schemeClr val="accent1"/>
                  </a:solidFill>
                  <a:latin typeface="Arial" charset="0"/>
                  <a:ea typeface="宋体" charset="0"/>
                  <a:cs typeface="宋体" charset="0"/>
                </a:defRPr>
              </a:lvl5pPr>
              <a:lvl6pPr marL="457200" eaLnBrk="0" fontAlgn="base" hangingPunct="0">
                <a:spcBef>
                  <a:spcPct val="0"/>
                </a:spcBef>
                <a:spcAft>
                  <a:spcPct val="0"/>
                </a:spcAft>
                <a:defRPr sz="2400" b="1">
                  <a:solidFill>
                    <a:schemeClr val="accent1"/>
                  </a:solidFill>
                  <a:latin typeface="Arial" charset="0"/>
                  <a:ea typeface="宋体" charset="0"/>
                  <a:cs typeface="宋体" charset="0"/>
                </a:defRPr>
              </a:lvl6pPr>
              <a:lvl7pPr marL="914400" eaLnBrk="0" fontAlgn="base" hangingPunct="0">
                <a:spcBef>
                  <a:spcPct val="0"/>
                </a:spcBef>
                <a:spcAft>
                  <a:spcPct val="0"/>
                </a:spcAft>
                <a:defRPr sz="2400" b="1">
                  <a:solidFill>
                    <a:schemeClr val="accent1"/>
                  </a:solidFill>
                  <a:latin typeface="Arial" charset="0"/>
                  <a:ea typeface="宋体" charset="0"/>
                  <a:cs typeface="宋体" charset="0"/>
                </a:defRPr>
              </a:lvl7pPr>
              <a:lvl8pPr marL="1371600" eaLnBrk="0" fontAlgn="base" hangingPunct="0">
                <a:spcBef>
                  <a:spcPct val="0"/>
                </a:spcBef>
                <a:spcAft>
                  <a:spcPct val="0"/>
                </a:spcAft>
                <a:defRPr sz="2400" b="1">
                  <a:solidFill>
                    <a:schemeClr val="accent1"/>
                  </a:solidFill>
                  <a:latin typeface="Arial" charset="0"/>
                  <a:ea typeface="宋体" charset="0"/>
                  <a:cs typeface="宋体" charset="0"/>
                </a:defRPr>
              </a:lvl8pPr>
              <a:lvl9pPr marL="1828800" eaLnBrk="0" fontAlgn="base" hangingPunct="0">
                <a:spcBef>
                  <a:spcPct val="0"/>
                </a:spcBef>
                <a:spcAft>
                  <a:spcPct val="0"/>
                </a:spcAft>
                <a:defRPr sz="2400" b="1">
                  <a:solidFill>
                    <a:schemeClr val="accent1"/>
                  </a:solidFill>
                  <a:latin typeface="Arial" charset="0"/>
                  <a:ea typeface="宋体" charset="0"/>
                  <a:cs typeface="宋体" charset="0"/>
                </a:defRPr>
              </a:lvl9pPr>
            </a:lstStyle>
            <a:p>
              <a:pPr algn="ctr"/>
              <a:r>
                <a:rPr kumimoji="1" lang="en-US" altLang="zh-CN" sz="1600" b="0" smtClean="0">
                  <a:solidFill>
                    <a:srgbClr val="000000"/>
                  </a:solidFill>
                </a:rPr>
                <a:t>Debug support</a:t>
              </a:r>
              <a:endParaRPr kumimoji="1" lang="zh-CN" altLang="en-US" sz="1600" b="0" smtClean="0">
                <a:solidFill>
                  <a:srgbClr val="000000"/>
                </a:solidFill>
              </a:endParaRPr>
            </a:p>
          </p:txBody>
        </p:sp>
      </p:grpSp>
    </p:spTree>
    <p:extLst>
      <p:ext uri="{BB962C8B-B14F-4D97-AF65-F5344CB8AC3E}">
        <p14:creationId xmlns:p14="http://schemas.microsoft.com/office/powerpoint/2010/main" val="3487242890"/>
      </p:ext>
    </p:extLst>
  </p:cSld>
  <p:clrMapOvr>
    <a:masterClrMapping/>
  </p:clrMapOvr>
  <p:transition xmlns:p14="http://schemas.microsoft.com/office/powerpoint/2010/main" spd="med">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zh-CN" altLang="en-US"/>
              <a:t>Jason Cong</a:t>
            </a:r>
            <a:endParaRPr lang="en-US" altLang="zh-CN"/>
          </a:p>
        </p:txBody>
      </p:sp>
      <p:sp>
        <p:nvSpPr>
          <p:cNvPr id="7" name="Slide Number Placeholder 4"/>
          <p:cNvSpPr>
            <a:spLocks noGrp="1"/>
          </p:cNvSpPr>
          <p:nvPr>
            <p:ph type="sldNum" sz="quarter" idx="12"/>
          </p:nvPr>
        </p:nvSpPr>
        <p:spPr/>
        <p:txBody>
          <a:bodyPr/>
          <a:lstStyle/>
          <a:p>
            <a:fld id="{7477BF6C-6528-A346-B2DB-27FB2F1A861A}" type="slidenum">
              <a:rPr lang="zh-CN" altLang="en-US"/>
              <a:pPr/>
              <a:t>3</a:t>
            </a:fld>
            <a:endParaRPr lang="en-US" altLang="zh-CN"/>
          </a:p>
        </p:txBody>
      </p:sp>
      <p:sp>
        <p:nvSpPr>
          <p:cNvPr id="197634" name="Rectangle 1026"/>
          <p:cNvSpPr>
            <a:spLocks noGrp="1" noChangeArrowheads="1"/>
          </p:cNvSpPr>
          <p:nvPr>
            <p:ph type="title"/>
          </p:nvPr>
        </p:nvSpPr>
        <p:spPr>
          <a:xfrm>
            <a:off x="228600" y="1143000"/>
            <a:ext cx="8229600" cy="673100"/>
          </a:xfrm>
        </p:spPr>
        <p:txBody>
          <a:bodyPr/>
          <a:lstStyle/>
          <a:p>
            <a:pPr marL="457200" indent="-457200">
              <a:buFont typeface="Arial"/>
              <a:buChar char="•"/>
            </a:pPr>
            <a:r>
              <a:rPr lang="en-US" altLang="zh-CN" dirty="0" smtClean="0">
                <a:ea typeface="宋体" charset="0"/>
                <a:cs typeface="宋体" charset="0"/>
              </a:rPr>
              <a:t>Three-</a:t>
            </a:r>
            <a:r>
              <a:rPr lang="en-US" altLang="zh-CN" dirty="0">
                <a:ea typeface="宋体" charset="0"/>
                <a:cs typeface="宋体" charset="0"/>
              </a:rPr>
              <a:t>l</a:t>
            </a:r>
            <a:r>
              <a:rPr lang="en-US" altLang="zh-CN" dirty="0" smtClean="0">
                <a:ea typeface="宋体" charset="0"/>
                <a:cs typeface="宋体" charset="0"/>
              </a:rPr>
              <a:t>ayer channel </a:t>
            </a:r>
            <a:r>
              <a:rPr lang="en-US" altLang="zh-CN" dirty="0">
                <a:ea typeface="宋体" charset="0"/>
                <a:cs typeface="宋体" charset="0"/>
              </a:rPr>
              <a:t>r</a:t>
            </a:r>
            <a:r>
              <a:rPr lang="en-US" altLang="zh-CN" dirty="0" smtClean="0">
                <a:ea typeface="宋体" charset="0"/>
                <a:cs typeface="宋体" charset="0"/>
              </a:rPr>
              <a:t>outing  </a:t>
            </a:r>
            <a:endParaRPr lang="en-US" altLang="zh-CN" dirty="0">
              <a:ea typeface="宋体" charset="0"/>
              <a:cs typeface="宋体" charset="0"/>
            </a:endParaRPr>
          </a:p>
        </p:txBody>
      </p:sp>
      <p:sp>
        <p:nvSpPr>
          <p:cNvPr id="197635" name="Text Box 1027"/>
          <p:cNvSpPr txBox="1">
            <a:spLocks noChangeArrowheads="1"/>
          </p:cNvSpPr>
          <p:nvPr/>
        </p:nvSpPr>
        <p:spPr bwMode="auto">
          <a:xfrm>
            <a:off x="1905000" y="1828800"/>
            <a:ext cx="5638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indent="404813">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 typeface="Monotype Sorts" charset="0"/>
              <a:buChar char="a"/>
            </a:pPr>
            <a:r>
              <a:rPr lang="en-US" altLang="zh-CN" sz="2000">
                <a:solidFill>
                  <a:srgbClr val="0000FF"/>
                </a:solidFill>
                <a:latin typeface="Arial" charset="0"/>
                <a:ea typeface="宋体" charset="0"/>
                <a:cs typeface="宋体" charset="0"/>
              </a:rPr>
              <a:t>Channel Density </a:t>
            </a:r>
            <a:r>
              <a:rPr lang="en-US" altLang="zh-CN" sz="2000" i="1">
                <a:solidFill>
                  <a:srgbClr val="0000FF"/>
                </a:solidFill>
                <a:latin typeface="Arial" charset="0"/>
                <a:ea typeface="宋体" charset="0"/>
                <a:cs typeface="宋体" charset="0"/>
              </a:rPr>
              <a:t>d</a:t>
            </a:r>
            <a:endParaRPr lang="en-US" altLang="zh-CN" sz="2000" i="1">
              <a:latin typeface="Arial" charset="0"/>
              <a:ea typeface="宋体" charset="0"/>
              <a:cs typeface="宋体" charset="0"/>
            </a:endParaRPr>
          </a:p>
          <a:p>
            <a:pPr lvl="2">
              <a:spcBef>
                <a:spcPct val="50000"/>
              </a:spcBef>
            </a:pPr>
            <a:r>
              <a:rPr lang="en-US" altLang="zh-CN" sz="2000">
                <a:solidFill>
                  <a:srgbClr val="0000FF"/>
                </a:solidFill>
                <a:latin typeface="Arial" charset="0"/>
                <a:ea typeface="宋体" charset="0"/>
                <a:cs typeface="宋体" charset="0"/>
              </a:rPr>
              <a:t>Max. # of crossings over all columns</a:t>
            </a:r>
          </a:p>
          <a:p>
            <a:pPr>
              <a:spcBef>
                <a:spcPct val="50000"/>
              </a:spcBef>
              <a:buFont typeface="Monotype Sorts" charset="0"/>
              <a:buChar char="a"/>
            </a:pPr>
            <a:r>
              <a:rPr lang="en-US" altLang="zh-CN" sz="2000">
                <a:solidFill>
                  <a:srgbClr val="0000FF"/>
                </a:solidFill>
                <a:latin typeface="Arial" charset="0"/>
                <a:ea typeface="宋体" charset="0"/>
                <a:cs typeface="宋体" charset="0"/>
              </a:rPr>
              <a:t>Lower Bound</a:t>
            </a:r>
          </a:p>
          <a:p>
            <a:pPr lvl="2">
              <a:spcBef>
                <a:spcPct val="50000"/>
              </a:spcBef>
            </a:pPr>
            <a:r>
              <a:rPr lang="en-US" altLang="zh-CN" sz="2000">
                <a:solidFill>
                  <a:srgbClr val="0000FF"/>
                </a:solidFill>
                <a:latin typeface="Arial" charset="0"/>
                <a:ea typeface="宋体" charset="0"/>
                <a:cs typeface="宋体" charset="0"/>
              </a:rPr>
              <a:t>Two layer: d</a:t>
            </a:r>
          </a:p>
          <a:p>
            <a:pPr lvl="2">
              <a:spcBef>
                <a:spcPct val="50000"/>
              </a:spcBef>
            </a:pPr>
            <a:r>
              <a:rPr lang="en-US" altLang="zh-CN" sz="2000">
                <a:solidFill>
                  <a:srgbClr val="0000FF"/>
                </a:solidFill>
                <a:latin typeface="Arial" charset="0"/>
                <a:ea typeface="宋体" charset="0"/>
                <a:cs typeface="宋体" charset="0"/>
              </a:rPr>
              <a:t>Multi-layer [d/L]</a:t>
            </a:r>
          </a:p>
          <a:p>
            <a:pPr lvl="2">
              <a:spcBef>
                <a:spcPct val="50000"/>
              </a:spcBef>
            </a:pPr>
            <a:r>
              <a:rPr lang="en-US" altLang="zh-CN" sz="2000">
                <a:solidFill>
                  <a:srgbClr val="0000FF"/>
                </a:solidFill>
                <a:latin typeface="Arial" charset="0"/>
                <a:ea typeface="宋体" charset="0"/>
                <a:cs typeface="宋体" charset="0"/>
              </a:rPr>
              <a:t>(</a:t>
            </a:r>
            <a:r>
              <a:rPr lang="en-US" altLang="zh-CN" sz="2000" i="1">
                <a:solidFill>
                  <a:srgbClr val="0000FF"/>
                </a:solidFill>
                <a:latin typeface="Arial" charset="0"/>
                <a:ea typeface="宋体" charset="0"/>
                <a:cs typeface="宋体" charset="0"/>
              </a:rPr>
              <a:t>L</a:t>
            </a:r>
            <a:r>
              <a:rPr lang="en-US" altLang="zh-CN" sz="2000">
                <a:solidFill>
                  <a:srgbClr val="0000FF"/>
                </a:solidFill>
                <a:latin typeface="Arial" charset="0"/>
                <a:ea typeface="宋体" charset="0"/>
                <a:cs typeface="宋体" charset="0"/>
              </a:rPr>
              <a:t>: #  of horizontal layers)</a:t>
            </a:r>
          </a:p>
          <a:p>
            <a:pPr>
              <a:spcBef>
                <a:spcPct val="50000"/>
              </a:spcBef>
              <a:buFont typeface="Monotype Sorts" charset="0"/>
              <a:buChar char="a"/>
            </a:pPr>
            <a:r>
              <a:rPr lang="en-US" altLang="zh-CN" sz="2000">
                <a:solidFill>
                  <a:srgbClr val="0000FF"/>
                </a:solidFill>
                <a:latin typeface="Arial" charset="0"/>
                <a:ea typeface="宋体" charset="0"/>
                <a:cs typeface="宋体" charset="0"/>
              </a:rPr>
              <a:t>Layer Assignment</a:t>
            </a:r>
          </a:p>
          <a:p>
            <a:pPr lvl="2">
              <a:spcBef>
                <a:spcPct val="50000"/>
              </a:spcBef>
            </a:pPr>
            <a:r>
              <a:rPr lang="en-US" altLang="zh-CN" sz="2000">
                <a:solidFill>
                  <a:srgbClr val="0000FF"/>
                </a:solidFill>
                <a:latin typeface="Arial" charset="0"/>
                <a:ea typeface="宋体" charset="0"/>
                <a:cs typeface="宋体" charset="0"/>
              </a:rPr>
              <a:t>HVH</a:t>
            </a:r>
          </a:p>
        </p:txBody>
      </p:sp>
      <p:pic>
        <p:nvPicPr>
          <p:cNvPr id="197636" name="chap8.new309.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772525" y="648652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p:cNvSpPr txBox="1">
            <a:spLocks noChangeArrowheads="1"/>
          </p:cNvSpPr>
          <p:nvPr/>
        </p:nvSpPr>
        <p:spPr bwMode="auto">
          <a:xfrm>
            <a:off x="228600" y="228600"/>
            <a:ext cx="8229600" cy="673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i="1">
                <a:solidFill>
                  <a:schemeClr val="hlink"/>
                </a:solidFill>
                <a:effectLst>
                  <a:outerShdw blurRad="38100" dist="38100" dir="2700000" algn="tl">
                    <a:srgbClr val="C0C0C0"/>
                  </a:outerShdw>
                </a:effectLst>
                <a:latin typeface="Arial Narrow" pitchFamily="34"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6pPr>
            <a:lvl7pPr marL="9144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7pPr>
            <a:lvl8pPr marL="13716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8pPr>
            <a:lvl9pPr marL="1828800" algn="l" rtl="0" eaLnBrk="0" fontAlgn="base" hangingPunct="0">
              <a:lnSpc>
                <a:spcPct val="90000"/>
              </a:lnSpc>
              <a:spcBef>
                <a:spcPct val="0"/>
              </a:spcBef>
              <a:spcAft>
                <a:spcPct val="0"/>
              </a:spcAft>
              <a:defRPr sz="3400" b="1" i="1">
                <a:solidFill>
                  <a:schemeClr val="hlink"/>
                </a:solidFill>
                <a:effectLst>
                  <a:outerShdw blurRad="38100" dist="38100" dir="2700000" algn="tl">
                    <a:srgbClr val="C0C0C0"/>
                  </a:outerShdw>
                </a:effectLst>
                <a:latin typeface="Arial Narrow" pitchFamily="34" charset="0"/>
              </a:defRPr>
            </a:lvl9pPr>
          </a:lstStyle>
          <a:p>
            <a:r>
              <a:rPr lang="en-US" altLang="zh-CN" dirty="0" smtClean="0">
                <a:ea typeface="宋体" charset="0"/>
                <a:cs typeface="宋体" charset="0"/>
              </a:rPr>
              <a:t>My First EDA Paper – ICCAD’1987</a:t>
            </a:r>
            <a:endParaRPr lang="en-US" altLang="zh-CN" dirty="0">
              <a:ea typeface="宋体" charset="0"/>
              <a:cs typeface="宋体" charset="0"/>
            </a:endParaRPr>
          </a:p>
        </p:txBody>
      </p:sp>
    </p:spTree>
    <p:extLst>
      <p:ext uri="{BB962C8B-B14F-4D97-AF65-F5344CB8AC3E}">
        <p14:creationId xmlns:p14="http://schemas.microsoft.com/office/powerpoint/2010/main" val="22779430"/>
      </p:ext>
    </p:extLst>
  </p:cSld>
  <p:clrMapOvr>
    <a:masterClrMapping/>
  </p:clrMapOvr>
  <p:transition xmlns:p14="http://schemas.microsoft.com/office/powerpoint/2010/main" advTm="55417"/>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76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9763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0332E65E-A5D9-734A-9F42-06F598002EA9}" type="datetime1">
              <a:rPr lang="zh-CN" altLang="en-US"/>
              <a:pPr/>
              <a:t>4/1/14</a:t>
            </a:fld>
            <a:endParaRPr lang="en-US" altLang="zh-CN"/>
          </a:p>
        </p:txBody>
      </p:sp>
      <p:sp>
        <p:nvSpPr>
          <p:cNvPr id="8" name="Footer Placeholder 3"/>
          <p:cNvSpPr>
            <a:spLocks noGrp="1"/>
          </p:cNvSpPr>
          <p:nvPr>
            <p:ph type="ftr" sz="quarter" idx="11"/>
          </p:nvPr>
        </p:nvSpPr>
        <p:spPr/>
        <p:txBody>
          <a:bodyPr/>
          <a:lstStyle/>
          <a:p>
            <a:r>
              <a:rPr lang="en-US" altLang="zh-CN"/>
              <a:t>UCLA VLSICAD LAB</a:t>
            </a:r>
          </a:p>
        </p:txBody>
      </p:sp>
      <p:sp>
        <p:nvSpPr>
          <p:cNvPr id="9" name="Slide Number Placeholder 4"/>
          <p:cNvSpPr>
            <a:spLocks noGrp="1"/>
          </p:cNvSpPr>
          <p:nvPr>
            <p:ph type="sldNum" sz="quarter" idx="4294967295"/>
          </p:nvPr>
        </p:nvSpPr>
        <p:spPr>
          <a:xfrm>
            <a:off x="6553200" y="6248400"/>
            <a:ext cx="1905000" cy="457200"/>
          </a:xfrm>
          <a:prstGeom prst="rect">
            <a:avLst/>
          </a:prstGeom>
        </p:spPr>
        <p:txBody>
          <a:bodyPr/>
          <a:lstStyle/>
          <a:p>
            <a:fld id="{7B107B2F-B97C-F644-BFE6-FADD75AF18AB}" type="slidenum">
              <a:rPr lang="zh-CN" altLang="en-US"/>
              <a:pPr/>
              <a:t>30</a:t>
            </a:fld>
            <a:endParaRPr lang="en-US" altLang="zh-CN"/>
          </a:p>
        </p:txBody>
      </p:sp>
      <p:sp>
        <p:nvSpPr>
          <p:cNvPr id="2009092" name="Rectangle 4"/>
          <p:cNvSpPr>
            <a:spLocks noGrp="1" noChangeArrowheads="1"/>
          </p:cNvSpPr>
          <p:nvPr>
            <p:ph type="title"/>
          </p:nvPr>
        </p:nvSpPr>
        <p:spPr/>
        <p:txBody>
          <a:bodyPr/>
          <a:lstStyle/>
          <a:p>
            <a:r>
              <a:rPr lang="en-US" altLang="zh-CN" dirty="0">
                <a:ea typeface="宋体" charset="0"/>
                <a:cs typeface="宋体" charset="0"/>
              </a:rPr>
              <a:t>Temperature </a:t>
            </a:r>
            <a:r>
              <a:rPr lang="en-US" altLang="zh-CN" dirty="0" smtClean="0">
                <a:ea typeface="宋体" charset="0"/>
                <a:cs typeface="宋体" charset="0"/>
              </a:rPr>
              <a:t>Map</a:t>
            </a:r>
            <a:endParaRPr lang="en-US" altLang="zh-CN" dirty="0">
              <a:ea typeface="宋体" charset="0"/>
              <a:cs typeface="宋体" charset="0"/>
            </a:endParaRPr>
          </a:p>
        </p:txBody>
      </p:sp>
      <p:pic>
        <p:nvPicPr>
          <p:cNvPr id="2009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524000"/>
            <a:ext cx="6059488"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090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547813"/>
            <a:ext cx="5400675"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09096" name="Text Box 8"/>
          <p:cNvSpPr txBox="1">
            <a:spLocks noChangeArrowheads="1"/>
          </p:cNvSpPr>
          <p:nvPr/>
        </p:nvSpPr>
        <p:spPr bwMode="auto">
          <a:xfrm>
            <a:off x="393700" y="4841875"/>
            <a:ext cx="405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chemeClr val="hlink"/>
                </a:solidFill>
              </a:rPr>
              <a:t>Before Thermal Via Insertion</a:t>
            </a:r>
          </a:p>
        </p:txBody>
      </p:sp>
      <p:sp>
        <p:nvSpPr>
          <p:cNvPr id="2009097" name="Text Box 9"/>
          <p:cNvSpPr txBox="1">
            <a:spLocks noChangeArrowheads="1"/>
          </p:cNvSpPr>
          <p:nvPr/>
        </p:nvSpPr>
        <p:spPr bwMode="auto">
          <a:xfrm>
            <a:off x="4911725" y="4754563"/>
            <a:ext cx="3883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chemeClr val="hlink"/>
                </a:solidFill>
              </a:rPr>
              <a:t>After Thermal Via Insertion</a:t>
            </a:r>
          </a:p>
        </p:txBody>
      </p:sp>
    </p:spTree>
    <p:extLst>
      <p:ext uri="{BB962C8B-B14F-4D97-AF65-F5344CB8AC3E}">
        <p14:creationId xmlns:p14="http://schemas.microsoft.com/office/powerpoint/2010/main" val="2737228347"/>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early 2000’s,  Synopsys was abandoning their Behavior Compiler</a:t>
            </a:r>
          </a:p>
          <a:p>
            <a:r>
              <a:rPr lang="en-US" dirty="0" smtClean="0"/>
              <a:t>We started research on high-level synthesis</a:t>
            </a:r>
          </a:p>
          <a:p>
            <a:pPr lvl="1"/>
            <a:r>
              <a:rPr lang="en-US" b="1" dirty="0" smtClean="0"/>
              <a:t>SOC design </a:t>
            </a:r>
            <a:r>
              <a:rPr lang="en-US" b="1" dirty="0" smtClean="0"/>
              <a:t>was</a:t>
            </a:r>
            <a:r>
              <a:rPr lang="en-US" b="1" dirty="0" smtClean="0"/>
              <a:t> </a:t>
            </a:r>
            <a:r>
              <a:rPr lang="en-US" b="1" dirty="0" smtClean="0"/>
              <a:t>prevailing – embedded processors + customized logic</a:t>
            </a:r>
          </a:p>
          <a:p>
            <a:pPr lvl="1"/>
            <a:r>
              <a:rPr lang="en-US" b="1" dirty="0" smtClean="0"/>
              <a:t>E.g. Xilinx </a:t>
            </a:r>
            <a:r>
              <a:rPr lang="en-US" b="1" dirty="0" err="1" smtClean="0"/>
              <a:t>Virtex</a:t>
            </a:r>
            <a:r>
              <a:rPr lang="en-US" b="1" dirty="0" smtClean="0"/>
              <a:t>-Pro (with embedded PowerPC core) and Altera </a:t>
            </a:r>
            <a:r>
              <a:rPr lang="en-US" b="1" dirty="0" err="1" smtClean="0"/>
              <a:t>Stratix</a:t>
            </a:r>
            <a:r>
              <a:rPr lang="en-US" b="1" dirty="0" smtClean="0"/>
              <a:t> (with </a:t>
            </a:r>
            <a:r>
              <a:rPr lang="en-US" b="1" dirty="0" err="1" smtClean="0"/>
              <a:t>Nios</a:t>
            </a:r>
            <a:r>
              <a:rPr lang="en-US" b="1" dirty="0" smtClean="0"/>
              <a:t>)</a:t>
            </a:r>
          </a:p>
          <a:p>
            <a:endParaRPr lang="en-US" dirty="0"/>
          </a:p>
        </p:txBody>
      </p:sp>
      <p:sp>
        <p:nvSpPr>
          <p:cNvPr id="3" name="Title 2"/>
          <p:cNvSpPr>
            <a:spLocks noGrp="1"/>
          </p:cNvSpPr>
          <p:nvPr>
            <p:ph type="title"/>
          </p:nvPr>
        </p:nvSpPr>
        <p:spPr>
          <a:xfrm>
            <a:off x="241300" y="228600"/>
            <a:ext cx="8229600" cy="673100"/>
          </a:xfrm>
        </p:spPr>
        <p:txBody>
          <a:bodyPr/>
          <a:lstStyle/>
          <a:p>
            <a:r>
              <a:rPr lang="en-US" sz="3200" dirty="0" smtClean="0"/>
              <a:t>Example 3:  High-Level Synthesis</a:t>
            </a:r>
            <a:endParaRPr lang="en-US" sz="3200" dirty="0"/>
          </a:p>
        </p:txBody>
      </p:sp>
    </p:spTree>
    <p:extLst>
      <p:ext uri="{BB962C8B-B14F-4D97-AF65-F5344CB8AC3E}">
        <p14:creationId xmlns:p14="http://schemas.microsoft.com/office/powerpoint/2010/main" val="1163265079"/>
      </p:ext>
    </p:extLst>
  </p:cSld>
  <p:clrMapOvr>
    <a:masterClrMapping/>
  </p:clrMapOvr>
  <p:transition xmlns:p14="http://schemas.microsoft.com/office/powerpoint/2010/main" spd="med">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ChangeArrowheads="1"/>
          </p:cNvSpPr>
          <p:nvPr>
            <p:ph type="title"/>
          </p:nvPr>
        </p:nvSpPr>
        <p:spPr>
          <a:xfrm>
            <a:off x="141288" y="279400"/>
            <a:ext cx="8902700" cy="673100"/>
          </a:xfrm>
        </p:spPr>
        <p:txBody>
          <a:bodyPr/>
          <a:lstStyle/>
          <a:p>
            <a:pPr>
              <a:defRPr/>
            </a:pPr>
            <a:r>
              <a:rPr lang="en-US" altLang="zh-CN" sz="3200">
                <a:latin typeface="Arial Narrow" charset="0"/>
                <a:ea typeface="宋体" charset="0"/>
                <a:cs typeface="宋体" charset="0"/>
              </a:rPr>
              <a:t>xPilot: Behavioral-</a:t>
            </a:r>
            <a:r>
              <a:rPr lang="en-US" altLang="zh-CN" sz="3200">
                <a:latin typeface="Arial Narrow" charset="0"/>
                <a:ea typeface="宋体" charset="0"/>
                <a:cs typeface="宋体" charset="0"/>
                <a:sym typeface="Wingdings" charset="0"/>
              </a:rPr>
              <a:t>to-RTL Synthesis Flow [SOCC’2006] </a:t>
            </a:r>
            <a:endParaRPr lang="en-US" altLang="zh-CN" sz="3200">
              <a:latin typeface="Arial Narrow" charset="0"/>
              <a:ea typeface="宋体" charset="0"/>
              <a:cs typeface="宋体" charset="0"/>
            </a:endParaRPr>
          </a:p>
        </p:txBody>
      </p:sp>
      <p:sp>
        <p:nvSpPr>
          <p:cNvPr id="1691651" name="AutoShape 3"/>
          <p:cNvSpPr>
            <a:spLocks noChangeArrowheads="1"/>
          </p:cNvSpPr>
          <p:nvPr/>
        </p:nvSpPr>
        <p:spPr bwMode="auto">
          <a:xfrm>
            <a:off x="1268413" y="1244600"/>
            <a:ext cx="2459037" cy="685800"/>
          </a:xfrm>
          <a:prstGeom prst="flowChartAlternateProcess">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altLang="zh-CN" sz="2000">
                <a:latin typeface="Arial Narrow" charset="0"/>
                <a:ea typeface="宋体" charset="0"/>
                <a:cs typeface="宋体" charset="0"/>
              </a:rPr>
              <a:t>Behavioral spec. </a:t>
            </a:r>
            <a:br>
              <a:rPr lang="en-US" altLang="zh-CN" sz="2000">
                <a:latin typeface="Arial Narrow" charset="0"/>
                <a:ea typeface="宋体" charset="0"/>
                <a:cs typeface="宋体" charset="0"/>
              </a:rPr>
            </a:br>
            <a:r>
              <a:rPr lang="en-US" altLang="zh-CN" sz="2000">
                <a:latin typeface="Arial Narrow" charset="0"/>
                <a:ea typeface="宋体" charset="0"/>
                <a:cs typeface="宋体" charset="0"/>
              </a:rPr>
              <a:t>in C/C++/SystemC</a:t>
            </a:r>
          </a:p>
        </p:txBody>
      </p:sp>
      <p:cxnSp>
        <p:nvCxnSpPr>
          <p:cNvPr id="1691652" name="AutoShape 4"/>
          <p:cNvCxnSpPr>
            <a:cxnSpLocks noChangeShapeType="1"/>
            <a:stCxn id="1691664" idx="2"/>
            <a:endCxn id="1691656" idx="1"/>
          </p:cNvCxnSpPr>
          <p:nvPr/>
        </p:nvCxnSpPr>
        <p:spPr bwMode="auto">
          <a:xfrm flipH="1">
            <a:off x="1597025" y="2968625"/>
            <a:ext cx="898525" cy="5667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691653" name="AutoShape 5"/>
          <p:cNvCxnSpPr>
            <a:cxnSpLocks noChangeShapeType="1"/>
            <a:stCxn id="1691651" idx="2"/>
            <a:endCxn id="1691664" idx="0"/>
          </p:cNvCxnSpPr>
          <p:nvPr/>
        </p:nvCxnSpPr>
        <p:spPr bwMode="auto">
          <a:xfrm flipH="1">
            <a:off x="2495550" y="1930400"/>
            <a:ext cx="3175" cy="4238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691654" name="AutoShape 6"/>
          <p:cNvSpPr>
            <a:spLocks noChangeArrowheads="1"/>
          </p:cNvSpPr>
          <p:nvPr/>
        </p:nvSpPr>
        <p:spPr bwMode="auto">
          <a:xfrm>
            <a:off x="454025" y="4983163"/>
            <a:ext cx="2292350" cy="381000"/>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altLang="zh-CN" sz="2400">
                <a:latin typeface="Arial Narrow" charset="0"/>
                <a:ea typeface="宋体" charset="0"/>
                <a:cs typeface="宋体" charset="0"/>
              </a:rPr>
              <a:t>RTL + constraints</a:t>
            </a:r>
          </a:p>
        </p:txBody>
      </p:sp>
      <p:cxnSp>
        <p:nvCxnSpPr>
          <p:cNvPr id="1691655" name="AutoShape 7"/>
          <p:cNvCxnSpPr>
            <a:cxnSpLocks noChangeShapeType="1"/>
            <a:stCxn id="1691656" idx="3"/>
            <a:endCxn id="1691654" idx="0"/>
          </p:cNvCxnSpPr>
          <p:nvPr/>
        </p:nvCxnSpPr>
        <p:spPr bwMode="auto">
          <a:xfrm>
            <a:off x="1597025" y="4754563"/>
            <a:ext cx="3175" cy="228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691656" name="AutoShape 8"/>
          <p:cNvSpPr>
            <a:spLocks noChangeArrowheads="1"/>
          </p:cNvSpPr>
          <p:nvPr/>
        </p:nvSpPr>
        <p:spPr bwMode="auto">
          <a:xfrm>
            <a:off x="987425" y="3535363"/>
            <a:ext cx="1219200" cy="1219200"/>
          </a:xfrm>
          <a:prstGeom prst="can">
            <a:avLst>
              <a:gd name="adj" fmla="val 25000"/>
            </a:avLst>
          </a:prstGeom>
          <a:solidFill>
            <a:srgbClr val="99CCFF"/>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spcBef>
                <a:spcPct val="0"/>
              </a:spcBef>
              <a:defRPr/>
            </a:pPr>
            <a:r>
              <a:rPr lang="en-US" altLang="zh-CN" sz="2400">
                <a:latin typeface="Arial Narrow" charset="0"/>
                <a:ea typeface="宋体" charset="0"/>
                <a:cs typeface="宋体" charset="0"/>
              </a:rPr>
              <a:t>SSDM</a:t>
            </a:r>
          </a:p>
        </p:txBody>
      </p:sp>
      <p:cxnSp>
        <p:nvCxnSpPr>
          <p:cNvPr id="1691657" name="AutoShape 9"/>
          <p:cNvCxnSpPr>
            <a:cxnSpLocks noChangeShapeType="1"/>
            <a:stCxn id="1691656" idx="4"/>
            <a:endCxn id="1691661" idx="1"/>
          </p:cNvCxnSpPr>
          <p:nvPr/>
        </p:nvCxnSpPr>
        <p:spPr bwMode="auto">
          <a:xfrm flipV="1">
            <a:off x="2206625" y="2052638"/>
            <a:ext cx="2019300" cy="20923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691658" name="AutoShape 10"/>
          <p:cNvCxnSpPr>
            <a:cxnSpLocks noChangeShapeType="1"/>
            <a:stCxn id="1691656" idx="4"/>
            <a:endCxn id="1691667" idx="1"/>
          </p:cNvCxnSpPr>
          <p:nvPr/>
        </p:nvCxnSpPr>
        <p:spPr bwMode="auto">
          <a:xfrm flipV="1">
            <a:off x="2206625" y="3779838"/>
            <a:ext cx="2019300" cy="3651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691659" name="AutoShape 11"/>
          <p:cNvCxnSpPr>
            <a:cxnSpLocks noChangeShapeType="1"/>
            <a:stCxn id="1691656" idx="4"/>
            <a:endCxn id="1691660" idx="1"/>
          </p:cNvCxnSpPr>
          <p:nvPr/>
        </p:nvCxnSpPr>
        <p:spPr bwMode="auto">
          <a:xfrm>
            <a:off x="2206625" y="4144963"/>
            <a:ext cx="2019300" cy="13128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691660" name="Rectangle 12"/>
          <p:cNvSpPr>
            <a:spLocks noChangeArrowheads="1"/>
          </p:cNvSpPr>
          <p:nvPr/>
        </p:nvSpPr>
        <p:spPr bwMode="auto">
          <a:xfrm>
            <a:off x="4225925" y="4657725"/>
            <a:ext cx="4648200" cy="1600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marL="285750" indent="-285750" algn="l" eaLnBrk="0" hangingPunct="0">
              <a:lnSpc>
                <a:spcPct val="85000"/>
              </a:lnSpc>
              <a:spcBef>
                <a:spcPct val="30000"/>
              </a:spcBef>
              <a:buClr>
                <a:srgbClr val="660066"/>
              </a:buClr>
              <a:buSzPct val="75000"/>
              <a:buFont typeface="Monotype Sorts" charset="0"/>
              <a:buChar char="u"/>
              <a:defRPr/>
            </a:pPr>
            <a:r>
              <a:rPr lang="en-US" altLang="zh-CN" sz="1800">
                <a:latin typeface="Arial Narrow" charset="0"/>
                <a:ea typeface="宋体" charset="0"/>
                <a:cs typeface="宋体" charset="0"/>
                <a:sym typeface="Symbol" charset="0"/>
              </a:rPr>
              <a:t></a:t>
            </a:r>
            <a:r>
              <a:rPr lang="en-US" altLang="zh-CN" sz="2000">
                <a:latin typeface="Arial Narrow" charset="0"/>
                <a:ea typeface="宋体" charset="0"/>
                <a:cs typeface="宋体" charset="0"/>
              </a:rPr>
              <a:t>Arch-generation &amp; RTL/constraints generation</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Verilog/VHDL/SystemC</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FPGAs: Altera, Xilinx </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ASICs: Magma, Synopsys, …</a:t>
            </a:r>
          </a:p>
        </p:txBody>
      </p:sp>
      <p:sp>
        <p:nvSpPr>
          <p:cNvPr id="1691661" name="Rectangle 13"/>
          <p:cNvSpPr>
            <a:spLocks noChangeArrowheads="1"/>
          </p:cNvSpPr>
          <p:nvPr/>
        </p:nvSpPr>
        <p:spPr bwMode="auto">
          <a:xfrm>
            <a:off x="4225925" y="1214438"/>
            <a:ext cx="46482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marL="285750" indent="-285750" algn="l" eaLnBrk="0" hangingPunct="0">
              <a:lnSpc>
                <a:spcPct val="85000"/>
              </a:lnSpc>
              <a:spcBef>
                <a:spcPct val="30000"/>
              </a:spcBef>
              <a:buClr>
                <a:srgbClr val="660066"/>
              </a:buClr>
              <a:buSzPct val="75000"/>
              <a:buFont typeface="Monotype Sorts" charset="0"/>
              <a:buChar char="u"/>
              <a:defRPr/>
            </a:pPr>
            <a:r>
              <a:rPr lang="en-US" altLang="zh-CN" sz="2000">
                <a:latin typeface="Arial Narrow" charset="0"/>
                <a:ea typeface="宋体" charset="0"/>
                <a:cs typeface="宋体" charset="0"/>
              </a:rPr>
              <a:t>Code transformation &amp; optimization</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Loop unrolling/shifting/pipelining</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Strength reduction / Tree height reduction</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Bitwidth analysis</a:t>
            </a:r>
          </a:p>
          <a:p>
            <a:pPr marL="628650" lvl="1" indent="-228600" algn="l" eaLnBrk="0" hangingPunct="0">
              <a:lnSpc>
                <a:spcPct val="85000"/>
              </a:lnSpc>
              <a:spcBef>
                <a:spcPct val="30000"/>
              </a:spcBef>
              <a:buClr>
                <a:schemeClr val="hlink"/>
              </a:buClr>
              <a:buFont typeface="Wingdings" charset="0"/>
              <a:buChar char="§"/>
              <a:defRPr/>
            </a:pPr>
            <a:r>
              <a:rPr lang="en-US" altLang="zh-CN" sz="1800">
                <a:solidFill>
                  <a:srgbClr val="1F366F"/>
                </a:solidFill>
                <a:latin typeface="Arial Narrow" charset="0"/>
                <a:ea typeface="宋体" charset="0"/>
                <a:cs typeface="宋体" charset="0"/>
              </a:rPr>
              <a:t>Memory analysis …</a:t>
            </a:r>
          </a:p>
        </p:txBody>
      </p:sp>
      <p:sp>
        <p:nvSpPr>
          <p:cNvPr id="1691662" name="AutoShape 14"/>
          <p:cNvSpPr>
            <a:spLocks noChangeArrowheads="1"/>
          </p:cNvSpPr>
          <p:nvPr/>
        </p:nvSpPr>
        <p:spPr bwMode="auto">
          <a:xfrm>
            <a:off x="577850" y="5969000"/>
            <a:ext cx="2071688" cy="609600"/>
          </a:xfrm>
          <a:prstGeom prst="flowChartProcess">
            <a:avLst/>
          </a:prstGeom>
          <a:solidFill>
            <a:srgbClr val="99FF33"/>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r>
              <a:rPr lang="en-US" altLang="zh-CN" sz="2400">
                <a:latin typeface="Arial Narrow" charset="0"/>
                <a:ea typeface="宋体" charset="0"/>
                <a:cs typeface="宋体" charset="0"/>
              </a:rPr>
              <a:t>FPGAs/ASICs</a:t>
            </a:r>
          </a:p>
        </p:txBody>
      </p:sp>
      <p:cxnSp>
        <p:nvCxnSpPr>
          <p:cNvPr id="1691663" name="AutoShape 15"/>
          <p:cNvCxnSpPr>
            <a:cxnSpLocks noChangeShapeType="1"/>
            <a:stCxn id="1691654" idx="2"/>
            <a:endCxn id="1691662" idx="0"/>
          </p:cNvCxnSpPr>
          <p:nvPr/>
        </p:nvCxnSpPr>
        <p:spPr bwMode="auto">
          <a:xfrm>
            <a:off x="1600200" y="5364163"/>
            <a:ext cx="14288" cy="6048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6940" algn="ctr" rotWithShape="0">
                    <a:schemeClr val="bg2">
                      <a:alpha val="74997"/>
                    </a:schemeClr>
                  </a:outerShdw>
                </a:effectLst>
              </a14:hiddenEffects>
            </a:ext>
          </a:extLst>
        </p:spPr>
      </p:cxnSp>
      <p:sp>
        <p:nvSpPr>
          <p:cNvPr id="1691664" name="AutoShape 16"/>
          <p:cNvSpPr>
            <a:spLocks noChangeArrowheads="1"/>
          </p:cNvSpPr>
          <p:nvPr/>
        </p:nvSpPr>
        <p:spPr bwMode="auto">
          <a:xfrm>
            <a:off x="1709738" y="2354263"/>
            <a:ext cx="1573212" cy="614362"/>
          </a:xfrm>
          <a:prstGeom prst="flowChartProcess">
            <a:avLst/>
          </a:prstGeom>
          <a:solidFill>
            <a:srgbClr val="66FFCC"/>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r>
              <a:rPr lang="en-US" altLang="zh-CN" sz="2000" dirty="0">
                <a:latin typeface="Arial Narrow" charset="0"/>
                <a:ea typeface="宋体" charset="0"/>
                <a:cs typeface="宋体" charset="0"/>
              </a:rPr>
              <a:t>Frontend</a:t>
            </a:r>
            <a:br>
              <a:rPr lang="en-US" altLang="zh-CN" sz="2000" dirty="0">
                <a:latin typeface="Arial Narrow" charset="0"/>
                <a:ea typeface="宋体" charset="0"/>
                <a:cs typeface="宋体" charset="0"/>
              </a:rPr>
            </a:br>
            <a:r>
              <a:rPr lang="en-US" altLang="zh-CN" sz="2000" dirty="0">
                <a:latin typeface="Arial Narrow" charset="0"/>
                <a:ea typeface="宋体" charset="0"/>
                <a:cs typeface="宋体" charset="0"/>
              </a:rPr>
              <a:t>compiler (LLVM)</a:t>
            </a:r>
          </a:p>
        </p:txBody>
      </p:sp>
      <p:sp>
        <p:nvSpPr>
          <p:cNvPr id="1691665" name="AutoShape 17"/>
          <p:cNvSpPr>
            <a:spLocks noChangeArrowheads="1"/>
          </p:cNvSpPr>
          <p:nvPr/>
        </p:nvSpPr>
        <p:spPr bwMode="auto">
          <a:xfrm>
            <a:off x="193675" y="2124075"/>
            <a:ext cx="1343025" cy="652463"/>
          </a:xfrm>
          <a:prstGeom prst="flowChartAlternateProcess">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altLang="zh-CN" sz="2000">
                <a:latin typeface="Arial Narrow" charset="0"/>
                <a:ea typeface="宋体" charset="0"/>
                <a:cs typeface="宋体" charset="0"/>
              </a:rPr>
              <a:t>Platform </a:t>
            </a:r>
            <a:br>
              <a:rPr lang="en-US" altLang="zh-CN" sz="2000">
                <a:latin typeface="Arial Narrow" charset="0"/>
                <a:ea typeface="宋体" charset="0"/>
                <a:cs typeface="宋体" charset="0"/>
              </a:rPr>
            </a:br>
            <a:r>
              <a:rPr lang="en-US" altLang="zh-CN" sz="2000">
                <a:latin typeface="Arial Narrow" charset="0"/>
                <a:ea typeface="宋体" charset="0"/>
                <a:cs typeface="宋体" charset="0"/>
              </a:rPr>
              <a:t>description</a:t>
            </a:r>
          </a:p>
        </p:txBody>
      </p:sp>
      <p:cxnSp>
        <p:nvCxnSpPr>
          <p:cNvPr id="1691666" name="AutoShape 18"/>
          <p:cNvCxnSpPr>
            <a:cxnSpLocks noChangeShapeType="1"/>
            <a:stCxn id="1691665" idx="2"/>
            <a:endCxn id="1691656" idx="1"/>
          </p:cNvCxnSpPr>
          <p:nvPr/>
        </p:nvCxnSpPr>
        <p:spPr bwMode="auto">
          <a:xfrm>
            <a:off x="865188" y="2776538"/>
            <a:ext cx="731837" cy="7588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6940" algn="ctr" rotWithShape="0">
                    <a:schemeClr val="bg2">
                      <a:alpha val="74997"/>
                    </a:schemeClr>
                  </a:outerShdw>
                </a:effectLst>
              </a14:hiddenEffects>
            </a:ext>
          </a:extLst>
        </p:spPr>
      </p:cxnSp>
      <p:sp>
        <p:nvSpPr>
          <p:cNvPr id="1691667" name="Rectangle 19"/>
          <p:cNvSpPr>
            <a:spLocks noChangeArrowheads="1"/>
          </p:cNvSpPr>
          <p:nvPr/>
        </p:nvSpPr>
        <p:spPr bwMode="auto">
          <a:xfrm>
            <a:off x="4225925" y="3006725"/>
            <a:ext cx="4648200" cy="15446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marL="285750" indent="-285750" algn="l" eaLnBrk="0" hangingPunct="0">
              <a:lnSpc>
                <a:spcPct val="85000"/>
              </a:lnSpc>
              <a:spcBef>
                <a:spcPct val="30000"/>
              </a:spcBef>
              <a:buClr>
                <a:srgbClr val="660066"/>
              </a:buClr>
              <a:buSzPct val="75000"/>
              <a:buFont typeface="Monotype Sorts" charset="0"/>
              <a:buChar char="u"/>
              <a:defRPr/>
            </a:pPr>
            <a:r>
              <a:rPr lang="en-US" altLang="zh-CN" sz="2000" dirty="0">
                <a:latin typeface="Arial Narrow" charset="0"/>
                <a:ea typeface="宋体" charset="0"/>
                <a:cs typeface="宋体" charset="0"/>
              </a:rPr>
              <a:t>Behavior synthesis &amp; optimizations</a:t>
            </a:r>
          </a:p>
          <a:p>
            <a:pPr marL="628650" lvl="1" indent="-228600" algn="l" eaLnBrk="0" hangingPunct="0">
              <a:lnSpc>
                <a:spcPct val="85000"/>
              </a:lnSpc>
              <a:spcBef>
                <a:spcPct val="30000"/>
              </a:spcBef>
              <a:buClr>
                <a:schemeClr val="hlink"/>
              </a:buClr>
              <a:buFont typeface="Wingdings" charset="0"/>
              <a:buChar char="§"/>
              <a:defRPr/>
            </a:pPr>
            <a:r>
              <a:rPr lang="en-US" altLang="zh-CN" sz="1800" dirty="0">
                <a:solidFill>
                  <a:srgbClr val="1F366F"/>
                </a:solidFill>
                <a:latin typeface="Arial Narrow" charset="0"/>
                <a:ea typeface="宋体" charset="0"/>
                <a:cs typeface="宋体" charset="0"/>
              </a:rPr>
              <a:t>Scheduling</a:t>
            </a:r>
          </a:p>
          <a:p>
            <a:pPr marL="628650" lvl="1" indent="-228600" algn="l" eaLnBrk="0" hangingPunct="0">
              <a:lnSpc>
                <a:spcPct val="85000"/>
              </a:lnSpc>
              <a:spcBef>
                <a:spcPct val="30000"/>
              </a:spcBef>
              <a:buClr>
                <a:schemeClr val="hlink"/>
              </a:buClr>
              <a:buFont typeface="Wingdings" charset="0"/>
              <a:buChar char="§"/>
              <a:defRPr/>
            </a:pPr>
            <a:r>
              <a:rPr lang="en-US" altLang="zh-CN" sz="1800" dirty="0">
                <a:solidFill>
                  <a:srgbClr val="1F366F"/>
                </a:solidFill>
                <a:latin typeface="Arial Narrow" charset="0"/>
                <a:ea typeface="宋体" charset="0"/>
                <a:cs typeface="宋体" charset="0"/>
              </a:rPr>
              <a:t>Resource binding, e.g., functional unit binding register/port binding</a:t>
            </a:r>
          </a:p>
        </p:txBody>
      </p:sp>
    </p:spTree>
    <p:extLst>
      <p:ext uri="{BB962C8B-B14F-4D97-AF65-F5344CB8AC3E}">
        <p14:creationId xmlns:p14="http://schemas.microsoft.com/office/powerpoint/2010/main" val="1689822810"/>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Grp="1" noChangeArrowheads="1"/>
          </p:cNvSpPr>
          <p:nvPr>
            <p:ph type="title"/>
          </p:nvPr>
        </p:nvSpPr>
        <p:spPr>
          <a:xfrm>
            <a:off x="255588" y="393700"/>
            <a:ext cx="8636000" cy="673100"/>
          </a:xfrm>
        </p:spPr>
        <p:txBody>
          <a:bodyPr/>
          <a:lstStyle/>
          <a:p>
            <a:r>
              <a:rPr lang="en-US" altLang="zh-CN" sz="3000" dirty="0" err="1">
                <a:ea typeface="SimSun" charset="0"/>
                <a:cs typeface="SimSun" charset="0"/>
              </a:rPr>
              <a:t>xPilot</a:t>
            </a:r>
            <a:r>
              <a:rPr lang="en-US" altLang="zh-CN" sz="3000" dirty="0">
                <a:ea typeface="SimSun" charset="0"/>
                <a:cs typeface="SimSun" charset="0"/>
              </a:rPr>
              <a:t> </a:t>
            </a:r>
            <a:r>
              <a:rPr lang="en-US" altLang="zh-CN" sz="3000" dirty="0" smtClean="0">
                <a:ea typeface="SimSun" charset="0"/>
                <a:cs typeface="SimSun" charset="0"/>
              </a:rPr>
              <a:t>was </a:t>
            </a:r>
            <a:r>
              <a:rPr lang="en-US" altLang="zh-CN" sz="3000" dirty="0">
                <a:ea typeface="SimSun" charset="0"/>
                <a:cs typeface="SimSun" charset="0"/>
              </a:rPr>
              <a:t>Licensed to </a:t>
            </a:r>
            <a:r>
              <a:rPr lang="en-US" altLang="zh-CN" sz="3000" dirty="0" err="1">
                <a:ea typeface="SimSun" charset="0"/>
                <a:cs typeface="SimSun" charset="0"/>
              </a:rPr>
              <a:t>AutoESL</a:t>
            </a:r>
            <a:r>
              <a:rPr lang="en-US" altLang="zh-CN" sz="3000" dirty="0">
                <a:ea typeface="SimSun" charset="0"/>
                <a:cs typeface="SimSun" charset="0"/>
              </a:rPr>
              <a:t> </a:t>
            </a:r>
            <a:r>
              <a:rPr lang="en-US" altLang="zh-CN" sz="3000" dirty="0">
                <a:ea typeface="SimSun" charset="0"/>
                <a:cs typeface="SimSun" charset="0"/>
                <a:sym typeface="Symbol" charset="0"/>
              </a:rPr>
              <a:t>for Commercialization</a:t>
            </a:r>
          </a:p>
        </p:txBody>
      </p:sp>
      <p:grpSp>
        <p:nvGrpSpPr>
          <p:cNvPr id="1932291" name="Group 3"/>
          <p:cNvGrpSpPr>
            <a:grpSpLocks/>
          </p:cNvGrpSpPr>
          <p:nvPr/>
        </p:nvGrpSpPr>
        <p:grpSpPr bwMode="auto">
          <a:xfrm>
            <a:off x="0" y="1085850"/>
            <a:ext cx="5999163" cy="5057775"/>
            <a:chOff x="410" y="1160"/>
            <a:chExt cx="3779" cy="3186"/>
          </a:xfrm>
        </p:grpSpPr>
        <p:sp>
          <p:nvSpPr>
            <p:cNvPr id="1932292" name="AutoShape 4"/>
            <p:cNvSpPr>
              <a:spLocks noChangeArrowheads="1"/>
            </p:cNvSpPr>
            <p:nvPr/>
          </p:nvSpPr>
          <p:spPr bwMode="auto">
            <a:xfrm>
              <a:off x="1248" y="1680"/>
              <a:ext cx="2352" cy="2112"/>
            </a:xfrm>
            <a:prstGeom prst="roundRect">
              <a:avLst>
                <a:gd name="adj" fmla="val 16667"/>
              </a:avLst>
            </a:prstGeom>
            <a:solidFill>
              <a:srgbClr val="CCFFCC">
                <a:alpha val="56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spcBef>
                  <a:spcPct val="50000"/>
                </a:spcBef>
              </a:pPr>
              <a:endParaRPr lang="en-US" altLang="zh-CN" sz="1400" smtClean="0">
                <a:solidFill>
                  <a:srgbClr val="800000"/>
                </a:solidFill>
                <a:latin typeface="Arial" charset="0"/>
                <a:ea typeface="SimSun" charset="0"/>
                <a:cs typeface="SimSun" charset="0"/>
              </a:endParaRPr>
            </a:p>
          </p:txBody>
        </p:sp>
        <p:sp>
          <p:nvSpPr>
            <p:cNvPr id="1932293" name="AutoShape 5"/>
            <p:cNvSpPr>
              <a:spLocks noChangeArrowheads="1"/>
            </p:cNvSpPr>
            <p:nvPr/>
          </p:nvSpPr>
          <p:spPr bwMode="auto">
            <a:xfrm>
              <a:off x="442" y="1392"/>
              <a:ext cx="710" cy="2928"/>
            </a:xfrm>
            <a:prstGeom prst="roundRect">
              <a:avLst>
                <a:gd name="adj" fmla="val 16667"/>
              </a:avLst>
            </a:prstGeom>
            <a:solidFill>
              <a:srgbClr val="CC99FF">
                <a:alpha val="2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spcBef>
                  <a:spcPct val="50000"/>
                </a:spcBef>
              </a:pPr>
              <a:endParaRPr lang="en-US" altLang="zh-CN" sz="1400" smtClean="0">
                <a:solidFill>
                  <a:srgbClr val="800000"/>
                </a:solidFill>
                <a:latin typeface="Arial" charset="0"/>
                <a:ea typeface="SimSun" charset="0"/>
                <a:cs typeface="SimSun" charset="0"/>
              </a:endParaRPr>
            </a:p>
          </p:txBody>
        </p:sp>
        <p:sp>
          <p:nvSpPr>
            <p:cNvPr id="1932294" name="AutoShape 6"/>
            <p:cNvSpPr>
              <a:spLocks noChangeArrowheads="1"/>
            </p:cNvSpPr>
            <p:nvPr/>
          </p:nvSpPr>
          <p:spPr bwMode="auto">
            <a:xfrm>
              <a:off x="1296" y="1181"/>
              <a:ext cx="2208" cy="443"/>
            </a:xfrm>
            <a:prstGeom prst="roundRect">
              <a:avLst>
                <a:gd name="adj" fmla="val 16667"/>
              </a:avLst>
            </a:prstGeom>
            <a:solidFill>
              <a:srgbClr val="FFFF99">
                <a:alpha val="48000"/>
              </a:srgbClr>
            </a:solidFill>
            <a:ln w="9525">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spcBef>
                  <a:spcPct val="50000"/>
                </a:spcBef>
              </a:pPr>
              <a:endParaRPr lang="en-US" altLang="zh-CN" sz="1400" smtClean="0">
                <a:solidFill>
                  <a:srgbClr val="800000"/>
                </a:solidFill>
                <a:latin typeface="Arial" charset="0"/>
                <a:ea typeface="SimSun" charset="0"/>
                <a:cs typeface="SimSun" charset="0"/>
              </a:endParaRPr>
            </a:p>
          </p:txBody>
        </p:sp>
        <p:sp>
          <p:nvSpPr>
            <p:cNvPr id="1932295" name="AutoShape 7"/>
            <p:cNvSpPr>
              <a:spLocks noChangeArrowheads="1"/>
            </p:cNvSpPr>
            <p:nvPr/>
          </p:nvSpPr>
          <p:spPr bwMode="auto">
            <a:xfrm>
              <a:off x="1384" y="1353"/>
              <a:ext cx="945" cy="231"/>
            </a:xfrm>
            <a:prstGeom prst="foldedCorner">
              <a:avLst>
                <a:gd name="adj" fmla="val 22866"/>
              </a:avLst>
            </a:prstGeom>
            <a:solidFill>
              <a:srgbClr val="FFCC00">
                <a:alpha val="60001"/>
              </a:srgbClr>
            </a:soli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C/C++/SystemC</a:t>
              </a:r>
            </a:p>
          </p:txBody>
        </p:sp>
        <p:cxnSp>
          <p:nvCxnSpPr>
            <p:cNvPr id="1932296" name="AutoShape 8"/>
            <p:cNvCxnSpPr>
              <a:cxnSpLocks noChangeShapeType="1"/>
              <a:stCxn id="1932295" idx="1"/>
              <a:endCxn id="1932307" idx="0"/>
            </p:cNvCxnSpPr>
            <p:nvPr/>
          </p:nvCxnSpPr>
          <p:spPr bwMode="auto">
            <a:xfrm rot="10800000" flipV="1">
              <a:off x="877" y="1469"/>
              <a:ext cx="500" cy="1313"/>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32297" name="AutoShape 9"/>
            <p:cNvCxnSpPr>
              <a:cxnSpLocks noChangeShapeType="1"/>
              <a:stCxn id="1932311" idx="2"/>
              <a:endCxn id="1932312" idx="0"/>
            </p:cNvCxnSpPr>
            <p:nvPr/>
          </p:nvCxnSpPr>
          <p:spPr bwMode="auto">
            <a:xfrm>
              <a:off x="2208" y="2577"/>
              <a:ext cx="0" cy="152"/>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298" name="AutoShape 10"/>
            <p:cNvSpPr>
              <a:spLocks noChangeArrowheads="1"/>
            </p:cNvSpPr>
            <p:nvPr/>
          </p:nvSpPr>
          <p:spPr bwMode="auto">
            <a:xfrm>
              <a:off x="2352" y="3428"/>
              <a:ext cx="1152" cy="316"/>
            </a:xfrm>
            <a:prstGeom prst="foldedCorner">
              <a:avLst>
                <a:gd name="adj" fmla="val 22866"/>
              </a:avLst>
            </a:prstGeom>
            <a:gradFill rotWithShape="1">
              <a:gsLst>
                <a:gs pos="0">
                  <a:srgbClr val="CCFFFF">
                    <a:alpha val="89999"/>
                  </a:srgbClr>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Timing/Power/Layout </a:t>
              </a:r>
              <a:b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b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Constraints</a:t>
              </a:r>
            </a:p>
          </p:txBody>
        </p:sp>
        <p:sp>
          <p:nvSpPr>
            <p:cNvPr id="1932299" name="AutoShape 11"/>
            <p:cNvSpPr>
              <a:spLocks noChangeArrowheads="1"/>
            </p:cNvSpPr>
            <p:nvPr/>
          </p:nvSpPr>
          <p:spPr bwMode="auto">
            <a:xfrm>
              <a:off x="1392" y="3425"/>
              <a:ext cx="912" cy="309"/>
            </a:xfrm>
            <a:prstGeom prst="foldedCorner">
              <a:avLst>
                <a:gd name="adj" fmla="val 22866"/>
              </a:avLst>
            </a:prstGeom>
            <a:gradFill rotWithShape="1">
              <a:gsLst>
                <a:gs pos="0">
                  <a:srgbClr val="CCFFFF">
                    <a:alpha val="89999"/>
                  </a:srgbClr>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RTL HDLs &amp;</a:t>
              </a:r>
              <a:b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b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RTL SystemC</a:t>
              </a:r>
            </a:p>
          </p:txBody>
        </p:sp>
        <p:sp>
          <p:nvSpPr>
            <p:cNvPr id="1932300" name="AutoShape 12"/>
            <p:cNvSpPr>
              <a:spLocks noChangeArrowheads="1"/>
            </p:cNvSpPr>
            <p:nvPr/>
          </p:nvSpPr>
          <p:spPr bwMode="auto">
            <a:xfrm>
              <a:off x="3408" y="2688"/>
              <a:ext cx="781" cy="576"/>
            </a:xfrm>
            <a:prstGeom prst="can">
              <a:avLst>
                <a:gd name="adj" fmla="val 25000"/>
              </a:avLst>
            </a:prstGeom>
            <a:gradFill rotWithShape="1">
              <a:gsLst>
                <a:gs pos="0">
                  <a:srgbClr val="CCCCFF"/>
                </a:gs>
                <a:gs pos="100000">
                  <a:srgbClr val="FFFFFF"/>
                </a:gs>
              </a:gsLst>
              <a:lin ang="5400000" scaled="1"/>
            </a:gra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spcBef>
                  <a:spcPct val="50000"/>
                </a:spcBef>
              </a:pPr>
              <a:r>
                <a:rPr lang="en-US" altLang="zh-CN" sz="1200" smtClean="0">
                  <a:solidFill>
                    <a:srgbClr val="000000"/>
                  </a:solidFill>
                  <a:latin typeface="Arial" charset="0"/>
                  <a:ea typeface="SimSun" charset="0"/>
                  <a:cs typeface="SimSun" charset="0"/>
                </a:rPr>
                <a:t>Platform </a:t>
              </a:r>
              <a:br>
                <a:rPr lang="en-US" altLang="zh-CN" sz="1200" smtClean="0">
                  <a:solidFill>
                    <a:srgbClr val="000000"/>
                  </a:solidFill>
                  <a:latin typeface="Arial" charset="0"/>
                  <a:ea typeface="SimSun" charset="0"/>
                  <a:cs typeface="SimSun" charset="0"/>
                </a:rPr>
              </a:br>
              <a:r>
                <a:rPr lang="en-US" altLang="zh-CN" sz="1200" smtClean="0">
                  <a:solidFill>
                    <a:srgbClr val="000000"/>
                  </a:solidFill>
                  <a:latin typeface="Arial" charset="0"/>
                  <a:ea typeface="SimSun" charset="0"/>
                  <a:cs typeface="SimSun" charset="0"/>
                </a:rPr>
                <a:t>Characterization </a:t>
              </a:r>
              <a:br>
                <a:rPr lang="en-US" altLang="zh-CN" sz="1200" smtClean="0">
                  <a:solidFill>
                    <a:srgbClr val="000000"/>
                  </a:solidFill>
                  <a:latin typeface="Arial" charset="0"/>
                  <a:ea typeface="SimSun" charset="0"/>
                  <a:cs typeface="SimSun" charset="0"/>
                </a:rPr>
              </a:br>
              <a:r>
                <a:rPr lang="en-US" altLang="zh-CN" sz="1200" smtClean="0">
                  <a:solidFill>
                    <a:srgbClr val="000000"/>
                  </a:solidFill>
                  <a:latin typeface="Arial" charset="0"/>
                  <a:ea typeface="SimSun" charset="0"/>
                  <a:cs typeface="SimSun" charset="0"/>
                </a:rPr>
                <a:t>Library</a:t>
              </a:r>
            </a:p>
          </p:txBody>
        </p:sp>
        <p:cxnSp>
          <p:nvCxnSpPr>
            <p:cNvPr id="1932301" name="AutoShape 13"/>
            <p:cNvCxnSpPr>
              <a:cxnSpLocks noChangeShapeType="1"/>
              <a:stCxn id="1932300" idx="2"/>
              <a:endCxn id="1932312" idx="3"/>
            </p:cNvCxnSpPr>
            <p:nvPr/>
          </p:nvCxnSpPr>
          <p:spPr bwMode="auto">
            <a:xfrm flipH="1" flipV="1">
              <a:off x="3031" y="2965"/>
              <a:ext cx="371" cy="11"/>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02" name="Line 14"/>
            <p:cNvSpPr>
              <a:spLocks noChangeShapeType="1"/>
            </p:cNvSpPr>
            <p:nvPr/>
          </p:nvSpPr>
          <p:spPr bwMode="auto">
            <a:xfrm flipH="1">
              <a:off x="1820" y="3159"/>
              <a:ext cx="4" cy="25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spcBef>
                  <a:spcPct val="50000"/>
                </a:spcBef>
              </a:pPr>
              <a:endParaRPr lang="en-US" sz="1400" smtClean="0">
                <a:solidFill>
                  <a:srgbClr val="000000"/>
                </a:solidFill>
                <a:latin typeface="Times New Roman" charset="0"/>
                <a:ea typeface="ＭＳ Ｐゴシック" charset="0"/>
                <a:cs typeface="+mn-cs"/>
              </a:endParaRPr>
            </a:p>
          </p:txBody>
        </p:sp>
        <p:sp>
          <p:nvSpPr>
            <p:cNvPr id="1932303" name="Line 15"/>
            <p:cNvSpPr>
              <a:spLocks noChangeShapeType="1"/>
            </p:cNvSpPr>
            <p:nvPr/>
          </p:nvSpPr>
          <p:spPr bwMode="auto">
            <a:xfrm>
              <a:off x="2640" y="3148"/>
              <a:ext cx="0" cy="28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spcBef>
                  <a:spcPct val="50000"/>
                </a:spcBef>
              </a:pPr>
              <a:endParaRPr lang="en-US" sz="1400" smtClean="0">
                <a:solidFill>
                  <a:srgbClr val="000000"/>
                </a:solidFill>
                <a:latin typeface="Times New Roman" charset="0"/>
                <a:ea typeface="ＭＳ Ｐゴシック" charset="0"/>
                <a:cs typeface="+mn-cs"/>
              </a:endParaRPr>
            </a:p>
          </p:txBody>
        </p:sp>
        <p:sp>
          <p:nvSpPr>
            <p:cNvPr id="1932304" name="AutoShape 16"/>
            <p:cNvSpPr>
              <a:spLocks noChangeArrowheads="1"/>
            </p:cNvSpPr>
            <p:nvPr/>
          </p:nvSpPr>
          <p:spPr bwMode="auto">
            <a:xfrm>
              <a:off x="1680" y="3954"/>
              <a:ext cx="1168" cy="392"/>
            </a:xfrm>
            <a:prstGeom prst="roundRect">
              <a:avLst>
                <a:gd name="adj" fmla="val 16667"/>
              </a:avLst>
            </a:prstGeom>
            <a:gradFill rotWithShape="1">
              <a:gsLst>
                <a:gs pos="0">
                  <a:srgbClr val="FF9900"/>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ASICs/FPGAs</a:t>
              </a:r>
              <a:b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b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Implementation</a:t>
              </a:r>
            </a:p>
          </p:txBody>
        </p:sp>
        <p:cxnSp>
          <p:nvCxnSpPr>
            <p:cNvPr id="1932305" name="AutoShape 17"/>
            <p:cNvCxnSpPr>
              <a:cxnSpLocks noChangeShapeType="1"/>
              <a:stCxn id="1932298" idx="2"/>
              <a:endCxn id="1932304" idx="0"/>
            </p:cNvCxnSpPr>
            <p:nvPr/>
          </p:nvCxnSpPr>
          <p:spPr bwMode="auto">
            <a:xfrm flipH="1">
              <a:off x="2264" y="3751"/>
              <a:ext cx="664" cy="196"/>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06" name="AutoShape 18"/>
            <p:cNvSpPr>
              <a:spLocks noChangeArrowheads="1"/>
            </p:cNvSpPr>
            <p:nvPr/>
          </p:nvSpPr>
          <p:spPr bwMode="auto">
            <a:xfrm>
              <a:off x="491" y="3888"/>
              <a:ext cx="612" cy="346"/>
            </a:xfrm>
            <a:prstGeom prst="roundRect">
              <a:avLst>
                <a:gd name="adj" fmla="val 16667"/>
              </a:avLst>
            </a:prstGeom>
            <a:gradFill rotWithShape="1">
              <a:gsLst>
                <a:gs pos="0">
                  <a:srgbClr val="CC99FF"/>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FPGA </a:t>
              </a:r>
              <a:b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b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Prototype</a:t>
              </a:r>
            </a:p>
          </p:txBody>
        </p:sp>
        <p:sp>
          <p:nvSpPr>
            <p:cNvPr id="1932307" name="Oval 19"/>
            <p:cNvSpPr>
              <a:spLocks noChangeArrowheads="1"/>
            </p:cNvSpPr>
            <p:nvPr/>
          </p:nvSpPr>
          <p:spPr bwMode="auto">
            <a:xfrm>
              <a:off x="758" y="2793"/>
              <a:ext cx="237" cy="231"/>
            </a:xfrm>
            <a:prstGeom prst="ellipse">
              <a:avLst/>
            </a:prstGeom>
            <a:gradFill rotWithShape="1">
              <a:gsLst>
                <a:gs pos="0">
                  <a:srgbClr val="FF66FF"/>
                </a:gs>
                <a:gs pos="100000">
                  <a:srgbClr val="FFFFFF"/>
                </a:gs>
              </a:gsLst>
              <a:lin ang="5400000" scaled="1"/>
            </a:gradFill>
            <a:ln w="349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spcBef>
                  <a:spcPct val="50000"/>
                </a:spcBef>
              </a:pPr>
              <a:r>
                <a:rPr lang="en-US" altLang="zh-CN" sz="1800" smtClean="0">
                  <a:solidFill>
                    <a:srgbClr val="000000"/>
                  </a:solidFill>
                  <a:latin typeface="Arial" charset="0"/>
                  <a:ea typeface="SimSun" charset="0"/>
                  <a:cs typeface="SimSun" charset="0"/>
                </a:rPr>
                <a:t>=</a:t>
              </a:r>
            </a:p>
          </p:txBody>
        </p:sp>
        <p:cxnSp>
          <p:nvCxnSpPr>
            <p:cNvPr id="1932308" name="AutoShape 20"/>
            <p:cNvCxnSpPr>
              <a:cxnSpLocks noChangeShapeType="1"/>
              <a:endCxn id="1932307" idx="4"/>
            </p:cNvCxnSpPr>
            <p:nvPr/>
          </p:nvCxnSpPr>
          <p:spPr bwMode="auto">
            <a:xfrm rot="10800000">
              <a:off x="877" y="3035"/>
              <a:ext cx="508" cy="486"/>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09" name="Text Box 21"/>
            <p:cNvSpPr txBox="1">
              <a:spLocks noChangeArrowheads="1"/>
            </p:cNvSpPr>
            <p:nvPr/>
          </p:nvSpPr>
          <p:spPr bwMode="auto">
            <a:xfrm>
              <a:off x="410" y="1632"/>
              <a:ext cx="250" cy="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altLang="zh-CN" sz="1400" smtClean="0">
                  <a:solidFill>
                    <a:srgbClr val="000000"/>
                  </a:solidFill>
                  <a:latin typeface="Arial" charset="0"/>
                  <a:ea typeface="SimSun" charset="0"/>
                  <a:cs typeface="SimSun" charset="0"/>
                </a:rPr>
                <a:t>Simulation, Verification, and Prototyping</a:t>
              </a:r>
            </a:p>
          </p:txBody>
        </p:sp>
        <p:sp>
          <p:nvSpPr>
            <p:cNvPr id="1932310" name="AutoShape 22"/>
            <p:cNvSpPr>
              <a:spLocks noChangeArrowheads="1"/>
            </p:cNvSpPr>
            <p:nvPr/>
          </p:nvSpPr>
          <p:spPr bwMode="auto">
            <a:xfrm>
              <a:off x="1629" y="1835"/>
              <a:ext cx="1158" cy="277"/>
            </a:xfrm>
            <a:prstGeom prst="roundRect">
              <a:avLst>
                <a:gd name="adj" fmla="val 16667"/>
              </a:avLst>
            </a:prstGeom>
            <a:gradFill rotWithShape="1">
              <a:gsLst>
                <a:gs pos="0">
                  <a:srgbClr val="66CCFF"/>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Compilation &amp; </a:t>
              </a:r>
              <a:b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b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Elaboration</a:t>
              </a:r>
            </a:p>
          </p:txBody>
        </p:sp>
        <p:sp>
          <p:nvSpPr>
            <p:cNvPr id="1932311" name="AutoShape 23"/>
            <p:cNvSpPr>
              <a:spLocks noChangeArrowheads="1"/>
            </p:cNvSpPr>
            <p:nvPr/>
          </p:nvSpPr>
          <p:spPr bwMode="auto">
            <a:xfrm>
              <a:off x="1416" y="2304"/>
              <a:ext cx="1584" cy="266"/>
            </a:xfrm>
            <a:prstGeom prst="roundRect">
              <a:avLst>
                <a:gd name="adj" fmla="val 16667"/>
              </a:avLst>
            </a:prstGeom>
            <a:gradFill rotWithShape="1">
              <a:gsLst>
                <a:gs pos="0">
                  <a:srgbClr val="66CCFF"/>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Advanced Code</a:t>
              </a:r>
            </a:p>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Transformation</a:t>
              </a:r>
              <a:endParaRPr lang="en-US" altLang="zh-CN" sz="1400" smtClean="0">
                <a:solidFill>
                  <a:srgbClr val="990000"/>
                </a:solidFill>
                <a:latin typeface="Arial" charset="0"/>
                <a:ea typeface="SimSun" charset="0"/>
                <a:cs typeface="SimSun" charset="0"/>
              </a:endParaRPr>
            </a:p>
          </p:txBody>
        </p:sp>
        <p:sp>
          <p:nvSpPr>
            <p:cNvPr id="1932312" name="AutoShape 24"/>
            <p:cNvSpPr>
              <a:spLocks noChangeArrowheads="1"/>
            </p:cNvSpPr>
            <p:nvPr/>
          </p:nvSpPr>
          <p:spPr bwMode="auto">
            <a:xfrm>
              <a:off x="1392" y="2736"/>
              <a:ext cx="1632" cy="458"/>
            </a:xfrm>
            <a:prstGeom prst="roundRect">
              <a:avLst>
                <a:gd name="adj" fmla="val 16667"/>
              </a:avLst>
            </a:prstGeom>
            <a:gradFill rotWithShape="1">
              <a:gsLst>
                <a:gs pos="0">
                  <a:srgbClr val="66CCFF"/>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Behavioral &amp; Communication</a:t>
              </a:r>
            </a:p>
            <a:p>
              <a:pPr algn="ctr" eaLnBrk="0" hangingPunct="0"/>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Synthesis and Optimizations</a:t>
              </a:r>
              <a:endParaRPr lang="en-US" altLang="zh-CN" sz="1400" smtClean="0">
                <a:solidFill>
                  <a:srgbClr val="990000"/>
                </a:solidFill>
                <a:latin typeface="Arial" charset="0"/>
                <a:ea typeface="SimSun" charset="0"/>
                <a:cs typeface="SimSun" charset="0"/>
              </a:endParaRPr>
            </a:p>
          </p:txBody>
        </p:sp>
        <p:cxnSp>
          <p:nvCxnSpPr>
            <p:cNvPr id="1932313" name="AutoShape 25"/>
            <p:cNvCxnSpPr>
              <a:cxnSpLocks noChangeShapeType="1"/>
              <a:stCxn id="1932310" idx="2"/>
              <a:endCxn id="1932311" idx="0"/>
            </p:cNvCxnSpPr>
            <p:nvPr/>
          </p:nvCxnSpPr>
          <p:spPr bwMode="auto">
            <a:xfrm>
              <a:off x="2208" y="2119"/>
              <a:ext cx="0" cy="178"/>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32314" name="AutoShape 26"/>
            <p:cNvCxnSpPr>
              <a:cxnSpLocks noChangeShapeType="1"/>
              <a:stCxn id="1932295" idx="2"/>
              <a:endCxn id="1932310" idx="0"/>
            </p:cNvCxnSpPr>
            <p:nvPr/>
          </p:nvCxnSpPr>
          <p:spPr bwMode="auto">
            <a:xfrm>
              <a:off x="1857" y="1591"/>
              <a:ext cx="351" cy="23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15" name="Text Box 27"/>
            <p:cNvSpPr txBox="1">
              <a:spLocks noChangeArrowheads="1"/>
            </p:cNvSpPr>
            <p:nvPr/>
          </p:nvSpPr>
          <p:spPr bwMode="auto">
            <a:xfrm rot="5400000" flipV="1">
              <a:off x="3074" y="1565"/>
              <a:ext cx="270" cy="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eaLnBrk="0" hangingPunct="0"/>
              <a:r>
                <a:rPr lang="en-US" altLang="zh-CN" sz="1600" smtClean="0">
                  <a:solidFill>
                    <a:srgbClr val="990000"/>
                  </a:solidFill>
                  <a:latin typeface="Arial" charset="0"/>
                  <a:ea typeface="SimSun" charset="0"/>
                  <a:cs typeface="SimSun" charset="0"/>
                </a:rPr>
                <a:t>AutoPilot</a:t>
              </a:r>
              <a:r>
                <a:rPr lang="en-US" altLang="zh-CN" sz="1600" baseline="30000" smtClean="0">
                  <a:solidFill>
                    <a:srgbClr val="990000"/>
                  </a:solidFill>
                  <a:latin typeface="Arial" charset="0"/>
                  <a:ea typeface="SimSun" charset="0"/>
                  <a:cs typeface="SimSun" charset="0"/>
                </a:rPr>
                <a:t>TM</a:t>
              </a:r>
            </a:p>
          </p:txBody>
        </p:sp>
        <p:sp>
          <p:nvSpPr>
            <p:cNvPr id="1932316" name="Text Box 28"/>
            <p:cNvSpPr txBox="1">
              <a:spLocks noChangeArrowheads="1"/>
            </p:cNvSpPr>
            <p:nvPr/>
          </p:nvSpPr>
          <p:spPr bwMode="auto">
            <a:xfrm>
              <a:off x="826" y="1536"/>
              <a:ext cx="250"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eaLnBrk="0" hangingPunct="0"/>
              <a:r>
                <a:rPr lang="en-US" altLang="zh-CN" sz="1400" smtClean="0">
                  <a:solidFill>
                    <a:srgbClr val="000000"/>
                  </a:solidFill>
                  <a:latin typeface="Arial" charset="0"/>
                  <a:ea typeface="SimSun" charset="0"/>
                  <a:cs typeface="SimSun" charset="0"/>
                </a:rPr>
                <a:t>Common  Testbench</a:t>
              </a:r>
            </a:p>
          </p:txBody>
        </p:sp>
        <p:cxnSp>
          <p:nvCxnSpPr>
            <p:cNvPr id="1932317" name="AutoShape 29"/>
            <p:cNvCxnSpPr>
              <a:cxnSpLocks noChangeShapeType="1"/>
              <a:stCxn id="1932299" idx="2"/>
              <a:endCxn id="1932304" idx="0"/>
            </p:cNvCxnSpPr>
            <p:nvPr/>
          </p:nvCxnSpPr>
          <p:spPr bwMode="auto">
            <a:xfrm>
              <a:off x="1848" y="3741"/>
              <a:ext cx="416" cy="206"/>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32318" name="AutoShape 30"/>
            <p:cNvCxnSpPr>
              <a:cxnSpLocks noChangeShapeType="1"/>
              <a:endCxn id="1932306" idx="0"/>
            </p:cNvCxnSpPr>
            <p:nvPr/>
          </p:nvCxnSpPr>
          <p:spPr bwMode="auto">
            <a:xfrm rot="10800000" flipV="1">
              <a:off x="797" y="3648"/>
              <a:ext cx="588" cy="233"/>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19" name="AutoShape 31"/>
            <p:cNvSpPr>
              <a:spLocks noChangeArrowheads="1"/>
            </p:cNvSpPr>
            <p:nvPr/>
          </p:nvSpPr>
          <p:spPr bwMode="auto">
            <a:xfrm>
              <a:off x="2496" y="1376"/>
              <a:ext cx="952" cy="192"/>
            </a:xfrm>
            <a:prstGeom prst="foldedCorner">
              <a:avLst>
                <a:gd name="adj" fmla="val 22866"/>
              </a:avLst>
            </a:prstGeom>
            <a:gradFill rotWithShape="1">
              <a:gsLst>
                <a:gs pos="0">
                  <a:srgbClr val="FFFF99"/>
                </a:gs>
                <a:gs pos="100000">
                  <a:srgbClr val="FFFFFF"/>
                </a:gs>
              </a:gsLst>
              <a:lin ang="5400000" scaled="1"/>
            </a:grad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smtClean="0">
                  <a:solidFill>
                    <a:srgbClr val="000000"/>
                  </a:solidFill>
                  <a:effectLst>
                    <a:outerShdw blurRad="38100" dist="38100" dir="2700000" algn="tl">
                      <a:srgbClr val="FFFFFF"/>
                    </a:outerShdw>
                  </a:effectLst>
                  <a:latin typeface="Arial" charset="0"/>
                  <a:ea typeface="SimSun" charset="0"/>
                  <a:cs typeface="SimSun" charset="0"/>
                </a:rPr>
                <a:t>User Constraints</a:t>
              </a:r>
            </a:p>
          </p:txBody>
        </p:sp>
        <p:cxnSp>
          <p:nvCxnSpPr>
            <p:cNvPr id="1932320" name="AutoShape 32"/>
            <p:cNvCxnSpPr>
              <a:cxnSpLocks noChangeShapeType="1"/>
              <a:stCxn id="1932319" idx="2"/>
              <a:endCxn id="1932310" idx="0"/>
            </p:cNvCxnSpPr>
            <p:nvPr/>
          </p:nvCxnSpPr>
          <p:spPr bwMode="auto">
            <a:xfrm flipH="1">
              <a:off x="2208" y="1575"/>
              <a:ext cx="764" cy="253"/>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32321" name="Text Box 33"/>
            <p:cNvSpPr txBox="1">
              <a:spLocks noChangeArrowheads="1"/>
            </p:cNvSpPr>
            <p:nvPr/>
          </p:nvSpPr>
          <p:spPr bwMode="auto">
            <a:xfrm flipH="1">
              <a:off x="3072" y="2112"/>
              <a:ext cx="25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eaLnBrk="0" hangingPunct="0"/>
              <a:r>
                <a:rPr lang="en-US" altLang="zh-CN" sz="1400" smtClean="0">
                  <a:solidFill>
                    <a:srgbClr val="000000"/>
                  </a:solidFill>
                  <a:latin typeface="Arial" charset="0"/>
                  <a:ea typeface="SimSun" charset="0"/>
                  <a:cs typeface="SimSun" charset="0"/>
                </a:rPr>
                <a:t>ESL Synthesis</a:t>
              </a:r>
            </a:p>
          </p:txBody>
        </p:sp>
        <p:sp>
          <p:nvSpPr>
            <p:cNvPr id="1932322" name="Text Box 34"/>
            <p:cNvSpPr txBox="1">
              <a:spLocks noChangeArrowheads="1"/>
            </p:cNvSpPr>
            <p:nvPr/>
          </p:nvSpPr>
          <p:spPr bwMode="auto">
            <a:xfrm>
              <a:off x="1872" y="1160"/>
              <a:ext cx="12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sz="1400" smtClean="0">
                  <a:solidFill>
                    <a:srgbClr val="000000"/>
                  </a:solidFill>
                  <a:latin typeface="Arial" charset="0"/>
                  <a:ea typeface="SimSun" charset="0"/>
                  <a:cs typeface="SimSun" charset="0"/>
                </a:rPr>
                <a:t>Design Specification</a:t>
              </a:r>
            </a:p>
          </p:txBody>
        </p:sp>
      </p:grpSp>
      <p:sp>
        <p:nvSpPr>
          <p:cNvPr id="1932323" name="Rectangle 35"/>
          <p:cNvSpPr>
            <a:spLocks noGrp="1" noChangeArrowheads="1"/>
          </p:cNvSpPr>
          <p:nvPr>
            <p:ph type="body" sz="half" idx="1"/>
          </p:nvPr>
        </p:nvSpPr>
        <p:spPr>
          <a:xfrm>
            <a:off x="6032500" y="1778000"/>
            <a:ext cx="3071813" cy="3533775"/>
          </a:xfrm>
          <a:noFill/>
          <a:ln/>
        </p:spPr>
        <p:txBody>
          <a:bodyPr/>
          <a:lstStyle/>
          <a:p>
            <a:pPr marL="342900" indent="-342900">
              <a:lnSpc>
                <a:spcPct val="105000"/>
              </a:lnSpc>
            </a:pPr>
            <a:r>
              <a:rPr lang="en-US" altLang="zh-CN" sz="2000">
                <a:ea typeface="SimSun" charset="0"/>
                <a:cs typeface="SimSun" charset="0"/>
              </a:rPr>
              <a:t>Platform-based &amp; communication-centric ESL synthesis</a:t>
            </a:r>
          </a:p>
          <a:p>
            <a:pPr marL="342900" indent="-342900">
              <a:lnSpc>
                <a:spcPct val="105000"/>
              </a:lnSpc>
            </a:pPr>
            <a:r>
              <a:rPr lang="en-US" altLang="zh-CN" sz="2000">
                <a:ea typeface="SimSun" charset="0"/>
                <a:cs typeface="SimSun" charset="0"/>
              </a:rPr>
              <a:t>Automated ESL-to-GDSII silicon compilation</a:t>
            </a:r>
          </a:p>
          <a:p>
            <a:pPr marL="342900" indent="-342900">
              <a:lnSpc>
                <a:spcPct val="105000"/>
              </a:lnSpc>
            </a:pPr>
            <a:r>
              <a:rPr lang="en-US" altLang="zh-CN" sz="2000">
                <a:ea typeface="SimSun" charset="0"/>
                <a:cs typeface="SimSun" charset="0"/>
              </a:rPr>
              <a:t>Rapid platform-based system-level exploration</a:t>
            </a:r>
            <a:endParaRPr lang="en-US" altLang="zh-CN" sz="2000" u="sng">
              <a:ea typeface="SimSun" charset="0"/>
              <a:cs typeface="SimSun" charset="0"/>
            </a:endParaRPr>
          </a:p>
          <a:p>
            <a:pPr marL="342900" indent="-342900">
              <a:lnSpc>
                <a:spcPct val="105000"/>
              </a:lnSpc>
            </a:pPr>
            <a:r>
              <a:rPr lang="en-US" altLang="zh-CN" sz="2000">
                <a:ea typeface="SimSun" charset="0"/>
                <a:cs typeface="SimSun" charset="0"/>
              </a:rPr>
              <a:t>More than 10X design productivity gain</a:t>
            </a:r>
          </a:p>
        </p:txBody>
      </p:sp>
    </p:spTree>
    <p:extLst>
      <p:ext uri="{BB962C8B-B14F-4D97-AF65-F5344CB8AC3E}">
        <p14:creationId xmlns:p14="http://schemas.microsoft.com/office/powerpoint/2010/main" val="137885136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ChangeArrowheads="1"/>
          </p:cNvSpPr>
          <p:nvPr>
            <p:ph type="title"/>
          </p:nvPr>
        </p:nvSpPr>
        <p:spPr>
          <a:xfrm>
            <a:off x="242888" y="192088"/>
            <a:ext cx="9053512" cy="671512"/>
          </a:xfrm>
        </p:spPr>
        <p:txBody>
          <a:bodyPr/>
          <a:lstStyle/>
          <a:p>
            <a:r>
              <a:rPr lang="en-US" altLang="zh-CN" sz="3600" dirty="0" smtClean="0">
                <a:ea typeface="SimSun" charset="0"/>
                <a:cs typeface="SimSun" charset="0"/>
              </a:rPr>
              <a:t>We </a:t>
            </a:r>
            <a:r>
              <a:rPr lang="en-US" altLang="zh-CN" sz="3600" dirty="0">
                <a:ea typeface="SimSun" charset="0"/>
                <a:cs typeface="SimSun" charset="0"/>
              </a:rPr>
              <a:t>w</a:t>
            </a:r>
            <a:r>
              <a:rPr lang="en-US" altLang="zh-CN" sz="3600" dirty="0" smtClean="0">
                <a:ea typeface="SimSun" charset="0"/>
                <a:cs typeface="SimSun" charset="0"/>
              </a:rPr>
              <a:t>ere also the First Users – E.g. Acceleration </a:t>
            </a:r>
            <a:r>
              <a:rPr lang="en-US" altLang="zh-CN" sz="3600" dirty="0">
                <a:ea typeface="SimSun" charset="0"/>
                <a:cs typeface="SimSun" charset="0"/>
              </a:rPr>
              <a:t>of Lithographic Simulation with </a:t>
            </a:r>
            <a:r>
              <a:rPr lang="en-US" altLang="zh-CN" sz="3600" dirty="0" err="1">
                <a:ea typeface="SimSun" charset="0"/>
                <a:cs typeface="SimSun" charset="0"/>
              </a:rPr>
              <a:t>AutoPilot</a:t>
            </a:r>
            <a:r>
              <a:rPr lang="en-US" altLang="zh-CN" sz="3600" baseline="30000" dirty="0" err="1">
                <a:ea typeface="SimSun" charset="0"/>
                <a:cs typeface="SimSun" charset="0"/>
              </a:rPr>
              <a:t>TM</a:t>
            </a:r>
            <a:endParaRPr lang="zh-CN" altLang="en-US" sz="3600" baseline="30000" dirty="0">
              <a:ea typeface="SimSun" charset="0"/>
              <a:cs typeface="SimSun" charset="0"/>
            </a:endParaRPr>
          </a:p>
        </p:txBody>
      </p:sp>
      <p:pic>
        <p:nvPicPr>
          <p:cNvPr id="1946627"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08075"/>
            <a:ext cx="4714875" cy="124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628" name="Rectangle 4"/>
          <p:cNvSpPr>
            <a:spLocks noChangeArrowheads="1"/>
          </p:cNvSpPr>
          <p:nvPr/>
        </p:nvSpPr>
        <p:spPr bwMode="auto">
          <a:xfrm>
            <a:off x="203200" y="2392363"/>
            <a:ext cx="4945063" cy="8239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332" tIns="48667" rIns="97332" bIns="48667"/>
          <a:lstStyle/>
          <a:p>
            <a:pPr algn="l" eaLnBrk="0" hangingPunct="0">
              <a:lnSpc>
                <a:spcPct val="90000"/>
              </a:lnSpc>
              <a:spcBef>
                <a:spcPct val="30000"/>
              </a:spcBef>
              <a:buClr>
                <a:srgbClr val="660066"/>
              </a:buClr>
              <a:buSzPct val="75000"/>
              <a:buFont typeface="Monotype Sorts" charset="0"/>
              <a:buChar char="u"/>
            </a:pPr>
            <a:r>
              <a:rPr lang="en-US" altLang="zh-CN" sz="1800">
                <a:effectLst>
                  <a:outerShdw blurRad="38100" dist="38100" dir="2700000" algn="tl">
                    <a:srgbClr val="DDDDDD"/>
                  </a:outerShdw>
                </a:effectLst>
                <a:latin typeface="Arial Narrow" charset="0"/>
                <a:ea typeface="SimSun" charset="0"/>
                <a:cs typeface="SimSun" charset="0"/>
              </a:rPr>
              <a:t>Lithography simulation</a:t>
            </a:r>
          </a:p>
          <a:p>
            <a:pPr marL="628650" lvl="1" indent="-228600" algn="l" eaLnBrk="0" hangingPunct="0">
              <a:lnSpc>
                <a:spcPct val="90000"/>
              </a:lnSpc>
              <a:spcBef>
                <a:spcPct val="30000"/>
              </a:spcBef>
              <a:buClr>
                <a:schemeClr val="hlink"/>
              </a:buClr>
              <a:buFont typeface="Wingdings" charset="0"/>
              <a:buChar char="§"/>
            </a:pPr>
            <a:r>
              <a:rPr lang="en-US" altLang="zh-CN">
                <a:solidFill>
                  <a:srgbClr val="1F366F"/>
                </a:solidFill>
                <a:effectLst>
                  <a:outerShdw blurRad="38100" dist="38100" dir="2700000" algn="tl">
                    <a:srgbClr val="DDDDDD"/>
                  </a:outerShdw>
                </a:effectLst>
                <a:latin typeface="Arial Narrow" charset="0"/>
                <a:ea typeface="SimSun" charset="0"/>
                <a:cs typeface="SimSun" charset="0"/>
              </a:rPr>
              <a:t>Simulate the optical imaging process</a:t>
            </a:r>
            <a:r>
              <a:rPr lang="en-US" altLang="zh-CN" sz="800">
                <a:solidFill>
                  <a:srgbClr val="1F366F"/>
                </a:solidFill>
                <a:latin typeface="Arial Narrow" charset="0"/>
                <a:ea typeface="SimSun" charset="0"/>
                <a:cs typeface="SimSun" charset="0"/>
              </a:rPr>
              <a:t> </a:t>
            </a:r>
          </a:p>
          <a:p>
            <a:pPr marL="628650" lvl="1" indent="-228600" algn="l" eaLnBrk="0" hangingPunct="0">
              <a:lnSpc>
                <a:spcPct val="90000"/>
              </a:lnSpc>
              <a:spcBef>
                <a:spcPct val="30000"/>
              </a:spcBef>
              <a:buClr>
                <a:schemeClr val="hlink"/>
              </a:buClr>
              <a:buFont typeface="Wingdings" charset="0"/>
              <a:buChar char="§"/>
            </a:pPr>
            <a:r>
              <a:rPr lang="en-US" altLang="zh-CN">
                <a:solidFill>
                  <a:srgbClr val="1F366F"/>
                </a:solidFill>
                <a:effectLst>
                  <a:outerShdw blurRad="38100" dist="38100" dir="2700000" algn="tl">
                    <a:srgbClr val="DDDDDD"/>
                  </a:outerShdw>
                </a:effectLst>
                <a:latin typeface="Arial Narrow" charset="0"/>
                <a:ea typeface="SimSun" charset="0"/>
                <a:cs typeface="SimSun" charset="0"/>
              </a:rPr>
              <a:t>Computational intensive; very slow for full-chip simulation</a:t>
            </a:r>
            <a:endParaRPr lang="en-US" altLang="zh-CN" sz="800">
              <a:solidFill>
                <a:srgbClr val="1F366F"/>
              </a:solidFill>
              <a:latin typeface="Arial Narrow" charset="0"/>
              <a:ea typeface="SimSun" charset="0"/>
              <a:cs typeface="SimSun" charset="0"/>
            </a:endParaRPr>
          </a:p>
        </p:txBody>
      </p:sp>
      <p:pic>
        <p:nvPicPr>
          <p:cNvPr id="1946629" name="Picture 5" descr="xd1000_mb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3236913"/>
            <a:ext cx="4189412" cy="2898775"/>
          </a:xfrm>
          <a:prstGeom prst="rect">
            <a:avLst/>
          </a:prstGeom>
          <a:noFill/>
          <a:extLst>
            <a:ext uri="{909E8E84-426E-40dd-AFC4-6F175D3DCCD1}">
              <a14:hiddenFill xmlns:a14="http://schemas.microsoft.com/office/drawing/2010/main">
                <a:solidFill>
                  <a:srgbClr val="FFFFFF"/>
                </a:solidFill>
              </a14:hiddenFill>
            </a:ext>
          </a:extLst>
        </p:spPr>
      </p:pic>
      <p:sp>
        <p:nvSpPr>
          <p:cNvPr id="1946630" name="Text Box 6"/>
          <p:cNvSpPr txBox="1">
            <a:spLocks noChangeArrowheads="1"/>
          </p:cNvSpPr>
          <p:nvPr/>
        </p:nvSpPr>
        <p:spPr bwMode="auto">
          <a:xfrm>
            <a:off x="5541963" y="4467225"/>
            <a:ext cx="3302000" cy="10461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61" tIns="48331" rIns="96661" bIns="48331">
            <a:spAutoFit/>
          </a:bodyPr>
          <a:lstStyle>
            <a:lvl1pPr algn="l" defTabSz="966788" eaLnBrk="0" hangingPunct="0">
              <a:spcBef>
                <a:spcPct val="0"/>
              </a:spcBef>
              <a:defRPr sz="2400">
                <a:solidFill>
                  <a:schemeClr val="tx1"/>
                </a:solidFill>
                <a:latin typeface="Arial Narrow" charset="0"/>
                <a:ea typeface="ＭＳ Ｐゴシック" charset="0"/>
              </a:defRPr>
            </a:lvl1pPr>
            <a:lvl2pPr marL="482600" algn="l" defTabSz="966788" eaLnBrk="0" hangingPunct="0">
              <a:spcBef>
                <a:spcPct val="0"/>
              </a:spcBef>
              <a:defRPr sz="2400">
                <a:solidFill>
                  <a:schemeClr val="tx1"/>
                </a:solidFill>
                <a:latin typeface="Arial Narrow" charset="0"/>
                <a:ea typeface="ＭＳ Ｐゴシック" charset="0"/>
              </a:defRPr>
            </a:lvl2pPr>
            <a:lvl3pPr marL="966788" algn="l" defTabSz="966788" eaLnBrk="0" hangingPunct="0">
              <a:spcBef>
                <a:spcPct val="0"/>
              </a:spcBef>
              <a:defRPr sz="2400">
                <a:solidFill>
                  <a:schemeClr val="tx1"/>
                </a:solidFill>
                <a:latin typeface="Arial Narrow" charset="0"/>
                <a:ea typeface="ＭＳ Ｐゴシック" charset="0"/>
              </a:defRPr>
            </a:lvl3pPr>
            <a:lvl4pPr marL="1449388" algn="l" defTabSz="966788" eaLnBrk="0" hangingPunct="0">
              <a:spcBef>
                <a:spcPct val="0"/>
              </a:spcBef>
              <a:defRPr sz="2400">
                <a:solidFill>
                  <a:schemeClr val="tx1"/>
                </a:solidFill>
                <a:latin typeface="Arial Narrow" charset="0"/>
                <a:ea typeface="ＭＳ Ｐゴシック" charset="0"/>
              </a:defRPr>
            </a:lvl4pPr>
            <a:lvl5pPr marL="1933575" algn="l" defTabSz="966788" eaLnBrk="0" hangingPunct="0">
              <a:spcBef>
                <a:spcPct val="0"/>
              </a:spcBef>
              <a:defRPr sz="2400">
                <a:solidFill>
                  <a:schemeClr val="tx1"/>
                </a:solidFill>
                <a:latin typeface="Arial Narrow" charset="0"/>
                <a:ea typeface="ＭＳ Ｐゴシック" charset="0"/>
              </a:defRPr>
            </a:lvl5pPr>
            <a:lvl6pPr marL="2390775" defTabSz="966788" eaLnBrk="0" fontAlgn="base" hangingPunct="0">
              <a:spcBef>
                <a:spcPct val="0"/>
              </a:spcBef>
              <a:spcAft>
                <a:spcPct val="0"/>
              </a:spcAft>
              <a:defRPr sz="2400">
                <a:solidFill>
                  <a:schemeClr val="tx1"/>
                </a:solidFill>
                <a:latin typeface="Arial Narrow" charset="0"/>
                <a:ea typeface="ＭＳ Ｐゴシック" charset="0"/>
              </a:defRPr>
            </a:lvl6pPr>
            <a:lvl7pPr marL="2847975" defTabSz="966788" eaLnBrk="0" fontAlgn="base" hangingPunct="0">
              <a:spcBef>
                <a:spcPct val="0"/>
              </a:spcBef>
              <a:spcAft>
                <a:spcPct val="0"/>
              </a:spcAft>
              <a:defRPr sz="2400">
                <a:solidFill>
                  <a:schemeClr val="tx1"/>
                </a:solidFill>
                <a:latin typeface="Arial Narrow" charset="0"/>
                <a:ea typeface="ＭＳ Ｐゴシック" charset="0"/>
              </a:defRPr>
            </a:lvl7pPr>
            <a:lvl8pPr marL="3305175" defTabSz="966788" eaLnBrk="0" fontAlgn="base" hangingPunct="0">
              <a:spcBef>
                <a:spcPct val="0"/>
              </a:spcBef>
              <a:spcAft>
                <a:spcPct val="0"/>
              </a:spcAft>
              <a:defRPr sz="2400">
                <a:solidFill>
                  <a:schemeClr val="tx1"/>
                </a:solidFill>
                <a:latin typeface="Arial Narrow" charset="0"/>
                <a:ea typeface="ＭＳ Ｐゴシック" charset="0"/>
              </a:defRPr>
            </a:lvl8pPr>
            <a:lvl9pPr marL="3762375" defTabSz="966788"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lnSpc>
                <a:spcPct val="60000"/>
              </a:lnSpc>
              <a:spcBef>
                <a:spcPct val="50000"/>
              </a:spcBef>
            </a:pPr>
            <a:endParaRPr lang="zh-CN" altLang="en-US" sz="1700" i="1">
              <a:ea typeface="SimSun" charset="0"/>
              <a:cs typeface="SimSun" charset="0"/>
            </a:endParaRPr>
          </a:p>
          <a:p>
            <a:pPr eaLnBrk="1" hangingPunct="1"/>
            <a:r>
              <a:rPr lang="en-US" altLang="zh-CN" sz="1700" i="1">
                <a:solidFill>
                  <a:schemeClr val="hlink"/>
                </a:solidFill>
                <a:ea typeface="SimSun" charset="0"/>
                <a:cs typeface="SimSun" charset="0"/>
              </a:rPr>
              <a:t>15X+ Performance Improvement vs. </a:t>
            </a:r>
          </a:p>
          <a:p>
            <a:pPr eaLnBrk="1" hangingPunct="1"/>
            <a:r>
              <a:rPr lang="en-US" altLang="zh-CN" sz="1700" i="1">
                <a:solidFill>
                  <a:schemeClr val="hlink"/>
                </a:solidFill>
                <a:ea typeface="SimSun" charset="0"/>
                <a:cs typeface="SimSun" charset="0"/>
              </a:rPr>
              <a:t>AMD Opteron 2.2GHz Processor with automated compilation</a:t>
            </a:r>
            <a:endParaRPr lang="zh-CN" altLang="en-US" sz="1700" i="1" baseline="30000">
              <a:solidFill>
                <a:schemeClr val="hlink"/>
              </a:solidFill>
              <a:ea typeface="SimSun" charset="0"/>
              <a:cs typeface="SimSun" charset="0"/>
            </a:endParaRPr>
          </a:p>
        </p:txBody>
      </p:sp>
      <p:sp>
        <p:nvSpPr>
          <p:cNvPr id="1946631" name="Rectangle 7"/>
          <p:cNvSpPr>
            <a:spLocks noChangeArrowheads="1"/>
          </p:cNvSpPr>
          <p:nvPr/>
        </p:nvSpPr>
        <p:spPr bwMode="auto">
          <a:xfrm>
            <a:off x="107950" y="6046788"/>
            <a:ext cx="5183188" cy="4937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332" tIns="48667" rIns="97332" bIns="48667"/>
          <a:lstStyle/>
          <a:p>
            <a:pPr algn="l" eaLnBrk="0" hangingPunct="0">
              <a:lnSpc>
                <a:spcPct val="105000"/>
              </a:lnSpc>
              <a:spcBef>
                <a:spcPct val="30000"/>
              </a:spcBef>
              <a:buClr>
                <a:srgbClr val="660066"/>
              </a:buClr>
              <a:buSzPct val="75000"/>
              <a:buFont typeface="Monotype Sorts" charset="0"/>
              <a:buChar char="u"/>
            </a:pPr>
            <a:r>
              <a:rPr lang="en-US" altLang="zh-CN" sz="1600">
                <a:effectLst>
                  <a:outerShdw blurRad="38100" dist="38100" dir="2700000" algn="tl">
                    <a:srgbClr val="DDDDDD"/>
                  </a:outerShdw>
                </a:effectLst>
                <a:latin typeface="Arial Narrow" charset="0"/>
                <a:ea typeface="SimSun" charset="0"/>
                <a:cs typeface="SimSun" charset="0"/>
              </a:rPr>
              <a:t>XtremeData X1000 development system (</a:t>
            </a:r>
            <a:r>
              <a:rPr lang="en-US" altLang="zh-CN" sz="1300">
                <a:effectLst>
                  <a:outerShdw blurRad="38100" dist="38100" dir="2700000" algn="tl">
                    <a:srgbClr val="DDDDDD"/>
                  </a:outerShdw>
                </a:effectLst>
                <a:latin typeface="Arial Narrow" charset="0"/>
                <a:ea typeface="SimSun" charset="0"/>
                <a:cs typeface="SimSun" charset="0"/>
              </a:rPr>
              <a:t>AMD Opteron + Altera StratixII EP2S180)</a:t>
            </a:r>
            <a:endParaRPr lang="en-US" altLang="zh-CN" sz="700">
              <a:latin typeface="Arial Narrow" charset="0"/>
              <a:ea typeface="SimSun" charset="0"/>
              <a:cs typeface="SimSun" charset="0"/>
            </a:endParaRPr>
          </a:p>
        </p:txBody>
      </p:sp>
      <p:grpSp>
        <p:nvGrpSpPr>
          <p:cNvPr id="1946632" name="Group 8"/>
          <p:cNvGrpSpPr>
            <a:grpSpLocks/>
          </p:cNvGrpSpPr>
          <p:nvPr/>
        </p:nvGrpSpPr>
        <p:grpSpPr bwMode="auto">
          <a:xfrm>
            <a:off x="5915025" y="3154363"/>
            <a:ext cx="2257425" cy="700087"/>
            <a:chOff x="497" y="1828"/>
            <a:chExt cx="1421" cy="440"/>
          </a:xfrm>
        </p:grpSpPr>
        <p:sp>
          <p:nvSpPr>
            <p:cNvPr id="1946633" name="AutoShape 9"/>
            <p:cNvSpPr>
              <a:spLocks noChangeArrowheads="1"/>
            </p:cNvSpPr>
            <p:nvPr/>
          </p:nvSpPr>
          <p:spPr bwMode="auto">
            <a:xfrm>
              <a:off x="497" y="1828"/>
              <a:ext cx="1422" cy="441"/>
            </a:xfrm>
            <a:prstGeom prst="roundRect">
              <a:avLst>
                <a:gd name="adj" fmla="val 16588"/>
              </a:avLst>
            </a:prstGeom>
            <a:gradFill rotWithShape="0">
              <a:gsLst>
                <a:gs pos="0">
                  <a:srgbClr val="66CCFF"/>
                </a:gs>
                <a:gs pos="100000">
                  <a:srgbClr val="FFFFFF"/>
                </a:gs>
              </a:gsLst>
              <a:lin ang="5400000" scaled="1"/>
            </a:gradFill>
            <a:ln w="22320">
              <a:solidFill>
                <a:srgbClr val="000000"/>
              </a:solidFill>
              <a:round/>
              <a:headEnd/>
              <a:tailEnd/>
            </a:ln>
          </p:spPr>
          <p:txBody>
            <a:bodyPr wrap="none" anchor="ctr"/>
            <a:lstStyle/>
            <a:p>
              <a:endParaRPr lang="en-US"/>
            </a:p>
          </p:txBody>
        </p:sp>
        <p:sp>
          <p:nvSpPr>
            <p:cNvPr id="1946634" name="AutoShape 10"/>
            <p:cNvSpPr>
              <a:spLocks noChangeArrowheads="1"/>
            </p:cNvSpPr>
            <p:nvPr/>
          </p:nvSpPr>
          <p:spPr bwMode="auto">
            <a:xfrm>
              <a:off x="521" y="1853"/>
              <a:ext cx="1373" cy="392"/>
            </a:xfrm>
            <a:prstGeom prst="roundRect">
              <a:avLst>
                <a:gd name="adj" fmla="val 25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ctr"/>
            <a:lstStyle/>
            <a:p>
              <a:pPr defTabSz="966788" eaLnBrk="0" hangingPunct="0">
                <a:lnSpc>
                  <a:spcPct val="99000"/>
                </a:lnSpc>
                <a:spcBef>
                  <a:spcPct val="0"/>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r>
                <a:rPr lang="en-GB" sz="2100">
                  <a:latin typeface="Arial Narrow" charset="0"/>
                  <a:ea typeface="SimSun" charset="0"/>
                  <a:cs typeface="SimSun" charset="0"/>
                </a:rPr>
                <a:t>AutoPilot</a:t>
              </a:r>
              <a:r>
                <a:rPr lang="en-GB" sz="2100" baseline="30000">
                  <a:latin typeface="Arial Narrow" charset="0"/>
                  <a:ea typeface="SimSun" charset="0"/>
                  <a:cs typeface="SimSun" charset="0"/>
                </a:rPr>
                <a:t>TM</a:t>
              </a:r>
              <a:r>
                <a:rPr lang="en-GB" sz="2100">
                  <a:latin typeface="Arial Narrow" charset="0"/>
                  <a:ea typeface="SimSun" charset="0"/>
                  <a:cs typeface="SimSun" charset="0"/>
                </a:rPr>
                <a:t> </a:t>
              </a:r>
              <a:br>
                <a:rPr lang="en-GB" sz="2100">
                  <a:latin typeface="Arial Narrow" charset="0"/>
                  <a:ea typeface="SimSun" charset="0"/>
                  <a:cs typeface="SimSun" charset="0"/>
                </a:rPr>
              </a:br>
              <a:r>
                <a:rPr lang="en-GB" sz="2100">
                  <a:latin typeface="Arial Narrow" charset="0"/>
                  <a:ea typeface="SimSun" charset="0"/>
                  <a:cs typeface="SimSun" charset="0"/>
                </a:rPr>
                <a:t>Synthesis Tool</a:t>
              </a:r>
            </a:p>
          </p:txBody>
        </p:sp>
      </p:grpSp>
      <p:sp>
        <p:nvSpPr>
          <p:cNvPr id="1946635" name="Freeform 11"/>
          <p:cNvSpPr>
            <a:spLocks/>
          </p:cNvSpPr>
          <p:nvPr/>
        </p:nvSpPr>
        <p:spPr bwMode="auto">
          <a:xfrm>
            <a:off x="3708400" y="3867150"/>
            <a:ext cx="3313113" cy="330200"/>
          </a:xfrm>
          <a:custGeom>
            <a:avLst/>
            <a:gdLst>
              <a:gd name="T0" fmla="*/ 1669 w 1669"/>
              <a:gd name="T1" fmla="*/ 0 h 387"/>
              <a:gd name="T2" fmla="*/ 1669 w 1669"/>
              <a:gd name="T3" fmla="*/ 387 h 387"/>
              <a:gd name="T4" fmla="*/ 0 w 1669"/>
              <a:gd name="T5" fmla="*/ 387 h 387"/>
            </a:gdLst>
            <a:ahLst/>
            <a:cxnLst>
              <a:cxn ang="0">
                <a:pos x="T0" y="T1"/>
              </a:cxn>
              <a:cxn ang="0">
                <a:pos x="T2" y="T3"/>
              </a:cxn>
              <a:cxn ang="0">
                <a:pos x="T4" y="T5"/>
              </a:cxn>
            </a:cxnLst>
            <a:rect l="0" t="0" r="r" b="b"/>
            <a:pathLst>
              <a:path w="1669" h="387">
                <a:moveTo>
                  <a:pt x="1669" y="0"/>
                </a:moveTo>
                <a:lnTo>
                  <a:pt x="1669" y="387"/>
                </a:lnTo>
                <a:lnTo>
                  <a:pt x="0" y="387"/>
                </a:lnTo>
              </a:path>
            </a:pathLst>
          </a:custGeom>
          <a:noFill/>
          <a:ln w="508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946636" name="Line 12"/>
          <p:cNvSpPr>
            <a:spLocks noChangeShapeType="1"/>
          </p:cNvSpPr>
          <p:nvPr/>
        </p:nvSpPr>
        <p:spPr bwMode="auto">
          <a:xfrm>
            <a:off x="7021513" y="2797175"/>
            <a:ext cx="0" cy="357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1946637" name="Group 13"/>
          <p:cNvGrpSpPr>
            <a:grpSpLocks/>
          </p:cNvGrpSpPr>
          <p:nvPr/>
        </p:nvGrpSpPr>
        <p:grpSpPr bwMode="auto">
          <a:xfrm>
            <a:off x="5484813" y="1230313"/>
            <a:ext cx="3359150" cy="1574800"/>
            <a:chOff x="333" y="1109"/>
            <a:chExt cx="1749" cy="455"/>
          </a:xfrm>
        </p:grpSpPr>
        <p:grpSp>
          <p:nvGrpSpPr>
            <p:cNvPr id="1946638" name="Group 14"/>
            <p:cNvGrpSpPr>
              <a:grpSpLocks/>
            </p:cNvGrpSpPr>
            <p:nvPr/>
          </p:nvGrpSpPr>
          <p:grpSpPr bwMode="auto">
            <a:xfrm>
              <a:off x="333" y="1109"/>
              <a:ext cx="1749" cy="455"/>
              <a:chOff x="333" y="1109"/>
              <a:chExt cx="1749" cy="455"/>
            </a:xfrm>
          </p:grpSpPr>
          <p:sp>
            <p:nvSpPr>
              <p:cNvPr id="1946639" name="Freeform 15"/>
              <p:cNvSpPr>
                <a:spLocks noChangeArrowheads="1"/>
              </p:cNvSpPr>
              <p:nvPr/>
            </p:nvSpPr>
            <p:spPr bwMode="auto">
              <a:xfrm>
                <a:off x="333" y="1109"/>
                <a:ext cx="1750" cy="456"/>
              </a:xfrm>
              <a:custGeom>
                <a:avLst/>
                <a:gdLst>
                  <a:gd name="T0" fmla="*/ 0 w 7718"/>
                  <a:gd name="T1" fmla="*/ 0 h 2012"/>
                  <a:gd name="T2" fmla="*/ 7717 w 7718"/>
                  <a:gd name="T3" fmla="*/ 0 h 2012"/>
                  <a:gd name="T4" fmla="*/ 7717 w 7718"/>
                  <a:gd name="T5" fmla="*/ 1551 h 2012"/>
                  <a:gd name="T6" fmla="*/ 5953 w 7718"/>
                  <a:gd name="T7" fmla="*/ 2011 h 2012"/>
                  <a:gd name="T8" fmla="*/ 0 w 7718"/>
                  <a:gd name="T9" fmla="*/ 2011 h 2012"/>
                  <a:gd name="T10" fmla="*/ 0 w 7718"/>
                  <a:gd name="T11" fmla="*/ 0 h 2012"/>
                </a:gdLst>
                <a:ahLst/>
                <a:cxnLst>
                  <a:cxn ang="0">
                    <a:pos x="T0" y="T1"/>
                  </a:cxn>
                  <a:cxn ang="0">
                    <a:pos x="T2" y="T3"/>
                  </a:cxn>
                  <a:cxn ang="0">
                    <a:pos x="T4" y="T5"/>
                  </a:cxn>
                  <a:cxn ang="0">
                    <a:pos x="T6" y="T7"/>
                  </a:cxn>
                  <a:cxn ang="0">
                    <a:pos x="T8" y="T9"/>
                  </a:cxn>
                  <a:cxn ang="0">
                    <a:pos x="T10" y="T11"/>
                  </a:cxn>
                </a:cxnLst>
                <a:rect l="0" t="0" r="r" b="b"/>
                <a:pathLst>
                  <a:path w="7718" h="2012">
                    <a:moveTo>
                      <a:pt x="0" y="0"/>
                    </a:moveTo>
                    <a:lnTo>
                      <a:pt x="7717" y="0"/>
                    </a:lnTo>
                    <a:lnTo>
                      <a:pt x="7717" y="1551"/>
                    </a:lnTo>
                    <a:lnTo>
                      <a:pt x="5953" y="2011"/>
                    </a:lnTo>
                    <a:lnTo>
                      <a:pt x="0" y="2011"/>
                    </a:lnTo>
                    <a:lnTo>
                      <a:pt x="0" y="0"/>
                    </a:lnTo>
                  </a:path>
                </a:pathLst>
              </a:custGeom>
              <a:gradFill rotWithShape="0">
                <a:gsLst>
                  <a:gs pos="0">
                    <a:srgbClr val="FFFF99"/>
                  </a:gs>
                  <a:gs pos="100000">
                    <a:srgbClr val="FFFFFF"/>
                  </a:gs>
                </a:gsLst>
                <a:lin ang="5400000" scaled="1"/>
              </a:gradFill>
              <a:ln w="22320">
                <a:solidFill>
                  <a:srgbClr val="000000"/>
                </a:solidFill>
                <a:round/>
                <a:headEnd/>
                <a:tailEnd/>
              </a:ln>
            </p:spPr>
            <p:txBody>
              <a:bodyPr wrap="none" anchor="ctr"/>
              <a:lstStyle/>
              <a:p>
                <a:endParaRPr lang="en-US"/>
              </a:p>
            </p:txBody>
          </p:sp>
          <p:sp>
            <p:nvSpPr>
              <p:cNvPr id="1946640" name="Freeform 16"/>
              <p:cNvSpPr>
                <a:spLocks noChangeArrowheads="1"/>
              </p:cNvSpPr>
              <p:nvPr/>
            </p:nvSpPr>
            <p:spPr bwMode="auto">
              <a:xfrm>
                <a:off x="1683" y="1461"/>
                <a:ext cx="400" cy="105"/>
              </a:xfrm>
              <a:custGeom>
                <a:avLst/>
                <a:gdLst>
                  <a:gd name="T0" fmla="*/ 0 w 1765"/>
                  <a:gd name="T1" fmla="*/ 460 h 461"/>
                  <a:gd name="T2" fmla="*/ 457 w 1765"/>
                  <a:gd name="T3" fmla="*/ 0 h 461"/>
                  <a:gd name="T4" fmla="*/ 1764 w 1765"/>
                  <a:gd name="T5" fmla="*/ 0 h 461"/>
                  <a:gd name="T6" fmla="*/ 0 w 1765"/>
                  <a:gd name="T7" fmla="*/ 460 h 461"/>
                </a:gdLst>
                <a:ahLst/>
                <a:cxnLst>
                  <a:cxn ang="0">
                    <a:pos x="T0" y="T1"/>
                  </a:cxn>
                  <a:cxn ang="0">
                    <a:pos x="T2" y="T3"/>
                  </a:cxn>
                  <a:cxn ang="0">
                    <a:pos x="T4" y="T5"/>
                  </a:cxn>
                  <a:cxn ang="0">
                    <a:pos x="T6" y="T7"/>
                  </a:cxn>
                </a:cxnLst>
                <a:rect l="0" t="0" r="r" b="b"/>
                <a:pathLst>
                  <a:path w="1765" h="461">
                    <a:moveTo>
                      <a:pt x="0" y="460"/>
                    </a:moveTo>
                    <a:lnTo>
                      <a:pt x="457" y="0"/>
                    </a:lnTo>
                    <a:cubicBezTo>
                      <a:pt x="898" y="66"/>
                      <a:pt x="882" y="29"/>
                      <a:pt x="1764" y="0"/>
                    </a:cubicBezTo>
                    <a:lnTo>
                      <a:pt x="0" y="460"/>
                    </a:lnTo>
                  </a:path>
                </a:pathLst>
              </a:custGeom>
              <a:gradFill rotWithShape="0">
                <a:gsLst>
                  <a:gs pos="0">
                    <a:srgbClr val="FFFF99"/>
                  </a:gs>
                  <a:gs pos="100000">
                    <a:srgbClr val="FFFFFF"/>
                  </a:gs>
                </a:gsLst>
                <a:lin ang="5400000" scaled="1"/>
              </a:gradFill>
              <a:ln w="22320">
                <a:solidFill>
                  <a:srgbClr val="000000"/>
                </a:solidFill>
                <a:round/>
                <a:headEnd/>
                <a:tailEnd/>
              </a:ln>
            </p:spPr>
            <p:txBody>
              <a:bodyPr wrap="none" anchor="ctr"/>
              <a:lstStyle/>
              <a:p>
                <a:endParaRPr lang="en-US"/>
              </a:p>
            </p:txBody>
          </p:sp>
        </p:grpSp>
        <p:sp>
          <p:nvSpPr>
            <p:cNvPr id="1946641" name="AutoShape 17"/>
            <p:cNvSpPr>
              <a:spLocks noChangeArrowheads="1"/>
            </p:cNvSpPr>
            <p:nvPr/>
          </p:nvSpPr>
          <p:spPr bwMode="auto">
            <a:xfrm>
              <a:off x="333" y="1109"/>
              <a:ext cx="1750" cy="359"/>
            </a:xfrm>
            <a:prstGeom prst="roundRect">
              <a:avLst>
                <a:gd name="adj" fmla="val 27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ctr"/>
            <a:lstStyle/>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endParaRPr lang="en-GB" sz="2000">
                <a:latin typeface="Arial Narrow" charset="0"/>
                <a:ea typeface="SimSun" charset="0"/>
                <a:cs typeface="SimSun" charset="0"/>
              </a:endParaRPr>
            </a:p>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endParaRPr lang="en-GB" sz="2000">
                <a:latin typeface="Arial Narrow" charset="0"/>
                <a:ea typeface="SimSun" charset="0"/>
                <a:cs typeface="SimSun" charset="0"/>
              </a:endParaRPr>
            </a:p>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endParaRPr lang="en-GB" sz="2000">
                <a:latin typeface="Arial Narrow" charset="0"/>
                <a:ea typeface="SimSun" charset="0"/>
                <a:cs typeface="SimSun" charset="0"/>
              </a:endParaRPr>
            </a:p>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endParaRPr lang="en-GB" sz="2000">
                <a:latin typeface="Arial Narrow" charset="0"/>
                <a:ea typeface="SimSun" charset="0"/>
                <a:cs typeface="SimSun" charset="0"/>
              </a:endParaRPr>
            </a:p>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endParaRPr lang="en-GB" sz="2000">
                <a:latin typeface="Arial Narrow" charset="0"/>
                <a:ea typeface="SimSun" charset="0"/>
                <a:cs typeface="SimSun" charset="0"/>
              </a:endParaRPr>
            </a:p>
            <a:p>
              <a:pPr defTabSz="966788">
                <a:lnSpc>
                  <a:spcPct val="99000"/>
                </a:lnSpc>
                <a:spcBef>
                  <a:spcPts val="1188"/>
                </a:spcBef>
                <a:buClr>
                  <a:srgbClr val="000000"/>
                </a:buClr>
                <a:buSzPct val="100000"/>
                <a:buFont typeface="Arial Narrow"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pPr>
              <a:r>
                <a:rPr lang="en-GB" sz="2000">
                  <a:solidFill>
                    <a:schemeClr val="hlink"/>
                  </a:solidFill>
                  <a:latin typeface="Arial Narrow" charset="0"/>
                  <a:ea typeface="SimSun" charset="0"/>
                  <a:cs typeface="SimSun" charset="0"/>
                </a:rPr>
                <a:t>                     </a:t>
              </a:r>
              <a:r>
                <a:rPr lang="en-GB" sz="1800">
                  <a:solidFill>
                    <a:schemeClr val="hlink"/>
                  </a:solidFill>
                  <a:latin typeface="Arial Narrow" charset="0"/>
                  <a:ea typeface="SimSun" charset="0"/>
                  <a:cs typeface="SimSun" charset="0"/>
                </a:rPr>
                <a:t>Algorithm in C</a:t>
              </a:r>
            </a:p>
          </p:txBody>
        </p:sp>
      </p:grpSp>
      <p:sp>
        <p:nvSpPr>
          <p:cNvPr id="1946642" name="Text Box 18"/>
          <p:cNvSpPr txBox="1">
            <a:spLocks noChangeArrowheads="1"/>
          </p:cNvSpPr>
          <p:nvPr/>
        </p:nvSpPr>
        <p:spPr bwMode="auto">
          <a:xfrm>
            <a:off x="5435600" y="1189038"/>
            <a:ext cx="3455988"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lgn="l" eaLnBrk="0" hangingPunct="0">
              <a:spcBef>
                <a:spcPct val="0"/>
              </a:spcBef>
              <a:defRPr sz="2400">
                <a:solidFill>
                  <a:schemeClr val="tx1"/>
                </a:solidFill>
                <a:latin typeface="Arial Narrow" charset="0"/>
                <a:ea typeface="ＭＳ Ｐゴシック" charset="0"/>
              </a:defRPr>
            </a:lvl1pPr>
            <a:lvl2pPr algn="l" eaLnBrk="0" hangingPunct="0">
              <a:spcBef>
                <a:spcPct val="0"/>
              </a:spcBef>
              <a:defRPr sz="2400">
                <a:solidFill>
                  <a:schemeClr val="tx1"/>
                </a:solidFill>
                <a:latin typeface="Arial Narrow" charset="0"/>
                <a:ea typeface="ＭＳ Ｐゴシック" charset="0"/>
              </a:defRPr>
            </a:lvl2pPr>
            <a:lvl3pPr algn="l" eaLnBrk="0" hangingPunct="0">
              <a:spcBef>
                <a:spcPct val="0"/>
              </a:spcBef>
              <a:defRPr sz="2400">
                <a:solidFill>
                  <a:schemeClr val="tx1"/>
                </a:solidFill>
                <a:latin typeface="Arial Narrow" charset="0"/>
                <a:ea typeface="ＭＳ Ｐゴシック" charset="0"/>
              </a:defRPr>
            </a:lvl3pPr>
            <a:lvl4pPr algn="l" eaLnBrk="0" hangingPunct="0">
              <a:spcBef>
                <a:spcPct val="0"/>
              </a:spcBef>
              <a:defRPr sz="2400">
                <a:solidFill>
                  <a:schemeClr val="tx1"/>
                </a:solidFill>
                <a:latin typeface="Arial Narrow" charset="0"/>
                <a:ea typeface="ＭＳ Ｐゴシック" charset="0"/>
              </a:defRPr>
            </a:lvl4pPr>
            <a:lvl5pPr algn="l" eaLnBrk="0" hangingPunct="0">
              <a:spcBef>
                <a:spcPct val="0"/>
              </a:spcBef>
              <a:defRPr sz="2400">
                <a:solidFill>
                  <a:schemeClr val="tx1"/>
                </a:solidFill>
                <a:latin typeface="Arial Narrow" charset="0"/>
                <a:ea typeface="ＭＳ Ｐゴシック" charset="0"/>
              </a:defRPr>
            </a:lvl5pPr>
            <a:lvl6pPr eaLnBrk="0" fontAlgn="base" hangingPunct="0">
              <a:spcBef>
                <a:spcPct val="0"/>
              </a:spcBef>
              <a:spcAft>
                <a:spcPct val="0"/>
              </a:spcAft>
              <a:defRPr sz="2400">
                <a:solidFill>
                  <a:schemeClr val="tx1"/>
                </a:solidFill>
                <a:latin typeface="Arial Narrow" charset="0"/>
                <a:ea typeface="ＭＳ Ｐゴシック" charset="0"/>
              </a:defRPr>
            </a:lvl6pPr>
            <a:lvl7pPr eaLnBrk="0" fontAlgn="base" hangingPunct="0">
              <a:spcBef>
                <a:spcPct val="0"/>
              </a:spcBef>
              <a:spcAft>
                <a:spcPct val="0"/>
              </a:spcAft>
              <a:defRPr sz="2400">
                <a:solidFill>
                  <a:schemeClr val="tx1"/>
                </a:solidFill>
                <a:latin typeface="Arial Narrow" charset="0"/>
                <a:ea typeface="ＭＳ Ｐゴシック" charset="0"/>
              </a:defRPr>
            </a:lvl7pPr>
            <a:lvl8pPr eaLnBrk="0" fontAlgn="base" hangingPunct="0">
              <a:spcBef>
                <a:spcPct val="0"/>
              </a:spcBef>
              <a:spcAft>
                <a:spcPct val="0"/>
              </a:spcAft>
              <a:defRPr sz="2400">
                <a:solidFill>
                  <a:schemeClr val="tx1"/>
                </a:solidFill>
                <a:latin typeface="Arial Narrow" charset="0"/>
                <a:ea typeface="ＭＳ Ｐゴシック" charset="0"/>
              </a:defRPr>
            </a:lvl8pPr>
            <a:lvl9pPr eaLnBrk="0" fontAlgn="base" hangingPunct="0">
              <a:spcBef>
                <a:spcPct val="0"/>
              </a:spcBef>
              <a:spcAft>
                <a:spcPct val="0"/>
              </a:spcAft>
              <a:defRPr sz="2400">
                <a:solidFill>
                  <a:schemeClr val="tx1"/>
                </a:solidFill>
                <a:latin typeface="Arial Narrow" charset="0"/>
                <a:ea typeface="ＭＳ Ｐゴシック" charset="0"/>
              </a:defRPr>
            </a:lvl9pPr>
          </a:lstStyle>
          <a:p>
            <a:pPr>
              <a:spcBef>
                <a:spcPct val="20000"/>
              </a:spcBef>
              <a:buClr>
                <a:srgbClr val="FF0000"/>
              </a:buClr>
              <a:buSzPct val="125000"/>
            </a:pPr>
            <a:r>
              <a:rPr lang="en-US" altLang="zh-CN" sz="2000">
                <a:latin typeface="Symbol" charset="0"/>
                <a:ea typeface="SimSun" charset="0"/>
                <a:cs typeface="SimSun" charset="0"/>
              </a:rPr>
              <a:t>I(</a:t>
            </a:r>
            <a:r>
              <a:rPr lang="en-US" altLang="zh-CN" sz="2000">
                <a:latin typeface="Myriad Pro" charset="0"/>
                <a:ea typeface="SimSun" charset="0"/>
                <a:cs typeface="SimSun" charset="0"/>
              </a:rPr>
              <a:t>x</a:t>
            </a:r>
            <a:r>
              <a:rPr lang="en-US" altLang="zh-CN" sz="2000">
                <a:latin typeface="Symbol" charset="0"/>
                <a:ea typeface="SimSun" charset="0"/>
                <a:cs typeface="SimSun" charset="0"/>
              </a:rPr>
              <a:t>,</a:t>
            </a:r>
            <a:r>
              <a:rPr lang="en-US" altLang="zh-CN" sz="2000">
                <a:latin typeface="Myriad Pro" charset="0"/>
                <a:ea typeface="SimSun" charset="0"/>
                <a:cs typeface="SimSun" charset="0"/>
              </a:rPr>
              <a:t>y</a:t>
            </a:r>
            <a:r>
              <a:rPr lang="en-US" altLang="zh-CN" sz="2000">
                <a:latin typeface="Symbol" charset="0"/>
                <a:ea typeface="SimSun" charset="0"/>
                <a:cs typeface="SimSun" charset="0"/>
              </a:rPr>
              <a:t>) = S l</a:t>
            </a:r>
            <a:r>
              <a:rPr lang="en-US" altLang="zh-CN" sz="2000" baseline="-25000">
                <a:latin typeface="Symbol" charset="0"/>
                <a:ea typeface="SimSun" charset="0"/>
                <a:cs typeface="SimSun" charset="0"/>
              </a:rPr>
              <a:t>k</a:t>
            </a:r>
            <a:r>
              <a:rPr lang="en-US" altLang="zh-CN" sz="2000">
                <a:latin typeface="Symbol" charset="0"/>
                <a:ea typeface="SimSun" charset="0"/>
                <a:cs typeface="SimSun" charset="0"/>
              </a:rPr>
              <a:t> * </a:t>
            </a:r>
            <a:br>
              <a:rPr lang="en-US" altLang="zh-CN" sz="2000">
                <a:latin typeface="Symbol" charset="0"/>
                <a:ea typeface="SimSun" charset="0"/>
                <a:cs typeface="SimSun" charset="0"/>
              </a:rPr>
            </a:br>
            <a:r>
              <a:rPr lang="en-US" altLang="zh-CN" sz="2000">
                <a:latin typeface="Symbol" charset="0"/>
                <a:ea typeface="SimSun" charset="0"/>
                <a:cs typeface="SimSun" charset="0"/>
              </a:rPr>
              <a:t>| S t [y</a:t>
            </a:r>
            <a:r>
              <a:rPr lang="en-US" altLang="zh-CN" sz="2000" baseline="-25000">
                <a:latin typeface="Symbol" charset="0"/>
                <a:ea typeface="SimSun" charset="0"/>
                <a:cs typeface="SimSun" charset="0"/>
              </a:rPr>
              <a:t>k</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baseline="-25000">
                <a:latin typeface="Symbol" charset="0"/>
                <a:ea typeface="SimSun" charset="0"/>
                <a:cs typeface="SimSun" charset="0"/>
              </a:rPr>
              <a:t>1</a:t>
            </a:r>
            <a:r>
              <a:rPr lang="en-US" altLang="zh-CN" sz="2000">
                <a:latin typeface="Symbol" charset="0"/>
                <a:ea typeface="SimSun" charset="0"/>
                <a:cs typeface="SimSun" charset="0"/>
              </a:rPr>
              <a:t>, </a:t>
            </a:r>
            <a:r>
              <a:rPr lang="en-US" altLang="zh-CN" sz="2000">
                <a:latin typeface="Myriad Pro" charset="0"/>
                <a:ea typeface="SimSun" charset="0"/>
                <a:cs typeface="SimSun" charset="0"/>
              </a:rPr>
              <a:t>y</a:t>
            </a:r>
            <a:r>
              <a:rPr lang="en-US" altLang="zh-CN" sz="2000">
                <a:latin typeface="Symbol" charset="0"/>
                <a:ea typeface="SimSun" charset="0"/>
                <a:cs typeface="SimSun" charset="0"/>
              </a:rPr>
              <a:t>-</a:t>
            </a:r>
            <a:r>
              <a:rPr lang="en-US" altLang="zh-CN" sz="2000">
                <a:latin typeface="Myriad Pro" charset="0"/>
                <a:ea typeface="SimSun" charset="0"/>
                <a:cs typeface="SimSun" charset="0"/>
              </a:rPr>
              <a:t>y</a:t>
            </a:r>
            <a:r>
              <a:rPr lang="en-US" altLang="zh-CN" sz="2000" baseline="-25000">
                <a:latin typeface="Symbol" charset="0"/>
                <a:ea typeface="SimSun" charset="0"/>
                <a:cs typeface="SimSun" charset="0"/>
              </a:rPr>
              <a:t>1</a:t>
            </a:r>
            <a:r>
              <a:rPr lang="en-US" altLang="zh-CN" sz="2000">
                <a:latin typeface="Symbol" charset="0"/>
                <a:ea typeface="SimSun" charset="0"/>
                <a:cs typeface="SimSun" charset="0"/>
              </a:rPr>
              <a:t>) - </a:t>
            </a:r>
          </a:p>
          <a:p>
            <a:pPr>
              <a:spcBef>
                <a:spcPct val="20000"/>
              </a:spcBef>
              <a:buClr>
                <a:srgbClr val="FF0000"/>
              </a:buClr>
              <a:buSzPct val="125000"/>
            </a:pPr>
            <a:r>
              <a:rPr lang="en-US" altLang="zh-CN" sz="2000">
                <a:latin typeface="Symbol" charset="0"/>
                <a:ea typeface="SimSun" charset="0"/>
                <a:cs typeface="SimSun" charset="0"/>
              </a:rPr>
              <a:t>y</a:t>
            </a:r>
            <a:r>
              <a:rPr lang="en-US" altLang="zh-CN" sz="2000" baseline="-25000">
                <a:latin typeface="Symbol" charset="0"/>
                <a:ea typeface="SimSun" charset="0"/>
                <a:cs typeface="SimSun" charset="0"/>
              </a:rPr>
              <a:t>k</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baseline="-25000">
                <a:latin typeface="Symbol" charset="0"/>
                <a:ea typeface="SimSun" charset="0"/>
                <a:cs typeface="SimSun" charset="0"/>
              </a:rPr>
              <a:t>2</a:t>
            </a:r>
            <a:r>
              <a:rPr lang="en-US" altLang="zh-CN" sz="2000">
                <a:latin typeface="Symbol" charset="0"/>
                <a:ea typeface="SimSun" charset="0"/>
                <a:cs typeface="SimSun" charset="0"/>
              </a:rPr>
              <a:t>, </a:t>
            </a:r>
            <a:r>
              <a:rPr lang="en-US" altLang="zh-CN" sz="2000">
                <a:latin typeface="Myriad Pro" charset="0"/>
                <a:ea typeface="SimSun" charset="0"/>
                <a:cs typeface="SimSun" charset="0"/>
              </a:rPr>
              <a:t>y</a:t>
            </a:r>
            <a:r>
              <a:rPr lang="en-US" altLang="zh-CN" sz="2000">
                <a:latin typeface="Symbol" charset="0"/>
                <a:ea typeface="SimSun" charset="0"/>
                <a:cs typeface="SimSun" charset="0"/>
              </a:rPr>
              <a:t>-</a:t>
            </a:r>
            <a:r>
              <a:rPr lang="en-US" altLang="zh-CN" sz="2000">
                <a:latin typeface="Myriad Pro" charset="0"/>
                <a:ea typeface="SimSun" charset="0"/>
                <a:cs typeface="SimSun" charset="0"/>
              </a:rPr>
              <a:t>y</a:t>
            </a:r>
            <a:r>
              <a:rPr lang="en-US" altLang="zh-CN" sz="2000" baseline="-25000">
                <a:latin typeface="Symbol" charset="0"/>
                <a:ea typeface="SimSun" charset="0"/>
                <a:cs typeface="SimSun" charset="0"/>
              </a:rPr>
              <a:t>1</a:t>
            </a:r>
            <a:r>
              <a:rPr lang="en-US" altLang="zh-CN" sz="2000">
                <a:latin typeface="Symbol" charset="0"/>
                <a:ea typeface="SimSun" charset="0"/>
                <a:cs typeface="SimSun" charset="0"/>
              </a:rPr>
              <a:t>) + y</a:t>
            </a:r>
            <a:r>
              <a:rPr lang="en-US" altLang="zh-CN" sz="2000" baseline="-25000">
                <a:latin typeface="Symbol" charset="0"/>
                <a:ea typeface="SimSun" charset="0"/>
                <a:cs typeface="SimSun" charset="0"/>
              </a:rPr>
              <a:t>k</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baseline="-25000">
                <a:latin typeface="Symbol" charset="0"/>
                <a:ea typeface="SimSun" charset="0"/>
                <a:cs typeface="SimSun" charset="0"/>
              </a:rPr>
              <a:t>2</a:t>
            </a:r>
            <a:r>
              <a:rPr lang="en-US" altLang="zh-CN" sz="2000">
                <a:latin typeface="Symbol" charset="0"/>
                <a:ea typeface="SimSun" charset="0"/>
                <a:cs typeface="SimSun" charset="0"/>
              </a:rPr>
              <a:t>, </a:t>
            </a:r>
            <a:r>
              <a:rPr lang="en-US" altLang="zh-CN" sz="2000">
                <a:latin typeface="Myriad Pro" charset="0"/>
                <a:ea typeface="SimSun" charset="0"/>
                <a:cs typeface="SimSun" charset="0"/>
              </a:rPr>
              <a:t>y</a:t>
            </a:r>
            <a:r>
              <a:rPr lang="en-US" altLang="zh-CN" sz="2000">
                <a:latin typeface="Symbol" charset="0"/>
                <a:ea typeface="SimSun" charset="0"/>
                <a:cs typeface="SimSun" charset="0"/>
              </a:rPr>
              <a:t>-</a:t>
            </a:r>
            <a:r>
              <a:rPr lang="en-US" altLang="zh-CN" sz="2000">
                <a:latin typeface="Myriad Pro" charset="0"/>
                <a:ea typeface="SimSun" charset="0"/>
                <a:cs typeface="SimSun" charset="0"/>
              </a:rPr>
              <a:t>y</a:t>
            </a:r>
            <a:r>
              <a:rPr lang="en-US" altLang="zh-CN" sz="2000" baseline="-25000">
                <a:latin typeface="Symbol" charset="0"/>
                <a:ea typeface="SimSun" charset="0"/>
                <a:cs typeface="SimSun" charset="0"/>
              </a:rPr>
              <a:t>2</a:t>
            </a:r>
            <a:r>
              <a:rPr lang="en-US" altLang="zh-CN" sz="2000">
                <a:latin typeface="Symbol" charset="0"/>
                <a:ea typeface="SimSun" charset="0"/>
                <a:cs typeface="SimSun" charset="0"/>
              </a:rPr>
              <a:t>) - y</a:t>
            </a:r>
            <a:r>
              <a:rPr lang="en-US" altLang="zh-CN" sz="2000" baseline="-25000">
                <a:latin typeface="Symbol" charset="0"/>
                <a:ea typeface="SimSun" charset="0"/>
                <a:cs typeface="SimSun" charset="0"/>
              </a:rPr>
              <a:t>k</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a:latin typeface="Symbol" charset="0"/>
                <a:ea typeface="SimSun" charset="0"/>
                <a:cs typeface="SimSun" charset="0"/>
              </a:rPr>
              <a:t>-</a:t>
            </a:r>
            <a:r>
              <a:rPr lang="en-US" altLang="zh-CN" sz="2000">
                <a:latin typeface="Myriad Pro" charset="0"/>
                <a:ea typeface="SimSun" charset="0"/>
                <a:cs typeface="SimSun" charset="0"/>
              </a:rPr>
              <a:t>x</a:t>
            </a:r>
            <a:r>
              <a:rPr lang="en-US" altLang="zh-CN" sz="2000" baseline="-25000">
                <a:latin typeface="Symbol" charset="0"/>
                <a:ea typeface="SimSun" charset="0"/>
                <a:cs typeface="SimSun" charset="0"/>
              </a:rPr>
              <a:t>1</a:t>
            </a:r>
            <a:r>
              <a:rPr lang="en-US" altLang="zh-CN" sz="2000">
                <a:latin typeface="Symbol" charset="0"/>
                <a:ea typeface="SimSun" charset="0"/>
                <a:cs typeface="SimSun" charset="0"/>
              </a:rPr>
              <a:t>, </a:t>
            </a:r>
            <a:r>
              <a:rPr lang="en-US" altLang="zh-CN" sz="2000">
                <a:latin typeface="Myriad Pro" charset="0"/>
                <a:ea typeface="SimSun" charset="0"/>
                <a:cs typeface="SimSun" charset="0"/>
              </a:rPr>
              <a:t>y</a:t>
            </a:r>
            <a:r>
              <a:rPr lang="en-US" altLang="zh-CN" sz="2000">
                <a:latin typeface="Symbol" charset="0"/>
                <a:ea typeface="SimSun" charset="0"/>
                <a:cs typeface="SimSun" charset="0"/>
              </a:rPr>
              <a:t>-</a:t>
            </a:r>
            <a:r>
              <a:rPr lang="en-US" altLang="zh-CN" sz="2000">
                <a:latin typeface="Myriad Pro" charset="0"/>
                <a:ea typeface="SimSun" charset="0"/>
                <a:cs typeface="SimSun" charset="0"/>
              </a:rPr>
              <a:t>y</a:t>
            </a:r>
            <a:r>
              <a:rPr lang="en-US" altLang="zh-CN" sz="2000" baseline="-25000">
                <a:latin typeface="Symbol" charset="0"/>
                <a:ea typeface="SimSun" charset="0"/>
                <a:cs typeface="SimSun" charset="0"/>
              </a:rPr>
              <a:t>2</a:t>
            </a:r>
            <a:r>
              <a:rPr lang="en-US" altLang="zh-CN" sz="2000">
                <a:latin typeface="Symbol" charset="0"/>
                <a:ea typeface="SimSun" charset="0"/>
                <a:cs typeface="SimSun" charset="0"/>
              </a:rPr>
              <a:t>)] |</a:t>
            </a:r>
            <a:r>
              <a:rPr lang="en-US" altLang="zh-CN" sz="2000" baseline="30000">
                <a:latin typeface="Symbol" charset="0"/>
                <a:ea typeface="SimSun" charset="0"/>
                <a:cs typeface="SimSun" charset="0"/>
              </a:rPr>
              <a:t>2</a:t>
            </a:r>
          </a:p>
        </p:txBody>
      </p:sp>
    </p:spTree>
    <p:extLst>
      <p:ext uri="{BB962C8B-B14F-4D97-AF65-F5344CB8AC3E}">
        <p14:creationId xmlns:p14="http://schemas.microsoft.com/office/powerpoint/2010/main" val="1892607101"/>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dirty="0" smtClean="0">
                <a:ea typeface="宋体" charset="0"/>
                <a:cs typeface="宋体" charset="0"/>
              </a:rPr>
              <a:t>Needs for Automated Loop Transformations</a:t>
            </a:r>
            <a:endParaRPr lang="en-US" altLang="zh-CN" dirty="0">
              <a:ea typeface="宋体" charset="0"/>
              <a:cs typeface="宋体" charset="0"/>
            </a:endParaRPr>
          </a:p>
        </p:txBody>
      </p:sp>
      <p:sp>
        <p:nvSpPr>
          <p:cNvPr id="40281" name="AutoShape 345"/>
          <p:cNvSpPr>
            <a:spLocks noChangeArrowheads="1"/>
          </p:cNvSpPr>
          <p:nvPr/>
        </p:nvSpPr>
        <p:spPr bwMode="auto">
          <a:xfrm>
            <a:off x="3492500" y="1484313"/>
            <a:ext cx="1584325" cy="576262"/>
          </a:xfrm>
          <a:prstGeom prst="rightArrow">
            <a:avLst>
              <a:gd name="adj1" fmla="val 50000"/>
              <a:gd name="adj2" fmla="val 687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40282" name="Text Box 346"/>
          <p:cNvSpPr txBox="1">
            <a:spLocks noChangeArrowheads="1"/>
          </p:cNvSpPr>
          <p:nvPr/>
        </p:nvSpPr>
        <p:spPr bwMode="auto">
          <a:xfrm>
            <a:off x="3203575" y="1628775"/>
            <a:ext cx="208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1400" smtClean="0">
                <a:solidFill>
                  <a:srgbClr val="000000"/>
                </a:solidFill>
                <a:latin typeface="Times New Roman" charset="0"/>
                <a:ea typeface="宋体" charset="0"/>
                <a:cs typeface="宋体" charset="0"/>
              </a:rPr>
              <a:t>Loop interchange</a:t>
            </a:r>
          </a:p>
        </p:txBody>
      </p:sp>
      <p:sp>
        <p:nvSpPr>
          <p:cNvPr id="40283" name="Text Box 347"/>
          <p:cNvSpPr txBox="1">
            <a:spLocks noChangeArrowheads="1"/>
          </p:cNvSpPr>
          <p:nvPr/>
        </p:nvSpPr>
        <p:spPr bwMode="auto">
          <a:xfrm>
            <a:off x="396875" y="1341438"/>
            <a:ext cx="2879725"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400" smtClean="0">
                <a:solidFill>
                  <a:srgbClr val="000000"/>
                </a:solidFill>
                <a:latin typeface="Times New Roman" charset="0"/>
                <a:ea typeface="宋体" charset="0"/>
                <a:cs typeface="宋体" charset="0"/>
              </a:rPr>
              <a:t>Loop over pixels</a:t>
            </a:r>
          </a:p>
          <a:p>
            <a:pPr>
              <a:spcBef>
                <a:spcPct val="50000"/>
              </a:spcBef>
            </a:pPr>
            <a:r>
              <a:rPr lang="en-US" altLang="zh-CN" sz="1400" smtClean="0">
                <a:solidFill>
                  <a:srgbClr val="000000"/>
                </a:solidFill>
                <a:latin typeface="Times New Roman" charset="0"/>
                <a:ea typeface="宋体" charset="0"/>
                <a:cs typeface="宋体" charset="0"/>
              </a:rPr>
              <a:t>     Loop over kernels</a:t>
            </a:r>
          </a:p>
          <a:p>
            <a:pPr>
              <a:spcBef>
                <a:spcPct val="50000"/>
              </a:spcBef>
            </a:pPr>
            <a:r>
              <a:rPr lang="en-US" altLang="zh-CN" sz="1400" smtClean="0">
                <a:solidFill>
                  <a:srgbClr val="000000"/>
                </a:solidFill>
                <a:latin typeface="Times New Roman" charset="0"/>
                <a:ea typeface="宋体" charset="0"/>
                <a:cs typeface="宋体" charset="0"/>
              </a:rPr>
              <a:t>        Loop over layout corners</a:t>
            </a:r>
          </a:p>
        </p:txBody>
      </p:sp>
      <p:sp>
        <p:nvSpPr>
          <p:cNvPr id="40284" name="Text Box 348"/>
          <p:cNvSpPr txBox="1">
            <a:spLocks noChangeArrowheads="1"/>
          </p:cNvSpPr>
          <p:nvPr/>
        </p:nvSpPr>
        <p:spPr bwMode="auto">
          <a:xfrm>
            <a:off x="5148263" y="1412875"/>
            <a:ext cx="360045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400" smtClean="0">
                <a:solidFill>
                  <a:srgbClr val="000000"/>
                </a:solidFill>
                <a:latin typeface="Times New Roman" charset="0"/>
                <a:ea typeface="宋体" charset="0"/>
                <a:cs typeface="宋体" charset="0"/>
              </a:rPr>
              <a:t>Loop over kernels</a:t>
            </a:r>
          </a:p>
          <a:p>
            <a:pPr>
              <a:spcBef>
                <a:spcPct val="50000"/>
              </a:spcBef>
            </a:pPr>
            <a:r>
              <a:rPr lang="en-US" altLang="zh-CN" sz="1400" smtClean="0">
                <a:solidFill>
                  <a:srgbClr val="000000"/>
                </a:solidFill>
                <a:latin typeface="Times New Roman" charset="0"/>
                <a:ea typeface="宋体" charset="0"/>
                <a:cs typeface="宋体" charset="0"/>
              </a:rPr>
              <a:t>        Loop over layout corners</a:t>
            </a:r>
          </a:p>
          <a:p>
            <a:pPr>
              <a:spcBef>
                <a:spcPct val="50000"/>
              </a:spcBef>
            </a:pPr>
            <a:r>
              <a:rPr lang="en-US" altLang="zh-CN" sz="1400" smtClean="0">
                <a:solidFill>
                  <a:srgbClr val="000000"/>
                </a:solidFill>
                <a:latin typeface="Times New Roman" charset="0"/>
                <a:ea typeface="宋体" charset="0"/>
                <a:cs typeface="宋体" charset="0"/>
              </a:rPr>
              <a:t>              Loop over pixels</a:t>
            </a:r>
          </a:p>
        </p:txBody>
      </p:sp>
      <p:sp>
        <p:nvSpPr>
          <p:cNvPr id="40291" name="Rectangle 355"/>
          <p:cNvSpPr>
            <a:spLocks noChangeArrowheads="1"/>
          </p:cNvSpPr>
          <p:nvPr/>
        </p:nvSpPr>
        <p:spPr bwMode="auto">
          <a:xfrm>
            <a:off x="179388" y="2781300"/>
            <a:ext cx="381635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285750" indent="-285750" eaLnBrk="0" hangingPunct="0">
              <a:lnSpc>
                <a:spcPct val="125000"/>
              </a:lnSpc>
              <a:spcBef>
                <a:spcPct val="30000"/>
              </a:spcBef>
              <a:buClr>
                <a:srgbClr val="660066"/>
              </a:buClr>
              <a:buSzPct val="75000"/>
              <a:buFont typeface="Monotype Sorts" charset="0"/>
              <a:buChar char="u"/>
            </a:pPr>
            <a:r>
              <a:rPr lang="en-US" altLang="zh-CN" sz="2000" smtClean="0">
                <a:solidFill>
                  <a:srgbClr val="000000"/>
                </a:solidFill>
                <a:ea typeface="宋体" charset="0"/>
                <a:cs typeface="宋体" charset="0"/>
              </a:rPr>
              <a:t>Different kernels do not have much correlation, thus put to the outer loop </a:t>
            </a:r>
          </a:p>
          <a:p>
            <a:pPr marL="285750" indent="-285750" eaLnBrk="0" hangingPunct="0">
              <a:lnSpc>
                <a:spcPct val="115000"/>
              </a:lnSpc>
              <a:spcBef>
                <a:spcPct val="30000"/>
              </a:spcBef>
              <a:buClr>
                <a:srgbClr val="660066"/>
              </a:buClr>
              <a:buSzPct val="75000"/>
              <a:buFont typeface="Monotype Sorts" charset="0"/>
              <a:buChar char="u"/>
            </a:pPr>
            <a:r>
              <a:rPr lang="en-US" altLang="zh-CN" sz="2000" smtClean="0">
                <a:solidFill>
                  <a:srgbClr val="000000"/>
                </a:solidFill>
                <a:ea typeface="宋体" charset="0"/>
                <a:cs typeface="宋体" charset="0"/>
              </a:rPr>
              <a:t>Fix one specific layout corner, loop over pixels for more regular data access</a:t>
            </a:r>
          </a:p>
        </p:txBody>
      </p:sp>
      <p:pic>
        <p:nvPicPr>
          <p:cNvPr id="40293" name="Picture 35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11638" y="2962275"/>
            <a:ext cx="4248150" cy="3419475"/>
          </a:xfrm>
          <a:noFill/>
          <a:ln/>
          <a:extLst>
            <a:ext uri="{91240B29-F687-4f45-9708-019B960494DF}">
              <a14:hiddenLine xmlns:a14="http://schemas.microsoft.com/office/drawing/2010/main" w="9525" cap="flat" cmpd="sng">
                <a:solidFill>
                  <a:srgbClr val="FFFF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40294" name="Rectangle 358"/>
          <p:cNvSpPr>
            <a:spLocks noChangeArrowheads="1"/>
          </p:cNvSpPr>
          <p:nvPr/>
        </p:nvSpPr>
        <p:spPr bwMode="auto">
          <a:xfrm>
            <a:off x="4572000" y="4652963"/>
            <a:ext cx="3671888" cy="1008062"/>
          </a:xfrm>
          <a:prstGeom prst="rect">
            <a:avLst/>
          </a:prstGeom>
          <a:solidFill>
            <a:schemeClr val="accent1">
              <a:alpha val="14999"/>
            </a:schemeClr>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40295" name="Rectangle 359"/>
          <p:cNvSpPr>
            <a:spLocks noChangeArrowheads="1"/>
          </p:cNvSpPr>
          <p:nvPr/>
        </p:nvSpPr>
        <p:spPr bwMode="auto">
          <a:xfrm>
            <a:off x="4356100" y="4508500"/>
            <a:ext cx="3960813" cy="1152525"/>
          </a:xfrm>
          <a:prstGeom prst="rect">
            <a:avLst/>
          </a:prstGeom>
          <a:solidFill>
            <a:srgbClr val="008080">
              <a:alpha val="13000"/>
            </a:srgbClr>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40296" name="Rectangle 360"/>
          <p:cNvSpPr>
            <a:spLocks noChangeArrowheads="1"/>
          </p:cNvSpPr>
          <p:nvPr/>
        </p:nvSpPr>
        <p:spPr bwMode="auto">
          <a:xfrm>
            <a:off x="4283075" y="3716338"/>
            <a:ext cx="4033838" cy="2592387"/>
          </a:xfrm>
          <a:prstGeom prst="rect">
            <a:avLst/>
          </a:prstGeom>
          <a:solidFill>
            <a:srgbClr val="FFFF00">
              <a:alpha val="11000"/>
            </a:srgbClr>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Tree>
    <p:extLst>
      <p:ext uri="{BB962C8B-B14F-4D97-AF65-F5344CB8AC3E}">
        <p14:creationId xmlns:p14="http://schemas.microsoft.com/office/powerpoint/2010/main" val="1752078623"/>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hold" nodeType="clickEffect">
                                  <p:stCondLst>
                                    <p:cond delay="0"/>
                                  </p:stCondLst>
                                  <p:childTnLst>
                                    <p:animClr clrSpc="rgb" dir="cw">
                                      <p:cBhvr override="childStyle">
                                        <p:cTn id="6" dur="250" autoRev="1" fill="hold"/>
                                        <p:tgtEl>
                                          <p:spTgt spid="40284">
                                            <p:txEl>
                                              <p:pRg st="2" end="2"/>
                                            </p:txEl>
                                          </p:spTgt>
                                        </p:tgtEl>
                                        <p:attrNameLst>
                                          <p:attrName>style.color</p:attrName>
                                        </p:attrNameLst>
                                      </p:cBhvr>
                                      <p:to>
                                        <a:schemeClr val="bg1"/>
                                      </p:to>
                                    </p:animClr>
                                    <p:animClr clrSpc="rgb" dir="cw">
                                      <p:cBhvr>
                                        <p:cTn id="7" dur="250" autoRev="1" fill="hold"/>
                                        <p:tgtEl>
                                          <p:spTgt spid="40284">
                                            <p:txEl>
                                              <p:pRg st="2" end="2"/>
                                            </p:txEl>
                                          </p:spTgt>
                                        </p:tgtEl>
                                        <p:attrNameLst>
                                          <p:attrName>fillcolor</p:attrName>
                                        </p:attrNameLst>
                                      </p:cBhvr>
                                      <p:to>
                                        <a:schemeClr val="bg1"/>
                                      </p:to>
                                    </p:animClr>
                                    <p:set>
                                      <p:cBhvr>
                                        <p:cTn id="8" dur="250" autoRev="1" fill="hold"/>
                                        <p:tgtEl>
                                          <p:spTgt spid="40284">
                                            <p:txEl>
                                              <p:pRg st="2" end="2"/>
                                            </p:txEl>
                                          </p:spTgt>
                                        </p:tgtEl>
                                        <p:attrNameLst>
                                          <p:attrName>fill.type</p:attrName>
                                        </p:attrNameLst>
                                      </p:cBhvr>
                                      <p:to>
                                        <p:strVal val="solid"/>
                                      </p:to>
                                    </p:set>
                                    <p:set>
                                      <p:cBhvr>
                                        <p:cTn id="9" dur="250" autoRev="1" fill="hold"/>
                                        <p:tgtEl>
                                          <p:spTgt spid="40284">
                                            <p:txEl>
                                              <p:pRg st="2" end="2"/>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29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mph" presetSubtype="0" fill="hold" nodeType="clickEffect">
                                  <p:stCondLst>
                                    <p:cond delay="0"/>
                                  </p:stCondLst>
                                  <p:childTnLst>
                                    <p:animClr clrSpc="rgb" dir="cw">
                                      <p:cBhvr override="childStyle">
                                        <p:cTn id="17" dur="250" autoRev="1" fill="hold"/>
                                        <p:tgtEl>
                                          <p:spTgt spid="40284">
                                            <p:txEl>
                                              <p:pRg st="1" end="1"/>
                                            </p:txEl>
                                          </p:spTgt>
                                        </p:tgtEl>
                                        <p:attrNameLst>
                                          <p:attrName>style.color</p:attrName>
                                        </p:attrNameLst>
                                      </p:cBhvr>
                                      <p:to>
                                        <a:schemeClr val="bg1"/>
                                      </p:to>
                                    </p:animClr>
                                    <p:animClr clrSpc="rgb" dir="cw">
                                      <p:cBhvr>
                                        <p:cTn id="18" dur="250" autoRev="1" fill="hold"/>
                                        <p:tgtEl>
                                          <p:spTgt spid="40284">
                                            <p:txEl>
                                              <p:pRg st="1" end="1"/>
                                            </p:txEl>
                                          </p:spTgt>
                                        </p:tgtEl>
                                        <p:attrNameLst>
                                          <p:attrName>fillcolor</p:attrName>
                                        </p:attrNameLst>
                                      </p:cBhvr>
                                      <p:to>
                                        <a:schemeClr val="bg1"/>
                                      </p:to>
                                    </p:animClr>
                                    <p:set>
                                      <p:cBhvr>
                                        <p:cTn id="19" dur="250" autoRev="1" fill="hold"/>
                                        <p:tgtEl>
                                          <p:spTgt spid="40284">
                                            <p:txEl>
                                              <p:pRg st="1" end="1"/>
                                            </p:txEl>
                                          </p:spTgt>
                                        </p:tgtEl>
                                        <p:attrNameLst>
                                          <p:attrName>fill.type</p:attrName>
                                        </p:attrNameLst>
                                      </p:cBhvr>
                                      <p:to>
                                        <p:strVal val="solid"/>
                                      </p:to>
                                    </p:set>
                                    <p:set>
                                      <p:cBhvr>
                                        <p:cTn id="20" dur="250" autoRev="1" fill="hold"/>
                                        <p:tgtEl>
                                          <p:spTgt spid="40284">
                                            <p:txEl>
                                              <p:pRg st="1" end="1"/>
                                            </p:txEl>
                                          </p:spTgt>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29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mph" presetSubtype="0" fill="hold" nodeType="clickEffect">
                                  <p:stCondLst>
                                    <p:cond delay="0"/>
                                  </p:stCondLst>
                                  <p:childTnLst>
                                    <p:animClr clrSpc="rgb" dir="cw">
                                      <p:cBhvr override="childStyle">
                                        <p:cTn id="28" dur="250" autoRev="1" fill="hold"/>
                                        <p:tgtEl>
                                          <p:spTgt spid="40284">
                                            <p:txEl>
                                              <p:pRg st="0" end="0"/>
                                            </p:txEl>
                                          </p:spTgt>
                                        </p:tgtEl>
                                        <p:attrNameLst>
                                          <p:attrName>style.color</p:attrName>
                                        </p:attrNameLst>
                                      </p:cBhvr>
                                      <p:to>
                                        <a:schemeClr val="bg1"/>
                                      </p:to>
                                    </p:animClr>
                                    <p:animClr clrSpc="rgb" dir="cw">
                                      <p:cBhvr>
                                        <p:cTn id="29" dur="250" autoRev="1" fill="hold"/>
                                        <p:tgtEl>
                                          <p:spTgt spid="40284">
                                            <p:txEl>
                                              <p:pRg st="0" end="0"/>
                                            </p:txEl>
                                          </p:spTgt>
                                        </p:tgtEl>
                                        <p:attrNameLst>
                                          <p:attrName>fillcolor</p:attrName>
                                        </p:attrNameLst>
                                      </p:cBhvr>
                                      <p:to>
                                        <a:schemeClr val="bg1"/>
                                      </p:to>
                                    </p:animClr>
                                    <p:set>
                                      <p:cBhvr>
                                        <p:cTn id="30" dur="250" autoRev="1" fill="hold"/>
                                        <p:tgtEl>
                                          <p:spTgt spid="40284">
                                            <p:txEl>
                                              <p:pRg st="0" end="0"/>
                                            </p:txEl>
                                          </p:spTgt>
                                        </p:tgtEl>
                                        <p:attrNameLst>
                                          <p:attrName>fill.type</p:attrName>
                                        </p:attrNameLst>
                                      </p:cBhvr>
                                      <p:to>
                                        <p:strVal val="solid"/>
                                      </p:to>
                                    </p:set>
                                    <p:set>
                                      <p:cBhvr>
                                        <p:cTn id="31" dur="250" autoRev="1" fill="hold"/>
                                        <p:tgtEl>
                                          <p:spTgt spid="40284">
                                            <p:txEl>
                                              <p:pRg st="0" end="0"/>
                                            </p:txEl>
                                          </p:spTgt>
                                        </p:tgtEl>
                                        <p:attrNameLst>
                                          <p:attrName>fill.on</p:attrName>
                                        </p:attrNameLst>
                                      </p:cBhvr>
                                      <p:to>
                                        <p:strVal val="tru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0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94" grpId="0" animBg="1"/>
      <p:bldP spid="40295" grpId="0" animBg="1"/>
      <p:bldP spid="402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CN" dirty="0" smtClean="0">
                <a:ea typeface="宋体" charset="0"/>
                <a:cs typeface="宋体" charset="0"/>
              </a:rPr>
              <a:t>Need Automated Loop </a:t>
            </a:r>
            <a:r>
              <a:rPr lang="en-US" altLang="zh-CN" dirty="0">
                <a:ea typeface="宋体" charset="0"/>
                <a:cs typeface="宋体" charset="0"/>
              </a:rPr>
              <a:t>Unrolling</a:t>
            </a:r>
          </a:p>
        </p:txBody>
      </p:sp>
      <p:pic>
        <p:nvPicPr>
          <p:cNvPr id="6656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87900" y="4221163"/>
            <a:ext cx="4273550" cy="241935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outerShdw>
                </a:effectLst>
              </a14:hiddenEffects>
            </a:ext>
          </a:extLst>
        </p:spPr>
      </p:pic>
      <p:sp>
        <p:nvSpPr>
          <p:cNvPr id="66569" name="Rectangle 9"/>
          <p:cNvSpPr>
            <a:spLocks noChangeArrowheads="1"/>
          </p:cNvSpPr>
          <p:nvPr/>
        </p:nvSpPr>
        <p:spPr bwMode="auto">
          <a:xfrm>
            <a:off x="228600" y="1079500"/>
            <a:ext cx="859155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285750" indent="-285750" eaLnBrk="0" hangingPunct="0">
              <a:lnSpc>
                <a:spcPct val="115000"/>
              </a:lnSpc>
              <a:spcBef>
                <a:spcPct val="30000"/>
              </a:spcBef>
              <a:buClr>
                <a:srgbClr val="660066"/>
              </a:buClr>
              <a:buSzPct val="75000"/>
              <a:buFont typeface="Monotype Sorts" charset="0"/>
              <a:buChar char="u"/>
            </a:pPr>
            <a:r>
              <a:rPr lang="en-US" altLang="zh-CN" sz="2400" dirty="0" smtClean="0">
                <a:solidFill>
                  <a:srgbClr val="000000"/>
                </a:solidFill>
                <a:effectLst>
                  <a:outerShdw blurRad="38100" dist="38100" dir="2700000" algn="tl">
                    <a:srgbClr val="DDDDDD"/>
                  </a:outerShdw>
                </a:effectLst>
                <a:ea typeface="宋体" charset="0"/>
                <a:cs typeface="宋体" charset="0"/>
              </a:rPr>
              <a:t>Loop unrolling is one option to express parallelism in those tools</a:t>
            </a:r>
          </a:p>
          <a:p>
            <a:pPr marL="285750" indent="-285750" eaLnBrk="0" hangingPunct="0">
              <a:lnSpc>
                <a:spcPct val="115000"/>
              </a:lnSpc>
              <a:spcBef>
                <a:spcPct val="30000"/>
              </a:spcBef>
              <a:buClr>
                <a:srgbClr val="660066"/>
              </a:buClr>
              <a:buSzPct val="75000"/>
              <a:buFont typeface="Monotype Sorts" charset="0"/>
              <a:buChar char="u"/>
            </a:pPr>
            <a:r>
              <a:rPr lang="en-US" altLang="zh-CN" sz="2400" dirty="0" smtClean="0">
                <a:solidFill>
                  <a:srgbClr val="000000"/>
                </a:solidFill>
                <a:effectLst>
                  <a:outerShdw blurRad="38100" dist="38100" dir="2700000" algn="tl">
                    <a:srgbClr val="DDDDDD"/>
                  </a:outerShdw>
                </a:effectLst>
                <a:ea typeface="宋体" charset="0"/>
                <a:cs typeface="宋体" charset="0"/>
              </a:rPr>
              <a:t>The improvement</a:t>
            </a:r>
            <a:r>
              <a:rPr lang="zh-CN" altLang="en-US" sz="2400" dirty="0" smtClean="0">
                <a:solidFill>
                  <a:srgbClr val="000000"/>
                </a:solidFill>
                <a:effectLst>
                  <a:outerShdw blurRad="38100" dist="38100" dir="2700000" algn="tl">
                    <a:srgbClr val="DDDDDD"/>
                  </a:outerShdw>
                </a:effectLst>
                <a:ea typeface="宋体" charset="0"/>
                <a:cs typeface="宋体" charset="0"/>
              </a:rPr>
              <a:t> </a:t>
            </a:r>
            <a:r>
              <a:rPr lang="en-US" altLang="zh-CN" sz="2400" dirty="0" smtClean="0">
                <a:solidFill>
                  <a:srgbClr val="000000"/>
                </a:solidFill>
                <a:effectLst>
                  <a:outerShdw blurRad="38100" dist="38100" dir="2700000" algn="tl">
                    <a:srgbClr val="DDDDDD"/>
                  </a:outerShdw>
                </a:effectLst>
                <a:ea typeface="宋体" charset="0"/>
                <a:cs typeface="宋体" charset="0"/>
              </a:rPr>
              <a:t>by loop unrolling is limited due to  port conflicts</a:t>
            </a:r>
          </a:p>
          <a:p>
            <a:pPr marL="628650" lvl="1" indent="-228600" eaLnBrk="0" hangingPunct="0">
              <a:lnSpc>
                <a:spcPct val="115000"/>
              </a:lnSpc>
              <a:spcBef>
                <a:spcPct val="30000"/>
              </a:spcBef>
              <a:buClr>
                <a:srgbClr val="000099"/>
              </a:buClr>
              <a:buFont typeface="Wingdings" charset="0"/>
              <a:buChar char="§"/>
            </a:pPr>
            <a:r>
              <a:rPr lang="en-US" altLang="zh-CN" sz="2400" dirty="0" smtClean="0">
                <a:effectLst>
                  <a:outerShdw blurRad="38100" dist="38100" dir="2700000" algn="tl">
                    <a:srgbClr val="DDDDDD"/>
                  </a:outerShdw>
                </a:effectLst>
                <a:ea typeface="宋体" charset="0"/>
                <a:cs typeface="宋体" charset="0"/>
              </a:rPr>
              <a:t>Data access of the same array cannot be scheduled to the same cycle  due to port conflicts</a:t>
            </a:r>
          </a:p>
          <a:p>
            <a:pPr marL="628650" lvl="1" indent="-228600" eaLnBrk="0" hangingPunct="0">
              <a:lnSpc>
                <a:spcPct val="115000"/>
              </a:lnSpc>
              <a:spcBef>
                <a:spcPct val="30000"/>
              </a:spcBef>
              <a:buClr>
                <a:srgbClr val="000099"/>
              </a:buClr>
              <a:buFont typeface="Wingdings" charset="0"/>
              <a:buChar char="§"/>
            </a:pPr>
            <a:r>
              <a:rPr lang="en-US" altLang="zh-CN" sz="2400" dirty="0" smtClean="0">
                <a:effectLst>
                  <a:outerShdw blurRad="38100" dist="38100" dir="2700000" algn="tl">
                    <a:srgbClr val="DDDDDD"/>
                  </a:outerShdw>
                </a:effectLst>
                <a:ea typeface="宋体" charset="0"/>
                <a:cs typeface="宋体" charset="0"/>
              </a:rPr>
              <a:t>May increase the initial interval when both loop pipelining and loop unrolling is used</a:t>
            </a:r>
          </a:p>
          <a:p>
            <a:pPr marL="285750" indent="-285750" eaLnBrk="0" hangingPunct="0">
              <a:lnSpc>
                <a:spcPct val="115000"/>
              </a:lnSpc>
              <a:spcBef>
                <a:spcPct val="30000"/>
              </a:spcBef>
              <a:buClr>
                <a:srgbClr val="660066"/>
              </a:buClr>
              <a:buSzPct val="75000"/>
              <a:buFont typeface="Monotype Sorts" charset="0"/>
              <a:buChar char="u"/>
            </a:pPr>
            <a:endParaRPr lang="en-US" altLang="zh-CN" sz="2400" dirty="0" smtClean="0">
              <a:solidFill>
                <a:srgbClr val="000000"/>
              </a:solidFill>
              <a:effectLst>
                <a:outerShdw blurRad="38100" dist="38100" dir="2700000" algn="tl">
                  <a:srgbClr val="DDDDDD"/>
                </a:outerShdw>
              </a:effectLst>
              <a:ea typeface="宋体" charset="0"/>
              <a:cs typeface="宋体" charset="0"/>
            </a:endParaRPr>
          </a:p>
        </p:txBody>
      </p:sp>
      <p:pic>
        <p:nvPicPr>
          <p:cNvPr id="66573" name="Picture 1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79388" y="4594225"/>
            <a:ext cx="4392612" cy="1282700"/>
          </a:xfrm>
          <a:noFill/>
          <a:ln/>
          <a:extLst>
            <a:ext uri="{91240B29-F687-4f45-9708-019B960494DF}">
              <a14:hiddenLine xmlns:a14="http://schemas.microsoft.com/office/drawing/2010/main" w="9525" cap="flat" cmpd="sng">
                <a:solidFill>
                  <a:srgbClr val="FFFF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66568" name="AutoShape 8"/>
          <p:cNvSpPr>
            <a:spLocks noChangeArrowheads="1"/>
          </p:cNvSpPr>
          <p:nvPr/>
        </p:nvSpPr>
        <p:spPr bwMode="auto">
          <a:xfrm>
            <a:off x="3348038" y="5086350"/>
            <a:ext cx="1223962" cy="358775"/>
          </a:xfrm>
          <a:prstGeom prst="rightArrow">
            <a:avLst>
              <a:gd name="adj1" fmla="val 50000"/>
              <a:gd name="adj2" fmla="val 852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b="0" smtClean="0">
                <a:solidFill>
                  <a:srgbClr val="000000"/>
                </a:solidFill>
                <a:latin typeface="Times New Roman" charset="0"/>
                <a:ea typeface="宋体" charset="0"/>
                <a:cs typeface="宋体" charset="0"/>
              </a:rPr>
              <a:t>Loop unrolling</a:t>
            </a:r>
          </a:p>
        </p:txBody>
      </p:sp>
    </p:spTree>
    <p:extLst>
      <p:ext uri="{BB962C8B-B14F-4D97-AF65-F5344CB8AC3E}">
        <p14:creationId xmlns:p14="http://schemas.microsoft.com/office/powerpoint/2010/main" val="1515089674"/>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sz="3200" dirty="0" smtClean="0">
                <a:ea typeface="宋体" charset="0"/>
                <a:cs typeface="宋体" charset="0"/>
              </a:rPr>
              <a:t>Needs of Automated Memory </a:t>
            </a:r>
            <a:r>
              <a:rPr lang="en-US" altLang="zh-CN" sz="3200" dirty="0">
                <a:ea typeface="宋体" charset="0"/>
                <a:cs typeface="宋体" charset="0"/>
              </a:rPr>
              <a:t>Partitioning  </a:t>
            </a:r>
          </a:p>
        </p:txBody>
      </p:sp>
      <p:sp>
        <p:nvSpPr>
          <p:cNvPr id="59395" name="Rectangle 3"/>
          <p:cNvSpPr>
            <a:spLocks noGrp="1" noChangeArrowheads="1"/>
          </p:cNvSpPr>
          <p:nvPr>
            <p:ph type="body" sz="half" idx="1"/>
          </p:nvPr>
        </p:nvSpPr>
        <p:spPr>
          <a:xfrm>
            <a:off x="179388" y="1079500"/>
            <a:ext cx="9383712" cy="5949950"/>
          </a:xfrm>
        </p:spPr>
        <p:txBody>
          <a:bodyPr/>
          <a:lstStyle/>
          <a:p>
            <a:pPr marL="0" indent="0"/>
            <a:r>
              <a:rPr lang="en-US" altLang="zh-CN" sz="2000">
                <a:ea typeface="宋体" charset="0"/>
                <a:cs typeface="宋体" charset="0"/>
              </a:rPr>
              <a:t>Unrolling did not solve the problem completely due to port conflictions</a:t>
            </a:r>
          </a:p>
          <a:p>
            <a:pPr marL="0" indent="0"/>
            <a:r>
              <a:rPr lang="en-US" altLang="zh-CN" sz="2000">
                <a:ea typeface="宋体" charset="0"/>
                <a:cs typeface="宋体" charset="0"/>
              </a:rPr>
              <a:t>Need a multi-port (on-chip) mem  with a large number of ports!</a:t>
            </a:r>
          </a:p>
          <a:p>
            <a:pPr lvl="1"/>
            <a:r>
              <a:rPr lang="en-US" altLang="zh-CN" sz="2000">
                <a:ea typeface="宋体" charset="0"/>
                <a:cs typeface="宋体" charset="0"/>
              </a:rPr>
              <a:t>Implement the multi-port mem  via memory partitioning</a:t>
            </a:r>
          </a:p>
          <a:p>
            <a:pPr marL="0" indent="0"/>
            <a:r>
              <a:rPr lang="en-US" altLang="zh-CN" sz="2000">
                <a:ea typeface="宋体" charset="0"/>
                <a:cs typeface="宋体" charset="0"/>
              </a:rPr>
              <a:t>Computing tasks can be done in parallel once we get the multiple data in parallel</a:t>
            </a:r>
          </a:p>
          <a:p>
            <a:pPr lvl="1"/>
            <a:r>
              <a:rPr lang="en-US" altLang="zh-CN" sz="2000">
                <a:ea typeface="宋体" charset="0"/>
                <a:cs typeface="宋体" charset="0"/>
              </a:rPr>
              <a:t>Each PE is responsible for  computing one partition of image</a:t>
            </a:r>
          </a:p>
          <a:p>
            <a:pPr lvl="1"/>
            <a:r>
              <a:rPr lang="en-US" altLang="zh-CN" sz="2000">
                <a:ea typeface="宋体" charset="0"/>
                <a:cs typeface="宋体" charset="0"/>
              </a:rPr>
              <a:t>Each PE composed of one partition of kernel and one partition of image partial sum</a:t>
            </a:r>
          </a:p>
          <a:p>
            <a:pPr lvl="1"/>
            <a:r>
              <a:rPr lang="en-US" altLang="zh-CN" sz="2000">
                <a:ea typeface="宋体" charset="0"/>
                <a:cs typeface="宋体" charset="0"/>
              </a:rPr>
              <a:t>Multiplexing logic gets the data from </a:t>
            </a:r>
          </a:p>
          <a:p>
            <a:pPr lvl="1">
              <a:buFont typeface="Wingdings" charset="0"/>
              <a:buNone/>
            </a:pPr>
            <a:r>
              <a:rPr lang="en-US" altLang="zh-CN" sz="2000">
                <a:ea typeface="宋体" charset="0"/>
                <a:cs typeface="宋体" charset="0"/>
              </a:rPr>
              <a:t> different partitions of kernel and provides</a:t>
            </a:r>
          </a:p>
          <a:p>
            <a:pPr lvl="1">
              <a:buFont typeface="Wingdings" charset="0"/>
              <a:buNone/>
            </a:pPr>
            <a:r>
              <a:rPr lang="en-US" altLang="zh-CN" sz="2000">
                <a:ea typeface="宋体" charset="0"/>
                <a:cs typeface="宋体" charset="0"/>
              </a:rPr>
              <a:t> the data for each PE </a:t>
            </a:r>
          </a:p>
          <a:p>
            <a:pPr lvl="1"/>
            <a:r>
              <a:rPr lang="en-US" altLang="zh-CN" sz="1900">
                <a:ea typeface="宋体" charset="0"/>
                <a:cs typeface="宋体" charset="0"/>
              </a:rPr>
              <a:t>To compute one partition of image, </a:t>
            </a:r>
          </a:p>
          <a:p>
            <a:pPr lvl="1">
              <a:buFont typeface="Wingdings" charset="0"/>
              <a:buNone/>
            </a:pPr>
            <a:r>
              <a:rPr lang="en-US" altLang="zh-CN" sz="1900">
                <a:ea typeface="宋体" charset="0"/>
                <a:cs typeface="宋体" charset="0"/>
              </a:rPr>
              <a:t>might also need the kernel data in</a:t>
            </a:r>
          </a:p>
          <a:p>
            <a:pPr lvl="1">
              <a:buFont typeface="Wingdings" charset="0"/>
              <a:buNone/>
            </a:pPr>
            <a:r>
              <a:rPr lang="en-US" altLang="zh-CN" sz="1900">
                <a:ea typeface="宋体" charset="0"/>
                <a:cs typeface="宋体" charset="0"/>
              </a:rPr>
              <a:t> other partitions</a:t>
            </a:r>
          </a:p>
        </p:txBody>
      </p:sp>
      <p:sp>
        <p:nvSpPr>
          <p:cNvPr id="59397" name="Rectangle 5"/>
          <p:cNvSpPr>
            <a:spLocks noChangeArrowheads="1"/>
          </p:cNvSpPr>
          <p:nvPr/>
        </p:nvSpPr>
        <p:spPr bwMode="auto">
          <a:xfrm>
            <a:off x="5003800" y="3709988"/>
            <a:ext cx="1655763"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398" name="Rectangle 6"/>
          <p:cNvSpPr>
            <a:spLocks noChangeArrowheads="1"/>
          </p:cNvSpPr>
          <p:nvPr/>
        </p:nvSpPr>
        <p:spPr bwMode="auto">
          <a:xfrm>
            <a:off x="5137150" y="3751263"/>
            <a:ext cx="1379538" cy="398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Kernel partition 1</a:t>
            </a:r>
          </a:p>
        </p:txBody>
      </p:sp>
      <p:sp>
        <p:nvSpPr>
          <p:cNvPr id="59399" name="Rectangle 7"/>
          <p:cNvSpPr>
            <a:spLocks noChangeArrowheads="1"/>
          </p:cNvSpPr>
          <p:nvPr/>
        </p:nvSpPr>
        <p:spPr bwMode="auto">
          <a:xfrm>
            <a:off x="5099050" y="4494213"/>
            <a:ext cx="1492250" cy="5111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Image</a:t>
            </a:r>
          </a:p>
          <a:p>
            <a:pPr algn="ctr">
              <a:spcBef>
                <a:spcPct val="50000"/>
              </a:spcBef>
            </a:pPr>
            <a:r>
              <a:rPr lang="en-US" altLang="zh-CN" sz="1200" b="0" smtClean="0">
                <a:solidFill>
                  <a:srgbClr val="000000"/>
                </a:solidFill>
                <a:latin typeface="Times New Roman" charset="0"/>
                <a:ea typeface="宋体" charset="0"/>
                <a:cs typeface="宋体" charset="0"/>
              </a:rPr>
              <a:t>Partial Sum partition 1</a:t>
            </a:r>
            <a:endParaRPr lang="zh-CN" altLang="en-US" sz="1200" b="0" smtClean="0">
              <a:solidFill>
                <a:srgbClr val="000000"/>
              </a:solidFill>
              <a:latin typeface="Times New Roman" charset="0"/>
              <a:ea typeface="宋体" charset="0"/>
              <a:cs typeface="宋体" charset="0"/>
            </a:endParaRPr>
          </a:p>
        </p:txBody>
      </p:sp>
      <p:sp>
        <p:nvSpPr>
          <p:cNvPr id="59400" name="Rectangle 8"/>
          <p:cNvSpPr>
            <a:spLocks noChangeArrowheads="1"/>
          </p:cNvSpPr>
          <p:nvPr/>
        </p:nvSpPr>
        <p:spPr bwMode="auto">
          <a:xfrm>
            <a:off x="5213350" y="4281488"/>
            <a:ext cx="1158875" cy="1492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Computing Element</a:t>
            </a:r>
            <a:endParaRPr lang="zh-CN" altLang="en-US" sz="1200" b="0" smtClean="0">
              <a:solidFill>
                <a:srgbClr val="000000"/>
              </a:solidFill>
              <a:latin typeface="Times New Roman" charset="0"/>
              <a:ea typeface="宋体" charset="0"/>
              <a:cs typeface="宋体" charset="0"/>
            </a:endParaRPr>
          </a:p>
        </p:txBody>
      </p:sp>
      <p:sp>
        <p:nvSpPr>
          <p:cNvPr id="59413" name="Rectangle 21"/>
          <p:cNvSpPr>
            <a:spLocks noChangeArrowheads="1"/>
          </p:cNvSpPr>
          <p:nvPr/>
        </p:nvSpPr>
        <p:spPr bwMode="auto">
          <a:xfrm>
            <a:off x="7019925" y="3638550"/>
            <a:ext cx="1655763"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14" name="Rectangle 22"/>
          <p:cNvSpPr>
            <a:spLocks noChangeArrowheads="1"/>
          </p:cNvSpPr>
          <p:nvPr/>
        </p:nvSpPr>
        <p:spPr bwMode="auto">
          <a:xfrm>
            <a:off x="7153275" y="3744913"/>
            <a:ext cx="1379538" cy="398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Kernel partition 2</a:t>
            </a:r>
          </a:p>
        </p:txBody>
      </p:sp>
      <p:sp>
        <p:nvSpPr>
          <p:cNvPr id="59415" name="Rectangle 23"/>
          <p:cNvSpPr>
            <a:spLocks noChangeArrowheads="1"/>
          </p:cNvSpPr>
          <p:nvPr/>
        </p:nvSpPr>
        <p:spPr bwMode="auto">
          <a:xfrm>
            <a:off x="7115175" y="4422775"/>
            <a:ext cx="1492250" cy="5111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Image</a:t>
            </a:r>
          </a:p>
          <a:p>
            <a:pPr algn="ctr">
              <a:spcBef>
                <a:spcPct val="50000"/>
              </a:spcBef>
            </a:pPr>
            <a:r>
              <a:rPr lang="en-US" altLang="zh-CN" sz="1200" b="0" smtClean="0">
                <a:solidFill>
                  <a:srgbClr val="000000"/>
                </a:solidFill>
                <a:latin typeface="Times New Roman" charset="0"/>
                <a:ea typeface="宋体" charset="0"/>
                <a:cs typeface="宋体" charset="0"/>
              </a:rPr>
              <a:t>Partial Sum partition 2</a:t>
            </a:r>
            <a:endParaRPr lang="zh-CN" altLang="en-US" sz="1200" b="0" smtClean="0">
              <a:solidFill>
                <a:srgbClr val="000000"/>
              </a:solidFill>
              <a:latin typeface="Times New Roman" charset="0"/>
              <a:ea typeface="宋体" charset="0"/>
              <a:cs typeface="宋体" charset="0"/>
            </a:endParaRPr>
          </a:p>
        </p:txBody>
      </p:sp>
      <p:sp>
        <p:nvSpPr>
          <p:cNvPr id="59416" name="Rectangle 24"/>
          <p:cNvSpPr>
            <a:spLocks noChangeArrowheads="1"/>
          </p:cNvSpPr>
          <p:nvPr/>
        </p:nvSpPr>
        <p:spPr bwMode="auto">
          <a:xfrm>
            <a:off x="7229475" y="4210050"/>
            <a:ext cx="1158875" cy="1492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Computing Element</a:t>
            </a:r>
            <a:endParaRPr lang="zh-CN" altLang="en-US" sz="1200" b="0" smtClean="0">
              <a:solidFill>
                <a:srgbClr val="000000"/>
              </a:solidFill>
              <a:latin typeface="Times New Roman" charset="0"/>
              <a:ea typeface="宋体" charset="0"/>
              <a:cs typeface="宋体" charset="0"/>
            </a:endParaRPr>
          </a:p>
        </p:txBody>
      </p:sp>
      <p:sp>
        <p:nvSpPr>
          <p:cNvPr id="59417" name="Rectangle 25"/>
          <p:cNvSpPr>
            <a:spLocks noChangeArrowheads="1"/>
          </p:cNvSpPr>
          <p:nvPr/>
        </p:nvSpPr>
        <p:spPr bwMode="auto">
          <a:xfrm>
            <a:off x="5003800" y="5151438"/>
            <a:ext cx="1655763"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18" name="Rectangle 26"/>
          <p:cNvSpPr>
            <a:spLocks noChangeArrowheads="1"/>
          </p:cNvSpPr>
          <p:nvPr/>
        </p:nvSpPr>
        <p:spPr bwMode="auto">
          <a:xfrm>
            <a:off x="5137150" y="5257800"/>
            <a:ext cx="1379538" cy="398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One partition</a:t>
            </a:r>
          </a:p>
          <a:p>
            <a:pPr algn="ctr">
              <a:spcBef>
                <a:spcPct val="50000"/>
              </a:spcBef>
            </a:pPr>
            <a:r>
              <a:rPr lang="en-US" altLang="zh-CN" sz="1200" b="0" smtClean="0">
                <a:solidFill>
                  <a:srgbClr val="000000"/>
                </a:solidFill>
                <a:latin typeface="Times New Roman" charset="0"/>
                <a:ea typeface="宋体" charset="0"/>
                <a:cs typeface="宋体" charset="0"/>
              </a:rPr>
              <a:t> of Kernel</a:t>
            </a:r>
          </a:p>
        </p:txBody>
      </p:sp>
      <p:sp>
        <p:nvSpPr>
          <p:cNvPr id="59419" name="Rectangle 27"/>
          <p:cNvSpPr>
            <a:spLocks noChangeArrowheads="1"/>
          </p:cNvSpPr>
          <p:nvPr/>
        </p:nvSpPr>
        <p:spPr bwMode="auto">
          <a:xfrm>
            <a:off x="5099050" y="5935663"/>
            <a:ext cx="1492250" cy="5111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One partition of Image</a:t>
            </a:r>
          </a:p>
          <a:p>
            <a:pPr algn="ctr">
              <a:spcBef>
                <a:spcPct val="50000"/>
              </a:spcBef>
            </a:pPr>
            <a:r>
              <a:rPr lang="en-US" altLang="zh-CN" sz="1200" b="0" smtClean="0">
                <a:solidFill>
                  <a:srgbClr val="000000"/>
                </a:solidFill>
                <a:latin typeface="Times New Roman" charset="0"/>
                <a:ea typeface="宋体" charset="0"/>
                <a:cs typeface="宋体" charset="0"/>
              </a:rPr>
              <a:t>Partial Sum</a:t>
            </a:r>
            <a:endParaRPr lang="zh-CN" altLang="en-US" sz="1200" b="0" smtClean="0">
              <a:solidFill>
                <a:srgbClr val="000000"/>
              </a:solidFill>
              <a:latin typeface="Times New Roman" charset="0"/>
              <a:ea typeface="宋体" charset="0"/>
              <a:cs typeface="宋体" charset="0"/>
            </a:endParaRPr>
          </a:p>
        </p:txBody>
      </p:sp>
      <p:sp>
        <p:nvSpPr>
          <p:cNvPr id="59420" name="Rectangle 28"/>
          <p:cNvSpPr>
            <a:spLocks noChangeArrowheads="1"/>
          </p:cNvSpPr>
          <p:nvPr/>
        </p:nvSpPr>
        <p:spPr bwMode="auto">
          <a:xfrm>
            <a:off x="5213350" y="5722938"/>
            <a:ext cx="1158875" cy="1492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Computing Element</a:t>
            </a:r>
            <a:endParaRPr lang="zh-CN" altLang="en-US" sz="1200" b="0" smtClean="0">
              <a:solidFill>
                <a:srgbClr val="000000"/>
              </a:solidFill>
              <a:latin typeface="Times New Roman" charset="0"/>
              <a:ea typeface="宋体" charset="0"/>
              <a:cs typeface="宋体" charset="0"/>
            </a:endParaRPr>
          </a:p>
        </p:txBody>
      </p:sp>
      <p:sp>
        <p:nvSpPr>
          <p:cNvPr id="59421" name="Rectangle 29"/>
          <p:cNvSpPr>
            <a:spLocks noChangeArrowheads="1"/>
          </p:cNvSpPr>
          <p:nvPr/>
        </p:nvSpPr>
        <p:spPr bwMode="auto">
          <a:xfrm>
            <a:off x="7019925" y="5080000"/>
            <a:ext cx="1655763"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22" name="Rectangle 30"/>
          <p:cNvSpPr>
            <a:spLocks noChangeArrowheads="1"/>
          </p:cNvSpPr>
          <p:nvPr/>
        </p:nvSpPr>
        <p:spPr bwMode="auto">
          <a:xfrm>
            <a:off x="7153275" y="5186363"/>
            <a:ext cx="1379538" cy="398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Kernel partition 4</a:t>
            </a:r>
          </a:p>
        </p:txBody>
      </p:sp>
      <p:sp>
        <p:nvSpPr>
          <p:cNvPr id="59423" name="Rectangle 31"/>
          <p:cNvSpPr>
            <a:spLocks noChangeArrowheads="1"/>
          </p:cNvSpPr>
          <p:nvPr/>
        </p:nvSpPr>
        <p:spPr bwMode="auto">
          <a:xfrm>
            <a:off x="7115175" y="5864225"/>
            <a:ext cx="1492250" cy="5111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Image</a:t>
            </a:r>
          </a:p>
          <a:p>
            <a:pPr algn="ctr">
              <a:spcBef>
                <a:spcPct val="50000"/>
              </a:spcBef>
            </a:pPr>
            <a:r>
              <a:rPr lang="en-US" altLang="zh-CN" sz="1200" b="0" smtClean="0">
                <a:solidFill>
                  <a:srgbClr val="000000"/>
                </a:solidFill>
                <a:latin typeface="Times New Roman" charset="0"/>
                <a:ea typeface="宋体" charset="0"/>
                <a:cs typeface="宋体" charset="0"/>
              </a:rPr>
              <a:t>Partial Sum partition 4</a:t>
            </a:r>
            <a:endParaRPr lang="zh-CN" altLang="en-US" sz="1200" b="0" smtClean="0">
              <a:solidFill>
                <a:srgbClr val="000000"/>
              </a:solidFill>
              <a:latin typeface="Times New Roman" charset="0"/>
              <a:ea typeface="宋体" charset="0"/>
              <a:cs typeface="宋体" charset="0"/>
            </a:endParaRPr>
          </a:p>
        </p:txBody>
      </p:sp>
      <p:sp>
        <p:nvSpPr>
          <p:cNvPr id="59424" name="Rectangle 32"/>
          <p:cNvSpPr>
            <a:spLocks noChangeArrowheads="1"/>
          </p:cNvSpPr>
          <p:nvPr/>
        </p:nvSpPr>
        <p:spPr bwMode="auto">
          <a:xfrm>
            <a:off x="7229475" y="5651500"/>
            <a:ext cx="1158875" cy="1492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Computing Element</a:t>
            </a:r>
            <a:endParaRPr lang="zh-CN" altLang="en-US" sz="1200" b="0" smtClean="0">
              <a:solidFill>
                <a:srgbClr val="000000"/>
              </a:solidFill>
              <a:latin typeface="Times New Roman" charset="0"/>
              <a:ea typeface="宋体" charset="0"/>
              <a:cs typeface="宋体" charset="0"/>
            </a:endParaRPr>
          </a:p>
        </p:txBody>
      </p:sp>
      <p:sp>
        <p:nvSpPr>
          <p:cNvPr id="59429" name="Rectangle 37"/>
          <p:cNvSpPr>
            <a:spLocks noChangeArrowheads="1"/>
          </p:cNvSpPr>
          <p:nvPr/>
        </p:nvSpPr>
        <p:spPr bwMode="auto">
          <a:xfrm>
            <a:off x="6588125" y="4359275"/>
            <a:ext cx="504825" cy="12239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400" b="0" smtClean="0">
                <a:solidFill>
                  <a:srgbClr val="000000"/>
                </a:solidFill>
                <a:latin typeface="Times New Roman" charset="0"/>
                <a:ea typeface="宋体" charset="0"/>
                <a:cs typeface="宋体" charset="0"/>
              </a:rPr>
              <a:t>Multi</a:t>
            </a:r>
          </a:p>
          <a:p>
            <a:pPr algn="ctr">
              <a:spcBef>
                <a:spcPct val="50000"/>
              </a:spcBef>
            </a:pPr>
            <a:r>
              <a:rPr lang="en-US" altLang="zh-CN" sz="1400" b="0" smtClean="0">
                <a:solidFill>
                  <a:srgbClr val="000000"/>
                </a:solidFill>
                <a:latin typeface="Times New Roman" charset="0"/>
                <a:ea typeface="宋体" charset="0"/>
                <a:cs typeface="宋体" charset="0"/>
              </a:rPr>
              <a:t>plexing</a:t>
            </a:r>
          </a:p>
          <a:p>
            <a:pPr algn="ctr">
              <a:spcBef>
                <a:spcPct val="50000"/>
              </a:spcBef>
            </a:pPr>
            <a:r>
              <a:rPr lang="en-US" altLang="zh-CN" sz="1400" b="0" smtClean="0">
                <a:solidFill>
                  <a:srgbClr val="000000"/>
                </a:solidFill>
                <a:latin typeface="Times New Roman" charset="0"/>
                <a:ea typeface="宋体" charset="0"/>
                <a:cs typeface="宋体" charset="0"/>
              </a:rPr>
              <a:t> Logic</a:t>
            </a:r>
          </a:p>
        </p:txBody>
      </p:sp>
      <p:sp>
        <p:nvSpPr>
          <p:cNvPr id="59430" name="Line 38"/>
          <p:cNvSpPr>
            <a:spLocks noChangeShapeType="1"/>
          </p:cNvSpPr>
          <p:nvPr/>
        </p:nvSpPr>
        <p:spPr bwMode="auto">
          <a:xfrm>
            <a:off x="6443663" y="4141788"/>
            <a:ext cx="2159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1" name="Line 39"/>
          <p:cNvSpPr>
            <a:spLocks noChangeShapeType="1"/>
          </p:cNvSpPr>
          <p:nvPr/>
        </p:nvSpPr>
        <p:spPr bwMode="auto">
          <a:xfrm flipH="1">
            <a:off x="6948488" y="4141788"/>
            <a:ext cx="2159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2" name="Line 40"/>
          <p:cNvSpPr>
            <a:spLocks noChangeShapeType="1"/>
          </p:cNvSpPr>
          <p:nvPr/>
        </p:nvSpPr>
        <p:spPr bwMode="auto">
          <a:xfrm flipV="1">
            <a:off x="6443663" y="5438775"/>
            <a:ext cx="1444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3" name="Line 41"/>
          <p:cNvSpPr>
            <a:spLocks noChangeShapeType="1"/>
          </p:cNvSpPr>
          <p:nvPr/>
        </p:nvSpPr>
        <p:spPr bwMode="auto">
          <a:xfrm flipH="1" flipV="1">
            <a:off x="7019925" y="5367338"/>
            <a:ext cx="144463"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4" name="Line 42"/>
          <p:cNvSpPr>
            <a:spLocks noChangeShapeType="1"/>
          </p:cNvSpPr>
          <p:nvPr/>
        </p:nvSpPr>
        <p:spPr bwMode="auto">
          <a:xfrm flipH="1" flipV="1">
            <a:off x="6372225" y="4359275"/>
            <a:ext cx="21590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5" name="Line 43"/>
          <p:cNvSpPr>
            <a:spLocks noChangeShapeType="1"/>
          </p:cNvSpPr>
          <p:nvPr/>
        </p:nvSpPr>
        <p:spPr bwMode="auto">
          <a:xfrm flipV="1">
            <a:off x="6948488" y="4286250"/>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6" name="Line 44"/>
          <p:cNvSpPr>
            <a:spLocks noChangeShapeType="1"/>
          </p:cNvSpPr>
          <p:nvPr/>
        </p:nvSpPr>
        <p:spPr bwMode="auto">
          <a:xfrm flipH="1">
            <a:off x="6372225" y="5583238"/>
            <a:ext cx="3603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7" name="Line 45"/>
          <p:cNvSpPr>
            <a:spLocks noChangeShapeType="1"/>
          </p:cNvSpPr>
          <p:nvPr/>
        </p:nvSpPr>
        <p:spPr bwMode="auto">
          <a:xfrm>
            <a:off x="6877050" y="5583238"/>
            <a:ext cx="358775"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pPr>
            <a:endParaRPr lang="en-US" sz="1400" b="0" smtClean="0">
              <a:solidFill>
                <a:srgbClr val="000000"/>
              </a:solidFill>
              <a:latin typeface="Times New Roman" charset="0"/>
              <a:ea typeface="ＭＳ Ｐゴシック" charset="0"/>
              <a:cs typeface="+mn-cs"/>
            </a:endParaRPr>
          </a:p>
        </p:txBody>
      </p:sp>
      <p:sp>
        <p:nvSpPr>
          <p:cNvPr id="59438" name="Text Box 46"/>
          <p:cNvSpPr txBox="1">
            <a:spLocks noChangeArrowheads="1"/>
          </p:cNvSpPr>
          <p:nvPr/>
        </p:nvSpPr>
        <p:spPr bwMode="auto">
          <a:xfrm>
            <a:off x="6084888" y="6553200"/>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1400" b="0" smtClean="0">
                <a:solidFill>
                  <a:srgbClr val="000000"/>
                </a:solidFill>
                <a:latin typeface="Times New Roman" charset="0"/>
                <a:ea typeface="宋体" charset="0"/>
                <a:cs typeface="宋体" charset="0"/>
              </a:rPr>
              <a:t>4-PE example</a:t>
            </a:r>
          </a:p>
        </p:txBody>
      </p:sp>
      <p:sp>
        <p:nvSpPr>
          <p:cNvPr id="59439" name="Rectangle 47"/>
          <p:cNvSpPr>
            <a:spLocks noChangeArrowheads="1"/>
          </p:cNvSpPr>
          <p:nvPr/>
        </p:nvSpPr>
        <p:spPr bwMode="auto">
          <a:xfrm>
            <a:off x="5114925" y="5264150"/>
            <a:ext cx="1379538" cy="398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Kernel partition 3</a:t>
            </a:r>
            <a:endParaRPr lang="en-US" altLang="zh-CN" sz="1000" b="0" smtClean="0">
              <a:solidFill>
                <a:srgbClr val="000000"/>
              </a:solidFill>
              <a:latin typeface="Times New Roman" charset="0"/>
              <a:ea typeface="宋体" charset="0"/>
              <a:cs typeface="宋体" charset="0"/>
            </a:endParaRPr>
          </a:p>
        </p:txBody>
      </p:sp>
      <p:sp>
        <p:nvSpPr>
          <p:cNvPr id="59440" name="Rectangle 48"/>
          <p:cNvSpPr>
            <a:spLocks noChangeArrowheads="1"/>
          </p:cNvSpPr>
          <p:nvPr/>
        </p:nvSpPr>
        <p:spPr bwMode="auto">
          <a:xfrm>
            <a:off x="5076825" y="5942013"/>
            <a:ext cx="1492250" cy="5111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altLang="zh-CN" sz="1200" b="0" smtClean="0">
                <a:solidFill>
                  <a:srgbClr val="000000"/>
                </a:solidFill>
                <a:latin typeface="Times New Roman" charset="0"/>
                <a:ea typeface="宋体" charset="0"/>
                <a:cs typeface="宋体" charset="0"/>
              </a:rPr>
              <a:t>Image</a:t>
            </a:r>
          </a:p>
          <a:p>
            <a:pPr algn="ctr">
              <a:spcBef>
                <a:spcPct val="50000"/>
              </a:spcBef>
            </a:pPr>
            <a:r>
              <a:rPr lang="en-US" altLang="zh-CN" sz="1200" b="0" smtClean="0">
                <a:solidFill>
                  <a:srgbClr val="000000"/>
                </a:solidFill>
                <a:latin typeface="Times New Roman" charset="0"/>
                <a:ea typeface="宋体" charset="0"/>
                <a:cs typeface="宋体" charset="0"/>
              </a:rPr>
              <a:t>Partial Sum partition 3</a:t>
            </a:r>
            <a:endParaRPr lang="zh-CN" altLang="en-US" sz="1000" b="0" smtClean="0">
              <a:solidFill>
                <a:srgbClr val="000000"/>
              </a:solidFill>
              <a:latin typeface="Times New Roman" charset="0"/>
              <a:ea typeface="宋体" charset="0"/>
              <a:cs typeface="宋体" charset="0"/>
            </a:endParaRPr>
          </a:p>
        </p:txBody>
      </p:sp>
    </p:spTree>
    <p:extLst>
      <p:ext uri="{BB962C8B-B14F-4D97-AF65-F5344CB8AC3E}">
        <p14:creationId xmlns:p14="http://schemas.microsoft.com/office/powerpoint/2010/main" val="3643960036"/>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nvGraphicFramePr>
        <p:xfrm>
          <a:off x="4167188" y="1085850"/>
          <a:ext cx="4976812" cy="3725863"/>
        </p:xfrm>
        <a:graphic>
          <a:graphicData uri="http://schemas.openxmlformats.org/presentationml/2006/ole">
            <mc:AlternateContent xmlns:mc="http://schemas.openxmlformats.org/markup-compatibility/2006">
              <mc:Choice xmlns:v="urn:schemas-microsoft-com:vml" Requires="v">
                <p:oleObj spid="_x0000_s140297" name="Slide" r:id="rId4" imgW="4572000" imgH="3429000" progId="">
                  <p:embed/>
                </p:oleObj>
              </mc:Choice>
              <mc:Fallback>
                <p:oleObj name="Slide" r:id="rId4" imgW="4572000" imgH="3429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1085850"/>
                        <a:ext cx="4976812"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6899" name="Title 1"/>
          <p:cNvSpPr>
            <a:spLocks noGrp="1"/>
          </p:cNvSpPr>
          <p:nvPr>
            <p:ph type="title" idx="4294967295"/>
          </p:nvPr>
        </p:nvSpPr>
        <p:spPr>
          <a:xfrm>
            <a:off x="155575" y="250825"/>
            <a:ext cx="8636000" cy="673100"/>
          </a:xfrm>
        </p:spPr>
        <p:txBody>
          <a:bodyPr/>
          <a:lstStyle/>
          <a:p>
            <a:pPr>
              <a:defRPr/>
            </a:pPr>
            <a:r>
              <a:rPr lang="en-US" altLang="zh-CN" dirty="0" smtClean="0">
                <a:latin typeface="Arial Narrow" charset="0"/>
                <a:ea typeface="MS PGothic" charset="0"/>
              </a:rPr>
              <a:t>Outcome: </a:t>
            </a:r>
            <a:r>
              <a:rPr lang="en-US" altLang="zh-CN" dirty="0" err="1" smtClean="0">
                <a:latin typeface="Arial Narrow" charset="0"/>
                <a:ea typeface="MS PGothic" charset="0"/>
              </a:rPr>
              <a:t>AutoPilot</a:t>
            </a:r>
            <a:r>
              <a:rPr lang="en-US" altLang="zh-CN" dirty="0" smtClean="0">
                <a:latin typeface="Arial Narrow" charset="0"/>
                <a:ea typeface="MS PGothic" charset="0"/>
              </a:rPr>
              <a:t> Became Highly Competitive</a:t>
            </a:r>
            <a:endParaRPr lang="en-US" altLang="zh-CN" sz="2800" dirty="0">
              <a:latin typeface="Arial Narrow" charset="0"/>
              <a:ea typeface="MS PGothic" charset="0"/>
            </a:endParaRPr>
          </a:p>
        </p:txBody>
      </p:sp>
      <p:graphicFrame>
        <p:nvGraphicFramePr>
          <p:cNvPr id="5" name="Group 50"/>
          <p:cNvGraphicFramePr>
            <a:graphicFrameLocks noGrp="1"/>
          </p:cNvGraphicFramePr>
          <p:nvPr/>
        </p:nvGraphicFramePr>
        <p:xfrm>
          <a:off x="155575" y="4081463"/>
          <a:ext cx="4108450" cy="2444751"/>
        </p:xfrm>
        <a:graphic>
          <a:graphicData uri="http://schemas.openxmlformats.org/drawingml/2006/table">
            <a:tbl>
              <a:tblPr/>
              <a:tblGrid>
                <a:gridCol w="1036638"/>
                <a:gridCol w="996950"/>
                <a:gridCol w="1270000"/>
                <a:gridCol w="804862"/>
              </a:tblGrid>
              <a:tr h="731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Verdana" charset="0"/>
                          <a:ea typeface="MS PGothic" charset="0"/>
                          <a:cs typeface="MS PGothic" charset="0"/>
                        </a:rPr>
                        <a:t>Metric</a:t>
                      </a:r>
                      <a:endParaRPr kumimoji="0" lang="zh-CN" altLang="en-US" sz="1400" b="1" i="0" u="none" strike="noStrike" cap="none" normalizeH="0" baseline="0">
                        <a:ln>
                          <a:noFill/>
                        </a:ln>
                        <a:solidFill>
                          <a:srgbClr val="FFFFFF"/>
                        </a:solidFill>
                        <a:effectLst/>
                        <a:latin typeface="Verdana" charset="0"/>
                        <a:ea typeface="MS PGothic" charset="0"/>
                        <a:cs typeface="MS PGothic"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Verdana" charset="0"/>
                          <a:ea typeface="MS PGothic" charset="0"/>
                          <a:cs typeface="MS PGothic" charset="0"/>
                        </a:rPr>
                        <a:t>RTL Expert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Verdana" charset="0"/>
                          <a:ea typeface="MS PGothic" charset="0"/>
                          <a:cs typeface="MS PGothic" charset="0"/>
                        </a:rPr>
                        <a:t>AutoPilot Expert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rgbClr val="FFFFFF"/>
                        </a:solidFill>
                        <a:effectLst/>
                        <a:latin typeface="Verdana" charset="0"/>
                        <a:ea typeface="MS PGothic" charset="0"/>
                        <a:cs typeface="MS PGothic"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Verdana" charset="0"/>
                          <a:ea typeface="MS PGothic" charset="0"/>
                          <a:cs typeface="MS PGothic" charset="0"/>
                        </a:rPr>
                        <a:t>Diff (%)</a:t>
                      </a:r>
                      <a:endParaRPr kumimoji="0" lang="zh-CN" altLang="en-US" sz="1400" b="1" i="0" u="none" strike="noStrike" cap="none" normalizeH="0" baseline="0">
                        <a:ln>
                          <a:noFill/>
                        </a:ln>
                        <a:solidFill>
                          <a:srgbClr val="FFFFFF"/>
                        </a:solidFill>
                        <a:effectLst/>
                        <a:latin typeface="Verdana" charset="0"/>
                        <a:ea typeface="MS PGothic" charset="0"/>
                        <a:cs typeface="MS PGothic"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LUTs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32,708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29,060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Registers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44,885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31,000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-31%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DSP48s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225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201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BRAMs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128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99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Verdana" charset="0"/>
                          <a:ea typeface="MS PGothic" charset="0"/>
                          <a:cs typeface="MS PGothic" charset="0"/>
                        </a:rPr>
                        <a:t>-26%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09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8" name="Content Placeholder 2"/>
          <p:cNvSpPr txBox="1">
            <a:spLocks/>
          </p:cNvSpPr>
          <p:nvPr/>
        </p:nvSpPr>
        <p:spPr bwMode="auto">
          <a:xfrm>
            <a:off x="228600" y="1143000"/>
            <a:ext cx="4267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b="1">
                <a:solidFill>
                  <a:schemeClr val="tx1"/>
                </a:solidFill>
                <a:latin typeface="Times New Roman" charset="0"/>
                <a:ea typeface="MS PGothic" charset="0"/>
                <a:cs typeface="MS PGothic" charset="0"/>
              </a:defRPr>
            </a:lvl1pPr>
            <a:lvl2pPr marL="742950" indent="-285750" eaLnBrk="0" hangingPunct="0">
              <a:defRPr sz="1400" b="1">
                <a:solidFill>
                  <a:schemeClr val="tx1"/>
                </a:solidFill>
                <a:latin typeface="Times New Roman" charset="0"/>
                <a:ea typeface="MS PGothic" charset="0"/>
                <a:cs typeface="MS PGothic" charset="0"/>
              </a:defRPr>
            </a:lvl2pPr>
            <a:lvl3pPr marL="1143000" indent="-228600" eaLnBrk="0" hangingPunct="0">
              <a:defRPr sz="1400" b="1">
                <a:solidFill>
                  <a:schemeClr val="tx1"/>
                </a:solidFill>
                <a:latin typeface="Times New Roman" charset="0"/>
                <a:ea typeface="MS PGothic" charset="0"/>
                <a:cs typeface="MS PGothic" charset="0"/>
              </a:defRPr>
            </a:lvl3pPr>
            <a:lvl4pPr marL="1600200" indent="-228600" eaLnBrk="0" hangingPunct="0">
              <a:defRPr sz="1400" b="1">
                <a:solidFill>
                  <a:schemeClr val="tx1"/>
                </a:solidFill>
                <a:latin typeface="Times New Roman" charset="0"/>
                <a:ea typeface="MS PGothic" charset="0"/>
                <a:cs typeface="MS PGothic" charset="0"/>
              </a:defRPr>
            </a:lvl4pPr>
            <a:lvl5pPr marL="2057400" indent="-228600" eaLnBrk="0" hangingPunct="0">
              <a:defRPr sz="1400" b="1">
                <a:solidFill>
                  <a:schemeClr val="tx1"/>
                </a:solidFill>
                <a:latin typeface="Times New Roman" charset="0"/>
                <a:ea typeface="MS PGothic" charset="0"/>
                <a:cs typeface="MS PGothic" charset="0"/>
              </a:defRPr>
            </a:lvl5pPr>
            <a:lvl6pPr marL="25146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6pPr>
            <a:lvl7pPr marL="29718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7pPr>
            <a:lvl8pPr marL="34290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8pPr>
            <a:lvl9pPr marL="38862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9pPr>
          </a:lstStyle>
          <a:p>
            <a:pPr marL="0" indent="0" algn="l">
              <a:spcBef>
                <a:spcPct val="20000"/>
              </a:spcBef>
            </a:pPr>
            <a:r>
              <a:rPr lang="en-US" altLang="zh-CN" sz="2000" dirty="0" smtClean="0">
                <a:latin typeface="Verdana" charset="0"/>
                <a:ea typeface="宋体" charset="0"/>
                <a:cs typeface="宋体" charset="0"/>
              </a:rPr>
              <a:t>E.g. Xilinx results before acquisition</a:t>
            </a:r>
          </a:p>
          <a:p>
            <a:pPr algn="l">
              <a:spcBef>
                <a:spcPct val="20000"/>
              </a:spcBef>
              <a:buFont typeface="Arial" charset="0"/>
              <a:buChar char="•"/>
            </a:pPr>
            <a:r>
              <a:rPr lang="en-US" altLang="zh-CN" sz="2000" dirty="0" smtClean="0">
                <a:latin typeface="Verdana" charset="0"/>
                <a:ea typeface="宋体" charset="0"/>
                <a:cs typeface="宋体" charset="0"/>
              </a:rPr>
              <a:t>Wireless </a:t>
            </a:r>
            <a:r>
              <a:rPr lang="en-US" altLang="zh-CN" sz="2000" dirty="0">
                <a:latin typeface="Verdana" charset="0"/>
                <a:ea typeface="宋体" charset="0"/>
                <a:cs typeface="宋体" charset="0"/>
              </a:rPr>
              <a:t>MIMO Sphere Decoder</a:t>
            </a:r>
          </a:p>
          <a:p>
            <a:pPr lvl="1" algn="l">
              <a:spcBef>
                <a:spcPct val="20000"/>
              </a:spcBef>
              <a:buFont typeface="Arial" charset="0"/>
              <a:buChar char="–"/>
            </a:pPr>
            <a:r>
              <a:rPr lang="en-US" altLang="zh-CN" sz="1600" dirty="0">
                <a:solidFill>
                  <a:schemeClr val="tx2"/>
                </a:solidFill>
                <a:latin typeface="Verdana" charset="0"/>
                <a:ea typeface="宋体" charset="0"/>
                <a:cs typeface="宋体" charset="0"/>
              </a:rPr>
              <a:t>~4000 lines of C code</a:t>
            </a:r>
          </a:p>
          <a:p>
            <a:pPr lvl="1" algn="l">
              <a:spcBef>
                <a:spcPct val="20000"/>
              </a:spcBef>
              <a:buFont typeface="Arial" charset="0"/>
              <a:buChar char="–"/>
            </a:pPr>
            <a:r>
              <a:rPr lang="en-US" altLang="zh-CN" sz="1600" dirty="0">
                <a:solidFill>
                  <a:schemeClr val="tx2"/>
                </a:solidFill>
                <a:latin typeface="Verdana" charset="0"/>
                <a:ea typeface="宋体" charset="0"/>
                <a:cs typeface="宋体" charset="0"/>
              </a:rPr>
              <a:t>Xilinx Virtex-5 at 225MHz</a:t>
            </a:r>
            <a:endParaRPr lang="en-US" altLang="zh-CN" dirty="0">
              <a:latin typeface="Verdana" charset="0"/>
            </a:endParaRPr>
          </a:p>
          <a:p>
            <a:pPr algn="l">
              <a:spcBef>
                <a:spcPct val="20000"/>
              </a:spcBef>
              <a:buFont typeface="Arial" charset="0"/>
              <a:buChar char="•"/>
            </a:pPr>
            <a:r>
              <a:rPr lang="en-US" altLang="zh-CN" sz="2000" dirty="0">
                <a:latin typeface="Verdana" charset="0"/>
                <a:ea typeface="宋体" charset="0"/>
                <a:cs typeface="宋体" charset="0"/>
              </a:rPr>
              <a:t>Compared to optimized IP </a:t>
            </a:r>
          </a:p>
          <a:p>
            <a:pPr lvl="1" algn="l" eaLnBrk="1" hangingPunct="1">
              <a:spcBef>
                <a:spcPct val="20000"/>
              </a:spcBef>
              <a:buFont typeface="Arial" charset="0"/>
              <a:buChar char="–"/>
            </a:pPr>
            <a:r>
              <a:rPr lang="en-US" altLang="zh-CN" sz="1600" dirty="0">
                <a:solidFill>
                  <a:schemeClr val="tx2"/>
                </a:solidFill>
                <a:latin typeface="Verdana" charset="0"/>
                <a:ea typeface="宋体" charset="0"/>
                <a:cs typeface="宋体" charset="0"/>
              </a:rPr>
              <a:t>11-31% better resource usage </a:t>
            </a:r>
          </a:p>
        </p:txBody>
      </p:sp>
      <p:sp>
        <p:nvSpPr>
          <p:cNvPr id="10" name="Rounded Rectangle 9"/>
          <p:cNvSpPr>
            <a:spLocks noChangeArrowheads="1"/>
          </p:cNvSpPr>
          <p:nvPr/>
        </p:nvSpPr>
        <p:spPr bwMode="auto">
          <a:xfrm>
            <a:off x="3535363" y="4811713"/>
            <a:ext cx="631825" cy="1758950"/>
          </a:xfrm>
          <a:prstGeom prst="roundRect">
            <a:avLst>
              <a:gd name="adj" fmla="val 16667"/>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zh-CN" altLang="en-US">
              <a:solidFill>
                <a:srgbClr val="FFFFFF"/>
              </a:solidFill>
              <a:latin typeface="Arial Narrow" charset="0"/>
            </a:endParaRPr>
          </a:p>
        </p:txBody>
      </p:sp>
      <p:sp>
        <p:nvSpPr>
          <p:cNvPr id="40998" name="TextBox 1"/>
          <p:cNvSpPr txBox="1">
            <a:spLocks noChangeArrowheads="1"/>
          </p:cNvSpPr>
          <p:nvPr/>
        </p:nvSpPr>
        <p:spPr bwMode="auto">
          <a:xfrm>
            <a:off x="4724400" y="5365750"/>
            <a:ext cx="41100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Times New Roman" charset="0"/>
                <a:ea typeface="MS PGothic" charset="0"/>
                <a:cs typeface="MS PGothic" charset="0"/>
              </a:defRPr>
            </a:lvl1pPr>
            <a:lvl2pPr marL="742950" indent="-285750" eaLnBrk="0" hangingPunct="0">
              <a:defRPr sz="1400" b="1">
                <a:solidFill>
                  <a:schemeClr val="tx1"/>
                </a:solidFill>
                <a:latin typeface="Times New Roman" charset="0"/>
                <a:ea typeface="MS PGothic" charset="0"/>
                <a:cs typeface="MS PGothic" charset="0"/>
              </a:defRPr>
            </a:lvl2pPr>
            <a:lvl3pPr marL="1143000" indent="-228600" eaLnBrk="0" hangingPunct="0">
              <a:defRPr sz="1400" b="1">
                <a:solidFill>
                  <a:schemeClr val="tx1"/>
                </a:solidFill>
                <a:latin typeface="Times New Roman" charset="0"/>
                <a:ea typeface="MS PGothic" charset="0"/>
                <a:cs typeface="MS PGothic" charset="0"/>
              </a:defRPr>
            </a:lvl3pPr>
            <a:lvl4pPr marL="1600200" indent="-228600" eaLnBrk="0" hangingPunct="0">
              <a:defRPr sz="1400" b="1">
                <a:solidFill>
                  <a:schemeClr val="tx1"/>
                </a:solidFill>
                <a:latin typeface="Times New Roman" charset="0"/>
                <a:ea typeface="MS PGothic" charset="0"/>
                <a:cs typeface="MS PGothic" charset="0"/>
              </a:defRPr>
            </a:lvl4pPr>
            <a:lvl5pPr marL="2057400" indent="-228600" eaLnBrk="0" hangingPunct="0">
              <a:defRPr sz="1400" b="1">
                <a:solidFill>
                  <a:schemeClr val="tx1"/>
                </a:solidFill>
                <a:latin typeface="Times New Roman" charset="0"/>
                <a:ea typeface="MS PGothic" charset="0"/>
                <a:cs typeface="MS PGothic" charset="0"/>
              </a:defRPr>
            </a:lvl5pPr>
            <a:lvl6pPr marL="25146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6pPr>
            <a:lvl7pPr marL="29718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7pPr>
            <a:lvl8pPr marL="34290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8pPr>
            <a:lvl9pPr marL="3886200" indent="-228600" algn="ctr" eaLnBrk="0" fontAlgn="base" hangingPunct="0">
              <a:spcBef>
                <a:spcPct val="50000"/>
              </a:spcBef>
              <a:spcAft>
                <a:spcPct val="0"/>
              </a:spcAft>
              <a:defRPr sz="1400" b="1">
                <a:solidFill>
                  <a:schemeClr val="tx1"/>
                </a:solidFill>
                <a:latin typeface="Times New Roman" charset="0"/>
                <a:ea typeface="MS PGothic" charset="0"/>
                <a:cs typeface="MS PGothic" charset="0"/>
              </a:defRPr>
            </a:lvl9pPr>
          </a:lstStyle>
          <a:p>
            <a:pPr algn="l" eaLnBrk="1" hangingPunct="1"/>
            <a:r>
              <a:rPr lang="en-US" altLang="zh-CN"/>
              <a:t>TCAD April 2011 (keynote paper)</a:t>
            </a:r>
          </a:p>
          <a:p>
            <a:pPr algn="l" eaLnBrk="1" hangingPunct="1"/>
            <a:r>
              <a:rPr lang="en-US"/>
              <a:t>“</a:t>
            </a:r>
            <a:r>
              <a:rPr lang="en-US" altLang="zh-CN"/>
              <a:t>High-Level Synthesis for FPGAs: From Prototyping to Deployment</a:t>
            </a:r>
            <a:r>
              <a:rPr lang="en-US"/>
              <a:t>”</a:t>
            </a:r>
            <a:endParaRPr lang="en-US" altLang="zh-CN"/>
          </a:p>
        </p:txBody>
      </p:sp>
    </p:spTree>
    <p:extLst>
      <p:ext uri="{BB962C8B-B14F-4D97-AF65-F5344CB8AC3E}">
        <p14:creationId xmlns:p14="http://schemas.microsoft.com/office/powerpoint/2010/main" val="1681442477"/>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ox(in)">
                                      <p:cBhvr>
                                        <p:cTn id="7" dur="500"/>
                                        <p:tgtEl>
                                          <p:spTgt spid="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ox(in)">
                                      <p:cBhvr>
                                        <p:cTn id="17" dur="500"/>
                                        <p:tgtEl>
                                          <p:spTgt spid="8">
                                            <p:txEl>
                                              <p:pRg st="5" end="5"/>
                                            </p:txEl>
                                          </p:spTgt>
                                        </p:tgtEl>
                                      </p:cBhvr>
                                    </p:animEffect>
                                  </p:childTnLst>
                                </p:cTn>
                              </p:par>
                            </p:childTnLst>
                          </p:cTn>
                        </p:par>
                        <p:par>
                          <p:cTn id="18" fill="hold" nodeType="afterGroup">
                            <p:stCondLst>
                              <p:cond delay="5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I was very fortunate to have </a:t>
            </a:r>
            <a:r>
              <a:rPr lang="en-US" dirty="0" smtClean="0">
                <a:effectLst/>
              </a:rPr>
              <a:t>Bryan as </a:t>
            </a:r>
            <a:r>
              <a:rPr lang="en-US" dirty="0">
                <a:effectLst/>
              </a:rPr>
              <a:t>my </a:t>
            </a:r>
            <a:r>
              <a:rPr lang="en-US" dirty="0" smtClean="0">
                <a:effectLst/>
              </a:rPr>
              <a:t>mentor in my internship at Xerox PARC  </a:t>
            </a:r>
          </a:p>
          <a:p>
            <a:pPr lvl="1"/>
            <a:r>
              <a:rPr lang="en-US" dirty="0" smtClean="0"/>
              <a:t>B</a:t>
            </a:r>
            <a:r>
              <a:rPr lang="en-US" dirty="0" smtClean="0">
                <a:effectLst/>
              </a:rPr>
              <a:t>enefited </a:t>
            </a:r>
            <a:r>
              <a:rPr lang="en-US" dirty="0">
                <a:effectLst/>
              </a:rPr>
              <a:t>immensely from Bryan’s vast experience, deep insight, and remarkable wisdom </a:t>
            </a:r>
            <a:endParaRPr lang="en-US" dirty="0" smtClean="0">
              <a:effectLst/>
            </a:endParaRPr>
          </a:p>
          <a:p>
            <a:pPr lvl="1"/>
            <a:r>
              <a:rPr lang="en-US" dirty="0" smtClean="0">
                <a:effectLst/>
              </a:rPr>
              <a:t>A long-term friendship</a:t>
            </a:r>
          </a:p>
          <a:p>
            <a:r>
              <a:rPr lang="en-US" dirty="0" smtClean="0">
                <a:effectLst/>
              </a:rPr>
              <a:t>The </a:t>
            </a:r>
            <a:r>
              <a:rPr lang="en-US" dirty="0">
                <a:effectLst/>
              </a:rPr>
              <a:t>truly important lesson that I learned from </a:t>
            </a:r>
            <a:r>
              <a:rPr lang="en-US" dirty="0" smtClean="0">
                <a:effectLst/>
              </a:rPr>
              <a:t>Bryan</a:t>
            </a:r>
          </a:p>
          <a:p>
            <a:pPr lvl="1"/>
            <a:r>
              <a:rPr lang="en-US" dirty="0"/>
              <a:t>G</a:t>
            </a:r>
            <a:r>
              <a:rPr lang="en-US" dirty="0" smtClean="0">
                <a:effectLst/>
              </a:rPr>
              <a:t>o </a:t>
            </a:r>
            <a:r>
              <a:rPr lang="en-US" dirty="0">
                <a:effectLst/>
              </a:rPr>
              <a:t>from design to design </a:t>
            </a:r>
            <a:r>
              <a:rPr lang="en-US" dirty="0" smtClean="0">
                <a:effectLst/>
              </a:rPr>
              <a:t>automation</a:t>
            </a:r>
          </a:p>
          <a:p>
            <a:pPr lvl="1"/>
            <a:r>
              <a:rPr lang="en-US" dirty="0"/>
              <a:t>G</a:t>
            </a:r>
            <a:r>
              <a:rPr lang="en-US" dirty="0" smtClean="0">
                <a:effectLst/>
              </a:rPr>
              <a:t>ain </a:t>
            </a:r>
            <a:r>
              <a:rPr lang="en-US" dirty="0">
                <a:effectLst/>
              </a:rPr>
              <a:t>first-hand knowledge and experience about needs from the designer’s perspective, </a:t>
            </a:r>
            <a:r>
              <a:rPr lang="en-US" dirty="0" smtClean="0">
                <a:effectLst/>
              </a:rPr>
              <a:t>to discover </a:t>
            </a:r>
            <a:r>
              <a:rPr lang="en-US" dirty="0">
                <a:effectLst/>
              </a:rPr>
              <a:t>and formulate new </a:t>
            </a:r>
            <a:r>
              <a:rPr lang="en-US" dirty="0" smtClean="0">
                <a:effectLst/>
              </a:rPr>
              <a:t>EDA </a:t>
            </a:r>
            <a:r>
              <a:rPr lang="en-US" dirty="0">
                <a:effectLst/>
              </a:rPr>
              <a:t>problems and develop </a:t>
            </a:r>
            <a:r>
              <a:rPr lang="en-US" dirty="0" smtClean="0">
                <a:effectLst/>
              </a:rPr>
              <a:t>impactful </a:t>
            </a:r>
            <a:r>
              <a:rPr lang="en-US" dirty="0">
                <a:effectLst/>
              </a:rPr>
              <a:t>solutions. </a:t>
            </a:r>
            <a:endParaRPr lang="en-US" dirty="0" smtClean="0">
              <a:effectLst/>
            </a:endParaRPr>
          </a:p>
        </p:txBody>
      </p:sp>
      <p:sp>
        <p:nvSpPr>
          <p:cNvPr id="3" name="Title 2"/>
          <p:cNvSpPr>
            <a:spLocks noGrp="1"/>
          </p:cNvSpPr>
          <p:nvPr>
            <p:ph type="title"/>
          </p:nvPr>
        </p:nvSpPr>
        <p:spPr/>
        <p:txBody>
          <a:bodyPr/>
          <a:lstStyle/>
          <a:p>
            <a:r>
              <a:rPr lang="en-US" dirty="0" smtClean="0"/>
              <a:t>Concluding Remarks</a:t>
            </a:r>
            <a:endParaRPr lang="en-US" dirty="0"/>
          </a:p>
        </p:txBody>
      </p:sp>
    </p:spTree>
    <p:extLst>
      <p:ext uri="{BB962C8B-B14F-4D97-AF65-F5344CB8AC3E}">
        <p14:creationId xmlns:p14="http://schemas.microsoft.com/office/powerpoint/2010/main" val="1158249731"/>
      </p:ext>
    </p:extLst>
  </p:cSld>
  <p:clrMapOvr>
    <a:masterClrMapping/>
  </p:clrMapOvr>
  <p:transition xmlns:p14="http://schemas.microsoft.com/office/powerpoint/2010/main" spd="med">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3"/>
          <p:cNvSpPr>
            <a:spLocks noGrp="1"/>
          </p:cNvSpPr>
          <p:nvPr>
            <p:ph type="ftr" sz="quarter" idx="11"/>
          </p:nvPr>
        </p:nvSpPr>
        <p:spPr/>
        <p:txBody>
          <a:bodyPr/>
          <a:lstStyle/>
          <a:p>
            <a:r>
              <a:rPr lang="zh-CN" altLang="en-US"/>
              <a:t>Jason Cong</a:t>
            </a:r>
            <a:endParaRPr lang="en-US" altLang="zh-CN"/>
          </a:p>
        </p:txBody>
      </p:sp>
      <p:sp>
        <p:nvSpPr>
          <p:cNvPr id="55" name="Slide Number Placeholder 4"/>
          <p:cNvSpPr>
            <a:spLocks noGrp="1"/>
          </p:cNvSpPr>
          <p:nvPr>
            <p:ph type="sldNum" sz="quarter" idx="12"/>
          </p:nvPr>
        </p:nvSpPr>
        <p:spPr/>
        <p:txBody>
          <a:bodyPr/>
          <a:lstStyle/>
          <a:p>
            <a:fld id="{5E12A998-2724-8846-8CAD-9735648BBC32}" type="slidenum">
              <a:rPr lang="zh-CN" altLang="en-US"/>
              <a:pPr/>
              <a:t>4</a:t>
            </a:fld>
            <a:endParaRPr lang="en-US" altLang="zh-CN"/>
          </a:p>
        </p:txBody>
      </p:sp>
      <p:sp>
        <p:nvSpPr>
          <p:cNvPr id="218114" name="Rectangle 2"/>
          <p:cNvSpPr>
            <a:spLocks noGrp="1" noChangeArrowheads="1"/>
          </p:cNvSpPr>
          <p:nvPr>
            <p:ph type="title"/>
          </p:nvPr>
        </p:nvSpPr>
        <p:spPr/>
        <p:txBody>
          <a:bodyPr/>
          <a:lstStyle/>
          <a:p>
            <a:r>
              <a:rPr lang="en-US" altLang="zh-CN" sz="3200">
                <a:ea typeface="宋体" charset="0"/>
                <a:cs typeface="宋体" charset="0"/>
              </a:rPr>
              <a:t>A Two-Layer Channel Routing Solution</a:t>
            </a:r>
          </a:p>
        </p:txBody>
      </p:sp>
      <p:sp>
        <p:nvSpPr>
          <p:cNvPr id="218115" name="Line 3"/>
          <p:cNvSpPr>
            <a:spLocks noChangeShapeType="1"/>
          </p:cNvSpPr>
          <p:nvPr/>
        </p:nvSpPr>
        <p:spPr bwMode="auto">
          <a:xfrm>
            <a:off x="1892300" y="2133600"/>
            <a:ext cx="5791200"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16" name="Line 4"/>
          <p:cNvSpPr>
            <a:spLocks noChangeShapeType="1"/>
          </p:cNvSpPr>
          <p:nvPr/>
        </p:nvSpPr>
        <p:spPr bwMode="auto">
          <a:xfrm>
            <a:off x="1892300" y="4953000"/>
            <a:ext cx="5791200"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17" name="Line 5"/>
          <p:cNvSpPr>
            <a:spLocks noChangeShapeType="1"/>
          </p:cNvSpPr>
          <p:nvPr/>
        </p:nvSpPr>
        <p:spPr bwMode="auto">
          <a:xfrm flipV="1">
            <a:off x="2133600" y="2514600"/>
            <a:ext cx="0" cy="24384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18" name="Line 6"/>
          <p:cNvSpPr>
            <a:spLocks noChangeShapeType="1"/>
          </p:cNvSpPr>
          <p:nvPr/>
        </p:nvSpPr>
        <p:spPr bwMode="auto">
          <a:xfrm>
            <a:off x="2120900" y="2514600"/>
            <a:ext cx="6096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19" name="Line 7"/>
          <p:cNvSpPr>
            <a:spLocks noChangeShapeType="1"/>
          </p:cNvSpPr>
          <p:nvPr/>
        </p:nvSpPr>
        <p:spPr bwMode="auto">
          <a:xfrm>
            <a:off x="2425700" y="2133600"/>
            <a:ext cx="0" cy="28194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20" name="Line 8"/>
          <p:cNvSpPr>
            <a:spLocks noChangeShapeType="1"/>
          </p:cNvSpPr>
          <p:nvPr/>
        </p:nvSpPr>
        <p:spPr bwMode="auto">
          <a:xfrm flipH="1" flipV="1">
            <a:off x="2743200" y="2133600"/>
            <a:ext cx="0" cy="381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1" name="Line 9"/>
          <p:cNvSpPr>
            <a:spLocks noChangeShapeType="1"/>
          </p:cNvSpPr>
          <p:nvPr/>
        </p:nvSpPr>
        <p:spPr bwMode="auto">
          <a:xfrm>
            <a:off x="2730500" y="2971800"/>
            <a:ext cx="0" cy="19812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2" name="Line 10"/>
          <p:cNvSpPr>
            <a:spLocks noChangeShapeType="1"/>
          </p:cNvSpPr>
          <p:nvPr/>
        </p:nvSpPr>
        <p:spPr bwMode="auto">
          <a:xfrm>
            <a:off x="2425700" y="3810000"/>
            <a:ext cx="47244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3" name="Line 11"/>
          <p:cNvSpPr>
            <a:spLocks noChangeShapeType="1"/>
          </p:cNvSpPr>
          <p:nvPr/>
        </p:nvSpPr>
        <p:spPr bwMode="auto">
          <a:xfrm>
            <a:off x="2730500" y="2971800"/>
            <a:ext cx="36576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4" name="Line 12"/>
          <p:cNvSpPr>
            <a:spLocks noChangeShapeType="1"/>
          </p:cNvSpPr>
          <p:nvPr/>
        </p:nvSpPr>
        <p:spPr bwMode="auto">
          <a:xfrm>
            <a:off x="4102100" y="2133600"/>
            <a:ext cx="0" cy="8382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25" name="Line 13"/>
          <p:cNvSpPr>
            <a:spLocks noChangeShapeType="1"/>
          </p:cNvSpPr>
          <p:nvPr/>
        </p:nvSpPr>
        <p:spPr bwMode="auto">
          <a:xfrm>
            <a:off x="3810000" y="2133600"/>
            <a:ext cx="0" cy="24384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6" name="Line 14"/>
          <p:cNvSpPr>
            <a:spLocks noChangeShapeType="1"/>
          </p:cNvSpPr>
          <p:nvPr/>
        </p:nvSpPr>
        <p:spPr bwMode="auto">
          <a:xfrm flipH="1">
            <a:off x="3200400" y="4191000"/>
            <a:ext cx="0" cy="762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7" name="Line 15"/>
          <p:cNvSpPr>
            <a:spLocks noChangeShapeType="1"/>
          </p:cNvSpPr>
          <p:nvPr/>
        </p:nvSpPr>
        <p:spPr bwMode="auto">
          <a:xfrm>
            <a:off x="3187700" y="4191000"/>
            <a:ext cx="35052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28" name="Line 16"/>
          <p:cNvSpPr>
            <a:spLocks noChangeShapeType="1"/>
          </p:cNvSpPr>
          <p:nvPr/>
        </p:nvSpPr>
        <p:spPr bwMode="auto">
          <a:xfrm flipH="1">
            <a:off x="6705600" y="4191000"/>
            <a:ext cx="0" cy="762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29" name="Line 17"/>
          <p:cNvSpPr>
            <a:spLocks noChangeShapeType="1"/>
          </p:cNvSpPr>
          <p:nvPr/>
        </p:nvSpPr>
        <p:spPr bwMode="auto">
          <a:xfrm>
            <a:off x="3797300" y="4572000"/>
            <a:ext cx="19177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0" name="Line 18"/>
          <p:cNvSpPr>
            <a:spLocks noChangeShapeType="1"/>
          </p:cNvSpPr>
          <p:nvPr/>
        </p:nvSpPr>
        <p:spPr bwMode="auto">
          <a:xfrm>
            <a:off x="5334000" y="4572000"/>
            <a:ext cx="0" cy="381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1" name="Line 19"/>
          <p:cNvSpPr>
            <a:spLocks noChangeShapeType="1"/>
          </p:cNvSpPr>
          <p:nvPr/>
        </p:nvSpPr>
        <p:spPr bwMode="auto">
          <a:xfrm flipH="1">
            <a:off x="5715000" y="4572000"/>
            <a:ext cx="0" cy="381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2" name="Line 20"/>
          <p:cNvSpPr>
            <a:spLocks noChangeShapeType="1"/>
          </p:cNvSpPr>
          <p:nvPr/>
        </p:nvSpPr>
        <p:spPr bwMode="auto">
          <a:xfrm>
            <a:off x="4635500" y="3810000"/>
            <a:ext cx="0" cy="1143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33" name="Line 21"/>
          <p:cNvSpPr>
            <a:spLocks noChangeShapeType="1"/>
          </p:cNvSpPr>
          <p:nvPr/>
        </p:nvSpPr>
        <p:spPr bwMode="auto">
          <a:xfrm>
            <a:off x="7150100" y="3810000"/>
            <a:ext cx="0" cy="1143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34" name="Line 22"/>
          <p:cNvSpPr>
            <a:spLocks noChangeShapeType="1"/>
          </p:cNvSpPr>
          <p:nvPr/>
        </p:nvSpPr>
        <p:spPr bwMode="auto">
          <a:xfrm>
            <a:off x="6692900" y="2133600"/>
            <a:ext cx="0" cy="16764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35" name="Line 23"/>
          <p:cNvSpPr>
            <a:spLocks noChangeShapeType="1"/>
          </p:cNvSpPr>
          <p:nvPr/>
        </p:nvSpPr>
        <p:spPr bwMode="auto">
          <a:xfrm>
            <a:off x="3200400" y="2133600"/>
            <a:ext cx="0" cy="381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6" name="Line 24"/>
          <p:cNvSpPr>
            <a:spLocks noChangeShapeType="1"/>
          </p:cNvSpPr>
          <p:nvPr/>
        </p:nvSpPr>
        <p:spPr bwMode="auto">
          <a:xfrm>
            <a:off x="3200400" y="2514600"/>
            <a:ext cx="14478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7" name="Line 25"/>
          <p:cNvSpPr>
            <a:spLocks noChangeShapeType="1"/>
          </p:cNvSpPr>
          <p:nvPr/>
        </p:nvSpPr>
        <p:spPr bwMode="auto">
          <a:xfrm>
            <a:off x="4648200" y="2514600"/>
            <a:ext cx="0" cy="8382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8" name="Line 26"/>
          <p:cNvSpPr>
            <a:spLocks noChangeShapeType="1"/>
          </p:cNvSpPr>
          <p:nvPr/>
        </p:nvSpPr>
        <p:spPr bwMode="auto">
          <a:xfrm>
            <a:off x="4648200" y="3352800"/>
            <a:ext cx="24257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39" name="Line 27"/>
          <p:cNvSpPr>
            <a:spLocks noChangeShapeType="1"/>
          </p:cNvSpPr>
          <p:nvPr/>
        </p:nvSpPr>
        <p:spPr bwMode="auto">
          <a:xfrm flipH="1" flipV="1">
            <a:off x="7086600" y="2133600"/>
            <a:ext cx="0" cy="12192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40" name="Line 28"/>
          <p:cNvSpPr>
            <a:spLocks noChangeShapeType="1"/>
          </p:cNvSpPr>
          <p:nvPr/>
        </p:nvSpPr>
        <p:spPr bwMode="auto">
          <a:xfrm flipV="1">
            <a:off x="6388100" y="2133600"/>
            <a:ext cx="0" cy="8382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18141" name="Line 29"/>
          <p:cNvSpPr>
            <a:spLocks noChangeShapeType="1"/>
          </p:cNvSpPr>
          <p:nvPr/>
        </p:nvSpPr>
        <p:spPr bwMode="auto">
          <a:xfrm>
            <a:off x="5334000" y="2133600"/>
            <a:ext cx="0" cy="20574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42" name="Line 30"/>
          <p:cNvSpPr>
            <a:spLocks noChangeShapeType="1"/>
          </p:cNvSpPr>
          <p:nvPr/>
        </p:nvSpPr>
        <p:spPr bwMode="auto">
          <a:xfrm>
            <a:off x="5321300" y="2514600"/>
            <a:ext cx="393700" cy="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43" name="Line 31"/>
          <p:cNvSpPr>
            <a:spLocks noChangeShapeType="1"/>
          </p:cNvSpPr>
          <p:nvPr/>
        </p:nvSpPr>
        <p:spPr bwMode="auto">
          <a:xfrm flipH="1" flipV="1">
            <a:off x="5715000" y="2133600"/>
            <a:ext cx="0" cy="381000"/>
          </a:xfrm>
          <a:prstGeom prst="line">
            <a:avLst/>
          </a:prstGeom>
          <a:noFill/>
          <a:ln w="28575">
            <a:solidFill>
              <a:srgbClr val="0000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8144" name="Text Box 32"/>
          <p:cNvSpPr txBox="1">
            <a:spLocks noChangeArrowheads="1"/>
          </p:cNvSpPr>
          <p:nvPr/>
        </p:nvSpPr>
        <p:spPr bwMode="auto">
          <a:xfrm>
            <a:off x="1979613"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1</a:t>
            </a:r>
          </a:p>
        </p:txBody>
      </p:sp>
      <p:sp>
        <p:nvSpPr>
          <p:cNvPr id="218145" name="Text Box 33"/>
          <p:cNvSpPr txBox="1">
            <a:spLocks noChangeArrowheads="1"/>
          </p:cNvSpPr>
          <p:nvPr/>
        </p:nvSpPr>
        <p:spPr bwMode="auto">
          <a:xfrm>
            <a:off x="22733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2</a:t>
            </a:r>
          </a:p>
        </p:txBody>
      </p:sp>
      <p:sp>
        <p:nvSpPr>
          <p:cNvPr id="218146" name="Text Box 34"/>
          <p:cNvSpPr txBox="1">
            <a:spLocks noChangeArrowheads="1"/>
          </p:cNvSpPr>
          <p:nvPr/>
        </p:nvSpPr>
        <p:spPr bwMode="auto">
          <a:xfrm>
            <a:off x="30353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4</a:t>
            </a:r>
          </a:p>
        </p:txBody>
      </p:sp>
      <p:sp>
        <p:nvSpPr>
          <p:cNvPr id="218147" name="Text Box 35"/>
          <p:cNvSpPr txBox="1">
            <a:spLocks noChangeArrowheads="1"/>
          </p:cNvSpPr>
          <p:nvPr/>
        </p:nvSpPr>
        <p:spPr bwMode="auto">
          <a:xfrm>
            <a:off x="25781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3</a:t>
            </a:r>
          </a:p>
        </p:txBody>
      </p:sp>
      <p:sp>
        <p:nvSpPr>
          <p:cNvPr id="218148" name="Text Box 36"/>
          <p:cNvSpPr txBox="1">
            <a:spLocks noChangeArrowheads="1"/>
          </p:cNvSpPr>
          <p:nvPr/>
        </p:nvSpPr>
        <p:spPr bwMode="auto">
          <a:xfrm>
            <a:off x="65405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4</a:t>
            </a:r>
          </a:p>
        </p:txBody>
      </p:sp>
      <p:sp>
        <p:nvSpPr>
          <p:cNvPr id="218149" name="Text Box 37"/>
          <p:cNvSpPr txBox="1">
            <a:spLocks noChangeArrowheads="1"/>
          </p:cNvSpPr>
          <p:nvPr/>
        </p:nvSpPr>
        <p:spPr bwMode="auto">
          <a:xfrm>
            <a:off x="5584825"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6</a:t>
            </a:r>
          </a:p>
        </p:txBody>
      </p:sp>
      <p:sp>
        <p:nvSpPr>
          <p:cNvPr id="218150" name="Text Box 38"/>
          <p:cNvSpPr txBox="1">
            <a:spLocks noChangeArrowheads="1"/>
          </p:cNvSpPr>
          <p:nvPr/>
        </p:nvSpPr>
        <p:spPr bwMode="auto">
          <a:xfrm>
            <a:off x="52451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zh-CN" sz="1400">
                <a:solidFill>
                  <a:srgbClr val="0000FF"/>
                </a:solidFill>
                <a:latin typeface="Arial" charset="0"/>
                <a:ea typeface="宋体" charset="0"/>
                <a:cs typeface="宋体" charset="0"/>
              </a:rPr>
              <a:t>6</a:t>
            </a:r>
          </a:p>
        </p:txBody>
      </p:sp>
      <p:sp>
        <p:nvSpPr>
          <p:cNvPr id="218151" name="Text Box 39"/>
          <p:cNvSpPr txBox="1">
            <a:spLocks noChangeArrowheads="1"/>
          </p:cNvSpPr>
          <p:nvPr/>
        </p:nvSpPr>
        <p:spPr bwMode="auto">
          <a:xfrm>
            <a:off x="44831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2</a:t>
            </a:r>
          </a:p>
        </p:txBody>
      </p:sp>
      <p:sp>
        <p:nvSpPr>
          <p:cNvPr id="218152" name="Text Box 40"/>
          <p:cNvSpPr txBox="1">
            <a:spLocks noChangeArrowheads="1"/>
          </p:cNvSpPr>
          <p:nvPr/>
        </p:nvSpPr>
        <p:spPr bwMode="auto">
          <a:xfrm>
            <a:off x="6997700" y="49530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2</a:t>
            </a:r>
          </a:p>
        </p:txBody>
      </p:sp>
      <p:sp>
        <p:nvSpPr>
          <p:cNvPr id="218153" name="Text Box 41"/>
          <p:cNvSpPr txBox="1">
            <a:spLocks noChangeArrowheads="1"/>
          </p:cNvSpPr>
          <p:nvPr/>
        </p:nvSpPr>
        <p:spPr bwMode="auto">
          <a:xfrm>
            <a:off x="25781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1</a:t>
            </a:r>
          </a:p>
        </p:txBody>
      </p:sp>
      <p:sp>
        <p:nvSpPr>
          <p:cNvPr id="218154" name="Text Box 42"/>
          <p:cNvSpPr txBox="1">
            <a:spLocks noChangeArrowheads="1"/>
          </p:cNvSpPr>
          <p:nvPr/>
        </p:nvSpPr>
        <p:spPr bwMode="auto">
          <a:xfrm>
            <a:off x="22733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2</a:t>
            </a:r>
          </a:p>
        </p:txBody>
      </p:sp>
      <p:sp>
        <p:nvSpPr>
          <p:cNvPr id="218155" name="Text Box 43"/>
          <p:cNvSpPr txBox="1">
            <a:spLocks noChangeArrowheads="1"/>
          </p:cNvSpPr>
          <p:nvPr/>
        </p:nvSpPr>
        <p:spPr bwMode="auto">
          <a:xfrm>
            <a:off x="5584825"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zh-CN" sz="1400">
                <a:solidFill>
                  <a:srgbClr val="0000FF"/>
                </a:solidFill>
                <a:latin typeface="Arial" charset="0"/>
                <a:ea typeface="宋体" charset="0"/>
                <a:cs typeface="宋体" charset="0"/>
              </a:rPr>
              <a:t>4</a:t>
            </a:r>
          </a:p>
        </p:txBody>
      </p:sp>
      <p:sp>
        <p:nvSpPr>
          <p:cNvPr id="218156" name="Text Box 44"/>
          <p:cNvSpPr txBox="1">
            <a:spLocks noChangeArrowheads="1"/>
          </p:cNvSpPr>
          <p:nvPr/>
        </p:nvSpPr>
        <p:spPr bwMode="auto">
          <a:xfrm>
            <a:off x="39497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3</a:t>
            </a:r>
          </a:p>
        </p:txBody>
      </p:sp>
      <p:sp>
        <p:nvSpPr>
          <p:cNvPr id="218157" name="Text Box 45"/>
          <p:cNvSpPr txBox="1">
            <a:spLocks noChangeArrowheads="1"/>
          </p:cNvSpPr>
          <p:nvPr/>
        </p:nvSpPr>
        <p:spPr bwMode="auto">
          <a:xfrm>
            <a:off x="51689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4</a:t>
            </a:r>
          </a:p>
        </p:txBody>
      </p:sp>
      <p:sp>
        <p:nvSpPr>
          <p:cNvPr id="218158" name="Text Box 46"/>
          <p:cNvSpPr txBox="1">
            <a:spLocks noChangeArrowheads="1"/>
          </p:cNvSpPr>
          <p:nvPr/>
        </p:nvSpPr>
        <p:spPr bwMode="auto">
          <a:xfrm>
            <a:off x="6921500" y="1828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zh-CN" sz="1400">
                <a:solidFill>
                  <a:srgbClr val="0000FF"/>
                </a:solidFill>
                <a:latin typeface="Arial" charset="0"/>
                <a:ea typeface="宋体" charset="0"/>
                <a:cs typeface="宋体" charset="0"/>
              </a:rPr>
              <a:t>5</a:t>
            </a:r>
          </a:p>
        </p:txBody>
      </p:sp>
      <p:sp>
        <p:nvSpPr>
          <p:cNvPr id="218159" name="Text Box 47"/>
          <p:cNvSpPr txBox="1">
            <a:spLocks noChangeArrowheads="1"/>
          </p:cNvSpPr>
          <p:nvPr/>
        </p:nvSpPr>
        <p:spPr bwMode="auto">
          <a:xfrm>
            <a:off x="36449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altLang="zh-CN" sz="1400">
                <a:solidFill>
                  <a:srgbClr val="0000FF"/>
                </a:solidFill>
                <a:latin typeface="Arial" charset="0"/>
                <a:ea typeface="宋体" charset="0"/>
                <a:cs typeface="宋体" charset="0"/>
              </a:rPr>
              <a:t>6</a:t>
            </a:r>
          </a:p>
        </p:txBody>
      </p:sp>
      <p:sp>
        <p:nvSpPr>
          <p:cNvPr id="218160" name="Text Box 48"/>
          <p:cNvSpPr txBox="1">
            <a:spLocks noChangeArrowheads="1"/>
          </p:cNvSpPr>
          <p:nvPr/>
        </p:nvSpPr>
        <p:spPr bwMode="auto">
          <a:xfrm>
            <a:off x="65405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2</a:t>
            </a:r>
          </a:p>
        </p:txBody>
      </p:sp>
      <p:sp>
        <p:nvSpPr>
          <p:cNvPr id="218161" name="Text Box 49"/>
          <p:cNvSpPr txBox="1">
            <a:spLocks noChangeArrowheads="1"/>
          </p:cNvSpPr>
          <p:nvPr/>
        </p:nvSpPr>
        <p:spPr bwMode="auto">
          <a:xfrm>
            <a:off x="6235700"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3</a:t>
            </a:r>
          </a:p>
        </p:txBody>
      </p:sp>
      <p:sp>
        <p:nvSpPr>
          <p:cNvPr id="218162" name="Text Box 50"/>
          <p:cNvSpPr txBox="1">
            <a:spLocks noChangeArrowheads="1"/>
          </p:cNvSpPr>
          <p:nvPr/>
        </p:nvSpPr>
        <p:spPr bwMode="auto">
          <a:xfrm>
            <a:off x="3070225" y="1828800"/>
            <a:ext cx="282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400">
                <a:solidFill>
                  <a:srgbClr val="0000FF"/>
                </a:solidFill>
                <a:latin typeface="Arial" charset="0"/>
                <a:ea typeface="宋体" charset="0"/>
                <a:cs typeface="宋体" charset="0"/>
              </a:rPr>
              <a:t>5</a:t>
            </a:r>
          </a:p>
        </p:txBody>
      </p:sp>
      <p:sp>
        <p:nvSpPr>
          <p:cNvPr id="218163" name="Text Box 51"/>
          <p:cNvSpPr txBox="1">
            <a:spLocks noChangeArrowheads="1"/>
          </p:cNvSpPr>
          <p:nvPr/>
        </p:nvSpPr>
        <p:spPr bwMode="auto">
          <a:xfrm>
            <a:off x="7518400" y="2495550"/>
            <a:ext cx="330200" cy="217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1</a:t>
            </a:r>
            <a:endParaRPr lang="en-US" altLang="zh-CN" sz="1600">
              <a:solidFill>
                <a:srgbClr val="0000FF"/>
              </a:solidFill>
              <a:latin typeface="Arial" charset="0"/>
              <a:ea typeface="宋体" charset="0"/>
              <a:cs typeface="宋体" charset="0"/>
            </a:endParaRPr>
          </a:p>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2</a:t>
            </a:r>
            <a:endParaRPr lang="en-US" altLang="zh-CN" sz="1600">
              <a:solidFill>
                <a:srgbClr val="0000FF"/>
              </a:solidFill>
              <a:latin typeface="Arial" charset="0"/>
              <a:ea typeface="宋体" charset="0"/>
              <a:cs typeface="宋体" charset="0"/>
            </a:endParaRPr>
          </a:p>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3</a:t>
            </a:r>
            <a:endParaRPr lang="en-US" altLang="zh-CN" sz="1600">
              <a:solidFill>
                <a:srgbClr val="0000FF"/>
              </a:solidFill>
              <a:latin typeface="Arial" charset="0"/>
              <a:ea typeface="宋体" charset="0"/>
              <a:cs typeface="宋体" charset="0"/>
            </a:endParaRPr>
          </a:p>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4</a:t>
            </a:r>
            <a:endParaRPr lang="en-US" altLang="zh-CN" sz="1600">
              <a:solidFill>
                <a:srgbClr val="0000FF"/>
              </a:solidFill>
              <a:latin typeface="Arial" charset="0"/>
              <a:ea typeface="宋体" charset="0"/>
              <a:cs typeface="宋体" charset="0"/>
            </a:endParaRPr>
          </a:p>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5</a:t>
            </a:r>
            <a:endParaRPr lang="en-US" altLang="zh-CN" sz="1600">
              <a:solidFill>
                <a:srgbClr val="0000FF"/>
              </a:solidFill>
              <a:latin typeface="Arial" charset="0"/>
              <a:ea typeface="宋体" charset="0"/>
              <a:cs typeface="宋体" charset="0"/>
            </a:endParaRPr>
          </a:p>
          <a:p>
            <a:pPr algn="ctr">
              <a:spcBef>
                <a:spcPct val="50000"/>
              </a:spcBef>
            </a:pP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6</a:t>
            </a:r>
            <a:endParaRPr lang="en-US" altLang="zh-CN" sz="1600">
              <a:solidFill>
                <a:srgbClr val="0000FF"/>
              </a:solidFill>
              <a:latin typeface="Arial" charset="0"/>
              <a:ea typeface="宋体" charset="0"/>
              <a:cs typeface="宋体" charset="0"/>
            </a:endParaRPr>
          </a:p>
        </p:txBody>
      </p:sp>
      <p:pic>
        <p:nvPicPr>
          <p:cNvPr id="218164" name="chap8.new328.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772525" y="64865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40909"/>
      </p:ext>
    </p:extLst>
  </p:cSld>
  <p:clrMapOvr>
    <a:masterClrMapping/>
  </p:clrMapOvr>
  <p:transition xmlns:p14="http://schemas.microsoft.com/office/powerpoint/2010/main" advTm="32583"/>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181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1816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Where This Picture Is Taken?</a:t>
            </a:r>
            <a:endParaRPr lang="en-US" dirty="0"/>
          </a:p>
        </p:txBody>
      </p:sp>
      <p:pic>
        <p:nvPicPr>
          <p:cNvPr id="3" name="Picture 2" descr="B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00200"/>
            <a:ext cx="6640286" cy="4648200"/>
          </a:xfrm>
          <a:prstGeom prst="rect">
            <a:avLst/>
          </a:prstGeom>
        </p:spPr>
      </p:pic>
    </p:spTree>
    <p:extLst>
      <p:ext uri="{BB962C8B-B14F-4D97-AF65-F5344CB8AC3E}">
        <p14:creationId xmlns:p14="http://schemas.microsoft.com/office/powerpoint/2010/main" val="3847700818"/>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41300" y="381000"/>
            <a:ext cx="8597900" cy="673100"/>
          </a:xfrm>
        </p:spPr>
        <p:txBody>
          <a:bodyPr/>
          <a:lstStyle/>
          <a:p>
            <a:r>
              <a:rPr lang="en-US" altLang="zh-CN" dirty="0" smtClean="0">
                <a:ea typeface="宋体" charset="0"/>
                <a:cs typeface="宋体" charset="0"/>
              </a:rPr>
              <a:t>Transformation to 3-Layer Channel Routing Solution</a:t>
            </a:r>
            <a:endParaRPr lang="en-US" altLang="zh-CN" dirty="0">
              <a:ea typeface="宋体" charset="0"/>
              <a:cs typeface="宋体" charset="0"/>
            </a:endParaRPr>
          </a:p>
        </p:txBody>
      </p:sp>
      <p:sp>
        <p:nvSpPr>
          <p:cNvPr id="198659" name="Text Box 3"/>
          <p:cNvSpPr txBox="1">
            <a:spLocks noChangeArrowheads="1"/>
          </p:cNvSpPr>
          <p:nvPr/>
        </p:nvSpPr>
        <p:spPr bwMode="auto">
          <a:xfrm>
            <a:off x="1981200" y="1295400"/>
            <a:ext cx="4343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a:solidFill>
                  <a:srgbClr val="0000FF"/>
                </a:solidFill>
                <a:latin typeface="Arial" charset="0"/>
                <a:ea typeface="宋体" charset="0"/>
                <a:cs typeface="宋体" charset="0"/>
              </a:rPr>
              <a:t>t</a:t>
            </a:r>
            <a:r>
              <a:rPr lang="en-US" altLang="zh-CN" sz="2000" baseline="-25000">
                <a:solidFill>
                  <a:srgbClr val="0000FF"/>
                </a:solidFill>
                <a:latin typeface="Arial" charset="0"/>
                <a:ea typeface="宋体" charset="0"/>
                <a:cs typeface="宋体" charset="0"/>
              </a:rPr>
              <a:t>2k-1</a:t>
            </a:r>
            <a:r>
              <a:rPr lang="en-US" altLang="zh-CN" sz="2000">
                <a:solidFill>
                  <a:srgbClr val="0000FF"/>
                </a:solidFill>
                <a:latin typeface="Arial" charset="0"/>
                <a:ea typeface="宋体" charset="0"/>
                <a:cs typeface="宋体" charset="0"/>
              </a:rPr>
              <a:t> </a:t>
            </a:r>
            <a:r>
              <a:rPr lang="en-US" altLang="zh-CN" sz="2000">
                <a:solidFill>
                  <a:srgbClr val="0000FF"/>
                </a:solidFill>
                <a:latin typeface="Arial" charset="0"/>
                <a:ea typeface="宋体" charset="0"/>
                <a:cs typeface="宋体" charset="0"/>
                <a:sym typeface="Symbol" charset="0"/>
              </a:rPr>
              <a:t></a:t>
            </a:r>
            <a:r>
              <a:rPr lang="en-US" altLang="zh-CN" sz="2000">
                <a:solidFill>
                  <a:srgbClr val="0000FF"/>
                </a:solidFill>
                <a:latin typeface="Arial" charset="0"/>
                <a:ea typeface="宋体" charset="0"/>
                <a:cs typeface="宋体" charset="0"/>
              </a:rPr>
              <a:t>k-th track on layer 1</a:t>
            </a:r>
          </a:p>
          <a:p>
            <a:pPr>
              <a:spcBef>
                <a:spcPct val="50000"/>
              </a:spcBef>
            </a:pPr>
            <a:r>
              <a:rPr lang="en-US" altLang="zh-CN" sz="2000">
                <a:solidFill>
                  <a:srgbClr val="0000FF"/>
                </a:solidFill>
                <a:latin typeface="Arial" charset="0"/>
                <a:ea typeface="宋体" charset="0"/>
                <a:cs typeface="宋体" charset="0"/>
              </a:rPr>
              <a:t>t</a:t>
            </a:r>
            <a:r>
              <a:rPr lang="en-US" altLang="zh-CN" sz="2000" baseline="-25000">
                <a:solidFill>
                  <a:srgbClr val="0000FF"/>
                </a:solidFill>
                <a:latin typeface="Arial" charset="0"/>
                <a:ea typeface="宋体" charset="0"/>
                <a:cs typeface="宋体" charset="0"/>
              </a:rPr>
              <a:t>2k     </a:t>
            </a:r>
            <a:r>
              <a:rPr lang="en-US" altLang="zh-CN" sz="2000">
                <a:solidFill>
                  <a:srgbClr val="0000FF"/>
                </a:solidFill>
                <a:latin typeface="Arial" charset="0"/>
                <a:ea typeface="宋体" charset="0"/>
                <a:cs typeface="宋体" charset="0"/>
                <a:sym typeface="Symbol" charset="0"/>
              </a:rPr>
              <a:t></a:t>
            </a:r>
            <a:r>
              <a:rPr lang="en-US" altLang="zh-CN" sz="2000">
                <a:solidFill>
                  <a:srgbClr val="0000FF"/>
                </a:solidFill>
                <a:latin typeface="Arial" charset="0"/>
                <a:ea typeface="宋体" charset="0"/>
                <a:cs typeface="宋体" charset="0"/>
              </a:rPr>
              <a:t>k-th track on layer 2</a:t>
            </a:r>
            <a:endParaRPr lang="en-US" altLang="zh-CN">
              <a:solidFill>
                <a:srgbClr val="0000FF"/>
              </a:solidFill>
              <a:latin typeface="Times New Roman" charset="0"/>
              <a:ea typeface="宋体" charset="0"/>
              <a:cs typeface="宋体" charset="0"/>
            </a:endParaRPr>
          </a:p>
        </p:txBody>
      </p:sp>
      <p:sp>
        <p:nvSpPr>
          <p:cNvPr id="198660" name="Line 4"/>
          <p:cNvSpPr>
            <a:spLocks noChangeShapeType="1"/>
          </p:cNvSpPr>
          <p:nvPr/>
        </p:nvSpPr>
        <p:spPr bwMode="auto">
          <a:xfrm>
            <a:off x="1981200" y="2590800"/>
            <a:ext cx="5715000" cy="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8661" name="Line 5"/>
          <p:cNvSpPr>
            <a:spLocks noChangeShapeType="1"/>
          </p:cNvSpPr>
          <p:nvPr/>
        </p:nvSpPr>
        <p:spPr bwMode="auto">
          <a:xfrm>
            <a:off x="2057400" y="4419600"/>
            <a:ext cx="5486400" cy="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8662" name="Line 6"/>
          <p:cNvSpPr>
            <a:spLocks noChangeShapeType="1"/>
          </p:cNvSpPr>
          <p:nvPr/>
        </p:nvSpPr>
        <p:spPr bwMode="auto">
          <a:xfrm flipV="1">
            <a:off x="2209800" y="4419600"/>
            <a:ext cx="381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3" name="Line 7"/>
          <p:cNvSpPr>
            <a:spLocks noChangeShapeType="1"/>
          </p:cNvSpPr>
          <p:nvPr/>
        </p:nvSpPr>
        <p:spPr bwMode="auto">
          <a:xfrm>
            <a:off x="2209800" y="2819400"/>
            <a:ext cx="762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4" name="Line 8"/>
          <p:cNvSpPr>
            <a:spLocks noChangeShapeType="1"/>
          </p:cNvSpPr>
          <p:nvPr/>
        </p:nvSpPr>
        <p:spPr bwMode="auto">
          <a:xfrm flipH="1" flipV="1">
            <a:off x="2590800" y="2590800"/>
            <a:ext cx="381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5" name="Line 9"/>
          <p:cNvSpPr>
            <a:spLocks noChangeShapeType="1"/>
          </p:cNvSpPr>
          <p:nvPr/>
        </p:nvSpPr>
        <p:spPr bwMode="auto">
          <a:xfrm>
            <a:off x="2590800" y="3581400"/>
            <a:ext cx="4572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8666" name="Line 10"/>
          <p:cNvSpPr>
            <a:spLocks noChangeShapeType="1"/>
          </p:cNvSpPr>
          <p:nvPr/>
        </p:nvSpPr>
        <p:spPr bwMode="auto">
          <a:xfrm>
            <a:off x="7162800" y="4419600"/>
            <a:ext cx="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7" name="Line 11"/>
          <p:cNvSpPr>
            <a:spLocks noChangeShapeType="1"/>
          </p:cNvSpPr>
          <p:nvPr/>
        </p:nvSpPr>
        <p:spPr bwMode="auto">
          <a:xfrm>
            <a:off x="4038600" y="2590800"/>
            <a:ext cx="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8" name="Line 12"/>
          <p:cNvSpPr>
            <a:spLocks noChangeShapeType="1"/>
          </p:cNvSpPr>
          <p:nvPr/>
        </p:nvSpPr>
        <p:spPr bwMode="auto">
          <a:xfrm>
            <a:off x="2971800" y="2971800"/>
            <a:ext cx="32004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69" name="Line 13"/>
          <p:cNvSpPr>
            <a:spLocks noChangeShapeType="1"/>
          </p:cNvSpPr>
          <p:nvPr/>
        </p:nvSpPr>
        <p:spPr bwMode="auto">
          <a:xfrm>
            <a:off x="2971800" y="4419600"/>
            <a:ext cx="3048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0" name="Line 14"/>
          <p:cNvSpPr>
            <a:spLocks noChangeShapeType="1"/>
          </p:cNvSpPr>
          <p:nvPr/>
        </p:nvSpPr>
        <p:spPr bwMode="auto">
          <a:xfrm>
            <a:off x="3276600" y="4038600"/>
            <a:ext cx="35052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1" name="Line 15"/>
          <p:cNvSpPr>
            <a:spLocks noChangeShapeType="1"/>
          </p:cNvSpPr>
          <p:nvPr/>
        </p:nvSpPr>
        <p:spPr bwMode="auto">
          <a:xfrm>
            <a:off x="3657600" y="4191000"/>
            <a:ext cx="2667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2" name="Line 16"/>
          <p:cNvSpPr>
            <a:spLocks noChangeShapeType="1"/>
          </p:cNvSpPr>
          <p:nvPr/>
        </p:nvSpPr>
        <p:spPr bwMode="auto">
          <a:xfrm flipH="1">
            <a:off x="6324600" y="4419600"/>
            <a:ext cx="4572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3" name="Line 17"/>
          <p:cNvSpPr>
            <a:spLocks noChangeShapeType="1"/>
          </p:cNvSpPr>
          <p:nvPr/>
        </p:nvSpPr>
        <p:spPr bwMode="auto">
          <a:xfrm flipH="1" flipV="1">
            <a:off x="4495800" y="4419600"/>
            <a:ext cx="10668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4" name="Line 18"/>
          <p:cNvSpPr>
            <a:spLocks noChangeShapeType="1"/>
          </p:cNvSpPr>
          <p:nvPr/>
        </p:nvSpPr>
        <p:spPr bwMode="auto">
          <a:xfrm flipH="1" flipV="1">
            <a:off x="5486400" y="2819400"/>
            <a:ext cx="3048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5" name="Line 19"/>
          <p:cNvSpPr>
            <a:spLocks noChangeShapeType="1"/>
          </p:cNvSpPr>
          <p:nvPr/>
        </p:nvSpPr>
        <p:spPr bwMode="auto">
          <a:xfrm>
            <a:off x="3276600" y="2819400"/>
            <a:ext cx="1143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6" name="Line 20"/>
          <p:cNvSpPr>
            <a:spLocks noChangeShapeType="1"/>
          </p:cNvSpPr>
          <p:nvPr/>
        </p:nvSpPr>
        <p:spPr bwMode="auto">
          <a:xfrm>
            <a:off x="4419600" y="3429000"/>
            <a:ext cx="27432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7" name="Line 21"/>
          <p:cNvSpPr>
            <a:spLocks noChangeShapeType="1"/>
          </p:cNvSpPr>
          <p:nvPr/>
        </p:nvSpPr>
        <p:spPr bwMode="auto">
          <a:xfrm flipH="1" flipV="1">
            <a:off x="7162800" y="2590800"/>
            <a:ext cx="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8" name="Line 22"/>
          <p:cNvSpPr>
            <a:spLocks noChangeShapeType="1"/>
          </p:cNvSpPr>
          <p:nvPr/>
        </p:nvSpPr>
        <p:spPr bwMode="auto">
          <a:xfrm>
            <a:off x="6172200" y="2590800"/>
            <a:ext cx="6096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79" name="Line 23"/>
          <p:cNvSpPr>
            <a:spLocks noChangeShapeType="1"/>
          </p:cNvSpPr>
          <p:nvPr/>
        </p:nvSpPr>
        <p:spPr bwMode="auto">
          <a:xfrm flipH="1">
            <a:off x="5486400" y="2590800"/>
            <a:ext cx="3048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8680" name="Line 24"/>
          <p:cNvSpPr>
            <a:spLocks noChangeShapeType="1"/>
          </p:cNvSpPr>
          <p:nvPr/>
        </p:nvSpPr>
        <p:spPr bwMode="auto">
          <a:xfrm flipV="1">
            <a:off x="3276600" y="2590800"/>
            <a:ext cx="381000" cy="0"/>
          </a:xfrm>
          <a:prstGeom prst="line">
            <a:avLst/>
          </a:prstGeom>
          <a:noFill/>
          <a:ln w="28575">
            <a:solidFill>
              <a:srgbClr val="33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8681" name="Text Box 25"/>
          <p:cNvSpPr txBox="1">
            <a:spLocks noChangeArrowheads="1"/>
          </p:cNvSpPr>
          <p:nvPr/>
        </p:nvSpPr>
        <p:spPr bwMode="auto">
          <a:xfrm>
            <a:off x="2438400" y="2286000"/>
            <a:ext cx="48593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99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zh-CN" sz="1400">
                <a:solidFill>
                  <a:srgbClr val="0000FF"/>
                </a:solidFill>
                <a:latin typeface="Arial" charset="0"/>
                <a:ea typeface="宋体" charset="0"/>
                <a:cs typeface="宋体" charset="0"/>
              </a:rPr>
              <a:t>2      1    5      6     3                             4    4    3           2      5</a:t>
            </a:r>
            <a:endParaRPr lang="en-US" altLang="zh-CN" sz="2000">
              <a:solidFill>
                <a:srgbClr val="0000FF"/>
              </a:solidFill>
              <a:latin typeface="Arial" charset="0"/>
              <a:ea typeface="宋体" charset="0"/>
              <a:cs typeface="宋体" charset="0"/>
            </a:endParaRPr>
          </a:p>
        </p:txBody>
      </p:sp>
      <p:sp>
        <p:nvSpPr>
          <p:cNvPr id="198682" name="Text Box 26"/>
          <p:cNvSpPr txBox="1">
            <a:spLocks noChangeArrowheads="1"/>
          </p:cNvSpPr>
          <p:nvPr/>
        </p:nvSpPr>
        <p:spPr bwMode="auto">
          <a:xfrm>
            <a:off x="2057400" y="4495800"/>
            <a:ext cx="52530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99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zh-CN" sz="1400">
                <a:solidFill>
                  <a:srgbClr val="0000FF"/>
                </a:solidFill>
                <a:latin typeface="Arial" charset="0"/>
                <a:ea typeface="宋体" charset="0"/>
                <a:cs typeface="宋体" charset="0"/>
              </a:rPr>
              <a:t>1      2      3    4                       2                    6             6       4      2</a:t>
            </a:r>
            <a:endParaRPr lang="en-US" altLang="zh-CN" sz="2000">
              <a:solidFill>
                <a:srgbClr val="0000FF"/>
              </a:solidFill>
              <a:latin typeface="Arial" charset="0"/>
              <a:ea typeface="宋体" charset="0"/>
              <a:cs typeface="宋体" charset="0"/>
            </a:endParaRPr>
          </a:p>
        </p:txBody>
      </p:sp>
      <p:sp>
        <p:nvSpPr>
          <p:cNvPr id="198683" name="Text Box 27"/>
          <p:cNvSpPr txBox="1">
            <a:spLocks noChangeArrowheads="1"/>
          </p:cNvSpPr>
          <p:nvPr/>
        </p:nvSpPr>
        <p:spPr bwMode="auto">
          <a:xfrm>
            <a:off x="7620000" y="2590800"/>
            <a:ext cx="4572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1</a:t>
            </a:r>
            <a:endParaRPr lang="en-US" altLang="zh-CN" sz="1600">
              <a:solidFill>
                <a:srgbClr val="0000FF"/>
              </a:solidFill>
              <a:latin typeface="Arial" charset="0"/>
              <a:ea typeface="宋体" charset="0"/>
              <a:cs typeface="宋体" charset="0"/>
            </a:endParaRPr>
          </a:p>
          <a:p>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2</a:t>
            </a:r>
          </a:p>
          <a:p>
            <a:endParaRPr lang="en-US" altLang="zh-CN" sz="1600">
              <a:solidFill>
                <a:srgbClr val="0000FF"/>
              </a:solidFill>
              <a:latin typeface="Arial" charset="0"/>
              <a:ea typeface="宋体" charset="0"/>
              <a:cs typeface="宋体" charset="0"/>
            </a:endParaRPr>
          </a:p>
          <a:p>
            <a:endParaRPr lang="en-US" altLang="zh-CN" sz="1600">
              <a:solidFill>
                <a:srgbClr val="0000FF"/>
              </a:solidFill>
              <a:latin typeface="Arial" charset="0"/>
              <a:ea typeface="宋体" charset="0"/>
              <a:cs typeface="宋体" charset="0"/>
            </a:endParaRPr>
          </a:p>
          <a:p>
            <a:endParaRPr lang="en-US" altLang="zh-CN" sz="1600">
              <a:solidFill>
                <a:srgbClr val="0000FF"/>
              </a:solidFill>
              <a:latin typeface="Arial" charset="0"/>
              <a:ea typeface="宋体" charset="0"/>
              <a:cs typeface="宋体" charset="0"/>
            </a:endParaRPr>
          </a:p>
          <a:p>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5</a:t>
            </a:r>
            <a:endParaRPr lang="en-US" altLang="zh-CN" sz="1600">
              <a:solidFill>
                <a:srgbClr val="0000FF"/>
              </a:solidFill>
              <a:latin typeface="Arial" charset="0"/>
              <a:ea typeface="宋体" charset="0"/>
              <a:cs typeface="宋体" charset="0"/>
            </a:endParaRPr>
          </a:p>
          <a:p>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6</a:t>
            </a:r>
            <a:endParaRPr lang="en-US" altLang="zh-CN" sz="2000">
              <a:solidFill>
                <a:srgbClr val="0000FF"/>
              </a:solidFill>
              <a:latin typeface="Arial" charset="0"/>
              <a:ea typeface="宋体" charset="0"/>
              <a:cs typeface="宋体" charset="0"/>
            </a:endParaRPr>
          </a:p>
        </p:txBody>
      </p:sp>
      <p:sp>
        <p:nvSpPr>
          <p:cNvPr id="198684" name="Text Box 28"/>
          <p:cNvSpPr txBox="1">
            <a:spLocks noChangeArrowheads="1"/>
          </p:cNvSpPr>
          <p:nvPr/>
        </p:nvSpPr>
        <p:spPr bwMode="auto">
          <a:xfrm>
            <a:off x="2209800" y="48006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zh-CN" sz="2000">
                <a:solidFill>
                  <a:srgbClr val="0000FF"/>
                </a:solidFill>
                <a:latin typeface="Arial" charset="0"/>
                <a:ea typeface="宋体" charset="0"/>
                <a:cs typeface="宋体" charset="0"/>
              </a:rPr>
              <a:t>Horizontal Track Assignment</a:t>
            </a:r>
          </a:p>
        </p:txBody>
      </p:sp>
      <p:sp>
        <p:nvSpPr>
          <p:cNvPr id="198685" name="Text Box 29"/>
          <p:cNvSpPr txBox="1">
            <a:spLocks noChangeArrowheads="1"/>
          </p:cNvSpPr>
          <p:nvPr/>
        </p:nvSpPr>
        <p:spPr bwMode="auto">
          <a:xfrm>
            <a:off x="914400" y="5181600"/>
            <a:ext cx="7239000" cy="154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spcBef>
                <a:spcPct val="50000"/>
              </a:spcBef>
            </a:pPr>
            <a:r>
              <a:rPr lang="en-US" altLang="zh-CN" sz="2000" dirty="0">
                <a:solidFill>
                  <a:srgbClr val="0000FF"/>
                </a:solidFill>
                <a:latin typeface="Arial" charset="0"/>
                <a:ea typeface="宋体" charset="0"/>
                <a:cs typeface="宋体" charset="0"/>
              </a:rPr>
              <a:t>No horizontal wire violation!</a:t>
            </a:r>
          </a:p>
          <a:p>
            <a:pPr>
              <a:lnSpc>
                <a:spcPct val="80000"/>
              </a:lnSpc>
              <a:spcBef>
                <a:spcPct val="50000"/>
              </a:spcBef>
            </a:pPr>
            <a:r>
              <a:rPr lang="en-US" altLang="zh-CN" sz="2000" dirty="0">
                <a:solidFill>
                  <a:srgbClr val="0000FF"/>
                </a:solidFill>
                <a:latin typeface="Arial" charset="0"/>
                <a:ea typeface="宋体" charset="0"/>
                <a:cs typeface="宋体" charset="0"/>
              </a:rPr>
              <a:t>Folded track </a:t>
            </a:r>
            <a:r>
              <a:rPr lang="en-US" altLang="zh-CN" sz="2000" dirty="0" smtClean="0">
                <a:solidFill>
                  <a:srgbClr val="0000FF"/>
                </a:solidFill>
                <a:latin typeface="Arial" charset="0"/>
                <a:ea typeface="宋体" charset="0"/>
                <a:cs typeface="宋体" charset="0"/>
              </a:rPr>
              <a:t>pair may cause vertical constraint violation</a:t>
            </a:r>
          </a:p>
          <a:p>
            <a:pPr marL="342900" indent="-342900">
              <a:lnSpc>
                <a:spcPct val="80000"/>
              </a:lnSpc>
              <a:spcBef>
                <a:spcPct val="50000"/>
              </a:spcBef>
              <a:buFont typeface="Arial"/>
              <a:buChar char="•"/>
            </a:pPr>
            <a:r>
              <a:rPr lang="en-US" altLang="zh-CN" sz="2000" dirty="0" smtClean="0">
                <a:solidFill>
                  <a:srgbClr val="0000FF"/>
                </a:solidFill>
                <a:latin typeface="Arial" charset="0"/>
                <a:ea typeface="宋体" charset="0"/>
                <a:cs typeface="宋体" charset="0"/>
              </a:rPr>
              <a:t>Track permutation – two-processor scheduling problem</a:t>
            </a:r>
          </a:p>
          <a:p>
            <a:pPr marL="342900" indent="-342900">
              <a:lnSpc>
                <a:spcPct val="80000"/>
              </a:lnSpc>
              <a:spcBef>
                <a:spcPct val="50000"/>
              </a:spcBef>
              <a:buFont typeface="Arial"/>
              <a:buChar char="•"/>
            </a:pPr>
            <a:r>
              <a:rPr lang="en-US" altLang="zh-CN" sz="2000" dirty="0" smtClean="0">
                <a:solidFill>
                  <a:srgbClr val="0000FF"/>
                </a:solidFill>
                <a:latin typeface="Arial" charset="0"/>
                <a:ea typeface="宋体" charset="0"/>
                <a:cs typeface="宋体" charset="0"/>
              </a:rPr>
              <a:t>Adjacent via removal – shortest path formulation</a:t>
            </a:r>
            <a:endParaRPr lang="en-US" altLang="zh-CN" sz="2000" dirty="0">
              <a:solidFill>
                <a:srgbClr val="0000FF"/>
              </a:solidFill>
              <a:latin typeface="Arial" charset="0"/>
              <a:ea typeface="宋体" charset="0"/>
              <a:cs typeface="宋体" charset="0"/>
            </a:endParaRPr>
          </a:p>
        </p:txBody>
      </p:sp>
      <p:sp>
        <p:nvSpPr>
          <p:cNvPr id="198686" name="Rectangle 30"/>
          <p:cNvSpPr>
            <a:spLocks noChangeArrowheads="1"/>
          </p:cNvSpPr>
          <p:nvPr/>
        </p:nvSpPr>
        <p:spPr bwMode="auto">
          <a:xfrm>
            <a:off x="7620000" y="3228975"/>
            <a:ext cx="330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9933"/>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3</a:t>
            </a:r>
            <a:endParaRPr lang="en-US" altLang="zh-CN" sz="1600">
              <a:solidFill>
                <a:srgbClr val="0000FF"/>
              </a:solidFill>
              <a:latin typeface="Arial" charset="0"/>
              <a:ea typeface="宋体" charset="0"/>
              <a:cs typeface="宋体" charset="0"/>
            </a:endParaRPr>
          </a:p>
          <a:p>
            <a:pPr algn="ctr"/>
            <a:r>
              <a:rPr lang="en-US" altLang="zh-CN" sz="1600">
                <a:solidFill>
                  <a:srgbClr val="0000FF"/>
                </a:solidFill>
                <a:latin typeface="Arial" charset="0"/>
                <a:ea typeface="宋体" charset="0"/>
                <a:cs typeface="宋体" charset="0"/>
              </a:rPr>
              <a:t>t</a:t>
            </a:r>
            <a:r>
              <a:rPr lang="en-US" altLang="zh-CN" sz="1600" baseline="-25000">
                <a:solidFill>
                  <a:srgbClr val="0000FF"/>
                </a:solidFill>
                <a:latin typeface="Arial" charset="0"/>
                <a:ea typeface="宋体" charset="0"/>
                <a:cs typeface="宋体" charset="0"/>
              </a:rPr>
              <a:t>4</a:t>
            </a:r>
          </a:p>
        </p:txBody>
      </p:sp>
    </p:spTree>
    <p:extLst>
      <p:ext uri="{BB962C8B-B14F-4D97-AF65-F5344CB8AC3E}">
        <p14:creationId xmlns:p14="http://schemas.microsoft.com/office/powerpoint/2010/main" val="933924457"/>
      </p:ext>
    </p:extLst>
  </p:cSld>
  <p:clrMapOvr>
    <a:masterClrMapping/>
  </p:clrMapOvr>
  <p:transition xmlns:p14="http://schemas.microsoft.com/office/powerpoint/2010/main" advTm="4809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 was eager to apply combinatorial </a:t>
            </a:r>
            <a:r>
              <a:rPr lang="en-US" sz="2400" dirty="0" smtClean="0"/>
              <a:t>optimization </a:t>
            </a:r>
            <a:r>
              <a:rPr lang="en-US" sz="2400" dirty="0"/>
              <a:t>techniques to more physical design problems </a:t>
            </a:r>
            <a:r>
              <a:rPr lang="en-US" sz="2400" dirty="0" smtClean="0"/>
              <a:t>…</a:t>
            </a:r>
          </a:p>
          <a:p>
            <a:r>
              <a:rPr lang="en-US" sz="2400" dirty="0" smtClean="0"/>
              <a:t>But Bryan asked </a:t>
            </a:r>
            <a:r>
              <a:rPr lang="en-US" sz="2400" dirty="0" smtClean="0"/>
              <a:t>me to </a:t>
            </a:r>
            <a:r>
              <a:rPr lang="en-US" sz="2400" dirty="0" smtClean="0"/>
              <a:t>learn to use the </a:t>
            </a:r>
            <a:r>
              <a:rPr lang="en-US" sz="2400" dirty="0" err="1" smtClean="0"/>
              <a:t>DATools</a:t>
            </a:r>
            <a:r>
              <a:rPr lang="en-US" sz="2400" dirty="0" smtClean="0"/>
              <a:t> to do a design</a:t>
            </a:r>
          </a:p>
          <a:p>
            <a:r>
              <a:rPr lang="en-US" sz="2400" dirty="0" err="1" smtClean="0"/>
              <a:t>DATools</a:t>
            </a:r>
            <a:r>
              <a:rPr lang="en-US" sz="2400" dirty="0" smtClean="0"/>
              <a:t> at Xerox PARC was state-of-art</a:t>
            </a:r>
          </a:p>
          <a:p>
            <a:pPr lvl="1"/>
            <a:r>
              <a:rPr lang="en-US" sz="2000" dirty="0" smtClean="0"/>
              <a:t>HDL specification and schematic </a:t>
            </a:r>
            <a:r>
              <a:rPr lang="en-US" sz="2000" dirty="0" smtClean="0"/>
              <a:t>entry</a:t>
            </a:r>
          </a:p>
          <a:p>
            <a:pPr lvl="1"/>
            <a:r>
              <a:rPr lang="en-US" sz="2000" dirty="0" err="1" smtClean="0"/>
              <a:t>Floorplan</a:t>
            </a:r>
            <a:endParaRPr lang="en-US" sz="2000" dirty="0" smtClean="0"/>
          </a:p>
          <a:p>
            <a:pPr lvl="1"/>
            <a:r>
              <a:rPr lang="en-US" sz="2000" dirty="0" smtClean="0"/>
              <a:t>Placement</a:t>
            </a:r>
          </a:p>
          <a:p>
            <a:pPr lvl="1"/>
            <a:r>
              <a:rPr lang="en-US" sz="2000" dirty="0" smtClean="0"/>
              <a:t>Global routing</a:t>
            </a:r>
          </a:p>
          <a:p>
            <a:pPr lvl="1"/>
            <a:r>
              <a:rPr lang="en-US" sz="2000" dirty="0" smtClean="0"/>
              <a:t>Details routing</a:t>
            </a:r>
          </a:p>
          <a:p>
            <a:pPr lvl="1"/>
            <a:r>
              <a:rPr lang="en-US" sz="2000" dirty="0" smtClean="0"/>
              <a:t>DRC and LVS …</a:t>
            </a:r>
          </a:p>
          <a:p>
            <a:r>
              <a:rPr lang="en-US" sz="2400" dirty="0" smtClean="0"/>
              <a:t>All written in objected oriented programming style</a:t>
            </a:r>
          </a:p>
          <a:p>
            <a:endParaRPr lang="en-US" dirty="0"/>
          </a:p>
        </p:txBody>
      </p:sp>
      <p:sp>
        <p:nvSpPr>
          <p:cNvPr id="3" name="Title 2"/>
          <p:cNvSpPr>
            <a:spLocks noGrp="1"/>
          </p:cNvSpPr>
          <p:nvPr>
            <p:ph type="title"/>
          </p:nvPr>
        </p:nvSpPr>
        <p:spPr/>
        <p:txBody>
          <a:bodyPr/>
          <a:lstStyle/>
          <a:p>
            <a:r>
              <a:rPr lang="en-US" dirty="0" smtClean="0"/>
              <a:t>My First Month at PARC</a:t>
            </a:r>
            <a:endParaRPr lang="en-US" dirty="0"/>
          </a:p>
        </p:txBody>
      </p:sp>
    </p:spTree>
    <p:extLst>
      <p:ext uri="{BB962C8B-B14F-4D97-AF65-F5344CB8AC3E}">
        <p14:creationId xmlns:p14="http://schemas.microsoft.com/office/powerpoint/2010/main" val="1654620613"/>
      </p:ext>
    </p:extLst>
  </p:cSld>
  <p:clrMapOvr>
    <a:masterClrMapping/>
  </p:clrMapOvr>
  <p:transition xmlns:p14="http://schemas.microsoft.com/office/powerpoint/2010/main" spd="med">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solidFill>
                  <a:srgbClr val="000000"/>
                </a:solidFill>
                <a:latin typeface="Times New Roman"/>
              </a:rPr>
              <a:t>Jason Cong</a:t>
            </a:r>
          </a:p>
        </p:txBody>
      </p:sp>
      <p:sp>
        <p:nvSpPr>
          <p:cNvPr id="6" name="Slide Number Placeholder 4"/>
          <p:cNvSpPr>
            <a:spLocks noGrp="1"/>
          </p:cNvSpPr>
          <p:nvPr>
            <p:ph type="sldNum" sz="quarter" idx="12"/>
          </p:nvPr>
        </p:nvSpPr>
        <p:spPr/>
        <p:txBody>
          <a:bodyPr/>
          <a:lstStyle/>
          <a:p>
            <a:fld id="{CFE86E12-C64C-E64E-8006-8FE6C913CC37}" type="slidenum">
              <a:rPr lang="en-US">
                <a:solidFill>
                  <a:srgbClr val="000000"/>
                </a:solidFill>
                <a:latin typeface="Times New Roman"/>
              </a:rPr>
              <a:pPr/>
              <a:t>7</a:t>
            </a:fld>
            <a:endParaRPr lang="en-US">
              <a:solidFill>
                <a:srgbClr val="000000"/>
              </a:solidFill>
              <a:latin typeface="Times New Roman"/>
            </a:endParaRPr>
          </a:p>
        </p:txBody>
      </p:sp>
      <p:sp>
        <p:nvSpPr>
          <p:cNvPr id="215042" name="Rectangle 2"/>
          <p:cNvSpPr>
            <a:spLocks noGrp="1" noChangeArrowheads="1"/>
          </p:cNvSpPr>
          <p:nvPr>
            <p:ph type="title"/>
          </p:nvPr>
        </p:nvSpPr>
        <p:spPr>
          <a:xfrm>
            <a:off x="685800" y="381000"/>
            <a:ext cx="7924800" cy="1143000"/>
          </a:xfrm>
        </p:spPr>
        <p:txBody>
          <a:bodyPr/>
          <a:lstStyle/>
          <a:p>
            <a:r>
              <a:rPr lang="en-US" dirty="0" smtClean="0"/>
              <a:t>My Second Month – Looking where the tool chain needs most improvement</a:t>
            </a:r>
            <a:endParaRPr lang="en-US" sz="3200" dirty="0"/>
          </a:p>
        </p:txBody>
      </p:sp>
      <p:sp>
        <p:nvSpPr>
          <p:cNvPr id="215043" name="Text Box 3"/>
          <p:cNvSpPr txBox="1">
            <a:spLocks noChangeArrowheads="1"/>
          </p:cNvSpPr>
          <p:nvPr/>
        </p:nvSpPr>
        <p:spPr bwMode="auto">
          <a:xfrm>
            <a:off x="1447800" y="3124200"/>
            <a:ext cx="7010400" cy="3077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461963" indent="-461963">
              <a:defRPr sz="2400">
                <a:solidFill>
                  <a:schemeClr val="tx1"/>
                </a:solidFill>
                <a:latin typeface="Times New Roman" charset="0"/>
                <a:ea typeface="ＭＳ Ｐゴシック" charset="0"/>
              </a:defRPr>
            </a:lvl1pPr>
            <a:lvl2pPr marL="5762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0" hangingPunct="0">
              <a:buFont typeface="Monotype Sorts" charset="0"/>
              <a:buChar char="a"/>
            </a:pPr>
            <a:r>
              <a:rPr lang="en-US" sz="1600" dirty="0" smtClean="0">
                <a:solidFill>
                  <a:srgbClr val="000000"/>
                </a:solidFill>
                <a:latin typeface="Arial" charset="0"/>
                <a:cs typeface="+mn-cs"/>
              </a:rPr>
              <a:t>Highland system (UTMC, 1984)</a:t>
            </a:r>
          </a:p>
          <a:p>
            <a:pPr lvl="1" algn="just" eaLnBrk="0" hangingPunct="0"/>
            <a:r>
              <a:rPr lang="en-US" sz="1400" dirty="0" smtClean="0">
                <a:solidFill>
                  <a:srgbClr val="000000"/>
                </a:solidFill>
                <a:latin typeface="Arial" charset="0"/>
                <a:cs typeface="+mn-cs"/>
              </a:rPr>
              <a:t>Builds a minimum spanning tree for each net.</a:t>
            </a:r>
          </a:p>
          <a:p>
            <a:pPr lvl="1" algn="just" eaLnBrk="0" hangingPunct="0"/>
            <a:r>
              <a:rPr lang="en-US" sz="1400" dirty="0" smtClean="0">
                <a:solidFill>
                  <a:srgbClr val="000000"/>
                </a:solidFill>
                <a:latin typeface="Arial" charset="0"/>
                <a:cs typeface="+mn-cs"/>
              </a:rPr>
              <a:t>Edge cost = </a:t>
            </a:r>
            <a:r>
              <a:rPr lang="en-US" sz="1400" i="1" dirty="0" smtClean="0">
                <a:solidFill>
                  <a:srgbClr val="000000"/>
                </a:solidFill>
                <a:cs typeface="+mn-cs"/>
              </a:rPr>
              <a:t>f(</a:t>
            </a:r>
            <a:r>
              <a:rPr lang="en-US" sz="1400" i="1" dirty="0" err="1" smtClean="0">
                <a:solidFill>
                  <a:srgbClr val="000000"/>
                </a:solidFill>
                <a:cs typeface="+mn-cs"/>
              </a:rPr>
              <a:t>w_length</a:t>
            </a:r>
            <a:r>
              <a:rPr lang="en-US" sz="1600" i="1" dirty="0" smtClean="0">
                <a:solidFill>
                  <a:srgbClr val="000000"/>
                </a:solidFill>
                <a:cs typeface="+mn-cs"/>
              </a:rPr>
              <a:t>, </a:t>
            </a:r>
            <a:r>
              <a:rPr lang="en-US" sz="1400" i="1" dirty="0" err="1" smtClean="0">
                <a:solidFill>
                  <a:srgbClr val="000000"/>
                </a:solidFill>
                <a:cs typeface="+mn-cs"/>
              </a:rPr>
              <a:t>ch_density</a:t>
            </a:r>
            <a:r>
              <a:rPr lang="en-US" sz="1400" i="1" dirty="0" smtClean="0">
                <a:solidFill>
                  <a:srgbClr val="000000"/>
                </a:solidFill>
                <a:cs typeface="+mn-cs"/>
              </a:rPr>
              <a:t>, </a:t>
            </a:r>
            <a:r>
              <a:rPr lang="en-US" sz="1400" i="1" dirty="0" err="1" smtClean="0">
                <a:solidFill>
                  <a:srgbClr val="000000"/>
                </a:solidFill>
                <a:cs typeface="+mn-cs"/>
              </a:rPr>
              <a:t>ft's</a:t>
            </a:r>
            <a:r>
              <a:rPr lang="en-US" sz="1600" i="1" dirty="0" smtClean="0">
                <a:solidFill>
                  <a:srgbClr val="000000"/>
                </a:solidFill>
                <a:cs typeface="+mn-cs"/>
              </a:rPr>
              <a:t>).</a:t>
            </a:r>
          </a:p>
          <a:p>
            <a:pPr algn="just" eaLnBrk="0" hangingPunct="0">
              <a:spcBef>
                <a:spcPct val="50000"/>
              </a:spcBef>
              <a:buFont typeface="Monotype Sorts" charset="0"/>
              <a:buChar char="a"/>
            </a:pPr>
            <a:r>
              <a:rPr lang="en-US" sz="1600" dirty="0" err="1" smtClean="0">
                <a:solidFill>
                  <a:srgbClr val="000000"/>
                </a:solidFill>
                <a:latin typeface="Arial" charset="0"/>
                <a:cs typeface="+mn-cs"/>
              </a:rPr>
              <a:t>Timberwolf</a:t>
            </a:r>
            <a:r>
              <a:rPr lang="en-US" sz="1600" dirty="0" smtClean="0">
                <a:solidFill>
                  <a:srgbClr val="000000"/>
                </a:solidFill>
                <a:latin typeface="Arial" charset="0"/>
                <a:cs typeface="+mn-cs"/>
              </a:rPr>
              <a:t> (</a:t>
            </a:r>
            <a:r>
              <a:rPr lang="en-US" sz="1600" dirty="0" err="1" smtClean="0">
                <a:solidFill>
                  <a:srgbClr val="000000"/>
                </a:solidFill>
                <a:latin typeface="Arial" charset="0"/>
                <a:cs typeface="+mn-cs"/>
              </a:rPr>
              <a:t>UCBerkeley</a:t>
            </a:r>
            <a:r>
              <a:rPr lang="en-US" sz="1600" dirty="0" smtClean="0">
                <a:solidFill>
                  <a:srgbClr val="000000"/>
                </a:solidFill>
                <a:latin typeface="Arial" charset="0"/>
                <a:cs typeface="+mn-cs"/>
              </a:rPr>
              <a:t>, 1985)</a:t>
            </a:r>
          </a:p>
          <a:p>
            <a:pPr lvl="1" algn="just" eaLnBrk="0" hangingPunct="0"/>
            <a:r>
              <a:rPr lang="en-US" sz="1400" dirty="0" smtClean="0">
                <a:solidFill>
                  <a:srgbClr val="000000"/>
                </a:solidFill>
                <a:latin typeface="Arial" charset="0"/>
                <a:cs typeface="+mn-cs"/>
              </a:rPr>
              <a:t>Builds a minimum spanning tree for each net based on wire lengths.</a:t>
            </a:r>
          </a:p>
          <a:p>
            <a:pPr lvl="1" algn="just" eaLnBrk="0" hangingPunct="0"/>
            <a:r>
              <a:rPr lang="en-US" sz="1400" dirty="0" smtClean="0">
                <a:solidFill>
                  <a:srgbClr val="000000"/>
                </a:solidFill>
                <a:latin typeface="Arial" charset="0"/>
                <a:cs typeface="+mn-cs"/>
              </a:rPr>
              <a:t>Does simulated annealing with t=0 to improve choices of net segments</a:t>
            </a:r>
            <a:r>
              <a:rPr lang="en-US" sz="1600" dirty="0" smtClean="0">
                <a:solidFill>
                  <a:srgbClr val="000000"/>
                </a:solidFill>
                <a:latin typeface="Arial" charset="0"/>
                <a:cs typeface="+mn-cs"/>
              </a:rPr>
              <a:t>.</a:t>
            </a:r>
          </a:p>
          <a:p>
            <a:pPr algn="just" eaLnBrk="0" hangingPunct="0">
              <a:spcBef>
                <a:spcPct val="50000"/>
              </a:spcBef>
              <a:buFont typeface="Monotype Sorts" charset="0"/>
              <a:buChar char="a"/>
            </a:pPr>
            <a:r>
              <a:rPr lang="en-US" sz="1600" dirty="0" err="1" smtClean="0">
                <a:solidFill>
                  <a:srgbClr val="000000"/>
                </a:solidFill>
                <a:latin typeface="Arial" charset="0"/>
                <a:cs typeface="+mn-cs"/>
              </a:rPr>
              <a:t>DATools</a:t>
            </a:r>
            <a:r>
              <a:rPr lang="en-US" sz="1600" dirty="0" smtClean="0">
                <a:solidFill>
                  <a:srgbClr val="000000"/>
                </a:solidFill>
                <a:latin typeface="Arial" charset="0"/>
                <a:cs typeface="+mn-cs"/>
              </a:rPr>
              <a:t> system (Xerox PARC, 1986)</a:t>
            </a:r>
          </a:p>
          <a:p>
            <a:pPr lvl="1" algn="just" eaLnBrk="0" hangingPunct="0"/>
            <a:r>
              <a:rPr lang="en-US" sz="1400" dirty="0" smtClean="0">
                <a:solidFill>
                  <a:srgbClr val="000000"/>
                </a:solidFill>
                <a:latin typeface="Arial" charset="0"/>
                <a:cs typeface="+mn-cs"/>
              </a:rPr>
              <a:t>Minimizes the total number of </a:t>
            </a:r>
            <a:r>
              <a:rPr lang="en-US" sz="1400" dirty="0" err="1" smtClean="0">
                <a:solidFill>
                  <a:srgbClr val="000000"/>
                </a:solidFill>
                <a:latin typeface="Arial" charset="0"/>
                <a:cs typeface="+mn-cs"/>
              </a:rPr>
              <a:t>feedthroughs</a:t>
            </a:r>
            <a:r>
              <a:rPr lang="en-US" sz="1600" dirty="0" smtClean="0">
                <a:solidFill>
                  <a:srgbClr val="000000"/>
                </a:solidFill>
                <a:latin typeface="Arial" charset="0"/>
                <a:cs typeface="+mn-cs"/>
              </a:rPr>
              <a:t>.</a:t>
            </a:r>
          </a:p>
          <a:p>
            <a:pPr algn="just" eaLnBrk="0" hangingPunct="0">
              <a:spcBef>
                <a:spcPct val="50000"/>
              </a:spcBef>
              <a:buFont typeface="Monotype Sorts" charset="0"/>
              <a:buChar char="a"/>
            </a:pPr>
            <a:r>
              <a:rPr lang="en-US" sz="1600" dirty="0" err="1" smtClean="0">
                <a:solidFill>
                  <a:srgbClr val="000000"/>
                </a:solidFill>
                <a:latin typeface="Arial" charset="0"/>
                <a:cs typeface="+mn-cs"/>
              </a:rPr>
              <a:t>Mowchenko</a:t>
            </a:r>
            <a:r>
              <a:rPr lang="en-US" sz="1600" dirty="0" smtClean="0">
                <a:solidFill>
                  <a:srgbClr val="000000"/>
                </a:solidFill>
                <a:latin typeface="Arial" charset="0"/>
                <a:cs typeface="+mn-cs"/>
              </a:rPr>
              <a:t> &amp; Ma (Univ. of Alberta, 1987)</a:t>
            </a:r>
          </a:p>
          <a:p>
            <a:pPr lvl="1" algn="just" eaLnBrk="0" hangingPunct="0"/>
            <a:r>
              <a:rPr lang="en-US" sz="1400" dirty="0" smtClean="0">
                <a:solidFill>
                  <a:srgbClr val="000000"/>
                </a:solidFill>
                <a:latin typeface="Arial" charset="0"/>
                <a:cs typeface="+mn-cs"/>
              </a:rPr>
              <a:t>Applies an extended left edge algorithm to each </a:t>
            </a:r>
            <a:r>
              <a:rPr lang="en-US" sz="1400" dirty="0" err="1" smtClean="0">
                <a:solidFill>
                  <a:srgbClr val="000000"/>
                </a:solidFill>
                <a:latin typeface="Arial" charset="0"/>
                <a:cs typeface="+mn-cs"/>
              </a:rPr>
              <a:t>channel.Placement</a:t>
            </a:r>
            <a:r>
              <a:rPr lang="en-US" sz="1400" dirty="0" smtClean="0">
                <a:solidFill>
                  <a:srgbClr val="000000"/>
                </a:solidFill>
                <a:latin typeface="Arial" charset="0"/>
                <a:cs typeface="+mn-cs"/>
              </a:rPr>
              <a:t> improvement</a:t>
            </a:r>
            <a:r>
              <a:rPr lang="en-US" sz="1600" dirty="0" smtClean="0">
                <a:solidFill>
                  <a:srgbClr val="000000"/>
                </a:solidFill>
                <a:latin typeface="Arial" charset="0"/>
                <a:cs typeface="+mn-cs"/>
              </a:rPr>
              <a:t> </a:t>
            </a:r>
            <a:r>
              <a:rPr lang="en-US" sz="1400" dirty="0" smtClean="0">
                <a:solidFill>
                  <a:srgbClr val="000000"/>
                </a:solidFill>
                <a:latin typeface="Arial" charset="0"/>
                <a:cs typeface="+mn-cs"/>
              </a:rPr>
              <a:t>step:  swap adjacent cells.</a:t>
            </a:r>
          </a:p>
        </p:txBody>
      </p:sp>
      <p:sp>
        <p:nvSpPr>
          <p:cNvPr id="2" name="TextBox 1"/>
          <p:cNvSpPr txBox="1"/>
          <p:nvPr/>
        </p:nvSpPr>
        <p:spPr>
          <a:xfrm>
            <a:off x="990600" y="1905000"/>
            <a:ext cx="7917552" cy="1200328"/>
          </a:xfrm>
          <a:prstGeom prst="rect">
            <a:avLst/>
          </a:prstGeom>
          <a:noFill/>
        </p:spPr>
        <p:txBody>
          <a:bodyPr wrap="none" rtlCol="0">
            <a:spAutoFit/>
          </a:bodyPr>
          <a:lstStyle/>
          <a:p>
            <a:r>
              <a:rPr lang="en-US" sz="2400" dirty="0" smtClean="0"/>
              <a:t>Standard cell design methodology became popular</a:t>
            </a:r>
          </a:p>
          <a:p>
            <a:pPr marL="457200" indent="-457200">
              <a:buFont typeface="Arial"/>
              <a:buChar char="•"/>
            </a:pPr>
            <a:r>
              <a:rPr lang="en-US" sz="2400" dirty="0" smtClean="0"/>
              <a:t>SC placer </a:t>
            </a:r>
            <a:r>
              <a:rPr lang="en-US" sz="2400" dirty="0" err="1" smtClean="0"/>
              <a:t>Timberwolf</a:t>
            </a:r>
            <a:r>
              <a:rPr lang="en-US" sz="2400" dirty="0" smtClean="0"/>
              <a:t> was just released, and very successful</a:t>
            </a:r>
          </a:p>
          <a:p>
            <a:pPr marL="457200" indent="-457200">
              <a:buFont typeface="Arial"/>
              <a:buChar char="•"/>
            </a:pPr>
            <a:r>
              <a:rPr lang="en-US" sz="2400" dirty="0" smtClean="0"/>
              <a:t>SC </a:t>
            </a:r>
            <a:r>
              <a:rPr lang="en-US" sz="2400" dirty="0" err="1" smtClean="0"/>
              <a:t>glabol</a:t>
            </a:r>
            <a:r>
              <a:rPr lang="en-US" sz="2400" dirty="0" smtClean="0"/>
              <a:t> routing was lagging behind</a:t>
            </a:r>
            <a:endParaRPr lang="en-US" sz="2400" dirty="0"/>
          </a:p>
        </p:txBody>
      </p:sp>
    </p:spTree>
    <p:extLst>
      <p:ext uri="{BB962C8B-B14F-4D97-AF65-F5344CB8AC3E}">
        <p14:creationId xmlns:p14="http://schemas.microsoft.com/office/powerpoint/2010/main" val="789869748"/>
      </p:ext>
    </p:extLst>
  </p:cSld>
  <p:clrMapOvr>
    <a:masterClrMapping/>
  </p:clrMapOvr>
  <p:transition xmlns:p14="http://schemas.microsoft.com/office/powerpoint/2010/main" advTm="54992"/>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3"/>
          <p:cNvSpPr>
            <a:spLocks noGrp="1"/>
          </p:cNvSpPr>
          <p:nvPr>
            <p:ph type="ftr" sz="quarter" idx="11"/>
          </p:nvPr>
        </p:nvSpPr>
        <p:spPr/>
        <p:txBody>
          <a:bodyPr/>
          <a:lstStyle/>
          <a:p>
            <a:r>
              <a:rPr lang="en-US">
                <a:solidFill>
                  <a:srgbClr val="000000"/>
                </a:solidFill>
                <a:latin typeface="Times New Roman"/>
              </a:rPr>
              <a:t>Jason Cong</a:t>
            </a:r>
          </a:p>
        </p:txBody>
      </p:sp>
      <p:sp>
        <p:nvSpPr>
          <p:cNvPr id="59" name="Slide Number Placeholder 4"/>
          <p:cNvSpPr>
            <a:spLocks noGrp="1"/>
          </p:cNvSpPr>
          <p:nvPr>
            <p:ph type="sldNum" sz="quarter" idx="12"/>
          </p:nvPr>
        </p:nvSpPr>
        <p:spPr/>
        <p:txBody>
          <a:bodyPr/>
          <a:lstStyle/>
          <a:p>
            <a:fld id="{B155D55F-77E1-CC48-AE46-900D2E2BD29F}" type="slidenum">
              <a:rPr lang="en-US">
                <a:solidFill>
                  <a:srgbClr val="000000"/>
                </a:solidFill>
                <a:latin typeface="Times New Roman"/>
              </a:rPr>
              <a:pPr/>
              <a:t>8</a:t>
            </a:fld>
            <a:endParaRPr lang="en-US">
              <a:solidFill>
                <a:srgbClr val="000000"/>
              </a:solidFill>
              <a:latin typeface="Times New Roman"/>
            </a:endParaRPr>
          </a:p>
        </p:txBody>
      </p:sp>
      <p:sp>
        <p:nvSpPr>
          <p:cNvPr id="212994" name="Rectangle 2"/>
          <p:cNvSpPr>
            <a:spLocks noGrp="1" noChangeArrowheads="1"/>
          </p:cNvSpPr>
          <p:nvPr>
            <p:ph type="title"/>
          </p:nvPr>
        </p:nvSpPr>
        <p:spPr>
          <a:xfrm>
            <a:off x="533400" y="444500"/>
            <a:ext cx="8153400" cy="1143000"/>
          </a:xfrm>
        </p:spPr>
        <p:txBody>
          <a:bodyPr/>
          <a:lstStyle/>
          <a:p>
            <a:r>
              <a:rPr lang="en-US" sz="2800" dirty="0" smtClean="0"/>
              <a:t>Better SC Global Routing Problem </a:t>
            </a:r>
            <a:r>
              <a:rPr lang="en-US" sz="2800" dirty="0"/>
              <a:t>Formulation</a:t>
            </a:r>
            <a:endParaRPr lang="en-US" dirty="0"/>
          </a:p>
        </p:txBody>
      </p:sp>
      <p:grpSp>
        <p:nvGrpSpPr>
          <p:cNvPr id="212995" name="Group 3"/>
          <p:cNvGrpSpPr>
            <a:grpSpLocks/>
          </p:cNvGrpSpPr>
          <p:nvPr/>
        </p:nvGrpSpPr>
        <p:grpSpPr bwMode="auto">
          <a:xfrm>
            <a:off x="1265238" y="1425575"/>
            <a:ext cx="7135813" cy="4289425"/>
            <a:chOff x="797" y="898"/>
            <a:chExt cx="4495" cy="2702"/>
          </a:xfrm>
        </p:grpSpPr>
        <p:sp>
          <p:nvSpPr>
            <p:cNvPr id="212996" name="Text Box 4"/>
            <p:cNvSpPr txBox="1">
              <a:spLocks noChangeArrowheads="1"/>
            </p:cNvSpPr>
            <p:nvPr/>
          </p:nvSpPr>
          <p:spPr bwMode="auto">
            <a:xfrm>
              <a:off x="797" y="898"/>
              <a:ext cx="3510" cy="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0" hangingPunct="0"/>
              <a:r>
                <a:rPr lang="en-US" sz="2000" dirty="0" smtClean="0">
                  <a:solidFill>
                    <a:srgbClr val="000000"/>
                  </a:solidFill>
                  <a:latin typeface="Arial" charset="0"/>
                  <a:cs typeface="+mn-cs"/>
                </a:rPr>
                <a:t> Connect every net using the </a:t>
              </a:r>
              <a:r>
                <a:rPr lang="en-US" sz="2000" i="1" dirty="0" smtClean="0">
                  <a:solidFill>
                    <a:srgbClr val="000000"/>
                  </a:solidFill>
                  <a:latin typeface="Arial" charset="0"/>
                  <a:cs typeface="+mn-cs"/>
                </a:rPr>
                <a:t>minimum area</a:t>
              </a:r>
              <a:r>
                <a:rPr lang="en-US" sz="2000" dirty="0" smtClean="0">
                  <a:solidFill>
                    <a:srgbClr val="000000"/>
                  </a:solidFill>
                  <a:latin typeface="Arial" charset="0"/>
                  <a:cs typeface="+mn-cs"/>
                </a:rPr>
                <a:t>.</a:t>
              </a:r>
            </a:p>
            <a:p>
              <a:pPr lvl="1" algn="just" eaLnBrk="0" hangingPunct="0">
                <a:spcBef>
                  <a:spcPct val="50000"/>
                </a:spcBef>
              </a:pPr>
              <a:r>
                <a:rPr lang="en-US" sz="2000" dirty="0" smtClean="0">
                  <a:solidFill>
                    <a:srgbClr val="000000"/>
                  </a:solidFill>
                  <a:latin typeface="Arial" charset="0"/>
                  <a:cs typeface="+mn-cs"/>
                </a:rPr>
                <a:t>Step 1.  </a:t>
              </a:r>
              <a:r>
                <a:rPr lang="en-US" sz="1800" dirty="0" smtClean="0">
                  <a:solidFill>
                    <a:srgbClr val="000000"/>
                  </a:solidFill>
                  <a:latin typeface="Arial" charset="0"/>
                  <a:cs typeface="+mn-cs"/>
                </a:rPr>
                <a:t>Determine </a:t>
              </a:r>
              <a:r>
                <a:rPr lang="en-US" sz="1800" dirty="0" err="1" smtClean="0">
                  <a:solidFill>
                    <a:srgbClr val="000000"/>
                  </a:solidFill>
                  <a:latin typeface="Arial" charset="0"/>
                  <a:cs typeface="+mn-cs"/>
                </a:rPr>
                <a:t>feedthroughs</a:t>
              </a:r>
              <a:endParaRPr lang="en-US" sz="1800" dirty="0" smtClean="0">
                <a:solidFill>
                  <a:srgbClr val="000000"/>
                </a:solidFill>
                <a:latin typeface="Arial" charset="0"/>
                <a:cs typeface="+mn-cs"/>
              </a:endParaRPr>
            </a:p>
            <a:p>
              <a:pPr lvl="1" algn="just" eaLnBrk="0" hangingPunct="0">
                <a:spcBef>
                  <a:spcPct val="20000"/>
                </a:spcBef>
              </a:pPr>
              <a:r>
                <a:rPr lang="en-US" sz="1800" dirty="0" smtClean="0">
                  <a:solidFill>
                    <a:srgbClr val="000000"/>
                  </a:solidFill>
                  <a:latin typeface="Arial" charset="0"/>
                  <a:cs typeface="+mn-cs"/>
                </a:rPr>
                <a:t>(</a:t>
              </a:r>
              <a:r>
                <a:rPr lang="en-US" sz="1800" dirty="0" err="1" smtClean="0">
                  <a:solidFill>
                    <a:srgbClr val="000000"/>
                  </a:solidFill>
                  <a:latin typeface="Arial" charset="0"/>
                  <a:cs typeface="+mn-cs"/>
                </a:rPr>
                <a:t>i</a:t>
              </a:r>
              <a:r>
                <a:rPr lang="en-US" sz="1800" dirty="0" smtClean="0">
                  <a:solidFill>
                    <a:srgbClr val="000000"/>
                  </a:solidFill>
                  <a:latin typeface="Arial" charset="0"/>
                  <a:cs typeface="+mn-cs"/>
                </a:rPr>
                <a:t>) to complete</a:t>
              </a:r>
              <a:r>
                <a:rPr lang="en-US" sz="2000" dirty="0" smtClean="0">
                  <a:solidFill>
                    <a:srgbClr val="000000"/>
                  </a:solidFill>
                  <a:latin typeface="Arial" charset="0"/>
                  <a:cs typeface="+mn-cs"/>
                </a:rPr>
                <a:t> </a:t>
              </a:r>
              <a:r>
                <a:rPr lang="en-US" sz="1800" dirty="0" smtClean="0">
                  <a:solidFill>
                    <a:srgbClr val="000000"/>
                  </a:solidFill>
                  <a:latin typeface="Arial" charset="0"/>
                  <a:cs typeface="+mn-cs"/>
                </a:rPr>
                <a:t>connections:</a:t>
              </a:r>
            </a:p>
          </p:txBody>
        </p:sp>
        <p:sp>
          <p:nvSpPr>
            <p:cNvPr id="212997" name="Text Box 5"/>
            <p:cNvSpPr txBox="1">
              <a:spLocks noChangeArrowheads="1"/>
            </p:cNvSpPr>
            <p:nvPr/>
          </p:nvSpPr>
          <p:spPr bwMode="auto">
            <a:xfrm>
              <a:off x="908" y="2601"/>
              <a:ext cx="245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(ii) to reduce total channel density</a:t>
              </a:r>
            </a:p>
          </p:txBody>
        </p:sp>
        <p:grpSp>
          <p:nvGrpSpPr>
            <p:cNvPr id="212998" name="Group 6"/>
            <p:cNvGrpSpPr>
              <a:grpSpLocks/>
            </p:cNvGrpSpPr>
            <p:nvPr/>
          </p:nvGrpSpPr>
          <p:grpSpPr bwMode="auto">
            <a:xfrm>
              <a:off x="868" y="1833"/>
              <a:ext cx="1584" cy="624"/>
              <a:chOff x="864" y="1584"/>
              <a:chExt cx="1584" cy="624"/>
            </a:xfrm>
          </p:grpSpPr>
          <p:sp>
            <p:nvSpPr>
              <p:cNvPr id="212999" name="Rectangle 7"/>
              <p:cNvSpPr>
                <a:spLocks noChangeArrowheads="1"/>
              </p:cNvSpPr>
              <p:nvPr/>
            </p:nvSpPr>
            <p:spPr bwMode="auto">
              <a:xfrm>
                <a:off x="1056" y="1584"/>
                <a:ext cx="1152"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0" name="Rectangle 8"/>
              <p:cNvSpPr>
                <a:spLocks noChangeArrowheads="1"/>
              </p:cNvSpPr>
              <p:nvPr/>
            </p:nvSpPr>
            <p:spPr bwMode="auto">
              <a:xfrm>
                <a:off x="1056" y="2064"/>
                <a:ext cx="1152"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1" name="Rectangle 9"/>
              <p:cNvSpPr>
                <a:spLocks noChangeArrowheads="1"/>
              </p:cNvSpPr>
              <p:nvPr/>
            </p:nvSpPr>
            <p:spPr bwMode="auto">
              <a:xfrm>
                <a:off x="864" y="1824"/>
                <a:ext cx="1584"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2" name="Line 10"/>
              <p:cNvSpPr>
                <a:spLocks noChangeShapeType="1"/>
              </p:cNvSpPr>
              <p:nvPr/>
            </p:nvSpPr>
            <p:spPr bwMode="auto">
              <a:xfrm>
                <a:off x="1632" y="1584"/>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3" name="Line 11"/>
              <p:cNvSpPr>
                <a:spLocks noChangeShapeType="1"/>
              </p:cNvSpPr>
              <p:nvPr/>
            </p:nvSpPr>
            <p:spPr bwMode="auto">
              <a:xfrm>
                <a:off x="1968" y="2064"/>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4" name="Line 12"/>
              <p:cNvSpPr>
                <a:spLocks noChangeShapeType="1"/>
              </p:cNvSpPr>
              <p:nvPr/>
            </p:nvSpPr>
            <p:spPr bwMode="auto">
              <a:xfrm>
                <a:off x="1296" y="2064"/>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grpSp>
        <p:grpSp>
          <p:nvGrpSpPr>
            <p:cNvPr id="213005" name="Group 13"/>
            <p:cNvGrpSpPr>
              <a:grpSpLocks/>
            </p:cNvGrpSpPr>
            <p:nvPr/>
          </p:nvGrpSpPr>
          <p:grpSpPr bwMode="auto">
            <a:xfrm>
              <a:off x="3124" y="1833"/>
              <a:ext cx="1584" cy="624"/>
              <a:chOff x="3216" y="1680"/>
              <a:chExt cx="1584" cy="624"/>
            </a:xfrm>
          </p:grpSpPr>
          <p:sp>
            <p:nvSpPr>
              <p:cNvPr id="213006" name="Rectangle 14"/>
              <p:cNvSpPr>
                <a:spLocks noChangeArrowheads="1"/>
              </p:cNvSpPr>
              <p:nvPr/>
            </p:nvSpPr>
            <p:spPr bwMode="auto">
              <a:xfrm>
                <a:off x="3408" y="1680"/>
                <a:ext cx="1152"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7" name="Rectangle 15"/>
              <p:cNvSpPr>
                <a:spLocks noChangeArrowheads="1"/>
              </p:cNvSpPr>
              <p:nvPr/>
            </p:nvSpPr>
            <p:spPr bwMode="auto">
              <a:xfrm>
                <a:off x="3408" y="2160"/>
                <a:ext cx="1152"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8" name="Rectangle 16"/>
              <p:cNvSpPr>
                <a:spLocks noChangeArrowheads="1"/>
              </p:cNvSpPr>
              <p:nvPr/>
            </p:nvSpPr>
            <p:spPr bwMode="auto">
              <a:xfrm>
                <a:off x="3216" y="1920"/>
                <a:ext cx="1584"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09" name="Line 17"/>
              <p:cNvSpPr>
                <a:spLocks noChangeShapeType="1"/>
              </p:cNvSpPr>
              <p:nvPr/>
            </p:nvSpPr>
            <p:spPr bwMode="auto">
              <a:xfrm>
                <a:off x="3984" y="168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10" name="Line 18"/>
              <p:cNvSpPr>
                <a:spLocks noChangeShapeType="1"/>
              </p:cNvSpPr>
              <p:nvPr/>
            </p:nvSpPr>
            <p:spPr bwMode="auto">
              <a:xfrm>
                <a:off x="4320" y="216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11" name="Line 19"/>
              <p:cNvSpPr>
                <a:spLocks noChangeShapeType="1"/>
              </p:cNvSpPr>
              <p:nvPr/>
            </p:nvSpPr>
            <p:spPr bwMode="auto">
              <a:xfrm>
                <a:off x="3648" y="216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12" name="Line 20"/>
              <p:cNvSpPr>
                <a:spLocks noChangeShapeType="1"/>
              </p:cNvSpPr>
              <p:nvPr/>
            </p:nvSpPr>
            <p:spPr bwMode="auto">
              <a:xfrm>
                <a:off x="4080" y="192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3013" name="AutoShape 21"/>
              <p:cNvCxnSpPr>
                <a:cxnSpLocks noChangeShapeType="1"/>
                <a:stCxn id="213009" idx="1"/>
                <a:endCxn id="213012" idx="0"/>
              </p:cNvCxnSpPr>
              <p:nvPr/>
            </p:nvCxnSpPr>
            <p:spPr bwMode="auto">
              <a:xfrm>
                <a:off x="3984" y="1833"/>
                <a:ext cx="96"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014" name="AutoShape 22"/>
              <p:cNvCxnSpPr>
                <a:cxnSpLocks noChangeShapeType="1"/>
                <a:stCxn id="213012" idx="1"/>
                <a:endCxn id="213011" idx="0"/>
              </p:cNvCxnSpPr>
              <p:nvPr/>
            </p:nvCxnSpPr>
            <p:spPr bwMode="auto">
              <a:xfrm flipH="1">
                <a:off x="3648" y="2073"/>
                <a:ext cx="432"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015" name="AutoShape 23"/>
              <p:cNvCxnSpPr>
                <a:cxnSpLocks noChangeShapeType="1"/>
                <a:stCxn id="213012" idx="1"/>
                <a:endCxn id="213010" idx="0"/>
              </p:cNvCxnSpPr>
              <p:nvPr/>
            </p:nvCxnSpPr>
            <p:spPr bwMode="auto">
              <a:xfrm>
                <a:off x="4080" y="2073"/>
                <a:ext cx="240"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13016" name="Text Box 24"/>
            <p:cNvSpPr txBox="1">
              <a:spLocks noChangeArrowheads="1"/>
            </p:cNvSpPr>
            <p:nvPr/>
          </p:nvSpPr>
          <p:spPr bwMode="auto">
            <a:xfrm>
              <a:off x="2452" y="1785"/>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3</a:t>
              </a:r>
            </a:p>
          </p:txBody>
        </p:sp>
        <p:sp>
          <p:nvSpPr>
            <p:cNvPr id="213017" name="Text Box 25"/>
            <p:cNvSpPr txBox="1">
              <a:spLocks noChangeArrowheads="1"/>
            </p:cNvSpPr>
            <p:nvPr/>
          </p:nvSpPr>
          <p:spPr bwMode="auto">
            <a:xfrm>
              <a:off x="2452" y="2034"/>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2</a:t>
              </a:r>
            </a:p>
          </p:txBody>
        </p:sp>
        <p:sp>
          <p:nvSpPr>
            <p:cNvPr id="213018" name="Text Box 26"/>
            <p:cNvSpPr txBox="1">
              <a:spLocks noChangeArrowheads="1"/>
            </p:cNvSpPr>
            <p:nvPr/>
          </p:nvSpPr>
          <p:spPr bwMode="auto">
            <a:xfrm>
              <a:off x="2452" y="2265"/>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1</a:t>
              </a:r>
            </a:p>
          </p:txBody>
        </p:sp>
        <p:sp>
          <p:nvSpPr>
            <p:cNvPr id="213019" name="Text Box 27"/>
            <p:cNvSpPr txBox="1">
              <a:spLocks noChangeArrowheads="1"/>
            </p:cNvSpPr>
            <p:nvPr/>
          </p:nvSpPr>
          <p:spPr bwMode="auto">
            <a:xfrm>
              <a:off x="4752" y="1794"/>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3</a:t>
              </a:r>
            </a:p>
          </p:txBody>
        </p:sp>
        <p:sp>
          <p:nvSpPr>
            <p:cNvPr id="213020" name="Text Box 28"/>
            <p:cNvSpPr txBox="1">
              <a:spLocks noChangeArrowheads="1"/>
            </p:cNvSpPr>
            <p:nvPr/>
          </p:nvSpPr>
          <p:spPr bwMode="auto">
            <a:xfrm>
              <a:off x="4752" y="2043"/>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2</a:t>
              </a:r>
            </a:p>
          </p:txBody>
        </p:sp>
        <p:sp>
          <p:nvSpPr>
            <p:cNvPr id="213021" name="Text Box 29"/>
            <p:cNvSpPr txBox="1">
              <a:spLocks noChangeArrowheads="1"/>
            </p:cNvSpPr>
            <p:nvPr/>
          </p:nvSpPr>
          <p:spPr bwMode="auto">
            <a:xfrm>
              <a:off x="4752" y="2274"/>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1</a:t>
              </a:r>
            </a:p>
          </p:txBody>
        </p:sp>
        <p:sp>
          <p:nvSpPr>
            <p:cNvPr id="213022" name="Text Box 30"/>
            <p:cNvSpPr txBox="1">
              <a:spLocks noChangeArrowheads="1"/>
            </p:cNvSpPr>
            <p:nvPr/>
          </p:nvSpPr>
          <p:spPr bwMode="auto">
            <a:xfrm>
              <a:off x="3698" y="2030"/>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FT</a:t>
              </a:r>
            </a:p>
          </p:txBody>
        </p:sp>
        <p:sp>
          <p:nvSpPr>
            <p:cNvPr id="213023" name="Text Box 31"/>
            <p:cNvSpPr txBox="1">
              <a:spLocks noChangeArrowheads="1"/>
            </p:cNvSpPr>
            <p:nvPr/>
          </p:nvSpPr>
          <p:spPr bwMode="auto">
            <a:xfrm>
              <a:off x="2452" y="2880"/>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3</a:t>
              </a:r>
            </a:p>
          </p:txBody>
        </p:sp>
        <p:sp>
          <p:nvSpPr>
            <p:cNvPr id="213024" name="Text Box 32"/>
            <p:cNvSpPr txBox="1">
              <a:spLocks noChangeArrowheads="1"/>
            </p:cNvSpPr>
            <p:nvPr/>
          </p:nvSpPr>
          <p:spPr bwMode="auto">
            <a:xfrm>
              <a:off x="2452" y="3129"/>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2</a:t>
              </a:r>
            </a:p>
          </p:txBody>
        </p:sp>
        <p:sp>
          <p:nvSpPr>
            <p:cNvPr id="213025" name="Text Box 33"/>
            <p:cNvSpPr txBox="1">
              <a:spLocks noChangeArrowheads="1"/>
            </p:cNvSpPr>
            <p:nvPr/>
          </p:nvSpPr>
          <p:spPr bwMode="auto">
            <a:xfrm>
              <a:off x="2452" y="3360"/>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1</a:t>
              </a:r>
            </a:p>
          </p:txBody>
        </p:sp>
        <p:sp>
          <p:nvSpPr>
            <p:cNvPr id="213026" name="Text Box 34"/>
            <p:cNvSpPr txBox="1">
              <a:spLocks noChangeArrowheads="1"/>
            </p:cNvSpPr>
            <p:nvPr/>
          </p:nvSpPr>
          <p:spPr bwMode="auto">
            <a:xfrm>
              <a:off x="4800" y="2889"/>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3</a:t>
              </a:r>
            </a:p>
          </p:txBody>
        </p:sp>
        <p:sp>
          <p:nvSpPr>
            <p:cNvPr id="213027" name="Text Box 35"/>
            <p:cNvSpPr txBox="1">
              <a:spLocks noChangeArrowheads="1"/>
            </p:cNvSpPr>
            <p:nvPr/>
          </p:nvSpPr>
          <p:spPr bwMode="auto">
            <a:xfrm>
              <a:off x="4800" y="3138"/>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2</a:t>
              </a:r>
            </a:p>
          </p:txBody>
        </p:sp>
        <p:sp>
          <p:nvSpPr>
            <p:cNvPr id="213028" name="Text Box 36"/>
            <p:cNvSpPr txBox="1">
              <a:spLocks noChangeArrowheads="1"/>
            </p:cNvSpPr>
            <p:nvPr/>
          </p:nvSpPr>
          <p:spPr bwMode="auto">
            <a:xfrm>
              <a:off x="4800" y="3369"/>
              <a:ext cx="4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row 1</a:t>
              </a:r>
            </a:p>
          </p:txBody>
        </p:sp>
        <p:sp>
          <p:nvSpPr>
            <p:cNvPr id="213029" name="Text Box 37"/>
            <p:cNvSpPr txBox="1">
              <a:spLocks noChangeArrowheads="1"/>
            </p:cNvSpPr>
            <p:nvPr/>
          </p:nvSpPr>
          <p:spPr bwMode="auto">
            <a:xfrm>
              <a:off x="3940" y="3120"/>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pPr>
              <a:r>
                <a:rPr lang="en-US" sz="1800" smtClean="0">
                  <a:solidFill>
                    <a:srgbClr val="000000"/>
                  </a:solidFill>
                  <a:latin typeface="Arial" charset="0"/>
                  <a:ea typeface="ＭＳ Ｐゴシック" charset="0"/>
                  <a:cs typeface="+mn-cs"/>
                </a:rPr>
                <a:t>FT</a:t>
              </a:r>
            </a:p>
          </p:txBody>
        </p:sp>
        <p:grpSp>
          <p:nvGrpSpPr>
            <p:cNvPr id="213030" name="Group 38"/>
            <p:cNvGrpSpPr>
              <a:grpSpLocks/>
            </p:cNvGrpSpPr>
            <p:nvPr/>
          </p:nvGrpSpPr>
          <p:grpSpPr bwMode="auto">
            <a:xfrm>
              <a:off x="868" y="2928"/>
              <a:ext cx="1536" cy="624"/>
              <a:chOff x="960" y="2784"/>
              <a:chExt cx="1536" cy="624"/>
            </a:xfrm>
          </p:grpSpPr>
          <p:sp>
            <p:nvSpPr>
              <p:cNvPr id="213031" name="Rectangle 39"/>
              <p:cNvSpPr>
                <a:spLocks noChangeArrowheads="1"/>
              </p:cNvSpPr>
              <p:nvPr/>
            </p:nvSpPr>
            <p:spPr bwMode="auto">
              <a:xfrm>
                <a:off x="960" y="2784"/>
                <a:ext cx="1536"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32" name="Rectangle 40"/>
              <p:cNvSpPr>
                <a:spLocks noChangeArrowheads="1"/>
              </p:cNvSpPr>
              <p:nvPr/>
            </p:nvSpPr>
            <p:spPr bwMode="auto">
              <a:xfrm>
                <a:off x="960" y="3264"/>
                <a:ext cx="1536"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33" name="Rectangle 41"/>
              <p:cNvSpPr>
                <a:spLocks noChangeArrowheads="1"/>
              </p:cNvSpPr>
              <p:nvPr/>
            </p:nvSpPr>
            <p:spPr bwMode="auto">
              <a:xfrm>
                <a:off x="1056" y="3024"/>
                <a:ext cx="1296"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34" name="Line 42"/>
              <p:cNvSpPr>
                <a:spLocks noChangeShapeType="1"/>
              </p:cNvSpPr>
              <p:nvPr/>
            </p:nvSpPr>
            <p:spPr bwMode="auto">
              <a:xfrm>
                <a:off x="2015" y="2784"/>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35" name="Line 43"/>
              <p:cNvSpPr>
                <a:spLocks noChangeShapeType="1"/>
              </p:cNvSpPr>
              <p:nvPr/>
            </p:nvSpPr>
            <p:spPr bwMode="auto">
              <a:xfrm>
                <a:off x="1248" y="3024"/>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36" name="Line 44"/>
              <p:cNvSpPr>
                <a:spLocks noChangeShapeType="1"/>
              </p:cNvSpPr>
              <p:nvPr/>
            </p:nvSpPr>
            <p:spPr bwMode="auto">
              <a:xfrm>
                <a:off x="2016" y="3264"/>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3037" name="AutoShape 45"/>
              <p:cNvCxnSpPr>
                <a:cxnSpLocks noChangeShapeType="1"/>
                <a:stCxn id="213034" idx="1"/>
                <a:endCxn id="213035" idx="0"/>
              </p:cNvCxnSpPr>
              <p:nvPr/>
            </p:nvCxnSpPr>
            <p:spPr bwMode="auto">
              <a:xfrm flipH="1">
                <a:off x="1248" y="2937"/>
                <a:ext cx="768"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038" name="AutoShape 46"/>
              <p:cNvCxnSpPr>
                <a:cxnSpLocks noChangeShapeType="1"/>
                <a:stCxn id="213035" idx="1"/>
                <a:endCxn id="213036" idx="0"/>
              </p:cNvCxnSpPr>
              <p:nvPr/>
            </p:nvCxnSpPr>
            <p:spPr bwMode="auto">
              <a:xfrm>
                <a:off x="1249" y="3177"/>
                <a:ext cx="767"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13039" name="Rectangle 47"/>
            <p:cNvSpPr>
              <a:spLocks noChangeArrowheads="1"/>
            </p:cNvSpPr>
            <p:nvPr/>
          </p:nvSpPr>
          <p:spPr bwMode="auto">
            <a:xfrm>
              <a:off x="3220" y="2928"/>
              <a:ext cx="1536"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40" name="Rectangle 48"/>
            <p:cNvSpPr>
              <a:spLocks noChangeArrowheads="1"/>
            </p:cNvSpPr>
            <p:nvPr/>
          </p:nvSpPr>
          <p:spPr bwMode="auto">
            <a:xfrm>
              <a:off x="3220" y="3408"/>
              <a:ext cx="1536"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41" name="Rectangle 49"/>
            <p:cNvSpPr>
              <a:spLocks noChangeArrowheads="1"/>
            </p:cNvSpPr>
            <p:nvPr/>
          </p:nvSpPr>
          <p:spPr bwMode="auto">
            <a:xfrm>
              <a:off x="3316" y="3168"/>
              <a:ext cx="1296"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42" name="Line 50"/>
            <p:cNvSpPr>
              <a:spLocks noChangeShapeType="1"/>
            </p:cNvSpPr>
            <p:nvPr/>
          </p:nvSpPr>
          <p:spPr bwMode="auto">
            <a:xfrm>
              <a:off x="4275" y="2928"/>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43" name="Line 51"/>
            <p:cNvSpPr>
              <a:spLocks noChangeShapeType="1"/>
            </p:cNvSpPr>
            <p:nvPr/>
          </p:nvSpPr>
          <p:spPr bwMode="auto">
            <a:xfrm>
              <a:off x="4228" y="3168"/>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3044" name="Line 52"/>
            <p:cNvSpPr>
              <a:spLocks noChangeShapeType="1"/>
            </p:cNvSpPr>
            <p:nvPr/>
          </p:nvSpPr>
          <p:spPr bwMode="auto">
            <a:xfrm>
              <a:off x="4180" y="3408"/>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3045" name="AutoShape 53"/>
            <p:cNvCxnSpPr>
              <a:cxnSpLocks noChangeShapeType="1"/>
              <a:stCxn id="213042" idx="1"/>
              <a:endCxn id="213043" idx="0"/>
            </p:cNvCxnSpPr>
            <p:nvPr/>
          </p:nvCxnSpPr>
          <p:spPr bwMode="auto">
            <a:xfrm flipH="1">
              <a:off x="4228" y="3081"/>
              <a:ext cx="48"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046" name="AutoShape 54"/>
            <p:cNvCxnSpPr>
              <a:cxnSpLocks noChangeShapeType="1"/>
              <a:stCxn id="213043" idx="1"/>
              <a:endCxn id="213044" idx="0"/>
            </p:cNvCxnSpPr>
            <p:nvPr/>
          </p:nvCxnSpPr>
          <p:spPr bwMode="auto">
            <a:xfrm flipH="1">
              <a:off x="4180" y="3321"/>
              <a:ext cx="49"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3047" name="Line 55"/>
            <p:cNvSpPr>
              <a:spLocks noChangeShapeType="1"/>
            </p:cNvSpPr>
            <p:nvPr/>
          </p:nvSpPr>
          <p:spPr bwMode="auto">
            <a:xfrm>
              <a:off x="3508" y="3168"/>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3048" name="AutoShape 56"/>
            <p:cNvCxnSpPr>
              <a:cxnSpLocks noChangeShapeType="1"/>
              <a:stCxn id="213047" idx="1"/>
              <a:endCxn id="213044" idx="0"/>
            </p:cNvCxnSpPr>
            <p:nvPr/>
          </p:nvCxnSpPr>
          <p:spPr bwMode="auto">
            <a:xfrm>
              <a:off x="3508" y="3321"/>
              <a:ext cx="672"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42794272"/>
      </p:ext>
    </p:extLst>
  </p:cSld>
  <p:clrMapOvr>
    <a:masterClrMapping/>
  </p:clrMapOvr>
  <p:transition xmlns:p14="http://schemas.microsoft.com/office/powerpoint/2010/main" advTm="44576"/>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a:xfrm>
            <a:off x="3124200" y="5906105"/>
            <a:ext cx="2895600" cy="457200"/>
          </a:xfrm>
        </p:spPr>
        <p:txBody>
          <a:bodyPr/>
          <a:lstStyle/>
          <a:p>
            <a:r>
              <a:rPr lang="en-US">
                <a:solidFill>
                  <a:srgbClr val="000000"/>
                </a:solidFill>
                <a:latin typeface="Times New Roman"/>
              </a:rPr>
              <a:t>Jason Cong</a:t>
            </a:r>
          </a:p>
        </p:txBody>
      </p:sp>
      <p:sp>
        <p:nvSpPr>
          <p:cNvPr id="31" name="Slide Number Placeholder 4"/>
          <p:cNvSpPr>
            <a:spLocks noGrp="1"/>
          </p:cNvSpPr>
          <p:nvPr>
            <p:ph type="sldNum" sz="quarter" idx="12"/>
          </p:nvPr>
        </p:nvSpPr>
        <p:spPr>
          <a:xfrm>
            <a:off x="6553200" y="5906105"/>
            <a:ext cx="1905000" cy="457200"/>
          </a:xfrm>
        </p:spPr>
        <p:txBody>
          <a:bodyPr/>
          <a:lstStyle/>
          <a:p>
            <a:fld id="{5CC5E475-6273-2946-9190-F8DE041C1D50}" type="slidenum">
              <a:rPr lang="en-US">
                <a:solidFill>
                  <a:srgbClr val="000000"/>
                </a:solidFill>
                <a:latin typeface="Times New Roman"/>
              </a:rPr>
              <a:pPr/>
              <a:t>9</a:t>
            </a:fld>
            <a:endParaRPr lang="en-US">
              <a:solidFill>
                <a:srgbClr val="000000"/>
              </a:solidFill>
              <a:latin typeface="Times New Roman"/>
            </a:endParaRPr>
          </a:p>
        </p:txBody>
      </p:sp>
      <p:sp>
        <p:nvSpPr>
          <p:cNvPr id="214018" name="Rectangle 2"/>
          <p:cNvSpPr>
            <a:spLocks noGrp="1" noChangeArrowheads="1"/>
          </p:cNvSpPr>
          <p:nvPr>
            <p:ph type="title"/>
          </p:nvPr>
        </p:nvSpPr>
        <p:spPr/>
        <p:txBody>
          <a:bodyPr/>
          <a:lstStyle/>
          <a:p>
            <a:r>
              <a:rPr lang="en-US" sz="3200" dirty="0" smtClean="0"/>
              <a:t>More on Problem Formulation</a:t>
            </a:r>
            <a:endParaRPr lang="en-US" sz="3200" dirty="0"/>
          </a:p>
        </p:txBody>
      </p:sp>
      <p:sp>
        <p:nvSpPr>
          <p:cNvPr id="214019" name="Text Box 3"/>
          <p:cNvSpPr txBox="1">
            <a:spLocks noChangeArrowheads="1"/>
          </p:cNvSpPr>
          <p:nvPr/>
        </p:nvSpPr>
        <p:spPr bwMode="auto">
          <a:xfrm>
            <a:off x="1066800" y="1752600"/>
            <a:ext cx="7773988"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defRPr sz="2400">
                <a:solidFill>
                  <a:schemeClr val="tx1"/>
                </a:solidFill>
                <a:latin typeface="Times New Roman" charset="0"/>
                <a:ea typeface="ＭＳ Ｐゴシック" charset="0"/>
              </a:defRPr>
            </a:lvl1pPr>
            <a:lvl2pPr marL="115888" indent="-158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r>
              <a:rPr lang="en-US" sz="2000" dirty="0" smtClean="0">
                <a:solidFill>
                  <a:srgbClr val="000000"/>
                </a:solidFill>
                <a:latin typeface="Arial" charset="0"/>
                <a:cs typeface="+mn-cs"/>
              </a:rPr>
              <a:t>Step 2. Determine net segments -- to reduce total channel density.</a:t>
            </a:r>
          </a:p>
          <a:p>
            <a:pPr lvl="1" eaLnBrk="0" hangingPunct="0">
              <a:spcBef>
                <a:spcPct val="80000"/>
              </a:spcBef>
            </a:pPr>
            <a:r>
              <a:rPr lang="en-US" sz="2000" dirty="0" smtClean="0">
                <a:solidFill>
                  <a:srgbClr val="000000"/>
                </a:solidFill>
                <a:latin typeface="Arial" charset="0"/>
                <a:cs typeface="+mn-cs"/>
              </a:rPr>
              <a:t>A net segment: a pair of pins of the same net in the same channel.</a:t>
            </a:r>
          </a:p>
        </p:txBody>
      </p:sp>
      <p:grpSp>
        <p:nvGrpSpPr>
          <p:cNvPr id="214020" name="Group 4"/>
          <p:cNvGrpSpPr>
            <a:grpSpLocks/>
          </p:cNvGrpSpPr>
          <p:nvPr/>
        </p:nvGrpSpPr>
        <p:grpSpPr bwMode="auto">
          <a:xfrm>
            <a:off x="1447800" y="3467705"/>
            <a:ext cx="6477000" cy="990600"/>
            <a:chOff x="912" y="2400"/>
            <a:chExt cx="4080" cy="624"/>
          </a:xfrm>
        </p:grpSpPr>
        <p:sp>
          <p:nvSpPr>
            <p:cNvPr id="214021" name="Rectangle 5"/>
            <p:cNvSpPr>
              <a:spLocks noChangeArrowheads="1"/>
            </p:cNvSpPr>
            <p:nvPr/>
          </p:nvSpPr>
          <p:spPr bwMode="auto">
            <a:xfrm>
              <a:off x="912" y="2400"/>
              <a:ext cx="1195"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22" name="Rectangle 6"/>
            <p:cNvSpPr>
              <a:spLocks noChangeArrowheads="1"/>
            </p:cNvSpPr>
            <p:nvPr/>
          </p:nvSpPr>
          <p:spPr bwMode="auto">
            <a:xfrm>
              <a:off x="912" y="2880"/>
              <a:ext cx="1195"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23" name="Rectangle 7"/>
            <p:cNvSpPr>
              <a:spLocks noChangeArrowheads="1"/>
            </p:cNvSpPr>
            <p:nvPr/>
          </p:nvSpPr>
          <p:spPr bwMode="auto">
            <a:xfrm>
              <a:off x="987" y="2640"/>
              <a:ext cx="1008"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24" name="Line 8"/>
            <p:cNvSpPr>
              <a:spLocks noChangeShapeType="1"/>
            </p:cNvSpPr>
            <p:nvPr/>
          </p:nvSpPr>
          <p:spPr bwMode="auto">
            <a:xfrm>
              <a:off x="1733" y="240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25" name="Line 9"/>
            <p:cNvSpPr>
              <a:spLocks noChangeShapeType="1"/>
            </p:cNvSpPr>
            <p:nvPr/>
          </p:nvSpPr>
          <p:spPr bwMode="auto">
            <a:xfrm>
              <a:off x="1136" y="264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26" name="Line 10"/>
            <p:cNvSpPr>
              <a:spLocks noChangeShapeType="1"/>
            </p:cNvSpPr>
            <p:nvPr/>
          </p:nvSpPr>
          <p:spPr bwMode="auto">
            <a:xfrm>
              <a:off x="1733" y="264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4027" name="AutoShape 11"/>
            <p:cNvCxnSpPr>
              <a:cxnSpLocks noChangeShapeType="1"/>
              <a:stCxn id="214024" idx="1"/>
              <a:endCxn id="214025" idx="0"/>
            </p:cNvCxnSpPr>
            <p:nvPr/>
          </p:nvCxnSpPr>
          <p:spPr bwMode="auto">
            <a:xfrm flipH="1">
              <a:off x="1136" y="2553"/>
              <a:ext cx="597"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4028" name="AutoShape 12"/>
            <p:cNvCxnSpPr>
              <a:cxnSpLocks noChangeShapeType="1"/>
              <a:stCxn id="214025" idx="1"/>
              <a:endCxn id="214026" idx="1"/>
            </p:cNvCxnSpPr>
            <p:nvPr/>
          </p:nvCxnSpPr>
          <p:spPr bwMode="auto">
            <a:xfrm rot="16200000" flipH="1">
              <a:off x="1435" y="2495"/>
              <a:ext cx="1" cy="597"/>
            </a:xfrm>
            <a:prstGeom prst="curvedConnector3">
              <a:avLst>
                <a:gd name="adj1" fmla="val 4299995"/>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4029" name="Rectangle 13"/>
            <p:cNvSpPr>
              <a:spLocks noChangeArrowheads="1"/>
            </p:cNvSpPr>
            <p:nvPr/>
          </p:nvSpPr>
          <p:spPr bwMode="auto">
            <a:xfrm>
              <a:off x="2304" y="2400"/>
              <a:ext cx="1195"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0" name="Rectangle 14"/>
            <p:cNvSpPr>
              <a:spLocks noChangeArrowheads="1"/>
            </p:cNvSpPr>
            <p:nvPr/>
          </p:nvSpPr>
          <p:spPr bwMode="auto">
            <a:xfrm>
              <a:off x="2304" y="2880"/>
              <a:ext cx="1195"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1" name="Rectangle 15"/>
            <p:cNvSpPr>
              <a:spLocks noChangeArrowheads="1"/>
            </p:cNvSpPr>
            <p:nvPr/>
          </p:nvSpPr>
          <p:spPr bwMode="auto">
            <a:xfrm>
              <a:off x="2379" y="2640"/>
              <a:ext cx="1008"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2" name="Line 16"/>
            <p:cNvSpPr>
              <a:spLocks noChangeShapeType="1"/>
            </p:cNvSpPr>
            <p:nvPr/>
          </p:nvSpPr>
          <p:spPr bwMode="auto">
            <a:xfrm>
              <a:off x="3051" y="240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3" name="Line 17"/>
            <p:cNvSpPr>
              <a:spLocks noChangeShapeType="1"/>
            </p:cNvSpPr>
            <p:nvPr/>
          </p:nvSpPr>
          <p:spPr bwMode="auto">
            <a:xfrm>
              <a:off x="3163" y="264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4034" name="AutoShape 18"/>
            <p:cNvCxnSpPr>
              <a:cxnSpLocks noChangeShapeType="1"/>
              <a:stCxn id="214032" idx="1"/>
              <a:endCxn id="214033" idx="0"/>
            </p:cNvCxnSpPr>
            <p:nvPr/>
          </p:nvCxnSpPr>
          <p:spPr bwMode="auto">
            <a:xfrm>
              <a:off x="3052" y="2553"/>
              <a:ext cx="111"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4035" name="Line 19"/>
            <p:cNvSpPr>
              <a:spLocks noChangeShapeType="1"/>
            </p:cNvSpPr>
            <p:nvPr/>
          </p:nvSpPr>
          <p:spPr bwMode="auto">
            <a:xfrm>
              <a:off x="2528" y="264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4036" name="AutoShape 20"/>
            <p:cNvCxnSpPr>
              <a:cxnSpLocks noChangeShapeType="1"/>
              <a:stCxn id="214035" idx="1"/>
              <a:endCxn id="214033" idx="1"/>
            </p:cNvCxnSpPr>
            <p:nvPr/>
          </p:nvCxnSpPr>
          <p:spPr bwMode="auto">
            <a:xfrm rot="16200000" flipH="1">
              <a:off x="2845" y="2476"/>
              <a:ext cx="1" cy="636"/>
            </a:xfrm>
            <a:prstGeom prst="curvedConnector3">
              <a:avLst>
                <a:gd name="adj1" fmla="val 2599995"/>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4037" name="Rectangle 21"/>
            <p:cNvSpPr>
              <a:spLocks noChangeArrowheads="1"/>
            </p:cNvSpPr>
            <p:nvPr/>
          </p:nvSpPr>
          <p:spPr bwMode="auto">
            <a:xfrm>
              <a:off x="3840" y="2400"/>
              <a:ext cx="1008"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8" name="Rectangle 22"/>
            <p:cNvSpPr>
              <a:spLocks noChangeArrowheads="1"/>
            </p:cNvSpPr>
            <p:nvPr/>
          </p:nvSpPr>
          <p:spPr bwMode="auto">
            <a:xfrm>
              <a:off x="3840" y="2880"/>
              <a:ext cx="1008" cy="144"/>
            </a:xfrm>
            <a:prstGeom prst="rect">
              <a:avLst/>
            </a:prstGeom>
            <a:noFill/>
            <a:ln w="28575">
              <a:solidFill>
                <a:srgbClr val="16B049"/>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39" name="Rectangle 23"/>
            <p:cNvSpPr>
              <a:spLocks noChangeArrowheads="1"/>
            </p:cNvSpPr>
            <p:nvPr/>
          </p:nvSpPr>
          <p:spPr bwMode="auto">
            <a:xfrm>
              <a:off x="3696" y="2640"/>
              <a:ext cx="1296" cy="144"/>
            </a:xfrm>
            <a:prstGeom prst="rect">
              <a:avLst/>
            </a:prstGeom>
            <a:noFill/>
            <a:ln w="28575">
              <a:solidFill>
                <a:srgbClr val="16B04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40" name="Line 24"/>
            <p:cNvSpPr>
              <a:spLocks noChangeShapeType="1"/>
            </p:cNvSpPr>
            <p:nvPr/>
          </p:nvSpPr>
          <p:spPr bwMode="auto">
            <a:xfrm>
              <a:off x="4224" y="240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41" name="Line 25"/>
            <p:cNvSpPr>
              <a:spLocks noChangeShapeType="1"/>
            </p:cNvSpPr>
            <p:nvPr/>
          </p:nvSpPr>
          <p:spPr bwMode="auto">
            <a:xfrm>
              <a:off x="3888" y="2640"/>
              <a:ext cx="1"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sp>
          <p:nvSpPr>
            <p:cNvPr id="214042" name="Line 26"/>
            <p:cNvSpPr>
              <a:spLocks noChangeShapeType="1"/>
            </p:cNvSpPr>
            <p:nvPr/>
          </p:nvSpPr>
          <p:spPr bwMode="auto">
            <a:xfrm>
              <a:off x="4656" y="2640"/>
              <a:ext cx="0" cy="144"/>
            </a:xfrm>
            <a:prstGeom prst="line">
              <a:avLst/>
            </a:prstGeom>
            <a:noFill/>
            <a:ln w="28575">
              <a:solidFill>
                <a:srgbClr val="16B049"/>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endParaRPr lang="en-US" sz="2400" smtClean="0">
                <a:solidFill>
                  <a:srgbClr val="000000"/>
                </a:solidFill>
                <a:latin typeface="SwissCheese" charset="0"/>
                <a:ea typeface="ＭＳ Ｐゴシック" charset="0"/>
                <a:cs typeface="+mn-cs"/>
              </a:endParaRPr>
            </a:p>
          </p:txBody>
        </p:sp>
        <p:cxnSp>
          <p:nvCxnSpPr>
            <p:cNvPr id="214043" name="AutoShape 27"/>
            <p:cNvCxnSpPr>
              <a:cxnSpLocks noChangeShapeType="1"/>
              <a:stCxn id="214040" idx="1"/>
              <a:endCxn id="214041" idx="0"/>
            </p:cNvCxnSpPr>
            <p:nvPr/>
          </p:nvCxnSpPr>
          <p:spPr bwMode="auto">
            <a:xfrm flipH="1">
              <a:off x="3888" y="2553"/>
              <a:ext cx="337"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4044" name="AutoShape 28"/>
            <p:cNvCxnSpPr>
              <a:cxnSpLocks noChangeShapeType="1"/>
              <a:stCxn id="214040" idx="1"/>
              <a:endCxn id="214042" idx="0"/>
            </p:cNvCxnSpPr>
            <p:nvPr/>
          </p:nvCxnSpPr>
          <p:spPr bwMode="auto">
            <a:xfrm>
              <a:off x="4225" y="2553"/>
              <a:ext cx="431" cy="7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2" name="Text Box 3"/>
          <p:cNvSpPr txBox="1">
            <a:spLocks noChangeArrowheads="1"/>
          </p:cNvSpPr>
          <p:nvPr/>
        </p:nvSpPr>
        <p:spPr bwMode="auto">
          <a:xfrm>
            <a:off x="838200" y="4764356"/>
            <a:ext cx="815498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16B049"/>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a:defRPr sz="2400">
                <a:solidFill>
                  <a:schemeClr val="tx1"/>
                </a:solidFill>
                <a:latin typeface="Times New Roman" charset="0"/>
                <a:ea typeface="ＭＳ Ｐゴシック" charset="0"/>
              </a:defRPr>
            </a:lvl1pPr>
            <a:lvl2pPr marL="115888" indent="-158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0" hangingPunct="0"/>
            <a:r>
              <a:rPr lang="en-US" sz="2000" dirty="0" smtClean="0">
                <a:solidFill>
                  <a:srgbClr val="000000"/>
                </a:solidFill>
                <a:latin typeface="Arial" charset="0"/>
                <a:cs typeface="+mn-cs"/>
              </a:rPr>
              <a:t>Solution techniques:</a:t>
            </a:r>
          </a:p>
          <a:p>
            <a:pPr marL="342900" indent="-342900" eaLnBrk="0" hangingPunct="0">
              <a:buFont typeface="Arial"/>
              <a:buChar char="•"/>
            </a:pPr>
            <a:r>
              <a:rPr lang="en-US" sz="2000" dirty="0" smtClean="0">
                <a:solidFill>
                  <a:srgbClr val="000000"/>
                </a:solidFill>
                <a:latin typeface="Arial" charset="0"/>
                <a:cs typeface="+mn-cs"/>
              </a:rPr>
              <a:t>Iterative deletion.</a:t>
            </a:r>
          </a:p>
          <a:p>
            <a:pPr marL="342900" indent="-342900" eaLnBrk="0" hangingPunct="0">
              <a:buFont typeface="Arial"/>
              <a:buChar char="•"/>
            </a:pPr>
            <a:r>
              <a:rPr lang="en-US" sz="2000" dirty="0" smtClean="0">
                <a:solidFill>
                  <a:srgbClr val="000000"/>
                </a:solidFill>
                <a:latin typeface="Arial" charset="0"/>
                <a:cs typeface="+mn-cs"/>
              </a:rPr>
              <a:t>A much simplified connection graph yet guaranteeing optimality</a:t>
            </a:r>
          </a:p>
        </p:txBody>
      </p:sp>
    </p:spTree>
    <p:extLst>
      <p:ext uri="{BB962C8B-B14F-4D97-AF65-F5344CB8AC3E}">
        <p14:creationId xmlns:p14="http://schemas.microsoft.com/office/powerpoint/2010/main" val="522055217"/>
      </p:ext>
    </p:extLst>
  </p:cSld>
  <p:clrMapOvr>
    <a:masterClrMapping/>
  </p:clrMapOvr>
  <p:transition xmlns:p14="http://schemas.microsoft.com/office/powerpoint/2010/main" advTm="43456"/>
  <p:timing>
    <p:tnLst>
      <p:par>
        <p:cTn xmlns:p14="http://schemas.microsoft.com/office/powerpoint/2010/main" id="1" dur="indefinite" restart="never" nodeType="tmRoot"/>
      </p:par>
    </p:tnLst>
  </p:timing>
</p:sld>
</file>

<file path=ppt/theme/theme1.xml><?xml version="1.0" encoding="utf-8"?>
<a:theme xmlns:a="http://schemas.openxmlformats.org/drawingml/2006/main" name="3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11176"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accent1"/>
            </a:solidFill>
            <a:effectLst/>
            <a:latin typeface="Times New Roman" charset="0"/>
            <a:ea typeface="宋体" charset="0"/>
            <a:cs typeface="宋体" charset="0"/>
          </a:defRPr>
        </a:defPPr>
      </a:lstStyle>
    </a:spDef>
    <a:lnDef>
      <a:spPr bwMode="auto">
        <a:xfrm>
          <a:off x="0" y="0"/>
          <a:ext cx="1" cy="1"/>
        </a:xfrm>
        <a:custGeom>
          <a:avLst/>
          <a:gdLst/>
          <a:ahLst/>
          <a:cxnLst/>
          <a:rect l="0" t="0" r="0" b="0"/>
          <a:pathLst/>
        </a:custGeom>
        <a:solidFill>
          <a:srgbClr val="99CCFF"/>
        </a:solidFill>
        <a:ln w="11176"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accent1"/>
            </a:solidFill>
            <a:effectLst/>
            <a:latin typeface="Times New Roman" charset="0"/>
            <a:ea typeface="宋体" charset="0"/>
            <a:cs typeface="宋体"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SwissCheese"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SwissCheese"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1176"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1176"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Arial" charset="0"/>
            <a:ea typeface="宋体" pitchFamily="2" charset="-122"/>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1176"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1176"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accent1"/>
            </a:solidFill>
            <a:effectLst/>
            <a:latin typeface="Arial" charset="0"/>
            <a:ea typeface="宋体" pitchFamily="2" charset="-122"/>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53463</TotalTime>
  <Words>2884</Words>
  <Application>Microsoft Macintosh PowerPoint</Application>
  <PresentationFormat>On-screen Show (4:3)</PresentationFormat>
  <Paragraphs>617</Paragraphs>
  <Slides>40</Slides>
  <Notes>19</Notes>
  <HiddenSlides>0</HiddenSlides>
  <MMClips>2</MMClips>
  <ScaleCrop>false</ScaleCrop>
  <HeadingPairs>
    <vt:vector size="6" baseType="variant">
      <vt:variant>
        <vt:lpstr>Theme</vt:lpstr>
      </vt:variant>
      <vt:variant>
        <vt:i4>12</vt:i4>
      </vt:variant>
      <vt:variant>
        <vt:lpstr>Embedded OLE Servers</vt:lpstr>
      </vt:variant>
      <vt:variant>
        <vt:i4>4</vt:i4>
      </vt:variant>
      <vt:variant>
        <vt:lpstr>Slide Titles</vt:lpstr>
      </vt:variant>
      <vt:variant>
        <vt:i4>40</vt:i4>
      </vt:variant>
    </vt:vector>
  </HeadingPairs>
  <TitlesOfParts>
    <vt:vector size="56" baseType="lpstr">
      <vt:lpstr>3_gsrcPresentationTemplate</vt:lpstr>
      <vt:lpstr>1_gsrcPresentationTemplate</vt:lpstr>
      <vt:lpstr>4_gsrcPresentationTemplate</vt:lpstr>
      <vt:lpstr>5_gsrcPresentationTemplate</vt:lpstr>
      <vt:lpstr>6_gsrcPresentationTemplate</vt:lpstr>
      <vt:lpstr>7_gsrcPresentationTemplate</vt:lpstr>
      <vt:lpstr>Blank Presentation</vt:lpstr>
      <vt:lpstr>gsrcPresentationTemplate</vt:lpstr>
      <vt:lpstr>2_gsrcPresentationTemplate</vt:lpstr>
      <vt:lpstr>8_gsrcPresentationTemplate</vt:lpstr>
      <vt:lpstr>9_gsrcPresentationTemplate</vt:lpstr>
      <vt:lpstr>10_gsrcPresentationTemplate</vt:lpstr>
      <vt:lpstr>Document</vt:lpstr>
      <vt:lpstr>CorelPhotoPaint.Image.7</vt:lpstr>
      <vt:lpstr>Worksheet</vt:lpstr>
      <vt:lpstr>Slide</vt:lpstr>
      <vt:lpstr>From Design to Design Automation   </vt:lpstr>
      <vt:lpstr>My Summer Internship at Xerox PARC in 1987</vt:lpstr>
      <vt:lpstr>Three-layer channel routing  </vt:lpstr>
      <vt:lpstr>A Two-Layer Channel Routing Solution</vt:lpstr>
      <vt:lpstr>Transformation to 3-Layer Channel Routing Solution</vt:lpstr>
      <vt:lpstr>My First Month at PARC</vt:lpstr>
      <vt:lpstr>My Second Month – Looking where the tool chain needs most improvement</vt:lpstr>
      <vt:lpstr>Better SC Global Routing Problem Formulation</vt:lpstr>
      <vt:lpstr>More on Problem Formulation</vt:lpstr>
      <vt:lpstr>My Third Month: Implementation  --Comparisons with Timberwolf4.2</vt:lpstr>
      <vt:lpstr>Immediate Rewards from Internship </vt:lpstr>
      <vt:lpstr>A Life-Time Lesson</vt:lpstr>
      <vt:lpstr>Three Examples from My Career</vt:lpstr>
      <vt:lpstr>Example 1:  Boolean Match for FPGA Synthesis with  Complex PLBs</vt:lpstr>
      <vt:lpstr>Example: Mapping to XC4K CLB</vt:lpstr>
      <vt:lpstr>Example: Mapping to XC4K CLB (Cont’d)</vt:lpstr>
      <vt:lpstr>PowerPoint Presentation</vt:lpstr>
      <vt:lpstr>Application to Architecture Evaluation  -- for MCNC benchmarks</vt:lpstr>
      <vt:lpstr>Application to Architecture Evaluation (logic capability v.s. silicon area)</vt:lpstr>
      <vt:lpstr>Example 2:  3D IC Physical Design</vt:lpstr>
      <vt:lpstr>Thermal Challenges in 3-D ICs</vt:lpstr>
      <vt:lpstr>Thermal-Aware 3D Physical Design Flow at UCLA (2002 – 2005)</vt:lpstr>
      <vt:lpstr>PowerPoint Presentation</vt:lpstr>
      <vt:lpstr>3D Physical Design Evaluation (1/3)</vt:lpstr>
      <vt:lpstr>3D Physical Design Evaluation (2/3)</vt:lpstr>
      <vt:lpstr>3D Physical Design Evaluation (3/3)</vt:lpstr>
      <vt:lpstr>Flat 3D Placement</vt:lpstr>
      <vt:lpstr>Processor Core Restricted</vt:lpstr>
      <vt:lpstr>Register File Restricted</vt:lpstr>
      <vt:lpstr>Temperature Map</vt:lpstr>
      <vt:lpstr>Example 3:  High-Level Synthesis</vt:lpstr>
      <vt:lpstr>xPilot: Behavioral-to-RTL Synthesis Flow [SOCC’2006] </vt:lpstr>
      <vt:lpstr>xPilot was Licensed to AutoESL for Commercialization</vt:lpstr>
      <vt:lpstr>We were also the First Users – E.g. Acceleration of Lithographic Simulation with AutoPilotTM</vt:lpstr>
      <vt:lpstr>Needs for Automated Loop Transformations</vt:lpstr>
      <vt:lpstr>Need Automated Loop Unrolling</vt:lpstr>
      <vt:lpstr>Needs of Automated Memory Partitioning  </vt:lpstr>
      <vt:lpstr>Outcome: AutoPilot Became Highly Competitive</vt:lpstr>
      <vt:lpstr>Concluding Remarks</vt:lpstr>
      <vt:lpstr>Guess Where This Picture Is Taken?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Guoling</dc:creator>
  <cp:lastModifiedBy>Jason Cong</cp:lastModifiedBy>
  <cp:revision>628</cp:revision>
  <cp:lastPrinted>2013-10-08T14:10:15Z</cp:lastPrinted>
  <dcterms:created xsi:type="dcterms:W3CDTF">2012-06-12T03:02:50Z</dcterms:created>
  <dcterms:modified xsi:type="dcterms:W3CDTF">2014-04-01T23:08:33Z</dcterms:modified>
</cp:coreProperties>
</file>