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41"/>
  </p:notesMasterIdLst>
  <p:sldIdLst>
    <p:sldId id="317" r:id="rId4"/>
    <p:sldId id="257" r:id="rId5"/>
    <p:sldId id="258" r:id="rId6"/>
    <p:sldId id="287" r:id="rId7"/>
    <p:sldId id="356" r:id="rId8"/>
    <p:sldId id="288" r:id="rId9"/>
    <p:sldId id="279" r:id="rId10"/>
    <p:sldId id="332" r:id="rId11"/>
    <p:sldId id="334" r:id="rId12"/>
    <p:sldId id="366" r:id="rId13"/>
    <p:sldId id="367" r:id="rId14"/>
    <p:sldId id="289" r:id="rId15"/>
    <p:sldId id="333" r:id="rId16"/>
    <p:sldId id="363" r:id="rId17"/>
    <p:sldId id="359" r:id="rId18"/>
    <p:sldId id="337" r:id="rId19"/>
    <p:sldId id="283" r:id="rId20"/>
    <p:sldId id="340" r:id="rId21"/>
    <p:sldId id="342" r:id="rId22"/>
    <p:sldId id="343" r:id="rId23"/>
    <p:sldId id="364" r:id="rId24"/>
    <p:sldId id="324" r:id="rId25"/>
    <p:sldId id="352" r:id="rId26"/>
    <p:sldId id="353" r:id="rId27"/>
    <p:sldId id="325" r:id="rId28"/>
    <p:sldId id="326" r:id="rId29"/>
    <p:sldId id="354" r:id="rId30"/>
    <p:sldId id="355" r:id="rId31"/>
    <p:sldId id="327" r:id="rId32"/>
    <p:sldId id="361" r:id="rId33"/>
    <p:sldId id="319" r:id="rId34"/>
    <p:sldId id="320" r:id="rId35"/>
    <p:sldId id="321" r:id="rId36"/>
    <p:sldId id="322" r:id="rId37"/>
    <p:sldId id="323" r:id="rId38"/>
    <p:sldId id="318" r:id="rId39"/>
    <p:sldId id="357"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0267" autoAdjust="0"/>
  </p:normalViewPr>
  <p:slideViewPr>
    <p:cSldViewPr>
      <p:cViewPr varScale="1">
        <p:scale>
          <a:sx n="60" d="100"/>
          <a:sy n="60" d="100"/>
        </p:scale>
        <p:origin x="-1498"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Xiaoqing\Dropbox\Summer2013\ARMInternship\FinalPaper\figures\slides\CellFigu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Xiaoqing\Dropbox\Summer2013\ARMInternship\FinalPaper\figures\slides\CellFigur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Xiaoqing\Dropbox\Summer2013\ARMInternship\FinalPaper\figures\slides\CellFigur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Xiaoqing\Dropbox\Summer2013\ARMInternship\FinalPaper\figures\slides\CellFig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0068252650290319"/>
          <c:y val="3.1814306957346619E-2"/>
          <c:w val="0.78583037557230484"/>
          <c:h val="0.84995791065949933"/>
        </c:manualLayout>
      </c:layout>
      <c:bar3DChart>
        <c:barDir val="col"/>
        <c:grouping val="clustered"/>
        <c:varyColors val="0"/>
        <c:ser>
          <c:idx val="0"/>
          <c:order val="0"/>
          <c:tx>
            <c:strRef>
              <c:f>Sheet1!$F$1</c:f>
              <c:strCache>
                <c:ptCount val="1"/>
                <c:pt idx="0">
                  <c:v>Conventional</c:v>
                </c:pt>
              </c:strCache>
            </c:strRef>
          </c:tx>
          <c:invertIfNegative val="0"/>
          <c:cat>
            <c:strRef>
              <c:f>Sheet1!$E$2:$E$6</c:f>
              <c:strCache>
                <c:ptCount val="5"/>
                <c:pt idx="0">
                  <c:v>Cell 1</c:v>
                </c:pt>
                <c:pt idx="1">
                  <c:v>Cell 2</c:v>
                </c:pt>
                <c:pt idx="2">
                  <c:v>Cell 3</c:v>
                </c:pt>
                <c:pt idx="3">
                  <c:v>Cell 4</c:v>
                </c:pt>
                <c:pt idx="4">
                  <c:v>Cell 5</c:v>
                </c:pt>
              </c:strCache>
            </c:strRef>
          </c:cat>
          <c:val>
            <c:numRef>
              <c:f>Sheet1!$F$2:$F$6</c:f>
              <c:numCache>
                <c:formatCode>General</c:formatCode>
                <c:ptCount val="5"/>
                <c:pt idx="0">
                  <c:v>187</c:v>
                </c:pt>
                <c:pt idx="1">
                  <c:v>92</c:v>
                </c:pt>
                <c:pt idx="2">
                  <c:v>247</c:v>
                </c:pt>
                <c:pt idx="3">
                  <c:v>160</c:v>
                </c:pt>
                <c:pt idx="4">
                  <c:v>0</c:v>
                </c:pt>
              </c:numCache>
            </c:numRef>
          </c:val>
        </c:ser>
        <c:ser>
          <c:idx val="1"/>
          <c:order val="1"/>
          <c:tx>
            <c:strRef>
              <c:f>Sheet1!$G$1</c:f>
              <c:strCache>
                <c:ptCount val="1"/>
                <c:pt idx="0">
                  <c:v>PICO</c:v>
                </c:pt>
              </c:strCache>
            </c:strRef>
          </c:tx>
          <c:invertIfNegative val="0"/>
          <c:cat>
            <c:strRef>
              <c:f>Sheet1!$E$2:$E$6</c:f>
              <c:strCache>
                <c:ptCount val="5"/>
                <c:pt idx="0">
                  <c:v>Cell 1</c:v>
                </c:pt>
                <c:pt idx="1">
                  <c:v>Cell 2</c:v>
                </c:pt>
                <c:pt idx="2">
                  <c:v>Cell 3</c:v>
                </c:pt>
                <c:pt idx="3">
                  <c:v>Cell 4</c:v>
                </c:pt>
                <c:pt idx="4">
                  <c:v>Cell 5</c:v>
                </c:pt>
              </c:strCache>
            </c:strRef>
          </c:cat>
          <c:val>
            <c:numRef>
              <c:f>Sheet1!$G$2:$G$6</c:f>
              <c:numCache>
                <c:formatCode>General</c:formatCode>
                <c:ptCount val="5"/>
                <c:pt idx="0">
                  <c:v>202</c:v>
                </c:pt>
                <c:pt idx="1">
                  <c:v>552</c:v>
                </c:pt>
                <c:pt idx="2">
                  <c:v>846</c:v>
                </c:pt>
                <c:pt idx="3">
                  <c:v>1104</c:v>
                </c:pt>
                <c:pt idx="4">
                  <c:v>1021</c:v>
                </c:pt>
              </c:numCache>
            </c:numRef>
          </c:val>
        </c:ser>
        <c:dLbls>
          <c:showLegendKey val="0"/>
          <c:showVal val="0"/>
          <c:showCatName val="0"/>
          <c:showSerName val="0"/>
          <c:showPercent val="0"/>
          <c:showBubbleSize val="0"/>
        </c:dLbls>
        <c:gapWidth val="150"/>
        <c:shape val="box"/>
        <c:axId val="149008384"/>
        <c:axId val="212272256"/>
        <c:axId val="0"/>
      </c:bar3DChart>
      <c:catAx>
        <c:axId val="149008384"/>
        <c:scaling>
          <c:orientation val="minMax"/>
        </c:scaling>
        <c:delete val="0"/>
        <c:axPos val="b"/>
        <c:majorTickMark val="out"/>
        <c:minorTickMark val="none"/>
        <c:tickLblPos val="nextTo"/>
        <c:txPr>
          <a:bodyPr/>
          <a:lstStyle/>
          <a:p>
            <a:pPr>
              <a:defRPr sz="2000">
                <a:latin typeface="Calibri" panose="020F0502020204030204" pitchFamily="34" charset="0"/>
                <a:cs typeface="Times New Roman" pitchFamily="18" charset="0"/>
              </a:defRPr>
            </a:pPr>
            <a:endParaRPr lang="en-US"/>
          </a:p>
        </c:txPr>
        <c:crossAx val="212272256"/>
        <c:crosses val="autoZero"/>
        <c:auto val="1"/>
        <c:lblAlgn val="ctr"/>
        <c:lblOffset val="100"/>
        <c:noMultiLvlLbl val="0"/>
      </c:catAx>
      <c:valAx>
        <c:axId val="212272256"/>
        <c:scaling>
          <c:orientation val="minMax"/>
        </c:scaling>
        <c:delete val="0"/>
        <c:axPos val="l"/>
        <c:majorGridlines/>
        <c:title>
          <c:tx>
            <c:rich>
              <a:bodyPr rot="-5400000" vert="horz"/>
              <a:lstStyle/>
              <a:p>
                <a:pPr>
                  <a:defRPr sz="1050">
                    <a:latin typeface="Calibri" panose="020F0502020204030204" pitchFamily="34" charset="0"/>
                  </a:defRPr>
                </a:pPr>
                <a:r>
                  <a:rPr lang="en-US" altLang="zh-CN" sz="2000" b="0" i="0" baseline="0" dirty="0" smtClean="0">
                    <a:effectLst/>
                    <a:latin typeface="Calibri" panose="020F0502020204030204" pitchFamily="34" charset="0"/>
                    <a:cs typeface="Times New Roman" pitchFamily="18" charset="0"/>
                  </a:rPr>
                  <a:t>Number of Hit Point Combinations</a:t>
                </a:r>
                <a:endParaRPr lang="zh-CN" altLang="zh-CN" sz="1050" dirty="0">
                  <a:effectLst/>
                  <a:latin typeface="Calibri" panose="020F0502020204030204" pitchFamily="34" charset="0"/>
                  <a:cs typeface="Times New Roman" pitchFamily="18" charset="0"/>
                </a:endParaRPr>
              </a:p>
            </c:rich>
          </c:tx>
          <c:layout>
            <c:manualLayout>
              <c:xMode val="edge"/>
              <c:yMode val="edge"/>
              <c:x val="1.2745513656377362E-2"/>
              <c:y val="0.14534976882910447"/>
            </c:manualLayout>
          </c:layout>
          <c:overlay val="0"/>
        </c:title>
        <c:numFmt formatCode="General" sourceLinked="1"/>
        <c:majorTickMark val="out"/>
        <c:minorTickMark val="none"/>
        <c:tickLblPos val="nextTo"/>
        <c:txPr>
          <a:bodyPr/>
          <a:lstStyle/>
          <a:p>
            <a:pPr>
              <a:defRPr sz="1600" b="0">
                <a:latin typeface="Cambria Math" panose="02040503050406030204" pitchFamily="18" charset="0"/>
                <a:ea typeface="Cambria Math" panose="02040503050406030204" pitchFamily="18" charset="0"/>
                <a:cs typeface="Times New Roman" pitchFamily="18" charset="0"/>
              </a:defRPr>
            </a:pPr>
            <a:endParaRPr lang="en-US"/>
          </a:p>
        </c:txPr>
        <c:crossAx val="149008384"/>
        <c:crosses val="autoZero"/>
        <c:crossBetween val="between"/>
        <c:majorUnit val="400"/>
      </c:valAx>
    </c:plotArea>
    <c:legend>
      <c:legendPos val="r"/>
      <c:layout>
        <c:manualLayout>
          <c:xMode val="edge"/>
          <c:yMode val="edge"/>
          <c:x val="0.22864155444716669"/>
          <c:y val="8.008645406920599E-2"/>
          <c:w val="0.33402652312834186"/>
          <c:h val="0.1523620660680651"/>
        </c:manualLayout>
      </c:layout>
      <c:overlay val="0"/>
      <c:txPr>
        <a:bodyPr/>
        <a:lstStyle/>
        <a:p>
          <a:pPr>
            <a:defRPr sz="1800">
              <a:latin typeface="Calibri" panose="020F0502020204030204" pitchFamily="34" charset="0"/>
              <a:cs typeface="Times New Roman" pitchFamily="18"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v>频率</c:v>
          </c:tx>
          <c:invertIfNegative val="0"/>
          <c:cat>
            <c:strRef>
              <c:f>Sheet8!$A$8:$A$12</c:f>
              <c:strCache>
                <c:ptCount val="5"/>
                <c:pt idx="0">
                  <c:v>1X</c:v>
                </c:pt>
                <c:pt idx="1">
                  <c:v>10X</c:v>
                </c:pt>
                <c:pt idx="2">
                  <c:v>100X</c:v>
                </c:pt>
                <c:pt idx="3">
                  <c:v>1000X</c:v>
                </c:pt>
                <c:pt idx="4">
                  <c:v>10000X</c:v>
                </c:pt>
              </c:strCache>
            </c:strRef>
          </c:cat>
          <c:val>
            <c:numRef>
              <c:f>Sheet8!$B$2:$B$6</c:f>
              <c:numCache>
                <c:formatCode>General</c:formatCode>
                <c:ptCount val="5"/>
                <c:pt idx="0">
                  <c:v>69</c:v>
                </c:pt>
                <c:pt idx="1">
                  <c:v>565</c:v>
                </c:pt>
                <c:pt idx="2">
                  <c:v>57</c:v>
                </c:pt>
                <c:pt idx="3">
                  <c:v>10</c:v>
                </c:pt>
                <c:pt idx="4">
                  <c:v>13</c:v>
                </c:pt>
              </c:numCache>
            </c:numRef>
          </c:val>
        </c:ser>
        <c:dLbls>
          <c:showLegendKey val="0"/>
          <c:showVal val="0"/>
          <c:showCatName val="0"/>
          <c:showSerName val="0"/>
          <c:showPercent val="0"/>
          <c:showBubbleSize val="0"/>
        </c:dLbls>
        <c:gapWidth val="150"/>
        <c:shape val="box"/>
        <c:axId val="149011968"/>
        <c:axId val="251111680"/>
        <c:axId val="0"/>
      </c:bar3DChart>
      <c:catAx>
        <c:axId val="149011968"/>
        <c:scaling>
          <c:orientation val="minMax"/>
        </c:scaling>
        <c:delete val="0"/>
        <c:axPos val="b"/>
        <c:title>
          <c:tx>
            <c:rich>
              <a:bodyPr/>
              <a:lstStyle/>
              <a:p>
                <a:pPr>
                  <a:defRPr sz="2000" b="0">
                    <a:latin typeface="Calibri" panose="020F0502020204030204" pitchFamily="34" charset="0"/>
                  </a:defRPr>
                </a:pPr>
                <a:r>
                  <a:rPr lang="en-US" sz="2000" b="0">
                    <a:latin typeface="Calibri" panose="020F0502020204030204" pitchFamily="34" charset="0"/>
                  </a:rPr>
                  <a:t>The increase in ratio (PICO over conventional)</a:t>
                </a:r>
                <a:endParaRPr lang="zh-CN" sz="2000" b="0">
                  <a:latin typeface="Calibri" panose="020F0502020204030204" pitchFamily="34" charset="0"/>
                </a:endParaRPr>
              </a:p>
            </c:rich>
          </c:tx>
          <c:layout>
            <c:manualLayout>
              <c:xMode val="edge"/>
              <c:yMode val="edge"/>
              <c:x val="0.19275442357617162"/>
              <c:y val="0.89999339275298906"/>
            </c:manualLayout>
          </c:layout>
          <c:overlay val="0"/>
        </c:title>
        <c:numFmt formatCode="General" sourceLinked="1"/>
        <c:majorTickMark val="in"/>
        <c:minorTickMark val="none"/>
        <c:tickLblPos val="nextTo"/>
        <c:txPr>
          <a:bodyPr/>
          <a:lstStyle/>
          <a:p>
            <a:pPr>
              <a:defRPr sz="1600"/>
            </a:pPr>
            <a:endParaRPr lang="en-US"/>
          </a:p>
        </c:txPr>
        <c:crossAx val="251111680"/>
        <c:crosses val="autoZero"/>
        <c:auto val="1"/>
        <c:lblAlgn val="ctr"/>
        <c:lblOffset val="100"/>
        <c:noMultiLvlLbl val="0"/>
      </c:catAx>
      <c:valAx>
        <c:axId val="251111680"/>
        <c:scaling>
          <c:orientation val="minMax"/>
        </c:scaling>
        <c:delete val="0"/>
        <c:axPos val="l"/>
        <c:majorGridlines/>
        <c:title>
          <c:tx>
            <c:rich>
              <a:bodyPr/>
              <a:lstStyle/>
              <a:p>
                <a:pPr>
                  <a:defRPr sz="2000" b="0">
                    <a:latin typeface="Calibri" panose="020F0502020204030204" pitchFamily="34" charset="0"/>
                  </a:defRPr>
                </a:pPr>
                <a:r>
                  <a:rPr lang="en-US" sz="2000" b="0">
                    <a:latin typeface="Calibri" panose="020F0502020204030204" pitchFamily="34" charset="0"/>
                  </a:rPr>
                  <a:t>Number of cells</a:t>
                </a:r>
                <a:endParaRPr lang="zh-CN" sz="2000" b="0">
                  <a:latin typeface="Calibri" panose="020F0502020204030204" pitchFamily="34" charset="0"/>
                </a:endParaRPr>
              </a:p>
            </c:rich>
          </c:tx>
          <c:layout>
            <c:manualLayout>
              <c:xMode val="edge"/>
              <c:yMode val="edge"/>
              <c:x val="2.0512449175206952E-2"/>
              <c:y val="0.2592686276909687"/>
            </c:manualLayout>
          </c:layout>
          <c:overlay val="0"/>
        </c:title>
        <c:numFmt formatCode="General" sourceLinked="1"/>
        <c:majorTickMark val="in"/>
        <c:minorTickMark val="none"/>
        <c:tickLblPos val="nextTo"/>
        <c:txPr>
          <a:bodyPr/>
          <a:lstStyle/>
          <a:p>
            <a:pPr>
              <a:defRPr sz="1600"/>
            </a:pPr>
            <a:endParaRPr lang="en-US"/>
          </a:p>
        </c:txPr>
        <c:crossAx val="149011968"/>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numRef>
              <c:f>Sheet4!$A$2:$A$11</c:f>
              <c:numCache>
                <c:formatCode>0%</c:formatCode>
                <c:ptCount val="10"/>
                <c:pt idx="0">
                  <c:v>0.1</c:v>
                </c:pt>
                <c:pt idx="1">
                  <c:v>0.2</c:v>
                </c:pt>
                <c:pt idx="2">
                  <c:v>0.3</c:v>
                </c:pt>
                <c:pt idx="3">
                  <c:v>0.4</c:v>
                </c:pt>
                <c:pt idx="4">
                  <c:v>0.5</c:v>
                </c:pt>
                <c:pt idx="5">
                  <c:v>0.6</c:v>
                </c:pt>
                <c:pt idx="6">
                  <c:v>0.7</c:v>
                </c:pt>
                <c:pt idx="7">
                  <c:v>0.8</c:v>
                </c:pt>
                <c:pt idx="8">
                  <c:v>0.9</c:v>
                </c:pt>
                <c:pt idx="9">
                  <c:v>1</c:v>
                </c:pt>
              </c:numCache>
            </c:numRef>
          </c:cat>
          <c:val>
            <c:numRef>
              <c:f>Sheet4!$B$2:$B$11</c:f>
              <c:numCache>
                <c:formatCode>General</c:formatCode>
                <c:ptCount val="10"/>
                <c:pt idx="0">
                  <c:v>549</c:v>
                </c:pt>
                <c:pt idx="1">
                  <c:v>41</c:v>
                </c:pt>
                <c:pt idx="2">
                  <c:v>34</c:v>
                </c:pt>
                <c:pt idx="3">
                  <c:v>50</c:v>
                </c:pt>
                <c:pt idx="4">
                  <c:v>41</c:v>
                </c:pt>
                <c:pt idx="5">
                  <c:v>4</c:v>
                </c:pt>
                <c:pt idx="6">
                  <c:v>0</c:v>
                </c:pt>
                <c:pt idx="7">
                  <c:v>1</c:v>
                </c:pt>
                <c:pt idx="8">
                  <c:v>11</c:v>
                </c:pt>
                <c:pt idx="9">
                  <c:v>11</c:v>
                </c:pt>
              </c:numCache>
            </c:numRef>
          </c:val>
        </c:ser>
        <c:dLbls>
          <c:showLegendKey val="0"/>
          <c:showVal val="0"/>
          <c:showCatName val="0"/>
          <c:showSerName val="0"/>
          <c:showPercent val="0"/>
          <c:showBubbleSize val="0"/>
        </c:dLbls>
        <c:gapWidth val="150"/>
        <c:shape val="box"/>
        <c:axId val="222188544"/>
        <c:axId val="251115136"/>
        <c:axId val="0"/>
      </c:bar3DChart>
      <c:catAx>
        <c:axId val="222188544"/>
        <c:scaling>
          <c:orientation val="minMax"/>
        </c:scaling>
        <c:delete val="0"/>
        <c:axPos val="b"/>
        <c:title>
          <c:tx>
            <c:rich>
              <a:bodyPr/>
              <a:lstStyle/>
              <a:p>
                <a:pPr>
                  <a:defRPr sz="2000" b="0">
                    <a:latin typeface="Calibri" panose="020F0502020204030204" pitchFamily="34" charset="0"/>
                  </a:defRPr>
                </a:pPr>
                <a:r>
                  <a:rPr lang="en-US" sz="2000" b="0">
                    <a:latin typeface="Calibri" panose="020F0502020204030204" pitchFamily="34" charset="0"/>
                  </a:rPr>
                  <a:t>Increase in percentage</a:t>
                </a:r>
              </a:p>
            </c:rich>
          </c:tx>
          <c:layout>
            <c:manualLayout>
              <c:xMode val="edge"/>
              <c:yMode val="edge"/>
              <c:x val="0.41551876933925247"/>
              <c:y val="0.92308805474159805"/>
            </c:manualLayout>
          </c:layout>
          <c:overlay val="0"/>
        </c:title>
        <c:numFmt formatCode="0%" sourceLinked="1"/>
        <c:majorTickMark val="in"/>
        <c:minorTickMark val="none"/>
        <c:tickLblPos val="nextTo"/>
        <c:txPr>
          <a:bodyPr/>
          <a:lstStyle/>
          <a:p>
            <a:pPr>
              <a:defRPr sz="1600"/>
            </a:pPr>
            <a:endParaRPr lang="en-US"/>
          </a:p>
        </c:txPr>
        <c:crossAx val="251115136"/>
        <c:crosses val="autoZero"/>
        <c:auto val="1"/>
        <c:lblAlgn val="ctr"/>
        <c:lblOffset val="100"/>
        <c:noMultiLvlLbl val="0"/>
      </c:catAx>
      <c:valAx>
        <c:axId val="251115136"/>
        <c:scaling>
          <c:logBase val="10"/>
          <c:orientation val="minMax"/>
        </c:scaling>
        <c:delete val="0"/>
        <c:axPos val="l"/>
        <c:majorGridlines/>
        <c:title>
          <c:tx>
            <c:rich>
              <a:bodyPr rot="-5400000" vert="horz"/>
              <a:lstStyle/>
              <a:p>
                <a:pPr>
                  <a:defRPr sz="2000" b="0">
                    <a:latin typeface="Calibri" panose="020F0502020204030204" pitchFamily="34" charset="0"/>
                  </a:defRPr>
                </a:pPr>
                <a:r>
                  <a:rPr lang="en-US" sz="2000" b="0">
                    <a:latin typeface="Calibri" panose="020F0502020204030204" pitchFamily="34" charset="0"/>
                  </a:rPr>
                  <a:t>Number of cells</a:t>
                </a:r>
              </a:p>
            </c:rich>
          </c:tx>
          <c:layout/>
          <c:overlay val="0"/>
        </c:title>
        <c:numFmt formatCode="General" sourceLinked="1"/>
        <c:majorTickMark val="in"/>
        <c:minorTickMark val="none"/>
        <c:tickLblPos val="nextTo"/>
        <c:txPr>
          <a:bodyPr/>
          <a:lstStyle/>
          <a:p>
            <a:pPr>
              <a:defRPr sz="1600"/>
            </a:pPr>
            <a:endParaRPr lang="en-US"/>
          </a:p>
        </c:txPr>
        <c:crossAx val="222188544"/>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v>频率</c:v>
          </c:tx>
          <c:invertIfNegative val="0"/>
          <c:cat>
            <c:numRef>
              <c:f>Sheet12!$A$2:$A$7</c:f>
              <c:numCache>
                <c:formatCode>General</c:formatCode>
                <c:ptCount val="6"/>
                <c:pt idx="0">
                  <c:v>1</c:v>
                </c:pt>
                <c:pt idx="1">
                  <c:v>10</c:v>
                </c:pt>
                <c:pt idx="2">
                  <c:v>100</c:v>
                </c:pt>
                <c:pt idx="3">
                  <c:v>500</c:v>
                </c:pt>
                <c:pt idx="4">
                  <c:v>1000</c:v>
                </c:pt>
                <c:pt idx="5">
                  <c:v>5000</c:v>
                </c:pt>
              </c:numCache>
            </c:numRef>
          </c:cat>
          <c:val>
            <c:numRef>
              <c:f>Sheet12!$B$2:$B$7</c:f>
              <c:numCache>
                <c:formatCode>General</c:formatCode>
                <c:ptCount val="6"/>
                <c:pt idx="0">
                  <c:v>36</c:v>
                </c:pt>
                <c:pt idx="1">
                  <c:v>184</c:v>
                </c:pt>
                <c:pt idx="2">
                  <c:v>309</c:v>
                </c:pt>
                <c:pt idx="3">
                  <c:v>166</c:v>
                </c:pt>
                <c:pt idx="4">
                  <c:v>35</c:v>
                </c:pt>
                <c:pt idx="5">
                  <c:v>12</c:v>
                </c:pt>
              </c:numCache>
            </c:numRef>
          </c:val>
        </c:ser>
        <c:dLbls>
          <c:showLegendKey val="0"/>
          <c:showVal val="0"/>
          <c:showCatName val="0"/>
          <c:showSerName val="0"/>
          <c:showPercent val="0"/>
          <c:showBubbleSize val="0"/>
        </c:dLbls>
        <c:gapWidth val="150"/>
        <c:shape val="box"/>
        <c:axId val="222231552"/>
        <c:axId val="221626368"/>
        <c:axId val="0"/>
      </c:bar3DChart>
      <c:catAx>
        <c:axId val="222231552"/>
        <c:scaling>
          <c:orientation val="minMax"/>
        </c:scaling>
        <c:delete val="0"/>
        <c:axPos val="b"/>
        <c:title>
          <c:tx>
            <c:rich>
              <a:bodyPr/>
              <a:lstStyle/>
              <a:p>
                <a:pPr>
                  <a:defRPr sz="2000" b="0">
                    <a:latin typeface="Calibri" panose="020F0502020204030204" pitchFamily="34" charset="0"/>
                  </a:defRPr>
                </a:pPr>
                <a:r>
                  <a:rPr lang="en-US" sz="2000" b="0">
                    <a:latin typeface="Calibri" panose="020F0502020204030204" pitchFamily="34" charset="0"/>
                  </a:rPr>
                  <a:t>Run time (s)</a:t>
                </a:r>
                <a:endParaRPr lang="zh-CN" sz="2000" b="0">
                  <a:latin typeface="Calibri" panose="020F0502020204030204" pitchFamily="34" charset="0"/>
                </a:endParaRPr>
              </a:p>
            </c:rich>
          </c:tx>
          <c:layout/>
          <c:overlay val="0"/>
        </c:title>
        <c:numFmt formatCode="General" sourceLinked="0"/>
        <c:majorTickMark val="in"/>
        <c:minorTickMark val="none"/>
        <c:tickLblPos val="nextTo"/>
        <c:txPr>
          <a:bodyPr/>
          <a:lstStyle/>
          <a:p>
            <a:pPr>
              <a:defRPr sz="1600"/>
            </a:pPr>
            <a:endParaRPr lang="en-US"/>
          </a:p>
        </c:txPr>
        <c:crossAx val="221626368"/>
        <c:crosses val="autoZero"/>
        <c:auto val="1"/>
        <c:lblAlgn val="ctr"/>
        <c:lblOffset val="100"/>
        <c:noMultiLvlLbl val="0"/>
      </c:catAx>
      <c:valAx>
        <c:axId val="221626368"/>
        <c:scaling>
          <c:orientation val="minMax"/>
          <c:max val="400"/>
        </c:scaling>
        <c:delete val="0"/>
        <c:axPos val="l"/>
        <c:majorGridlines/>
        <c:title>
          <c:tx>
            <c:rich>
              <a:bodyPr/>
              <a:lstStyle/>
              <a:p>
                <a:pPr>
                  <a:defRPr sz="2000" b="0">
                    <a:latin typeface="Calibri" panose="020F0502020204030204" pitchFamily="34" charset="0"/>
                  </a:defRPr>
                </a:pPr>
                <a:r>
                  <a:rPr lang="en-US" sz="2000" b="0">
                    <a:latin typeface="Calibri" panose="020F0502020204030204" pitchFamily="34" charset="0"/>
                  </a:rPr>
                  <a:t>Number of cells</a:t>
                </a:r>
              </a:p>
            </c:rich>
          </c:tx>
          <c:layout>
            <c:manualLayout>
              <c:xMode val="edge"/>
              <c:yMode val="edge"/>
              <c:x val="0"/>
              <c:y val="0.22714665377206766"/>
            </c:manualLayout>
          </c:layout>
          <c:overlay val="0"/>
        </c:title>
        <c:numFmt formatCode="General" sourceLinked="1"/>
        <c:majorTickMark val="in"/>
        <c:minorTickMark val="none"/>
        <c:tickLblPos val="nextTo"/>
        <c:txPr>
          <a:bodyPr/>
          <a:lstStyle/>
          <a:p>
            <a:pPr>
              <a:defRPr sz="1600"/>
            </a:pPr>
            <a:endParaRPr lang="en-US"/>
          </a:p>
        </c:txPr>
        <c:crossAx val="222231552"/>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C73A2-1000-422E-AAB4-219D7683BA3A}" type="datetimeFigureOut">
              <a:rPr lang="zh-CN" altLang="en-US" smtClean="0"/>
              <a:pPr/>
              <a:t>2014/4/1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29F7D-6965-4961-9DEE-A8F08545D23B}" type="slidenum">
              <a:rPr lang="zh-CN" altLang="en-US" smtClean="0"/>
              <a:pPr/>
              <a:t>‹#›</a:t>
            </a:fld>
            <a:endParaRPr lang="zh-CN" altLang="en-US"/>
          </a:p>
        </p:txBody>
      </p:sp>
    </p:spTree>
    <p:extLst>
      <p:ext uri="{BB962C8B-B14F-4D97-AF65-F5344CB8AC3E}">
        <p14:creationId xmlns:p14="http://schemas.microsoft.com/office/powerpoint/2010/main" val="193898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is</a:t>
            </a:r>
            <a:r>
              <a:rPr lang="en-US" baseline="0" dirty="0" smtClean="0"/>
              <a:t> a co-work with ARM Austin, put an ARM logo </a:t>
            </a:r>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1</a:t>
            </a:fld>
            <a:endParaRPr lang="zh-CN" altLang="en-US"/>
          </a:p>
        </p:txBody>
      </p:sp>
    </p:spTree>
    <p:extLst>
      <p:ext uri="{BB962C8B-B14F-4D97-AF65-F5344CB8AC3E}">
        <p14:creationId xmlns:p14="http://schemas.microsoft.com/office/powerpoint/2010/main" val="363266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Beyond single</a:t>
            </a:r>
            <a:r>
              <a:rPr lang="en-US" altLang="zh-CN" baseline="0" dirty="0" smtClean="0"/>
              <a:t> patterning, limits of conventional lithography. Motivation on SADP and line-space array based layout decomposition</a:t>
            </a:r>
          </a:p>
          <a:p>
            <a:r>
              <a:rPr lang="en-US" altLang="zh-CN" baseline="0" dirty="0" smtClean="0"/>
              <a:t>Rule based SADP-Aware Layout design -&gt; SADP-Aware pin access. </a:t>
            </a:r>
          </a:p>
          <a:p>
            <a:r>
              <a:rPr lang="en-US" altLang="zh-CN" baseline="0" dirty="0" smtClean="0"/>
              <a:t>Experimental results to demonstrate the effectiveness of our methodology… Summary and future work</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11</a:t>
            </a:fld>
            <a:endParaRPr lang="zh-CN" altLang="en-US"/>
          </a:p>
        </p:txBody>
      </p:sp>
    </p:spTree>
    <p:extLst>
      <p:ext uri="{BB962C8B-B14F-4D97-AF65-F5344CB8AC3E}">
        <p14:creationId xmlns:p14="http://schemas.microsoft.com/office/powerpoint/2010/main" val="263245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did</a:t>
            </a:r>
            <a:r>
              <a:rPr lang="en-US" altLang="zh-CN" baseline="0" dirty="0" smtClean="0"/>
              <a:t> not show the full layout of a cell, </a:t>
            </a:r>
            <a:r>
              <a:rPr lang="en-US" altLang="zh-CN" dirty="0" smtClean="0"/>
              <a:t>just the Metal-1</a:t>
            </a:r>
            <a:r>
              <a:rPr lang="en-US" altLang="zh-CN" baseline="0" dirty="0" smtClean="0"/>
              <a:t> pins and Metal-2 wires for within cell connections.</a:t>
            </a:r>
          </a:p>
          <a:p>
            <a:r>
              <a:rPr lang="en-US" altLang="zh-CN" baseline="0" dirty="0" smtClean="0"/>
              <a:t>Motivation for optimization: </a:t>
            </a:r>
          </a:p>
          <a:p>
            <a:pPr marL="228600" indent="-228600">
              <a:buAutoNum type="arabicParenBoth"/>
            </a:pPr>
            <a:r>
              <a:rPr lang="en-US" altLang="zh-CN" baseline="0" dirty="0" smtClean="0"/>
              <a:t>For large design, need a automatic method to fix these rule violations.</a:t>
            </a:r>
          </a:p>
          <a:p>
            <a:pPr marL="228600" indent="-228600">
              <a:buAutoNum type="arabicParenBoth"/>
            </a:pPr>
            <a:r>
              <a:rPr lang="en-US" altLang="zh-CN" baseline="0" dirty="0" smtClean="0"/>
              <a:t>Greedy may not be enough. The total amount of line-end extension is not minimized, which may leads to more coupling capacitance on Metal-2</a:t>
            </a:r>
          </a:p>
          <a:p>
            <a:pPr marL="228600" indent="-228600">
              <a:buAutoNum type="arabicParenBoth"/>
            </a:pPr>
            <a:r>
              <a:rPr lang="en-US" altLang="zh-CN" baseline="0" dirty="0" smtClean="0"/>
              <a:t>For a specific cell and specific pin access style, we need to determine whether all rule violations are fixable</a:t>
            </a:r>
          </a:p>
          <a:p>
            <a:pPr marL="228600" indent="-228600">
              <a:buAutoNum type="arabicParenBoth"/>
            </a:pPr>
            <a:r>
              <a:rPr lang="en-US" altLang="zh-CN" dirty="0" smtClean="0"/>
              <a:t>In standard cell level,</a:t>
            </a:r>
            <a:r>
              <a:rPr lang="en-US" altLang="zh-CN" baseline="0" dirty="0" smtClean="0"/>
              <a:t> it would be interesting to evaluate the pin access flexibility across the entire library</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12</a:t>
            </a:fld>
            <a:endParaRPr lang="zh-CN" altLang="en-US"/>
          </a:p>
        </p:txBody>
      </p:sp>
    </p:spTree>
    <p:extLst>
      <p:ext uri="{BB962C8B-B14F-4D97-AF65-F5344CB8AC3E}">
        <p14:creationId xmlns:p14="http://schemas.microsoft.com/office/powerpoint/2010/main" val="371078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Important:</a:t>
            </a:r>
            <a:r>
              <a:rPr lang="en-US" altLang="zh-CN" baseline="0" dirty="0" smtClean="0"/>
              <a:t> stress </a:t>
            </a:r>
            <a:r>
              <a:rPr lang="en-US" altLang="zh-CN" baseline="0" dirty="0" smtClean="0">
                <a:solidFill>
                  <a:srgbClr val="FF0000"/>
                </a:solidFill>
              </a:rPr>
              <a:t>“all”, because for one cell in the physical design, it may be instantiated for multiple times, but with different accessing style, which means it may use different hit point combinations to access the same cell. That’s why we </a:t>
            </a:r>
            <a:r>
              <a:rPr lang="en-US" altLang="zh-CN" baseline="0" dirty="0" err="1" smtClean="0">
                <a:solidFill>
                  <a:srgbClr val="FF0000"/>
                </a:solidFill>
              </a:rPr>
              <a:t>wanna</a:t>
            </a:r>
            <a:r>
              <a:rPr lang="en-US" altLang="zh-CN" baseline="0" dirty="0" smtClean="0">
                <a:solidFill>
                  <a:srgbClr val="FF0000"/>
                </a:solidFill>
              </a:rPr>
              <a:t> find all valid </a:t>
            </a:r>
            <a:r>
              <a:rPr lang="en-US" altLang="zh-CN" baseline="0" smtClean="0">
                <a:solidFill>
                  <a:srgbClr val="FF0000"/>
                </a:solidFill>
              </a:rPr>
              <a:t>hit point combinations.</a:t>
            </a:r>
            <a:endParaRPr lang="en-US" altLang="zh-CN" dirty="0" smtClean="0">
              <a:solidFill>
                <a:srgbClr val="FF0000"/>
              </a:solidFill>
            </a:endParaRPr>
          </a:p>
          <a:p>
            <a:r>
              <a:rPr lang="en-US" altLang="zh-CN" dirty="0" smtClean="0"/>
              <a:t>The cell layout of Metal-1 I/O</a:t>
            </a:r>
            <a:r>
              <a:rPr lang="en-US" altLang="zh-CN" baseline="0" dirty="0" smtClean="0"/>
              <a:t> pins and within-cell connections. The Metal-2 routing tracks are running horizontally. </a:t>
            </a:r>
            <a:endParaRPr lang="en-US" altLang="zh-CN" dirty="0" smtClean="0"/>
          </a:p>
          <a:p>
            <a:r>
              <a:rPr lang="en-US" altLang="zh-CN" dirty="0" smtClean="0"/>
              <a:t>The intersection between</a:t>
            </a:r>
            <a:r>
              <a:rPr lang="en-US" altLang="zh-CN" baseline="0" dirty="0" smtClean="0"/>
              <a:t> Metal-2 routing tracks and I/O pins become the hit point for that particular I/O pin. </a:t>
            </a:r>
            <a:r>
              <a:rPr lang="en-US" altLang="zh-CN" dirty="0" smtClean="0"/>
              <a:t>We need to emphasize</a:t>
            </a:r>
            <a:r>
              <a:rPr lang="en-US" altLang="zh-CN" baseline="0" dirty="0" smtClean="0"/>
              <a:t> that the Via1 (from M1 to M2) positions defined the position of </a:t>
            </a:r>
            <a:r>
              <a:rPr lang="en-US" altLang="zh-CN" baseline="0" dirty="0" err="1" smtClean="0"/>
              <a:t>HitPoints</a:t>
            </a:r>
            <a:endParaRPr lang="en-US" altLang="zh-CN" baseline="0" dirty="0" smtClean="0"/>
          </a:p>
          <a:p>
            <a:r>
              <a:rPr lang="en-US" altLang="zh-CN" baseline="0" dirty="0" smtClean="0"/>
              <a:t>The definition of Hit Point combination, a set of hit points, with one hit point for each I/O pin and assigned direction of each hit point, either from left to right or from right to left. Then, we have the initial pin access as shown in previous slide. </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13</a:t>
            </a:fld>
            <a:endParaRPr lang="zh-CN" altLang="en-US"/>
          </a:p>
        </p:txBody>
      </p:sp>
    </p:spTree>
    <p:extLst>
      <p:ext uri="{BB962C8B-B14F-4D97-AF65-F5344CB8AC3E}">
        <p14:creationId xmlns:p14="http://schemas.microsoft.com/office/powerpoint/2010/main" val="371078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equation</a:t>
            </a:r>
            <a:r>
              <a:rPr lang="en-US" baseline="0" dirty="0" smtClean="0"/>
              <a:t> but relation for Linear Programming</a:t>
            </a:r>
          </a:p>
          <a:p>
            <a:r>
              <a:rPr lang="en-US" baseline="0" dirty="0" smtClean="0"/>
              <a:t>Tricky observation: the left edge can only be extended to left, the right edge can only be extended to right</a:t>
            </a:r>
            <a:endParaRPr lang="en-US" dirty="0"/>
          </a:p>
        </p:txBody>
      </p:sp>
      <p:sp>
        <p:nvSpPr>
          <p:cNvPr id="4" name="Slide Number Placeholder 3"/>
          <p:cNvSpPr>
            <a:spLocks noGrp="1"/>
          </p:cNvSpPr>
          <p:nvPr>
            <p:ph type="sldNum" sz="quarter" idx="10"/>
          </p:nvPr>
        </p:nvSpPr>
        <p:spPr/>
        <p:txBody>
          <a:bodyPr/>
          <a:lstStyle/>
          <a:p>
            <a:fld id="{8BF29F7D-6965-4961-9DEE-A8F08545D23B}" type="slidenum">
              <a:rPr lang="zh-CN" altLang="en-US" smtClean="0"/>
              <a:pPr/>
              <a:t>15</a:t>
            </a:fld>
            <a:endParaRPr lang="zh-CN" altLang="en-US"/>
          </a:p>
        </p:txBody>
      </p:sp>
    </p:spTree>
    <p:extLst>
      <p:ext uri="{BB962C8B-B14F-4D97-AF65-F5344CB8AC3E}">
        <p14:creationId xmlns:p14="http://schemas.microsoft.com/office/powerpoint/2010/main" val="1499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need to emphasize</a:t>
            </a:r>
            <a:r>
              <a:rPr lang="en-US" altLang="zh-CN" baseline="0" dirty="0" smtClean="0"/>
              <a:t> that the Via1 (from M1 to M2) positions defined the position of </a:t>
            </a:r>
            <a:r>
              <a:rPr lang="en-US" altLang="zh-CN" baseline="0" dirty="0" err="1" smtClean="0"/>
              <a:t>HitPoints</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16</a:t>
            </a:fld>
            <a:endParaRPr lang="zh-CN" altLang="en-US"/>
          </a:p>
        </p:txBody>
      </p:sp>
    </p:spTree>
    <p:extLst>
      <p:ext uri="{BB962C8B-B14F-4D97-AF65-F5344CB8AC3E}">
        <p14:creationId xmlns:p14="http://schemas.microsoft.com/office/powerpoint/2010/main" val="3710788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Key observation: the left edge can only be extended to left, the right edge can only be extended to right</a:t>
            </a:r>
            <a:endParaRPr lang="en-US" dirty="0"/>
          </a:p>
        </p:txBody>
      </p:sp>
      <p:sp>
        <p:nvSpPr>
          <p:cNvPr id="4" name="Slide Number Placeholder 3"/>
          <p:cNvSpPr>
            <a:spLocks noGrp="1"/>
          </p:cNvSpPr>
          <p:nvPr>
            <p:ph type="sldNum" sz="quarter" idx="10"/>
          </p:nvPr>
        </p:nvSpPr>
        <p:spPr/>
        <p:txBody>
          <a:bodyPr/>
          <a:lstStyle/>
          <a:p>
            <a:fld id="{8BF29F7D-6965-4961-9DEE-A8F08545D23B}" type="slidenum">
              <a:rPr lang="zh-CN" altLang="en-US" smtClean="0"/>
              <a:pPr/>
              <a:t>17</a:t>
            </a:fld>
            <a:endParaRPr lang="zh-CN" altLang="en-US"/>
          </a:p>
        </p:txBody>
      </p:sp>
    </p:spTree>
    <p:extLst>
      <p:ext uri="{BB962C8B-B14F-4D97-AF65-F5344CB8AC3E}">
        <p14:creationId xmlns:p14="http://schemas.microsoft.com/office/powerpoint/2010/main" val="1499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a:t>
            </a:r>
            <a:r>
              <a:rPr lang="en-US" baseline="0" dirty="0" smtClean="0"/>
              <a:t> only need to evaluate the local routing impact, namely pin access. Hence, the </a:t>
            </a:r>
            <a:r>
              <a:rPr lang="en-US" altLang="zh-CN" baseline="0" dirty="0" smtClean="0"/>
              <a:t>Metal-2 wires are restricted within the boundary of the standard cell. The minimum area rule of Metal-2 transfers to the minimum length rule because we set determined width for Metal-2 wire.</a:t>
            </a:r>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18</a:t>
            </a:fld>
            <a:endParaRPr lang="zh-CN" altLang="en-US"/>
          </a:p>
        </p:txBody>
      </p:sp>
    </p:spTree>
    <p:extLst>
      <p:ext uri="{BB962C8B-B14F-4D97-AF65-F5344CB8AC3E}">
        <p14:creationId xmlns:p14="http://schemas.microsoft.com/office/powerpoint/2010/main" val="2564062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trade-off</a:t>
            </a:r>
            <a:r>
              <a:rPr lang="en-US" baseline="0" dirty="0" smtClean="0"/>
              <a:t> between the constraints and flexibility of the </a:t>
            </a:r>
            <a:r>
              <a:rPr lang="en-US" altLang="zh-CN" baseline="0" dirty="0" smtClean="0"/>
              <a:t>SADP-specific design rules. </a:t>
            </a:r>
          </a:p>
          <a:p>
            <a:r>
              <a:rPr lang="en-US" altLang="zh-CN" baseline="0" dirty="0" smtClean="0"/>
              <a:t>Linear programming formulation can not be directly applied here. F.-L. </a:t>
            </a:r>
            <a:r>
              <a:rPr lang="en-US" altLang="zh-CN" baseline="0" dirty="0" err="1" smtClean="0"/>
              <a:t>Heng</a:t>
            </a:r>
            <a:r>
              <a:rPr lang="en-US" altLang="zh-CN" baseline="0" dirty="0" smtClean="0"/>
              <a:t>+;ISPD’97, R. S. </a:t>
            </a:r>
            <a:r>
              <a:rPr lang="en-US" altLang="zh-CN" baseline="0" dirty="0" err="1" smtClean="0"/>
              <a:t>Ghaida</a:t>
            </a:r>
            <a:r>
              <a:rPr lang="en-US" altLang="zh-CN" baseline="0" dirty="0" smtClean="0"/>
              <a:t>+;TCAD’13</a:t>
            </a:r>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19</a:t>
            </a:fld>
            <a:endParaRPr lang="zh-CN" altLang="en-US"/>
          </a:p>
        </p:txBody>
      </p:sp>
    </p:spTree>
    <p:extLst>
      <p:ext uri="{BB962C8B-B14F-4D97-AF65-F5344CB8AC3E}">
        <p14:creationId xmlns:p14="http://schemas.microsoft.com/office/powerpoint/2010/main" val="348289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key point:</a:t>
            </a:r>
            <a:r>
              <a:rPr lang="en-US" baseline="0" dirty="0" smtClean="0"/>
              <a:t> the integers in our formulation originates from the “or” relations of the constraints because we </a:t>
            </a:r>
            <a:r>
              <a:rPr lang="en-US" baseline="0" dirty="0" err="1" smtClean="0"/>
              <a:t>wanna</a:t>
            </a:r>
            <a:r>
              <a:rPr lang="en-US" baseline="0" dirty="0" smtClean="0"/>
              <a:t> make full use of the flexibility that SADP-specific design rules. </a:t>
            </a:r>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20</a:t>
            </a:fld>
            <a:endParaRPr lang="zh-CN" altLang="en-US"/>
          </a:p>
        </p:txBody>
      </p:sp>
    </p:spTree>
    <p:extLst>
      <p:ext uri="{BB962C8B-B14F-4D97-AF65-F5344CB8AC3E}">
        <p14:creationId xmlns:p14="http://schemas.microsoft.com/office/powerpoint/2010/main" val="10982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use CBC as our MILP solver and all experiments</a:t>
            </a:r>
            <a:r>
              <a:rPr lang="en-US" baseline="0" dirty="0" smtClean="0"/>
              <a:t> </a:t>
            </a:r>
            <a:r>
              <a:rPr lang="en-US" dirty="0" smtClean="0"/>
              <a:t>are performed on a Linux machine with 3.33GHz Intel(R)</a:t>
            </a:r>
            <a:r>
              <a:rPr lang="en-US" baseline="0" dirty="0" smtClean="0"/>
              <a:t> </a:t>
            </a:r>
            <a:r>
              <a:rPr lang="en-US" dirty="0" smtClean="0"/>
              <a:t>Xeon(R) CPU X5680. </a:t>
            </a:r>
          </a:p>
          <a:p>
            <a:r>
              <a:rPr lang="en-US" dirty="0" smtClean="0"/>
              <a:t>The width and space of Metal-2 wires</a:t>
            </a:r>
            <a:r>
              <a:rPr lang="en-US" baseline="0" dirty="0" smtClean="0"/>
              <a:t> </a:t>
            </a:r>
            <a:r>
              <a:rPr lang="en-US" dirty="0" smtClean="0"/>
              <a:t>are assumed to be 24nm. The spacer deposit width is set</a:t>
            </a:r>
            <a:r>
              <a:rPr lang="en-US" baseline="0" dirty="0" smtClean="0"/>
              <a:t> </a:t>
            </a:r>
            <a:r>
              <a:rPr lang="en-US" dirty="0" smtClean="0"/>
              <a:t>as 24nm. </a:t>
            </a:r>
          </a:p>
          <a:p>
            <a:r>
              <a:rPr lang="en-US" dirty="0" smtClean="0"/>
              <a:t>For trim mask design, the minimum resist width</a:t>
            </a:r>
            <a:r>
              <a:rPr lang="en-US" baseline="0" dirty="0" smtClean="0"/>
              <a:t> </a:t>
            </a:r>
            <a:r>
              <a:rPr lang="en-US" dirty="0" smtClean="0"/>
              <a:t>and space are set as 44nm and 46nm, respectively. </a:t>
            </a:r>
          </a:p>
          <a:p>
            <a:r>
              <a:rPr lang="en-US" dirty="0" smtClean="0"/>
              <a:t>The etch</a:t>
            </a:r>
            <a:r>
              <a:rPr lang="en-US" baseline="0" dirty="0" smtClean="0"/>
              <a:t> </a:t>
            </a:r>
            <a:r>
              <a:rPr lang="en-US" dirty="0" smtClean="0"/>
              <a:t>bias is set as 6nm</a:t>
            </a:r>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22</a:t>
            </a:fld>
            <a:endParaRPr lang="zh-CN" altLang="en-US"/>
          </a:p>
        </p:txBody>
      </p:sp>
    </p:spTree>
    <p:extLst>
      <p:ext uri="{BB962C8B-B14F-4D97-AF65-F5344CB8AC3E}">
        <p14:creationId xmlns:p14="http://schemas.microsoft.com/office/powerpoint/2010/main" val="280313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Beyond single</a:t>
            </a:r>
            <a:r>
              <a:rPr lang="en-US" altLang="zh-CN" baseline="0" dirty="0" smtClean="0"/>
              <a:t> patterning, limits of conventional lithography. Motivation on SADP and line-space array based layout decomposition</a:t>
            </a:r>
          </a:p>
          <a:p>
            <a:r>
              <a:rPr lang="en-US" altLang="zh-CN" baseline="0" dirty="0" smtClean="0"/>
              <a:t>Rule based SADP-Aware Layout design -&gt; SADP-Aware pin access. </a:t>
            </a:r>
          </a:p>
          <a:p>
            <a:r>
              <a:rPr lang="en-US" altLang="zh-CN" baseline="0" dirty="0" smtClean="0"/>
              <a:t>Experimental results to demonstrate the effectiveness of our methodology… Summary and future work</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2</a:t>
            </a:fld>
            <a:endParaRPr lang="zh-CN" altLang="en-US"/>
          </a:p>
        </p:txBody>
      </p:sp>
    </p:spTree>
    <p:extLst>
      <p:ext uri="{BB962C8B-B14F-4D97-AF65-F5344CB8AC3E}">
        <p14:creationId xmlns:p14="http://schemas.microsoft.com/office/powerpoint/2010/main" val="26324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24</a:t>
            </a:fld>
            <a:endParaRPr lang="zh-CN" altLang="en-US"/>
          </a:p>
        </p:txBody>
      </p:sp>
    </p:spTree>
    <p:extLst>
      <p:ext uri="{BB962C8B-B14F-4D97-AF65-F5344CB8AC3E}">
        <p14:creationId xmlns:p14="http://schemas.microsoft.com/office/powerpoint/2010/main" val="421743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To</a:t>
            </a:r>
            <a:r>
              <a:rPr lang="en-US" baseline="0" dirty="0" smtClean="0"/>
              <a:t> further evaluate the effectiveness of our algorithm, we have the definition of valid hit point, the hit point is defined to be valid if it can be access from both directions within some valid hit point combination.</a:t>
            </a:r>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25</a:t>
            </a:fld>
            <a:endParaRPr lang="zh-CN" altLang="en-US"/>
          </a:p>
        </p:txBody>
      </p:sp>
    </p:spTree>
    <p:extLst>
      <p:ext uri="{BB962C8B-B14F-4D97-AF65-F5344CB8AC3E}">
        <p14:creationId xmlns:p14="http://schemas.microsoft.com/office/powerpoint/2010/main" val="674242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For PAO,</a:t>
            </a:r>
            <a:r>
              <a:rPr lang="en-US" baseline="0" dirty="0" smtClean="0"/>
              <a:t> the ILP optimization can be finished within 0.1s </a:t>
            </a:r>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26</a:t>
            </a:fld>
            <a:endParaRPr lang="zh-CN" altLang="en-US"/>
          </a:p>
        </p:txBody>
      </p:sp>
    </p:spTree>
    <p:extLst>
      <p:ext uri="{BB962C8B-B14F-4D97-AF65-F5344CB8AC3E}">
        <p14:creationId xmlns:p14="http://schemas.microsoft.com/office/powerpoint/2010/main" val="892004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31</a:t>
            </a:fld>
            <a:endParaRPr lang="zh-CN" altLang="en-US"/>
          </a:p>
        </p:txBody>
      </p:sp>
    </p:spTree>
    <p:extLst>
      <p:ext uri="{BB962C8B-B14F-4D97-AF65-F5344CB8AC3E}">
        <p14:creationId xmlns:p14="http://schemas.microsoft.com/office/powerpoint/2010/main" val="2117963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we need to mention</a:t>
            </a:r>
            <a:r>
              <a:rPr lang="en-US" altLang="zh-CN" baseline="0" dirty="0" smtClean="0"/>
              <a:t> the rounding effects during patterning. That gives us the </a:t>
            </a:r>
            <a:r>
              <a:rPr lang="en-US" altLang="zh-CN" baseline="0" dirty="0" err="1" smtClean="0"/>
              <a:t>minTrimResistSpace</a:t>
            </a:r>
            <a:r>
              <a:rPr lang="en-US" altLang="zh-CN" baseline="0" dirty="0" smtClean="0"/>
              <a:t> and </a:t>
            </a:r>
            <a:r>
              <a:rPr lang="en-US" altLang="zh-CN" baseline="0" dirty="0" err="1" smtClean="0"/>
              <a:t>minTrimResistWidth</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33</a:t>
            </a:fld>
            <a:endParaRPr lang="zh-CN" altLang="en-US"/>
          </a:p>
        </p:txBody>
      </p:sp>
    </p:spTree>
    <p:extLst>
      <p:ext uri="{BB962C8B-B14F-4D97-AF65-F5344CB8AC3E}">
        <p14:creationId xmlns:p14="http://schemas.microsoft.com/office/powerpoint/2010/main" val="3162418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Hypotenuse </a:t>
            </a:r>
            <a:r>
              <a:rPr lang="zh-CN" altLang="en-US" dirty="0" smtClean="0"/>
              <a:t> </a:t>
            </a:r>
            <a:r>
              <a:rPr lang="en-US" altLang="zh-CN" dirty="0" smtClean="0"/>
              <a:t>(</a:t>
            </a:r>
            <a:r>
              <a:rPr lang="zh-CN" altLang="en-US" dirty="0" smtClean="0"/>
              <a:t>美</a:t>
            </a:r>
            <a:r>
              <a:rPr lang="en-US" altLang="zh-CN" dirty="0" smtClean="0"/>
              <a:t>[</a:t>
            </a:r>
            <a:r>
              <a:rPr lang="en-US" altLang="zh-CN" dirty="0" err="1" smtClean="0"/>
              <a:t>haɪ'pɑtənus</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34</a:t>
            </a:fld>
            <a:endParaRPr lang="zh-CN" altLang="en-US"/>
          </a:p>
        </p:txBody>
      </p:sp>
    </p:spTree>
    <p:extLst>
      <p:ext uri="{BB962C8B-B14F-4D97-AF65-F5344CB8AC3E}">
        <p14:creationId xmlns:p14="http://schemas.microsoft.com/office/powerpoint/2010/main" val="3651136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we need to mention if we extend the line so as to align the line ends on neighbor tracks.</a:t>
            </a:r>
          </a:p>
          <a:p>
            <a:r>
              <a:rPr lang="en-US" altLang="zh-CN" baseline="0" dirty="0" smtClean="0"/>
              <a:t>The tradeoff will be between parasitic capacitance and SADP-compliance</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35</a:t>
            </a:fld>
            <a:endParaRPr lang="zh-CN" altLang="en-US"/>
          </a:p>
        </p:txBody>
      </p:sp>
    </p:spTree>
    <p:extLst>
      <p:ext uri="{BB962C8B-B14F-4D97-AF65-F5344CB8AC3E}">
        <p14:creationId xmlns:p14="http://schemas.microsoft.com/office/powerpoint/2010/main" val="3651136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Explain the idea</a:t>
            </a:r>
            <a:r>
              <a:rPr lang="en-US" altLang="zh-CN" baseline="0" dirty="0" smtClean="0"/>
              <a:t> of odd-cycle that is not decomposable</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36</a:t>
            </a:fld>
            <a:endParaRPr lang="zh-CN" altLang="en-US"/>
          </a:p>
        </p:txBody>
      </p:sp>
    </p:spTree>
    <p:extLst>
      <p:ext uri="{BB962C8B-B14F-4D97-AF65-F5344CB8AC3E}">
        <p14:creationId xmlns:p14="http://schemas.microsoft.com/office/powerpoint/2010/main" val="1700518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each item in the table</a:t>
            </a:r>
            <a:endParaRPr lang="en-US" dirty="0"/>
          </a:p>
        </p:txBody>
      </p:sp>
      <p:sp>
        <p:nvSpPr>
          <p:cNvPr id="4" name="Slide Number Placeholder 3"/>
          <p:cNvSpPr>
            <a:spLocks noGrp="1"/>
          </p:cNvSpPr>
          <p:nvPr>
            <p:ph type="sldNum" sz="quarter" idx="10"/>
          </p:nvPr>
        </p:nvSpPr>
        <p:spPr/>
        <p:txBody>
          <a:bodyPr/>
          <a:lstStyle/>
          <a:p>
            <a:fld id="{8BF29F7D-6965-4961-9DEE-A8F08545D23B}" type="slidenum">
              <a:rPr lang="zh-CN" altLang="en-US" smtClean="0"/>
              <a:pPr/>
              <a:t>37</a:t>
            </a:fld>
            <a:endParaRPr lang="zh-CN" altLang="en-US"/>
          </a:p>
        </p:txBody>
      </p:sp>
    </p:spTree>
    <p:extLst>
      <p:ext uri="{BB962C8B-B14F-4D97-AF65-F5344CB8AC3E}">
        <p14:creationId xmlns:p14="http://schemas.microsoft.com/office/powerpoint/2010/main" val="1499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Beyond single patterning. Technology</a:t>
            </a:r>
            <a:r>
              <a:rPr lang="en-US" altLang="zh-CN" baseline="0" dirty="0" smtClean="0"/>
              <a:t> scaling on Metal-2 pitch …. Beyond 14nm node, we need double patterning for the Metal-2 layer</a:t>
            </a:r>
          </a:p>
          <a:p>
            <a:r>
              <a:rPr lang="en-US" altLang="zh-CN" baseline="0" dirty="0" smtClean="0"/>
              <a:t>Why double patterning will further reduce the minimum pitch</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3</a:t>
            </a:fld>
            <a:endParaRPr lang="zh-CN" altLang="en-US"/>
          </a:p>
        </p:txBody>
      </p:sp>
    </p:spTree>
    <p:extLst>
      <p:ext uri="{BB962C8B-B14F-4D97-AF65-F5344CB8AC3E}">
        <p14:creationId xmlns:p14="http://schemas.microsoft.com/office/powerpoint/2010/main" val="145277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Space variation</a:t>
            </a:r>
            <a:r>
              <a:rPr lang="en-US" altLang="zh-CN" baseline="0" dirty="0" smtClean="0"/>
              <a:t> between tracks means parasitic capacitance variation, which leads to timing variation. For SADP, the space is defined by the width of spacer, which is more controllable. </a:t>
            </a:r>
          </a:p>
          <a:p>
            <a:r>
              <a:rPr lang="en-US" altLang="zh-CN" baseline="0" dirty="0" smtClean="0"/>
              <a:t>The better overlay control is based on the assumption that the space between neighbor tracks are defined by the spacer width</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4</a:t>
            </a:fld>
            <a:endParaRPr lang="zh-CN" altLang="en-US"/>
          </a:p>
        </p:txBody>
      </p:sp>
    </p:spTree>
    <p:extLst>
      <p:ext uri="{BB962C8B-B14F-4D97-AF65-F5344CB8AC3E}">
        <p14:creationId xmlns:p14="http://schemas.microsoft.com/office/powerpoint/2010/main" val="2434967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suppose the Metal-2 wires will be extreme regular in 10nm and beyond. Line-Space array based decomposition is an ideal candidate for the layout decomposition. Good overlay control and straightforward layout decomposition. However, this is based on the assumption that the Metal-2 regular layout is SADP-compatible.</a:t>
            </a:r>
          </a:p>
          <a:p>
            <a:pPr>
              <a:spcBef>
                <a:spcPct val="0"/>
              </a:spcBef>
            </a:pPr>
            <a:r>
              <a:rPr lang="en-US" altLang="zh-CN" dirty="0" smtClean="0"/>
              <a:t>Line-space</a:t>
            </a:r>
            <a:r>
              <a:rPr lang="en-US" altLang="zh-CN" baseline="0" dirty="0" smtClean="0"/>
              <a:t> array decomposition. SADP</a:t>
            </a:r>
            <a:r>
              <a:rPr lang="zh-CN" altLang="en-US" baseline="0" dirty="0" smtClean="0"/>
              <a:t> </a:t>
            </a:r>
            <a:r>
              <a:rPr lang="en-US" altLang="zh-CN" baseline="0" dirty="0" smtClean="0"/>
              <a:t>layout decomposition still needs the coloring stage. Assign different colors to neighbor tracks. To define the edge of some sub-metal, need to add additional mandrel if necessary. Group the spacer around the mandrel defined shapes. Finally, the trim mask helps to define the final shapes of layout. Basically, the geometric </a:t>
            </a:r>
            <a:r>
              <a:rPr lang="en-US" altLang="zh-CN" baseline="0" dirty="0" err="1" smtClean="0"/>
              <a:t>boolean</a:t>
            </a:r>
            <a:r>
              <a:rPr lang="en-US" altLang="zh-CN" baseline="0" dirty="0" smtClean="0"/>
              <a:t> operation Trim Mask NOT Spacer defines the final patterns.</a:t>
            </a:r>
          </a:p>
          <a:p>
            <a:pPr>
              <a:spcBef>
                <a:spcPct val="0"/>
              </a:spcBef>
            </a:pPr>
            <a:r>
              <a:rPr lang="en-US" altLang="zh-CN" baseline="0" dirty="0" smtClean="0"/>
              <a:t>It seems the trim mask, sometimes called cut mask, need to be carefully design so that it can be single patterned.</a:t>
            </a:r>
            <a:endParaRPr lang="zh-CN" altLang="en-US" dirty="0" smtClean="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6</a:t>
            </a:fld>
            <a:endParaRPr lang="zh-CN" altLang="en-US"/>
          </a:p>
        </p:txBody>
      </p:sp>
    </p:spTree>
    <p:extLst>
      <p:ext uri="{BB962C8B-B14F-4D97-AF65-F5344CB8AC3E}">
        <p14:creationId xmlns:p14="http://schemas.microsoft.com/office/powerpoint/2010/main" val="147299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Visualize</a:t>
            </a:r>
            <a:r>
              <a:rPr lang="en-US" altLang="zh-CN" baseline="0" dirty="0" smtClean="0"/>
              <a:t> all the design rules. </a:t>
            </a:r>
            <a:r>
              <a:rPr lang="en-US" altLang="zh-CN" baseline="0" dirty="0" err="1" smtClean="0"/>
              <a:t>OnTrackSpace</a:t>
            </a:r>
            <a:r>
              <a:rPr lang="en-US" altLang="zh-CN" baseline="0" dirty="0" smtClean="0"/>
              <a:t> = 32nm, </a:t>
            </a:r>
            <a:r>
              <a:rPr lang="en-US" altLang="zh-CN" baseline="0" dirty="0" err="1" smtClean="0"/>
              <a:t>OffTrackOverlap</a:t>
            </a:r>
            <a:r>
              <a:rPr lang="en-US" altLang="zh-CN" baseline="0" dirty="0" smtClean="0"/>
              <a:t> = 58nm, </a:t>
            </a:r>
            <a:r>
              <a:rPr lang="en-US" altLang="zh-CN" baseline="0" dirty="0" err="1" smtClean="0"/>
              <a:t>OffTrackSpace</a:t>
            </a:r>
            <a:r>
              <a:rPr lang="en-US" altLang="zh-CN" baseline="0" dirty="0" smtClean="0"/>
              <a:t> = 22nm, </a:t>
            </a:r>
            <a:r>
              <a:rPr lang="en-US" altLang="zh-CN" baseline="0" dirty="0" err="1" smtClean="0"/>
              <a:t>OffTrackOffset</a:t>
            </a:r>
            <a:r>
              <a:rPr lang="en-US" altLang="zh-CN" baseline="0" dirty="0" smtClean="0"/>
              <a:t> = 44nm. M2_pitch = 48nm, </a:t>
            </a:r>
          </a:p>
          <a:p>
            <a:r>
              <a:rPr lang="en-US" altLang="zh-CN" baseline="0" dirty="0" err="1" smtClean="0"/>
              <a:t>Spacer_width</a:t>
            </a:r>
            <a:r>
              <a:rPr lang="en-US" altLang="zh-CN" baseline="0" dirty="0" smtClean="0"/>
              <a:t> = 24nm</a:t>
            </a:r>
          </a:p>
          <a:p>
            <a:r>
              <a:rPr lang="en-US" altLang="zh-CN" baseline="0" dirty="0" smtClean="0"/>
              <a:t>We need to stress that these design rules originates from the single patterned trim mask. Explain more clearly!!!</a:t>
            </a:r>
            <a:endParaRPr lang="zh-CN" alt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7</a:t>
            </a:fld>
            <a:endParaRPr lang="zh-CN" altLang="en-US"/>
          </a:p>
        </p:txBody>
      </p:sp>
    </p:spTree>
    <p:extLst>
      <p:ext uri="{BB962C8B-B14F-4D97-AF65-F5344CB8AC3E}">
        <p14:creationId xmlns:p14="http://schemas.microsoft.com/office/powerpoint/2010/main" val="201663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To further demonstrate</a:t>
            </a:r>
            <a:r>
              <a:rPr lang="en-US" baseline="0" dirty="0" smtClean="0"/>
              <a:t> the design rules, these design rules originate from the Line-space layout decomposition and the hot spots on trim masks</a:t>
            </a:r>
          </a:p>
          <a:p>
            <a:r>
              <a:rPr lang="en-US" baseline="0" dirty="0" smtClean="0"/>
              <a:t>But interestingly, these hot spots are fixable if we allow for line-end extensions of Metal wires. </a:t>
            </a:r>
          </a:p>
          <a:p>
            <a:r>
              <a:rPr lang="en-US" baseline="0" dirty="0" smtClean="0"/>
              <a:t>Moreover, to relate the line-end extension to the Metal-2 wires for pin access. Via-1 layers are demonstrated in the figures. Specifically, allowing for line-end extensions, we can not simply depend on the Via-1 position to determine the line-end position of Metal-2 wires.</a:t>
            </a:r>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8</a:t>
            </a:fld>
            <a:endParaRPr lang="zh-CN" altLang="en-US"/>
          </a:p>
        </p:txBody>
      </p:sp>
    </p:spTree>
    <p:extLst>
      <p:ext uri="{BB962C8B-B14F-4D97-AF65-F5344CB8AC3E}">
        <p14:creationId xmlns:p14="http://schemas.microsoft.com/office/powerpoint/2010/main" val="218252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Add</a:t>
            </a:r>
            <a:r>
              <a:rPr lang="en-US" baseline="0" dirty="0" smtClean="0"/>
              <a:t> an additional step to physical design. Layout decomposition, well studied topic, similar to the LELE based layout decomposition</a:t>
            </a:r>
          </a:p>
          <a:p>
            <a:r>
              <a:rPr lang="en-US" baseline="0" dirty="0" smtClean="0"/>
              <a:t>Layout decomposition can not resolve native conflicts. Incorporate the SADP awareness into early design stages, like detailed routing.</a:t>
            </a:r>
          </a:p>
          <a:p>
            <a:r>
              <a:rPr lang="en-US" baseline="0" dirty="0" smtClean="0"/>
              <a:t>However, as far as we are concerned, there is no previous work on the local impact of SADP-aware routing. </a:t>
            </a:r>
          </a:p>
          <a:p>
            <a:r>
              <a:rPr lang="en-US" baseline="0" dirty="0" smtClean="0"/>
              <a:t>To be more specific, detailed routing aims to connect each I/O pin of standard cells together. The local impact involves the local pin access of standard cells. In this work, we deal with the pin access design in standard cell level.  If we aim to use SADP in Metal-2 layer, Metal-2 wires involves the cell design and detailed routing simultaneously. </a:t>
            </a:r>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9</a:t>
            </a:fld>
            <a:endParaRPr lang="zh-CN" altLang="en-US"/>
          </a:p>
        </p:txBody>
      </p:sp>
    </p:spTree>
    <p:extLst>
      <p:ext uri="{BB962C8B-B14F-4D97-AF65-F5344CB8AC3E}">
        <p14:creationId xmlns:p14="http://schemas.microsoft.com/office/powerpoint/2010/main" val="298489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Add</a:t>
            </a:r>
            <a:r>
              <a:rPr lang="en-US" baseline="0" dirty="0" smtClean="0"/>
              <a:t> an additional step to physical design. Layout decomposition, well studied topic, similar to the LELE based layout decomposition</a:t>
            </a:r>
          </a:p>
          <a:p>
            <a:r>
              <a:rPr lang="en-US" baseline="0" dirty="0" smtClean="0"/>
              <a:t>Layout decomposition can not resolve native conflicts. Incorporate the SADP awareness into early design stages, like detailed routing.</a:t>
            </a:r>
          </a:p>
          <a:p>
            <a:r>
              <a:rPr lang="en-US" baseline="0" dirty="0" smtClean="0"/>
              <a:t>However, as far as we are concerned, there is no previous work on the local impact of SADP-aware routing. </a:t>
            </a:r>
          </a:p>
          <a:p>
            <a:r>
              <a:rPr lang="en-US" baseline="0" dirty="0" smtClean="0"/>
              <a:t>To be more specific, detailed routing aims to connect each I/O pin of standard cells together. The local impact involves the local pin access of standard cells. In this work, we deal with the pin access design in standard cell level.  If we aim to use SADP in Metal-2 layer, Metal-2 wires involves the cell design and detailed routing simultaneously. </a:t>
            </a:r>
            <a:endParaRPr lang="en-US" dirty="0"/>
          </a:p>
        </p:txBody>
      </p:sp>
      <p:sp>
        <p:nvSpPr>
          <p:cNvPr id="4" name="灯片编号占位符 3"/>
          <p:cNvSpPr>
            <a:spLocks noGrp="1"/>
          </p:cNvSpPr>
          <p:nvPr>
            <p:ph type="sldNum" sz="quarter" idx="10"/>
          </p:nvPr>
        </p:nvSpPr>
        <p:spPr/>
        <p:txBody>
          <a:bodyPr/>
          <a:lstStyle/>
          <a:p>
            <a:fld id="{8BF29F7D-6965-4961-9DEE-A8F08545D23B}" type="slidenum">
              <a:rPr lang="zh-CN" altLang="en-US" smtClean="0"/>
              <a:pPr/>
              <a:t>10</a:t>
            </a:fld>
            <a:endParaRPr lang="zh-CN" altLang="en-US"/>
          </a:p>
        </p:txBody>
      </p:sp>
    </p:spTree>
    <p:extLst>
      <p:ext uri="{BB962C8B-B14F-4D97-AF65-F5344CB8AC3E}">
        <p14:creationId xmlns:p14="http://schemas.microsoft.com/office/powerpoint/2010/main" val="2984891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vmlDrawing" Target="../drawings/vmlDrawing4.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122" name="Line 2"/>
          <p:cNvSpPr>
            <a:spLocks noChangeShapeType="1"/>
          </p:cNvSpPr>
          <p:nvPr/>
        </p:nvSpPr>
        <p:spPr bwMode="auto">
          <a:xfrm>
            <a:off x="0" y="1143000"/>
            <a:ext cx="9144000"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3" name="Rectangle 3"/>
          <p:cNvSpPr>
            <a:spLocks noGrp="1" noChangeArrowheads="1"/>
          </p:cNvSpPr>
          <p:nvPr>
            <p:ph type="subTitle" idx="1"/>
          </p:nvPr>
        </p:nvSpPr>
        <p:spPr>
          <a:xfrm>
            <a:off x="1676400" y="3886200"/>
            <a:ext cx="6400800" cy="1752600"/>
          </a:xfrm>
          <a:extLst>
            <a:ext uri="{91240B29-F687-4F45-9708-019B960494DF}">
              <a14:hiddenLine xmlns:a14="http://schemas.microsoft.com/office/drawing/2010/main" w="9525">
                <a:solidFill>
                  <a:srgbClr val="0000FF"/>
                </a:solidFill>
                <a:miter lim="800000"/>
                <a:headEnd/>
                <a:tailEnd/>
              </a14:hiddenLine>
            </a:ext>
          </a:extLst>
        </p:spPr>
        <p:txBody>
          <a:bodyPr/>
          <a:lstStyle>
            <a:lvl1pPr marL="0" indent="122238" algn="ctr">
              <a:buFont typeface="Wingdings" pitchFamily="2" charset="2"/>
              <a:buNone/>
              <a:defRPr sz="2400"/>
            </a:lvl1pPr>
          </a:lstStyle>
          <a:p>
            <a:pPr lvl="0"/>
            <a:r>
              <a:rPr lang="zh-CN" altLang="en-US" noProof="0" smtClean="0"/>
              <a:t>单击此处编辑母版副标题样式</a:t>
            </a:r>
            <a:endParaRPr lang="en-US" altLang="zh-CN" noProof="0" smtClean="0"/>
          </a:p>
        </p:txBody>
      </p:sp>
      <p:sp>
        <p:nvSpPr>
          <p:cNvPr id="5124" name="Rectangle 4"/>
          <p:cNvSpPr>
            <a:spLocks noGrp="1" noChangeArrowheads="1"/>
          </p:cNvSpPr>
          <p:nvPr>
            <p:ph type="ctrTitle"/>
          </p:nvPr>
        </p:nvSpPr>
        <p:spPr>
          <a:xfrm>
            <a:off x="1295400" y="1905000"/>
            <a:ext cx="7239000" cy="1470025"/>
          </a:xfrm>
        </p:spPr>
        <p:txBody>
          <a:bodyPr/>
          <a:lstStyle>
            <a:lvl1pPr algn="ctr">
              <a:defRPr/>
            </a:lvl1pPr>
          </a:lstStyle>
          <a:p>
            <a:pPr lvl="0"/>
            <a:r>
              <a:rPr lang="zh-CN" altLang="en-US" noProof="0" smtClean="0"/>
              <a:t>单击此处编辑母版标题样式</a:t>
            </a:r>
            <a:endParaRPr lang="en-US" altLang="zh-CN" noProof="0" smtClean="0"/>
          </a:p>
        </p:txBody>
      </p:sp>
      <p:graphicFrame>
        <p:nvGraphicFramePr>
          <p:cNvPr id="5125" name="Object 5"/>
          <p:cNvGraphicFramePr>
            <a:graphicFrameLocks noChangeAspect="1"/>
          </p:cNvGraphicFramePr>
          <p:nvPr/>
        </p:nvGraphicFramePr>
        <p:xfrm>
          <a:off x="0" y="0"/>
          <a:ext cx="990600" cy="4953000"/>
        </p:xfrm>
        <a:graphic>
          <a:graphicData uri="http://schemas.openxmlformats.org/presentationml/2006/ole">
            <mc:AlternateContent xmlns:mc="http://schemas.openxmlformats.org/markup-compatibility/2006">
              <mc:Choice xmlns:v="urn:schemas-microsoft-com:vml" Requires="v">
                <p:oleObj spid="_x0000_s2589" name="Image" r:id="rId3" imgW="3174603" imgH="3695238" progId="">
                  <p:embed/>
                </p:oleObj>
              </mc:Choice>
              <mc:Fallback>
                <p:oleObj name="Image" r:id="rId3" imgW="3174603" imgH="3695238" progId="">
                  <p:embed/>
                  <p:pic>
                    <p:nvPicPr>
                      <p:cNvPr id="0" name="Picture 3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Grp="1" noChangeArrowheads="1"/>
          </p:cNvSpPr>
          <p:nvPr>
            <p:ph type="dt" sz="half" idx="2"/>
          </p:nvPr>
        </p:nvSpPr>
        <p:spPr>
          <a:xfrm>
            <a:off x="6610350" y="6396038"/>
            <a:ext cx="2133600" cy="361950"/>
          </a:xfrm>
        </p:spPr>
        <p:txBody>
          <a:bodyPr/>
          <a:lstStyle>
            <a:lvl1pPr>
              <a:defRPr/>
            </a:lvl1pPr>
          </a:lstStyle>
          <a:p>
            <a:fld id="{530820CF-B880-4189-942D-D702A7CBA730}" type="datetimeFigureOut">
              <a:rPr lang="zh-CN" altLang="en-US" smtClean="0"/>
              <a:pPr/>
              <a:t>2014/4/1</a:t>
            </a:fld>
            <a:endParaRPr lang="zh-CN" altLang="en-US"/>
          </a:p>
        </p:txBody>
      </p:sp>
      <p:sp>
        <p:nvSpPr>
          <p:cNvPr id="5128" name="Rectangle 8"/>
          <p:cNvSpPr>
            <a:spLocks noGrp="1" noChangeArrowheads="1"/>
          </p:cNvSpPr>
          <p:nvPr>
            <p:ph type="ftr" sz="quarter" idx="3"/>
          </p:nvPr>
        </p:nvSpPr>
        <p:spPr>
          <a:xfrm>
            <a:off x="404813" y="6400800"/>
            <a:ext cx="2667000" cy="361950"/>
          </a:xfrm>
        </p:spPr>
        <p:txBody>
          <a:bodyPr/>
          <a:lstStyle>
            <a:lvl1pPr>
              <a:defRPr/>
            </a:lvl1pPr>
          </a:lstStyle>
          <a:p>
            <a:endParaRPr lang="zh-CN" altLang="en-US"/>
          </a:p>
        </p:txBody>
      </p:sp>
      <p:sp>
        <p:nvSpPr>
          <p:cNvPr id="5129" name="Rectangle 9"/>
          <p:cNvSpPr>
            <a:spLocks noGrp="1" noChangeArrowheads="1"/>
          </p:cNvSpPr>
          <p:nvPr>
            <p:ph type="sldNum" sz="quarter" idx="4"/>
          </p:nvPr>
        </p:nvSpPr>
        <p:spPr>
          <a:xfrm>
            <a:off x="3681413" y="6400800"/>
            <a:ext cx="2133600" cy="361950"/>
          </a:xfrm>
        </p:spPr>
        <p:txBody>
          <a:bodyPr/>
          <a:lstStyle>
            <a:lvl1pPr>
              <a:defRPr/>
            </a:lvl1pPr>
          </a:lstStyle>
          <a:p>
            <a:fld id="{0C913308-F349-4B6D-A68A-DD1791B4A57B}" type="slidenum">
              <a:rPr lang="zh-CN" altLang="en-US" smtClean="0"/>
              <a:pPr/>
              <a:t>‹#›</a:t>
            </a:fld>
            <a:endParaRPr lang="zh-CN" altLang="en-US"/>
          </a:p>
        </p:txBody>
      </p:sp>
      <p:pic>
        <p:nvPicPr>
          <p:cNvPr id="5131" name="Picture 11" descr="utdalogo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457200"/>
            <a:ext cx="1219200" cy="561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0810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3375" y="101600"/>
            <a:ext cx="2093913"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0050" y="101600"/>
            <a:ext cx="6130925"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19841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5" descr="combined"/>
          <p:cNvPicPr>
            <a:picLocks noChangeAspect="1" noChangeArrowheads="1"/>
          </p:cNvPicPr>
          <p:nvPr/>
        </p:nvPicPr>
        <p:blipFill>
          <a:blip r:embed="rId2" cstate="print"/>
          <a:srcRect/>
          <a:stretch>
            <a:fillRect/>
          </a:stretch>
        </p:blipFill>
        <p:spPr bwMode="auto">
          <a:xfrm>
            <a:off x="0" y="4757738"/>
            <a:ext cx="9144000" cy="2100262"/>
          </a:xfrm>
          <a:prstGeom prst="rect">
            <a:avLst/>
          </a:prstGeom>
          <a:noFill/>
          <a:ln w="9525">
            <a:noFill/>
            <a:miter lim="800000"/>
            <a:headEnd/>
            <a:tailEnd/>
          </a:ln>
        </p:spPr>
      </p:pic>
      <p:sp>
        <p:nvSpPr>
          <p:cNvPr id="5" name="Text Box 29"/>
          <p:cNvSpPr txBox="1">
            <a:spLocks noChangeArrowheads="1"/>
          </p:cNvSpPr>
          <p:nvPr/>
        </p:nvSpPr>
        <p:spPr bwMode="auto">
          <a:xfrm>
            <a:off x="2741613" y="6646863"/>
            <a:ext cx="1350962" cy="201612"/>
          </a:xfrm>
          <a:prstGeom prst="rect">
            <a:avLst/>
          </a:prstGeom>
          <a:noFill/>
          <a:ln w="38100" algn="ctr">
            <a:noFill/>
            <a:miter lim="800000"/>
            <a:headEnd/>
            <a:tailEnd/>
          </a:ln>
          <a:effectLst/>
        </p:spPr>
        <p:txBody>
          <a:bodyPr lIns="80167" tIns="40084" rIns="80167" bIns="40084">
            <a:spAutoFit/>
          </a:bodyPr>
          <a:lstStyle/>
          <a:p>
            <a:pPr algn="ctr" defTabSz="801688" eaLnBrk="0" fontAlgn="ctr" hangingPunct="0">
              <a:lnSpc>
                <a:spcPct val="80000"/>
              </a:lnSpc>
              <a:spcBef>
                <a:spcPct val="50000"/>
              </a:spcBef>
              <a:buClr>
                <a:schemeClr val="bg2"/>
              </a:buClr>
              <a:buSzPct val="125000"/>
              <a:buFont typeface="Wingdings" pitchFamily="2" charset="2"/>
              <a:buNone/>
              <a:defRPr/>
            </a:pPr>
            <a:r>
              <a:rPr lang="en-GB" sz="1000" dirty="0">
                <a:solidFill>
                  <a:schemeClr val="bg1"/>
                </a:solidFill>
                <a:latin typeface="Arial" charset="0"/>
                <a:ea typeface="MS PGothic" pitchFamily="34" charset="-128"/>
                <a:cs typeface="+mn-cs"/>
              </a:rPr>
              <a:t>CONFIDENTIAL</a:t>
            </a:r>
          </a:p>
        </p:txBody>
      </p:sp>
      <p:sp>
        <p:nvSpPr>
          <p:cNvPr id="6" name="Rectangle 30"/>
          <p:cNvSpPr>
            <a:spLocks noChangeArrowheads="1"/>
          </p:cNvSpPr>
          <p:nvPr/>
        </p:nvSpPr>
        <p:spPr bwMode="auto">
          <a:xfrm>
            <a:off x="257175" y="6621463"/>
            <a:ext cx="427038" cy="238125"/>
          </a:xfrm>
          <a:prstGeom prst="rect">
            <a:avLst/>
          </a:prstGeom>
          <a:noFill/>
          <a:ln w="9525">
            <a:noFill/>
            <a:miter lim="800000"/>
            <a:headEnd/>
            <a:tailEnd/>
          </a:ln>
          <a:effectLst/>
        </p:spPr>
        <p:txBody>
          <a:bodyPr/>
          <a:lstStyle/>
          <a:p>
            <a:pPr algn="r">
              <a:defRPr/>
            </a:pPr>
            <a:fld id="{32E9B7F8-6B27-4962-8614-A2F4B63687AB}" type="slidenum">
              <a:rPr lang="en-GB" sz="900">
                <a:solidFill>
                  <a:schemeClr val="bg1"/>
                </a:solidFill>
                <a:latin typeface="Arial" charset="0"/>
                <a:ea typeface="MS PGothic" pitchFamily="34" charset="-128"/>
                <a:cs typeface="+mn-cs"/>
              </a:rPr>
              <a:pPr algn="r">
                <a:defRPr/>
              </a:pPr>
              <a:t>‹#›</a:t>
            </a:fld>
            <a:endParaRPr lang="en-GB" sz="900" dirty="0">
              <a:solidFill>
                <a:schemeClr val="bg1"/>
              </a:solidFill>
              <a:latin typeface="Arial" charset="0"/>
              <a:ea typeface="MS PGothic" pitchFamily="34" charset="-128"/>
              <a:cs typeface="+mn-cs"/>
            </a:endParaRPr>
          </a:p>
        </p:txBody>
      </p:sp>
      <p:sp>
        <p:nvSpPr>
          <p:cNvPr id="97283" name="Rectangle 3"/>
          <p:cNvSpPr>
            <a:spLocks noGrp="1" noChangeArrowheads="1"/>
          </p:cNvSpPr>
          <p:nvPr>
            <p:ph type="ctrTitle"/>
          </p:nvPr>
        </p:nvSpPr>
        <p:spPr>
          <a:xfrm>
            <a:off x="927100" y="2058988"/>
            <a:ext cx="7337425" cy="1411287"/>
          </a:xfrm>
        </p:spPr>
        <p:txBody>
          <a:bodyPr wrap="square" anchor="t"/>
          <a:lstStyle>
            <a:lvl1pPr algn="ctr">
              <a:defRPr sz="4600"/>
            </a:lvl1pPr>
          </a:lstStyle>
          <a:p>
            <a:r>
              <a:rPr lang="en-US" smtClean="0"/>
              <a:t>Click to edit Master title style</a:t>
            </a:r>
            <a:endParaRPr lang="en-GB"/>
          </a:p>
        </p:txBody>
      </p:sp>
      <p:sp>
        <p:nvSpPr>
          <p:cNvPr id="97284" name="Rectangle 4"/>
          <p:cNvSpPr>
            <a:spLocks noGrp="1" noChangeArrowheads="1"/>
          </p:cNvSpPr>
          <p:nvPr>
            <p:ph type="subTitle" idx="1"/>
          </p:nvPr>
        </p:nvSpPr>
        <p:spPr>
          <a:xfrm>
            <a:off x="1216025" y="3673475"/>
            <a:ext cx="6711950" cy="1460500"/>
          </a:xfrm>
        </p:spPr>
        <p:txBody>
          <a:bodyPr/>
          <a:lstStyle>
            <a:lvl1pPr marL="0" indent="0" algn="ctr">
              <a:buFont typeface="Wingdings" pitchFamily="2" charset="2"/>
              <a:buNone/>
              <a:defRPr/>
            </a:lvl1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7488" y="906463"/>
            <a:ext cx="431165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1538" y="906463"/>
            <a:ext cx="431165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955187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7938"/>
            <a:ext cx="2193925" cy="6372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7488" y="7938"/>
            <a:ext cx="6430962" cy="6372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122" name="Line 2"/>
          <p:cNvSpPr>
            <a:spLocks noChangeShapeType="1"/>
          </p:cNvSpPr>
          <p:nvPr/>
        </p:nvSpPr>
        <p:spPr bwMode="auto">
          <a:xfrm>
            <a:off x="0" y="1143000"/>
            <a:ext cx="9144000"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3" name="Rectangle 3"/>
          <p:cNvSpPr>
            <a:spLocks noGrp="1" noChangeArrowheads="1"/>
          </p:cNvSpPr>
          <p:nvPr>
            <p:ph type="subTitle" idx="1"/>
          </p:nvPr>
        </p:nvSpPr>
        <p:spPr>
          <a:xfrm>
            <a:off x="1676400" y="3886200"/>
            <a:ext cx="6400800" cy="1752600"/>
          </a:xfrm>
          <a:extLst>
            <a:ext uri="{91240B29-F687-4F45-9708-019B960494DF}">
              <a14:hiddenLine xmlns:a14="http://schemas.microsoft.com/office/drawing/2010/main" w="9525">
                <a:solidFill>
                  <a:srgbClr val="0000FF"/>
                </a:solidFill>
                <a:miter lim="800000"/>
                <a:headEnd/>
                <a:tailEnd/>
              </a14:hiddenLine>
            </a:ext>
          </a:extLst>
        </p:spPr>
        <p:txBody>
          <a:bodyPr/>
          <a:lstStyle>
            <a:lvl1pPr marL="0" indent="122238" algn="ctr">
              <a:buFont typeface="Wingdings" pitchFamily="2" charset="2"/>
              <a:buNone/>
              <a:defRPr sz="2400"/>
            </a:lvl1pPr>
          </a:lstStyle>
          <a:p>
            <a:pPr lvl="0"/>
            <a:r>
              <a:rPr lang="en-US" altLang="zh-CN" noProof="0" smtClean="0"/>
              <a:t>Click to edit Master subtitle style</a:t>
            </a:r>
          </a:p>
        </p:txBody>
      </p:sp>
      <p:sp>
        <p:nvSpPr>
          <p:cNvPr id="5124" name="Rectangle 4"/>
          <p:cNvSpPr>
            <a:spLocks noGrp="1" noChangeArrowheads="1"/>
          </p:cNvSpPr>
          <p:nvPr>
            <p:ph type="ctrTitle"/>
          </p:nvPr>
        </p:nvSpPr>
        <p:spPr>
          <a:xfrm>
            <a:off x="1295400" y="1905000"/>
            <a:ext cx="7239000" cy="1470025"/>
          </a:xfrm>
        </p:spPr>
        <p:txBody>
          <a:bodyPr/>
          <a:lstStyle>
            <a:lvl1pPr algn="ctr">
              <a:defRPr/>
            </a:lvl1pPr>
          </a:lstStyle>
          <a:p>
            <a:pPr lvl="0"/>
            <a:r>
              <a:rPr lang="en-US" altLang="zh-CN" noProof="0" smtClean="0"/>
              <a:t>Click to edit Master title style</a:t>
            </a:r>
          </a:p>
        </p:txBody>
      </p:sp>
      <p:graphicFrame>
        <p:nvGraphicFramePr>
          <p:cNvPr id="5125" name="Object 5"/>
          <p:cNvGraphicFramePr>
            <a:graphicFrameLocks noChangeAspect="1"/>
          </p:cNvGraphicFramePr>
          <p:nvPr/>
        </p:nvGraphicFramePr>
        <p:xfrm>
          <a:off x="0" y="0"/>
          <a:ext cx="990600" cy="4953000"/>
        </p:xfrm>
        <a:graphic>
          <a:graphicData uri="http://schemas.openxmlformats.org/presentationml/2006/ole">
            <mc:AlternateContent xmlns:mc="http://schemas.openxmlformats.org/markup-compatibility/2006">
              <mc:Choice xmlns:v="urn:schemas-microsoft-com:vml" Requires="v">
                <p:oleObj spid="_x0000_s4388" name="Image" r:id="rId3" imgW="3174603" imgH="3695238" progId="">
                  <p:embed/>
                </p:oleObj>
              </mc:Choice>
              <mc:Fallback>
                <p:oleObj name="Image" r:id="rId3" imgW="3174603" imgH="3695238" progId="">
                  <p:embed/>
                  <p:pic>
                    <p:nvPicPr>
                      <p:cNvPr id="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Grp="1" noChangeArrowheads="1"/>
          </p:cNvSpPr>
          <p:nvPr>
            <p:ph type="dt" sz="half" idx="2"/>
          </p:nvPr>
        </p:nvSpPr>
        <p:spPr>
          <a:xfrm>
            <a:off x="6610350" y="6396038"/>
            <a:ext cx="2133600" cy="361950"/>
          </a:xfrm>
        </p:spPr>
        <p:txBody>
          <a:bodyPr/>
          <a:lstStyle>
            <a:lvl1pPr>
              <a:defRPr/>
            </a:lvl1pPr>
          </a:lstStyle>
          <a:p>
            <a:fld id="{530820CF-B880-4189-942D-D702A7CBA730}" type="datetimeFigureOut">
              <a:rPr lang="zh-CN" altLang="en-US" smtClean="0"/>
              <a:pPr/>
              <a:t>2014/4/1</a:t>
            </a:fld>
            <a:endParaRPr lang="zh-CN" altLang="en-US"/>
          </a:p>
        </p:txBody>
      </p:sp>
      <p:sp>
        <p:nvSpPr>
          <p:cNvPr id="5128" name="Rectangle 8"/>
          <p:cNvSpPr>
            <a:spLocks noGrp="1" noChangeArrowheads="1"/>
          </p:cNvSpPr>
          <p:nvPr>
            <p:ph type="ftr" sz="quarter" idx="3"/>
          </p:nvPr>
        </p:nvSpPr>
        <p:spPr>
          <a:xfrm>
            <a:off x="404813" y="6400800"/>
            <a:ext cx="2667000" cy="361950"/>
          </a:xfrm>
        </p:spPr>
        <p:txBody>
          <a:bodyPr/>
          <a:lstStyle>
            <a:lvl1pPr>
              <a:defRPr/>
            </a:lvl1pPr>
          </a:lstStyle>
          <a:p>
            <a:endParaRPr lang="zh-CN" altLang="en-US"/>
          </a:p>
        </p:txBody>
      </p:sp>
      <p:sp>
        <p:nvSpPr>
          <p:cNvPr id="5129" name="Rectangle 9"/>
          <p:cNvSpPr>
            <a:spLocks noGrp="1" noChangeArrowheads="1"/>
          </p:cNvSpPr>
          <p:nvPr>
            <p:ph type="sldNum" sz="quarter" idx="4"/>
          </p:nvPr>
        </p:nvSpPr>
        <p:spPr>
          <a:xfrm>
            <a:off x="3681413" y="6400800"/>
            <a:ext cx="2133600" cy="361950"/>
          </a:xfrm>
        </p:spPr>
        <p:txBody>
          <a:bodyPr/>
          <a:lstStyle>
            <a:lvl1pPr>
              <a:defRPr/>
            </a:lvl1pPr>
          </a:lstStyle>
          <a:p>
            <a:fld id="{0C913308-F349-4B6D-A68A-DD1791B4A57B}" type="slidenum">
              <a:rPr lang="zh-CN" altLang="en-US" smtClean="0"/>
              <a:pPr/>
              <a:t>‹#›</a:t>
            </a:fld>
            <a:endParaRPr lang="zh-CN" altLang="en-US"/>
          </a:p>
        </p:txBody>
      </p:sp>
      <p:pic>
        <p:nvPicPr>
          <p:cNvPr id="5131" name="Picture 11" descr="utdalogo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457200"/>
            <a:ext cx="1219200" cy="561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955187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008874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00050" y="936625"/>
            <a:ext cx="4111625"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64075" y="936625"/>
            <a:ext cx="4113213"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982595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728466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983176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00602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008874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928171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616390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08101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3375" y="101600"/>
            <a:ext cx="2093913" cy="6172200"/>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00050" y="101600"/>
            <a:ext cx="6130925" cy="61722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19841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0050" y="936625"/>
            <a:ext cx="4111625"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4075" y="936625"/>
            <a:ext cx="4113213"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98259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72846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98317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00602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92817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530820CF-B880-4189-942D-D702A7CBA730}" type="datetimeFigureOut">
              <a:rPr lang="zh-CN" altLang="en-US" smtClean="0"/>
              <a:pPr/>
              <a:t>2014/4/1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61639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3.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oleObject" Target="../embeddings/oleObject5.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400050" y="936625"/>
            <a:ext cx="8377238"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100" name="Rectangle 4"/>
          <p:cNvSpPr>
            <a:spLocks noGrp="1" noChangeArrowheads="1"/>
          </p:cNvSpPr>
          <p:nvPr>
            <p:ph type="dt" sz="half" idx="2"/>
          </p:nvPr>
        </p:nvSpPr>
        <p:spPr bwMode="auto">
          <a:xfrm>
            <a:off x="6462713" y="64198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a typeface="宋体" charset="-122"/>
              </a:defRPr>
            </a:lvl1pPr>
          </a:lstStyle>
          <a:p>
            <a:fld id="{530820CF-B880-4189-942D-D702A7CBA730}" type="datetimeFigureOut">
              <a:rPr lang="zh-CN" altLang="en-US" smtClean="0"/>
              <a:pPr/>
              <a:t>2014/4/1</a:t>
            </a:fld>
            <a:endParaRPr lang="zh-CN" altLang="en-US"/>
          </a:p>
        </p:txBody>
      </p:sp>
      <p:sp>
        <p:nvSpPr>
          <p:cNvPr id="4101" name="Rectangle 5"/>
          <p:cNvSpPr>
            <a:spLocks noGrp="1" noChangeArrowheads="1"/>
          </p:cNvSpPr>
          <p:nvPr>
            <p:ph type="ftr" sz="quarter" idx="3"/>
          </p:nvPr>
        </p:nvSpPr>
        <p:spPr bwMode="auto">
          <a:xfrm>
            <a:off x="419100" y="6400800"/>
            <a:ext cx="26670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zh-CN" altLang="en-US"/>
          </a:p>
        </p:txBody>
      </p:sp>
      <p:sp>
        <p:nvSpPr>
          <p:cNvPr id="4102" name="Rectangle 6"/>
          <p:cNvSpPr>
            <a:spLocks noGrp="1" noChangeArrowheads="1"/>
          </p:cNvSpPr>
          <p:nvPr>
            <p:ph type="sldNum" sz="quarter" idx="4"/>
          </p:nvPr>
        </p:nvSpPr>
        <p:spPr bwMode="auto">
          <a:xfrm>
            <a:off x="3652838" y="640080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fld id="{0C913308-F349-4B6D-A68A-DD1791B4A57B}" type="slidenum">
              <a:rPr lang="zh-CN" altLang="en-US" smtClean="0"/>
              <a:pPr/>
              <a:t>‹#›</a:t>
            </a:fld>
            <a:endParaRPr lang="zh-CN" altLang="en-US"/>
          </a:p>
        </p:txBody>
      </p:sp>
      <p:sp>
        <p:nvSpPr>
          <p:cNvPr id="4103" name="Rectangle 7"/>
          <p:cNvSpPr>
            <a:spLocks noGrp="1" noChangeArrowheads="1"/>
          </p:cNvSpPr>
          <p:nvPr>
            <p:ph type="title"/>
          </p:nvPr>
        </p:nvSpPr>
        <p:spPr bwMode="auto">
          <a:xfrm>
            <a:off x="431800" y="101600"/>
            <a:ext cx="8272463"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graphicFrame>
        <p:nvGraphicFramePr>
          <p:cNvPr id="4121" name="Object 25"/>
          <p:cNvGraphicFramePr>
            <a:graphicFrameLocks/>
          </p:cNvGraphicFramePr>
          <p:nvPr/>
        </p:nvGraphicFramePr>
        <p:xfrm>
          <a:off x="388938" y="312738"/>
          <a:ext cx="9525" cy="1800225"/>
        </p:xfrm>
        <a:graphic>
          <a:graphicData uri="http://schemas.openxmlformats.org/presentationml/2006/ole">
            <mc:AlternateContent xmlns:mc="http://schemas.openxmlformats.org/markup-compatibility/2006">
              <mc:Choice xmlns:v="urn:schemas-microsoft-com:vml" Requires="v">
                <p:oleObj spid="_x0000_s5176" name="Image" r:id="rId14" imgW="164905" imgH="12558730" progId="">
                  <p:embed/>
                </p:oleObj>
              </mc:Choice>
              <mc:Fallback>
                <p:oleObj name="Image" r:id="rId14" imgW="164905" imgH="12558730" progId="">
                  <p:embed/>
                  <p:pic>
                    <p:nvPicPr>
                      <p:cNvPr id="0" name="Picture 610"/>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938" y="312738"/>
                        <a:ext cx="9525" cy="18002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131" name="Line 35"/>
          <p:cNvSpPr>
            <a:spLocks noChangeShapeType="1"/>
          </p:cNvSpPr>
          <p:nvPr/>
        </p:nvSpPr>
        <p:spPr bwMode="auto">
          <a:xfrm>
            <a:off x="0" y="850900"/>
            <a:ext cx="9144000" cy="0"/>
          </a:xfrm>
          <a:prstGeom prst="line">
            <a:avLst/>
          </a:prstGeom>
          <a:noFill/>
          <a:ln w="12700">
            <a:solidFill>
              <a:srgbClr val="D55C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4117" name="Object 21"/>
          <p:cNvGraphicFramePr>
            <a:graphicFrameLocks noChangeAspect="1"/>
          </p:cNvGraphicFramePr>
          <p:nvPr/>
        </p:nvGraphicFramePr>
        <p:xfrm>
          <a:off x="228600" y="773113"/>
          <a:ext cx="325438" cy="206375"/>
        </p:xfrm>
        <a:graphic>
          <a:graphicData uri="http://schemas.openxmlformats.org/presentationml/2006/ole">
            <mc:AlternateContent xmlns:mc="http://schemas.openxmlformats.org/markup-compatibility/2006">
              <mc:Choice xmlns:v="urn:schemas-microsoft-com:vml" Requires="v">
                <p:oleObj spid="_x0000_s5177" name="Image" r:id="rId16" imgW="1621402" imgH="840965" progId="">
                  <p:embed/>
                </p:oleObj>
              </mc:Choice>
              <mc:Fallback>
                <p:oleObj name="Image" r:id="rId16" imgW="1621402" imgH="840965" progId="">
                  <p:embed/>
                  <p:pic>
                    <p:nvPicPr>
                      <p:cNvPr id="0" name="Picture 6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773113"/>
                        <a:ext cx="325438" cy="2063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a:solidFill>
            <a:schemeClr val="accent2"/>
          </a:solidFill>
          <a:latin typeface="+mj-lt"/>
          <a:ea typeface="+mj-ea"/>
          <a:cs typeface="+mj-cs"/>
        </a:defRPr>
      </a:lvl1pPr>
      <a:lvl2pPr algn="l" rtl="0" eaLnBrk="1" fontAlgn="base" hangingPunct="1">
        <a:spcBef>
          <a:spcPct val="0"/>
        </a:spcBef>
        <a:spcAft>
          <a:spcPct val="0"/>
        </a:spcAft>
        <a:defRPr sz="3200">
          <a:solidFill>
            <a:schemeClr val="accent2"/>
          </a:solidFill>
          <a:latin typeface="Arial Black" pitchFamily="34" charset="0"/>
          <a:cs typeface="Arial" charset="0"/>
        </a:defRPr>
      </a:lvl2pPr>
      <a:lvl3pPr algn="l" rtl="0" eaLnBrk="1" fontAlgn="base" hangingPunct="1">
        <a:spcBef>
          <a:spcPct val="0"/>
        </a:spcBef>
        <a:spcAft>
          <a:spcPct val="0"/>
        </a:spcAft>
        <a:defRPr sz="3200">
          <a:solidFill>
            <a:schemeClr val="accent2"/>
          </a:solidFill>
          <a:latin typeface="Arial Black" pitchFamily="34" charset="0"/>
          <a:cs typeface="Arial" charset="0"/>
        </a:defRPr>
      </a:lvl3pPr>
      <a:lvl4pPr algn="l" rtl="0" eaLnBrk="1" fontAlgn="base" hangingPunct="1">
        <a:spcBef>
          <a:spcPct val="0"/>
        </a:spcBef>
        <a:spcAft>
          <a:spcPct val="0"/>
        </a:spcAft>
        <a:defRPr sz="3200">
          <a:solidFill>
            <a:schemeClr val="accent2"/>
          </a:solidFill>
          <a:latin typeface="Arial Black" pitchFamily="34" charset="0"/>
          <a:cs typeface="Arial" charset="0"/>
        </a:defRPr>
      </a:lvl4pPr>
      <a:lvl5pPr algn="l" rtl="0" eaLnBrk="1" fontAlgn="base" hangingPunct="1">
        <a:spcBef>
          <a:spcPct val="0"/>
        </a:spcBef>
        <a:spcAft>
          <a:spcPct val="0"/>
        </a:spcAft>
        <a:defRPr sz="3200">
          <a:solidFill>
            <a:schemeClr val="accent2"/>
          </a:solidFill>
          <a:latin typeface="Arial Black" pitchFamily="34" charset="0"/>
          <a:cs typeface="Arial" charset="0"/>
        </a:defRPr>
      </a:lvl5pPr>
      <a:lvl6pPr marL="457200" algn="l" rtl="0" eaLnBrk="1" fontAlgn="base" hangingPunct="1">
        <a:spcBef>
          <a:spcPct val="0"/>
        </a:spcBef>
        <a:spcAft>
          <a:spcPct val="0"/>
        </a:spcAft>
        <a:defRPr sz="3200">
          <a:solidFill>
            <a:schemeClr val="accent2"/>
          </a:solidFill>
          <a:latin typeface="Arial Black" pitchFamily="34" charset="0"/>
          <a:cs typeface="Arial" charset="0"/>
        </a:defRPr>
      </a:lvl6pPr>
      <a:lvl7pPr marL="914400" algn="l" rtl="0" eaLnBrk="1" fontAlgn="base" hangingPunct="1">
        <a:spcBef>
          <a:spcPct val="0"/>
        </a:spcBef>
        <a:spcAft>
          <a:spcPct val="0"/>
        </a:spcAft>
        <a:defRPr sz="3200">
          <a:solidFill>
            <a:schemeClr val="accent2"/>
          </a:solidFill>
          <a:latin typeface="Arial Black" pitchFamily="34" charset="0"/>
          <a:cs typeface="Arial" charset="0"/>
        </a:defRPr>
      </a:lvl7pPr>
      <a:lvl8pPr marL="1371600" algn="l" rtl="0" eaLnBrk="1" fontAlgn="base" hangingPunct="1">
        <a:spcBef>
          <a:spcPct val="0"/>
        </a:spcBef>
        <a:spcAft>
          <a:spcPct val="0"/>
        </a:spcAft>
        <a:defRPr sz="3200">
          <a:solidFill>
            <a:schemeClr val="accent2"/>
          </a:solidFill>
          <a:latin typeface="Arial Black" pitchFamily="34" charset="0"/>
          <a:cs typeface="Arial" charset="0"/>
        </a:defRPr>
      </a:lvl8pPr>
      <a:lvl9pPr marL="1828800" algn="l" rtl="0" eaLnBrk="1" fontAlgn="base" hangingPunct="1">
        <a:spcBef>
          <a:spcPct val="0"/>
        </a:spcBef>
        <a:spcAft>
          <a:spcPct val="0"/>
        </a:spcAft>
        <a:defRPr sz="3200">
          <a:solidFill>
            <a:schemeClr val="accent2"/>
          </a:solidFill>
          <a:latin typeface="Arial Black" pitchFamily="34" charset="0"/>
          <a:cs typeface="Arial" charset="0"/>
        </a:defRPr>
      </a:lvl9pPr>
    </p:titleStyle>
    <p:bodyStyle>
      <a:lvl1pPr marL="396875" indent="-274638" algn="l" rtl="0" eaLnBrk="1" fontAlgn="base" hangingPunct="1">
        <a:spcBef>
          <a:spcPct val="20000"/>
        </a:spcBef>
        <a:spcAft>
          <a:spcPct val="0"/>
        </a:spcAft>
        <a:buClr>
          <a:srgbClr val="FF6600"/>
        </a:buClr>
        <a:buSzPct val="70000"/>
        <a:buFont typeface="Wingdings" pitchFamily="2" charset="2"/>
        <a:buChar char="t"/>
        <a:defRPr sz="2800">
          <a:solidFill>
            <a:schemeClr val="tx1"/>
          </a:solidFill>
          <a:latin typeface="+mn-lt"/>
          <a:ea typeface="+mn-ea"/>
          <a:cs typeface="+mn-cs"/>
        </a:defRPr>
      </a:lvl1pPr>
      <a:lvl2pPr marL="858838" indent="-285750" algn="l" rtl="0" eaLnBrk="1" fontAlgn="base" hangingPunct="1">
        <a:spcBef>
          <a:spcPct val="20000"/>
        </a:spcBef>
        <a:spcAft>
          <a:spcPct val="0"/>
        </a:spcAft>
        <a:buClr>
          <a:srgbClr val="FF6600"/>
        </a:buClr>
        <a:buFont typeface="Arial" charset="0"/>
        <a:buChar char="›"/>
        <a:defRPr sz="2400">
          <a:solidFill>
            <a:schemeClr val="tx1"/>
          </a:solidFill>
          <a:latin typeface="+mn-lt"/>
          <a:cs typeface="+mn-cs"/>
        </a:defRPr>
      </a:lvl2pPr>
      <a:lvl3pPr marL="1263650" indent="-227013" algn="l" rtl="0" eaLnBrk="1" fontAlgn="base" hangingPunct="1">
        <a:spcBef>
          <a:spcPct val="20000"/>
        </a:spcBef>
        <a:spcAft>
          <a:spcPct val="0"/>
        </a:spcAft>
        <a:buClr>
          <a:srgbClr val="FF6600"/>
        </a:buClr>
        <a:buFont typeface="Arial" charset="0"/>
        <a:buChar char="»"/>
        <a:defRPr sz="2000">
          <a:solidFill>
            <a:schemeClr val="tx1"/>
          </a:solidFill>
          <a:latin typeface="+mn-lt"/>
          <a:cs typeface="+mn-cs"/>
        </a:defRPr>
      </a:lvl3pPr>
      <a:lvl4pPr marL="1660525" indent="-228600" algn="l" rtl="0" eaLnBrk="1" fontAlgn="base" hangingPunct="1">
        <a:spcBef>
          <a:spcPct val="20000"/>
        </a:spcBef>
        <a:spcAft>
          <a:spcPct val="0"/>
        </a:spcAft>
        <a:buClr>
          <a:srgbClr val="FF6600"/>
        </a:buClr>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5pPr>
      <a:lvl6pPr marL="25146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6pPr>
      <a:lvl7pPr marL="29718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7pPr>
      <a:lvl8pPr marL="34290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8pPr>
      <a:lvl9pPr marL="38862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8" descr="combinedfooter"/>
          <p:cNvPicPr>
            <a:picLocks noChangeAspect="1" noChangeArrowheads="1"/>
          </p:cNvPicPr>
          <p:nvPr/>
        </p:nvPicPr>
        <p:blipFill>
          <a:blip r:embed="rId13" cstate="print"/>
          <a:srcRect/>
          <a:stretch>
            <a:fillRect/>
          </a:stretch>
        </p:blipFill>
        <p:spPr bwMode="auto">
          <a:xfrm>
            <a:off x="0" y="4757738"/>
            <a:ext cx="9144000" cy="2100262"/>
          </a:xfrm>
          <a:prstGeom prst="rect">
            <a:avLst/>
          </a:prstGeom>
          <a:noFill/>
          <a:ln w="9525">
            <a:noFill/>
            <a:miter lim="800000"/>
            <a:headEnd/>
            <a:tailEnd/>
          </a:ln>
        </p:spPr>
      </p:pic>
      <p:sp>
        <p:nvSpPr>
          <p:cNvPr id="1027" name="Rectangle 2"/>
          <p:cNvSpPr>
            <a:spLocks noGrp="1" noChangeArrowheads="1"/>
          </p:cNvSpPr>
          <p:nvPr>
            <p:ph type="title"/>
          </p:nvPr>
        </p:nvSpPr>
        <p:spPr bwMode="auto">
          <a:xfrm>
            <a:off x="217488" y="7938"/>
            <a:ext cx="8777287" cy="83820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217488" y="906463"/>
            <a:ext cx="87757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6260" name="Line 4"/>
          <p:cNvSpPr>
            <a:spLocks noChangeShapeType="1"/>
          </p:cNvSpPr>
          <p:nvPr/>
        </p:nvSpPr>
        <p:spPr bwMode="auto">
          <a:xfrm>
            <a:off x="342900" y="787400"/>
            <a:ext cx="8801100" cy="0"/>
          </a:xfrm>
          <a:prstGeom prst="line">
            <a:avLst/>
          </a:prstGeom>
          <a:noFill/>
          <a:ln w="12700">
            <a:solidFill>
              <a:schemeClr val="folHlink"/>
            </a:solidFill>
            <a:round/>
            <a:headEnd/>
            <a:tailEnd/>
          </a:ln>
          <a:effectLst/>
        </p:spPr>
        <p:txBody>
          <a:bodyPr lIns="80167" tIns="40084" rIns="80167" bIns="40084" anchor="ctr"/>
          <a:lstStyle/>
          <a:p>
            <a:pPr algn="ctr">
              <a:defRPr/>
            </a:pPr>
            <a:endParaRPr lang="en-GB" dirty="0">
              <a:latin typeface="Arial" charset="0"/>
              <a:ea typeface="MS PGothic" pitchFamily="34" charset="-128"/>
              <a:cs typeface="+mn-cs"/>
            </a:endParaRPr>
          </a:p>
        </p:txBody>
      </p:sp>
      <p:sp>
        <p:nvSpPr>
          <p:cNvPr id="96279" name="Text Box 23"/>
          <p:cNvSpPr txBox="1">
            <a:spLocks noChangeArrowheads="1"/>
          </p:cNvSpPr>
          <p:nvPr/>
        </p:nvSpPr>
        <p:spPr bwMode="auto">
          <a:xfrm>
            <a:off x="2741613" y="6646863"/>
            <a:ext cx="1350962" cy="201612"/>
          </a:xfrm>
          <a:prstGeom prst="rect">
            <a:avLst/>
          </a:prstGeom>
          <a:noFill/>
          <a:ln w="38100" algn="ctr">
            <a:noFill/>
            <a:miter lim="800000"/>
            <a:headEnd/>
            <a:tailEnd/>
          </a:ln>
          <a:effectLst/>
        </p:spPr>
        <p:txBody>
          <a:bodyPr lIns="80167" tIns="40084" rIns="80167" bIns="40084">
            <a:spAutoFit/>
          </a:bodyPr>
          <a:lstStyle/>
          <a:p>
            <a:pPr algn="ctr" defTabSz="801688" eaLnBrk="0" fontAlgn="ctr" hangingPunct="0">
              <a:lnSpc>
                <a:spcPct val="80000"/>
              </a:lnSpc>
              <a:spcBef>
                <a:spcPct val="50000"/>
              </a:spcBef>
              <a:buClr>
                <a:schemeClr val="bg2"/>
              </a:buClr>
              <a:buSzPct val="125000"/>
              <a:buFont typeface="Wingdings" pitchFamily="2" charset="2"/>
              <a:buNone/>
              <a:defRPr/>
            </a:pPr>
            <a:r>
              <a:rPr lang="en-GB" sz="1000" dirty="0">
                <a:solidFill>
                  <a:schemeClr val="bg1"/>
                </a:solidFill>
                <a:latin typeface="Arial" charset="0"/>
                <a:ea typeface="MS PGothic" pitchFamily="34" charset="-128"/>
                <a:cs typeface="+mn-cs"/>
              </a:rPr>
              <a:t>CONFIDENTIAL</a:t>
            </a:r>
          </a:p>
        </p:txBody>
      </p:sp>
      <p:sp>
        <p:nvSpPr>
          <p:cNvPr id="96284" name="Rectangle 28"/>
          <p:cNvSpPr>
            <a:spLocks noChangeArrowheads="1"/>
          </p:cNvSpPr>
          <p:nvPr/>
        </p:nvSpPr>
        <p:spPr bwMode="auto">
          <a:xfrm>
            <a:off x="257175" y="6621463"/>
            <a:ext cx="427038" cy="238125"/>
          </a:xfrm>
          <a:prstGeom prst="rect">
            <a:avLst/>
          </a:prstGeom>
          <a:noFill/>
          <a:ln w="9525">
            <a:noFill/>
            <a:miter lim="800000"/>
            <a:headEnd/>
            <a:tailEnd/>
          </a:ln>
          <a:effectLst/>
        </p:spPr>
        <p:txBody>
          <a:bodyPr/>
          <a:lstStyle/>
          <a:p>
            <a:pPr algn="r">
              <a:defRPr/>
            </a:pPr>
            <a:fld id="{5A8D1520-746B-4DD9-8A44-A5E004941029}" type="slidenum">
              <a:rPr lang="en-GB" sz="900">
                <a:solidFill>
                  <a:schemeClr val="bg1"/>
                </a:solidFill>
                <a:latin typeface="Arial" charset="0"/>
                <a:ea typeface="MS PGothic" pitchFamily="34" charset="-128"/>
                <a:cs typeface="+mn-cs"/>
              </a:rPr>
              <a:pPr algn="r">
                <a:defRPr/>
              </a:pPr>
              <a:t>‹#›</a:t>
            </a:fld>
            <a:endParaRPr lang="en-GB" sz="900" dirty="0">
              <a:solidFill>
                <a:schemeClr val="bg1"/>
              </a:solidFill>
              <a:latin typeface="Arial" charset="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600" b="1">
          <a:solidFill>
            <a:srgbClr val="000000"/>
          </a:solidFill>
          <a:latin typeface="+mj-lt"/>
          <a:ea typeface="+mj-ea"/>
          <a:cs typeface="+mj-cs"/>
        </a:defRPr>
      </a:lvl1pPr>
      <a:lvl2pPr algn="l" rtl="0" eaLnBrk="1" fontAlgn="base" hangingPunct="1">
        <a:spcBef>
          <a:spcPct val="0"/>
        </a:spcBef>
        <a:spcAft>
          <a:spcPct val="0"/>
        </a:spcAft>
        <a:defRPr sz="3600" b="1">
          <a:solidFill>
            <a:srgbClr val="000000"/>
          </a:solidFill>
          <a:latin typeface="Arial" charset="0"/>
        </a:defRPr>
      </a:lvl2pPr>
      <a:lvl3pPr algn="l" rtl="0" eaLnBrk="1" fontAlgn="base" hangingPunct="1">
        <a:spcBef>
          <a:spcPct val="0"/>
        </a:spcBef>
        <a:spcAft>
          <a:spcPct val="0"/>
        </a:spcAft>
        <a:defRPr sz="3600" b="1">
          <a:solidFill>
            <a:srgbClr val="000000"/>
          </a:solidFill>
          <a:latin typeface="Arial" charset="0"/>
        </a:defRPr>
      </a:lvl3pPr>
      <a:lvl4pPr algn="l" rtl="0" eaLnBrk="1" fontAlgn="base" hangingPunct="1">
        <a:spcBef>
          <a:spcPct val="0"/>
        </a:spcBef>
        <a:spcAft>
          <a:spcPct val="0"/>
        </a:spcAft>
        <a:defRPr sz="3600" b="1">
          <a:solidFill>
            <a:srgbClr val="000000"/>
          </a:solidFill>
          <a:latin typeface="Arial" charset="0"/>
        </a:defRPr>
      </a:lvl4pPr>
      <a:lvl5pPr algn="l" rtl="0" eaLnBrk="1" fontAlgn="base" hangingPunct="1">
        <a:spcBef>
          <a:spcPct val="0"/>
        </a:spcBef>
        <a:spcAft>
          <a:spcPct val="0"/>
        </a:spcAft>
        <a:defRPr sz="3600" b="1">
          <a:solidFill>
            <a:srgbClr val="000000"/>
          </a:solidFill>
          <a:latin typeface="Arial" charset="0"/>
        </a:defRPr>
      </a:lvl5pPr>
      <a:lvl6pPr marL="457200" algn="l" rtl="0" eaLnBrk="1" fontAlgn="base" hangingPunct="1">
        <a:spcBef>
          <a:spcPct val="0"/>
        </a:spcBef>
        <a:spcAft>
          <a:spcPct val="0"/>
        </a:spcAft>
        <a:defRPr sz="3600" b="1">
          <a:solidFill>
            <a:srgbClr val="000000"/>
          </a:solidFill>
          <a:latin typeface="Arial" charset="0"/>
        </a:defRPr>
      </a:lvl6pPr>
      <a:lvl7pPr marL="914400" algn="l" rtl="0" eaLnBrk="1" fontAlgn="base" hangingPunct="1">
        <a:spcBef>
          <a:spcPct val="0"/>
        </a:spcBef>
        <a:spcAft>
          <a:spcPct val="0"/>
        </a:spcAft>
        <a:defRPr sz="3600" b="1">
          <a:solidFill>
            <a:srgbClr val="000000"/>
          </a:solidFill>
          <a:latin typeface="Arial" charset="0"/>
        </a:defRPr>
      </a:lvl7pPr>
      <a:lvl8pPr marL="1371600" algn="l" rtl="0" eaLnBrk="1" fontAlgn="base" hangingPunct="1">
        <a:spcBef>
          <a:spcPct val="0"/>
        </a:spcBef>
        <a:spcAft>
          <a:spcPct val="0"/>
        </a:spcAft>
        <a:defRPr sz="3600" b="1">
          <a:solidFill>
            <a:srgbClr val="000000"/>
          </a:solidFill>
          <a:latin typeface="Arial" charset="0"/>
        </a:defRPr>
      </a:lvl8pPr>
      <a:lvl9pPr marL="1828800" algn="l" rtl="0" eaLnBrk="1" fontAlgn="base" hangingPunct="1">
        <a:spcBef>
          <a:spcPct val="0"/>
        </a:spcBef>
        <a:spcAft>
          <a:spcPct val="0"/>
        </a:spcAft>
        <a:defRPr sz="3600" b="1">
          <a:solidFill>
            <a:srgbClr val="000000"/>
          </a:solidFill>
          <a:latin typeface="Arial" charset="0"/>
        </a:defRPr>
      </a:lvl9pPr>
    </p:titleStyle>
    <p:bodyStyle>
      <a:lvl1pPr marL="265113" indent="-265113" algn="l" rtl="0" eaLnBrk="1" fontAlgn="ctr" hangingPunct="1">
        <a:spcBef>
          <a:spcPct val="25000"/>
        </a:spcBef>
        <a:spcAft>
          <a:spcPct val="0"/>
        </a:spcAft>
        <a:buClr>
          <a:schemeClr val="accent1"/>
        </a:buClr>
        <a:buSzPct val="125000"/>
        <a:buFont typeface="Wingdings" pitchFamily="2" charset="2"/>
        <a:buChar char="§"/>
        <a:defRPr sz="2400">
          <a:solidFill>
            <a:srgbClr val="000000"/>
          </a:solidFill>
          <a:latin typeface="+mn-lt"/>
          <a:ea typeface="+mn-ea"/>
          <a:cs typeface="+mn-cs"/>
        </a:defRPr>
      </a:lvl1pPr>
      <a:lvl2pPr marL="722313" indent="-277813"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2pPr>
      <a:lvl3pPr marL="1165225" indent="-250825"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3pPr>
      <a:lvl4pPr marL="16002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4pPr>
      <a:lvl5pPr marL="20574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5pPr>
      <a:lvl6pPr marL="25146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6pPr>
      <a:lvl7pPr marL="29718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7pPr>
      <a:lvl8pPr marL="34290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8pPr>
      <a:lvl9pPr marL="38862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400050" y="936625"/>
            <a:ext cx="8377238"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100" name="Rectangle 4"/>
          <p:cNvSpPr>
            <a:spLocks noGrp="1" noChangeArrowheads="1"/>
          </p:cNvSpPr>
          <p:nvPr>
            <p:ph type="dt" sz="half" idx="2"/>
          </p:nvPr>
        </p:nvSpPr>
        <p:spPr bwMode="auto">
          <a:xfrm>
            <a:off x="6462713" y="64198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a typeface="宋体" charset="-122"/>
              </a:defRPr>
            </a:lvl1pPr>
          </a:lstStyle>
          <a:p>
            <a:fld id="{530820CF-B880-4189-942D-D702A7CBA730}" type="datetimeFigureOut">
              <a:rPr lang="zh-CN" altLang="en-US" smtClean="0"/>
              <a:pPr/>
              <a:t>2014/4/1</a:t>
            </a:fld>
            <a:endParaRPr lang="zh-CN" altLang="en-US"/>
          </a:p>
        </p:txBody>
      </p:sp>
      <p:sp>
        <p:nvSpPr>
          <p:cNvPr id="4101" name="Rectangle 5"/>
          <p:cNvSpPr>
            <a:spLocks noGrp="1" noChangeArrowheads="1"/>
          </p:cNvSpPr>
          <p:nvPr>
            <p:ph type="ftr" sz="quarter" idx="3"/>
          </p:nvPr>
        </p:nvSpPr>
        <p:spPr bwMode="auto">
          <a:xfrm>
            <a:off x="419100" y="6400800"/>
            <a:ext cx="26670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zh-CN" altLang="en-US"/>
          </a:p>
        </p:txBody>
      </p:sp>
      <p:sp>
        <p:nvSpPr>
          <p:cNvPr id="4102" name="Rectangle 6"/>
          <p:cNvSpPr>
            <a:spLocks noGrp="1" noChangeArrowheads="1"/>
          </p:cNvSpPr>
          <p:nvPr>
            <p:ph type="sldNum" sz="quarter" idx="4"/>
          </p:nvPr>
        </p:nvSpPr>
        <p:spPr bwMode="auto">
          <a:xfrm>
            <a:off x="3652838" y="640080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fld id="{0C913308-F349-4B6D-A68A-DD1791B4A57B}" type="slidenum">
              <a:rPr lang="zh-CN" altLang="en-US" smtClean="0"/>
              <a:pPr/>
              <a:t>‹#›</a:t>
            </a:fld>
            <a:endParaRPr lang="zh-CN" altLang="en-US"/>
          </a:p>
        </p:txBody>
      </p:sp>
      <p:sp>
        <p:nvSpPr>
          <p:cNvPr id="4103" name="Rectangle 7"/>
          <p:cNvSpPr>
            <a:spLocks noGrp="1" noChangeArrowheads="1"/>
          </p:cNvSpPr>
          <p:nvPr>
            <p:ph type="title"/>
          </p:nvPr>
        </p:nvSpPr>
        <p:spPr bwMode="auto">
          <a:xfrm>
            <a:off x="431800" y="101600"/>
            <a:ext cx="8272463"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graphicFrame>
        <p:nvGraphicFramePr>
          <p:cNvPr id="4121" name="Object 25"/>
          <p:cNvGraphicFramePr>
            <a:graphicFrameLocks/>
          </p:cNvGraphicFramePr>
          <p:nvPr/>
        </p:nvGraphicFramePr>
        <p:xfrm>
          <a:off x="388938" y="312738"/>
          <a:ext cx="9525" cy="1800225"/>
        </p:xfrm>
        <a:graphic>
          <a:graphicData uri="http://schemas.openxmlformats.org/presentationml/2006/ole">
            <mc:AlternateContent xmlns:mc="http://schemas.openxmlformats.org/markup-compatibility/2006">
              <mc:Choice xmlns:v="urn:schemas-microsoft-com:vml" Requires="v">
                <p:oleObj spid="_x0000_s3654" name="Image" r:id="rId14" imgW="164905" imgH="12558730" progId="">
                  <p:embed/>
                </p:oleObj>
              </mc:Choice>
              <mc:Fallback>
                <p:oleObj name="Image" r:id="rId14" imgW="164905" imgH="12558730" progId="">
                  <p:embed/>
                  <p:pic>
                    <p:nvPicPr>
                      <p:cNvPr id="0" name="Picture 1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938" y="312738"/>
                        <a:ext cx="9525" cy="18002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131" name="Line 35"/>
          <p:cNvSpPr>
            <a:spLocks noChangeShapeType="1"/>
          </p:cNvSpPr>
          <p:nvPr/>
        </p:nvSpPr>
        <p:spPr bwMode="auto">
          <a:xfrm>
            <a:off x="0" y="850900"/>
            <a:ext cx="9144000" cy="0"/>
          </a:xfrm>
          <a:prstGeom prst="line">
            <a:avLst/>
          </a:prstGeom>
          <a:noFill/>
          <a:ln w="12700">
            <a:solidFill>
              <a:srgbClr val="D55C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4117" name="Object 21"/>
          <p:cNvGraphicFramePr>
            <a:graphicFrameLocks noChangeAspect="1"/>
          </p:cNvGraphicFramePr>
          <p:nvPr/>
        </p:nvGraphicFramePr>
        <p:xfrm>
          <a:off x="228600" y="773113"/>
          <a:ext cx="325438" cy="206375"/>
        </p:xfrm>
        <a:graphic>
          <a:graphicData uri="http://schemas.openxmlformats.org/presentationml/2006/ole">
            <mc:AlternateContent xmlns:mc="http://schemas.openxmlformats.org/markup-compatibility/2006">
              <mc:Choice xmlns:v="urn:schemas-microsoft-com:vml" Requires="v">
                <p:oleObj spid="_x0000_s3655" name="Image" r:id="rId16" imgW="1621402" imgH="840965" progId="">
                  <p:embed/>
                </p:oleObj>
              </mc:Choice>
              <mc:Fallback>
                <p:oleObj name="Image" r:id="rId16" imgW="1621402" imgH="840965" progId="">
                  <p:embed/>
                  <p:pic>
                    <p:nvPicPr>
                      <p:cNvPr id="0" name="Picture 1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773113"/>
                        <a:ext cx="325438" cy="2063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3200">
          <a:solidFill>
            <a:schemeClr val="accent2"/>
          </a:solidFill>
          <a:latin typeface="+mj-lt"/>
          <a:ea typeface="+mj-ea"/>
          <a:cs typeface="+mj-cs"/>
        </a:defRPr>
      </a:lvl1pPr>
      <a:lvl2pPr algn="l" rtl="0" eaLnBrk="1" fontAlgn="base" hangingPunct="1">
        <a:spcBef>
          <a:spcPct val="0"/>
        </a:spcBef>
        <a:spcAft>
          <a:spcPct val="0"/>
        </a:spcAft>
        <a:defRPr sz="3200">
          <a:solidFill>
            <a:schemeClr val="accent2"/>
          </a:solidFill>
          <a:latin typeface="Arial Black" pitchFamily="34" charset="0"/>
          <a:cs typeface="Arial" charset="0"/>
        </a:defRPr>
      </a:lvl2pPr>
      <a:lvl3pPr algn="l" rtl="0" eaLnBrk="1" fontAlgn="base" hangingPunct="1">
        <a:spcBef>
          <a:spcPct val="0"/>
        </a:spcBef>
        <a:spcAft>
          <a:spcPct val="0"/>
        </a:spcAft>
        <a:defRPr sz="3200">
          <a:solidFill>
            <a:schemeClr val="accent2"/>
          </a:solidFill>
          <a:latin typeface="Arial Black" pitchFamily="34" charset="0"/>
          <a:cs typeface="Arial" charset="0"/>
        </a:defRPr>
      </a:lvl3pPr>
      <a:lvl4pPr algn="l" rtl="0" eaLnBrk="1" fontAlgn="base" hangingPunct="1">
        <a:spcBef>
          <a:spcPct val="0"/>
        </a:spcBef>
        <a:spcAft>
          <a:spcPct val="0"/>
        </a:spcAft>
        <a:defRPr sz="3200">
          <a:solidFill>
            <a:schemeClr val="accent2"/>
          </a:solidFill>
          <a:latin typeface="Arial Black" pitchFamily="34" charset="0"/>
          <a:cs typeface="Arial" charset="0"/>
        </a:defRPr>
      </a:lvl4pPr>
      <a:lvl5pPr algn="l" rtl="0" eaLnBrk="1" fontAlgn="base" hangingPunct="1">
        <a:spcBef>
          <a:spcPct val="0"/>
        </a:spcBef>
        <a:spcAft>
          <a:spcPct val="0"/>
        </a:spcAft>
        <a:defRPr sz="3200">
          <a:solidFill>
            <a:schemeClr val="accent2"/>
          </a:solidFill>
          <a:latin typeface="Arial Black" pitchFamily="34" charset="0"/>
          <a:cs typeface="Arial" charset="0"/>
        </a:defRPr>
      </a:lvl5pPr>
      <a:lvl6pPr marL="457200" algn="l" rtl="0" eaLnBrk="1" fontAlgn="base" hangingPunct="1">
        <a:spcBef>
          <a:spcPct val="0"/>
        </a:spcBef>
        <a:spcAft>
          <a:spcPct val="0"/>
        </a:spcAft>
        <a:defRPr sz="3200">
          <a:solidFill>
            <a:schemeClr val="accent2"/>
          </a:solidFill>
          <a:latin typeface="Arial Black" pitchFamily="34" charset="0"/>
          <a:cs typeface="Arial" charset="0"/>
        </a:defRPr>
      </a:lvl6pPr>
      <a:lvl7pPr marL="914400" algn="l" rtl="0" eaLnBrk="1" fontAlgn="base" hangingPunct="1">
        <a:spcBef>
          <a:spcPct val="0"/>
        </a:spcBef>
        <a:spcAft>
          <a:spcPct val="0"/>
        </a:spcAft>
        <a:defRPr sz="3200">
          <a:solidFill>
            <a:schemeClr val="accent2"/>
          </a:solidFill>
          <a:latin typeface="Arial Black" pitchFamily="34" charset="0"/>
          <a:cs typeface="Arial" charset="0"/>
        </a:defRPr>
      </a:lvl7pPr>
      <a:lvl8pPr marL="1371600" algn="l" rtl="0" eaLnBrk="1" fontAlgn="base" hangingPunct="1">
        <a:spcBef>
          <a:spcPct val="0"/>
        </a:spcBef>
        <a:spcAft>
          <a:spcPct val="0"/>
        </a:spcAft>
        <a:defRPr sz="3200">
          <a:solidFill>
            <a:schemeClr val="accent2"/>
          </a:solidFill>
          <a:latin typeface="Arial Black" pitchFamily="34" charset="0"/>
          <a:cs typeface="Arial" charset="0"/>
        </a:defRPr>
      </a:lvl8pPr>
      <a:lvl9pPr marL="1828800" algn="l" rtl="0" eaLnBrk="1" fontAlgn="base" hangingPunct="1">
        <a:spcBef>
          <a:spcPct val="0"/>
        </a:spcBef>
        <a:spcAft>
          <a:spcPct val="0"/>
        </a:spcAft>
        <a:defRPr sz="3200">
          <a:solidFill>
            <a:schemeClr val="accent2"/>
          </a:solidFill>
          <a:latin typeface="Arial Black" pitchFamily="34" charset="0"/>
          <a:cs typeface="Arial" charset="0"/>
        </a:defRPr>
      </a:lvl9pPr>
    </p:titleStyle>
    <p:bodyStyle>
      <a:lvl1pPr marL="396875" indent="-274638" algn="l" rtl="0" eaLnBrk="1" fontAlgn="base" hangingPunct="1">
        <a:spcBef>
          <a:spcPct val="20000"/>
        </a:spcBef>
        <a:spcAft>
          <a:spcPct val="0"/>
        </a:spcAft>
        <a:buClr>
          <a:srgbClr val="FF6600"/>
        </a:buClr>
        <a:buSzPct val="70000"/>
        <a:buFont typeface="Wingdings" pitchFamily="2" charset="2"/>
        <a:buChar char="t"/>
        <a:defRPr sz="2800">
          <a:solidFill>
            <a:schemeClr val="tx1"/>
          </a:solidFill>
          <a:latin typeface="+mn-lt"/>
          <a:ea typeface="+mn-ea"/>
          <a:cs typeface="+mn-cs"/>
        </a:defRPr>
      </a:lvl1pPr>
      <a:lvl2pPr marL="858838" indent="-285750" algn="l" rtl="0" eaLnBrk="1" fontAlgn="base" hangingPunct="1">
        <a:spcBef>
          <a:spcPct val="20000"/>
        </a:spcBef>
        <a:spcAft>
          <a:spcPct val="0"/>
        </a:spcAft>
        <a:buClr>
          <a:srgbClr val="FF6600"/>
        </a:buClr>
        <a:buFont typeface="Arial" charset="0"/>
        <a:buChar char="›"/>
        <a:defRPr sz="2400">
          <a:solidFill>
            <a:schemeClr val="tx1"/>
          </a:solidFill>
          <a:latin typeface="+mn-lt"/>
          <a:cs typeface="+mn-cs"/>
        </a:defRPr>
      </a:lvl2pPr>
      <a:lvl3pPr marL="1263650" indent="-227013" algn="l" rtl="0" eaLnBrk="1" fontAlgn="base" hangingPunct="1">
        <a:spcBef>
          <a:spcPct val="20000"/>
        </a:spcBef>
        <a:spcAft>
          <a:spcPct val="0"/>
        </a:spcAft>
        <a:buClr>
          <a:srgbClr val="FF6600"/>
        </a:buClr>
        <a:buFont typeface="Arial" charset="0"/>
        <a:buChar char="»"/>
        <a:defRPr sz="2000">
          <a:solidFill>
            <a:schemeClr val="tx1"/>
          </a:solidFill>
          <a:latin typeface="+mn-lt"/>
          <a:cs typeface="+mn-cs"/>
        </a:defRPr>
      </a:lvl3pPr>
      <a:lvl4pPr marL="1660525" indent="-228600" algn="l" rtl="0" eaLnBrk="1" fontAlgn="base" hangingPunct="1">
        <a:spcBef>
          <a:spcPct val="20000"/>
        </a:spcBef>
        <a:spcAft>
          <a:spcPct val="0"/>
        </a:spcAft>
        <a:buClr>
          <a:srgbClr val="FF6600"/>
        </a:buClr>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5pPr>
      <a:lvl6pPr marL="25146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6pPr>
      <a:lvl7pPr marL="29718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7pPr>
      <a:lvl8pPr marL="34290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8pPr>
      <a:lvl9pPr marL="38862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1.png"/><Relationship Id="rId13" Type="http://schemas.openxmlformats.org/officeDocument/2006/relationships/image" Target="../media/image271.png"/><Relationship Id="rId3" Type="http://schemas.openxmlformats.org/officeDocument/2006/relationships/image" Target="../media/image22.png"/><Relationship Id="rId7" Type="http://schemas.openxmlformats.org/officeDocument/2006/relationships/image" Target="../media/image211.png"/><Relationship Id="rId12" Type="http://schemas.openxmlformats.org/officeDocument/2006/relationships/image" Target="../media/image260.png"/><Relationship Id="rId17" Type="http://schemas.openxmlformats.org/officeDocument/2006/relationships/image" Target="../media/image311.png"/><Relationship Id="rId2" Type="http://schemas.openxmlformats.org/officeDocument/2006/relationships/notesSlide" Target="../notesSlides/notesSlide13.xml"/><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250.png"/><Relationship Id="rId5" Type="http://schemas.openxmlformats.org/officeDocument/2006/relationships/image" Target="../media/image190.png"/><Relationship Id="rId15" Type="http://schemas.openxmlformats.org/officeDocument/2006/relationships/image" Target="../media/image290.png"/><Relationship Id="rId10" Type="http://schemas.openxmlformats.org/officeDocument/2006/relationships/image" Target="../media/image240.png"/><Relationship Id="rId4" Type="http://schemas.openxmlformats.org/officeDocument/2006/relationships/image" Target="../media/image181.png"/><Relationship Id="rId9" Type="http://schemas.openxmlformats.org/officeDocument/2006/relationships/image" Target="../media/image230.png"/><Relationship Id="rId14" Type="http://schemas.openxmlformats.org/officeDocument/2006/relationships/image" Target="../media/image28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3.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2.png"/><Relationship Id="rId11" Type="http://schemas.openxmlformats.org/officeDocument/2006/relationships/image" Target="../media/image27.png"/><Relationship Id="rId5" Type="http://schemas.openxmlformats.org/officeDocument/2006/relationships/image" Target="../media/image212.png"/><Relationship Id="rId10" Type="http://schemas.openxmlformats.org/officeDocument/2006/relationships/image" Target="../media/image26.png"/><Relationship Id="rId4" Type="http://schemas.openxmlformats.org/officeDocument/2006/relationships/image" Target="../media/image201.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42.png"/><Relationship Id="rId3" Type="http://schemas.openxmlformats.org/officeDocument/2006/relationships/image" Target="../media/image28.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17.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29.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7.png"/><Relationship Id="rId4" Type="http://schemas.openxmlformats.org/officeDocument/2006/relationships/image" Target="../media/image140.png"/></Relationships>
</file>

<file path=ppt/slides/_rels/slide3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220.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0.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187624" y="4149080"/>
            <a:ext cx="6711950" cy="1460500"/>
          </a:xfrm>
        </p:spPr>
        <p:txBody>
          <a:bodyPr/>
          <a:lstStyle/>
          <a:p>
            <a:r>
              <a:rPr lang="en-US" altLang="zh-CN" dirty="0" err="1" smtClean="0"/>
              <a:t>Xiaoqing</a:t>
            </a:r>
            <a:r>
              <a:rPr lang="en-US" altLang="zh-CN" dirty="0" smtClean="0"/>
              <a:t> Xu</a:t>
            </a:r>
            <a:r>
              <a:rPr lang="en-US" altLang="zh-CN" baseline="30000" dirty="0" smtClean="0"/>
              <a:t>1</a:t>
            </a:r>
            <a:r>
              <a:rPr lang="en-US" altLang="zh-CN" dirty="0" smtClean="0"/>
              <a:t>, Brian Cline</a:t>
            </a:r>
            <a:r>
              <a:rPr lang="en-US" altLang="zh-CN" baseline="30000" dirty="0" smtClean="0"/>
              <a:t>2</a:t>
            </a:r>
            <a:r>
              <a:rPr lang="en-US" altLang="zh-CN" dirty="0" smtClean="0"/>
              <a:t>, Greg Yeric</a:t>
            </a:r>
            <a:r>
              <a:rPr lang="en-US" altLang="zh-CN" baseline="30000" dirty="0" smtClean="0"/>
              <a:t>2</a:t>
            </a:r>
            <a:r>
              <a:rPr lang="en-US" altLang="zh-CN" dirty="0" smtClean="0"/>
              <a:t>, </a:t>
            </a:r>
          </a:p>
          <a:p>
            <a:r>
              <a:rPr lang="en-US" altLang="zh-CN" dirty="0" err="1" smtClean="0"/>
              <a:t>Bei</a:t>
            </a:r>
            <a:r>
              <a:rPr lang="en-US" altLang="zh-CN" dirty="0" smtClean="0"/>
              <a:t> Yu</a:t>
            </a:r>
            <a:r>
              <a:rPr lang="en-US" altLang="zh-CN" baseline="30000" dirty="0" smtClean="0"/>
              <a:t>1</a:t>
            </a:r>
            <a:r>
              <a:rPr lang="en-US" altLang="zh-CN" dirty="0" smtClean="0"/>
              <a:t>, David Z. Pan</a:t>
            </a:r>
            <a:r>
              <a:rPr lang="en-US" altLang="zh-CN" baseline="30000" dirty="0" smtClean="0"/>
              <a:t>1</a:t>
            </a:r>
            <a:endParaRPr lang="en-US" altLang="zh-CN" dirty="0" smtClean="0"/>
          </a:p>
          <a:p>
            <a:endParaRPr lang="en-US" altLang="zh-CN" sz="2000" baseline="30000" dirty="0" smtClean="0"/>
          </a:p>
          <a:p>
            <a:r>
              <a:rPr lang="en-US" altLang="zh-CN" sz="2000" baseline="30000" dirty="0" smtClean="0"/>
              <a:t>1</a:t>
            </a:r>
            <a:r>
              <a:rPr lang="en-US" altLang="zh-CN" sz="2000" dirty="0" smtClean="0"/>
              <a:t>University of Texas at Austin</a:t>
            </a:r>
          </a:p>
          <a:p>
            <a:r>
              <a:rPr lang="en-US" altLang="zh-CN" sz="2000" baseline="30000" dirty="0" smtClean="0"/>
              <a:t>2</a:t>
            </a:r>
            <a:r>
              <a:rPr lang="en-US" altLang="zh-CN" sz="2000" dirty="0" smtClean="0"/>
              <a:t>ARM </a:t>
            </a:r>
            <a:r>
              <a:rPr lang="en-US" altLang="zh-CN" sz="2000" dirty="0" err="1" smtClean="0"/>
              <a:t>Inc</a:t>
            </a:r>
            <a:r>
              <a:rPr lang="en-US" altLang="zh-CN" sz="2000" dirty="0" smtClean="0"/>
              <a:t>, Austin</a:t>
            </a:r>
            <a:endParaRPr lang="zh-CN" altLang="en-US" sz="2000" dirty="0"/>
          </a:p>
        </p:txBody>
      </p:sp>
      <p:sp>
        <p:nvSpPr>
          <p:cNvPr id="2" name="标题 1"/>
          <p:cNvSpPr>
            <a:spLocks noGrp="1"/>
          </p:cNvSpPr>
          <p:nvPr>
            <p:ph type="ctrTitle"/>
          </p:nvPr>
        </p:nvSpPr>
        <p:spPr>
          <a:xfrm>
            <a:off x="827584" y="2204864"/>
            <a:ext cx="7920880" cy="1411287"/>
          </a:xfrm>
        </p:spPr>
        <p:txBody>
          <a:bodyPr/>
          <a:lstStyle/>
          <a:p>
            <a:r>
              <a:rPr lang="en-US" altLang="zh-CN" sz="3600" dirty="0" smtClean="0"/>
              <a:t>Self-Aligned Double Patterning Aware Pin Access and Standard Cell Layout Co-Optimization</a:t>
            </a:r>
            <a:endParaRPr lang="zh-CN" altLang="en-US" sz="3600"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607809"/>
            <a:ext cx="1440160" cy="432048"/>
          </a:xfrm>
          <a:prstGeom prst="rect">
            <a:avLst/>
          </a:prstGeom>
        </p:spPr>
      </p:pic>
    </p:spTree>
    <p:extLst>
      <p:ext uri="{BB962C8B-B14F-4D97-AF65-F5344CB8AC3E}">
        <p14:creationId xmlns:p14="http://schemas.microsoft.com/office/powerpoint/2010/main" val="2580953158"/>
      </p:ext>
    </p:extLst>
  </p:cSld>
  <p:clrMapOvr>
    <a:masterClrMapping/>
  </p:clrMapOvr>
  <mc:AlternateContent xmlns:mc="http://schemas.openxmlformats.org/markup-compatibility/2006" xmlns:p14="http://schemas.microsoft.com/office/powerpoint/2010/main">
    <mc:Choice Requires="p14">
      <p:transition spd="slow" p14:dur="2000" advTm="15626"/>
    </mc:Choice>
    <mc:Fallback xmlns="">
      <p:transition spd="slow" advTm="1562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Our Contributions</a:t>
            </a:r>
            <a:endParaRPr lang="en-US" altLang="zh-CN" dirty="0"/>
          </a:p>
        </p:txBody>
      </p:sp>
      <p:sp>
        <p:nvSpPr>
          <p:cNvPr id="3" name="内容占位符 2"/>
          <p:cNvSpPr>
            <a:spLocks noGrp="1"/>
          </p:cNvSpPr>
          <p:nvPr>
            <p:ph idx="1"/>
          </p:nvPr>
        </p:nvSpPr>
        <p:spPr>
          <a:xfrm>
            <a:off x="400050" y="1052736"/>
            <a:ext cx="8377238" cy="5221064"/>
          </a:xfrm>
        </p:spPr>
        <p:txBody>
          <a:bodyPr/>
          <a:lstStyle/>
          <a:p>
            <a:r>
              <a:rPr lang="en-US" dirty="0" smtClean="0"/>
              <a:t>First work to address standard cell I/O pin access design/local routing at the cell level</a:t>
            </a:r>
            <a:endParaRPr lang="en-US" dirty="0"/>
          </a:p>
          <a:p>
            <a:r>
              <a:rPr lang="en-US" dirty="0" smtClean="0"/>
              <a:t>We propose </a:t>
            </a:r>
            <a:r>
              <a:rPr lang="en-US" dirty="0"/>
              <a:t>a MILP-based </a:t>
            </a:r>
            <a:r>
              <a:rPr lang="en-US" dirty="0" smtClean="0"/>
              <a:t>method to </a:t>
            </a:r>
            <a:r>
              <a:rPr lang="en-US" dirty="0"/>
              <a:t>enable SADP-aware </a:t>
            </a:r>
            <a:r>
              <a:rPr lang="en-US" dirty="0" smtClean="0"/>
              <a:t>layout </a:t>
            </a:r>
            <a:r>
              <a:rPr lang="en-US" dirty="0"/>
              <a:t>design for </a:t>
            </a:r>
            <a:r>
              <a:rPr lang="en-US" dirty="0" smtClean="0"/>
              <a:t>pin access </a:t>
            </a:r>
            <a:r>
              <a:rPr lang="en-US" dirty="0"/>
              <a:t>and within-cell </a:t>
            </a:r>
            <a:r>
              <a:rPr lang="en-US" dirty="0" smtClean="0"/>
              <a:t>connections</a:t>
            </a:r>
          </a:p>
          <a:p>
            <a:r>
              <a:rPr lang="en-US" dirty="0" smtClean="0"/>
              <a:t>Our method can maximize the pin access flexibility for the entire standard cell library</a:t>
            </a:r>
            <a:endParaRPr lang="en-US" dirty="0"/>
          </a:p>
        </p:txBody>
      </p:sp>
    </p:spTree>
    <p:extLst>
      <p:ext uri="{BB962C8B-B14F-4D97-AF65-F5344CB8AC3E}">
        <p14:creationId xmlns:p14="http://schemas.microsoft.com/office/powerpoint/2010/main" val="3518983591"/>
      </p:ext>
    </p:extLst>
  </p:cSld>
  <p:clrMapOvr>
    <a:masterClrMapping/>
  </p:clrMapOvr>
  <mc:AlternateContent xmlns:mc="http://schemas.openxmlformats.org/markup-compatibility/2006" xmlns:p14="http://schemas.microsoft.com/office/powerpoint/2010/main">
    <mc:Choice Requires="p14">
      <p:transition spd="slow" p14:dur="2000" advTm="26821"/>
    </mc:Choice>
    <mc:Fallback xmlns="">
      <p:transition spd="slow" advTm="2682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00050" y="1268760"/>
            <a:ext cx="8377238" cy="5005040"/>
          </a:xfrm>
        </p:spPr>
        <p:txBody>
          <a:bodyPr>
            <a:normAutofit/>
          </a:bodyPr>
          <a:lstStyle/>
          <a:p>
            <a:r>
              <a:rPr lang="en-US" altLang="zh-CN" dirty="0" smtClean="0"/>
              <a:t>Introduction &amp;</a:t>
            </a:r>
            <a:r>
              <a:rPr lang="zh-CN" altLang="en-US" dirty="0" smtClean="0"/>
              <a:t> </a:t>
            </a:r>
            <a:r>
              <a:rPr lang="en-US" altLang="zh-CN" dirty="0" smtClean="0"/>
              <a:t>Motivations</a:t>
            </a:r>
          </a:p>
          <a:p>
            <a:r>
              <a:rPr lang="en-US" altLang="zh-CN" dirty="0" smtClean="0">
                <a:solidFill>
                  <a:srgbClr val="FF0000"/>
                </a:solidFill>
              </a:rPr>
              <a:t>SADP-Aware Pin Access and Optimization</a:t>
            </a:r>
          </a:p>
          <a:p>
            <a:pPr lvl="1"/>
            <a:r>
              <a:rPr lang="en-US" altLang="zh-CN" dirty="0" smtClean="0">
                <a:solidFill>
                  <a:srgbClr val="FF0000"/>
                </a:solidFill>
              </a:rPr>
              <a:t>Backtracking</a:t>
            </a:r>
          </a:p>
          <a:p>
            <a:pPr lvl="1"/>
            <a:r>
              <a:rPr lang="en-US" altLang="zh-CN" dirty="0" smtClean="0">
                <a:solidFill>
                  <a:srgbClr val="FF0000"/>
                </a:solidFill>
              </a:rPr>
              <a:t>Pin Access Optimization</a:t>
            </a:r>
          </a:p>
          <a:p>
            <a:r>
              <a:rPr lang="en-US" altLang="zh-CN" dirty="0" smtClean="0"/>
              <a:t>Experimental Results</a:t>
            </a:r>
          </a:p>
          <a:p>
            <a:r>
              <a:rPr lang="en-US" altLang="zh-CN" dirty="0" smtClean="0"/>
              <a:t>Summary &amp; Future work</a:t>
            </a:r>
            <a:endParaRPr lang="zh-CN" altLang="en-US" dirty="0"/>
          </a:p>
        </p:txBody>
      </p:sp>
    </p:spTree>
    <p:extLst>
      <p:ext uri="{BB962C8B-B14F-4D97-AF65-F5344CB8AC3E}">
        <p14:creationId xmlns:p14="http://schemas.microsoft.com/office/powerpoint/2010/main" val="1849554243"/>
      </p:ext>
    </p:extLst>
  </p:cSld>
  <p:clrMapOvr>
    <a:masterClrMapping/>
  </p:clrMapOvr>
  <mc:AlternateContent xmlns:mc="http://schemas.openxmlformats.org/markup-compatibility/2006" xmlns:p14="http://schemas.microsoft.com/office/powerpoint/2010/main">
    <mc:Choice Requires="p14">
      <p:transition spd="slow" p14:dur="2000" advTm="11094"/>
    </mc:Choice>
    <mc:Fallback xmlns="">
      <p:transition spd="slow" advTm="1109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Standard Cell Pin </a:t>
            </a:r>
            <a:r>
              <a:rPr lang="en-US" altLang="zh-CN" dirty="0"/>
              <a:t>access</a:t>
            </a:r>
          </a:p>
        </p:txBody>
      </p:sp>
      <p:sp>
        <p:nvSpPr>
          <p:cNvPr id="3" name="内容占位符 2"/>
          <p:cNvSpPr>
            <a:spLocks noGrp="1"/>
          </p:cNvSpPr>
          <p:nvPr>
            <p:ph idx="1"/>
          </p:nvPr>
        </p:nvSpPr>
        <p:spPr/>
        <p:txBody>
          <a:bodyPr/>
          <a:lstStyle/>
          <a:p>
            <a:r>
              <a:rPr lang="en-US" altLang="zh-CN" dirty="0" smtClean="0"/>
              <a:t>Metal-2 </a:t>
            </a:r>
            <a:r>
              <a:rPr lang="en-US" altLang="zh-CN" dirty="0"/>
              <a:t>l</a:t>
            </a:r>
            <a:r>
              <a:rPr lang="en-US" altLang="zh-CN" dirty="0" smtClean="0"/>
              <a:t>ine-end position vs Via-1 position</a:t>
            </a:r>
          </a:p>
          <a:p>
            <a:r>
              <a:rPr lang="en-US" altLang="zh-CN" dirty="0" smtClean="0"/>
              <a:t>Metal-2 line end extension</a:t>
            </a:r>
          </a:p>
          <a:p>
            <a:pPr lvl="1"/>
            <a:endParaRPr lang="en-US" altLang="zh-CN" dirty="0" smtClean="0"/>
          </a:p>
          <a:p>
            <a:endParaRPr lang="en-US" altLang="zh-CN" dirty="0" smtClean="0"/>
          </a:p>
        </p:txBody>
      </p:sp>
      <p:grpSp>
        <p:nvGrpSpPr>
          <p:cNvPr id="140" name="组合 139"/>
          <p:cNvGrpSpPr>
            <a:grpSpLocks noChangeAspect="1"/>
          </p:cNvGrpSpPr>
          <p:nvPr/>
        </p:nvGrpSpPr>
        <p:grpSpPr>
          <a:xfrm>
            <a:off x="1187624" y="2637582"/>
            <a:ext cx="2780369" cy="1562639"/>
            <a:chOff x="539552" y="1124744"/>
            <a:chExt cx="8006882" cy="4500072"/>
          </a:xfrm>
        </p:grpSpPr>
        <p:sp>
          <p:nvSpPr>
            <p:cNvPr id="141" name="矩形 39"/>
            <p:cNvSpPr/>
            <p:nvPr/>
          </p:nvSpPr>
          <p:spPr>
            <a:xfrm>
              <a:off x="2778362" y="3032528"/>
              <a:ext cx="3638422" cy="2484704"/>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p:cNvSpPr/>
            <p:nvPr/>
          </p:nvSpPr>
          <p:spPr>
            <a:xfrm>
              <a:off x="7315733" y="1929103"/>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p:cNvSpPr/>
            <p:nvPr/>
          </p:nvSpPr>
          <p:spPr>
            <a:xfrm>
              <a:off x="4266506" y="1124744"/>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p:cNvSpPr/>
            <p:nvPr/>
          </p:nvSpPr>
          <p:spPr>
            <a:xfrm>
              <a:off x="5450090" y="2204864"/>
              <a:ext cx="3096344" cy="533948"/>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p:cNvSpPr/>
            <p:nvPr/>
          </p:nvSpPr>
          <p:spPr>
            <a:xfrm>
              <a:off x="539552" y="2204864"/>
              <a:ext cx="3096344" cy="530215"/>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969935" y="3032528"/>
              <a:ext cx="548640" cy="2592288"/>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4788024" y="2637582"/>
            <a:ext cx="3177641" cy="1562639"/>
            <a:chOff x="4788024" y="2919877"/>
            <a:chExt cx="4323760" cy="2126255"/>
          </a:xfrm>
        </p:grpSpPr>
        <p:sp>
          <p:nvSpPr>
            <p:cNvPr id="165" name="矩形 164"/>
            <p:cNvSpPr/>
            <p:nvPr/>
          </p:nvSpPr>
          <p:spPr>
            <a:xfrm>
              <a:off x="6803920" y="2919877"/>
              <a:ext cx="259229" cy="1292886"/>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p:cNvSpPr/>
            <p:nvPr/>
          </p:nvSpPr>
          <p:spPr>
            <a:xfrm>
              <a:off x="5940152" y="3020163"/>
              <a:ext cx="3168352" cy="238163"/>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p:cNvSpPr/>
            <p:nvPr/>
          </p:nvSpPr>
          <p:spPr>
            <a:xfrm>
              <a:off x="6706852" y="3020163"/>
              <a:ext cx="2400456" cy="238163"/>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p:cNvSpPr/>
            <p:nvPr/>
          </p:nvSpPr>
          <p:spPr>
            <a:xfrm>
              <a:off x="8244660" y="3299931"/>
              <a:ext cx="259229" cy="1292886"/>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p:cNvSpPr/>
            <p:nvPr/>
          </p:nvSpPr>
          <p:spPr>
            <a:xfrm>
              <a:off x="7363157" y="3883541"/>
              <a:ext cx="1745348" cy="238163"/>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a:off x="8124257" y="3883541"/>
              <a:ext cx="987527" cy="238163"/>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39"/>
            <p:cNvSpPr/>
            <p:nvPr/>
          </p:nvSpPr>
          <p:spPr>
            <a:xfrm>
              <a:off x="6100782" y="3821293"/>
              <a:ext cx="1719131" cy="1174007"/>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a:off x="7363156" y="3431392"/>
              <a:ext cx="1745348" cy="252287"/>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p:cNvSpPr/>
            <p:nvPr/>
          </p:nvSpPr>
          <p:spPr>
            <a:xfrm>
              <a:off x="5042959" y="3430227"/>
              <a:ext cx="1463002" cy="25052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p:cNvSpPr/>
            <p:nvPr/>
          </p:nvSpPr>
          <p:spPr>
            <a:xfrm>
              <a:off x="5246312" y="3821293"/>
              <a:ext cx="259229" cy="1224839"/>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p:cNvSpPr/>
            <p:nvPr/>
          </p:nvSpPr>
          <p:spPr>
            <a:xfrm>
              <a:off x="7452320" y="4757136"/>
              <a:ext cx="1656184" cy="23816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p:cNvSpPr/>
            <p:nvPr/>
          </p:nvSpPr>
          <p:spPr>
            <a:xfrm>
              <a:off x="7560684" y="4840159"/>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p:cNvSpPr/>
            <p:nvPr/>
          </p:nvSpPr>
          <p:spPr>
            <a:xfrm>
              <a:off x="4788024" y="4314631"/>
              <a:ext cx="765284" cy="23816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p:cNvSpPr/>
            <p:nvPr/>
          </p:nvSpPr>
          <p:spPr>
            <a:xfrm>
              <a:off x="5247099" y="4408470"/>
              <a:ext cx="258442"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p:cNvSpPr/>
            <p:nvPr/>
          </p:nvSpPr>
          <p:spPr>
            <a:xfrm>
              <a:off x="8244660" y="3976781"/>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p:cNvSpPr/>
            <p:nvPr/>
          </p:nvSpPr>
          <p:spPr>
            <a:xfrm>
              <a:off x="6803833" y="3113403"/>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p:cNvSpPr/>
            <p:nvPr/>
          </p:nvSpPr>
          <p:spPr>
            <a:xfrm>
              <a:off x="7363157" y="3431392"/>
              <a:ext cx="1463002" cy="252287"/>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7" name="组合 196"/>
          <p:cNvGrpSpPr/>
          <p:nvPr/>
        </p:nvGrpSpPr>
        <p:grpSpPr>
          <a:xfrm>
            <a:off x="1709307" y="4932265"/>
            <a:ext cx="1724341" cy="369332"/>
            <a:chOff x="1679653" y="5624109"/>
            <a:chExt cx="2346281" cy="502544"/>
          </a:xfrm>
        </p:grpSpPr>
        <p:sp>
          <p:nvSpPr>
            <p:cNvPr id="198" name="矩形 197"/>
            <p:cNvSpPr/>
            <p:nvPr/>
          </p:nvSpPr>
          <p:spPr>
            <a:xfrm>
              <a:off x="1679653" y="5710925"/>
              <a:ext cx="598565" cy="288032"/>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TextBox 198"/>
            <p:cNvSpPr txBox="1"/>
            <p:nvPr/>
          </p:nvSpPr>
          <p:spPr>
            <a:xfrm>
              <a:off x="2296957" y="5624109"/>
              <a:ext cx="1728977"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Metal-1 pin</a:t>
              </a:r>
              <a:endParaRPr lang="zh-CN" altLang="en-US" dirty="0">
                <a:latin typeface="Calibri" panose="020F0502020204030204" pitchFamily="34" charset="0"/>
                <a:cs typeface="Times New Roman" pitchFamily="18" charset="0"/>
              </a:endParaRPr>
            </a:p>
          </p:txBody>
        </p:sp>
      </p:grpSp>
      <p:grpSp>
        <p:nvGrpSpPr>
          <p:cNvPr id="200" name="组合 199"/>
          <p:cNvGrpSpPr/>
          <p:nvPr/>
        </p:nvGrpSpPr>
        <p:grpSpPr>
          <a:xfrm>
            <a:off x="5497065" y="5440114"/>
            <a:ext cx="2343268" cy="369332"/>
            <a:chOff x="5382373" y="5624109"/>
            <a:chExt cx="3188443" cy="502544"/>
          </a:xfrm>
        </p:grpSpPr>
        <p:sp>
          <p:nvSpPr>
            <p:cNvPr id="201" name="矩形 200"/>
            <p:cNvSpPr/>
            <p:nvPr/>
          </p:nvSpPr>
          <p:spPr>
            <a:xfrm>
              <a:off x="5382373" y="5710925"/>
              <a:ext cx="598565" cy="288032"/>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TextBox 201"/>
            <p:cNvSpPr txBox="1"/>
            <p:nvPr/>
          </p:nvSpPr>
          <p:spPr>
            <a:xfrm>
              <a:off x="6007059" y="5624109"/>
              <a:ext cx="2563757"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Metal-2 extension</a:t>
              </a:r>
              <a:endParaRPr lang="zh-CN" altLang="en-US" dirty="0">
                <a:latin typeface="Calibri" panose="020F0502020204030204" pitchFamily="34" charset="0"/>
                <a:cs typeface="Times New Roman" pitchFamily="18" charset="0"/>
              </a:endParaRPr>
            </a:p>
          </p:txBody>
        </p:sp>
      </p:grpSp>
      <p:grpSp>
        <p:nvGrpSpPr>
          <p:cNvPr id="206" name="组合 205"/>
          <p:cNvGrpSpPr/>
          <p:nvPr/>
        </p:nvGrpSpPr>
        <p:grpSpPr>
          <a:xfrm>
            <a:off x="5497065" y="4932265"/>
            <a:ext cx="1118382" cy="369332"/>
            <a:chOff x="5366002" y="6221536"/>
            <a:chExt cx="1521763" cy="502544"/>
          </a:xfrm>
        </p:grpSpPr>
        <p:sp>
          <p:nvSpPr>
            <p:cNvPr id="207" name="矩形 206"/>
            <p:cNvSpPr/>
            <p:nvPr/>
          </p:nvSpPr>
          <p:spPr>
            <a:xfrm>
              <a:off x="5366002" y="6308352"/>
              <a:ext cx="598565" cy="288032"/>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TextBox 207"/>
            <p:cNvSpPr txBox="1"/>
            <p:nvPr/>
          </p:nvSpPr>
          <p:spPr>
            <a:xfrm>
              <a:off x="5979958" y="6221536"/>
              <a:ext cx="907807"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Via-1</a:t>
              </a:r>
              <a:endParaRPr lang="zh-CN" altLang="en-US" dirty="0">
                <a:latin typeface="Calibri" panose="020F0502020204030204" pitchFamily="34" charset="0"/>
                <a:cs typeface="Times New Roman" pitchFamily="18" charset="0"/>
              </a:endParaRPr>
            </a:p>
          </p:txBody>
        </p:sp>
      </p:grpSp>
      <p:grpSp>
        <p:nvGrpSpPr>
          <p:cNvPr id="209" name="组合 208"/>
          <p:cNvGrpSpPr/>
          <p:nvPr/>
        </p:nvGrpSpPr>
        <p:grpSpPr>
          <a:xfrm>
            <a:off x="1715172" y="5440114"/>
            <a:ext cx="1843771" cy="369332"/>
            <a:chOff x="5382373" y="5624109"/>
            <a:chExt cx="2508786" cy="502544"/>
          </a:xfrm>
        </p:grpSpPr>
        <p:sp>
          <p:nvSpPr>
            <p:cNvPr id="210" name="矩形 209"/>
            <p:cNvSpPr/>
            <p:nvPr/>
          </p:nvSpPr>
          <p:spPr>
            <a:xfrm>
              <a:off x="5382373" y="5710925"/>
              <a:ext cx="598565" cy="288032"/>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TextBox 210"/>
            <p:cNvSpPr txBox="1"/>
            <p:nvPr/>
          </p:nvSpPr>
          <p:spPr>
            <a:xfrm>
              <a:off x="6007058" y="5624109"/>
              <a:ext cx="1884101"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Metal-2 wire</a:t>
              </a:r>
              <a:endParaRPr lang="zh-CN" altLang="en-US" dirty="0">
                <a:latin typeface="Calibri" panose="020F0502020204030204" pitchFamily="34" charset="0"/>
                <a:cs typeface="Times New Roman" pitchFamily="18" charset="0"/>
              </a:endParaRPr>
            </a:p>
          </p:txBody>
        </p:sp>
      </p:grpSp>
      <p:sp>
        <p:nvSpPr>
          <p:cNvPr id="212" name="TextBox 211"/>
          <p:cNvSpPr txBox="1"/>
          <p:nvPr/>
        </p:nvSpPr>
        <p:spPr>
          <a:xfrm>
            <a:off x="2380857" y="4365774"/>
            <a:ext cx="489236" cy="369332"/>
          </a:xfrm>
          <a:prstGeom prst="rect">
            <a:avLst/>
          </a:prstGeom>
          <a:noFill/>
        </p:spPr>
        <p:txBody>
          <a:bodyPr wrap="none" rtlCol="0">
            <a:spAutoFit/>
          </a:bodyPr>
          <a:lstStyle/>
          <a:p>
            <a:r>
              <a:rPr lang="en-US" altLang="zh-CN" dirty="0" smtClean="0">
                <a:latin typeface="Cambria Math" panose="02040503050406030204" pitchFamily="18" charset="0"/>
                <a:ea typeface="Cambria Math" panose="02040503050406030204" pitchFamily="18" charset="0"/>
                <a:cs typeface="Times New Roman" pitchFamily="18" charset="0"/>
              </a:rPr>
              <a:t>(a)</a:t>
            </a:r>
            <a:endParaRPr lang="zh-CN" altLang="en-US" dirty="0">
              <a:latin typeface="Cambria Math" panose="02040503050406030204" pitchFamily="18" charset="0"/>
              <a:cs typeface="Times New Roman" pitchFamily="18" charset="0"/>
            </a:endParaRPr>
          </a:p>
        </p:txBody>
      </p:sp>
      <p:sp>
        <p:nvSpPr>
          <p:cNvPr id="213" name="TextBox 212"/>
          <p:cNvSpPr txBox="1"/>
          <p:nvPr/>
        </p:nvSpPr>
        <p:spPr>
          <a:xfrm>
            <a:off x="6158505" y="4365774"/>
            <a:ext cx="503664" cy="369332"/>
          </a:xfrm>
          <a:prstGeom prst="rect">
            <a:avLst/>
          </a:prstGeom>
          <a:noFill/>
        </p:spPr>
        <p:txBody>
          <a:bodyPr wrap="none" rtlCol="0">
            <a:spAutoFit/>
          </a:bodyPr>
          <a:lstStyle/>
          <a:p>
            <a:r>
              <a:rPr lang="en-US" altLang="zh-CN" dirty="0" smtClean="0">
                <a:latin typeface="Cambria Math" panose="02040503050406030204" pitchFamily="18" charset="0"/>
                <a:ea typeface="Cambria Math" panose="02040503050406030204" pitchFamily="18" charset="0"/>
                <a:cs typeface="Times New Roman" pitchFamily="18" charset="0"/>
              </a:rPr>
              <a:t>(b)</a:t>
            </a:r>
            <a:endParaRPr lang="zh-CN" altLang="en-US" dirty="0">
              <a:latin typeface="Cambria Math" panose="02040503050406030204" pitchFamily="18" charset="0"/>
              <a:cs typeface="Times New Roman" pitchFamily="18" charset="0"/>
            </a:endParaRPr>
          </a:p>
        </p:txBody>
      </p:sp>
      <p:sp>
        <p:nvSpPr>
          <p:cNvPr id="216" name="矩形 215"/>
          <p:cNvSpPr/>
          <p:nvPr/>
        </p:nvSpPr>
        <p:spPr>
          <a:xfrm>
            <a:off x="4975382" y="2564904"/>
            <a:ext cx="2448269" cy="171197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88677765"/>
      </p:ext>
    </p:extLst>
  </p:cSld>
  <p:clrMapOvr>
    <a:masterClrMapping/>
  </p:clrMapOvr>
  <mc:AlternateContent xmlns:mc="http://schemas.openxmlformats.org/markup-compatibility/2006" xmlns:p14="http://schemas.microsoft.com/office/powerpoint/2010/main">
    <mc:Choice Requires="p14">
      <p:transition spd="slow" p14:dur="2000" advTm="151901"/>
    </mc:Choice>
    <mc:Fallback xmlns="">
      <p:transition spd="slow" advTm="1519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100" y="101600"/>
            <a:ext cx="9108752" cy="715963"/>
          </a:xfrm>
        </p:spPr>
        <p:txBody>
          <a:bodyPr/>
          <a:lstStyle/>
          <a:p>
            <a:r>
              <a:rPr lang="en-US" altLang="zh-CN" sz="2800" u="sng" dirty="0" smtClean="0"/>
              <a:t>Pi</a:t>
            </a:r>
            <a:r>
              <a:rPr lang="en-US" altLang="zh-CN" sz="2800" dirty="0" smtClean="0"/>
              <a:t>n Access and </a:t>
            </a:r>
            <a:r>
              <a:rPr lang="en-US" altLang="zh-CN" sz="2800" dirty="0" err="1" smtClean="0"/>
              <a:t>Std</a:t>
            </a:r>
            <a:r>
              <a:rPr lang="en-US" altLang="zh-CN" sz="2800" dirty="0" smtClean="0"/>
              <a:t>-Cell Layout </a:t>
            </a:r>
            <a:r>
              <a:rPr lang="en-US" altLang="zh-CN" sz="2800" u="sng" dirty="0" smtClean="0"/>
              <a:t>C</a:t>
            </a:r>
            <a:r>
              <a:rPr lang="en-US" altLang="zh-CN" sz="2800" dirty="0" smtClean="0"/>
              <a:t>o-</a:t>
            </a:r>
            <a:r>
              <a:rPr lang="en-US" altLang="zh-CN" sz="2800" u="sng" dirty="0" smtClean="0"/>
              <a:t>O</a:t>
            </a:r>
            <a:r>
              <a:rPr lang="en-US" altLang="zh-CN" sz="2800" dirty="0" smtClean="0"/>
              <a:t>pt (PICO)</a:t>
            </a:r>
            <a:endParaRPr lang="zh-CN" altLang="en-US" sz="2800" dirty="0"/>
          </a:p>
        </p:txBody>
      </p:sp>
      <p:sp>
        <p:nvSpPr>
          <p:cNvPr id="3" name="内容占位符 2"/>
          <p:cNvSpPr>
            <a:spLocks noGrp="1"/>
          </p:cNvSpPr>
          <p:nvPr>
            <p:ph idx="1"/>
          </p:nvPr>
        </p:nvSpPr>
        <p:spPr/>
        <p:txBody>
          <a:bodyPr/>
          <a:lstStyle/>
          <a:p>
            <a:r>
              <a:rPr lang="en-US" altLang="zh-CN" dirty="0" smtClean="0"/>
              <a:t>Problem formulation</a:t>
            </a:r>
          </a:p>
          <a:p>
            <a:pPr lvl="1"/>
            <a:r>
              <a:rPr lang="en-US" altLang="zh-CN" dirty="0" smtClean="0"/>
              <a:t>Given cell layout, multiple </a:t>
            </a:r>
            <a:r>
              <a:rPr lang="en-US" altLang="zh-CN" dirty="0" smtClean="0">
                <a:solidFill>
                  <a:srgbClr val="FF0000"/>
                </a:solidFill>
              </a:rPr>
              <a:t>I/O Pins</a:t>
            </a:r>
            <a:r>
              <a:rPr lang="en-US" altLang="zh-CN" dirty="0" smtClean="0"/>
              <a:t> for each cell, and multiple </a:t>
            </a:r>
            <a:r>
              <a:rPr lang="en-US" altLang="zh-CN" dirty="0" smtClean="0">
                <a:solidFill>
                  <a:srgbClr val="FF0000"/>
                </a:solidFill>
              </a:rPr>
              <a:t>Hit Points </a:t>
            </a:r>
            <a:r>
              <a:rPr lang="en-US" altLang="zh-CN" dirty="0" smtClean="0"/>
              <a:t>for each I/O Pin</a:t>
            </a:r>
          </a:p>
          <a:p>
            <a:pPr lvl="1"/>
            <a:r>
              <a:rPr lang="en-US" altLang="zh-CN" dirty="0" smtClean="0"/>
              <a:t>Design </a:t>
            </a:r>
            <a:r>
              <a:rPr lang="en-US" altLang="zh-CN" dirty="0" smtClean="0">
                <a:solidFill>
                  <a:srgbClr val="FF0000"/>
                </a:solidFill>
              </a:rPr>
              <a:t>all</a:t>
            </a:r>
            <a:r>
              <a:rPr lang="en-US" altLang="zh-CN" dirty="0" smtClean="0"/>
              <a:t> </a:t>
            </a:r>
            <a:r>
              <a:rPr lang="en-US" altLang="zh-CN" dirty="0" smtClean="0">
                <a:solidFill>
                  <a:srgbClr val="FF0000"/>
                </a:solidFill>
              </a:rPr>
              <a:t>Valid Hit Point Combinations (Metal2) </a:t>
            </a:r>
            <a:r>
              <a:rPr lang="en-US" altLang="zh-CN" dirty="0" smtClean="0"/>
              <a:t>for each cell in library</a:t>
            </a:r>
          </a:p>
          <a:p>
            <a:pPr lvl="1"/>
            <a:endParaRPr lang="en-US" altLang="zh-CN" dirty="0" smtClean="0"/>
          </a:p>
          <a:p>
            <a:endParaRPr lang="en-US" altLang="zh-CN" dirty="0" smtClean="0"/>
          </a:p>
        </p:txBody>
      </p:sp>
      <p:grpSp>
        <p:nvGrpSpPr>
          <p:cNvPr id="213" name="组合 212"/>
          <p:cNvGrpSpPr/>
          <p:nvPr/>
        </p:nvGrpSpPr>
        <p:grpSpPr>
          <a:xfrm>
            <a:off x="899592" y="3156283"/>
            <a:ext cx="8177372" cy="3539553"/>
            <a:chOff x="971600" y="3156283"/>
            <a:chExt cx="8177372" cy="3539553"/>
          </a:xfrm>
        </p:grpSpPr>
        <p:grpSp>
          <p:nvGrpSpPr>
            <p:cNvPr id="56" name="组合 55"/>
            <p:cNvGrpSpPr>
              <a:grpSpLocks noChangeAspect="1"/>
            </p:cNvGrpSpPr>
            <p:nvPr/>
          </p:nvGrpSpPr>
          <p:grpSpPr>
            <a:xfrm>
              <a:off x="1025423" y="3268443"/>
              <a:ext cx="2458553" cy="1209938"/>
              <a:chOff x="-17462" y="1124744"/>
              <a:chExt cx="9144000" cy="4500072"/>
            </a:xfrm>
          </p:grpSpPr>
          <p:sp>
            <p:nvSpPr>
              <p:cNvPr id="57" name="矩形 39"/>
              <p:cNvSpPr/>
              <p:nvPr/>
            </p:nvSpPr>
            <p:spPr>
              <a:xfrm>
                <a:off x="2778362" y="3032528"/>
                <a:ext cx="3638422" cy="2484704"/>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315733" y="1929103"/>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4266506" y="1124744"/>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5450090" y="2281612"/>
                <a:ext cx="3096344" cy="457200"/>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539552" y="2277879"/>
                <a:ext cx="3096344" cy="457200"/>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969935" y="3032528"/>
                <a:ext cx="548640" cy="2592288"/>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7462" y="1534328"/>
                <a:ext cx="914400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7462" y="2447968"/>
                <a:ext cx="914400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7462" y="3361608"/>
                <a:ext cx="914400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7462" y="4275248"/>
                <a:ext cx="914400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7462" y="5188888"/>
                <a:ext cx="914400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TextBox 88"/>
            <p:cNvSpPr txBox="1">
              <a:spLocks noChangeAspect="1"/>
            </p:cNvSpPr>
            <p:nvPr/>
          </p:nvSpPr>
          <p:spPr>
            <a:xfrm>
              <a:off x="1975115" y="4502892"/>
              <a:ext cx="455574" cy="338554"/>
            </a:xfrm>
            <a:prstGeom prst="rect">
              <a:avLst/>
            </a:prstGeom>
            <a:noFill/>
          </p:spPr>
          <p:txBody>
            <a:bodyPr wrap="none" rtlCol="0">
              <a:spAutoFit/>
            </a:bodyPr>
            <a:lstStyle/>
            <a:p>
              <a:r>
                <a:rPr lang="en-US" altLang="zh-CN" sz="1600" dirty="0" smtClean="0">
                  <a:latin typeface="Cambria Math" panose="02040503050406030204" pitchFamily="18" charset="0"/>
                  <a:ea typeface="Cambria Math" panose="02040503050406030204" pitchFamily="18" charset="0"/>
                  <a:cs typeface="Times New Roman" pitchFamily="18" charset="0"/>
                </a:rPr>
                <a:t>(a)</a:t>
              </a:r>
              <a:endParaRPr lang="zh-CN" altLang="en-US" sz="1600" dirty="0">
                <a:latin typeface="Cambria Math" panose="02040503050406030204" pitchFamily="18" charset="0"/>
                <a:cs typeface="Times New Roman" pitchFamily="18" charset="0"/>
              </a:endParaRPr>
            </a:p>
          </p:txBody>
        </p:sp>
        <p:grpSp>
          <p:nvGrpSpPr>
            <p:cNvPr id="93" name="组合 92"/>
            <p:cNvGrpSpPr>
              <a:grpSpLocks noChangeAspect="1"/>
            </p:cNvGrpSpPr>
            <p:nvPr/>
          </p:nvGrpSpPr>
          <p:grpSpPr>
            <a:xfrm>
              <a:off x="7117342" y="3829578"/>
              <a:ext cx="1480873" cy="338554"/>
              <a:chOff x="1679653" y="5624109"/>
              <a:chExt cx="2730514" cy="624244"/>
            </a:xfrm>
          </p:grpSpPr>
          <p:sp>
            <p:nvSpPr>
              <p:cNvPr id="94" name="矩形 93"/>
              <p:cNvSpPr/>
              <p:nvPr/>
            </p:nvSpPr>
            <p:spPr>
              <a:xfrm>
                <a:off x="1679653" y="5710925"/>
                <a:ext cx="598565" cy="288032"/>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5" name="TextBox 94"/>
              <p:cNvSpPr txBox="1"/>
              <p:nvPr/>
            </p:nvSpPr>
            <p:spPr>
              <a:xfrm>
                <a:off x="2296957" y="5624109"/>
                <a:ext cx="2113210" cy="624244"/>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Metal-1 pin</a:t>
                </a:r>
                <a:endParaRPr lang="zh-CN" altLang="en-US" sz="1600" dirty="0">
                  <a:latin typeface="Calibri" panose="020F0502020204030204" pitchFamily="34" charset="0"/>
                  <a:cs typeface="Times New Roman" pitchFamily="18" charset="0"/>
                </a:endParaRPr>
              </a:p>
            </p:txBody>
          </p:sp>
        </p:grpSp>
        <p:grpSp>
          <p:nvGrpSpPr>
            <p:cNvPr id="96" name="组合 95"/>
            <p:cNvGrpSpPr>
              <a:grpSpLocks noChangeAspect="1"/>
            </p:cNvGrpSpPr>
            <p:nvPr/>
          </p:nvGrpSpPr>
          <p:grpSpPr>
            <a:xfrm>
              <a:off x="7117342" y="5444778"/>
              <a:ext cx="2031630" cy="338554"/>
              <a:chOff x="5382373" y="5624109"/>
              <a:chExt cx="3746030" cy="624244"/>
            </a:xfrm>
          </p:grpSpPr>
          <p:sp>
            <p:nvSpPr>
              <p:cNvPr id="97" name="矩形 96"/>
              <p:cNvSpPr/>
              <p:nvPr/>
            </p:nvSpPr>
            <p:spPr>
              <a:xfrm>
                <a:off x="5382373" y="5710925"/>
                <a:ext cx="598565" cy="288032"/>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8" name="TextBox 97"/>
              <p:cNvSpPr txBox="1"/>
              <p:nvPr/>
            </p:nvSpPr>
            <p:spPr>
              <a:xfrm>
                <a:off x="6007060" y="5624109"/>
                <a:ext cx="3121343" cy="624244"/>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Metal-2 extension</a:t>
                </a:r>
                <a:endParaRPr lang="zh-CN" altLang="en-US" sz="1600" dirty="0">
                  <a:latin typeface="Calibri" panose="020F0502020204030204" pitchFamily="34" charset="0"/>
                  <a:cs typeface="Times New Roman" pitchFamily="18" charset="0"/>
                </a:endParaRPr>
              </a:p>
            </p:txBody>
          </p:sp>
        </p:grpSp>
        <p:grpSp>
          <p:nvGrpSpPr>
            <p:cNvPr id="101" name="组合 100"/>
            <p:cNvGrpSpPr>
              <a:grpSpLocks noChangeAspect="1"/>
            </p:cNvGrpSpPr>
            <p:nvPr/>
          </p:nvGrpSpPr>
          <p:grpSpPr>
            <a:xfrm>
              <a:off x="7117342" y="4367978"/>
              <a:ext cx="1621298" cy="338554"/>
              <a:chOff x="1559178" y="6365552"/>
              <a:chExt cx="2989437" cy="624244"/>
            </a:xfrm>
          </p:grpSpPr>
          <p:sp>
            <p:nvSpPr>
              <p:cNvPr id="102" name="矩形 101"/>
              <p:cNvSpPr/>
              <p:nvPr/>
            </p:nvSpPr>
            <p:spPr>
              <a:xfrm>
                <a:off x="1559178" y="6452368"/>
                <a:ext cx="598565" cy="288032"/>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6" name="TextBox 135"/>
              <p:cNvSpPr txBox="1"/>
              <p:nvPr/>
            </p:nvSpPr>
            <p:spPr>
              <a:xfrm>
                <a:off x="2172466" y="6365552"/>
                <a:ext cx="2376149" cy="624244"/>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Routing track</a:t>
                </a:r>
                <a:endParaRPr lang="zh-CN" altLang="en-US" sz="1600" dirty="0">
                  <a:latin typeface="Calibri" panose="020F0502020204030204" pitchFamily="34" charset="0"/>
                  <a:cs typeface="Times New Roman" pitchFamily="18" charset="0"/>
                </a:endParaRPr>
              </a:p>
            </p:txBody>
          </p:sp>
        </p:grpSp>
        <p:grpSp>
          <p:nvGrpSpPr>
            <p:cNvPr id="137" name="组合 136"/>
            <p:cNvGrpSpPr>
              <a:grpSpLocks noChangeAspect="1"/>
            </p:cNvGrpSpPr>
            <p:nvPr/>
          </p:nvGrpSpPr>
          <p:grpSpPr>
            <a:xfrm>
              <a:off x="7117342" y="4906378"/>
              <a:ext cx="945642" cy="338554"/>
              <a:chOff x="5366002" y="6221536"/>
              <a:chExt cx="1743627" cy="624244"/>
            </a:xfrm>
          </p:grpSpPr>
          <p:sp>
            <p:nvSpPr>
              <p:cNvPr id="138" name="矩形 137"/>
              <p:cNvSpPr/>
              <p:nvPr/>
            </p:nvSpPr>
            <p:spPr>
              <a:xfrm>
                <a:off x="5366002" y="6308352"/>
                <a:ext cx="598565" cy="288032"/>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9" name="TextBox 138"/>
              <p:cNvSpPr txBox="1"/>
              <p:nvPr/>
            </p:nvSpPr>
            <p:spPr>
              <a:xfrm>
                <a:off x="5979958" y="6221536"/>
                <a:ext cx="1129671" cy="624244"/>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Via-1</a:t>
                </a:r>
                <a:endParaRPr lang="zh-CN" altLang="en-US" sz="1600" dirty="0">
                  <a:latin typeface="Calibri" panose="020F0502020204030204" pitchFamily="34" charset="0"/>
                  <a:cs typeface="Times New Roman" pitchFamily="18" charset="0"/>
                </a:endParaRPr>
              </a:p>
            </p:txBody>
          </p:sp>
        </p:grpSp>
        <p:grpSp>
          <p:nvGrpSpPr>
            <p:cNvPr id="212" name="组合 211"/>
            <p:cNvGrpSpPr/>
            <p:nvPr/>
          </p:nvGrpSpPr>
          <p:grpSpPr>
            <a:xfrm>
              <a:off x="4128187" y="5055336"/>
              <a:ext cx="2436103" cy="1640500"/>
              <a:chOff x="4128187" y="5055336"/>
              <a:chExt cx="2436103" cy="1640500"/>
            </a:xfrm>
          </p:grpSpPr>
          <p:sp>
            <p:nvSpPr>
              <p:cNvPr id="92" name="TextBox 91"/>
              <p:cNvSpPr txBox="1">
                <a:spLocks noChangeAspect="1"/>
              </p:cNvSpPr>
              <p:nvPr/>
            </p:nvSpPr>
            <p:spPr>
              <a:xfrm>
                <a:off x="5112039" y="6357282"/>
                <a:ext cx="468398" cy="338554"/>
              </a:xfrm>
              <a:prstGeom prst="rect">
                <a:avLst/>
              </a:prstGeom>
              <a:noFill/>
            </p:spPr>
            <p:txBody>
              <a:bodyPr wrap="none" rtlCol="0">
                <a:spAutoFit/>
              </a:bodyPr>
              <a:lstStyle/>
              <a:p>
                <a:r>
                  <a:rPr lang="en-US" altLang="zh-CN" sz="1600" dirty="0" smtClean="0">
                    <a:latin typeface="Cambria Math" panose="02040503050406030204" pitchFamily="18" charset="0"/>
                    <a:ea typeface="Cambria Math" panose="02040503050406030204" pitchFamily="18" charset="0"/>
                    <a:cs typeface="Times New Roman" pitchFamily="18" charset="0"/>
                  </a:rPr>
                  <a:t>(d)</a:t>
                </a:r>
                <a:endParaRPr lang="zh-CN" altLang="en-US" sz="1600" dirty="0">
                  <a:latin typeface="Cambria Math" panose="02040503050406030204" pitchFamily="18" charset="0"/>
                  <a:cs typeface="Times New Roman" pitchFamily="18" charset="0"/>
                </a:endParaRPr>
              </a:p>
            </p:txBody>
          </p:sp>
          <p:grpSp>
            <p:nvGrpSpPr>
              <p:cNvPr id="167" name="组合 166"/>
              <p:cNvGrpSpPr>
                <a:grpSpLocks noChangeAspect="1"/>
              </p:cNvGrpSpPr>
              <p:nvPr/>
            </p:nvGrpSpPr>
            <p:grpSpPr>
              <a:xfrm>
                <a:off x="4128187" y="5055336"/>
                <a:ext cx="2436103" cy="1197980"/>
                <a:chOff x="4788024" y="2919877"/>
                <a:chExt cx="4323760" cy="2126255"/>
              </a:xfrm>
            </p:grpSpPr>
            <p:sp>
              <p:nvSpPr>
                <p:cNvPr id="168" name="矩形 167"/>
                <p:cNvSpPr/>
                <p:nvPr/>
              </p:nvSpPr>
              <p:spPr>
                <a:xfrm>
                  <a:off x="6803920" y="2919877"/>
                  <a:ext cx="259229" cy="1292886"/>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p:cNvSpPr/>
                <p:nvPr/>
              </p:nvSpPr>
              <p:spPr>
                <a:xfrm>
                  <a:off x="5940152" y="3020163"/>
                  <a:ext cx="3168352" cy="238163"/>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a:off x="6706852" y="3020163"/>
                  <a:ext cx="2400456" cy="238163"/>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p:cNvSpPr/>
                <p:nvPr/>
              </p:nvSpPr>
              <p:spPr>
                <a:xfrm>
                  <a:off x="8244660" y="3299931"/>
                  <a:ext cx="259229" cy="1292886"/>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a:off x="7363157" y="3883541"/>
                  <a:ext cx="1745348" cy="238163"/>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p:cNvSpPr/>
                <p:nvPr/>
              </p:nvSpPr>
              <p:spPr>
                <a:xfrm>
                  <a:off x="8124257" y="3883541"/>
                  <a:ext cx="987527" cy="238163"/>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39"/>
                <p:cNvSpPr/>
                <p:nvPr/>
              </p:nvSpPr>
              <p:spPr>
                <a:xfrm>
                  <a:off x="6100782" y="3821293"/>
                  <a:ext cx="1719131" cy="1174007"/>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p:cNvSpPr/>
                <p:nvPr/>
              </p:nvSpPr>
              <p:spPr>
                <a:xfrm>
                  <a:off x="7363156" y="3431392"/>
                  <a:ext cx="1745348" cy="252287"/>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5042959" y="3430227"/>
                  <a:ext cx="1463002" cy="25052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p:cNvSpPr/>
                <p:nvPr/>
              </p:nvSpPr>
              <p:spPr>
                <a:xfrm>
                  <a:off x="5246312" y="3821293"/>
                  <a:ext cx="259229" cy="1224839"/>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p:cNvSpPr/>
                <p:nvPr/>
              </p:nvSpPr>
              <p:spPr>
                <a:xfrm>
                  <a:off x="5247099" y="3976781"/>
                  <a:ext cx="258442"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p:cNvSpPr/>
                <p:nvPr/>
              </p:nvSpPr>
              <p:spPr>
                <a:xfrm>
                  <a:off x="6803920" y="3545092"/>
                  <a:ext cx="259142"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p:cNvSpPr/>
                <p:nvPr/>
              </p:nvSpPr>
              <p:spPr>
                <a:xfrm>
                  <a:off x="6803920" y="3976781"/>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矩形 180"/>
                <p:cNvSpPr/>
                <p:nvPr/>
              </p:nvSpPr>
              <p:spPr>
                <a:xfrm>
                  <a:off x="6100782" y="4840159"/>
                  <a:ext cx="1719131"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p:cNvSpPr/>
                <p:nvPr/>
              </p:nvSpPr>
              <p:spPr>
                <a:xfrm>
                  <a:off x="6100782" y="4408470"/>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p:cNvSpPr/>
                <p:nvPr/>
              </p:nvSpPr>
              <p:spPr>
                <a:xfrm>
                  <a:off x="7560684" y="4408470"/>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p:cNvSpPr/>
                <p:nvPr/>
              </p:nvSpPr>
              <p:spPr>
                <a:xfrm>
                  <a:off x="8244659" y="4407871"/>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p:cNvSpPr/>
                <p:nvPr/>
              </p:nvSpPr>
              <p:spPr>
                <a:xfrm>
                  <a:off x="5246312" y="4840159"/>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p:cNvSpPr/>
                <p:nvPr/>
              </p:nvSpPr>
              <p:spPr>
                <a:xfrm>
                  <a:off x="6100782" y="3976781"/>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p:cNvSpPr/>
                <p:nvPr/>
              </p:nvSpPr>
              <p:spPr>
                <a:xfrm>
                  <a:off x="7452320" y="4757136"/>
                  <a:ext cx="1656184" cy="23816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p:cNvSpPr/>
                <p:nvPr/>
              </p:nvSpPr>
              <p:spPr>
                <a:xfrm>
                  <a:off x="7560684" y="4840159"/>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p:cNvSpPr/>
                <p:nvPr/>
              </p:nvSpPr>
              <p:spPr>
                <a:xfrm>
                  <a:off x="4788024" y="4314631"/>
                  <a:ext cx="765284" cy="23816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p:cNvSpPr/>
                <p:nvPr/>
              </p:nvSpPr>
              <p:spPr>
                <a:xfrm>
                  <a:off x="5247099" y="4408470"/>
                  <a:ext cx="258442"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p:cNvSpPr/>
                <p:nvPr/>
              </p:nvSpPr>
              <p:spPr>
                <a:xfrm>
                  <a:off x="8244660" y="3976781"/>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p:cNvSpPr/>
                <p:nvPr/>
              </p:nvSpPr>
              <p:spPr>
                <a:xfrm>
                  <a:off x="6803833" y="3113403"/>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p:cNvSpPr/>
                <p:nvPr/>
              </p:nvSpPr>
              <p:spPr>
                <a:xfrm>
                  <a:off x="7363157" y="3431392"/>
                  <a:ext cx="1463002" cy="252287"/>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4" name="组合 193"/>
            <p:cNvGrpSpPr>
              <a:grpSpLocks noChangeAspect="1"/>
            </p:cNvGrpSpPr>
            <p:nvPr/>
          </p:nvGrpSpPr>
          <p:grpSpPr>
            <a:xfrm>
              <a:off x="7117342" y="5983177"/>
              <a:ext cx="1589585" cy="338554"/>
              <a:chOff x="5382373" y="5624109"/>
              <a:chExt cx="2930963" cy="624244"/>
            </a:xfrm>
          </p:grpSpPr>
          <p:sp>
            <p:nvSpPr>
              <p:cNvPr id="195" name="矩形 194"/>
              <p:cNvSpPr/>
              <p:nvPr/>
            </p:nvSpPr>
            <p:spPr>
              <a:xfrm>
                <a:off x="5382373" y="5710925"/>
                <a:ext cx="598565" cy="288032"/>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96" name="TextBox 195"/>
              <p:cNvSpPr txBox="1"/>
              <p:nvPr/>
            </p:nvSpPr>
            <p:spPr>
              <a:xfrm>
                <a:off x="6007058" y="5624109"/>
                <a:ext cx="2306278" cy="624244"/>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Metal-2 wire</a:t>
                </a:r>
                <a:endParaRPr lang="zh-CN" altLang="en-US" sz="1600" dirty="0">
                  <a:latin typeface="Calibri" panose="020F0502020204030204" pitchFamily="34" charset="0"/>
                  <a:cs typeface="Times New Roman" pitchFamily="18" charset="0"/>
                </a:endParaRPr>
              </a:p>
            </p:txBody>
          </p:sp>
        </p:grpSp>
        <p:grpSp>
          <p:nvGrpSpPr>
            <p:cNvPr id="55" name="组合 54"/>
            <p:cNvGrpSpPr/>
            <p:nvPr/>
          </p:nvGrpSpPr>
          <p:grpSpPr>
            <a:xfrm>
              <a:off x="3795260" y="3156283"/>
              <a:ext cx="2597151" cy="1707432"/>
              <a:chOff x="3998494" y="3156283"/>
              <a:chExt cx="2597151" cy="1707432"/>
            </a:xfrm>
          </p:grpSpPr>
          <p:grpSp>
            <p:nvGrpSpPr>
              <p:cNvPr id="68" name="组合 67"/>
              <p:cNvGrpSpPr>
                <a:grpSpLocks noChangeAspect="1"/>
              </p:cNvGrpSpPr>
              <p:nvPr/>
            </p:nvGrpSpPr>
            <p:grpSpPr>
              <a:xfrm>
                <a:off x="4448989" y="3265247"/>
                <a:ext cx="2146656" cy="1206477"/>
                <a:chOff x="539552" y="1124744"/>
                <a:chExt cx="8006882" cy="4500072"/>
              </a:xfrm>
            </p:grpSpPr>
            <p:grpSp>
              <p:nvGrpSpPr>
                <p:cNvPr id="69" name="组合 68"/>
                <p:cNvGrpSpPr/>
                <p:nvPr/>
              </p:nvGrpSpPr>
              <p:grpSpPr>
                <a:xfrm>
                  <a:off x="539552" y="1124744"/>
                  <a:ext cx="8006882" cy="4500072"/>
                  <a:chOff x="539552" y="1124744"/>
                  <a:chExt cx="8006882" cy="4500072"/>
                </a:xfrm>
              </p:grpSpPr>
              <p:sp>
                <p:nvSpPr>
                  <p:cNvPr id="71" name="矩形 39"/>
                  <p:cNvSpPr/>
                  <p:nvPr/>
                </p:nvSpPr>
                <p:spPr>
                  <a:xfrm>
                    <a:off x="2778362" y="3032528"/>
                    <a:ext cx="3638422" cy="2484704"/>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7315733" y="1929103"/>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4266506" y="1124744"/>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5450090" y="2281612"/>
                    <a:ext cx="3096344" cy="457200"/>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539552" y="2277879"/>
                    <a:ext cx="3096344" cy="457200"/>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969935" y="3032528"/>
                    <a:ext cx="548640" cy="2592288"/>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971600" y="3361608"/>
                    <a:ext cx="546975"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4266322" y="153432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4266506" y="2447968"/>
                    <a:ext cx="548456"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4266506"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971600" y="4275248"/>
                    <a:ext cx="546975"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778363" y="5188888"/>
                    <a:ext cx="3638422"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2778362" y="427524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5868144" y="427524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7315732" y="4273980"/>
                    <a:ext cx="548641"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969935" y="518888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7315733"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2778362"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矩形 69"/>
                <p:cNvSpPr/>
                <p:nvPr/>
              </p:nvSpPr>
              <p:spPr>
                <a:xfrm>
                  <a:off x="683567" y="3250467"/>
                  <a:ext cx="7488833" cy="61058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TextBox 89"/>
              <p:cNvSpPr txBox="1">
                <a:spLocks noChangeAspect="1"/>
              </p:cNvSpPr>
              <p:nvPr/>
            </p:nvSpPr>
            <p:spPr>
              <a:xfrm>
                <a:off x="5288920" y="4525161"/>
                <a:ext cx="466794" cy="338554"/>
              </a:xfrm>
              <a:prstGeom prst="rect">
                <a:avLst/>
              </a:prstGeom>
              <a:noFill/>
            </p:spPr>
            <p:txBody>
              <a:bodyPr wrap="none" rtlCol="0">
                <a:spAutoFit/>
              </a:bodyPr>
              <a:lstStyle/>
              <a:p>
                <a:r>
                  <a:rPr lang="en-US" altLang="zh-CN" sz="1600" dirty="0" smtClean="0">
                    <a:latin typeface="Cambria Math" panose="02040503050406030204" pitchFamily="18" charset="0"/>
                    <a:ea typeface="Cambria Math" panose="02040503050406030204" pitchFamily="18" charset="0"/>
                    <a:cs typeface="Times New Roman" pitchFamily="18" charset="0"/>
                  </a:rPr>
                  <a:t>(b)</a:t>
                </a:r>
                <a:endParaRPr lang="zh-CN" altLang="en-US" sz="1600" dirty="0">
                  <a:latin typeface="Cambria Math" panose="02040503050406030204" pitchFamily="18" charset="0"/>
                  <a:cs typeface="Times New Roman" pitchFamily="18" charset="0"/>
                </a:endParaRPr>
              </a:p>
            </p:txBody>
          </p:sp>
          <p:sp>
            <p:nvSpPr>
              <p:cNvPr id="197" name="TextBox 196"/>
              <p:cNvSpPr txBox="1">
                <a:spLocks noChangeAspect="1"/>
              </p:cNvSpPr>
              <p:nvPr/>
            </p:nvSpPr>
            <p:spPr>
              <a:xfrm>
                <a:off x="3998494" y="3198843"/>
                <a:ext cx="1180381" cy="272717"/>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Cell connection</a:t>
                </a:r>
                <a:endParaRPr lang="zh-CN" altLang="en-US" sz="1600" dirty="0">
                  <a:latin typeface="Calibri" panose="020F0502020204030204" pitchFamily="34" charset="0"/>
                  <a:cs typeface="Times New Roman" pitchFamily="18" charset="0"/>
                </a:endParaRPr>
              </a:p>
            </p:txBody>
          </p:sp>
          <p:sp>
            <p:nvSpPr>
              <p:cNvPr id="198" name="TextBox 197"/>
              <p:cNvSpPr txBox="1">
                <a:spLocks noChangeAspect="1"/>
              </p:cNvSpPr>
              <p:nvPr/>
            </p:nvSpPr>
            <p:spPr>
              <a:xfrm>
                <a:off x="5786978" y="3156283"/>
                <a:ext cx="730139" cy="272717"/>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Hit Point</a:t>
                </a:r>
                <a:endParaRPr lang="zh-CN" altLang="en-US" sz="1600" dirty="0">
                  <a:latin typeface="Calibri" panose="020F0502020204030204" pitchFamily="34" charset="0"/>
                  <a:cs typeface="Times New Roman" pitchFamily="18" charset="0"/>
                </a:endParaRPr>
              </a:p>
            </p:txBody>
          </p:sp>
          <p:cxnSp>
            <p:nvCxnSpPr>
              <p:cNvPr id="199" name="直接箭头连接符 198"/>
              <p:cNvCxnSpPr>
                <a:cxnSpLocks noChangeAspect="1"/>
              </p:cNvCxnSpPr>
              <p:nvPr/>
            </p:nvCxnSpPr>
            <p:spPr>
              <a:xfrm flipV="1">
                <a:off x="4864056" y="3446315"/>
                <a:ext cx="0" cy="130758"/>
              </a:xfrm>
              <a:prstGeom prst="straightConnector1">
                <a:avLst/>
              </a:prstGeom>
              <a:ln w="25400">
                <a:solidFill>
                  <a:schemeClr val="tx1"/>
                </a:solidFill>
                <a:headEnd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200" name="直接箭头连接符 199"/>
              <p:cNvCxnSpPr>
                <a:cxnSpLocks noChangeAspect="1"/>
                <a:stCxn id="78" idx="3"/>
              </p:cNvCxnSpPr>
              <p:nvPr/>
            </p:nvCxnSpPr>
            <p:spPr>
              <a:xfrm>
                <a:off x="5595232" y="3389720"/>
                <a:ext cx="201318" cy="0"/>
              </a:xfrm>
              <a:prstGeom prst="straightConnector1">
                <a:avLst/>
              </a:prstGeom>
              <a:ln w="25400">
                <a:solidFill>
                  <a:schemeClr val="tx1"/>
                </a:solidFill>
                <a:headEnd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a:cxnSpLocks noChangeAspect="1"/>
              </p:cNvCxnSpPr>
              <p:nvPr/>
            </p:nvCxnSpPr>
            <p:spPr>
              <a:xfrm>
                <a:off x="4539695" y="3930791"/>
                <a:ext cx="20131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a:cxnSpLocks noChangeAspect="1"/>
              </p:cNvCxnSpPr>
              <p:nvPr/>
            </p:nvCxnSpPr>
            <p:spPr>
              <a:xfrm>
                <a:off x="5026313" y="3930791"/>
                <a:ext cx="20131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5" name="直接箭头连接符 204"/>
              <p:cNvCxnSpPr>
                <a:cxnSpLocks noChangeAspect="1"/>
              </p:cNvCxnSpPr>
              <p:nvPr/>
            </p:nvCxnSpPr>
            <p:spPr>
              <a:xfrm flipH="1">
                <a:off x="5425100" y="3930791"/>
                <a:ext cx="20131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6" name="直接箭头连接符 205"/>
              <p:cNvCxnSpPr>
                <a:cxnSpLocks noChangeAspect="1"/>
              </p:cNvCxnSpPr>
              <p:nvPr/>
            </p:nvCxnSpPr>
            <p:spPr>
              <a:xfrm>
                <a:off x="6237997" y="3930791"/>
                <a:ext cx="20131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211" name="组合 210"/>
            <p:cNvGrpSpPr/>
            <p:nvPr/>
          </p:nvGrpSpPr>
          <p:grpSpPr>
            <a:xfrm>
              <a:off x="971600" y="4730459"/>
              <a:ext cx="2566199" cy="1965377"/>
              <a:chOff x="1095405" y="4730459"/>
              <a:chExt cx="2566199" cy="1965377"/>
            </a:xfrm>
          </p:grpSpPr>
          <p:sp>
            <p:nvSpPr>
              <p:cNvPr id="91" name="TextBox 90"/>
              <p:cNvSpPr txBox="1">
                <a:spLocks noChangeAspect="1"/>
              </p:cNvSpPr>
              <p:nvPr/>
            </p:nvSpPr>
            <p:spPr>
              <a:xfrm>
                <a:off x="2105059" y="6357282"/>
                <a:ext cx="444352" cy="338554"/>
              </a:xfrm>
              <a:prstGeom prst="rect">
                <a:avLst/>
              </a:prstGeom>
              <a:noFill/>
            </p:spPr>
            <p:txBody>
              <a:bodyPr wrap="none" rtlCol="0">
                <a:spAutoFit/>
              </a:bodyPr>
              <a:lstStyle/>
              <a:p>
                <a:r>
                  <a:rPr lang="en-US" altLang="zh-CN" sz="1600" dirty="0" smtClean="0">
                    <a:latin typeface="Cambria Math" panose="02040503050406030204" pitchFamily="18" charset="0"/>
                    <a:ea typeface="Cambria Math" panose="02040503050406030204" pitchFamily="18" charset="0"/>
                    <a:cs typeface="Times New Roman" pitchFamily="18" charset="0"/>
                  </a:rPr>
                  <a:t>(c)</a:t>
                </a:r>
                <a:endParaRPr lang="zh-CN" altLang="en-US" sz="1600" dirty="0">
                  <a:latin typeface="Cambria Math" panose="02040503050406030204" pitchFamily="18" charset="0"/>
                  <a:cs typeface="Times New Roman" pitchFamily="18" charset="0"/>
                </a:endParaRPr>
              </a:p>
            </p:txBody>
          </p:sp>
          <p:grpSp>
            <p:nvGrpSpPr>
              <p:cNvPr id="140" name="组合 139"/>
              <p:cNvGrpSpPr>
                <a:grpSpLocks noChangeAspect="1"/>
              </p:cNvGrpSpPr>
              <p:nvPr/>
            </p:nvGrpSpPr>
            <p:grpSpPr>
              <a:xfrm>
                <a:off x="1095405" y="5080740"/>
                <a:ext cx="2463660" cy="1232566"/>
                <a:chOff x="122524" y="2858494"/>
                <a:chExt cx="4372671" cy="2187638"/>
              </a:xfrm>
            </p:grpSpPr>
            <p:sp>
              <p:nvSpPr>
                <p:cNvPr id="141" name="矩形 140"/>
                <p:cNvSpPr/>
                <p:nvPr/>
              </p:nvSpPr>
              <p:spPr>
                <a:xfrm>
                  <a:off x="3347864" y="2894064"/>
                  <a:ext cx="1147331" cy="130205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p:cNvSpPr/>
                <p:nvPr/>
              </p:nvSpPr>
              <p:spPr>
                <a:xfrm>
                  <a:off x="1694511" y="2858494"/>
                  <a:ext cx="1190735" cy="94337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a:grpSpLocks noChangeAspect="1"/>
                </p:cNvGrpSpPr>
                <p:nvPr/>
              </p:nvGrpSpPr>
              <p:grpSpPr>
                <a:xfrm>
                  <a:off x="122524" y="2919877"/>
                  <a:ext cx="4320480" cy="2126255"/>
                  <a:chOff x="0" y="1124744"/>
                  <a:chExt cx="9144000" cy="4500072"/>
                </a:xfrm>
              </p:grpSpPr>
              <p:sp>
                <p:nvSpPr>
                  <p:cNvPr id="144" name="矩形 39"/>
                  <p:cNvSpPr/>
                  <p:nvPr/>
                </p:nvSpPr>
                <p:spPr>
                  <a:xfrm>
                    <a:off x="2778362" y="3032528"/>
                    <a:ext cx="3638422" cy="2484704"/>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p:cNvSpPr/>
                  <p:nvPr/>
                </p:nvSpPr>
                <p:spPr>
                  <a:xfrm>
                    <a:off x="7315733" y="1929103"/>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4266506" y="1124744"/>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5450090" y="2204864"/>
                    <a:ext cx="3096344" cy="533948"/>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539552" y="2204864"/>
                    <a:ext cx="3096344" cy="530215"/>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p:cNvSpPr/>
                  <p:nvPr/>
                </p:nvSpPr>
                <p:spPr>
                  <a:xfrm>
                    <a:off x="969935" y="3032528"/>
                    <a:ext cx="548640" cy="2592288"/>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971600" y="3361608"/>
                    <a:ext cx="546975"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p:cNvSpPr/>
                  <p:nvPr/>
                </p:nvSpPr>
                <p:spPr>
                  <a:xfrm>
                    <a:off x="4266506" y="2447968"/>
                    <a:ext cx="548456"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p:cNvSpPr/>
                  <p:nvPr/>
                </p:nvSpPr>
                <p:spPr>
                  <a:xfrm>
                    <a:off x="4266506"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p:cNvSpPr/>
                  <p:nvPr/>
                </p:nvSpPr>
                <p:spPr>
                  <a:xfrm>
                    <a:off x="2778363" y="5188888"/>
                    <a:ext cx="3638422"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p:cNvSpPr/>
                  <p:nvPr/>
                </p:nvSpPr>
                <p:spPr>
                  <a:xfrm>
                    <a:off x="2778362" y="427524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p:cNvSpPr/>
                  <p:nvPr/>
                </p:nvSpPr>
                <p:spPr>
                  <a:xfrm>
                    <a:off x="5868144" y="427524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p:cNvSpPr/>
                  <p:nvPr/>
                </p:nvSpPr>
                <p:spPr>
                  <a:xfrm>
                    <a:off x="7315732" y="4273980"/>
                    <a:ext cx="548641"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a:off x="969935" y="518888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矩形 157"/>
                  <p:cNvSpPr/>
                  <p:nvPr/>
                </p:nvSpPr>
                <p:spPr>
                  <a:xfrm>
                    <a:off x="2778362"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a:off x="5607011" y="5013176"/>
                    <a:ext cx="3536989"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a:off x="5868144" y="5188888"/>
                    <a:ext cx="548640"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a:off x="0" y="4076645"/>
                    <a:ext cx="1797011"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p:cNvSpPr/>
                  <p:nvPr/>
                </p:nvSpPr>
                <p:spPr>
                  <a:xfrm>
                    <a:off x="971600" y="4275248"/>
                    <a:ext cx="546975"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7053967" y="3164272"/>
                    <a:ext cx="2090033"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7315733" y="3361608"/>
                    <a:ext cx="548640"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4063599" y="1336992"/>
                    <a:ext cx="5080401"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p:cNvSpPr/>
                  <p:nvPr/>
                </p:nvSpPr>
                <p:spPr>
                  <a:xfrm>
                    <a:off x="4266322" y="1534328"/>
                    <a:ext cx="548640"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1" name="TextBox 200"/>
              <p:cNvSpPr txBox="1">
                <a:spLocks noChangeAspect="1"/>
              </p:cNvSpPr>
              <p:nvPr/>
            </p:nvSpPr>
            <p:spPr>
              <a:xfrm>
                <a:off x="2836221" y="4730459"/>
                <a:ext cx="825383" cy="272717"/>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Pin access</a:t>
                </a:r>
                <a:endParaRPr lang="zh-CN" altLang="en-US" sz="1600" dirty="0">
                  <a:latin typeface="Calibri" panose="020F0502020204030204" pitchFamily="34" charset="0"/>
                  <a:cs typeface="Times New Roman" pitchFamily="18" charset="0"/>
                </a:endParaRPr>
              </a:p>
            </p:txBody>
          </p:sp>
          <p:cxnSp>
            <p:nvCxnSpPr>
              <p:cNvPr id="202" name="直接箭头连接符 201"/>
              <p:cNvCxnSpPr>
                <a:cxnSpLocks noChangeAspect="1"/>
              </p:cNvCxnSpPr>
              <p:nvPr/>
            </p:nvCxnSpPr>
            <p:spPr>
              <a:xfrm flipV="1">
                <a:off x="3255645" y="4989652"/>
                <a:ext cx="0" cy="182176"/>
              </a:xfrm>
              <a:prstGeom prst="straightConnector1">
                <a:avLst/>
              </a:prstGeom>
              <a:ln w="25400">
                <a:solidFill>
                  <a:schemeClr val="tx1"/>
                </a:solidFill>
                <a:headEnd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207" name="直接箭头连接符 206"/>
              <p:cNvCxnSpPr>
                <a:cxnSpLocks noChangeAspect="1"/>
              </p:cNvCxnSpPr>
              <p:nvPr/>
            </p:nvCxnSpPr>
            <p:spPr>
              <a:xfrm>
                <a:off x="1337137" y="5843767"/>
                <a:ext cx="20131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a:cxnSpLocks noChangeAspect="1"/>
              </p:cNvCxnSpPr>
              <p:nvPr/>
            </p:nvCxnSpPr>
            <p:spPr>
              <a:xfrm flipH="1">
                <a:off x="2607573" y="6093438"/>
                <a:ext cx="20131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9" name="直接箭头连接符 208"/>
              <p:cNvCxnSpPr>
                <a:cxnSpLocks noChangeAspect="1"/>
              </p:cNvCxnSpPr>
              <p:nvPr/>
            </p:nvCxnSpPr>
            <p:spPr>
              <a:xfrm flipH="1">
                <a:off x="2990763" y="5608655"/>
                <a:ext cx="20131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a:cxnSpLocks noChangeAspect="1"/>
              </p:cNvCxnSpPr>
              <p:nvPr/>
            </p:nvCxnSpPr>
            <p:spPr>
              <a:xfrm flipH="1">
                <a:off x="2226576" y="5122480"/>
                <a:ext cx="20131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12290167"/>
      </p:ext>
    </p:extLst>
  </p:cSld>
  <p:clrMapOvr>
    <a:masterClrMapping/>
  </p:clrMapOvr>
  <mc:AlternateContent xmlns:mc="http://schemas.openxmlformats.org/markup-compatibility/2006" xmlns:p14="http://schemas.microsoft.com/office/powerpoint/2010/main">
    <mc:Choice Requires="p14">
      <p:transition spd="slow" p14:dur="2000" advTm="181040"/>
    </mc:Choice>
    <mc:Fallback xmlns="">
      <p:transition spd="slow" advTm="18104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Proposed Solution</a:t>
            </a:r>
            <a:endParaRPr lang="en-US" dirty="0"/>
          </a:p>
        </p:txBody>
      </p:sp>
      <p:grpSp>
        <p:nvGrpSpPr>
          <p:cNvPr id="64" name="组合 63"/>
          <p:cNvGrpSpPr/>
          <p:nvPr/>
        </p:nvGrpSpPr>
        <p:grpSpPr>
          <a:xfrm>
            <a:off x="827584" y="1052736"/>
            <a:ext cx="7866581" cy="5195671"/>
            <a:chOff x="903739" y="1380482"/>
            <a:chExt cx="7866581" cy="5195671"/>
          </a:xfrm>
        </p:grpSpPr>
        <p:grpSp>
          <p:nvGrpSpPr>
            <p:cNvPr id="60" name="组合 59"/>
            <p:cNvGrpSpPr/>
            <p:nvPr/>
          </p:nvGrpSpPr>
          <p:grpSpPr>
            <a:xfrm>
              <a:off x="5206004" y="4437112"/>
              <a:ext cx="3564316" cy="1822692"/>
              <a:chOff x="7938973" y="2667092"/>
              <a:chExt cx="3564316" cy="1822692"/>
            </a:xfrm>
          </p:grpSpPr>
          <p:sp>
            <p:nvSpPr>
              <p:cNvPr id="5" name="矩形 4"/>
              <p:cNvSpPr/>
              <p:nvPr/>
            </p:nvSpPr>
            <p:spPr bwMode="auto">
              <a:xfrm>
                <a:off x="7938973" y="2667092"/>
                <a:ext cx="3564316" cy="1822692"/>
              </a:xfrm>
              <a:prstGeom prst="rect">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zh-CN" sz="2000" b="1" dirty="0" smtClean="0">
                    <a:latin typeface="Arial" charset="0"/>
                    <a:cs typeface="Arial" charset="0"/>
                  </a:rPr>
                  <a:t>PAO</a:t>
                </a:r>
                <a:endParaRPr lang="zh-CN" altLang="en-US" sz="2000" b="1" dirty="0">
                  <a:latin typeface="Arial" charset="0"/>
                  <a:cs typeface="Arial" charset="0"/>
                </a:endParaRPr>
              </a:p>
            </p:txBody>
          </p:sp>
          <p:grpSp>
            <p:nvGrpSpPr>
              <p:cNvPr id="23" name="组合 22"/>
              <p:cNvGrpSpPr/>
              <p:nvPr/>
            </p:nvGrpSpPr>
            <p:grpSpPr>
              <a:xfrm>
                <a:off x="8064471" y="4039716"/>
                <a:ext cx="3312205" cy="307777"/>
                <a:chOff x="1890473" y="5976276"/>
                <a:chExt cx="5011570" cy="465686"/>
              </a:xfrm>
            </p:grpSpPr>
            <p:sp>
              <p:nvSpPr>
                <p:cNvPr id="30" name="矩形 29"/>
                <p:cNvSpPr/>
                <p:nvPr/>
              </p:nvSpPr>
              <p:spPr bwMode="auto">
                <a:xfrm>
                  <a:off x="1890473" y="5977376"/>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31" name="TextBox 30"/>
                <p:cNvSpPr txBox="1"/>
                <p:nvPr/>
              </p:nvSpPr>
              <p:spPr>
                <a:xfrm>
                  <a:off x="3031753" y="5976276"/>
                  <a:ext cx="2729011" cy="465686"/>
                </a:xfrm>
                <a:prstGeom prst="rect">
                  <a:avLst/>
                </a:prstGeom>
                <a:noFill/>
              </p:spPr>
              <p:txBody>
                <a:bodyPr wrap="none" rtlCol="0">
                  <a:spAutoFit/>
                </a:bodyPr>
                <a:lstStyle/>
                <a:p>
                  <a:r>
                    <a:rPr lang="en-US" altLang="zh-CN" sz="1400" dirty="0" smtClean="0"/>
                    <a:t>3: MILP optimization</a:t>
                  </a:r>
                  <a:endParaRPr lang="zh-CN" altLang="en-US" sz="1400" dirty="0"/>
                </a:p>
              </p:txBody>
            </p:sp>
          </p:grpSp>
          <p:grpSp>
            <p:nvGrpSpPr>
              <p:cNvPr id="24" name="组合 23"/>
              <p:cNvGrpSpPr/>
              <p:nvPr/>
            </p:nvGrpSpPr>
            <p:grpSpPr>
              <a:xfrm>
                <a:off x="8064471" y="3047180"/>
                <a:ext cx="3312205" cy="311413"/>
                <a:chOff x="1802145" y="3886200"/>
                <a:chExt cx="5011570" cy="471187"/>
              </a:xfrm>
            </p:grpSpPr>
            <p:sp>
              <p:nvSpPr>
                <p:cNvPr id="28" name="矩形 27"/>
                <p:cNvSpPr/>
                <p:nvPr/>
              </p:nvSpPr>
              <p:spPr bwMode="auto">
                <a:xfrm>
                  <a:off x="1802145" y="3886200"/>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9" name="TextBox 28"/>
                <p:cNvSpPr txBox="1"/>
                <p:nvPr/>
              </p:nvSpPr>
              <p:spPr>
                <a:xfrm>
                  <a:off x="2083556" y="3891701"/>
                  <a:ext cx="4448746" cy="465686"/>
                </a:xfrm>
                <a:prstGeom prst="rect">
                  <a:avLst/>
                </a:prstGeom>
                <a:noFill/>
              </p:spPr>
              <p:txBody>
                <a:bodyPr wrap="none" rtlCol="0">
                  <a:spAutoFit/>
                </a:bodyPr>
                <a:lstStyle/>
                <a:p>
                  <a:r>
                    <a:rPr lang="en-US" altLang="zh-CN" sz="1400" dirty="0"/>
                    <a:t>1</a:t>
                  </a:r>
                  <a:r>
                    <a:rPr lang="en-US" altLang="zh-CN" sz="1400" dirty="0" smtClean="0"/>
                    <a:t>: Line-end extension minimization</a:t>
                  </a:r>
                  <a:endParaRPr lang="zh-CN" altLang="en-US" sz="1400" dirty="0"/>
                </a:p>
              </p:txBody>
            </p:sp>
          </p:grpSp>
          <p:grpSp>
            <p:nvGrpSpPr>
              <p:cNvPr id="25" name="组合 24"/>
              <p:cNvGrpSpPr/>
              <p:nvPr/>
            </p:nvGrpSpPr>
            <p:grpSpPr>
              <a:xfrm>
                <a:off x="8064470" y="3543810"/>
                <a:ext cx="3312207" cy="311414"/>
                <a:chOff x="1892737" y="5073134"/>
                <a:chExt cx="5011570" cy="471189"/>
              </a:xfrm>
            </p:grpSpPr>
            <p:sp>
              <p:nvSpPr>
                <p:cNvPr id="26" name="矩形 25"/>
                <p:cNvSpPr/>
                <p:nvPr/>
              </p:nvSpPr>
              <p:spPr bwMode="auto">
                <a:xfrm>
                  <a:off x="1892737" y="5073134"/>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7" name="TextBox 26"/>
                <p:cNvSpPr txBox="1"/>
                <p:nvPr/>
              </p:nvSpPr>
              <p:spPr>
                <a:xfrm>
                  <a:off x="2550092" y="5078637"/>
                  <a:ext cx="3696858" cy="465686"/>
                </a:xfrm>
                <a:prstGeom prst="rect">
                  <a:avLst/>
                </a:prstGeom>
                <a:noFill/>
              </p:spPr>
              <p:txBody>
                <a:bodyPr wrap="none" rtlCol="0">
                  <a:spAutoFit/>
                </a:bodyPr>
                <a:lstStyle/>
                <a:p>
                  <a:r>
                    <a:rPr lang="en-US" altLang="zh-CN" sz="1400" dirty="0" smtClean="0"/>
                    <a:t>2: Rules to linear constraints</a:t>
                  </a:r>
                  <a:endParaRPr lang="zh-CN" altLang="en-US" sz="1400" dirty="0"/>
                </a:p>
              </p:txBody>
            </p:sp>
          </p:grpSp>
        </p:grpSp>
        <p:grpSp>
          <p:nvGrpSpPr>
            <p:cNvPr id="62" name="组合 61"/>
            <p:cNvGrpSpPr/>
            <p:nvPr/>
          </p:nvGrpSpPr>
          <p:grpSpPr>
            <a:xfrm>
              <a:off x="903739" y="1380482"/>
              <a:ext cx="4032449" cy="5195671"/>
              <a:chOff x="1763687" y="1401680"/>
              <a:chExt cx="4032449" cy="5195671"/>
            </a:xfrm>
          </p:grpSpPr>
          <p:sp>
            <p:nvSpPr>
              <p:cNvPr id="4" name="圆角矩形 3"/>
              <p:cNvSpPr/>
              <p:nvPr/>
            </p:nvSpPr>
            <p:spPr bwMode="auto">
              <a:xfrm>
                <a:off x="1763687" y="2359026"/>
                <a:ext cx="4032449" cy="4238325"/>
              </a:xfrm>
              <a:prstGeom prst="roundRect">
                <a:avLst/>
              </a:prstGeom>
              <a:solidFill>
                <a:srgbClr val="3366F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zh-CN" sz="2400" b="1" dirty="0" smtClean="0">
                    <a:latin typeface="Times New Roman" pitchFamily="18" charset="0"/>
                    <a:cs typeface="Times New Roman" pitchFamily="18" charset="0"/>
                  </a:rPr>
                  <a:t>PICO</a:t>
                </a:r>
                <a:endParaRPr lang="zh-CN" altLang="en-US" sz="2400" b="1" dirty="0">
                  <a:latin typeface="Times New Roman" pitchFamily="18" charset="0"/>
                  <a:cs typeface="Times New Roman" pitchFamily="18" charset="0"/>
                </a:endParaRPr>
              </a:p>
            </p:txBody>
          </p:sp>
          <p:grpSp>
            <p:nvGrpSpPr>
              <p:cNvPr id="61" name="组合 60"/>
              <p:cNvGrpSpPr/>
              <p:nvPr/>
            </p:nvGrpSpPr>
            <p:grpSpPr>
              <a:xfrm>
                <a:off x="2229628" y="1401680"/>
                <a:ext cx="3100566" cy="4894632"/>
                <a:chOff x="2254759" y="1401680"/>
                <a:chExt cx="3100566" cy="4894632"/>
              </a:xfrm>
            </p:grpSpPr>
            <p:sp>
              <p:nvSpPr>
                <p:cNvPr id="50" name="流程图: 过程 49"/>
                <p:cNvSpPr/>
                <p:nvPr/>
              </p:nvSpPr>
              <p:spPr bwMode="auto">
                <a:xfrm>
                  <a:off x="2987824" y="2530396"/>
                  <a:ext cx="1634436" cy="762882"/>
                </a:xfrm>
                <a:prstGeom prst="flowChartProcess">
                  <a:avLst/>
                </a:prstGeom>
                <a:solidFill>
                  <a:schemeClr val="bg1">
                    <a:lumMod val="95000"/>
                  </a:scheme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sz="2000" dirty="0"/>
                    <a:t>I/O Pins</a:t>
                  </a:r>
                </a:p>
                <a:p>
                  <a:pPr algn="ctr"/>
                  <a:r>
                    <a:rPr lang="en-US" altLang="zh-CN" sz="2000" dirty="0"/>
                    <a:t>Hit Points</a:t>
                  </a:r>
                  <a:endParaRPr lang="zh-CN" altLang="en-US" sz="2000" dirty="0"/>
                </a:p>
              </p:txBody>
            </p:sp>
            <p:sp>
              <p:nvSpPr>
                <p:cNvPr id="49" name="流程图: 准备 48"/>
                <p:cNvSpPr/>
                <p:nvPr/>
              </p:nvSpPr>
              <p:spPr bwMode="auto">
                <a:xfrm>
                  <a:off x="2796930" y="1401680"/>
                  <a:ext cx="2016225" cy="785979"/>
                </a:xfrm>
                <a:prstGeom prst="flowChartPreparation">
                  <a:avLst/>
                </a:prstGeom>
                <a:solidFill>
                  <a:schemeClr val="bg1">
                    <a:lumMod val="95000"/>
                  </a:scheme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sz="2000" dirty="0"/>
                    <a:t>Cell Layout</a:t>
                  </a:r>
                  <a:endParaRPr lang="zh-CN" altLang="en-US" sz="2000" dirty="0"/>
                </a:p>
              </p:txBody>
            </p:sp>
            <p:sp>
              <p:nvSpPr>
                <p:cNvPr id="48" name="下箭头 47"/>
                <p:cNvSpPr/>
                <p:nvPr/>
              </p:nvSpPr>
              <p:spPr bwMode="auto">
                <a:xfrm>
                  <a:off x="3693276" y="2191379"/>
                  <a:ext cx="223532" cy="335297"/>
                </a:xfrm>
                <a:prstGeom prst="downArrow">
                  <a:avLst>
                    <a:gd name="adj1" fmla="val 50000"/>
                    <a:gd name="adj2" fmla="val 85618"/>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2471985" y="3636015"/>
                  <a:ext cx="2666114" cy="707886"/>
                </a:xfrm>
                <a:prstGeom prst="rect">
                  <a:avLst/>
                </a:prstGeom>
                <a:solidFill>
                  <a:schemeClr val="bg1">
                    <a:lumMod val="95000"/>
                  </a:schemeClr>
                </a:solidFill>
                <a:ln w="25400">
                  <a:solidFill>
                    <a:schemeClr val="tx1"/>
                  </a:solidFill>
                </a:ln>
              </p:spPr>
              <p:txBody>
                <a:bodyPr wrap="none" rtlCol="0">
                  <a:spAutoFit/>
                </a:bodyPr>
                <a:lstStyle/>
                <a:p>
                  <a:pPr algn="ctr"/>
                  <a:r>
                    <a:rPr lang="en-US" altLang="zh-CN" sz="2000" dirty="0" smtClean="0"/>
                    <a:t>Hit </a:t>
                  </a:r>
                  <a:r>
                    <a:rPr lang="en-US" altLang="zh-CN" sz="2000" dirty="0"/>
                    <a:t>Point </a:t>
                  </a:r>
                  <a:r>
                    <a:rPr lang="en-US" altLang="zh-CN" sz="2000" dirty="0" smtClean="0"/>
                    <a:t>Combination</a:t>
                  </a:r>
                </a:p>
                <a:p>
                  <a:pPr algn="ctr"/>
                  <a:r>
                    <a:rPr lang="en-US" altLang="zh-CN" sz="2000" dirty="0" smtClean="0"/>
                    <a:t>search </a:t>
                  </a:r>
                  <a:r>
                    <a:rPr lang="en-US" altLang="zh-CN" sz="2000" dirty="0"/>
                    <a:t>tree</a:t>
                  </a:r>
                  <a:endParaRPr lang="zh-CN" altLang="en-US" sz="2000" dirty="0"/>
                </a:p>
              </p:txBody>
            </p:sp>
            <p:sp>
              <p:nvSpPr>
                <p:cNvPr id="53" name="流程图: 过程 52"/>
                <p:cNvSpPr/>
                <p:nvPr/>
              </p:nvSpPr>
              <p:spPr bwMode="auto">
                <a:xfrm>
                  <a:off x="2471986" y="4686638"/>
                  <a:ext cx="2666113" cy="762882"/>
                </a:xfrm>
                <a:prstGeom prst="flowChartProcess">
                  <a:avLst/>
                </a:prstGeom>
                <a:solidFill>
                  <a:schemeClr val="bg1">
                    <a:lumMod val="95000"/>
                  </a:scheme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sz="2000" dirty="0" smtClean="0"/>
                    <a:t>Backtracking</a:t>
                  </a:r>
                </a:p>
                <a:p>
                  <a:pPr algn="ctr"/>
                  <a:r>
                    <a:rPr lang="en-US" altLang="zh-CN" sz="2000" dirty="0" smtClean="0"/>
                    <a:t>reduce </a:t>
                  </a:r>
                  <a:r>
                    <a:rPr lang="en-US" altLang="zh-CN" sz="2000" dirty="0"/>
                    <a:t>search space</a:t>
                  </a:r>
                  <a:endParaRPr lang="zh-CN" altLang="en-US" sz="2000" dirty="0"/>
                </a:p>
              </p:txBody>
            </p:sp>
            <p:sp>
              <p:nvSpPr>
                <p:cNvPr id="54" name="流程图: 过程 53"/>
                <p:cNvSpPr/>
                <p:nvPr/>
              </p:nvSpPr>
              <p:spPr bwMode="auto">
                <a:xfrm>
                  <a:off x="2254759" y="5792256"/>
                  <a:ext cx="3100566" cy="504056"/>
                </a:xfrm>
                <a:prstGeom prst="flowChartProcess">
                  <a:avLst/>
                </a:prstGeom>
                <a:solidFill>
                  <a:schemeClr val="bg1">
                    <a:lumMod val="95000"/>
                  </a:scheme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sz="2000" u="sng" dirty="0" smtClean="0"/>
                    <a:t>P</a:t>
                  </a:r>
                  <a:r>
                    <a:rPr lang="en-US" altLang="zh-CN" sz="2000" dirty="0" smtClean="0"/>
                    <a:t>in </a:t>
                  </a:r>
                  <a:r>
                    <a:rPr lang="en-US" altLang="zh-CN" sz="2000" u="sng" dirty="0" smtClean="0"/>
                    <a:t>A</a:t>
                  </a:r>
                  <a:r>
                    <a:rPr lang="en-US" altLang="zh-CN" sz="2000" dirty="0" smtClean="0"/>
                    <a:t>ccess </a:t>
                  </a:r>
                  <a:r>
                    <a:rPr lang="en-US" altLang="zh-CN" sz="2000" u="sng" dirty="0" smtClean="0"/>
                    <a:t>O</a:t>
                  </a:r>
                  <a:r>
                    <a:rPr lang="en-US" altLang="zh-CN" sz="2000" dirty="0" smtClean="0"/>
                    <a:t>ptimization</a:t>
                  </a:r>
                  <a:endParaRPr lang="zh-CN" altLang="en-US" sz="2000" dirty="0"/>
                </a:p>
              </p:txBody>
            </p:sp>
            <p:sp>
              <p:nvSpPr>
                <p:cNvPr id="57" name="下箭头 56"/>
                <p:cNvSpPr/>
                <p:nvPr/>
              </p:nvSpPr>
              <p:spPr bwMode="auto">
                <a:xfrm>
                  <a:off x="3693276" y="3296998"/>
                  <a:ext cx="223532" cy="335297"/>
                </a:xfrm>
                <a:prstGeom prst="downArrow">
                  <a:avLst>
                    <a:gd name="adj1" fmla="val 50000"/>
                    <a:gd name="adj2" fmla="val 85618"/>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8" name="下箭头 57"/>
                <p:cNvSpPr/>
                <p:nvPr/>
              </p:nvSpPr>
              <p:spPr bwMode="auto">
                <a:xfrm>
                  <a:off x="3693276" y="4347621"/>
                  <a:ext cx="223532" cy="335297"/>
                </a:xfrm>
                <a:prstGeom prst="downArrow">
                  <a:avLst>
                    <a:gd name="adj1" fmla="val 50000"/>
                    <a:gd name="adj2" fmla="val 85618"/>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9" name="下箭头 58"/>
                <p:cNvSpPr/>
                <p:nvPr/>
              </p:nvSpPr>
              <p:spPr bwMode="auto">
                <a:xfrm>
                  <a:off x="3693276" y="5453240"/>
                  <a:ext cx="223532" cy="335297"/>
                </a:xfrm>
                <a:prstGeom prst="downArrow">
                  <a:avLst>
                    <a:gd name="adj1" fmla="val 50000"/>
                    <a:gd name="adj2" fmla="val 85618"/>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sp>
          <p:nvSpPr>
            <p:cNvPr id="63" name="流程图: 手动操作 62"/>
            <p:cNvSpPr/>
            <p:nvPr/>
          </p:nvSpPr>
          <p:spPr bwMode="auto">
            <a:xfrm rot="5400000">
              <a:off x="3926158" y="4981202"/>
              <a:ext cx="1838001" cy="7498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23715"/>
                <a:gd name="connsiteY0" fmla="*/ 0 h 10190"/>
                <a:gd name="connsiteX1" fmla="*/ 23715 w 23715"/>
                <a:gd name="connsiteY1" fmla="*/ 190 h 10190"/>
                <a:gd name="connsiteX2" fmla="*/ 21715 w 23715"/>
                <a:gd name="connsiteY2" fmla="*/ 10190 h 10190"/>
                <a:gd name="connsiteX3" fmla="*/ 15715 w 23715"/>
                <a:gd name="connsiteY3" fmla="*/ 10190 h 10190"/>
                <a:gd name="connsiteX4" fmla="*/ 0 w 23715"/>
                <a:gd name="connsiteY4" fmla="*/ 0 h 10190"/>
                <a:gd name="connsiteX0" fmla="*/ 0 w 21715"/>
                <a:gd name="connsiteY0" fmla="*/ 0 h 10190"/>
                <a:gd name="connsiteX1" fmla="*/ 21486 w 21715"/>
                <a:gd name="connsiteY1" fmla="*/ 190 h 10190"/>
                <a:gd name="connsiteX2" fmla="*/ 21715 w 21715"/>
                <a:gd name="connsiteY2" fmla="*/ 10190 h 10190"/>
                <a:gd name="connsiteX3" fmla="*/ 15715 w 21715"/>
                <a:gd name="connsiteY3" fmla="*/ 10190 h 10190"/>
                <a:gd name="connsiteX4" fmla="*/ 0 w 21715"/>
                <a:gd name="connsiteY4" fmla="*/ 0 h 1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5" h="10190">
                  <a:moveTo>
                    <a:pt x="0" y="0"/>
                  </a:moveTo>
                  <a:lnTo>
                    <a:pt x="21486" y="190"/>
                  </a:lnTo>
                  <a:cubicBezTo>
                    <a:pt x="21562" y="3523"/>
                    <a:pt x="21639" y="6857"/>
                    <a:pt x="21715" y="10190"/>
                  </a:cubicBezTo>
                  <a:lnTo>
                    <a:pt x="15715" y="10190"/>
                  </a:lnTo>
                  <a:lnTo>
                    <a:pt x="0" y="0"/>
                  </a:lnTo>
                  <a:close/>
                </a:path>
              </a:pathLst>
            </a:cu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4205077599"/>
      </p:ext>
    </p:extLst>
  </p:cSld>
  <p:clrMapOvr>
    <a:masterClrMapping/>
  </p:clrMapOvr>
  <mc:AlternateContent xmlns:mc="http://schemas.openxmlformats.org/markup-compatibility/2006" xmlns:p14="http://schemas.microsoft.com/office/powerpoint/2010/main">
    <mc:Choice Requires="p14">
      <p:transition spd="slow" p14:dur="2000" advTm="33188"/>
    </mc:Choice>
    <mc:Fallback xmlns="">
      <p:transition spd="slow" advTm="3318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Backtracking for all Hit Points</a:t>
            </a:r>
            <a:endParaRPr lang="en-US" altLang="zh-CN"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Search tree construction</a:t>
                </a:r>
              </a:p>
              <a:p>
                <a:pPr lvl="1"/>
                <a:r>
                  <a:rPr lang="en-US" altLang="zh-CN" dirty="0" smtClean="0"/>
                  <a:t>Level </a:t>
                </a:r>
                <a14:m>
                  <m:oMath xmlns:m="http://schemas.openxmlformats.org/officeDocument/2006/math">
                    <m:r>
                      <a:rPr lang="en-US" altLang="zh-CN" b="0" i="1" smtClean="0">
                        <a:latin typeface="Cambria Math"/>
                      </a:rPr>
                      <m:t>𝑖</m:t>
                    </m:r>
                  </m:oMath>
                </a14:m>
                <a:r>
                  <a:rPr lang="en-US" altLang="zh-CN" dirty="0" smtClean="0"/>
                  <a:t>: hit points for </a:t>
                </a:r>
                <a14:m>
                  <m:oMath xmlns:m="http://schemas.openxmlformats.org/officeDocument/2006/math">
                    <m:sSub>
                      <m:sSubPr>
                        <m:ctrlPr>
                          <a:rPr lang="en-US" altLang="zh-CN" b="0" i="1" smtClean="0">
                            <a:latin typeface="Cambria Math"/>
                          </a:rPr>
                        </m:ctrlPr>
                      </m:sSubPr>
                      <m:e>
                        <m:r>
                          <a:rPr lang="en-US" altLang="zh-CN" b="0" i="1" smtClean="0">
                            <a:latin typeface="Cambria Math"/>
                          </a:rPr>
                          <m:t>𝑖</m:t>
                        </m:r>
                      </m:e>
                      <m:sub>
                        <m:r>
                          <a:rPr lang="en-US" altLang="zh-CN" b="0" i="1" smtClean="0">
                            <a:latin typeface="Cambria Math"/>
                          </a:rPr>
                          <m:t>𝑡h</m:t>
                        </m:r>
                      </m:sub>
                    </m:sSub>
                  </m:oMath>
                </a14:m>
                <a:r>
                  <a:rPr lang="en-US" altLang="zh-CN" dirty="0" smtClean="0"/>
                  <a:t> I/O pin </a:t>
                </a:r>
              </a:p>
              <a:p>
                <a:r>
                  <a:rPr lang="en-US" altLang="zh-CN" dirty="0"/>
                  <a:t>P</a:t>
                </a:r>
                <a:r>
                  <a:rPr lang="en-US" altLang="zh-CN" dirty="0" smtClean="0"/>
                  <a:t>ath from root to leaf</a:t>
                </a:r>
              </a:p>
              <a:p>
                <a:pPr lvl="1"/>
                <a:r>
                  <a:rPr lang="en-US" altLang="zh-CN" dirty="0" smtClean="0"/>
                  <a:t>Hit point combination</a:t>
                </a:r>
              </a:p>
              <a:p>
                <a:r>
                  <a:rPr lang="en-US" altLang="zh-CN" dirty="0" smtClean="0"/>
                  <a:t>PAO on each path</a:t>
                </a:r>
              </a:p>
              <a:p>
                <a:r>
                  <a:rPr lang="en-US" altLang="zh-CN" dirty="0" smtClean="0"/>
                  <a:t>Reduce solution space</a:t>
                </a:r>
              </a:p>
              <a:p>
                <a:pPr lvl="1"/>
                <a:r>
                  <a:rPr lang="en-US" altLang="zh-CN" dirty="0" smtClean="0"/>
                  <a:t>Check heuristics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143"/>
                </a:stretch>
              </a:blipFill>
            </p:spPr>
            <p:txBody>
              <a:bodyPr/>
              <a:lstStyle/>
              <a:p>
                <a:r>
                  <a:rPr lang="en-US">
                    <a:noFill/>
                  </a:rPr>
                  <a:t> </a:t>
                </a:r>
              </a:p>
            </p:txBody>
          </p:sp>
        </mc:Fallback>
      </mc:AlternateContent>
      <p:grpSp>
        <p:nvGrpSpPr>
          <p:cNvPr id="38" name="组合 37"/>
          <p:cNvGrpSpPr/>
          <p:nvPr/>
        </p:nvGrpSpPr>
        <p:grpSpPr>
          <a:xfrm>
            <a:off x="3131840" y="2734283"/>
            <a:ext cx="5637543" cy="3214997"/>
            <a:chOff x="-36512" y="1052736"/>
            <a:chExt cx="8928992" cy="4896544"/>
          </a:xfrm>
        </p:grpSpPr>
        <p:sp>
          <p:nvSpPr>
            <p:cNvPr id="39" name="椭圆 38"/>
            <p:cNvSpPr/>
            <p:nvPr/>
          </p:nvSpPr>
          <p:spPr>
            <a:xfrm>
              <a:off x="6609928" y="1052736"/>
              <a:ext cx="457200" cy="457200"/>
            </a:xfrm>
            <a:prstGeom prst="ellipse">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40" name="椭圆 39"/>
            <p:cNvSpPr/>
            <p:nvPr/>
          </p:nvSpPr>
          <p:spPr>
            <a:xfrm>
              <a:off x="4768440" y="2172006"/>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41" name="椭圆 40"/>
            <p:cNvSpPr/>
            <p:nvPr/>
          </p:nvSpPr>
          <p:spPr>
            <a:xfrm>
              <a:off x="8435280" y="2177739"/>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42" name="椭圆 41"/>
            <p:cNvSpPr/>
            <p:nvPr/>
          </p:nvSpPr>
          <p:spPr>
            <a:xfrm>
              <a:off x="6275040" y="2172006"/>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43" name="椭圆 42"/>
            <p:cNvSpPr/>
            <p:nvPr/>
          </p:nvSpPr>
          <p:spPr>
            <a:xfrm>
              <a:off x="6145752" y="3043808"/>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44" name="椭圆 43"/>
            <p:cNvSpPr/>
            <p:nvPr/>
          </p:nvSpPr>
          <p:spPr>
            <a:xfrm>
              <a:off x="4517807" y="3043808"/>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45" name="椭圆 44"/>
            <p:cNvSpPr/>
            <p:nvPr/>
          </p:nvSpPr>
          <p:spPr>
            <a:xfrm>
              <a:off x="3463667" y="3043808"/>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46" name="椭圆 45"/>
            <p:cNvSpPr/>
            <p:nvPr/>
          </p:nvSpPr>
          <p:spPr>
            <a:xfrm>
              <a:off x="2340339" y="3979912"/>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47" name="椭圆 46"/>
            <p:cNvSpPr/>
            <p:nvPr/>
          </p:nvSpPr>
          <p:spPr>
            <a:xfrm>
              <a:off x="4411572" y="3979912"/>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48" name="椭圆 47"/>
            <p:cNvSpPr/>
            <p:nvPr/>
          </p:nvSpPr>
          <p:spPr>
            <a:xfrm>
              <a:off x="3225958" y="3979912"/>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49" name="椭圆 48"/>
            <p:cNvSpPr/>
            <p:nvPr/>
          </p:nvSpPr>
          <p:spPr>
            <a:xfrm>
              <a:off x="1092836" y="5492080"/>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50" name="椭圆 49"/>
            <p:cNvSpPr/>
            <p:nvPr/>
          </p:nvSpPr>
          <p:spPr>
            <a:xfrm>
              <a:off x="2965688" y="5492080"/>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sp>
          <p:nvSpPr>
            <p:cNvPr id="51" name="椭圆 50"/>
            <p:cNvSpPr/>
            <p:nvPr/>
          </p:nvSpPr>
          <p:spPr>
            <a:xfrm>
              <a:off x="1904144" y="5492080"/>
              <a:ext cx="457200" cy="4572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Calibri" panose="020F0502020204030204" pitchFamily="34" charset="0"/>
              </a:endParaRPr>
            </a:p>
          </p:txBody>
        </p:sp>
        <p:cxnSp>
          <p:nvCxnSpPr>
            <p:cNvPr id="52" name="直接连接符 51"/>
            <p:cNvCxnSpPr>
              <a:stCxn id="39" idx="4"/>
              <a:endCxn id="40" idx="0"/>
            </p:cNvCxnSpPr>
            <p:nvPr/>
          </p:nvCxnSpPr>
          <p:spPr>
            <a:xfrm flipH="1">
              <a:off x="4997040" y="1509936"/>
              <a:ext cx="1841488" cy="662070"/>
            </a:xfrm>
            <a:prstGeom prst="line">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0" idx="4"/>
              <a:endCxn id="45" idx="0"/>
            </p:cNvCxnSpPr>
            <p:nvPr/>
          </p:nvCxnSpPr>
          <p:spPr>
            <a:xfrm flipH="1">
              <a:off x="3692267" y="2629206"/>
              <a:ext cx="1304773" cy="414602"/>
            </a:xfrm>
            <a:prstGeom prst="line">
              <a:avLst/>
            </a:prstGeom>
            <a:ln w="19050" cmpd="sng">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5" idx="4"/>
              <a:endCxn id="46" idx="0"/>
            </p:cNvCxnSpPr>
            <p:nvPr/>
          </p:nvCxnSpPr>
          <p:spPr>
            <a:xfrm flipH="1">
              <a:off x="2568939" y="3501008"/>
              <a:ext cx="1123328" cy="478904"/>
            </a:xfrm>
            <a:prstGeom prst="line">
              <a:avLst/>
            </a:prstGeom>
            <a:ln w="19050" cmpd="sng">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49" idx="0"/>
            </p:cNvCxnSpPr>
            <p:nvPr/>
          </p:nvCxnSpPr>
          <p:spPr>
            <a:xfrm flipH="1">
              <a:off x="1321436" y="5013176"/>
              <a:ext cx="959471" cy="478904"/>
            </a:xfrm>
            <a:prstGeom prst="line">
              <a:avLst/>
            </a:prstGeom>
            <a:ln w="19050" cmpd="sng">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39" idx="4"/>
              <a:endCxn id="42" idx="0"/>
            </p:cNvCxnSpPr>
            <p:nvPr/>
          </p:nvCxnSpPr>
          <p:spPr>
            <a:xfrm flipH="1">
              <a:off x="6503640" y="1509936"/>
              <a:ext cx="334888" cy="662070"/>
            </a:xfrm>
            <a:prstGeom prst="line">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39" idx="4"/>
              <a:endCxn id="41" idx="0"/>
            </p:cNvCxnSpPr>
            <p:nvPr/>
          </p:nvCxnSpPr>
          <p:spPr>
            <a:xfrm>
              <a:off x="6838528" y="1509936"/>
              <a:ext cx="1825352" cy="667803"/>
            </a:xfrm>
            <a:prstGeom prst="line">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0" idx="4"/>
              <a:endCxn id="43" idx="0"/>
            </p:cNvCxnSpPr>
            <p:nvPr/>
          </p:nvCxnSpPr>
          <p:spPr>
            <a:xfrm>
              <a:off x="4997040" y="2629206"/>
              <a:ext cx="1377312" cy="414602"/>
            </a:xfrm>
            <a:prstGeom prst="line">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0" idx="4"/>
              <a:endCxn id="44" idx="0"/>
            </p:cNvCxnSpPr>
            <p:nvPr/>
          </p:nvCxnSpPr>
          <p:spPr>
            <a:xfrm flipH="1">
              <a:off x="4746407" y="2629206"/>
              <a:ext cx="250633" cy="414602"/>
            </a:xfrm>
            <a:prstGeom prst="line">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7452320" y="2354886"/>
              <a:ext cx="288032" cy="91440"/>
              <a:chOff x="6948264" y="2354886"/>
              <a:chExt cx="288032" cy="91440"/>
            </a:xfrm>
          </p:grpSpPr>
          <p:sp>
            <p:nvSpPr>
              <p:cNvPr id="124" name="椭圆 123"/>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25" name="椭圆 124"/>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61" name="组合 60"/>
            <p:cNvGrpSpPr/>
            <p:nvPr/>
          </p:nvGrpSpPr>
          <p:grpSpPr>
            <a:xfrm>
              <a:off x="5387516" y="3226688"/>
              <a:ext cx="288032" cy="91440"/>
              <a:chOff x="6804248" y="2431086"/>
              <a:chExt cx="288032" cy="91440"/>
            </a:xfrm>
          </p:grpSpPr>
          <p:sp>
            <p:nvSpPr>
              <p:cNvPr id="122" name="椭圆 121"/>
              <p:cNvSpPr/>
              <p:nvPr/>
            </p:nvSpPr>
            <p:spPr>
              <a:xfrm>
                <a:off x="6804248" y="24310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23" name="椭圆 122"/>
              <p:cNvSpPr/>
              <p:nvPr/>
            </p:nvSpPr>
            <p:spPr>
              <a:xfrm>
                <a:off x="7000840" y="24310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62" name="组合 61"/>
            <p:cNvGrpSpPr/>
            <p:nvPr/>
          </p:nvGrpSpPr>
          <p:grpSpPr>
            <a:xfrm>
              <a:off x="3971358" y="4162792"/>
              <a:ext cx="288032" cy="91440"/>
              <a:chOff x="6804248" y="2431086"/>
              <a:chExt cx="288032" cy="91440"/>
            </a:xfrm>
          </p:grpSpPr>
          <p:sp>
            <p:nvSpPr>
              <p:cNvPr id="120" name="椭圆 119"/>
              <p:cNvSpPr/>
              <p:nvPr/>
            </p:nvSpPr>
            <p:spPr>
              <a:xfrm>
                <a:off x="6804248" y="24310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21" name="椭圆 120"/>
              <p:cNvSpPr/>
              <p:nvPr/>
            </p:nvSpPr>
            <p:spPr>
              <a:xfrm>
                <a:off x="7000840" y="24310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63" name="组合 62"/>
            <p:cNvGrpSpPr/>
            <p:nvPr/>
          </p:nvGrpSpPr>
          <p:grpSpPr>
            <a:xfrm>
              <a:off x="2527747" y="5674960"/>
              <a:ext cx="288032" cy="91440"/>
              <a:chOff x="6804248" y="2431086"/>
              <a:chExt cx="288032" cy="91440"/>
            </a:xfrm>
          </p:grpSpPr>
          <p:sp>
            <p:nvSpPr>
              <p:cNvPr id="118" name="椭圆 117"/>
              <p:cNvSpPr/>
              <p:nvPr/>
            </p:nvSpPr>
            <p:spPr>
              <a:xfrm>
                <a:off x="6804248" y="24310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19" name="椭圆 118"/>
              <p:cNvSpPr/>
              <p:nvPr/>
            </p:nvSpPr>
            <p:spPr>
              <a:xfrm>
                <a:off x="7000840" y="24310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cxnSp>
          <p:nvCxnSpPr>
            <p:cNvPr id="64" name="直接连接符 63"/>
            <p:cNvCxnSpPr>
              <a:stCxn id="45" idx="4"/>
              <a:endCxn id="48" idx="0"/>
            </p:cNvCxnSpPr>
            <p:nvPr/>
          </p:nvCxnSpPr>
          <p:spPr>
            <a:xfrm flipH="1">
              <a:off x="3454558" y="3501008"/>
              <a:ext cx="237709" cy="478904"/>
            </a:xfrm>
            <a:prstGeom prst="line">
              <a:avLst/>
            </a:prstGeom>
            <a:ln w="19050" cmpd="sng">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5" idx="4"/>
              <a:endCxn id="47" idx="0"/>
            </p:cNvCxnSpPr>
            <p:nvPr/>
          </p:nvCxnSpPr>
          <p:spPr>
            <a:xfrm>
              <a:off x="3692267" y="3501008"/>
              <a:ext cx="947905" cy="478904"/>
            </a:xfrm>
            <a:prstGeom prst="line">
              <a:avLst/>
            </a:prstGeom>
            <a:ln w="19050" cmpd="sng">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rot="5400000">
              <a:off x="6376352" y="2814855"/>
              <a:ext cx="288032" cy="91440"/>
              <a:chOff x="6948264" y="2354886"/>
              <a:chExt cx="288032" cy="91440"/>
            </a:xfrm>
          </p:grpSpPr>
          <p:sp>
            <p:nvSpPr>
              <p:cNvPr id="116" name="椭圆 115"/>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17" name="椭圆 116"/>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67" name="组合 66"/>
            <p:cNvGrpSpPr/>
            <p:nvPr/>
          </p:nvGrpSpPr>
          <p:grpSpPr>
            <a:xfrm rot="5400000">
              <a:off x="7459176" y="2814855"/>
              <a:ext cx="288032" cy="91440"/>
              <a:chOff x="6948264" y="2354886"/>
              <a:chExt cx="288032" cy="91440"/>
            </a:xfrm>
          </p:grpSpPr>
          <p:sp>
            <p:nvSpPr>
              <p:cNvPr id="114" name="椭圆 113"/>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15" name="椭圆 114"/>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68" name="组合 67"/>
            <p:cNvGrpSpPr/>
            <p:nvPr/>
          </p:nvGrpSpPr>
          <p:grpSpPr>
            <a:xfrm rot="5400000">
              <a:off x="8519864" y="2814855"/>
              <a:ext cx="288032" cy="91440"/>
              <a:chOff x="6948264" y="2354886"/>
              <a:chExt cx="288032" cy="91440"/>
            </a:xfrm>
          </p:grpSpPr>
          <p:sp>
            <p:nvSpPr>
              <p:cNvPr id="112" name="椭圆 111"/>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13" name="椭圆 112"/>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69" name="组合 68"/>
            <p:cNvGrpSpPr/>
            <p:nvPr/>
          </p:nvGrpSpPr>
          <p:grpSpPr>
            <a:xfrm rot="5400000">
              <a:off x="4545712" y="3705220"/>
              <a:ext cx="288032" cy="91440"/>
              <a:chOff x="6948264" y="2354886"/>
              <a:chExt cx="288032" cy="91440"/>
            </a:xfrm>
          </p:grpSpPr>
          <p:sp>
            <p:nvSpPr>
              <p:cNvPr id="110" name="椭圆 109"/>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11" name="椭圆 110"/>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70" name="组合 69"/>
            <p:cNvGrpSpPr/>
            <p:nvPr/>
          </p:nvGrpSpPr>
          <p:grpSpPr>
            <a:xfrm rot="5400000">
              <a:off x="5384408" y="3705220"/>
              <a:ext cx="288032" cy="91440"/>
              <a:chOff x="6948264" y="2354886"/>
              <a:chExt cx="288032" cy="91440"/>
            </a:xfrm>
          </p:grpSpPr>
          <p:sp>
            <p:nvSpPr>
              <p:cNvPr id="108" name="椭圆 107"/>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09" name="椭圆 108"/>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71" name="组合 70"/>
            <p:cNvGrpSpPr/>
            <p:nvPr/>
          </p:nvGrpSpPr>
          <p:grpSpPr>
            <a:xfrm rot="5400000">
              <a:off x="6273904" y="3705220"/>
              <a:ext cx="288032" cy="91440"/>
              <a:chOff x="6948264" y="2354886"/>
              <a:chExt cx="288032" cy="91440"/>
            </a:xfrm>
          </p:grpSpPr>
          <p:sp>
            <p:nvSpPr>
              <p:cNvPr id="106" name="椭圆 105"/>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07" name="椭圆 106"/>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72" name="组合 71"/>
            <p:cNvGrpSpPr/>
            <p:nvPr/>
          </p:nvGrpSpPr>
          <p:grpSpPr>
            <a:xfrm rot="5400000">
              <a:off x="3408670" y="4679424"/>
              <a:ext cx="288032" cy="91440"/>
              <a:chOff x="6948264" y="2354886"/>
              <a:chExt cx="288032" cy="91440"/>
            </a:xfrm>
          </p:grpSpPr>
          <p:sp>
            <p:nvSpPr>
              <p:cNvPr id="104" name="椭圆 103"/>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05" name="椭圆 104"/>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73" name="组合 72"/>
            <p:cNvGrpSpPr/>
            <p:nvPr/>
          </p:nvGrpSpPr>
          <p:grpSpPr>
            <a:xfrm rot="5400000">
              <a:off x="3960237" y="4679424"/>
              <a:ext cx="288032" cy="91440"/>
              <a:chOff x="6948264" y="2354886"/>
              <a:chExt cx="288032" cy="91440"/>
            </a:xfrm>
          </p:grpSpPr>
          <p:sp>
            <p:nvSpPr>
              <p:cNvPr id="102" name="椭圆 101"/>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03" name="椭圆 102"/>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74" name="组合 73"/>
            <p:cNvGrpSpPr/>
            <p:nvPr/>
          </p:nvGrpSpPr>
          <p:grpSpPr>
            <a:xfrm rot="5400000">
              <a:off x="4511804" y="4679424"/>
              <a:ext cx="288032" cy="91440"/>
              <a:chOff x="6948264" y="2354886"/>
              <a:chExt cx="288032" cy="91440"/>
            </a:xfrm>
          </p:grpSpPr>
          <p:sp>
            <p:nvSpPr>
              <p:cNvPr id="100" name="椭圆 99"/>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101" name="椭圆 100"/>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sp>
          <p:nvSpPr>
            <p:cNvPr id="75" name="TextBox 74"/>
            <p:cNvSpPr txBox="1"/>
            <p:nvPr/>
          </p:nvSpPr>
          <p:spPr>
            <a:xfrm>
              <a:off x="3676689" y="2215940"/>
              <a:ext cx="729687" cy="276999"/>
            </a:xfrm>
            <a:prstGeom prst="rect">
              <a:avLst/>
            </a:prstGeom>
            <a:noFill/>
          </p:spPr>
          <p:txBody>
            <a:bodyPr wrap="none" rtlCol="0">
              <a:spAutoFit/>
            </a:bodyPr>
            <a:lstStyle/>
            <a:p>
              <a:r>
                <a:rPr lang="en-US" altLang="zh-CN" sz="1200" dirty="0" smtClean="0">
                  <a:latin typeface="Calibri" panose="020F0502020204030204" pitchFamily="34" charset="0"/>
                  <a:cs typeface="Times New Roman" pitchFamily="18" charset="0"/>
                </a:rPr>
                <a:t>I/O pin 1</a:t>
              </a:r>
            </a:p>
          </p:txBody>
        </p:sp>
        <p:sp>
          <p:nvSpPr>
            <p:cNvPr id="76" name="TextBox 75"/>
            <p:cNvSpPr txBox="1"/>
            <p:nvPr/>
          </p:nvSpPr>
          <p:spPr>
            <a:xfrm>
              <a:off x="2352887" y="3087742"/>
              <a:ext cx="729687" cy="276999"/>
            </a:xfrm>
            <a:prstGeom prst="rect">
              <a:avLst/>
            </a:prstGeom>
            <a:noFill/>
          </p:spPr>
          <p:txBody>
            <a:bodyPr wrap="none" rtlCol="0">
              <a:spAutoFit/>
            </a:bodyPr>
            <a:lstStyle/>
            <a:p>
              <a:r>
                <a:rPr lang="en-US" altLang="zh-CN" sz="1200" dirty="0" smtClean="0">
                  <a:latin typeface="Calibri" panose="020F0502020204030204" pitchFamily="34" charset="0"/>
                  <a:cs typeface="Times New Roman" pitchFamily="18" charset="0"/>
                </a:rPr>
                <a:t>I/O pin 2</a:t>
              </a:r>
            </a:p>
          </p:txBody>
        </p:sp>
        <p:sp>
          <p:nvSpPr>
            <p:cNvPr id="77" name="TextBox 76"/>
            <p:cNvSpPr txBox="1"/>
            <p:nvPr/>
          </p:nvSpPr>
          <p:spPr>
            <a:xfrm>
              <a:off x="1115616" y="4023846"/>
              <a:ext cx="729687" cy="276999"/>
            </a:xfrm>
            <a:prstGeom prst="rect">
              <a:avLst/>
            </a:prstGeom>
            <a:noFill/>
          </p:spPr>
          <p:txBody>
            <a:bodyPr wrap="none" rtlCol="0">
              <a:spAutoFit/>
            </a:bodyPr>
            <a:lstStyle/>
            <a:p>
              <a:r>
                <a:rPr lang="en-US" altLang="zh-CN" sz="1200" dirty="0" smtClean="0">
                  <a:latin typeface="Calibri" panose="020F0502020204030204" pitchFamily="34" charset="0"/>
                  <a:cs typeface="Times New Roman" pitchFamily="18" charset="0"/>
                </a:rPr>
                <a:t>I/O pin 3</a:t>
              </a:r>
            </a:p>
          </p:txBody>
        </p:sp>
        <mc:AlternateContent xmlns:mc="http://schemas.openxmlformats.org/markup-compatibility/2006" xmlns:a14="http://schemas.microsoft.com/office/drawing/2010/main">
          <mc:Choice Requires="a14">
            <p:sp>
              <p:nvSpPr>
                <p:cNvPr id="78" name="TextBox 77"/>
                <p:cNvSpPr txBox="1"/>
                <p:nvPr/>
              </p:nvSpPr>
              <p:spPr>
                <a:xfrm>
                  <a:off x="-36512" y="5536014"/>
                  <a:ext cx="782009" cy="276999"/>
                </a:xfrm>
                <a:prstGeom prst="rect">
                  <a:avLst/>
                </a:prstGeom>
                <a:noFill/>
              </p:spPr>
              <p:txBody>
                <a:bodyPr wrap="none" rtlCol="0">
                  <a:spAutoFit/>
                </a:bodyPr>
                <a:lstStyle/>
                <a:p>
                  <a:r>
                    <a:rPr lang="en-US" altLang="zh-CN" sz="1200" dirty="0" smtClean="0">
                      <a:latin typeface="Calibri" panose="020F0502020204030204" pitchFamily="34" charset="0"/>
                      <a:cs typeface="Times New Roman" pitchFamily="18" charset="0"/>
                    </a:rPr>
                    <a:t>I/O pin </a:t>
                  </a:r>
                  <a14:m>
                    <m:oMath xmlns:m="http://schemas.openxmlformats.org/officeDocument/2006/math">
                      <m:r>
                        <a:rPr lang="en-US" altLang="zh-CN" sz="1200" b="0" i="1" smtClean="0">
                          <a:latin typeface="Cambria Math"/>
                          <a:cs typeface="Times New Roman" pitchFamily="18" charset="0"/>
                        </a:rPr>
                        <m:t>𝑚</m:t>
                      </m:r>
                    </m:oMath>
                  </a14:m>
                  <a:endParaRPr lang="en-US" altLang="zh-CN" sz="1200" dirty="0" smtClean="0">
                    <a:latin typeface="Calibri" panose="020F0502020204030204" pitchFamily="34" charset="0"/>
                    <a:cs typeface="Times New Roman" pitchFamily="18" charset="0"/>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36512" y="5536014"/>
                  <a:ext cx="1100751" cy="369332"/>
                </a:xfrm>
                <a:prstGeom prst="rect">
                  <a:avLst/>
                </a:prstGeom>
                <a:blipFill rotWithShape="1">
                  <a:blip r:embed="rId4"/>
                  <a:stretch>
                    <a:fillRect l="-4420" t="-8197" b="-24590"/>
                  </a:stretch>
                </a:blipFill>
              </p:spPr>
              <p:txBody>
                <a:bodyPr/>
                <a:lstStyle/>
                <a:p>
                  <a:r>
                    <a:rPr lang="en-US">
                      <a:noFill/>
                    </a:rPr>
                    <a:t> </a:t>
                  </a:r>
                </a:p>
              </p:txBody>
            </p:sp>
          </mc:Fallback>
        </mc:AlternateContent>
        <p:cxnSp>
          <p:nvCxnSpPr>
            <p:cNvPr id="79" name="直接连接符 78"/>
            <p:cNvCxnSpPr>
              <a:endCxn id="51" idx="0"/>
            </p:cNvCxnSpPr>
            <p:nvPr/>
          </p:nvCxnSpPr>
          <p:spPr>
            <a:xfrm flipH="1">
              <a:off x="2132744" y="5013176"/>
              <a:ext cx="148163" cy="478904"/>
            </a:xfrm>
            <a:prstGeom prst="line">
              <a:avLst/>
            </a:prstGeom>
            <a:ln w="19050" cmpd="sng">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50" idx="0"/>
            </p:cNvCxnSpPr>
            <p:nvPr/>
          </p:nvCxnSpPr>
          <p:spPr>
            <a:xfrm>
              <a:off x="2280907" y="5013176"/>
              <a:ext cx="913381" cy="478904"/>
            </a:xfrm>
            <a:prstGeom prst="line">
              <a:avLst/>
            </a:prstGeom>
            <a:ln w="19050" cmpd="sng">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p:cNvSpPr txBox="1"/>
                <p:nvPr/>
              </p:nvSpPr>
              <p:spPr>
                <a:xfrm>
                  <a:off x="4760405" y="2214626"/>
                  <a:ext cx="378693" cy="2787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1</m:t>
                            </m:r>
                          </m:sub>
                          <m:sup>
                            <m:r>
                              <a:rPr lang="en-US" altLang="zh-CN" sz="1200" b="0" i="1" smtClean="0">
                                <a:latin typeface="Cambria Math"/>
                              </a:rPr>
                              <m:t>1</m:t>
                            </m:r>
                          </m:sup>
                        </m:sSubSup>
                      </m:oMath>
                    </m:oMathPara>
                  </a14:m>
                  <a:endParaRPr lang="zh-CN" altLang="en-US" sz="1200" dirty="0">
                    <a:latin typeface="Calibri" panose="020F0502020204030204" pitchFamily="34" charset="0"/>
                  </a:endParaRPr>
                </a:p>
              </p:txBody>
            </p:sp>
          </mc:Choice>
          <mc:Fallback xmlns="">
            <p:sp>
              <p:nvSpPr>
                <p:cNvPr id="160" name="TextBox 159"/>
                <p:cNvSpPr txBox="1">
                  <a:spLocks noRot="1" noChangeAspect="1" noMove="1" noResize="1" noEditPoints="1" noAdjustHandles="1" noChangeArrowheads="1" noChangeShapeType="1" noTextEdit="1"/>
                </p:cNvSpPr>
                <p:nvPr/>
              </p:nvSpPr>
              <p:spPr>
                <a:xfrm>
                  <a:off x="4760405" y="2214626"/>
                  <a:ext cx="473270" cy="371961"/>
                </a:xfrm>
                <a:prstGeom prst="rect">
                  <a:avLst/>
                </a:prstGeom>
                <a:blipFill rotWithShape="1">
                  <a:blip r:embed="rId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6264536" y="2214337"/>
                  <a:ext cx="381964" cy="2791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1</m:t>
                            </m:r>
                          </m:sub>
                          <m:sup>
                            <m:r>
                              <a:rPr lang="en-US" altLang="zh-CN" sz="1200" b="0" i="1" smtClean="0">
                                <a:latin typeface="Cambria Math"/>
                              </a:rPr>
                              <m:t>2</m:t>
                            </m:r>
                          </m:sup>
                        </m:sSubSup>
                      </m:oMath>
                    </m:oMathPara>
                  </a14:m>
                  <a:endParaRPr lang="zh-CN" altLang="en-US" sz="1200" dirty="0">
                    <a:latin typeface="Calibri" panose="020F0502020204030204" pitchFamily="34" charset="0"/>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6264536" y="2214337"/>
                  <a:ext cx="478208" cy="372538"/>
                </a:xfrm>
                <a:prstGeom prst="rect">
                  <a:avLst/>
                </a:prstGeom>
                <a:blipFill rotWithShape="1">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8378000" y="2192659"/>
                  <a:ext cx="442749" cy="3157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1</m:t>
                            </m:r>
                          </m:sub>
                          <m:sup>
                            <m:sSub>
                              <m:sSubPr>
                                <m:ctrlPr>
                                  <a:rPr lang="en-US" altLang="zh-CN" sz="1200" i="1" smtClean="0">
                                    <a:latin typeface="Cambria Math"/>
                                  </a:rPr>
                                </m:ctrlPr>
                              </m:sSubPr>
                              <m:e>
                                <m:r>
                                  <a:rPr lang="en-US" altLang="zh-CN" sz="1200" b="0" i="1" smtClean="0">
                                    <a:latin typeface="Cambria Math"/>
                                  </a:rPr>
                                  <m:t>𝑘</m:t>
                                </m:r>
                              </m:e>
                              <m:sub>
                                <m:r>
                                  <a:rPr lang="en-US" altLang="zh-CN" sz="1200" b="0" i="1" smtClean="0">
                                    <a:latin typeface="Cambria Math"/>
                                  </a:rPr>
                                  <m:t>1</m:t>
                                </m:r>
                              </m:sub>
                            </m:sSub>
                          </m:sup>
                        </m:sSubSup>
                      </m:oMath>
                    </m:oMathPara>
                  </a14:m>
                  <a:endParaRPr lang="zh-CN" altLang="en-US" sz="1200" dirty="0">
                    <a:latin typeface="Calibri" panose="020F0502020204030204" pitchFamily="34" charset="0"/>
                  </a:endParaRPr>
                </a:p>
              </p:txBody>
            </p:sp>
          </mc:Choice>
          <mc:Fallback xmlns="">
            <p:sp>
              <p:nvSpPr>
                <p:cNvPr id="162" name="TextBox 161"/>
                <p:cNvSpPr txBox="1">
                  <a:spLocks noRot="1" noChangeAspect="1" noMove="1" noResize="1" noEditPoints="1" noAdjustHandles="1" noChangeArrowheads="1" noChangeShapeType="1" noTextEdit="1"/>
                </p:cNvSpPr>
                <p:nvPr/>
              </p:nvSpPr>
              <p:spPr>
                <a:xfrm>
                  <a:off x="8378000" y="2192659"/>
                  <a:ext cx="571760" cy="427361"/>
                </a:xfrm>
                <a:prstGeom prst="rect">
                  <a:avLst/>
                </a:prstGeom>
                <a:blipFill rotWithShape="1">
                  <a:blip r:embed="rId7"/>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3455632" y="3086428"/>
                  <a:ext cx="378693" cy="2791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2</m:t>
                            </m:r>
                          </m:sub>
                          <m:sup>
                            <m:r>
                              <a:rPr lang="en-US" altLang="zh-CN" sz="1200" b="0" i="1" smtClean="0">
                                <a:latin typeface="Cambria Math"/>
                              </a:rPr>
                              <m:t>1</m:t>
                            </m:r>
                          </m:sup>
                        </m:sSubSup>
                      </m:oMath>
                    </m:oMathPara>
                  </a14:m>
                  <a:endParaRPr lang="zh-CN" altLang="en-US" sz="1200" dirty="0">
                    <a:latin typeface="Calibri" panose="020F0502020204030204" pitchFamily="34" charset="0"/>
                  </a:endParaRPr>
                </a:p>
              </p:txBody>
            </p:sp>
          </mc:Choice>
          <mc:Fallback xmlns="">
            <p:sp>
              <p:nvSpPr>
                <p:cNvPr id="163" name="TextBox 162"/>
                <p:cNvSpPr txBox="1">
                  <a:spLocks noRot="1" noChangeAspect="1" noMove="1" noResize="1" noEditPoints="1" noAdjustHandles="1" noChangeArrowheads="1" noChangeShapeType="1" noTextEdit="1"/>
                </p:cNvSpPr>
                <p:nvPr/>
              </p:nvSpPr>
              <p:spPr>
                <a:xfrm>
                  <a:off x="3455632" y="3086428"/>
                  <a:ext cx="473270" cy="371961"/>
                </a:xfrm>
                <a:prstGeom prst="rect">
                  <a:avLst/>
                </a:prstGeom>
                <a:blipFill rotWithShape="1">
                  <a:blip r:embed="rId8"/>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4507303" y="3086139"/>
                  <a:ext cx="381964" cy="2795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2</m:t>
                            </m:r>
                          </m:sub>
                          <m:sup>
                            <m:r>
                              <a:rPr lang="en-US" altLang="zh-CN" sz="1200" b="0" i="1" smtClean="0">
                                <a:latin typeface="Cambria Math"/>
                              </a:rPr>
                              <m:t>2</m:t>
                            </m:r>
                          </m:sup>
                        </m:sSubSup>
                      </m:oMath>
                    </m:oMathPara>
                  </a14:m>
                  <a:endParaRPr lang="zh-CN" altLang="en-US" sz="1200" dirty="0">
                    <a:latin typeface="Calibri" panose="020F0502020204030204" pitchFamily="34" charset="0"/>
                  </a:endParaRPr>
                </a:p>
              </p:txBody>
            </p:sp>
          </mc:Choice>
          <mc:Fallback xmlns="">
            <p:sp>
              <p:nvSpPr>
                <p:cNvPr id="164" name="TextBox 163"/>
                <p:cNvSpPr txBox="1">
                  <a:spLocks noRot="1" noChangeAspect="1" noMove="1" noResize="1" noEditPoints="1" noAdjustHandles="1" noChangeArrowheads="1" noChangeShapeType="1" noTextEdit="1"/>
                </p:cNvSpPr>
                <p:nvPr/>
              </p:nvSpPr>
              <p:spPr>
                <a:xfrm>
                  <a:off x="4507303" y="3086139"/>
                  <a:ext cx="478208" cy="372538"/>
                </a:xfrm>
                <a:prstGeom prst="rect">
                  <a:avLst/>
                </a:prstGeom>
                <a:blipFill rotWithShape="1">
                  <a:blip r:embed="rId9"/>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6088472" y="3058568"/>
                  <a:ext cx="442749" cy="3159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2</m:t>
                            </m:r>
                          </m:sub>
                          <m:sup>
                            <m:sSub>
                              <m:sSubPr>
                                <m:ctrlPr>
                                  <a:rPr lang="en-US" altLang="zh-CN" sz="1200" i="1" smtClean="0">
                                    <a:latin typeface="Cambria Math"/>
                                  </a:rPr>
                                </m:ctrlPr>
                              </m:sSubPr>
                              <m:e>
                                <m:r>
                                  <a:rPr lang="en-US" altLang="zh-CN" sz="1200" b="0" i="1" smtClean="0">
                                    <a:latin typeface="Cambria Math"/>
                                  </a:rPr>
                                  <m:t>𝑘</m:t>
                                </m:r>
                              </m:e>
                              <m:sub>
                                <m:r>
                                  <a:rPr lang="en-US" altLang="zh-CN" sz="1200" b="0" i="1" smtClean="0">
                                    <a:latin typeface="Cambria Math"/>
                                  </a:rPr>
                                  <m:t>2</m:t>
                                </m:r>
                              </m:sub>
                            </m:sSub>
                          </m:sup>
                        </m:sSubSup>
                      </m:oMath>
                    </m:oMathPara>
                  </a14:m>
                  <a:endParaRPr lang="zh-CN" altLang="en-US" sz="1200" dirty="0">
                    <a:latin typeface="Calibri" panose="020F0502020204030204" pitchFamily="34" charset="0"/>
                  </a:endParaRPr>
                </a:p>
              </p:txBody>
            </p:sp>
          </mc:Choice>
          <mc:Fallback xmlns="">
            <p:sp>
              <p:nvSpPr>
                <p:cNvPr id="165" name="TextBox 164"/>
                <p:cNvSpPr txBox="1">
                  <a:spLocks noRot="1" noChangeAspect="1" noMove="1" noResize="1" noEditPoints="1" noAdjustHandles="1" noChangeArrowheads="1" noChangeShapeType="1" noTextEdit="1"/>
                </p:cNvSpPr>
                <p:nvPr/>
              </p:nvSpPr>
              <p:spPr>
                <a:xfrm>
                  <a:off x="6088472" y="3058568"/>
                  <a:ext cx="571760" cy="427681"/>
                </a:xfrm>
                <a:prstGeom prst="rect">
                  <a:avLst/>
                </a:prstGeom>
                <a:blipFill rotWithShape="1">
                  <a:blip r:embed="rId10"/>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flipH="1">
                  <a:off x="2267744" y="4022532"/>
                  <a:ext cx="602391" cy="280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3</m:t>
                            </m:r>
                          </m:sub>
                          <m:sup>
                            <m:r>
                              <a:rPr lang="en-US" altLang="zh-CN" sz="1200" b="0" i="1" smtClean="0">
                                <a:latin typeface="Cambria Math"/>
                              </a:rPr>
                              <m:t>1</m:t>
                            </m:r>
                          </m:sup>
                        </m:sSubSup>
                      </m:oMath>
                    </m:oMathPara>
                  </a14:m>
                  <a:endParaRPr lang="zh-CN" altLang="en-US" sz="1200" dirty="0">
                    <a:latin typeface="Calibri" panose="020F0502020204030204" pitchFamily="34" charset="0"/>
                  </a:endParaRPr>
                </a:p>
              </p:txBody>
            </p:sp>
          </mc:Choice>
          <mc:Fallback xmlns="">
            <p:sp>
              <p:nvSpPr>
                <p:cNvPr id="166" name="TextBox 165"/>
                <p:cNvSpPr txBox="1">
                  <a:spLocks noRot="1" noChangeAspect="1" noMove="1" noResize="1" noEditPoints="1" noAdjustHandles="1" noChangeArrowheads="1" noChangeShapeType="1" noTextEdit="1"/>
                </p:cNvSpPr>
                <p:nvPr/>
              </p:nvSpPr>
              <p:spPr>
                <a:xfrm flipH="1">
                  <a:off x="2267744" y="4022532"/>
                  <a:ext cx="602391" cy="371961"/>
                </a:xfrm>
                <a:prstGeom prst="rect">
                  <a:avLst/>
                </a:prstGeom>
                <a:blipFill rotWithShape="1">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flipH="1">
                  <a:off x="3150220" y="4022243"/>
                  <a:ext cx="608676" cy="2804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3</m:t>
                            </m:r>
                          </m:sub>
                          <m:sup>
                            <m:r>
                              <a:rPr lang="en-US" altLang="zh-CN" sz="1200" b="0" i="1" smtClean="0">
                                <a:latin typeface="Cambria Math"/>
                              </a:rPr>
                              <m:t>2</m:t>
                            </m:r>
                          </m:sup>
                        </m:sSubSup>
                      </m:oMath>
                    </m:oMathPara>
                  </a14:m>
                  <a:endParaRPr lang="zh-CN" altLang="en-US" sz="1200" dirty="0">
                    <a:latin typeface="Calibri" panose="020F0502020204030204" pitchFamily="34" charset="0"/>
                  </a:endParaRPr>
                </a:p>
              </p:txBody>
            </p:sp>
          </mc:Choice>
          <mc:Fallback xmlns="">
            <p:sp>
              <p:nvSpPr>
                <p:cNvPr id="167" name="TextBox 166"/>
                <p:cNvSpPr txBox="1">
                  <a:spLocks noRot="1" noChangeAspect="1" noMove="1" noResize="1" noEditPoints="1" noAdjustHandles="1" noChangeArrowheads="1" noChangeShapeType="1" noTextEdit="1"/>
                </p:cNvSpPr>
                <p:nvPr/>
              </p:nvSpPr>
              <p:spPr>
                <a:xfrm flipH="1">
                  <a:off x="3150220" y="4022243"/>
                  <a:ext cx="608676" cy="372538"/>
                </a:xfrm>
                <a:prstGeom prst="rect">
                  <a:avLst/>
                </a:prstGeom>
                <a:blipFill rotWithShape="1">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flipH="1">
                  <a:off x="4276296" y="3993005"/>
                  <a:ext cx="727752" cy="318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3</m:t>
                            </m:r>
                          </m:sub>
                          <m:sup>
                            <m:sSub>
                              <m:sSubPr>
                                <m:ctrlPr>
                                  <a:rPr lang="en-US" altLang="zh-CN" sz="1200" i="1" smtClean="0">
                                    <a:latin typeface="Cambria Math"/>
                                  </a:rPr>
                                </m:ctrlPr>
                              </m:sSubPr>
                              <m:e>
                                <m:r>
                                  <a:rPr lang="en-US" altLang="zh-CN" sz="1200" b="0" i="1" smtClean="0">
                                    <a:latin typeface="Cambria Math"/>
                                  </a:rPr>
                                  <m:t>𝑘</m:t>
                                </m:r>
                              </m:e>
                              <m:sub>
                                <m:r>
                                  <a:rPr lang="en-US" altLang="zh-CN" sz="1200" b="0" i="1" smtClean="0">
                                    <a:latin typeface="Cambria Math"/>
                                  </a:rPr>
                                  <m:t>3</m:t>
                                </m:r>
                              </m:sub>
                            </m:sSub>
                          </m:sup>
                        </m:sSubSup>
                      </m:oMath>
                    </m:oMathPara>
                  </a14:m>
                  <a:endParaRPr lang="zh-CN" altLang="en-US" sz="1200" dirty="0">
                    <a:latin typeface="Calibri" panose="020F0502020204030204" pitchFamily="34" charset="0"/>
                  </a:endParaRPr>
                </a:p>
              </p:txBody>
            </p:sp>
          </mc:Choice>
          <mc:Fallback xmlns="">
            <p:sp>
              <p:nvSpPr>
                <p:cNvPr id="168" name="TextBox 167"/>
                <p:cNvSpPr txBox="1">
                  <a:spLocks noRot="1" noChangeAspect="1" noMove="1" noResize="1" noEditPoints="1" noAdjustHandles="1" noChangeArrowheads="1" noChangeShapeType="1" noTextEdit="1"/>
                </p:cNvSpPr>
                <p:nvPr/>
              </p:nvSpPr>
              <p:spPr>
                <a:xfrm flipH="1">
                  <a:off x="4276296" y="3993005"/>
                  <a:ext cx="727752" cy="431015"/>
                </a:xfrm>
                <a:prstGeom prst="rect">
                  <a:avLst/>
                </a:prstGeom>
                <a:blipFill rotWithShape="1">
                  <a:blip r:embed="rId13"/>
                  <a:stretch>
                    <a:fillRect b="-2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1084801" y="5534700"/>
                  <a:ext cx="41460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𝑚</m:t>
                            </m:r>
                          </m:sub>
                          <m:sup>
                            <m:r>
                              <a:rPr lang="en-US" altLang="zh-CN" sz="1200" b="0" i="1" smtClean="0">
                                <a:latin typeface="Cambria Math"/>
                              </a:rPr>
                              <m:t>1</m:t>
                            </m:r>
                          </m:sup>
                        </m:sSubSup>
                      </m:oMath>
                    </m:oMathPara>
                  </a14:m>
                  <a:endParaRPr lang="zh-CN" altLang="en-US" sz="1200" dirty="0">
                    <a:latin typeface="Calibri" panose="020F0502020204030204" pitchFamily="34" charset="0"/>
                  </a:endParaRPr>
                </a:p>
              </p:txBody>
            </p:sp>
          </mc:Choice>
          <mc:Fallback xmlns="">
            <p:sp>
              <p:nvSpPr>
                <p:cNvPr id="169" name="TextBox 168"/>
                <p:cNvSpPr txBox="1">
                  <a:spLocks noRot="1" noChangeAspect="1" noMove="1" noResize="1" noEditPoints="1" noAdjustHandles="1" noChangeArrowheads="1" noChangeShapeType="1" noTextEdit="1"/>
                </p:cNvSpPr>
                <p:nvPr/>
              </p:nvSpPr>
              <p:spPr>
                <a:xfrm>
                  <a:off x="1084801" y="5534700"/>
                  <a:ext cx="526298" cy="369332"/>
                </a:xfrm>
                <a:prstGeom prst="rect">
                  <a:avLst/>
                </a:prstGeom>
                <a:blipFill rotWithShape="1">
                  <a:blip r:embed="rId14"/>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1893640" y="5534411"/>
                  <a:ext cx="41460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𝑚</m:t>
                            </m:r>
                          </m:sub>
                          <m:sup>
                            <m:r>
                              <a:rPr lang="en-US" altLang="zh-CN" sz="1200" b="0" i="1" smtClean="0">
                                <a:latin typeface="Cambria Math"/>
                              </a:rPr>
                              <m:t>2</m:t>
                            </m:r>
                          </m:sup>
                        </m:sSubSup>
                      </m:oMath>
                    </m:oMathPara>
                  </a14:m>
                  <a:endParaRPr lang="zh-CN" altLang="en-US" sz="1200" dirty="0">
                    <a:latin typeface="Calibri" panose="020F0502020204030204" pitchFamily="34" charset="0"/>
                  </a:endParaRPr>
                </a:p>
              </p:txBody>
            </p:sp>
          </mc:Choice>
          <mc:Fallback xmlns="">
            <p:sp>
              <p:nvSpPr>
                <p:cNvPr id="170" name="TextBox 169"/>
                <p:cNvSpPr txBox="1">
                  <a:spLocks noRot="1" noChangeAspect="1" noMove="1" noResize="1" noEditPoints="1" noAdjustHandles="1" noChangeArrowheads="1" noChangeShapeType="1" noTextEdit="1"/>
                </p:cNvSpPr>
                <p:nvPr/>
              </p:nvSpPr>
              <p:spPr>
                <a:xfrm>
                  <a:off x="1893640" y="5534411"/>
                  <a:ext cx="526298" cy="369332"/>
                </a:xfrm>
                <a:prstGeom prst="rect">
                  <a:avLst/>
                </a:prstGeom>
                <a:blipFill rotWithShape="1">
                  <a:blip r:embed="rId1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2908408" y="5507128"/>
                  <a:ext cx="481221" cy="310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a:rPr>
                            </m:ctrlPr>
                          </m:sSubSupPr>
                          <m:e>
                            <m:r>
                              <a:rPr lang="en-US" altLang="zh-CN" sz="1200" b="0" i="1" smtClean="0">
                                <a:latin typeface="Cambria Math"/>
                              </a:rPr>
                              <m:t>𝑝</m:t>
                            </m:r>
                          </m:e>
                          <m:sub>
                            <m:r>
                              <a:rPr lang="en-US" altLang="zh-CN" sz="1200" b="0" i="1" smtClean="0">
                                <a:latin typeface="Cambria Math"/>
                              </a:rPr>
                              <m:t>𝑚</m:t>
                            </m:r>
                          </m:sub>
                          <m:sup>
                            <m:sSub>
                              <m:sSubPr>
                                <m:ctrlPr>
                                  <a:rPr lang="en-US" altLang="zh-CN" sz="1200" i="1" smtClean="0">
                                    <a:latin typeface="Cambria Math"/>
                                  </a:rPr>
                                </m:ctrlPr>
                              </m:sSubPr>
                              <m:e>
                                <m:r>
                                  <a:rPr lang="en-US" altLang="zh-CN" sz="1200" b="0" i="1" smtClean="0">
                                    <a:latin typeface="Cambria Math"/>
                                  </a:rPr>
                                  <m:t>𝑘</m:t>
                                </m:r>
                              </m:e>
                              <m:sub>
                                <m:r>
                                  <a:rPr lang="en-US" altLang="zh-CN" sz="1200" b="0" i="1" smtClean="0">
                                    <a:latin typeface="Cambria Math"/>
                                  </a:rPr>
                                  <m:t>𝑚</m:t>
                                </m:r>
                              </m:sub>
                            </m:sSub>
                          </m:sup>
                        </m:sSubSup>
                      </m:oMath>
                    </m:oMathPara>
                  </a14:m>
                  <a:endParaRPr lang="zh-CN" altLang="en-US" sz="1200" dirty="0">
                    <a:latin typeface="Calibri" panose="020F0502020204030204" pitchFamily="34"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2908408" y="5507128"/>
                  <a:ext cx="481221" cy="310791"/>
                </a:xfrm>
                <a:prstGeom prst="rect">
                  <a:avLst/>
                </a:prstGeom>
                <a:blipFill rotWithShape="1">
                  <a:blip r:embed="rId16"/>
                  <a:stretch>
                    <a:fillRect r="-20000" b="-4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6656587" y="1096670"/>
                  <a:ext cx="30469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a:rPr>
                          <m:t>𝑆</m:t>
                        </m:r>
                      </m:oMath>
                    </m:oMathPara>
                  </a14:m>
                  <a:endParaRPr lang="zh-CN" altLang="en-US" sz="1200" dirty="0">
                    <a:latin typeface="Calibri" panose="020F0502020204030204" pitchFamily="34" charset="0"/>
                  </a:endParaRPr>
                </a:p>
              </p:txBody>
            </p:sp>
          </mc:Choice>
          <mc:Fallback xmlns="">
            <p:sp>
              <p:nvSpPr>
                <p:cNvPr id="172" name="TextBox 171"/>
                <p:cNvSpPr txBox="1">
                  <a:spLocks noRot="1" noChangeAspect="1" noMove="1" noResize="1" noEditPoints="1" noAdjustHandles="1" noChangeArrowheads="1" noChangeShapeType="1" noTextEdit="1"/>
                </p:cNvSpPr>
                <p:nvPr/>
              </p:nvSpPr>
              <p:spPr>
                <a:xfrm>
                  <a:off x="6656587" y="1096670"/>
                  <a:ext cx="363881" cy="369332"/>
                </a:xfrm>
                <a:prstGeom prst="rect">
                  <a:avLst/>
                </a:prstGeom>
                <a:blipFill rotWithShape="1">
                  <a:blip r:embed="rId17"/>
                  <a:stretch>
                    <a:fillRect/>
                  </a:stretch>
                </a:blipFill>
              </p:spPr>
              <p:txBody>
                <a:bodyPr/>
                <a:lstStyle/>
                <a:p>
                  <a:r>
                    <a:rPr lang="en-US">
                      <a:noFill/>
                    </a:rPr>
                    <a:t> </a:t>
                  </a:r>
                </a:p>
              </p:txBody>
            </p:sp>
          </mc:Fallback>
        </mc:AlternateContent>
        <p:grpSp>
          <p:nvGrpSpPr>
            <p:cNvPr id="94" name="组合 93"/>
            <p:cNvGrpSpPr/>
            <p:nvPr/>
          </p:nvGrpSpPr>
          <p:grpSpPr>
            <a:xfrm rot="5400000">
              <a:off x="2305536" y="4679424"/>
              <a:ext cx="288032" cy="91440"/>
              <a:chOff x="6948264" y="2354886"/>
              <a:chExt cx="288032" cy="91440"/>
            </a:xfrm>
          </p:grpSpPr>
          <p:sp>
            <p:nvSpPr>
              <p:cNvPr id="98" name="椭圆 97"/>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99" name="椭圆 98"/>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nvGrpSpPr>
            <p:cNvPr id="95" name="组合 94"/>
            <p:cNvGrpSpPr/>
            <p:nvPr/>
          </p:nvGrpSpPr>
          <p:grpSpPr>
            <a:xfrm rot="5400000">
              <a:off x="2857103" y="4679424"/>
              <a:ext cx="288032" cy="91440"/>
              <a:chOff x="6948264" y="2354886"/>
              <a:chExt cx="288032" cy="91440"/>
            </a:xfrm>
          </p:grpSpPr>
          <p:sp>
            <p:nvSpPr>
              <p:cNvPr id="96" name="椭圆 95"/>
              <p:cNvSpPr/>
              <p:nvPr/>
            </p:nvSpPr>
            <p:spPr>
              <a:xfrm>
                <a:off x="6948264"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sp>
            <p:nvSpPr>
              <p:cNvPr id="97" name="椭圆 96"/>
              <p:cNvSpPr/>
              <p:nvPr/>
            </p:nvSpPr>
            <p:spPr>
              <a:xfrm>
                <a:off x="7144856" y="235488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ndParaRPr>
              </a:p>
            </p:txBody>
          </p:sp>
        </p:grpSp>
      </p:grpSp>
    </p:spTree>
    <p:extLst>
      <p:ext uri="{BB962C8B-B14F-4D97-AF65-F5344CB8AC3E}">
        <p14:creationId xmlns:p14="http://schemas.microsoft.com/office/powerpoint/2010/main" val="3588115837"/>
      </p:ext>
    </p:extLst>
  </p:cSld>
  <p:clrMapOvr>
    <a:masterClrMapping/>
  </p:clrMapOvr>
  <mc:AlternateContent xmlns:mc="http://schemas.openxmlformats.org/markup-compatibility/2006" xmlns:p14="http://schemas.microsoft.com/office/powerpoint/2010/main">
    <mc:Choice Requires="p14">
      <p:transition spd="slow" p14:dur="2000" advTm="94080"/>
    </mc:Choice>
    <mc:Fallback xmlns="">
      <p:transition spd="slow" advTm="9408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Pin Access Optimization (PAO)</a:t>
            </a:r>
          </a:p>
        </p:txBody>
      </p:sp>
      <p:sp>
        <p:nvSpPr>
          <p:cNvPr id="3" name="内容占位符 2"/>
          <p:cNvSpPr>
            <a:spLocks noGrp="1"/>
          </p:cNvSpPr>
          <p:nvPr>
            <p:ph idx="1"/>
          </p:nvPr>
        </p:nvSpPr>
        <p:spPr/>
        <p:txBody>
          <a:bodyPr/>
          <a:lstStyle/>
          <a:p>
            <a:r>
              <a:rPr lang="en-US" altLang="zh-CN" dirty="0" smtClean="0"/>
              <a:t>Problem formulation</a:t>
            </a:r>
          </a:p>
          <a:p>
            <a:pPr lvl="1"/>
            <a:r>
              <a:rPr lang="en-US" altLang="zh-CN" dirty="0" smtClean="0"/>
              <a:t>Given cell layout and a </a:t>
            </a:r>
            <a:r>
              <a:rPr lang="en-US" altLang="zh-CN" dirty="0" smtClean="0">
                <a:solidFill>
                  <a:srgbClr val="FF0000"/>
                </a:solidFill>
              </a:rPr>
              <a:t>Hit Point Combination</a:t>
            </a:r>
          </a:p>
          <a:p>
            <a:pPr lvl="1"/>
            <a:r>
              <a:rPr lang="en-US" altLang="zh-CN" dirty="0" smtClean="0"/>
              <a:t>Evaluate the validness of the Hit Point Combination and design the Pin Access optimally</a:t>
            </a:r>
          </a:p>
          <a:p>
            <a:endParaRPr lang="en-US" altLang="zh-CN" dirty="0" smtClean="0"/>
          </a:p>
        </p:txBody>
      </p:sp>
      <p:sp>
        <p:nvSpPr>
          <p:cNvPr id="56" name="TextBox 55"/>
          <p:cNvSpPr txBox="1"/>
          <p:nvPr/>
        </p:nvSpPr>
        <p:spPr>
          <a:xfrm>
            <a:off x="2524180" y="4931876"/>
            <a:ext cx="489236" cy="369332"/>
          </a:xfrm>
          <a:prstGeom prst="rect">
            <a:avLst/>
          </a:prstGeom>
          <a:noFill/>
        </p:spPr>
        <p:txBody>
          <a:bodyPr wrap="none" rtlCol="0">
            <a:spAutoFit/>
          </a:bodyPr>
          <a:lstStyle/>
          <a:p>
            <a:r>
              <a:rPr lang="en-US" altLang="zh-CN" dirty="0" smtClean="0">
                <a:latin typeface="Cambria Math" panose="02040503050406030204" pitchFamily="18" charset="0"/>
                <a:ea typeface="Cambria Math" panose="02040503050406030204" pitchFamily="18" charset="0"/>
                <a:cs typeface="Times New Roman" pitchFamily="18" charset="0"/>
              </a:rPr>
              <a:t>(a)</a:t>
            </a:r>
            <a:endParaRPr lang="zh-CN" altLang="en-US" dirty="0">
              <a:latin typeface="Cambria Math" panose="02040503050406030204" pitchFamily="18" charset="0"/>
              <a:cs typeface="Times New Roman" pitchFamily="18" charset="0"/>
            </a:endParaRPr>
          </a:p>
        </p:txBody>
      </p:sp>
      <p:sp>
        <p:nvSpPr>
          <p:cNvPr id="57" name="TextBox 56"/>
          <p:cNvSpPr txBox="1"/>
          <p:nvPr/>
        </p:nvSpPr>
        <p:spPr>
          <a:xfrm>
            <a:off x="6476962" y="4931876"/>
            <a:ext cx="503664" cy="369332"/>
          </a:xfrm>
          <a:prstGeom prst="rect">
            <a:avLst/>
          </a:prstGeom>
          <a:noFill/>
        </p:spPr>
        <p:txBody>
          <a:bodyPr wrap="none" rtlCol="0">
            <a:spAutoFit/>
          </a:bodyPr>
          <a:lstStyle/>
          <a:p>
            <a:r>
              <a:rPr lang="en-US" altLang="zh-CN" dirty="0" smtClean="0">
                <a:latin typeface="Cambria Math" panose="02040503050406030204" pitchFamily="18" charset="0"/>
                <a:ea typeface="Cambria Math" panose="02040503050406030204" pitchFamily="18" charset="0"/>
                <a:cs typeface="Times New Roman" pitchFamily="18" charset="0"/>
              </a:rPr>
              <a:t>(b)</a:t>
            </a:r>
            <a:endParaRPr lang="zh-CN" altLang="en-US" dirty="0">
              <a:latin typeface="Cambria Math" panose="02040503050406030204" pitchFamily="18" charset="0"/>
              <a:cs typeface="Times New Roman" pitchFamily="18" charset="0"/>
            </a:endParaRPr>
          </a:p>
        </p:txBody>
      </p:sp>
      <p:grpSp>
        <p:nvGrpSpPr>
          <p:cNvPr id="58" name="组合 57"/>
          <p:cNvGrpSpPr/>
          <p:nvPr/>
        </p:nvGrpSpPr>
        <p:grpSpPr>
          <a:xfrm>
            <a:off x="1903899" y="5497929"/>
            <a:ext cx="1724341" cy="369332"/>
            <a:chOff x="1679653" y="5624109"/>
            <a:chExt cx="2346281" cy="502544"/>
          </a:xfrm>
        </p:grpSpPr>
        <p:sp>
          <p:nvSpPr>
            <p:cNvPr id="59" name="矩形 58"/>
            <p:cNvSpPr/>
            <p:nvPr/>
          </p:nvSpPr>
          <p:spPr>
            <a:xfrm>
              <a:off x="1679653" y="5710925"/>
              <a:ext cx="598565" cy="288032"/>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2296957" y="5624109"/>
              <a:ext cx="1728977"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Metal-1 pin</a:t>
              </a:r>
              <a:endParaRPr lang="zh-CN" altLang="en-US" dirty="0">
                <a:latin typeface="Calibri" panose="020F0502020204030204" pitchFamily="34" charset="0"/>
                <a:cs typeface="Times New Roman" pitchFamily="18" charset="0"/>
              </a:endParaRPr>
            </a:p>
          </p:txBody>
        </p:sp>
      </p:grpSp>
      <p:grpSp>
        <p:nvGrpSpPr>
          <p:cNvPr id="61" name="组合 60"/>
          <p:cNvGrpSpPr/>
          <p:nvPr/>
        </p:nvGrpSpPr>
        <p:grpSpPr>
          <a:xfrm>
            <a:off x="5116104" y="5992545"/>
            <a:ext cx="2343268" cy="369332"/>
            <a:chOff x="5382373" y="5624109"/>
            <a:chExt cx="3188443" cy="502544"/>
          </a:xfrm>
        </p:grpSpPr>
        <p:sp>
          <p:nvSpPr>
            <p:cNvPr id="62" name="矩形 61"/>
            <p:cNvSpPr/>
            <p:nvPr/>
          </p:nvSpPr>
          <p:spPr>
            <a:xfrm>
              <a:off x="5382373" y="5710925"/>
              <a:ext cx="598565" cy="288032"/>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62"/>
            <p:cNvSpPr txBox="1"/>
            <p:nvPr/>
          </p:nvSpPr>
          <p:spPr>
            <a:xfrm>
              <a:off x="6007059" y="5624109"/>
              <a:ext cx="2563757"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Metal-2 extension</a:t>
              </a:r>
              <a:endParaRPr lang="zh-CN" altLang="en-US" dirty="0">
                <a:latin typeface="Calibri" panose="020F0502020204030204" pitchFamily="34" charset="0"/>
                <a:cs typeface="Times New Roman" pitchFamily="18" charset="0"/>
              </a:endParaRPr>
            </a:p>
          </p:txBody>
        </p:sp>
      </p:grpSp>
      <p:grpSp>
        <p:nvGrpSpPr>
          <p:cNvPr id="64" name="组合 63"/>
          <p:cNvGrpSpPr/>
          <p:nvPr/>
        </p:nvGrpSpPr>
        <p:grpSpPr>
          <a:xfrm>
            <a:off x="6073607" y="5497929"/>
            <a:ext cx="1877843" cy="369332"/>
            <a:chOff x="1559178" y="6365552"/>
            <a:chExt cx="2555148" cy="502544"/>
          </a:xfrm>
        </p:grpSpPr>
        <p:sp>
          <p:nvSpPr>
            <p:cNvPr id="65" name="矩形 64"/>
            <p:cNvSpPr/>
            <p:nvPr/>
          </p:nvSpPr>
          <p:spPr>
            <a:xfrm>
              <a:off x="1559178" y="6452368"/>
              <a:ext cx="598565" cy="288032"/>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2172466" y="6365552"/>
              <a:ext cx="1941860"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Routing track</a:t>
              </a:r>
              <a:endParaRPr lang="zh-CN" altLang="en-US" dirty="0">
                <a:latin typeface="Calibri" panose="020F0502020204030204" pitchFamily="34" charset="0"/>
                <a:cs typeface="Times New Roman" pitchFamily="18" charset="0"/>
              </a:endParaRPr>
            </a:p>
          </p:txBody>
        </p:sp>
      </p:grpSp>
      <p:grpSp>
        <p:nvGrpSpPr>
          <p:cNvPr id="67" name="组合 66"/>
          <p:cNvGrpSpPr/>
          <p:nvPr/>
        </p:nvGrpSpPr>
        <p:grpSpPr>
          <a:xfrm>
            <a:off x="4269496" y="5497929"/>
            <a:ext cx="1118382" cy="369332"/>
            <a:chOff x="5366002" y="6221536"/>
            <a:chExt cx="1521763" cy="502544"/>
          </a:xfrm>
        </p:grpSpPr>
        <p:sp>
          <p:nvSpPr>
            <p:cNvPr id="68" name="矩形 67"/>
            <p:cNvSpPr/>
            <p:nvPr/>
          </p:nvSpPr>
          <p:spPr>
            <a:xfrm>
              <a:off x="5366002" y="6308352"/>
              <a:ext cx="598565" cy="288032"/>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5979958" y="6221536"/>
              <a:ext cx="907807"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Via-1</a:t>
              </a:r>
              <a:endParaRPr lang="zh-CN" altLang="en-US" dirty="0">
                <a:latin typeface="Calibri" panose="020F0502020204030204" pitchFamily="34" charset="0"/>
                <a:cs typeface="Times New Roman" pitchFamily="18" charset="0"/>
              </a:endParaRPr>
            </a:p>
          </p:txBody>
        </p:sp>
      </p:grpSp>
      <p:grpSp>
        <p:nvGrpSpPr>
          <p:cNvPr id="70" name="组合 69"/>
          <p:cNvGrpSpPr/>
          <p:nvPr/>
        </p:nvGrpSpPr>
        <p:grpSpPr>
          <a:xfrm>
            <a:off x="1103875" y="3235008"/>
            <a:ext cx="3213587" cy="1607751"/>
            <a:chOff x="122524" y="2858494"/>
            <a:chExt cx="4372671" cy="2187638"/>
          </a:xfrm>
        </p:grpSpPr>
        <p:sp>
          <p:nvSpPr>
            <p:cNvPr id="71" name="矩形 70"/>
            <p:cNvSpPr/>
            <p:nvPr/>
          </p:nvSpPr>
          <p:spPr>
            <a:xfrm>
              <a:off x="3347864" y="2894064"/>
              <a:ext cx="1147331" cy="130205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694511" y="2858494"/>
              <a:ext cx="1190735" cy="94337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a:grpSpLocks noChangeAspect="1"/>
            </p:cNvGrpSpPr>
            <p:nvPr/>
          </p:nvGrpSpPr>
          <p:grpSpPr>
            <a:xfrm>
              <a:off x="122524" y="2919877"/>
              <a:ext cx="4320480" cy="2126255"/>
              <a:chOff x="0" y="1124744"/>
              <a:chExt cx="9144000" cy="4500072"/>
            </a:xfrm>
          </p:grpSpPr>
          <p:sp>
            <p:nvSpPr>
              <p:cNvPr id="74" name="矩形 39"/>
              <p:cNvSpPr/>
              <p:nvPr/>
            </p:nvSpPr>
            <p:spPr>
              <a:xfrm>
                <a:off x="2778362" y="3032528"/>
                <a:ext cx="3638422" cy="2484704"/>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7315733" y="1929103"/>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4266506" y="1124744"/>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5450090" y="2204864"/>
                <a:ext cx="3096344" cy="533948"/>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539552" y="2204864"/>
                <a:ext cx="3096344" cy="530215"/>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969935" y="3032528"/>
                <a:ext cx="548640" cy="2592288"/>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971600" y="3361608"/>
                <a:ext cx="546975"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4266506" y="2447968"/>
                <a:ext cx="548456"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4266506"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2778363" y="5188888"/>
                <a:ext cx="3638422"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2778362" y="427524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868144" y="427524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7315732" y="4273980"/>
                <a:ext cx="548641"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969935" y="518888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2778362"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5607011" y="5013176"/>
                <a:ext cx="3536989"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5868144" y="5188888"/>
                <a:ext cx="548640"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0" y="4076645"/>
                <a:ext cx="1797011"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971600" y="4275248"/>
                <a:ext cx="546975"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053967" y="3164272"/>
                <a:ext cx="2090033"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7315733" y="3361608"/>
                <a:ext cx="548640"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4063599" y="1336992"/>
                <a:ext cx="5080401"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4266322" y="1534328"/>
                <a:ext cx="548640"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7" name="组合 96"/>
          <p:cNvGrpSpPr/>
          <p:nvPr/>
        </p:nvGrpSpPr>
        <p:grpSpPr>
          <a:xfrm>
            <a:off x="5066767" y="3280120"/>
            <a:ext cx="3177641" cy="1562639"/>
            <a:chOff x="4788024" y="2919877"/>
            <a:chExt cx="4323760" cy="2126255"/>
          </a:xfrm>
        </p:grpSpPr>
        <p:sp>
          <p:nvSpPr>
            <p:cNvPr id="98" name="矩形 97"/>
            <p:cNvSpPr/>
            <p:nvPr/>
          </p:nvSpPr>
          <p:spPr>
            <a:xfrm>
              <a:off x="6803920" y="2919877"/>
              <a:ext cx="259229" cy="1292886"/>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5940152" y="3020163"/>
              <a:ext cx="3168352" cy="238163"/>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6706852" y="3020163"/>
              <a:ext cx="2400456" cy="238163"/>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p:nvSpPr>
          <p:spPr>
            <a:xfrm>
              <a:off x="8244660" y="3299931"/>
              <a:ext cx="259229" cy="1292886"/>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7363157" y="3883541"/>
              <a:ext cx="1745348" cy="238163"/>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p:cNvSpPr/>
            <p:nvPr/>
          </p:nvSpPr>
          <p:spPr>
            <a:xfrm>
              <a:off x="8124257" y="3883541"/>
              <a:ext cx="987527" cy="238163"/>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39"/>
            <p:cNvSpPr/>
            <p:nvPr/>
          </p:nvSpPr>
          <p:spPr>
            <a:xfrm>
              <a:off x="6100782" y="3821293"/>
              <a:ext cx="1719131" cy="1174007"/>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p:nvSpPr>
          <p:spPr>
            <a:xfrm>
              <a:off x="7363156" y="3431392"/>
              <a:ext cx="1745348" cy="252287"/>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p:cNvSpPr/>
            <p:nvPr/>
          </p:nvSpPr>
          <p:spPr>
            <a:xfrm>
              <a:off x="5042959" y="3430227"/>
              <a:ext cx="1463002" cy="25052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p:cNvSpPr/>
            <p:nvPr/>
          </p:nvSpPr>
          <p:spPr>
            <a:xfrm>
              <a:off x="5246312" y="3821293"/>
              <a:ext cx="259229" cy="1224839"/>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p:cNvSpPr/>
            <p:nvPr/>
          </p:nvSpPr>
          <p:spPr>
            <a:xfrm>
              <a:off x="5247099" y="3976781"/>
              <a:ext cx="258442"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p:cNvSpPr/>
            <p:nvPr/>
          </p:nvSpPr>
          <p:spPr>
            <a:xfrm>
              <a:off x="6803920" y="3545092"/>
              <a:ext cx="259142"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p:cNvSpPr/>
            <p:nvPr/>
          </p:nvSpPr>
          <p:spPr>
            <a:xfrm>
              <a:off x="6803920" y="3976781"/>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6100782" y="4840159"/>
              <a:ext cx="1719131"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6100782" y="4408470"/>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7560684" y="4408470"/>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p:cNvSpPr/>
            <p:nvPr/>
          </p:nvSpPr>
          <p:spPr>
            <a:xfrm>
              <a:off x="8244659" y="4407871"/>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5246312" y="4840159"/>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p:cNvSpPr/>
            <p:nvPr/>
          </p:nvSpPr>
          <p:spPr>
            <a:xfrm>
              <a:off x="6100782" y="3976781"/>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p:cNvSpPr/>
            <p:nvPr/>
          </p:nvSpPr>
          <p:spPr>
            <a:xfrm>
              <a:off x="7452320" y="4757136"/>
              <a:ext cx="1656184" cy="23816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p:cNvSpPr/>
            <p:nvPr/>
          </p:nvSpPr>
          <p:spPr>
            <a:xfrm>
              <a:off x="7560684" y="4840159"/>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p:cNvSpPr/>
            <p:nvPr/>
          </p:nvSpPr>
          <p:spPr>
            <a:xfrm>
              <a:off x="4788024" y="4314631"/>
              <a:ext cx="765284" cy="23816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p:cNvSpPr/>
            <p:nvPr/>
          </p:nvSpPr>
          <p:spPr>
            <a:xfrm>
              <a:off x="5247099" y="4408470"/>
              <a:ext cx="258442"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p:cNvSpPr/>
            <p:nvPr/>
          </p:nvSpPr>
          <p:spPr>
            <a:xfrm>
              <a:off x="8244660" y="3976781"/>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a:off x="6803833" y="3113403"/>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矩形 157"/>
            <p:cNvSpPr/>
            <p:nvPr/>
          </p:nvSpPr>
          <p:spPr>
            <a:xfrm>
              <a:off x="7363157" y="3431392"/>
              <a:ext cx="1463002" cy="252287"/>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9" name="组合 158"/>
          <p:cNvGrpSpPr/>
          <p:nvPr/>
        </p:nvGrpSpPr>
        <p:grpSpPr>
          <a:xfrm>
            <a:off x="2514166" y="5992545"/>
            <a:ext cx="1843771" cy="369332"/>
            <a:chOff x="5382373" y="5624109"/>
            <a:chExt cx="2508786" cy="502544"/>
          </a:xfrm>
        </p:grpSpPr>
        <p:sp>
          <p:nvSpPr>
            <p:cNvPr id="160" name="矩形 159"/>
            <p:cNvSpPr/>
            <p:nvPr/>
          </p:nvSpPr>
          <p:spPr>
            <a:xfrm>
              <a:off x="5382373" y="5710925"/>
              <a:ext cx="598565" cy="288032"/>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TextBox 160"/>
            <p:cNvSpPr txBox="1"/>
            <p:nvPr/>
          </p:nvSpPr>
          <p:spPr>
            <a:xfrm>
              <a:off x="6007058" y="5624109"/>
              <a:ext cx="1884101"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Metal-2 wire</a:t>
              </a:r>
              <a:endParaRPr lang="zh-CN" altLang="en-US" dirty="0">
                <a:latin typeface="Calibri" panose="020F0502020204030204" pitchFamily="34" charset="0"/>
                <a:cs typeface="Times New Roman" pitchFamily="18" charset="0"/>
              </a:endParaRPr>
            </a:p>
          </p:txBody>
        </p:sp>
      </p:grpSp>
      <p:sp>
        <p:nvSpPr>
          <p:cNvPr id="162" name="TextBox 161"/>
          <p:cNvSpPr txBox="1"/>
          <p:nvPr/>
        </p:nvSpPr>
        <p:spPr>
          <a:xfrm>
            <a:off x="3495374" y="2868691"/>
            <a:ext cx="1076626" cy="355731"/>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Pin access</a:t>
            </a:r>
            <a:endParaRPr lang="zh-CN" altLang="en-US" sz="1600" dirty="0">
              <a:latin typeface="Calibri" panose="020F0502020204030204" pitchFamily="34" charset="0"/>
              <a:cs typeface="Times New Roman" pitchFamily="18" charset="0"/>
            </a:endParaRPr>
          </a:p>
        </p:txBody>
      </p:sp>
      <p:cxnSp>
        <p:nvCxnSpPr>
          <p:cNvPr id="163" name="直接箭头连接符 162"/>
          <p:cNvCxnSpPr/>
          <p:nvPr/>
        </p:nvCxnSpPr>
        <p:spPr>
          <a:xfrm flipV="1">
            <a:off x="3952589" y="3116193"/>
            <a:ext cx="0" cy="237629"/>
          </a:xfrm>
          <a:prstGeom prst="straightConnector1">
            <a:avLst/>
          </a:prstGeom>
          <a:ln w="25400">
            <a:solidFill>
              <a:schemeClr val="tx1"/>
            </a:solidFill>
            <a:headEnd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164" name="直接箭头连接符 163"/>
          <p:cNvCxnSpPr/>
          <p:nvPr/>
        </p:nvCxnSpPr>
        <p:spPr>
          <a:xfrm>
            <a:off x="1416265" y="4230295"/>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5" name="直接箭头连接符 164"/>
          <p:cNvCxnSpPr/>
          <p:nvPr/>
        </p:nvCxnSpPr>
        <p:spPr>
          <a:xfrm flipH="1">
            <a:off x="3106823" y="4555964"/>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6" name="直接箭头连接符 165"/>
          <p:cNvCxnSpPr/>
          <p:nvPr/>
        </p:nvCxnSpPr>
        <p:spPr>
          <a:xfrm flipH="1">
            <a:off x="3608200" y="3923616"/>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7" name="直接箭头连接符 166"/>
          <p:cNvCxnSpPr/>
          <p:nvPr/>
        </p:nvCxnSpPr>
        <p:spPr>
          <a:xfrm flipH="1">
            <a:off x="2549365" y="3289453"/>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741930"/>
      </p:ext>
    </p:extLst>
  </p:cSld>
  <p:clrMapOvr>
    <a:masterClrMapping/>
  </p:clrMapOvr>
  <mc:AlternateContent xmlns:mc="http://schemas.openxmlformats.org/markup-compatibility/2006" xmlns:p14="http://schemas.microsoft.com/office/powerpoint/2010/main">
    <mc:Choice Requires="p14">
      <p:transition spd="slow" p14:dur="2000" advTm="73019"/>
    </mc:Choice>
    <mc:Fallback xmlns="">
      <p:transition spd="slow" advTm="7301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Mathematical F</a:t>
            </a:r>
            <a:r>
              <a:rPr lang="en-US" altLang="zh-CN" dirty="0" smtClean="0"/>
              <a:t>ormulation</a:t>
            </a:r>
            <a:endParaRPr lang="en-US" altLang="zh-CN"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Objective function</a:t>
                </a:r>
              </a:p>
              <a:p>
                <a:pPr lvl="1"/>
                <a:r>
                  <a:rPr lang="en-US" altLang="zh-CN" dirty="0" smtClean="0"/>
                  <a:t>Line-end extension minimization</a:t>
                </a:r>
              </a:p>
              <a:p>
                <a:pPr lvl="1"/>
                <a:r>
                  <a:rPr lang="en-US" altLang="zh-CN" dirty="0"/>
                  <a:t>Objective function:</a:t>
                </a:r>
                <a14:m>
                  <m:oMath xmlns:m="http://schemas.openxmlformats.org/officeDocument/2006/math">
                    <m:nary>
                      <m:naryPr>
                        <m:chr m:val="∑"/>
                        <m:ctrlPr>
                          <a:rPr lang="en-US" altLang="zh-CN" i="1">
                            <a:latin typeface="Cambria Math"/>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𝑖</m:t>
                        </m:r>
                        <m:r>
                          <a:rPr lang="en-US" altLang="zh-CN" i="1">
                            <a:latin typeface="Cambria Math"/>
                          </a:rPr>
                          <m:t>=</m:t>
                        </m:r>
                        <m:r>
                          <a:rPr lang="en-US" altLang="zh-CN" i="1">
                            <a:latin typeface="Cambria Math"/>
                          </a:rPr>
                          <m:t>𝑛</m:t>
                        </m:r>
                      </m:sup>
                      <m:e>
                        <m:r>
                          <a:rPr lang="en-US" altLang="zh-CN" i="1">
                            <a:latin typeface="Cambria Math"/>
                          </a:rPr>
                          <m:t> </m:t>
                        </m:r>
                        <m:sSub>
                          <m:sSubPr>
                            <m:ctrlPr>
                              <a:rPr lang="en-US" altLang="zh-CN" i="1">
                                <a:latin typeface="Cambria Math"/>
                              </a:rPr>
                            </m:ctrlPr>
                          </m:sSubPr>
                          <m:e>
                            <m:r>
                              <a:rPr lang="en-US" altLang="zh-CN" i="1">
                                <a:latin typeface="Cambria Math"/>
                              </a:rPr>
                              <m:t>(</m:t>
                            </m:r>
                            <m:sSubSup>
                              <m:sSubSupPr>
                                <m:ctrlPr>
                                  <a:rPr lang="en-US" altLang="zh-CN" i="1">
                                    <a:latin typeface="Cambria Math"/>
                                  </a:rPr>
                                </m:ctrlPr>
                              </m:sSubSupPr>
                              <m:e>
                                <m:r>
                                  <a:rPr lang="en-US" altLang="zh-CN" i="1">
                                    <a:latin typeface="Cambria Math"/>
                                  </a:rPr>
                                  <m:t>𝑥</m:t>
                                </m:r>
                              </m:e>
                              <m:sub>
                                <m:r>
                                  <a:rPr lang="en-US" altLang="zh-CN" i="1">
                                    <a:latin typeface="Cambria Math"/>
                                  </a:rPr>
                                  <m:t>𝑖𝐿</m:t>
                                </m:r>
                              </m:sub>
                              <m:sup>
                                <m:r>
                                  <a:rPr lang="en-US" altLang="zh-CN" i="1">
                                    <a:latin typeface="Cambria Math"/>
                                  </a:rPr>
                                  <m:t>0</m:t>
                                </m:r>
                              </m:sup>
                            </m:sSubSup>
                            <m:r>
                              <a:rPr lang="en-US" altLang="zh-CN" i="1">
                                <a:latin typeface="Cambria Math"/>
                              </a:rPr>
                              <m:t>−</m:t>
                            </m:r>
                            <m:r>
                              <a:rPr lang="en-US" altLang="zh-CN" i="1">
                                <a:latin typeface="Cambria Math"/>
                              </a:rPr>
                              <m:t>𝑥</m:t>
                            </m:r>
                          </m:e>
                          <m:sub>
                            <m:r>
                              <a:rPr lang="en-US" altLang="zh-CN" i="1">
                                <a:latin typeface="Cambria Math"/>
                              </a:rPr>
                              <m:t>𝑖𝐿</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𝑖𝑅</m:t>
                            </m:r>
                          </m:sub>
                        </m:sSub>
                        <m:r>
                          <a:rPr lang="en-US" altLang="zh-CN" i="1">
                            <a:latin typeface="Cambria Math"/>
                          </a:rPr>
                          <m:t>−</m:t>
                        </m:r>
                        <m:sSubSup>
                          <m:sSubSupPr>
                            <m:ctrlPr>
                              <a:rPr lang="en-US" altLang="zh-CN" i="1">
                                <a:latin typeface="Cambria Math"/>
                              </a:rPr>
                            </m:ctrlPr>
                          </m:sSubSupPr>
                          <m:e>
                            <m:r>
                              <a:rPr lang="en-US" altLang="zh-CN" i="1">
                                <a:latin typeface="Cambria Math"/>
                              </a:rPr>
                              <m:t>𝑥</m:t>
                            </m:r>
                          </m:e>
                          <m:sub>
                            <m:r>
                              <a:rPr lang="en-US" altLang="zh-CN" i="1">
                                <a:latin typeface="Cambria Math"/>
                              </a:rPr>
                              <m:t>𝑖𝑅</m:t>
                            </m:r>
                          </m:sub>
                          <m:sup>
                            <m:r>
                              <a:rPr lang="en-US" altLang="zh-CN" i="1">
                                <a:latin typeface="Cambria Math"/>
                              </a:rPr>
                              <m:t>0</m:t>
                            </m:r>
                          </m:sup>
                        </m:sSubSup>
                        <m:r>
                          <a:rPr lang="en-US" altLang="zh-CN" i="1">
                            <a:latin typeface="Cambria Math"/>
                          </a:rPr>
                          <m:t>)</m:t>
                        </m:r>
                      </m:e>
                    </m:nary>
                  </m:oMath>
                </a14:m>
                <a:endParaRPr lang="en-US" altLang="zh-CN" dirty="0" smtClean="0"/>
              </a:p>
              <a:p>
                <a:pPr lvl="1"/>
                <a:endParaRPr lang="en-US" altLang="zh-CN" dirty="0" smtClean="0"/>
              </a:p>
              <a:p>
                <a:pPr lvl="1"/>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143"/>
                </a:stretch>
              </a:blipFill>
            </p:spPr>
            <p:txBody>
              <a:bodyPr/>
              <a:lstStyle/>
              <a:p>
                <a:r>
                  <a:rPr lang="en-US">
                    <a:noFill/>
                  </a:rPr>
                  <a:t> </a:t>
                </a:r>
              </a:p>
            </p:txBody>
          </p:sp>
        </mc:Fallback>
      </mc:AlternateContent>
      <p:grpSp>
        <p:nvGrpSpPr>
          <p:cNvPr id="112" name="组合 111"/>
          <p:cNvGrpSpPr/>
          <p:nvPr/>
        </p:nvGrpSpPr>
        <p:grpSpPr>
          <a:xfrm>
            <a:off x="1306426" y="2780928"/>
            <a:ext cx="6531148" cy="3160498"/>
            <a:chOff x="922866" y="2492896"/>
            <a:chExt cx="6961502" cy="3384376"/>
          </a:xfrm>
        </p:grpSpPr>
        <p:grpSp>
          <p:nvGrpSpPr>
            <p:cNvPr id="111" name="组合 110"/>
            <p:cNvGrpSpPr/>
            <p:nvPr/>
          </p:nvGrpSpPr>
          <p:grpSpPr>
            <a:xfrm>
              <a:off x="971600" y="2492896"/>
              <a:ext cx="6912768" cy="3384376"/>
              <a:chOff x="971600" y="2492896"/>
              <a:chExt cx="6912768" cy="3384376"/>
            </a:xfrm>
          </p:grpSpPr>
          <p:sp>
            <p:nvSpPr>
              <p:cNvPr id="67" name="矩形 66"/>
              <p:cNvSpPr/>
              <p:nvPr/>
            </p:nvSpPr>
            <p:spPr bwMode="auto">
              <a:xfrm>
                <a:off x="971600" y="2492896"/>
                <a:ext cx="6912768" cy="3384376"/>
              </a:xfrm>
              <a:prstGeom prst="rect">
                <a:avLst/>
              </a:prstGeom>
              <a:noFill/>
              <a:ln w="254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nvGrpSpPr>
              <p:cNvPr id="69" name="组合 68"/>
              <p:cNvGrpSpPr/>
              <p:nvPr/>
            </p:nvGrpSpPr>
            <p:grpSpPr>
              <a:xfrm>
                <a:off x="1771792" y="2985276"/>
                <a:ext cx="5096358" cy="2483313"/>
                <a:chOff x="4788024" y="2919877"/>
                <a:chExt cx="4323760" cy="2126255"/>
              </a:xfrm>
            </p:grpSpPr>
            <p:sp>
              <p:nvSpPr>
                <p:cNvPr id="70" name="矩形 69"/>
                <p:cNvSpPr/>
                <p:nvPr/>
              </p:nvSpPr>
              <p:spPr>
                <a:xfrm>
                  <a:off x="6803920" y="2919877"/>
                  <a:ext cx="259229" cy="1292886"/>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5940152" y="3020163"/>
                  <a:ext cx="3168352" cy="238163"/>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6706852" y="3020163"/>
                  <a:ext cx="2400456" cy="238163"/>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8244660" y="3299931"/>
                  <a:ext cx="259229" cy="1292886"/>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7363157" y="3883541"/>
                  <a:ext cx="1745348" cy="238163"/>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8124257" y="3883541"/>
                  <a:ext cx="987527" cy="238163"/>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39"/>
                <p:cNvSpPr/>
                <p:nvPr/>
              </p:nvSpPr>
              <p:spPr>
                <a:xfrm>
                  <a:off x="6100782" y="3821293"/>
                  <a:ext cx="1719131" cy="1174007"/>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7363156" y="3431392"/>
                  <a:ext cx="1745348" cy="252287"/>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5042959" y="3430227"/>
                  <a:ext cx="1463002" cy="25052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5246312" y="3821293"/>
                  <a:ext cx="259229" cy="1224839"/>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7452320" y="4757136"/>
                  <a:ext cx="1656184" cy="23816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560684" y="4840159"/>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4788024" y="4314631"/>
                  <a:ext cx="765284" cy="23816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5247099" y="4408470"/>
                  <a:ext cx="258442"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8244660" y="3976781"/>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6803833" y="3113403"/>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7363157" y="3431392"/>
                  <a:ext cx="1463002" cy="252287"/>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mc:AlternateContent xmlns:mc="http://schemas.openxmlformats.org/markup-compatibility/2006" xmlns:a14="http://schemas.microsoft.com/office/drawing/2010/main">
          <mc:Choice Requires="a14">
            <p:sp>
              <p:nvSpPr>
                <p:cNvPr id="96" name="TextBox 95"/>
                <p:cNvSpPr txBox="1"/>
                <p:nvPr/>
              </p:nvSpPr>
              <p:spPr>
                <a:xfrm>
                  <a:off x="4899462" y="3039334"/>
                  <a:ext cx="5143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𝑖</m:t>
                            </m:r>
                          </m:e>
                          <m:sub>
                            <m:r>
                              <a:rPr lang="en-US" sz="1600" b="0" i="1" smtClean="0">
                                <a:latin typeface="Cambria Math"/>
                              </a:rPr>
                              <m:t>𝑡h</m:t>
                            </m:r>
                          </m:sub>
                        </m:sSub>
                      </m:oMath>
                    </m:oMathPara>
                  </a14:m>
                  <a:endParaRPr lang="en-US" sz="1600" dirty="0"/>
                </a:p>
              </p:txBody>
            </p:sp>
          </mc:Choice>
          <mc:Fallback xmlns="">
            <p:sp>
              <p:nvSpPr>
                <p:cNvPr id="96" name="TextBox 95"/>
                <p:cNvSpPr txBox="1">
                  <a:spLocks noRot="1" noChangeAspect="1" noMove="1" noResize="1" noEditPoints="1" noAdjustHandles="1" noChangeArrowheads="1" noChangeShapeType="1" noTextEdit="1"/>
                </p:cNvSpPr>
                <p:nvPr/>
              </p:nvSpPr>
              <p:spPr>
                <a:xfrm>
                  <a:off x="4899462" y="3039334"/>
                  <a:ext cx="514307" cy="369332"/>
                </a:xfrm>
                <a:prstGeom prst="rect">
                  <a:avLst/>
                </a:prstGeom>
                <a:blipFill rotWithShape="1">
                  <a:blip r:embed="rId4"/>
                  <a:stretch>
                    <a:fillRect/>
                  </a:stretch>
                </a:blipFill>
              </p:spPr>
              <p:txBody>
                <a:bodyPr/>
                <a:lstStyle/>
                <a:p>
                  <a:r>
                    <a:rPr lang="en-US">
                      <a:noFill/>
                    </a:rPr>
                    <a:t> </a:t>
                  </a:r>
                </a:p>
              </p:txBody>
            </p:sp>
          </mc:Fallback>
        </mc:AlternateContent>
        <p:cxnSp>
          <p:nvCxnSpPr>
            <p:cNvPr id="98" name="直接连接符 97"/>
            <p:cNvCxnSpPr/>
            <p:nvPr/>
          </p:nvCxnSpPr>
          <p:spPr bwMode="auto">
            <a:xfrm flipV="1">
              <a:off x="3131840" y="2984252"/>
              <a:ext cx="0" cy="455784"/>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9" name="TextBox 98"/>
                <p:cNvSpPr txBox="1"/>
                <p:nvPr/>
              </p:nvSpPr>
              <p:spPr>
                <a:xfrm>
                  <a:off x="2863880" y="2606751"/>
                  <a:ext cx="529333" cy="3627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a:rPr>
                            </m:ctrlPr>
                          </m:sSubSupPr>
                          <m:e>
                            <m:r>
                              <a:rPr lang="en-US" altLang="zh-CN" sz="1600" b="0" i="1" smtClean="0">
                                <a:latin typeface="Cambria Math"/>
                              </a:rPr>
                              <m:t>𝑥</m:t>
                            </m:r>
                          </m:e>
                          <m:sub>
                            <m:r>
                              <a:rPr lang="en-US" altLang="zh-CN" sz="1600" b="0" i="1" smtClean="0">
                                <a:latin typeface="Cambria Math"/>
                              </a:rPr>
                              <m:t>𝑖𝐿</m:t>
                            </m:r>
                          </m:sub>
                          <m:sup/>
                        </m:sSubSup>
                      </m:oMath>
                    </m:oMathPara>
                  </a14:m>
                  <a:endParaRPr lang="zh-CN" altLang="en-US" sz="1600" dirty="0"/>
                </a:p>
              </p:txBody>
            </p:sp>
          </mc:Choice>
          <mc:Fallback xmlns="">
            <p:sp>
              <p:nvSpPr>
                <p:cNvPr id="99" name="TextBox 98"/>
                <p:cNvSpPr txBox="1">
                  <a:spLocks noRot="1" noChangeAspect="1" noMove="1" noResize="1" noEditPoints="1" noAdjustHandles="1" noChangeArrowheads="1" noChangeShapeType="1" noTextEdit="1"/>
                </p:cNvSpPr>
                <p:nvPr/>
              </p:nvSpPr>
              <p:spPr>
                <a:xfrm>
                  <a:off x="2863880" y="2606751"/>
                  <a:ext cx="529333" cy="362743"/>
                </a:xfrm>
                <a:prstGeom prst="rect">
                  <a:avLst/>
                </a:prstGeom>
                <a:blipFill rotWithShape="1">
                  <a:blip r:embed="rId5"/>
                  <a:stretch>
                    <a:fillRect b="-3636"/>
                  </a:stretch>
                </a:blipFill>
              </p:spPr>
              <p:txBody>
                <a:bodyPr/>
                <a:lstStyle/>
                <a:p>
                  <a:r>
                    <a:rPr lang="en-US">
                      <a:noFill/>
                    </a:rPr>
                    <a:t> </a:t>
                  </a:r>
                </a:p>
              </p:txBody>
            </p:sp>
          </mc:Fallback>
        </mc:AlternateContent>
        <p:cxnSp>
          <p:nvCxnSpPr>
            <p:cNvPr id="100" name="直接连接符 99"/>
            <p:cNvCxnSpPr/>
            <p:nvPr/>
          </p:nvCxnSpPr>
          <p:spPr bwMode="auto">
            <a:xfrm flipV="1">
              <a:off x="4035172" y="2967806"/>
              <a:ext cx="0" cy="455784"/>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1" name="TextBox 100"/>
                <p:cNvSpPr txBox="1"/>
                <p:nvPr/>
              </p:nvSpPr>
              <p:spPr>
                <a:xfrm>
                  <a:off x="3767212" y="2577604"/>
                  <a:ext cx="534697" cy="3860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𝑖𝐿</m:t>
                            </m:r>
                          </m:sub>
                          <m:sup>
                            <m:r>
                              <a:rPr lang="en-US" altLang="zh-CN" sz="1600" b="0" i="1" smtClean="0">
                                <a:latin typeface="Cambria Math"/>
                              </a:rPr>
                              <m:t>0</m:t>
                            </m:r>
                          </m:sup>
                        </m:sSubSup>
                      </m:oMath>
                    </m:oMathPara>
                  </a14:m>
                  <a:endParaRPr lang="zh-CN" altLang="en-US" sz="16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3767212" y="2577604"/>
                  <a:ext cx="534697" cy="386068"/>
                </a:xfrm>
                <a:prstGeom prst="rect">
                  <a:avLst/>
                </a:prstGeom>
                <a:blipFill rotWithShape="1">
                  <a:blip r:embed="rId6"/>
                  <a:stretch>
                    <a:fillRect/>
                  </a:stretch>
                </a:blipFill>
              </p:spPr>
              <p:txBody>
                <a:bodyPr/>
                <a:lstStyle/>
                <a:p>
                  <a:r>
                    <a:rPr lang="en-US">
                      <a:noFill/>
                    </a:rPr>
                    <a:t> </a:t>
                  </a:r>
                </a:p>
              </p:txBody>
            </p:sp>
          </mc:Fallback>
        </mc:AlternateContent>
        <p:cxnSp>
          <p:nvCxnSpPr>
            <p:cNvPr id="102" name="直接连接符 101"/>
            <p:cNvCxnSpPr/>
            <p:nvPr/>
          </p:nvCxnSpPr>
          <p:spPr bwMode="auto">
            <a:xfrm flipH="1">
              <a:off x="7452320" y="4293096"/>
              <a:ext cx="426878" cy="0"/>
            </a:xfrm>
            <a:prstGeom prst="line">
              <a:avLst/>
            </a:prstGeom>
            <a:noFill/>
            <a:ln w="19050" cap="flat" cmpd="sng" algn="ctr">
              <a:solidFill>
                <a:schemeClr val="tx1"/>
              </a:solidFill>
              <a:prstDash val="solid"/>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接连接符 102"/>
            <p:cNvCxnSpPr/>
            <p:nvPr/>
          </p:nvCxnSpPr>
          <p:spPr bwMode="auto">
            <a:xfrm>
              <a:off x="980302" y="4293096"/>
              <a:ext cx="426878" cy="0"/>
            </a:xfrm>
            <a:prstGeom prst="line">
              <a:avLst/>
            </a:prstGeom>
            <a:noFill/>
            <a:ln w="19050" cap="flat" cmpd="sng" algn="ctr">
              <a:solidFill>
                <a:schemeClr val="tx1"/>
              </a:solidFill>
              <a:prstDash val="solid"/>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4" name="TextBox 103"/>
                <p:cNvSpPr txBox="1"/>
                <p:nvPr/>
              </p:nvSpPr>
              <p:spPr>
                <a:xfrm>
                  <a:off x="922866" y="4293096"/>
                  <a:ext cx="4785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a:rPr>
                            </m:ctrlPr>
                          </m:sSubSupPr>
                          <m:e>
                            <m:r>
                              <a:rPr lang="en-US" altLang="zh-CN" sz="1600" b="0" i="1" smtClean="0">
                                <a:latin typeface="Cambria Math"/>
                              </a:rPr>
                              <m:t>𝐶</m:t>
                            </m:r>
                          </m:e>
                          <m:sub>
                            <m:r>
                              <a:rPr lang="en-US" altLang="zh-CN" sz="1600" b="0" i="1" smtClean="0">
                                <a:latin typeface="Cambria Math"/>
                              </a:rPr>
                              <m:t>𝐿</m:t>
                            </m:r>
                          </m:sub>
                          <m:sup/>
                        </m:sSubSup>
                      </m:oMath>
                    </m:oMathPara>
                  </a14:m>
                  <a:endParaRPr lang="zh-CN" altLang="en-US" sz="16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922866" y="4293096"/>
                  <a:ext cx="478528"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7386026" y="4293096"/>
                  <a:ext cx="4983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a:rPr>
                            </m:ctrlPr>
                          </m:sSubSupPr>
                          <m:e>
                            <m:r>
                              <a:rPr lang="en-US" altLang="zh-CN" sz="1600" b="0" i="1" smtClean="0">
                                <a:latin typeface="Cambria Math"/>
                              </a:rPr>
                              <m:t>𝐶</m:t>
                            </m:r>
                          </m:e>
                          <m:sub>
                            <m:r>
                              <a:rPr lang="en-US" altLang="zh-CN" sz="1600" b="0" i="1" smtClean="0">
                                <a:latin typeface="Cambria Math"/>
                              </a:rPr>
                              <m:t>𝑅</m:t>
                            </m:r>
                          </m:sub>
                          <m:sup/>
                        </m:sSubSup>
                      </m:oMath>
                    </m:oMathPara>
                  </a14:m>
                  <a:endParaRPr lang="zh-CN" altLang="en-US" sz="1600" dirty="0"/>
                </a:p>
              </p:txBody>
            </p:sp>
          </mc:Choice>
          <mc:Fallback xmlns="">
            <p:sp>
              <p:nvSpPr>
                <p:cNvPr id="105" name="TextBox 104"/>
                <p:cNvSpPr txBox="1">
                  <a:spLocks noRot="1" noChangeAspect="1" noMove="1" noResize="1" noEditPoints="1" noAdjustHandles="1" noChangeArrowheads="1" noChangeShapeType="1" noTextEdit="1"/>
                </p:cNvSpPr>
                <p:nvPr/>
              </p:nvSpPr>
              <p:spPr>
                <a:xfrm>
                  <a:off x="7386026" y="4293096"/>
                  <a:ext cx="498342" cy="369332"/>
                </a:xfrm>
                <a:prstGeom prst="rect">
                  <a:avLst/>
                </a:prstGeom>
                <a:blipFill rotWithShape="1">
                  <a:blip r:embed="rId8"/>
                  <a:stretch>
                    <a:fillRect/>
                  </a:stretch>
                </a:blipFill>
              </p:spPr>
              <p:txBody>
                <a:bodyPr/>
                <a:lstStyle/>
                <a:p>
                  <a:r>
                    <a:rPr lang="en-US">
                      <a:noFill/>
                    </a:rPr>
                    <a:t> </a:t>
                  </a:r>
                </a:p>
              </p:txBody>
            </p:sp>
          </mc:Fallback>
        </mc:AlternateContent>
        <p:cxnSp>
          <p:nvCxnSpPr>
            <p:cNvPr id="106" name="直接连接符 105"/>
            <p:cNvCxnSpPr/>
            <p:nvPr/>
          </p:nvCxnSpPr>
          <p:spPr bwMode="auto">
            <a:xfrm flipV="1">
              <a:off x="6868613" y="3503075"/>
              <a:ext cx="0" cy="455784"/>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7" name="TextBox 106"/>
                <p:cNvSpPr txBox="1"/>
                <p:nvPr/>
              </p:nvSpPr>
              <p:spPr>
                <a:xfrm>
                  <a:off x="6864285" y="3593956"/>
                  <a:ext cx="553228" cy="4009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a:rPr>
                            </m:ctrlPr>
                          </m:sSubSupPr>
                          <m:e>
                            <m:r>
                              <a:rPr lang="en-US" altLang="zh-CN" sz="1600" b="0" i="1" smtClean="0">
                                <a:latin typeface="Cambria Math"/>
                              </a:rPr>
                              <m:t>𝑥</m:t>
                            </m:r>
                          </m:e>
                          <m:sub>
                            <m:r>
                              <a:rPr lang="en-US" altLang="zh-CN" sz="1600" b="0" i="1" smtClean="0">
                                <a:latin typeface="Cambria Math"/>
                              </a:rPr>
                              <m:t>𝑗𝑅</m:t>
                            </m:r>
                          </m:sub>
                          <m:sup/>
                        </m:sSubSup>
                      </m:oMath>
                    </m:oMathPara>
                  </a14:m>
                  <a:endParaRPr lang="zh-CN" altLang="en-US" sz="1600"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864285" y="3593956"/>
                  <a:ext cx="553228" cy="400944"/>
                </a:xfrm>
                <a:prstGeom prst="rect">
                  <a:avLst/>
                </a:prstGeom>
                <a:blipFill rotWithShape="1">
                  <a:blip r:embed="rId9"/>
                  <a:stretch>
                    <a:fillRect b="-6557"/>
                  </a:stretch>
                </a:blipFill>
              </p:spPr>
              <p:txBody>
                <a:bodyPr/>
                <a:lstStyle/>
                <a:p>
                  <a:r>
                    <a:rPr lang="en-US">
                      <a:noFill/>
                    </a:rPr>
                    <a:t> </a:t>
                  </a:r>
                </a:p>
              </p:txBody>
            </p:sp>
          </mc:Fallback>
        </mc:AlternateContent>
        <p:cxnSp>
          <p:nvCxnSpPr>
            <p:cNvPr id="108" name="直接连接符 107"/>
            <p:cNvCxnSpPr/>
            <p:nvPr/>
          </p:nvCxnSpPr>
          <p:spPr bwMode="auto">
            <a:xfrm flipV="1">
              <a:off x="6532099" y="3503075"/>
              <a:ext cx="0" cy="455784"/>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9" name="TextBox 108"/>
                <p:cNvSpPr txBox="1"/>
                <p:nvPr/>
              </p:nvSpPr>
              <p:spPr>
                <a:xfrm>
                  <a:off x="5964122" y="3534590"/>
                  <a:ext cx="553228" cy="4173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𝑗𝑅</m:t>
                            </m:r>
                          </m:sub>
                          <m:sup>
                            <m:r>
                              <a:rPr lang="en-US" altLang="zh-CN" sz="1600" b="0" i="1" smtClean="0">
                                <a:latin typeface="Cambria Math"/>
                              </a:rPr>
                              <m:t>0</m:t>
                            </m:r>
                          </m:sup>
                        </m:sSubSup>
                      </m:oMath>
                    </m:oMathPara>
                  </a14:m>
                  <a:endParaRPr lang="zh-CN" altLang="en-US" sz="1600" dirty="0"/>
                </a:p>
              </p:txBody>
            </p:sp>
          </mc:Choice>
          <mc:Fallback xmlns="">
            <p:sp>
              <p:nvSpPr>
                <p:cNvPr id="109" name="TextBox 108"/>
                <p:cNvSpPr txBox="1">
                  <a:spLocks noRot="1" noChangeAspect="1" noMove="1" noResize="1" noEditPoints="1" noAdjustHandles="1" noChangeArrowheads="1" noChangeShapeType="1" noTextEdit="1"/>
                </p:cNvSpPr>
                <p:nvPr/>
              </p:nvSpPr>
              <p:spPr>
                <a:xfrm>
                  <a:off x="5964122" y="3534590"/>
                  <a:ext cx="553228" cy="417358"/>
                </a:xfrm>
                <a:prstGeom prst="rect">
                  <a:avLst/>
                </a:prstGeom>
                <a:blipFill rotWithShape="1">
                  <a:blip r:embed="rId10"/>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5039889" y="3528475"/>
                  <a:ext cx="5160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𝑗</m:t>
                            </m:r>
                          </m:e>
                          <m:sub>
                            <m:r>
                              <a:rPr lang="en-US" sz="1600" b="0" i="1" smtClean="0">
                                <a:latin typeface="Cambria Math"/>
                              </a:rPr>
                              <m:t>𝑡h</m:t>
                            </m:r>
                          </m:sub>
                        </m:sSub>
                      </m:oMath>
                    </m:oMathPara>
                  </a14:m>
                  <a:endParaRPr lang="en-US" sz="16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5039889" y="3528475"/>
                  <a:ext cx="516039" cy="369332"/>
                </a:xfrm>
                <a:prstGeom prst="rect">
                  <a:avLst/>
                </a:prstGeom>
                <a:blipFill rotWithShape="1">
                  <a:blip r:embed="rId11"/>
                  <a:stretch>
                    <a:fillRect b="-8929"/>
                  </a:stretch>
                </a:blipFill>
              </p:spPr>
              <p:txBody>
                <a:bodyPr/>
                <a:lstStyle/>
                <a:p>
                  <a:r>
                    <a:rPr lang="en-US">
                      <a:noFill/>
                    </a:rPr>
                    <a:t> </a:t>
                  </a:r>
                </a:p>
              </p:txBody>
            </p:sp>
          </mc:Fallback>
        </mc:AlternateContent>
      </p:grpSp>
    </p:spTree>
    <p:extLst>
      <p:ext uri="{BB962C8B-B14F-4D97-AF65-F5344CB8AC3E}">
        <p14:creationId xmlns:p14="http://schemas.microsoft.com/office/powerpoint/2010/main" val="325337982"/>
      </p:ext>
    </p:extLst>
  </p:cSld>
  <p:clrMapOvr>
    <a:masterClrMapping/>
  </p:clrMapOvr>
  <mc:AlternateContent xmlns:mc="http://schemas.openxmlformats.org/markup-compatibility/2006" xmlns:p14="http://schemas.microsoft.com/office/powerpoint/2010/main">
    <mc:Choice Requires="p14">
      <p:transition spd="slow" p14:dur="2000" advTm="91200"/>
    </mc:Choice>
    <mc:Fallback xmlns="">
      <p:transition spd="slow" advTm="912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Mathematical Formulation – cont’d</a:t>
            </a:r>
            <a:endParaRPr lang="en-US" dirty="0"/>
          </a:p>
        </p:txBody>
      </p:sp>
      <p:sp>
        <p:nvSpPr>
          <p:cNvPr id="3" name="内容占位符 2"/>
          <p:cNvSpPr>
            <a:spLocks noGrp="1"/>
          </p:cNvSpPr>
          <p:nvPr>
            <p:ph idx="1"/>
          </p:nvPr>
        </p:nvSpPr>
        <p:spPr/>
        <p:txBody>
          <a:bodyPr/>
          <a:lstStyle/>
          <a:p>
            <a:r>
              <a:rPr lang="en-US" altLang="zh-CN" dirty="0" smtClean="0"/>
              <a:t>Rules to constraints</a:t>
            </a:r>
          </a:p>
          <a:p>
            <a:pPr lvl="1"/>
            <a:r>
              <a:rPr lang="en-US" dirty="0" smtClean="0"/>
              <a:t>Basic rules</a:t>
            </a:r>
          </a:p>
          <a:p>
            <a:pPr lvl="1"/>
            <a:endParaRPr lang="en-US" dirty="0"/>
          </a:p>
          <a:p>
            <a:pPr lvl="1"/>
            <a:endParaRPr lang="en-US" dirty="0" smtClean="0"/>
          </a:p>
          <a:p>
            <a:pPr marL="573088" lvl="1" indent="0">
              <a:buNone/>
            </a:pPr>
            <a:endParaRPr lang="en-US" dirty="0"/>
          </a:p>
          <a:p>
            <a:pPr lvl="1"/>
            <a:r>
              <a:rPr lang="en-US" dirty="0" smtClean="0"/>
              <a:t>SADP-specific rules</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5229847" y="1824325"/>
                <a:ext cx="2011192" cy="1052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a:rPr lang="en-US" altLang="zh-CN" sz="2000" b="0" i="1" smtClean="0">
                              <a:latin typeface="Cambria Math"/>
                            </a:rPr>
                            <m:t>𝐶</m:t>
                          </m:r>
                        </m:e>
                        <m:sub>
                          <m:r>
                            <a:rPr lang="en-US" altLang="zh-CN" sz="2000" b="0" i="1" smtClean="0">
                              <a:latin typeface="Cambria Math"/>
                            </a:rPr>
                            <m:t>𝐿</m:t>
                          </m:r>
                        </m:sub>
                      </m:sSub>
                      <m:sSubSup>
                        <m:sSubSupPr>
                          <m:ctrlPr>
                            <a:rPr lang="en-US" altLang="zh-CN" sz="2000" i="1" smtClean="0">
                              <a:latin typeface="Cambria Math"/>
                            </a:rPr>
                          </m:ctrlPr>
                        </m:sSubSupPr>
                        <m:e>
                          <m:r>
                            <a:rPr lang="en-US" altLang="zh-CN" sz="2000" b="0" i="1" smtClean="0">
                              <a:latin typeface="Cambria Math"/>
                            </a:rPr>
                            <m:t>≤</m:t>
                          </m:r>
                          <m:r>
                            <a:rPr lang="en-US" altLang="zh-CN" sz="2000" b="0" i="1" smtClean="0">
                              <a:latin typeface="Cambria Math"/>
                            </a:rPr>
                            <m:t>𝑥</m:t>
                          </m:r>
                        </m:e>
                        <m:sub>
                          <m:r>
                            <a:rPr lang="en-US" altLang="zh-CN" sz="2000" b="0" i="1" smtClean="0">
                              <a:latin typeface="Cambria Math"/>
                            </a:rPr>
                            <m:t>𝑖𝐿</m:t>
                          </m:r>
                        </m:sub>
                        <m:sup/>
                      </m:sSubSup>
                      <m:r>
                        <a:rPr lang="en-US" altLang="zh-CN" sz="2000" b="0" i="1" smtClean="0">
                          <a:latin typeface="Cambria Math"/>
                        </a:rPr>
                        <m:t>≤</m:t>
                      </m:r>
                      <m:sSubSup>
                        <m:sSubSupPr>
                          <m:ctrlPr>
                            <a:rPr lang="en-US" altLang="zh-CN" sz="2000" b="0" i="1" smtClean="0">
                              <a:latin typeface="Cambria Math"/>
                            </a:rPr>
                          </m:ctrlPr>
                        </m:sSubSupPr>
                        <m:e>
                          <m:r>
                            <a:rPr lang="en-US" altLang="zh-CN" sz="2000" b="0" i="1" smtClean="0">
                              <a:latin typeface="Cambria Math"/>
                            </a:rPr>
                            <m:t>𝑥</m:t>
                          </m:r>
                        </m:e>
                        <m:sub>
                          <m:r>
                            <a:rPr lang="en-US" altLang="zh-CN" sz="2000" b="0" i="1" smtClean="0">
                              <a:latin typeface="Cambria Math"/>
                            </a:rPr>
                            <m:t>𝑖𝐿</m:t>
                          </m:r>
                        </m:sub>
                        <m:sup>
                          <m:r>
                            <a:rPr lang="en-US" altLang="zh-CN" sz="2000" b="0" i="1" smtClean="0">
                              <a:latin typeface="Cambria Math"/>
                            </a:rPr>
                            <m:t>0</m:t>
                          </m:r>
                        </m:sup>
                      </m:sSubSup>
                    </m:oMath>
                  </m:oMathPara>
                </a14:m>
                <a:endParaRPr lang="en-US" altLang="zh-CN" sz="2000" b="0" dirty="0" smtClean="0"/>
              </a:p>
              <a:p>
                <a:pPr/>
                <a14:m>
                  <m:oMathPara xmlns:m="http://schemas.openxmlformats.org/officeDocument/2006/math">
                    <m:oMathParaPr>
                      <m:jc m:val="centerGroup"/>
                    </m:oMathParaPr>
                    <m:oMath xmlns:m="http://schemas.openxmlformats.org/officeDocument/2006/math">
                      <m:sSubSup>
                        <m:sSubSupPr>
                          <m:ctrlPr>
                            <a:rPr lang="en-US" altLang="zh-CN" sz="2000" b="0" i="1" smtClean="0">
                              <a:latin typeface="Cambria Math"/>
                            </a:rPr>
                          </m:ctrlPr>
                        </m:sSubSupPr>
                        <m:e>
                          <m:r>
                            <a:rPr lang="en-US" altLang="zh-CN" sz="2000" b="0" i="1" smtClean="0">
                              <a:latin typeface="Cambria Math"/>
                            </a:rPr>
                            <m:t>𝑥</m:t>
                          </m:r>
                        </m:e>
                        <m:sub>
                          <m:r>
                            <a:rPr lang="en-US" altLang="zh-CN" sz="2000" b="0" i="1" smtClean="0">
                              <a:latin typeface="Cambria Math"/>
                            </a:rPr>
                            <m:t>𝑖𝑅</m:t>
                          </m:r>
                        </m:sub>
                        <m:sup>
                          <m:r>
                            <a:rPr lang="en-US" altLang="zh-CN" sz="2000" b="0" i="1" smtClean="0">
                              <a:latin typeface="Cambria Math"/>
                            </a:rPr>
                            <m:t>0</m:t>
                          </m:r>
                        </m:sup>
                      </m:sSubSup>
                      <m:r>
                        <a:rPr lang="en-US" altLang="zh-CN" sz="2000" b="0" i="1" smtClean="0">
                          <a:latin typeface="Cambria Math"/>
                        </a:rPr>
                        <m:t>≤</m:t>
                      </m:r>
                      <m:sSub>
                        <m:sSubPr>
                          <m:ctrlPr>
                            <a:rPr lang="en-US" altLang="zh-CN" sz="2000" b="0" i="1" smtClean="0">
                              <a:latin typeface="Cambria Math"/>
                            </a:rPr>
                          </m:ctrlPr>
                        </m:sSubPr>
                        <m:e>
                          <m:r>
                            <a:rPr lang="en-US" altLang="zh-CN" sz="2000" b="0" i="1" smtClean="0">
                              <a:latin typeface="Cambria Math"/>
                            </a:rPr>
                            <m:t>𝑥</m:t>
                          </m:r>
                        </m:e>
                        <m:sub>
                          <m:r>
                            <a:rPr lang="en-US" altLang="zh-CN" sz="2000" b="0" i="1" smtClean="0">
                              <a:latin typeface="Cambria Math"/>
                            </a:rPr>
                            <m:t>𝑖𝑅</m:t>
                          </m:r>
                        </m:sub>
                      </m:sSub>
                      <m:r>
                        <a:rPr lang="en-US" altLang="zh-CN" sz="2000" b="0" i="1" smtClean="0">
                          <a:latin typeface="Cambria Math"/>
                        </a:rPr>
                        <m:t>≤</m:t>
                      </m:r>
                      <m:sSub>
                        <m:sSubPr>
                          <m:ctrlPr>
                            <a:rPr lang="en-US" altLang="zh-CN" sz="2000" b="0" i="1" smtClean="0">
                              <a:latin typeface="Cambria Math"/>
                            </a:rPr>
                          </m:ctrlPr>
                        </m:sSubPr>
                        <m:e>
                          <m:r>
                            <a:rPr lang="en-US" altLang="zh-CN" sz="2000" b="0" i="1" smtClean="0">
                              <a:latin typeface="Cambria Math"/>
                            </a:rPr>
                            <m:t>𝐶</m:t>
                          </m:r>
                        </m:e>
                        <m:sub>
                          <m:r>
                            <a:rPr lang="en-US" altLang="zh-CN" sz="2000" b="0" i="1" smtClean="0">
                              <a:latin typeface="Cambria Math"/>
                            </a:rPr>
                            <m:t>𝑅</m:t>
                          </m:r>
                        </m:sub>
                      </m:sSub>
                    </m:oMath>
                  </m:oMathPara>
                </a14:m>
                <a:endParaRPr lang="en-US" altLang="zh-CN" sz="2000" b="0" dirty="0" smtClean="0"/>
              </a:p>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𝑥</m:t>
                          </m:r>
                        </m:e>
                        <m:sub>
                          <m:r>
                            <a:rPr lang="en-US" altLang="zh-CN" sz="2000" b="0" i="1" smtClean="0">
                              <a:latin typeface="Cambria Math"/>
                            </a:rPr>
                            <m:t>𝑖𝑅</m:t>
                          </m:r>
                        </m:sub>
                      </m:sSub>
                      <m:r>
                        <a:rPr lang="en-US" altLang="zh-CN" sz="2000" b="0" i="1" smtClean="0">
                          <a:latin typeface="Cambria Math"/>
                        </a:rPr>
                        <m:t>−</m:t>
                      </m:r>
                      <m:sSub>
                        <m:sSubPr>
                          <m:ctrlPr>
                            <a:rPr lang="en-US" altLang="zh-CN" sz="2000" b="0" i="1" smtClean="0">
                              <a:latin typeface="Cambria Math"/>
                            </a:rPr>
                          </m:ctrlPr>
                        </m:sSubPr>
                        <m:e>
                          <m:r>
                            <a:rPr lang="en-US" altLang="zh-CN" sz="2000" b="0" i="1" smtClean="0">
                              <a:latin typeface="Cambria Math"/>
                            </a:rPr>
                            <m:t>𝑥</m:t>
                          </m:r>
                        </m:e>
                        <m:sub>
                          <m:r>
                            <a:rPr lang="en-US" altLang="zh-CN" sz="2000" b="0" i="1" smtClean="0">
                              <a:latin typeface="Cambria Math"/>
                            </a:rPr>
                            <m:t>𝑖𝐿</m:t>
                          </m:r>
                        </m:sub>
                      </m:sSub>
                      <m:r>
                        <a:rPr lang="en-US" altLang="zh-CN" sz="2000" b="0" i="1" smtClean="0">
                          <a:latin typeface="Cambria Math"/>
                        </a:rPr>
                        <m:t>≥</m:t>
                      </m:r>
                      <m:sSub>
                        <m:sSubPr>
                          <m:ctrlPr>
                            <a:rPr lang="en-US" altLang="zh-CN" sz="2000" b="0" i="1" smtClean="0">
                              <a:latin typeface="Cambria Math"/>
                            </a:rPr>
                          </m:ctrlPr>
                        </m:sSubPr>
                        <m:e>
                          <m:r>
                            <a:rPr lang="en-US" altLang="zh-CN" sz="2000" b="0" i="1" smtClean="0">
                              <a:latin typeface="Cambria Math"/>
                            </a:rPr>
                            <m:t>𝑙</m:t>
                          </m:r>
                        </m:e>
                        <m:sub>
                          <m:r>
                            <a:rPr lang="en-US" altLang="zh-CN" sz="2000" b="0" i="1" smtClean="0">
                              <a:latin typeface="Cambria Math"/>
                            </a:rPr>
                            <m:t>𝑚𝑖𝑛</m:t>
                          </m:r>
                        </m:sub>
                      </m:sSub>
                    </m:oMath>
                  </m:oMathPara>
                </a14:m>
                <a:endParaRPr lang="en-US" altLang="zh-CN" sz="2000" b="0"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5229847" y="1824325"/>
                <a:ext cx="2011192" cy="1052852"/>
              </a:xfrm>
              <a:prstGeom prst="rect">
                <a:avLst/>
              </a:prstGeom>
              <a:blipFill rotWithShape="1">
                <a:blip r:embed="rId3"/>
                <a:stretch>
                  <a:fillRect b="-578"/>
                </a:stretch>
              </a:blipFill>
            </p:spPr>
            <p:txBody>
              <a:bodyPr/>
              <a:lstStyle/>
              <a:p>
                <a:r>
                  <a:rPr lang="en-US">
                    <a:noFill/>
                  </a:rPr>
                  <a:t> </a:t>
                </a:r>
              </a:p>
            </p:txBody>
          </p:sp>
        </mc:Fallback>
      </mc:AlternateContent>
      <p:grpSp>
        <p:nvGrpSpPr>
          <p:cNvPr id="43" name="组合 42"/>
          <p:cNvGrpSpPr/>
          <p:nvPr/>
        </p:nvGrpSpPr>
        <p:grpSpPr>
          <a:xfrm>
            <a:off x="1178042" y="2132856"/>
            <a:ext cx="2673879" cy="759007"/>
            <a:chOff x="1178042" y="2417847"/>
            <a:chExt cx="2673879" cy="759007"/>
          </a:xfrm>
        </p:grpSpPr>
        <p:grpSp>
          <p:nvGrpSpPr>
            <p:cNvPr id="6" name="组合 5"/>
            <p:cNvGrpSpPr/>
            <p:nvPr/>
          </p:nvGrpSpPr>
          <p:grpSpPr>
            <a:xfrm>
              <a:off x="1178042" y="2457329"/>
              <a:ext cx="2673879" cy="719525"/>
              <a:chOff x="196773" y="3427673"/>
              <a:chExt cx="1972087" cy="809686"/>
            </a:xfrm>
          </p:grpSpPr>
          <p:sp>
            <p:nvSpPr>
              <p:cNvPr id="10" name="矩形 9"/>
              <p:cNvSpPr/>
              <p:nvPr/>
            </p:nvSpPr>
            <p:spPr bwMode="auto">
              <a:xfrm>
                <a:off x="372594" y="3429000"/>
                <a:ext cx="1593082" cy="324088"/>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b="0" i="0" u="none" strike="noStrike" cap="none" normalizeH="0" baseline="0" dirty="0" smtClean="0">
                  <a:ln>
                    <a:noFill/>
                  </a:ln>
                  <a:solidFill>
                    <a:schemeClr val="tx1"/>
                  </a:solidFill>
                  <a:effectLst/>
                  <a:latin typeface="Arial" charset="0"/>
                  <a:cs typeface="Arial" charset="0"/>
                </a:endParaRPr>
              </a:p>
            </p:txBody>
          </p:sp>
          <p:cxnSp>
            <p:nvCxnSpPr>
              <p:cNvPr id="11" name="直接连接符 10"/>
              <p:cNvCxnSpPr/>
              <p:nvPr/>
            </p:nvCxnSpPr>
            <p:spPr bwMode="auto">
              <a:xfrm flipV="1">
                <a:off x="1966210" y="3427674"/>
                <a:ext cx="0" cy="499063"/>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flipV="1">
                <a:off x="372594" y="3427673"/>
                <a:ext cx="0" cy="499063"/>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3" name="TextBox 12"/>
                  <p:cNvSpPr txBox="1"/>
                  <p:nvPr/>
                </p:nvSpPr>
                <p:spPr>
                  <a:xfrm>
                    <a:off x="1790390" y="3839642"/>
                    <a:ext cx="378470" cy="39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𝑖𝑅</m:t>
                              </m:r>
                            </m:sub>
                            <m:sup>
                              <m:r>
                                <a:rPr lang="en-US" altLang="zh-CN" sz="1600" b="0" i="1" smtClean="0">
                                  <a:latin typeface="Cambria Math"/>
                                </a:rPr>
                                <m:t>0</m:t>
                              </m:r>
                            </m:sup>
                          </m:sSubSup>
                        </m:oMath>
                      </m:oMathPara>
                    </a14:m>
                    <a:endParaRPr lang="zh-CN" alt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790390" y="3839642"/>
                    <a:ext cx="378470" cy="397717"/>
                  </a:xfrm>
                  <a:prstGeom prst="rect">
                    <a:avLst/>
                  </a:prstGeom>
                  <a:blipFill rotWithShape="1">
                    <a:blip r:embed="rId4"/>
                    <a:stretch>
                      <a:fillRect b="-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96773" y="3839641"/>
                    <a:ext cx="366270" cy="39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𝑖𝐿</m:t>
                              </m:r>
                            </m:sub>
                            <m:sup>
                              <m:r>
                                <a:rPr lang="en-US" altLang="zh-CN" sz="1600" b="0" i="1" smtClean="0">
                                  <a:latin typeface="Cambria Math"/>
                                </a:rPr>
                                <m:t>0</m:t>
                              </m:r>
                            </m:sup>
                          </m:sSubSup>
                        </m:oMath>
                      </m:oMathPara>
                    </a14:m>
                    <a:endParaRPr lang="zh-CN" alt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96773" y="3839641"/>
                    <a:ext cx="366270" cy="397717"/>
                  </a:xfrm>
                  <a:prstGeom prst="rect">
                    <a:avLst/>
                  </a:prstGeom>
                  <a:blipFill rotWithShape="1">
                    <a:blip r:embed="rId5"/>
                    <a:stretch>
                      <a:fillRect b="-172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7" name="TextBox 36"/>
                <p:cNvSpPr txBox="1"/>
                <p:nvPr/>
              </p:nvSpPr>
              <p:spPr>
                <a:xfrm>
                  <a:off x="2180665" y="2417847"/>
                  <a:ext cx="5143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𝑖</m:t>
                            </m:r>
                          </m:e>
                          <m:sub>
                            <m:r>
                              <a:rPr lang="en-US" b="0" i="1" smtClean="0">
                                <a:latin typeface="Cambria Math"/>
                              </a:rPr>
                              <m:t>𝑡h</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2180665" y="2417847"/>
                  <a:ext cx="514308" cy="369332"/>
                </a:xfrm>
                <a:prstGeom prst="rect">
                  <a:avLst/>
                </a:prstGeom>
                <a:blipFill rotWithShape="1">
                  <a:blip r:embed="rId6"/>
                  <a:stretch>
                    <a:fillRect b="-1667"/>
                  </a:stretch>
                </a:blipFill>
              </p:spPr>
              <p:txBody>
                <a:bodyPr/>
                <a:lstStyle/>
                <a:p>
                  <a:r>
                    <a:rPr lang="en-US">
                      <a:noFill/>
                    </a:rPr>
                    <a:t> </a:t>
                  </a:r>
                </a:p>
              </p:txBody>
            </p:sp>
          </mc:Fallback>
        </mc:AlternateContent>
      </p:grpSp>
      <p:grpSp>
        <p:nvGrpSpPr>
          <p:cNvPr id="47" name="组合 46"/>
          <p:cNvGrpSpPr/>
          <p:nvPr/>
        </p:nvGrpSpPr>
        <p:grpSpPr>
          <a:xfrm>
            <a:off x="5088785" y="5269645"/>
            <a:ext cx="2162396" cy="601205"/>
            <a:chOff x="3011429" y="1283217"/>
            <a:chExt cx="3137225" cy="1211436"/>
          </a:xfrm>
        </p:grpSpPr>
        <p:sp>
          <p:nvSpPr>
            <p:cNvPr id="48" name="矩形 47"/>
            <p:cNvSpPr/>
            <p:nvPr/>
          </p:nvSpPr>
          <p:spPr bwMode="auto">
            <a:xfrm>
              <a:off x="3016693" y="2134613"/>
              <a:ext cx="3122892" cy="360040"/>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sysClr val="windowText" lastClr="000000"/>
                </a:solidFill>
                <a:effectLst/>
                <a:uLnTx/>
                <a:uFillTx/>
                <a:latin typeface="Arial" charset="0"/>
                <a:cs typeface="Arial" charset="0"/>
              </a:endParaRPr>
            </a:p>
          </p:txBody>
        </p:sp>
        <p:sp>
          <p:nvSpPr>
            <p:cNvPr id="49" name="矩形 48"/>
            <p:cNvSpPr/>
            <p:nvPr/>
          </p:nvSpPr>
          <p:spPr bwMode="auto">
            <a:xfrm>
              <a:off x="3011429" y="1450727"/>
              <a:ext cx="1976028" cy="360040"/>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grpSp>
          <p:nvGrpSpPr>
            <p:cNvPr id="50" name="组合 49"/>
            <p:cNvGrpSpPr/>
            <p:nvPr/>
          </p:nvGrpSpPr>
          <p:grpSpPr>
            <a:xfrm>
              <a:off x="5011241" y="1283217"/>
              <a:ext cx="1137413" cy="1211436"/>
              <a:chOff x="1844080" y="1929532"/>
              <a:chExt cx="648072" cy="1211436"/>
            </a:xfrm>
          </p:grpSpPr>
          <p:cxnSp>
            <p:nvCxnSpPr>
              <p:cNvPr id="53" name="直接连接符 52"/>
              <p:cNvCxnSpPr/>
              <p:nvPr/>
            </p:nvCxnSpPr>
            <p:spPr bwMode="auto">
              <a:xfrm flipV="1">
                <a:off x="2483768" y="1929532"/>
                <a:ext cx="0" cy="1211436"/>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箭头连接符 53"/>
              <p:cNvCxnSpPr/>
              <p:nvPr/>
            </p:nvCxnSpPr>
            <p:spPr bwMode="auto">
              <a:xfrm>
                <a:off x="1844080" y="2249148"/>
                <a:ext cx="648072" cy="0"/>
              </a:xfrm>
              <a:prstGeom prst="straightConnector1">
                <a:avLst/>
              </a:prstGeom>
              <a:noFill/>
              <a:ln w="25400" cap="flat" cmpd="sng" algn="ctr">
                <a:solidFill>
                  <a:srgbClr val="000000"/>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51" name="TextBox 50"/>
                <p:cNvSpPr txBox="1"/>
                <p:nvPr/>
              </p:nvSpPr>
              <p:spPr>
                <a:xfrm>
                  <a:off x="5229260" y="1541544"/>
                  <a:ext cx="635062" cy="5440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ctrlPr>
                          </m:sSubPr>
                          <m:e>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𝑙</m:t>
                            </m:r>
                          </m:e>
                          <m:sub>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4</m:t>
                            </m:r>
                          </m:sub>
                        </m:sSub>
                      </m:oMath>
                    </m:oMathPara>
                  </a14:m>
                  <a:endParaRPr kumimoji="0" lang="zh-CN" altLang="en-US" sz="16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229260" y="1541544"/>
                  <a:ext cx="635062" cy="544074"/>
                </a:xfrm>
                <a:prstGeom prst="rect">
                  <a:avLst/>
                </a:prstGeom>
                <a:blipFill rotWithShape="1">
                  <a:blip r:embed="rId7"/>
                  <a:stretch>
                    <a:fillRect b="-20000"/>
                  </a:stretch>
                </a:blipFill>
              </p:spPr>
              <p:txBody>
                <a:bodyPr/>
                <a:lstStyle/>
                <a:p>
                  <a:r>
                    <a:rPr lang="en-US">
                      <a:noFill/>
                    </a:rPr>
                    <a:t> </a:t>
                  </a:r>
                </a:p>
              </p:txBody>
            </p:sp>
          </mc:Fallback>
        </mc:AlternateContent>
        <p:cxnSp>
          <p:nvCxnSpPr>
            <p:cNvPr id="52" name="直接连接符 51"/>
            <p:cNvCxnSpPr/>
            <p:nvPr/>
          </p:nvCxnSpPr>
          <p:spPr bwMode="auto">
            <a:xfrm flipV="1">
              <a:off x="4996526" y="1300945"/>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组合 65"/>
          <p:cNvGrpSpPr/>
          <p:nvPr/>
        </p:nvGrpSpPr>
        <p:grpSpPr>
          <a:xfrm>
            <a:off x="1486116" y="4005064"/>
            <a:ext cx="2194260" cy="483545"/>
            <a:chOff x="3001583" y="1700808"/>
            <a:chExt cx="3096344" cy="906316"/>
          </a:xfrm>
        </p:grpSpPr>
        <p:sp>
          <p:nvSpPr>
            <p:cNvPr id="67" name="矩形 66"/>
            <p:cNvSpPr/>
            <p:nvPr/>
          </p:nvSpPr>
          <p:spPr bwMode="auto">
            <a:xfrm>
              <a:off x="4729775" y="1868303"/>
              <a:ext cx="1368152" cy="360040"/>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68" name="矩形 67"/>
            <p:cNvSpPr/>
            <p:nvPr/>
          </p:nvSpPr>
          <p:spPr bwMode="auto">
            <a:xfrm>
              <a:off x="3001583" y="1868303"/>
              <a:ext cx="1080120" cy="360040"/>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grpSp>
          <p:nvGrpSpPr>
            <p:cNvPr id="69" name="组合 68"/>
            <p:cNvGrpSpPr/>
            <p:nvPr/>
          </p:nvGrpSpPr>
          <p:grpSpPr>
            <a:xfrm>
              <a:off x="4073319" y="1700808"/>
              <a:ext cx="671950" cy="906316"/>
              <a:chOff x="1835696" y="1929532"/>
              <a:chExt cx="671950" cy="906316"/>
            </a:xfrm>
          </p:grpSpPr>
          <p:grpSp>
            <p:nvGrpSpPr>
              <p:cNvPr id="70" name="组合 69"/>
              <p:cNvGrpSpPr/>
              <p:nvPr/>
            </p:nvGrpSpPr>
            <p:grpSpPr>
              <a:xfrm>
                <a:off x="1844080" y="1929532"/>
                <a:ext cx="648072" cy="664252"/>
                <a:chOff x="1844080" y="1929532"/>
                <a:chExt cx="648072" cy="664252"/>
              </a:xfrm>
            </p:grpSpPr>
            <p:cxnSp>
              <p:nvCxnSpPr>
                <p:cNvPr id="73" name="直接连接符 72"/>
                <p:cNvCxnSpPr/>
                <p:nvPr/>
              </p:nvCxnSpPr>
              <p:spPr bwMode="auto">
                <a:xfrm flipV="1">
                  <a:off x="2483768" y="1929532"/>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接箭头连接符 73"/>
                <p:cNvCxnSpPr/>
                <p:nvPr/>
              </p:nvCxnSpPr>
              <p:spPr bwMode="auto">
                <a:xfrm>
                  <a:off x="1844080" y="2249148"/>
                  <a:ext cx="648072" cy="0"/>
                </a:xfrm>
                <a:prstGeom prst="straightConnector1">
                  <a:avLst/>
                </a:prstGeom>
                <a:noFill/>
                <a:ln w="25400" cap="flat" cmpd="sng" algn="ctr">
                  <a:solidFill>
                    <a:srgbClr val="000000"/>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71" name="TextBox 70"/>
                  <p:cNvSpPr txBox="1"/>
                  <p:nvPr/>
                </p:nvSpPr>
                <p:spPr>
                  <a:xfrm>
                    <a:off x="1897377" y="2306662"/>
                    <a:ext cx="610269" cy="5291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ctrlPr>
                            </m:sSubPr>
                            <m:e>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𝑙</m:t>
                              </m:r>
                            </m:e>
                            <m:sub>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1</m:t>
                              </m:r>
                            </m:sub>
                          </m:sSub>
                        </m:oMath>
                      </m:oMathPara>
                    </a14:m>
                    <a:endParaRPr kumimoji="0" lang="zh-CN" altLang="en-US" sz="16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1897377" y="2306662"/>
                    <a:ext cx="610269" cy="529186"/>
                  </a:xfrm>
                  <a:prstGeom prst="rect">
                    <a:avLst/>
                  </a:prstGeom>
                  <a:blipFill rotWithShape="1">
                    <a:blip r:embed="rId8"/>
                    <a:stretch>
                      <a:fillRect b="-17391"/>
                    </a:stretch>
                  </a:blipFill>
                </p:spPr>
                <p:txBody>
                  <a:bodyPr/>
                  <a:lstStyle/>
                  <a:p>
                    <a:r>
                      <a:rPr lang="en-US">
                        <a:noFill/>
                      </a:rPr>
                      <a:t> </a:t>
                    </a:r>
                  </a:p>
                </p:txBody>
              </p:sp>
            </mc:Fallback>
          </mc:AlternateContent>
          <p:cxnSp>
            <p:nvCxnSpPr>
              <p:cNvPr id="72" name="直接连接符 71"/>
              <p:cNvCxnSpPr/>
              <p:nvPr/>
            </p:nvCxnSpPr>
            <p:spPr bwMode="auto">
              <a:xfrm flipV="1">
                <a:off x="1835696" y="1947260"/>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87" name="组合 86"/>
          <p:cNvGrpSpPr/>
          <p:nvPr/>
        </p:nvGrpSpPr>
        <p:grpSpPr>
          <a:xfrm>
            <a:off x="5098571" y="3933056"/>
            <a:ext cx="2142824" cy="574764"/>
            <a:chOff x="3023828" y="1467840"/>
            <a:chExt cx="3096344" cy="1091695"/>
          </a:xfrm>
        </p:grpSpPr>
        <p:sp>
          <p:nvSpPr>
            <p:cNvPr id="88" name="矩形 87"/>
            <p:cNvSpPr/>
            <p:nvPr/>
          </p:nvSpPr>
          <p:spPr bwMode="auto">
            <a:xfrm>
              <a:off x="4103948" y="2132092"/>
              <a:ext cx="2016224" cy="360040"/>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89" name="矩形 88"/>
            <p:cNvSpPr/>
            <p:nvPr/>
          </p:nvSpPr>
          <p:spPr bwMode="auto">
            <a:xfrm>
              <a:off x="3023828" y="1467840"/>
              <a:ext cx="1728192" cy="360040"/>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nvGrpSpPr>
            <p:cNvPr id="90" name="组合 89"/>
            <p:cNvGrpSpPr/>
            <p:nvPr/>
          </p:nvGrpSpPr>
          <p:grpSpPr>
            <a:xfrm>
              <a:off x="4103948" y="1647860"/>
              <a:ext cx="664528" cy="911675"/>
              <a:chOff x="1844080" y="1917022"/>
              <a:chExt cx="664528" cy="911675"/>
            </a:xfrm>
          </p:grpSpPr>
          <p:grpSp>
            <p:nvGrpSpPr>
              <p:cNvPr id="91" name="组合 90"/>
              <p:cNvGrpSpPr/>
              <p:nvPr/>
            </p:nvGrpSpPr>
            <p:grpSpPr>
              <a:xfrm>
                <a:off x="1844080" y="1917022"/>
                <a:ext cx="648072" cy="676762"/>
                <a:chOff x="1844080" y="1917022"/>
                <a:chExt cx="648072" cy="676762"/>
              </a:xfrm>
            </p:grpSpPr>
            <p:cxnSp>
              <p:nvCxnSpPr>
                <p:cNvPr id="93" name="直接连接符 92"/>
                <p:cNvCxnSpPr>
                  <a:stCxn id="88" idx="1"/>
                </p:cNvCxnSpPr>
                <p:nvPr/>
              </p:nvCxnSpPr>
              <p:spPr bwMode="auto">
                <a:xfrm flipV="1">
                  <a:off x="1844080" y="1917022"/>
                  <a:ext cx="0" cy="66425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接连接符 93"/>
                <p:cNvCxnSpPr/>
                <p:nvPr/>
              </p:nvCxnSpPr>
              <p:spPr bwMode="auto">
                <a:xfrm flipV="1">
                  <a:off x="2483768" y="1929532"/>
                  <a:ext cx="0" cy="66425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接箭头连接符 94"/>
                <p:cNvCxnSpPr/>
                <p:nvPr/>
              </p:nvCxnSpPr>
              <p:spPr bwMode="auto">
                <a:xfrm>
                  <a:off x="1844080" y="2249148"/>
                  <a:ext cx="648072" cy="0"/>
                </a:xfrm>
                <a:prstGeom prst="straightConnector1">
                  <a:avLst/>
                </a:prstGeom>
                <a:noFill/>
                <a:ln w="2540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92" name="TextBox 91"/>
                  <p:cNvSpPr txBox="1"/>
                  <p:nvPr/>
                </p:nvSpPr>
                <p:spPr>
                  <a:xfrm>
                    <a:off x="1876095" y="2286809"/>
                    <a:ext cx="632513" cy="541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a:cs typeface="Times New Roman" pitchFamily="18" charset="0"/>
                                </a:rPr>
                              </m:ctrlPr>
                            </m:sSubPr>
                            <m:e>
                              <m:r>
                                <a:rPr lang="en-US" altLang="zh-CN" sz="1600" b="0" i="1" smtClean="0">
                                  <a:latin typeface="Cambria Math"/>
                                  <a:cs typeface="Times New Roman" pitchFamily="18" charset="0"/>
                                </a:rPr>
                                <m:t>𝑙</m:t>
                              </m:r>
                            </m:e>
                            <m:sub>
                              <m:r>
                                <a:rPr lang="en-US" altLang="zh-CN" sz="1600" b="0" i="1" smtClean="0">
                                  <a:latin typeface="Cambria Math"/>
                                  <a:cs typeface="Times New Roman" pitchFamily="18" charset="0"/>
                                </a:rPr>
                                <m:t>2</m:t>
                              </m:r>
                            </m:sub>
                          </m:sSub>
                        </m:oMath>
                      </m:oMathPara>
                    </a14:m>
                    <a:endParaRPr lang="zh-CN" altLang="en-US" sz="1600" dirty="0">
                      <a:latin typeface="Times New Roman" pitchFamily="18" charset="0"/>
                      <a:cs typeface="Times New Roman"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1876095" y="2286809"/>
                    <a:ext cx="632513" cy="541888"/>
                  </a:xfrm>
                  <a:prstGeom prst="rect">
                    <a:avLst/>
                  </a:prstGeom>
                  <a:blipFill rotWithShape="1">
                    <a:blip r:embed="rId9"/>
                    <a:stretch>
                      <a:fillRect b="-17391"/>
                    </a:stretch>
                  </a:blipFill>
                </p:spPr>
                <p:txBody>
                  <a:bodyPr/>
                  <a:lstStyle/>
                  <a:p>
                    <a:r>
                      <a:rPr lang="en-US">
                        <a:noFill/>
                      </a:rPr>
                      <a:t> </a:t>
                    </a:r>
                  </a:p>
                </p:txBody>
              </p:sp>
            </mc:Fallback>
          </mc:AlternateContent>
        </p:grpSp>
      </p:grpSp>
      <p:grpSp>
        <p:nvGrpSpPr>
          <p:cNvPr id="108" name="组合 107"/>
          <p:cNvGrpSpPr/>
          <p:nvPr/>
        </p:nvGrpSpPr>
        <p:grpSpPr>
          <a:xfrm>
            <a:off x="1485162" y="5305653"/>
            <a:ext cx="2185412" cy="570319"/>
            <a:chOff x="2802299" y="1469380"/>
            <a:chExt cx="3096344" cy="1076262"/>
          </a:xfrm>
        </p:grpSpPr>
        <p:sp>
          <p:nvSpPr>
            <p:cNvPr id="109" name="矩形 108"/>
            <p:cNvSpPr/>
            <p:nvPr/>
          </p:nvSpPr>
          <p:spPr bwMode="auto">
            <a:xfrm>
              <a:off x="4530491" y="2133632"/>
              <a:ext cx="1368152" cy="360040"/>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110" name="矩形 109"/>
            <p:cNvSpPr/>
            <p:nvPr/>
          </p:nvSpPr>
          <p:spPr bwMode="auto">
            <a:xfrm>
              <a:off x="2802299" y="1469380"/>
              <a:ext cx="1080120" cy="360040"/>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grpSp>
          <p:nvGrpSpPr>
            <p:cNvPr id="111" name="组合 110"/>
            <p:cNvGrpSpPr/>
            <p:nvPr/>
          </p:nvGrpSpPr>
          <p:grpSpPr>
            <a:xfrm>
              <a:off x="3890039" y="1661910"/>
              <a:ext cx="648072" cy="664252"/>
              <a:chOff x="1844080" y="1929532"/>
              <a:chExt cx="648072" cy="664252"/>
            </a:xfrm>
          </p:grpSpPr>
          <p:cxnSp>
            <p:nvCxnSpPr>
              <p:cNvPr id="114" name="直接连接符 113"/>
              <p:cNvCxnSpPr/>
              <p:nvPr/>
            </p:nvCxnSpPr>
            <p:spPr bwMode="auto">
              <a:xfrm flipV="1">
                <a:off x="2483768" y="1929532"/>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接箭头连接符 114"/>
              <p:cNvCxnSpPr/>
              <p:nvPr/>
            </p:nvCxnSpPr>
            <p:spPr bwMode="auto">
              <a:xfrm>
                <a:off x="1844080" y="2249148"/>
                <a:ext cx="648072" cy="0"/>
              </a:xfrm>
              <a:prstGeom prst="straightConnector1">
                <a:avLst/>
              </a:prstGeom>
              <a:noFill/>
              <a:ln w="25400" cap="flat" cmpd="sng" algn="ctr">
                <a:solidFill>
                  <a:srgbClr val="000000"/>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12" name="TextBox 111"/>
                <p:cNvSpPr txBox="1"/>
                <p:nvPr/>
              </p:nvSpPr>
              <p:spPr>
                <a:xfrm>
                  <a:off x="3888694" y="2014312"/>
                  <a:ext cx="620187" cy="531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ctrlPr>
                          </m:sSubPr>
                          <m:e>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𝑙</m:t>
                            </m:r>
                          </m:e>
                          <m:sub>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3</m:t>
                            </m:r>
                          </m:sub>
                        </m:sSub>
                      </m:oMath>
                    </m:oMathPara>
                  </a14:m>
                  <a:endParaRPr kumimoji="0" lang="zh-CN" altLang="en-US" sz="16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3888694" y="2014312"/>
                  <a:ext cx="620187" cy="531330"/>
                </a:xfrm>
                <a:prstGeom prst="rect">
                  <a:avLst/>
                </a:prstGeom>
                <a:blipFill rotWithShape="1">
                  <a:blip r:embed="rId10"/>
                  <a:stretch>
                    <a:fillRect b="-17391"/>
                  </a:stretch>
                </a:blipFill>
              </p:spPr>
              <p:txBody>
                <a:bodyPr/>
                <a:lstStyle/>
                <a:p>
                  <a:r>
                    <a:rPr lang="en-US">
                      <a:noFill/>
                    </a:rPr>
                    <a:t> </a:t>
                  </a:r>
                </a:p>
              </p:txBody>
            </p:sp>
          </mc:Fallback>
        </mc:AlternateContent>
        <p:cxnSp>
          <p:nvCxnSpPr>
            <p:cNvPr id="113" name="直接连接符 112"/>
            <p:cNvCxnSpPr/>
            <p:nvPr/>
          </p:nvCxnSpPr>
          <p:spPr bwMode="auto">
            <a:xfrm flipV="1">
              <a:off x="3881655" y="1679638"/>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26" name="TextBox 125"/>
              <p:cNvSpPr txBox="1"/>
              <p:nvPr/>
            </p:nvSpPr>
            <p:spPr>
              <a:xfrm>
                <a:off x="1602176" y="4611802"/>
                <a:ext cx="1962140" cy="369332"/>
              </a:xfrm>
              <a:prstGeom prst="rect">
                <a:avLst/>
              </a:prstGeom>
              <a:noFill/>
            </p:spPr>
            <p:txBody>
              <a:bodyPr wrap="none" rtlCol="0">
                <a:spAutoFit/>
              </a:bodyPr>
              <a:lstStyle/>
              <a:p>
                <a:r>
                  <a:rPr lang="en-US" altLang="zh-CN" i="1" dirty="0" smtClean="0">
                    <a:latin typeface="Calibri" panose="020F0502020204030204" pitchFamily="34" charset="0"/>
                    <a:ea typeface="Cambria Math" panose="02040503050406030204" pitchFamily="18" charset="0"/>
                    <a:cs typeface="Times New Roman" pitchFamily="18" charset="0"/>
                  </a:rPr>
                  <a:t>OnTrackSpace</a:t>
                </a:r>
                <a:r>
                  <a:rPr lang="en-US" altLang="zh-CN" i="1" dirty="0" smtClean="0">
                    <a:latin typeface="Cambria Math" panose="02040503050406030204" pitchFamily="18" charset="0"/>
                    <a:ea typeface="Cambria Math" panose="02040503050406030204" pitchFamily="18" charset="0"/>
                    <a:cs typeface="Times New Roman" pitchFamily="18" charset="0"/>
                  </a:rPr>
                  <a:t> </a:t>
                </a:r>
                <a14:m>
                  <m:oMath xmlns:m="http://schemas.openxmlformats.org/officeDocument/2006/math">
                    <m:r>
                      <a:rPr lang="en-US" altLang="zh-CN" i="1" smtClean="0">
                        <a:latin typeface="Cambria Math"/>
                        <a:ea typeface="Cambria Math"/>
                        <a:cs typeface="Times New Roman" pitchFamily="18" charset="0"/>
                      </a:rPr>
                      <m:t>≥</m:t>
                    </m:r>
                    <m:sSub>
                      <m:sSubPr>
                        <m:ctrlPr>
                          <a:rPr lang="en-US" altLang="zh-CN" i="1" smtClean="0">
                            <a:latin typeface="Cambria Math"/>
                            <a:ea typeface="Cambria Math"/>
                            <a:cs typeface="Times New Roman" pitchFamily="18" charset="0"/>
                          </a:rPr>
                        </m:ctrlPr>
                      </m:sSubPr>
                      <m:e>
                        <m:r>
                          <a:rPr lang="en-US" altLang="zh-CN" b="0" i="1" smtClean="0">
                            <a:latin typeface="Cambria Math"/>
                            <a:ea typeface="Cambria Math"/>
                            <a:cs typeface="Times New Roman" pitchFamily="18" charset="0"/>
                          </a:rPr>
                          <m:t>𝑙</m:t>
                        </m:r>
                      </m:e>
                      <m:sub>
                        <m:r>
                          <a:rPr lang="en-US" altLang="zh-CN" b="0" i="1" smtClean="0">
                            <a:latin typeface="Cambria Math"/>
                            <a:ea typeface="Cambria Math"/>
                            <a:cs typeface="Times New Roman" pitchFamily="18" charset="0"/>
                          </a:rPr>
                          <m:t>1</m:t>
                        </m:r>
                      </m:sub>
                    </m:sSub>
                  </m:oMath>
                </a14:m>
                <a:endParaRPr lang="zh-CN" altLang="en-US" i="1" dirty="0">
                  <a:latin typeface="Cambria Math" panose="02040503050406030204" pitchFamily="18" charset="0"/>
                  <a:cs typeface="Times New Roman" pitchFamily="18" charset="0"/>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1602176" y="4611802"/>
                <a:ext cx="1962140" cy="369332"/>
              </a:xfrm>
              <a:prstGeom prst="rect">
                <a:avLst/>
              </a:prstGeom>
              <a:blipFill rotWithShape="1">
                <a:blip r:embed="rId11"/>
                <a:stretch>
                  <a:fillRect l="-2795"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5052177" y="4611802"/>
                <a:ext cx="2235612" cy="369332"/>
              </a:xfrm>
              <a:prstGeom prst="rect">
                <a:avLst/>
              </a:prstGeom>
              <a:noFill/>
            </p:spPr>
            <p:txBody>
              <a:bodyPr wrap="none" rtlCol="0">
                <a:spAutoFit/>
              </a:bodyPr>
              <a:lstStyle/>
              <a:p>
                <a:r>
                  <a:rPr lang="en-US" altLang="zh-CN" i="1" dirty="0" smtClean="0">
                    <a:latin typeface="Calibri" panose="020F0502020204030204" pitchFamily="34" charset="0"/>
                    <a:ea typeface="Cambria Math" panose="02040503050406030204" pitchFamily="18" charset="0"/>
                    <a:cs typeface="Times New Roman" pitchFamily="18" charset="0"/>
                  </a:rPr>
                  <a:t>OffTrackOverlap </a:t>
                </a:r>
                <a14:m>
                  <m:oMath xmlns:m="http://schemas.openxmlformats.org/officeDocument/2006/math">
                    <m:r>
                      <a:rPr lang="en-US" altLang="zh-CN" i="1" smtClean="0">
                        <a:latin typeface="Cambria Math"/>
                        <a:ea typeface="Cambria Math"/>
                        <a:cs typeface="Times New Roman" pitchFamily="18" charset="0"/>
                      </a:rPr>
                      <m:t>≥</m:t>
                    </m:r>
                    <m:sSub>
                      <m:sSubPr>
                        <m:ctrlPr>
                          <a:rPr lang="en-US" altLang="zh-CN" i="1" smtClean="0">
                            <a:latin typeface="Cambria Math"/>
                            <a:ea typeface="Cambria Math"/>
                            <a:cs typeface="Times New Roman" pitchFamily="18" charset="0"/>
                          </a:rPr>
                        </m:ctrlPr>
                      </m:sSubPr>
                      <m:e>
                        <m:r>
                          <a:rPr lang="en-US" altLang="zh-CN" b="0" i="1" smtClean="0">
                            <a:latin typeface="Cambria Math"/>
                            <a:ea typeface="Cambria Math"/>
                            <a:cs typeface="Times New Roman" pitchFamily="18" charset="0"/>
                          </a:rPr>
                          <m:t>𝑙</m:t>
                        </m:r>
                      </m:e>
                      <m:sub>
                        <m:r>
                          <a:rPr lang="en-US" altLang="zh-CN" b="0" i="1" smtClean="0">
                            <a:latin typeface="Cambria Math"/>
                            <a:ea typeface="Cambria Math"/>
                            <a:cs typeface="Times New Roman" pitchFamily="18" charset="0"/>
                          </a:rPr>
                          <m:t>2</m:t>
                        </m:r>
                      </m:sub>
                    </m:sSub>
                  </m:oMath>
                </a14:m>
                <a:endParaRPr lang="zh-CN" altLang="en-US" i="1" dirty="0">
                  <a:latin typeface="Cambria Math" panose="02040503050406030204" pitchFamily="18" charset="0"/>
                  <a:cs typeface="Times New Roman" pitchFamily="18" charset="0"/>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5052177" y="4611802"/>
                <a:ext cx="2235612" cy="369332"/>
              </a:xfrm>
              <a:prstGeom prst="rect">
                <a:avLst/>
              </a:prstGeom>
              <a:blipFill rotWithShape="1">
                <a:blip r:embed="rId12"/>
                <a:stretch>
                  <a:fillRect l="-2452"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559152" y="6082704"/>
                <a:ext cx="2048189" cy="369332"/>
              </a:xfrm>
              <a:prstGeom prst="rect">
                <a:avLst/>
              </a:prstGeom>
              <a:noFill/>
            </p:spPr>
            <p:txBody>
              <a:bodyPr wrap="none" rtlCol="0">
                <a:spAutoFit/>
              </a:bodyPr>
              <a:lstStyle/>
              <a:p>
                <a:r>
                  <a:rPr lang="en-US" altLang="zh-CN" i="1" dirty="0" smtClean="0">
                    <a:latin typeface="Calibri" panose="020F0502020204030204" pitchFamily="34" charset="0"/>
                    <a:ea typeface="Cambria Math" panose="02040503050406030204" pitchFamily="18" charset="0"/>
                    <a:cs typeface="Times New Roman" pitchFamily="18" charset="0"/>
                  </a:rPr>
                  <a:t>OffTrackSpace</a:t>
                </a:r>
                <a:r>
                  <a:rPr lang="en-US" altLang="zh-CN" i="1" dirty="0" smtClean="0">
                    <a:latin typeface="Cambria Math" panose="02040503050406030204" pitchFamily="18" charset="0"/>
                    <a:ea typeface="Cambria Math" panose="02040503050406030204" pitchFamily="18" charset="0"/>
                    <a:cs typeface="Times New Roman" pitchFamily="18" charset="0"/>
                  </a:rPr>
                  <a:t> </a:t>
                </a:r>
                <a14:m>
                  <m:oMath xmlns:m="http://schemas.openxmlformats.org/officeDocument/2006/math">
                    <m:r>
                      <a:rPr lang="en-US" altLang="zh-CN" i="1" smtClean="0">
                        <a:latin typeface="Cambria Math"/>
                        <a:ea typeface="Cambria Math"/>
                        <a:cs typeface="Times New Roman" pitchFamily="18" charset="0"/>
                      </a:rPr>
                      <m:t>≥</m:t>
                    </m:r>
                    <m:sSub>
                      <m:sSubPr>
                        <m:ctrlPr>
                          <a:rPr lang="en-US" altLang="zh-CN" i="1" smtClean="0">
                            <a:latin typeface="Cambria Math"/>
                            <a:ea typeface="Cambria Math"/>
                            <a:cs typeface="Times New Roman" pitchFamily="18" charset="0"/>
                          </a:rPr>
                        </m:ctrlPr>
                      </m:sSubPr>
                      <m:e>
                        <m:r>
                          <a:rPr lang="en-US" altLang="zh-CN" b="0" i="1" smtClean="0">
                            <a:latin typeface="Cambria Math"/>
                            <a:ea typeface="Cambria Math"/>
                            <a:cs typeface="Times New Roman" pitchFamily="18" charset="0"/>
                          </a:rPr>
                          <m:t>𝑙</m:t>
                        </m:r>
                      </m:e>
                      <m:sub>
                        <m:r>
                          <a:rPr lang="en-US" altLang="zh-CN" b="0" i="1" smtClean="0">
                            <a:latin typeface="Cambria Math"/>
                            <a:ea typeface="Cambria Math"/>
                            <a:cs typeface="Times New Roman" pitchFamily="18" charset="0"/>
                          </a:rPr>
                          <m:t>3</m:t>
                        </m:r>
                      </m:sub>
                    </m:sSub>
                  </m:oMath>
                </a14:m>
                <a:endParaRPr lang="zh-CN" altLang="en-US" i="1" dirty="0">
                  <a:latin typeface="Cambria Math" panose="02040503050406030204" pitchFamily="18" charset="0"/>
                  <a:cs typeface="Times New Roman" pitchFamily="18" charset="0"/>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559152" y="6082704"/>
                <a:ext cx="2048189" cy="369332"/>
              </a:xfrm>
              <a:prstGeom prst="rect">
                <a:avLst/>
              </a:prstGeom>
              <a:blipFill rotWithShape="1">
                <a:blip r:embed="rId13"/>
                <a:stretch>
                  <a:fillRect l="-2679"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4815638" y="6082704"/>
                <a:ext cx="2708690" cy="369332"/>
              </a:xfrm>
              <a:prstGeom prst="rect">
                <a:avLst/>
              </a:prstGeom>
              <a:noFill/>
            </p:spPr>
            <p:txBody>
              <a:bodyPr wrap="none" rtlCol="0">
                <a:spAutoFit/>
              </a:bodyPr>
              <a:lstStyle/>
              <a:p>
                <a:r>
                  <a:rPr lang="en-US" altLang="zh-CN" i="1" dirty="0" smtClean="0">
                    <a:latin typeface="Calibri" panose="020F0502020204030204" pitchFamily="34" charset="0"/>
                    <a:ea typeface="Cambria Math" panose="02040503050406030204" pitchFamily="18" charset="0"/>
                    <a:cs typeface="Times New Roman" pitchFamily="18" charset="0"/>
                  </a:rPr>
                  <a:t>OffTrackoffset</a:t>
                </a:r>
                <a:r>
                  <a:rPr lang="en-US" altLang="zh-CN" i="1" dirty="0" smtClean="0">
                    <a:latin typeface="Cambria Math" panose="02040503050406030204" pitchFamily="18" charset="0"/>
                    <a:ea typeface="Cambria Math" panose="02040503050406030204" pitchFamily="18" charset="0"/>
                    <a:cs typeface="Times New Roman" pitchFamily="18" charset="0"/>
                  </a:rPr>
                  <a:t> </a:t>
                </a:r>
                <a14:m>
                  <m:oMath xmlns:m="http://schemas.openxmlformats.org/officeDocument/2006/math">
                    <m:r>
                      <a:rPr lang="en-US" altLang="zh-CN" i="1" smtClean="0">
                        <a:latin typeface="Cambria Math"/>
                        <a:ea typeface="Cambria Math"/>
                        <a:cs typeface="Times New Roman" pitchFamily="18" charset="0"/>
                      </a:rPr>
                      <m:t>≥</m:t>
                    </m:r>
                    <m:sSub>
                      <m:sSubPr>
                        <m:ctrlPr>
                          <a:rPr lang="en-US" altLang="zh-CN" i="1" smtClean="0">
                            <a:latin typeface="Cambria Math"/>
                            <a:ea typeface="Cambria Math"/>
                            <a:cs typeface="Times New Roman" pitchFamily="18" charset="0"/>
                          </a:rPr>
                        </m:ctrlPr>
                      </m:sSubPr>
                      <m:e>
                        <m:r>
                          <a:rPr lang="en-US" altLang="zh-CN" b="0" i="1" smtClean="0">
                            <a:latin typeface="Cambria Math"/>
                            <a:ea typeface="Cambria Math"/>
                            <a:cs typeface="Times New Roman" pitchFamily="18" charset="0"/>
                          </a:rPr>
                          <m:t>𝑙</m:t>
                        </m:r>
                      </m:e>
                      <m:sub>
                        <m:r>
                          <a:rPr lang="en-US" altLang="zh-CN" b="0" i="1" smtClean="0">
                            <a:latin typeface="Cambria Math"/>
                            <a:ea typeface="Cambria Math"/>
                            <a:cs typeface="Times New Roman" pitchFamily="18" charset="0"/>
                          </a:rPr>
                          <m:t>4</m:t>
                        </m:r>
                      </m:sub>
                    </m:sSub>
                  </m:oMath>
                </a14:m>
                <a:r>
                  <a:rPr lang="zh-CN" altLang="en-US" i="1" dirty="0" smtClean="0">
                    <a:latin typeface="Cambria Math" panose="02040503050406030204" pitchFamily="18" charset="0"/>
                    <a:cs typeface="Times New Roman" pitchFamily="18" charset="0"/>
                  </a:rPr>
                  <a:t> </a:t>
                </a:r>
                <a:r>
                  <a:rPr lang="en-US" altLang="zh-CN" i="1" dirty="0" smtClean="0">
                    <a:latin typeface="Cambria Math" panose="02040503050406030204" pitchFamily="18" charset="0"/>
                    <a:cs typeface="Times New Roman" pitchFamily="18" charset="0"/>
                  </a:rPr>
                  <a:t>or </a:t>
                </a:r>
                <a14:m>
                  <m:oMath xmlns:m="http://schemas.openxmlformats.org/officeDocument/2006/math">
                    <m:r>
                      <a:rPr lang="en-US" altLang="zh-CN" b="0" i="1" smtClean="0">
                        <a:latin typeface="Cambria Math"/>
                        <a:ea typeface="Cambria Math"/>
                        <a:cs typeface="Times New Roman" pitchFamily="18" charset="0"/>
                      </a:rPr>
                      <m:t> =0</m:t>
                    </m:r>
                  </m:oMath>
                </a14:m>
                <a:endParaRPr lang="zh-CN" altLang="en-US" i="1" dirty="0">
                  <a:latin typeface="Cambria Math" panose="02040503050406030204" pitchFamily="18" charset="0"/>
                  <a:cs typeface="Times New Roman" pitchFamily="18" charset="0"/>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4815638" y="6082704"/>
                <a:ext cx="2708690" cy="369332"/>
              </a:xfrm>
              <a:prstGeom prst="rect">
                <a:avLst/>
              </a:prstGeom>
              <a:blipFill rotWithShape="1">
                <a:blip r:embed="rId14"/>
                <a:stretch>
                  <a:fillRect l="-2027" t="-11667" b="-26667"/>
                </a:stretch>
              </a:blipFill>
            </p:spPr>
            <p:txBody>
              <a:bodyPr/>
              <a:lstStyle/>
              <a:p>
                <a:r>
                  <a:rPr lang="en-US">
                    <a:noFill/>
                  </a:rPr>
                  <a:t> </a:t>
                </a:r>
              </a:p>
            </p:txBody>
          </p:sp>
        </mc:Fallback>
      </mc:AlternateContent>
    </p:spTree>
    <p:extLst>
      <p:ext uri="{BB962C8B-B14F-4D97-AF65-F5344CB8AC3E}">
        <p14:creationId xmlns:p14="http://schemas.microsoft.com/office/powerpoint/2010/main" val="1758467503"/>
      </p:ext>
    </p:extLst>
  </p:cSld>
  <p:clrMapOvr>
    <a:masterClrMapping/>
  </p:clrMapOvr>
  <mc:AlternateContent xmlns:mc="http://schemas.openxmlformats.org/markup-compatibility/2006" xmlns:p14="http://schemas.microsoft.com/office/powerpoint/2010/main">
    <mc:Choice Requires="p14">
      <p:transition spd="slow" p14:dur="2000" advTm="47134"/>
    </mc:Choice>
    <mc:Fallback xmlns="">
      <p:transition spd="slow" advTm="4713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Mathematical Formulation – cont’d</a:t>
            </a:r>
            <a:endParaRPr lang="en-US" dirty="0"/>
          </a:p>
        </p:txBody>
      </p:sp>
      <p:sp>
        <p:nvSpPr>
          <p:cNvPr id="3" name="内容占位符 2"/>
          <p:cNvSpPr>
            <a:spLocks noGrp="1"/>
          </p:cNvSpPr>
          <p:nvPr>
            <p:ph idx="1"/>
          </p:nvPr>
        </p:nvSpPr>
        <p:spPr/>
        <p:txBody>
          <a:bodyPr/>
          <a:lstStyle/>
          <a:p>
            <a:r>
              <a:rPr lang="en-US" altLang="zh-CN" dirty="0" smtClean="0"/>
              <a:t>SADP-specific rules</a:t>
            </a:r>
          </a:p>
          <a:p>
            <a:pPr lvl="1"/>
            <a:r>
              <a:rPr lang="en-US" dirty="0" smtClean="0"/>
              <a:t>Case 1</a:t>
            </a:r>
          </a:p>
          <a:p>
            <a:pPr lvl="1"/>
            <a:endParaRPr lang="en-US" dirty="0" smtClean="0"/>
          </a:p>
          <a:p>
            <a:pPr marL="573088" lvl="1" indent="0">
              <a:buNone/>
            </a:pPr>
            <a:endParaRPr lang="en-US" dirty="0"/>
          </a:p>
          <a:p>
            <a:pPr lvl="1"/>
            <a:r>
              <a:rPr lang="en-US" dirty="0" smtClean="0"/>
              <a:t>Case 2</a:t>
            </a:r>
          </a:p>
          <a:p>
            <a:pPr lvl="1"/>
            <a:endParaRPr lang="en-US" dirty="0"/>
          </a:p>
          <a:p>
            <a:pPr lvl="1"/>
            <a:endParaRPr lang="en-US" dirty="0" smtClean="0"/>
          </a:p>
          <a:p>
            <a:pPr marL="573088" lvl="1" indent="0">
              <a:buNone/>
            </a:pPr>
            <a:endParaRPr lang="en-US" dirty="0" smtClean="0"/>
          </a:p>
          <a:p>
            <a:pPr lvl="1"/>
            <a:r>
              <a:rPr lang="en-US" dirty="0" smtClean="0"/>
              <a:t>Case 3</a:t>
            </a:r>
          </a:p>
        </p:txBody>
      </p:sp>
      <p:grpSp>
        <p:nvGrpSpPr>
          <p:cNvPr id="5" name="组合 4"/>
          <p:cNvGrpSpPr/>
          <p:nvPr/>
        </p:nvGrpSpPr>
        <p:grpSpPr>
          <a:xfrm>
            <a:off x="1087350" y="1979790"/>
            <a:ext cx="6280115" cy="767778"/>
            <a:chOff x="1087350" y="2382968"/>
            <a:chExt cx="6280115" cy="767778"/>
          </a:xfrm>
        </p:grpSpPr>
        <p:grpSp>
          <p:nvGrpSpPr>
            <p:cNvPr id="18" name="组合 17"/>
            <p:cNvGrpSpPr/>
            <p:nvPr/>
          </p:nvGrpSpPr>
          <p:grpSpPr>
            <a:xfrm>
              <a:off x="1326722" y="2474431"/>
              <a:ext cx="3240738" cy="252000"/>
              <a:chOff x="2720455" y="1868301"/>
              <a:chExt cx="3573122" cy="472329"/>
            </a:xfrm>
          </p:grpSpPr>
          <p:sp>
            <p:nvSpPr>
              <p:cNvPr id="19" name="矩形 18"/>
              <p:cNvSpPr/>
              <p:nvPr/>
            </p:nvSpPr>
            <p:spPr bwMode="auto">
              <a:xfrm>
                <a:off x="4729775" y="1868642"/>
                <a:ext cx="1563802" cy="471988"/>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20" name="矩形 19"/>
              <p:cNvSpPr/>
              <p:nvPr/>
            </p:nvSpPr>
            <p:spPr bwMode="auto">
              <a:xfrm>
                <a:off x="2720455" y="1868301"/>
                <a:ext cx="1361249" cy="472329"/>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sysClr val="windowText" lastClr="000000"/>
                  </a:solidFill>
                  <a:effectLst/>
                  <a:uLnTx/>
                  <a:uFillTx/>
                  <a:latin typeface="Arial" charset="0"/>
                  <a:cs typeface="Arial" charset="0"/>
                </a:endParaRPr>
              </a:p>
            </p:txBody>
          </p:sp>
        </p:grpSp>
        <mc:AlternateContent xmlns:mc="http://schemas.openxmlformats.org/markup-compatibility/2006" xmlns:a14="http://schemas.microsoft.com/office/drawing/2010/main">
          <mc:Choice Requires="a14">
            <p:sp>
              <p:nvSpPr>
                <p:cNvPr id="39" name="TextBox 38"/>
                <p:cNvSpPr txBox="1"/>
                <p:nvPr/>
              </p:nvSpPr>
              <p:spPr>
                <a:xfrm>
                  <a:off x="1696059" y="2382968"/>
                  <a:ext cx="5143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𝑖</m:t>
                            </m:r>
                          </m:e>
                          <m:sub>
                            <m:r>
                              <a:rPr lang="en-US" b="0" i="1" smtClean="0">
                                <a:latin typeface="Cambria Math"/>
                              </a:rPr>
                              <m:t>𝑡h</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696059" y="2382968"/>
                  <a:ext cx="514308" cy="369332"/>
                </a:xfrm>
                <a:prstGeom prst="rect">
                  <a:avLst/>
                </a:prstGeom>
                <a:blipFill rotWithShape="1">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695921" y="2382968"/>
                  <a:ext cx="5160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𝑗</m:t>
                            </m:r>
                          </m:e>
                          <m:sub>
                            <m:r>
                              <a:rPr lang="en-US" b="0" i="1" smtClean="0">
                                <a:latin typeface="Cambria Math"/>
                              </a:rPr>
                              <m:t>𝑡h</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3695921" y="2382968"/>
                  <a:ext cx="516039" cy="369332"/>
                </a:xfrm>
                <a:prstGeom prst="rect">
                  <a:avLst/>
                </a:prstGeom>
                <a:blipFill rotWithShape="1">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777094" y="2392018"/>
                  <a:ext cx="1590371"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a:rPr lang="en-US" altLang="zh-CN" b="0" i="1" smtClean="0">
                                <a:latin typeface="Cambria Math"/>
                              </a:rPr>
                              <m:t>𝑥</m:t>
                            </m:r>
                          </m:e>
                          <m:sub>
                            <m:r>
                              <a:rPr lang="en-US" altLang="zh-CN" b="0" i="1" smtClean="0">
                                <a:latin typeface="Cambria Math"/>
                              </a:rPr>
                              <m:t>𝑗𝐿</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𝑖𝑅</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𝑙</m:t>
                            </m:r>
                          </m:e>
                          <m:sub>
                            <m:r>
                              <a:rPr lang="en-US" altLang="zh-CN" b="0" i="1" smtClean="0">
                                <a:latin typeface="Cambria Math"/>
                              </a:rPr>
                              <m:t>1</m:t>
                            </m:r>
                          </m:sub>
                        </m:sSub>
                      </m:oMath>
                    </m:oMathPara>
                  </a14:m>
                  <a:endParaRPr lang="zh-CN" alt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777094" y="2392018"/>
                  <a:ext cx="1590371" cy="391646"/>
                </a:xfrm>
                <a:prstGeom prst="rect">
                  <a:avLst/>
                </a:prstGeom>
                <a:blipFill rotWithShape="1">
                  <a:blip r:embed="rId5"/>
                  <a:stretch>
                    <a:fillRect b="-7813"/>
                  </a:stretch>
                </a:blipFill>
              </p:spPr>
              <p:txBody>
                <a:bodyPr/>
                <a:lstStyle/>
                <a:p>
                  <a:r>
                    <a:rPr lang="en-US">
                      <a:noFill/>
                    </a:rPr>
                    <a:t> </a:t>
                  </a:r>
                </a:p>
              </p:txBody>
            </p:sp>
          </mc:Fallback>
        </mc:AlternateContent>
        <p:cxnSp>
          <p:nvCxnSpPr>
            <p:cNvPr id="53" name="直接连接符 52"/>
            <p:cNvCxnSpPr/>
            <p:nvPr/>
          </p:nvCxnSpPr>
          <p:spPr bwMode="auto">
            <a:xfrm flipV="1">
              <a:off x="2568655" y="2474613"/>
              <a:ext cx="0" cy="36652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连接符 53"/>
            <p:cNvCxnSpPr/>
            <p:nvPr/>
          </p:nvCxnSpPr>
          <p:spPr bwMode="auto">
            <a:xfrm flipV="1">
              <a:off x="1325739" y="2474612"/>
              <a:ext cx="0" cy="36652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5" name="TextBox 54"/>
                <p:cNvSpPr txBox="1"/>
                <p:nvPr/>
              </p:nvSpPr>
              <p:spPr>
                <a:xfrm>
                  <a:off x="2330655" y="2767498"/>
                  <a:ext cx="513154" cy="3534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𝑖𝑅</m:t>
                            </m:r>
                          </m:sub>
                          <m:sup>
                            <m:r>
                              <a:rPr lang="en-US" altLang="zh-CN" sz="1600" b="0" i="1" smtClean="0">
                                <a:latin typeface="Cambria Math"/>
                              </a:rPr>
                              <m:t>0</m:t>
                            </m:r>
                          </m:sup>
                        </m:sSubSup>
                      </m:oMath>
                    </m:oMathPara>
                  </a14:m>
                  <a:endParaRPr lang="zh-CN" altLang="en-US"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2330655" y="2767498"/>
                  <a:ext cx="513154" cy="353430"/>
                </a:xfrm>
                <a:prstGeom prst="rect">
                  <a:avLst/>
                </a:prstGeom>
                <a:blipFill rotWithShape="1">
                  <a:blip r:embed="rId6"/>
                  <a:stretch>
                    <a:fillRect b="-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087350" y="2767498"/>
                  <a:ext cx="496611" cy="3534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𝑖𝐿</m:t>
                            </m:r>
                          </m:sub>
                          <m:sup>
                            <m:r>
                              <a:rPr lang="en-US" altLang="zh-CN" sz="1600" b="0" i="1" smtClean="0">
                                <a:latin typeface="Cambria Math"/>
                              </a:rPr>
                              <m:t>0</m:t>
                            </m:r>
                          </m:sup>
                        </m:sSubSup>
                      </m:oMath>
                    </m:oMathPara>
                  </a14:m>
                  <a:endParaRPr lang="zh-CN" altLang="en-US"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1087350" y="2767498"/>
                  <a:ext cx="496611" cy="353430"/>
                </a:xfrm>
                <a:prstGeom prst="rect">
                  <a:avLst/>
                </a:prstGeom>
                <a:blipFill rotWithShape="1">
                  <a:blip r:embed="rId7"/>
                  <a:stretch>
                    <a:fillRect b="-1724"/>
                  </a:stretch>
                </a:blipFill>
              </p:spPr>
              <p:txBody>
                <a:bodyPr/>
                <a:lstStyle/>
                <a:p>
                  <a:r>
                    <a:rPr lang="en-US">
                      <a:noFill/>
                    </a:rPr>
                    <a:t> </a:t>
                  </a:r>
                </a:p>
              </p:txBody>
            </p:sp>
          </mc:Fallback>
        </mc:AlternateContent>
        <p:cxnSp>
          <p:nvCxnSpPr>
            <p:cNvPr id="57" name="直接连接符 56"/>
            <p:cNvCxnSpPr/>
            <p:nvPr/>
          </p:nvCxnSpPr>
          <p:spPr bwMode="auto">
            <a:xfrm flipV="1">
              <a:off x="4571960" y="2476538"/>
              <a:ext cx="0" cy="36652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V="1">
              <a:off x="3155958" y="2476537"/>
              <a:ext cx="0" cy="36652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9" name="TextBox 58"/>
                <p:cNvSpPr txBox="1"/>
                <p:nvPr/>
              </p:nvSpPr>
              <p:spPr>
                <a:xfrm>
                  <a:off x="4359031" y="2769423"/>
                  <a:ext cx="512576" cy="3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𝑗𝑅</m:t>
                            </m:r>
                          </m:sub>
                          <m:sup>
                            <m:r>
                              <a:rPr lang="en-US" altLang="zh-CN" sz="1600" b="0" i="1" smtClean="0">
                                <a:latin typeface="Cambria Math"/>
                              </a:rPr>
                              <m:t>0</m:t>
                            </m:r>
                          </m:sup>
                        </m:sSubSup>
                      </m:oMath>
                    </m:oMathPara>
                  </a14:m>
                  <a:endParaRPr lang="zh-CN" altLang="en-US" sz="16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359031" y="2769423"/>
                  <a:ext cx="512576" cy="381323"/>
                </a:xfrm>
                <a:prstGeom prst="rect">
                  <a:avLst/>
                </a:prstGeom>
                <a:blipFill rotWithShape="1">
                  <a:blip r:embed="rId8"/>
                  <a:stretch>
                    <a:fillRect b="-6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2917569" y="2769423"/>
                  <a:ext cx="496033" cy="3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𝑗𝐿</m:t>
                            </m:r>
                          </m:sub>
                          <m:sup>
                            <m:r>
                              <a:rPr lang="en-US" altLang="zh-CN" sz="1600" b="0" i="1" smtClean="0">
                                <a:latin typeface="Cambria Math"/>
                              </a:rPr>
                              <m:t>0</m:t>
                            </m:r>
                          </m:sup>
                        </m:sSubSup>
                      </m:oMath>
                    </m:oMathPara>
                  </a14:m>
                  <a:endParaRPr lang="zh-CN" altLang="en-US" sz="1600" dirty="0"/>
                </a:p>
              </p:txBody>
            </p:sp>
          </mc:Choice>
          <mc:Fallback xmlns="">
            <p:sp>
              <p:nvSpPr>
                <p:cNvPr id="60" name="TextBox 59"/>
                <p:cNvSpPr txBox="1">
                  <a:spLocks noRot="1" noChangeAspect="1" noMove="1" noResize="1" noEditPoints="1" noAdjustHandles="1" noChangeArrowheads="1" noChangeShapeType="1" noTextEdit="1"/>
                </p:cNvSpPr>
                <p:nvPr/>
              </p:nvSpPr>
              <p:spPr>
                <a:xfrm>
                  <a:off x="2917569" y="2769423"/>
                  <a:ext cx="496033" cy="381323"/>
                </a:xfrm>
                <a:prstGeom prst="rect">
                  <a:avLst/>
                </a:prstGeom>
                <a:blipFill rotWithShape="1">
                  <a:blip r:embed="rId9"/>
                  <a:stretch>
                    <a:fillRect b="-6349"/>
                  </a:stretch>
                </a:blipFill>
              </p:spPr>
              <p:txBody>
                <a:bodyPr/>
                <a:lstStyle/>
                <a:p>
                  <a:r>
                    <a:rPr lang="en-US">
                      <a:noFill/>
                    </a:rPr>
                    <a:t> </a:t>
                  </a:r>
                </a:p>
              </p:txBody>
            </p:sp>
          </mc:Fallback>
        </mc:AlternateContent>
      </p:grpSp>
      <p:grpSp>
        <p:nvGrpSpPr>
          <p:cNvPr id="7" name="组合 6"/>
          <p:cNvGrpSpPr/>
          <p:nvPr/>
        </p:nvGrpSpPr>
        <p:grpSpPr>
          <a:xfrm>
            <a:off x="1088335" y="3131951"/>
            <a:ext cx="7124221" cy="1496972"/>
            <a:chOff x="1088335" y="3212976"/>
            <a:chExt cx="7124221" cy="1496972"/>
          </a:xfrm>
        </p:grpSpPr>
        <p:grpSp>
          <p:nvGrpSpPr>
            <p:cNvPr id="4" name="组合 3"/>
            <p:cNvGrpSpPr/>
            <p:nvPr/>
          </p:nvGrpSpPr>
          <p:grpSpPr>
            <a:xfrm>
              <a:off x="1331640" y="3407058"/>
              <a:ext cx="3240361" cy="927497"/>
              <a:chOff x="876250" y="2091113"/>
              <a:chExt cx="3240361" cy="927497"/>
            </a:xfrm>
          </p:grpSpPr>
          <p:grpSp>
            <p:nvGrpSpPr>
              <p:cNvPr id="29" name="组合 28"/>
              <p:cNvGrpSpPr/>
              <p:nvPr/>
            </p:nvGrpSpPr>
            <p:grpSpPr>
              <a:xfrm>
                <a:off x="876250" y="2159951"/>
                <a:ext cx="3240361" cy="825040"/>
                <a:chOff x="2764407" y="1467840"/>
                <a:chExt cx="3511848" cy="1055092"/>
              </a:xfrm>
            </p:grpSpPr>
            <p:sp>
              <p:nvSpPr>
                <p:cNvPr id="30" name="矩形 29"/>
                <p:cNvSpPr/>
                <p:nvPr/>
              </p:nvSpPr>
              <p:spPr bwMode="auto">
                <a:xfrm>
                  <a:off x="4103946" y="2200665"/>
                  <a:ext cx="2172309" cy="322267"/>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31" name="矩形 30"/>
                <p:cNvSpPr/>
                <p:nvPr/>
              </p:nvSpPr>
              <p:spPr bwMode="auto">
                <a:xfrm>
                  <a:off x="2764407" y="1467840"/>
                  <a:ext cx="1987612" cy="322267"/>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mc:AlternateContent xmlns:mc="http://schemas.openxmlformats.org/markup-compatibility/2006" xmlns:a14="http://schemas.microsoft.com/office/drawing/2010/main">
            <mc:Choice Requires="a14">
              <p:sp>
                <p:nvSpPr>
                  <p:cNvPr id="37" name="TextBox 36"/>
                  <p:cNvSpPr txBox="1"/>
                  <p:nvPr/>
                </p:nvSpPr>
                <p:spPr>
                  <a:xfrm>
                    <a:off x="1596330" y="2091113"/>
                    <a:ext cx="5143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𝑖</m:t>
                              </m:r>
                            </m:e>
                            <m:sub>
                              <m:r>
                                <a:rPr lang="en-US" b="0" i="1" smtClean="0">
                                  <a:latin typeface="Cambria Math"/>
                                </a:rPr>
                                <m:t>𝑡h</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1596330" y="2091113"/>
                    <a:ext cx="514308" cy="369332"/>
                  </a:xfrm>
                  <a:prstGeom prst="rect">
                    <a:avLst/>
                  </a:prstGeom>
                  <a:blipFill rotWithShape="1">
                    <a:blip r:embed="rId10"/>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726550" y="2649278"/>
                    <a:ext cx="5160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𝑗</m:t>
                              </m:r>
                            </m:e>
                            <m:sub>
                              <m:r>
                                <a:rPr lang="en-US" b="0" i="1" smtClean="0">
                                  <a:latin typeface="Cambria Math"/>
                                </a:rPr>
                                <m:t>𝑡h</m:t>
                              </m:r>
                            </m:sub>
                          </m:sSub>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2726550" y="2649278"/>
                    <a:ext cx="516039" cy="369332"/>
                  </a:xfrm>
                  <a:prstGeom prst="rect">
                    <a:avLst/>
                  </a:prstGeom>
                  <a:blipFill rotWithShape="1">
                    <a:blip r:embed="rId11"/>
                    <a:stretch>
                      <a:fillRect b="-13115"/>
                    </a:stretch>
                  </a:blipFill>
                </p:spPr>
                <p:txBody>
                  <a:bodyPr/>
                  <a:lstStyle/>
                  <a:p>
                    <a:r>
                      <a:rPr lang="en-US">
                        <a:noFill/>
                      </a:rPr>
                      <a:t> </a:t>
                    </a:r>
                  </a:p>
                </p:txBody>
              </p:sp>
            </mc:Fallback>
          </mc:AlternateContent>
        </p:grpSp>
        <p:cxnSp>
          <p:nvCxnSpPr>
            <p:cNvPr id="66" name="直接连接符 65"/>
            <p:cNvCxnSpPr/>
            <p:nvPr/>
          </p:nvCxnSpPr>
          <p:spPr bwMode="auto">
            <a:xfrm flipV="1">
              <a:off x="3175662" y="3477443"/>
              <a:ext cx="0" cy="33320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接连接符 66"/>
            <p:cNvCxnSpPr/>
            <p:nvPr/>
          </p:nvCxnSpPr>
          <p:spPr bwMode="auto">
            <a:xfrm flipV="1">
              <a:off x="1326724" y="3477442"/>
              <a:ext cx="0" cy="33320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8" name="TextBox 67"/>
                <p:cNvSpPr txBox="1"/>
                <p:nvPr/>
              </p:nvSpPr>
              <p:spPr>
                <a:xfrm>
                  <a:off x="2950541" y="3718943"/>
                  <a:ext cx="513154" cy="3534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𝑖𝑅</m:t>
                            </m:r>
                          </m:sub>
                          <m:sup>
                            <m:r>
                              <a:rPr lang="en-US" altLang="zh-CN" sz="1600" b="0" i="1" smtClean="0">
                                <a:latin typeface="Cambria Math"/>
                              </a:rPr>
                              <m:t>0</m:t>
                            </m:r>
                          </m:sup>
                        </m:sSubSup>
                      </m:oMath>
                    </m:oMathPara>
                  </a14:m>
                  <a:endParaRPr lang="zh-CN" altLang="en-US"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2950541" y="3718943"/>
                  <a:ext cx="513154" cy="353430"/>
                </a:xfrm>
                <a:prstGeom prst="rect">
                  <a:avLst/>
                </a:prstGeom>
                <a:blipFill rotWithShape="1">
                  <a:blip r:embed="rId12"/>
                  <a:stretch>
                    <a:fillRect b="-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088335" y="3718943"/>
                  <a:ext cx="496611" cy="3534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𝑖𝐿</m:t>
                            </m:r>
                          </m:sub>
                          <m:sup>
                            <m:r>
                              <a:rPr lang="en-US" altLang="zh-CN" sz="1600" b="0" i="1" smtClean="0">
                                <a:latin typeface="Cambria Math"/>
                              </a:rPr>
                              <m:t>0</m:t>
                            </m:r>
                          </m:sup>
                        </m:sSubSup>
                      </m:oMath>
                    </m:oMathPara>
                  </a14:m>
                  <a:endParaRPr lang="zh-CN" altLang="en-US" sz="16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088335" y="3718943"/>
                  <a:ext cx="496611" cy="353430"/>
                </a:xfrm>
                <a:prstGeom prst="rect">
                  <a:avLst/>
                </a:prstGeom>
                <a:blipFill rotWithShape="1">
                  <a:blip r:embed="rId13"/>
                  <a:stretch>
                    <a:fillRect b="-1724"/>
                  </a:stretch>
                </a:blipFill>
              </p:spPr>
              <p:txBody>
                <a:bodyPr/>
                <a:lstStyle/>
                <a:p>
                  <a:r>
                    <a:rPr lang="en-US">
                      <a:noFill/>
                    </a:rPr>
                    <a:t> </a:t>
                  </a:r>
                </a:p>
              </p:txBody>
            </p:sp>
          </mc:Fallback>
        </mc:AlternateContent>
        <p:cxnSp>
          <p:nvCxnSpPr>
            <p:cNvPr id="70" name="直接连接符 69"/>
            <p:cNvCxnSpPr/>
            <p:nvPr/>
          </p:nvCxnSpPr>
          <p:spPr bwMode="auto">
            <a:xfrm flipV="1">
              <a:off x="4567461" y="4063975"/>
              <a:ext cx="0" cy="33320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接连接符 70"/>
            <p:cNvCxnSpPr/>
            <p:nvPr/>
          </p:nvCxnSpPr>
          <p:spPr bwMode="auto">
            <a:xfrm flipV="1">
              <a:off x="2578141" y="4063974"/>
              <a:ext cx="0" cy="33320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2" name="TextBox 71"/>
                <p:cNvSpPr txBox="1"/>
                <p:nvPr/>
              </p:nvSpPr>
              <p:spPr>
                <a:xfrm>
                  <a:off x="4342340" y="4328625"/>
                  <a:ext cx="512576" cy="3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𝑗𝑅</m:t>
                            </m:r>
                          </m:sub>
                          <m:sup>
                            <m:r>
                              <a:rPr lang="en-US" altLang="zh-CN" sz="1600" b="0" i="1" smtClean="0">
                                <a:latin typeface="Cambria Math"/>
                              </a:rPr>
                              <m:t>0</m:t>
                            </m:r>
                          </m:sup>
                        </m:sSubSup>
                      </m:oMath>
                    </m:oMathPara>
                  </a14:m>
                  <a:endParaRPr lang="zh-CN" altLang="en-US" sz="1600" dirty="0"/>
                </a:p>
              </p:txBody>
            </p:sp>
          </mc:Choice>
          <mc:Fallback xmlns="">
            <p:sp>
              <p:nvSpPr>
                <p:cNvPr id="72" name="TextBox 71"/>
                <p:cNvSpPr txBox="1">
                  <a:spLocks noRot="1" noChangeAspect="1" noMove="1" noResize="1" noEditPoints="1" noAdjustHandles="1" noChangeArrowheads="1" noChangeShapeType="1" noTextEdit="1"/>
                </p:cNvSpPr>
                <p:nvPr/>
              </p:nvSpPr>
              <p:spPr>
                <a:xfrm>
                  <a:off x="4342340" y="4328625"/>
                  <a:ext cx="512576" cy="381323"/>
                </a:xfrm>
                <a:prstGeom prst="rect">
                  <a:avLst/>
                </a:prstGeom>
                <a:blipFill rotWithShape="1">
                  <a:blip r:embed="rId14"/>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339752" y="4328625"/>
                  <a:ext cx="496033" cy="3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𝑗𝐿</m:t>
                            </m:r>
                          </m:sub>
                          <m:sup>
                            <m:r>
                              <a:rPr lang="en-US" altLang="zh-CN" sz="1600" b="0" i="1" smtClean="0">
                                <a:latin typeface="Cambria Math"/>
                              </a:rPr>
                              <m:t>0</m:t>
                            </m:r>
                          </m:sup>
                        </m:sSubSup>
                      </m:oMath>
                    </m:oMathPara>
                  </a14:m>
                  <a:endParaRPr lang="zh-CN" altLang="en-US" sz="1600" dirty="0"/>
                </a:p>
              </p:txBody>
            </p:sp>
          </mc:Choice>
          <mc:Fallback xmlns="">
            <p:sp>
              <p:nvSpPr>
                <p:cNvPr id="73" name="TextBox 72"/>
                <p:cNvSpPr txBox="1">
                  <a:spLocks noRot="1" noChangeAspect="1" noMove="1" noResize="1" noEditPoints="1" noAdjustHandles="1" noChangeArrowheads="1" noChangeShapeType="1" noTextEdit="1"/>
                </p:cNvSpPr>
                <p:nvPr/>
              </p:nvSpPr>
              <p:spPr>
                <a:xfrm>
                  <a:off x="2339752" y="4328625"/>
                  <a:ext cx="496033" cy="381323"/>
                </a:xfrm>
                <a:prstGeom prst="rect">
                  <a:avLst/>
                </a:prstGeom>
                <a:blipFill rotWithShape="1">
                  <a:blip r:embed="rId15"/>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5148064" y="3212976"/>
                  <a:ext cx="3064492" cy="1329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a:rPr lang="en-US" altLang="zh-CN" b="0" i="1" smtClean="0">
                                <a:latin typeface="Cambria Math"/>
                              </a:rPr>
                              <m:t>𝑥</m:t>
                            </m:r>
                          </m:e>
                          <m:sub>
                            <m:r>
                              <a:rPr lang="en-US" altLang="zh-CN" b="0" i="1" smtClean="0">
                                <a:latin typeface="Cambria Math"/>
                              </a:rPr>
                              <m:t>𝑖𝑅</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𝑗𝐿</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𝑙</m:t>
                            </m:r>
                          </m:e>
                          <m:sub>
                            <m:r>
                              <a:rPr lang="en-US" altLang="zh-CN" b="0" i="1" smtClean="0">
                                <a:latin typeface="Cambria Math"/>
                              </a:rPr>
                              <m:t>2</m:t>
                            </m:r>
                          </m:sub>
                        </m:sSub>
                      </m:oMath>
                    </m:oMathPara>
                  </a14:m>
                  <a:endParaRPr lang="en-US" altLang="zh-CN" b="0" dirty="0" smtClean="0"/>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a:rPr lang="en-US" altLang="zh-CN" b="0" i="1" smtClean="0">
                                <a:latin typeface="Cambria Math"/>
                              </a:rPr>
                              <m:t>𝑥</m:t>
                            </m:r>
                          </m:e>
                          <m:sub>
                            <m:r>
                              <a:rPr lang="en-US" altLang="zh-CN" b="0" i="1" smtClean="0">
                                <a:latin typeface="Cambria Math"/>
                              </a:rPr>
                              <m:t>𝑗𝑅</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𝑖𝐿</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𝑙</m:t>
                            </m:r>
                          </m:e>
                          <m:sub>
                            <m:r>
                              <a:rPr lang="en-US" altLang="zh-CN" b="0" i="1" smtClean="0">
                                <a:latin typeface="Cambria Math"/>
                              </a:rPr>
                              <m:t>2</m:t>
                            </m:r>
                          </m:sub>
                        </m:sSub>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𝑖𝐿</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𝑗𝐿</m:t>
                                </m:r>
                              </m:sub>
                            </m:sSub>
                          </m:e>
                        </m:d>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𝑙</m:t>
                            </m:r>
                          </m:e>
                          <m:sub>
                            <m:r>
                              <a:rPr lang="en-US" altLang="zh-CN" b="0" i="1" smtClean="0">
                                <a:latin typeface="Cambria Math"/>
                              </a:rPr>
                              <m:t>4</m:t>
                            </m:r>
                          </m:sub>
                        </m:sSub>
                        <m:r>
                          <a:rPr lang="en-US" altLang="zh-CN" b="0" i="1" smtClean="0">
                            <a:latin typeface="Cambria Math"/>
                          </a:rPr>
                          <m:t>  </m:t>
                        </m:r>
                        <m:r>
                          <a:rPr lang="en-US" altLang="zh-CN" b="0" i="1" smtClean="0">
                            <a:latin typeface="Cambria Math"/>
                          </a:rPr>
                          <m:t>𝑜𝑟</m:t>
                        </m:r>
                        <m:r>
                          <a:rPr lang="en-US" altLang="zh-CN" b="0" i="1" smtClean="0">
                            <a:latin typeface="Cambria Math"/>
                          </a:rPr>
                          <m:t> </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𝑖𝐿</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𝑗𝐿</m:t>
                            </m:r>
                          </m:sub>
                        </m:sSub>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a:rPr>
                            </m:ctrlPr>
                          </m:dPr>
                          <m:e>
                            <m:sSub>
                              <m:sSubPr>
                                <m:ctrlPr>
                                  <a:rPr lang="en-US" altLang="zh-CN" i="1">
                                    <a:latin typeface="Cambria Math"/>
                                  </a:rPr>
                                </m:ctrlPr>
                              </m:sSubPr>
                              <m:e>
                                <m:r>
                                  <a:rPr lang="en-US" altLang="zh-CN" i="1">
                                    <a:latin typeface="Cambria Math"/>
                                  </a:rPr>
                                  <m:t>𝑥</m:t>
                                </m:r>
                              </m:e>
                              <m:sub>
                                <m:r>
                                  <a:rPr lang="en-US" altLang="zh-CN" i="1">
                                    <a:latin typeface="Cambria Math"/>
                                  </a:rPr>
                                  <m:t>𝑖</m:t>
                                </m:r>
                                <m:r>
                                  <a:rPr lang="en-US" altLang="zh-CN" b="0" i="1" smtClean="0">
                                    <a:latin typeface="Cambria Math"/>
                                  </a:rPr>
                                  <m:t>𝑅</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𝑗</m:t>
                                </m:r>
                                <m:r>
                                  <a:rPr lang="en-US" altLang="zh-CN" b="0" i="1" smtClean="0">
                                    <a:latin typeface="Cambria Math"/>
                                  </a:rPr>
                                  <m:t>𝑅</m:t>
                                </m:r>
                              </m:sub>
                            </m:sSub>
                          </m:e>
                        </m:d>
                        <m:r>
                          <a:rPr lang="en-US" altLang="zh-CN" i="1">
                            <a:latin typeface="Cambria Math"/>
                          </a:rPr>
                          <m:t>≥</m:t>
                        </m:r>
                        <m:sSub>
                          <m:sSubPr>
                            <m:ctrlPr>
                              <a:rPr lang="en-US" altLang="zh-CN" i="1" smtClean="0">
                                <a:latin typeface="Cambria Math"/>
                              </a:rPr>
                            </m:ctrlPr>
                          </m:sSubPr>
                          <m:e>
                            <m:r>
                              <a:rPr lang="en-US" altLang="zh-CN" b="0" i="1" smtClean="0">
                                <a:latin typeface="Cambria Math"/>
                              </a:rPr>
                              <m:t>𝑙</m:t>
                            </m:r>
                          </m:e>
                          <m:sub>
                            <m:r>
                              <a:rPr lang="en-US" altLang="zh-CN" b="0" i="1" smtClean="0">
                                <a:latin typeface="Cambria Math"/>
                              </a:rPr>
                              <m:t>4</m:t>
                            </m:r>
                          </m:sub>
                        </m:sSub>
                        <m:r>
                          <a:rPr lang="en-US" altLang="zh-CN" i="1">
                            <a:latin typeface="Cambria Math"/>
                          </a:rPr>
                          <m:t>  </m:t>
                        </m:r>
                        <m:r>
                          <a:rPr lang="en-US" altLang="zh-CN" i="1">
                            <a:latin typeface="Cambria Math"/>
                          </a:rPr>
                          <m:t>𝑜𝑟</m:t>
                        </m:r>
                        <m:r>
                          <a:rPr lang="en-US" altLang="zh-CN" i="1">
                            <a:latin typeface="Cambria Math"/>
                          </a:rPr>
                          <m:t> </m:t>
                        </m:r>
                        <m:sSub>
                          <m:sSubPr>
                            <m:ctrlPr>
                              <a:rPr lang="en-US" altLang="zh-CN" i="1">
                                <a:latin typeface="Cambria Math"/>
                              </a:rPr>
                            </m:ctrlPr>
                          </m:sSubPr>
                          <m:e>
                            <m:r>
                              <a:rPr lang="en-US" altLang="zh-CN" i="1">
                                <a:latin typeface="Cambria Math"/>
                              </a:rPr>
                              <m:t>𝑥</m:t>
                            </m:r>
                          </m:e>
                          <m:sub>
                            <m:r>
                              <a:rPr lang="en-US" altLang="zh-CN" i="1">
                                <a:latin typeface="Cambria Math"/>
                              </a:rPr>
                              <m:t>𝑖</m:t>
                            </m:r>
                            <m:r>
                              <a:rPr lang="en-US" altLang="zh-CN" b="0" i="1" smtClean="0">
                                <a:latin typeface="Cambria Math"/>
                              </a:rPr>
                              <m:t>𝑅</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𝑗</m:t>
                            </m:r>
                            <m:r>
                              <a:rPr lang="en-US" altLang="zh-CN" b="0" i="1" smtClean="0">
                                <a:latin typeface="Cambria Math"/>
                              </a:rPr>
                              <m:t>𝑅</m:t>
                            </m:r>
                          </m:sub>
                        </m:sSub>
                      </m:oMath>
                    </m:oMathPara>
                  </a14:m>
                  <a:endParaRPr lang="en-US" altLang="zh-CN" b="0" dirty="0" smtClean="0"/>
                </a:p>
              </p:txBody>
            </p:sp>
          </mc:Choice>
          <mc:Fallback xmlns="">
            <p:sp>
              <p:nvSpPr>
                <p:cNvPr id="74" name="TextBox 73"/>
                <p:cNvSpPr txBox="1">
                  <a:spLocks noRot="1" noChangeAspect="1" noMove="1" noResize="1" noEditPoints="1" noAdjustHandles="1" noChangeArrowheads="1" noChangeShapeType="1" noTextEdit="1"/>
                </p:cNvSpPr>
                <p:nvPr/>
              </p:nvSpPr>
              <p:spPr>
                <a:xfrm>
                  <a:off x="5148064" y="3212976"/>
                  <a:ext cx="3064492" cy="1329082"/>
                </a:xfrm>
                <a:prstGeom prst="rect">
                  <a:avLst/>
                </a:prstGeom>
                <a:blipFill rotWithShape="1">
                  <a:blip r:embed="rId16"/>
                  <a:stretch>
                    <a:fillRect b="-1376"/>
                  </a:stretch>
                </a:blipFill>
              </p:spPr>
              <p:txBody>
                <a:bodyPr/>
                <a:lstStyle/>
                <a:p>
                  <a:r>
                    <a:rPr lang="en-US">
                      <a:noFill/>
                    </a:rPr>
                    <a:t> </a:t>
                  </a:r>
                </a:p>
              </p:txBody>
            </p:sp>
          </mc:Fallback>
        </mc:AlternateContent>
      </p:grpSp>
      <p:grpSp>
        <p:nvGrpSpPr>
          <p:cNvPr id="76" name="组合 75"/>
          <p:cNvGrpSpPr/>
          <p:nvPr/>
        </p:nvGrpSpPr>
        <p:grpSpPr>
          <a:xfrm>
            <a:off x="1331640" y="5062034"/>
            <a:ext cx="3240360" cy="921154"/>
            <a:chOff x="876250" y="2089905"/>
            <a:chExt cx="3240360" cy="921154"/>
          </a:xfrm>
        </p:grpSpPr>
        <p:grpSp>
          <p:nvGrpSpPr>
            <p:cNvPr id="86" name="组合 85"/>
            <p:cNvGrpSpPr/>
            <p:nvPr/>
          </p:nvGrpSpPr>
          <p:grpSpPr>
            <a:xfrm>
              <a:off x="876250" y="2159951"/>
              <a:ext cx="3240360" cy="825040"/>
              <a:chOff x="2764408" y="1467840"/>
              <a:chExt cx="3511847" cy="1055092"/>
            </a:xfrm>
          </p:grpSpPr>
          <p:sp>
            <p:nvSpPr>
              <p:cNvPr id="89" name="矩形 88"/>
              <p:cNvSpPr/>
              <p:nvPr/>
            </p:nvSpPr>
            <p:spPr bwMode="auto">
              <a:xfrm>
                <a:off x="4644169" y="2200665"/>
                <a:ext cx="1632086" cy="322267"/>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90" name="矩形 89"/>
              <p:cNvSpPr/>
              <p:nvPr/>
            </p:nvSpPr>
            <p:spPr bwMode="auto">
              <a:xfrm>
                <a:off x="2764408" y="1467840"/>
                <a:ext cx="1642655" cy="322267"/>
              </a:xfrm>
              <a:prstGeom prst="rect">
                <a:avLst/>
              </a:prstGeom>
              <a:solidFill>
                <a:srgbClr val="FF7C80"/>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mc:AlternateContent xmlns:mc="http://schemas.openxmlformats.org/markup-compatibility/2006" xmlns:a14="http://schemas.microsoft.com/office/drawing/2010/main">
          <mc:Choice Requires="a14">
            <p:sp>
              <p:nvSpPr>
                <p:cNvPr id="87" name="TextBox 86"/>
                <p:cNvSpPr txBox="1"/>
                <p:nvPr/>
              </p:nvSpPr>
              <p:spPr>
                <a:xfrm>
                  <a:off x="1344346" y="2089905"/>
                  <a:ext cx="5143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𝑖</m:t>
                            </m:r>
                          </m:e>
                          <m:sub>
                            <m:r>
                              <a:rPr lang="en-US" b="0" i="1" smtClean="0">
                                <a:latin typeface="Cambria Math"/>
                              </a:rPr>
                              <m:t>𝑡h</m:t>
                            </m:r>
                          </m:sub>
                        </m:sSub>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1344346" y="2089905"/>
                  <a:ext cx="514308" cy="3693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3096515" y="2641727"/>
                  <a:ext cx="5160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𝑗</m:t>
                            </m:r>
                          </m:e>
                          <m:sub>
                            <m:r>
                              <a:rPr lang="en-US" b="0" i="1" smtClean="0">
                                <a:latin typeface="Cambria Math"/>
                              </a:rPr>
                              <m:t>𝑡h</m:t>
                            </m:r>
                          </m:sub>
                        </m:sSub>
                      </m:oMath>
                    </m:oMathPara>
                  </a14:m>
                  <a:endParaRPr 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3096515" y="2641727"/>
                  <a:ext cx="516039" cy="369332"/>
                </a:xfrm>
                <a:prstGeom prst="rect">
                  <a:avLst/>
                </a:prstGeom>
                <a:blipFill rotWithShape="1">
                  <a:blip r:embed="rId18"/>
                  <a:stretch>
                    <a:fillRect b="-15000"/>
                  </a:stretch>
                </a:blipFill>
              </p:spPr>
              <p:txBody>
                <a:bodyPr/>
                <a:lstStyle/>
                <a:p>
                  <a:r>
                    <a:rPr lang="en-US">
                      <a:noFill/>
                    </a:rPr>
                    <a:t> </a:t>
                  </a:r>
                </a:p>
              </p:txBody>
            </p:sp>
          </mc:Fallback>
        </mc:AlternateContent>
      </p:grpSp>
      <p:cxnSp>
        <p:nvCxnSpPr>
          <p:cNvPr id="77" name="直接连接符 76"/>
          <p:cNvCxnSpPr/>
          <p:nvPr/>
        </p:nvCxnSpPr>
        <p:spPr bwMode="auto">
          <a:xfrm flipV="1">
            <a:off x="2852905" y="5133627"/>
            <a:ext cx="0" cy="33320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连接符 77"/>
          <p:cNvCxnSpPr/>
          <p:nvPr/>
        </p:nvCxnSpPr>
        <p:spPr bwMode="auto">
          <a:xfrm flipV="1">
            <a:off x="1326724" y="5133626"/>
            <a:ext cx="0" cy="33320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9" name="TextBox 78"/>
              <p:cNvSpPr txBox="1"/>
              <p:nvPr/>
            </p:nvSpPr>
            <p:spPr>
              <a:xfrm>
                <a:off x="2627784" y="5398277"/>
                <a:ext cx="513154" cy="3534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𝑖𝑅</m:t>
                          </m:r>
                        </m:sub>
                        <m:sup>
                          <m:r>
                            <a:rPr lang="en-US" altLang="zh-CN" sz="1600" b="0" i="1" smtClean="0">
                              <a:latin typeface="Cambria Math"/>
                            </a:rPr>
                            <m:t>0</m:t>
                          </m:r>
                        </m:sup>
                      </m:sSubSup>
                    </m:oMath>
                  </m:oMathPara>
                </a14:m>
                <a:endParaRPr lang="zh-CN" altLang="en-US" sz="1600" dirty="0"/>
              </a:p>
            </p:txBody>
          </p:sp>
        </mc:Choice>
        <mc:Fallback xmlns="">
          <p:sp>
            <p:nvSpPr>
              <p:cNvPr id="79" name="TextBox 78"/>
              <p:cNvSpPr txBox="1">
                <a:spLocks noRot="1" noChangeAspect="1" noMove="1" noResize="1" noEditPoints="1" noAdjustHandles="1" noChangeArrowheads="1" noChangeShapeType="1" noTextEdit="1"/>
              </p:cNvSpPr>
              <p:nvPr/>
            </p:nvSpPr>
            <p:spPr>
              <a:xfrm>
                <a:off x="2627784" y="5398277"/>
                <a:ext cx="513154" cy="353430"/>
              </a:xfrm>
              <a:prstGeom prst="rect">
                <a:avLst/>
              </a:prstGeom>
              <a:blipFill rotWithShape="1">
                <a:blip r:embed="rId19"/>
                <a:stretch>
                  <a:fillRect b="-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1088335" y="5398277"/>
                <a:ext cx="496611" cy="3534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𝑖𝐿</m:t>
                          </m:r>
                        </m:sub>
                        <m:sup>
                          <m:r>
                            <a:rPr lang="en-US" altLang="zh-CN" sz="1600" b="0" i="1" smtClean="0">
                              <a:latin typeface="Cambria Math"/>
                            </a:rPr>
                            <m:t>0</m:t>
                          </m:r>
                        </m:sup>
                      </m:sSubSup>
                    </m:oMath>
                  </m:oMathPara>
                </a14:m>
                <a:endParaRPr lang="zh-CN" altLang="en-US" sz="1600" dirty="0"/>
              </a:p>
            </p:txBody>
          </p:sp>
        </mc:Choice>
        <mc:Fallback xmlns="">
          <p:sp>
            <p:nvSpPr>
              <p:cNvPr id="80" name="TextBox 79"/>
              <p:cNvSpPr txBox="1">
                <a:spLocks noRot="1" noChangeAspect="1" noMove="1" noResize="1" noEditPoints="1" noAdjustHandles="1" noChangeArrowheads="1" noChangeShapeType="1" noTextEdit="1"/>
              </p:cNvSpPr>
              <p:nvPr/>
            </p:nvSpPr>
            <p:spPr>
              <a:xfrm>
                <a:off x="1088335" y="5398277"/>
                <a:ext cx="496611" cy="353430"/>
              </a:xfrm>
              <a:prstGeom prst="rect">
                <a:avLst/>
              </a:prstGeom>
              <a:blipFill rotWithShape="1">
                <a:blip r:embed="rId20"/>
                <a:stretch>
                  <a:fillRect b="-1724"/>
                </a:stretch>
              </a:blipFill>
            </p:spPr>
            <p:txBody>
              <a:bodyPr/>
              <a:lstStyle/>
              <a:p>
                <a:r>
                  <a:rPr lang="en-US">
                    <a:noFill/>
                  </a:rPr>
                  <a:t> </a:t>
                </a:r>
              </a:p>
            </p:txBody>
          </p:sp>
        </mc:Fallback>
      </mc:AlternateContent>
      <p:cxnSp>
        <p:nvCxnSpPr>
          <p:cNvPr id="81" name="直接连接符 80"/>
          <p:cNvCxnSpPr/>
          <p:nvPr/>
        </p:nvCxnSpPr>
        <p:spPr bwMode="auto">
          <a:xfrm flipV="1">
            <a:off x="4567461" y="5720159"/>
            <a:ext cx="0" cy="33320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接连接符 81"/>
          <p:cNvCxnSpPr/>
          <p:nvPr/>
        </p:nvCxnSpPr>
        <p:spPr bwMode="auto">
          <a:xfrm flipV="1">
            <a:off x="3078645" y="5720158"/>
            <a:ext cx="0" cy="33320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3" name="TextBox 82"/>
              <p:cNvSpPr txBox="1"/>
              <p:nvPr/>
            </p:nvSpPr>
            <p:spPr>
              <a:xfrm>
                <a:off x="4342340" y="5984809"/>
                <a:ext cx="512576" cy="3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𝑗𝑅</m:t>
                          </m:r>
                        </m:sub>
                        <m:sup>
                          <m:r>
                            <a:rPr lang="en-US" altLang="zh-CN" sz="1600" b="0" i="1" smtClean="0">
                              <a:latin typeface="Cambria Math"/>
                            </a:rPr>
                            <m:t>0</m:t>
                          </m:r>
                        </m:sup>
                      </m:sSubSup>
                    </m:oMath>
                  </m:oMathPara>
                </a14:m>
                <a:endParaRPr lang="zh-CN" altLang="en-US" sz="1600" dirty="0"/>
              </a:p>
            </p:txBody>
          </p:sp>
        </mc:Choice>
        <mc:Fallback xmlns="">
          <p:sp>
            <p:nvSpPr>
              <p:cNvPr id="83" name="TextBox 82"/>
              <p:cNvSpPr txBox="1">
                <a:spLocks noRot="1" noChangeAspect="1" noMove="1" noResize="1" noEditPoints="1" noAdjustHandles="1" noChangeArrowheads="1" noChangeShapeType="1" noTextEdit="1"/>
              </p:cNvSpPr>
              <p:nvPr/>
            </p:nvSpPr>
            <p:spPr>
              <a:xfrm>
                <a:off x="4342340" y="5984809"/>
                <a:ext cx="512576" cy="381323"/>
              </a:xfrm>
              <a:prstGeom prst="rect">
                <a:avLst/>
              </a:prstGeom>
              <a:blipFill rotWithShape="1">
                <a:blip r:embed="rId21"/>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2840256" y="5984809"/>
                <a:ext cx="496033" cy="3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a:rPr>
                          </m:ctrlPr>
                        </m:sSubSupPr>
                        <m:e>
                          <m:r>
                            <a:rPr lang="en-US" altLang="zh-CN" sz="1600" b="0" i="1" smtClean="0">
                              <a:latin typeface="Cambria Math"/>
                            </a:rPr>
                            <m:t>𝑥</m:t>
                          </m:r>
                        </m:e>
                        <m:sub>
                          <m:r>
                            <a:rPr lang="en-US" altLang="zh-CN" sz="1600" b="0" i="1" smtClean="0">
                              <a:latin typeface="Cambria Math"/>
                            </a:rPr>
                            <m:t>𝑗𝐿</m:t>
                          </m:r>
                        </m:sub>
                        <m:sup>
                          <m:r>
                            <a:rPr lang="en-US" altLang="zh-CN" sz="1600" b="0" i="1" smtClean="0">
                              <a:latin typeface="Cambria Math"/>
                            </a:rPr>
                            <m:t>0</m:t>
                          </m:r>
                        </m:sup>
                      </m:sSubSup>
                    </m:oMath>
                  </m:oMathPara>
                </a14:m>
                <a:endParaRPr lang="zh-CN" altLang="en-US" sz="1600" dirty="0"/>
              </a:p>
            </p:txBody>
          </p:sp>
        </mc:Choice>
        <mc:Fallback xmlns="">
          <p:sp>
            <p:nvSpPr>
              <p:cNvPr id="84" name="TextBox 83"/>
              <p:cNvSpPr txBox="1">
                <a:spLocks noRot="1" noChangeAspect="1" noMove="1" noResize="1" noEditPoints="1" noAdjustHandles="1" noChangeArrowheads="1" noChangeShapeType="1" noTextEdit="1"/>
              </p:cNvSpPr>
              <p:nvPr/>
            </p:nvSpPr>
            <p:spPr>
              <a:xfrm>
                <a:off x="2840256" y="5984809"/>
                <a:ext cx="496033" cy="381323"/>
              </a:xfrm>
              <a:prstGeom prst="rect">
                <a:avLst/>
              </a:prstGeom>
              <a:blipFill rotWithShape="1">
                <a:blip r:embed="rId22"/>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032679" y="5070275"/>
                <a:ext cx="3295261" cy="1029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a:rPr lang="en-US" altLang="zh-CN" b="0" i="1" smtClean="0">
                              <a:latin typeface="Cambria Math"/>
                            </a:rPr>
                            <m:t>𝑥</m:t>
                          </m:r>
                        </m:e>
                        <m:sub>
                          <m:r>
                            <a:rPr lang="en-US" altLang="zh-CN" b="0" i="1" smtClean="0">
                              <a:latin typeface="Cambria Math"/>
                            </a:rPr>
                            <m:t>𝑗𝐿</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𝑖𝑅</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𝑙</m:t>
                          </m:r>
                        </m:e>
                        <m:sub>
                          <m:r>
                            <a:rPr lang="en-US" altLang="zh-CN" b="0" i="1" smtClean="0">
                              <a:latin typeface="Cambria Math"/>
                            </a:rPr>
                            <m:t>3</m:t>
                          </m:r>
                        </m:sub>
                      </m:sSub>
                      <m:r>
                        <a:rPr lang="en-US" altLang="zh-CN" b="0" i="0" smtClean="0">
                          <a:latin typeface="Cambria Math"/>
                        </a:rPr>
                        <m:t> </m:t>
                      </m:r>
                      <m:r>
                        <m:rPr>
                          <m:sty m:val="p"/>
                        </m:rPr>
                        <a:rPr lang="en-US" altLang="zh-CN" b="0" i="0" smtClean="0">
                          <a:latin typeface="Cambria Math"/>
                        </a:rPr>
                        <m:t>or</m:t>
                      </m:r>
                      <m:r>
                        <a:rPr lang="en-US" altLang="zh-CN" b="0" i="0" smtClean="0">
                          <a:latin typeface="Cambria Math"/>
                        </a:rPr>
                        <m:t> </m:t>
                      </m:r>
                      <m:sSub>
                        <m:sSubPr>
                          <m:ctrlPr>
                            <a:rPr lang="en-US" altLang="zh-CN" b="0" i="1" smtClean="0">
                              <a:latin typeface="Cambria Math"/>
                            </a:rPr>
                          </m:ctrlPr>
                        </m:sSubPr>
                        <m:e>
                          <m:r>
                            <a:rPr lang="en-US" altLang="zh-CN" b="0" i="1" smtClean="0">
                              <a:latin typeface="Cambria Math"/>
                            </a:rPr>
                            <m:t> </m:t>
                          </m:r>
                          <m:r>
                            <a:rPr lang="en-US" altLang="zh-CN" b="0" i="1" smtClean="0">
                              <a:latin typeface="Cambria Math"/>
                            </a:rPr>
                            <m:t>𝑥</m:t>
                          </m:r>
                        </m:e>
                        <m:sub>
                          <m:r>
                            <a:rPr lang="en-US" altLang="zh-CN" b="0" i="1" smtClean="0">
                              <a:latin typeface="Cambria Math"/>
                            </a:rPr>
                            <m:t>𝑖𝑅</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𝑗𝐿</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𝑙</m:t>
                          </m:r>
                        </m:e>
                        <m:sub>
                          <m:r>
                            <a:rPr lang="en-US" altLang="zh-CN" b="0" i="1" smtClean="0">
                              <a:latin typeface="Cambria Math"/>
                            </a:rPr>
                            <m:t>2</m:t>
                          </m:r>
                        </m:sub>
                      </m:sSub>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𝑖𝐿</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𝑗𝐿</m:t>
                              </m:r>
                            </m:sub>
                          </m:sSub>
                        </m:e>
                      </m:d>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𝑙</m:t>
                          </m:r>
                        </m:e>
                        <m:sub>
                          <m:r>
                            <a:rPr lang="en-US" altLang="zh-CN" b="0" i="1" smtClean="0">
                              <a:latin typeface="Cambria Math"/>
                            </a:rPr>
                            <m:t>4</m:t>
                          </m:r>
                        </m:sub>
                      </m:sSub>
                      <m:r>
                        <a:rPr lang="en-US" altLang="zh-CN" b="0" i="1" smtClean="0">
                          <a:latin typeface="Cambria Math"/>
                        </a:rPr>
                        <m:t>  </m:t>
                      </m:r>
                      <m:r>
                        <a:rPr lang="en-US" altLang="zh-CN" b="0" i="1" smtClean="0">
                          <a:latin typeface="Cambria Math"/>
                        </a:rPr>
                        <m:t>𝑜𝑟</m:t>
                      </m:r>
                      <m:r>
                        <a:rPr lang="en-US" altLang="zh-CN" b="0" i="1" smtClean="0">
                          <a:latin typeface="Cambria Math"/>
                        </a:rPr>
                        <m:t> </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𝑖𝐿</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𝑗𝐿</m:t>
                          </m:r>
                        </m:sub>
                      </m:sSub>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a:rPr>
                          </m:ctrlPr>
                        </m:dPr>
                        <m:e>
                          <m:sSub>
                            <m:sSubPr>
                              <m:ctrlPr>
                                <a:rPr lang="en-US" altLang="zh-CN" i="1">
                                  <a:latin typeface="Cambria Math"/>
                                </a:rPr>
                              </m:ctrlPr>
                            </m:sSubPr>
                            <m:e>
                              <m:r>
                                <a:rPr lang="en-US" altLang="zh-CN" i="1">
                                  <a:latin typeface="Cambria Math"/>
                                </a:rPr>
                                <m:t>𝑥</m:t>
                              </m:r>
                            </m:e>
                            <m:sub>
                              <m:r>
                                <a:rPr lang="en-US" altLang="zh-CN" i="1">
                                  <a:latin typeface="Cambria Math"/>
                                </a:rPr>
                                <m:t>𝑖</m:t>
                              </m:r>
                              <m:r>
                                <a:rPr lang="en-US" altLang="zh-CN" b="0" i="1" smtClean="0">
                                  <a:latin typeface="Cambria Math"/>
                                </a:rPr>
                                <m:t>𝑅</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𝑗</m:t>
                              </m:r>
                              <m:r>
                                <a:rPr lang="en-US" altLang="zh-CN" b="0" i="1" smtClean="0">
                                  <a:latin typeface="Cambria Math"/>
                                </a:rPr>
                                <m:t>𝑅</m:t>
                              </m:r>
                            </m:sub>
                          </m:sSub>
                        </m:e>
                      </m:d>
                      <m:r>
                        <a:rPr lang="en-US" altLang="zh-CN" i="1">
                          <a:latin typeface="Cambria Math"/>
                        </a:rPr>
                        <m:t>≥</m:t>
                      </m:r>
                      <m:sSub>
                        <m:sSubPr>
                          <m:ctrlPr>
                            <a:rPr lang="en-US" altLang="zh-CN" i="1" smtClean="0">
                              <a:latin typeface="Cambria Math"/>
                            </a:rPr>
                          </m:ctrlPr>
                        </m:sSubPr>
                        <m:e>
                          <m:r>
                            <a:rPr lang="en-US" altLang="zh-CN" b="0" i="1" smtClean="0">
                              <a:latin typeface="Cambria Math"/>
                            </a:rPr>
                            <m:t>𝑙</m:t>
                          </m:r>
                        </m:e>
                        <m:sub>
                          <m:r>
                            <a:rPr lang="en-US" altLang="zh-CN" b="0" i="1" smtClean="0">
                              <a:latin typeface="Cambria Math"/>
                            </a:rPr>
                            <m:t>4</m:t>
                          </m:r>
                        </m:sub>
                      </m:sSub>
                      <m:r>
                        <a:rPr lang="en-US" altLang="zh-CN" i="1">
                          <a:latin typeface="Cambria Math"/>
                        </a:rPr>
                        <m:t>  </m:t>
                      </m:r>
                      <m:r>
                        <a:rPr lang="en-US" altLang="zh-CN" i="1">
                          <a:latin typeface="Cambria Math"/>
                        </a:rPr>
                        <m:t>𝑜𝑟</m:t>
                      </m:r>
                      <m:r>
                        <a:rPr lang="en-US" altLang="zh-CN" i="1">
                          <a:latin typeface="Cambria Math"/>
                        </a:rPr>
                        <m:t> </m:t>
                      </m:r>
                      <m:sSub>
                        <m:sSubPr>
                          <m:ctrlPr>
                            <a:rPr lang="en-US" altLang="zh-CN" i="1">
                              <a:latin typeface="Cambria Math"/>
                            </a:rPr>
                          </m:ctrlPr>
                        </m:sSubPr>
                        <m:e>
                          <m:r>
                            <a:rPr lang="en-US" altLang="zh-CN" i="1">
                              <a:latin typeface="Cambria Math"/>
                            </a:rPr>
                            <m:t>𝑥</m:t>
                          </m:r>
                        </m:e>
                        <m:sub>
                          <m:r>
                            <a:rPr lang="en-US" altLang="zh-CN" i="1">
                              <a:latin typeface="Cambria Math"/>
                            </a:rPr>
                            <m:t>𝑖</m:t>
                          </m:r>
                          <m:r>
                            <a:rPr lang="en-US" altLang="zh-CN" b="0" i="1" smtClean="0">
                              <a:latin typeface="Cambria Math"/>
                            </a:rPr>
                            <m:t>𝑅</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𝑗</m:t>
                          </m:r>
                          <m:r>
                            <a:rPr lang="en-US" altLang="zh-CN" b="0" i="1" smtClean="0">
                              <a:latin typeface="Cambria Math"/>
                            </a:rPr>
                            <m:t>𝑅</m:t>
                          </m:r>
                        </m:sub>
                      </m:sSub>
                    </m:oMath>
                  </m:oMathPara>
                </a14:m>
                <a:endParaRPr lang="en-US" altLang="zh-CN" b="0" dirty="0" smtClean="0"/>
              </a:p>
            </p:txBody>
          </p:sp>
        </mc:Choice>
        <mc:Fallback xmlns="">
          <p:sp>
            <p:nvSpPr>
              <p:cNvPr id="91" name="TextBox 90"/>
              <p:cNvSpPr txBox="1">
                <a:spLocks noRot="1" noChangeAspect="1" noMove="1" noResize="1" noEditPoints="1" noAdjustHandles="1" noChangeArrowheads="1" noChangeShapeType="1" noTextEdit="1"/>
              </p:cNvSpPr>
              <p:nvPr/>
            </p:nvSpPr>
            <p:spPr>
              <a:xfrm>
                <a:off x="5032679" y="5070275"/>
                <a:ext cx="3295261" cy="1029769"/>
              </a:xfrm>
              <a:prstGeom prst="rect">
                <a:avLst/>
              </a:prstGeom>
              <a:blipFill rotWithShape="1">
                <a:blip r:embed="rId23"/>
                <a:stretch>
                  <a:fillRect b="-1775"/>
                </a:stretch>
              </a:blipFill>
            </p:spPr>
            <p:txBody>
              <a:bodyPr/>
              <a:lstStyle/>
              <a:p>
                <a:r>
                  <a:rPr lang="en-US">
                    <a:noFill/>
                  </a:rPr>
                  <a:t> </a:t>
                </a:r>
              </a:p>
            </p:txBody>
          </p:sp>
        </mc:Fallback>
      </mc:AlternateContent>
    </p:spTree>
    <p:extLst>
      <p:ext uri="{BB962C8B-B14F-4D97-AF65-F5344CB8AC3E}">
        <p14:creationId xmlns:p14="http://schemas.microsoft.com/office/powerpoint/2010/main" val="921876041"/>
      </p:ext>
    </p:extLst>
  </p:cSld>
  <p:clrMapOvr>
    <a:masterClrMapping/>
  </p:clrMapOvr>
  <mc:AlternateContent xmlns:mc="http://schemas.openxmlformats.org/markup-compatibility/2006" xmlns:p14="http://schemas.microsoft.com/office/powerpoint/2010/main">
    <mc:Choice Requires="p14">
      <p:transition spd="slow" p14:dur="2000" advTm="126948"/>
    </mc:Choice>
    <mc:Fallback xmlns="">
      <p:transition spd="slow" advTm="12694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00050" y="1268760"/>
            <a:ext cx="8377238" cy="5005040"/>
          </a:xfrm>
        </p:spPr>
        <p:txBody>
          <a:bodyPr>
            <a:normAutofit/>
          </a:bodyPr>
          <a:lstStyle/>
          <a:p>
            <a:r>
              <a:rPr lang="en-US" altLang="zh-CN" dirty="0" smtClean="0"/>
              <a:t>Introduction &amp;</a:t>
            </a:r>
            <a:r>
              <a:rPr lang="zh-CN" altLang="en-US" dirty="0" smtClean="0"/>
              <a:t> </a:t>
            </a:r>
            <a:r>
              <a:rPr lang="en-US" altLang="zh-CN" dirty="0" smtClean="0"/>
              <a:t>Motivations</a:t>
            </a:r>
          </a:p>
          <a:p>
            <a:r>
              <a:rPr lang="en-US" altLang="zh-CN" dirty="0" smtClean="0"/>
              <a:t>SADP-Aware Pin Access and Optimization</a:t>
            </a:r>
          </a:p>
          <a:p>
            <a:r>
              <a:rPr lang="en-US" altLang="zh-CN" dirty="0" smtClean="0"/>
              <a:t>Experimental Results</a:t>
            </a:r>
          </a:p>
          <a:p>
            <a:r>
              <a:rPr lang="en-US" altLang="zh-CN" dirty="0" smtClean="0"/>
              <a:t>Summary &amp; Future work</a:t>
            </a:r>
            <a:endParaRPr lang="zh-CN" altLang="en-US" dirty="0"/>
          </a:p>
        </p:txBody>
      </p:sp>
    </p:spTree>
    <p:extLst>
      <p:ext uri="{BB962C8B-B14F-4D97-AF65-F5344CB8AC3E}">
        <p14:creationId xmlns:p14="http://schemas.microsoft.com/office/powerpoint/2010/main" val="2697703809"/>
      </p:ext>
    </p:extLst>
  </p:cSld>
  <p:clrMapOvr>
    <a:masterClrMapping/>
  </p:clrMapOvr>
  <mc:AlternateContent xmlns:mc="http://schemas.openxmlformats.org/markup-compatibility/2006" xmlns:p14="http://schemas.microsoft.com/office/powerpoint/2010/main">
    <mc:Choice Requires="p14">
      <p:transition spd="slow" p14:dur="2000" advTm="28069"/>
    </mc:Choice>
    <mc:Fallback xmlns="">
      <p:transition spd="slow" advTm="280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MILP </a:t>
            </a:r>
            <a:r>
              <a:rPr lang="en-US" altLang="zh-CN" dirty="0"/>
              <a:t>F</a:t>
            </a:r>
            <a:r>
              <a:rPr lang="en-US" altLang="zh-CN" dirty="0" smtClean="0"/>
              <a:t>ormulation (PAO)</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Objective function:</a:t>
                </a:r>
                <a14:m>
                  <m:oMath xmlns:m="http://schemas.openxmlformats.org/officeDocument/2006/math">
                    <m:nary>
                      <m:naryPr>
                        <m:chr m:val="∑"/>
                        <m:ctrlPr>
                          <a:rPr lang="en-US" altLang="zh-CN" i="1">
                            <a:latin typeface="Cambria Math"/>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𝑖</m:t>
                        </m:r>
                        <m:r>
                          <a:rPr lang="en-US" altLang="zh-CN" i="1">
                            <a:latin typeface="Cambria Math"/>
                          </a:rPr>
                          <m:t>=</m:t>
                        </m:r>
                        <m:r>
                          <a:rPr lang="en-US" altLang="zh-CN" i="1">
                            <a:latin typeface="Cambria Math"/>
                          </a:rPr>
                          <m:t>𝑛</m:t>
                        </m:r>
                      </m:sup>
                      <m:e>
                        <m:r>
                          <a:rPr lang="en-US" altLang="zh-CN" i="1">
                            <a:latin typeface="Cambria Math"/>
                          </a:rPr>
                          <m:t> </m:t>
                        </m:r>
                        <m:sSub>
                          <m:sSubPr>
                            <m:ctrlPr>
                              <a:rPr lang="en-US" altLang="zh-CN" i="1">
                                <a:latin typeface="Cambria Math"/>
                              </a:rPr>
                            </m:ctrlPr>
                          </m:sSubPr>
                          <m:e>
                            <m:r>
                              <a:rPr lang="en-US" altLang="zh-CN" i="1">
                                <a:latin typeface="Cambria Math"/>
                              </a:rPr>
                              <m:t>(</m:t>
                            </m:r>
                            <m:sSubSup>
                              <m:sSubSupPr>
                                <m:ctrlPr>
                                  <a:rPr lang="en-US" altLang="zh-CN" i="1">
                                    <a:latin typeface="Cambria Math"/>
                                  </a:rPr>
                                </m:ctrlPr>
                              </m:sSubSupPr>
                              <m:e>
                                <m:r>
                                  <a:rPr lang="en-US" altLang="zh-CN" i="1">
                                    <a:latin typeface="Cambria Math"/>
                                  </a:rPr>
                                  <m:t>𝑥</m:t>
                                </m:r>
                              </m:e>
                              <m:sub>
                                <m:r>
                                  <a:rPr lang="en-US" altLang="zh-CN" i="1">
                                    <a:latin typeface="Cambria Math"/>
                                  </a:rPr>
                                  <m:t>𝑖𝐿</m:t>
                                </m:r>
                              </m:sub>
                              <m:sup>
                                <m:r>
                                  <a:rPr lang="en-US" altLang="zh-CN" i="1">
                                    <a:latin typeface="Cambria Math"/>
                                  </a:rPr>
                                  <m:t>0</m:t>
                                </m:r>
                              </m:sup>
                            </m:sSubSup>
                            <m:r>
                              <a:rPr lang="en-US" altLang="zh-CN" i="1">
                                <a:latin typeface="Cambria Math"/>
                              </a:rPr>
                              <m:t>−</m:t>
                            </m:r>
                            <m:r>
                              <a:rPr lang="en-US" altLang="zh-CN" i="1">
                                <a:latin typeface="Cambria Math"/>
                              </a:rPr>
                              <m:t>𝑥</m:t>
                            </m:r>
                          </m:e>
                          <m:sub>
                            <m:r>
                              <a:rPr lang="en-US" altLang="zh-CN" i="1">
                                <a:latin typeface="Cambria Math"/>
                              </a:rPr>
                              <m:t>𝑖𝐿</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𝑖𝑅</m:t>
                            </m:r>
                          </m:sub>
                        </m:sSub>
                        <m:r>
                          <a:rPr lang="en-US" altLang="zh-CN" i="1">
                            <a:latin typeface="Cambria Math"/>
                          </a:rPr>
                          <m:t>−</m:t>
                        </m:r>
                        <m:sSubSup>
                          <m:sSubSupPr>
                            <m:ctrlPr>
                              <a:rPr lang="en-US" altLang="zh-CN" i="1">
                                <a:latin typeface="Cambria Math"/>
                              </a:rPr>
                            </m:ctrlPr>
                          </m:sSubSupPr>
                          <m:e>
                            <m:r>
                              <a:rPr lang="en-US" altLang="zh-CN" i="1">
                                <a:latin typeface="Cambria Math"/>
                              </a:rPr>
                              <m:t>𝑥</m:t>
                            </m:r>
                          </m:e>
                          <m:sub>
                            <m:r>
                              <a:rPr lang="en-US" altLang="zh-CN" i="1">
                                <a:latin typeface="Cambria Math"/>
                              </a:rPr>
                              <m:t>𝑖𝑅</m:t>
                            </m:r>
                          </m:sub>
                          <m:sup>
                            <m:r>
                              <a:rPr lang="en-US" altLang="zh-CN" i="1">
                                <a:latin typeface="Cambria Math"/>
                              </a:rPr>
                              <m:t>0</m:t>
                            </m:r>
                          </m:sup>
                        </m:sSubSup>
                        <m:r>
                          <a:rPr lang="en-US" altLang="zh-CN" i="1">
                            <a:latin typeface="Cambria Math"/>
                          </a:rPr>
                          <m:t>)</m:t>
                        </m:r>
                      </m:e>
                    </m:nary>
                  </m:oMath>
                </a14:m>
                <a:endParaRPr lang="en-US" dirty="0" smtClean="0"/>
              </a:p>
              <a:p>
                <a:r>
                  <a:rPr lang="en-US" dirty="0" smtClean="0"/>
                  <a:t>Linearize constraints: big-M transformation</a:t>
                </a:r>
              </a:p>
              <a:p>
                <a:pPr lvl="1"/>
                <a14:m>
                  <m:oMath xmlns:m="http://schemas.openxmlformats.org/officeDocument/2006/math">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𝑖𝐿</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𝑗𝑅</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𝑖𝐿</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𝑗𝑅</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𝑊</m:t>
                        </m:r>
                      </m:sub>
                    </m:sSub>
                  </m:oMath>
                </a14:m>
                <a:r>
                  <a:rPr lang="en-US" dirty="0" smtClean="0"/>
                  <a:t> (value for “big-M”)</a:t>
                </a:r>
              </a:p>
              <a:p>
                <a:r>
                  <a:rPr lang="en-US" dirty="0" smtClean="0"/>
                  <a:t>Remove “or” in constraints</a:t>
                </a:r>
              </a:p>
              <a:p>
                <a:pPr lvl="1"/>
                <a:endParaRPr lang="en-US" altLang="zh-CN" b="0" dirty="0" smtClean="0">
                  <a:ea typeface="Cambria Math"/>
                </a:endParaRPr>
              </a:p>
              <a:p>
                <a:pPr lvl="1"/>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571"/>
                </a:stretch>
              </a:blipFill>
            </p:spPr>
            <p:txBody>
              <a:bodyPr/>
              <a:lstStyle/>
              <a:p>
                <a:r>
                  <a:rPr lang="en-US">
                    <a:noFill/>
                  </a:rPr>
                  <a:t> </a:t>
                </a:r>
              </a:p>
            </p:txBody>
          </p:sp>
        </mc:Fallback>
      </mc:AlternateContent>
      <p:grpSp>
        <p:nvGrpSpPr>
          <p:cNvPr id="5" name="组合 4"/>
          <p:cNvGrpSpPr/>
          <p:nvPr/>
        </p:nvGrpSpPr>
        <p:grpSpPr>
          <a:xfrm>
            <a:off x="2383145" y="3212976"/>
            <a:ext cx="4032448" cy="1576240"/>
            <a:chOff x="2383145" y="3212976"/>
            <a:chExt cx="4032448" cy="1576240"/>
          </a:xfrm>
        </p:grpSpPr>
        <mc:AlternateContent xmlns:mc="http://schemas.openxmlformats.org/markup-compatibility/2006" xmlns:a14="http://schemas.microsoft.com/office/drawing/2010/main">
          <mc:Choice Requires="a14">
            <p:sp>
              <p:nvSpPr>
                <p:cNvPr id="4" name="TextBox 3"/>
                <p:cNvSpPr txBox="1"/>
                <p:nvPr/>
              </p:nvSpPr>
              <p:spPr>
                <a:xfrm>
                  <a:off x="2383145" y="3212976"/>
                  <a:ext cx="4032448" cy="391646"/>
                </a:xfrm>
                <a:prstGeom prst="rect">
                  <a:avLst/>
                </a:prstGeom>
                <a:noFill/>
              </p:spPr>
              <p:txBody>
                <a:bodyPr wrap="square" rtlCol="0">
                  <a:spAutoFit/>
                </a:bodyPr>
                <a:lstStyle/>
                <a:p>
                  <a:pPr lvl="1"/>
                  <a14:m>
                    <m:oMathPara xmlns:m="http://schemas.openxmlformats.org/officeDocument/2006/math">
                      <m:oMathParaPr>
                        <m:jc m:val="centerGroup"/>
                      </m:oMathParaPr>
                      <m:oMath xmlns:m="http://schemas.openxmlformats.org/officeDocument/2006/math">
                        <m:sSub>
                          <m:sSubPr>
                            <m:ctrlPr>
                              <a:rPr lang="en-US" altLang="zh-CN" i="1">
                                <a:latin typeface="Cambria Math"/>
                              </a:rPr>
                            </m:ctrlPr>
                          </m:sSubPr>
                          <m:e>
                            <m:r>
                              <a:rPr lang="en-US" altLang="zh-CN" i="1">
                                <a:latin typeface="Cambria Math"/>
                              </a:rPr>
                              <m:t>𝑥</m:t>
                            </m:r>
                          </m:e>
                          <m:sub>
                            <m:r>
                              <a:rPr lang="en-US" altLang="zh-CN" i="1">
                                <a:latin typeface="Cambria Math"/>
                              </a:rPr>
                              <m:t>𝑗𝐿</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𝑖𝑅</m:t>
                            </m:r>
                          </m:sub>
                        </m:sSub>
                        <m:r>
                          <a:rPr lang="en-US" altLang="zh-CN" i="1">
                            <a:latin typeface="Cambria Math"/>
                          </a:rPr>
                          <m:t>≥</m:t>
                        </m:r>
                        <m:sSub>
                          <m:sSubPr>
                            <m:ctrlPr>
                              <a:rPr lang="en-US" altLang="zh-CN" i="1">
                                <a:latin typeface="Cambria Math"/>
                              </a:rPr>
                            </m:ctrlPr>
                          </m:sSubPr>
                          <m:e>
                            <m:r>
                              <a:rPr lang="en-US" altLang="zh-CN" i="1">
                                <a:latin typeface="Cambria Math"/>
                              </a:rPr>
                              <m:t>𝑙</m:t>
                            </m:r>
                          </m:e>
                          <m:sub>
                            <m:r>
                              <a:rPr lang="en-US" altLang="zh-CN" i="1">
                                <a:latin typeface="Cambria Math"/>
                              </a:rPr>
                              <m:t>3</m:t>
                            </m:r>
                          </m:sub>
                        </m:sSub>
                        <m:r>
                          <a:rPr lang="en-US" altLang="zh-CN">
                            <a:latin typeface="Cambria Math"/>
                          </a:rPr>
                          <m:t> </m:t>
                        </m:r>
                        <m:r>
                          <m:rPr>
                            <m:sty m:val="p"/>
                          </m:rPr>
                          <a:rPr lang="en-US" altLang="zh-CN">
                            <a:latin typeface="Cambria Math"/>
                          </a:rPr>
                          <m:t>or</m:t>
                        </m:r>
                        <m:r>
                          <a:rPr lang="en-US" altLang="zh-CN">
                            <a:latin typeface="Cambria Math"/>
                          </a:rPr>
                          <m:t>  </m:t>
                        </m:r>
                        <m:sSub>
                          <m:sSubPr>
                            <m:ctrlPr>
                              <a:rPr lang="en-US" altLang="zh-CN" i="1">
                                <a:latin typeface="Cambria Math"/>
                              </a:rPr>
                            </m:ctrlPr>
                          </m:sSubPr>
                          <m:e>
                            <m:r>
                              <a:rPr lang="en-US" altLang="zh-CN" i="1">
                                <a:latin typeface="Cambria Math"/>
                              </a:rPr>
                              <m:t>𝑥</m:t>
                            </m:r>
                          </m:e>
                          <m:sub>
                            <m:r>
                              <a:rPr lang="en-US" altLang="zh-CN" i="1">
                                <a:latin typeface="Cambria Math"/>
                              </a:rPr>
                              <m:t>𝑖𝑅</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𝑗𝐿</m:t>
                            </m:r>
                          </m:sub>
                        </m:sSub>
                        <m:r>
                          <a:rPr lang="en-US" altLang="zh-CN" i="1">
                            <a:latin typeface="Cambria Math"/>
                          </a:rPr>
                          <m:t>≥</m:t>
                        </m:r>
                        <m:sSub>
                          <m:sSubPr>
                            <m:ctrlPr>
                              <a:rPr lang="en-US" altLang="zh-CN" i="1">
                                <a:latin typeface="Cambria Math"/>
                              </a:rPr>
                            </m:ctrlPr>
                          </m:sSubPr>
                          <m:e>
                            <m:r>
                              <a:rPr lang="en-US" altLang="zh-CN" i="1">
                                <a:latin typeface="Cambria Math"/>
                              </a:rPr>
                              <m:t>𝑙</m:t>
                            </m:r>
                          </m:e>
                          <m:sub>
                            <m:r>
                              <a:rPr lang="en-US" altLang="zh-CN" i="1">
                                <a:latin typeface="Cambria Math"/>
                              </a:rPr>
                              <m:t>2</m:t>
                            </m:r>
                          </m:sub>
                        </m:sSub>
                      </m:oMath>
                    </m:oMathPara>
                  </a14:m>
                  <a:endParaRPr lang="en-US" altLang="zh-CN" dirty="0"/>
                </a:p>
              </p:txBody>
            </p:sp>
          </mc:Choice>
          <mc:Fallback xmlns="">
            <p:sp>
              <p:nvSpPr>
                <p:cNvPr id="4" name="TextBox 3"/>
                <p:cNvSpPr txBox="1">
                  <a:spLocks noRot="1" noChangeAspect="1" noMove="1" noResize="1" noEditPoints="1" noAdjustHandles="1" noChangeArrowheads="1" noChangeShapeType="1" noTextEdit="1"/>
                </p:cNvSpPr>
                <p:nvPr/>
              </p:nvSpPr>
              <p:spPr>
                <a:xfrm>
                  <a:off x="2383145" y="3212976"/>
                  <a:ext cx="4032448" cy="391646"/>
                </a:xfrm>
                <a:prstGeom prst="rect">
                  <a:avLst/>
                </a:prstGeom>
                <a:blipFill rotWithShape="1">
                  <a:blip r:embed="rId4"/>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14192" y="3821259"/>
                  <a:ext cx="3170355" cy="9679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a:rPr lang="en-US" altLang="zh-CN" i="1">
                                <a:latin typeface="Cambria Math"/>
                              </a:rPr>
                              <m:t>𝑥</m:t>
                            </m:r>
                          </m:e>
                          <m:sub>
                            <m:r>
                              <a:rPr lang="en-US" altLang="zh-CN" i="1">
                                <a:latin typeface="Cambria Math"/>
                              </a:rPr>
                              <m:t>𝑗𝐿</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𝑖𝑅</m:t>
                            </m:r>
                          </m:sub>
                        </m:sSub>
                        <m:r>
                          <a:rPr lang="en-US" altLang="zh-CN" i="1">
                            <a:latin typeface="Cambria Math"/>
                          </a:rPr>
                          <m:t>+</m:t>
                        </m:r>
                        <m:d>
                          <m:dPr>
                            <m:ctrlPr>
                              <a:rPr lang="en-US" altLang="zh-CN" i="1">
                                <a:latin typeface="Cambria Math"/>
                              </a:rPr>
                            </m:ctrlPr>
                          </m:dPr>
                          <m:e>
                            <m:sSub>
                              <m:sSubPr>
                                <m:ctrlPr>
                                  <a:rPr lang="en-US" altLang="zh-CN" i="1">
                                    <a:latin typeface="Cambria Math"/>
                                  </a:rPr>
                                </m:ctrlPr>
                              </m:sSubPr>
                              <m:e>
                                <m:r>
                                  <a:rPr lang="en-US" altLang="zh-CN" i="1">
                                    <a:latin typeface="Cambria Math"/>
                                  </a:rPr>
                                  <m:t>𝑐</m:t>
                                </m:r>
                              </m:e>
                              <m:sub>
                                <m:r>
                                  <a:rPr lang="en-US" altLang="zh-CN" i="1">
                                    <a:latin typeface="Cambria Math"/>
                                  </a:rPr>
                                  <m:t>𝑊</m:t>
                                </m:r>
                              </m:sub>
                            </m:sSub>
                            <m:r>
                              <a:rPr lang="en-US" altLang="zh-CN" i="1">
                                <a:latin typeface="Cambria Math"/>
                              </a:rPr>
                              <m:t>+</m:t>
                            </m:r>
                            <m:sSub>
                              <m:sSubPr>
                                <m:ctrlPr>
                                  <a:rPr lang="en-US" altLang="zh-CN" i="1">
                                    <a:latin typeface="Cambria Math"/>
                                  </a:rPr>
                                </m:ctrlPr>
                              </m:sSubPr>
                              <m:e>
                                <m:r>
                                  <a:rPr lang="en-US" altLang="zh-CN" i="1">
                                    <a:latin typeface="Cambria Math"/>
                                  </a:rPr>
                                  <m:t>𝑙</m:t>
                                </m:r>
                              </m:e>
                              <m:sub>
                                <m:r>
                                  <a:rPr lang="en-US" altLang="zh-CN" i="1">
                                    <a:latin typeface="Cambria Math"/>
                                  </a:rPr>
                                  <m:t>3</m:t>
                                </m:r>
                              </m:sub>
                            </m:sSub>
                          </m:e>
                        </m:d>
                        <m:r>
                          <a:rPr lang="en-US" altLang="zh-CN" i="1">
                            <a:latin typeface="Cambria Math"/>
                          </a:rPr>
                          <m:t>∗</m:t>
                        </m:r>
                        <m:r>
                          <a:rPr lang="en-US" altLang="zh-CN" i="1">
                            <a:latin typeface="Cambria Math"/>
                          </a:rPr>
                          <m:t>𝑠</m:t>
                        </m:r>
                        <m:r>
                          <a:rPr lang="en-US" altLang="zh-CN" i="1">
                            <a:latin typeface="Cambria Math"/>
                            <a:ea typeface="Cambria Math"/>
                          </a:rPr>
                          <m:t>≥</m:t>
                        </m:r>
                        <m:sSub>
                          <m:sSubPr>
                            <m:ctrlPr>
                              <a:rPr lang="en-US" altLang="zh-CN" i="1">
                                <a:latin typeface="Cambria Math"/>
                                <a:ea typeface="Cambria Math"/>
                              </a:rPr>
                            </m:ctrlPr>
                          </m:sSubPr>
                          <m:e>
                            <m:r>
                              <a:rPr lang="en-US" altLang="zh-CN" i="1">
                                <a:latin typeface="Cambria Math"/>
                                <a:ea typeface="Cambria Math"/>
                              </a:rPr>
                              <m:t>𝑙</m:t>
                            </m:r>
                          </m:e>
                          <m:sub>
                            <m:r>
                              <a:rPr lang="en-US" altLang="zh-CN" i="1">
                                <a:latin typeface="Cambria Math"/>
                                <a:ea typeface="Cambria Math"/>
                              </a:rPr>
                              <m:t>3</m:t>
                            </m:r>
                          </m:sub>
                        </m:sSub>
                      </m:oMath>
                    </m:oMathPara>
                  </a14:m>
                  <a:endParaRPr lang="en-US" altLang="zh-CN" dirty="0" smtClean="0">
                    <a:ea typeface="Cambria Math"/>
                  </a:endParaRPr>
                </a:p>
                <a:p>
                  <a:pPr/>
                  <a14:m>
                    <m:oMathPara xmlns:m="http://schemas.openxmlformats.org/officeDocument/2006/math">
                      <m:oMathParaPr>
                        <m:jc m:val="centerGroup"/>
                      </m:oMathParaPr>
                      <m:oMath xmlns:m="http://schemas.openxmlformats.org/officeDocument/2006/math">
                        <m:sSub>
                          <m:sSubPr>
                            <m:ctrlPr>
                              <a:rPr lang="en-US" altLang="zh-CN" i="1">
                                <a:latin typeface="Cambria Math"/>
                              </a:rPr>
                            </m:ctrlPr>
                          </m:sSubPr>
                          <m:e>
                            <m:r>
                              <a:rPr lang="en-US" altLang="zh-CN" i="1">
                                <a:latin typeface="Cambria Math"/>
                              </a:rPr>
                              <m:t>𝑥</m:t>
                            </m:r>
                          </m:e>
                          <m:sub>
                            <m:r>
                              <a:rPr lang="en-US" altLang="zh-CN" i="1">
                                <a:latin typeface="Cambria Math"/>
                              </a:rPr>
                              <m:t>𝑖𝑅</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𝑗𝐿</m:t>
                            </m:r>
                          </m:sub>
                        </m:sSub>
                        <m:r>
                          <a:rPr lang="en-US" altLang="zh-CN" b="0" i="0" smtClean="0">
                            <a:latin typeface="Cambria Math"/>
                          </a:rPr>
                          <m:t>+</m:t>
                        </m:r>
                        <m:d>
                          <m:dPr>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𝑐</m:t>
                                </m:r>
                              </m:e>
                              <m:sub>
                                <m:r>
                                  <a:rPr lang="en-US" altLang="zh-CN" b="0" i="1" smtClean="0">
                                    <a:latin typeface="Cambria Math"/>
                                  </a:rPr>
                                  <m:t>𝑊</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𝑙</m:t>
                                </m:r>
                              </m:e>
                              <m:sub>
                                <m:r>
                                  <a:rPr lang="en-US" altLang="zh-CN" b="0" i="1" smtClean="0">
                                    <a:latin typeface="Cambria Math"/>
                                  </a:rPr>
                                  <m:t>2</m:t>
                                </m:r>
                              </m:sub>
                            </m:sSub>
                          </m:e>
                        </m:d>
                        <m:r>
                          <a:rPr lang="en-US" altLang="zh-CN" b="0" i="0" smtClean="0">
                            <a:latin typeface="Cambria Math"/>
                          </a:rPr>
                          <m:t>∗</m:t>
                        </m:r>
                        <m:r>
                          <m:rPr>
                            <m:sty m:val="p"/>
                          </m:rPr>
                          <a:rPr lang="en-US" altLang="zh-CN" b="0" i="0" smtClean="0">
                            <a:latin typeface="Cambria Math"/>
                          </a:rPr>
                          <m:t>s</m:t>
                        </m:r>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𝑙</m:t>
                            </m:r>
                          </m:e>
                          <m:sub>
                            <m:r>
                              <a:rPr lang="en-US" altLang="zh-CN" b="0" i="1" smtClean="0">
                                <a:latin typeface="Cambria Math"/>
                                <a:ea typeface="Cambria Math"/>
                              </a:rPr>
                              <m:t>2</m:t>
                            </m:r>
                          </m:sub>
                        </m:sSub>
                      </m:oMath>
                    </m:oMathPara>
                  </a14:m>
                  <a:endParaRPr lang="en-US" altLang="zh-CN" b="0" dirty="0" smtClean="0">
                    <a:ea typeface="Cambria Math"/>
                  </a:endParaRPr>
                </a:p>
                <a:p>
                  <a:pPr/>
                  <a14:m>
                    <m:oMathPara xmlns:m="http://schemas.openxmlformats.org/officeDocument/2006/math">
                      <m:oMathParaPr>
                        <m:jc m:val="centerGroup"/>
                      </m:oMathParaPr>
                      <m:oMath xmlns:m="http://schemas.openxmlformats.org/officeDocument/2006/math">
                        <m:r>
                          <a:rPr lang="en-US" altLang="zh-CN" b="0" i="1" smtClean="0">
                            <a:latin typeface="Cambria Math"/>
                            <a:ea typeface="Cambria Math"/>
                          </a:rPr>
                          <m:t>𝑠</m:t>
                        </m:r>
                        <m:r>
                          <a:rPr lang="en-US" altLang="zh-CN" b="0" i="1" smtClean="0">
                            <a:latin typeface="Cambria Math"/>
                            <a:ea typeface="Cambria Math"/>
                          </a:rPr>
                          <m:t>∈{0,1}</m:t>
                        </m:r>
                      </m:oMath>
                    </m:oMathPara>
                  </a14:m>
                  <a:endParaRPr lang="en-US" altLang="zh-CN" b="0" dirty="0" smtClean="0">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14192" y="3821259"/>
                  <a:ext cx="3170355" cy="967957"/>
                </a:xfrm>
                <a:prstGeom prst="rect">
                  <a:avLst/>
                </a:prstGeom>
                <a:blipFill rotWithShape="1">
                  <a:blip r:embed="rId5"/>
                  <a:stretch>
                    <a:fillRect b="-6289"/>
                  </a:stretch>
                </a:blipFill>
              </p:spPr>
              <p:txBody>
                <a:bodyPr/>
                <a:lstStyle/>
                <a:p>
                  <a:r>
                    <a:rPr lang="en-US">
                      <a:noFill/>
                    </a:rPr>
                    <a:t> </a:t>
                  </a:r>
                </a:p>
              </p:txBody>
            </p:sp>
          </mc:Fallback>
        </mc:AlternateContent>
        <p:sp>
          <p:nvSpPr>
            <p:cNvPr id="10" name="矩形 9"/>
            <p:cNvSpPr/>
            <p:nvPr/>
          </p:nvSpPr>
          <p:spPr bwMode="auto">
            <a:xfrm>
              <a:off x="2635173" y="3212976"/>
              <a:ext cx="3528392" cy="1576240"/>
            </a:xfrm>
            <a:prstGeom prst="rect">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 name="右箭头 11"/>
            <p:cNvSpPr/>
            <p:nvPr/>
          </p:nvSpPr>
          <p:spPr bwMode="auto">
            <a:xfrm rot="5400000" flipV="1">
              <a:off x="4297698" y="3703792"/>
              <a:ext cx="203343" cy="99904"/>
            </a:xfrm>
            <a:prstGeom prst="rightArrow">
              <a:avLst>
                <a:gd name="adj1" fmla="val 50000"/>
                <a:gd name="adj2" fmla="val 64110"/>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grpSp>
        <p:nvGrpSpPr>
          <p:cNvPr id="15" name="组合 14"/>
          <p:cNvGrpSpPr/>
          <p:nvPr/>
        </p:nvGrpSpPr>
        <p:grpSpPr>
          <a:xfrm>
            <a:off x="1346418" y="4941168"/>
            <a:ext cx="6105902" cy="1616029"/>
            <a:chOff x="1058386" y="5013176"/>
            <a:chExt cx="6105902" cy="1616029"/>
          </a:xfrm>
        </p:grpSpPr>
        <mc:AlternateContent xmlns:mc="http://schemas.openxmlformats.org/markup-compatibility/2006" xmlns:a14="http://schemas.microsoft.com/office/drawing/2010/main">
          <mc:Choice Requires="a14">
            <p:sp>
              <p:nvSpPr>
                <p:cNvPr id="8" name="TextBox 7"/>
                <p:cNvSpPr txBox="1"/>
                <p:nvPr/>
              </p:nvSpPr>
              <p:spPr>
                <a:xfrm>
                  <a:off x="2618717" y="5013176"/>
                  <a:ext cx="2985241" cy="411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a:rPr>
                            </m:ctrlPr>
                          </m:dPr>
                          <m:e>
                            <m:sSub>
                              <m:sSubPr>
                                <m:ctrlPr>
                                  <a:rPr lang="en-US" altLang="zh-CN" i="1">
                                    <a:latin typeface="Cambria Math"/>
                                  </a:rPr>
                                </m:ctrlPr>
                              </m:sSubPr>
                              <m:e>
                                <m:r>
                                  <a:rPr lang="en-US" altLang="zh-CN" i="1">
                                    <a:latin typeface="Cambria Math"/>
                                  </a:rPr>
                                  <m:t>𝑥</m:t>
                                </m:r>
                              </m:e>
                              <m:sub>
                                <m:r>
                                  <a:rPr lang="en-US" altLang="zh-CN" i="1">
                                    <a:latin typeface="Cambria Math"/>
                                  </a:rPr>
                                  <m:t>𝑖𝐿</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𝑗𝐿</m:t>
                                </m:r>
                              </m:sub>
                            </m:sSub>
                          </m:e>
                        </m:d>
                        <m:r>
                          <a:rPr lang="en-US" altLang="zh-CN" i="1">
                            <a:latin typeface="Cambria Math"/>
                          </a:rPr>
                          <m:t>≥</m:t>
                        </m:r>
                        <m:sSub>
                          <m:sSubPr>
                            <m:ctrlPr>
                              <a:rPr lang="en-US" altLang="zh-CN" i="1">
                                <a:latin typeface="Cambria Math"/>
                              </a:rPr>
                            </m:ctrlPr>
                          </m:sSubPr>
                          <m:e>
                            <m:r>
                              <a:rPr lang="en-US" altLang="zh-CN" i="1">
                                <a:latin typeface="Cambria Math"/>
                              </a:rPr>
                              <m:t>𝑙</m:t>
                            </m:r>
                          </m:e>
                          <m:sub>
                            <m:r>
                              <a:rPr lang="en-US" altLang="zh-CN" i="1">
                                <a:latin typeface="Cambria Math"/>
                              </a:rPr>
                              <m:t>4</m:t>
                            </m:r>
                          </m:sub>
                        </m:sSub>
                        <m:r>
                          <a:rPr lang="en-US" altLang="zh-CN" i="1">
                            <a:latin typeface="Cambria Math"/>
                          </a:rPr>
                          <m:t>  </m:t>
                        </m:r>
                        <m:r>
                          <a:rPr lang="en-US" altLang="zh-CN" i="1">
                            <a:latin typeface="Cambria Math"/>
                          </a:rPr>
                          <m:t>𝑜𝑟</m:t>
                        </m:r>
                        <m:r>
                          <a:rPr lang="en-US" altLang="zh-CN" i="1">
                            <a:latin typeface="Cambria Math"/>
                          </a:rPr>
                          <m:t> </m:t>
                        </m:r>
                        <m:sSub>
                          <m:sSubPr>
                            <m:ctrlPr>
                              <a:rPr lang="en-US" altLang="zh-CN" i="1">
                                <a:latin typeface="Cambria Math"/>
                              </a:rPr>
                            </m:ctrlPr>
                          </m:sSubPr>
                          <m:e>
                            <m:r>
                              <a:rPr lang="en-US" altLang="zh-CN" i="1">
                                <a:latin typeface="Cambria Math"/>
                              </a:rPr>
                              <m:t>𝑥</m:t>
                            </m:r>
                          </m:e>
                          <m:sub>
                            <m:r>
                              <a:rPr lang="en-US" altLang="zh-CN" i="1">
                                <a:latin typeface="Cambria Math"/>
                              </a:rPr>
                              <m:t>𝑖𝐿</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𝑗𝐿</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18717" y="5013176"/>
                  <a:ext cx="2985241" cy="411395"/>
                </a:xfrm>
                <a:prstGeom prst="rect">
                  <a:avLst/>
                </a:prstGeom>
                <a:blipFill rotWithShape="1">
                  <a:blip r:embed="rId6"/>
                  <a:stretch>
                    <a:fillRect b="-7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58386" y="5661248"/>
                  <a:ext cx="6105902" cy="9679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a:rPr lang="en-US" altLang="zh-CN" i="1">
                                <a:latin typeface="Cambria Math"/>
                              </a:rPr>
                              <m:t>𝑥</m:t>
                            </m:r>
                          </m:e>
                          <m:sub>
                            <m:r>
                              <a:rPr lang="en-US" altLang="zh-CN" i="1">
                                <a:latin typeface="Cambria Math"/>
                              </a:rPr>
                              <m:t>𝑗𝐿</m:t>
                            </m:r>
                          </m:sub>
                        </m:sSub>
                        <m:r>
                          <a:rPr lang="en-US" altLang="zh-CN" i="1" smtClean="0">
                            <a:latin typeface="Cambria Math"/>
                          </a:rPr>
                          <m:t>−</m:t>
                        </m:r>
                        <m:sSub>
                          <m:sSubPr>
                            <m:ctrlPr>
                              <a:rPr lang="en-US" altLang="zh-CN" i="1" smtClean="0">
                                <a:latin typeface="Cambria Math"/>
                              </a:rPr>
                            </m:ctrlPr>
                          </m:sSubPr>
                          <m:e>
                            <m:r>
                              <a:rPr lang="en-US" altLang="zh-CN" i="1">
                                <a:latin typeface="Cambria Math"/>
                              </a:rPr>
                              <m:t>𝑥</m:t>
                            </m:r>
                          </m:e>
                          <m:sub>
                            <m:r>
                              <a:rPr lang="en-US" altLang="zh-CN" i="1">
                                <a:latin typeface="Cambria Math"/>
                              </a:rPr>
                              <m:t>𝑖</m:t>
                            </m:r>
                            <m:r>
                              <a:rPr lang="en-US" altLang="zh-CN" b="0" i="1" smtClean="0">
                                <a:latin typeface="Cambria Math"/>
                              </a:rPr>
                              <m:t>𝐿</m:t>
                            </m:r>
                          </m:sub>
                        </m:sSub>
                        <m:r>
                          <a:rPr lang="en-US" altLang="zh-CN" b="0" i="1" smtClean="0">
                            <a:latin typeface="Cambria Math"/>
                          </a:rPr>
                          <m:t>+</m:t>
                        </m:r>
                        <m:d>
                          <m:dPr>
                            <m:ctrlPr>
                              <a:rPr lang="en-US" altLang="zh-CN" b="0" i="1" smtClean="0">
                                <a:latin typeface="Cambria Math"/>
                              </a:rPr>
                            </m:ctrlPr>
                          </m:dPr>
                          <m:e>
                            <m:sSub>
                              <m:sSubPr>
                                <m:ctrlPr>
                                  <a:rPr lang="en-US" altLang="zh-CN" i="1">
                                    <a:latin typeface="Cambria Math"/>
                                  </a:rPr>
                                </m:ctrlPr>
                              </m:sSubPr>
                              <m:e>
                                <m:r>
                                  <a:rPr lang="en-US" altLang="zh-CN" i="1">
                                    <a:latin typeface="Cambria Math"/>
                                  </a:rPr>
                                  <m:t>𝑐</m:t>
                                </m:r>
                              </m:e>
                              <m:sub>
                                <m:r>
                                  <a:rPr lang="en-US" altLang="zh-CN" i="1">
                                    <a:latin typeface="Cambria Math"/>
                                  </a:rPr>
                                  <m:t>𝑊</m:t>
                                </m:r>
                              </m:sub>
                            </m:sSub>
                            <m:r>
                              <a:rPr lang="en-US" altLang="zh-CN" b="0" i="1" smtClean="0">
                                <a:latin typeface="Cambria Math"/>
                              </a:rPr>
                              <m:t>+</m:t>
                            </m:r>
                            <m:sSub>
                              <m:sSubPr>
                                <m:ctrlPr>
                                  <a:rPr lang="en-US" altLang="zh-CN" i="1">
                                    <a:latin typeface="Cambria Math"/>
                                  </a:rPr>
                                </m:ctrlPr>
                              </m:sSubPr>
                              <m:e>
                                <m:r>
                                  <a:rPr lang="en-US" altLang="zh-CN" i="1">
                                    <a:latin typeface="Cambria Math"/>
                                  </a:rPr>
                                  <m:t>𝑙</m:t>
                                </m:r>
                              </m:e>
                              <m:sub>
                                <m:r>
                                  <a:rPr lang="en-US" altLang="zh-CN" i="1">
                                    <a:latin typeface="Cambria Math"/>
                                  </a:rPr>
                                  <m:t>4</m:t>
                                </m:r>
                              </m:sub>
                            </m:sSub>
                          </m:e>
                        </m:d>
                        <m:r>
                          <a:rPr lang="en-US" altLang="zh-CN" b="0" i="1" smtClean="0">
                            <a:latin typeface="Cambria Math"/>
                          </a:rPr>
                          <m:t>∗</m:t>
                        </m:r>
                        <m:r>
                          <a:rPr lang="en-US" altLang="zh-CN" b="0" i="1" smtClean="0">
                            <a:latin typeface="Cambria Math"/>
                          </a:rPr>
                          <m:t>𝑠</m:t>
                        </m:r>
                        <m:r>
                          <a:rPr lang="en-US" altLang="zh-CN" i="1">
                            <a:latin typeface="Cambria Math"/>
                            <a:ea typeface="Cambria Math"/>
                          </a:rPr>
                          <m:t>≥</m:t>
                        </m:r>
                        <m:sSub>
                          <m:sSubPr>
                            <m:ctrlPr>
                              <a:rPr lang="en-US" altLang="zh-CN" i="1">
                                <a:latin typeface="Cambria Math"/>
                              </a:rPr>
                            </m:ctrlPr>
                          </m:sSubPr>
                          <m:e>
                            <m:r>
                              <a:rPr lang="en-US" altLang="zh-CN" i="1">
                                <a:latin typeface="Cambria Math"/>
                              </a:rPr>
                              <m:t>𝑙</m:t>
                            </m:r>
                          </m:e>
                          <m:sub>
                            <m:r>
                              <a:rPr lang="en-US" altLang="zh-CN" i="1">
                                <a:latin typeface="Cambria Math"/>
                              </a:rPr>
                              <m:t>4</m:t>
                            </m:r>
                          </m:sub>
                        </m:sSub>
                        <m:r>
                          <a:rPr lang="en-US" altLang="zh-CN" b="0" i="1" smtClean="0">
                            <a:latin typeface="Cambria Math"/>
                          </a:rPr>
                          <m:t>∗</m:t>
                        </m:r>
                        <m:d>
                          <m:dPr>
                            <m:ctrlPr>
                              <a:rPr lang="en-US" altLang="zh-CN" b="0" i="1" smtClean="0">
                                <a:latin typeface="Cambria Math"/>
                              </a:rPr>
                            </m:ctrlPr>
                          </m:dPr>
                          <m:e>
                            <m:r>
                              <a:rPr lang="en-US" altLang="zh-CN" b="0" i="1" smtClean="0">
                                <a:latin typeface="Cambria Math"/>
                              </a:rPr>
                              <m:t>1−</m:t>
                            </m:r>
                            <m:r>
                              <a:rPr lang="en-US" altLang="zh-CN" b="0" i="1" smtClean="0">
                                <a:latin typeface="Cambria Math"/>
                              </a:rPr>
                              <m:t>𝑡</m:t>
                            </m:r>
                          </m:e>
                        </m:d>
                      </m:oMath>
                    </m:oMathPara>
                  </a14:m>
                  <a:endParaRPr lang="en-US" altLang="zh-CN" b="0" dirty="0" smtClean="0"/>
                </a:p>
                <a:p>
                  <a:pPr/>
                  <a14:m>
                    <m:oMathPara xmlns:m="http://schemas.openxmlformats.org/officeDocument/2006/math">
                      <m:oMathParaPr>
                        <m:jc m:val="centerGroup"/>
                      </m:oMathParaPr>
                      <m:oMath xmlns:m="http://schemas.openxmlformats.org/officeDocument/2006/math">
                        <m:sSub>
                          <m:sSubPr>
                            <m:ctrlPr>
                              <a:rPr lang="en-US" altLang="zh-CN" i="1">
                                <a:latin typeface="Cambria Math"/>
                              </a:rPr>
                            </m:ctrlPr>
                          </m:sSubPr>
                          <m:e>
                            <m:r>
                              <a:rPr lang="en-US" altLang="zh-CN" i="1">
                                <a:latin typeface="Cambria Math"/>
                              </a:rPr>
                              <m:t>𝑥</m:t>
                            </m:r>
                          </m:e>
                          <m:sub>
                            <m:r>
                              <a:rPr lang="en-US" altLang="zh-CN" b="0" i="1" smtClean="0">
                                <a:latin typeface="Cambria Math"/>
                              </a:rPr>
                              <m:t>𝑖𝐿</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b="0" i="1" smtClean="0">
                                <a:latin typeface="Cambria Math"/>
                              </a:rPr>
                              <m:t>𝑗𝐿</m:t>
                            </m:r>
                          </m:sub>
                        </m:sSub>
                        <m:r>
                          <a:rPr lang="en-US" altLang="zh-CN" b="0" i="1" smtClean="0">
                            <a:latin typeface="Cambria Math"/>
                          </a:rPr>
                          <m:t>+</m:t>
                        </m:r>
                        <m:d>
                          <m:dPr>
                            <m:ctrlPr>
                              <a:rPr lang="en-US" altLang="zh-CN" b="0" i="1" smtClean="0">
                                <a:latin typeface="Cambria Math"/>
                              </a:rPr>
                            </m:ctrlPr>
                          </m:dPr>
                          <m:e>
                            <m:sSub>
                              <m:sSubPr>
                                <m:ctrlPr>
                                  <a:rPr lang="en-US" altLang="zh-CN" i="1">
                                    <a:latin typeface="Cambria Math"/>
                                  </a:rPr>
                                </m:ctrlPr>
                              </m:sSubPr>
                              <m:e>
                                <m:r>
                                  <a:rPr lang="en-US" altLang="zh-CN" i="1">
                                    <a:latin typeface="Cambria Math"/>
                                  </a:rPr>
                                  <m:t>𝑐</m:t>
                                </m:r>
                              </m:e>
                              <m:sub>
                                <m:r>
                                  <a:rPr lang="en-US" altLang="zh-CN" i="1">
                                    <a:latin typeface="Cambria Math"/>
                                  </a:rPr>
                                  <m:t>𝑊</m:t>
                                </m:r>
                              </m:sub>
                            </m:sSub>
                            <m:r>
                              <a:rPr lang="en-US" altLang="zh-CN" b="0" i="1" smtClean="0">
                                <a:latin typeface="Cambria Math"/>
                              </a:rPr>
                              <m:t>+</m:t>
                            </m:r>
                            <m:sSub>
                              <m:sSubPr>
                                <m:ctrlPr>
                                  <a:rPr lang="en-US" altLang="zh-CN" i="1">
                                    <a:latin typeface="Cambria Math"/>
                                  </a:rPr>
                                </m:ctrlPr>
                              </m:sSubPr>
                              <m:e>
                                <m:r>
                                  <a:rPr lang="en-US" altLang="zh-CN" i="1">
                                    <a:latin typeface="Cambria Math"/>
                                  </a:rPr>
                                  <m:t>𝑙</m:t>
                                </m:r>
                              </m:e>
                              <m:sub>
                                <m:r>
                                  <a:rPr lang="en-US" altLang="zh-CN" i="1">
                                    <a:latin typeface="Cambria Math"/>
                                  </a:rPr>
                                  <m:t>4</m:t>
                                </m:r>
                              </m:sub>
                            </m:sSub>
                          </m:e>
                        </m:d>
                        <m:r>
                          <a:rPr lang="en-US" altLang="zh-CN" b="0" i="1" smtClean="0">
                            <a:latin typeface="Cambria Math"/>
                          </a:rPr>
                          <m:t>∗</m:t>
                        </m:r>
                        <m:d>
                          <m:dPr>
                            <m:ctrlPr>
                              <a:rPr lang="en-US" altLang="zh-CN" b="0" i="1" smtClean="0">
                                <a:latin typeface="Cambria Math"/>
                              </a:rPr>
                            </m:ctrlPr>
                          </m:dPr>
                          <m:e>
                            <m:r>
                              <a:rPr lang="en-US" altLang="zh-CN" b="0" i="1" smtClean="0">
                                <a:latin typeface="Cambria Math"/>
                              </a:rPr>
                              <m:t>1−</m:t>
                            </m:r>
                            <m:r>
                              <a:rPr lang="en-US" altLang="zh-CN" b="0" i="1" smtClean="0">
                                <a:latin typeface="Cambria Math"/>
                              </a:rPr>
                              <m:t>𝑠</m:t>
                            </m:r>
                          </m:e>
                        </m:d>
                        <m:r>
                          <a:rPr lang="en-US" altLang="zh-CN" i="1">
                            <a:latin typeface="Cambria Math"/>
                            <a:ea typeface="Cambria Math"/>
                          </a:rPr>
                          <m:t>≥</m:t>
                        </m:r>
                        <m:sSub>
                          <m:sSubPr>
                            <m:ctrlPr>
                              <a:rPr lang="en-US" altLang="zh-CN" i="1">
                                <a:latin typeface="Cambria Math"/>
                              </a:rPr>
                            </m:ctrlPr>
                          </m:sSubPr>
                          <m:e>
                            <m:r>
                              <a:rPr lang="en-US" altLang="zh-CN" i="1">
                                <a:latin typeface="Cambria Math"/>
                              </a:rPr>
                              <m:t>𝑙</m:t>
                            </m:r>
                          </m:e>
                          <m:sub>
                            <m:r>
                              <a:rPr lang="en-US" altLang="zh-CN" i="1">
                                <a:latin typeface="Cambria Math"/>
                              </a:rPr>
                              <m:t>4</m:t>
                            </m:r>
                          </m:sub>
                        </m:sSub>
                        <m:r>
                          <a:rPr lang="en-US" altLang="zh-CN" b="0" i="1" smtClean="0">
                            <a:latin typeface="Cambria Math"/>
                          </a:rPr>
                          <m:t>∗</m:t>
                        </m:r>
                        <m:d>
                          <m:dPr>
                            <m:ctrlPr>
                              <a:rPr lang="en-US" altLang="zh-CN" b="0" i="1" smtClean="0">
                                <a:latin typeface="Cambria Math"/>
                              </a:rPr>
                            </m:ctrlPr>
                          </m:dPr>
                          <m:e>
                            <m:r>
                              <a:rPr lang="en-US" altLang="zh-CN" b="0" i="1" smtClean="0">
                                <a:latin typeface="Cambria Math"/>
                              </a:rPr>
                              <m:t>1−</m:t>
                            </m:r>
                            <m:r>
                              <a:rPr lang="en-US" altLang="zh-CN" b="0" i="1" smtClean="0">
                                <a:latin typeface="Cambria Math"/>
                              </a:rPr>
                              <m:t>𝑡</m:t>
                            </m:r>
                          </m:e>
                        </m:d>
                        <m:r>
                          <a:rPr lang="en-US" altLang="zh-CN" b="0" i="1" smtClean="0">
                            <a:latin typeface="Cambria Math"/>
                          </a:rPr>
                          <m:t>+</m:t>
                        </m:r>
                        <m:d>
                          <m:dPr>
                            <m:ctrlPr>
                              <a:rPr lang="en-US" altLang="zh-CN" b="0" i="1" smtClean="0">
                                <a:latin typeface="Cambria Math"/>
                              </a:rPr>
                            </m:ctrlPr>
                          </m:dPr>
                          <m:e>
                            <m:sSub>
                              <m:sSubPr>
                                <m:ctrlPr>
                                  <a:rPr lang="en-US" altLang="zh-CN" i="1">
                                    <a:latin typeface="Cambria Math"/>
                                  </a:rPr>
                                </m:ctrlPr>
                              </m:sSubPr>
                              <m:e>
                                <m:r>
                                  <a:rPr lang="en-US" altLang="zh-CN" i="1">
                                    <a:latin typeface="Cambria Math"/>
                                  </a:rPr>
                                  <m:t>𝑐</m:t>
                                </m:r>
                              </m:e>
                              <m:sub>
                                <m:r>
                                  <a:rPr lang="en-US" altLang="zh-CN" i="1">
                                    <a:latin typeface="Cambria Math"/>
                                  </a:rPr>
                                  <m:t>𝑊</m:t>
                                </m:r>
                              </m:sub>
                            </m:sSub>
                            <m:r>
                              <a:rPr lang="en-US" altLang="zh-CN" b="0" i="1" smtClean="0">
                                <a:latin typeface="Cambria Math"/>
                              </a:rPr>
                              <m:t>+</m:t>
                            </m:r>
                            <m:sSub>
                              <m:sSubPr>
                                <m:ctrlPr>
                                  <a:rPr lang="en-US" altLang="zh-CN" i="1">
                                    <a:latin typeface="Cambria Math"/>
                                  </a:rPr>
                                </m:ctrlPr>
                              </m:sSubPr>
                              <m:e>
                                <m:r>
                                  <a:rPr lang="en-US" altLang="zh-CN" i="1">
                                    <a:latin typeface="Cambria Math"/>
                                  </a:rPr>
                                  <m:t>𝑙</m:t>
                                </m:r>
                              </m:e>
                              <m:sub>
                                <m:r>
                                  <a:rPr lang="en-US" altLang="zh-CN" i="1">
                                    <a:latin typeface="Cambria Math"/>
                                  </a:rPr>
                                  <m:t>4</m:t>
                                </m:r>
                              </m:sub>
                            </m:sSub>
                          </m:e>
                        </m:d>
                        <m:r>
                          <a:rPr lang="en-US" altLang="zh-CN" b="0" i="1" smtClean="0">
                            <a:latin typeface="Cambria Math"/>
                          </a:rPr>
                          <m:t>∗</m:t>
                        </m:r>
                        <m:r>
                          <a:rPr lang="en-US" altLang="zh-CN" b="0" i="1" smtClean="0">
                            <a:latin typeface="Cambria Math"/>
                          </a:rPr>
                          <m:t>𝑡</m:t>
                        </m:r>
                      </m:oMath>
                    </m:oMathPara>
                  </a14:m>
                  <a:endParaRPr lang="en-US" altLang="zh-CN" b="0" i="1" dirty="0" smtClean="0">
                    <a:latin typeface="Cambria Math"/>
                  </a:endParaRPr>
                </a:p>
                <a:p>
                  <a:pPr/>
                  <a14:m>
                    <m:oMathPara xmlns:m="http://schemas.openxmlformats.org/officeDocument/2006/math">
                      <m:oMathParaPr>
                        <m:jc m:val="centerGroup"/>
                      </m:oMathParaPr>
                      <m:oMath xmlns:m="http://schemas.openxmlformats.org/officeDocument/2006/math">
                        <m:r>
                          <a:rPr lang="en-US" altLang="zh-CN" b="0" i="1" smtClean="0">
                            <a:latin typeface="Cambria Math"/>
                          </a:rPr>
                          <m:t>𝑠</m:t>
                        </m:r>
                        <m:r>
                          <a:rPr lang="en-US" altLang="zh-CN" b="0" i="1" smtClean="0">
                            <a:latin typeface="Cambria Math"/>
                          </a:rPr>
                          <m:t>+</m:t>
                        </m:r>
                        <m:r>
                          <a:rPr lang="en-US" altLang="zh-CN" b="0" i="1" smtClean="0">
                            <a:latin typeface="Cambria Math"/>
                          </a:rPr>
                          <m:t>𝑡</m:t>
                        </m:r>
                        <m:r>
                          <a:rPr lang="en-US" altLang="zh-CN" b="0" i="1" smtClean="0">
                            <a:latin typeface="Cambria Math"/>
                          </a:rPr>
                          <m:t>≤1;</m:t>
                        </m:r>
                        <m:r>
                          <a:rPr lang="en-US" altLang="zh-CN" b="0" i="1" smtClean="0">
                            <a:latin typeface="Cambria Math"/>
                          </a:rPr>
                          <m:t>𝑠</m:t>
                        </m:r>
                        <m:r>
                          <a:rPr lang="en-US" altLang="zh-CN" b="0" i="1" smtClean="0">
                            <a:latin typeface="Cambria Math"/>
                          </a:rPr>
                          <m:t>, </m:t>
                        </m:r>
                        <m:r>
                          <a:rPr lang="en-US" altLang="zh-CN" b="0" i="1" smtClean="0">
                            <a:latin typeface="Cambria Math"/>
                          </a:rPr>
                          <m:t>𝑡</m:t>
                        </m:r>
                        <m:r>
                          <a:rPr lang="en-US" altLang="zh-CN" b="0" i="1" smtClean="0">
                            <a:latin typeface="Cambria Math"/>
                            <a:ea typeface="Cambria Math"/>
                          </a:rPr>
                          <m:t>∈{0,1}</m:t>
                        </m:r>
                      </m:oMath>
                    </m:oMathPara>
                  </a14:m>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058386" y="5661248"/>
                  <a:ext cx="6105902" cy="967957"/>
                </a:xfrm>
                <a:prstGeom prst="rect">
                  <a:avLst/>
                </a:prstGeom>
                <a:blipFill rotWithShape="1">
                  <a:blip r:embed="rId7"/>
                  <a:stretch>
                    <a:fillRect b="-6289"/>
                  </a:stretch>
                </a:blipFill>
              </p:spPr>
              <p:txBody>
                <a:bodyPr/>
                <a:lstStyle/>
                <a:p>
                  <a:r>
                    <a:rPr lang="en-US">
                      <a:noFill/>
                    </a:rPr>
                    <a:t> </a:t>
                  </a:r>
                </a:p>
              </p:txBody>
            </p:sp>
          </mc:Fallback>
        </mc:AlternateContent>
        <p:sp>
          <p:nvSpPr>
            <p:cNvPr id="13" name="右箭头 12"/>
            <p:cNvSpPr/>
            <p:nvPr/>
          </p:nvSpPr>
          <p:spPr bwMode="auto">
            <a:xfrm rot="5400000" flipV="1">
              <a:off x="4009666" y="5491952"/>
              <a:ext cx="203343" cy="99904"/>
            </a:xfrm>
            <a:prstGeom prst="rightArrow">
              <a:avLst>
                <a:gd name="adj1" fmla="val 50000"/>
                <a:gd name="adj2" fmla="val 64110"/>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14" name="矩形 13"/>
            <p:cNvSpPr/>
            <p:nvPr/>
          </p:nvSpPr>
          <p:spPr bwMode="auto">
            <a:xfrm>
              <a:off x="1058386" y="5031602"/>
              <a:ext cx="6105902" cy="1576240"/>
            </a:xfrm>
            <a:prstGeom prst="rect">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1013064326"/>
      </p:ext>
    </p:extLst>
  </p:cSld>
  <p:clrMapOvr>
    <a:masterClrMapping/>
  </p:clrMapOvr>
  <mc:AlternateContent xmlns:mc="http://schemas.openxmlformats.org/markup-compatibility/2006" xmlns:p14="http://schemas.microsoft.com/office/powerpoint/2010/main">
    <mc:Choice Requires="p14">
      <p:transition spd="slow" p14:dur="2000" advTm="88398"/>
    </mc:Choice>
    <mc:Fallback xmlns="">
      <p:transition spd="slow" advTm="8839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Recap of the Overall Flow</a:t>
            </a:r>
            <a:endParaRPr lang="en-US" dirty="0"/>
          </a:p>
        </p:txBody>
      </p:sp>
      <p:grpSp>
        <p:nvGrpSpPr>
          <p:cNvPr id="64" name="组合 63"/>
          <p:cNvGrpSpPr/>
          <p:nvPr/>
        </p:nvGrpSpPr>
        <p:grpSpPr>
          <a:xfrm>
            <a:off x="827584" y="1052736"/>
            <a:ext cx="7866581" cy="5195671"/>
            <a:chOff x="903739" y="1380482"/>
            <a:chExt cx="7866581" cy="5195671"/>
          </a:xfrm>
        </p:grpSpPr>
        <p:grpSp>
          <p:nvGrpSpPr>
            <p:cNvPr id="60" name="组合 59"/>
            <p:cNvGrpSpPr/>
            <p:nvPr/>
          </p:nvGrpSpPr>
          <p:grpSpPr>
            <a:xfrm>
              <a:off x="5206004" y="4437112"/>
              <a:ext cx="3564316" cy="1822692"/>
              <a:chOff x="7938973" y="2667092"/>
              <a:chExt cx="3564316" cy="1822692"/>
            </a:xfrm>
          </p:grpSpPr>
          <p:sp>
            <p:nvSpPr>
              <p:cNvPr id="5" name="矩形 4"/>
              <p:cNvSpPr/>
              <p:nvPr/>
            </p:nvSpPr>
            <p:spPr bwMode="auto">
              <a:xfrm>
                <a:off x="7938973" y="2667092"/>
                <a:ext cx="3564316" cy="1822692"/>
              </a:xfrm>
              <a:prstGeom prst="rect">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zh-CN" sz="2000" b="1" dirty="0" smtClean="0">
                    <a:latin typeface="Arial" charset="0"/>
                    <a:cs typeface="Arial" charset="0"/>
                  </a:rPr>
                  <a:t>PAO</a:t>
                </a:r>
                <a:endParaRPr lang="zh-CN" altLang="en-US" sz="2000" b="1" dirty="0">
                  <a:latin typeface="Arial" charset="0"/>
                  <a:cs typeface="Arial" charset="0"/>
                </a:endParaRPr>
              </a:p>
            </p:txBody>
          </p:sp>
          <p:grpSp>
            <p:nvGrpSpPr>
              <p:cNvPr id="23" name="组合 22"/>
              <p:cNvGrpSpPr/>
              <p:nvPr/>
            </p:nvGrpSpPr>
            <p:grpSpPr>
              <a:xfrm>
                <a:off x="8064471" y="4039716"/>
                <a:ext cx="3312205" cy="307777"/>
                <a:chOff x="1890473" y="5976276"/>
                <a:chExt cx="5011570" cy="465686"/>
              </a:xfrm>
            </p:grpSpPr>
            <p:sp>
              <p:nvSpPr>
                <p:cNvPr id="30" name="矩形 29"/>
                <p:cNvSpPr/>
                <p:nvPr/>
              </p:nvSpPr>
              <p:spPr bwMode="auto">
                <a:xfrm>
                  <a:off x="1890473" y="5977376"/>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31" name="TextBox 30"/>
                <p:cNvSpPr txBox="1"/>
                <p:nvPr/>
              </p:nvSpPr>
              <p:spPr>
                <a:xfrm>
                  <a:off x="3031753" y="5976276"/>
                  <a:ext cx="2729011" cy="465686"/>
                </a:xfrm>
                <a:prstGeom prst="rect">
                  <a:avLst/>
                </a:prstGeom>
                <a:noFill/>
              </p:spPr>
              <p:txBody>
                <a:bodyPr wrap="none" rtlCol="0">
                  <a:spAutoFit/>
                </a:bodyPr>
                <a:lstStyle/>
                <a:p>
                  <a:r>
                    <a:rPr lang="en-US" altLang="zh-CN" sz="1400" dirty="0" smtClean="0"/>
                    <a:t>3: MILP optimization</a:t>
                  </a:r>
                  <a:endParaRPr lang="zh-CN" altLang="en-US" sz="1400" dirty="0"/>
                </a:p>
              </p:txBody>
            </p:sp>
          </p:grpSp>
          <p:grpSp>
            <p:nvGrpSpPr>
              <p:cNvPr id="24" name="组合 23"/>
              <p:cNvGrpSpPr/>
              <p:nvPr/>
            </p:nvGrpSpPr>
            <p:grpSpPr>
              <a:xfrm>
                <a:off x="8064471" y="3047180"/>
                <a:ext cx="3312205" cy="311413"/>
                <a:chOff x="1802145" y="3886200"/>
                <a:chExt cx="5011570" cy="471187"/>
              </a:xfrm>
            </p:grpSpPr>
            <p:sp>
              <p:nvSpPr>
                <p:cNvPr id="28" name="矩形 27"/>
                <p:cNvSpPr/>
                <p:nvPr/>
              </p:nvSpPr>
              <p:spPr bwMode="auto">
                <a:xfrm>
                  <a:off x="1802145" y="3886200"/>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9" name="TextBox 28"/>
                <p:cNvSpPr txBox="1"/>
                <p:nvPr/>
              </p:nvSpPr>
              <p:spPr>
                <a:xfrm>
                  <a:off x="2083556" y="3891701"/>
                  <a:ext cx="4448746" cy="465686"/>
                </a:xfrm>
                <a:prstGeom prst="rect">
                  <a:avLst/>
                </a:prstGeom>
                <a:noFill/>
              </p:spPr>
              <p:txBody>
                <a:bodyPr wrap="none" rtlCol="0">
                  <a:spAutoFit/>
                </a:bodyPr>
                <a:lstStyle/>
                <a:p>
                  <a:r>
                    <a:rPr lang="en-US" altLang="zh-CN" sz="1400" dirty="0"/>
                    <a:t>1</a:t>
                  </a:r>
                  <a:r>
                    <a:rPr lang="en-US" altLang="zh-CN" sz="1400" dirty="0" smtClean="0"/>
                    <a:t>: Line-end extension minimization</a:t>
                  </a:r>
                  <a:endParaRPr lang="zh-CN" altLang="en-US" sz="1400" dirty="0"/>
                </a:p>
              </p:txBody>
            </p:sp>
          </p:grpSp>
          <p:grpSp>
            <p:nvGrpSpPr>
              <p:cNvPr id="25" name="组合 24"/>
              <p:cNvGrpSpPr/>
              <p:nvPr/>
            </p:nvGrpSpPr>
            <p:grpSpPr>
              <a:xfrm>
                <a:off x="8064470" y="3543810"/>
                <a:ext cx="3312207" cy="311414"/>
                <a:chOff x="1892737" y="5073134"/>
                <a:chExt cx="5011570" cy="471189"/>
              </a:xfrm>
            </p:grpSpPr>
            <p:sp>
              <p:nvSpPr>
                <p:cNvPr id="26" name="矩形 25"/>
                <p:cNvSpPr/>
                <p:nvPr/>
              </p:nvSpPr>
              <p:spPr bwMode="auto">
                <a:xfrm>
                  <a:off x="1892737" y="5073134"/>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7" name="TextBox 26"/>
                <p:cNvSpPr txBox="1"/>
                <p:nvPr/>
              </p:nvSpPr>
              <p:spPr>
                <a:xfrm>
                  <a:off x="2550092" y="5078637"/>
                  <a:ext cx="3696858" cy="465686"/>
                </a:xfrm>
                <a:prstGeom prst="rect">
                  <a:avLst/>
                </a:prstGeom>
                <a:noFill/>
              </p:spPr>
              <p:txBody>
                <a:bodyPr wrap="none" rtlCol="0">
                  <a:spAutoFit/>
                </a:bodyPr>
                <a:lstStyle/>
                <a:p>
                  <a:r>
                    <a:rPr lang="en-US" altLang="zh-CN" sz="1400" dirty="0" smtClean="0"/>
                    <a:t>2: Rules to linear constraints</a:t>
                  </a:r>
                  <a:endParaRPr lang="zh-CN" altLang="en-US" sz="1400" dirty="0"/>
                </a:p>
              </p:txBody>
            </p:sp>
          </p:grpSp>
        </p:grpSp>
        <p:grpSp>
          <p:nvGrpSpPr>
            <p:cNvPr id="62" name="组合 61"/>
            <p:cNvGrpSpPr/>
            <p:nvPr/>
          </p:nvGrpSpPr>
          <p:grpSpPr>
            <a:xfrm>
              <a:off x="903739" y="1380482"/>
              <a:ext cx="4032449" cy="5195671"/>
              <a:chOff x="1763687" y="1401680"/>
              <a:chExt cx="4032449" cy="5195671"/>
            </a:xfrm>
          </p:grpSpPr>
          <p:sp>
            <p:nvSpPr>
              <p:cNvPr id="4" name="圆角矩形 3"/>
              <p:cNvSpPr/>
              <p:nvPr/>
            </p:nvSpPr>
            <p:spPr bwMode="auto">
              <a:xfrm>
                <a:off x="1763687" y="2359026"/>
                <a:ext cx="4032449" cy="4238325"/>
              </a:xfrm>
              <a:prstGeom prst="roundRect">
                <a:avLst/>
              </a:prstGeom>
              <a:solidFill>
                <a:srgbClr val="3366F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zh-CN" sz="2400" b="1" dirty="0" smtClean="0">
                    <a:latin typeface="Times New Roman" pitchFamily="18" charset="0"/>
                    <a:cs typeface="Times New Roman" pitchFamily="18" charset="0"/>
                  </a:rPr>
                  <a:t>PICO</a:t>
                </a:r>
                <a:endParaRPr lang="zh-CN" altLang="en-US" sz="2400" b="1" dirty="0">
                  <a:latin typeface="Times New Roman" pitchFamily="18" charset="0"/>
                  <a:cs typeface="Times New Roman" pitchFamily="18" charset="0"/>
                </a:endParaRPr>
              </a:p>
            </p:txBody>
          </p:sp>
          <p:grpSp>
            <p:nvGrpSpPr>
              <p:cNvPr id="61" name="组合 60"/>
              <p:cNvGrpSpPr/>
              <p:nvPr/>
            </p:nvGrpSpPr>
            <p:grpSpPr>
              <a:xfrm>
                <a:off x="2229628" y="1401680"/>
                <a:ext cx="3100566" cy="4894632"/>
                <a:chOff x="2254759" y="1401680"/>
                <a:chExt cx="3100566" cy="4894632"/>
              </a:xfrm>
            </p:grpSpPr>
            <p:sp>
              <p:nvSpPr>
                <p:cNvPr id="50" name="流程图: 过程 49"/>
                <p:cNvSpPr/>
                <p:nvPr/>
              </p:nvSpPr>
              <p:spPr bwMode="auto">
                <a:xfrm>
                  <a:off x="2987824" y="2530396"/>
                  <a:ext cx="1634436" cy="762882"/>
                </a:xfrm>
                <a:prstGeom prst="flowChartProcess">
                  <a:avLst/>
                </a:prstGeom>
                <a:solidFill>
                  <a:schemeClr val="bg1">
                    <a:lumMod val="95000"/>
                  </a:scheme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sz="2000" dirty="0"/>
                    <a:t>I/O Pins</a:t>
                  </a:r>
                </a:p>
                <a:p>
                  <a:pPr algn="ctr"/>
                  <a:r>
                    <a:rPr lang="en-US" altLang="zh-CN" sz="2000" dirty="0"/>
                    <a:t>Hit Points</a:t>
                  </a:r>
                  <a:endParaRPr lang="zh-CN" altLang="en-US" sz="2000" dirty="0"/>
                </a:p>
              </p:txBody>
            </p:sp>
            <p:sp>
              <p:nvSpPr>
                <p:cNvPr id="49" name="流程图: 准备 48"/>
                <p:cNvSpPr/>
                <p:nvPr/>
              </p:nvSpPr>
              <p:spPr bwMode="auto">
                <a:xfrm>
                  <a:off x="2796930" y="1401680"/>
                  <a:ext cx="2016225" cy="785979"/>
                </a:xfrm>
                <a:prstGeom prst="flowChartPreparation">
                  <a:avLst/>
                </a:prstGeom>
                <a:solidFill>
                  <a:schemeClr val="bg1">
                    <a:lumMod val="95000"/>
                  </a:scheme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sz="2000" dirty="0"/>
                    <a:t>Cell Layout</a:t>
                  </a:r>
                  <a:endParaRPr lang="zh-CN" altLang="en-US" sz="2000" dirty="0"/>
                </a:p>
              </p:txBody>
            </p:sp>
            <p:sp>
              <p:nvSpPr>
                <p:cNvPr id="48" name="下箭头 47"/>
                <p:cNvSpPr/>
                <p:nvPr/>
              </p:nvSpPr>
              <p:spPr bwMode="auto">
                <a:xfrm>
                  <a:off x="3693276" y="2191379"/>
                  <a:ext cx="223532" cy="335297"/>
                </a:xfrm>
                <a:prstGeom prst="downArrow">
                  <a:avLst>
                    <a:gd name="adj1" fmla="val 50000"/>
                    <a:gd name="adj2" fmla="val 85618"/>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2471985" y="3636015"/>
                  <a:ext cx="2666114" cy="707886"/>
                </a:xfrm>
                <a:prstGeom prst="rect">
                  <a:avLst/>
                </a:prstGeom>
                <a:solidFill>
                  <a:schemeClr val="bg1">
                    <a:lumMod val="95000"/>
                  </a:schemeClr>
                </a:solidFill>
                <a:ln w="25400">
                  <a:solidFill>
                    <a:schemeClr val="tx1"/>
                  </a:solidFill>
                </a:ln>
              </p:spPr>
              <p:txBody>
                <a:bodyPr wrap="none" rtlCol="0">
                  <a:spAutoFit/>
                </a:bodyPr>
                <a:lstStyle/>
                <a:p>
                  <a:pPr algn="ctr"/>
                  <a:r>
                    <a:rPr lang="en-US" altLang="zh-CN" sz="2000" dirty="0" smtClean="0"/>
                    <a:t>Hit </a:t>
                  </a:r>
                  <a:r>
                    <a:rPr lang="en-US" altLang="zh-CN" sz="2000" dirty="0"/>
                    <a:t>Point </a:t>
                  </a:r>
                  <a:r>
                    <a:rPr lang="en-US" altLang="zh-CN" sz="2000" dirty="0" smtClean="0"/>
                    <a:t>Combination</a:t>
                  </a:r>
                </a:p>
                <a:p>
                  <a:pPr algn="ctr"/>
                  <a:r>
                    <a:rPr lang="en-US" altLang="zh-CN" sz="2000" dirty="0" smtClean="0"/>
                    <a:t>search </a:t>
                  </a:r>
                  <a:r>
                    <a:rPr lang="en-US" altLang="zh-CN" sz="2000" dirty="0"/>
                    <a:t>tree</a:t>
                  </a:r>
                  <a:endParaRPr lang="zh-CN" altLang="en-US" sz="2000" dirty="0"/>
                </a:p>
              </p:txBody>
            </p:sp>
            <p:sp>
              <p:nvSpPr>
                <p:cNvPr id="53" name="流程图: 过程 52"/>
                <p:cNvSpPr/>
                <p:nvPr/>
              </p:nvSpPr>
              <p:spPr bwMode="auto">
                <a:xfrm>
                  <a:off x="2471986" y="4686638"/>
                  <a:ext cx="2666113" cy="762882"/>
                </a:xfrm>
                <a:prstGeom prst="flowChartProcess">
                  <a:avLst/>
                </a:prstGeom>
                <a:solidFill>
                  <a:schemeClr val="bg1">
                    <a:lumMod val="95000"/>
                  </a:scheme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sz="2000" dirty="0" smtClean="0"/>
                    <a:t>Backtracking</a:t>
                  </a:r>
                </a:p>
                <a:p>
                  <a:pPr algn="ctr"/>
                  <a:r>
                    <a:rPr lang="en-US" altLang="zh-CN" sz="2000" dirty="0" smtClean="0"/>
                    <a:t>reduce </a:t>
                  </a:r>
                  <a:r>
                    <a:rPr lang="en-US" altLang="zh-CN" sz="2000" dirty="0"/>
                    <a:t>search space</a:t>
                  </a:r>
                  <a:endParaRPr lang="zh-CN" altLang="en-US" sz="2000" dirty="0"/>
                </a:p>
              </p:txBody>
            </p:sp>
            <p:sp>
              <p:nvSpPr>
                <p:cNvPr id="54" name="流程图: 过程 53"/>
                <p:cNvSpPr/>
                <p:nvPr/>
              </p:nvSpPr>
              <p:spPr bwMode="auto">
                <a:xfrm>
                  <a:off x="2254759" y="5792256"/>
                  <a:ext cx="3100566" cy="504056"/>
                </a:xfrm>
                <a:prstGeom prst="flowChartProcess">
                  <a:avLst/>
                </a:prstGeom>
                <a:solidFill>
                  <a:schemeClr val="bg1">
                    <a:lumMod val="95000"/>
                  </a:scheme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sz="2000" u="sng" dirty="0" smtClean="0"/>
                    <a:t>P</a:t>
                  </a:r>
                  <a:r>
                    <a:rPr lang="en-US" altLang="zh-CN" sz="2000" dirty="0" smtClean="0"/>
                    <a:t>in </a:t>
                  </a:r>
                  <a:r>
                    <a:rPr lang="en-US" altLang="zh-CN" sz="2000" u="sng" dirty="0" smtClean="0"/>
                    <a:t>A</a:t>
                  </a:r>
                  <a:r>
                    <a:rPr lang="en-US" altLang="zh-CN" sz="2000" dirty="0" smtClean="0"/>
                    <a:t>ccess </a:t>
                  </a:r>
                  <a:r>
                    <a:rPr lang="en-US" altLang="zh-CN" sz="2000" u="sng" dirty="0" smtClean="0"/>
                    <a:t>O</a:t>
                  </a:r>
                  <a:r>
                    <a:rPr lang="en-US" altLang="zh-CN" sz="2000" dirty="0" smtClean="0"/>
                    <a:t>ptimization</a:t>
                  </a:r>
                  <a:endParaRPr lang="zh-CN" altLang="en-US" sz="2000" dirty="0"/>
                </a:p>
              </p:txBody>
            </p:sp>
            <p:sp>
              <p:nvSpPr>
                <p:cNvPr id="57" name="下箭头 56"/>
                <p:cNvSpPr/>
                <p:nvPr/>
              </p:nvSpPr>
              <p:spPr bwMode="auto">
                <a:xfrm>
                  <a:off x="3693276" y="3296998"/>
                  <a:ext cx="223532" cy="335297"/>
                </a:xfrm>
                <a:prstGeom prst="downArrow">
                  <a:avLst>
                    <a:gd name="adj1" fmla="val 50000"/>
                    <a:gd name="adj2" fmla="val 85618"/>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8" name="下箭头 57"/>
                <p:cNvSpPr/>
                <p:nvPr/>
              </p:nvSpPr>
              <p:spPr bwMode="auto">
                <a:xfrm>
                  <a:off x="3693276" y="4347621"/>
                  <a:ext cx="223532" cy="335297"/>
                </a:xfrm>
                <a:prstGeom prst="downArrow">
                  <a:avLst>
                    <a:gd name="adj1" fmla="val 50000"/>
                    <a:gd name="adj2" fmla="val 85618"/>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9" name="下箭头 58"/>
                <p:cNvSpPr/>
                <p:nvPr/>
              </p:nvSpPr>
              <p:spPr bwMode="auto">
                <a:xfrm>
                  <a:off x="3693276" y="5453240"/>
                  <a:ext cx="223532" cy="335297"/>
                </a:xfrm>
                <a:prstGeom prst="downArrow">
                  <a:avLst>
                    <a:gd name="adj1" fmla="val 50000"/>
                    <a:gd name="adj2" fmla="val 85618"/>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sp>
          <p:nvSpPr>
            <p:cNvPr id="63" name="流程图: 手动操作 62"/>
            <p:cNvSpPr/>
            <p:nvPr/>
          </p:nvSpPr>
          <p:spPr bwMode="auto">
            <a:xfrm rot="5400000">
              <a:off x="3926158" y="4981202"/>
              <a:ext cx="1838001" cy="7498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23715"/>
                <a:gd name="connsiteY0" fmla="*/ 0 h 10190"/>
                <a:gd name="connsiteX1" fmla="*/ 23715 w 23715"/>
                <a:gd name="connsiteY1" fmla="*/ 190 h 10190"/>
                <a:gd name="connsiteX2" fmla="*/ 21715 w 23715"/>
                <a:gd name="connsiteY2" fmla="*/ 10190 h 10190"/>
                <a:gd name="connsiteX3" fmla="*/ 15715 w 23715"/>
                <a:gd name="connsiteY3" fmla="*/ 10190 h 10190"/>
                <a:gd name="connsiteX4" fmla="*/ 0 w 23715"/>
                <a:gd name="connsiteY4" fmla="*/ 0 h 10190"/>
                <a:gd name="connsiteX0" fmla="*/ 0 w 21715"/>
                <a:gd name="connsiteY0" fmla="*/ 0 h 10190"/>
                <a:gd name="connsiteX1" fmla="*/ 21486 w 21715"/>
                <a:gd name="connsiteY1" fmla="*/ 190 h 10190"/>
                <a:gd name="connsiteX2" fmla="*/ 21715 w 21715"/>
                <a:gd name="connsiteY2" fmla="*/ 10190 h 10190"/>
                <a:gd name="connsiteX3" fmla="*/ 15715 w 21715"/>
                <a:gd name="connsiteY3" fmla="*/ 10190 h 10190"/>
                <a:gd name="connsiteX4" fmla="*/ 0 w 21715"/>
                <a:gd name="connsiteY4" fmla="*/ 0 h 1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5" h="10190">
                  <a:moveTo>
                    <a:pt x="0" y="0"/>
                  </a:moveTo>
                  <a:lnTo>
                    <a:pt x="21486" y="190"/>
                  </a:lnTo>
                  <a:cubicBezTo>
                    <a:pt x="21562" y="3523"/>
                    <a:pt x="21639" y="6857"/>
                    <a:pt x="21715" y="10190"/>
                  </a:cubicBezTo>
                  <a:lnTo>
                    <a:pt x="15715" y="10190"/>
                  </a:lnTo>
                  <a:lnTo>
                    <a:pt x="0" y="0"/>
                  </a:lnTo>
                  <a:close/>
                </a:path>
              </a:pathLst>
            </a:cu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718617475"/>
      </p:ext>
    </p:extLst>
  </p:cSld>
  <p:clrMapOvr>
    <a:masterClrMapping/>
  </p:clrMapOvr>
  <mc:AlternateContent xmlns:mc="http://schemas.openxmlformats.org/markup-compatibility/2006" xmlns:p14="http://schemas.microsoft.com/office/powerpoint/2010/main">
    <mc:Choice Requires="p14">
      <p:transition spd="slow" p14:dur="2000" advTm="9903"/>
    </mc:Choice>
    <mc:Fallback xmlns="">
      <p:transition spd="slow" advTm="990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Experimental Results </a:t>
            </a:r>
            <a:endParaRPr lang="zh-CN" altLang="en-US" dirty="0"/>
          </a:p>
        </p:txBody>
      </p:sp>
      <p:sp>
        <p:nvSpPr>
          <p:cNvPr id="3" name="内容占位符 2"/>
          <p:cNvSpPr>
            <a:spLocks noGrp="1"/>
          </p:cNvSpPr>
          <p:nvPr>
            <p:ph idx="1"/>
          </p:nvPr>
        </p:nvSpPr>
        <p:spPr/>
        <p:txBody>
          <a:bodyPr/>
          <a:lstStyle/>
          <a:p>
            <a:r>
              <a:rPr lang="en-US" altLang="zh-CN" sz="2400" dirty="0" smtClean="0"/>
              <a:t>Experimental setup</a:t>
            </a:r>
          </a:p>
          <a:p>
            <a:pPr lvl="1"/>
            <a:r>
              <a:rPr lang="en-US" sz="2000" dirty="0" smtClean="0"/>
              <a:t>Linux with 3.33GHz Intel(R) Xeon(R) CPU X5680</a:t>
            </a:r>
          </a:p>
          <a:p>
            <a:pPr lvl="1"/>
            <a:r>
              <a:rPr lang="en-US" altLang="zh-CN" sz="2000" dirty="0" smtClean="0"/>
              <a:t>Industrial </a:t>
            </a:r>
            <a:r>
              <a:rPr lang="en-US" altLang="zh-CN" sz="2000" dirty="0"/>
              <a:t>14nm </a:t>
            </a:r>
            <a:r>
              <a:rPr lang="en-US" altLang="zh-CN" sz="2000" dirty="0" smtClean="0"/>
              <a:t>library scaled to 10nm-dimensions</a:t>
            </a:r>
          </a:p>
          <a:p>
            <a:r>
              <a:rPr lang="en-US" altLang="zh-CN" sz="2400" dirty="0" smtClean="0"/>
              <a:t>An example after PAO </a:t>
            </a:r>
          </a:p>
          <a:p>
            <a:pPr lvl="1"/>
            <a:endParaRPr lang="en-US" altLang="zh-CN" sz="2000" dirty="0" smtClean="0"/>
          </a:p>
          <a:p>
            <a:pPr lvl="1"/>
            <a:endParaRPr lang="en-US" altLang="zh-CN" sz="2000" dirty="0" smtClean="0"/>
          </a:p>
        </p:txBody>
      </p:sp>
      <p:grpSp>
        <p:nvGrpSpPr>
          <p:cNvPr id="4" name="组合 3"/>
          <p:cNvGrpSpPr/>
          <p:nvPr/>
        </p:nvGrpSpPr>
        <p:grpSpPr>
          <a:xfrm>
            <a:off x="2297328" y="2786970"/>
            <a:ext cx="4549344" cy="3882390"/>
            <a:chOff x="2336749" y="2199298"/>
            <a:chExt cx="4682525" cy="4052919"/>
          </a:xfrm>
        </p:grpSpPr>
        <p:grpSp>
          <p:nvGrpSpPr>
            <p:cNvPr id="5" name="组合 4"/>
            <p:cNvGrpSpPr>
              <a:grpSpLocks noChangeAspect="1"/>
            </p:cNvGrpSpPr>
            <p:nvPr/>
          </p:nvGrpSpPr>
          <p:grpSpPr>
            <a:xfrm>
              <a:off x="2336749" y="2199298"/>
              <a:ext cx="4682525" cy="1620000"/>
              <a:chOff x="120707" y="1486637"/>
              <a:chExt cx="8647238" cy="2991660"/>
            </a:xfrm>
          </p:grpSpPr>
          <p:sp>
            <p:nvSpPr>
              <p:cNvPr id="6" name="矩形 36"/>
              <p:cNvSpPr/>
              <p:nvPr/>
            </p:nvSpPr>
            <p:spPr>
              <a:xfrm>
                <a:off x="4963290" y="1501875"/>
                <a:ext cx="1691998" cy="2274768"/>
              </a:xfrm>
              <a:custGeom>
                <a:avLst/>
                <a:gdLst/>
                <a:ahLst/>
                <a:cxnLst/>
                <a:rect l="l" t="t" r="r" b="b"/>
                <a:pathLst>
                  <a:path w="1691998" h="2274768">
                    <a:moveTo>
                      <a:pt x="1" y="0"/>
                    </a:moveTo>
                    <a:lnTo>
                      <a:pt x="1691998" y="0"/>
                    </a:lnTo>
                    <a:lnTo>
                      <a:pt x="1691998" y="291637"/>
                    </a:lnTo>
                    <a:lnTo>
                      <a:pt x="1691997" y="291637"/>
                    </a:lnTo>
                    <a:lnTo>
                      <a:pt x="1691997" y="1447100"/>
                    </a:lnTo>
                    <a:lnTo>
                      <a:pt x="1400361" y="1447100"/>
                    </a:lnTo>
                    <a:lnTo>
                      <a:pt x="1400361" y="291637"/>
                    </a:lnTo>
                    <a:lnTo>
                      <a:pt x="291636" y="291637"/>
                    </a:lnTo>
                    <a:lnTo>
                      <a:pt x="291636" y="2274768"/>
                    </a:lnTo>
                    <a:lnTo>
                      <a:pt x="0" y="2274768"/>
                    </a:lnTo>
                    <a:lnTo>
                      <a:pt x="0" y="4199"/>
                    </a:lnTo>
                    <a:lnTo>
                      <a:pt x="1" y="4199"/>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8" name="矩形 39"/>
              <p:cNvSpPr/>
              <p:nvPr/>
            </p:nvSpPr>
            <p:spPr>
              <a:xfrm>
                <a:off x="731078" y="2593332"/>
                <a:ext cx="1751618" cy="1692401"/>
              </a:xfrm>
              <a:custGeom>
                <a:avLst/>
                <a:gdLst/>
                <a:ahLst/>
                <a:cxnLst/>
                <a:rect l="l" t="t" r="r" b="b"/>
                <a:pathLst>
                  <a:path w="1751618" h="1692401">
                    <a:moveTo>
                      <a:pt x="1" y="0"/>
                    </a:moveTo>
                    <a:lnTo>
                      <a:pt x="291637" y="0"/>
                    </a:lnTo>
                    <a:lnTo>
                      <a:pt x="291637" y="1400506"/>
                    </a:lnTo>
                    <a:lnTo>
                      <a:pt x="1459982" y="1400506"/>
                    </a:lnTo>
                    <a:lnTo>
                      <a:pt x="1459982" y="340403"/>
                    </a:lnTo>
                    <a:lnTo>
                      <a:pt x="1751618" y="340403"/>
                    </a:lnTo>
                    <a:lnTo>
                      <a:pt x="1751618" y="1692400"/>
                    </a:lnTo>
                    <a:lnTo>
                      <a:pt x="1459982" y="1692400"/>
                    </a:lnTo>
                    <a:lnTo>
                      <a:pt x="1459982" y="1692142"/>
                    </a:lnTo>
                    <a:lnTo>
                      <a:pt x="291637" y="1692142"/>
                    </a:lnTo>
                    <a:lnTo>
                      <a:pt x="291637" y="1692401"/>
                    </a:lnTo>
                    <a:lnTo>
                      <a:pt x="1" y="1692401"/>
                    </a:lnTo>
                    <a:lnTo>
                      <a:pt x="1" y="1692142"/>
                    </a:lnTo>
                    <a:lnTo>
                      <a:pt x="0" y="1692142"/>
                    </a:lnTo>
                    <a:lnTo>
                      <a:pt x="0" y="1400506"/>
                    </a:lnTo>
                    <a:lnTo>
                      <a:pt x="1" y="1400506"/>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 name="矩形 8"/>
              <p:cNvSpPr/>
              <p:nvPr/>
            </p:nvSpPr>
            <p:spPr>
              <a:xfrm>
                <a:off x="3654636" y="1516463"/>
                <a:ext cx="291636" cy="2274767"/>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 name="矩形 9"/>
              <p:cNvSpPr/>
              <p:nvPr/>
            </p:nvSpPr>
            <p:spPr>
              <a:xfrm>
                <a:off x="7554786" y="1486637"/>
                <a:ext cx="315344" cy="2991660"/>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 name="矩形 10"/>
              <p:cNvSpPr/>
              <p:nvPr/>
            </p:nvSpPr>
            <p:spPr>
              <a:xfrm>
                <a:off x="4602274" y="2593332"/>
                <a:ext cx="152287"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 name="矩形 11"/>
              <p:cNvSpPr/>
              <p:nvPr/>
            </p:nvSpPr>
            <p:spPr>
              <a:xfrm>
                <a:off x="4963290" y="3350009"/>
                <a:ext cx="291636"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 name="矩形 12"/>
              <p:cNvSpPr/>
              <p:nvPr/>
            </p:nvSpPr>
            <p:spPr>
              <a:xfrm>
                <a:off x="3654636" y="2593332"/>
                <a:ext cx="291635"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4" name="矩形 13"/>
              <p:cNvSpPr/>
              <p:nvPr/>
            </p:nvSpPr>
            <p:spPr>
              <a:xfrm>
                <a:off x="3654636" y="3350009"/>
                <a:ext cx="291635"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5" name="矩形 14"/>
              <p:cNvSpPr/>
              <p:nvPr/>
            </p:nvSpPr>
            <p:spPr>
              <a:xfrm>
                <a:off x="731079" y="4075863"/>
                <a:ext cx="1751258"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6" name="矩形 15"/>
              <p:cNvSpPr/>
              <p:nvPr/>
            </p:nvSpPr>
            <p:spPr>
              <a:xfrm>
                <a:off x="870428" y="3350009"/>
                <a:ext cx="152287"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矩形 16"/>
              <p:cNvSpPr/>
              <p:nvPr/>
            </p:nvSpPr>
            <p:spPr>
              <a:xfrm>
                <a:off x="120707" y="1801554"/>
                <a:ext cx="3936429" cy="291637"/>
              </a:xfrm>
              <a:prstGeom prst="rect">
                <a:avLst/>
              </a:prstGeom>
              <a:solidFill>
                <a:srgbClr val="FF9999"/>
              </a:solid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18" name="矩形 17"/>
              <p:cNvSpPr/>
              <p:nvPr/>
            </p:nvSpPr>
            <p:spPr>
              <a:xfrm>
                <a:off x="4269054" y="2517286"/>
                <a:ext cx="2679210" cy="291637"/>
              </a:xfrm>
              <a:prstGeom prst="rect">
                <a:avLst/>
              </a:prstGeom>
              <a:solidFill>
                <a:srgbClr val="FF9999"/>
              </a:solid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矩形 18"/>
              <p:cNvSpPr/>
              <p:nvPr/>
            </p:nvSpPr>
            <p:spPr>
              <a:xfrm>
                <a:off x="1187624" y="2517286"/>
                <a:ext cx="2151780" cy="291637"/>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 name="矩形 19"/>
              <p:cNvSpPr/>
              <p:nvPr/>
            </p:nvSpPr>
            <p:spPr>
              <a:xfrm>
                <a:off x="2595724" y="3964931"/>
                <a:ext cx="2833362" cy="291637"/>
              </a:xfrm>
              <a:prstGeom prst="rect">
                <a:avLst/>
              </a:prstGeom>
              <a:solidFill>
                <a:srgbClr val="FF9999"/>
              </a:solid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1" name="矩形 20"/>
              <p:cNvSpPr/>
              <p:nvPr/>
            </p:nvSpPr>
            <p:spPr>
              <a:xfrm>
                <a:off x="4831515" y="1801554"/>
                <a:ext cx="3936430" cy="291637"/>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22" name="矩形 21"/>
              <p:cNvSpPr/>
              <p:nvPr/>
            </p:nvSpPr>
            <p:spPr>
              <a:xfrm>
                <a:off x="120707" y="3242883"/>
                <a:ext cx="2493170" cy="291637"/>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23" name="矩形 22"/>
              <p:cNvSpPr/>
              <p:nvPr/>
            </p:nvSpPr>
            <p:spPr>
              <a:xfrm>
                <a:off x="7448490" y="4020885"/>
                <a:ext cx="1319455" cy="291637"/>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24" name="矩形 23"/>
              <p:cNvSpPr/>
              <p:nvPr/>
            </p:nvSpPr>
            <p:spPr>
              <a:xfrm>
                <a:off x="3654636" y="1912487"/>
                <a:ext cx="291635" cy="6977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5" name="矩形 24"/>
              <p:cNvSpPr/>
              <p:nvPr/>
            </p:nvSpPr>
            <p:spPr>
              <a:xfrm>
                <a:off x="4956822" y="1912487"/>
                <a:ext cx="298105" cy="6977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矩形 25"/>
              <p:cNvSpPr/>
              <p:nvPr/>
            </p:nvSpPr>
            <p:spPr>
              <a:xfrm>
                <a:off x="2191060" y="3350009"/>
                <a:ext cx="291276" cy="6977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7" name="矩形 26"/>
              <p:cNvSpPr/>
              <p:nvPr/>
            </p:nvSpPr>
            <p:spPr>
              <a:xfrm>
                <a:off x="7554786" y="4120434"/>
                <a:ext cx="315344" cy="6977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8" name="矩形 27"/>
              <p:cNvSpPr/>
              <p:nvPr/>
            </p:nvSpPr>
            <p:spPr>
              <a:xfrm>
                <a:off x="731079" y="2628219"/>
                <a:ext cx="291636"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9" name="矩形 28"/>
              <p:cNvSpPr/>
              <p:nvPr/>
            </p:nvSpPr>
            <p:spPr>
              <a:xfrm>
                <a:off x="7554785" y="2604048"/>
                <a:ext cx="315343"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0" name="矩形 29"/>
              <p:cNvSpPr/>
              <p:nvPr/>
            </p:nvSpPr>
            <p:spPr>
              <a:xfrm>
                <a:off x="7554786" y="3360725"/>
                <a:ext cx="315343"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1" name="矩形 30"/>
              <p:cNvSpPr/>
              <p:nvPr/>
            </p:nvSpPr>
            <p:spPr>
              <a:xfrm>
                <a:off x="3163490" y="1628799"/>
                <a:ext cx="1945617" cy="1332315"/>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矩形 31"/>
              <p:cNvSpPr/>
              <p:nvPr/>
            </p:nvSpPr>
            <p:spPr>
              <a:xfrm>
                <a:off x="2088921" y="3140968"/>
                <a:ext cx="970911" cy="1171553"/>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33" name="组合 32"/>
            <p:cNvGrpSpPr>
              <a:grpSpLocks noChangeAspect="1"/>
            </p:cNvGrpSpPr>
            <p:nvPr/>
          </p:nvGrpSpPr>
          <p:grpSpPr>
            <a:xfrm>
              <a:off x="2336749" y="4293096"/>
              <a:ext cx="4682525" cy="1620000"/>
              <a:chOff x="120707" y="1486637"/>
              <a:chExt cx="8647238" cy="2991660"/>
            </a:xfrm>
          </p:grpSpPr>
          <p:sp>
            <p:nvSpPr>
              <p:cNvPr id="34" name="矩形 39"/>
              <p:cNvSpPr/>
              <p:nvPr/>
            </p:nvSpPr>
            <p:spPr>
              <a:xfrm>
                <a:off x="731078" y="2593332"/>
                <a:ext cx="1751618" cy="1692401"/>
              </a:xfrm>
              <a:custGeom>
                <a:avLst/>
                <a:gdLst/>
                <a:ahLst/>
                <a:cxnLst/>
                <a:rect l="l" t="t" r="r" b="b"/>
                <a:pathLst>
                  <a:path w="1751618" h="1692401">
                    <a:moveTo>
                      <a:pt x="1" y="0"/>
                    </a:moveTo>
                    <a:lnTo>
                      <a:pt x="291637" y="0"/>
                    </a:lnTo>
                    <a:lnTo>
                      <a:pt x="291637" y="1400506"/>
                    </a:lnTo>
                    <a:lnTo>
                      <a:pt x="1459982" y="1400506"/>
                    </a:lnTo>
                    <a:lnTo>
                      <a:pt x="1459982" y="340403"/>
                    </a:lnTo>
                    <a:lnTo>
                      <a:pt x="1751618" y="340403"/>
                    </a:lnTo>
                    <a:lnTo>
                      <a:pt x="1751618" y="1692400"/>
                    </a:lnTo>
                    <a:lnTo>
                      <a:pt x="1459982" y="1692400"/>
                    </a:lnTo>
                    <a:lnTo>
                      <a:pt x="1459982" y="1692142"/>
                    </a:lnTo>
                    <a:lnTo>
                      <a:pt x="291637" y="1692142"/>
                    </a:lnTo>
                    <a:lnTo>
                      <a:pt x="291637" y="1692401"/>
                    </a:lnTo>
                    <a:lnTo>
                      <a:pt x="1" y="1692401"/>
                    </a:lnTo>
                    <a:lnTo>
                      <a:pt x="1" y="1692142"/>
                    </a:lnTo>
                    <a:lnTo>
                      <a:pt x="0" y="1692142"/>
                    </a:lnTo>
                    <a:lnTo>
                      <a:pt x="0" y="1400506"/>
                    </a:lnTo>
                    <a:lnTo>
                      <a:pt x="1" y="1400506"/>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 name="矩形 34"/>
              <p:cNvSpPr/>
              <p:nvPr/>
            </p:nvSpPr>
            <p:spPr>
              <a:xfrm>
                <a:off x="731079" y="4075863"/>
                <a:ext cx="1751258"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6" name="矩形 35"/>
              <p:cNvSpPr/>
              <p:nvPr/>
            </p:nvSpPr>
            <p:spPr>
              <a:xfrm>
                <a:off x="2329553" y="3964931"/>
                <a:ext cx="3099150" cy="291637"/>
              </a:xfrm>
              <a:prstGeom prst="rect">
                <a:avLst/>
              </a:prstGeom>
              <a:pattFill prst="pct60">
                <a:fgClr>
                  <a:srgbClr val="FF9999"/>
                </a:fgClr>
                <a:bgClr>
                  <a:schemeClr val="bg1"/>
                </a:bgClr>
              </a:patt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矩形 36"/>
              <p:cNvSpPr/>
              <p:nvPr/>
            </p:nvSpPr>
            <p:spPr>
              <a:xfrm>
                <a:off x="3654636" y="1516463"/>
                <a:ext cx="291636" cy="2274767"/>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 name="矩形 37"/>
              <p:cNvSpPr/>
              <p:nvPr/>
            </p:nvSpPr>
            <p:spPr>
              <a:xfrm>
                <a:off x="3654636" y="2593332"/>
                <a:ext cx="291635"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9" name="矩形 38"/>
              <p:cNvSpPr/>
              <p:nvPr/>
            </p:nvSpPr>
            <p:spPr>
              <a:xfrm>
                <a:off x="3800454" y="2517286"/>
                <a:ext cx="3129525" cy="291637"/>
              </a:xfrm>
              <a:prstGeom prst="rect">
                <a:avLst/>
              </a:prstGeom>
              <a:pattFill prst="pct60">
                <a:fgClr>
                  <a:srgbClr val="FF9999"/>
                </a:fgClr>
                <a:bgClr>
                  <a:schemeClr val="bg1"/>
                </a:bgClr>
              </a:patt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 name="矩形 39"/>
              <p:cNvSpPr/>
              <p:nvPr/>
            </p:nvSpPr>
            <p:spPr>
              <a:xfrm>
                <a:off x="120707" y="1801553"/>
                <a:ext cx="4235269" cy="291637"/>
              </a:xfrm>
              <a:prstGeom prst="rect">
                <a:avLst/>
              </a:prstGeom>
              <a:pattFill prst="pct60">
                <a:fgClr>
                  <a:srgbClr val="FF9999"/>
                </a:fgClr>
                <a:bgClr>
                  <a:schemeClr val="bg1"/>
                </a:bgClr>
              </a:patt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41" name="矩形 36"/>
              <p:cNvSpPr/>
              <p:nvPr/>
            </p:nvSpPr>
            <p:spPr>
              <a:xfrm>
                <a:off x="4963290" y="1501875"/>
                <a:ext cx="1691998" cy="2274768"/>
              </a:xfrm>
              <a:custGeom>
                <a:avLst/>
                <a:gdLst/>
                <a:ahLst/>
                <a:cxnLst/>
                <a:rect l="l" t="t" r="r" b="b"/>
                <a:pathLst>
                  <a:path w="1691998" h="2274768">
                    <a:moveTo>
                      <a:pt x="1" y="0"/>
                    </a:moveTo>
                    <a:lnTo>
                      <a:pt x="1691998" y="0"/>
                    </a:lnTo>
                    <a:lnTo>
                      <a:pt x="1691998" y="291637"/>
                    </a:lnTo>
                    <a:lnTo>
                      <a:pt x="1691997" y="291637"/>
                    </a:lnTo>
                    <a:lnTo>
                      <a:pt x="1691997" y="1447100"/>
                    </a:lnTo>
                    <a:lnTo>
                      <a:pt x="1400361" y="1447100"/>
                    </a:lnTo>
                    <a:lnTo>
                      <a:pt x="1400361" y="291637"/>
                    </a:lnTo>
                    <a:lnTo>
                      <a:pt x="291636" y="291637"/>
                    </a:lnTo>
                    <a:lnTo>
                      <a:pt x="291636" y="2274768"/>
                    </a:lnTo>
                    <a:lnTo>
                      <a:pt x="0" y="2274768"/>
                    </a:lnTo>
                    <a:lnTo>
                      <a:pt x="0" y="4199"/>
                    </a:lnTo>
                    <a:lnTo>
                      <a:pt x="1" y="4199"/>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2" name="矩形 41"/>
              <p:cNvSpPr/>
              <p:nvPr/>
            </p:nvSpPr>
            <p:spPr>
              <a:xfrm>
                <a:off x="7554786" y="1486637"/>
                <a:ext cx="315344" cy="2991660"/>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3" name="矩形 42"/>
              <p:cNvSpPr/>
              <p:nvPr/>
            </p:nvSpPr>
            <p:spPr>
              <a:xfrm>
                <a:off x="4602274" y="2593332"/>
                <a:ext cx="152287"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 name="矩形 43"/>
              <p:cNvSpPr/>
              <p:nvPr/>
            </p:nvSpPr>
            <p:spPr>
              <a:xfrm>
                <a:off x="4963290" y="3350009"/>
                <a:ext cx="291636"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5" name="矩形 44"/>
              <p:cNvSpPr/>
              <p:nvPr/>
            </p:nvSpPr>
            <p:spPr>
              <a:xfrm>
                <a:off x="3654636" y="3350009"/>
                <a:ext cx="291635"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 name="矩形 45"/>
              <p:cNvSpPr/>
              <p:nvPr/>
            </p:nvSpPr>
            <p:spPr>
              <a:xfrm>
                <a:off x="870428" y="3350009"/>
                <a:ext cx="152287"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7" name="矩形 46"/>
              <p:cNvSpPr/>
              <p:nvPr/>
            </p:nvSpPr>
            <p:spPr>
              <a:xfrm>
                <a:off x="120707" y="1801554"/>
                <a:ext cx="3936429" cy="291637"/>
              </a:xfrm>
              <a:prstGeom prst="rect">
                <a:avLst/>
              </a:prstGeom>
              <a:solidFill>
                <a:srgbClr val="FF9999"/>
              </a:solid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48" name="矩形 47"/>
              <p:cNvSpPr/>
              <p:nvPr/>
            </p:nvSpPr>
            <p:spPr>
              <a:xfrm>
                <a:off x="4269054" y="2517286"/>
                <a:ext cx="2679210" cy="291637"/>
              </a:xfrm>
              <a:prstGeom prst="rect">
                <a:avLst/>
              </a:prstGeom>
              <a:solidFill>
                <a:srgbClr val="FF9999"/>
              </a:solid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 name="矩形 48"/>
              <p:cNvSpPr/>
              <p:nvPr/>
            </p:nvSpPr>
            <p:spPr>
              <a:xfrm>
                <a:off x="1187624" y="2517286"/>
                <a:ext cx="2151780" cy="291637"/>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0" name="矩形 49"/>
              <p:cNvSpPr/>
              <p:nvPr/>
            </p:nvSpPr>
            <p:spPr>
              <a:xfrm>
                <a:off x="2595724" y="3964931"/>
                <a:ext cx="2833362" cy="291637"/>
              </a:xfrm>
              <a:prstGeom prst="rect">
                <a:avLst/>
              </a:prstGeom>
              <a:solidFill>
                <a:srgbClr val="FF9999"/>
              </a:solid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1" name="矩形 50"/>
              <p:cNvSpPr/>
              <p:nvPr/>
            </p:nvSpPr>
            <p:spPr>
              <a:xfrm>
                <a:off x="4831515" y="1801554"/>
                <a:ext cx="3936430" cy="291637"/>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52" name="矩形 51"/>
              <p:cNvSpPr/>
              <p:nvPr/>
            </p:nvSpPr>
            <p:spPr>
              <a:xfrm>
                <a:off x="120707" y="3242883"/>
                <a:ext cx="2493170" cy="291637"/>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53" name="矩形 52"/>
              <p:cNvSpPr/>
              <p:nvPr/>
            </p:nvSpPr>
            <p:spPr>
              <a:xfrm>
                <a:off x="7448490" y="4020885"/>
                <a:ext cx="1319455" cy="291637"/>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54" name="矩形 53"/>
              <p:cNvSpPr/>
              <p:nvPr/>
            </p:nvSpPr>
            <p:spPr>
              <a:xfrm>
                <a:off x="3654636" y="1912487"/>
                <a:ext cx="291635" cy="6977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 name="矩形 54"/>
              <p:cNvSpPr/>
              <p:nvPr/>
            </p:nvSpPr>
            <p:spPr>
              <a:xfrm>
                <a:off x="4956822" y="1912487"/>
                <a:ext cx="298105" cy="6977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6" name="矩形 55"/>
              <p:cNvSpPr/>
              <p:nvPr/>
            </p:nvSpPr>
            <p:spPr>
              <a:xfrm>
                <a:off x="2191060" y="3350009"/>
                <a:ext cx="291276" cy="6977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7" name="矩形 56"/>
              <p:cNvSpPr/>
              <p:nvPr/>
            </p:nvSpPr>
            <p:spPr>
              <a:xfrm>
                <a:off x="7554786" y="4120434"/>
                <a:ext cx="315344" cy="6977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8" name="矩形 57"/>
              <p:cNvSpPr/>
              <p:nvPr/>
            </p:nvSpPr>
            <p:spPr>
              <a:xfrm>
                <a:off x="731079" y="2628219"/>
                <a:ext cx="291636"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9" name="矩形 58"/>
              <p:cNvSpPr/>
              <p:nvPr/>
            </p:nvSpPr>
            <p:spPr>
              <a:xfrm>
                <a:off x="7554785" y="2604048"/>
                <a:ext cx="315343"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0" name="矩形 59"/>
              <p:cNvSpPr/>
              <p:nvPr/>
            </p:nvSpPr>
            <p:spPr>
              <a:xfrm>
                <a:off x="7554786" y="3360725"/>
                <a:ext cx="315343" cy="6977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61" name="TextBox 60"/>
            <p:cNvSpPr txBox="1"/>
            <p:nvPr/>
          </p:nvSpPr>
          <p:spPr>
            <a:xfrm>
              <a:off x="4450224" y="3810526"/>
              <a:ext cx="455574" cy="338554"/>
            </a:xfrm>
            <a:prstGeom prst="rect">
              <a:avLst/>
            </a:prstGeom>
            <a:noFill/>
          </p:spPr>
          <p:txBody>
            <a:bodyPr wrap="none" rtlCol="0">
              <a:spAutoFit/>
            </a:bodyPr>
            <a:lstStyle/>
            <a:p>
              <a:r>
                <a:rPr lang="en-US" altLang="zh-CN" sz="1600" dirty="0" smtClean="0">
                  <a:latin typeface="Cambria Math" panose="02040503050406030204" pitchFamily="18" charset="0"/>
                  <a:ea typeface="Cambria Math" panose="02040503050406030204" pitchFamily="18" charset="0"/>
                  <a:cs typeface="Times New Roman" pitchFamily="18" charset="0"/>
                </a:rPr>
                <a:t>(a)</a:t>
              </a:r>
              <a:endParaRPr lang="zh-CN" altLang="en-US" sz="1600" dirty="0">
                <a:latin typeface="Cambria Math" panose="02040503050406030204" pitchFamily="18" charset="0"/>
                <a:cs typeface="Times New Roman" pitchFamily="18" charset="0"/>
              </a:endParaRPr>
            </a:p>
          </p:txBody>
        </p:sp>
        <p:sp>
          <p:nvSpPr>
            <p:cNvPr id="62" name="TextBox 61"/>
            <p:cNvSpPr txBox="1"/>
            <p:nvPr/>
          </p:nvSpPr>
          <p:spPr>
            <a:xfrm>
              <a:off x="4444614" y="5913663"/>
              <a:ext cx="466794" cy="338554"/>
            </a:xfrm>
            <a:prstGeom prst="rect">
              <a:avLst/>
            </a:prstGeom>
            <a:noFill/>
          </p:spPr>
          <p:txBody>
            <a:bodyPr wrap="none" rtlCol="0">
              <a:spAutoFit/>
            </a:bodyPr>
            <a:lstStyle/>
            <a:p>
              <a:r>
                <a:rPr lang="en-US" altLang="zh-CN" sz="1600" dirty="0" smtClean="0">
                  <a:latin typeface="Cambria Math" panose="02040503050406030204" pitchFamily="18" charset="0"/>
                  <a:ea typeface="Cambria Math" panose="02040503050406030204" pitchFamily="18" charset="0"/>
                  <a:cs typeface="Times New Roman" pitchFamily="18" charset="0"/>
                </a:rPr>
                <a:t>(b)</a:t>
              </a:r>
              <a:endParaRPr lang="zh-CN" altLang="en-US" sz="1600" dirty="0">
                <a:latin typeface="Cambria Math" panose="02040503050406030204" pitchFamily="18" charset="0"/>
                <a:cs typeface="Times New Roman" pitchFamily="18" charset="0"/>
              </a:endParaRPr>
            </a:p>
          </p:txBody>
        </p:sp>
      </p:grpSp>
    </p:spTree>
    <p:extLst>
      <p:ext uri="{BB962C8B-B14F-4D97-AF65-F5344CB8AC3E}">
        <p14:creationId xmlns:p14="http://schemas.microsoft.com/office/powerpoint/2010/main" val="2516037926"/>
      </p:ext>
    </p:extLst>
  </p:cSld>
  <p:clrMapOvr>
    <a:masterClrMapping/>
  </p:clrMapOvr>
  <mc:AlternateContent xmlns:mc="http://schemas.openxmlformats.org/markup-compatibility/2006" xmlns:p14="http://schemas.microsoft.com/office/powerpoint/2010/main">
    <mc:Choice Requires="p14">
      <p:transition spd="slow" p14:dur="2000" advTm="74233"/>
    </mc:Choice>
    <mc:Fallback xmlns="">
      <p:transition spd="slow" advTm="7423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Experimental Results </a:t>
            </a:r>
            <a:endParaRPr lang="zh-CN" altLang="en-US" dirty="0"/>
          </a:p>
        </p:txBody>
      </p:sp>
      <p:sp>
        <p:nvSpPr>
          <p:cNvPr id="3" name="内容占位符 2"/>
          <p:cNvSpPr>
            <a:spLocks noGrp="1"/>
          </p:cNvSpPr>
          <p:nvPr>
            <p:ph idx="1"/>
          </p:nvPr>
        </p:nvSpPr>
        <p:spPr/>
        <p:txBody>
          <a:bodyPr/>
          <a:lstStyle/>
          <a:p>
            <a:r>
              <a:rPr lang="en-US" altLang="zh-CN" dirty="0" smtClean="0"/>
              <a:t>Increase in Valid Hit Point Combinations</a:t>
            </a:r>
          </a:p>
          <a:p>
            <a:pPr lvl="1"/>
            <a:r>
              <a:rPr lang="en-US" altLang="zh-CN" dirty="0" smtClean="0"/>
              <a:t>More valid hit point combinations lead to more flexibility </a:t>
            </a:r>
            <a:r>
              <a:rPr lang="en-US" altLang="zh-CN" dirty="0" smtClean="0"/>
              <a:t>for routing</a:t>
            </a:r>
            <a:endParaRPr lang="en-US" altLang="zh-CN" dirty="0" smtClean="0"/>
          </a:p>
        </p:txBody>
      </p:sp>
      <p:graphicFrame>
        <p:nvGraphicFramePr>
          <p:cNvPr id="5" name="图表 4"/>
          <p:cNvGraphicFramePr>
            <a:graphicFrameLocks/>
          </p:cNvGraphicFramePr>
          <p:nvPr>
            <p:extLst>
              <p:ext uri="{D42A27DB-BD31-4B8C-83A1-F6EECF244321}">
                <p14:modId xmlns:p14="http://schemas.microsoft.com/office/powerpoint/2010/main" val="2521497510"/>
              </p:ext>
            </p:extLst>
          </p:nvPr>
        </p:nvGraphicFramePr>
        <p:xfrm>
          <a:off x="1151620" y="2492896"/>
          <a:ext cx="6840760"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0063758"/>
      </p:ext>
    </p:extLst>
  </p:cSld>
  <p:clrMapOvr>
    <a:masterClrMapping/>
  </p:clrMapOvr>
  <mc:AlternateContent xmlns:mc="http://schemas.openxmlformats.org/markup-compatibility/2006" xmlns:p14="http://schemas.microsoft.com/office/powerpoint/2010/main">
    <mc:Choice Requires="p14">
      <p:transition spd="slow" p14:dur="2000" advTm="71703"/>
    </mc:Choice>
    <mc:Fallback xmlns="">
      <p:transition spd="slow" advTm="7170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Experimental Results</a:t>
            </a:r>
            <a:endParaRPr lang="zh-CN" altLang="en-US" dirty="0"/>
          </a:p>
        </p:txBody>
      </p:sp>
      <p:sp>
        <p:nvSpPr>
          <p:cNvPr id="3" name="内容占位符 2"/>
          <p:cNvSpPr>
            <a:spLocks noGrp="1"/>
          </p:cNvSpPr>
          <p:nvPr>
            <p:ph idx="1"/>
          </p:nvPr>
        </p:nvSpPr>
        <p:spPr/>
        <p:txBody>
          <a:bodyPr/>
          <a:lstStyle/>
          <a:p>
            <a:r>
              <a:rPr lang="en-US" altLang="zh-CN" dirty="0" smtClean="0"/>
              <a:t>Increase in ratio on the number of Valid Hit Point Combinations across the entire library</a:t>
            </a:r>
          </a:p>
        </p:txBody>
      </p:sp>
      <p:graphicFrame>
        <p:nvGraphicFramePr>
          <p:cNvPr id="6" name="图表 5"/>
          <p:cNvGraphicFramePr>
            <a:graphicFrameLocks/>
          </p:cNvGraphicFramePr>
          <p:nvPr>
            <p:extLst>
              <p:ext uri="{D42A27DB-BD31-4B8C-83A1-F6EECF244321}">
                <p14:modId xmlns:p14="http://schemas.microsoft.com/office/powerpoint/2010/main" val="900057233"/>
              </p:ext>
            </p:extLst>
          </p:nvPr>
        </p:nvGraphicFramePr>
        <p:xfrm>
          <a:off x="1511660" y="2132856"/>
          <a:ext cx="6120680" cy="4101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7977680"/>
      </p:ext>
    </p:extLst>
  </p:cSld>
  <p:clrMapOvr>
    <a:masterClrMapping/>
  </p:clrMapOvr>
  <mc:AlternateContent xmlns:mc="http://schemas.openxmlformats.org/markup-compatibility/2006" xmlns:p14="http://schemas.microsoft.com/office/powerpoint/2010/main">
    <mc:Choice Requires="p14">
      <p:transition spd="slow" p14:dur="2000" advTm="30115"/>
    </mc:Choice>
    <mc:Fallback xmlns="">
      <p:transition spd="slow" advTm="3011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Experimental Results</a:t>
            </a:r>
            <a:endParaRPr lang="en-US" dirty="0"/>
          </a:p>
        </p:txBody>
      </p:sp>
      <p:sp>
        <p:nvSpPr>
          <p:cNvPr id="3" name="Content Placeholder 2"/>
          <p:cNvSpPr>
            <a:spLocks noGrp="1"/>
          </p:cNvSpPr>
          <p:nvPr>
            <p:ph idx="1"/>
          </p:nvPr>
        </p:nvSpPr>
        <p:spPr/>
        <p:txBody>
          <a:bodyPr/>
          <a:lstStyle/>
          <a:p>
            <a:r>
              <a:rPr lang="en-US" altLang="zh-CN" dirty="0"/>
              <a:t>Increase in ratio on the number of Valid Hit </a:t>
            </a:r>
            <a:r>
              <a:rPr lang="en-US" altLang="zh-CN" dirty="0" smtClean="0"/>
              <a:t>Points across </a:t>
            </a:r>
            <a:r>
              <a:rPr lang="en-US" altLang="zh-CN" dirty="0"/>
              <a:t>the entire library</a:t>
            </a:r>
          </a:p>
          <a:p>
            <a:pPr lvl="1"/>
            <a:r>
              <a:rPr lang="en-US" dirty="0" smtClean="0"/>
              <a:t>Over 25% of cells have 20% or more increase</a:t>
            </a:r>
          </a:p>
        </p:txBody>
      </p:sp>
      <p:graphicFrame>
        <p:nvGraphicFramePr>
          <p:cNvPr id="5" name="Chart 4"/>
          <p:cNvGraphicFramePr>
            <a:graphicFrameLocks/>
          </p:cNvGraphicFramePr>
          <p:nvPr>
            <p:extLst>
              <p:ext uri="{D42A27DB-BD31-4B8C-83A1-F6EECF244321}">
                <p14:modId xmlns:p14="http://schemas.microsoft.com/office/powerpoint/2010/main" val="3812485192"/>
              </p:ext>
            </p:extLst>
          </p:nvPr>
        </p:nvGraphicFramePr>
        <p:xfrm>
          <a:off x="755576" y="2564904"/>
          <a:ext cx="7632848" cy="37183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210753"/>
      </p:ext>
    </p:extLst>
  </p:cSld>
  <p:clrMapOvr>
    <a:masterClrMapping/>
  </p:clrMapOvr>
  <mc:AlternateContent xmlns:mc="http://schemas.openxmlformats.org/markup-compatibility/2006" xmlns:p14="http://schemas.microsoft.com/office/powerpoint/2010/main">
    <mc:Choice Requires="p14">
      <p:transition spd="slow" p14:dur="2000" advTm="36853"/>
    </mc:Choice>
    <mc:Fallback xmlns="">
      <p:transition spd="slow" advTm="3685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 Run </a:t>
            </a:r>
            <a:r>
              <a:rPr lang="en-US" dirty="0"/>
              <a:t>T</a:t>
            </a:r>
            <a:r>
              <a:rPr lang="en-US" dirty="0" smtClean="0"/>
              <a:t>ime</a:t>
            </a:r>
            <a:endParaRPr lang="en-US" dirty="0"/>
          </a:p>
        </p:txBody>
      </p:sp>
      <p:sp>
        <p:nvSpPr>
          <p:cNvPr id="3" name="Content Placeholder 2"/>
          <p:cNvSpPr>
            <a:spLocks noGrp="1"/>
          </p:cNvSpPr>
          <p:nvPr>
            <p:ph idx="1"/>
          </p:nvPr>
        </p:nvSpPr>
        <p:spPr/>
        <p:txBody>
          <a:bodyPr/>
          <a:lstStyle/>
          <a:p>
            <a:r>
              <a:rPr lang="en-US" dirty="0" smtClean="0"/>
              <a:t>Most cells finished within 500 seconds</a:t>
            </a:r>
          </a:p>
          <a:p>
            <a:r>
              <a:rPr lang="en-US" dirty="0"/>
              <a:t>P</a:t>
            </a:r>
            <a:r>
              <a:rPr lang="en-US" dirty="0" smtClean="0"/>
              <a:t>in access design is one time computation</a:t>
            </a:r>
            <a:endParaRPr lang="en-US" dirty="0"/>
          </a:p>
        </p:txBody>
      </p:sp>
      <p:graphicFrame>
        <p:nvGraphicFramePr>
          <p:cNvPr id="6" name="图表 5"/>
          <p:cNvGraphicFramePr>
            <a:graphicFrameLocks/>
          </p:cNvGraphicFramePr>
          <p:nvPr>
            <p:extLst>
              <p:ext uri="{D42A27DB-BD31-4B8C-83A1-F6EECF244321}">
                <p14:modId xmlns:p14="http://schemas.microsoft.com/office/powerpoint/2010/main" val="1479179765"/>
              </p:ext>
            </p:extLst>
          </p:nvPr>
        </p:nvGraphicFramePr>
        <p:xfrm>
          <a:off x="1475656" y="2492896"/>
          <a:ext cx="6192688" cy="371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4656586"/>
      </p:ext>
    </p:extLst>
  </p:cSld>
  <p:clrMapOvr>
    <a:masterClrMapping/>
  </p:clrMapOvr>
  <mc:AlternateContent xmlns:mc="http://schemas.openxmlformats.org/markup-compatibility/2006" xmlns:p14="http://schemas.microsoft.com/office/powerpoint/2010/main">
    <mc:Choice Requires="p14">
      <p:transition spd="slow" p14:dur="2000" advTm="33055"/>
    </mc:Choice>
    <mc:Fallback xmlns="">
      <p:transition spd="slow" advTm="3305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&amp; Future Work</a:t>
            </a:r>
            <a:endParaRPr lang="en-US" dirty="0"/>
          </a:p>
        </p:txBody>
      </p:sp>
      <p:sp>
        <p:nvSpPr>
          <p:cNvPr id="3" name="内容占位符 2"/>
          <p:cNvSpPr>
            <a:spLocks noGrp="1"/>
          </p:cNvSpPr>
          <p:nvPr>
            <p:ph idx="1"/>
          </p:nvPr>
        </p:nvSpPr>
        <p:spPr/>
        <p:txBody>
          <a:bodyPr/>
          <a:lstStyle/>
          <a:p>
            <a:r>
              <a:rPr lang="en-US" altLang="zh-CN" dirty="0" smtClean="0"/>
              <a:t>Summary</a:t>
            </a:r>
          </a:p>
          <a:p>
            <a:pPr lvl="1"/>
            <a:r>
              <a:rPr lang="en-US" dirty="0" smtClean="0"/>
              <a:t>The impact of SADP has on local routing (Pin Access Design) is studied</a:t>
            </a:r>
          </a:p>
          <a:p>
            <a:pPr lvl="1"/>
            <a:r>
              <a:rPr lang="en-US" dirty="0" smtClean="0"/>
              <a:t>Pin Access and within-cell connections on Metal-2 are co-optimized</a:t>
            </a:r>
          </a:p>
          <a:p>
            <a:pPr lvl="1"/>
            <a:r>
              <a:rPr lang="en-US" dirty="0" smtClean="0"/>
              <a:t>Hit Points of different I/O pins are coupled</a:t>
            </a:r>
          </a:p>
          <a:p>
            <a:pPr lvl="1"/>
            <a:r>
              <a:rPr lang="en-US" dirty="0" smtClean="0"/>
              <a:t>Hit Point Combinations are important</a:t>
            </a:r>
          </a:p>
          <a:p>
            <a:r>
              <a:rPr lang="en-US" dirty="0" smtClean="0"/>
              <a:t>Future work</a:t>
            </a:r>
          </a:p>
          <a:p>
            <a:pPr lvl="1"/>
            <a:r>
              <a:rPr lang="en-US" dirty="0" smtClean="0"/>
              <a:t>Pin access information extraction from PICO for standard cell library</a:t>
            </a:r>
          </a:p>
          <a:p>
            <a:pPr lvl="1"/>
            <a:r>
              <a:rPr lang="en-US" dirty="0" smtClean="0"/>
              <a:t>Handshake between pin access and routing</a:t>
            </a:r>
            <a:endParaRPr lang="en-US" dirty="0"/>
          </a:p>
        </p:txBody>
      </p:sp>
    </p:spTree>
    <p:extLst>
      <p:ext uri="{BB962C8B-B14F-4D97-AF65-F5344CB8AC3E}">
        <p14:creationId xmlns:p14="http://schemas.microsoft.com/office/powerpoint/2010/main" val="1432633358"/>
      </p:ext>
    </p:extLst>
  </p:cSld>
  <p:clrMapOvr>
    <a:masterClrMapping/>
  </p:clrMapOvr>
  <mc:AlternateContent xmlns:mc="http://schemas.openxmlformats.org/markup-compatibility/2006" xmlns:p14="http://schemas.microsoft.com/office/powerpoint/2010/main">
    <mc:Choice Requires="p14">
      <p:transition spd="slow" p14:dur="2000" advTm="45257"/>
    </mc:Choice>
    <mc:Fallback xmlns="">
      <p:transition spd="slow" advTm="4525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181" y="2274838"/>
            <a:ext cx="4081638" cy="2308324"/>
          </a:xfrm>
          <a:prstGeom prst="rect">
            <a:avLst/>
          </a:prstGeom>
          <a:noFill/>
        </p:spPr>
        <p:txBody>
          <a:bodyPr wrap="square" rtlCol="0">
            <a:spAutoFit/>
          </a:bodyPr>
          <a:lstStyle/>
          <a:p>
            <a:pPr algn="ctr"/>
            <a:r>
              <a:rPr lang="en-US" sz="4800" b="1" dirty="0" smtClean="0"/>
              <a:t>Thank you!</a:t>
            </a:r>
          </a:p>
          <a:p>
            <a:pPr algn="ctr"/>
            <a:endParaRPr lang="en-US" sz="4800" b="1" dirty="0"/>
          </a:p>
          <a:p>
            <a:pPr algn="ctr"/>
            <a:r>
              <a:rPr lang="en-US" altLang="zh-CN" sz="4800" b="1" dirty="0" smtClean="0"/>
              <a:t>Q&amp;A</a:t>
            </a:r>
            <a:endParaRPr lang="en-US" sz="4800" b="1" dirty="0"/>
          </a:p>
        </p:txBody>
      </p:sp>
    </p:spTree>
    <p:extLst>
      <p:ext uri="{BB962C8B-B14F-4D97-AF65-F5344CB8AC3E}">
        <p14:creationId xmlns:p14="http://schemas.microsoft.com/office/powerpoint/2010/main" val="1555438467"/>
      </p:ext>
    </p:extLst>
  </p:cSld>
  <p:clrMapOvr>
    <a:masterClrMapping/>
  </p:clrMapOvr>
  <mc:AlternateContent xmlns:mc="http://schemas.openxmlformats.org/markup-compatibility/2006" xmlns:p14="http://schemas.microsoft.com/office/powerpoint/2010/main">
    <mc:Choice Requires="p14">
      <p:transition spd="slow" p14:dur="2000" advTm="884"/>
    </mc:Choice>
    <mc:Fallback xmlns="">
      <p:transition spd="slow" advTm="88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Proposed Solutions</a:t>
            </a:r>
            <a:endParaRPr lang="en-US" dirty="0"/>
          </a:p>
        </p:txBody>
      </p:sp>
      <p:sp>
        <p:nvSpPr>
          <p:cNvPr id="3" name="内容占位符 2"/>
          <p:cNvSpPr>
            <a:spLocks noGrp="1"/>
          </p:cNvSpPr>
          <p:nvPr>
            <p:ph idx="1"/>
          </p:nvPr>
        </p:nvSpPr>
        <p:spPr/>
        <p:txBody>
          <a:bodyPr/>
          <a:lstStyle/>
          <a:p>
            <a:r>
              <a:rPr lang="en-US" dirty="0" smtClean="0"/>
              <a:t>Design rule check and fix</a:t>
            </a:r>
            <a:endParaRPr lang="en-US" dirty="0"/>
          </a:p>
        </p:txBody>
      </p:sp>
      <p:grpSp>
        <p:nvGrpSpPr>
          <p:cNvPr id="5" name="组合 4"/>
          <p:cNvGrpSpPr>
            <a:grpSpLocks noChangeAspect="1"/>
          </p:cNvGrpSpPr>
          <p:nvPr/>
        </p:nvGrpSpPr>
        <p:grpSpPr>
          <a:xfrm>
            <a:off x="1115616" y="1602767"/>
            <a:ext cx="3206926" cy="1578237"/>
            <a:chOff x="-17462" y="1124744"/>
            <a:chExt cx="9144000" cy="4500072"/>
          </a:xfrm>
        </p:grpSpPr>
        <p:sp>
          <p:nvSpPr>
            <p:cNvPr id="114" name="矩形 39"/>
            <p:cNvSpPr/>
            <p:nvPr/>
          </p:nvSpPr>
          <p:spPr>
            <a:xfrm>
              <a:off x="2778362" y="3032528"/>
              <a:ext cx="3638422" cy="2484704"/>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a:off x="7315733" y="1929103"/>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4266506" y="1124744"/>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5450090" y="2281612"/>
              <a:ext cx="3096344" cy="457200"/>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539552" y="2277879"/>
              <a:ext cx="3096344" cy="457200"/>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969935" y="3032528"/>
              <a:ext cx="548640" cy="2592288"/>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17462" y="1534328"/>
              <a:ext cx="914400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17462" y="2447968"/>
              <a:ext cx="914400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p:nvSpPr>
          <p:spPr>
            <a:xfrm>
              <a:off x="-17462" y="3361608"/>
              <a:ext cx="914400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p:cNvSpPr/>
            <p:nvPr/>
          </p:nvSpPr>
          <p:spPr>
            <a:xfrm>
              <a:off x="-17462" y="4275248"/>
              <a:ext cx="914400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p:nvSpPr>
          <p:spPr>
            <a:xfrm>
              <a:off x="-17462" y="5188888"/>
              <a:ext cx="914400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a:grpSpLocks noChangeAspect="1"/>
          </p:cNvGrpSpPr>
          <p:nvPr/>
        </p:nvGrpSpPr>
        <p:grpSpPr>
          <a:xfrm>
            <a:off x="4988329" y="1569550"/>
            <a:ext cx="2800089" cy="1573722"/>
            <a:chOff x="539552" y="1124744"/>
            <a:chExt cx="8006882" cy="4500072"/>
          </a:xfrm>
        </p:grpSpPr>
        <p:grpSp>
          <p:nvGrpSpPr>
            <p:cNvPr id="94" name="组合 93"/>
            <p:cNvGrpSpPr/>
            <p:nvPr/>
          </p:nvGrpSpPr>
          <p:grpSpPr>
            <a:xfrm>
              <a:off x="539552" y="1124744"/>
              <a:ext cx="8006882" cy="4500072"/>
              <a:chOff x="539552" y="1124744"/>
              <a:chExt cx="8006882" cy="4500072"/>
            </a:xfrm>
          </p:grpSpPr>
          <p:sp>
            <p:nvSpPr>
              <p:cNvPr id="96" name="矩形 39"/>
              <p:cNvSpPr/>
              <p:nvPr/>
            </p:nvSpPr>
            <p:spPr>
              <a:xfrm>
                <a:off x="2778362" y="3032528"/>
                <a:ext cx="3638422" cy="2484704"/>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7315733" y="1929103"/>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4266506" y="1124744"/>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5450090" y="2281612"/>
                <a:ext cx="3096344" cy="457200"/>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539552" y="2277879"/>
                <a:ext cx="3096344" cy="457200"/>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969935" y="3032528"/>
                <a:ext cx="548640" cy="2592288"/>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971600" y="3361608"/>
                <a:ext cx="546975"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4266322" y="153432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4266506" y="2447968"/>
                <a:ext cx="548456"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4266506"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971600" y="4275248"/>
                <a:ext cx="546975"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2778363" y="5188888"/>
                <a:ext cx="3638422"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2778362" y="427524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5868144" y="427524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a:off x="7315732" y="4273980"/>
                <a:ext cx="548641"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969935" y="518888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7315733"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a:off x="2778362"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矩形 94"/>
            <p:cNvSpPr/>
            <p:nvPr/>
          </p:nvSpPr>
          <p:spPr>
            <a:xfrm>
              <a:off x="683567" y="3250467"/>
              <a:ext cx="7488833" cy="61058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2546960" y="3212976"/>
            <a:ext cx="489236" cy="369332"/>
          </a:xfrm>
          <a:prstGeom prst="rect">
            <a:avLst/>
          </a:prstGeom>
          <a:noFill/>
        </p:spPr>
        <p:txBody>
          <a:bodyPr wrap="none" rtlCol="0">
            <a:spAutoFit/>
          </a:bodyPr>
          <a:lstStyle/>
          <a:p>
            <a:r>
              <a:rPr lang="en-US" altLang="zh-CN" dirty="0" smtClean="0">
                <a:latin typeface="Cambria Math" panose="02040503050406030204" pitchFamily="18" charset="0"/>
                <a:ea typeface="Cambria Math" panose="02040503050406030204" pitchFamily="18" charset="0"/>
                <a:cs typeface="Times New Roman" pitchFamily="18" charset="0"/>
              </a:rPr>
              <a:t>(a)</a:t>
            </a:r>
            <a:endParaRPr lang="zh-CN" altLang="en-US" dirty="0">
              <a:latin typeface="Cambria Math" panose="02040503050406030204" pitchFamily="18" charset="0"/>
              <a:cs typeface="Times New Roman" pitchFamily="18" charset="0"/>
            </a:endParaRPr>
          </a:p>
        </p:txBody>
      </p:sp>
      <p:sp>
        <p:nvSpPr>
          <p:cNvPr id="8" name="TextBox 7"/>
          <p:cNvSpPr txBox="1"/>
          <p:nvPr/>
        </p:nvSpPr>
        <p:spPr>
          <a:xfrm>
            <a:off x="6198219" y="3212976"/>
            <a:ext cx="503664" cy="369332"/>
          </a:xfrm>
          <a:prstGeom prst="rect">
            <a:avLst/>
          </a:prstGeom>
          <a:noFill/>
        </p:spPr>
        <p:txBody>
          <a:bodyPr wrap="none" rtlCol="0">
            <a:spAutoFit/>
          </a:bodyPr>
          <a:lstStyle/>
          <a:p>
            <a:r>
              <a:rPr lang="en-US" altLang="zh-CN" dirty="0" smtClean="0">
                <a:latin typeface="Cambria Math" panose="02040503050406030204" pitchFamily="18" charset="0"/>
                <a:ea typeface="Cambria Math" panose="02040503050406030204" pitchFamily="18" charset="0"/>
                <a:cs typeface="Times New Roman" pitchFamily="18" charset="0"/>
              </a:rPr>
              <a:t>(b)</a:t>
            </a:r>
            <a:endParaRPr lang="zh-CN" altLang="en-US" dirty="0">
              <a:latin typeface="Cambria Math" panose="02040503050406030204" pitchFamily="18" charset="0"/>
              <a:cs typeface="Times New Roman" pitchFamily="18" charset="0"/>
            </a:endParaRPr>
          </a:p>
        </p:txBody>
      </p:sp>
      <p:sp>
        <p:nvSpPr>
          <p:cNvPr id="9" name="TextBox 8"/>
          <p:cNvSpPr txBox="1"/>
          <p:nvPr/>
        </p:nvSpPr>
        <p:spPr>
          <a:xfrm>
            <a:off x="2546960" y="5367620"/>
            <a:ext cx="478016" cy="369332"/>
          </a:xfrm>
          <a:prstGeom prst="rect">
            <a:avLst/>
          </a:prstGeom>
          <a:noFill/>
        </p:spPr>
        <p:txBody>
          <a:bodyPr wrap="none" rtlCol="0">
            <a:spAutoFit/>
          </a:bodyPr>
          <a:lstStyle/>
          <a:p>
            <a:r>
              <a:rPr lang="en-US" altLang="zh-CN" dirty="0" smtClean="0">
                <a:latin typeface="Cambria Math" panose="02040503050406030204" pitchFamily="18" charset="0"/>
                <a:ea typeface="Cambria Math" panose="02040503050406030204" pitchFamily="18" charset="0"/>
                <a:cs typeface="Times New Roman" pitchFamily="18" charset="0"/>
              </a:rPr>
              <a:t>(c)</a:t>
            </a:r>
            <a:endParaRPr lang="zh-CN" altLang="en-US" dirty="0">
              <a:latin typeface="Cambria Math" panose="02040503050406030204" pitchFamily="18" charset="0"/>
              <a:cs typeface="Times New Roman" pitchFamily="18" charset="0"/>
            </a:endParaRPr>
          </a:p>
        </p:txBody>
      </p:sp>
      <p:sp>
        <p:nvSpPr>
          <p:cNvPr id="10" name="TextBox 9"/>
          <p:cNvSpPr txBox="1"/>
          <p:nvPr/>
        </p:nvSpPr>
        <p:spPr>
          <a:xfrm>
            <a:off x="6198219" y="5367620"/>
            <a:ext cx="505267" cy="369332"/>
          </a:xfrm>
          <a:prstGeom prst="rect">
            <a:avLst/>
          </a:prstGeom>
          <a:noFill/>
        </p:spPr>
        <p:txBody>
          <a:bodyPr wrap="none" rtlCol="0">
            <a:spAutoFit/>
          </a:bodyPr>
          <a:lstStyle/>
          <a:p>
            <a:r>
              <a:rPr lang="en-US" altLang="zh-CN" dirty="0" smtClean="0">
                <a:latin typeface="Cambria Math" panose="02040503050406030204" pitchFamily="18" charset="0"/>
                <a:ea typeface="Cambria Math" panose="02040503050406030204" pitchFamily="18" charset="0"/>
                <a:cs typeface="Times New Roman" pitchFamily="18" charset="0"/>
              </a:rPr>
              <a:t>(d)</a:t>
            </a:r>
            <a:endParaRPr lang="zh-CN" altLang="en-US" dirty="0">
              <a:latin typeface="Cambria Math" panose="02040503050406030204" pitchFamily="18" charset="0"/>
              <a:cs typeface="Times New Roman" pitchFamily="18" charset="0"/>
            </a:endParaRPr>
          </a:p>
        </p:txBody>
      </p:sp>
      <p:grpSp>
        <p:nvGrpSpPr>
          <p:cNvPr id="11" name="组合 10"/>
          <p:cNvGrpSpPr/>
          <p:nvPr/>
        </p:nvGrpSpPr>
        <p:grpSpPr>
          <a:xfrm>
            <a:off x="1769172" y="5805412"/>
            <a:ext cx="1724341" cy="369332"/>
            <a:chOff x="1679653" y="5624109"/>
            <a:chExt cx="2346281" cy="502544"/>
          </a:xfrm>
        </p:grpSpPr>
        <p:sp>
          <p:nvSpPr>
            <p:cNvPr id="92" name="矩形 91"/>
            <p:cNvSpPr/>
            <p:nvPr/>
          </p:nvSpPr>
          <p:spPr>
            <a:xfrm>
              <a:off x="1679653" y="5710925"/>
              <a:ext cx="598565" cy="288032"/>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TextBox 92"/>
            <p:cNvSpPr txBox="1"/>
            <p:nvPr/>
          </p:nvSpPr>
          <p:spPr>
            <a:xfrm>
              <a:off x="2296957" y="5624109"/>
              <a:ext cx="1728977"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Metal-1 pin</a:t>
              </a:r>
              <a:endParaRPr lang="zh-CN" altLang="en-US" dirty="0">
                <a:latin typeface="Calibri" panose="020F0502020204030204" pitchFamily="34" charset="0"/>
                <a:cs typeface="Times New Roman" pitchFamily="18" charset="0"/>
              </a:endParaRPr>
            </a:p>
          </p:txBody>
        </p:sp>
      </p:grpSp>
      <p:grpSp>
        <p:nvGrpSpPr>
          <p:cNvPr id="12" name="组合 11"/>
          <p:cNvGrpSpPr/>
          <p:nvPr/>
        </p:nvGrpSpPr>
        <p:grpSpPr>
          <a:xfrm>
            <a:off x="4981377" y="6300028"/>
            <a:ext cx="2343268" cy="369332"/>
            <a:chOff x="5382373" y="5624109"/>
            <a:chExt cx="3188443" cy="502544"/>
          </a:xfrm>
        </p:grpSpPr>
        <p:sp>
          <p:nvSpPr>
            <p:cNvPr id="90" name="矩形 89"/>
            <p:cNvSpPr/>
            <p:nvPr/>
          </p:nvSpPr>
          <p:spPr>
            <a:xfrm>
              <a:off x="5382373" y="5710925"/>
              <a:ext cx="598565" cy="288032"/>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a:off x="6007059" y="5624109"/>
              <a:ext cx="2563757"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Metal-2 extension</a:t>
              </a:r>
              <a:endParaRPr lang="zh-CN" altLang="en-US" dirty="0">
                <a:latin typeface="Calibri" panose="020F0502020204030204" pitchFamily="34" charset="0"/>
                <a:cs typeface="Times New Roman" pitchFamily="18" charset="0"/>
              </a:endParaRPr>
            </a:p>
          </p:txBody>
        </p:sp>
      </p:grpSp>
      <p:grpSp>
        <p:nvGrpSpPr>
          <p:cNvPr id="13" name="组合 12"/>
          <p:cNvGrpSpPr/>
          <p:nvPr/>
        </p:nvGrpSpPr>
        <p:grpSpPr>
          <a:xfrm>
            <a:off x="5938880" y="5805412"/>
            <a:ext cx="1877843" cy="369332"/>
            <a:chOff x="1559178" y="6365552"/>
            <a:chExt cx="2555148" cy="502544"/>
          </a:xfrm>
        </p:grpSpPr>
        <p:sp>
          <p:nvSpPr>
            <p:cNvPr id="88" name="矩形 87"/>
            <p:cNvSpPr/>
            <p:nvPr/>
          </p:nvSpPr>
          <p:spPr>
            <a:xfrm>
              <a:off x="1559178" y="6452368"/>
              <a:ext cx="598565" cy="288032"/>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TextBox 88"/>
            <p:cNvSpPr txBox="1"/>
            <p:nvPr/>
          </p:nvSpPr>
          <p:spPr>
            <a:xfrm>
              <a:off x="2172466" y="6365552"/>
              <a:ext cx="1941860"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Routing track</a:t>
              </a:r>
              <a:endParaRPr lang="zh-CN" altLang="en-US" dirty="0">
                <a:latin typeface="Calibri" panose="020F0502020204030204" pitchFamily="34" charset="0"/>
                <a:cs typeface="Times New Roman" pitchFamily="18" charset="0"/>
              </a:endParaRPr>
            </a:p>
          </p:txBody>
        </p:sp>
      </p:grpSp>
      <p:grpSp>
        <p:nvGrpSpPr>
          <p:cNvPr id="14" name="组合 13"/>
          <p:cNvGrpSpPr/>
          <p:nvPr/>
        </p:nvGrpSpPr>
        <p:grpSpPr>
          <a:xfrm>
            <a:off x="4134769" y="5805412"/>
            <a:ext cx="1118382" cy="369332"/>
            <a:chOff x="5366002" y="6221536"/>
            <a:chExt cx="1521763" cy="502544"/>
          </a:xfrm>
        </p:grpSpPr>
        <p:sp>
          <p:nvSpPr>
            <p:cNvPr id="86" name="矩形 85"/>
            <p:cNvSpPr/>
            <p:nvPr/>
          </p:nvSpPr>
          <p:spPr>
            <a:xfrm>
              <a:off x="5366002" y="6308352"/>
              <a:ext cx="598565" cy="288032"/>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5979958" y="6221536"/>
              <a:ext cx="907807"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Via-1</a:t>
              </a:r>
              <a:endParaRPr lang="zh-CN" altLang="en-US" dirty="0">
                <a:latin typeface="Calibri" panose="020F0502020204030204" pitchFamily="34" charset="0"/>
                <a:cs typeface="Times New Roman" pitchFamily="18" charset="0"/>
              </a:endParaRPr>
            </a:p>
          </p:txBody>
        </p:sp>
      </p:grpSp>
      <p:grpSp>
        <p:nvGrpSpPr>
          <p:cNvPr id="15" name="组合 14"/>
          <p:cNvGrpSpPr/>
          <p:nvPr/>
        </p:nvGrpSpPr>
        <p:grpSpPr>
          <a:xfrm>
            <a:off x="1126655" y="3670752"/>
            <a:ext cx="3213587" cy="1607751"/>
            <a:chOff x="122524" y="2858494"/>
            <a:chExt cx="4372671" cy="2187638"/>
          </a:xfrm>
        </p:grpSpPr>
        <p:sp>
          <p:nvSpPr>
            <p:cNvPr id="60" name="矩形 59"/>
            <p:cNvSpPr/>
            <p:nvPr/>
          </p:nvSpPr>
          <p:spPr>
            <a:xfrm>
              <a:off x="3347864" y="2894064"/>
              <a:ext cx="1147331" cy="130205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694511" y="2858494"/>
              <a:ext cx="1190735" cy="94337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a:grpSpLocks noChangeAspect="1"/>
            </p:cNvGrpSpPr>
            <p:nvPr/>
          </p:nvGrpSpPr>
          <p:grpSpPr>
            <a:xfrm>
              <a:off x="122524" y="2919877"/>
              <a:ext cx="4320480" cy="2126255"/>
              <a:chOff x="0" y="1124744"/>
              <a:chExt cx="9144000" cy="4500072"/>
            </a:xfrm>
          </p:grpSpPr>
          <p:sp>
            <p:nvSpPr>
              <p:cNvPr id="63" name="矩形 39"/>
              <p:cNvSpPr/>
              <p:nvPr/>
            </p:nvSpPr>
            <p:spPr>
              <a:xfrm>
                <a:off x="2778362" y="3032528"/>
                <a:ext cx="3638422" cy="2484704"/>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7315733" y="1929103"/>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4266506" y="1124744"/>
                <a:ext cx="548640" cy="2736304"/>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5450090" y="2204864"/>
                <a:ext cx="3096344" cy="533948"/>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539552" y="2204864"/>
                <a:ext cx="3096344" cy="530215"/>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969935" y="3032528"/>
                <a:ext cx="548640" cy="2592288"/>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971600" y="3361608"/>
                <a:ext cx="546975"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4266506" y="2447968"/>
                <a:ext cx="548456"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4266506"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2778363" y="5188888"/>
                <a:ext cx="3638422"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2778362" y="427524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5868144" y="427524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7315732" y="4273980"/>
                <a:ext cx="548641"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969935" y="518888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778362" y="3361608"/>
                <a:ext cx="548640" cy="109384"/>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5607011" y="5013176"/>
                <a:ext cx="3536989"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5868144" y="5188888"/>
                <a:ext cx="548640"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0" y="4076645"/>
                <a:ext cx="1797011"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971600" y="4275248"/>
                <a:ext cx="546975"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7053967" y="3164272"/>
                <a:ext cx="2090033"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7315733" y="3361608"/>
                <a:ext cx="548640"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4063599" y="1336992"/>
                <a:ext cx="5080401" cy="504056"/>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266322" y="1534328"/>
                <a:ext cx="548640" cy="10938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a:off x="4788024" y="3715864"/>
            <a:ext cx="3177641" cy="1562639"/>
            <a:chOff x="4788024" y="2919877"/>
            <a:chExt cx="4323760" cy="2126255"/>
          </a:xfrm>
        </p:grpSpPr>
        <p:sp>
          <p:nvSpPr>
            <p:cNvPr id="34" name="矩形 33"/>
            <p:cNvSpPr/>
            <p:nvPr/>
          </p:nvSpPr>
          <p:spPr>
            <a:xfrm>
              <a:off x="6803920" y="2919877"/>
              <a:ext cx="259229" cy="1292886"/>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940152" y="3020163"/>
              <a:ext cx="3168352" cy="238163"/>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706852" y="3020163"/>
              <a:ext cx="2400456" cy="238163"/>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244660" y="3299931"/>
              <a:ext cx="259229" cy="1292886"/>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363157" y="3883541"/>
              <a:ext cx="1745348" cy="238163"/>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124257" y="3883541"/>
              <a:ext cx="987527" cy="238163"/>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100782" y="3821293"/>
              <a:ext cx="1719131" cy="1174007"/>
            </a:xfrm>
            <a:custGeom>
              <a:avLst/>
              <a:gdLst/>
              <a:ahLst/>
              <a:cxnLst/>
              <a:rect l="l" t="t" r="r" b="b"/>
              <a:pathLst>
                <a:path w="3638422" h="2484704">
                  <a:moveTo>
                    <a:pt x="0" y="0"/>
                  </a:moveTo>
                  <a:lnTo>
                    <a:pt x="548640" y="0"/>
                  </a:lnTo>
                  <a:lnTo>
                    <a:pt x="548640" y="1980648"/>
                  </a:lnTo>
                  <a:lnTo>
                    <a:pt x="3089782" y="1980648"/>
                  </a:lnTo>
                  <a:lnTo>
                    <a:pt x="3089782" y="828520"/>
                  </a:lnTo>
                  <a:lnTo>
                    <a:pt x="3638422" y="828520"/>
                  </a:lnTo>
                  <a:lnTo>
                    <a:pt x="3638422" y="1980648"/>
                  </a:lnTo>
                  <a:lnTo>
                    <a:pt x="3638422" y="2484704"/>
                  </a:lnTo>
                  <a:lnTo>
                    <a:pt x="3089782" y="2484704"/>
                  </a:lnTo>
                  <a:lnTo>
                    <a:pt x="548640" y="2484704"/>
                  </a:lnTo>
                  <a:lnTo>
                    <a:pt x="0" y="2484704"/>
                  </a:lnTo>
                  <a:lnTo>
                    <a:pt x="0" y="1980648"/>
                  </a:lnTo>
                  <a:close/>
                </a:path>
              </a:pathLst>
            </a:cu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363156" y="3431392"/>
              <a:ext cx="1745348" cy="252287"/>
            </a:xfrm>
            <a:prstGeom prst="rect">
              <a:avLst/>
            </a:prstGeom>
            <a:pattFill prst="pct60">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042959" y="3430227"/>
              <a:ext cx="1463002" cy="25052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246312" y="3821293"/>
              <a:ext cx="259229" cy="1224839"/>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247099" y="3976781"/>
              <a:ext cx="258442"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803920" y="3545092"/>
              <a:ext cx="259142"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6803920" y="3976781"/>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6100782" y="4840159"/>
              <a:ext cx="1719131"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6100782" y="4408470"/>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560684" y="4408470"/>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8244659" y="4407871"/>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5246312" y="4840159"/>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6100782" y="3976781"/>
              <a:ext cx="259229" cy="51683"/>
            </a:xfrm>
            <a:prstGeom prst="rect">
              <a:avLst/>
            </a:prstGeom>
            <a:pattFill prst="wdUpDiag">
              <a:fgClr>
                <a:srgbClr val="FF99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7452320" y="4757136"/>
              <a:ext cx="1656184" cy="23816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560684" y="4840159"/>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4788024" y="4314631"/>
              <a:ext cx="765284" cy="238163"/>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5247099" y="4408470"/>
              <a:ext cx="258442"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8244660" y="3976781"/>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803833" y="3113403"/>
              <a:ext cx="259229" cy="5168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7363157" y="3431392"/>
              <a:ext cx="1463002" cy="252287"/>
            </a:xfrm>
            <a:prstGeom prst="rect">
              <a:avLst/>
            </a:prstGeom>
            <a:solidFill>
              <a:srgbClr val="FF9999"/>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379439" y="6300028"/>
            <a:ext cx="1843771" cy="369332"/>
            <a:chOff x="5382373" y="5624109"/>
            <a:chExt cx="2508786" cy="502544"/>
          </a:xfrm>
        </p:grpSpPr>
        <p:sp>
          <p:nvSpPr>
            <p:cNvPr id="32" name="矩形 31"/>
            <p:cNvSpPr/>
            <p:nvPr/>
          </p:nvSpPr>
          <p:spPr>
            <a:xfrm>
              <a:off x="5382373" y="5710925"/>
              <a:ext cx="598565" cy="288032"/>
            </a:xfrm>
            <a:prstGeom prst="rect">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007058" y="5624109"/>
              <a:ext cx="1884101" cy="502544"/>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Metal-2 wire</a:t>
              </a:r>
              <a:endParaRPr lang="zh-CN" altLang="en-US" dirty="0">
                <a:latin typeface="Calibri" panose="020F0502020204030204" pitchFamily="34" charset="0"/>
                <a:cs typeface="Times New Roman" pitchFamily="18" charset="0"/>
              </a:endParaRPr>
            </a:p>
          </p:txBody>
        </p:sp>
      </p:grpSp>
      <p:sp>
        <p:nvSpPr>
          <p:cNvPr id="18" name="TextBox 17"/>
          <p:cNvSpPr txBox="1"/>
          <p:nvPr/>
        </p:nvSpPr>
        <p:spPr>
          <a:xfrm>
            <a:off x="4851957" y="1556792"/>
            <a:ext cx="1539684" cy="355731"/>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Cell connection</a:t>
            </a:r>
            <a:endParaRPr lang="zh-CN" altLang="en-US" sz="1600" dirty="0">
              <a:latin typeface="Calibri" panose="020F0502020204030204" pitchFamily="34" charset="0"/>
              <a:cs typeface="Times New Roman" pitchFamily="18" charset="0"/>
            </a:endParaRPr>
          </a:p>
        </p:txBody>
      </p:sp>
      <p:sp>
        <p:nvSpPr>
          <p:cNvPr id="19" name="TextBox 18"/>
          <p:cNvSpPr txBox="1"/>
          <p:nvPr/>
        </p:nvSpPr>
        <p:spPr>
          <a:xfrm>
            <a:off x="6733596" y="1576018"/>
            <a:ext cx="952390" cy="355731"/>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Hit Point</a:t>
            </a:r>
            <a:endParaRPr lang="zh-CN" altLang="en-US" sz="1600" dirty="0">
              <a:latin typeface="Calibri" panose="020F0502020204030204" pitchFamily="34" charset="0"/>
              <a:cs typeface="Times New Roman" pitchFamily="18" charset="0"/>
            </a:endParaRPr>
          </a:p>
        </p:txBody>
      </p:sp>
      <p:cxnSp>
        <p:nvCxnSpPr>
          <p:cNvPr id="20" name="直接箭头连接符 19"/>
          <p:cNvCxnSpPr/>
          <p:nvPr/>
        </p:nvCxnSpPr>
        <p:spPr>
          <a:xfrm flipV="1">
            <a:off x="5529741" y="1805735"/>
            <a:ext cx="0" cy="170560"/>
          </a:xfrm>
          <a:prstGeom prst="straightConnector1">
            <a:avLst/>
          </a:prstGeom>
          <a:ln w="25400">
            <a:solidFill>
              <a:schemeClr val="tx1"/>
            </a:solidFill>
            <a:headEnd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03" idx="3"/>
          </p:cNvCxnSpPr>
          <p:nvPr/>
        </p:nvCxnSpPr>
        <p:spPr>
          <a:xfrm>
            <a:off x="6483484" y="1731912"/>
            <a:ext cx="262598" cy="0"/>
          </a:xfrm>
          <a:prstGeom prst="straightConnector1">
            <a:avLst/>
          </a:prstGeom>
          <a:ln w="25400">
            <a:solidFill>
              <a:schemeClr val="tx1"/>
            </a:solidFill>
            <a:headEnd w="lg" len="lg"/>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18154" y="3304435"/>
            <a:ext cx="1076626" cy="355731"/>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Pin access</a:t>
            </a:r>
            <a:endParaRPr lang="zh-CN" altLang="en-US" sz="1600" dirty="0">
              <a:latin typeface="Calibri" panose="020F0502020204030204" pitchFamily="34" charset="0"/>
              <a:cs typeface="Times New Roman" pitchFamily="18" charset="0"/>
            </a:endParaRPr>
          </a:p>
        </p:txBody>
      </p:sp>
      <p:cxnSp>
        <p:nvCxnSpPr>
          <p:cNvPr id="23" name="直接箭头连接符 22"/>
          <p:cNvCxnSpPr/>
          <p:nvPr/>
        </p:nvCxnSpPr>
        <p:spPr>
          <a:xfrm flipV="1">
            <a:off x="3975369" y="3551937"/>
            <a:ext cx="0" cy="237629"/>
          </a:xfrm>
          <a:prstGeom prst="straightConnector1">
            <a:avLst/>
          </a:prstGeom>
          <a:ln w="25400">
            <a:solidFill>
              <a:schemeClr val="tx1"/>
            </a:solidFill>
            <a:headEnd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106646" y="2437682"/>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741388" y="2437682"/>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6261564" y="2437682"/>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7321904" y="2437682"/>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1439045" y="4666039"/>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3129603" y="4991708"/>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3630980" y="4359360"/>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2572145" y="3725197"/>
            <a:ext cx="262598" cy="0"/>
          </a:xfrm>
          <a:prstGeom prst="straightConnector1">
            <a:avLst/>
          </a:prstGeom>
          <a:ln w="25400">
            <a:solidFill>
              <a:srgbClr val="FFFF00"/>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827627"/>
      </p:ext>
    </p:extLst>
  </p:cSld>
  <p:clrMapOvr>
    <a:masterClrMapping/>
  </p:clrMapOvr>
  <mc:AlternateContent xmlns:mc="http://schemas.openxmlformats.org/markup-compatibility/2006" xmlns:p14="http://schemas.microsoft.com/office/powerpoint/2010/main">
    <mc:Choice Requires="p14">
      <p:transition spd="slow" p14:dur="2000" advTm="885"/>
    </mc:Choice>
    <mc:Fallback xmlns="">
      <p:transition spd="slow" advTm="88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Need of Double Patterning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Beyond Single Patterning</a:t>
                </a:r>
              </a:p>
              <a:p>
                <a:pPr lvl="1"/>
                <a:r>
                  <a:rPr lang="en-US" altLang="zh-CN" dirty="0"/>
                  <a:t>Technology scaling: </a:t>
                </a:r>
                <a:endParaRPr lang="en-US" altLang="zh-CN" dirty="0" smtClean="0"/>
              </a:p>
              <a:p>
                <a:pPr lvl="2"/>
                <a:r>
                  <a:rPr lang="en-US" altLang="zh-CN" dirty="0" smtClean="0"/>
                  <a:t>14nm </a:t>
                </a:r>
                <a:r>
                  <a:rPr lang="en-US" altLang="zh-CN" dirty="0"/>
                  <a:t>node </a:t>
                </a:r>
                <a:r>
                  <a:rPr lang="en-US" altLang="zh-CN" dirty="0" smtClean="0"/>
                  <a:t>- </a:t>
                </a:r>
                <a:r>
                  <a:rPr lang="en-US" altLang="zh-CN" dirty="0"/>
                  <a:t>64nm </a:t>
                </a:r>
                <a:r>
                  <a:rPr lang="en-US" altLang="zh-CN" dirty="0" smtClean="0"/>
                  <a:t>Metal-2 pitch</a:t>
                </a:r>
              </a:p>
              <a:p>
                <a:pPr lvl="2"/>
                <a:r>
                  <a:rPr lang="en-US" altLang="zh-CN" dirty="0" smtClean="0"/>
                  <a:t>10nm node - 48nm Metal-2 pitch </a:t>
                </a:r>
                <a:r>
                  <a:rPr lang="en-US" altLang="zh-CN" dirty="0" smtClean="0">
                    <a:sym typeface="Wingdings" pitchFamily="2" charset="2"/>
                  </a:rPr>
                  <a:t> </a:t>
                </a:r>
                <a:endParaRPr lang="en-US" altLang="zh-CN" dirty="0"/>
              </a:p>
              <a:p>
                <a:pPr lvl="1"/>
                <a:r>
                  <a:rPr lang="en-US" altLang="zh-CN" dirty="0"/>
                  <a:t>Resolution of </a:t>
                </a:r>
                <a:r>
                  <a:rPr lang="en-US" altLang="zh-CN" dirty="0" err="1"/>
                  <a:t>litho</a:t>
                </a:r>
                <a:r>
                  <a:rPr lang="en-US" altLang="zh-CN" dirty="0"/>
                  <a:t>-tools</a:t>
                </a:r>
                <a:r>
                  <a:rPr lang="en-US" altLang="zh-CN" dirty="0" smtClean="0"/>
                  <a:t>: </a:t>
                </a:r>
                <a14:m>
                  <m:oMath xmlns:m="http://schemas.openxmlformats.org/officeDocument/2006/math">
                    <m:r>
                      <m:rPr>
                        <m:sty m:val="p"/>
                      </m:rPr>
                      <a:rPr lang="en-US" altLang="zh-CN">
                        <a:latin typeface="Cambria Math"/>
                      </a:rPr>
                      <m:t>CD</m:t>
                    </m:r>
                    <m:r>
                      <a:rPr lang="en-US" altLang="zh-CN" i="1">
                        <a:latin typeface="Cambria Math"/>
                      </a:rPr>
                      <m:t>=</m:t>
                    </m:r>
                    <m:sSub>
                      <m:sSubPr>
                        <m:ctrlPr>
                          <a:rPr lang="en-US" altLang="zh-CN" i="1">
                            <a:latin typeface="Cambria Math"/>
                          </a:rPr>
                        </m:ctrlPr>
                      </m:sSubPr>
                      <m:e>
                        <m:r>
                          <a:rPr lang="en-US" altLang="zh-CN" i="1">
                            <a:latin typeface="Cambria Math"/>
                          </a:rPr>
                          <m:t>𝑘</m:t>
                        </m:r>
                      </m:e>
                      <m:sub>
                        <m:r>
                          <a:rPr lang="en-US" altLang="zh-CN" i="1">
                            <a:latin typeface="Cambria Math"/>
                          </a:rPr>
                          <m:t>1</m:t>
                        </m:r>
                      </m:sub>
                    </m:sSub>
                    <m:r>
                      <a:rPr lang="en-US" altLang="zh-CN" i="1">
                        <a:latin typeface="Cambria Math"/>
                      </a:rPr>
                      <m:t>∗</m:t>
                    </m:r>
                    <m:f>
                      <m:fPr>
                        <m:ctrlPr>
                          <a:rPr lang="en-US" altLang="zh-CN" i="1">
                            <a:latin typeface="Cambria Math"/>
                          </a:rPr>
                        </m:ctrlPr>
                      </m:fPr>
                      <m:num>
                        <m:r>
                          <a:rPr lang="zh-CN" altLang="en-US" i="1">
                            <a:latin typeface="Cambria Math"/>
                          </a:rPr>
                          <m:t>𝜆</m:t>
                        </m:r>
                      </m:num>
                      <m:den>
                        <m:r>
                          <a:rPr lang="en-US" altLang="zh-CN" i="1">
                            <a:latin typeface="Cambria Math"/>
                          </a:rPr>
                          <m:t>𝑁𝐴</m:t>
                        </m:r>
                      </m:den>
                    </m:f>
                    <m:r>
                      <a:rPr lang="en-US" altLang="zh-CN" i="1">
                        <a:latin typeface="Cambria Math"/>
                        <a:ea typeface="Cambria Math"/>
                      </a:rPr>
                      <m:t>≈</m:t>
                    </m:r>
                    <m:r>
                      <a:rPr lang="en-US" altLang="zh-CN" b="0" i="1" smtClean="0">
                        <a:latin typeface="Cambria Math"/>
                        <a:ea typeface="Cambria Math"/>
                      </a:rPr>
                      <m:t>4</m:t>
                    </m:r>
                    <m:r>
                      <a:rPr lang="en-US" altLang="zh-CN" i="1">
                        <a:latin typeface="Cambria Math"/>
                        <a:ea typeface="Cambria Math"/>
                      </a:rPr>
                      <m:t>0</m:t>
                    </m:r>
                    <m:r>
                      <a:rPr lang="en-US" altLang="zh-CN" i="1">
                        <a:latin typeface="Cambria Math"/>
                        <a:ea typeface="Cambria Math"/>
                      </a:rPr>
                      <m:t>𝑛𝑚</m:t>
                    </m:r>
                  </m:oMath>
                </a14:m>
                <a:endParaRPr lang="en-US" altLang="zh-CN" dirty="0" smtClean="0"/>
              </a:p>
              <a:p>
                <a:r>
                  <a:rPr lang="en-US" altLang="zh-CN" dirty="0" smtClean="0"/>
                  <a:t>Double Patterning - pitch splitting</a:t>
                </a:r>
              </a:p>
              <a:p>
                <a:pPr lvl="1"/>
                <a:r>
                  <a:rPr lang="en-US" altLang="zh-CN" dirty="0" smtClean="0"/>
                  <a:t>Layout decomposition: split one layer into two masks</a:t>
                </a:r>
              </a:p>
              <a:p>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143"/>
                </a:stretch>
              </a:blipFill>
            </p:spPr>
            <p:txBody>
              <a:bodyPr/>
              <a:lstStyle/>
              <a:p>
                <a:r>
                  <a:rPr lang="en-US">
                    <a:noFill/>
                  </a:rPr>
                  <a:t> </a:t>
                </a:r>
              </a:p>
            </p:txBody>
          </p:sp>
        </mc:Fallback>
      </mc:AlternateContent>
      <p:grpSp>
        <p:nvGrpSpPr>
          <p:cNvPr id="5" name="组合 4"/>
          <p:cNvGrpSpPr/>
          <p:nvPr/>
        </p:nvGrpSpPr>
        <p:grpSpPr>
          <a:xfrm>
            <a:off x="1259632" y="4478125"/>
            <a:ext cx="6696744" cy="1646755"/>
            <a:chOff x="1259632" y="4478125"/>
            <a:chExt cx="6696744" cy="1646755"/>
          </a:xfrm>
        </p:grpSpPr>
        <p:grpSp>
          <p:nvGrpSpPr>
            <p:cNvPr id="32" name="组合 31"/>
            <p:cNvGrpSpPr/>
            <p:nvPr/>
          </p:nvGrpSpPr>
          <p:grpSpPr>
            <a:xfrm>
              <a:off x="1259632" y="4478125"/>
              <a:ext cx="2891358" cy="1646755"/>
              <a:chOff x="1386135" y="4478125"/>
              <a:chExt cx="2891358" cy="1646755"/>
            </a:xfrm>
          </p:grpSpPr>
          <p:grpSp>
            <p:nvGrpSpPr>
              <p:cNvPr id="7" name="组合 6"/>
              <p:cNvGrpSpPr/>
              <p:nvPr/>
            </p:nvGrpSpPr>
            <p:grpSpPr>
              <a:xfrm>
                <a:off x="1541618" y="4478125"/>
                <a:ext cx="2735875" cy="1301423"/>
                <a:chOff x="422252" y="4343400"/>
                <a:chExt cx="3575100" cy="1828800"/>
              </a:xfrm>
            </p:grpSpPr>
            <p:sp>
              <p:nvSpPr>
                <p:cNvPr id="28" name="矩形 27"/>
                <p:cNvSpPr/>
                <p:nvPr/>
              </p:nvSpPr>
              <p:spPr bwMode="auto">
                <a:xfrm>
                  <a:off x="422252" y="4343400"/>
                  <a:ext cx="374697"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9" name="矩形 28"/>
                <p:cNvSpPr/>
                <p:nvPr/>
              </p:nvSpPr>
              <p:spPr bwMode="auto">
                <a:xfrm>
                  <a:off x="1489052" y="4343400"/>
                  <a:ext cx="374697"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30" name="矩形 29"/>
                <p:cNvSpPr/>
                <p:nvPr/>
              </p:nvSpPr>
              <p:spPr bwMode="auto">
                <a:xfrm>
                  <a:off x="2555853" y="4343400"/>
                  <a:ext cx="374697"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31" name="矩形 30"/>
                <p:cNvSpPr/>
                <p:nvPr/>
              </p:nvSpPr>
              <p:spPr bwMode="auto">
                <a:xfrm>
                  <a:off x="3622655" y="4343400"/>
                  <a:ext cx="374697"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nvGrpSpPr>
              <p:cNvPr id="8" name="组合 7"/>
              <p:cNvGrpSpPr/>
              <p:nvPr/>
            </p:nvGrpSpPr>
            <p:grpSpPr>
              <a:xfrm>
                <a:off x="1386135" y="5610092"/>
                <a:ext cx="1406794" cy="514788"/>
                <a:chOff x="219075" y="5943600"/>
                <a:chExt cx="1838325" cy="723397"/>
              </a:xfrm>
            </p:grpSpPr>
            <p:grpSp>
              <p:nvGrpSpPr>
                <p:cNvPr id="22" name="组合 21"/>
                <p:cNvGrpSpPr/>
                <p:nvPr/>
              </p:nvGrpSpPr>
              <p:grpSpPr>
                <a:xfrm>
                  <a:off x="219075" y="5943600"/>
                  <a:ext cx="1838325" cy="685800"/>
                  <a:chOff x="219075" y="5943600"/>
                  <a:chExt cx="1838325" cy="685800"/>
                </a:xfrm>
              </p:grpSpPr>
              <p:cxnSp>
                <p:nvCxnSpPr>
                  <p:cNvPr id="24" name="直接连接符 23"/>
                  <p:cNvCxnSpPr/>
                  <p:nvPr/>
                </p:nvCxnSpPr>
                <p:spPr bwMode="auto">
                  <a:xfrm>
                    <a:off x="609600" y="5943600"/>
                    <a:ext cx="0" cy="68580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flipH="1">
                    <a:off x="219075" y="6391275"/>
                    <a:ext cx="381000" cy="0"/>
                  </a:xfrm>
                  <a:prstGeom prst="line">
                    <a:avLst/>
                  </a:prstGeom>
                  <a:noFill/>
                  <a:ln w="19050" cap="flat" cmpd="sng" algn="ctr">
                    <a:solidFill>
                      <a:schemeClr val="tx1"/>
                    </a:solidFill>
                    <a:prstDash val="sysDash"/>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flipH="1">
                    <a:off x="1676400" y="5943600"/>
                    <a:ext cx="0" cy="68580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nvCxnSpPr>
                <p:spPr bwMode="auto">
                  <a:xfrm>
                    <a:off x="1676400" y="6391275"/>
                    <a:ext cx="381000" cy="0"/>
                  </a:xfrm>
                  <a:prstGeom prst="line">
                    <a:avLst/>
                  </a:prstGeom>
                  <a:noFill/>
                  <a:ln w="19050" cap="flat" cmpd="sng" algn="ctr">
                    <a:solidFill>
                      <a:schemeClr val="tx1"/>
                    </a:solidFill>
                    <a:prstDash val="sysDash"/>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Box 22"/>
                <p:cNvSpPr txBox="1"/>
                <p:nvPr/>
              </p:nvSpPr>
              <p:spPr>
                <a:xfrm>
                  <a:off x="537092" y="6191250"/>
                  <a:ext cx="1209995" cy="475747"/>
                </a:xfrm>
                <a:prstGeom prst="rect">
                  <a:avLst/>
                </a:prstGeom>
                <a:noFill/>
              </p:spPr>
              <p:txBody>
                <a:bodyPr wrap="none" rtlCol="0">
                  <a:spAutoFit/>
                </a:bodyPr>
                <a:lstStyle/>
                <a:p>
                  <a:r>
                    <a:rPr lang="en-US" altLang="zh-CN" sz="1600" dirty="0" err="1" smtClean="0">
                      <a:latin typeface="Calibri" panose="020F0502020204030204" pitchFamily="34" charset="0"/>
                      <a:cs typeface="Times New Roman" pitchFamily="18" charset="0"/>
                    </a:rPr>
                    <a:t>MinPitch</a:t>
                  </a:r>
                  <a:endParaRPr lang="zh-CN" altLang="en-US" sz="1600" dirty="0">
                    <a:latin typeface="Calibri" panose="020F0502020204030204" pitchFamily="34" charset="0"/>
                    <a:cs typeface="Times New Roman" pitchFamily="18" charset="0"/>
                  </a:endParaRPr>
                </a:p>
              </p:txBody>
            </p:sp>
          </p:grpSp>
        </p:grpSp>
        <p:grpSp>
          <p:nvGrpSpPr>
            <p:cNvPr id="4" name="组合 3"/>
            <p:cNvGrpSpPr/>
            <p:nvPr/>
          </p:nvGrpSpPr>
          <p:grpSpPr>
            <a:xfrm>
              <a:off x="5217636" y="4478125"/>
              <a:ext cx="2738740" cy="1633198"/>
              <a:chOff x="5217636" y="4478125"/>
              <a:chExt cx="2738740" cy="1633198"/>
            </a:xfrm>
          </p:grpSpPr>
          <p:grpSp>
            <p:nvGrpSpPr>
              <p:cNvPr id="9" name="组合 8"/>
              <p:cNvGrpSpPr/>
              <p:nvPr/>
            </p:nvGrpSpPr>
            <p:grpSpPr>
              <a:xfrm>
                <a:off x="5217636" y="4478125"/>
                <a:ext cx="2738740" cy="1301423"/>
                <a:chOff x="5068579" y="1390650"/>
                <a:chExt cx="3578844" cy="1828800"/>
              </a:xfrm>
            </p:grpSpPr>
            <p:sp>
              <p:nvSpPr>
                <p:cNvPr id="18" name="矩形 17"/>
                <p:cNvSpPr/>
                <p:nvPr/>
              </p:nvSpPr>
              <p:spPr bwMode="auto">
                <a:xfrm>
                  <a:off x="5068579" y="1390650"/>
                  <a:ext cx="378443"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9" name="矩形 18"/>
                <p:cNvSpPr/>
                <p:nvPr/>
              </p:nvSpPr>
              <p:spPr bwMode="auto">
                <a:xfrm>
                  <a:off x="6135378" y="1390650"/>
                  <a:ext cx="378443" cy="1828800"/>
                </a:xfrm>
                <a:prstGeom prst="rect">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0" name="矩形 19"/>
                <p:cNvSpPr/>
                <p:nvPr/>
              </p:nvSpPr>
              <p:spPr bwMode="auto">
                <a:xfrm>
                  <a:off x="7202177" y="1390650"/>
                  <a:ext cx="378443"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1" name="矩形 20"/>
                <p:cNvSpPr/>
                <p:nvPr/>
              </p:nvSpPr>
              <p:spPr bwMode="auto">
                <a:xfrm>
                  <a:off x="8268980" y="1390650"/>
                  <a:ext cx="378443" cy="1828800"/>
                </a:xfrm>
                <a:prstGeom prst="rect">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nvGrpSpPr>
              <p:cNvPr id="10" name="组合 9"/>
              <p:cNvGrpSpPr/>
              <p:nvPr/>
            </p:nvGrpSpPr>
            <p:grpSpPr>
              <a:xfrm>
                <a:off x="5347447" y="5596535"/>
                <a:ext cx="1632755" cy="514788"/>
                <a:chOff x="5238210" y="2952750"/>
                <a:chExt cx="2133600" cy="723397"/>
              </a:xfrm>
            </p:grpSpPr>
            <p:grpSp>
              <p:nvGrpSpPr>
                <p:cNvPr id="12" name="组合 11"/>
                <p:cNvGrpSpPr/>
                <p:nvPr/>
              </p:nvGrpSpPr>
              <p:grpSpPr>
                <a:xfrm>
                  <a:off x="5238210" y="2952750"/>
                  <a:ext cx="2133600" cy="685800"/>
                  <a:chOff x="5486400" y="5905500"/>
                  <a:chExt cx="2133600" cy="685800"/>
                </a:xfrm>
              </p:grpSpPr>
              <p:cxnSp>
                <p:nvCxnSpPr>
                  <p:cNvPr id="15" name="直接连接符 14"/>
                  <p:cNvCxnSpPr/>
                  <p:nvPr/>
                </p:nvCxnSpPr>
                <p:spPr bwMode="auto">
                  <a:xfrm>
                    <a:off x="5486400" y="5905500"/>
                    <a:ext cx="0" cy="68580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flipH="1">
                    <a:off x="7620000" y="5905500"/>
                    <a:ext cx="0" cy="68580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5486400" y="6353175"/>
                    <a:ext cx="381000" cy="0"/>
                  </a:xfrm>
                  <a:prstGeom prst="line">
                    <a:avLst/>
                  </a:prstGeom>
                  <a:noFill/>
                  <a:ln w="19050" cap="flat" cmpd="sng" algn="ctr">
                    <a:solidFill>
                      <a:schemeClr val="tx1"/>
                    </a:solidFill>
                    <a:prstDash val="sysDash"/>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p:cNvSpPr txBox="1"/>
                <p:nvPr/>
              </p:nvSpPr>
              <p:spPr>
                <a:xfrm>
                  <a:off x="5561142" y="3200400"/>
                  <a:ext cx="1480214" cy="475747"/>
                </a:xfrm>
                <a:prstGeom prst="rect">
                  <a:avLst/>
                </a:prstGeom>
                <a:noFill/>
              </p:spPr>
              <p:txBody>
                <a:bodyPr wrap="none" rtlCol="0">
                  <a:spAutoFit/>
                </a:bodyPr>
                <a:lstStyle/>
                <a:p>
                  <a:r>
                    <a:rPr lang="en-US" altLang="zh-CN" sz="1600" dirty="0" smtClean="0">
                      <a:latin typeface="Calibri" panose="020F0502020204030204" pitchFamily="34" charset="0"/>
                      <a:cs typeface="Times New Roman" pitchFamily="18" charset="0"/>
                    </a:rPr>
                    <a:t>2*</a:t>
                  </a:r>
                  <a:r>
                    <a:rPr lang="en-US" altLang="zh-CN" sz="1600" dirty="0" err="1" smtClean="0">
                      <a:latin typeface="Calibri" panose="020F0502020204030204" pitchFamily="34" charset="0"/>
                      <a:cs typeface="Times New Roman" pitchFamily="18" charset="0"/>
                    </a:rPr>
                    <a:t>MinPitch</a:t>
                  </a:r>
                  <a:endParaRPr lang="zh-CN" altLang="en-US" sz="1600" dirty="0">
                    <a:latin typeface="Calibri" panose="020F0502020204030204" pitchFamily="34" charset="0"/>
                    <a:cs typeface="Times New Roman" pitchFamily="18" charset="0"/>
                  </a:endParaRPr>
                </a:p>
              </p:txBody>
            </p:sp>
            <p:cxnSp>
              <p:nvCxnSpPr>
                <p:cNvPr id="14" name="直接连接符 13"/>
                <p:cNvCxnSpPr/>
                <p:nvPr/>
              </p:nvCxnSpPr>
              <p:spPr bwMode="auto">
                <a:xfrm flipH="1">
                  <a:off x="6990810" y="3400425"/>
                  <a:ext cx="381000" cy="0"/>
                </a:xfrm>
                <a:prstGeom prst="line">
                  <a:avLst/>
                </a:prstGeom>
                <a:noFill/>
                <a:ln w="19050" cap="flat" cmpd="sng" algn="ctr">
                  <a:solidFill>
                    <a:schemeClr val="tx1"/>
                  </a:solidFill>
                  <a:prstDash val="sysDash"/>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3" name="右箭头 32"/>
            <p:cNvSpPr/>
            <p:nvPr/>
          </p:nvSpPr>
          <p:spPr bwMode="auto">
            <a:xfrm>
              <a:off x="4525643" y="5029697"/>
              <a:ext cx="360235" cy="214152"/>
            </a:xfrm>
            <a:prstGeom prst="rightArrow">
              <a:avLst>
                <a:gd name="adj1" fmla="val 50000"/>
                <a:gd name="adj2" fmla="val 64110"/>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1602047456"/>
      </p:ext>
    </p:extLst>
  </p:cSld>
  <p:clrMapOvr>
    <a:masterClrMapping/>
  </p:clrMapOvr>
  <mc:AlternateContent xmlns:mc="http://schemas.openxmlformats.org/markup-compatibility/2006" xmlns:p14="http://schemas.microsoft.com/office/powerpoint/2010/main">
    <mc:Choice Requires="p14">
      <p:transition spd="slow" p14:dur="2000" advTm="115348"/>
    </mc:Choice>
    <mc:Fallback xmlns="">
      <p:transition spd="slow" advTm="11534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Proposed solution</a:t>
            </a:r>
            <a:endParaRPr lang="en-US" dirty="0"/>
          </a:p>
        </p:txBody>
      </p:sp>
      <p:sp>
        <p:nvSpPr>
          <p:cNvPr id="3" name="内容占位符 2"/>
          <p:cNvSpPr>
            <a:spLocks noGrp="1"/>
          </p:cNvSpPr>
          <p:nvPr>
            <p:ph idx="1"/>
          </p:nvPr>
        </p:nvSpPr>
        <p:spPr/>
        <p:txBody>
          <a:bodyPr/>
          <a:lstStyle/>
          <a:p>
            <a:endParaRPr lang="en-US" dirty="0"/>
          </a:p>
        </p:txBody>
      </p:sp>
      <p:grpSp>
        <p:nvGrpSpPr>
          <p:cNvPr id="6" name="组合 5"/>
          <p:cNvGrpSpPr/>
          <p:nvPr/>
        </p:nvGrpSpPr>
        <p:grpSpPr>
          <a:xfrm>
            <a:off x="954292" y="1124744"/>
            <a:ext cx="6244817" cy="5128725"/>
            <a:chOff x="954292" y="1505992"/>
            <a:chExt cx="6244817" cy="5128725"/>
          </a:xfrm>
        </p:grpSpPr>
        <p:sp>
          <p:nvSpPr>
            <p:cNvPr id="5" name="矩形 4"/>
            <p:cNvSpPr/>
            <p:nvPr/>
          </p:nvSpPr>
          <p:spPr bwMode="auto">
            <a:xfrm>
              <a:off x="2812856" y="1505992"/>
              <a:ext cx="4386253" cy="4727571"/>
            </a:xfrm>
            <a:prstGeom prst="rect">
              <a:avLst/>
            </a:prstGeom>
            <a:solidFill>
              <a:srgbClr val="3366F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zh-CN" b="1" dirty="0">
                  <a:latin typeface="Arial" charset="0"/>
                  <a:cs typeface="Arial" charset="0"/>
                </a:rPr>
                <a:t>SADP-Aware Pin </a:t>
              </a:r>
              <a:r>
                <a:rPr lang="en-US" altLang="zh-CN" b="1" dirty="0" smtClean="0">
                  <a:latin typeface="Arial" charset="0"/>
                  <a:cs typeface="Arial" charset="0"/>
                </a:rPr>
                <a:t>Access</a:t>
              </a:r>
              <a:endParaRPr lang="zh-CN" altLang="en-US" b="1" dirty="0">
                <a:latin typeface="Arial" charset="0"/>
                <a:cs typeface="Arial" charset="0"/>
              </a:endParaRPr>
            </a:p>
          </p:txBody>
        </p:sp>
        <p:sp>
          <p:nvSpPr>
            <p:cNvPr id="4" name="圆角矩形 3"/>
            <p:cNvSpPr/>
            <p:nvPr/>
          </p:nvSpPr>
          <p:spPr bwMode="auto">
            <a:xfrm>
              <a:off x="2972928" y="4230737"/>
              <a:ext cx="4072694" cy="1837160"/>
            </a:xfrm>
            <a:prstGeom prst="roundRect">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zh-CN" sz="1600" b="1" dirty="0">
                  <a:latin typeface="Times New Roman" pitchFamily="18" charset="0"/>
                  <a:cs typeface="Times New Roman" pitchFamily="18" charset="0"/>
                </a:rPr>
                <a:t>Pin Access </a:t>
              </a:r>
              <a:r>
                <a:rPr lang="en-US" altLang="zh-CN" sz="1600" b="1" dirty="0" smtClean="0">
                  <a:latin typeface="Times New Roman" pitchFamily="18" charset="0"/>
                  <a:cs typeface="Times New Roman" pitchFamily="18" charset="0"/>
                </a:rPr>
                <a:t>Optimization</a:t>
              </a:r>
              <a:endParaRPr lang="zh-CN" altLang="en-US" sz="1600" b="1" dirty="0">
                <a:latin typeface="Times New Roman" pitchFamily="18" charset="0"/>
                <a:cs typeface="Times New Roman" pitchFamily="18" charset="0"/>
              </a:endParaRPr>
            </a:p>
          </p:txBody>
        </p:sp>
        <p:sp>
          <p:nvSpPr>
            <p:cNvPr id="32" name="矩形 31"/>
            <p:cNvSpPr/>
            <p:nvPr/>
          </p:nvSpPr>
          <p:spPr bwMode="auto">
            <a:xfrm>
              <a:off x="2966343" y="1891432"/>
              <a:ext cx="4079279" cy="2212180"/>
            </a:xfrm>
            <a:prstGeom prst="rect">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zh-CN" b="1" dirty="0" smtClean="0">
                  <a:latin typeface="Times New Roman" pitchFamily="18" charset="0"/>
                  <a:cs typeface="Times New Roman" pitchFamily="18" charset="0"/>
                </a:rPr>
                <a:t>PICO</a:t>
              </a:r>
              <a:endParaRPr lang="zh-CN" altLang="en-US" b="1" dirty="0">
                <a:latin typeface="Times New Roman" pitchFamily="18" charset="0"/>
                <a:cs typeface="Times New Roman" pitchFamily="18" charset="0"/>
              </a:endParaRPr>
            </a:p>
          </p:txBody>
        </p:sp>
        <p:grpSp>
          <p:nvGrpSpPr>
            <p:cNvPr id="33" name="组合 32"/>
            <p:cNvGrpSpPr/>
            <p:nvPr/>
          </p:nvGrpSpPr>
          <p:grpSpPr>
            <a:xfrm>
              <a:off x="3349880" y="2242816"/>
              <a:ext cx="3312205" cy="311414"/>
              <a:chOff x="2075030" y="1458685"/>
              <a:chExt cx="5011570" cy="471189"/>
            </a:xfrm>
          </p:grpSpPr>
          <p:sp>
            <p:nvSpPr>
              <p:cNvPr id="43" name="矩形 42"/>
              <p:cNvSpPr/>
              <p:nvPr/>
            </p:nvSpPr>
            <p:spPr bwMode="auto">
              <a:xfrm>
                <a:off x="2075030" y="1458685"/>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44" name="TextBox 43"/>
              <p:cNvSpPr txBox="1"/>
              <p:nvPr/>
            </p:nvSpPr>
            <p:spPr>
              <a:xfrm>
                <a:off x="3023438" y="1464188"/>
                <a:ext cx="3114755" cy="465686"/>
              </a:xfrm>
              <a:prstGeom prst="rect">
                <a:avLst/>
              </a:prstGeom>
              <a:noFill/>
            </p:spPr>
            <p:txBody>
              <a:bodyPr wrap="none" rtlCol="0">
                <a:spAutoFit/>
              </a:bodyPr>
              <a:lstStyle/>
              <a:p>
                <a:r>
                  <a:rPr lang="en-US" altLang="zh-CN" sz="1400" dirty="0" smtClean="0"/>
                  <a:t>1: I/O Pins &amp; Hit Points</a:t>
                </a:r>
                <a:endParaRPr lang="zh-CN" altLang="en-US" sz="1400" dirty="0"/>
              </a:p>
            </p:txBody>
          </p:sp>
        </p:grpSp>
        <p:grpSp>
          <p:nvGrpSpPr>
            <p:cNvPr id="34" name="组合 33"/>
            <p:cNvGrpSpPr/>
            <p:nvPr/>
          </p:nvGrpSpPr>
          <p:grpSpPr>
            <a:xfrm>
              <a:off x="3349880" y="2736926"/>
              <a:ext cx="3312205" cy="311414"/>
              <a:chOff x="2227430" y="5486400"/>
              <a:chExt cx="5011570" cy="471189"/>
            </a:xfrm>
          </p:grpSpPr>
          <p:sp>
            <p:nvSpPr>
              <p:cNvPr id="41" name="矩形 40"/>
              <p:cNvSpPr/>
              <p:nvPr/>
            </p:nvSpPr>
            <p:spPr bwMode="auto">
              <a:xfrm>
                <a:off x="2227430" y="5486400"/>
                <a:ext cx="5011570" cy="457200"/>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42" name="TextBox 41"/>
              <p:cNvSpPr txBox="1"/>
              <p:nvPr/>
            </p:nvSpPr>
            <p:spPr>
              <a:xfrm>
                <a:off x="2380292" y="5491903"/>
                <a:ext cx="4705845" cy="465686"/>
              </a:xfrm>
              <a:prstGeom prst="rect">
                <a:avLst/>
              </a:prstGeom>
              <a:noFill/>
            </p:spPr>
            <p:txBody>
              <a:bodyPr wrap="none" rtlCol="0">
                <a:spAutoFit/>
              </a:bodyPr>
              <a:lstStyle/>
              <a:p>
                <a:pPr algn="ctr"/>
                <a:r>
                  <a:rPr lang="en-US" altLang="zh-CN" sz="1400" dirty="0"/>
                  <a:t>2: Hit Point </a:t>
                </a:r>
                <a:r>
                  <a:rPr lang="en-US" altLang="zh-CN" sz="1400" dirty="0" smtClean="0"/>
                  <a:t>Combination: search tree</a:t>
                </a:r>
                <a:endParaRPr lang="zh-CN" altLang="en-US" sz="1400" dirty="0"/>
              </a:p>
            </p:txBody>
          </p:sp>
        </p:grpSp>
        <p:grpSp>
          <p:nvGrpSpPr>
            <p:cNvPr id="35" name="组合 34"/>
            <p:cNvGrpSpPr/>
            <p:nvPr/>
          </p:nvGrpSpPr>
          <p:grpSpPr>
            <a:xfrm>
              <a:off x="3349880" y="3231034"/>
              <a:ext cx="3312205" cy="311414"/>
              <a:chOff x="2053259" y="4114800"/>
              <a:chExt cx="5011570" cy="471189"/>
            </a:xfrm>
          </p:grpSpPr>
          <p:sp>
            <p:nvSpPr>
              <p:cNvPr id="39" name="矩形 38"/>
              <p:cNvSpPr/>
              <p:nvPr/>
            </p:nvSpPr>
            <p:spPr bwMode="auto">
              <a:xfrm>
                <a:off x="2053259" y="4114800"/>
                <a:ext cx="5011570" cy="457200"/>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40" name="TextBox 39"/>
              <p:cNvSpPr txBox="1"/>
              <p:nvPr/>
            </p:nvSpPr>
            <p:spPr>
              <a:xfrm>
                <a:off x="2161254" y="4120303"/>
                <a:ext cx="4795583" cy="465686"/>
              </a:xfrm>
              <a:prstGeom prst="rect">
                <a:avLst/>
              </a:prstGeom>
              <a:noFill/>
            </p:spPr>
            <p:txBody>
              <a:bodyPr wrap="none" rtlCol="0">
                <a:spAutoFit/>
              </a:bodyPr>
              <a:lstStyle/>
              <a:p>
                <a:pPr algn="ctr"/>
                <a:r>
                  <a:rPr lang="en-US" altLang="zh-CN" sz="1400" dirty="0"/>
                  <a:t>3: </a:t>
                </a:r>
                <a:r>
                  <a:rPr lang="en-US" altLang="zh-CN" sz="1400" dirty="0" smtClean="0"/>
                  <a:t>Backtracking: </a:t>
                </a:r>
                <a:r>
                  <a:rPr lang="en-US" altLang="zh-CN" sz="1400" dirty="0"/>
                  <a:t>r</a:t>
                </a:r>
                <a:r>
                  <a:rPr lang="en-US" altLang="zh-CN" sz="1400" dirty="0" smtClean="0"/>
                  <a:t>educe </a:t>
                </a:r>
                <a:r>
                  <a:rPr lang="en-US" altLang="zh-CN" sz="1400" dirty="0"/>
                  <a:t>s</a:t>
                </a:r>
                <a:r>
                  <a:rPr lang="en-US" altLang="zh-CN" sz="1400" dirty="0" smtClean="0"/>
                  <a:t>earch </a:t>
                </a:r>
                <a:r>
                  <a:rPr lang="en-US" altLang="zh-CN" sz="1400" dirty="0"/>
                  <a:t>s</a:t>
                </a:r>
                <a:r>
                  <a:rPr lang="en-US" altLang="zh-CN" sz="1400" dirty="0" smtClean="0"/>
                  <a:t>pace</a:t>
                </a:r>
                <a:endParaRPr lang="zh-CN" altLang="en-US" sz="1400" dirty="0"/>
              </a:p>
            </p:txBody>
          </p:sp>
        </p:grpSp>
        <p:grpSp>
          <p:nvGrpSpPr>
            <p:cNvPr id="36" name="组合 35"/>
            <p:cNvGrpSpPr/>
            <p:nvPr/>
          </p:nvGrpSpPr>
          <p:grpSpPr>
            <a:xfrm>
              <a:off x="3349880" y="3703300"/>
              <a:ext cx="3312205" cy="311414"/>
              <a:chOff x="2303055" y="5943600"/>
              <a:chExt cx="5011570" cy="471189"/>
            </a:xfrm>
          </p:grpSpPr>
          <p:sp>
            <p:nvSpPr>
              <p:cNvPr id="37" name="矩形 36"/>
              <p:cNvSpPr/>
              <p:nvPr/>
            </p:nvSpPr>
            <p:spPr bwMode="auto">
              <a:xfrm>
                <a:off x="2303055" y="5943600"/>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38" name="TextBox 37"/>
              <p:cNvSpPr txBox="1"/>
              <p:nvPr/>
            </p:nvSpPr>
            <p:spPr>
              <a:xfrm>
                <a:off x="3063686" y="5949103"/>
                <a:ext cx="3490309" cy="465686"/>
              </a:xfrm>
              <a:prstGeom prst="rect">
                <a:avLst/>
              </a:prstGeom>
              <a:noFill/>
            </p:spPr>
            <p:txBody>
              <a:bodyPr wrap="none" rtlCol="0">
                <a:spAutoFit/>
              </a:bodyPr>
              <a:lstStyle/>
              <a:p>
                <a:r>
                  <a:rPr lang="en-US" altLang="zh-CN" sz="1400" dirty="0" smtClean="0"/>
                  <a:t>4: Pin Access Optimization</a:t>
                </a:r>
                <a:endParaRPr lang="zh-CN" altLang="en-US" sz="1400" dirty="0"/>
              </a:p>
            </p:txBody>
          </p:sp>
        </p:grpSp>
        <p:grpSp>
          <p:nvGrpSpPr>
            <p:cNvPr id="23" name="组合 22"/>
            <p:cNvGrpSpPr/>
            <p:nvPr/>
          </p:nvGrpSpPr>
          <p:grpSpPr>
            <a:xfrm>
              <a:off x="3349880" y="5669032"/>
              <a:ext cx="3312205" cy="307777"/>
              <a:chOff x="1890473" y="5976276"/>
              <a:chExt cx="5011570" cy="465686"/>
            </a:xfrm>
          </p:grpSpPr>
          <p:sp>
            <p:nvSpPr>
              <p:cNvPr id="30" name="矩形 29"/>
              <p:cNvSpPr/>
              <p:nvPr/>
            </p:nvSpPr>
            <p:spPr bwMode="auto">
              <a:xfrm>
                <a:off x="1890473" y="5977376"/>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31" name="TextBox 30"/>
              <p:cNvSpPr txBox="1"/>
              <p:nvPr/>
            </p:nvSpPr>
            <p:spPr>
              <a:xfrm>
                <a:off x="3031753" y="5976276"/>
                <a:ext cx="2729011" cy="465686"/>
              </a:xfrm>
              <a:prstGeom prst="rect">
                <a:avLst/>
              </a:prstGeom>
              <a:noFill/>
            </p:spPr>
            <p:txBody>
              <a:bodyPr wrap="none" rtlCol="0">
                <a:spAutoFit/>
              </a:bodyPr>
              <a:lstStyle/>
              <a:p>
                <a:r>
                  <a:rPr lang="en-US" altLang="zh-CN" sz="1400" dirty="0" smtClean="0"/>
                  <a:t>3: MILP optimization</a:t>
                </a:r>
                <a:endParaRPr lang="zh-CN" altLang="en-US" sz="1400" dirty="0"/>
              </a:p>
            </p:txBody>
          </p:sp>
        </p:grpSp>
        <p:grpSp>
          <p:nvGrpSpPr>
            <p:cNvPr id="24" name="组合 23"/>
            <p:cNvGrpSpPr/>
            <p:nvPr/>
          </p:nvGrpSpPr>
          <p:grpSpPr>
            <a:xfrm>
              <a:off x="3381118" y="4676496"/>
              <a:ext cx="3312205" cy="311413"/>
              <a:chOff x="1802145" y="3886200"/>
              <a:chExt cx="5011570" cy="471187"/>
            </a:xfrm>
          </p:grpSpPr>
          <p:sp>
            <p:nvSpPr>
              <p:cNvPr id="28" name="矩形 27"/>
              <p:cNvSpPr/>
              <p:nvPr/>
            </p:nvSpPr>
            <p:spPr bwMode="auto">
              <a:xfrm>
                <a:off x="1802145" y="3886200"/>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9" name="TextBox 28"/>
              <p:cNvSpPr txBox="1"/>
              <p:nvPr/>
            </p:nvSpPr>
            <p:spPr>
              <a:xfrm>
                <a:off x="2083556" y="3891701"/>
                <a:ext cx="4448746" cy="465686"/>
              </a:xfrm>
              <a:prstGeom prst="rect">
                <a:avLst/>
              </a:prstGeom>
              <a:noFill/>
            </p:spPr>
            <p:txBody>
              <a:bodyPr wrap="none" rtlCol="0">
                <a:spAutoFit/>
              </a:bodyPr>
              <a:lstStyle/>
              <a:p>
                <a:r>
                  <a:rPr lang="en-US" altLang="zh-CN" sz="1400" dirty="0"/>
                  <a:t>1</a:t>
                </a:r>
                <a:r>
                  <a:rPr lang="en-US" altLang="zh-CN" sz="1400" dirty="0" smtClean="0"/>
                  <a:t>: Line-end extension minimization</a:t>
                </a:r>
                <a:endParaRPr lang="zh-CN" altLang="en-US" sz="1400" dirty="0"/>
              </a:p>
            </p:txBody>
          </p:sp>
        </p:grpSp>
        <p:grpSp>
          <p:nvGrpSpPr>
            <p:cNvPr id="25" name="组合 24"/>
            <p:cNvGrpSpPr/>
            <p:nvPr/>
          </p:nvGrpSpPr>
          <p:grpSpPr>
            <a:xfrm>
              <a:off x="3349880" y="5173126"/>
              <a:ext cx="3312207" cy="311414"/>
              <a:chOff x="1892737" y="5073134"/>
              <a:chExt cx="5011570" cy="471189"/>
            </a:xfrm>
          </p:grpSpPr>
          <p:sp>
            <p:nvSpPr>
              <p:cNvPr id="26" name="矩形 25"/>
              <p:cNvSpPr/>
              <p:nvPr/>
            </p:nvSpPr>
            <p:spPr bwMode="auto">
              <a:xfrm>
                <a:off x="1892737" y="5073134"/>
                <a:ext cx="5011570" cy="457199"/>
              </a:xfrm>
              <a:prstGeom prst="rect">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7" name="TextBox 26"/>
              <p:cNvSpPr txBox="1"/>
              <p:nvPr/>
            </p:nvSpPr>
            <p:spPr>
              <a:xfrm>
                <a:off x="2550092" y="5078637"/>
                <a:ext cx="3696858" cy="465686"/>
              </a:xfrm>
              <a:prstGeom prst="rect">
                <a:avLst/>
              </a:prstGeom>
              <a:noFill/>
            </p:spPr>
            <p:txBody>
              <a:bodyPr wrap="none" rtlCol="0">
                <a:spAutoFit/>
              </a:bodyPr>
              <a:lstStyle/>
              <a:p>
                <a:r>
                  <a:rPr lang="en-US" altLang="zh-CN" sz="1400" dirty="0" smtClean="0"/>
                  <a:t>2: Rules to linear constraints</a:t>
                </a:r>
                <a:endParaRPr lang="zh-CN" altLang="en-US" sz="1400" dirty="0"/>
              </a:p>
            </p:txBody>
          </p:sp>
        </p:grpSp>
        <p:grpSp>
          <p:nvGrpSpPr>
            <p:cNvPr id="8" name="组合 7"/>
            <p:cNvGrpSpPr/>
            <p:nvPr/>
          </p:nvGrpSpPr>
          <p:grpSpPr>
            <a:xfrm>
              <a:off x="3806771" y="6323486"/>
              <a:ext cx="2398423" cy="311231"/>
              <a:chOff x="2989686" y="5973821"/>
              <a:chExt cx="3628961" cy="470912"/>
            </a:xfrm>
          </p:grpSpPr>
          <p:sp>
            <p:nvSpPr>
              <p:cNvPr id="19" name="TextBox 18"/>
              <p:cNvSpPr txBox="1"/>
              <p:nvPr/>
            </p:nvSpPr>
            <p:spPr>
              <a:xfrm>
                <a:off x="3761528" y="5987534"/>
                <a:ext cx="184731" cy="369332"/>
              </a:xfrm>
              <a:prstGeom prst="rect">
                <a:avLst/>
              </a:prstGeom>
              <a:noFill/>
            </p:spPr>
            <p:txBody>
              <a:bodyPr wrap="none" rtlCol="0">
                <a:spAutoFit/>
              </a:bodyPr>
              <a:lstStyle/>
              <a:p>
                <a:endParaRPr lang="zh-CN" altLang="en-US" dirty="0"/>
              </a:p>
            </p:txBody>
          </p:sp>
          <p:sp>
            <p:nvSpPr>
              <p:cNvPr id="20" name="圆角矩形 19"/>
              <p:cNvSpPr/>
              <p:nvPr/>
            </p:nvSpPr>
            <p:spPr bwMode="auto">
              <a:xfrm>
                <a:off x="2989686" y="5987534"/>
                <a:ext cx="3628961" cy="457199"/>
              </a:xfrm>
              <a:prstGeom prst="roundRect">
                <a:avLst>
                  <a:gd name="adj" fmla="val 48413"/>
                </a:avLst>
              </a:prstGeom>
              <a:solidFill>
                <a:schemeClr val="bg1"/>
              </a:soli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1" name="TextBox 20"/>
              <p:cNvSpPr txBox="1"/>
              <p:nvPr/>
            </p:nvSpPr>
            <p:spPr>
              <a:xfrm>
                <a:off x="3571799" y="5973821"/>
                <a:ext cx="2464736" cy="465686"/>
              </a:xfrm>
              <a:prstGeom prst="rect">
                <a:avLst/>
              </a:prstGeom>
              <a:noFill/>
            </p:spPr>
            <p:txBody>
              <a:bodyPr wrap="none" rtlCol="0">
                <a:spAutoFit/>
              </a:bodyPr>
              <a:lstStyle/>
              <a:p>
                <a:r>
                  <a:rPr lang="en-US" altLang="zh-CN" sz="1400" dirty="0" smtClean="0"/>
                  <a:t>Pin access design</a:t>
                </a:r>
                <a:endParaRPr lang="zh-CN" altLang="en-US" sz="1400" dirty="0"/>
              </a:p>
            </p:txBody>
          </p:sp>
        </p:grpSp>
        <p:sp>
          <p:nvSpPr>
            <p:cNvPr id="9" name="右箭头 8"/>
            <p:cNvSpPr/>
            <p:nvPr/>
          </p:nvSpPr>
          <p:spPr bwMode="auto">
            <a:xfrm rot="5400000">
              <a:off x="4889483" y="4154965"/>
              <a:ext cx="232998" cy="151543"/>
            </a:xfrm>
            <a:prstGeom prst="rightArrow">
              <a:avLst>
                <a:gd name="adj1" fmla="val 50000"/>
                <a:gd name="adj2" fmla="val 72189"/>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0" name="右箭头 9"/>
            <p:cNvSpPr/>
            <p:nvPr/>
          </p:nvSpPr>
          <p:spPr bwMode="auto">
            <a:xfrm rot="5400000">
              <a:off x="4877833" y="6120274"/>
              <a:ext cx="256299" cy="151543"/>
            </a:xfrm>
            <a:prstGeom prst="rightArrow">
              <a:avLst>
                <a:gd name="adj1" fmla="val 50000"/>
                <a:gd name="adj2" fmla="val 72189"/>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nvGrpSpPr>
            <p:cNvPr id="11" name="组合 10"/>
            <p:cNvGrpSpPr/>
            <p:nvPr/>
          </p:nvGrpSpPr>
          <p:grpSpPr>
            <a:xfrm>
              <a:off x="966993" y="2323480"/>
              <a:ext cx="1640194" cy="842614"/>
              <a:chOff x="-1542552" y="939284"/>
              <a:chExt cx="2481715" cy="1542660"/>
            </a:xfrm>
          </p:grpSpPr>
          <p:sp>
            <p:nvSpPr>
              <p:cNvPr id="17" name="流程图: 文档 16"/>
              <p:cNvSpPr/>
              <p:nvPr/>
            </p:nvSpPr>
            <p:spPr bwMode="auto">
              <a:xfrm>
                <a:off x="-1542552" y="939284"/>
                <a:ext cx="2481715" cy="1542660"/>
              </a:xfrm>
              <a:prstGeom prst="flowChartDocument">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8" name="TextBox 17"/>
              <p:cNvSpPr txBox="1"/>
              <p:nvPr/>
            </p:nvSpPr>
            <p:spPr>
              <a:xfrm>
                <a:off x="-1342565" y="1349792"/>
                <a:ext cx="2081740" cy="558821"/>
              </a:xfrm>
              <a:prstGeom prst="rect">
                <a:avLst/>
              </a:prstGeom>
              <a:noFill/>
            </p:spPr>
            <p:txBody>
              <a:bodyPr wrap="square" rtlCol="0">
                <a:spAutoFit/>
              </a:bodyPr>
              <a:lstStyle/>
              <a:p>
                <a:r>
                  <a:rPr lang="en-US" altLang="zh-CN" b="1" dirty="0">
                    <a:latin typeface="Times New Roman" pitchFamily="18" charset="0"/>
                    <a:cs typeface="Times New Roman" pitchFamily="18" charset="0"/>
                  </a:rPr>
                  <a:t>Cell Layout</a:t>
                </a:r>
                <a:endParaRPr lang="zh-CN" altLang="en-US" b="1" dirty="0">
                  <a:latin typeface="Times New Roman" pitchFamily="18" charset="0"/>
                  <a:cs typeface="Times New Roman" pitchFamily="18" charset="0"/>
                </a:endParaRPr>
              </a:p>
            </p:txBody>
          </p:sp>
        </p:grpSp>
        <p:sp>
          <p:nvSpPr>
            <p:cNvPr id="12" name="右箭头 11"/>
            <p:cNvSpPr/>
            <p:nvPr/>
          </p:nvSpPr>
          <p:spPr bwMode="auto">
            <a:xfrm>
              <a:off x="2611082" y="2590304"/>
              <a:ext cx="360000" cy="151543"/>
            </a:xfrm>
            <a:prstGeom prst="rightArrow">
              <a:avLst>
                <a:gd name="adj1" fmla="val 50000"/>
                <a:gd name="adj2" fmla="val 72189"/>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nvGrpSpPr>
            <p:cNvPr id="13" name="组合 12"/>
            <p:cNvGrpSpPr/>
            <p:nvPr/>
          </p:nvGrpSpPr>
          <p:grpSpPr>
            <a:xfrm>
              <a:off x="954292" y="4649218"/>
              <a:ext cx="1674927" cy="842614"/>
              <a:chOff x="-1658031" y="4172340"/>
              <a:chExt cx="2534268" cy="1542660"/>
            </a:xfrm>
          </p:grpSpPr>
          <p:sp>
            <p:nvSpPr>
              <p:cNvPr id="15" name="流程图: 文档 14"/>
              <p:cNvSpPr/>
              <p:nvPr/>
            </p:nvSpPr>
            <p:spPr bwMode="auto">
              <a:xfrm>
                <a:off x="-1623394" y="4172340"/>
                <a:ext cx="2481715" cy="1542660"/>
              </a:xfrm>
              <a:prstGeom prst="flowChartDocument">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6" name="TextBox 15"/>
              <p:cNvSpPr txBox="1"/>
              <p:nvPr/>
            </p:nvSpPr>
            <p:spPr>
              <a:xfrm>
                <a:off x="-1658031" y="4341563"/>
                <a:ext cx="2534268" cy="977940"/>
              </a:xfrm>
              <a:prstGeom prst="rect">
                <a:avLst/>
              </a:prstGeom>
              <a:noFill/>
            </p:spPr>
            <p:txBody>
              <a:bodyPr wrap="square" rtlCol="0">
                <a:spAutoFit/>
              </a:bodyPr>
              <a:lstStyle/>
              <a:p>
                <a:pPr algn="ctr"/>
                <a:r>
                  <a:rPr lang="en-US" altLang="zh-CN" b="1" dirty="0" smtClean="0">
                    <a:latin typeface="Times New Roman" pitchFamily="18" charset="0"/>
                    <a:cs typeface="Times New Roman" pitchFamily="18" charset="0"/>
                  </a:rPr>
                  <a:t>SADP design </a:t>
                </a:r>
                <a:r>
                  <a:rPr lang="en-US" altLang="zh-CN" b="1" dirty="0">
                    <a:latin typeface="Times New Roman" pitchFamily="18" charset="0"/>
                    <a:cs typeface="Times New Roman" pitchFamily="18" charset="0"/>
                  </a:rPr>
                  <a:t>rules</a:t>
                </a:r>
                <a:endParaRPr lang="zh-CN" altLang="en-US" b="1" dirty="0">
                  <a:latin typeface="Times New Roman" pitchFamily="18" charset="0"/>
                  <a:cs typeface="Times New Roman" pitchFamily="18" charset="0"/>
                </a:endParaRPr>
              </a:p>
            </p:txBody>
          </p:sp>
        </p:grpSp>
        <p:sp>
          <p:nvSpPr>
            <p:cNvPr id="14" name="右箭头 13"/>
            <p:cNvSpPr/>
            <p:nvPr/>
          </p:nvSpPr>
          <p:spPr bwMode="auto">
            <a:xfrm>
              <a:off x="2612928" y="4931253"/>
              <a:ext cx="360000" cy="151543"/>
            </a:xfrm>
            <a:prstGeom prst="rightArrow">
              <a:avLst>
                <a:gd name="adj1" fmla="val 50000"/>
                <a:gd name="adj2" fmla="val 72189"/>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spTree>
    <p:extLst>
      <p:ext uri="{BB962C8B-B14F-4D97-AF65-F5344CB8AC3E}">
        <p14:creationId xmlns:p14="http://schemas.microsoft.com/office/powerpoint/2010/main" val="2935164668"/>
      </p:ext>
    </p:extLst>
  </p:cSld>
  <p:clrMapOvr>
    <a:masterClrMapping/>
  </p:clrMapOvr>
  <mc:AlternateContent xmlns:mc="http://schemas.openxmlformats.org/markup-compatibility/2006" xmlns:p14="http://schemas.microsoft.com/office/powerpoint/2010/main">
    <mc:Choice Requires="p14">
      <p:transition spd="slow" p14:dur="2000" advTm="52617"/>
    </mc:Choice>
    <mc:Fallback xmlns="">
      <p:transition spd="slow" advTm="5261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SADP-Aware Layout Design</a:t>
            </a:r>
            <a:endParaRPr lang="zh-CN" altLang="en-US" dirty="0"/>
          </a:p>
        </p:txBody>
      </p:sp>
      <p:sp>
        <p:nvSpPr>
          <p:cNvPr id="3" name="内容占位符 2"/>
          <p:cNvSpPr>
            <a:spLocks noGrp="1"/>
          </p:cNvSpPr>
          <p:nvPr>
            <p:ph idx="1"/>
          </p:nvPr>
        </p:nvSpPr>
        <p:spPr/>
        <p:txBody>
          <a:bodyPr/>
          <a:lstStyle/>
          <a:p>
            <a:r>
              <a:rPr lang="en-US" altLang="zh-CN" dirty="0" smtClean="0"/>
              <a:t>SADP-Aware Design Rule (</a:t>
            </a:r>
            <a:r>
              <a:rPr lang="en-US" altLang="zh-CN" sz="2400" dirty="0" smtClean="0"/>
              <a:t>Case I: </a:t>
            </a:r>
            <a:r>
              <a:rPr lang="en-US" altLang="zh-CN" sz="2400" dirty="0" err="1" smtClean="0"/>
              <a:t>OnTrackSpace</a:t>
            </a:r>
            <a:r>
              <a:rPr lang="en-US" altLang="zh-CN" dirty="0" smtClean="0"/>
              <a:t>)</a:t>
            </a:r>
          </a:p>
          <a:p>
            <a:pPr lvl="1"/>
            <a:endParaRPr lang="en-US" altLang="zh-CN" dirty="0" smtClean="0"/>
          </a:p>
        </p:txBody>
      </p:sp>
      <mc:AlternateContent xmlns:mc="http://schemas.openxmlformats.org/markup-compatibility/2006" xmlns:a14="http://schemas.microsoft.com/office/drawing/2010/main">
        <mc:Choice Requires="a14">
          <p:sp>
            <p:nvSpPr>
              <p:cNvPr id="8" name="TextBox 7"/>
              <p:cNvSpPr txBox="1"/>
              <p:nvPr/>
            </p:nvSpPr>
            <p:spPr>
              <a:xfrm>
                <a:off x="5580111" y="2191721"/>
                <a:ext cx="3196516" cy="7454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a:rPr lang="en-US" altLang="zh-CN" sz="2000" b="0" i="1" smtClean="0">
                              <a:latin typeface="Cambria Math"/>
                            </a:rPr>
                            <m:t>𝐿</m:t>
                          </m:r>
                        </m:e>
                        <m:sub>
                          <m:r>
                            <a:rPr lang="en-US" altLang="zh-CN" sz="2000" b="0" i="1" smtClean="0">
                              <a:latin typeface="Cambria Math"/>
                            </a:rPr>
                            <m:t>1</m:t>
                          </m:r>
                        </m:sub>
                      </m:sSub>
                      <m:r>
                        <a:rPr lang="en-US" altLang="zh-CN" sz="2000" b="0" i="0" smtClean="0">
                          <a:latin typeface="Cambria Math"/>
                        </a:rPr>
                        <m:t>≥</m:t>
                      </m:r>
                      <m:r>
                        <m:rPr>
                          <m:sty m:val="p"/>
                        </m:rPr>
                        <a:rPr lang="en-US" altLang="zh-CN" sz="2000" b="0" i="0" smtClean="0">
                          <a:latin typeface="Cambria Math"/>
                        </a:rPr>
                        <m:t>minTrimResistWidth</m:t>
                      </m:r>
                    </m:oMath>
                  </m:oMathPara>
                </a14:m>
                <a:endParaRPr lang="en-US" altLang="zh-CN" sz="2000" b="0" i="0" dirty="0" smtClean="0">
                  <a:latin typeface="Cambria Math"/>
                </a:endParaRPr>
              </a:p>
              <a:p>
                <a:r>
                  <a:rPr lang="en-US" altLang="zh-CN" sz="2000" b="0" dirty="0" smtClean="0"/>
                  <a:t>         </a:t>
                </a:r>
                <a14:m>
                  <m:oMath xmlns:m="http://schemas.openxmlformats.org/officeDocument/2006/math">
                    <m:r>
                      <a:rPr lang="en-US" altLang="zh-CN" sz="2000">
                        <a:latin typeface="Cambria Math"/>
                      </a:rPr>
                      <m:t>−</m:t>
                    </m:r>
                    <m:r>
                      <a:rPr lang="en-US" altLang="zh-CN" sz="2000" b="0" i="0" smtClean="0">
                        <a:latin typeface="Cambria Math"/>
                      </a:rPr>
                      <m:t>2∗</m:t>
                    </m:r>
                    <m:r>
                      <m:rPr>
                        <m:sty m:val="p"/>
                      </m:rPr>
                      <a:rPr lang="en-US" altLang="zh-CN" sz="2000" b="0" i="0" smtClean="0">
                        <a:latin typeface="Cambria Math"/>
                      </a:rPr>
                      <m:t>trimEtchBias</m:t>
                    </m:r>
                  </m:oMath>
                </a14:m>
                <a:endParaRPr lang="zh-CN" alt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5580111" y="2191721"/>
                <a:ext cx="3196516" cy="74546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80112" y="4583110"/>
                <a:ext cx="3132268" cy="7454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a:rPr lang="en-US" altLang="zh-CN" sz="2000" b="0" i="1" smtClean="0">
                              <a:latin typeface="Cambria Math"/>
                            </a:rPr>
                            <m:t>𝐿</m:t>
                          </m:r>
                        </m:e>
                        <m:sub>
                          <m:r>
                            <a:rPr lang="en-US" altLang="zh-CN" sz="2000" b="0" i="1" smtClean="0">
                              <a:latin typeface="Cambria Math"/>
                            </a:rPr>
                            <m:t>1</m:t>
                          </m:r>
                        </m:sub>
                      </m:sSub>
                      <m:r>
                        <a:rPr lang="en-US" altLang="zh-CN" sz="2000" b="0" i="0" smtClean="0">
                          <a:latin typeface="Cambria Math"/>
                        </a:rPr>
                        <m:t>≥</m:t>
                      </m:r>
                      <m:r>
                        <m:rPr>
                          <m:sty m:val="p"/>
                        </m:rPr>
                        <a:rPr lang="en-US" altLang="zh-CN" sz="2000" b="0" i="0" smtClean="0">
                          <a:latin typeface="Cambria Math"/>
                        </a:rPr>
                        <m:t>minTrimResistWidth</m:t>
                      </m:r>
                    </m:oMath>
                  </m:oMathPara>
                </a14:m>
                <a:endParaRPr lang="en-US" altLang="zh-CN" sz="2000" b="0" i="0" dirty="0" smtClean="0">
                  <a:latin typeface="Cambria Math"/>
                </a:endParaRPr>
              </a:p>
              <a:p>
                <a:r>
                  <a:rPr lang="en-US" altLang="zh-CN" sz="2000" b="0" dirty="0" smtClean="0"/>
                  <a:t>         </a:t>
                </a:r>
                <a14:m>
                  <m:oMath xmlns:m="http://schemas.openxmlformats.org/officeDocument/2006/math">
                    <m:r>
                      <a:rPr lang="en-US" altLang="zh-CN" sz="2000">
                        <a:latin typeface="Cambria Math"/>
                      </a:rPr>
                      <m:t>−</m:t>
                    </m:r>
                    <m:r>
                      <a:rPr lang="en-US" altLang="zh-CN" sz="2000" b="0" i="0" smtClean="0">
                        <a:latin typeface="Cambria Math"/>
                      </a:rPr>
                      <m:t>2∗</m:t>
                    </m:r>
                    <m:r>
                      <m:rPr>
                        <m:sty m:val="p"/>
                      </m:rPr>
                      <a:rPr lang="en-US" altLang="zh-CN" sz="2000" b="0" i="0" smtClean="0">
                        <a:latin typeface="Cambria Math"/>
                      </a:rPr>
                      <m:t>trimEtchBias</m:t>
                    </m:r>
                  </m:oMath>
                </a14:m>
                <a:endParaRPr lang="zh-CN" alt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5580112" y="4583110"/>
                <a:ext cx="3132268" cy="745460"/>
              </a:xfrm>
              <a:prstGeom prst="rect">
                <a:avLst/>
              </a:prstGeom>
              <a:blipFill rotWithShape="1">
                <a:blip r:embed="rId4" cstate="print"/>
                <a:stretch>
                  <a:fillRect/>
                </a:stretch>
              </a:blipFill>
            </p:spPr>
            <p:txBody>
              <a:bodyPr/>
              <a:lstStyle/>
              <a:p>
                <a:r>
                  <a:rPr lang="en-US">
                    <a:noFill/>
                  </a:rPr>
                  <a:t> </a:t>
                </a:r>
              </a:p>
            </p:txBody>
          </p:sp>
        </mc:Fallback>
      </mc:AlternateContent>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955" y="1556792"/>
            <a:ext cx="4572000" cy="2021268"/>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955" y="3835254"/>
            <a:ext cx="4571999" cy="2200140"/>
          </a:xfrm>
          <a:prstGeom prst="rect">
            <a:avLst/>
          </a:prstGeom>
        </p:spPr>
      </p:pic>
    </p:spTree>
    <p:extLst>
      <p:ext uri="{BB962C8B-B14F-4D97-AF65-F5344CB8AC3E}">
        <p14:creationId xmlns:p14="http://schemas.microsoft.com/office/powerpoint/2010/main" val="3253595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SADP-Aware Layout Design</a:t>
            </a:r>
            <a:endParaRPr lang="zh-CN" altLang="en-US" dirty="0"/>
          </a:p>
        </p:txBody>
      </p:sp>
      <p:sp>
        <p:nvSpPr>
          <p:cNvPr id="3" name="内容占位符 2"/>
          <p:cNvSpPr>
            <a:spLocks noGrp="1"/>
          </p:cNvSpPr>
          <p:nvPr>
            <p:ph idx="1"/>
          </p:nvPr>
        </p:nvSpPr>
        <p:spPr/>
        <p:txBody>
          <a:bodyPr/>
          <a:lstStyle/>
          <a:p>
            <a:r>
              <a:rPr lang="en-US" altLang="zh-CN" dirty="0" smtClean="0"/>
              <a:t>SADP-Aware Design Rule (</a:t>
            </a:r>
            <a:r>
              <a:rPr lang="en-US" altLang="zh-CN" sz="2400" dirty="0" smtClean="0"/>
              <a:t>Case I, Cont’d</a:t>
            </a:r>
            <a:r>
              <a:rPr lang="en-US" altLang="zh-CN" dirty="0" smtClean="0"/>
              <a:t>)</a:t>
            </a:r>
          </a:p>
          <a:p>
            <a:pPr lvl="1"/>
            <a:endParaRPr lang="en-US" altLang="zh-CN" dirty="0" smtClean="0"/>
          </a:p>
        </p:txBody>
      </p:sp>
      <mc:AlternateContent xmlns:mc="http://schemas.openxmlformats.org/markup-compatibility/2006" xmlns:a14="http://schemas.microsoft.com/office/drawing/2010/main">
        <mc:Choice Requires="a14">
          <p:sp>
            <p:nvSpPr>
              <p:cNvPr id="8" name="TextBox 7"/>
              <p:cNvSpPr txBox="1"/>
              <p:nvPr/>
            </p:nvSpPr>
            <p:spPr>
              <a:xfrm>
                <a:off x="5680062" y="2326852"/>
                <a:ext cx="308257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a:rPr lang="en-US" altLang="zh-CN" sz="2000" b="0" i="1" smtClean="0">
                              <a:latin typeface="Cambria Math"/>
                            </a:rPr>
                            <m:t>𝐿</m:t>
                          </m:r>
                        </m:e>
                        <m:sub>
                          <m:r>
                            <a:rPr lang="en-US" altLang="zh-CN" sz="2000" b="0" i="1" smtClean="0">
                              <a:latin typeface="Cambria Math"/>
                            </a:rPr>
                            <m:t>1</m:t>
                          </m:r>
                        </m:sub>
                      </m:sSub>
                      <m:r>
                        <a:rPr lang="en-US" altLang="zh-CN" sz="2000" b="0" i="0" smtClean="0">
                          <a:latin typeface="Cambria Math"/>
                        </a:rPr>
                        <m:t>=</m:t>
                      </m:r>
                      <m:r>
                        <m:rPr>
                          <m:sty m:val="p"/>
                        </m:rPr>
                        <a:rPr lang="en-US" altLang="zh-CN" sz="2000" b="0" i="0" smtClean="0">
                          <a:latin typeface="Cambria Math"/>
                        </a:rPr>
                        <m:t>SpacerDepositWidth</m:t>
                      </m:r>
                    </m:oMath>
                  </m:oMathPara>
                </a14:m>
                <a:endParaRPr lang="en-US" altLang="zh-CN" sz="2000" b="0" i="0" dirty="0" smtClean="0">
                  <a:latin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680062" y="2326852"/>
                <a:ext cx="3082575" cy="400110"/>
              </a:xfrm>
              <a:prstGeom prst="rect">
                <a:avLst/>
              </a:prstGeom>
              <a:blipFill rotWithShape="1">
                <a:blip r:embed="rId2" cstate="print"/>
                <a:stretch>
                  <a:fillRect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55536" y="4662683"/>
                <a:ext cx="3196516" cy="7454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a:rPr lang="en-US" altLang="zh-CN" sz="2000" b="0" i="1" smtClean="0">
                              <a:latin typeface="Cambria Math"/>
                            </a:rPr>
                            <m:t>𝐿</m:t>
                          </m:r>
                        </m:e>
                        <m:sub>
                          <m:r>
                            <a:rPr lang="en-US" altLang="zh-CN" sz="2000" b="0" i="1" smtClean="0">
                              <a:latin typeface="Cambria Math"/>
                            </a:rPr>
                            <m:t>1</m:t>
                          </m:r>
                        </m:sub>
                      </m:sSub>
                      <m:r>
                        <a:rPr lang="en-US" altLang="zh-CN" sz="2000" b="0" i="0" smtClean="0">
                          <a:latin typeface="Cambria Math"/>
                        </a:rPr>
                        <m:t>≥</m:t>
                      </m:r>
                      <m:r>
                        <m:rPr>
                          <m:sty m:val="p"/>
                        </m:rPr>
                        <a:rPr lang="en-US" altLang="zh-CN" sz="2000" b="0" i="0" smtClean="0">
                          <a:latin typeface="Cambria Math"/>
                        </a:rPr>
                        <m:t>minTrimResistWidth</m:t>
                      </m:r>
                    </m:oMath>
                  </m:oMathPara>
                </a14:m>
                <a:endParaRPr lang="en-US" altLang="zh-CN" sz="2000" b="0" i="0" dirty="0" smtClean="0">
                  <a:latin typeface="Cambria Math"/>
                </a:endParaRPr>
              </a:p>
              <a:p>
                <a:r>
                  <a:rPr lang="en-US" altLang="zh-CN" sz="2000" b="0" dirty="0" smtClean="0"/>
                  <a:t>         </a:t>
                </a:r>
                <a14:m>
                  <m:oMath xmlns:m="http://schemas.openxmlformats.org/officeDocument/2006/math">
                    <m:r>
                      <a:rPr lang="en-US" altLang="zh-CN" sz="2000">
                        <a:latin typeface="Cambria Math"/>
                      </a:rPr>
                      <m:t>−</m:t>
                    </m:r>
                    <m:r>
                      <a:rPr lang="en-US" altLang="zh-CN" sz="2000" b="0" i="0" smtClean="0">
                        <a:latin typeface="Cambria Math"/>
                      </a:rPr>
                      <m:t>2∗</m:t>
                    </m:r>
                    <m:r>
                      <m:rPr>
                        <m:sty m:val="p"/>
                      </m:rPr>
                      <a:rPr lang="en-US" altLang="zh-CN" sz="2000" b="0" i="0" smtClean="0">
                        <a:latin typeface="Cambria Math"/>
                      </a:rPr>
                      <m:t>trimEtchBias</m:t>
                    </m:r>
                  </m:oMath>
                </a14:m>
                <a:endParaRPr lang="zh-CN" alt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5655536" y="4662683"/>
                <a:ext cx="3196516" cy="745460"/>
              </a:xfrm>
              <a:prstGeom prst="rect">
                <a:avLst/>
              </a:prstGeom>
              <a:blipFill rotWithShape="1">
                <a:blip r:embed="rId3" cstate="print"/>
                <a:stretch>
                  <a:fillRect/>
                </a:stretch>
              </a:blipFill>
            </p:spPr>
            <p:txBody>
              <a:bodyPr/>
              <a:lstStyle/>
              <a:p>
                <a:r>
                  <a:rPr lang="en-US">
                    <a:noFill/>
                  </a:rPr>
                  <a:t> </a:t>
                </a:r>
              </a:p>
            </p:txBody>
          </p:sp>
        </mc:Fallback>
      </mc:AlternateContent>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254" y="1628800"/>
            <a:ext cx="4572000" cy="2021267"/>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255" y="3964631"/>
            <a:ext cx="4571998" cy="2021267"/>
          </a:xfrm>
          <a:prstGeom prst="rect">
            <a:avLst/>
          </a:prstGeom>
        </p:spPr>
      </p:pic>
    </p:spTree>
    <p:extLst>
      <p:ext uri="{BB962C8B-B14F-4D97-AF65-F5344CB8AC3E}">
        <p14:creationId xmlns:p14="http://schemas.microsoft.com/office/powerpoint/2010/main" val="3240178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SADP-Aware Layout Design</a:t>
            </a:r>
            <a:endParaRPr lang="zh-CN" altLang="en-US" dirty="0"/>
          </a:p>
        </p:txBody>
      </p:sp>
      <p:sp>
        <p:nvSpPr>
          <p:cNvPr id="3" name="内容占位符 2"/>
          <p:cNvSpPr>
            <a:spLocks noGrp="1"/>
          </p:cNvSpPr>
          <p:nvPr>
            <p:ph idx="1"/>
          </p:nvPr>
        </p:nvSpPr>
        <p:spPr/>
        <p:txBody>
          <a:bodyPr/>
          <a:lstStyle/>
          <a:p>
            <a:r>
              <a:rPr lang="en-US" altLang="zh-CN" dirty="0" smtClean="0"/>
              <a:t>SADP-Aware Design Rule (</a:t>
            </a:r>
            <a:r>
              <a:rPr lang="en-US" altLang="zh-CN" sz="2400" dirty="0" smtClean="0"/>
              <a:t>Case 2: </a:t>
            </a:r>
            <a:r>
              <a:rPr lang="en-US" altLang="zh-CN" sz="2400" dirty="0" err="1" smtClean="0"/>
              <a:t>OffTrackOverlap</a:t>
            </a:r>
            <a:r>
              <a:rPr lang="en-US" altLang="zh-CN" dirty="0" smtClean="0"/>
              <a:t>)</a:t>
            </a:r>
          </a:p>
        </p:txBody>
      </p:sp>
      <mc:AlternateContent xmlns:mc="http://schemas.openxmlformats.org/markup-compatibility/2006" xmlns:a14="http://schemas.microsoft.com/office/drawing/2010/main">
        <mc:Choice Requires="a14">
          <p:sp>
            <p:nvSpPr>
              <p:cNvPr id="8" name="TextBox 7"/>
              <p:cNvSpPr txBox="1"/>
              <p:nvPr/>
            </p:nvSpPr>
            <p:spPr>
              <a:xfrm>
                <a:off x="5683452" y="2179320"/>
                <a:ext cx="313778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a:rPr lang="en-US" altLang="zh-CN" sz="2000" b="0" i="1" smtClean="0">
                              <a:latin typeface="Cambria Math"/>
                            </a:rPr>
                            <m:t>𝐿</m:t>
                          </m:r>
                        </m:e>
                        <m:sub>
                          <m:r>
                            <a:rPr lang="en-US" altLang="zh-CN" sz="2000" b="0" i="1" smtClean="0">
                              <a:latin typeface="Cambria Math"/>
                            </a:rPr>
                            <m:t>2</m:t>
                          </m:r>
                        </m:sub>
                      </m:sSub>
                      <m:r>
                        <a:rPr lang="en-US" altLang="zh-CN" sz="2000" b="0" i="0" smtClean="0">
                          <a:latin typeface="Cambria Math"/>
                        </a:rPr>
                        <m:t>≥</m:t>
                      </m:r>
                      <m:r>
                        <m:rPr>
                          <m:sty m:val="p"/>
                        </m:rPr>
                        <a:rPr lang="en-US" altLang="zh-CN" sz="2000" b="0" i="0" smtClean="0">
                          <a:latin typeface="Cambria Math"/>
                        </a:rPr>
                        <m:t>minTrimResistSpace</m:t>
                      </m:r>
                    </m:oMath>
                  </m:oMathPara>
                </a14:m>
                <a:endParaRPr lang="en-US" altLang="zh-CN" sz="2000" b="0" i="0" dirty="0" smtClean="0">
                  <a:latin typeface="Cambria Math"/>
                </a:endParaRPr>
              </a:p>
              <a:p>
                <a:r>
                  <a:rPr lang="en-US" altLang="zh-CN" sz="2000" b="0" dirty="0" smtClean="0"/>
                  <a:t>          </a:t>
                </a:r>
                <a14:m>
                  <m:oMath xmlns:m="http://schemas.openxmlformats.org/officeDocument/2006/math">
                    <m:r>
                      <a:rPr lang="en-US" altLang="zh-CN" sz="2000">
                        <a:latin typeface="Cambria Math"/>
                      </a:rPr>
                      <m:t>+</m:t>
                    </m:r>
                    <m:r>
                      <a:rPr lang="en-US" altLang="zh-CN" sz="2000" b="0" i="0" smtClean="0">
                        <a:latin typeface="Cambria Math"/>
                      </a:rPr>
                      <m:t>2∗</m:t>
                    </m:r>
                    <m:r>
                      <m:rPr>
                        <m:sty m:val="p"/>
                      </m:rPr>
                      <a:rPr lang="en-US" altLang="zh-CN" sz="2000" b="0" i="0" smtClean="0">
                        <a:latin typeface="Cambria Math"/>
                      </a:rPr>
                      <m:t>trimEtchBias</m:t>
                    </m:r>
                  </m:oMath>
                </a14:m>
                <a:endParaRPr lang="en-US" altLang="zh-CN" sz="2000" b="0" i="0" dirty="0" smtClean="0">
                  <a:latin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683452" y="2179320"/>
                <a:ext cx="3137782" cy="707886"/>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83452" y="4850906"/>
                <a:ext cx="313778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a:rPr lang="en-US" altLang="zh-CN" sz="2000" i="1">
                              <a:latin typeface="Cambria Math"/>
                            </a:rPr>
                            <m:t>𝐿</m:t>
                          </m:r>
                        </m:e>
                        <m:sub>
                          <m:r>
                            <a:rPr lang="en-US" altLang="zh-CN" sz="2000" i="1">
                              <a:latin typeface="Cambria Math"/>
                            </a:rPr>
                            <m:t>2</m:t>
                          </m:r>
                        </m:sub>
                      </m:sSub>
                      <m:r>
                        <a:rPr lang="en-US" altLang="zh-CN" sz="2000">
                          <a:latin typeface="Cambria Math"/>
                        </a:rPr>
                        <m:t>≥</m:t>
                      </m:r>
                      <m:r>
                        <m:rPr>
                          <m:sty m:val="p"/>
                        </m:rPr>
                        <a:rPr lang="en-US" altLang="zh-CN" sz="2000">
                          <a:latin typeface="Cambria Math"/>
                        </a:rPr>
                        <m:t>minTrimResistSpace</m:t>
                      </m:r>
                    </m:oMath>
                  </m:oMathPara>
                </a14:m>
                <a:endParaRPr lang="en-US" altLang="zh-CN" sz="2000" dirty="0" smtClean="0">
                  <a:latin typeface="Cambria Math"/>
                </a:endParaRPr>
              </a:p>
              <a:p>
                <a:r>
                  <a:rPr lang="en-US" altLang="zh-CN" sz="2000" b="0" dirty="0" smtClean="0"/>
                  <a:t>          </a:t>
                </a:r>
                <a14:m>
                  <m:oMath xmlns:m="http://schemas.openxmlformats.org/officeDocument/2006/math">
                    <m:r>
                      <a:rPr lang="en-US" altLang="zh-CN" sz="2000">
                        <a:latin typeface="Cambria Math"/>
                      </a:rPr>
                      <m:t>+</m:t>
                    </m:r>
                    <m:r>
                      <a:rPr lang="en-US" altLang="zh-CN" sz="2000" b="0" i="0" smtClean="0">
                        <a:latin typeface="Cambria Math"/>
                      </a:rPr>
                      <m:t>2∗</m:t>
                    </m:r>
                    <m:r>
                      <m:rPr>
                        <m:sty m:val="p"/>
                      </m:rPr>
                      <a:rPr lang="en-US" altLang="zh-CN" sz="2000" b="0" i="0" smtClean="0">
                        <a:latin typeface="Cambria Math"/>
                      </a:rPr>
                      <m:t>trimEtchBias</m:t>
                    </m:r>
                  </m:oMath>
                </a14:m>
                <a:endParaRPr lang="en-US" altLang="zh-CN" sz="2000" dirty="0">
                  <a:latin typeface="Cambria Math"/>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683452" y="4850906"/>
                <a:ext cx="3137782" cy="707886"/>
              </a:xfrm>
              <a:prstGeom prst="rect">
                <a:avLst/>
              </a:prstGeom>
              <a:blipFill rotWithShape="1">
                <a:blip r:embed="rId4" cstate="print"/>
                <a:stretch>
                  <a:fillRect/>
                </a:stretch>
              </a:blipFill>
            </p:spPr>
            <p:txBody>
              <a:bodyPr/>
              <a:lstStyle/>
              <a:p>
                <a:r>
                  <a:rPr lang="en-US">
                    <a:noFill/>
                  </a:rPr>
                  <a:t> </a:t>
                </a:r>
              </a:p>
            </p:txBody>
          </p:sp>
        </mc:Fallback>
      </mc:AlternateContent>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600" y="1484784"/>
            <a:ext cx="4432215" cy="2283467"/>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3" y="4027108"/>
            <a:ext cx="4432230" cy="2283475"/>
          </a:xfrm>
          <a:prstGeom prst="rect">
            <a:avLst/>
          </a:prstGeom>
        </p:spPr>
      </p:pic>
    </p:spTree>
    <p:extLst>
      <p:ext uri="{BB962C8B-B14F-4D97-AF65-F5344CB8AC3E}">
        <p14:creationId xmlns:p14="http://schemas.microsoft.com/office/powerpoint/2010/main" val="3902999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SADP-Aware </a:t>
            </a:r>
            <a:r>
              <a:rPr lang="en-US" altLang="zh-CN" dirty="0" smtClean="0"/>
              <a:t>Layout Design</a:t>
            </a:r>
            <a:endParaRPr lang="zh-CN" altLang="en-US" dirty="0"/>
          </a:p>
        </p:txBody>
      </p:sp>
      <p:sp>
        <p:nvSpPr>
          <p:cNvPr id="3" name="内容占位符 2"/>
          <p:cNvSpPr>
            <a:spLocks noGrp="1"/>
          </p:cNvSpPr>
          <p:nvPr>
            <p:ph idx="1"/>
          </p:nvPr>
        </p:nvSpPr>
        <p:spPr/>
        <p:txBody>
          <a:bodyPr/>
          <a:lstStyle/>
          <a:p>
            <a:r>
              <a:rPr lang="en-US" altLang="zh-CN" dirty="0"/>
              <a:t>SADP-Aware Design </a:t>
            </a:r>
            <a:r>
              <a:rPr lang="en-US" altLang="zh-CN" dirty="0" smtClean="0"/>
              <a:t>Rule </a:t>
            </a:r>
            <a:r>
              <a:rPr lang="en-US" altLang="zh-CN" dirty="0"/>
              <a:t>(</a:t>
            </a:r>
            <a:r>
              <a:rPr lang="en-US" altLang="zh-CN" sz="2400" dirty="0"/>
              <a:t>Case </a:t>
            </a:r>
            <a:r>
              <a:rPr lang="en-US" altLang="zh-CN" sz="2400" dirty="0" smtClean="0"/>
              <a:t>3: </a:t>
            </a:r>
            <a:r>
              <a:rPr lang="en-US" altLang="zh-CN" sz="2400" dirty="0" err="1" smtClean="0"/>
              <a:t>OffTrackSpace</a:t>
            </a:r>
            <a:r>
              <a:rPr lang="en-US" altLang="zh-CN" dirty="0" smtClean="0"/>
              <a:t>)</a:t>
            </a:r>
            <a:endParaRPr lang="en-US" altLang="zh-CN" dirty="0"/>
          </a:p>
          <a:p>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820" y="1484784"/>
            <a:ext cx="4307228" cy="221907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974" y="4035084"/>
            <a:ext cx="4307228" cy="221907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196812" y="1945662"/>
                <a:ext cx="3753848" cy="1289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m:rPr>
                              <m:sty m:val="p"/>
                            </m:rPr>
                            <a:rPr lang="en-US" altLang="zh-CN" sz="2000" b="0" i="0" smtClean="0">
                              <a:latin typeface="Cambria Math"/>
                            </a:rPr>
                            <m:t>L</m:t>
                          </m:r>
                        </m:e>
                        <m:sub>
                          <m:r>
                            <a:rPr lang="en-US" altLang="zh-CN" sz="2000" b="0" i="0" smtClean="0">
                              <a:latin typeface="Cambria Math"/>
                            </a:rPr>
                            <m:t>3</m:t>
                          </m:r>
                        </m:sub>
                      </m:sSub>
                      <m:r>
                        <a:rPr lang="en-US" altLang="zh-CN" sz="2000" b="0" i="0" smtClean="0">
                          <a:latin typeface="Cambria Math"/>
                        </a:rPr>
                        <m:t>≥</m:t>
                      </m:r>
                      <m:rad>
                        <m:radPr>
                          <m:degHide m:val="on"/>
                          <m:ctrlPr>
                            <a:rPr lang="en-US" altLang="zh-CN" sz="2000" b="0" i="1" smtClean="0">
                              <a:latin typeface="Cambria Math"/>
                            </a:rPr>
                          </m:ctrlPr>
                        </m:radPr>
                        <m:deg/>
                        <m:e>
                          <m:eqArr>
                            <m:eqArrPr>
                              <m:ctrlPr>
                                <a:rPr lang="en-US" altLang="zh-CN" sz="2000" b="0" i="1" smtClean="0">
                                  <a:latin typeface="Cambria Math"/>
                                </a:rPr>
                              </m:ctrlPr>
                            </m:eqArrPr>
                            <m:e>
                              <m:sSup>
                                <m:sSupPr>
                                  <m:ctrlPr>
                                    <a:rPr lang="en-US" altLang="zh-CN" sz="2000" b="0" i="1" smtClean="0">
                                      <a:latin typeface="Cambria Math"/>
                                    </a:rPr>
                                  </m:ctrlPr>
                                </m:sSupPr>
                                <m:e>
                                  <m:d>
                                    <m:dPr>
                                      <m:ctrlPr>
                                        <a:rPr lang="en-US" altLang="zh-CN" sz="2000" b="0" i="1" smtClean="0">
                                          <a:latin typeface="Cambria Math"/>
                                        </a:rPr>
                                      </m:ctrlPr>
                                    </m:dPr>
                                    <m:e>
                                      <m:eqArr>
                                        <m:eqArrPr>
                                          <m:ctrlPr>
                                            <a:rPr lang="en-US" altLang="zh-CN" sz="2000" b="0" i="1" smtClean="0">
                                              <a:latin typeface="Cambria Math"/>
                                            </a:rPr>
                                          </m:ctrlPr>
                                        </m:eqArrPr>
                                        <m:e>
                                          <m:r>
                                            <m:rPr>
                                              <m:sty m:val="p"/>
                                            </m:rPr>
                                            <a:rPr lang="en-US" altLang="zh-CN" sz="2000" b="0" i="0" smtClean="0">
                                              <a:latin typeface="Cambria Math"/>
                                            </a:rPr>
                                            <m:t>minTrimResist</m:t>
                                          </m:r>
                                          <m:r>
                                            <a:rPr lang="en-US" altLang="zh-CN" sz="2000" b="0" i="1" smtClean="0">
                                              <a:latin typeface="Cambria Math"/>
                                            </a:rPr>
                                            <m:t>𝑊𝑖𝑑𝑡h</m:t>
                                          </m:r>
                                        </m:e>
                                        <m:e>
                                          <m:r>
                                            <a:rPr lang="en-US" altLang="zh-CN" sz="2000" b="0" i="0" smtClean="0">
                                              <a:latin typeface="Cambria Math"/>
                                            </a:rPr>
                                            <m:t>−2∗</m:t>
                                          </m:r>
                                          <m:r>
                                            <m:rPr>
                                              <m:sty m:val="p"/>
                                            </m:rPr>
                                            <a:rPr lang="en-US" altLang="zh-CN" sz="2000" b="0" i="0" smtClean="0">
                                              <a:latin typeface="Cambria Math"/>
                                            </a:rPr>
                                            <m:t>trimEtchBias</m:t>
                                          </m:r>
                                        </m:e>
                                      </m:eqArr>
                                    </m:e>
                                  </m:d>
                                </m:e>
                                <m:sup>
                                  <m:r>
                                    <a:rPr lang="en-US" altLang="zh-CN" sz="2000" b="0" i="0" smtClean="0">
                                      <a:latin typeface="Cambria Math"/>
                                    </a:rPr>
                                    <m:t>2</m:t>
                                  </m:r>
                                </m:sup>
                              </m:sSup>
                            </m:e>
                            <m:e>
                              <m:r>
                                <a:rPr lang="en-US" altLang="zh-CN" sz="2000" b="0" i="0" smtClean="0">
                                  <a:latin typeface="Cambria Math"/>
                                </a:rPr>
                                <m:t>−</m:t>
                              </m:r>
                              <m:sSup>
                                <m:sSupPr>
                                  <m:ctrlPr>
                                    <a:rPr lang="en-US" altLang="zh-CN" sz="2000" b="0" i="1" smtClean="0">
                                      <a:latin typeface="Cambria Math"/>
                                    </a:rPr>
                                  </m:ctrlPr>
                                </m:sSupPr>
                                <m:e>
                                  <m:r>
                                    <m:rPr>
                                      <m:sty m:val="p"/>
                                    </m:rPr>
                                    <a:rPr lang="en-US" altLang="zh-CN" sz="2000" b="0" i="0" smtClean="0">
                                      <a:latin typeface="Cambria Math"/>
                                    </a:rPr>
                                    <m:t>SpacerDepositWidth</m:t>
                                  </m:r>
                                </m:e>
                                <m:sup>
                                  <m:r>
                                    <a:rPr lang="en-US" altLang="zh-CN" sz="2000" b="0" i="0" smtClean="0">
                                      <a:latin typeface="Cambria Math"/>
                                    </a:rPr>
                                    <m:t>2</m:t>
                                  </m:r>
                                </m:sup>
                              </m:sSup>
                            </m:e>
                          </m:eqArr>
                        </m:e>
                      </m:rad>
                    </m:oMath>
                  </m:oMathPara>
                </a14:m>
                <a:endParaRPr lang="en-US" altLang="zh-CN" sz="2000" b="0" dirty="0" smtClean="0">
                  <a:latin typeface="Cambria Math"/>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196812" y="1945662"/>
                <a:ext cx="3753848" cy="128971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11620" y="4344324"/>
                <a:ext cx="3768276" cy="1289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m:rPr>
                              <m:sty m:val="p"/>
                            </m:rPr>
                            <a:rPr lang="en-US" altLang="zh-CN" sz="2000" b="0" i="0" smtClean="0">
                              <a:latin typeface="Cambria Math"/>
                            </a:rPr>
                            <m:t>L</m:t>
                          </m:r>
                        </m:e>
                        <m:sub>
                          <m:r>
                            <a:rPr lang="en-US" altLang="zh-CN" sz="2000" b="0" i="0" smtClean="0">
                              <a:latin typeface="Cambria Math"/>
                            </a:rPr>
                            <m:t>3</m:t>
                          </m:r>
                        </m:sub>
                      </m:sSub>
                      <m:r>
                        <a:rPr lang="en-US" altLang="zh-CN" sz="2000" b="0" i="0" smtClean="0">
                          <a:latin typeface="Cambria Math"/>
                        </a:rPr>
                        <m:t>≥</m:t>
                      </m:r>
                      <m:rad>
                        <m:radPr>
                          <m:degHide m:val="on"/>
                          <m:ctrlPr>
                            <a:rPr lang="en-US" altLang="zh-CN" sz="2000" b="0" i="1" smtClean="0">
                              <a:latin typeface="Cambria Math"/>
                            </a:rPr>
                          </m:ctrlPr>
                        </m:radPr>
                        <m:deg/>
                        <m:e>
                          <m:eqArr>
                            <m:eqArrPr>
                              <m:ctrlPr>
                                <a:rPr lang="en-US" altLang="zh-CN" sz="2000" b="0" i="1" smtClean="0">
                                  <a:latin typeface="Cambria Math"/>
                                </a:rPr>
                              </m:ctrlPr>
                            </m:eqArrPr>
                            <m:e>
                              <m:sSup>
                                <m:sSupPr>
                                  <m:ctrlPr>
                                    <a:rPr lang="en-US" altLang="zh-CN" sz="2000" b="0" i="1" smtClean="0">
                                      <a:latin typeface="Cambria Math"/>
                                    </a:rPr>
                                  </m:ctrlPr>
                                </m:sSupPr>
                                <m:e>
                                  <m:d>
                                    <m:dPr>
                                      <m:ctrlPr>
                                        <a:rPr lang="en-US" altLang="zh-CN" sz="2000" b="0" i="1" smtClean="0">
                                          <a:latin typeface="Cambria Math"/>
                                        </a:rPr>
                                      </m:ctrlPr>
                                    </m:dPr>
                                    <m:e>
                                      <m:eqArr>
                                        <m:eqArrPr>
                                          <m:ctrlPr>
                                            <a:rPr lang="en-US" altLang="zh-CN" sz="2000" b="0" i="1" smtClean="0">
                                              <a:latin typeface="Cambria Math"/>
                                            </a:rPr>
                                          </m:ctrlPr>
                                        </m:eqArrPr>
                                        <m:e>
                                          <m:r>
                                            <m:rPr>
                                              <m:sty m:val="p"/>
                                            </m:rPr>
                                            <a:rPr lang="en-US" altLang="zh-CN" sz="2000" b="0" i="0" smtClean="0">
                                              <a:latin typeface="Cambria Math"/>
                                            </a:rPr>
                                            <m:t>minTrimResis</m:t>
                                          </m:r>
                                          <m:r>
                                            <a:rPr lang="en-US" altLang="zh-CN" sz="2000" b="0" i="1" smtClean="0">
                                              <a:latin typeface="Cambria Math"/>
                                            </a:rPr>
                                            <m:t>𝑡𝑊𝑖𝑑𝑡h</m:t>
                                          </m:r>
                                        </m:e>
                                        <m:e>
                                          <m:r>
                                            <a:rPr lang="en-US" altLang="zh-CN" sz="2000" b="0" i="0" smtClean="0">
                                              <a:latin typeface="Cambria Math"/>
                                            </a:rPr>
                                            <m:t>−2∗</m:t>
                                          </m:r>
                                          <m:r>
                                            <m:rPr>
                                              <m:sty m:val="p"/>
                                            </m:rPr>
                                            <a:rPr lang="en-US" altLang="zh-CN" sz="2000" b="0" i="0" smtClean="0">
                                              <a:latin typeface="Cambria Math"/>
                                            </a:rPr>
                                            <m:t>trimEtchBias</m:t>
                                          </m:r>
                                        </m:e>
                                      </m:eqArr>
                                    </m:e>
                                  </m:d>
                                </m:e>
                                <m:sup>
                                  <m:r>
                                    <a:rPr lang="en-US" altLang="zh-CN" sz="2000" b="0" i="0" smtClean="0">
                                      <a:latin typeface="Cambria Math"/>
                                    </a:rPr>
                                    <m:t>2</m:t>
                                  </m:r>
                                </m:sup>
                              </m:sSup>
                            </m:e>
                            <m:e>
                              <m:r>
                                <a:rPr lang="en-US" altLang="zh-CN" sz="2000" b="0" i="0" smtClean="0">
                                  <a:latin typeface="Cambria Math"/>
                                </a:rPr>
                                <m:t>−</m:t>
                              </m:r>
                              <m:sSup>
                                <m:sSupPr>
                                  <m:ctrlPr>
                                    <a:rPr lang="en-US" altLang="zh-CN" sz="2000" b="0" i="1" smtClean="0">
                                      <a:latin typeface="Cambria Math"/>
                                    </a:rPr>
                                  </m:ctrlPr>
                                </m:sSupPr>
                                <m:e>
                                  <m:r>
                                    <m:rPr>
                                      <m:sty m:val="p"/>
                                    </m:rPr>
                                    <a:rPr lang="en-US" altLang="zh-CN" sz="2000" b="0" i="0" smtClean="0">
                                      <a:latin typeface="Cambria Math"/>
                                    </a:rPr>
                                    <m:t>SpacerDepositWidth</m:t>
                                  </m:r>
                                </m:e>
                                <m:sup>
                                  <m:r>
                                    <a:rPr lang="en-US" altLang="zh-CN" sz="2000" b="0" i="0" smtClean="0">
                                      <a:latin typeface="Cambria Math"/>
                                    </a:rPr>
                                    <m:t>2</m:t>
                                  </m:r>
                                </m:sup>
                              </m:sSup>
                            </m:e>
                          </m:eqArr>
                        </m:e>
                      </m:rad>
                    </m:oMath>
                  </m:oMathPara>
                </a14:m>
                <a:endParaRPr lang="en-US" altLang="zh-CN" sz="2000" b="0" dirty="0" smtClean="0">
                  <a:latin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11620" y="4344324"/>
                <a:ext cx="3768276" cy="1289712"/>
              </a:xfrm>
              <a:prstGeom prst="rect">
                <a:avLst/>
              </a:prstGeom>
              <a:blipFill rotWithShape="1">
                <a:blip r:embed="rId6"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3426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SADP-Aware </a:t>
            </a:r>
            <a:r>
              <a:rPr lang="en-US" altLang="zh-CN" dirty="0" smtClean="0"/>
              <a:t>Layout Design</a:t>
            </a:r>
            <a:endParaRPr lang="zh-CN" altLang="en-US" dirty="0"/>
          </a:p>
        </p:txBody>
      </p:sp>
      <p:sp>
        <p:nvSpPr>
          <p:cNvPr id="3" name="内容占位符 2"/>
          <p:cNvSpPr>
            <a:spLocks noGrp="1"/>
          </p:cNvSpPr>
          <p:nvPr>
            <p:ph idx="1"/>
          </p:nvPr>
        </p:nvSpPr>
        <p:spPr/>
        <p:txBody>
          <a:bodyPr/>
          <a:lstStyle/>
          <a:p>
            <a:r>
              <a:rPr lang="en-US" altLang="zh-CN" dirty="0"/>
              <a:t>SADP-Aware Design Rules (</a:t>
            </a:r>
            <a:r>
              <a:rPr lang="en-US" altLang="zh-CN" sz="2400" dirty="0"/>
              <a:t>Case </a:t>
            </a:r>
            <a:r>
              <a:rPr lang="en-US" altLang="zh-CN" sz="2400" dirty="0" smtClean="0"/>
              <a:t>4: </a:t>
            </a:r>
            <a:r>
              <a:rPr lang="en-US" altLang="zh-CN" sz="2400" dirty="0" err="1" smtClean="0"/>
              <a:t>OffTrackOffset</a:t>
            </a:r>
            <a:r>
              <a:rPr lang="en-US" altLang="zh-CN" dirty="0" smtClean="0"/>
              <a:t>)</a:t>
            </a:r>
            <a:endParaRPr lang="en-US" altLang="zh-CN" dirty="0"/>
          </a:p>
          <a:p>
            <a:endParaRPr lang="zh-CN" altLang="en-US"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426075"/>
            <a:ext cx="4104456" cy="229631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4029466"/>
            <a:ext cx="4104456" cy="229631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5683452" y="2367659"/>
                <a:ext cx="3226781" cy="70788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a:rPr lang="en-US" altLang="zh-CN" sz="2000" b="0" i="1" smtClean="0">
                              <a:latin typeface="Cambria Math"/>
                            </a:rPr>
                            <m:t>𝐿</m:t>
                          </m:r>
                        </m:e>
                        <m:sub>
                          <m:r>
                            <a:rPr lang="en-US" altLang="zh-CN" sz="2000" b="0" i="1" smtClean="0">
                              <a:latin typeface="Cambria Math"/>
                            </a:rPr>
                            <m:t>4</m:t>
                          </m:r>
                        </m:sub>
                      </m:sSub>
                      <m:r>
                        <a:rPr lang="en-US" altLang="zh-CN" sz="2000" b="0" i="0" smtClean="0">
                          <a:latin typeface="Cambria Math"/>
                        </a:rPr>
                        <m:t>≥</m:t>
                      </m:r>
                      <m:r>
                        <m:rPr>
                          <m:sty m:val="p"/>
                        </m:rPr>
                        <a:rPr lang="en-US" altLang="zh-CN" sz="2000" b="0" i="0" smtClean="0">
                          <a:latin typeface="Cambria Math"/>
                        </a:rPr>
                        <m:t>minTrimResistWidth</m:t>
                      </m:r>
                    </m:oMath>
                  </m:oMathPara>
                </a14:m>
                <a:endParaRPr lang="en-US" altLang="zh-CN" sz="2000" b="0" i="0" dirty="0" smtClean="0">
                  <a:latin typeface="Cambria Math"/>
                </a:endParaRPr>
              </a:p>
              <a:p>
                <a:pPr algn="ctr"/>
                <a:r>
                  <a:rPr lang="en-US" altLang="zh-CN" sz="2000" b="0" i="0" dirty="0" smtClean="0">
                    <a:latin typeface="Cambria Math"/>
                  </a:rPr>
                  <a:t>or </a:t>
                </a:r>
                <a14:m>
                  <m:oMath xmlns:m="http://schemas.openxmlformats.org/officeDocument/2006/math">
                    <m:sSub>
                      <m:sSubPr>
                        <m:ctrlPr>
                          <a:rPr lang="en-US" altLang="zh-CN" sz="2000" b="0" i="1" smtClean="0">
                            <a:latin typeface="Cambria Math"/>
                          </a:rPr>
                        </m:ctrlPr>
                      </m:sSubPr>
                      <m:e>
                        <m:r>
                          <a:rPr lang="en-US" altLang="zh-CN" sz="2000" b="0" i="1" smtClean="0">
                            <a:latin typeface="Cambria Math"/>
                          </a:rPr>
                          <m:t>𝐿</m:t>
                        </m:r>
                      </m:e>
                      <m:sub>
                        <m:r>
                          <a:rPr lang="en-US" altLang="zh-CN" sz="2000" b="0" i="1" smtClean="0">
                            <a:latin typeface="Cambria Math"/>
                          </a:rPr>
                          <m:t>4</m:t>
                        </m:r>
                      </m:sub>
                    </m:sSub>
                    <m:r>
                      <a:rPr lang="en-US" altLang="zh-CN" sz="2000" b="0" i="1" smtClean="0">
                        <a:latin typeface="Cambria Math"/>
                      </a:rPr>
                      <m:t>=0</m:t>
                    </m:r>
                  </m:oMath>
                </a14:m>
                <a:endParaRPr lang="en-US" altLang="zh-CN" sz="2000" b="0" i="0" dirty="0" smtClean="0">
                  <a:latin typeface="Cambria Math"/>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683452" y="2367659"/>
                <a:ext cx="3226781" cy="707886"/>
              </a:xfrm>
              <a:prstGeom prst="rect">
                <a:avLst/>
              </a:prstGeom>
              <a:blipFill rotWithShape="1">
                <a:blip r:embed="rId5" cstate="print"/>
                <a:stretch>
                  <a:fillRect b="-136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683452" y="4971050"/>
                <a:ext cx="3235566" cy="70788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a:rPr>
                          </m:ctrlPr>
                        </m:sSubPr>
                        <m:e>
                          <m:r>
                            <a:rPr lang="en-US" altLang="zh-CN" sz="2000" i="1">
                              <a:latin typeface="Cambria Math"/>
                            </a:rPr>
                            <m:t>𝐿</m:t>
                          </m:r>
                        </m:e>
                        <m:sub>
                          <m:r>
                            <a:rPr lang="en-US" altLang="zh-CN" sz="2000" b="0" i="1" smtClean="0">
                              <a:latin typeface="Cambria Math"/>
                            </a:rPr>
                            <m:t>4</m:t>
                          </m:r>
                        </m:sub>
                      </m:sSub>
                      <m:r>
                        <a:rPr lang="en-US" altLang="zh-CN" sz="2000">
                          <a:latin typeface="Cambria Math"/>
                        </a:rPr>
                        <m:t>≥</m:t>
                      </m:r>
                      <m:r>
                        <m:rPr>
                          <m:sty m:val="p"/>
                        </m:rPr>
                        <a:rPr lang="en-US" altLang="zh-CN" sz="2000">
                          <a:latin typeface="Cambria Math"/>
                        </a:rPr>
                        <m:t>minTrimResistWidth</m:t>
                      </m:r>
                    </m:oMath>
                  </m:oMathPara>
                </a14:m>
                <a:endParaRPr lang="en-US" altLang="zh-CN" sz="2000" dirty="0" smtClean="0">
                  <a:latin typeface="Cambria Math"/>
                </a:endParaRPr>
              </a:p>
              <a:p>
                <a:pPr algn="ctr"/>
                <a:r>
                  <a:rPr lang="en-US" altLang="zh-CN" sz="2000" dirty="0" smtClean="0">
                    <a:latin typeface="Cambria Math"/>
                  </a:rPr>
                  <a:t>or </a:t>
                </a:r>
                <a14:m>
                  <m:oMath xmlns:m="http://schemas.openxmlformats.org/officeDocument/2006/math">
                    <m:sSub>
                      <m:sSubPr>
                        <m:ctrlPr>
                          <a:rPr lang="en-US" altLang="zh-CN" sz="2000" i="1" smtClean="0">
                            <a:latin typeface="Cambria Math"/>
                          </a:rPr>
                        </m:ctrlPr>
                      </m:sSubPr>
                      <m:e>
                        <m:r>
                          <a:rPr lang="en-US" altLang="zh-CN" sz="2000" b="0" i="1" smtClean="0">
                            <a:latin typeface="Cambria Math"/>
                          </a:rPr>
                          <m:t>𝐿</m:t>
                        </m:r>
                      </m:e>
                      <m:sub>
                        <m:r>
                          <a:rPr lang="en-US" altLang="zh-CN" sz="2000" b="0" i="1" smtClean="0">
                            <a:latin typeface="Cambria Math"/>
                          </a:rPr>
                          <m:t>4</m:t>
                        </m:r>
                      </m:sub>
                    </m:sSub>
                    <m:r>
                      <a:rPr lang="en-US" altLang="zh-CN" sz="2000" b="0" i="1" smtClean="0">
                        <a:latin typeface="Cambria Math"/>
                      </a:rPr>
                      <m:t>=0</m:t>
                    </m:r>
                  </m:oMath>
                </a14:m>
                <a:endParaRPr lang="en-US" altLang="zh-CN" sz="2000" dirty="0">
                  <a:latin typeface="Cambria Math"/>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683452" y="4971050"/>
                <a:ext cx="3235566" cy="707886"/>
              </a:xfrm>
              <a:prstGeom prst="rect">
                <a:avLst/>
              </a:prstGeom>
              <a:blipFill rotWithShape="1">
                <a:blip r:embed="rId6" cstate="print"/>
                <a:stretch>
                  <a:fillRect b="-136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09359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SADP-Aware </a:t>
            </a:r>
            <a:r>
              <a:rPr lang="en-US" altLang="zh-CN" dirty="0" smtClean="0"/>
              <a:t>Layout Design</a:t>
            </a:r>
            <a:endParaRPr lang="zh-CN" altLang="en-US" dirty="0"/>
          </a:p>
        </p:txBody>
      </p:sp>
      <p:sp>
        <p:nvSpPr>
          <p:cNvPr id="3" name="内容占位符 2"/>
          <p:cNvSpPr>
            <a:spLocks noGrp="1"/>
          </p:cNvSpPr>
          <p:nvPr>
            <p:ph idx="1"/>
          </p:nvPr>
        </p:nvSpPr>
        <p:spPr/>
        <p:txBody>
          <a:bodyPr/>
          <a:lstStyle/>
          <a:p>
            <a:r>
              <a:rPr lang="en-US" altLang="zh-CN" dirty="0" smtClean="0"/>
              <a:t>SADP-Aware Design Rules – summary</a:t>
            </a:r>
          </a:p>
          <a:p>
            <a:pPr lvl="1"/>
            <a:r>
              <a:rPr lang="en-US" altLang="zh-CN" sz="2000" dirty="0" err="1"/>
              <a:t>OnTrackSpace</a:t>
            </a:r>
            <a:r>
              <a:rPr lang="en-US" altLang="zh-CN" sz="2000" dirty="0"/>
              <a:t> (L</a:t>
            </a:r>
            <a:r>
              <a:rPr lang="en-US" altLang="zh-CN" sz="2000" baseline="-25000" dirty="0"/>
              <a:t>1</a:t>
            </a:r>
            <a:r>
              <a:rPr lang="en-US" altLang="zh-CN" sz="2000" dirty="0"/>
              <a:t>) &gt;= 32 nm or </a:t>
            </a:r>
            <a:r>
              <a:rPr lang="en-US" altLang="zh-CN" sz="2000" dirty="0" err="1"/>
              <a:t>OnTrackSpace</a:t>
            </a:r>
            <a:r>
              <a:rPr lang="en-US" altLang="zh-CN" sz="2000" dirty="0"/>
              <a:t> (L</a:t>
            </a:r>
            <a:r>
              <a:rPr lang="en-US" altLang="zh-CN" sz="2000" baseline="-25000" dirty="0"/>
              <a:t>1</a:t>
            </a:r>
            <a:r>
              <a:rPr lang="en-US" altLang="zh-CN" sz="2000" dirty="0"/>
              <a:t>) = 24nm</a:t>
            </a:r>
          </a:p>
          <a:p>
            <a:pPr lvl="1"/>
            <a:r>
              <a:rPr lang="en-US" altLang="zh-CN" sz="2000" dirty="0" err="1"/>
              <a:t>OffTrackOverlap</a:t>
            </a:r>
            <a:r>
              <a:rPr lang="en-US" altLang="zh-CN" sz="2000" dirty="0"/>
              <a:t> (L</a:t>
            </a:r>
            <a:r>
              <a:rPr lang="en-US" altLang="zh-CN" sz="2000" baseline="-25000" dirty="0"/>
              <a:t>2</a:t>
            </a:r>
            <a:r>
              <a:rPr lang="en-US" altLang="zh-CN" sz="2000" dirty="0"/>
              <a:t>) &gt;= 58 nm</a:t>
            </a:r>
          </a:p>
          <a:p>
            <a:pPr lvl="1"/>
            <a:r>
              <a:rPr lang="en-US" altLang="zh-CN" sz="2000" dirty="0" err="1"/>
              <a:t>OffTrackSpace</a:t>
            </a:r>
            <a:r>
              <a:rPr lang="en-US" altLang="zh-CN" sz="2000" dirty="0"/>
              <a:t> (L</a:t>
            </a:r>
            <a:r>
              <a:rPr lang="en-US" altLang="zh-CN" sz="2000" baseline="-25000" dirty="0"/>
              <a:t>3</a:t>
            </a:r>
            <a:r>
              <a:rPr lang="en-US" altLang="zh-CN" sz="2000" dirty="0"/>
              <a:t>) &gt;= 22 nm </a:t>
            </a:r>
          </a:p>
          <a:p>
            <a:pPr lvl="1"/>
            <a:r>
              <a:rPr lang="en-US" altLang="zh-CN" sz="2000" dirty="0" err="1"/>
              <a:t>OffTrackOffset</a:t>
            </a:r>
            <a:r>
              <a:rPr lang="en-US" altLang="zh-CN" sz="2000" dirty="0"/>
              <a:t> (L</a:t>
            </a:r>
            <a:r>
              <a:rPr lang="en-US" altLang="zh-CN" sz="2000" baseline="-25000" dirty="0"/>
              <a:t>4</a:t>
            </a:r>
            <a:r>
              <a:rPr lang="en-US" altLang="zh-CN" sz="2000" dirty="0"/>
              <a:t>) &gt;= 44 nm or </a:t>
            </a:r>
            <a:r>
              <a:rPr lang="en-US" altLang="zh-CN" sz="2000" dirty="0" err="1"/>
              <a:t>OffTrackOffset</a:t>
            </a:r>
            <a:r>
              <a:rPr lang="en-US" altLang="zh-CN" sz="2000" dirty="0"/>
              <a:t> (L</a:t>
            </a:r>
            <a:r>
              <a:rPr lang="en-US" altLang="zh-CN" sz="2000" baseline="-25000" dirty="0"/>
              <a:t>4</a:t>
            </a:r>
            <a:r>
              <a:rPr lang="en-US" altLang="zh-CN" sz="2000" dirty="0"/>
              <a:t>) = 0 nm</a:t>
            </a:r>
            <a:endParaRPr lang="zh-CN" altLang="en-US" sz="2000" dirty="0"/>
          </a:p>
        </p:txBody>
      </p:sp>
      <p:grpSp>
        <p:nvGrpSpPr>
          <p:cNvPr id="12" name="组合 11"/>
          <p:cNvGrpSpPr/>
          <p:nvPr/>
        </p:nvGrpSpPr>
        <p:grpSpPr>
          <a:xfrm>
            <a:off x="4964207" y="1487341"/>
            <a:ext cx="3310927" cy="288032"/>
            <a:chOff x="1331640" y="4437112"/>
            <a:chExt cx="2527649" cy="1080120"/>
          </a:xfrm>
        </p:grpSpPr>
        <p:sp>
          <p:nvSpPr>
            <p:cNvPr id="4" name="矩形 3"/>
            <p:cNvSpPr/>
            <p:nvPr/>
          </p:nvSpPr>
          <p:spPr bwMode="auto">
            <a:xfrm>
              <a:off x="1331640" y="4437112"/>
              <a:ext cx="2520280" cy="1080120"/>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cxnSp>
          <p:nvCxnSpPr>
            <p:cNvPr id="9" name="直接连接符 8"/>
            <p:cNvCxnSpPr/>
            <p:nvPr/>
          </p:nvCxnSpPr>
          <p:spPr bwMode="auto">
            <a:xfrm>
              <a:off x="1331640" y="4437112"/>
              <a:ext cx="2520280" cy="108012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flipV="1">
              <a:off x="1339009" y="4437112"/>
              <a:ext cx="2520280" cy="108012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p:cNvSpPr txBox="1"/>
          <p:nvPr/>
        </p:nvSpPr>
        <p:spPr>
          <a:xfrm>
            <a:off x="6228184" y="4437112"/>
            <a:ext cx="2160241" cy="646331"/>
          </a:xfrm>
          <a:prstGeom prst="rect">
            <a:avLst/>
          </a:prstGeom>
          <a:noFill/>
        </p:spPr>
        <p:txBody>
          <a:bodyPr wrap="square" rtlCol="0">
            <a:spAutoFit/>
          </a:bodyPr>
          <a:lstStyle/>
          <a:p>
            <a:r>
              <a:rPr lang="en-US" altLang="zh-CN" dirty="0" smtClean="0"/>
              <a:t>Potential odd-cycle</a:t>
            </a:r>
          </a:p>
          <a:p>
            <a:r>
              <a:rPr lang="en-US" altLang="zh-CN" dirty="0" smtClean="0"/>
              <a:t>Not decomposable</a:t>
            </a:r>
            <a:endParaRPr lang="zh-CN" altLang="en-US"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5" y="3068960"/>
            <a:ext cx="4428226" cy="3218952"/>
          </a:xfrm>
          <a:prstGeom prst="rect">
            <a:avLst/>
          </a:prstGeom>
        </p:spPr>
      </p:pic>
    </p:spTree>
    <p:extLst>
      <p:ext uri="{BB962C8B-B14F-4D97-AF65-F5344CB8AC3E}">
        <p14:creationId xmlns:p14="http://schemas.microsoft.com/office/powerpoint/2010/main" val="1855227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Pin Access Optimization</a:t>
            </a:r>
            <a:endParaRPr lang="zh-CN" altLang="en-US" dirty="0"/>
          </a:p>
        </p:txBody>
      </p:sp>
      <p:sp>
        <p:nvSpPr>
          <p:cNvPr id="3" name="内容占位符 2"/>
          <p:cNvSpPr>
            <a:spLocks noGrp="1"/>
          </p:cNvSpPr>
          <p:nvPr>
            <p:ph idx="1"/>
          </p:nvPr>
        </p:nvSpPr>
        <p:spPr/>
        <p:txBody>
          <a:bodyPr/>
          <a:lstStyle/>
          <a:p>
            <a:r>
              <a:rPr lang="en-US" altLang="zh-CN" dirty="0" smtClean="0"/>
              <a:t>Mathematical formulation</a:t>
            </a:r>
          </a:p>
          <a:p>
            <a:pPr lvl="1"/>
            <a:r>
              <a:rPr lang="en-US" altLang="zh-CN" dirty="0" smtClean="0"/>
              <a:t>Line end extension minimization</a:t>
            </a:r>
          </a:p>
          <a:p>
            <a:pPr lvl="1"/>
            <a:endParaRPr lang="en-US" altLang="zh-CN" sz="2000" dirty="0" smtClean="0"/>
          </a:p>
          <a:p>
            <a:pPr lvl="1"/>
            <a:endParaRPr lang="en-US" altLang="zh-CN" dirty="0" smtClean="0"/>
          </a:p>
          <a:p>
            <a:pPr lvl="1"/>
            <a:endParaRPr lang="en-US" altLang="zh-CN" dirty="0" smtClean="0"/>
          </a:p>
        </p:txBody>
      </p:sp>
      <mc:AlternateContent xmlns:mc="http://schemas.openxmlformats.org/markup-compatibility/2006" xmlns:a14="http://schemas.microsoft.com/office/drawing/2010/main">
        <mc:Choice Requires="a14">
          <p:graphicFrame>
            <p:nvGraphicFramePr>
              <p:cNvPr id="37" name="表格 36"/>
              <p:cNvGraphicFramePr>
                <a:graphicFrameLocks noGrp="1"/>
              </p:cNvGraphicFramePr>
              <p:nvPr>
                <p:extLst>
                  <p:ext uri="{D42A27DB-BD31-4B8C-83A1-F6EECF244321}">
                    <p14:modId xmlns:p14="http://schemas.microsoft.com/office/powerpoint/2010/main" val="3494959698"/>
                  </p:ext>
                </p:extLst>
              </p:nvPr>
            </p:nvGraphicFramePr>
            <p:xfrm>
              <a:off x="1475656" y="2564904"/>
              <a:ext cx="6624736" cy="3742738"/>
            </p:xfrm>
            <a:graphic>
              <a:graphicData uri="http://schemas.openxmlformats.org/drawingml/2006/table">
                <a:tbl>
                  <a:tblPr firstRow="1" bandRow="1">
                    <a:tableStyleId>{5940675A-B579-460E-94D1-54222C63F5DA}</a:tableStyleId>
                  </a:tblPr>
                  <a:tblGrid>
                    <a:gridCol w="1204489"/>
                    <a:gridCol w="5420247"/>
                  </a:tblGrid>
                  <a:tr h="411714">
                    <a:tc gridSpan="2">
                      <a:txBody>
                        <a:bodyPr/>
                        <a:lstStyle/>
                        <a:p>
                          <a:pPr algn="ctr"/>
                          <a:r>
                            <a:rPr lang="en-US" sz="1800" dirty="0" smtClean="0"/>
                            <a:t>Notations</a:t>
                          </a:r>
                          <a:endParaRPr lang="en-US" sz="1800" dirty="0"/>
                        </a:p>
                      </a:txBody>
                      <a:tcPr/>
                    </a:tc>
                    <a:tc hMerge="1">
                      <a:txBody>
                        <a:bodyPr/>
                        <a:lstStyle/>
                        <a:p>
                          <a:endParaRPr lang="en-US" dirty="0"/>
                        </a:p>
                      </a:txBody>
                      <a:tcPr/>
                    </a:tc>
                  </a:tr>
                  <a:tr h="411714">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𝐶</m:t>
                                    </m:r>
                                  </m:e>
                                  <m:sub>
                                    <m:r>
                                      <a:rPr lang="en-US" sz="1800" b="0" i="1" smtClean="0">
                                        <a:latin typeface="Cambria Math"/>
                                      </a:rPr>
                                      <m:t>𝐿</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𝐶</m:t>
                                    </m:r>
                                  </m:e>
                                  <m:sub>
                                    <m:r>
                                      <a:rPr lang="en-US" sz="1800" b="0" i="1" smtClean="0">
                                        <a:latin typeface="Cambria Math"/>
                                      </a:rPr>
                                      <m:t>𝑅</m:t>
                                    </m:r>
                                  </m:sub>
                                </m:sSub>
                              </m:oMath>
                            </m:oMathPara>
                          </a14:m>
                          <a:endParaRPr lang="en-US" sz="1800" dirty="0"/>
                        </a:p>
                      </a:txBody>
                      <a:tcPr/>
                    </a:tc>
                    <a:tc>
                      <a:txBody>
                        <a:bodyPr/>
                        <a:lstStyle/>
                        <a:p>
                          <a:pPr algn="ctr"/>
                          <a:r>
                            <a:rPr lang="en-US" sz="1800" dirty="0" smtClean="0"/>
                            <a:t>Left or right boundary of cell</a:t>
                          </a:r>
                          <a:endParaRPr lang="en-US" sz="1800" dirty="0"/>
                        </a:p>
                      </a:txBody>
                      <a:tcPr/>
                    </a:tc>
                  </a:tr>
                  <a:tr h="411714">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𝐶</m:t>
                                    </m:r>
                                  </m:e>
                                  <m:sub>
                                    <m:r>
                                      <a:rPr lang="en-US" sz="1800" b="0" i="1" smtClean="0">
                                        <a:latin typeface="Cambria Math"/>
                                      </a:rPr>
                                      <m:t>𝑊</m:t>
                                    </m:r>
                                  </m:sub>
                                </m:sSub>
                              </m:oMath>
                            </m:oMathPara>
                          </a14:m>
                          <a:endParaRPr lang="en-US" sz="1800" dirty="0"/>
                        </a:p>
                      </a:txBody>
                      <a:tcPr/>
                    </a:tc>
                    <a:tc>
                      <a:txBody>
                        <a:bodyPr/>
                        <a:lstStyle/>
                        <a:p>
                          <a:pPr algn="ctr"/>
                          <a:r>
                            <a:rPr lang="en-US" sz="1800" dirty="0" smtClean="0"/>
                            <a:t>Cell width,</a:t>
                          </a:r>
                          <a:r>
                            <a:rPr lang="en-US" sz="1800" baseline="0" dirty="0" smtClean="0"/>
                            <a:t> </a:t>
                          </a:r>
                          <a14:m>
                            <m:oMath xmlns:m="http://schemas.openxmlformats.org/officeDocument/2006/math">
                              <m:sSub>
                                <m:sSubPr>
                                  <m:ctrlPr>
                                    <a:rPr lang="en-US" sz="1800" i="1" smtClean="0">
                                      <a:latin typeface="Cambria Math"/>
                                    </a:rPr>
                                  </m:ctrlPr>
                                </m:sSubPr>
                                <m:e>
                                  <m:r>
                                    <a:rPr lang="en-US" sz="1800" b="0" i="1" smtClean="0">
                                      <a:latin typeface="Cambria Math"/>
                                    </a:rPr>
                                    <m:t>𝐶</m:t>
                                  </m:r>
                                </m:e>
                                <m:sub>
                                  <m:r>
                                    <a:rPr lang="en-US" sz="1800" b="0" i="1" smtClean="0">
                                      <a:latin typeface="Cambria Math"/>
                                    </a:rPr>
                                    <m:t>𝑊</m:t>
                                  </m:r>
                                </m:sub>
                              </m:sSub>
                              <m:r>
                                <a:rPr lang="en-US" sz="1800" b="0" i="1" smtClean="0">
                                  <a:latin typeface="Cambria Math"/>
                                </a:rPr>
                                <m:t>=</m:t>
                              </m:r>
                              <m:sSub>
                                <m:sSubPr>
                                  <m:ctrlPr>
                                    <a:rPr lang="en-US" sz="1800" i="1" smtClean="0">
                                      <a:latin typeface="Cambria Math"/>
                                    </a:rPr>
                                  </m:ctrlPr>
                                </m:sSubPr>
                                <m:e>
                                  <m:r>
                                    <a:rPr lang="en-US" sz="1800" b="0" i="1" smtClean="0">
                                      <a:latin typeface="Cambria Math"/>
                                    </a:rPr>
                                    <m:t>𝐶</m:t>
                                  </m:r>
                                </m:e>
                                <m:sub>
                                  <m:r>
                                    <a:rPr lang="en-US" sz="1800" b="0" i="1" smtClean="0">
                                      <a:latin typeface="Cambria Math"/>
                                    </a:rPr>
                                    <m:t>𝑅</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𝐶</m:t>
                                  </m:r>
                                </m:e>
                                <m:sub>
                                  <m:r>
                                    <a:rPr lang="en-US" sz="1800" b="0" i="1" smtClean="0">
                                      <a:latin typeface="Cambria Math"/>
                                    </a:rPr>
                                    <m:t>𝐿</m:t>
                                  </m:r>
                                </m:sub>
                              </m:sSub>
                            </m:oMath>
                          </a14:m>
                          <a:endParaRPr lang="en-US" sz="1800" dirty="0"/>
                        </a:p>
                      </a:txBody>
                      <a:tcPr/>
                    </a:tc>
                  </a:tr>
                  <a:tr h="411714">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𝑆</m:t>
                                    </m:r>
                                  </m:e>
                                  <m:sub>
                                    <m:r>
                                      <a:rPr lang="en-US" sz="1800" b="0" i="1" smtClean="0">
                                        <a:latin typeface="Cambria Math"/>
                                      </a:rPr>
                                      <m:t>𝑚</m:t>
                                    </m:r>
                                  </m:sub>
                                </m:sSub>
                              </m:oMath>
                            </m:oMathPara>
                          </a14:m>
                          <a:endParaRPr lang="en-US" sz="1800" dirty="0"/>
                        </a:p>
                      </a:txBody>
                      <a:tcPr/>
                    </a:tc>
                    <a:tc>
                      <a:txBody>
                        <a:bodyPr/>
                        <a:lstStyle/>
                        <a:p>
                          <a:pPr algn="ctr"/>
                          <a:r>
                            <a:rPr lang="en-US" sz="1800" dirty="0" smtClean="0"/>
                            <a:t>Set of Metal-2 wires</a:t>
                          </a:r>
                          <a:endParaRPr lang="en-US" sz="1800" dirty="0"/>
                        </a:p>
                      </a:txBody>
                      <a:tcPr/>
                    </a:tc>
                  </a:tr>
                  <a:tr h="411714">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a:rPr>
                                  <m:t>𝑛</m:t>
                                </m:r>
                              </m:oMath>
                            </m:oMathPara>
                          </a14:m>
                          <a:endParaRPr lang="en-US" sz="1800" dirty="0"/>
                        </a:p>
                      </a:txBody>
                      <a:tcPr/>
                    </a:tc>
                    <a:tc>
                      <a:txBody>
                        <a:bodyPr/>
                        <a:lstStyle/>
                        <a:p>
                          <a:pPr algn="ctr"/>
                          <a:r>
                            <a:rPr lang="en-US" sz="1800" dirty="0" smtClean="0"/>
                            <a:t>Total</a:t>
                          </a:r>
                          <a:r>
                            <a:rPr lang="en-US" sz="1800" baseline="0" dirty="0" smtClean="0"/>
                            <a:t> number of Metal-2 wires</a:t>
                          </a:r>
                          <a:endParaRPr lang="en-US" sz="1800" dirty="0"/>
                        </a:p>
                      </a:txBody>
                      <a:tcPr/>
                    </a:tc>
                  </a:tr>
                  <a:tr h="411714">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𝑆</m:t>
                                    </m:r>
                                  </m:e>
                                  <m:sub>
                                    <m:r>
                                      <a:rPr lang="en-US" sz="1800" b="0" i="1" smtClean="0">
                                        <a:latin typeface="Cambria Math"/>
                                      </a:rPr>
                                      <m:t>𝑘</m:t>
                                    </m:r>
                                  </m:sub>
                                </m:sSub>
                              </m:oMath>
                            </m:oMathPara>
                          </a14:m>
                          <a:endParaRPr lang="en-US" sz="1800" dirty="0"/>
                        </a:p>
                      </a:txBody>
                      <a:tcPr/>
                    </a:tc>
                    <a:tc>
                      <a:txBody>
                        <a:bodyPr/>
                        <a:lstStyle/>
                        <a:p>
                          <a:pPr algn="ctr"/>
                          <a:r>
                            <a:rPr lang="en-US" sz="1800" dirty="0" smtClean="0"/>
                            <a:t>Set of pairs of wires for rule </a:t>
                          </a:r>
                          <a14:m>
                            <m:oMath xmlns:m="http://schemas.openxmlformats.org/officeDocument/2006/math">
                              <m:r>
                                <a:rPr lang="en-US" sz="1800" b="0" i="1" smtClean="0">
                                  <a:latin typeface="Cambria Math"/>
                                </a:rPr>
                                <m:t>𝑘</m:t>
                              </m:r>
                            </m:oMath>
                          </a14:m>
                          <a:endParaRPr lang="en-US" sz="1800" dirty="0"/>
                        </a:p>
                      </a:txBody>
                      <a:tcPr/>
                    </a:tc>
                  </a:tr>
                  <a:tr h="411714">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𝑥</m:t>
                                    </m:r>
                                  </m:e>
                                  <m:sub>
                                    <m:r>
                                      <a:rPr lang="en-US" sz="1800" b="0" i="1" smtClean="0">
                                        <a:latin typeface="Cambria Math"/>
                                      </a:rPr>
                                      <m:t>𝑖𝐿</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𝑖𝑅</m:t>
                                    </m:r>
                                  </m:sub>
                                </m:sSub>
                              </m:oMath>
                            </m:oMathPara>
                          </a14:m>
                          <a:endParaRPr lang="en-US" sz="1800" dirty="0"/>
                        </a:p>
                      </a:txBody>
                      <a:tcPr/>
                    </a:tc>
                    <a:tc>
                      <a:txBody>
                        <a:bodyPr/>
                        <a:lstStyle/>
                        <a:p>
                          <a:pPr algn="ctr"/>
                          <a:r>
                            <a:rPr lang="en-US" sz="1800" dirty="0" smtClean="0"/>
                            <a:t>The left or</a:t>
                          </a:r>
                          <a:r>
                            <a:rPr lang="en-US" sz="1800" baseline="0" dirty="0" smtClean="0"/>
                            <a:t> right line end of </a:t>
                          </a:r>
                          <a14:m>
                            <m:oMath xmlns:m="http://schemas.openxmlformats.org/officeDocument/2006/math">
                              <m:sSub>
                                <m:sSubPr>
                                  <m:ctrlPr>
                                    <a:rPr lang="en-US" sz="1800" i="1" baseline="0" smtClean="0">
                                      <a:latin typeface="Cambria Math"/>
                                    </a:rPr>
                                  </m:ctrlPr>
                                </m:sSubPr>
                                <m:e>
                                  <m:r>
                                    <a:rPr lang="en-US" sz="1800" b="0" i="1" baseline="0" smtClean="0">
                                      <a:latin typeface="Cambria Math"/>
                                    </a:rPr>
                                    <m:t>𝑖</m:t>
                                  </m:r>
                                </m:e>
                                <m:sub>
                                  <m:r>
                                    <a:rPr lang="en-US" sz="1800" b="0" i="1" baseline="0" smtClean="0">
                                      <a:latin typeface="Cambria Math"/>
                                    </a:rPr>
                                    <m:t>𝑡h</m:t>
                                  </m:r>
                                </m:sub>
                              </m:sSub>
                            </m:oMath>
                          </a14:m>
                          <a:r>
                            <a:rPr lang="en-US" sz="1800" dirty="0" smtClean="0"/>
                            <a:t> wire</a:t>
                          </a:r>
                          <a:endParaRPr lang="en-US" sz="1800" dirty="0"/>
                        </a:p>
                      </a:txBody>
                      <a:tcPr/>
                    </a:tc>
                  </a:tr>
                  <a:tr h="430370">
                    <a:tc>
                      <a:txBody>
                        <a:bodyPr/>
                        <a:lstStyle/>
                        <a:p>
                          <a:pPr algn="ctr"/>
                          <a14:m>
                            <m:oMathPara xmlns:m="http://schemas.openxmlformats.org/officeDocument/2006/math">
                              <m:oMathParaPr>
                                <m:jc m:val="centerGroup"/>
                              </m:oMathParaPr>
                              <m:oMath xmlns:m="http://schemas.openxmlformats.org/officeDocument/2006/math">
                                <m:sSubSup>
                                  <m:sSubSupPr>
                                    <m:ctrlPr>
                                      <a:rPr lang="en-US" sz="1800" b="0" i="1" smtClean="0">
                                        <a:latin typeface="Cambria Math"/>
                                      </a:rPr>
                                    </m:ctrlPr>
                                  </m:sSubSupPr>
                                  <m:e>
                                    <m:r>
                                      <a:rPr lang="en-US" sz="1800" b="0" i="1" smtClean="0">
                                        <a:latin typeface="Cambria Math"/>
                                      </a:rPr>
                                      <m:t>𝑥</m:t>
                                    </m:r>
                                  </m:e>
                                  <m:sub>
                                    <m:r>
                                      <a:rPr lang="en-US" sz="1800" b="0" i="1" smtClean="0">
                                        <a:latin typeface="Cambria Math"/>
                                      </a:rPr>
                                      <m:t>𝑖𝐿</m:t>
                                    </m:r>
                                  </m:sub>
                                  <m:sup>
                                    <m:r>
                                      <a:rPr lang="en-US" sz="1800" b="0" i="1" smtClean="0">
                                        <a:latin typeface="Cambria Math"/>
                                      </a:rPr>
                                      <m:t>0</m:t>
                                    </m:r>
                                  </m:sup>
                                </m:sSubSup>
                                <m:r>
                                  <a:rPr lang="en-US" sz="1800" b="0" i="1" smtClean="0">
                                    <a:latin typeface="Cambria Math"/>
                                  </a:rPr>
                                  <m:t>,</m:t>
                                </m:r>
                                <m:sSubSup>
                                  <m:sSubSupPr>
                                    <m:ctrlPr>
                                      <a:rPr lang="en-US" sz="1800" b="0" i="1" smtClean="0">
                                        <a:latin typeface="Cambria Math"/>
                                      </a:rPr>
                                    </m:ctrlPr>
                                  </m:sSubSupPr>
                                  <m:e>
                                    <m:r>
                                      <a:rPr lang="en-US" sz="1800" b="0" i="1" smtClean="0">
                                        <a:latin typeface="Cambria Math"/>
                                      </a:rPr>
                                      <m:t>𝑥</m:t>
                                    </m:r>
                                  </m:e>
                                  <m:sub>
                                    <m:r>
                                      <a:rPr lang="en-US" sz="1800" b="0" i="1" smtClean="0">
                                        <a:latin typeface="Cambria Math"/>
                                      </a:rPr>
                                      <m:t>𝑖𝑅</m:t>
                                    </m:r>
                                  </m:sub>
                                  <m:sup>
                                    <m:r>
                                      <a:rPr lang="en-US" sz="1800" b="0" i="1" smtClean="0">
                                        <a:latin typeface="Cambria Math"/>
                                      </a:rPr>
                                      <m:t>0</m:t>
                                    </m:r>
                                  </m:sup>
                                </m:sSubSup>
                              </m:oMath>
                            </m:oMathPara>
                          </a14:m>
                          <a:endParaRPr lang="en-US" sz="1800" dirty="0"/>
                        </a:p>
                      </a:txBody>
                      <a:tcPr/>
                    </a:tc>
                    <a:tc>
                      <a:txBody>
                        <a:bodyPr/>
                        <a:lstStyle/>
                        <a:p>
                          <a:pPr algn="ctr"/>
                          <a:r>
                            <a:rPr lang="en-US" sz="1800" dirty="0" smtClean="0"/>
                            <a:t>The initial line ends of </a:t>
                          </a:r>
                          <a14:m>
                            <m:oMath xmlns:m="http://schemas.openxmlformats.org/officeDocument/2006/math">
                              <m:sSub>
                                <m:sSubPr>
                                  <m:ctrlPr>
                                    <a:rPr lang="en-US" sz="1800" i="1" smtClean="0">
                                      <a:latin typeface="Cambria Math"/>
                                    </a:rPr>
                                  </m:ctrlPr>
                                </m:sSubPr>
                                <m:e>
                                  <m:r>
                                    <a:rPr lang="en-US" sz="1800" b="0" i="1" smtClean="0">
                                      <a:latin typeface="Cambria Math"/>
                                    </a:rPr>
                                    <m:t>𝑖</m:t>
                                  </m:r>
                                </m:e>
                                <m:sub>
                                  <m:r>
                                    <a:rPr lang="en-US" sz="1800" b="0" i="1" smtClean="0">
                                      <a:latin typeface="Cambria Math"/>
                                    </a:rPr>
                                    <m:t>𝑡h</m:t>
                                  </m:r>
                                </m:sub>
                              </m:sSub>
                            </m:oMath>
                          </a14:m>
                          <a:endParaRPr lang="en-US" sz="1800" dirty="0"/>
                        </a:p>
                      </a:txBody>
                      <a:tcPr/>
                    </a:tc>
                  </a:tr>
                  <a:tr h="430370">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𝑙</m:t>
                                    </m:r>
                                  </m:e>
                                  <m:sub>
                                    <m:r>
                                      <a:rPr lang="en-US" sz="1800" b="0" i="1" smtClean="0">
                                        <a:latin typeface="Cambria Math"/>
                                      </a:rPr>
                                      <m:t>𝑚𝑖𝑛</m:t>
                                    </m:r>
                                  </m:sub>
                                </m:sSub>
                              </m:oMath>
                            </m:oMathPara>
                          </a14:m>
                          <a:endParaRPr lang="en-US" sz="1800" dirty="0"/>
                        </a:p>
                      </a:txBody>
                      <a:tcPr/>
                    </a:tc>
                    <a:tc>
                      <a:txBody>
                        <a:bodyPr/>
                        <a:lstStyle/>
                        <a:p>
                          <a:pPr algn="ctr"/>
                          <a:r>
                            <a:rPr lang="en-US" sz="1800" dirty="0" smtClean="0"/>
                            <a:t>Minimum length</a:t>
                          </a:r>
                          <a:r>
                            <a:rPr lang="en-US" sz="1800" baseline="0" dirty="0" smtClean="0"/>
                            <a:t> for </a:t>
                          </a:r>
                          <a:r>
                            <a:rPr lang="en-US" altLang="zh-CN" sz="1800" baseline="0" dirty="0" smtClean="0"/>
                            <a:t>Metal-2 wire</a:t>
                          </a:r>
                          <a:endParaRPr lang="en-US" sz="1800" dirty="0"/>
                        </a:p>
                      </a:txBody>
                      <a:tcPr/>
                    </a:tc>
                  </a:tr>
                </a:tbl>
              </a:graphicData>
            </a:graphic>
          </p:graphicFrame>
        </mc:Choice>
        <mc:Fallback xmlns="">
          <p:graphicFrame>
            <p:nvGraphicFramePr>
              <p:cNvPr id="37" name="表格 36"/>
              <p:cNvGraphicFramePr>
                <a:graphicFrameLocks noGrp="1"/>
              </p:cNvGraphicFramePr>
              <p:nvPr>
                <p:extLst>
                  <p:ext uri="{D42A27DB-BD31-4B8C-83A1-F6EECF244321}">
                    <p14:modId xmlns:p14="http://schemas.microsoft.com/office/powerpoint/2010/main" val="2714413214"/>
                  </p:ext>
                </p:extLst>
              </p:nvPr>
            </p:nvGraphicFramePr>
            <p:xfrm>
              <a:off x="1475656" y="2564904"/>
              <a:ext cx="6624736" cy="3742738"/>
            </p:xfrm>
            <a:graphic>
              <a:graphicData uri="http://schemas.openxmlformats.org/drawingml/2006/table">
                <a:tbl>
                  <a:tblPr firstRow="1" bandRow="1">
                    <a:tableStyleId>{5940675A-B579-460E-94D1-54222C63F5DA}</a:tableStyleId>
                  </a:tblPr>
                  <a:tblGrid>
                    <a:gridCol w="1204489"/>
                    <a:gridCol w="5420247"/>
                  </a:tblGrid>
                  <a:tr h="411714">
                    <a:tc gridSpan="2">
                      <a:txBody>
                        <a:bodyPr/>
                        <a:lstStyle/>
                        <a:p>
                          <a:pPr algn="ctr"/>
                          <a:r>
                            <a:rPr lang="en-US" sz="1800" dirty="0" smtClean="0"/>
                            <a:t>Notations</a:t>
                          </a:r>
                          <a:endParaRPr lang="en-US" sz="1800" dirty="0"/>
                        </a:p>
                      </a:txBody>
                      <a:tcPr/>
                    </a:tc>
                    <a:tc hMerge="1">
                      <a:txBody>
                        <a:bodyPr/>
                        <a:lstStyle/>
                        <a:p>
                          <a:endParaRPr lang="en-US" dirty="0"/>
                        </a:p>
                      </a:txBody>
                      <a:tcPr/>
                    </a:tc>
                  </a:tr>
                  <a:tr h="411714">
                    <a:tc>
                      <a:txBody>
                        <a:bodyPr/>
                        <a:lstStyle/>
                        <a:p>
                          <a:endParaRPr lang="en-US"/>
                        </a:p>
                      </a:txBody>
                      <a:tcPr>
                        <a:blipFill rotWithShape="1">
                          <a:blip r:embed="rId4"/>
                          <a:stretch>
                            <a:fillRect t="-108955" r="-448990" b="-722388"/>
                          </a:stretch>
                        </a:blipFill>
                      </a:tcPr>
                    </a:tc>
                    <a:tc>
                      <a:txBody>
                        <a:bodyPr/>
                        <a:lstStyle/>
                        <a:p>
                          <a:pPr algn="ctr"/>
                          <a:r>
                            <a:rPr lang="en-US" sz="1800" dirty="0" smtClean="0"/>
                            <a:t>Left or right boundary of cell</a:t>
                          </a:r>
                          <a:endParaRPr lang="en-US" sz="1800" dirty="0"/>
                        </a:p>
                      </a:txBody>
                      <a:tcPr/>
                    </a:tc>
                  </a:tr>
                  <a:tr h="411714">
                    <a:tc>
                      <a:txBody>
                        <a:bodyPr/>
                        <a:lstStyle/>
                        <a:p>
                          <a:endParaRPr lang="en-US"/>
                        </a:p>
                      </a:txBody>
                      <a:tcPr>
                        <a:blipFill rotWithShape="1">
                          <a:blip r:embed="rId4"/>
                          <a:stretch>
                            <a:fillRect t="-205882" r="-448990" b="-611765"/>
                          </a:stretch>
                        </a:blipFill>
                      </a:tcPr>
                    </a:tc>
                    <a:tc>
                      <a:txBody>
                        <a:bodyPr/>
                        <a:lstStyle/>
                        <a:p>
                          <a:endParaRPr lang="en-US"/>
                        </a:p>
                      </a:txBody>
                      <a:tcPr>
                        <a:blipFill rotWithShape="1">
                          <a:blip r:embed="rId4"/>
                          <a:stretch>
                            <a:fillRect l="-22272" t="-205882" b="-611765"/>
                          </a:stretch>
                        </a:blipFill>
                      </a:tcPr>
                    </a:tc>
                  </a:tr>
                  <a:tr h="411714">
                    <a:tc>
                      <a:txBody>
                        <a:bodyPr/>
                        <a:lstStyle/>
                        <a:p>
                          <a:endParaRPr lang="en-US"/>
                        </a:p>
                      </a:txBody>
                      <a:tcPr>
                        <a:blipFill rotWithShape="1">
                          <a:blip r:embed="rId4"/>
                          <a:stretch>
                            <a:fillRect t="-310448" r="-448990" b="-520896"/>
                          </a:stretch>
                        </a:blipFill>
                      </a:tcPr>
                    </a:tc>
                    <a:tc>
                      <a:txBody>
                        <a:bodyPr/>
                        <a:lstStyle/>
                        <a:p>
                          <a:pPr algn="ctr"/>
                          <a:r>
                            <a:rPr lang="en-US" sz="1800" dirty="0" smtClean="0"/>
                            <a:t>Set of Metal-2 wires</a:t>
                          </a:r>
                          <a:endParaRPr lang="en-US" sz="1800" dirty="0"/>
                        </a:p>
                      </a:txBody>
                      <a:tcPr/>
                    </a:tc>
                  </a:tr>
                  <a:tr h="411714">
                    <a:tc>
                      <a:txBody>
                        <a:bodyPr/>
                        <a:lstStyle/>
                        <a:p>
                          <a:endParaRPr lang="en-US"/>
                        </a:p>
                      </a:txBody>
                      <a:tcPr>
                        <a:blipFill rotWithShape="1">
                          <a:blip r:embed="rId4"/>
                          <a:stretch>
                            <a:fillRect t="-404412" r="-448990" b="-413235"/>
                          </a:stretch>
                        </a:blipFill>
                      </a:tcPr>
                    </a:tc>
                    <a:tc>
                      <a:txBody>
                        <a:bodyPr/>
                        <a:lstStyle/>
                        <a:p>
                          <a:pPr algn="ctr"/>
                          <a:r>
                            <a:rPr lang="en-US" sz="1800" dirty="0" smtClean="0"/>
                            <a:t>Total</a:t>
                          </a:r>
                          <a:r>
                            <a:rPr lang="en-US" sz="1800" baseline="0" dirty="0" smtClean="0"/>
                            <a:t> number of Metal-2 wires</a:t>
                          </a:r>
                          <a:endParaRPr lang="en-US" sz="1800" dirty="0"/>
                        </a:p>
                      </a:txBody>
                      <a:tcPr/>
                    </a:tc>
                  </a:tr>
                  <a:tr h="411714">
                    <a:tc>
                      <a:txBody>
                        <a:bodyPr/>
                        <a:lstStyle/>
                        <a:p>
                          <a:endParaRPr lang="en-US"/>
                        </a:p>
                      </a:txBody>
                      <a:tcPr>
                        <a:blipFill rotWithShape="1">
                          <a:blip r:embed="rId4"/>
                          <a:stretch>
                            <a:fillRect t="-511940" r="-448990" b="-319403"/>
                          </a:stretch>
                        </a:blipFill>
                      </a:tcPr>
                    </a:tc>
                    <a:tc>
                      <a:txBody>
                        <a:bodyPr/>
                        <a:lstStyle/>
                        <a:p>
                          <a:endParaRPr lang="en-US"/>
                        </a:p>
                      </a:txBody>
                      <a:tcPr>
                        <a:blipFill rotWithShape="1">
                          <a:blip r:embed="rId4"/>
                          <a:stretch>
                            <a:fillRect l="-22272" t="-511940" b="-319403"/>
                          </a:stretch>
                        </a:blipFill>
                      </a:tcPr>
                    </a:tc>
                  </a:tr>
                  <a:tr h="411714">
                    <a:tc>
                      <a:txBody>
                        <a:bodyPr/>
                        <a:lstStyle/>
                        <a:p>
                          <a:endParaRPr lang="en-US"/>
                        </a:p>
                      </a:txBody>
                      <a:tcPr>
                        <a:blipFill rotWithShape="1">
                          <a:blip r:embed="rId4"/>
                          <a:stretch>
                            <a:fillRect t="-602941" r="-448990" b="-214706"/>
                          </a:stretch>
                        </a:blipFill>
                      </a:tcPr>
                    </a:tc>
                    <a:tc>
                      <a:txBody>
                        <a:bodyPr/>
                        <a:lstStyle/>
                        <a:p>
                          <a:endParaRPr lang="en-US"/>
                        </a:p>
                      </a:txBody>
                      <a:tcPr>
                        <a:blipFill rotWithShape="1">
                          <a:blip r:embed="rId4"/>
                          <a:stretch>
                            <a:fillRect l="-22272" t="-602941" b="-214706"/>
                          </a:stretch>
                        </a:blipFill>
                      </a:tcPr>
                    </a:tc>
                  </a:tr>
                  <a:tr h="430370">
                    <a:tc>
                      <a:txBody>
                        <a:bodyPr/>
                        <a:lstStyle/>
                        <a:p>
                          <a:endParaRPr lang="en-US"/>
                        </a:p>
                      </a:txBody>
                      <a:tcPr>
                        <a:blipFill rotWithShape="1">
                          <a:blip r:embed="rId4"/>
                          <a:stretch>
                            <a:fillRect t="-682857" r="-448990" b="-108571"/>
                          </a:stretch>
                        </a:blipFill>
                      </a:tcPr>
                    </a:tc>
                    <a:tc>
                      <a:txBody>
                        <a:bodyPr/>
                        <a:lstStyle/>
                        <a:p>
                          <a:endParaRPr lang="en-US"/>
                        </a:p>
                      </a:txBody>
                      <a:tcPr>
                        <a:blipFill rotWithShape="1">
                          <a:blip r:embed="rId4"/>
                          <a:stretch>
                            <a:fillRect l="-22272" t="-682857" b="-108571"/>
                          </a:stretch>
                        </a:blipFill>
                      </a:tcPr>
                    </a:tc>
                  </a:tr>
                  <a:tr h="430370">
                    <a:tc>
                      <a:txBody>
                        <a:bodyPr/>
                        <a:lstStyle/>
                        <a:p>
                          <a:endParaRPr lang="en-US"/>
                        </a:p>
                      </a:txBody>
                      <a:tcPr>
                        <a:blipFill rotWithShape="1">
                          <a:blip r:embed="rId4"/>
                          <a:stretch>
                            <a:fillRect t="-771831" r="-448990" b="-7042"/>
                          </a:stretch>
                        </a:blipFill>
                      </a:tcPr>
                    </a:tc>
                    <a:tc>
                      <a:txBody>
                        <a:bodyPr/>
                        <a:lstStyle/>
                        <a:p>
                          <a:pPr algn="ctr"/>
                          <a:r>
                            <a:rPr lang="en-US" sz="1800" dirty="0" smtClean="0"/>
                            <a:t>Minimum length</a:t>
                          </a:r>
                          <a:r>
                            <a:rPr lang="en-US" sz="1800" baseline="0" dirty="0" smtClean="0"/>
                            <a:t> for </a:t>
                          </a:r>
                          <a:r>
                            <a:rPr lang="en-US" altLang="zh-CN" sz="1800" baseline="0" dirty="0" smtClean="0"/>
                            <a:t>Metal-2 wire</a:t>
                          </a:r>
                          <a:endParaRPr lang="en-US" sz="1800" dirty="0"/>
                        </a:p>
                      </a:txBody>
                      <a:tcPr/>
                    </a:tc>
                  </a:tr>
                </a:tbl>
              </a:graphicData>
            </a:graphic>
          </p:graphicFrame>
        </mc:Fallback>
      </mc:AlternateContent>
    </p:spTree>
    <p:extLst>
      <p:ext uri="{BB962C8B-B14F-4D97-AF65-F5344CB8AC3E}">
        <p14:creationId xmlns:p14="http://schemas.microsoft.com/office/powerpoint/2010/main" val="2564612225"/>
      </p:ext>
    </p:extLst>
  </p:cSld>
  <p:clrMapOvr>
    <a:masterClrMapping/>
  </p:clrMapOvr>
  <mc:AlternateContent xmlns:mc="http://schemas.openxmlformats.org/markup-compatibility/2006" xmlns:p14="http://schemas.microsoft.com/office/powerpoint/2010/main">
    <mc:Choice Requires="p14">
      <p:transition spd="slow" p14:dur="2000" advTm="106765"/>
    </mc:Choice>
    <mc:Fallback xmlns="">
      <p:transition spd="slow" advTm="10676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Two Kinds of DPL</a:t>
            </a:r>
            <a:endParaRPr lang="zh-CN" altLang="en-US" dirty="0"/>
          </a:p>
        </p:txBody>
      </p:sp>
      <p:sp>
        <p:nvSpPr>
          <p:cNvPr id="3" name="内容占位符 2"/>
          <p:cNvSpPr>
            <a:spLocks noGrp="1"/>
          </p:cNvSpPr>
          <p:nvPr>
            <p:ph idx="1"/>
          </p:nvPr>
        </p:nvSpPr>
        <p:spPr/>
        <p:txBody>
          <a:bodyPr/>
          <a:lstStyle/>
          <a:p>
            <a:r>
              <a:rPr lang="en-US" altLang="zh-CN" dirty="0" err="1" smtClean="0"/>
              <a:t>Litho</a:t>
            </a:r>
            <a:r>
              <a:rPr lang="en-US" altLang="zh-CN" dirty="0" smtClean="0"/>
              <a:t>-Etch-</a:t>
            </a:r>
            <a:r>
              <a:rPr lang="en-US" altLang="zh-CN" dirty="0" err="1" smtClean="0"/>
              <a:t>Litho</a:t>
            </a:r>
            <a:r>
              <a:rPr lang="en-US" altLang="zh-CN" dirty="0" smtClean="0"/>
              <a:t>-Etch (LELE)</a:t>
            </a:r>
          </a:p>
          <a:p>
            <a:pPr lvl="1"/>
            <a:endParaRPr lang="en-US" altLang="zh-CN" dirty="0"/>
          </a:p>
          <a:p>
            <a:pPr lvl="1"/>
            <a:endParaRPr lang="en-US" altLang="zh-CN" dirty="0" smtClean="0"/>
          </a:p>
          <a:p>
            <a:pPr lvl="1"/>
            <a:endParaRPr lang="en-US" altLang="zh-CN" dirty="0"/>
          </a:p>
          <a:p>
            <a:pPr lvl="1"/>
            <a:endParaRPr lang="en-US" altLang="zh-CN" dirty="0" smtClean="0"/>
          </a:p>
          <a:p>
            <a:r>
              <a:rPr lang="en-US" altLang="zh-CN" dirty="0" smtClean="0"/>
              <a:t>Self-Aligned Double Patterning (SADP) </a:t>
            </a:r>
          </a:p>
          <a:p>
            <a:pPr lvl="1"/>
            <a:r>
              <a:rPr lang="en-US" altLang="zh-CN" dirty="0" smtClean="0"/>
              <a:t>Better overlay control, but more layout constraints</a:t>
            </a:r>
            <a:endParaRPr lang="zh-CN" altLang="en-US" dirty="0">
              <a:latin typeface="Calibri" panose="020F0502020204030204" pitchFamily="34" charset="0"/>
            </a:endParaRPr>
          </a:p>
        </p:txBody>
      </p:sp>
      <p:grpSp>
        <p:nvGrpSpPr>
          <p:cNvPr id="34" name="组合 33"/>
          <p:cNvGrpSpPr/>
          <p:nvPr/>
        </p:nvGrpSpPr>
        <p:grpSpPr>
          <a:xfrm>
            <a:off x="1332360" y="1700808"/>
            <a:ext cx="6480000" cy="1243636"/>
            <a:chOff x="1193898" y="2132856"/>
            <a:chExt cx="6546454" cy="1109802"/>
          </a:xfrm>
        </p:grpSpPr>
        <p:grpSp>
          <p:nvGrpSpPr>
            <p:cNvPr id="19" name="组合 18"/>
            <p:cNvGrpSpPr>
              <a:grpSpLocks noChangeAspect="1"/>
            </p:cNvGrpSpPr>
            <p:nvPr/>
          </p:nvGrpSpPr>
          <p:grpSpPr>
            <a:xfrm>
              <a:off x="1193898" y="2132856"/>
              <a:ext cx="2793002" cy="1109802"/>
              <a:chOff x="1082040" y="1844824"/>
              <a:chExt cx="4602480" cy="1828800"/>
            </a:xfrm>
          </p:grpSpPr>
          <p:grpSp>
            <p:nvGrpSpPr>
              <p:cNvPr id="12" name="组合 11"/>
              <p:cNvGrpSpPr/>
              <p:nvPr/>
            </p:nvGrpSpPr>
            <p:grpSpPr>
              <a:xfrm>
                <a:off x="1082040" y="1844824"/>
                <a:ext cx="4602480" cy="1828800"/>
                <a:chOff x="1082040" y="1844824"/>
                <a:chExt cx="4602480" cy="1828800"/>
              </a:xfrm>
            </p:grpSpPr>
            <p:sp>
              <p:nvSpPr>
                <p:cNvPr id="5" name="矩形 4"/>
                <p:cNvSpPr/>
                <p:nvPr/>
              </p:nvSpPr>
              <p:spPr bwMode="auto">
                <a:xfrm>
                  <a:off x="3154680" y="1844824"/>
                  <a:ext cx="457200"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7" name="矩形 6"/>
                <p:cNvSpPr/>
                <p:nvPr/>
              </p:nvSpPr>
              <p:spPr bwMode="auto">
                <a:xfrm>
                  <a:off x="5227320" y="1844824"/>
                  <a:ext cx="457200"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9" name="矩形 8"/>
                <p:cNvSpPr/>
                <p:nvPr/>
              </p:nvSpPr>
              <p:spPr bwMode="auto">
                <a:xfrm>
                  <a:off x="1082040" y="1844824"/>
                  <a:ext cx="457200"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grpSp>
            <p:nvGrpSpPr>
              <p:cNvPr id="11" name="组合 10"/>
              <p:cNvGrpSpPr/>
              <p:nvPr/>
            </p:nvGrpSpPr>
            <p:grpSpPr>
              <a:xfrm>
                <a:off x="2118360" y="1844824"/>
                <a:ext cx="2529840" cy="1828800"/>
                <a:chOff x="2118360" y="1844824"/>
                <a:chExt cx="2529840" cy="1828800"/>
              </a:xfrm>
            </p:grpSpPr>
            <p:sp>
              <p:nvSpPr>
                <p:cNvPr id="6" name="矩形 5"/>
                <p:cNvSpPr/>
                <p:nvPr/>
              </p:nvSpPr>
              <p:spPr bwMode="auto">
                <a:xfrm>
                  <a:off x="4191000" y="1844824"/>
                  <a:ext cx="457200" cy="1828800"/>
                </a:xfrm>
                <a:prstGeom prst="rect">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10" name="矩形 9"/>
                <p:cNvSpPr/>
                <p:nvPr/>
              </p:nvSpPr>
              <p:spPr bwMode="auto">
                <a:xfrm>
                  <a:off x="2118360" y="1844824"/>
                  <a:ext cx="457200" cy="1828800"/>
                </a:xfrm>
                <a:prstGeom prst="rect">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cxnSp>
            <p:nvCxnSpPr>
              <p:cNvPr id="14" name="直接箭头连接符 13"/>
              <p:cNvCxnSpPr>
                <a:stCxn id="9" idx="3"/>
                <a:endCxn id="10" idx="1"/>
              </p:cNvCxnSpPr>
              <p:nvPr/>
            </p:nvCxnSpPr>
            <p:spPr bwMode="auto">
              <a:xfrm>
                <a:off x="1539240" y="2759224"/>
                <a:ext cx="579120" cy="0"/>
              </a:xfrm>
              <a:prstGeom prst="straightConnector1">
                <a:avLst/>
              </a:prstGeom>
              <a:noFill/>
              <a:ln w="1905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a:off x="2575560" y="2775248"/>
                <a:ext cx="579120" cy="0"/>
              </a:xfrm>
              <a:prstGeom prst="straightConnector1">
                <a:avLst/>
              </a:prstGeom>
              <a:noFill/>
              <a:ln w="1905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p:nvPr/>
            </p:nvCxnSpPr>
            <p:spPr bwMode="auto">
              <a:xfrm>
                <a:off x="3611880" y="2775248"/>
                <a:ext cx="579120" cy="0"/>
              </a:xfrm>
              <a:prstGeom prst="straightConnector1">
                <a:avLst/>
              </a:prstGeom>
              <a:noFill/>
              <a:ln w="1905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箭头连接符 16"/>
              <p:cNvCxnSpPr/>
              <p:nvPr/>
            </p:nvCxnSpPr>
            <p:spPr bwMode="auto">
              <a:xfrm>
                <a:off x="4648200" y="2775248"/>
                <a:ext cx="579120" cy="0"/>
              </a:xfrm>
              <a:prstGeom prst="straightConnector1">
                <a:avLst/>
              </a:prstGeom>
              <a:noFill/>
              <a:ln w="1905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组合 31"/>
            <p:cNvGrpSpPr/>
            <p:nvPr/>
          </p:nvGrpSpPr>
          <p:grpSpPr>
            <a:xfrm>
              <a:off x="4947350" y="2132856"/>
              <a:ext cx="2793002" cy="1109802"/>
              <a:chOff x="4572000" y="2132856"/>
              <a:chExt cx="2793002" cy="1109802"/>
            </a:xfrm>
          </p:grpSpPr>
          <p:grpSp>
            <p:nvGrpSpPr>
              <p:cNvPr id="21" name="组合 20"/>
              <p:cNvGrpSpPr/>
              <p:nvPr/>
            </p:nvGrpSpPr>
            <p:grpSpPr>
              <a:xfrm>
                <a:off x="4572000" y="2132856"/>
                <a:ext cx="2793002" cy="1109802"/>
                <a:chOff x="1082040" y="1844824"/>
                <a:chExt cx="4602480" cy="1828800"/>
              </a:xfrm>
            </p:grpSpPr>
            <p:sp>
              <p:nvSpPr>
                <p:cNvPr id="29" name="矩形 28"/>
                <p:cNvSpPr/>
                <p:nvPr/>
              </p:nvSpPr>
              <p:spPr bwMode="auto">
                <a:xfrm>
                  <a:off x="3154680" y="1844824"/>
                  <a:ext cx="457200"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30" name="矩形 29"/>
                <p:cNvSpPr/>
                <p:nvPr/>
              </p:nvSpPr>
              <p:spPr bwMode="auto">
                <a:xfrm>
                  <a:off x="5227320" y="1844824"/>
                  <a:ext cx="457200"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31" name="矩形 30"/>
                <p:cNvSpPr/>
                <p:nvPr/>
              </p:nvSpPr>
              <p:spPr bwMode="auto">
                <a:xfrm>
                  <a:off x="1082040" y="1844824"/>
                  <a:ext cx="457200" cy="1828800"/>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grpSp>
            <p:nvGrpSpPr>
              <p:cNvPr id="22" name="组合 21"/>
              <p:cNvGrpSpPr/>
              <p:nvPr/>
            </p:nvGrpSpPr>
            <p:grpSpPr>
              <a:xfrm>
                <a:off x="5341030" y="2132856"/>
                <a:ext cx="1535226" cy="1109802"/>
                <a:chOff x="2118360" y="1844824"/>
                <a:chExt cx="2529840" cy="1828800"/>
              </a:xfrm>
            </p:grpSpPr>
            <p:sp>
              <p:nvSpPr>
                <p:cNvPr id="27" name="矩形 26"/>
                <p:cNvSpPr/>
                <p:nvPr/>
              </p:nvSpPr>
              <p:spPr bwMode="auto">
                <a:xfrm>
                  <a:off x="4191000" y="1844824"/>
                  <a:ext cx="457200" cy="1828800"/>
                </a:xfrm>
                <a:prstGeom prst="rect">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28" name="矩形 27"/>
                <p:cNvSpPr/>
                <p:nvPr/>
              </p:nvSpPr>
              <p:spPr bwMode="auto">
                <a:xfrm>
                  <a:off x="2118360" y="1844824"/>
                  <a:ext cx="457200" cy="1828800"/>
                </a:xfrm>
                <a:prstGeom prst="rect">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cxnSp>
            <p:nvCxnSpPr>
              <p:cNvPr id="23" name="直接箭头连接符 22"/>
              <p:cNvCxnSpPr>
                <a:stCxn id="31" idx="3"/>
                <a:endCxn id="28" idx="1"/>
              </p:cNvCxnSpPr>
              <p:nvPr/>
            </p:nvCxnSpPr>
            <p:spPr bwMode="auto">
              <a:xfrm>
                <a:off x="4849451" y="2687757"/>
                <a:ext cx="491579" cy="0"/>
              </a:xfrm>
              <a:prstGeom prst="straightConnector1">
                <a:avLst/>
              </a:prstGeom>
              <a:noFill/>
              <a:ln w="1905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a:off x="5478338" y="2697481"/>
                <a:ext cx="351437" cy="0"/>
              </a:xfrm>
              <a:prstGeom prst="straightConnector1">
                <a:avLst/>
              </a:prstGeom>
              <a:noFill/>
              <a:ln w="1905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箭头连接符 24"/>
              <p:cNvCxnSpPr/>
              <p:nvPr/>
            </p:nvCxnSpPr>
            <p:spPr bwMode="auto">
              <a:xfrm>
                <a:off x="6107226" y="2697481"/>
                <a:ext cx="351437" cy="0"/>
              </a:xfrm>
              <a:prstGeom prst="straightConnector1">
                <a:avLst/>
              </a:prstGeom>
              <a:noFill/>
              <a:ln w="1905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箭头连接符 25"/>
              <p:cNvCxnSpPr/>
              <p:nvPr/>
            </p:nvCxnSpPr>
            <p:spPr bwMode="auto">
              <a:xfrm>
                <a:off x="6736114" y="2697481"/>
                <a:ext cx="351437" cy="0"/>
              </a:xfrm>
              <a:prstGeom prst="straightConnector1">
                <a:avLst/>
              </a:prstGeom>
              <a:noFill/>
              <a:ln w="1905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 name="右箭头 32"/>
            <p:cNvSpPr/>
            <p:nvPr/>
          </p:nvSpPr>
          <p:spPr bwMode="auto">
            <a:xfrm>
              <a:off x="4295284" y="2600888"/>
              <a:ext cx="363929" cy="173733"/>
            </a:xfrm>
            <a:prstGeom prst="rightArrow">
              <a:avLst>
                <a:gd name="adj1" fmla="val 50000"/>
                <a:gd name="adj2" fmla="val 64110"/>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grpSp>
        <p:nvGrpSpPr>
          <p:cNvPr id="18" name="组合 17"/>
          <p:cNvGrpSpPr/>
          <p:nvPr/>
        </p:nvGrpSpPr>
        <p:grpSpPr>
          <a:xfrm>
            <a:off x="886740" y="4437112"/>
            <a:ext cx="7429676" cy="2016224"/>
            <a:chOff x="886740" y="4437112"/>
            <a:chExt cx="7429676" cy="2016224"/>
          </a:xfrm>
        </p:grpSpPr>
        <p:grpSp>
          <p:nvGrpSpPr>
            <p:cNvPr id="13" name="组合 12"/>
            <p:cNvGrpSpPr/>
            <p:nvPr/>
          </p:nvGrpSpPr>
          <p:grpSpPr>
            <a:xfrm>
              <a:off x="1332360" y="4437112"/>
              <a:ext cx="6480000" cy="1368000"/>
              <a:chOff x="1332360" y="4498013"/>
              <a:chExt cx="6480000" cy="1368000"/>
            </a:xfrm>
          </p:grpSpPr>
          <p:grpSp>
            <p:nvGrpSpPr>
              <p:cNvPr id="8" name="组合 7"/>
              <p:cNvGrpSpPr/>
              <p:nvPr/>
            </p:nvGrpSpPr>
            <p:grpSpPr>
              <a:xfrm>
                <a:off x="1332360" y="4498013"/>
                <a:ext cx="6480000" cy="1368000"/>
                <a:chOff x="1180768" y="4498013"/>
                <a:chExt cx="6725588" cy="1667291"/>
              </a:xfrm>
            </p:grpSpPr>
            <p:grpSp>
              <p:nvGrpSpPr>
                <p:cNvPr id="113" name="组合 112"/>
                <p:cNvGrpSpPr/>
                <p:nvPr/>
              </p:nvGrpSpPr>
              <p:grpSpPr>
                <a:xfrm>
                  <a:off x="4932040" y="4498013"/>
                  <a:ext cx="2974316" cy="1667291"/>
                  <a:chOff x="5320513" y="3860368"/>
                  <a:chExt cx="3305212" cy="2388051"/>
                </a:xfrm>
              </p:grpSpPr>
              <p:grpSp>
                <p:nvGrpSpPr>
                  <p:cNvPr id="114" name="组合 113"/>
                  <p:cNvGrpSpPr/>
                  <p:nvPr/>
                </p:nvGrpSpPr>
                <p:grpSpPr>
                  <a:xfrm>
                    <a:off x="5320513" y="3860368"/>
                    <a:ext cx="3305212" cy="2388051"/>
                    <a:chOff x="5320513" y="3860368"/>
                    <a:chExt cx="3305212" cy="2388051"/>
                  </a:xfrm>
                </p:grpSpPr>
                <p:sp>
                  <p:nvSpPr>
                    <p:cNvPr id="116" name="圆角矩形 115"/>
                    <p:cNvSpPr/>
                    <p:nvPr/>
                  </p:nvSpPr>
                  <p:spPr bwMode="auto">
                    <a:xfrm rot="5400000">
                      <a:off x="4457722" y="4723839"/>
                      <a:ext cx="2387371" cy="66179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17" name="圆角矩形 116"/>
                    <p:cNvSpPr/>
                    <p:nvPr/>
                  </p:nvSpPr>
                  <p:spPr bwMode="auto">
                    <a:xfrm rot="5400000">
                      <a:off x="5340108" y="4723839"/>
                      <a:ext cx="2387371" cy="66179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18" name="圆角矩形 117"/>
                    <p:cNvSpPr/>
                    <p:nvPr/>
                  </p:nvSpPr>
                  <p:spPr bwMode="auto">
                    <a:xfrm rot="5400000">
                      <a:off x="6222494" y="4723839"/>
                      <a:ext cx="2387371" cy="66179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19" name="矩形 118"/>
                    <p:cNvSpPr/>
                    <p:nvPr/>
                  </p:nvSpPr>
                  <p:spPr bwMode="auto">
                    <a:xfrm rot="5400000">
                      <a:off x="6342309" y="4944436"/>
                      <a:ext cx="2147740" cy="220597"/>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120" name="矩形 119"/>
                    <p:cNvSpPr/>
                    <p:nvPr/>
                  </p:nvSpPr>
                  <p:spPr bwMode="auto">
                    <a:xfrm rot="5400000">
                      <a:off x="6002136" y="4947832"/>
                      <a:ext cx="1945700" cy="220597"/>
                    </a:xfrm>
                    <a:prstGeom prst="rect">
                      <a:avLst/>
                    </a:prstGeom>
                    <a:pattFill prst="wdUpDiag">
                      <a:fgClr>
                        <a:srgbClr val="FFFF66"/>
                      </a:fgClr>
                      <a:bgClr>
                        <a:schemeClr val="bg1"/>
                      </a:bgClr>
                    </a:pattFill>
                    <a:ln w="9525">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121" name="矩形 120"/>
                    <p:cNvSpPr/>
                    <p:nvPr/>
                  </p:nvSpPr>
                  <p:spPr bwMode="auto">
                    <a:xfrm rot="5400000">
                      <a:off x="5467393" y="4951227"/>
                      <a:ext cx="2132799" cy="220597"/>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ea typeface="STSong Light" pitchFamily="17" charset="-122"/>
                        <a:cs typeface="Times New Roman" pitchFamily="18" charset="0"/>
                      </a:endParaRPr>
                    </a:p>
                  </p:txBody>
                </p:sp>
                <p:sp>
                  <p:nvSpPr>
                    <p:cNvPr id="122" name="矩形 121"/>
                    <p:cNvSpPr/>
                    <p:nvPr/>
                  </p:nvSpPr>
                  <p:spPr bwMode="auto">
                    <a:xfrm rot="5400000">
                      <a:off x="5123146" y="4951227"/>
                      <a:ext cx="1938908" cy="220597"/>
                    </a:xfrm>
                    <a:prstGeom prst="rect">
                      <a:avLst/>
                    </a:prstGeom>
                    <a:pattFill prst="wdUpDiag">
                      <a:fgClr>
                        <a:srgbClr val="FFFF66"/>
                      </a:fgClr>
                      <a:bgClr>
                        <a:schemeClr val="bg1"/>
                      </a:bgClr>
                    </a:pattFill>
                    <a:ln w="9525">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123" name="矩形 122"/>
                    <p:cNvSpPr/>
                    <p:nvPr/>
                  </p:nvSpPr>
                  <p:spPr bwMode="auto">
                    <a:xfrm rot="5400000">
                      <a:off x="4585007" y="4951227"/>
                      <a:ext cx="2132799" cy="220597"/>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124" name="圆角矩形 123"/>
                    <p:cNvSpPr/>
                    <p:nvPr/>
                  </p:nvSpPr>
                  <p:spPr bwMode="auto">
                    <a:xfrm rot="5400000">
                      <a:off x="7101144" y="4723159"/>
                      <a:ext cx="2387371" cy="66179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25" name="矩形 124"/>
                    <p:cNvSpPr/>
                    <p:nvPr/>
                  </p:nvSpPr>
                  <p:spPr bwMode="auto">
                    <a:xfrm rot="5400000">
                      <a:off x="7220959" y="4943756"/>
                      <a:ext cx="2147740" cy="220597"/>
                    </a:xfrm>
                    <a:prstGeom prst="rect">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126" name="矩形 125"/>
                    <p:cNvSpPr/>
                    <p:nvPr/>
                  </p:nvSpPr>
                  <p:spPr bwMode="auto">
                    <a:xfrm rot="5400000">
                      <a:off x="6880786" y="4947152"/>
                      <a:ext cx="1945700" cy="220597"/>
                    </a:xfrm>
                    <a:prstGeom prst="rect">
                      <a:avLst/>
                    </a:prstGeom>
                    <a:pattFill prst="wdUpDiag">
                      <a:fgClr>
                        <a:srgbClr val="FFFF66"/>
                      </a:fgClr>
                      <a:bgClr>
                        <a:schemeClr val="bg1"/>
                      </a:bgClr>
                    </a:pattFill>
                    <a:ln w="9525">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grpSp>
              <p:sp>
                <p:nvSpPr>
                  <p:cNvPr id="115" name="矩形 114"/>
                  <p:cNvSpPr/>
                  <p:nvPr/>
                </p:nvSpPr>
                <p:spPr bwMode="auto">
                  <a:xfrm>
                    <a:off x="5508687" y="4084599"/>
                    <a:ext cx="2599673" cy="1938909"/>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nvGrpSpPr>
                <p:cNvPr id="127" name="组合 126"/>
                <p:cNvGrpSpPr/>
                <p:nvPr/>
              </p:nvGrpSpPr>
              <p:grpSpPr>
                <a:xfrm>
                  <a:off x="1180768" y="4498013"/>
                  <a:ext cx="2975497" cy="1667290"/>
                  <a:chOff x="1180768" y="3860369"/>
                  <a:chExt cx="3306524" cy="2388050"/>
                </a:xfrm>
              </p:grpSpPr>
              <p:grpSp>
                <p:nvGrpSpPr>
                  <p:cNvPr id="128" name="组合 127"/>
                  <p:cNvGrpSpPr/>
                  <p:nvPr/>
                </p:nvGrpSpPr>
                <p:grpSpPr>
                  <a:xfrm>
                    <a:off x="1180768" y="3860369"/>
                    <a:ext cx="3306524" cy="2388050"/>
                    <a:chOff x="1180768" y="3860369"/>
                    <a:chExt cx="3306524" cy="2388050"/>
                  </a:xfrm>
                </p:grpSpPr>
                <p:sp>
                  <p:nvSpPr>
                    <p:cNvPr id="130" name="圆角矩形 129"/>
                    <p:cNvSpPr/>
                    <p:nvPr/>
                  </p:nvSpPr>
                  <p:spPr bwMode="auto">
                    <a:xfrm rot="5400000">
                      <a:off x="317977" y="4723839"/>
                      <a:ext cx="2387371" cy="66179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31" name="圆角矩形 130"/>
                    <p:cNvSpPr/>
                    <p:nvPr/>
                  </p:nvSpPr>
                  <p:spPr bwMode="auto">
                    <a:xfrm rot="5400000">
                      <a:off x="1200363" y="4723839"/>
                      <a:ext cx="2387371" cy="66179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32" name="圆角矩形 131"/>
                    <p:cNvSpPr/>
                    <p:nvPr/>
                  </p:nvSpPr>
                  <p:spPr bwMode="auto">
                    <a:xfrm rot="5400000">
                      <a:off x="2082749" y="4723839"/>
                      <a:ext cx="2387371" cy="66179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33" name="矩形 132"/>
                    <p:cNvSpPr/>
                    <p:nvPr/>
                  </p:nvSpPr>
                  <p:spPr bwMode="auto">
                    <a:xfrm rot="5400000">
                      <a:off x="2202564" y="4944436"/>
                      <a:ext cx="2147740" cy="220597"/>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134" name="矩形 133"/>
                    <p:cNvSpPr/>
                    <p:nvPr/>
                  </p:nvSpPr>
                  <p:spPr bwMode="auto">
                    <a:xfrm rot="5400000">
                      <a:off x="1862391" y="4947832"/>
                      <a:ext cx="1945700" cy="220597"/>
                    </a:xfrm>
                    <a:prstGeom prst="rect">
                      <a:avLst/>
                    </a:prstGeom>
                    <a:pattFill prst="wdUpDiag">
                      <a:fgClr>
                        <a:srgbClr val="FFFF66"/>
                      </a:fgClr>
                      <a:bgClr>
                        <a:schemeClr val="bg1"/>
                      </a:bgClr>
                    </a:pattFill>
                    <a:ln w="9525">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135" name="矩形 134"/>
                    <p:cNvSpPr/>
                    <p:nvPr/>
                  </p:nvSpPr>
                  <p:spPr bwMode="auto">
                    <a:xfrm rot="5400000">
                      <a:off x="1327648" y="4951227"/>
                      <a:ext cx="2132799" cy="220597"/>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ea typeface="STSong Light" pitchFamily="17" charset="-122"/>
                        <a:cs typeface="Times New Roman" pitchFamily="18" charset="0"/>
                      </a:endParaRPr>
                    </a:p>
                  </p:txBody>
                </p:sp>
                <p:sp>
                  <p:nvSpPr>
                    <p:cNvPr id="136" name="矩形 135"/>
                    <p:cNvSpPr/>
                    <p:nvPr/>
                  </p:nvSpPr>
                  <p:spPr bwMode="auto">
                    <a:xfrm rot="5400000">
                      <a:off x="983401" y="4951227"/>
                      <a:ext cx="1938908" cy="220597"/>
                    </a:xfrm>
                    <a:prstGeom prst="rect">
                      <a:avLst/>
                    </a:prstGeom>
                    <a:pattFill prst="wdUpDiag">
                      <a:fgClr>
                        <a:srgbClr val="FFFF66"/>
                      </a:fgClr>
                      <a:bgClr>
                        <a:schemeClr val="bg1"/>
                      </a:bgClr>
                    </a:pattFill>
                    <a:ln w="9525">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137" name="矩形 136"/>
                    <p:cNvSpPr/>
                    <p:nvPr/>
                  </p:nvSpPr>
                  <p:spPr bwMode="auto">
                    <a:xfrm rot="5400000">
                      <a:off x="445262" y="4951227"/>
                      <a:ext cx="2132799" cy="220597"/>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138" name="圆角矩形 137"/>
                    <p:cNvSpPr/>
                    <p:nvPr/>
                  </p:nvSpPr>
                  <p:spPr bwMode="auto">
                    <a:xfrm rot="5400000">
                      <a:off x="2962711" y="4723160"/>
                      <a:ext cx="2387371" cy="66179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39" name="矩形 138"/>
                    <p:cNvSpPr/>
                    <p:nvPr/>
                  </p:nvSpPr>
                  <p:spPr bwMode="auto">
                    <a:xfrm rot="5400000">
                      <a:off x="3082526" y="4943757"/>
                      <a:ext cx="2147740" cy="220597"/>
                    </a:xfrm>
                    <a:prstGeom prst="rect">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140" name="矩形 139"/>
                    <p:cNvSpPr/>
                    <p:nvPr/>
                  </p:nvSpPr>
                  <p:spPr bwMode="auto">
                    <a:xfrm rot="5400000">
                      <a:off x="2742353" y="4947153"/>
                      <a:ext cx="1945700" cy="220597"/>
                    </a:xfrm>
                    <a:prstGeom prst="rect">
                      <a:avLst/>
                    </a:prstGeom>
                    <a:pattFill prst="wdUpDiag">
                      <a:fgClr>
                        <a:srgbClr val="FFFF66"/>
                      </a:fgClr>
                      <a:bgClr>
                        <a:schemeClr val="bg1"/>
                      </a:bgClr>
                    </a:pattFill>
                    <a:ln w="9525">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grpSp>
              <p:sp>
                <p:nvSpPr>
                  <p:cNvPr id="129" name="矩形 128"/>
                  <p:cNvSpPr/>
                  <p:nvPr/>
                </p:nvSpPr>
                <p:spPr bwMode="auto">
                  <a:xfrm>
                    <a:off x="1261504" y="4092073"/>
                    <a:ext cx="2613196" cy="1938909"/>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sp>
            <p:nvSpPr>
              <p:cNvPr id="142" name="右箭头 141"/>
              <p:cNvSpPr/>
              <p:nvPr/>
            </p:nvSpPr>
            <p:spPr bwMode="auto">
              <a:xfrm>
                <a:off x="4368676" y="5079023"/>
                <a:ext cx="360235" cy="214152"/>
              </a:xfrm>
              <a:prstGeom prst="rightArrow">
                <a:avLst>
                  <a:gd name="adj1" fmla="val 50000"/>
                  <a:gd name="adj2" fmla="val 64110"/>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grpSp>
          <p:nvGrpSpPr>
            <p:cNvPr id="74" name="组合 73"/>
            <p:cNvGrpSpPr/>
            <p:nvPr/>
          </p:nvGrpSpPr>
          <p:grpSpPr>
            <a:xfrm>
              <a:off x="2558186" y="6145559"/>
              <a:ext cx="1910362" cy="307777"/>
              <a:chOff x="4860032" y="5241108"/>
              <a:chExt cx="2566923" cy="413554"/>
            </a:xfrm>
          </p:grpSpPr>
          <p:sp>
            <p:nvSpPr>
              <p:cNvPr id="75" name="矩形 74"/>
              <p:cNvSpPr/>
              <p:nvPr/>
            </p:nvSpPr>
            <p:spPr bwMode="auto">
              <a:xfrm>
                <a:off x="4860032" y="5364403"/>
                <a:ext cx="398785" cy="215075"/>
              </a:xfrm>
              <a:prstGeom prst="rect">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400">
                  <a:latin typeface="Arial" charset="0"/>
                  <a:cs typeface="Arial" charset="0"/>
                </a:endParaRPr>
              </a:p>
            </p:txBody>
          </p:sp>
          <p:sp>
            <p:nvSpPr>
              <p:cNvPr id="76" name="TextBox 75"/>
              <p:cNvSpPr txBox="1"/>
              <p:nvPr/>
            </p:nvSpPr>
            <p:spPr>
              <a:xfrm>
                <a:off x="5275783" y="5241108"/>
                <a:ext cx="2151172" cy="413554"/>
              </a:xfrm>
              <a:prstGeom prst="rect">
                <a:avLst/>
              </a:prstGeom>
              <a:noFill/>
            </p:spPr>
            <p:txBody>
              <a:bodyPr wrap="none" rtlCol="0">
                <a:spAutoFit/>
              </a:bodyPr>
              <a:lstStyle/>
              <a:p>
                <a:r>
                  <a:rPr lang="en-US" altLang="zh-CN" sz="1400" dirty="0" smtClean="0">
                    <a:latin typeface="Calibri" panose="020F0502020204030204" pitchFamily="34" charset="0"/>
                    <a:cs typeface="Times New Roman" pitchFamily="18" charset="0"/>
                  </a:rPr>
                  <a:t>Additional Mandrel</a:t>
                </a:r>
                <a:endParaRPr lang="zh-CN" altLang="en-US" sz="1400" dirty="0">
                  <a:latin typeface="Calibri" panose="020F0502020204030204" pitchFamily="34" charset="0"/>
                  <a:cs typeface="Times New Roman" pitchFamily="18" charset="0"/>
                </a:endParaRPr>
              </a:p>
            </p:txBody>
          </p:sp>
        </p:grpSp>
        <p:grpSp>
          <p:nvGrpSpPr>
            <p:cNvPr id="77" name="组合 76"/>
            <p:cNvGrpSpPr/>
            <p:nvPr/>
          </p:nvGrpSpPr>
          <p:grpSpPr>
            <a:xfrm>
              <a:off x="7065627" y="6145559"/>
              <a:ext cx="1250789" cy="307777"/>
              <a:chOff x="4860032" y="5877273"/>
              <a:chExt cx="1680665" cy="413554"/>
            </a:xfrm>
          </p:grpSpPr>
          <p:sp>
            <p:nvSpPr>
              <p:cNvPr id="78" name="矩形 77"/>
              <p:cNvSpPr/>
              <p:nvPr/>
            </p:nvSpPr>
            <p:spPr bwMode="auto">
              <a:xfrm>
                <a:off x="4860032" y="6000567"/>
                <a:ext cx="398785" cy="215075"/>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400">
                  <a:latin typeface="Arial" charset="0"/>
                  <a:cs typeface="Arial" charset="0"/>
                </a:endParaRPr>
              </a:p>
            </p:txBody>
          </p:sp>
          <p:sp>
            <p:nvSpPr>
              <p:cNvPr id="79" name="TextBox 78"/>
              <p:cNvSpPr txBox="1"/>
              <p:nvPr/>
            </p:nvSpPr>
            <p:spPr>
              <a:xfrm>
                <a:off x="5275823" y="5877273"/>
                <a:ext cx="1264874" cy="413554"/>
              </a:xfrm>
              <a:prstGeom prst="rect">
                <a:avLst/>
              </a:prstGeom>
              <a:noFill/>
            </p:spPr>
            <p:txBody>
              <a:bodyPr wrap="none" rtlCol="0">
                <a:spAutoFit/>
              </a:bodyPr>
              <a:lstStyle/>
              <a:p>
                <a:r>
                  <a:rPr lang="en-US" altLang="zh-CN" sz="1400" dirty="0" smtClean="0">
                    <a:latin typeface="Calibri" panose="020F0502020204030204" pitchFamily="34" charset="0"/>
                    <a:cs typeface="Times New Roman" pitchFamily="18" charset="0"/>
                  </a:rPr>
                  <a:t>Trim Mask</a:t>
                </a:r>
                <a:endParaRPr lang="zh-CN" altLang="en-US" sz="1400" dirty="0">
                  <a:latin typeface="Calibri" panose="020F0502020204030204" pitchFamily="34" charset="0"/>
                  <a:cs typeface="Times New Roman" pitchFamily="18" charset="0"/>
                </a:endParaRPr>
              </a:p>
            </p:txBody>
          </p:sp>
        </p:grpSp>
        <p:grpSp>
          <p:nvGrpSpPr>
            <p:cNvPr id="80" name="组合 79"/>
            <p:cNvGrpSpPr/>
            <p:nvPr/>
          </p:nvGrpSpPr>
          <p:grpSpPr>
            <a:xfrm>
              <a:off x="4589636" y="6145559"/>
              <a:ext cx="1249185" cy="307777"/>
              <a:chOff x="899592" y="5877273"/>
              <a:chExt cx="1678510" cy="413554"/>
            </a:xfrm>
          </p:grpSpPr>
          <p:sp>
            <p:nvSpPr>
              <p:cNvPr id="81" name="矩形 80"/>
              <p:cNvSpPr/>
              <p:nvPr/>
            </p:nvSpPr>
            <p:spPr bwMode="auto">
              <a:xfrm>
                <a:off x="899592" y="6000567"/>
                <a:ext cx="398785" cy="215075"/>
              </a:xfrm>
              <a:prstGeom prst="rect">
                <a:avLst/>
              </a:prstGeom>
              <a:pattFill prst="wdUpDiag">
                <a:fgClr>
                  <a:srgbClr val="FFFF66"/>
                </a:fgClr>
                <a:bgClr>
                  <a:schemeClr val="bg1"/>
                </a:bgClr>
              </a:patt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400">
                  <a:latin typeface="Arial" charset="0"/>
                  <a:cs typeface="Arial" charset="0"/>
                </a:endParaRPr>
              </a:p>
            </p:txBody>
          </p:sp>
          <p:sp>
            <p:nvSpPr>
              <p:cNvPr id="82" name="TextBox 81"/>
              <p:cNvSpPr txBox="1"/>
              <p:nvPr/>
            </p:nvSpPr>
            <p:spPr>
              <a:xfrm>
                <a:off x="1315383" y="5877273"/>
                <a:ext cx="1262719" cy="413554"/>
              </a:xfrm>
              <a:prstGeom prst="rect">
                <a:avLst/>
              </a:prstGeom>
              <a:noFill/>
            </p:spPr>
            <p:txBody>
              <a:bodyPr wrap="none" rtlCol="0">
                <a:spAutoFit/>
              </a:bodyPr>
              <a:lstStyle/>
              <a:p>
                <a:r>
                  <a:rPr lang="en-US" altLang="zh-CN" sz="1400" dirty="0" smtClean="0">
                    <a:latin typeface="Calibri" panose="020F0502020204030204" pitchFamily="34" charset="0"/>
                    <a:cs typeface="Times New Roman" pitchFamily="18" charset="0"/>
                  </a:rPr>
                  <a:t>Sub-Metal</a:t>
                </a:r>
                <a:endParaRPr lang="zh-CN" altLang="en-US" sz="1400" dirty="0">
                  <a:latin typeface="Calibri" panose="020F0502020204030204" pitchFamily="34" charset="0"/>
                  <a:cs typeface="Times New Roman" pitchFamily="18" charset="0"/>
                </a:endParaRPr>
              </a:p>
            </p:txBody>
          </p:sp>
        </p:grpSp>
        <p:grpSp>
          <p:nvGrpSpPr>
            <p:cNvPr id="83" name="组合 82"/>
            <p:cNvGrpSpPr/>
            <p:nvPr/>
          </p:nvGrpSpPr>
          <p:grpSpPr>
            <a:xfrm>
              <a:off x="886740" y="6145559"/>
              <a:ext cx="1550358" cy="307777"/>
              <a:chOff x="899592" y="5241109"/>
              <a:chExt cx="2083191" cy="413554"/>
            </a:xfrm>
          </p:grpSpPr>
          <p:sp>
            <p:nvSpPr>
              <p:cNvPr id="84" name="矩形 83"/>
              <p:cNvSpPr/>
              <p:nvPr/>
            </p:nvSpPr>
            <p:spPr bwMode="auto">
              <a:xfrm>
                <a:off x="899592" y="5364403"/>
                <a:ext cx="398785" cy="215075"/>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400">
                  <a:latin typeface="Arial" charset="0"/>
                  <a:cs typeface="Arial" charset="0"/>
                </a:endParaRPr>
              </a:p>
            </p:txBody>
          </p:sp>
          <p:sp>
            <p:nvSpPr>
              <p:cNvPr id="85" name="TextBox 84"/>
              <p:cNvSpPr txBox="1"/>
              <p:nvPr/>
            </p:nvSpPr>
            <p:spPr>
              <a:xfrm>
                <a:off x="1339939" y="5241109"/>
                <a:ext cx="1642844" cy="413554"/>
              </a:xfrm>
              <a:prstGeom prst="rect">
                <a:avLst/>
              </a:prstGeom>
              <a:noFill/>
            </p:spPr>
            <p:txBody>
              <a:bodyPr wrap="none" rtlCol="0">
                <a:spAutoFit/>
              </a:bodyPr>
              <a:lstStyle/>
              <a:p>
                <a:r>
                  <a:rPr lang="en-US" altLang="zh-CN" sz="1400" dirty="0" smtClean="0">
                    <a:latin typeface="Calibri" panose="020F0502020204030204" pitchFamily="34" charset="0"/>
                    <a:cs typeface="Times New Roman" pitchFamily="18" charset="0"/>
                  </a:rPr>
                  <a:t>Main Mandrel</a:t>
                </a:r>
                <a:endParaRPr lang="zh-CN" altLang="en-US" sz="1400" dirty="0">
                  <a:latin typeface="Calibri" panose="020F0502020204030204" pitchFamily="34" charset="0"/>
                  <a:cs typeface="Times New Roman" pitchFamily="18" charset="0"/>
                </a:endParaRPr>
              </a:p>
            </p:txBody>
          </p:sp>
        </p:grpSp>
        <p:grpSp>
          <p:nvGrpSpPr>
            <p:cNvPr id="86" name="组合 85"/>
            <p:cNvGrpSpPr/>
            <p:nvPr/>
          </p:nvGrpSpPr>
          <p:grpSpPr>
            <a:xfrm>
              <a:off x="5959909" y="6145559"/>
              <a:ext cx="984629" cy="307777"/>
              <a:chOff x="4860032" y="5877273"/>
              <a:chExt cx="1323030" cy="413554"/>
            </a:xfrm>
          </p:grpSpPr>
          <p:sp>
            <p:nvSpPr>
              <p:cNvPr id="87" name="矩形 86"/>
              <p:cNvSpPr/>
              <p:nvPr/>
            </p:nvSpPr>
            <p:spPr bwMode="auto">
              <a:xfrm>
                <a:off x="4860032" y="6000567"/>
                <a:ext cx="398785" cy="215075"/>
              </a:xfrm>
              <a:prstGeom prst="rect">
                <a:avLst/>
              </a:prstGeom>
              <a:solidFill>
                <a:schemeClr val="bg1">
                  <a:lumMod val="85000"/>
                </a:schemeClr>
              </a:solidFill>
              <a:ln w="25400">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400">
                  <a:latin typeface="Arial" charset="0"/>
                  <a:cs typeface="Arial" charset="0"/>
                </a:endParaRPr>
              </a:p>
            </p:txBody>
          </p:sp>
          <p:sp>
            <p:nvSpPr>
              <p:cNvPr id="88" name="TextBox 87"/>
              <p:cNvSpPr txBox="1"/>
              <p:nvPr/>
            </p:nvSpPr>
            <p:spPr>
              <a:xfrm>
                <a:off x="5275826" y="5877273"/>
                <a:ext cx="907236" cy="413554"/>
              </a:xfrm>
              <a:prstGeom prst="rect">
                <a:avLst/>
              </a:prstGeom>
              <a:noFill/>
            </p:spPr>
            <p:txBody>
              <a:bodyPr wrap="none" rtlCol="0">
                <a:spAutoFit/>
              </a:bodyPr>
              <a:lstStyle/>
              <a:p>
                <a:r>
                  <a:rPr lang="en-US" altLang="zh-CN" sz="1400" dirty="0" smtClean="0">
                    <a:latin typeface="Calibri" panose="020F0502020204030204" pitchFamily="34" charset="0"/>
                    <a:cs typeface="Times New Roman" pitchFamily="18" charset="0"/>
                  </a:rPr>
                  <a:t>Spacer</a:t>
                </a:r>
                <a:endParaRPr lang="zh-CN" altLang="en-US" sz="1400" dirty="0">
                  <a:latin typeface="Calibri" panose="020F0502020204030204" pitchFamily="34" charset="0"/>
                  <a:cs typeface="Times New Roman" pitchFamily="18" charset="0"/>
                </a:endParaRPr>
              </a:p>
            </p:txBody>
          </p:sp>
        </p:grpSp>
      </p:grpSp>
    </p:spTree>
    <p:extLst>
      <p:ext uri="{BB962C8B-B14F-4D97-AF65-F5344CB8AC3E}">
        <p14:creationId xmlns:p14="http://schemas.microsoft.com/office/powerpoint/2010/main" val="3326551553"/>
      </p:ext>
    </p:extLst>
  </p:cSld>
  <p:clrMapOvr>
    <a:masterClrMapping/>
  </p:clrMapOvr>
  <mc:AlternateContent xmlns:mc="http://schemas.openxmlformats.org/markup-compatibility/2006" xmlns:p14="http://schemas.microsoft.com/office/powerpoint/2010/main">
    <mc:Choice Requires="p14">
      <p:transition spd="slow" p14:dur="2000" advTm="117309"/>
    </mc:Choice>
    <mc:Fallback xmlns="">
      <p:transition spd="slow" advTm="11730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550397" y="1823568"/>
            <a:ext cx="6174581" cy="3581400"/>
            <a:chOff x="1550397" y="1676400"/>
            <a:chExt cx="6174581" cy="3581400"/>
          </a:xfrm>
        </p:grpSpPr>
        <p:sp>
          <p:nvSpPr>
            <p:cNvPr id="15" name="圆角矩形 29"/>
            <p:cNvSpPr/>
            <p:nvPr/>
          </p:nvSpPr>
          <p:spPr bwMode="auto">
            <a:xfrm>
              <a:off x="1550399" y="4282867"/>
              <a:ext cx="6174579" cy="974933"/>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16" name="圆角矩形 30"/>
            <p:cNvSpPr/>
            <p:nvPr/>
          </p:nvSpPr>
          <p:spPr bwMode="auto">
            <a:xfrm>
              <a:off x="1550399" y="2982955"/>
              <a:ext cx="6174579" cy="974933"/>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17" name="圆角矩形 31"/>
            <p:cNvSpPr/>
            <p:nvPr/>
          </p:nvSpPr>
          <p:spPr bwMode="auto">
            <a:xfrm>
              <a:off x="1550397" y="1676400"/>
              <a:ext cx="6174579" cy="974933"/>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sp>
        <p:nvSpPr>
          <p:cNvPr id="18" name="矩形 32"/>
          <p:cNvSpPr/>
          <p:nvPr/>
        </p:nvSpPr>
        <p:spPr bwMode="auto">
          <a:xfrm>
            <a:off x="1767052" y="2155190"/>
            <a:ext cx="5524624" cy="324978"/>
          </a:xfrm>
          <a:prstGeom prst="rect">
            <a:avLst/>
          </a:prstGeom>
          <a:solidFill>
            <a:srgbClr val="92D05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Arial" charset="0"/>
              <a:cs typeface="Arial" charset="0"/>
            </a:endParaRPr>
          </a:p>
        </p:txBody>
      </p:sp>
      <p:sp>
        <p:nvSpPr>
          <p:cNvPr id="19" name="矩形 33"/>
          <p:cNvSpPr/>
          <p:nvPr/>
        </p:nvSpPr>
        <p:spPr bwMode="auto">
          <a:xfrm>
            <a:off x="1767052" y="3455101"/>
            <a:ext cx="5524624" cy="324978"/>
          </a:xfrm>
          <a:prstGeom prst="rect">
            <a:avLst/>
          </a:prstGeom>
          <a:solidFill>
            <a:srgbClr val="92D05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Arial" charset="0"/>
              <a:cs typeface="Arial" charset="0"/>
            </a:endParaRPr>
          </a:p>
        </p:txBody>
      </p:sp>
      <p:sp>
        <p:nvSpPr>
          <p:cNvPr id="20" name="矩形 34"/>
          <p:cNvSpPr/>
          <p:nvPr/>
        </p:nvSpPr>
        <p:spPr bwMode="auto">
          <a:xfrm>
            <a:off x="1767052" y="4755012"/>
            <a:ext cx="5524624" cy="324978"/>
          </a:xfrm>
          <a:prstGeom prst="rect">
            <a:avLst/>
          </a:prstGeom>
          <a:solidFill>
            <a:srgbClr val="00B05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Arial" charset="0"/>
              <a:cs typeface="Arial" charset="0"/>
            </a:endParaRPr>
          </a:p>
        </p:txBody>
      </p:sp>
      <p:grpSp>
        <p:nvGrpSpPr>
          <p:cNvPr id="45" name="Group 44"/>
          <p:cNvGrpSpPr/>
          <p:nvPr/>
        </p:nvGrpSpPr>
        <p:grpSpPr>
          <a:xfrm>
            <a:off x="1767052" y="2805144"/>
            <a:ext cx="5524624" cy="1624887"/>
            <a:chOff x="1767052" y="2657976"/>
            <a:chExt cx="5524624" cy="1624887"/>
          </a:xfrm>
        </p:grpSpPr>
        <p:sp>
          <p:nvSpPr>
            <p:cNvPr id="21" name="矩形 35"/>
            <p:cNvSpPr/>
            <p:nvPr/>
          </p:nvSpPr>
          <p:spPr bwMode="auto">
            <a:xfrm>
              <a:off x="1767052" y="2657976"/>
              <a:ext cx="5524624" cy="324978"/>
            </a:xfrm>
            <a:prstGeom prst="rect">
              <a:avLst/>
            </a:prstGeom>
            <a:pattFill prst="ltUpDiag">
              <a:fgClr>
                <a:srgbClr val="FFFF00"/>
              </a:fgClr>
              <a:bgClr>
                <a:schemeClr val="bg1"/>
              </a:bgClr>
            </a:patt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22" name="矩形 36"/>
            <p:cNvSpPr/>
            <p:nvPr/>
          </p:nvSpPr>
          <p:spPr bwMode="auto">
            <a:xfrm>
              <a:off x="1767052" y="3957885"/>
              <a:ext cx="5524624" cy="324978"/>
            </a:xfrm>
            <a:prstGeom prst="rect">
              <a:avLst/>
            </a:prstGeom>
            <a:pattFill prst="ltUpDiag">
              <a:fgClr>
                <a:srgbClr val="FFFF00"/>
              </a:fgClr>
              <a:bgClr>
                <a:schemeClr val="bg1"/>
              </a:bgClr>
            </a:patt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grpSp>
        <p:nvGrpSpPr>
          <p:cNvPr id="49" name="Group 48"/>
          <p:cNvGrpSpPr/>
          <p:nvPr/>
        </p:nvGrpSpPr>
        <p:grpSpPr>
          <a:xfrm>
            <a:off x="5867400" y="2144180"/>
            <a:ext cx="1447800" cy="2945352"/>
            <a:chOff x="5867400" y="1997012"/>
            <a:chExt cx="1447800" cy="2945352"/>
          </a:xfrm>
        </p:grpSpPr>
        <p:sp>
          <p:nvSpPr>
            <p:cNvPr id="46" name="TextBox 45"/>
            <p:cNvSpPr txBox="1"/>
            <p:nvPr/>
          </p:nvSpPr>
          <p:spPr>
            <a:xfrm>
              <a:off x="5867400" y="1997012"/>
              <a:ext cx="1447800" cy="338554"/>
            </a:xfrm>
            <a:prstGeom prst="rect">
              <a:avLst/>
            </a:prstGeom>
            <a:noFill/>
          </p:spPr>
          <p:txBody>
            <a:bodyPr wrap="square" rtlCol="0">
              <a:spAutoFit/>
            </a:bodyPr>
            <a:lstStyle/>
            <a:p>
              <a:pPr algn="r"/>
              <a:r>
                <a:rPr kumimoji="0" lang="en-US" altLang="zh-CN" sz="1600" b="0" i="0" u="none" strike="noStrike" cap="none" normalizeH="0" baseline="0" dirty="0" smtClean="0">
                  <a:ln>
                    <a:noFill/>
                  </a:ln>
                  <a:solidFill>
                    <a:schemeClr val="tx1"/>
                  </a:solidFill>
                  <a:effectLst/>
                  <a:latin typeface="Arial" charset="0"/>
                  <a:cs typeface="Arial" charset="0"/>
                </a:rPr>
                <a:t>Mandrel</a:t>
              </a: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47" name="TextBox 46"/>
            <p:cNvSpPr txBox="1"/>
            <p:nvPr/>
          </p:nvSpPr>
          <p:spPr>
            <a:xfrm>
              <a:off x="5867400" y="3299532"/>
              <a:ext cx="1447800" cy="338554"/>
            </a:xfrm>
            <a:prstGeom prst="rect">
              <a:avLst/>
            </a:prstGeom>
            <a:noFill/>
          </p:spPr>
          <p:txBody>
            <a:bodyPr wrap="square" rtlCol="0">
              <a:spAutoFit/>
            </a:bodyPr>
            <a:lstStyle/>
            <a:p>
              <a:pPr algn="r"/>
              <a:r>
                <a:rPr kumimoji="0" lang="en-US" altLang="zh-CN" sz="1600" b="0" i="0" u="none" strike="noStrike" cap="none" normalizeH="0" baseline="0" dirty="0" smtClean="0">
                  <a:ln>
                    <a:noFill/>
                  </a:ln>
                  <a:solidFill>
                    <a:schemeClr val="tx1"/>
                  </a:solidFill>
                  <a:effectLst/>
                  <a:latin typeface="Arial" charset="0"/>
                  <a:cs typeface="Arial" charset="0"/>
                </a:rPr>
                <a:t>Mandrel</a:t>
              </a: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48" name="TextBox 47"/>
            <p:cNvSpPr txBox="1"/>
            <p:nvPr/>
          </p:nvSpPr>
          <p:spPr>
            <a:xfrm>
              <a:off x="5867400" y="4603810"/>
              <a:ext cx="1447800" cy="338554"/>
            </a:xfrm>
            <a:prstGeom prst="rect">
              <a:avLst/>
            </a:prstGeom>
            <a:noFill/>
          </p:spPr>
          <p:txBody>
            <a:bodyPr wrap="square" rtlCol="0">
              <a:spAutoFit/>
            </a:bodyPr>
            <a:lstStyle/>
            <a:p>
              <a:pPr algn="r"/>
              <a:r>
                <a:rPr kumimoji="0" lang="en-US" altLang="zh-CN" sz="1600" b="0" i="0" u="none" strike="noStrike" cap="none" normalizeH="0" baseline="0" dirty="0" smtClean="0">
                  <a:ln>
                    <a:noFill/>
                  </a:ln>
                  <a:solidFill>
                    <a:schemeClr val="tx1"/>
                  </a:solidFill>
                  <a:effectLst/>
                  <a:latin typeface="Arial" charset="0"/>
                  <a:cs typeface="Arial" charset="0"/>
                </a:rPr>
                <a:t>Mandrel</a:t>
              </a:r>
              <a:endParaRPr kumimoji="0" lang="zh-CN" altLang="en-US" sz="1600" b="0" i="0" u="none" strike="noStrike" cap="none" normalizeH="0" baseline="0" dirty="0" smtClean="0">
                <a:ln>
                  <a:noFill/>
                </a:ln>
                <a:solidFill>
                  <a:schemeClr val="tx1"/>
                </a:solidFill>
                <a:effectLst/>
                <a:latin typeface="Arial" charset="0"/>
                <a:cs typeface="Arial" charset="0"/>
              </a:endParaRPr>
            </a:p>
          </p:txBody>
        </p:sp>
      </p:grpSp>
      <p:sp>
        <p:nvSpPr>
          <p:cNvPr id="2" name="Title 1"/>
          <p:cNvSpPr>
            <a:spLocks noGrp="1"/>
          </p:cNvSpPr>
          <p:nvPr>
            <p:ph type="title"/>
          </p:nvPr>
        </p:nvSpPr>
        <p:spPr/>
        <p:txBody>
          <a:bodyPr/>
          <a:lstStyle/>
          <a:p>
            <a:r>
              <a:rPr lang="en-US" altLang="zh-CN" dirty="0" smtClean="0"/>
              <a:t>SADP Layout Decomposition</a:t>
            </a:r>
            <a:endParaRPr lang="en-US" dirty="0"/>
          </a:p>
        </p:txBody>
      </p:sp>
      <p:sp>
        <p:nvSpPr>
          <p:cNvPr id="3" name="Content Placeholder 2"/>
          <p:cNvSpPr>
            <a:spLocks noGrp="1"/>
          </p:cNvSpPr>
          <p:nvPr>
            <p:ph idx="1"/>
          </p:nvPr>
        </p:nvSpPr>
        <p:spPr/>
        <p:txBody>
          <a:bodyPr/>
          <a:lstStyle/>
          <a:p>
            <a:endParaRPr lang="en-US" altLang="zh-CN" dirty="0" smtClean="0"/>
          </a:p>
        </p:txBody>
      </p:sp>
      <p:sp>
        <p:nvSpPr>
          <p:cNvPr id="14" name="矩形 15"/>
          <p:cNvSpPr/>
          <p:nvPr/>
        </p:nvSpPr>
        <p:spPr bwMode="auto">
          <a:xfrm>
            <a:off x="1934567" y="2093434"/>
            <a:ext cx="5243040" cy="2406226"/>
          </a:xfrm>
          <a:custGeom>
            <a:avLst/>
            <a:gdLst/>
            <a:ahLst/>
            <a:cxnLst/>
            <a:rect l="l" t="t" r="r" b="b"/>
            <a:pathLst>
              <a:path w="7277100" h="3298285">
                <a:moveTo>
                  <a:pt x="4089400" y="1862035"/>
                </a:moveTo>
                <a:lnTo>
                  <a:pt x="7277100" y="1862035"/>
                </a:lnTo>
                <a:lnTo>
                  <a:pt x="7277100" y="2691104"/>
                </a:lnTo>
                <a:lnTo>
                  <a:pt x="5232400" y="2691104"/>
                </a:lnTo>
                <a:lnTo>
                  <a:pt x="5232400" y="3298285"/>
                </a:lnTo>
                <a:lnTo>
                  <a:pt x="6350" y="3298285"/>
                </a:lnTo>
                <a:lnTo>
                  <a:pt x="6350" y="2674830"/>
                </a:lnTo>
                <a:lnTo>
                  <a:pt x="4089400" y="2674830"/>
                </a:lnTo>
                <a:close/>
                <a:moveTo>
                  <a:pt x="5581651" y="886"/>
                </a:moveTo>
                <a:lnTo>
                  <a:pt x="7277100" y="886"/>
                </a:lnTo>
                <a:lnTo>
                  <a:pt x="7277100" y="649767"/>
                </a:lnTo>
                <a:lnTo>
                  <a:pt x="5581651" y="649767"/>
                </a:lnTo>
                <a:close/>
                <a:moveTo>
                  <a:pt x="0" y="0"/>
                </a:moveTo>
                <a:lnTo>
                  <a:pt x="4318000" y="0"/>
                </a:lnTo>
                <a:lnTo>
                  <a:pt x="4318000" y="649767"/>
                </a:lnTo>
                <a:lnTo>
                  <a:pt x="3200400" y="649767"/>
                </a:lnTo>
                <a:lnTo>
                  <a:pt x="3200400" y="1495820"/>
                </a:lnTo>
                <a:lnTo>
                  <a:pt x="6350" y="1495820"/>
                </a:lnTo>
                <a:lnTo>
                  <a:pt x="6350" y="649767"/>
                </a:lnTo>
                <a:lnTo>
                  <a:pt x="0" y="649767"/>
                </a:lnTo>
                <a:close/>
              </a:path>
            </a:pathLst>
          </a:cu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nvGrpSpPr>
          <p:cNvPr id="34" name="Group 33"/>
          <p:cNvGrpSpPr/>
          <p:nvPr/>
        </p:nvGrpSpPr>
        <p:grpSpPr>
          <a:xfrm>
            <a:off x="1950304" y="2151972"/>
            <a:ext cx="5222083" cy="2284953"/>
            <a:chOff x="1111898" y="1972029"/>
            <a:chExt cx="3125831" cy="1367726"/>
          </a:xfrm>
        </p:grpSpPr>
        <p:sp>
          <p:nvSpPr>
            <p:cNvPr id="35" name="矩形 4"/>
            <p:cNvSpPr/>
            <p:nvPr/>
          </p:nvSpPr>
          <p:spPr bwMode="auto">
            <a:xfrm>
              <a:off x="1111898" y="1972029"/>
              <a:ext cx="1850013" cy="196149"/>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36" name="矩形 5"/>
            <p:cNvSpPr/>
            <p:nvPr/>
          </p:nvSpPr>
          <p:spPr bwMode="auto">
            <a:xfrm>
              <a:off x="1111898" y="2360525"/>
              <a:ext cx="1362879" cy="196149"/>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37" name="矩形 6"/>
            <p:cNvSpPr/>
            <p:nvPr/>
          </p:nvSpPr>
          <p:spPr bwMode="auto">
            <a:xfrm>
              <a:off x="2869377" y="2751309"/>
              <a:ext cx="1368352" cy="196149"/>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38" name="矩形 7"/>
            <p:cNvSpPr/>
            <p:nvPr/>
          </p:nvSpPr>
          <p:spPr bwMode="auto">
            <a:xfrm>
              <a:off x="1111898" y="3143606"/>
              <a:ext cx="2244098" cy="196149"/>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sp>
          <p:nvSpPr>
            <p:cNvPr id="39" name="矩形 8"/>
            <p:cNvSpPr/>
            <p:nvPr/>
          </p:nvSpPr>
          <p:spPr bwMode="auto">
            <a:xfrm>
              <a:off x="3517822" y="1972029"/>
              <a:ext cx="717017" cy="196149"/>
            </a:xfrm>
            <a:prstGeom prst="rect">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cs typeface="Arial" charset="0"/>
              </a:endParaRPr>
            </a:p>
          </p:txBody>
        </p:sp>
      </p:grpSp>
      <p:grpSp>
        <p:nvGrpSpPr>
          <p:cNvPr id="60" name="Group 59"/>
          <p:cNvGrpSpPr/>
          <p:nvPr/>
        </p:nvGrpSpPr>
        <p:grpSpPr>
          <a:xfrm>
            <a:off x="1548190" y="1772816"/>
            <a:ext cx="6178963" cy="3632152"/>
            <a:chOff x="1548190" y="1625648"/>
            <a:chExt cx="6178963" cy="3632152"/>
          </a:xfrm>
          <a:solidFill>
            <a:schemeClr val="tx1"/>
          </a:solidFill>
        </p:grpSpPr>
        <p:sp>
          <p:nvSpPr>
            <p:cNvPr id="50" name="Rectangle 49"/>
            <p:cNvSpPr/>
            <p:nvPr/>
          </p:nvSpPr>
          <p:spPr bwMode="auto">
            <a:xfrm>
              <a:off x="1548190" y="1676400"/>
              <a:ext cx="381000" cy="3581400"/>
            </a:xfrm>
            <a:prstGeom prst="rect">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MS PGothic" pitchFamily="34" charset="-128"/>
              </a:endParaRPr>
            </a:p>
          </p:txBody>
        </p:sp>
        <p:sp>
          <p:nvSpPr>
            <p:cNvPr id="51" name="Rectangle 50"/>
            <p:cNvSpPr/>
            <p:nvPr/>
          </p:nvSpPr>
          <p:spPr bwMode="auto">
            <a:xfrm>
              <a:off x="1548190" y="1625648"/>
              <a:ext cx="6172200" cy="304800"/>
            </a:xfrm>
            <a:prstGeom prst="rect">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a:solidFill>
                  <a:srgbClr val="000000"/>
                </a:solidFill>
                <a:latin typeface="Arial" charset="0"/>
                <a:ea typeface="MS PGothic" pitchFamily="34" charset="-128"/>
              </a:endParaRPr>
            </a:p>
          </p:txBody>
        </p:sp>
        <p:sp>
          <p:nvSpPr>
            <p:cNvPr id="52" name="Rectangle 51"/>
            <p:cNvSpPr/>
            <p:nvPr/>
          </p:nvSpPr>
          <p:spPr bwMode="auto">
            <a:xfrm>
              <a:off x="7196801" y="1676400"/>
              <a:ext cx="530352" cy="3581400"/>
            </a:xfrm>
            <a:prstGeom prst="rect">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MS PGothic" pitchFamily="34" charset="-128"/>
              </a:endParaRPr>
            </a:p>
          </p:txBody>
        </p:sp>
        <p:sp>
          <p:nvSpPr>
            <p:cNvPr id="53" name="Rectangle 52"/>
            <p:cNvSpPr/>
            <p:nvPr/>
          </p:nvSpPr>
          <p:spPr bwMode="auto">
            <a:xfrm>
              <a:off x="1554953" y="3048000"/>
              <a:ext cx="6163056" cy="228600"/>
            </a:xfrm>
            <a:prstGeom prst="rect">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a:solidFill>
                  <a:srgbClr val="000000"/>
                </a:solidFill>
                <a:latin typeface="Arial" charset="0"/>
                <a:ea typeface="MS PGothic" pitchFamily="34" charset="-128"/>
              </a:endParaRPr>
            </a:p>
          </p:txBody>
        </p:sp>
        <p:sp>
          <p:nvSpPr>
            <p:cNvPr id="54" name="Rectangle 53"/>
            <p:cNvSpPr/>
            <p:nvPr/>
          </p:nvSpPr>
          <p:spPr bwMode="auto">
            <a:xfrm>
              <a:off x="1554953" y="4366260"/>
              <a:ext cx="6163056" cy="891540"/>
            </a:xfrm>
            <a:prstGeom prst="rect">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a:solidFill>
                  <a:srgbClr val="000000"/>
                </a:solidFill>
                <a:latin typeface="Arial" charset="0"/>
                <a:ea typeface="MS PGothic" pitchFamily="34" charset="-128"/>
              </a:endParaRPr>
            </a:p>
          </p:txBody>
        </p:sp>
        <p:sp>
          <p:nvSpPr>
            <p:cNvPr id="55" name="Rectangle 54"/>
            <p:cNvSpPr/>
            <p:nvPr/>
          </p:nvSpPr>
          <p:spPr bwMode="auto">
            <a:xfrm>
              <a:off x="4259580" y="2430780"/>
              <a:ext cx="3374609" cy="693420"/>
            </a:xfrm>
            <a:prstGeom prst="rect">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a:solidFill>
                  <a:srgbClr val="000000"/>
                </a:solidFill>
                <a:latin typeface="Arial" charset="0"/>
                <a:ea typeface="MS PGothic" pitchFamily="34" charset="-128"/>
              </a:endParaRPr>
            </a:p>
          </p:txBody>
        </p:sp>
        <p:sp>
          <p:nvSpPr>
            <p:cNvPr id="56" name="Rectangle 55"/>
            <p:cNvSpPr/>
            <p:nvPr/>
          </p:nvSpPr>
          <p:spPr bwMode="auto">
            <a:xfrm>
              <a:off x="1676400" y="3192780"/>
              <a:ext cx="3184109" cy="693420"/>
            </a:xfrm>
            <a:prstGeom prst="rect">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a:solidFill>
                  <a:srgbClr val="000000"/>
                </a:solidFill>
                <a:latin typeface="Arial" charset="0"/>
                <a:ea typeface="MS PGothic" pitchFamily="34" charset="-128"/>
              </a:endParaRPr>
            </a:p>
          </p:txBody>
        </p:sp>
        <p:sp>
          <p:nvSpPr>
            <p:cNvPr id="57" name="Rectangle 56"/>
            <p:cNvSpPr/>
            <p:nvPr/>
          </p:nvSpPr>
          <p:spPr bwMode="auto">
            <a:xfrm>
              <a:off x="5730241" y="3924300"/>
              <a:ext cx="1821180" cy="693420"/>
            </a:xfrm>
            <a:prstGeom prst="rect">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a:solidFill>
                  <a:srgbClr val="000000"/>
                </a:solidFill>
                <a:latin typeface="Arial" charset="0"/>
                <a:ea typeface="MS PGothic" pitchFamily="34" charset="-128"/>
              </a:endParaRPr>
            </a:p>
          </p:txBody>
        </p:sp>
        <p:sp>
          <p:nvSpPr>
            <p:cNvPr id="59" name="Rectangle 58"/>
            <p:cNvSpPr/>
            <p:nvPr/>
          </p:nvSpPr>
          <p:spPr bwMode="auto">
            <a:xfrm>
              <a:off x="5069888" y="1905000"/>
              <a:ext cx="868680" cy="693420"/>
            </a:xfrm>
            <a:prstGeom prst="rect">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a:solidFill>
                  <a:srgbClr val="000000"/>
                </a:solidFill>
                <a:latin typeface="Arial" charset="0"/>
                <a:ea typeface="MS PGothic" pitchFamily="34" charset="-128"/>
              </a:endParaRPr>
            </a:p>
          </p:txBody>
        </p:sp>
      </p:grpSp>
    </p:spTree>
    <p:custDataLst>
      <p:tags r:id="rId1"/>
    </p:custDataLst>
    <p:extLst>
      <p:ext uri="{BB962C8B-B14F-4D97-AF65-F5344CB8AC3E}">
        <p14:creationId xmlns:p14="http://schemas.microsoft.com/office/powerpoint/2010/main" val="2156846959"/>
      </p:ext>
    </p:extLst>
  </p:cSld>
  <p:clrMapOvr>
    <a:masterClrMapping/>
  </p:clrMapOvr>
  <mc:AlternateContent xmlns:mc="http://schemas.openxmlformats.org/markup-compatibility/2006" xmlns:p14="http://schemas.microsoft.com/office/powerpoint/2010/main">
    <mc:Choice Requires="p14">
      <p:transition spd="slow" p14:dur="2000" advTm="59725"/>
    </mc:Choice>
    <mc:Fallback xmlns="">
      <p:transition spd="slow" advTm="597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9" presetClass="emph" presetSubtype="0" nodeType="withEffect">
                                  <p:stCondLst>
                                    <p:cond delay="0"/>
                                  </p:stCondLst>
                                  <p:endCondLst>
                                    <p:cond evt="onNext" delay="0">
                                      <p:tgtEl>
                                        <p:sldTgt/>
                                      </p:tgtEl>
                                    </p:cond>
                                  </p:endCondLst>
                                  <p:childTnLst>
                                    <p:set>
                                      <p:cBhvr rctx="PPT">
                                        <p:cTn id="18" dur="indefinite"/>
                                        <p:tgtEl>
                                          <p:spTgt spid="34"/>
                                        </p:tgtEl>
                                        <p:attrNameLst>
                                          <p:attrName>style.opacity</p:attrName>
                                        </p:attrNameLst>
                                      </p:cBhvr>
                                      <p:to>
                                        <p:strVal val="0.5"/>
                                      </p:to>
                                    </p:set>
                                    <p:animEffect filter="image" prLst="opacity: 0.5">
                                      <p:cBhvr rctx="IE">
                                        <p:cTn id="19" dur="indefinite"/>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34"/>
                                        </p:tgtEl>
                                      </p:cBhvr>
                                    </p:animEffect>
                                    <p:set>
                                      <p:cBhvr>
                                        <p:cTn id="24" dur="1" fill="hold">
                                          <p:stCondLst>
                                            <p:cond delay="499"/>
                                          </p:stCondLst>
                                        </p:cTn>
                                        <p:tgtEl>
                                          <p:spTgt spid="3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par>
                          <p:cTn id="29" fill="hold">
                            <p:stCondLst>
                              <p:cond delay="0"/>
                            </p:stCondLst>
                            <p:childTnLst>
                              <p:par>
                                <p:cTn id="30" presetID="10" presetClass="exit" presetSubtype="0" fill="hold" nodeType="afterEffect">
                                  <p:stCondLst>
                                    <p:cond delay="500"/>
                                  </p:stCondLst>
                                  <p:childTnLst>
                                    <p:animEffect transition="out" filter="fade">
                                      <p:cBhvr>
                                        <p:cTn id="31" dur="500"/>
                                        <p:tgtEl>
                                          <p:spTgt spid="45"/>
                                        </p:tgtEl>
                                      </p:cBhvr>
                                    </p:animEffect>
                                    <p:set>
                                      <p:cBhvr>
                                        <p:cTn id="32" dur="1" fill="hold">
                                          <p:stCondLst>
                                            <p:cond delay="499"/>
                                          </p:stCondLst>
                                        </p:cTn>
                                        <p:tgtEl>
                                          <p:spTgt spid="4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8"/>
                                        </p:tgtEl>
                                        <p:attrNameLst>
                                          <p:attrName>fillcolor</p:attrName>
                                        </p:attrNameLst>
                                      </p:cBhvr>
                                      <p:to>
                                        <a:schemeClr val="bg1"/>
                                      </p:to>
                                    </p:animClr>
                                    <p:set>
                                      <p:cBhvr>
                                        <p:cTn id="42" dur="500" fill="hold"/>
                                        <p:tgtEl>
                                          <p:spTgt spid="18"/>
                                        </p:tgtEl>
                                        <p:attrNameLst>
                                          <p:attrName>fill.type</p:attrName>
                                        </p:attrNameLst>
                                      </p:cBhvr>
                                      <p:to>
                                        <p:strVal val="solid"/>
                                      </p:to>
                                    </p:set>
                                    <p:set>
                                      <p:cBhvr>
                                        <p:cTn id="43" dur="500" fill="hold"/>
                                        <p:tgtEl>
                                          <p:spTgt spid="18"/>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19"/>
                                        </p:tgtEl>
                                        <p:attrNameLst>
                                          <p:attrName>fillcolor</p:attrName>
                                        </p:attrNameLst>
                                      </p:cBhvr>
                                      <p:to>
                                        <a:schemeClr val="bg1"/>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20"/>
                                        </p:tgtEl>
                                        <p:attrNameLst>
                                          <p:attrName>fillcolor</p:attrName>
                                        </p:attrNameLst>
                                      </p:cBhvr>
                                      <p:to>
                                        <a:schemeClr val="bg1"/>
                                      </p:to>
                                    </p:animClr>
                                    <p:set>
                                      <p:cBhvr>
                                        <p:cTn id="50" dur="500" fill="hold"/>
                                        <p:tgtEl>
                                          <p:spTgt spid="20"/>
                                        </p:tgtEl>
                                        <p:attrNameLst>
                                          <p:attrName>fill.type</p:attrName>
                                        </p:attrNameLst>
                                      </p:cBhvr>
                                      <p:to>
                                        <p:strVal val="solid"/>
                                      </p:to>
                                    </p:set>
                                    <p:set>
                                      <p:cBhvr>
                                        <p:cTn id="51" dur="500" fill="hold"/>
                                        <p:tgtEl>
                                          <p:spTgt spid="20"/>
                                        </p:tgtEl>
                                        <p:attrNameLst>
                                          <p:attrName>fill.on</p:attrName>
                                        </p:attrNameLst>
                                      </p:cBhvr>
                                      <p:to>
                                        <p:strVal val="true"/>
                                      </p:to>
                                    </p:set>
                                  </p:childTnLst>
                                </p:cTn>
                              </p:par>
                              <p:par>
                                <p:cTn id="52" presetID="9" presetClass="exit" presetSubtype="0" fill="hold" nodeType="withEffect">
                                  <p:stCondLst>
                                    <p:cond delay="0"/>
                                  </p:stCondLst>
                                  <p:childTnLst>
                                    <p:animEffect transition="out" filter="dissolve">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dissolve">
                                      <p:cBhvr>
                                        <p:cTn id="64" dur="500"/>
                                        <p:tgtEl>
                                          <p:spTgt spid="60"/>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dissolv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2"/>
                                        </p:tgtEl>
                                      </p:cBhvr>
                                    </p:animEffect>
                                    <p:set>
                                      <p:cBhvr>
                                        <p:cTn id="77" dur="1" fill="hold">
                                          <p:stCondLst>
                                            <p:cond delay="499"/>
                                          </p:stCondLst>
                                        </p:cTn>
                                        <p:tgtEl>
                                          <p:spTgt spid="4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60"/>
                                        </p:tgtEl>
                                      </p:cBhvr>
                                    </p:animEffect>
                                    <p:set>
                                      <p:cBhvr>
                                        <p:cTn id="80"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800" y="101600"/>
            <a:ext cx="8820720" cy="715963"/>
          </a:xfrm>
        </p:spPr>
        <p:txBody>
          <a:bodyPr/>
          <a:lstStyle/>
          <a:p>
            <a:r>
              <a:rPr lang="en-US" altLang="zh-CN" dirty="0" smtClean="0"/>
              <a:t>Recap: Trim Mask is Single Patterned</a:t>
            </a:r>
            <a:endParaRPr lang="en-US" altLang="zh-CN" dirty="0"/>
          </a:p>
        </p:txBody>
      </p:sp>
      <p:sp>
        <p:nvSpPr>
          <p:cNvPr id="3" name="内容占位符 2"/>
          <p:cNvSpPr>
            <a:spLocks noGrp="1"/>
          </p:cNvSpPr>
          <p:nvPr>
            <p:ph idx="1"/>
          </p:nvPr>
        </p:nvSpPr>
        <p:spPr/>
        <p:txBody>
          <a:bodyPr/>
          <a:lstStyle/>
          <a:p>
            <a:endParaRPr lang="en-US" altLang="zh-CN" dirty="0" smtClean="0"/>
          </a:p>
        </p:txBody>
      </p:sp>
      <p:grpSp>
        <p:nvGrpSpPr>
          <p:cNvPr id="179" name="组合 178"/>
          <p:cNvGrpSpPr>
            <a:grpSpLocks noChangeAspect="1"/>
          </p:cNvGrpSpPr>
          <p:nvPr/>
        </p:nvGrpSpPr>
        <p:grpSpPr>
          <a:xfrm>
            <a:off x="1370868" y="1484785"/>
            <a:ext cx="2556573" cy="1120446"/>
            <a:chOff x="1371600" y="1371600"/>
            <a:chExt cx="7302500" cy="3200400"/>
          </a:xfrm>
        </p:grpSpPr>
        <p:sp>
          <p:nvSpPr>
            <p:cNvPr id="235" name="矩形 234"/>
            <p:cNvSpPr/>
            <p:nvPr/>
          </p:nvSpPr>
          <p:spPr bwMode="auto">
            <a:xfrm>
              <a:off x="1371600" y="1371600"/>
              <a:ext cx="4343400" cy="457200"/>
            </a:xfrm>
            <a:prstGeom prst="rect">
              <a:avLst/>
            </a:prstGeom>
            <a:solidFill>
              <a:srgbClr val="3366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36" name="矩形 235"/>
            <p:cNvSpPr/>
            <p:nvPr/>
          </p:nvSpPr>
          <p:spPr bwMode="auto">
            <a:xfrm>
              <a:off x="1397000" y="2286000"/>
              <a:ext cx="3200400" cy="457200"/>
            </a:xfrm>
            <a:prstGeom prst="rect">
              <a:avLst/>
            </a:prstGeom>
            <a:solidFill>
              <a:srgbClr val="3366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37" name="矩形 236"/>
            <p:cNvSpPr/>
            <p:nvPr/>
          </p:nvSpPr>
          <p:spPr bwMode="auto">
            <a:xfrm>
              <a:off x="5486400" y="3200400"/>
              <a:ext cx="3187700" cy="457200"/>
            </a:xfrm>
            <a:prstGeom prst="rect">
              <a:avLst/>
            </a:prstGeom>
            <a:solidFill>
              <a:srgbClr val="3366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38" name="矩形 237"/>
            <p:cNvSpPr/>
            <p:nvPr/>
          </p:nvSpPr>
          <p:spPr bwMode="auto">
            <a:xfrm>
              <a:off x="1422400" y="4114800"/>
              <a:ext cx="5207000" cy="457200"/>
            </a:xfrm>
            <a:prstGeom prst="rect">
              <a:avLst/>
            </a:prstGeom>
            <a:solidFill>
              <a:srgbClr val="3366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39" name="矩形 238"/>
            <p:cNvSpPr/>
            <p:nvPr/>
          </p:nvSpPr>
          <p:spPr bwMode="auto">
            <a:xfrm>
              <a:off x="6978650" y="1371600"/>
              <a:ext cx="1695450" cy="457200"/>
            </a:xfrm>
            <a:prstGeom prst="rect">
              <a:avLst/>
            </a:prstGeom>
            <a:solidFill>
              <a:srgbClr val="3366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nvGrpSpPr>
          <p:cNvPr id="180" name="组合 179"/>
          <p:cNvGrpSpPr/>
          <p:nvPr/>
        </p:nvGrpSpPr>
        <p:grpSpPr>
          <a:xfrm>
            <a:off x="4666652" y="1484784"/>
            <a:ext cx="2931703" cy="1120447"/>
            <a:chOff x="4825905" y="875722"/>
            <a:chExt cx="3939282" cy="1505526"/>
          </a:xfrm>
        </p:grpSpPr>
        <p:grpSp>
          <p:nvGrpSpPr>
            <p:cNvPr id="224" name="组合 223"/>
            <p:cNvGrpSpPr>
              <a:grpSpLocks noChangeAspect="1"/>
            </p:cNvGrpSpPr>
            <p:nvPr/>
          </p:nvGrpSpPr>
          <p:grpSpPr>
            <a:xfrm>
              <a:off x="4825905" y="875723"/>
              <a:ext cx="3435226" cy="1505525"/>
              <a:chOff x="920750" y="1828800"/>
              <a:chExt cx="7302500" cy="3200400"/>
            </a:xfrm>
          </p:grpSpPr>
          <p:sp>
            <p:nvSpPr>
              <p:cNvPr id="230" name="矩形 229"/>
              <p:cNvSpPr/>
              <p:nvPr/>
            </p:nvSpPr>
            <p:spPr bwMode="auto">
              <a:xfrm>
                <a:off x="920750" y="1828800"/>
                <a:ext cx="4343400" cy="457201"/>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31" name="矩形 230"/>
              <p:cNvSpPr/>
              <p:nvPr/>
            </p:nvSpPr>
            <p:spPr bwMode="auto">
              <a:xfrm>
                <a:off x="946150" y="2743200"/>
                <a:ext cx="3200400" cy="457200"/>
              </a:xfrm>
              <a:prstGeom prst="rect">
                <a:avLst/>
              </a:prstGeom>
              <a:solidFill>
                <a:srgbClr val="FFFF66"/>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32" name="矩形 231"/>
              <p:cNvSpPr/>
              <p:nvPr/>
            </p:nvSpPr>
            <p:spPr bwMode="auto">
              <a:xfrm>
                <a:off x="5035550" y="3657600"/>
                <a:ext cx="3187700" cy="457200"/>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33" name="矩形 232"/>
              <p:cNvSpPr/>
              <p:nvPr/>
            </p:nvSpPr>
            <p:spPr bwMode="auto">
              <a:xfrm>
                <a:off x="971550" y="4572000"/>
                <a:ext cx="5207000" cy="457200"/>
              </a:xfrm>
              <a:prstGeom prst="rect">
                <a:avLst/>
              </a:prstGeom>
              <a:solidFill>
                <a:srgbClr val="FFFF66"/>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34" name="矩形 233"/>
              <p:cNvSpPr/>
              <p:nvPr/>
            </p:nvSpPr>
            <p:spPr bwMode="auto">
              <a:xfrm>
                <a:off x="6527800" y="1828800"/>
                <a:ext cx="1695450" cy="457200"/>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sp>
          <p:nvSpPr>
            <p:cNvPr id="225" name="矩形 224"/>
            <p:cNvSpPr/>
            <p:nvPr/>
          </p:nvSpPr>
          <p:spPr bwMode="auto">
            <a:xfrm>
              <a:off x="8405147" y="875723"/>
              <a:ext cx="360040" cy="215075"/>
            </a:xfrm>
            <a:prstGeom prst="rect">
              <a:avLst/>
            </a:prstGeom>
            <a:pattFill prst="pct50">
              <a:fgClr>
                <a:srgbClr val="92D050"/>
              </a:fgClr>
              <a:bgClr>
                <a:schemeClr val="bg1"/>
              </a:bgClr>
            </a:patt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26" name="矩形 225"/>
            <p:cNvSpPr/>
            <p:nvPr/>
          </p:nvSpPr>
          <p:spPr bwMode="auto">
            <a:xfrm>
              <a:off x="8405147" y="1305873"/>
              <a:ext cx="360040" cy="215075"/>
            </a:xfrm>
            <a:prstGeom prst="rect">
              <a:avLst/>
            </a:prstGeom>
            <a:pattFill prst="pct50">
              <a:fgClr>
                <a:srgbClr val="FFFF66"/>
              </a:fgClr>
              <a:bgClr>
                <a:schemeClr val="bg1"/>
              </a:bgClr>
            </a:patt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27" name="矩形 226"/>
            <p:cNvSpPr/>
            <p:nvPr/>
          </p:nvSpPr>
          <p:spPr bwMode="auto">
            <a:xfrm>
              <a:off x="8405147" y="1736022"/>
              <a:ext cx="360040" cy="215075"/>
            </a:xfrm>
            <a:prstGeom prst="rect">
              <a:avLst/>
            </a:prstGeom>
            <a:pattFill prst="pct50">
              <a:fgClr>
                <a:srgbClr val="92D050"/>
              </a:fgClr>
              <a:bgClr>
                <a:schemeClr val="bg1"/>
              </a:bgClr>
            </a:patt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28" name="矩形 227"/>
            <p:cNvSpPr/>
            <p:nvPr/>
          </p:nvSpPr>
          <p:spPr bwMode="auto">
            <a:xfrm>
              <a:off x="8405147" y="2166172"/>
              <a:ext cx="360040" cy="215075"/>
            </a:xfrm>
            <a:prstGeom prst="rect">
              <a:avLst/>
            </a:prstGeom>
            <a:pattFill prst="pct50">
              <a:fgClr>
                <a:srgbClr val="FFFF66"/>
              </a:fgClr>
              <a:bgClr>
                <a:schemeClr val="bg1"/>
              </a:bgClr>
            </a:patt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29" name="矩形 228"/>
            <p:cNvSpPr/>
            <p:nvPr/>
          </p:nvSpPr>
          <p:spPr bwMode="auto">
            <a:xfrm>
              <a:off x="8405147" y="875722"/>
              <a:ext cx="360040" cy="1505525"/>
            </a:xfrm>
            <a:prstGeom prst="rect">
              <a:avLst/>
            </a:prstGeom>
            <a:noFill/>
            <a:ln w="12700">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nvGrpSpPr>
          <p:cNvPr id="181" name="组合 180"/>
          <p:cNvGrpSpPr>
            <a:grpSpLocks noChangeAspect="1"/>
          </p:cNvGrpSpPr>
          <p:nvPr/>
        </p:nvGrpSpPr>
        <p:grpSpPr>
          <a:xfrm>
            <a:off x="1115617" y="2966270"/>
            <a:ext cx="3067075" cy="1727511"/>
            <a:chOff x="107504" y="914400"/>
            <a:chExt cx="8928992" cy="5029200"/>
          </a:xfrm>
        </p:grpSpPr>
        <p:sp>
          <p:nvSpPr>
            <p:cNvPr id="215" name="圆角矩形 214"/>
            <p:cNvSpPr/>
            <p:nvPr/>
          </p:nvSpPr>
          <p:spPr bwMode="auto">
            <a:xfrm>
              <a:off x="107504" y="4572000"/>
              <a:ext cx="8928992" cy="137160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16" name="圆角矩形 215"/>
            <p:cNvSpPr/>
            <p:nvPr/>
          </p:nvSpPr>
          <p:spPr bwMode="auto">
            <a:xfrm>
              <a:off x="107504" y="2743200"/>
              <a:ext cx="8928992" cy="137160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17" name="圆角矩形 216"/>
            <p:cNvSpPr/>
            <p:nvPr/>
          </p:nvSpPr>
          <p:spPr bwMode="auto">
            <a:xfrm>
              <a:off x="107504" y="914400"/>
              <a:ext cx="8928992" cy="137160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nvGrpSpPr>
            <p:cNvPr id="218" name="组合 217"/>
            <p:cNvGrpSpPr/>
            <p:nvPr/>
          </p:nvGrpSpPr>
          <p:grpSpPr>
            <a:xfrm>
              <a:off x="555625" y="1371600"/>
              <a:ext cx="8032750" cy="4114800"/>
              <a:chOff x="555625" y="1828800"/>
              <a:chExt cx="8032750" cy="4114800"/>
            </a:xfrm>
          </p:grpSpPr>
          <p:sp>
            <p:nvSpPr>
              <p:cNvPr id="219" name="矩形 218"/>
              <p:cNvSpPr/>
              <p:nvPr/>
            </p:nvSpPr>
            <p:spPr bwMode="auto">
              <a:xfrm>
                <a:off x="555625" y="1828800"/>
                <a:ext cx="8032750" cy="457200"/>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220" name="矩形 219"/>
              <p:cNvSpPr/>
              <p:nvPr/>
            </p:nvSpPr>
            <p:spPr bwMode="auto">
              <a:xfrm>
                <a:off x="946150" y="2743200"/>
                <a:ext cx="7277100" cy="457200"/>
              </a:xfrm>
              <a:prstGeom prst="rect">
                <a:avLst/>
              </a:prstGeom>
              <a:pattFill prst="wdUpDiag">
                <a:fgClr>
                  <a:srgbClr val="FFFF66"/>
                </a:fgClr>
                <a:bgClr>
                  <a:schemeClr val="bg1"/>
                </a:bgClr>
              </a:pattFill>
              <a:ln w="9525">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221" name="矩形 220"/>
              <p:cNvSpPr/>
              <p:nvPr/>
            </p:nvSpPr>
            <p:spPr bwMode="auto">
              <a:xfrm>
                <a:off x="608965" y="3657600"/>
                <a:ext cx="7976870" cy="457200"/>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ea typeface="STSong Light" pitchFamily="17" charset="-122"/>
                  <a:cs typeface="Times New Roman" pitchFamily="18" charset="0"/>
                </a:endParaRPr>
              </a:p>
            </p:txBody>
          </p:sp>
          <p:sp>
            <p:nvSpPr>
              <p:cNvPr id="222" name="矩形 221"/>
              <p:cNvSpPr/>
              <p:nvPr/>
            </p:nvSpPr>
            <p:spPr bwMode="auto">
              <a:xfrm>
                <a:off x="971550" y="4572000"/>
                <a:ext cx="7251700" cy="457200"/>
              </a:xfrm>
              <a:prstGeom prst="rect">
                <a:avLst/>
              </a:prstGeom>
              <a:pattFill prst="wdUpDiag">
                <a:fgClr>
                  <a:srgbClr val="FFFF66"/>
                </a:fgClr>
                <a:bgClr>
                  <a:schemeClr val="bg1"/>
                </a:bgClr>
              </a:pattFill>
              <a:ln w="9525">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sp>
            <p:nvSpPr>
              <p:cNvPr id="223" name="矩形 222"/>
              <p:cNvSpPr/>
              <p:nvPr/>
            </p:nvSpPr>
            <p:spPr bwMode="auto">
              <a:xfrm>
                <a:off x="608965" y="5486400"/>
                <a:ext cx="7976870" cy="457200"/>
              </a:xfrm>
              <a:prstGeom prst="rect">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1200" b="1" dirty="0">
                  <a:latin typeface="Times New Roman" pitchFamily="18" charset="0"/>
                  <a:cs typeface="Times New Roman" pitchFamily="18" charset="0"/>
                </a:endParaRPr>
              </a:p>
            </p:txBody>
          </p:sp>
        </p:grpSp>
      </p:grpSp>
      <p:grpSp>
        <p:nvGrpSpPr>
          <p:cNvPr id="182" name="组合 181"/>
          <p:cNvGrpSpPr>
            <a:grpSpLocks noChangeAspect="1"/>
          </p:cNvGrpSpPr>
          <p:nvPr/>
        </p:nvGrpSpPr>
        <p:grpSpPr>
          <a:xfrm>
            <a:off x="4598966" y="2966270"/>
            <a:ext cx="3067075" cy="1727511"/>
            <a:chOff x="107504" y="914400"/>
            <a:chExt cx="8928992" cy="5029200"/>
          </a:xfrm>
        </p:grpSpPr>
        <p:grpSp>
          <p:nvGrpSpPr>
            <p:cNvPr id="202" name="组合 201"/>
            <p:cNvGrpSpPr/>
            <p:nvPr/>
          </p:nvGrpSpPr>
          <p:grpSpPr>
            <a:xfrm>
              <a:off x="107504" y="914400"/>
              <a:ext cx="8928992" cy="5029200"/>
              <a:chOff x="107504" y="914400"/>
              <a:chExt cx="8928992" cy="5029200"/>
            </a:xfrm>
          </p:grpSpPr>
          <p:sp>
            <p:nvSpPr>
              <p:cNvPr id="208" name="圆角矩形 207"/>
              <p:cNvSpPr/>
              <p:nvPr/>
            </p:nvSpPr>
            <p:spPr bwMode="auto">
              <a:xfrm>
                <a:off x="107504" y="4572000"/>
                <a:ext cx="8928992" cy="137160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09" name="圆角矩形 208"/>
              <p:cNvSpPr/>
              <p:nvPr/>
            </p:nvSpPr>
            <p:spPr bwMode="auto">
              <a:xfrm>
                <a:off x="107504" y="2743200"/>
                <a:ext cx="8928992" cy="137160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10" name="圆角矩形 209"/>
              <p:cNvSpPr/>
              <p:nvPr/>
            </p:nvSpPr>
            <p:spPr bwMode="auto">
              <a:xfrm>
                <a:off x="107504" y="914400"/>
                <a:ext cx="8928992" cy="1371600"/>
              </a:xfrm>
              <a:prstGeom prst="roundRect">
                <a:avLst>
                  <a:gd name="adj" fmla="val 37037"/>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nvGrpSpPr>
              <p:cNvPr id="211" name="组合 210"/>
              <p:cNvGrpSpPr/>
              <p:nvPr/>
            </p:nvGrpSpPr>
            <p:grpSpPr>
              <a:xfrm>
                <a:off x="555625" y="1371600"/>
                <a:ext cx="8032750" cy="4114800"/>
                <a:chOff x="555625" y="1828800"/>
                <a:chExt cx="8032750" cy="4114800"/>
              </a:xfrm>
            </p:grpSpPr>
            <p:sp>
              <p:nvSpPr>
                <p:cNvPr id="212" name="矩形 211"/>
                <p:cNvSpPr/>
                <p:nvPr/>
              </p:nvSpPr>
              <p:spPr bwMode="auto">
                <a:xfrm>
                  <a:off x="555625" y="1828800"/>
                  <a:ext cx="8032750" cy="457200"/>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13" name="矩形 212"/>
                <p:cNvSpPr/>
                <p:nvPr/>
              </p:nvSpPr>
              <p:spPr bwMode="auto">
                <a:xfrm>
                  <a:off x="608965" y="3657600"/>
                  <a:ext cx="7976870" cy="457200"/>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14" name="矩形 213"/>
                <p:cNvSpPr/>
                <p:nvPr/>
              </p:nvSpPr>
              <p:spPr bwMode="auto">
                <a:xfrm>
                  <a:off x="608965" y="5486400"/>
                  <a:ext cx="7976870" cy="457200"/>
                </a:xfrm>
                <a:prstGeom prst="rect">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grpSp>
        </p:grpSp>
        <p:sp>
          <p:nvSpPr>
            <p:cNvPr id="203" name="矩形 202"/>
            <p:cNvSpPr/>
            <p:nvPr/>
          </p:nvSpPr>
          <p:spPr bwMode="auto">
            <a:xfrm>
              <a:off x="6527800" y="1205333"/>
              <a:ext cx="1695450" cy="809958"/>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04" name="矩形 203"/>
            <p:cNvSpPr/>
            <p:nvPr/>
          </p:nvSpPr>
          <p:spPr bwMode="auto">
            <a:xfrm>
              <a:off x="946150" y="2286000"/>
              <a:ext cx="7277100" cy="457200"/>
            </a:xfrm>
            <a:prstGeom prst="rect">
              <a:avLst/>
            </a:prstGeom>
            <a:pattFill prst="wdUpDiag">
              <a:fgClr>
                <a:srgbClr val="FFFF66"/>
              </a:fgClr>
              <a:bgClr>
                <a:schemeClr val="bg1"/>
              </a:bgClr>
            </a:pattFill>
            <a:ln w="9525">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05" name="矩形 204"/>
            <p:cNvSpPr/>
            <p:nvPr/>
          </p:nvSpPr>
          <p:spPr bwMode="auto">
            <a:xfrm>
              <a:off x="971550" y="4114800"/>
              <a:ext cx="7251700" cy="457200"/>
            </a:xfrm>
            <a:prstGeom prst="rect">
              <a:avLst/>
            </a:prstGeom>
            <a:pattFill prst="wdUpDiag">
              <a:fgClr>
                <a:srgbClr val="FFFF66"/>
              </a:fgClr>
              <a:bgClr>
                <a:schemeClr val="bg1"/>
              </a:bgClr>
            </a:pattFill>
            <a:ln w="9525">
              <a:solidFill>
                <a:schemeClr val="tx1"/>
              </a:solidFill>
              <a:prstDash val="sysDash"/>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206" name="矩形 22"/>
            <p:cNvSpPr/>
            <p:nvPr/>
          </p:nvSpPr>
          <p:spPr bwMode="auto">
            <a:xfrm>
              <a:off x="971550" y="2993635"/>
              <a:ext cx="7251700" cy="1898904"/>
            </a:xfrm>
            <a:custGeom>
              <a:avLst/>
              <a:gdLst/>
              <a:ahLst/>
              <a:cxnLst/>
              <a:rect l="l" t="t" r="r" b="b"/>
              <a:pathLst>
                <a:path w="7251700" h="1898904">
                  <a:moveTo>
                    <a:pt x="4064000" y="0"/>
                  </a:moveTo>
                  <a:lnTo>
                    <a:pt x="7251700" y="0"/>
                  </a:lnTo>
                  <a:lnTo>
                    <a:pt x="7251700" y="890954"/>
                  </a:lnTo>
                  <a:lnTo>
                    <a:pt x="5207000" y="890954"/>
                  </a:lnTo>
                  <a:lnTo>
                    <a:pt x="5207000" y="1898904"/>
                  </a:lnTo>
                  <a:lnTo>
                    <a:pt x="0" y="1898904"/>
                  </a:lnTo>
                  <a:lnTo>
                    <a:pt x="0" y="820850"/>
                  </a:lnTo>
                  <a:lnTo>
                    <a:pt x="4064000" y="820850"/>
                  </a:lnTo>
                  <a:close/>
                </a:path>
              </a:pathLst>
            </a:cu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07" name="矩形 20"/>
            <p:cNvSpPr/>
            <p:nvPr/>
          </p:nvSpPr>
          <p:spPr bwMode="auto">
            <a:xfrm>
              <a:off x="920749" y="1164835"/>
              <a:ext cx="4343400" cy="1778058"/>
            </a:xfrm>
            <a:custGeom>
              <a:avLst/>
              <a:gdLst/>
              <a:ahLst/>
              <a:cxnLst/>
              <a:rect l="l" t="t" r="r" b="b"/>
              <a:pathLst>
                <a:path w="4343400" h="1778058">
                  <a:moveTo>
                    <a:pt x="0" y="0"/>
                  </a:moveTo>
                  <a:lnTo>
                    <a:pt x="4343400" y="0"/>
                  </a:lnTo>
                  <a:lnTo>
                    <a:pt x="4343400" y="890954"/>
                  </a:lnTo>
                  <a:lnTo>
                    <a:pt x="3206751" y="890954"/>
                  </a:lnTo>
                  <a:lnTo>
                    <a:pt x="3206751" y="1778058"/>
                  </a:lnTo>
                  <a:lnTo>
                    <a:pt x="6350" y="1778058"/>
                  </a:lnTo>
                  <a:lnTo>
                    <a:pt x="6350" y="890954"/>
                  </a:lnTo>
                  <a:lnTo>
                    <a:pt x="0" y="890954"/>
                  </a:lnTo>
                  <a:close/>
                </a:path>
              </a:pathLst>
            </a:cu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sp>
        <p:nvSpPr>
          <p:cNvPr id="183" name="TextBox 182"/>
          <p:cNvSpPr txBox="1"/>
          <p:nvPr/>
        </p:nvSpPr>
        <p:spPr>
          <a:xfrm>
            <a:off x="2474857" y="2627542"/>
            <a:ext cx="455574" cy="338554"/>
          </a:xfrm>
          <a:prstGeom prst="rect">
            <a:avLst/>
          </a:prstGeom>
          <a:noFill/>
        </p:spPr>
        <p:txBody>
          <a:bodyPr wrap="none" rtlCol="0">
            <a:spAutoFit/>
          </a:bodyPr>
          <a:lstStyle/>
          <a:p>
            <a:r>
              <a:rPr lang="en-US" altLang="zh-CN" sz="1600" dirty="0" smtClean="0">
                <a:latin typeface="Cambria Math" panose="02040503050406030204" pitchFamily="18" charset="0"/>
                <a:ea typeface="Cambria Math" panose="02040503050406030204" pitchFamily="18" charset="0"/>
                <a:cs typeface="Times New Roman" pitchFamily="18" charset="0"/>
              </a:rPr>
              <a:t>(a)</a:t>
            </a:r>
            <a:endParaRPr lang="zh-CN" altLang="en-US" sz="1600" dirty="0">
              <a:latin typeface="Cambria Math" panose="02040503050406030204" pitchFamily="18" charset="0"/>
              <a:cs typeface="Times New Roman" pitchFamily="18" charset="0"/>
            </a:endParaRPr>
          </a:p>
        </p:txBody>
      </p:sp>
      <p:sp>
        <p:nvSpPr>
          <p:cNvPr id="184" name="TextBox 183"/>
          <p:cNvSpPr txBox="1"/>
          <p:nvPr/>
        </p:nvSpPr>
        <p:spPr>
          <a:xfrm>
            <a:off x="5952839" y="2627542"/>
            <a:ext cx="466794" cy="338554"/>
          </a:xfrm>
          <a:prstGeom prst="rect">
            <a:avLst/>
          </a:prstGeom>
          <a:noFill/>
        </p:spPr>
        <p:txBody>
          <a:bodyPr wrap="none" rtlCol="0">
            <a:spAutoFit/>
          </a:bodyPr>
          <a:lstStyle/>
          <a:p>
            <a:r>
              <a:rPr lang="en-US" altLang="zh-CN" sz="1600" dirty="0" smtClean="0">
                <a:latin typeface="Cambria Math" panose="02040503050406030204" pitchFamily="18" charset="0"/>
                <a:ea typeface="Cambria Math" panose="02040503050406030204" pitchFamily="18" charset="0"/>
                <a:cs typeface="Times New Roman" pitchFamily="18" charset="0"/>
              </a:rPr>
              <a:t>(b)</a:t>
            </a:r>
            <a:endParaRPr lang="zh-CN" altLang="en-US" sz="1600" dirty="0">
              <a:latin typeface="Cambria Math" panose="02040503050406030204" pitchFamily="18" charset="0"/>
              <a:cs typeface="Times New Roman" pitchFamily="18" charset="0"/>
            </a:endParaRPr>
          </a:p>
        </p:txBody>
      </p:sp>
      <p:sp>
        <p:nvSpPr>
          <p:cNvPr id="185" name="TextBox 184"/>
          <p:cNvSpPr txBox="1"/>
          <p:nvPr/>
        </p:nvSpPr>
        <p:spPr>
          <a:xfrm>
            <a:off x="2474857" y="4728449"/>
            <a:ext cx="444352" cy="338554"/>
          </a:xfrm>
          <a:prstGeom prst="rect">
            <a:avLst/>
          </a:prstGeom>
          <a:noFill/>
        </p:spPr>
        <p:txBody>
          <a:bodyPr wrap="none" rtlCol="0">
            <a:spAutoFit/>
          </a:bodyPr>
          <a:lstStyle/>
          <a:p>
            <a:r>
              <a:rPr lang="en-US" altLang="zh-CN" sz="1600" dirty="0" smtClean="0">
                <a:latin typeface="Cambria Math" panose="02040503050406030204" pitchFamily="18" charset="0"/>
                <a:ea typeface="Cambria Math" panose="02040503050406030204" pitchFamily="18" charset="0"/>
                <a:cs typeface="Times New Roman" pitchFamily="18" charset="0"/>
              </a:rPr>
              <a:t>(c)</a:t>
            </a:r>
            <a:endParaRPr lang="zh-CN" altLang="en-US" sz="1600" dirty="0">
              <a:latin typeface="Cambria Math" panose="02040503050406030204" pitchFamily="18" charset="0"/>
              <a:cs typeface="Times New Roman" pitchFamily="18" charset="0"/>
            </a:endParaRPr>
          </a:p>
        </p:txBody>
      </p:sp>
      <p:sp>
        <p:nvSpPr>
          <p:cNvPr id="186" name="TextBox 185"/>
          <p:cNvSpPr txBox="1"/>
          <p:nvPr/>
        </p:nvSpPr>
        <p:spPr>
          <a:xfrm>
            <a:off x="5952839" y="4728449"/>
            <a:ext cx="468398" cy="338554"/>
          </a:xfrm>
          <a:prstGeom prst="rect">
            <a:avLst/>
          </a:prstGeom>
          <a:noFill/>
        </p:spPr>
        <p:txBody>
          <a:bodyPr wrap="none" rtlCol="0">
            <a:spAutoFit/>
          </a:bodyPr>
          <a:lstStyle/>
          <a:p>
            <a:r>
              <a:rPr lang="en-US" altLang="zh-CN" sz="1600" dirty="0" smtClean="0">
                <a:latin typeface="Cambria Math" panose="02040503050406030204" pitchFamily="18" charset="0"/>
                <a:ea typeface="Cambria Math" panose="02040503050406030204" pitchFamily="18" charset="0"/>
                <a:cs typeface="Times New Roman" pitchFamily="18" charset="0"/>
              </a:rPr>
              <a:t>(d)</a:t>
            </a:r>
            <a:endParaRPr lang="zh-CN" altLang="en-US" sz="1600" dirty="0">
              <a:latin typeface="Cambria Math" panose="02040503050406030204" pitchFamily="18" charset="0"/>
              <a:cs typeface="Times New Roman" pitchFamily="18" charset="0"/>
            </a:endParaRPr>
          </a:p>
        </p:txBody>
      </p:sp>
      <p:grpSp>
        <p:nvGrpSpPr>
          <p:cNvPr id="187" name="组合 186"/>
          <p:cNvGrpSpPr/>
          <p:nvPr/>
        </p:nvGrpSpPr>
        <p:grpSpPr>
          <a:xfrm>
            <a:off x="5080473" y="5191355"/>
            <a:ext cx="2518533" cy="407734"/>
            <a:chOff x="4860032" y="5241108"/>
            <a:chExt cx="3384112" cy="547865"/>
          </a:xfrm>
        </p:grpSpPr>
        <p:sp>
          <p:nvSpPr>
            <p:cNvPr id="200" name="矩形 199"/>
            <p:cNvSpPr/>
            <p:nvPr/>
          </p:nvSpPr>
          <p:spPr bwMode="auto">
            <a:xfrm>
              <a:off x="4860032" y="5364403"/>
              <a:ext cx="398785" cy="215075"/>
            </a:xfrm>
            <a:prstGeom prst="rect">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01" name="TextBox 200"/>
            <p:cNvSpPr txBox="1"/>
            <p:nvPr/>
          </p:nvSpPr>
          <p:spPr>
            <a:xfrm>
              <a:off x="5275783" y="5241108"/>
              <a:ext cx="2968361" cy="547865"/>
            </a:xfrm>
            <a:prstGeom prst="rect">
              <a:avLst/>
            </a:prstGeom>
            <a:noFill/>
          </p:spPr>
          <p:txBody>
            <a:bodyPr wrap="none" rtlCol="0">
              <a:spAutoFit/>
            </a:bodyPr>
            <a:lstStyle/>
            <a:p>
              <a:r>
                <a:rPr lang="en-US" altLang="zh-CN" sz="2000" dirty="0" smtClean="0">
                  <a:latin typeface="Calibri" panose="020F0502020204030204" pitchFamily="34" charset="0"/>
                  <a:cs typeface="Times New Roman" pitchFamily="18" charset="0"/>
                </a:rPr>
                <a:t>Additional Mandrel</a:t>
              </a:r>
              <a:endParaRPr lang="zh-CN" altLang="en-US" sz="2000" dirty="0">
                <a:latin typeface="Calibri" panose="020F0502020204030204" pitchFamily="34" charset="0"/>
                <a:cs typeface="Times New Roman" pitchFamily="18" charset="0"/>
              </a:endParaRPr>
            </a:p>
          </p:txBody>
        </p:sp>
      </p:grpSp>
      <p:grpSp>
        <p:nvGrpSpPr>
          <p:cNvPr id="188" name="组合 187"/>
          <p:cNvGrpSpPr/>
          <p:nvPr/>
        </p:nvGrpSpPr>
        <p:grpSpPr>
          <a:xfrm>
            <a:off x="5500751" y="5664803"/>
            <a:ext cx="1584103" cy="407734"/>
            <a:chOff x="4860032" y="5877273"/>
            <a:chExt cx="2128533" cy="547865"/>
          </a:xfrm>
        </p:grpSpPr>
        <p:sp>
          <p:nvSpPr>
            <p:cNvPr id="198" name="矩形 197"/>
            <p:cNvSpPr/>
            <p:nvPr/>
          </p:nvSpPr>
          <p:spPr bwMode="auto">
            <a:xfrm>
              <a:off x="4860032" y="6000567"/>
              <a:ext cx="398785" cy="215075"/>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99" name="TextBox 198"/>
            <p:cNvSpPr txBox="1"/>
            <p:nvPr/>
          </p:nvSpPr>
          <p:spPr>
            <a:xfrm>
              <a:off x="5275823" y="5877273"/>
              <a:ext cx="1712742" cy="547865"/>
            </a:xfrm>
            <a:prstGeom prst="rect">
              <a:avLst/>
            </a:prstGeom>
            <a:noFill/>
          </p:spPr>
          <p:txBody>
            <a:bodyPr wrap="none" rtlCol="0">
              <a:spAutoFit/>
            </a:bodyPr>
            <a:lstStyle/>
            <a:p>
              <a:r>
                <a:rPr lang="en-US" altLang="zh-CN" sz="2000" dirty="0" smtClean="0">
                  <a:latin typeface="Calibri" panose="020F0502020204030204" pitchFamily="34" charset="0"/>
                  <a:cs typeface="Times New Roman" pitchFamily="18" charset="0"/>
                </a:rPr>
                <a:t>Trim Mask</a:t>
              </a:r>
              <a:endParaRPr lang="zh-CN" altLang="en-US" sz="2000" dirty="0">
                <a:latin typeface="Calibri" panose="020F0502020204030204" pitchFamily="34" charset="0"/>
                <a:cs typeface="Times New Roman" pitchFamily="18" charset="0"/>
              </a:endParaRPr>
            </a:p>
          </p:txBody>
        </p:sp>
      </p:grpSp>
      <p:grpSp>
        <p:nvGrpSpPr>
          <p:cNvPr id="189" name="组合 188"/>
          <p:cNvGrpSpPr/>
          <p:nvPr/>
        </p:nvGrpSpPr>
        <p:grpSpPr>
          <a:xfrm>
            <a:off x="1547015" y="5664803"/>
            <a:ext cx="1583041" cy="407734"/>
            <a:chOff x="899592" y="5877273"/>
            <a:chExt cx="2127107" cy="547865"/>
          </a:xfrm>
        </p:grpSpPr>
        <p:sp>
          <p:nvSpPr>
            <p:cNvPr id="196" name="矩形 195"/>
            <p:cNvSpPr/>
            <p:nvPr/>
          </p:nvSpPr>
          <p:spPr bwMode="auto">
            <a:xfrm>
              <a:off x="899592" y="6000567"/>
              <a:ext cx="398785" cy="215075"/>
            </a:xfrm>
            <a:prstGeom prst="rect">
              <a:avLst/>
            </a:prstGeom>
            <a:pattFill prst="wdUpDiag">
              <a:fgClr>
                <a:srgbClr val="FFFF66"/>
              </a:fgClr>
              <a:bgClr>
                <a:schemeClr val="bg1"/>
              </a:bgClr>
            </a:patt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97" name="TextBox 196"/>
            <p:cNvSpPr txBox="1"/>
            <p:nvPr/>
          </p:nvSpPr>
          <p:spPr>
            <a:xfrm>
              <a:off x="1315383" y="5877273"/>
              <a:ext cx="1711316" cy="547865"/>
            </a:xfrm>
            <a:prstGeom prst="rect">
              <a:avLst/>
            </a:prstGeom>
            <a:noFill/>
          </p:spPr>
          <p:txBody>
            <a:bodyPr wrap="none" rtlCol="0">
              <a:spAutoFit/>
            </a:bodyPr>
            <a:lstStyle/>
            <a:p>
              <a:r>
                <a:rPr lang="en-US" altLang="zh-CN" sz="2000" dirty="0" smtClean="0">
                  <a:latin typeface="Calibri" panose="020F0502020204030204" pitchFamily="34" charset="0"/>
                  <a:cs typeface="Times New Roman" pitchFamily="18" charset="0"/>
                </a:rPr>
                <a:t>Sub-Metal</a:t>
              </a:r>
              <a:endParaRPr lang="zh-CN" altLang="en-US" sz="2000" dirty="0">
                <a:latin typeface="Calibri" panose="020F0502020204030204" pitchFamily="34" charset="0"/>
                <a:cs typeface="Times New Roman" pitchFamily="18" charset="0"/>
              </a:endParaRPr>
            </a:p>
          </p:txBody>
        </p:sp>
      </p:grpSp>
      <p:grpSp>
        <p:nvGrpSpPr>
          <p:cNvPr id="190" name="组合 189"/>
          <p:cNvGrpSpPr/>
          <p:nvPr/>
        </p:nvGrpSpPr>
        <p:grpSpPr>
          <a:xfrm>
            <a:off x="1550559" y="5191356"/>
            <a:ext cx="2002396" cy="407734"/>
            <a:chOff x="899592" y="5241109"/>
            <a:chExt cx="2690587" cy="547865"/>
          </a:xfrm>
        </p:grpSpPr>
        <p:sp>
          <p:nvSpPr>
            <p:cNvPr id="194" name="矩形 193"/>
            <p:cNvSpPr/>
            <p:nvPr/>
          </p:nvSpPr>
          <p:spPr bwMode="auto">
            <a:xfrm>
              <a:off x="899592" y="5364403"/>
              <a:ext cx="398785" cy="215075"/>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95" name="TextBox 194"/>
            <p:cNvSpPr txBox="1"/>
            <p:nvPr/>
          </p:nvSpPr>
          <p:spPr>
            <a:xfrm>
              <a:off x="1339939" y="5241109"/>
              <a:ext cx="2250240" cy="547865"/>
            </a:xfrm>
            <a:prstGeom prst="rect">
              <a:avLst/>
            </a:prstGeom>
            <a:noFill/>
          </p:spPr>
          <p:txBody>
            <a:bodyPr wrap="none" rtlCol="0">
              <a:spAutoFit/>
            </a:bodyPr>
            <a:lstStyle/>
            <a:p>
              <a:r>
                <a:rPr lang="en-US" altLang="zh-CN" sz="2000" dirty="0" smtClean="0">
                  <a:latin typeface="Calibri" panose="020F0502020204030204" pitchFamily="34" charset="0"/>
                  <a:cs typeface="Times New Roman" pitchFamily="18" charset="0"/>
                </a:rPr>
                <a:t>Main Mandrel</a:t>
              </a:r>
              <a:endParaRPr lang="zh-CN" altLang="en-US" sz="2000" dirty="0">
                <a:latin typeface="Calibri" panose="020F0502020204030204" pitchFamily="34" charset="0"/>
                <a:cs typeface="Times New Roman" pitchFamily="18" charset="0"/>
              </a:endParaRPr>
            </a:p>
          </p:txBody>
        </p:sp>
      </p:grpSp>
      <p:grpSp>
        <p:nvGrpSpPr>
          <p:cNvPr id="191" name="组合 190"/>
          <p:cNvGrpSpPr/>
          <p:nvPr/>
        </p:nvGrpSpPr>
        <p:grpSpPr>
          <a:xfrm>
            <a:off x="3695674" y="5664803"/>
            <a:ext cx="1210561" cy="407734"/>
            <a:chOff x="4860032" y="5877273"/>
            <a:chExt cx="1626611" cy="547865"/>
          </a:xfrm>
        </p:grpSpPr>
        <p:sp>
          <p:nvSpPr>
            <p:cNvPr id="192" name="矩形 191"/>
            <p:cNvSpPr/>
            <p:nvPr/>
          </p:nvSpPr>
          <p:spPr bwMode="auto">
            <a:xfrm>
              <a:off x="4860032" y="6000567"/>
              <a:ext cx="398785" cy="215075"/>
            </a:xfrm>
            <a:prstGeom prst="rect">
              <a:avLst/>
            </a:prstGeom>
            <a:solidFill>
              <a:schemeClr val="bg1">
                <a:lumMod val="85000"/>
              </a:schemeClr>
            </a:solidFill>
            <a:ln w="25400">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93" name="TextBox 192"/>
            <p:cNvSpPr txBox="1"/>
            <p:nvPr/>
          </p:nvSpPr>
          <p:spPr>
            <a:xfrm>
              <a:off x="5275825" y="5877273"/>
              <a:ext cx="1210818" cy="547865"/>
            </a:xfrm>
            <a:prstGeom prst="rect">
              <a:avLst/>
            </a:prstGeom>
            <a:noFill/>
          </p:spPr>
          <p:txBody>
            <a:bodyPr wrap="none" rtlCol="0">
              <a:spAutoFit/>
            </a:bodyPr>
            <a:lstStyle/>
            <a:p>
              <a:r>
                <a:rPr lang="en-US" altLang="zh-CN" sz="2000" dirty="0" smtClean="0">
                  <a:latin typeface="Calibri" panose="020F0502020204030204" pitchFamily="34" charset="0"/>
                  <a:cs typeface="Times New Roman" pitchFamily="18" charset="0"/>
                </a:rPr>
                <a:t>Spacer</a:t>
              </a:r>
              <a:endParaRPr lang="zh-CN" altLang="en-US" sz="2000" dirty="0">
                <a:latin typeface="Calibri" panose="020F0502020204030204" pitchFamily="34" charset="0"/>
                <a:cs typeface="Times New Roman" pitchFamily="18" charset="0"/>
              </a:endParaRPr>
            </a:p>
          </p:txBody>
        </p:sp>
      </p:grpSp>
      <p:sp>
        <p:nvSpPr>
          <p:cNvPr id="5" name="TextBox 4"/>
          <p:cNvSpPr txBox="1"/>
          <p:nvPr/>
        </p:nvSpPr>
        <p:spPr>
          <a:xfrm>
            <a:off x="6421237" y="6212548"/>
            <a:ext cx="2315057" cy="338554"/>
          </a:xfrm>
          <a:prstGeom prst="rect">
            <a:avLst/>
          </a:prstGeom>
          <a:noFill/>
        </p:spPr>
        <p:txBody>
          <a:bodyPr wrap="none" rtlCol="0">
            <a:spAutoFit/>
          </a:bodyPr>
          <a:lstStyle/>
          <a:p>
            <a:r>
              <a:rPr lang="en-US" sz="1600" dirty="0" smtClean="0"/>
              <a:t>[G</a:t>
            </a:r>
            <a:r>
              <a:rPr lang="en-US" sz="1600" dirty="0"/>
              <a:t>. </a:t>
            </a:r>
            <a:r>
              <a:rPr lang="en-US" sz="1600" dirty="0" err="1" smtClean="0"/>
              <a:t>Luk</a:t>
            </a:r>
            <a:r>
              <a:rPr lang="en-US" sz="1600" dirty="0" smtClean="0"/>
              <a:t>-Pat+, SPIE’13]</a:t>
            </a:r>
            <a:endParaRPr lang="en-US" sz="1600" dirty="0"/>
          </a:p>
        </p:txBody>
      </p:sp>
    </p:spTree>
    <p:extLst>
      <p:ext uri="{BB962C8B-B14F-4D97-AF65-F5344CB8AC3E}">
        <p14:creationId xmlns:p14="http://schemas.microsoft.com/office/powerpoint/2010/main" val="263393770"/>
      </p:ext>
    </p:extLst>
  </p:cSld>
  <p:clrMapOvr>
    <a:masterClrMapping/>
  </p:clrMapOvr>
  <mc:AlternateContent xmlns:mc="http://schemas.openxmlformats.org/markup-compatibility/2006" xmlns:p14="http://schemas.microsoft.com/office/powerpoint/2010/main">
    <mc:Choice Requires="p14">
      <p:transition spd="slow" p14:dur="2000" advTm="28537"/>
    </mc:Choice>
    <mc:Fallback xmlns="">
      <p:transition spd="slow" advTm="2853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SADP-specific </a:t>
            </a:r>
            <a:r>
              <a:rPr lang="en-US" altLang="zh-CN" dirty="0" smtClean="0"/>
              <a:t>Design Rules</a:t>
            </a:r>
            <a:endParaRPr lang="en-US" altLang="zh-CN" dirty="0"/>
          </a:p>
        </p:txBody>
      </p:sp>
      <p:sp>
        <p:nvSpPr>
          <p:cNvPr id="3" name="内容占位符 2"/>
          <p:cNvSpPr>
            <a:spLocks noGrp="1"/>
          </p:cNvSpPr>
          <p:nvPr>
            <p:ph idx="1"/>
          </p:nvPr>
        </p:nvSpPr>
        <p:spPr/>
        <p:txBody>
          <a:bodyPr/>
          <a:lstStyle/>
          <a:p>
            <a:r>
              <a:rPr lang="en-US" altLang="zh-CN" dirty="0" smtClean="0"/>
              <a:t>To ensure trim mask printability</a:t>
            </a:r>
          </a:p>
        </p:txBody>
      </p:sp>
      <p:grpSp>
        <p:nvGrpSpPr>
          <p:cNvPr id="7" name="组合 6"/>
          <p:cNvGrpSpPr>
            <a:grpSpLocks/>
          </p:cNvGrpSpPr>
          <p:nvPr/>
        </p:nvGrpSpPr>
        <p:grpSpPr>
          <a:xfrm>
            <a:off x="4198297" y="3981581"/>
            <a:ext cx="2592000" cy="1512000"/>
            <a:chOff x="2699792" y="1283217"/>
            <a:chExt cx="3760499" cy="3046700"/>
          </a:xfrm>
        </p:grpSpPr>
        <p:grpSp>
          <p:nvGrpSpPr>
            <p:cNvPr id="8" name="组合 7"/>
            <p:cNvGrpSpPr/>
            <p:nvPr/>
          </p:nvGrpSpPr>
          <p:grpSpPr>
            <a:xfrm>
              <a:off x="2699792" y="2857819"/>
              <a:ext cx="3760499" cy="1472098"/>
              <a:chOff x="2699792" y="2848294"/>
              <a:chExt cx="3760499" cy="1472098"/>
            </a:xfrm>
          </p:grpSpPr>
          <p:sp>
            <p:nvSpPr>
              <p:cNvPr id="19" name="圆角矩形 18"/>
              <p:cNvSpPr/>
              <p:nvPr/>
            </p:nvSpPr>
            <p:spPr bwMode="auto">
              <a:xfrm>
                <a:off x="2699792" y="3375844"/>
                <a:ext cx="3760499" cy="944548"/>
              </a:xfrm>
              <a:prstGeom prst="roundRect">
                <a:avLst>
                  <a:gd name="adj" fmla="val 34067"/>
                </a:avLst>
              </a:prstGeom>
              <a:solidFill>
                <a:srgbClr val="FFFFFF">
                  <a:lumMod val="65000"/>
                </a:srgbClr>
              </a:solidFill>
              <a:ln>
                <a:no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20" name="矩形 19"/>
              <p:cNvSpPr/>
              <p:nvPr/>
            </p:nvSpPr>
            <p:spPr bwMode="auto">
              <a:xfrm>
                <a:off x="3029270" y="3699690"/>
                <a:ext cx="3122892" cy="360040"/>
              </a:xfrm>
              <a:prstGeom prst="rect">
                <a:avLst/>
              </a:prstGeom>
              <a:solidFill>
                <a:srgbClr val="92D050"/>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zh-CN" altLang="en-US" sz="2000" kern="0" dirty="0">
                  <a:solidFill>
                    <a:sysClr val="windowText" lastClr="000000"/>
                  </a:solidFill>
                  <a:latin typeface="Arial" charset="0"/>
                  <a:cs typeface="Arial" charset="0"/>
                </a:endParaRPr>
              </a:p>
            </p:txBody>
          </p:sp>
          <p:sp>
            <p:nvSpPr>
              <p:cNvPr id="21" name="矩形 20"/>
              <p:cNvSpPr/>
              <p:nvPr/>
            </p:nvSpPr>
            <p:spPr bwMode="auto">
              <a:xfrm>
                <a:off x="3024006" y="3015804"/>
                <a:ext cx="1976028" cy="360040"/>
              </a:xfrm>
              <a:prstGeom prst="rect">
                <a:avLst/>
              </a:prstGeom>
              <a:pattFill prst="wdUpDiag">
                <a:fgClr>
                  <a:srgbClr val="FFFF00"/>
                </a:fgClr>
                <a:bgClr>
                  <a:schemeClr val="bg1"/>
                </a:bgClr>
              </a:pattFill>
              <a:ln>
                <a:solidFill>
                  <a:schemeClr val="tx1"/>
                </a:solidFill>
                <a:prstDash val="sysDash"/>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22" name="矩形 22"/>
              <p:cNvSpPr/>
              <p:nvPr/>
            </p:nvSpPr>
            <p:spPr bwMode="auto">
              <a:xfrm>
                <a:off x="3024006" y="3021964"/>
                <a:ext cx="3113441" cy="1152128"/>
              </a:xfrm>
              <a:custGeom>
                <a:avLst/>
                <a:gdLst/>
                <a:ahLst/>
                <a:cxnLst/>
                <a:rect l="l" t="t" r="r" b="b"/>
                <a:pathLst>
                  <a:path w="3113441" h="1152128">
                    <a:moveTo>
                      <a:pt x="0" y="0"/>
                    </a:moveTo>
                    <a:lnTo>
                      <a:pt x="1976028" y="0"/>
                    </a:lnTo>
                    <a:lnTo>
                      <a:pt x="1976028" y="514296"/>
                    </a:lnTo>
                    <a:lnTo>
                      <a:pt x="3113441" y="514296"/>
                    </a:lnTo>
                    <a:lnTo>
                      <a:pt x="3113441" y="1152128"/>
                    </a:lnTo>
                    <a:lnTo>
                      <a:pt x="0" y="1152128"/>
                    </a:lnTo>
                    <a:lnTo>
                      <a:pt x="0" y="527134"/>
                    </a:lnTo>
                    <a:lnTo>
                      <a:pt x="0" y="514296"/>
                    </a:lnTo>
                    <a:close/>
                  </a:path>
                </a:pathLst>
              </a:cu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grpSp>
            <p:nvGrpSpPr>
              <p:cNvPr id="23" name="组合 22"/>
              <p:cNvGrpSpPr/>
              <p:nvPr/>
            </p:nvGrpSpPr>
            <p:grpSpPr>
              <a:xfrm>
                <a:off x="5014749" y="2848294"/>
                <a:ext cx="1137413" cy="1211436"/>
                <a:chOff x="1844080" y="1929532"/>
                <a:chExt cx="648072" cy="1211436"/>
              </a:xfrm>
            </p:grpSpPr>
            <p:cxnSp>
              <p:nvCxnSpPr>
                <p:cNvPr id="26" name="直接连接符 25"/>
                <p:cNvCxnSpPr/>
                <p:nvPr/>
              </p:nvCxnSpPr>
              <p:spPr bwMode="auto">
                <a:xfrm flipV="1">
                  <a:off x="2483768" y="1929532"/>
                  <a:ext cx="0" cy="1211436"/>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箭头连接符 26"/>
                <p:cNvCxnSpPr/>
                <p:nvPr/>
              </p:nvCxnSpPr>
              <p:spPr bwMode="auto">
                <a:xfrm>
                  <a:off x="1844080" y="2249148"/>
                  <a:ext cx="648072" cy="0"/>
                </a:xfrm>
                <a:prstGeom prst="straightConnector1">
                  <a:avLst/>
                </a:prstGeom>
                <a:noFill/>
                <a:ln w="25400" cap="flat" cmpd="sng" algn="ctr">
                  <a:solidFill>
                    <a:srgbClr val="000000"/>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24" name="TextBox 23"/>
                  <p:cNvSpPr txBox="1"/>
                  <p:nvPr/>
                </p:nvSpPr>
                <p:spPr>
                  <a:xfrm>
                    <a:off x="5232768" y="3106621"/>
                    <a:ext cx="635064" cy="54407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ctrlPr>
                            </m:sSubPr>
                            <m:e>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𝑙</m:t>
                              </m:r>
                            </m:e>
                            <m:sub>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4</m:t>
                              </m:r>
                            </m:sub>
                          </m:sSub>
                        </m:oMath>
                      </m:oMathPara>
                    </a14:m>
                    <a:endParaRPr kumimoji="0" lang="zh-CN" altLang="en-US" sz="16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232768" y="3106621"/>
                    <a:ext cx="635064" cy="544076"/>
                  </a:xfrm>
                  <a:prstGeom prst="rect">
                    <a:avLst/>
                  </a:prstGeom>
                  <a:blipFill rotWithShape="1">
                    <a:blip r:embed="rId3"/>
                    <a:stretch>
                      <a:fillRect b="-20000"/>
                    </a:stretch>
                  </a:blipFill>
                </p:spPr>
                <p:txBody>
                  <a:bodyPr/>
                  <a:lstStyle/>
                  <a:p>
                    <a:r>
                      <a:rPr lang="en-US">
                        <a:noFill/>
                      </a:rPr>
                      <a:t> </a:t>
                    </a:r>
                  </a:p>
                </p:txBody>
              </p:sp>
            </mc:Fallback>
          </mc:AlternateContent>
          <p:cxnSp>
            <p:nvCxnSpPr>
              <p:cNvPr id="25" name="直接连接符 24"/>
              <p:cNvCxnSpPr/>
              <p:nvPr/>
            </p:nvCxnSpPr>
            <p:spPr bwMode="auto">
              <a:xfrm flipV="1">
                <a:off x="5000034" y="2866022"/>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组合 8"/>
            <p:cNvGrpSpPr/>
            <p:nvPr/>
          </p:nvGrpSpPr>
          <p:grpSpPr>
            <a:xfrm>
              <a:off x="3011429" y="1283217"/>
              <a:ext cx="3137225" cy="1211436"/>
              <a:chOff x="3011429" y="1283217"/>
              <a:chExt cx="3137225" cy="1211436"/>
            </a:xfrm>
          </p:grpSpPr>
          <p:sp>
            <p:nvSpPr>
              <p:cNvPr id="10" name="矩形 9"/>
              <p:cNvSpPr/>
              <p:nvPr/>
            </p:nvSpPr>
            <p:spPr bwMode="auto">
              <a:xfrm>
                <a:off x="3016693" y="2134613"/>
                <a:ext cx="3122892" cy="360040"/>
              </a:xfrm>
              <a:prstGeom prst="rect">
                <a:avLst/>
              </a:prstGeom>
              <a:solidFill>
                <a:srgbClr val="3366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sysClr val="windowText" lastClr="000000"/>
                  </a:solidFill>
                  <a:effectLst/>
                  <a:uLnTx/>
                  <a:uFillTx/>
                  <a:latin typeface="Arial" charset="0"/>
                  <a:cs typeface="Arial" charset="0"/>
                </a:endParaRPr>
              </a:p>
            </p:txBody>
          </p:sp>
          <p:sp>
            <p:nvSpPr>
              <p:cNvPr id="11" name="矩形 10"/>
              <p:cNvSpPr/>
              <p:nvPr/>
            </p:nvSpPr>
            <p:spPr bwMode="auto">
              <a:xfrm>
                <a:off x="3011429" y="1450727"/>
                <a:ext cx="1976028" cy="360040"/>
              </a:xfrm>
              <a:prstGeom prst="rect">
                <a:avLst/>
              </a:prstGeom>
              <a:solidFill>
                <a:srgbClr val="3366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grpSp>
            <p:nvGrpSpPr>
              <p:cNvPr id="12" name="组合 11"/>
              <p:cNvGrpSpPr/>
              <p:nvPr/>
            </p:nvGrpSpPr>
            <p:grpSpPr>
              <a:xfrm>
                <a:off x="5011241" y="1283217"/>
                <a:ext cx="1137413" cy="1211436"/>
                <a:chOff x="1844080" y="1929532"/>
                <a:chExt cx="648072" cy="1211436"/>
              </a:xfrm>
            </p:grpSpPr>
            <p:cxnSp>
              <p:nvCxnSpPr>
                <p:cNvPr id="17" name="直接连接符 16"/>
                <p:cNvCxnSpPr/>
                <p:nvPr/>
              </p:nvCxnSpPr>
              <p:spPr bwMode="auto">
                <a:xfrm flipV="1">
                  <a:off x="2483768" y="1929532"/>
                  <a:ext cx="0" cy="1211436"/>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p:cNvCxnSpPr/>
                <p:nvPr/>
              </p:nvCxnSpPr>
              <p:spPr bwMode="auto">
                <a:xfrm>
                  <a:off x="1844080" y="2249148"/>
                  <a:ext cx="648072" cy="0"/>
                </a:xfrm>
                <a:prstGeom prst="straightConnector1">
                  <a:avLst/>
                </a:prstGeom>
                <a:noFill/>
                <a:ln w="25400" cap="flat" cmpd="sng" algn="ctr">
                  <a:solidFill>
                    <a:srgbClr val="000000"/>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3" name="TextBox 12"/>
                  <p:cNvSpPr txBox="1"/>
                  <p:nvPr/>
                </p:nvSpPr>
                <p:spPr>
                  <a:xfrm>
                    <a:off x="5229260" y="1541544"/>
                    <a:ext cx="635062" cy="5440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ctrlPr>
                            </m:sSubPr>
                            <m:e>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𝑙</m:t>
                              </m:r>
                            </m:e>
                            <m:sub>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4</m:t>
                              </m:r>
                            </m:sub>
                          </m:sSub>
                        </m:oMath>
                      </m:oMathPara>
                    </a14:m>
                    <a:endParaRPr kumimoji="0" lang="zh-CN" altLang="en-US" sz="16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229260" y="1541544"/>
                    <a:ext cx="635062" cy="544074"/>
                  </a:xfrm>
                  <a:prstGeom prst="rect">
                    <a:avLst/>
                  </a:prstGeom>
                  <a:blipFill rotWithShape="1">
                    <a:blip r:embed="rId4"/>
                    <a:stretch>
                      <a:fillRect b="-22727"/>
                    </a:stretch>
                  </a:blipFill>
                </p:spPr>
                <p:txBody>
                  <a:bodyPr/>
                  <a:lstStyle/>
                  <a:p>
                    <a:r>
                      <a:rPr lang="en-US">
                        <a:noFill/>
                      </a:rPr>
                      <a:t> </a:t>
                    </a:r>
                  </a:p>
                </p:txBody>
              </p:sp>
            </mc:Fallback>
          </mc:AlternateContent>
          <p:cxnSp>
            <p:nvCxnSpPr>
              <p:cNvPr id="14" name="直接连接符 13"/>
              <p:cNvCxnSpPr/>
              <p:nvPr/>
            </p:nvCxnSpPr>
            <p:spPr bwMode="auto">
              <a:xfrm flipV="1">
                <a:off x="4996526" y="1300945"/>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8" name="组合 27"/>
          <p:cNvGrpSpPr>
            <a:grpSpLocks/>
          </p:cNvGrpSpPr>
          <p:nvPr/>
        </p:nvGrpSpPr>
        <p:grpSpPr>
          <a:xfrm>
            <a:off x="971600" y="1772816"/>
            <a:ext cx="2592000" cy="1440000"/>
            <a:chOff x="2720955" y="1700808"/>
            <a:chExt cx="3657600" cy="2699016"/>
          </a:xfrm>
        </p:grpSpPr>
        <p:grpSp>
          <p:nvGrpSpPr>
            <p:cNvPr id="29" name="组合 28"/>
            <p:cNvGrpSpPr/>
            <p:nvPr/>
          </p:nvGrpSpPr>
          <p:grpSpPr>
            <a:xfrm>
              <a:off x="2720955" y="3382392"/>
              <a:ext cx="3657600" cy="1017432"/>
              <a:chOff x="4671912" y="2882346"/>
              <a:chExt cx="3657600" cy="1017432"/>
            </a:xfrm>
          </p:grpSpPr>
          <p:sp>
            <p:nvSpPr>
              <p:cNvPr id="41" name="圆角矩形 40"/>
              <p:cNvSpPr/>
              <p:nvPr/>
            </p:nvSpPr>
            <p:spPr bwMode="auto">
              <a:xfrm>
                <a:off x="4671912" y="2882346"/>
                <a:ext cx="3657600" cy="948842"/>
              </a:xfrm>
              <a:prstGeom prst="roundRect">
                <a:avLst>
                  <a:gd name="adj" fmla="val 34067"/>
                </a:avLst>
              </a:prstGeom>
              <a:solidFill>
                <a:srgbClr val="FFFFFF">
                  <a:lumMod val="65000"/>
                </a:srgbClr>
              </a:solidFill>
              <a:ln>
                <a:no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42" name="矩形 41"/>
              <p:cNvSpPr/>
              <p:nvPr/>
            </p:nvSpPr>
            <p:spPr bwMode="auto">
              <a:xfrm>
                <a:off x="4952540" y="3176747"/>
                <a:ext cx="3096344" cy="360040"/>
              </a:xfrm>
              <a:prstGeom prst="rect">
                <a:avLst/>
              </a:prstGeom>
              <a:solidFill>
                <a:srgbClr val="92D05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sysClr val="windowText" lastClr="000000"/>
                  </a:solidFill>
                  <a:effectLst/>
                  <a:uLnTx/>
                  <a:uFillTx/>
                  <a:latin typeface="Arial" charset="0"/>
                  <a:cs typeface="Arial" charset="0"/>
                </a:endParaRPr>
              </a:p>
            </p:txBody>
          </p:sp>
          <p:sp>
            <p:nvSpPr>
              <p:cNvPr id="43" name="矩形 42"/>
              <p:cNvSpPr/>
              <p:nvPr/>
            </p:nvSpPr>
            <p:spPr bwMode="auto">
              <a:xfrm>
                <a:off x="6666829" y="3054376"/>
                <a:ext cx="1510718" cy="603337"/>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44" name="矩形 43"/>
              <p:cNvSpPr/>
              <p:nvPr/>
            </p:nvSpPr>
            <p:spPr bwMode="auto">
              <a:xfrm>
                <a:off x="4828504" y="3054377"/>
                <a:ext cx="1184975" cy="603337"/>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grpSp>
            <p:nvGrpSpPr>
              <p:cNvPr id="45" name="组合 44"/>
              <p:cNvGrpSpPr/>
              <p:nvPr/>
            </p:nvGrpSpPr>
            <p:grpSpPr>
              <a:xfrm>
                <a:off x="6019129" y="2993462"/>
                <a:ext cx="671950" cy="906316"/>
                <a:chOff x="1835696" y="1929532"/>
                <a:chExt cx="671950" cy="906316"/>
              </a:xfrm>
            </p:grpSpPr>
            <p:grpSp>
              <p:nvGrpSpPr>
                <p:cNvPr id="46" name="组合 45"/>
                <p:cNvGrpSpPr/>
                <p:nvPr/>
              </p:nvGrpSpPr>
              <p:grpSpPr>
                <a:xfrm>
                  <a:off x="1844080" y="1929532"/>
                  <a:ext cx="648072" cy="664252"/>
                  <a:chOff x="1844080" y="1929532"/>
                  <a:chExt cx="648072" cy="664252"/>
                </a:xfrm>
              </p:grpSpPr>
              <p:cxnSp>
                <p:nvCxnSpPr>
                  <p:cNvPr id="49" name="直接连接符 48"/>
                  <p:cNvCxnSpPr/>
                  <p:nvPr/>
                </p:nvCxnSpPr>
                <p:spPr bwMode="auto">
                  <a:xfrm flipV="1">
                    <a:off x="2483768" y="1929532"/>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箭头连接符 49"/>
                  <p:cNvCxnSpPr/>
                  <p:nvPr/>
                </p:nvCxnSpPr>
                <p:spPr bwMode="auto">
                  <a:xfrm>
                    <a:off x="1844080" y="2249148"/>
                    <a:ext cx="648072" cy="0"/>
                  </a:xfrm>
                  <a:prstGeom prst="straightConnector1">
                    <a:avLst/>
                  </a:prstGeom>
                  <a:noFill/>
                  <a:ln w="25400" cap="flat" cmpd="sng" algn="ctr">
                    <a:solidFill>
                      <a:srgbClr val="000000"/>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47" name="TextBox 46"/>
                    <p:cNvSpPr txBox="1"/>
                    <p:nvPr/>
                  </p:nvSpPr>
                  <p:spPr>
                    <a:xfrm>
                      <a:off x="1897377" y="2306662"/>
                      <a:ext cx="610269" cy="5291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ctrlPr>
                              </m:sSubPr>
                              <m:e>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𝑙</m:t>
                                </m:r>
                              </m:e>
                              <m:sub>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1</m:t>
                                </m:r>
                              </m:sub>
                            </m:sSub>
                          </m:oMath>
                        </m:oMathPara>
                      </a14:m>
                      <a:endParaRPr kumimoji="0" lang="zh-CN" altLang="en-US" sz="16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897377" y="2306662"/>
                      <a:ext cx="610269" cy="529186"/>
                    </a:xfrm>
                    <a:prstGeom prst="rect">
                      <a:avLst/>
                    </a:prstGeom>
                    <a:blipFill rotWithShape="1">
                      <a:blip r:embed="rId5"/>
                      <a:stretch>
                        <a:fillRect b="-17391"/>
                      </a:stretch>
                    </a:blipFill>
                  </p:spPr>
                  <p:txBody>
                    <a:bodyPr/>
                    <a:lstStyle/>
                    <a:p>
                      <a:r>
                        <a:rPr lang="en-US">
                          <a:noFill/>
                        </a:rPr>
                        <a:t> </a:t>
                      </a:r>
                    </a:p>
                  </p:txBody>
                </p:sp>
              </mc:Fallback>
            </mc:AlternateContent>
            <p:cxnSp>
              <p:nvCxnSpPr>
                <p:cNvPr id="48" name="直接连接符 47"/>
                <p:cNvCxnSpPr/>
                <p:nvPr/>
              </p:nvCxnSpPr>
              <p:spPr bwMode="auto">
                <a:xfrm flipV="1">
                  <a:off x="1835696" y="1947260"/>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0" name="组合 29"/>
            <p:cNvGrpSpPr/>
            <p:nvPr/>
          </p:nvGrpSpPr>
          <p:grpSpPr>
            <a:xfrm>
              <a:off x="3001583" y="1700808"/>
              <a:ext cx="3096344" cy="906316"/>
              <a:chOff x="3001583" y="1700808"/>
              <a:chExt cx="3096344" cy="906316"/>
            </a:xfrm>
          </p:grpSpPr>
          <p:sp>
            <p:nvSpPr>
              <p:cNvPr id="31" name="矩形 30"/>
              <p:cNvSpPr/>
              <p:nvPr/>
            </p:nvSpPr>
            <p:spPr bwMode="auto">
              <a:xfrm>
                <a:off x="4729775" y="1868303"/>
                <a:ext cx="1368152" cy="360040"/>
              </a:xfrm>
              <a:prstGeom prst="rect">
                <a:avLst/>
              </a:prstGeom>
              <a:solidFill>
                <a:srgbClr val="3366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32" name="矩形 31"/>
              <p:cNvSpPr/>
              <p:nvPr/>
            </p:nvSpPr>
            <p:spPr bwMode="auto">
              <a:xfrm>
                <a:off x="3001583" y="1868303"/>
                <a:ext cx="1080120" cy="360040"/>
              </a:xfrm>
              <a:prstGeom prst="rect">
                <a:avLst/>
              </a:prstGeom>
              <a:solidFill>
                <a:srgbClr val="3366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grpSp>
            <p:nvGrpSpPr>
              <p:cNvPr id="33" name="组合 32"/>
              <p:cNvGrpSpPr/>
              <p:nvPr/>
            </p:nvGrpSpPr>
            <p:grpSpPr>
              <a:xfrm>
                <a:off x="4073319" y="1700808"/>
                <a:ext cx="671950" cy="906316"/>
                <a:chOff x="1835696" y="1929532"/>
                <a:chExt cx="671950" cy="906316"/>
              </a:xfrm>
            </p:grpSpPr>
            <p:grpSp>
              <p:nvGrpSpPr>
                <p:cNvPr id="36" name="组合 35"/>
                <p:cNvGrpSpPr/>
                <p:nvPr/>
              </p:nvGrpSpPr>
              <p:grpSpPr>
                <a:xfrm>
                  <a:off x="1844080" y="1929532"/>
                  <a:ext cx="648072" cy="664252"/>
                  <a:chOff x="1844080" y="1929532"/>
                  <a:chExt cx="648072" cy="664252"/>
                </a:xfrm>
              </p:grpSpPr>
              <p:cxnSp>
                <p:nvCxnSpPr>
                  <p:cNvPr id="39" name="直接连接符 38"/>
                  <p:cNvCxnSpPr/>
                  <p:nvPr/>
                </p:nvCxnSpPr>
                <p:spPr bwMode="auto">
                  <a:xfrm flipV="1">
                    <a:off x="2483768" y="1929532"/>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箭头连接符 39"/>
                  <p:cNvCxnSpPr/>
                  <p:nvPr/>
                </p:nvCxnSpPr>
                <p:spPr bwMode="auto">
                  <a:xfrm>
                    <a:off x="1844080" y="2249148"/>
                    <a:ext cx="648072" cy="0"/>
                  </a:xfrm>
                  <a:prstGeom prst="straightConnector1">
                    <a:avLst/>
                  </a:prstGeom>
                  <a:noFill/>
                  <a:ln w="25400" cap="flat" cmpd="sng" algn="ctr">
                    <a:solidFill>
                      <a:srgbClr val="000000"/>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37" name="TextBox 36"/>
                    <p:cNvSpPr txBox="1"/>
                    <p:nvPr/>
                  </p:nvSpPr>
                  <p:spPr>
                    <a:xfrm>
                      <a:off x="1897377" y="2306662"/>
                      <a:ext cx="610269" cy="5291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ctrlPr>
                              </m:sSubPr>
                              <m:e>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𝑙</m:t>
                                </m:r>
                              </m:e>
                              <m:sub>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1</m:t>
                                </m:r>
                              </m:sub>
                            </m:sSub>
                          </m:oMath>
                        </m:oMathPara>
                      </a14:m>
                      <a:endParaRPr kumimoji="0" lang="zh-CN" altLang="en-US" sz="16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897377" y="2306662"/>
                      <a:ext cx="610269" cy="529186"/>
                    </a:xfrm>
                    <a:prstGeom prst="rect">
                      <a:avLst/>
                    </a:prstGeom>
                    <a:blipFill rotWithShape="1">
                      <a:blip r:embed="rId6"/>
                      <a:stretch>
                        <a:fillRect b="-17391"/>
                      </a:stretch>
                    </a:blipFill>
                  </p:spPr>
                  <p:txBody>
                    <a:bodyPr/>
                    <a:lstStyle/>
                    <a:p>
                      <a:r>
                        <a:rPr lang="en-US">
                          <a:noFill/>
                        </a:rPr>
                        <a:t> </a:t>
                      </a:r>
                    </a:p>
                  </p:txBody>
                </p:sp>
              </mc:Fallback>
            </mc:AlternateContent>
            <p:cxnSp>
              <p:nvCxnSpPr>
                <p:cNvPr id="38" name="直接连接符 37"/>
                <p:cNvCxnSpPr/>
                <p:nvPr/>
              </p:nvCxnSpPr>
              <p:spPr bwMode="auto">
                <a:xfrm flipV="1">
                  <a:off x="1835696" y="1947260"/>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51" name="组合 50"/>
          <p:cNvGrpSpPr>
            <a:grpSpLocks/>
          </p:cNvGrpSpPr>
          <p:nvPr/>
        </p:nvGrpSpPr>
        <p:grpSpPr>
          <a:xfrm>
            <a:off x="4198297" y="1700808"/>
            <a:ext cx="2592000" cy="1512000"/>
            <a:chOff x="2699302" y="1467840"/>
            <a:chExt cx="3745396" cy="2871864"/>
          </a:xfrm>
        </p:grpSpPr>
        <p:grpSp>
          <p:nvGrpSpPr>
            <p:cNvPr id="52" name="组合 51"/>
            <p:cNvGrpSpPr/>
            <p:nvPr/>
          </p:nvGrpSpPr>
          <p:grpSpPr>
            <a:xfrm>
              <a:off x="2699302" y="3035115"/>
              <a:ext cx="3745396" cy="1304589"/>
              <a:chOff x="4644008" y="3068960"/>
              <a:chExt cx="3745396" cy="1304589"/>
            </a:xfrm>
          </p:grpSpPr>
          <p:sp>
            <p:nvSpPr>
              <p:cNvPr id="64" name="圆角矩形 63"/>
              <p:cNvSpPr/>
              <p:nvPr/>
            </p:nvSpPr>
            <p:spPr bwMode="auto">
              <a:xfrm>
                <a:off x="4644008" y="3429001"/>
                <a:ext cx="3745396" cy="944548"/>
              </a:xfrm>
              <a:prstGeom prst="roundRect">
                <a:avLst>
                  <a:gd name="adj" fmla="val 34067"/>
                </a:avLst>
              </a:prstGeom>
              <a:solidFill>
                <a:schemeClr val="bg1">
                  <a:lumMod val="65000"/>
                </a:schemeClr>
              </a:solidFill>
              <a:ln>
                <a:no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65" name="矩形 64"/>
              <p:cNvSpPr/>
              <p:nvPr/>
            </p:nvSpPr>
            <p:spPr bwMode="auto">
              <a:xfrm>
                <a:off x="4935254" y="3719108"/>
                <a:ext cx="3096342" cy="360040"/>
              </a:xfrm>
              <a:prstGeom prst="rect">
                <a:avLst/>
              </a:prstGeom>
              <a:solidFill>
                <a:srgbClr val="92D050"/>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dirty="0">
                  <a:latin typeface="Arial" charset="0"/>
                  <a:cs typeface="Arial" charset="0"/>
                </a:endParaRPr>
              </a:p>
            </p:txBody>
          </p:sp>
          <p:sp>
            <p:nvSpPr>
              <p:cNvPr id="66" name="矩形 65"/>
              <p:cNvSpPr/>
              <p:nvPr/>
            </p:nvSpPr>
            <p:spPr bwMode="auto">
              <a:xfrm>
                <a:off x="4935252" y="3068960"/>
                <a:ext cx="1728192" cy="360040"/>
              </a:xfrm>
              <a:prstGeom prst="rect">
                <a:avLst/>
              </a:prstGeom>
              <a:pattFill prst="wdUpDiag">
                <a:fgClr>
                  <a:srgbClr val="FFFF00"/>
                </a:fgClr>
                <a:bgClr>
                  <a:schemeClr val="bg1"/>
                </a:bgClr>
              </a:pattFill>
              <a:ln>
                <a:solidFill>
                  <a:schemeClr val="tx1"/>
                </a:solidFill>
                <a:prstDash val="sysDash"/>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67" name="矩形 24"/>
              <p:cNvSpPr/>
              <p:nvPr/>
            </p:nvSpPr>
            <p:spPr bwMode="auto">
              <a:xfrm>
                <a:off x="4925398" y="3081470"/>
                <a:ext cx="3247002" cy="1115448"/>
              </a:xfrm>
              <a:custGeom>
                <a:avLst/>
                <a:gdLst/>
                <a:ahLst/>
                <a:cxnLst/>
                <a:rect l="l" t="t" r="r" b="b"/>
                <a:pathLst>
                  <a:path w="3247002" h="1115448">
                    <a:moveTo>
                      <a:pt x="0" y="0"/>
                    </a:moveTo>
                    <a:lnTo>
                      <a:pt x="1728192" y="0"/>
                    </a:lnTo>
                    <a:lnTo>
                      <a:pt x="1728192" y="499636"/>
                    </a:lnTo>
                    <a:lnTo>
                      <a:pt x="3247002" y="499636"/>
                    </a:lnTo>
                    <a:lnTo>
                      <a:pt x="3247002" y="1115448"/>
                    </a:lnTo>
                    <a:lnTo>
                      <a:pt x="1088504" y="1115448"/>
                    </a:lnTo>
                    <a:lnTo>
                      <a:pt x="1088504" y="499636"/>
                    </a:lnTo>
                    <a:lnTo>
                      <a:pt x="0" y="499636"/>
                    </a:lnTo>
                    <a:close/>
                  </a:path>
                </a:pathLst>
              </a:cu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nvGrpSpPr>
              <p:cNvPr id="68" name="组合 67"/>
              <p:cNvGrpSpPr/>
              <p:nvPr/>
            </p:nvGrpSpPr>
            <p:grpSpPr>
              <a:xfrm>
                <a:off x="6013902" y="3114452"/>
                <a:ext cx="664528" cy="911675"/>
                <a:chOff x="1844080" y="1917022"/>
                <a:chExt cx="664528" cy="911675"/>
              </a:xfrm>
            </p:grpSpPr>
            <p:grpSp>
              <p:nvGrpSpPr>
                <p:cNvPr id="69" name="组合 68"/>
                <p:cNvGrpSpPr/>
                <p:nvPr/>
              </p:nvGrpSpPr>
              <p:grpSpPr>
                <a:xfrm>
                  <a:off x="1844080" y="1917022"/>
                  <a:ext cx="648072" cy="676762"/>
                  <a:chOff x="1844080" y="1917022"/>
                  <a:chExt cx="648072" cy="676762"/>
                </a:xfrm>
              </p:grpSpPr>
              <p:cxnSp>
                <p:nvCxnSpPr>
                  <p:cNvPr id="71" name="直接连接符 70"/>
                  <p:cNvCxnSpPr/>
                  <p:nvPr/>
                </p:nvCxnSpPr>
                <p:spPr bwMode="auto">
                  <a:xfrm flipV="1">
                    <a:off x="1844080" y="1917022"/>
                    <a:ext cx="0" cy="66425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接连接符 71"/>
                  <p:cNvCxnSpPr/>
                  <p:nvPr/>
                </p:nvCxnSpPr>
                <p:spPr bwMode="auto">
                  <a:xfrm flipV="1">
                    <a:off x="2483768" y="1929532"/>
                    <a:ext cx="0" cy="66425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箭头连接符 72"/>
                  <p:cNvCxnSpPr/>
                  <p:nvPr/>
                </p:nvCxnSpPr>
                <p:spPr bwMode="auto">
                  <a:xfrm>
                    <a:off x="1844080" y="2249148"/>
                    <a:ext cx="648072" cy="0"/>
                  </a:xfrm>
                  <a:prstGeom prst="straightConnector1">
                    <a:avLst/>
                  </a:prstGeom>
                  <a:noFill/>
                  <a:ln w="2540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70" name="TextBox 69"/>
                    <p:cNvSpPr txBox="1"/>
                    <p:nvPr/>
                  </p:nvSpPr>
                  <p:spPr>
                    <a:xfrm>
                      <a:off x="1876095" y="2286809"/>
                      <a:ext cx="632513" cy="541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a:cs typeface="Times New Roman" pitchFamily="18" charset="0"/>
                                  </a:rPr>
                                </m:ctrlPr>
                              </m:sSubPr>
                              <m:e>
                                <m:r>
                                  <a:rPr lang="en-US" altLang="zh-CN" sz="1600" b="0" i="1" smtClean="0">
                                    <a:latin typeface="Cambria Math"/>
                                    <a:cs typeface="Times New Roman" pitchFamily="18" charset="0"/>
                                  </a:rPr>
                                  <m:t>𝑙</m:t>
                                </m:r>
                              </m:e>
                              <m:sub>
                                <m:r>
                                  <a:rPr lang="en-US" altLang="zh-CN" sz="1600" b="0" i="1" smtClean="0">
                                    <a:latin typeface="Cambria Math"/>
                                    <a:cs typeface="Times New Roman" pitchFamily="18" charset="0"/>
                                  </a:rPr>
                                  <m:t>2</m:t>
                                </m:r>
                              </m:sub>
                            </m:sSub>
                          </m:oMath>
                        </m:oMathPara>
                      </a14:m>
                      <a:endParaRPr lang="zh-CN" altLang="en-US" sz="1600" dirty="0">
                        <a:latin typeface="Times New Roman" pitchFamily="18" charset="0"/>
                        <a:cs typeface="Times New Roman"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1876095" y="2286809"/>
                      <a:ext cx="632513" cy="541888"/>
                    </a:xfrm>
                    <a:prstGeom prst="rect">
                      <a:avLst/>
                    </a:prstGeom>
                    <a:blipFill rotWithShape="1">
                      <a:blip r:embed="rId7"/>
                      <a:stretch>
                        <a:fillRect b="-14894"/>
                      </a:stretch>
                    </a:blipFill>
                  </p:spPr>
                  <p:txBody>
                    <a:bodyPr/>
                    <a:lstStyle/>
                    <a:p>
                      <a:r>
                        <a:rPr lang="en-US">
                          <a:noFill/>
                        </a:rPr>
                        <a:t> </a:t>
                      </a:r>
                    </a:p>
                  </p:txBody>
                </p:sp>
              </mc:Fallback>
            </mc:AlternateContent>
          </p:grpSp>
        </p:grpSp>
        <p:grpSp>
          <p:nvGrpSpPr>
            <p:cNvPr id="53" name="组合 52"/>
            <p:cNvGrpSpPr/>
            <p:nvPr/>
          </p:nvGrpSpPr>
          <p:grpSpPr>
            <a:xfrm>
              <a:off x="3023828" y="1467840"/>
              <a:ext cx="3096344" cy="1091695"/>
              <a:chOff x="3023828" y="1467840"/>
              <a:chExt cx="3096344" cy="1091695"/>
            </a:xfrm>
          </p:grpSpPr>
          <p:sp>
            <p:nvSpPr>
              <p:cNvPr id="54" name="矩形 53"/>
              <p:cNvSpPr/>
              <p:nvPr/>
            </p:nvSpPr>
            <p:spPr bwMode="auto">
              <a:xfrm>
                <a:off x="4103948" y="2132092"/>
                <a:ext cx="2016224" cy="360040"/>
              </a:xfrm>
              <a:prstGeom prst="rect">
                <a:avLst/>
              </a:prstGeom>
              <a:solidFill>
                <a:srgbClr val="3366FF"/>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55" name="矩形 54"/>
              <p:cNvSpPr/>
              <p:nvPr/>
            </p:nvSpPr>
            <p:spPr bwMode="auto">
              <a:xfrm>
                <a:off x="3023828" y="1467840"/>
                <a:ext cx="1728192" cy="360040"/>
              </a:xfrm>
              <a:prstGeom prst="rect">
                <a:avLst/>
              </a:prstGeom>
              <a:solidFill>
                <a:srgbClr val="3366FF"/>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nvGrpSpPr>
              <p:cNvPr id="56" name="组合 55"/>
              <p:cNvGrpSpPr/>
              <p:nvPr/>
            </p:nvGrpSpPr>
            <p:grpSpPr>
              <a:xfrm>
                <a:off x="4103948" y="1647860"/>
                <a:ext cx="664528" cy="911675"/>
                <a:chOff x="1844080" y="1917022"/>
                <a:chExt cx="664528" cy="911675"/>
              </a:xfrm>
            </p:grpSpPr>
            <p:grpSp>
              <p:nvGrpSpPr>
                <p:cNvPr id="59" name="组合 58"/>
                <p:cNvGrpSpPr/>
                <p:nvPr/>
              </p:nvGrpSpPr>
              <p:grpSpPr>
                <a:xfrm>
                  <a:off x="1844080" y="1917022"/>
                  <a:ext cx="648072" cy="676762"/>
                  <a:chOff x="1844080" y="1917022"/>
                  <a:chExt cx="648072" cy="676762"/>
                </a:xfrm>
              </p:grpSpPr>
              <p:cxnSp>
                <p:nvCxnSpPr>
                  <p:cNvPr id="61" name="直接连接符 60"/>
                  <p:cNvCxnSpPr>
                    <a:stCxn id="54" idx="1"/>
                  </p:cNvCxnSpPr>
                  <p:nvPr/>
                </p:nvCxnSpPr>
                <p:spPr bwMode="auto">
                  <a:xfrm flipV="1">
                    <a:off x="1844080" y="1917022"/>
                    <a:ext cx="0" cy="66425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bwMode="auto">
                  <a:xfrm flipV="1">
                    <a:off x="2483768" y="1929532"/>
                    <a:ext cx="0" cy="66425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箭头连接符 62"/>
                  <p:cNvCxnSpPr/>
                  <p:nvPr/>
                </p:nvCxnSpPr>
                <p:spPr bwMode="auto">
                  <a:xfrm>
                    <a:off x="1844080" y="2249148"/>
                    <a:ext cx="648072" cy="0"/>
                  </a:xfrm>
                  <a:prstGeom prst="straightConnector1">
                    <a:avLst/>
                  </a:prstGeom>
                  <a:noFill/>
                  <a:ln w="2540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60" name="TextBox 59"/>
                    <p:cNvSpPr txBox="1"/>
                    <p:nvPr/>
                  </p:nvSpPr>
                  <p:spPr>
                    <a:xfrm>
                      <a:off x="1876095" y="2286809"/>
                      <a:ext cx="632513" cy="541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a:cs typeface="Times New Roman" pitchFamily="18" charset="0"/>
                                  </a:rPr>
                                </m:ctrlPr>
                              </m:sSubPr>
                              <m:e>
                                <m:r>
                                  <a:rPr lang="en-US" altLang="zh-CN" sz="1600" b="0" i="1" smtClean="0">
                                    <a:latin typeface="Cambria Math"/>
                                    <a:cs typeface="Times New Roman" pitchFamily="18" charset="0"/>
                                  </a:rPr>
                                  <m:t>𝑙</m:t>
                                </m:r>
                              </m:e>
                              <m:sub>
                                <m:r>
                                  <a:rPr lang="en-US" altLang="zh-CN" sz="1600" b="0" i="1" smtClean="0">
                                    <a:latin typeface="Cambria Math"/>
                                    <a:cs typeface="Times New Roman" pitchFamily="18" charset="0"/>
                                  </a:rPr>
                                  <m:t>2</m:t>
                                </m:r>
                              </m:sub>
                            </m:sSub>
                          </m:oMath>
                        </m:oMathPara>
                      </a14:m>
                      <a:endParaRPr lang="zh-CN" altLang="en-US" sz="1600" dirty="0">
                        <a:latin typeface="Times New Roman" pitchFamily="18" charset="0"/>
                        <a:cs typeface="Times New Roman" pitchFamily="18"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1876095" y="2286809"/>
                      <a:ext cx="632513" cy="541888"/>
                    </a:xfrm>
                    <a:prstGeom prst="rect">
                      <a:avLst/>
                    </a:prstGeom>
                    <a:blipFill rotWithShape="1">
                      <a:blip r:embed="rId8"/>
                      <a:stretch>
                        <a:fillRect b="-14894"/>
                      </a:stretch>
                    </a:blipFill>
                  </p:spPr>
                  <p:txBody>
                    <a:bodyPr/>
                    <a:lstStyle/>
                    <a:p>
                      <a:r>
                        <a:rPr lang="en-US">
                          <a:noFill/>
                        </a:rPr>
                        <a:t> </a:t>
                      </a:r>
                    </a:p>
                  </p:txBody>
                </p:sp>
              </mc:Fallback>
            </mc:AlternateContent>
          </p:grpSp>
        </p:grpSp>
      </p:grpSp>
      <p:grpSp>
        <p:nvGrpSpPr>
          <p:cNvPr id="74" name="组合 73"/>
          <p:cNvGrpSpPr>
            <a:grpSpLocks/>
          </p:cNvGrpSpPr>
          <p:nvPr/>
        </p:nvGrpSpPr>
        <p:grpSpPr>
          <a:xfrm>
            <a:off x="971600" y="4017589"/>
            <a:ext cx="2592000" cy="1512000"/>
            <a:chOff x="2521887" y="1469380"/>
            <a:chExt cx="3672408" cy="2853328"/>
          </a:xfrm>
        </p:grpSpPr>
        <p:grpSp>
          <p:nvGrpSpPr>
            <p:cNvPr id="75" name="组合 74"/>
            <p:cNvGrpSpPr/>
            <p:nvPr/>
          </p:nvGrpSpPr>
          <p:grpSpPr>
            <a:xfrm>
              <a:off x="2521887" y="3014092"/>
              <a:ext cx="3672408" cy="1308616"/>
              <a:chOff x="4355976" y="1850332"/>
              <a:chExt cx="3672408" cy="1308616"/>
            </a:xfrm>
          </p:grpSpPr>
          <p:sp>
            <p:nvSpPr>
              <p:cNvPr id="86" name="圆角矩形 85"/>
              <p:cNvSpPr/>
              <p:nvPr/>
            </p:nvSpPr>
            <p:spPr bwMode="auto">
              <a:xfrm>
                <a:off x="4355976" y="2214400"/>
                <a:ext cx="3672408" cy="944548"/>
              </a:xfrm>
              <a:prstGeom prst="roundRect">
                <a:avLst>
                  <a:gd name="adj" fmla="val 34067"/>
                </a:avLst>
              </a:prstGeom>
              <a:solidFill>
                <a:srgbClr val="FFFFFF">
                  <a:lumMod val="65000"/>
                </a:srgbClr>
              </a:solidFill>
              <a:ln>
                <a:no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87" name="矩形 86"/>
              <p:cNvSpPr/>
              <p:nvPr/>
            </p:nvSpPr>
            <p:spPr bwMode="auto">
              <a:xfrm>
                <a:off x="4622731" y="1850333"/>
                <a:ext cx="1080120" cy="360040"/>
              </a:xfrm>
              <a:prstGeom prst="rect">
                <a:avLst/>
              </a:prstGeom>
              <a:pattFill prst="wdUpDiag">
                <a:fgClr>
                  <a:srgbClr val="FFFF00"/>
                </a:fgClr>
                <a:bgClr>
                  <a:srgbClr val="FFFFFF"/>
                </a:bgClr>
              </a:pattFill>
              <a:ln>
                <a:solidFill>
                  <a:schemeClr val="tx1"/>
                </a:solidFill>
                <a:prstDash val="sysDash"/>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88" name="矩形 87"/>
              <p:cNvSpPr/>
              <p:nvPr/>
            </p:nvSpPr>
            <p:spPr bwMode="auto">
              <a:xfrm>
                <a:off x="4622730" y="1850332"/>
                <a:ext cx="1071737" cy="479601"/>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89" name="矩形 88"/>
              <p:cNvSpPr/>
              <p:nvPr/>
            </p:nvSpPr>
            <p:spPr bwMode="auto">
              <a:xfrm>
                <a:off x="4622731" y="2506654"/>
                <a:ext cx="3096344" cy="360040"/>
              </a:xfrm>
              <a:prstGeom prst="rect">
                <a:avLst/>
              </a:prstGeom>
              <a:solidFill>
                <a:srgbClr val="92D050"/>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sysClr val="windowText" lastClr="000000"/>
                  </a:solidFill>
                  <a:effectLst/>
                  <a:uLnTx/>
                  <a:uFillTx/>
                  <a:latin typeface="Arial" charset="0"/>
                  <a:cs typeface="Arial" charset="0"/>
                </a:endParaRPr>
              </a:p>
            </p:txBody>
          </p:sp>
          <mc:AlternateContent xmlns:mc="http://schemas.openxmlformats.org/markup-compatibility/2006" xmlns:a14="http://schemas.microsoft.com/office/drawing/2010/main">
            <mc:Choice Requires="a14">
              <p:sp>
                <p:nvSpPr>
                  <p:cNvPr id="90" name="TextBox 89"/>
                  <p:cNvSpPr txBox="1"/>
                  <p:nvPr/>
                </p:nvSpPr>
                <p:spPr>
                  <a:xfrm>
                    <a:off x="5701505" y="2376215"/>
                    <a:ext cx="620187" cy="531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ctrlPr>
                            </m:sSubPr>
                            <m:e>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𝑙</m:t>
                              </m:r>
                            </m:e>
                            <m:sub>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3</m:t>
                              </m:r>
                            </m:sub>
                          </m:sSub>
                        </m:oMath>
                      </m:oMathPara>
                    </a14:m>
                    <a:endParaRPr kumimoji="0" lang="zh-CN" altLang="en-US" sz="16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5701505" y="2376215"/>
                    <a:ext cx="620187" cy="531329"/>
                  </a:xfrm>
                  <a:prstGeom prst="rect">
                    <a:avLst/>
                  </a:prstGeom>
                  <a:blipFill rotWithShape="1">
                    <a:blip r:embed="rId9"/>
                    <a:stretch>
                      <a:fillRect b="-17391"/>
                    </a:stretch>
                  </a:blipFill>
                </p:spPr>
                <p:txBody>
                  <a:bodyPr/>
                  <a:lstStyle/>
                  <a:p>
                    <a:r>
                      <a:rPr lang="en-US">
                        <a:noFill/>
                      </a:rPr>
                      <a:t> </a:t>
                    </a:r>
                  </a:p>
                </p:txBody>
              </p:sp>
            </mc:Fallback>
          </mc:AlternateContent>
          <p:cxnSp>
            <p:nvCxnSpPr>
              <p:cNvPr id="91" name="直接连接符 90"/>
              <p:cNvCxnSpPr/>
              <p:nvPr/>
            </p:nvCxnSpPr>
            <p:spPr bwMode="auto">
              <a:xfrm flipV="1">
                <a:off x="5694467" y="2041539"/>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矩形 91"/>
              <p:cNvSpPr/>
              <p:nvPr/>
            </p:nvSpPr>
            <p:spPr bwMode="auto">
              <a:xfrm>
                <a:off x="6356424" y="2355937"/>
                <a:ext cx="1527944" cy="671263"/>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grpSp>
            <p:nvGrpSpPr>
              <p:cNvPr id="93" name="组合 92"/>
              <p:cNvGrpSpPr/>
              <p:nvPr/>
            </p:nvGrpSpPr>
            <p:grpSpPr>
              <a:xfrm>
                <a:off x="5710471" y="2023811"/>
                <a:ext cx="648072" cy="664252"/>
                <a:chOff x="1844080" y="1929532"/>
                <a:chExt cx="648072" cy="664252"/>
              </a:xfrm>
            </p:grpSpPr>
            <p:cxnSp>
              <p:nvCxnSpPr>
                <p:cNvPr id="94" name="直接连接符 93"/>
                <p:cNvCxnSpPr/>
                <p:nvPr/>
              </p:nvCxnSpPr>
              <p:spPr bwMode="auto">
                <a:xfrm flipV="1">
                  <a:off x="2483768" y="1929532"/>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接箭头连接符 94"/>
                <p:cNvCxnSpPr/>
                <p:nvPr/>
              </p:nvCxnSpPr>
              <p:spPr bwMode="auto">
                <a:xfrm>
                  <a:off x="1844080" y="2249148"/>
                  <a:ext cx="648072" cy="0"/>
                </a:xfrm>
                <a:prstGeom prst="straightConnector1">
                  <a:avLst/>
                </a:prstGeom>
                <a:noFill/>
                <a:ln w="25400" cap="flat" cmpd="sng" algn="ctr">
                  <a:solidFill>
                    <a:srgbClr val="000000"/>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6" name="组合 75"/>
            <p:cNvGrpSpPr/>
            <p:nvPr/>
          </p:nvGrpSpPr>
          <p:grpSpPr>
            <a:xfrm>
              <a:off x="2802299" y="1469380"/>
              <a:ext cx="3096344" cy="1076262"/>
              <a:chOff x="2802299" y="1469380"/>
              <a:chExt cx="3096344" cy="1076262"/>
            </a:xfrm>
          </p:grpSpPr>
          <p:sp>
            <p:nvSpPr>
              <p:cNvPr id="77" name="矩形 76"/>
              <p:cNvSpPr/>
              <p:nvPr/>
            </p:nvSpPr>
            <p:spPr bwMode="auto">
              <a:xfrm>
                <a:off x="4530491" y="2133632"/>
                <a:ext cx="1368152" cy="360040"/>
              </a:xfrm>
              <a:prstGeom prst="rect">
                <a:avLst/>
              </a:prstGeom>
              <a:solidFill>
                <a:srgbClr val="3366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78" name="矩形 77"/>
              <p:cNvSpPr/>
              <p:nvPr/>
            </p:nvSpPr>
            <p:spPr bwMode="auto">
              <a:xfrm>
                <a:off x="2802299" y="1469380"/>
                <a:ext cx="1080120" cy="360040"/>
              </a:xfrm>
              <a:prstGeom prst="rect">
                <a:avLst/>
              </a:prstGeom>
              <a:solidFill>
                <a:srgbClr val="3366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grpSp>
            <p:nvGrpSpPr>
              <p:cNvPr id="79" name="组合 78"/>
              <p:cNvGrpSpPr/>
              <p:nvPr/>
            </p:nvGrpSpPr>
            <p:grpSpPr>
              <a:xfrm>
                <a:off x="3890039" y="1661910"/>
                <a:ext cx="648072" cy="664252"/>
                <a:chOff x="1844080" y="1929532"/>
                <a:chExt cx="648072" cy="664252"/>
              </a:xfrm>
            </p:grpSpPr>
            <p:cxnSp>
              <p:nvCxnSpPr>
                <p:cNvPr id="84" name="直接连接符 83"/>
                <p:cNvCxnSpPr/>
                <p:nvPr/>
              </p:nvCxnSpPr>
              <p:spPr bwMode="auto">
                <a:xfrm flipV="1">
                  <a:off x="2483768" y="1929532"/>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接箭头连接符 84"/>
                <p:cNvCxnSpPr/>
                <p:nvPr/>
              </p:nvCxnSpPr>
              <p:spPr bwMode="auto">
                <a:xfrm>
                  <a:off x="1844080" y="2249148"/>
                  <a:ext cx="648072" cy="0"/>
                </a:xfrm>
                <a:prstGeom prst="straightConnector1">
                  <a:avLst/>
                </a:prstGeom>
                <a:noFill/>
                <a:ln w="25400" cap="flat" cmpd="sng" algn="ctr">
                  <a:solidFill>
                    <a:srgbClr val="000000"/>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80" name="TextBox 79"/>
                  <p:cNvSpPr txBox="1"/>
                  <p:nvPr/>
                </p:nvSpPr>
                <p:spPr>
                  <a:xfrm>
                    <a:off x="3888694" y="2014312"/>
                    <a:ext cx="620187" cy="531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ctrlPr>
                            </m:sSubPr>
                            <m:e>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𝑙</m:t>
                              </m:r>
                            </m:e>
                            <m:sub>
                              <m:r>
                                <a:rPr kumimoji="0" lang="en-US" altLang="zh-CN" sz="1600" b="0" i="1" u="none" strike="noStrike" kern="0" cap="none" spc="0" normalizeH="0" baseline="0" noProof="0" smtClean="0">
                                  <a:ln>
                                    <a:noFill/>
                                  </a:ln>
                                  <a:solidFill>
                                    <a:sysClr val="windowText" lastClr="000000"/>
                                  </a:solidFill>
                                  <a:effectLst/>
                                  <a:uLnTx/>
                                  <a:uFillTx/>
                                  <a:latin typeface="Cambria Math"/>
                                  <a:cs typeface="Times New Roman" pitchFamily="18" charset="0"/>
                                </a:rPr>
                                <m:t>3</m:t>
                              </m:r>
                            </m:sub>
                          </m:sSub>
                        </m:oMath>
                      </m:oMathPara>
                    </a14:m>
                    <a:endParaRPr kumimoji="0" lang="zh-CN" altLang="en-US" sz="16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3888694" y="2014312"/>
                    <a:ext cx="620187" cy="531330"/>
                  </a:xfrm>
                  <a:prstGeom prst="rect">
                    <a:avLst/>
                  </a:prstGeom>
                  <a:blipFill rotWithShape="1">
                    <a:blip r:embed="rId10"/>
                    <a:stretch>
                      <a:fillRect b="-17391"/>
                    </a:stretch>
                  </a:blipFill>
                </p:spPr>
                <p:txBody>
                  <a:bodyPr/>
                  <a:lstStyle/>
                  <a:p>
                    <a:r>
                      <a:rPr lang="en-US">
                        <a:noFill/>
                      </a:rPr>
                      <a:t> </a:t>
                    </a:r>
                  </a:p>
                </p:txBody>
              </p:sp>
            </mc:Fallback>
          </mc:AlternateContent>
          <p:cxnSp>
            <p:nvCxnSpPr>
              <p:cNvPr id="81" name="直接连接符 80"/>
              <p:cNvCxnSpPr/>
              <p:nvPr/>
            </p:nvCxnSpPr>
            <p:spPr bwMode="auto">
              <a:xfrm flipV="1">
                <a:off x="3881655" y="1679638"/>
                <a:ext cx="0" cy="664252"/>
              </a:xfrm>
              <a:prstGeom prst="line">
                <a:avLst/>
              </a:prstGeom>
              <a:noFill/>
              <a:ln w="254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mc:AlternateContent xmlns:mc="http://schemas.openxmlformats.org/markup-compatibility/2006" xmlns:a14="http://schemas.microsoft.com/office/drawing/2010/main">
        <mc:Choice Requires="a14">
          <p:sp>
            <p:nvSpPr>
              <p:cNvPr id="96" name="TextBox 95"/>
              <p:cNvSpPr txBox="1"/>
              <p:nvPr/>
            </p:nvSpPr>
            <p:spPr>
              <a:xfrm>
                <a:off x="1286530" y="3323738"/>
                <a:ext cx="1962140" cy="369332"/>
              </a:xfrm>
              <a:prstGeom prst="rect">
                <a:avLst/>
              </a:prstGeom>
              <a:noFill/>
            </p:spPr>
            <p:txBody>
              <a:bodyPr wrap="none" rtlCol="0">
                <a:spAutoFit/>
              </a:bodyPr>
              <a:lstStyle/>
              <a:p>
                <a:r>
                  <a:rPr lang="en-US" altLang="zh-CN" i="1" dirty="0" smtClean="0">
                    <a:latin typeface="Calibri" panose="020F0502020204030204" pitchFamily="34" charset="0"/>
                    <a:ea typeface="Cambria Math" panose="02040503050406030204" pitchFamily="18" charset="0"/>
                    <a:cs typeface="Times New Roman" pitchFamily="18" charset="0"/>
                  </a:rPr>
                  <a:t>OnTrackSpace</a:t>
                </a:r>
                <a:r>
                  <a:rPr lang="en-US" altLang="zh-CN" i="1" dirty="0" smtClean="0">
                    <a:latin typeface="Cambria Math" panose="02040503050406030204" pitchFamily="18" charset="0"/>
                    <a:ea typeface="Cambria Math" panose="02040503050406030204" pitchFamily="18" charset="0"/>
                    <a:cs typeface="Times New Roman" pitchFamily="18" charset="0"/>
                  </a:rPr>
                  <a:t> </a:t>
                </a:r>
                <a14:m>
                  <m:oMath xmlns:m="http://schemas.openxmlformats.org/officeDocument/2006/math">
                    <m:r>
                      <a:rPr lang="en-US" altLang="zh-CN" i="1" smtClean="0">
                        <a:latin typeface="Cambria Math"/>
                        <a:ea typeface="Cambria Math"/>
                        <a:cs typeface="Times New Roman" pitchFamily="18" charset="0"/>
                      </a:rPr>
                      <m:t>≥</m:t>
                    </m:r>
                    <m:sSub>
                      <m:sSubPr>
                        <m:ctrlPr>
                          <a:rPr lang="en-US" altLang="zh-CN" i="1" smtClean="0">
                            <a:latin typeface="Cambria Math"/>
                            <a:ea typeface="Cambria Math"/>
                            <a:cs typeface="Times New Roman" pitchFamily="18" charset="0"/>
                          </a:rPr>
                        </m:ctrlPr>
                      </m:sSubPr>
                      <m:e>
                        <m:r>
                          <a:rPr lang="en-US" altLang="zh-CN" b="0" i="1" smtClean="0">
                            <a:latin typeface="Cambria Math"/>
                            <a:ea typeface="Cambria Math"/>
                            <a:cs typeface="Times New Roman" pitchFamily="18" charset="0"/>
                          </a:rPr>
                          <m:t>𝑙</m:t>
                        </m:r>
                      </m:e>
                      <m:sub>
                        <m:r>
                          <a:rPr lang="en-US" altLang="zh-CN" b="0" i="1" smtClean="0">
                            <a:latin typeface="Cambria Math"/>
                            <a:ea typeface="Cambria Math"/>
                            <a:cs typeface="Times New Roman" pitchFamily="18" charset="0"/>
                          </a:rPr>
                          <m:t>1</m:t>
                        </m:r>
                      </m:sub>
                    </m:sSub>
                  </m:oMath>
                </a14:m>
                <a:endParaRPr lang="zh-CN" altLang="en-US" i="1" dirty="0">
                  <a:latin typeface="Cambria Math" panose="02040503050406030204" pitchFamily="18" charset="0"/>
                  <a:cs typeface="Times New Roman" pitchFamily="18"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1286530" y="3323738"/>
                <a:ext cx="1962140" cy="369332"/>
              </a:xfrm>
              <a:prstGeom prst="rect">
                <a:avLst/>
              </a:prstGeom>
              <a:blipFill rotWithShape="1">
                <a:blip r:embed="rId11"/>
                <a:stretch>
                  <a:fillRect l="-2484"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4376491" y="3323738"/>
                <a:ext cx="2235612" cy="369332"/>
              </a:xfrm>
              <a:prstGeom prst="rect">
                <a:avLst/>
              </a:prstGeom>
              <a:noFill/>
            </p:spPr>
            <p:txBody>
              <a:bodyPr wrap="none" rtlCol="0">
                <a:spAutoFit/>
              </a:bodyPr>
              <a:lstStyle/>
              <a:p>
                <a:r>
                  <a:rPr lang="en-US" altLang="zh-CN" i="1" dirty="0" smtClean="0">
                    <a:latin typeface="Calibri" panose="020F0502020204030204" pitchFamily="34" charset="0"/>
                    <a:ea typeface="Cambria Math" panose="02040503050406030204" pitchFamily="18" charset="0"/>
                    <a:cs typeface="Times New Roman" pitchFamily="18" charset="0"/>
                  </a:rPr>
                  <a:t>OffTrackOverlap </a:t>
                </a:r>
                <a14:m>
                  <m:oMath xmlns:m="http://schemas.openxmlformats.org/officeDocument/2006/math">
                    <m:r>
                      <a:rPr lang="en-US" altLang="zh-CN" i="1" smtClean="0">
                        <a:latin typeface="Cambria Math"/>
                        <a:ea typeface="Cambria Math"/>
                        <a:cs typeface="Times New Roman" pitchFamily="18" charset="0"/>
                      </a:rPr>
                      <m:t>≥</m:t>
                    </m:r>
                    <m:sSub>
                      <m:sSubPr>
                        <m:ctrlPr>
                          <a:rPr lang="en-US" altLang="zh-CN" i="1" smtClean="0">
                            <a:latin typeface="Cambria Math"/>
                            <a:ea typeface="Cambria Math"/>
                            <a:cs typeface="Times New Roman" pitchFamily="18" charset="0"/>
                          </a:rPr>
                        </m:ctrlPr>
                      </m:sSubPr>
                      <m:e>
                        <m:r>
                          <a:rPr lang="en-US" altLang="zh-CN" b="0" i="1" smtClean="0">
                            <a:latin typeface="Cambria Math"/>
                            <a:ea typeface="Cambria Math"/>
                            <a:cs typeface="Times New Roman" pitchFamily="18" charset="0"/>
                          </a:rPr>
                          <m:t>𝑙</m:t>
                        </m:r>
                      </m:e>
                      <m:sub>
                        <m:r>
                          <a:rPr lang="en-US" altLang="zh-CN" b="0" i="1" smtClean="0">
                            <a:latin typeface="Cambria Math"/>
                            <a:ea typeface="Cambria Math"/>
                            <a:cs typeface="Times New Roman" pitchFamily="18" charset="0"/>
                          </a:rPr>
                          <m:t>2</m:t>
                        </m:r>
                      </m:sub>
                    </m:sSub>
                  </m:oMath>
                </a14:m>
                <a:endParaRPr lang="zh-CN" altLang="en-US" i="1" dirty="0">
                  <a:latin typeface="Cambria Math" panose="02040503050406030204" pitchFamily="18" charset="0"/>
                  <a:cs typeface="Times New Roman" pitchFamily="18"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4376491" y="3323738"/>
                <a:ext cx="2235612" cy="369332"/>
              </a:xfrm>
              <a:prstGeom prst="rect">
                <a:avLst/>
              </a:prstGeom>
              <a:blipFill rotWithShape="1">
                <a:blip r:embed="rId12"/>
                <a:stretch>
                  <a:fillRect l="-2452"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1243506" y="5657056"/>
                <a:ext cx="2048189" cy="369332"/>
              </a:xfrm>
              <a:prstGeom prst="rect">
                <a:avLst/>
              </a:prstGeom>
              <a:noFill/>
            </p:spPr>
            <p:txBody>
              <a:bodyPr wrap="none" rtlCol="0">
                <a:spAutoFit/>
              </a:bodyPr>
              <a:lstStyle/>
              <a:p>
                <a:r>
                  <a:rPr lang="en-US" altLang="zh-CN" i="1" dirty="0" smtClean="0">
                    <a:latin typeface="Calibri" panose="020F0502020204030204" pitchFamily="34" charset="0"/>
                    <a:ea typeface="Cambria Math" panose="02040503050406030204" pitchFamily="18" charset="0"/>
                    <a:cs typeface="Times New Roman" pitchFamily="18" charset="0"/>
                  </a:rPr>
                  <a:t>OffTrackSpace</a:t>
                </a:r>
                <a:r>
                  <a:rPr lang="en-US" altLang="zh-CN" i="1" dirty="0" smtClean="0">
                    <a:latin typeface="Cambria Math" panose="02040503050406030204" pitchFamily="18" charset="0"/>
                    <a:ea typeface="Cambria Math" panose="02040503050406030204" pitchFamily="18" charset="0"/>
                    <a:cs typeface="Times New Roman" pitchFamily="18" charset="0"/>
                  </a:rPr>
                  <a:t> </a:t>
                </a:r>
                <a14:m>
                  <m:oMath xmlns:m="http://schemas.openxmlformats.org/officeDocument/2006/math">
                    <m:r>
                      <a:rPr lang="en-US" altLang="zh-CN" i="1" smtClean="0">
                        <a:latin typeface="Cambria Math"/>
                        <a:ea typeface="Cambria Math"/>
                        <a:cs typeface="Times New Roman" pitchFamily="18" charset="0"/>
                      </a:rPr>
                      <m:t>≥</m:t>
                    </m:r>
                    <m:sSub>
                      <m:sSubPr>
                        <m:ctrlPr>
                          <a:rPr lang="en-US" altLang="zh-CN" i="1" smtClean="0">
                            <a:latin typeface="Cambria Math"/>
                            <a:ea typeface="Cambria Math"/>
                            <a:cs typeface="Times New Roman" pitchFamily="18" charset="0"/>
                          </a:rPr>
                        </m:ctrlPr>
                      </m:sSubPr>
                      <m:e>
                        <m:r>
                          <a:rPr lang="en-US" altLang="zh-CN" b="0" i="1" smtClean="0">
                            <a:latin typeface="Cambria Math"/>
                            <a:ea typeface="Cambria Math"/>
                            <a:cs typeface="Times New Roman" pitchFamily="18" charset="0"/>
                          </a:rPr>
                          <m:t>𝑙</m:t>
                        </m:r>
                      </m:e>
                      <m:sub>
                        <m:r>
                          <a:rPr lang="en-US" altLang="zh-CN" b="0" i="1" smtClean="0">
                            <a:latin typeface="Cambria Math"/>
                            <a:ea typeface="Cambria Math"/>
                            <a:cs typeface="Times New Roman" pitchFamily="18" charset="0"/>
                          </a:rPr>
                          <m:t>3</m:t>
                        </m:r>
                      </m:sub>
                    </m:sSub>
                  </m:oMath>
                </a14:m>
                <a:endParaRPr lang="zh-CN" altLang="en-US" i="1" dirty="0">
                  <a:latin typeface="Cambria Math" panose="02040503050406030204" pitchFamily="18" charset="0"/>
                  <a:cs typeface="Times New Roman" pitchFamily="18" charset="0"/>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1243506" y="5657056"/>
                <a:ext cx="2048189" cy="369332"/>
              </a:xfrm>
              <a:prstGeom prst="rect">
                <a:avLst/>
              </a:prstGeom>
              <a:blipFill rotWithShape="1">
                <a:blip r:embed="rId13"/>
                <a:stretch>
                  <a:fillRect l="-267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4139952" y="5657056"/>
                <a:ext cx="2708690" cy="369332"/>
              </a:xfrm>
              <a:prstGeom prst="rect">
                <a:avLst/>
              </a:prstGeom>
              <a:noFill/>
            </p:spPr>
            <p:txBody>
              <a:bodyPr wrap="none" rtlCol="0">
                <a:spAutoFit/>
              </a:bodyPr>
              <a:lstStyle/>
              <a:p>
                <a:r>
                  <a:rPr lang="en-US" altLang="zh-CN" i="1" dirty="0" smtClean="0">
                    <a:latin typeface="Calibri" panose="020F0502020204030204" pitchFamily="34" charset="0"/>
                    <a:ea typeface="Cambria Math" panose="02040503050406030204" pitchFamily="18" charset="0"/>
                    <a:cs typeface="Times New Roman" pitchFamily="18" charset="0"/>
                  </a:rPr>
                  <a:t>OffTrackoffset</a:t>
                </a:r>
                <a:r>
                  <a:rPr lang="en-US" altLang="zh-CN" i="1" dirty="0" smtClean="0">
                    <a:latin typeface="Cambria Math" panose="02040503050406030204" pitchFamily="18" charset="0"/>
                    <a:ea typeface="Cambria Math" panose="02040503050406030204" pitchFamily="18" charset="0"/>
                    <a:cs typeface="Times New Roman" pitchFamily="18" charset="0"/>
                  </a:rPr>
                  <a:t> </a:t>
                </a:r>
                <a14:m>
                  <m:oMath xmlns:m="http://schemas.openxmlformats.org/officeDocument/2006/math">
                    <m:r>
                      <a:rPr lang="en-US" altLang="zh-CN" i="1" smtClean="0">
                        <a:latin typeface="Cambria Math"/>
                        <a:ea typeface="Cambria Math"/>
                        <a:cs typeface="Times New Roman" pitchFamily="18" charset="0"/>
                      </a:rPr>
                      <m:t>≥</m:t>
                    </m:r>
                    <m:sSub>
                      <m:sSubPr>
                        <m:ctrlPr>
                          <a:rPr lang="en-US" altLang="zh-CN" i="1" smtClean="0">
                            <a:latin typeface="Cambria Math"/>
                            <a:ea typeface="Cambria Math"/>
                            <a:cs typeface="Times New Roman" pitchFamily="18" charset="0"/>
                          </a:rPr>
                        </m:ctrlPr>
                      </m:sSubPr>
                      <m:e>
                        <m:r>
                          <a:rPr lang="en-US" altLang="zh-CN" b="0" i="1" smtClean="0">
                            <a:latin typeface="Cambria Math"/>
                            <a:ea typeface="Cambria Math"/>
                            <a:cs typeface="Times New Roman" pitchFamily="18" charset="0"/>
                          </a:rPr>
                          <m:t>𝑙</m:t>
                        </m:r>
                      </m:e>
                      <m:sub>
                        <m:r>
                          <a:rPr lang="en-US" altLang="zh-CN" b="0" i="1" smtClean="0">
                            <a:latin typeface="Cambria Math"/>
                            <a:ea typeface="Cambria Math"/>
                            <a:cs typeface="Times New Roman" pitchFamily="18" charset="0"/>
                          </a:rPr>
                          <m:t>4</m:t>
                        </m:r>
                      </m:sub>
                    </m:sSub>
                  </m:oMath>
                </a14:m>
                <a:r>
                  <a:rPr lang="zh-CN" altLang="en-US" i="1" dirty="0" smtClean="0">
                    <a:latin typeface="Cambria Math" panose="02040503050406030204" pitchFamily="18" charset="0"/>
                    <a:cs typeface="Times New Roman" pitchFamily="18" charset="0"/>
                  </a:rPr>
                  <a:t> </a:t>
                </a:r>
                <a:r>
                  <a:rPr lang="en-US" altLang="zh-CN" i="1" dirty="0" smtClean="0">
                    <a:latin typeface="Cambria Math" panose="02040503050406030204" pitchFamily="18" charset="0"/>
                    <a:cs typeface="Times New Roman" pitchFamily="18" charset="0"/>
                  </a:rPr>
                  <a:t>or </a:t>
                </a:r>
                <a14:m>
                  <m:oMath xmlns:m="http://schemas.openxmlformats.org/officeDocument/2006/math">
                    <m:r>
                      <a:rPr lang="en-US" altLang="zh-CN" b="0" i="1" smtClean="0">
                        <a:latin typeface="Cambria Math"/>
                        <a:ea typeface="Cambria Math"/>
                        <a:cs typeface="Times New Roman" pitchFamily="18" charset="0"/>
                      </a:rPr>
                      <m:t> =0</m:t>
                    </m:r>
                  </m:oMath>
                </a14:m>
                <a:endParaRPr lang="zh-CN" altLang="en-US" i="1" dirty="0">
                  <a:latin typeface="Cambria Math" panose="02040503050406030204" pitchFamily="18" charset="0"/>
                  <a:cs typeface="Times New Roman" pitchFamily="18" charset="0"/>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4139952" y="5657056"/>
                <a:ext cx="2708690" cy="369332"/>
              </a:xfrm>
              <a:prstGeom prst="rect">
                <a:avLst/>
              </a:prstGeom>
              <a:blipFill rotWithShape="1">
                <a:blip r:embed="rId14"/>
                <a:stretch>
                  <a:fillRect l="-1802" t="-11475" b="-24590"/>
                </a:stretch>
              </a:blipFill>
            </p:spPr>
            <p:txBody>
              <a:bodyPr/>
              <a:lstStyle/>
              <a:p>
                <a:r>
                  <a:rPr lang="en-US">
                    <a:noFill/>
                  </a:rPr>
                  <a:t> </a:t>
                </a:r>
              </a:p>
            </p:txBody>
          </p:sp>
        </mc:Fallback>
      </mc:AlternateContent>
      <p:grpSp>
        <p:nvGrpSpPr>
          <p:cNvPr id="100" name="组合 99"/>
          <p:cNvGrpSpPr/>
          <p:nvPr/>
        </p:nvGrpSpPr>
        <p:grpSpPr>
          <a:xfrm>
            <a:off x="7212404" y="3545221"/>
            <a:ext cx="1464052" cy="1979452"/>
            <a:chOff x="7020271" y="4375932"/>
            <a:chExt cx="1464052" cy="1979452"/>
          </a:xfrm>
        </p:grpSpPr>
        <p:grpSp>
          <p:nvGrpSpPr>
            <p:cNvPr id="101" name="组合 100"/>
            <p:cNvGrpSpPr/>
            <p:nvPr/>
          </p:nvGrpSpPr>
          <p:grpSpPr>
            <a:xfrm>
              <a:off x="7020271" y="4907555"/>
              <a:ext cx="1464052" cy="369332"/>
              <a:chOff x="4860032" y="5877273"/>
              <a:chExt cx="1967223" cy="496265"/>
            </a:xfrm>
          </p:grpSpPr>
          <p:sp>
            <p:nvSpPr>
              <p:cNvPr id="114" name="矩形 113"/>
              <p:cNvSpPr/>
              <p:nvPr/>
            </p:nvSpPr>
            <p:spPr bwMode="auto">
              <a:xfrm>
                <a:off x="4860032" y="6000567"/>
                <a:ext cx="398785" cy="215075"/>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15" name="TextBox 114"/>
              <p:cNvSpPr txBox="1"/>
              <p:nvPr/>
            </p:nvSpPr>
            <p:spPr>
              <a:xfrm>
                <a:off x="5275823" y="5877273"/>
                <a:ext cx="1551432" cy="496265"/>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Trim Mask</a:t>
                </a:r>
                <a:endParaRPr lang="zh-CN" altLang="en-US" dirty="0">
                  <a:latin typeface="Calibri" panose="020F0502020204030204" pitchFamily="34" charset="0"/>
                  <a:cs typeface="Times New Roman" pitchFamily="18" charset="0"/>
                </a:endParaRPr>
              </a:p>
            </p:txBody>
          </p:sp>
        </p:grpSp>
        <p:grpSp>
          <p:nvGrpSpPr>
            <p:cNvPr id="102" name="组合 101"/>
            <p:cNvGrpSpPr/>
            <p:nvPr/>
          </p:nvGrpSpPr>
          <p:grpSpPr>
            <a:xfrm>
              <a:off x="7020272" y="5446804"/>
              <a:ext cx="1463090" cy="369332"/>
              <a:chOff x="899592" y="5877273"/>
              <a:chExt cx="1965931" cy="496265"/>
            </a:xfrm>
          </p:grpSpPr>
          <p:sp>
            <p:nvSpPr>
              <p:cNvPr id="112" name="矩形 111"/>
              <p:cNvSpPr/>
              <p:nvPr/>
            </p:nvSpPr>
            <p:spPr bwMode="auto">
              <a:xfrm>
                <a:off x="899592" y="6000567"/>
                <a:ext cx="398785" cy="215075"/>
              </a:xfrm>
              <a:prstGeom prst="rect">
                <a:avLst/>
              </a:prstGeom>
              <a:pattFill prst="wdUpDiag">
                <a:fgClr>
                  <a:srgbClr val="FFFF66"/>
                </a:fgClr>
                <a:bgClr>
                  <a:schemeClr val="bg1"/>
                </a:bgClr>
              </a:patt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13" name="TextBox 112"/>
              <p:cNvSpPr txBox="1"/>
              <p:nvPr/>
            </p:nvSpPr>
            <p:spPr>
              <a:xfrm>
                <a:off x="1315383" y="5877273"/>
                <a:ext cx="1550140" cy="496265"/>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Sub-Metal</a:t>
                </a:r>
                <a:endParaRPr lang="zh-CN" altLang="en-US" dirty="0">
                  <a:latin typeface="Calibri" panose="020F0502020204030204" pitchFamily="34" charset="0"/>
                  <a:cs typeface="Times New Roman" pitchFamily="18" charset="0"/>
                </a:endParaRPr>
              </a:p>
            </p:txBody>
          </p:sp>
        </p:grpSp>
        <p:grpSp>
          <p:nvGrpSpPr>
            <p:cNvPr id="103" name="组合 102"/>
            <p:cNvGrpSpPr/>
            <p:nvPr/>
          </p:nvGrpSpPr>
          <p:grpSpPr>
            <a:xfrm>
              <a:off x="7020272" y="4375932"/>
              <a:ext cx="1309267" cy="369332"/>
              <a:chOff x="899592" y="5241109"/>
              <a:chExt cx="1759242" cy="496265"/>
            </a:xfrm>
          </p:grpSpPr>
          <p:sp>
            <p:nvSpPr>
              <p:cNvPr id="110" name="矩形 109"/>
              <p:cNvSpPr/>
              <p:nvPr/>
            </p:nvSpPr>
            <p:spPr bwMode="auto">
              <a:xfrm>
                <a:off x="899592" y="5364403"/>
                <a:ext cx="398785" cy="215075"/>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11" name="TextBox 110"/>
              <p:cNvSpPr txBox="1"/>
              <p:nvPr/>
            </p:nvSpPr>
            <p:spPr>
              <a:xfrm>
                <a:off x="1339939" y="5241109"/>
                <a:ext cx="1318895" cy="496265"/>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Mandrel</a:t>
                </a:r>
                <a:endParaRPr lang="zh-CN" altLang="en-US" dirty="0">
                  <a:latin typeface="Calibri" panose="020F0502020204030204" pitchFamily="34" charset="0"/>
                  <a:cs typeface="Times New Roman" pitchFamily="18" charset="0"/>
                </a:endParaRPr>
              </a:p>
            </p:txBody>
          </p:sp>
        </p:grpSp>
        <p:grpSp>
          <p:nvGrpSpPr>
            <p:cNvPr id="104" name="组合 103"/>
            <p:cNvGrpSpPr/>
            <p:nvPr/>
          </p:nvGrpSpPr>
          <p:grpSpPr>
            <a:xfrm>
              <a:off x="7020271" y="5986052"/>
              <a:ext cx="1125691" cy="369332"/>
              <a:chOff x="4860032" y="5877273"/>
              <a:chExt cx="1512573" cy="496265"/>
            </a:xfrm>
          </p:grpSpPr>
          <p:sp>
            <p:nvSpPr>
              <p:cNvPr id="108" name="矩形 107"/>
              <p:cNvSpPr/>
              <p:nvPr/>
            </p:nvSpPr>
            <p:spPr bwMode="auto">
              <a:xfrm>
                <a:off x="4860032" y="6000567"/>
                <a:ext cx="398785" cy="215075"/>
              </a:xfrm>
              <a:prstGeom prst="rect">
                <a:avLst/>
              </a:prstGeom>
              <a:solidFill>
                <a:schemeClr val="bg1">
                  <a:lumMod val="85000"/>
                </a:schemeClr>
              </a:solidFill>
              <a:ln w="25400">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109" name="TextBox 108"/>
              <p:cNvSpPr txBox="1"/>
              <p:nvPr/>
            </p:nvSpPr>
            <p:spPr>
              <a:xfrm>
                <a:off x="5275825" y="5877273"/>
                <a:ext cx="1096780" cy="496265"/>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Spacer</a:t>
                </a:r>
                <a:endParaRPr lang="zh-CN" altLang="en-US" dirty="0">
                  <a:latin typeface="Calibri" panose="020F0502020204030204" pitchFamily="34" charset="0"/>
                  <a:cs typeface="Times New Roman" pitchFamily="18" charset="0"/>
                </a:endParaRPr>
              </a:p>
            </p:txBody>
          </p:sp>
        </p:grpSp>
      </p:grpSp>
      <p:sp>
        <p:nvSpPr>
          <p:cNvPr id="4" name="TextBox 3"/>
          <p:cNvSpPr txBox="1"/>
          <p:nvPr/>
        </p:nvSpPr>
        <p:spPr>
          <a:xfrm>
            <a:off x="4861976" y="6237312"/>
            <a:ext cx="3973332" cy="338554"/>
          </a:xfrm>
          <a:prstGeom prst="rect">
            <a:avLst/>
          </a:prstGeom>
          <a:noFill/>
        </p:spPr>
        <p:txBody>
          <a:bodyPr wrap="none" rtlCol="0">
            <a:spAutoFit/>
          </a:bodyPr>
          <a:lstStyle/>
          <a:p>
            <a:r>
              <a:rPr lang="en-US" sz="1600" dirty="0" smtClean="0"/>
              <a:t>[Y</a:t>
            </a:r>
            <a:r>
              <a:rPr lang="en-US" sz="1600" dirty="0"/>
              <a:t>. </a:t>
            </a:r>
            <a:r>
              <a:rPr lang="en-US" sz="1600" dirty="0" smtClean="0"/>
              <a:t>Ma+, SPIE’12], [G</a:t>
            </a:r>
            <a:r>
              <a:rPr lang="en-US" sz="1600" dirty="0"/>
              <a:t>. </a:t>
            </a:r>
            <a:r>
              <a:rPr lang="en-US" sz="1600" dirty="0" err="1" smtClean="0"/>
              <a:t>Luk</a:t>
            </a:r>
            <a:r>
              <a:rPr lang="en-US" sz="1600" dirty="0" smtClean="0"/>
              <a:t>-Pat+, SPIE’13]</a:t>
            </a:r>
            <a:endParaRPr lang="en-US" sz="1600" dirty="0"/>
          </a:p>
        </p:txBody>
      </p:sp>
    </p:spTree>
    <p:extLst>
      <p:ext uri="{BB962C8B-B14F-4D97-AF65-F5344CB8AC3E}">
        <p14:creationId xmlns:p14="http://schemas.microsoft.com/office/powerpoint/2010/main" val="4081169502"/>
      </p:ext>
    </p:extLst>
  </p:cSld>
  <p:clrMapOvr>
    <a:masterClrMapping/>
  </p:clrMapOvr>
  <mc:AlternateContent xmlns:mc="http://schemas.openxmlformats.org/markup-compatibility/2006" xmlns:p14="http://schemas.microsoft.com/office/powerpoint/2010/main">
    <mc:Choice Requires="p14">
      <p:transition spd="slow" p14:dur="2000" advTm="74147"/>
    </mc:Choice>
    <mc:Fallback xmlns="">
      <p:transition spd="slow" advTm="7414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Line-end E</a:t>
            </a:r>
            <a:r>
              <a:rPr lang="en-US" dirty="0" smtClean="0"/>
              <a:t>xtension</a:t>
            </a:r>
            <a:endParaRPr lang="en-US" dirty="0"/>
          </a:p>
        </p:txBody>
      </p:sp>
      <p:sp>
        <p:nvSpPr>
          <p:cNvPr id="3" name="内容占位符 2"/>
          <p:cNvSpPr>
            <a:spLocks noGrp="1"/>
          </p:cNvSpPr>
          <p:nvPr>
            <p:ph idx="1"/>
          </p:nvPr>
        </p:nvSpPr>
        <p:spPr/>
        <p:txBody>
          <a:bodyPr/>
          <a:lstStyle/>
          <a:p>
            <a:r>
              <a:rPr lang="en-US" altLang="zh-CN" dirty="0" smtClean="0"/>
              <a:t>To fix hot-spots on trim masks</a:t>
            </a:r>
            <a:endParaRPr lang="en-US" dirty="0"/>
          </a:p>
        </p:txBody>
      </p:sp>
      <p:grpSp>
        <p:nvGrpSpPr>
          <p:cNvPr id="67" name="组合 66"/>
          <p:cNvGrpSpPr/>
          <p:nvPr/>
        </p:nvGrpSpPr>
        <p:grpSpPr>
          <a:xfrm>
            <a:off x="1103557" y="1772816"/>
            <a:ext cx="5383656" cy="4318318"/>
            <a:chOff x="1103557" y="1968062"/>
            <a:chExt cx="5383656" cy="4318318"/>
          </a:xfrm>
        </p:grpSpPr>
        <mc:AlternateContent xmlns:mc="http://schemas.openxmlformats.org/markup-compatibility/2006" xmlns:a14="http://schemas.microsoft.com/office/drawing/2010/main">
          <mc:Choice Requires="a14">
            <p:sp>
              <p:nvSpPr>
                <p:cNvPr id="8" name="TextBox 7"/>
                <p:cNvSpPr txBox="1"/>
                <p:nvPr/>
              </p:nvSpPr>
              <p:spPr>
                <a:xfrm>
                  <a:off x="2528500" y="3601570"/>
                  <a:ext cx="2533771" cy="369332"/>
                </a:xfrm>
                <a:prstGeom prst="rect">
                  <a:avLst/>
                </a:prstGeom>
                <a:noFill/>
              </p:spPr>
              <p:txBody>
                <a:bodyPr wrap="none" rtlCol="0">
                  <a:spAutoFit/>
                </a:bodyPr>
                <a:lstStyle/>
                <a:p>
                  <a:r>
                    <a:rPr lang="en-US" altLang="zh-CN" dirty="0" smtClean="0">
                      <a:latin typeface="Cambria Math" panose="02040503050406030204" pitchFamily="18" charset="0"/>
                      <a:ea typeface="Cambria Math" panose="02040503050406030204" pitchFamily="18" charset="0"/>
                      <a:cs typeface="Times New Roman" pitchFamily="18" charset="0"/>
                    </a:rPr>
                    <a:t>(a) </a:t>
                  </a:r>
                  <a:r>
                    <a:rPr lang="en-US" altLang="zh-CN" i="1" dirty="0">
                      <a:latin typeface="Calibri" panose="020F0502020204030204" pitchFamily="34" charset="0"/>
                      <a:ea typeface="Cambria Math" panose="02040503050406030204" pitchFamily="18" charset="0"/>
                      <a:cs typeface="Times New Roman" pitchFamily="18" charset="0"/>
                    </a:rPr>
                    <a:t>OffTrackOverlap </a:t>
                  </a:r>
                  <a14:m>
                    <m:oMath xmlns:m="http://schemas.openxmlformats.org/officeDocument/2006/math">
                      <m:r>
                        <a:rPr lang="en-US" altLang="zh-CN" i="1">
                          <a:latin typeface="Cambria Math"/>
                          <a:ea typeface="Cambria Math"/>
                          <a:cs typeface="Times New Roman" pitchFamily="18" charset="0"/>
                        </a:rPr>
                        <m:t>≥</m:t>
                      </m:r>
                      <m:sSub>
                        <m:sSubPr>
                          <m:ctrlPr>
                            <a:rPr lang="en-US" altLang="zh-CN" i="1">
                              <a:latin typeface="Cambria Math"/>
                              <a:ea typeface="Cambria Math"/>
                              <a:cs typeface="Times New Roman" pitchFamily="18" charset="0"/>
                            </a:rPr>
                          </m:ctrlPr>
                        </m:sSubPr>
                        <m:e>
                          <m:r>
                            <a:rPr lang="en-US" altLang="zh-CN" i="1">
                              <a:latin typeface="Cambria Math"/>
                              <a:ea typeface="Cambria Math"/>
                              <a:cs typeface="Times New Roman" pitchFamily="18" charset="0"/>
                            </a:rPr>
                            <m:t>𝑙</m:t>
                          </m:r>
                        </m:e>
                        <m:sub>
                          <m:r>
                            <a:rPr lang="en-US" altLang="zh-CN" i="1">
                              <a:latin typeface="Cambria Math"/>
                              <a:ea typeface="Cambria Math"/>
                              <a:cs typeface="Times New Roman" pitchFamily="18" charset="0"/>
                            </a:rPr>
                            <m:t>2</m:t>
                          </m:r>
                        </m:sub>
                      </m:sSub>
                    </m:oMath>
                  </a14:m>
                  <a:endParaRPr lang="zh-CN" altLang="en-US" dirty="0">
                    <a:latin typeface="Cambria Math" panose="02040503050406030204"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28500" y="3601570"/>
                  <a:ext cx="2533771" cy="369332"/>
                </a:xfrm>
                <a:prstGeom prst="rect">
                  <a:avLst/>
                </a:prstGeom>
                <a:blipFill rotWithShape="1">
                  <a:blip r:embed="rId3"/>
                  <a:stretch>
                    <a:fillRect l="-2169" t="-11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55893" y="5917048"/>
                  <a:ext cx="3078984" cy="369332"/>
                </a:xfrm>
                <a:prstGeom prst="rect">
                  <a:avLst/>
                </a:prstGeom>
                <a:noFill/>
              </p:spPr>
              <p:txBody>
                <a:bodyPr wrap="none" rtlCol="0">
                  <a:spAutoFit/>
                </a:bodyPr>
                <a:lstStyle/>
                <a:p>
                  <a:r>
                    <a:rPr lang="en-US" altLang="zh-CN" dirty="0" smtClean="0">
                      <a:latin typeface="Cambria Math" panose="02040503050406030204" pitchFamily="18" charset="0"/>
                      <a:ea typeface="Cambria Math" panose="02040503050406030204" pitchFamily="18" charset="0"/>
                      <a:cs typeface="Times New Roman" pitchFamily="18" charset="0"/>
                    </a:rPr>
                    <a:t>(b) </a:t>
                  </a:r>
                  <a:r>
                    <a:rPr lang="en-US" altLang="zh-CN" i="1" dirty="0">
                      <a:latin typeface="Calibri" panose="020F0502020204030204" pitchFamily="34" charset="0"/>
                      <a:ea typeface="Cambria Math" panose="02040503050406030204" pitchFamily="18" charset="0"/>
                      <a:cs typeface="Times New Roman" pitchFamily="18" charset="0"/>
                    </a:rPr>
                    <a:t>OffTrackoffset</a:t>
                  </a:r>
                  <a:r>
                    <a:rPr lang="en-US" altLang="zh-CN" i="1" dirty="0">
                      <a:latin typeface="Cambria Math" panose="02040503050406030204" pitchFamily="18" charset="0"/>
                      <a:ea typeface="Cambria Math" panose="02040503050406030204" pitchFamily="18" charset="0"/>
                      <a:cs typeface="Times New Roman" pitchFamily="18" charset="0"/>
                    </a:rPr>
                    <a:t> </a:t>
                  </a:r>
                  <a14:m>
                    <m:oMath xmlns:m="http://schemas.openxmlformats.org/officeDocument/2006/math">
                      <m:r>
                        <a:rPr lang="en-US" altLang="zh-CN" i="1">
                          <a:latin typeface="Cambria Math"/>
                          <a:ea typeface="Cambria Math"/>
                          <a:cs typeface="Times New Roman" pitchFamily="18" charset="0"/>
                        </a:rPr>
                        <m:t>≥</m:t>
                      </m:r>
                      <m:sSub>
                        <m:sSubPr>
                          <m:ctrlPr>
                            <a:rPr lang="en-US" altLang="zh-CN" i="1">
                              <a:latin typeface="Cambria Math"/>
                              <a:ea typeface="Cambria Math"/>
                              <a:cs typeface="Times New Roman" pitchFamily="18" charset="0"/>
                            </a:rPr>
                          </m:ctrlPr>
                        </m:sSubPr>
                        <m:e>
                          <m:r>
                            <a:rPr lang="en-US" altLang="zh-CN" i="1">
                              <a:latin typeface="Cambria Math"/>
                              <a:ea typeface="Cambria Math"/>
                              <a:cs typeface="Times New Roman" pitchFamily="18" charset="0"/>
                            </a:rPr>
                            <m:t>𝑙</m:t>
                          </m:r>
                        </m:e>
                        <m:sub>
                          <m:r>
                            <a:rPr lang="en-US" altLang="zh-CN" i="1">
                              <a:latin typeface="Cambria Math"/>
                              <a:ea typeface="Cambria Math"/>
                              <a:cs typeface="Times New Roman" pitchFamily="18" charset="0"/>
                            </a:rPr>
                            <m:t>4</m:t>
                          </m:r>
                        </m:sub>
                      </m:sSub>
                    </m:oMath>
                  </a14:m>
                  <a:r>
                    <a:rPr lang="zh-CN" altLang="en-US" i="1" dirty="0">
                      <a:latin typeface="Cambria Math" panose="02040503050406030204" pitchFamily="18" charset="0"/>
                      <a:cs typeface="Times New Roman" pitchFamily="18" charset="0"/>
                    </a:rPr>
                    <a:t> </a:t>
                  </a:r>
                  <a:r>
                    <a:rPr lang="en-US" altLang="zh-CN" i="1" dirty="0">
                      <a:latin typeface="Cambria Math" panose="02040503050406030204" pitchFamily="18" charset="0"/>
                      <a:cs typeface="Times New Roman" pitchFamily="18" charset="0"/>
                    </a:rPr>
                    <a:t>or </a:t>
                  </a:r>
                  <a14:m>
                    <m:oMath xmlns:m="http://schemas.openxmlformats.org/officeDocument/2006/math">
                      <m:r>
                        <a:rPr lang="en-US" altLang="zh-CN" i="1">
                          <a:latin typeface="Cambria Math"/>
                          <a:ea typeface="Cambria Math"/>
                          <a:cs typeface="Times New Roman" pitchFamily="18" charset="0"/>
                        </a:rPr>
                        <m:t> =0</m:t>
                      </m:r>
                    </m:oMath>
                  </a14:m>
                  <a:endParaRPr lang="zh-CN" altLang="en-US" i="1" dirty="0">
                    <a:latin typeface="Cambria Math" panose="02040503050406030204" pitchFamily="18" charset="0"/>
                    <a:cs typeface="Times New Roman"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55893" y="5917048"/>
                  <a:ext cx="3078984" cy="369332"/>
                </a:xfrm>
                <a:prstGeom prst="rect">
                  <a:avLst/>
                </a:prstGeom>
                <a:blipFill rotWithShape="1">
                  <a:blip r:embed="rId4"/>
                  <a:stretch>
                    <a:fillRect l="-1584" t="-11667" b="-26667"/>
                  </a:stretch>
                </a:blipFill>
              </p:spPr>
              <p:txBody>
                <a:bodyPr/>
                <a:lstStyle/>
                <a:p>
                  <a:r>
                    <a:rPr lang="en-US">
                      <a:noFill/>
                    </a:rPr>
                    <a:t> </a:t>
                  </a:r>
                </a:p>
              </p:txBody>
            </p:sp>
          </mc:Fallback>
        </mc:AlternateContent>
        <p:grpSp>
          <p:nvGrpSpPr>
            <p:cNvPr id="4" name="组合 3"/>
            <p:cNvGrpSpPr/>
            <p:nvPr/>
          </p:nvGrpSpPr>
          <p:grpSpPr>
            <a:xfrm>
              <a:off x="1103557" y="4181722"/>
              <a:ext cx="5383656" cy="1606217"/>
              <a:chOff x="1103557" y="4181722"/>
              <a:chExt cx="5383656" cy="1606217"/>
            </a:xfrm>
          </p:grpSpPr>
          <p:sp>
            <p:nvSpPr>
              <p:cNvPr id="9" name="右箭头 8"/>
              <p:cNvSpPr/>
              <p:nvPr/>
            </p:nvSpPr>
            <p:spPr>
              <a:xfrm>
                <a:off x="3651230" y="4866865"/>
                <a:ext cx="301000" cy="1727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103557" y="4191189"/>
                <a:ext cx="2219877" cy="1587283"/>
                <a:chOff x="35496" y="1312100"/>
                <a:chExt cx="4248472" cy="3633650"/>
              </a:xfrm>
            </p:grpSpPr>
            <p:grpSp>
              <p:nvGrpSpPr>
                <p:cNvPr id="29" name="组合 28"/>
                <p:cNvGrpSpPr/>
                <p:nvPr/>
              </p:nvGrpSpPr>
              <p:grpSpPr>
                <a:xfrm>
                  <a:off x="227768" y="1312100"/>
                  <a:ext cx="3863928" cy="1227238"/>
                  <a:chOff x="-259773" y="2771800"/>
                  <a:chExt cx="3863928" cy="1227238"/>
                </a:xfrm>
              </p:grpSpPr>
              <p:sp>
                <p:nvSpPr>
                  <p:cNvPr id="36" name="矩形 35"/>
                  <p:cNvSpPr/>
                  <p:nvPr/>
                </p:nvSpPr>
                <p:spPr>
                  <a:xfrm>
                    <a:off x="2589187" y="2771801"/>
                    <a:ext cx="1014968" cy="1227237"/>
                  </a:xfrm>
                  <a:prstGeom prst="rect">
                    <a:avLst/>
                  </a:prstGeom>
                  <a:pattFill prst="pct10">
                    <a:fgClr>
                      <a:srgbClr val="FF0000"/>
                    </a:fgClr>
                    <a:bgClr>
                      <a:schemeClr val="bg1"/>
                    </a:bgClr>
                  </a:patt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bwMode="auto">
                  <a:xfrm>
                    <a:off x="-259773" y="2815707"/>
                    <a:ext cx="3580845" cy="381000"/>
                  </a:xfrm>
                  <a:prstGeom prst="rect">
                    <a:avLst/>
                  </a:prstGeom>
                  <a:solidFill>
                    <a:srgbClr val="3366FF"/>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38" name="矩形 37"/>
                  <p:cNvSpPr/>
                  <p:nvPr/>
                </p:nvSpPr>
                <p:spPr bwMode="auto">
                  <a:xfrm>
                    <a:off x="-259773" y="3577707"/>
                    <a:ext cx="3071841" cy="381000"/>
                  </a:xfrm>
                  <a:prstGeom prst="rect">
                    <a:avLst/>
                  </a:prstGeom>
                  <a:solidFill>
                    <a:srgbClr val="3366FF"/>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39" name="矩形 38"/>
                  <p:cNvSpPr/>
                  <p:nvPr/>
                </p:nvSpPr>
                <p:spPr bwMode="auto">
                  <a:xfrm>
                    <a:off x="2956083" y="2869047"/>
                    <a:ext cx="274320" cy="274320"/>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40" name="矩形 39"/>
                  <p:cNvSpPr/>
                  <p:nvPr/>
                </p:nvSpPr>
                <p:spPr bwMode="auto">
                  <a:xfrm>
                    <a:off x="2452027" y="3631045"/>
                    <a:ext cx="274320" cy="274320"/>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41" name="矩形 40"/>
                  <p:cNvSpPr/>
                  <p:nvPr/>
                </p:nvSpPr>
                <p:spPr>
                  <a:xfrm>
                    <a:off x="2585759" y="2771800"/>
                    <a:ext cx="1014968" cy="122723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bwMode="auto">
                  <a:xfrm>
                    <a:off x="-137160" y="3635106"/>
                    <a:ext cx="274320" cy="274320"/>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nvGrpSpPr>
                <p:cNvPr id="30" name="组合 29"/>
                <p:cNvGrpSpPr/>
                <p:nvPr/>
              </p:nvGrpSpPr>
              <p:grpSpPr>
                <a:xfrm>
                  <a:off x="35496" y="3424240"/>
                  <a:ext cx="4248472" cy="1521510"/>
                  <a:chOff x="-108520" y="3788584"/>
                  <a:chExt cx="4248472" cy="1521510"/>
                </a:xfrm>
              </p:grpSpPr>
              <p:sp>
                <p:nvSpPr>
                  <p:cNvPr id="31" name="圆角矩形 30"/>
                  <p:cNvSpPr/>
                  <p:nvPr/>
                </p:nvSpPr>
                <p:spPr bwMode="auto">
                  <a:xfrm>
                    <a:off x="-108520" y="4172074"/>
                    <a:ext cx="4248472" cy="1138020"/>
                  </a:xfrm>
                  <a:prstGeom prst="roundRect">
                    <a:avLst>
                      <a:gd name="adj" fmla="val 34067"/>
                    </a:avLst>
                  </a:prstGeom>
                  <a:solidFill>
                    <a:srgbClr val="FFFFFF">
                      <a:lumMod val="65000"/>
                    </a:srgbClr>
                  </a:solidFill>
                  <a:ln>
                    <a:no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32" name="矩形 31"/>
                  <p:cNvSpPr/>
                  <p:nvPr/>
                </p:nvSpPr>
                <p:spPr bwMode="auto">
                  <a:xfrm>
                    <a:off x="204016" y="3788584"/>
                    <a:ext cx="3580845" cy="381000"/>
                  </a:xfrm>
                  <a:prstGeom prst="rect">
                    <a:avLst/>
                  </a:prstGeom>
                  <a:pattFill prst="wdUpDiag">
                    <a:fgClr>
                      <a:srgbClr val="FFFF00"/>
                    </a:fgClr>
                    <a:bgClr>
                      <a:schemeClr val="bg1"/>
                    </a:bgClr>
                  </a:patt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33" name="矩形 32"/>
                  <p:cNvSpPr/>
                  <p:nvPr/>
                </p:nvSpPr>
                <p:spPr bwMode="auto">
                  <a:xfrm>
                    <a:off x="204016" y="4550584"/>
                    <a:ext cx="3580845" cy="381000"/>
                  </a:xfrm>
                  <a:prstGeom prst="rect">
                    <a:avLst/>
                  </a:prstGeom>
                  <a:solidFill>
                    <a:srgbClr val="92D05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34" name="矩形 55"/>
                  <p:cNvSpPr/>
                  <p:nvPr/>
                </p:nvSpPr>
                <p:spPr bwMode="auto">
                  <a:xfrm>
                    <a:off x="204015" y="3791074"/>
                    <a:ext cx="3589422" cy="1294110"/>
                  </a:xfrm>
                  <a:custGeom>
                    <a:avLst/>
                    <a:gdLst/>
                    <a:ahLst/>
                    <a:cxnLst/>
                    <a:rect l="l" t="t" r="r" b="b"/>
                    <a:pathLst>
                      <a:path w="3589422" h="1294110">
                        <a:moveTo>
                          <a:pt x="8577" y="0"/>
                        </a:moveTo>
                        <a:lnTo>
                          <a:pt x="3589422" y="0"/>
                        </a:lnTo>
                        <a:lnTo>
                          <a:pt x="3589422" y="548640"/>
                        </a:lnTo>
                        <a:lnTo>
                          <a:pt x="3071841" y="548640"/>
                        </a:lnTo>
                        <a:lnTo>
                          <a:pt x="3071841" y="1294110"/>
                        </a:lnTo>
                        <a:lnTo>
                          <a:pt x="0" y="1294110"/>
                        </a:lnTo>
                        <a:lnTo>
                          <a:pt x="0" y="529122"/>
                        </a:lnTo>
                        <a:lnTo>
                          <a:pt x="8577" y="529122"/>
                        </a:lnTo>
                        <a:close/>
                      </a:path>
                    </a:pathLst>
                  </a:cu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35" name="矩形 34"/>
                  <p:cNvSpPr/>
                  <p:nvPr/>
                </p:nvSpPr>
                <p:spPr>
                  <a:xfrm>
                    <a:off x="3037364" y="4221088"/>
                    <a:ext cx="958572" cy="21704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4267336" y="4181722"/>
                <a:ext cx="2219877" cy="1606217"/>
                <a:chOff x="4860032" y="1268760"/>
                <a:chExt cx="4248472" cy="3676990"/>
              </a:xfrm>
            </p:grpSpPr>
            <p:grpSp>
              <p:nvGrpSpPr>
                <p:cNvPr id="17" name="组合 16"/>
                <p:cNvGrpSpPr/>
                <p:nvPr/>
              </p:nvGrpSpPr>
              <p:grpSpPr>
                <a:xfrm>
                  <a:off x="5197677" y="1268760"/>
                  <a:ext cx="3573182" cy="1313919"/>
                  <a:chOff x="4626011" y="2772281"/>
                  <a:chExt cx="3573182" cy="1313919"/>
                </a:xfrm>
              </p:grpSpPr>
              <p:cxnSp>
                <p:nvCxnSpPr>
                  <p:cNvPr id="23" name="直接连接符 22"/>
                  <p:cNvCxnSpPr/>
                  <p:nvPr/>
                </p:nvCxnSpPr>
                <p:spPr>
                  <a:xfrm>
                    <a:off x="8199192" y="2772281"/>
                    <a:ext cx="0" cy="13139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bwMode="auto">
                  <a:xfrm>
                    <a:off x="4626011" y="2830947"/>
                    <a:ext cx="3573182" cy="381000"/>
                  </a:xfrm>
                  <a:prstGeom prst="rect">
                    <a:avLst/>
                  </a:prstGeom>
                  <a:solidFill>
                    <a:srgbClr val="3366FF"/>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5" name="矩形 24"/>
                  <p:cNvSpPr/>
                  <p:nvPr/>
                </p:nvSpPr>
                <p:spPr bwMode="auto">
                  <a:xfrm>
                    <a:off x="4626011" y="3592947"/>
                    <a:ext cx="3573181" cy="381000"/>
                  </a:xfrm>
                  <a:prstGeom prst="rect">
                    <a:avLst/>
                  </a:prstGeom>
                  <a:solidFill>
                    <a:srgbClr val="3366FF"/>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6" name="矩形 25"/>
                  <p:cNvSpPr/>
                  <p:nvPr/>
                </p:nvSpPr>
                <p:spPr bwMode="auto">
                  <a:xfrm>
                    <a:off x="7834204" y="2884285"/>
                    <a:ext cx="274319" cy="274319"/>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7" name="矩形 26"/>
                  <p:cNvSpPr/>
                  <p:nvPr/>
                </p:nvSpPr>
                <p:spPr bwMode="auto">
                  <a:xfrm>
                    <a:off x="7330147" y="3646285"/>
                    <a:ext cx="274320" cy="274320"/>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8" name="矩形 27"/>
                  <p:cNvSpPr/>
                  <p:nvPr/>
                </p:nvSpPr>
                <p:spPr bwMode="auto">
                  <a:xfrm>
                    <a:off x="4716016" y="3661218"/>
                    <a:ext cx="274320" cy="274320"/>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nvGrpSpPr>
                <p:cNvPr id="18" name="组合 17"/>
                <p:cNvGrpSpPr/>
                <p:nvPr/>
              </p:nvGrpSpPr>
              <p:grpSpPr>
                <a:xfrm>
                  <a:off x="4860032" y="3424240"/>
                  <a:ext cx="4248472" cy="1521510"/>
                  <a:chOff x="5076056" y="3760003"/>
                  <a:chExt cx="4248472" cy="1521510"/>
                </a:xfrm>
              </p:grpSpPr>
              <p:sp>
                <p:nvSpPr>
                  <p:cNvPr id="19" name="圆角矩形 18"/>
                  <p:cNvSpPr/>
                  <p:nvPr/>
                </p:nvSpPr>
                <p:spPr bwMode="auto">
                  <a:xfrm>
                    <a:off x="5076056" y="4143493"/>
                    <a:ext cx="4248472" cy="1138020"/>
                  </a:xfrm>
                  <a:prstGeom prst="roundRect">
                    <a:avLst>
                      <a:gd name="adj" fmla="val 34067"/>
                    </a:avLst>
                  </a:prstGeom>
                  <a:solidFill>
                    <a:srgbClr val="FFFFFF">
                      <a:lumMod val="65000"/>
                    </a:srgbClr>
                  </a:solidFill>
                  <a:ln>
                    <a:no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20" name="矩形 19"/>
                  <p:cNvSpPr/>
                  <p:nvPr/>
                </p:nvSpPr>
                <p:spPr bwMode="auto">
                  <a:xfrm>
                    <a:off x="5436096" y="3760003"/>
                    <a:ext cx="3573182" cy="381000"/>
                  </a:xfrm>
                  <a:prstGeom prst="rect">
                    <a:avLst/>
                  </a:prstGeom>
                  <a:pattFill prst="wdUpDiag">
                    <a:fgClr>
                      <a:srgbClr val="FFFF00"/>
                    </a:fgClr>
                    <a:bgClr>
                      <a:schemeClr val="bg1"/>
                    </a:bgClr>
                  </a:patt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1" name="矩形 20"/>
                  <p:cNvSpPr/>
                  <p:nvPr/>
                </p:nvSpPr>
                <p:spPr bwMode="auto">
                  <a:xfrm>
                    <a:off x="5436096" y="4522003"/>
                    <a:ext cx="3573181" cy="381000"/>
                  </a:xfrm>
                  <a:prstGeom prst="rect">
                    <a:avLst/>
                  </a:prstGeom>
                  <a:solidFill>
                    <a:srgbClr val="92D05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22" name="矩形 21"/>
                  <p:cNvSpPr/>
                  <p:nvPr/>
                </p:nvSpPr>
                <p:spPr bwMode="auto">
                  <a:xfrm>
                    <a:off x="5436096" y="3763296"/>
                    <a:ext cx="3573182" cy="1321888"/>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cxnSp>
            <p:nvCxnSpPr>
              <p:cNvPr id="13" name="直接箭头连接符 12"/>
              <p:cNvCxnSpPr>
                <a:stCxn id="35" idx="0"/>
                <a:endCxn id="14" idx="2"/>
              </p:cNvCxnSpPr>
              <p:nvPr/>
            </p:nvCxnSpPr>
            <p:spPr>
              <a:xfrm flipV="1">
                <a:off x="2997752" y="5128942"/>
                <a:ext cx="63510" cy="17382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65773" y="4759610"/>
                <a:ext cx="990977" cy="369332"/>
              </a:xfrm>
              <a:prstGeom prst="rect">
                <a:avLst/>
              </a:prstGeom>
              <a:noFill/>
            </p:spPr>
            <p:txBody>
              <a:bodyPr wrap="none" rtlCol="0">
                <a:spAutoFit/>
              </a:bodyPr>
              <a:lstStyle/>
              <a:p>
                <a:r>
                  <a:rPr lang="en-US" dirty="0" smtClean="0">
                    <a:latin typeface="Calibri" panose="020F0502020204030204" pitchFamily="34" charset="0"/>
                  </a:rPr>
                  <a:t>Hot spot</a:t>
                </a:r>
                <a:endParaRPr lang="en-US" dirty="0">
                  <a:latin typeface="Calibri" panose="020F0502020204030204" pitchFamily="34" charset="0"/>
                </a:endParaRPr>
              </a:p>
            </p:txBody>
          </p:sp>
        </p:grpSp>
        <p:grpSp>
          <p:nvGrpSpPr>
            <p:cNvPr id="66" name="组合 65"/>
            <p:cNvGrpSpPr/>
            <p:nvPr/>
          </p:nvGrpSpPr>
          <p:grpSpPr>
            <a:xfrm>
              <a:off x="1103557" y="1968062"/>
              <a:ext cx="5383656" cy="1580655"/>
              <a:chOff x="1103557" y="1968062"/>
              <a:chExt cx="5383656" cy="1580655"/>
            </a:xfrm>
          </p:grpSpPr>
          <p:sp>
            <p:nvSpPr>
              <p:cNvPr id="5" name="右箭头 4"/>
              <p:cNvSpPr/>
              <p:nvPr/>
            </p:nvSpPr>
            <p:spPr>
              <a:xfrm>
                <a:off x="3651230" y="2640422"/>
                <a:ext cx="301000" cy="1727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103557" y="1968062"/>
                <a:ext cx="2219877" cy="1580655"/>
                <a:chOff x="35496" y="1318617"/>
                <a:chExt cx="4248472" cy="3618475"/>
              </a:xfrm>
            </p:grpSpPr>
            <p:grpSp>
              <p:nvGrpSpPr>
                <p:cNvPr id="53" name="组合 52"/>
                <p:cNvGrpSpPr/>
                <p:nvPr/>
              </p:nvGrpSpPr>
              <p:grpSpPr>
                <a:xfrm>
                  <a:off x="373141" y="1318617"/>
                  <a:ext cx="3573182" cy="1227237"/>
                  <a:chOff x="179512" y="1412776"/>
                  <a:chExt cx="3573182" cy="1227237"/>
                </a:xfrm>
              </p:grpSpPr>
              <p:sp>
                <p:nvSpPr>
                  <p:cNvPr id="60" name="矩形 59"/>
                  <p:cNvSpPr/>
                  <p:nvPr/>
                </p:nvSpPr>
                <p:spPr>
                  <a:xfrm>
                    <a:off x="1839123" y="1412776"/>
                    <a:ext cx="1014968" cy="1227237"/>
                  </a:xfrm>
                  <a:prstGeom prst="rect">
                    <a:avLst/>
                  </a:prstGeom>
                  <a:pattFill prst="pct10">
                    <a:fgClr>
                      <a:srgbClr val="FF0000"/>
                    </a:fgClr>
                    <a:bgClr>
                      <a:schemeClr val="bg1"/>
                    </a:bgClr>
                  </a:patt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bwMode="auto">
                  <a:xfrm>
                    <a:off x="179512" y="1455933"/>
                    <a:ext cx="2281986" cy="381000"/>
                  </a:xfrm>
                  <a:prstGeom prst="rect">
                    <a:avLst/>
                  </a:prstGeom>
                  <a:solidFill>
                    <a:srgbClr val="3366FF"/>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62" name="矩形 61"/>
                  <p:cNvSpPr/>
                  <p:nvPr/>
                </p:nvSpPr>
                <p:spPr bwMode="auto">
                  <a:xfrm>
                    <a:off x="1979711" y="2217933"/>
                    <a:ext cx="1772983" cy="381000"/>
                  </a:xfrm>
                  <a:prstGeom prst="rect">
                    <a:avLst/>
                  </a:prstGeom>
                  <a:solidFill>
                    <a:srgbClr val="3366FF"/>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63" name="矩形 62"/>
                  <p:cNvSpPr/>
                  <p:nvPr/>
                </p:nvSpPr>
                <p:spPr bwMode="auto">
                  <a:xfrm>
                    <a:off x="2105089" y="1507987"/>
                    <a:ext cx="274320" cy="274320"/>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64" name="矩形 63"/>
                  <p:cNvSpPr/>
                  <p:nvPr/>
                </p:nvSpPr>
                <p:spPr bwMode="auto">
                  <a:xfrm>
                    <a:off x="2105089" y="2271274"/>
                    <a:ext cx="274320" cy="274320"/>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65" name="矩形 64"/>
                  <p:cNvSpPr/>
                  <p:nvPr/>
                </p:nvSpPr>
                <p:spPr>
                  <a:xfrm>
                    <a:off x="1835695" y="1412776"/>
                    <a:ext cx="1014968" cy="122723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35496" y="3398533"/>
                  <a:ext cx="4248472" cy="1538559"/>
                  <a:chOff x="-108520" y="3330601"/>
                  <a:chExt cx="4248472" cy="1538559"/>
                </a:xfrm>
              </p:grpSpPr>
              <p:sp>
                <p:nvSpPr>
                  <p:cNvPr id="55" name="圆角矩形 54"/>
                  <p:cNvSpPr/>
                  <p:nvPr/>
                </p:nvSpPr>
                <p:spPr bwMode="auto">
                  <a:xfrm>
                    <a:off x="-108520" y="3731140"/>
                    <a:ext cx="4248472" cy="1138020"/>
                  </a:xfrm>
                  <a:prstGeom prst="roundRect">
                    <a:avLst>
                      <a:gd name="adj" fmla="val 34067"/>
                    </a:avLst>
                  </a:prstGeom>
                  <a:solidFill>
                    <a:srgbClr val="FFFFFF">
                      <a:lumMod val="65000"/>
                    </a:srgbClr>
                  </a:solidFill>
                  <a:ln>
                    <a:no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56" name="矩形 55"/>
                  <p:cNvSpPr/>
                  <p:nvPr/>
                </p:nvSpPr>
                <p:spPr>
                  <a:xfrm>
                    <a:off x="1763688" y="3816455"/>
                    <a:ext cx="1014968" cy="27432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bwMode="auto">
                  <a:xfrm>
                    <a:off x="179513" y="3330601"/>
                    <a:ext cx="2281986" cy="381000"/>
                  </a:xfrm>
                  <a:prstGeom prst="rect">
                    <a:avLst/>
                  </a:prstGeom>
                  <a:pattFill prst="wdUpDiag">
                    <a:fgClr>
                      <a:srgbClr val="FFFF00"/>
                    </a:fgClr>
                    <a:bgClr>
                      <a:schemeClr val="bg1"/>
                    </a:bgClr>
                  </a:patt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58" name="矩形 57"/>
                  <p:cNvSpPr/>
                  <p:nvPr/>
                </p:nvSpPr>
                <p:spPr bwMode="auto">
                  <a:xfrm>
                    <a:off x="179511" y="4112140"/>
                    <a:ext cx="3573183" cy="381000"/>
                  </a:xfrm>
                  <a:prstGeom prst="rect">
                    <a:avLst/>
                  </a:prstGeom>
                  <a:solidFill>
                    <a:srgbClr val="92D05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59" name="矩形 9"/>
                  <p:cNvSpPr/>
                  <p:nvPr/>
                </p:nvSpPr>
                <p:spPr>
                  <a:xfrm>
                    <a:off x="179512" y="3339926"/>
                    <a:ext cx="3600400" cy="1324041"/>
                  </a:xfrm>
                  <a:custGeom>
                    <a:avLst/>
                    <a:gdLst/>
                    <a:ahLst/>
                    <a:cxnLst/>
                    <a:rect l="l" t="t" r="r" b="b"/>
                    <a:pathLst>
                      <a:path w="3600400" h="1324041">
                        <a:moveTo>
                          <a:pt x="0" y="0"/>
                        </a:moveTo>
                        <a:lnTo>
                          <a:pt x="2281986" y="0"/>
                        </a:lnTo>
                        <a:lnTo>
                          <a:pt x="2281986" y="579482"/>
                        </a:lnTo>
                        <a:lnTo>
                          <a:pt x="3600400" y="579482"/>
                        </a:lnTo>
                        <a:lnTo>
                          <a:pt x="3600400" y="1324041"/>
                        </a:lnTo>
                        <a:lnTo>
                          <a:pt x="1827416" y="1324041"/>
                        </a:lnTo>
                        <a:lnTo>
                          <a:pt x="1827416" y="593130"/>
                        </a:lnTo>
                        <a:lnTo>
                          <a:pt x="0" y="593130"/>
                        </a:ln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p:cNvGrpSpPr/>
              <p:nvPr/>
            </p:nvGrpSpPr>
            <p:grpSpPr>
              <a:xfrm>
                <a:off x="4267336" y="1982299"/>
                <a:ext cx="2219877" cy="1552179"/>
                <a:chOff x="4860032" y="1360189"/>
                <a:chExt cx="4248472" cy="3553291"/>
              </a:xfrm>
            </p:grpSpPr>
            <p:grpSp>
              <p:nvGrpSpPr>
                <p:cNvPr id="43" name="组合 42"/>
                <p:cNvGrpSpPr/>
                <p:nvPr/>
              </p:nvGrpSpPr>
              <p:grpSpPr>
                <a:xfrm>
                  <a:off x="5178564" y="1360189"/>
                  <a:ext cx="3611409" cy="1143000"/>
                  <a:chOff x="4588211" y="2765726"/>
                  <a:chExt cx="3611409" cy="1143000"/>
                </a:xfrm>
              </p:grpSpPr>
              <p:sp>
                <p:nvSpPr>
                  <p:cNvPr id="49" name="矩形 48"/>
                  <p:cNvSpPr/>
                  <p:nvPr/>
                </p:nvSpPr>
                <p:spPr bwMode="auto">
                  <a:xfrm>
                    <a:off x="4588211" y="2765726"/>
                    <a:ext cx="2873073" cy="381000"/>
                  </a:xfrm>
                  <a:prstGeom prst="rect">
                    <a:avLst/>
                  </a:prstGeom>
                  <a:solidFill>
                    <a:srgbClr val="3366FF"/>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50" name="矩形 49"/>
                  <p:cNvSpPr/>
                  <p:nvPr/>
                </p:nvSpPr>
                <p:spPr bwMode="auto">
                  <a:xfrm>
                    <a:off x="6041854" y="3527726"/>
                    <a:ext cx="2157766" cy="381000"/>
                  </a:xfrm>
                  <a:prstGeom prst="rect">
                    <a:avLst/>
                  </a:prstGeom>
                  <a:solidFill>
                    <a:srgbClr val="3366FF"/>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51" name="矩形 50"/>
                  <p:cNvSpPr/>
                  <p:nvPr/>
                </p:nvSpPr>
                <p:spPr bwMode="auto">
                  <a:xfrm>
                    <a:off x="6514869" y="2817779"/>
                    <a:ext cx="274320" cy="274320"/>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52" name="矩形 51"/>
                  <p:cNvSpPr/>
                  <p:nvPr/>
                </p:nvSpPr>
                <p:spPr bwMode="auto">
                  <a:xfrm>
                    <a:off x="6514869" y="3581066"/>
                    <a:ext cx="274320" cy="274320"/>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nvGrpSpPr>
                <p:cNvPr id="44" name="组合 43"/>
                <p:cNvGrpSpPr/>
                <p:nvPr/>
              </p:nvGrpSpPr>
              <p:grpSpPr>
                <a:xfrm>
                  <a:off x="4860032" y="3394460"/>
                  <a:ext cx="4248472" cy="1519020"/>
                  <a:chOff x="5034547" y="3780713"/>
                  <a:chExt cx="4248472" cy="1519020"/>
                </a:xfrm>
              </p:grpSpPr>
              <p:sp>
                <p:nvSpPr>
                  <p:cNvPr id="45" name="圆角矩形 44"/>
                  <p:cNvSpPr/>
                  <p:nvPr/>
                </p:nvSpPr>
                <p:spPr bwMode="auto">
                  <a:xfrm>
                    <a:off x="5034547" y="4161713"/>
                    <a:ext cx="4248472" cy="1138020"/>
                  </a:xfrm>
                  <a:prstGeom prst="roundRect">
                    <a:avLst>
                      <a:gd name="adj" fmla="val 34067"/>
                    </a:avLst>
                  </a:prstGeom>
                  <a:solidFill>
                    <a:srgbClr val="FFFFFF">
                      <a:lumMod val="65000"/>
                    </a:srgbClr>
                  </a:solidFill>
                  <a:ln>
                    <a:noFill/>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46" name="矩形 45"/>
                  <p:cNvSpPr/>
                  <p:nvPr/>
                </p:nvSpPr>
                <p:spPr bwMode="auto">
                  <a:xfrm>
                    <a:off x="5353079" y="3780713"/>
                    <a:ext cx="2873073" cy="381000"/>
                  </a:xfrm>
                  <a:prstGeom prst="rect">
                    <a:avLst/>
                  </a:prstGeom>
                  <a:pattFill prst="wdUpDiag">
                    <a:fgClr>
                      <a:srgbClr val="FFFF00"/>
                    </a:fgClr>
                    <a:bgClr>
                      <a:schemeClr val="bg1"/>
                    </a:bgClr>
                  </a:patt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47" name="矩形 46"/>
                  <p:cNvSpPr/>
                  <p:nvPr/>
                </p:nvSpPr>
                <p:spPr bwMode="auto">
                  <a:xfrm>
                    <a:off x="5353079" y="4542713"/>
                    <a:ext cx="3611409" cy="381000"/>
                  </a:xfrm>
                  <a:prstGeom prst="rect">
                    <a:avLst/>
                  </a:prstGeom>
                  <a:solidFill>
                    <a:srgbClr val="92D05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48" name="矩形 14"/>
                  <p:cNvSpPr/>
                  <p:nvPr/>
                </p:nvSpPr>
                <p:spPr>
                  <a:xfrm>
                    <a:off x="5353079" y="3787834"/>
                    <a:ext cx="3611409" cy="1297350"/>
                  </a:xfrm>
                  <a:custGeom>
                    <a:avLst/>
                    <a:gdLst/>
                    <a:ahLst/>
                    <a:cxnLst/>
                    <a:rect l="l" t="t" r="r" b="b"/>
                    <a:pathLst>
                      <a:path w="3611409" h="1297350">
                        <a:moveTo>
                          <a:pt x="0" y="0"/>
                        </a:moveTo>
                        <a:lnTo>
                          <a:pt x="2873073" y="0"/>
                        </a:lnTo>
                        <a:lnTo>
                          <a:pt x="2873073" y="514806"/>
                        </a:lnTo>
                        <a:lnTo>
                          <a:pt x="3611409" y="514806"/>
                        </a:lnTo>
                        <a:lnTo>
                          <a:pt x="3611409" y="1297350"/>
                        </a:lnTo>
                        <a:lnTo>
                          <a:pt x="1453643" y="1297350"/>
                        </a:lnTo>
                        <a:lnTo>
                          <a:pt x="1453643" y="548640"/>
                        </a:lnTo>
                        <a:lnTo>
                          <a:pt x="0" y="54864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5" name="直接箭头连接符 14"/>
              <p:cNvCxnSpPr>
                <a:endCxn id="16" idx="2"/>
              </p:cNvCxnSpPr>
              <p:nvPr/>
            </p:nvCxnSpPr>
            <p:spPr>
              <a:xfrm flipV="1">
                <a:off x="2620969" y="2940676"/>
                <a:ext cx="369542" cy="19164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95022" y="2571344"/>
                <a:ext cx="990977" cy="369332"/>
              </a:xfrm>
              <a:prstGeom prst="rect">
                <a:avLst/>
              </a:prstGeom>
              <a:noFill/>
            </p:spPr>
            <p:txBody>
              <a:bodyPr wrap="none" rtlCol="0">
                <a:spAutoFit/>
              </a:bodyPr>
              <a:lstStyle/>
              <a:p>
                <a:r>
                  <a:rPr lang="en-US" dirty="0" smtClean="0">
                    <a:latin typeface="Calibri" panose="020F0502020204030204" pitchFamily="34" charset="0"/>
                  </a:rPr>
                  <a:t>Hot spot</a:t>
                </a:r>
                <a:endParaRPr lang="en-US" dirty="0">
                  <a:latin typeface="Calibri" panose="020F0502020204030204" pitchFamily="34" charset="0"/>
                </a:endParaRPr>
              </a:p>
            </p:txBody>
          </p:sp>
        </p:grpSp>
      </p:grpSp>
      <p:grpSp>
        <p:nvGrpSpPr>
          <p:cNvPr id="97" name="组合 96"/>
          <p:cNvGrpSpPr/>
          <p:nvPr/>
        </p:nvGrpSpPr>
        <p:grpSpPr>
          <a:xfrm>
            <a:off x="7212404" y="3034373"/>
            <a:ext cx="1464052" cy="2511078"/>
            <a:chOff x="7020271" y="3844306"/>
            <a:chExt cx="1464052" cy="2511078"/>
          </a:xfrm>
        </p:grpSpPr>
        <p:grpSp>
          <p:nvGrpSpPr>
            <p:cNvPr id="78" name="组合 77"/>
            <p:cNvGrpSpPr/>
            <p:nvPr/>
          </p:nvGrpSpPr>
          <p:grpSpPr>
            <a:xfrm>
              <a:off x="7020271" y="4907555"/>
              <a:ext cx="1464052" cy="369332"/>
              <a:chOff x="4860032" y="5877273"/>
              <a:chExt cx="1967223" cy="496265"/>
            </a:xfrm>
          </p:grpSpPr>
          <p:sp>
            <p:nvSpPr>
              <p:cNvPr id="79" name="矩形 78"/>
              <p:cNvSpPr/>
              <p:nvPr/>
            </p:nvSpPr>
            <p:spPr bwMode="auto">
              <a:xfrm>
                <a:off x="4860032" y="6000567"/>
                <a:ext cx="398785" cy="215075"/>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80" name="TextBox 79"/>
              <p:cNvSpPr txBox="1"/>
              <p:nvPr/>
            </p:nvSpPr>
            <p:spPr>
              <a:xfrm>
                <a:off x="5275823" y="5877273"/>
                <a:ext cx="1551432" cy="496265"/>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Trim Mask</a:t>
                </a:r>
                <a:endParaRPr lang="zh-CN" altLang="en-US" dirty="0">
                  <a:latin typeface="Calibri" panose="020F0502020204030204" pitchFamily="34" charset="0"/>
                  <a:cs typeface="Times New Roman" pitchFamily="18" charset="0"/>
                </a:endParaRPr>
              </a:p>
            </p:txBody>
          </p:sp>
        </p:grpSp>
        <p:grpSp>
          <p:nvGrpSpPr>
            <p:cNvPr id="81" name="组合 80"/>
            <p:cNvGrpSpPr/>
            <p:nvPr/>
          </p:nvGrpSpPr>
          <p:grpSpPr>
            <a:xfrm>
              <a:off x="7020272" y="5446804"/>
              <a:ext cx="1463090" cy="369332"/>
              <a:chOff x="899592" y="5877273"/>
              <a:chExt cx="1965931" cy="496265"/>
            </a:xfrm>
          </p:grpSpPr>
          <p:sp>
            <p:nvSpPr>
              <p:cNvPr id="82" name="矩形 81"/>
              <p:cNvSpPr/>
              <p:nvPr/>
            </p:nvSpPr>
            <p:spPr bwMode="auto">
              <a:xfrm>
                <a:off x="899592" y="6000567"/>
                <a:ext cx="398785" cy="215075"/>
              </a:xfrm>
              <a:prstGeom prst="rect">
                <a:avLst/>
              </a:prstGeom>
              <a:pattFill prst="wdUpDiag">
                <a:fgClr>
                  <a:srgbClr val="FFFF66"/>
                </a:fgClr>
                <a:bgClr>
                  <a:schemeClr val="bg1"/>
                </a:bgClr>
              </a:patt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83" name="TextBox 82"/>
              <p:cNvSpPr txBox="1"/>
              <p:nvPr/>
            </p:nvSpPr>
            <p:spPr>
              <a:xfrm>
                <a:off x="1315383" y="5877273"/>
                <a:ext cx="1550140" cy="496265"/>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Sub-Metal</a:t>
                </a:r>
                <a:endParaRPr lang="zh-CN" altLang="en-US" dirty="0">
                  <a:latin typeface="Calibri" panose="020F0502020204030204" pitchFamily="34" charset="0"/>
                  <a:cs typeface="Times New Roman" pitchFamily="18" charset="0"/>
                </a:endParaRPr>
              </a:p>
            </p:txBody>
          </p:sp>
        </p:grpSp>
        <p:grpSp>
          <p:nvGrpSpPr>
            <p:cNvPr id="84" name="组合 83"/>
            <p:cNvGrpSpPr/>
            <p:nvPr/>
          </p:nvGrpSpPr>
          <p:grpSpPr>
            <a:xfrm>
              <a:off x="7020272" y="4375932"/>
              <a:ext cx="1309267" cy="369332"/>
              <a:chOff x="899592" y="5241109"/>
              <a:chExt cx="1759242" cy="496265"/>
            </a:xfrm>
          </p:grpSpPr>
          <p:sp>
            <p:nvSpPr>
              <p:cNvPr id="85" name="矩形 84"/>
              <p:cNvSpPr/>
              <p:nvPr/>
            </p:nvSpPr>
            <p:spPr bwMode="auto">
              <a:xfrm>
                <a:off x="899592" y="5364403"/>
                <a:ext cx="398785" cy="215075"/>
              </a:xfrm>
              <a:prstGeom prst="rect">
                <a:avLst/>
              </a:prstGeom>
              <a:solidFill>
                <a:srgbClr val="92D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86" name="TextBox 85"/>
              <p:cNvSpPr txBox="1"/>
              <p:nvPr/>
            </p:nvSpPr>
            <p:spPr>
              <a:xfrm>
                <a:off x="1339939" y="5241109"/>
                <a:ext cx="1318895" cy="496265"/>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Mandrel</a:t>
                </a:r>
                <a:endParaRPr lang="zh-CN" altLang="en-US" dirty="0">
                  <a:latin typeface="Calibri" panose="020F0502020204030204" pitchFamily="34" charset="0"/>
                  <a:cs typeface="Times New Roman" pitchFamily="18" charset="0"/>
                </a:endParaRPr>
              </a:p>
            </p:txBody>
          </p:sp>
        </p:grpSp>
        <p:grpSp>
          <p:nvGrpSpPr>
            <p:cNvPr id="87" name="组合 86"/>
            <p:cNvGrpSpPr/>
            <p:nvPr/>
          </p:nvGrpSpPr>
          <p:grpSpPr>
            <a:xfrm>
              <a:off x="7020271" y="5986052"/>
              <a:ext cx="1125691" cy="369332"/>
              <a:chOff x="4860032" y="5877273"/>
              <a:chExt cx="1512573" cy="496265"/>
            </a:xfrm>
          </p:grpSpPr>
          <p:sp>
            <p:nvSpPr>
              <p:cNvPr id="88" name="矩形 87"/>
              <p:cNvSpPr/>
              <p:nvPr/>
            </p:nvSpPr>
            <p:spPr bwMode="auto">
              <a:xfrm>
                <a:off x="4860032" y="6000567"/>
                <a:ext cx="398785" cy="215075"/>
              </a:xfrm>
              <a:prstGeom prst="rect">
                <a:avLst/>
              </a:prstGeom>
              <a:solidFill>
                <a:schemeClr val="bg1">
                  <a:lumMod val="85000"/>
                </a:schemeClr>
              </a:solidFill>
              <a:ln w="25400">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sp>
            <p:nvSpPr>
              <p:cNvPr id="89" name="TextBox 88"/>
              <p:cNvSpPr txBox="1"/>
              <p:nvPr/>
            </p:nvSpPr>
            <p:spPr>
              <a:xfrm>
                <a:off x="5275825" y="5877273"/>
                <a:ext cx="1096780" cy="496265"/>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Spacer</a:t>
                </a:r>
                <a:endParaRPr lang="zh-CN" altLang="en-US" dirty="0">
                  <a:latin typeface="Calibri" panose="020F0502020204030204" pitchFamily="34" charset="0"/>
                  <a:cs typeface="Times New Roman" pitchFamily="18" charset="0"/>
                </a:endParaRPr>
              </a:p>
            </p:txBody>
          </p:sp>
        </p:grpSp>
        <p:grpSp>
          <p:nvGrpSpPr>
            <p:cNvPr id="96" name="组合 95"/>
            <p:cNvGrpSpPr/>
            <p:nvPr/>
          </p:nvGrpSpPr>
          <p:grpSpPr>
            <a:xfrm>
              <a:off x="7020272" y="3844306"/>
              <a:ext cx="980643" cy="369332"/>
              <a:chOff x="7034515" y="4125550"/>
              <a:chExt cx="980643" cy="369332"/>
            </a:xfrm>
          </p:grpSpPr>
          <p:sp>
            <p:nvSpPr>
              <p:cNvPr id="92" name="TextBox 91"/>
              <p:cNvSpPr txBox="1"/>
              <p:nvPr/>
            </p:nvSpPr>
            <p:spPr>
              <a:xfrm>
                <a:off x="7347988" y="4125550"/>
                <a:ext cx="667170" cy="369332"/>
              </a:xfrm>
              <a:prstGeom prst="rect">
                <a:avLst/>
              </a:prstGeom>
              <a:noFill/>
            </p:spPr>
            <p:txBody>
              <a:bodyPr wrap="none" rtlCol="0">
                <a:spAutoFit/>
              </a:bodyPr>
              <a:lstStyle/>
              <a:p>
                <a:r>
                  <a:rPr lang="en-US" altLang="zh-CN" dirty="0" smtClean="0">
                    <a:latin typeface="Calibri" panose="020F0502020204030204" pitchFamily="34" charset="0"/>
                    <a:cs typeface="Times New Roman" pitchFamily="18" charset="0"/>
                  </a:rPr>
                  <a:t>Via-1</a:t>
                </a:r>
                <a:endParaRPr lang="zh-CN" altLang="en-US" dirty="0">
                  <a:latin typeface="Calibri" panose="020F0502020204030204" pitchFamily="34" charset="0"/>
                  <a:cs typeface="Times New Roman" pitchFamily="18" charset="0"/>
                </a:endParaRPr>
              </a:p>
            </p:txBody>
          </p:sp>
          <p:sp>
            <p:nvSpPr>
              <p:cNvPr id="93" name="矩形 92"/>
              <p:cNvSpPr/>
              <p:nvPr/>
            </p:nvSpPr>
            <p:spPr bwMode="auto">
              <a:xfrm>
                <a:off x="7034515" y="4244605"/>
                <a:ext cx="295200" cy="162000"/>
              </a:xfrm>
              <a:prstGeom prst="rect">
                <a:avLst/>
              </a:prstGeom>
              <a:solidFill>
                <a:srgbClr val="00FF00"/>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z="2000">
                  <a:latin typeface="Arial" charset="0"/>
                  <a:cs typeface="Arial" charset="0"/>
                </a:endParaRPr>
              </a:p>
            </p:txBody>
          </p:sp>
        </p:grpSp>
      </p:grpSp>
    </p:spTree>
    <p:extLst>
      <p:ext uri="{BB962C8B-B14F-4D97-AF65-F5344CB8AC3E}">
        <p14:creationId xmlns:p14="http://schemas.microsoft.com/office/powerpoint/2010/main" val="3573936410"/>
      </p:ext>
    </p:extLst>
  </p:cSld>
  <p:clrMapOvr>
    <a:masterClrMapping/>
  </p:clrMapOvr>
  <mc:AlternateContent xmlns:mc="http://schemas.openxmlformats.org/markup-compatibility/2006" xmlns:p14="http://schemas.microsoft.com/office/powerpoint/2010/main">
    <mc:Choice Requires="p14">
      <p:transition spd="slow" p14:dur="2000" advTm="57489"/>
    </mc:Choice>
    <mc:Fallback xmlns="">
      <p:transition spd="slow" advTm="5748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Previous Work </a:t>
            </a:r>
            <a:r>
              <a:rPr lang="en-US" altLang="zh-CN" dirty="0"/>
              <a:t>on SADP</a:t>
            </a:r>
          </a:p>
        </p:txBody>
      </p:sp>
      <p:sp>
        <p:nvSpPr>
          <p:cNvPr id="3" name="内容占位符 2"/>
          <p:cNvSpPr>
            <a:spLocks noGrp="1"/>
          </p:cNvSpPr>
          <p:nvPr>
            <p:ph idx="1"/>
          </p:nvPr>
        </p:nvSpPr>
        <p:spPr>
          <a:xfrm>
            <a:off x="400050" y="1052736"/>
            <a:ext cx="8377238" cy="5221064"/>
          </a:xfrm>
        </p:spPr>
        <p:txBody>
          <a:bodyPr/>
          <a:lstStyle/>
          <a:p>
            <a:r>
              <a:rPr lang="en-US" dirty="0" smtClean="0"/>
              <a:t>SADP </a:t>
            </a:r>
            <a:r>
              <a:rPr lang="en-US" altLang="zh-CN" dirty="0" smtClean="0"/>
              <a:t>layout decomposition</a:t>
            </a:r>
            <a:endParaRPr lang="en-US" dirty="0" smtClean="0"/>
          </a:p>
          <a:p>
            <a:pPr lvl="1"/>
            <a:r>
              <a:rPr lang="en-US" dirty="0" smtClean="0"/>
              <a:t>[H. Zhang+, DAC’11], [Y. Ban+, DAC’11]</a:t>
            </a:r>
          </a:p>
          <a:p>
            <a:pPr lvl="1"/>
            <a:r>
              <a:rPr lang="en-US" dirty="0" smtClean="0"/>
              <a:t>[Z. Xiao+, ISPD’12]</a:t>
            </a:r>
          </a:p>
          <a:p>
            <a:pPr lvl="1"/>
            <a:endParaRPr lang="en-US" dirty="0" smtClean="0"/>
          </a:p>
          <a:p>
            <a:r>
              <a:rPr lang="en-US" dirty="0" smtClean="0"/>
              <a:t>SADP-aware routing</a:t>
            </a:r>
            <a:endParaRPr lang="en-US" dirty="0" smtClean="0"/>
          </a:p>
          <a:p>
            <a:pPr lvl="1"/>
            <a:r>
              <a:rPr lang="en-US" dirty="0" smtClean="0"/>
              <a:t>[M</a:t>
            </a:r>
            <a:r>
              <a:rPr lang="en-US" dirty="0"/>
              <a:t>. </a:t>
            </a:r>
            <a:r>
              <a:rPr lang="en-US" dirty="0" err="1" smtClean="0"/>
              <a:t>Mirsaeedi</a:t>
            </a:r>
            <a:r>
              <a:rPr lang="en-US" dirty="0" smtClean="0"/>
              <a:t>+, SPIE’11], [J.-R. Gao+, ISPD’12]</a:t>
            </a:r>
          </a:p>
          <a:p>
            <a:pPr lvl="1"/>
            <a:r>
              <a:rPr lang="en-US" dirty="0" smtClean="0"/>
              <a:t>[C</a:t>
            </a:r>
            <a:r>
              <a:rPr lang="en-US" dirty="0"/>
              <a:t>. </a:t>
            </a:r>
            <a:r>
              <a:rPr lang="en-US" dirty="0" smtClean="0"/>
              <a:t>Kodama+, ASPDAC’13], [Y. Du+, DAC’13]</a:t>
            </a:r>
          </a:p>
          <a:p>
            <a:endParaRPr lang="en-US" dirty="0" smtClean="0">
              <a:solidFill>
                <a:srgbClr val="FF0000"/>
              </a:solidFill>
            </a:endParaRPr>
          </a:p>
          <a:p>
            <a:r>
              <a:rPr lang="en-US" dirty="0" smtClean="0">
                <a:solidFill>
                  <a:srgbClr val="FF0000"/>
                </a:solidFill>
              </a:rPr>
              <a:t>However, not much on standard cell pin access which is very challenging (Keynote by Dr. Aitken)</a:t>
            </a:r>
          </a:p>
        </p:txBody>
      </p:sp>
    </p:spTree>
    <p:extLst>
      <p:ext uri="{BB962C8B-B14F-4D97-AF65-F5344CB8AC3E}">
        <p14:creationId xmlns:p14="http://schemas.microsoft.com/office/powerpoint/2010/main" val="3867174559"/>
      </p:ext>
    </p:extLst>
  </p:cSld>
  <p:clrMapOvr>
    <a:masterClrMapping/>
  </p:clrMapOvr>
  <mc:AlternateContent xmlns:mc="http://schemas.openxmlformats.org/markup-compatibility/2006" xmlns:p14="http://schemas.microsoft.com/office/powerpoint/2010/main">
    <mc:Choice Requires="p14">
      <p:transition spd="slow" p14:dur="2000" advTm="66870"/>
    </mc:Choice>
    <mc:Fallback xmlns="">
      <p:transition spd="slow" advTm="6687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1|6.7|0.9|1.5|3.2|1.6|11.2|2.2|1.2"/>
</p:tagLst>
</file>

<file path=ppt/theme/theme1.xml><?xml version="1.0" encoding="utf-8"?>
<a:theme xmlns:a="http://schemas.openxmlformats.org/drawingml/2006/main" name="taoluo_techon07_3">
  <a:themeElements>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oluo_techon07_3">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oluo_techon07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oluo_techon07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oluo_techon07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oluo_techon07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oluo_techon07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oluo_techon07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oluo_techon07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oluo_techon07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oluo_techon07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oluo_techon07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oluo_techon07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RM_Confidential_2007_0409[2]">
  <a:themeElements>
    <a:clrScheme name="ARM_Cust1">
      <a:dk1>
        <a:srgbClr val="000000"/>
      </a:dk1>
      <a:lt1>
        <a:srgbClr val="FFFFFF"/>
      </a:lt1>
      <a:dk2>
        <a:srgbClr val="D93D89"/>
      </a:dk2>
      <a:lt2>
        <a:srgbClr val="FAA61A"/>
      </a:lt2>
      <a:accent1>
        <a:srgbClr val="128CAB"/>
      </a:accent1>
      <a:accent2>
        <a:srgbClr val="911B1D"/>
      </a:accent2>
      <a:accent3>
        <a:srgbClr val="FFFFFF"/>
      </a:accent3>
      <a:accent4>
        <a:srgbClr val="000000"/>
      </a:accent4>
      <a:accent5>
        <a:srgbClr val="AAC5D2"/>
      </a:accent5>
      <a:accent6>
        <a:srgbClr val="831719"/>
      </a:accent6>
      <a:hlink>
        <a:srgbClr val="128CAB"/>
      </a:hlink>
      <a:folHlink>
        <a:srgbClr val="9A8B7C"/>
      </a:folHlink>
    </a:clrScheme>
    <a:fontScheme name="ARM_CONF_2009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rgbClr val="000000"/>
            </a:solidFill>
            <a:effectLst/>
            <a:latin typeface="Arial" charset="0"/>
            <a:ea typeface="MS PGothic" pitchFamily="34"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rgbClr val="000000"/>
            </a:solidFill>
            <a:effectLst/>
            <a:latin typeface="Arial" charset="0"/>
            <a:ea typeface="MS PGothic" pitchFamily="34" charset="-128"/>
          </a:defRPr>
        </a:defPPr>
      </a:lstStyle>
    </a:lnDef>
  </a:objectDefaults>
  <a:extraClrSchemeLst>
    <a:extraClrScheme>
      <a:clrScheme name="ARM_CONF_2009b 1">
        <a:dk1>
          <a:srgbClr val="000000"/>
        </a:dk1>
        <a:lt1>
          <a:srgbClr val="FFFFFF"/>
        </a:lt1>
        <a:dk2>
          <a:srgbClr val="D93D89"/>
        </a:dk2>
        <a:lt2>
          <a:srgbClr val="FAA61A"/>
        </a:lt2>
        <a:accent1>
          <a:srgbClr val="128CAB"/>
        </a:accent1>
        <a:accent2>
          <a:srgbClr val="911B1D"/>
        </a:accent2>
        <a:accent3>
          <a:srgbClr val="FFFFFF"/>
        </a:accent3>
        <a:accent4>
          <a:srgbClr val="000000"/>
        </a:accent4>
        <a:accent5>
          <a:srgbClr val="AAC5D2"/>
        </a:accent5>
        <a:accent6>
          <a:srgbClr val="831719"/>
        </a:accent6>
        <a:hlink>
          <a:srgbClr val="9FB43B"/>
        </a:hlink>
        <a:folHlink>
          <a:srgbClr val="9A8B7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aoluo_techon07_3">
  <a:themeElements>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oluo_techon07_3">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oluo_techon07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oluo_techon07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oluo_techon07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oluo_techon07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oluo_techon07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oluo_techon07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oluo_techon07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oluo_techon07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oluo_techon07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oluo_techon07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oluo_techon07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utda_template</Template>
  <TotalTime>5992</TotalTime>
  <Words>3785</Words>
  <Application>Microsoft Office PowerPoint</Application>
  <PresentationFormat>全屏显示(4:3)</PresentationFormat>
  <Paragraphs>479</Paragraphs>
  <Slides>37</Slides>
  <Notes>28</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37</vt:i4>
      </vt:variant>
    </vt:vector>
  </HeadingPairs>
  <TitlesOfParts>
    <vt:vector size="41" baseType="lpstr">
      <vt:lpstr>taoluo_techon07_3</vt:lpstr>
      <vt:lpstr>ARM_Confidential_2007_0409[2]</vt:lpstr>
      <vt:lpstr>1_taoluo_techon07_3</vt:lpstr>
      <vt:lpstr>Image</vt:lpstr>
      <vt:lpstr>Self-Aligned Double Patterning Aware Pin Access and Standard Cell Layout Co-Optimization</vt:lpstr>
      <vt:lpstr>Outline</vt:lpstr>
      <vt:lpstr>Need of Double Patterning</vt:lpstr>
      <vt:lpstr>Two Kinds of DPL</vt:lpstr>
      <vt:lpstr>SADP Layout Decomposition</vt:lpstr>
      <vt:lpstr>Recap: Trim Mask is Single Patterned</vt:lpstr>
      <vt:lpstr>SADP-specific Design Rules</vt:lpstr>
      <vt:lpstr>Line-end Extension</vt:lpstr>
      <vt:lpstr>Previous Work on SADP</vt:lpstr>
      <vt:lpstr>Our Contributions</vt:lpstr>
      <vt:lpstr>Outline</vt:lpstr>
      <vt:lpstr>Standard Cell Pin access</vt:lpstr>
      <vt:lpstr>Pin Access and Std-Cell Layout Co-Opt (PICO)</vt:lpstr>
      <vt:lpstr>Proposed Solution</vt:lpstr>
      <vt:lpstr>Backtracking for all Hit Points</vt:lpstr>
      <vt:lpstr>Pin Access Optimization (PAO)</vt:lpstr>
      <vt:lpstr>Mathematical Formulation</vt:lpstr>
      <vt:lpstr>Mathematical Formulation – cont’d</vt:lpstr>
      <vt:lpstr>Mathematical Formulation – cont’d</vt:lpstr>
      <vt:lpstr>MILP Formulation (PAO)</vt:lpstr>
      <vt:lpstr>Recap of the Overall Flow</vt:lpstr>
      <vt:lpstr>Experimental Results </vt:lpstr>
      <vt:lpstr>Experimental Results </vt:lpstr>
      <vt:lpstr>Experimental Results</vt:lpstr>
      <vt:lpstr>Experimental Results</vt:lpstr>
      <vt:lpstr>Experimental Results – Run Time</vt:lpstr>
      <vt:lpstr>Summary &amp; Future Work</vt:lpstr>
      <vt:lpstr>PowerPoint 演示文稿</vt:lpstr>
      <vt:lpstr>Proposed Solutions</vt:lpstr>
      <vt:lpstr>Proposed solution</vt:lpstr>
      <vt:lpstr>SADP-Aware Layout Design</vt:lpstr>
      <vt:lpstr>SADP-Aware Layout Design</vt:lpstr>
      <vt:lpstr>SADP-Aware Layout Design</vt:lpstr>
      <vt:lpstr>SADP-Aware Layout Design</vt:lpstr>
      <vt:lpstr>SADP-Aware Layout Design</vt:lpstr>
      <vt:lpstr>SADP-Aware Layout Design</vt:lpstr>
      <vt:lpstr>Pin Access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SADP-Aware Pin Access Design for Std-Cell Library</dc:title>
  <dc:creator>Xiaoqing</dc:creator>
  <cp:lastModifiedBy>Xiaoqing Xu</cp:lastModifiedBy>
  <cp:revision>463</cp:revision>
  <dcterms:created xsi:type="dcterms:W3CDTF">2013-07-18T16:53:48Z</dcterms:created>
  <dcterms:modified xsi:type="dcterms:W3CDTF">2014-04-01T19:29:34Z</dcterms:modified>
</cp:coreProperties>
</file>