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57" r:id="rId3"/>
    <p:sldId id="291" r:id="rId4"/>
    <p:sldId id="258" r:id="rId5"/>
    <p:sldId id="292" r:id="rId6"/>
    <p:sldId id="259" r:id="rId7"/>
    <p:sldId id="260" r:id="rId8"/>
    <p:sldId id="261" r:id="rId9"/>
    <p:sldId id="262" r:id="rId10"/>
    <p:sldId id="293" r:id="rId11"/>
    <p:sldId id="278" r:id="rId12"/>
    <p:sldId id="294" r:id="rId13"/>
    <p:sldId id="264" r:id="rId14"/>
    <p:sldId id="279" r:id="rId15"/>
    <p:sldId id="280" r:id="rId16"/>
    <p:sldId id="290" r:id="rId17"/>
    <p:sldId id="300" r:id="rId18"/>
    <p:sldId id="269" r:id="rId19"/>
    <p:sldId id="287" r:id="rId20"/>
    <p:sldId id="289" r:id="rId21"/>
    <p:sldId id="295" r:id="rId22"/>
    <p:sldId id="270" r:id="rId23"/>
    <p:sldId id="283" r:id="rId24"/>
    <p:sldId id="285" r:id="rId25"/>
    <p:sldId id="286" r:id="rId26"/>
    <p:sldId id="271" r:id="rId27"/>
    <p:sldId id="297" r:id="rId28"/>
    <p:sldId id="272" r:id="rId29"/>
    <p:sldId id="273" r:id="rId30"/>
    <p:sldId id="275" r:id="rId31"/>
    <p:sldId id="298" r:id="rId32"/>
    <p:sldId id="276" r:id="rId33"/>
    <p:sldId id="299" r:id="rId34"/>
  </p:sldIdLst>
  <p:sldSz cx="9144000" cy="6858000" type="screen4x3"/>
  <p:notesSz cx="10234613" cy="7099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69767" autoAdjust="0"/>
  </p:normalViewPr>
  <p:slideViewPr>
    <p:cSldViewPr>
      <p:cViewPr varScale="1">
        <p:scale>
          <a:sx n="81" d="100"/>
          <a:sy n="81" d="100"/>
        </p:scale>
        <p:origin x="249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4434999" cy="356198"/>
          </a:xfrm>
          <a:prstGeom prst="rect">
            <a:avLst/>
          </a:prstGeom>
        </p:spPr>
        <p:txBody>
          <a:bodyPr vert="horz" lIns="94759" tIns="47380" rIns="94759" bIns="47380" rtlCol="0"/>
          <a:lstStyle>
            <a:lvl1pPr algn="l">
              <a:defRPr sz="1200"/>
            </a:lvl1pPr>
          </a:lstStyle>
          <a:p>
            <a:endParaRPr lang="zh-TW" altLang="en-US"/>
          </a:p>
        </p:txBody>
      </p:sp>
      <p:sp>
        <p:nvSpPr>
          <p:cNvPr id="3" name="日期版面配置區 2"/>
          <p:cNvSpPr>
            <a:spLocks noGrp="1"/>
          </p:cNvSpPr>
          <p:nvPr>
            <p:ph type="dt" sz="quarter" idx="1"/>
          </p:nvPr>
        </p:nvSpPr>
        <p:spPr>
          <a:xfrm>
            <a:off x="5797247" y="1"/>
            <a:ext cx="4434999" cy="356198"/>
          </a:xfrm>
          <a:prstGeom prst="rect">
            <a:avLst/>
          </a:prstGeom>
        </p:spPr>
        <p:txBody>
          <a:bodyPr vert="horz" lIns="94759" tIns="47380" rIns="94759" bIns="47380" rtlCol="0"/>
          <a:lstStyle>
            <a:lvl1pPr algn="r">
              <a:defRPr sz="1200"/>
            </a:lvl1pPr>
          </a:lstStyle>
          <a:p>
            <a:fld id="{6ACF635C-FB15-47E4-BA84-1F5912FD7004}" type="datetimeFigureOut">
              <a:rPr lang="zh-TW" altLang="en-US" smtClean="0"/>
              <a:t>2014/4/1</a:t>
            </a:fld>
            <a:endParaRPr lang="zh-TW" altLang="en-US"/>
          </a:p>
        </p:txBody>
      </p:sp>
      <p:sp>
        <p:nvSpPr>
          <p:cNvPr id="4" name="頁尾版面配置區 3"/>
          <p:cNvSpPr>
            <a:spLocks noGrp="1"/>
          </p:cNvSpPr>
          <p:nvPr>
            <p:ph type="ftr" sz="quarter" idx="2"/>
          </p:nvPr>
        </p:nvSpPr>
        <p:spPr>
          <a:xfrm>
            <a:off x="1" y="6743104"/>
            <a:ext cx="4434999" cy="356197"/>
          </a:xfrm>
          <a:prstGeom prst="rect">
            <a:avLst/>
          </a:prstGeom>
        </p:spPr>
        <p:txBody>
          <a:bodyPr vert="horz" lIns="94759" tIns="47380" rIns="94759" bIns="4738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797247" y="6743104"/>
            <a:ext cx="4434999" cy="356197"/>
          </a:xfrm>
          <a:prstGeom prst="rect">
            <a:avLst/>
          </a:prstGeom>
        </p:spPr>
        <p:txBody>
          <a:bodyPr vert="horz" lIns="94759" tIns="47380" rIns="94759" bIns="47380" rtlCol="0" anchor="b"/>
          <a:lstStyle>
            <a:lvl1pPr algn="r">
              <a:defRPr sz="1200"/>
            </a:lvl1pPr>
          </a:lstStyle>
          <a:p>
            <a:fld id="{7D8A7733-944A-4A8B-A61F-DD9DC2C19BA4}" type="slidenum">
              <a:rPr lang="zh-TW" altLang="en-US" smtClean="0"/>
              <a:t>‹#›</a:t>
            </a:fld>
            <a:endParaRPr lang="zh-TW" altLang="en-US"/>
          </a:p>
        </p:txBody>
      </p:sp>
    </p:spTree>
    <p:extLst>
      <p:ext uri="{BB962C8B-B14F-4D97-AF65-F5344CB8AC3E}">
        <p14:creationId xmlns:p14="http://schemas.microsoft.com/office/powerpoint/2010/main" val="2092061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4434999" cy="356198"/>
          </a:xfrm>
          <a:prstGeom prst="rect">
            <a:avLst/>
          </a:prstGeom>
        </p:spPr>
        <p:txBody>
          <a:bodyPr vert="horz" lIns="94759" tIns="47380" rIns="94759" bIns="47380" rtlCol="0"/>
          <a:lstStyle>
            <a:lvl1pPr algn="l">
              <a:defRPr sz="1200"/>
            </a:lvl1pPr>
          </a:lstStyle>
          <a:p>
            <a:endParaRPr lang="zh-TW" altLang="en-US"/>
          </a:p>
        </p:txBody>
      </p:sp>
      <p:sp>
        <p:nvSpPr>
          <p:cNvPr id="3" name="日期版面配置區 2"/>
          <p:cNvSpPr>
            <a:spLocks noGrp="1"/>
          </p:cNvSpPr>
          <p:nvPr>
            <p:ph type="dt" idx="1"/>
          </p:nvPr>
        </p:nvSpPr>
        <p:spPr>
          <a:xfrm>
            <a:off x="5797247" y="1"/>
            <a:ext cx="4434999" cy="356198"/>
          </a:xfrm>
          <a:prstGeom prst="rect">
            <a:avLst/>
          </a:prstGeom>
        </p:spPr>
        <p:txBody>
          <a:bodyPr vert="horz" lIns="94759" tIns="47380" rIns="94759" bIns="47380" rtlCol="0"/>
          <a:lstStyle>
            <a:lvl1pPr algn="r">
              <a:defRPr sz="1200"/>
            </a:lvl1pPr>
          </a:lstStyle>
          <a:p>
            <a:fld id="{753A90F9-C5C7-440A-9A77-405081338352}" type="datetimeFigureOut">
              <a:rPr lang="zh-TW" altLang="en-US" smtClean="0"/>
              <a:t>2014/4/1</a:t>
            </a:fld>
            <a:endParaRPr lang="zh-TW" altLang="en-US"/>
          </a:p>
        </p:txBody>
      </p:sp>
      <p:sp>
        <p:nvSpPr>
          <p:cNvPr id="4" name="投影片圖像版面配置區 3"/>
          <p:cNvSpPr>
            <a:spLocks noGrp="1" noRot="1" noChangeAspect="1"/>
          </p:cNvSpPr>
          <p:nvPr>
            <p:ph type="sldImg" idx="2"/>
          </p:nvPr>
        </p:nvSpPr>
        <p:spPr>
          <a:xfrm>
            <a:off x="3521075" y="887413"/>
            <a:ext cx="3192463" cy="2395537"/>
          </a:xfrm>
          <a:prstGeom prst="rect">
            <a:avLst/>
          </a:prstGeom>
          <a:noFill/>
          <a:ln w="12700">
            <a:solidFill>
              <a:prstClr val="black"/>
            </a:solidFill>
          </a:ln>
        </p:spPr>
        <p:txBody>
          <a:bodyPr vert="horz" lIns="94759" tIns="47380" rIns="94759" bIns="47380" rtlCol="0" anchor="ctr"/>
          <a:lstStyle/>
          <a:p>
            <a:endParaRPr lang="zh-TW" altLang="en-US"/>
          </a:p>
        </p:txBody>
      </p:sp>
      <p:sp>
        <p:nvSpPr>
          <p:cNvPr id="5" name="備忘稿版面配置區 4"/>
          <p:cNvSpPr>
            <a:spLocks noGrp="1"/>
          </p:cNvSpPr>
          <p:nvPr>
            <p:ph type="body" sz="quarter" idx="3"/>
          </p:nvPr>
        </p:nvSpPr>
        <p:spPr>
          <a:xfrm>
            <a:off x="1023462" y="3416538"/>
            <a:ext cx="8187690" cy="2795350"/>
          </a:xfrm>
          <a:prstGeom prst="rect">
            <a:avLst/>
          </a:prstGeom>
        </p:spPr>
        <p:txBody>
          <a:bodyPr vert="horz" lIns="94759" tIns="47380" rIns="94759" bIns="4738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6743104"/>
            <a:ext cx="4434999" cy="356197"/>
          </a:xfrm>
          <a:prstGeom prst="rect">
            <a:avLst/>
          </a:prstGeom>
        </p:spPr>
        <p:txBody>
          <a:bodyPr vert="horz" lIns="94759" tIns="47380" rIns="94759" bIns="4738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797247" y="6743104"/>
            <a:ext cx="4434999" cy="356197"/>
          </a:xfrm>
          <a:prstGeom prst="rect">
            <a:avLst/>
          </a:prstGeom>
        </p:spPr>
        <p:txBody>
          <a:bodyPr vert="horz" lIns="94759" tIns="47380" rIns="94759" bIns="47380" rtlCol="0" anchor="b"/>
          <a:lstStyle>
            <a:lvl1pPr algn="r">
              <a:defRPr sz="1200"/>
            </a:lvl1pPr>
          </a:lstStyle>
          <a:p>
            <a:fld id="{66F4A95E-D377-4582-BC3D-2AC9AB5E373B}" type="slidenum">
              <a:rPr lang="zh-TW" altLang="en-US" smtClean="0"/>
              <a:t>‹#›</a:t>
            </a:fld>
            <a:endParaRPr lang="zh-TW" altLang="en-US"/>
          </a:p>
        </p:txBody>
      </p:sp>
    </p:spTree>
    <p:extLst>
      <p:ext uri="{BB962C8B-B14F-4D97-AF65-F5344CB8AC3E}">
        <p14:creationId xmlns:p14="http://schemas.microsoft.com/office/powerpoint/2010/main" val="408250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fontAlgn="t"/>
                <a:r>
                  <a:rPr lang="en-US" altLang="zh-TW" dirty="0" smtClean="0"/>
                  <a:t>Because mobile devices are </a:t>
                </a:r>
                <a:r>
                  <a:rPr lang="en-US" altLang="zh-TW" dirty="0"/>
                  <a:t>more and more popular, </a:t>
                </a:r>
                <a:r>
                  <a:rPr lang="en-US" altLang="zh-TW" dirty="0" smtClean="0"/>
                  <a:t>Power</a:t>
                </a:r>
                <a:r>
                  <a:rPr lang="en-US" altLang="zh-TW" baseline="0" dirty="0" smtClean="0"/>
                  <a:t> consumption</a:t>
                </a:r>
                <a:r>
                  <a:rPr lang="en-US" altLang="zh-TW" dirty="0" smtClean="0"/>
                  <a:t> </a:t>
                </a:r>
                <a:r>
                  <a:rPr lang="en-US" altLang="zh-TW" dirty="0"/>
                  <a:t>becomes </a:t>
                </a:r>
                <a:r>
                  <a:rPr lang="en-US" altLang="zh-TW" b="1" dirty="0" smtClean="0">
                    <a:solidFill>
                      <a:srgbClr val="FF0000"/>
                    </a:solidFill>
                  </a:rPr>
                  <a:t>a</a:t>
                </a:r>
                <a:r>
                  <a:rPr lang="en-US" altLang="zh-TW" dirty="0" smtClean="0">
                    <a:solidFill>
                      <a:srgbClr val="FF0000"/>
                    </a:solidFill>
                  </a:rPr>
                  <a:t> </a:t>
                </a:r>
                <a:r>
                  <a:rPr lang="en-US" altLang="zh-TW" dirty="0" smtClean="0">
                    <a:solidFill>
                      <a:schemeClr val="tx1"/>
                    </a:solidFill>
                  </a:rPr>
                  <a:t>serious</a:t>
                </a:r>
                <a:r>
                  <a:rPr lang="en-US" altLang="zh-TW" baseline="0" dirty="0" smtClean="0">
                    <a:solidFill>
                      <a:schemeClr val="tx1"/>
                    </a:solidFill>
                  </a:rPr>
                  <a:t> problem in VLSI design</a:t>
                </a:r>
                <a:r>
                  <a:rPr lang="en-US" altLang="zh-TW" dirty="0" smtClean="0"/>
                  <a:t>.  </a:t>
                </a:r>
                <a:r>
                  <a:rPr lang="en-US" altLang="zh-TW" b="1" dirty="0" smtClean="0"/>
                  <a:t>To </a:t>
                </a:r>
                <a:r>
                  <a:rPr lang="en-US" altLang="zh-TW" b="0" dirty="0" smtClean="0"/>
                  <a:t>resolve</a:t>
                </a:r>
                <a:r>
                  <a:rPr lang="en-US" altLang="zh-TW" b="0" baseline="0" dirty="0" smtClean="0"/>
                  <a:t> the problem, </a:t>
                </a:r>
                <a:r>
                  <a:rPr lang="en-US" altLang="zh-TW" dirty="0" smtClean="0"/>
                  <a:t>power gating technique</a:t>
                </a:r>
                <a:r>
                  <a:rPr lang="en-US" altLang="zh-TW" baseline="0" dirty="0" smtClean="0"/>
                  <a:t> is widely </a:t>
                </a:r>
                <a:r>
                  <a:rPr lang="en-US" altLang="zh-TW" dirty="0" smtClean="0"/>
                  <a:t>applied by industry, it</a:t>
                </a:r>
                <a:r>
                  <a:rPr lang="en-US" altLang="zh-TW" baseline="0" dirty="0" smtClean="0"/>
                  <a:t> is base on the </a:t>
                </a:r>
                <a:r>
                  <a:rPr lang="en-US" altLang="zh-TW" dirty="0" smtClean="0"/>
                  <a:t>concept of MTCOMS </a:t>
                </a:r>
              </a:p>
              <a:p>
                <a:pPr fontAlgn="t"/>
                <a:endParaRPr lang="en-US" altLang="zh-TW" dirty="0" smtClean="0"/>
              </a:p>
              <a:p>
                <a:pPr fontAlgn="t"/>
                <a:r>
                  <a:rPr lang="en-US" altLang="zh-TW" dirty="0" smtClean="0"/>
                  <a:t>If</a:t>
                </a:r>
                <a:r>
                  <a:rPr lang="en-US" altLang="zh-TW" baseline="0" dirty="0" smtClean="0"/>
                  <a:t> low </a:t>
                </a:r>
                <a14:m>
                  <m:oMath xmlns:m="http://schemas.openxmlformats.org/officeDocument/2006/math">
                    <m:r>
                      <a:rPr lang="en-US" altLang="zh-TW" i="1" dirty="0" smtClean="0">
                        <a:latin typeface="Cambria Math" panose="02040503050406030204" pitchFamily="18" charset="0"/>
                      </a:rPr>
                      <m:t>𝑉</m:t>
                    </m:r>
                    <m:r>
                      <a:rPr lang="en-US" altLang="zh-TW" i="1" baseline="-25000" dirty="0" smtClean="0">
                        <a:latin typeface="Cambria Math" panose="02040503050406030204" pitchFamily="18" charset="0"/>
                      </a:rPr>
                      <m:t>𝑇</m:t>
                    </m:r>
                  </m:oMath>
                </a14:m>
                <a:r>
                  <a:rPr lang="en-US" altLang="zh-TW" dirty="0" smtClean="0"/>
                  <a:t> cells are used in the low power domain, chip</a:t>
                </a:r>
                <a:r>
                  <a:rPr lang="en-US" altLang="zh-TW" baseline="0" dirty="0" smtClean="0"/>
                  <a:t> performance </a:t>
                </a:r>
                <a:r>
                  <a:rPr lang="en-US" altLang="zh-TW" dirty="0" smtClean="0"/>
                  <a:t>power consumption are improved. However</a:t>
                </a:r>
                <a:r>
                  <a:rPr lang="en-US" altLang="zh-TW" baseline="0" dirty="0" smtClean="0"/>
                  <a:t>, low </a:t>
                </a:r>
                <a14:m>
                  <m:oMath xmlns:m="http://schemas.openxmlformats.org/officeDocument/2006/math">
                    <m:r>
                      <a:rPr lang="en-US" altLang="zh-TW" i="1" dirty="0" smtClean="0">
                        <a:latin typeface="Cambria Math" panose="02040503050406030204" pitchFamily="18" charset="0"/>
                      </a:rPr>
                      <m:t>𝑉</m:t>
                    </m:r>
                    <m:r>
                      <a:rPr lang="en-US" altLang="zh-TW" i="1" baseline="-25000" dirty="0" smtClean="0">
                        <a:latin typeface="Cambria Math" panose="02040503050406030204" pitchFamily="18" charset="0"/>
                      </a:rPr>
                      <m:t>𝑇</m:t>
                    </m:r>
                  </m:oMath>
                </a14:m>
                <a:r>
                  <a:rPr lang="en-US" altLang="zh-TW" dirty="0" smtClean="0"/>
                  <a:t> would induce</a:t>
                </a:r>
                <a:r>
                  <a:rPr lang="en-US" altLang="zh-TW" baseline="0" dirty="0" smtClean="0"/>
                  <a:t> serious leakage power. To resolve the problem, it use </a:t>
                </a:r>
                <a:r>
                  <a:rPr lang="en-US" altLang="zh-TW" dirty="0" smtClean="0"/>
                  <a:t>high </a:t>
                </a:r>
                <a14:m>
                  <m:oMath xmlns:m="http://schemas.openxmlformats.org/officeDocument/2006/math">
                    <m:r>
                      <a:rPr lang="en-US" altLang="zh-TW" i="1" dirty="0" smtClean="0">
                        <a:latin typeface="Cambria Math" panose="02040503050406030204" pitchFamily="18" charset="0"/>
                      </a:rPr>
                      <m:t>𝑉</m:t>
                    </m:r>
                    <m:r>
                      <a:rPr lang="en-US" altLang="zh-TW" i="1" baseline="-25000" dirty="0" smtClean="0">
                        <a:latin typeface="Cambria Math" panose="02040503050406030204" pitchFamily="18" charset="0"/>
                      </a:rPr>
                      <m:t>𝑇</m:t>
                    </m:r>
                  </m:oMath>
                </a14:m>
                <a:r>
                  <a:rPr lang="en-US" altLang="zh-TW" dirty="0" smtClean="0"/>
                  <a:t> power switches</a:t>
                </a:r>
                <a:r>
                  <a:rPr lang="en-US" altLang="zh-TW" baseline="0" dirty="0" smtClean="0"/>
                  <a:t> to turn off the power in the low power domain.</a:t>
                </a:r>
                <a:endParaRPr lang="en-US" altLang="zh-TW" dirty="0" smtClean="0"/>
              </a:p>
            </p:txBody>
          </p:sp>
        </mc:Choice>
        <mc:Fallback xmlns="">
          <p:sp>
            <p:nvSpPr>
              <p:cNvPr id="3" name="備忘稿版面配置區 2"/>
              <p:cNvSpPr>
                <a:spLocks noGrp="1"/>
              </p:cNvSpPr>
              <p:nvPr>
                <p:ph type="body" idx="1"/>
              </p:nvPr>
            </p:nvSpPr>
            <p:spPr/>
            <p:txBody>
              <a:bodyPr/>
              <a:lstStyle/>
              <a:p>
                <a:pPr fontAlgn="t"/>
                <a:r>
                  <a:rPr lang="en-US" altLang="zh-TW" dirty="0" smtClean="0"/>
                  <a:t>Because mobile devices are </a:t>
                </a:r>
                <a:r>
                  <a:rPr lang="en-US" altLang="zh-TW" dirty="0"/>
                  <a:t>more and more popular, </a:t>
                </a:r>
                <a:r>
                  <a:rPr lang="en-US" altLang="zh-TW" dirty="0" smtClean="0"/>
                  <a:t>Power</a:t>
                </a:r>
                <a:r>
                  <a:rPr lang="en-US" altLang="zh-TW" baseline="0" dirty="0" smtClean="0"/>
                  <a:t> consumption</a:t>
                </a:r>
                <a:r>
                  <a:rPr lang="en-US" altLang="zh-TW" dirty="0" smtClean="0"/>
                  <a:t> </a:t>
                </a:r>
                <a:r>
                  <a:rPr lang="en-US" altLang="zh-TW" dirty="0"/>
                  <a:t>becomes </a:t>
                </a:r>
                <a:r>
                  <a:rPr lang="en-US" altLang="zh-TW" b="1" dirty="0" smtClean="0">
                    <a:solidFill>
                      <a:srgbClr val="FF0000"/>
                    </a:solidFill>
                  </a:rPr>
                  <a:t>a</a:t>
                </a:r>
                <a:r>
                  <a:rPr lang="en-US" altLang="zh-TW" dirty="0" smtClean="0">
                    <a:solidFill>
                      <a:srgbClr val="FF0000"/>
                    </a:solidFill>
                  </a:rPr>
                  <a:t> </a:t>
                </a:r>
                <a:r>
                  <a:rPr lang="en-US" altLang="zh-TW" dirty="0" smtClean="0">
                    <a:solidFill>
                      <a:schemeClr val="tx1"/>
                    </a:solidFill>
                  </a:rPr>
                  <a:t>serious</a:t>
                </a:r>
                <a:r>
                  <a:rPr lang="en-US" altLang="zh-TW" baseline="0" dirty="0" smtClean="0">
                    <a:solidFill>
                      <a:schemeClr val="tx1"/>
                    </a:solidFill>
                  </a:rPr>
                  <a:t> problem in VLSI design</a:t>
                </a:r>
                <a:r>
                  <a:rPr lang="en-US" altLang="zh-TW" dirty="0" smtClean="0"/>
                  <a:t>.  </a:t>
                </a:r>
                <a:r>
                  <a:rPr lang="en-US" altLang="zh-TW" b="1" dirty="0" smtClean="0"/>
                  <a:t>To </a:t>
                </a:r>
                <a:r>
                  <a:rPr lang="en-US" altLang="zh-TW" b="0" dirty="0" smtClean="0"/>
                  <a:t>resolve</a:t>
                </a:r>
                <a:r>
                  <a:rPr lang="en-US" altLang="zh-TW" b="0" baseline="0" dirty="0" smtClean="0"/>
                  <a:t> the problem, </a:t>
                </a:r>
                <a:r>
                  <a:rPr lang="en-US" altLang="zh-TW" dirty="0" smtClean="0"/>
                  <a:t>power gating technique</a:t>
                </a:r>
                <a:r>
                  <a:rPr lang="en-US" altLang="zh-TW" baseline="0" dirty="0" smtClean="0"/>
                  <a:t> is widely </a:t>
                </a:r>
                <a:r>
                  <a:rPr lang="en-US" altLang="zh-TW" dirty="0" smtClean="0"/>
                  <a:t>applied by industry, it</a:t>
                </a:r>
                <a:r>
                  <a:rPr lang="en-US" altLang="zh-TW" baseline="0" dirty="0" smtClean="0"/>
                  <a:t> is base on the </a:t>
                </a:r>
                <a:r>
                  <a:rPr lang="en-US" altLang="zh-TW" dirty="0" smtClean="0"/>
                  <a:t>concept of MTCOMS </a:t>
                </a:r>
              </a:p>
              <a:p>
                <a:pPr fontAlgn="t"/>
                <a:endParaRPr lang="en-US" altLang="zh-TW" dirty="0" smtClean="0"/>
              </a:p>
              <a:p>
                <a:pPr fontAlgn="t"/>
                <a:r>
                  <a:rPr lang="en-US" altLang="zh-TW" dirty="0" smtClean="0"/>
                  <a:t>If</a:t>
                </a:r>
                <a:r>
                  <a:rPr lang="en-US" altLang="zh-TW" baseline="0" dirty="0" smtClean="0"/>
                  <a:t> low </a:t>
                </a:r>
                <a:r>
                  <a:rPr lang="en-US" altLang="zh-TW" i="0" dirty="0" smtClean="0">
                    <a:latin typeface="Cambria Math" panose="02040503050406030204" pitchFamily="18" charset="0"/>
                  </a:rPr>
                  <a:t>𝑉</a:t>
                </a:r>
                <a:r>
                  <a:rPr lang="en-US" altLang="zh-TW" i="0" baseline="-25000" dirty="0" smtClean="0">
                    <a:latin typeface="Cambria Math" panose="02040503050406030204" pitchFamily="18" charset="0"/>
                  </a:rPr>
                  <a:t>𝑇</a:t>
                </a:r>
                <a:r>
                  <a:rPr lang="en-US" altLang="zh-TW" dirty="0" smtClean="0"/>
                  <a:t> cells are used in the low power domain, chip</a:t>
                </a:r>
                <a:r>
                  <a:rPr lang="en-US" altLang="zh-TW" baseline="0" dirty="0" smtClean="0"/>
                  <a:t> performance </a:t>
                </a:r>
                <a:r>
                  <a:rPr lang="en-US" altLang="zh-TW" dirty="0" smtClean="0"/>
                  <a:t>power consumption are improved. However</a:t>
                </a:r>
                <a:r>
                  <a:rPr lang="en-US" altLang="zh-TW" baseline="0" dirty="0" smtClean="0"/>
                  <a:t>, low </a:t>
                </a:r>
                <a:r>
                  <a:rPr lang="en-US" altLang="zh-TW" i="0" dirty="0" smtClean="0">
                    <a:latin typeface="Cambria Math" panose="02040503050406030204" pitchFamily="18" charset="0"/>
                  </a:rPr>
                  <a:t>𝑉</a:t>
                </a:r>
                <a:r>
                  <a:rPr lang="en-US" altLang="zh-TW" i="0" baseline="-25000" dirty="0" smtClean="0">
                    <a:latin typeface="Cambria Math" panose="02040503050406030204" pitchFamily="18" charset="0"/>
                  </a:rPr>
                  <a:t>𝑇</a:t>
                </a:r>
                <a:r>
                  <a:rPr lang="en-US" altLang="zh-TW" dirty="0" smtClean="0"/>
                  <a:t> </a:t>
                </a:r>
                <a:r>
                  <a:rPr lang="en-US" altLang="zh-TW" dirty="0" smtClean="0"/>
                  <a:t>would induce</a:t>
                </a:r>
                <a:r>
                  <a:rPr lang="en-US" altLang="zh-TW" baseline="0" dirty="0" smtClean="0"/>
                  <a:t> serious leakage power. To resolve the problem, it use </a:t>
                </a:r>
                <a:r>
                  <a:rPr lang="en-US" altLang="zh-TW" dirty="0" smtClean="0"/>
                  <a:t>high </a:t>
                </a:r>
                <a:r>
                  <a:rPr lang="en-US" altLang="zh-TW" i="0" dirty="0" smtClean="0">
                    <a:latin typeface="Cambria Math" panose="02040503050406030204" pitchFamily="18" charset="0"/>
                  </a:rPr>
                  <a:t>𝑉</a:t>
                </a:r>
                <a:r>
                  <a:rPr lang="en-US" altLang="zh-TW" i="0" baseline="-25000" dirty="0" smtClean="0">
                    <a:latin typeface="Cambria Math" panose="02040503050406030204" pitchFamily="18" charset="0"/>
                  </a:rPr>
                  <a:t>𝑇</a:t>
                </a:r>
                <a:r>
                  <a:rPr lang="en-US" altLang="zh-TW" dirty="0" smtClean="0"/>
                  <a:t> </a:t>
                </a:r>
                <a:r>
                  <a:rPr lang="en-US" altLang="zh-TW" dirty="0" smtClean="0"/>
                  <a:t>power switches</a:t>
                </a:r>
                <a:r>
                  <a:rPr lang="en-US" altLang="zh-TW" baseline="0" dirty="0" smtClean="0"/>
                  <a:t> to turn off the power in the low power domain.</a:t>
                </a:r>
                <a:endParaRPr lang="en-US" altLang="zh-TW" dirty="0" smtClean="0"/>
              </a:p>
            </p:txBody>
          </p:sp>
        </mc:Fallback>
      </mc:AlternateContent>
      <p:sp>
        <p:nvSpPr>
          <p:cNvPr id="4" name="投影片編號版面配置區 3"/>
          <p:cNvSpPr>
            <a:spLocks noGrp="1"/>
          </p:cNvSpPr>
          <p:nvPr>
            <p:ph type="sldNum" sz="quarter" idx="10"/>
          </p:nvPr>
        </p:nvSpPr>
        <p:spPr/>
        <p:txBody>
          <a:bodyPr/>
          <a:lstStyle/>
          <a:p>
            <a:fld id="{66F4A95E-D377-4582-BC3D-2AC9AB5E373B}" type="slidenum">
              <a:rPr lang="zh-TW" altLang="en-US" smtClean="0"/>
              <a:t>4</a:t>
            </a:fld>
            <a:endParaRPr lang="zh-TW" altLang="en-US"/>
          </a:p>
        </p:txBody>
      </p:sp>
    </p:spTree>
    <p:extLst>
      <p:ext uri="{BB962C8B-B14F-4D97-AF65-F5344CB8AC3E}">
        <p14:creationId xmlns:p14="http://schemas.microsoft.com/office/powerpoint/2010/main" val="325999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smtClean="0">
                    <a:latin typeface="Lucida Calligraphy" panose="03010101010101010101" pitchFamily="66" charset="0"/>
                  </a:rPr>
                  <a:t>After</a:t>
                </a:r>
                <a:r>
                  <a:rPr lang="en-US" altLang="zh-TW" baseline="0" dirty="0" smtClean="0">
                    <a:latin typeface="Lucida Calligraphy" panose="03010101010101010101" pitchFamily="66" charset="0"/>
                  </a:rPr>
                  <a:t> the resistance of each region is determined, this slide shows how to select suitable type and number of power switches from </a:t>
                </a:r>
                <a:r>
                  <a:rPr lang="en-US" altLang="zh-TW" dirty="0" smtClean="0"/>
                  <a:t>library to constitute the resistor.</a:t>
                </a:r>
                <a:endParaRPr lang="en-US" altLang="zh-TW" dirty="0" smtClean="0">
                  <a:latin typeface="Lucida Calligraphy" panose="03010101010101010101" pitchFamily="66" charset="0"/>
                </a:endParaRPr>
              </a:p>
              <a:p>
                <a:r>
                  <a:rPr lang="en-US" altLang="zh-TW" dirty="0" smtClean="0">
                    <a:latin typeface="Lucida Calligraphy" panose="03010101010101010101" pitchFamily="66" charset="0"/>
                  </a:rPr>
                  <a:t>Before</a:t>
                </a:r>
                <a:r>
                  <a:rPr lang="en-US" altLang="zh-TW" baseline="0" dirty="0" smtClean="0">
                    <a:latin typeface="Lucida Calligraphy" panose="03010101010101010101" pitchFamily="66" charset="0"/>
                  </a:rPr>
                  <a:t> inserting power switches, we choose types of power switches and sort by </a:t>
                </a:r>
                <a:r>
                  <a:rPr lang="en-US" altLang="zh-TW" dirty="0" smtClean="0"/>
                  <a:t>area times equivalent resistance from</a:t>
                </a:r>
                <a:r>
                  <a:rPr lang="en-US" altLang="zh-TW" baseline="0" dirty="0" smtClean="0"/>
                  <a:t> small to large. For example explanation select power switches. </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𝑅</m:t>
                        </m:r>
                      </m:e>
                      <m:sub>
                        <m:r>
                          <a:rPr lang="en-US" altLang="zh-TW" b="0" i="1" smtClean="0">
                            <a:latin typeface="Cambria Math" panose="02040503050406030204" pitchFamily="18" charset="0"/>
                          </a:rPr>
                          <m:t>0</m:t>
                        </m:r>
                      </m:sub>
                    </m:sSub>
                    <m:r>
                      <a:rPr lang="en-US" altLang="zh-TW" b="0" i="1" smtClean="0">
                        <a:latin typeface="Cambria Math" panose="02040503050406030204" pitchFamily="18" charset="0"/>
                      </a:rPr>
                      <m:t> </m:t>
                    </m:r>
                  </m:oMath>
                </a14:m>
                <a:r>
                  <a:rPr lang="en-US" altLang="zh-TW" baseline="0" dirty="0" smtClean="0"/>
                  <a:t>is allocated </a:t>
                </a:r>
                <a:r>
                  <a:rPr lang="en-US" altLang="zh-TW" dirty="0" smtClean="0"/>
                  <a:t>equivalent resistance in the</a:t>
                </a:r>
                <a:r>
                  <a:rPr lang="en-US" altLang="zh-TW" baseline="0" dirty="0" smtClean="0"/>
                  <a:t> sub-region.  First, we pick type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𝑠</m:t>
                        </m:r>
                      </m:e>
                      <m:sub>
                        <m:r>
                          <a:rPr lang="en-US" altLang="zh-TW" b="0" i="1" smtClean="0">
                            <a:latin typeface="Cambria Math" panose="02040503050406030204" pitchFamily="18" charset="0"/>
                          </a:rPr>
                          <m:t>1</m:t>
                        </m:r>
                      </m:sub>
                    </m:sSub>
                  </m:oMath>
                </a14:m>
                <a:r>
                  <a:rPr lang="en-US" altLang="zh-TW" i="1" baseline="-25000" dirty="0" smtClean="0"/>
                  <a:t> </a:t>
                </a:r>
                <a:r>
                  <a:rPr lang="en-US" altLang="zh-TW" dirty="0" smtClean="0"/>
                  <a:t>of power switches </a:t>
                </a:r>
                <a:r>
                  <a:rPr lang="en-US" altLang="zh-TW" baseline="0" dirty="0" smtClean="0">
                    <a:latin typeface="Lucida Calligraphy" panose="03010101010101010101" pitchFamily="66" charset="0"/>
                  </a:rPr>
                  <a:t>from </a:t>
                </a:r>
                <a:r>
                  <a:rPr lang="en-US" altLang="zh-TW" dirty="0" smtClean="0"/>
                  <a:t>library and insert </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𝑛𝑢𝑚</m:t>
                        </m:r>
                      </m:e>
                      <m:sub>
                        <m:r>
                          <a:rPr lang="en-US" altLang="zh-TW" b="0" i="1" smtClean="0">
                            <a:latin typeface="Cambria Math" panose="02040503050406030204" pitchFamily="18" charset="0"/>
                          </a:rPr>
                          <m:t>1</m:t>
                        </m:r>
                      </m:sub>
                    </m:sSub>
                  </m:oMath>
                </a14:m>
                <a:r>
                  <a:rPr lang="en-US" altLang="zh-TW" dirty="0" smtClean="0">
                    <a:latin typeface="Lucida Calligraphy" panose="03010101010101010101" pitchFamily="66" charset="0"/>
                  </a:rPr>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𝑠</m:t>
                        </m:r>
                      </m:e>
                      <m:sub>
                        <m:r>
                          <a:rPr lang="en-US" altLang="zh-TW" b="0" i="1" smtClean="0">
                            <a:latin typeface="Cambria Math" panose="02040503050406030204" pitchFamily="18" charset="0"/>
                          </a:rPr>
                          <m:t>1</m:t>
                        </m:r>
                      </m:sub>
                    </m:sSub>
                  </m:oMath>
                </a14:m>
                <a:r>
                  <a:rPr lang="en-US" altLang="zh-TW" dirty="0" smtClean="0">
                    <a:latin typeface="Lucida Calligraphy" panose="03010101010101010101" pitchFamily="66" charset="0"/>
                  </a:rPr>
                  <a:t> of power switches. The </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𝑛𝑢𝑚</m:t>
                        </m:r>
                      </m:e>
                      <m:sub>
                        <m:r>
                          <a:rPr lang="en-US" altLang="zh-TW" b="0" i="1" smtClean="0">
                            <a:latin typeface="Cambria Math" panose="02040503050406030204" pitchFamily="18" charset="0"/>
                          </a:rPr>
                          <m:t>1</m:t>
                        </m:r>
                      </m:sub>
                    </m:sSub>
                  </m:oMath>
                </a14:m>
                <a:r>
                  <a:rPr lang="en-US" altLang="zh-TW" dirty="0" smtClean="0">
                    <a:latin typeface="Lucida Calligraphy" panose="03010101010101010101" pitchFamily="66" charset="0"/>
                  </a:rPr>
                  <a:t> makes </a:t>
                </a:r>
                <a14:m>
                  <m:oMath xmlns:m="http://schemas.openxmlformats.org/officeDocument/2006/math">
                    <m:sSub>
                      <m:sSubPr>
                        <m:ctrlPr>
                          <a:rPr lang="en-US" altLang="zh-TW" sz="1200" i="1" smtClean="0">
                            <a:solidFill>
                              <a:srgbClr val="002060"/>
                            </a:solidFill>
                            <a:latin typeface="Cambria Math" panose="02040503050406030204" pitchFamily="18" charset="0"/>
                          </a:rPr>
                        </m:ctrlPr>
                      </m:sSubPr>
                      <m:e>
                        <m:r>
                          <a:rPr lang="en-US" altLang="zh-TW" sz="1200" b="0" i="1" smtClean="0">
                            <a:solidFill>
                              <a:srgbClr val="002060"/>
                            </a:solidFill>
                            <a:latin typeface="Cambria Math" panose="02040503050406030204" pitchFamily="18" charset="0"/>
                          </a:rPr>
                          <m:t>𝑟</m:t>
                        </m:r>
                      </m:e>
                      <m:sub>
                        <m:r>
                          <a:rPr lang="en-US" altLang="zh-TW" sz="1200" i="1">
                            <a:solidFill>
                              <a:srgbClr val="002060"/>
                            </a:solidFill>
                            <a:latin typeface="Cambria Math" panose="02040503050406030204" pitchFamily="18" charset="0"/>
                          </a:rPr>
                          <m:t>1</m:t>
                        </m:r>
                      </m:sub>
                    </m:sSub>
                  </m:oMath>
                </a14:m>
                <a:r>
                  <a:rPr lang="en-US" altLang="zh-TW" sz="1200" dirty="0" smtClean="0">
                    <a:solidFill>
                      <a:srgbClr val="002060"/>
                    </a:solidFill>
                  </a:rPr>
                  <a:t>’ closest to </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𝑅</m:t>
                        </m:r>
                      </m:e>
                      <m:sub>
                        <m:r>
                          <a:rPr lang="en-US" altLang="zh-TW" b="0" i="1" smtClean="0">
                            <a:latin typeface="Cambria Math" panose="02040503050406030204" pitchFamily="18" charset="0"/>
                          </a:rPr>
                          <m:t>0</m:t>
                        </m:r>
                      </m:sub>
                    </m:sSub>
                  </m:oMath>
                </a14:m>
                <a:r>
                  <a:rPr lang="en-US" altLang="zh-TW" dirty="0" smtClean="0">
                    <a:latin typeface="Lucida Calligraphy" panose="03010101010101010101" pitchFamily="66" charset="0"/>
                  </a:rPr>
                  <a:t> and</a:t>
                </a:r>
                <a:r>
                  <a:rPr lang="en-US" altLang="zh-TW" baseline="0" dirty="0" smtClean="0">
                    <a:latin typeface="Lucida Calligraphy" panose="03010101010101010101" pitchFamily="66" charset="0"/>
                  </a:rPr>
                  <a:t> </a:t>
                </a:r>
                <a:r>
                  <a:rPr lang="en-US" altLang="zh-TW" dirty="0" smtClean="0"/>
                  <a:t>larger than </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𝑅</m:t>
                        </m:r>
                      </m:e>
                      <m:sub>
                        <m:r>
                          <a:rPr lang="en-US" altLang="zh-TW" b="0" i="1" smtClean="0">
                            <a:latin typeface="Cambria Math" panose="02040503050406030204" pitchFamily="18" charset="0"/>
                          </a:rPr>
                          <m:t>0</m:t>
                        </m:r>
                      </m:sub>
                    </m:sSub>
                  </m:oMath>
                </a14:m>
                <a:r>
                  <a:rPr lang="en-US" altLang="zh-TW" baseline="0" dirty="0" smtClean="0"/>
                  <a:t>. Next time pick type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𝑠</m:t>
                        </m:r>
                      </m:e>
                      <m:sub>
                        <m:r>
                          <a:rPr lang="en-US" altLang="zh-TW" b="0" i="1" smtClean="0">
                            <a:latin typeface="Cambria Math" panose="02040503050406030204" pitchFamily="18" charset="0"/>
                          </a:rPr>
                          <m:t>2</m:t>
                        </m:r>
                      </m:sub>
                    </m:sSub>
                  </m:oMath>
                </a14:m>
                <a:r>
                  <a:rPr lang="en-US" altLang="zh-TW" i="1" baseline="-25000" dirty="0" smtClean="0"/>
                  <a:t> </a:t>
                </a:r>
                <a:r>
                  <a:rPr lang="en-US" altLang="zh-TW" dirty="0" smtClean="0"/>
                  <a:t>of power switches.</a:t>
                </a:r>
                <a:r>
                  <a:rPr lang="en-US" altLang="zh-TW" baseline="0" dirty="0" smtClean="0"/>
                  <a:t> The </a:t>
                </a:r>
                <a14:m>
                  <m:oMath xmlns:m="http://schemas.openxmlformats.org/officeDocument/2006/math">
                    <m:sSub>
                      <m:sSubPr>
                        <m:ctrlPr>
                          <a:rPr lang="en-US" altLang="zh-TW" sz="1200" i="1" smtClean="0">
                            <a:solidFill>
                              <a:srgbClr val="002060"/>
                            </a:solidFill>
                            <a:latin typeface="Cambria Math" panose="02040503050406030204" pitchFamily="18" charset="0"/>
                          </a:rPr>
                        </m:ctrlPr>
                      </m:sSubPr>
                      <m:e>
                        <m:r>
                          <a:rPr lang="en-US" altLang="zh-TW" sz="1200" b="0" i="1" smtClean="0">
                            <a:solidFill>
                              <a:srgbClr val="002060"/>
                            </a:solidFill>
                            <a:latin typeface="Cambria Math" panose="02040503050406030204" pitchFamily="18" charset="0"/>
                          </a:rPr>
                          <m:t>𝑟</m:t>
                        </m:r>
                      </m:e>
                      <m:sub>
                        <m:r>
                          <a:rPr lang="en-US" altLang="zh-TW" sz="1200" i="1">
                            <a:solidFill>
                              <a:srgbClr val="002060"/>
                            </a:solidFill>
                            <a:latin typeface="Cambria Math" panose="02040503050406030204" pitchFamily="18" charset="0"/>
                          </a:rPr>
                          <m:t>1</m:t>
                        </m:r>
                      </m:sub>
                    </m:sSub>
                  </m:oMath>
                </a14:m>
                <a:r>
                  <a:rPr lang="en-US" altLang="zh-TW" sz="1200" dirty="0" smtClean="0">
                    <a:solidFill>
                      <a:srgbClr val="002060"/>
                    </a:solidFill>
                  </a:rPr>
                  <a:t>’ and</a:t>
                </a:r>
                <a:r>
                  <a:rPr lang="en-US" altLang="zh-TW" sz="1200" baseline="0" dirty="0" smtClean="0">
                    <a:solidFill>
                      <a:srgbClr val="002060"/>
                    </a:solidFill>
                  </a:rPr>
                  <a:t> </a:t>
                </a:r>
                <a14:m>
                  <m:oMath xmlns:m="http://schemas.openxmlformats.org/officeDocument/2006/math">
                    <m:sSub>
                      <m:sSubPr>
                        <m:ctrlPr>
                          <a:rPr lang="en-US" altLang="zh-TW" sz="1200" i="1" smtClean="0">
                            <a:solidFill>
                              <a:srgbClr val="002060"/>
                            </a:solidFill>
                            <a:latin typeface="Cambria Math" panose="02040503050406030204" pitchFamily="18" charset="0"/>
                          </a:rPr>
                        </m:ctrlPr>
                      </m:sSubPr>
                      <m:e>
                        <m:r>
                          <a:rPr lang="en-US" altLang="zh-TW" sz="1200" b="0" i="1" smtClean="0">
                            <a:solidFill>
                              <a:srgbClr val="002060"/>
                            </a:solidFill>
                            <a:latin typeface="Cambria Math" panose="02040503050406030204" pitchFamily="18" charset="0"/>
                          </a:rPr>
                          <m:t>𝑟</m:t>
                        </m:r>
                      </m:e>
                      <m:sub>
                        <m:r>
                          <a:rPr lang="en-US" altLang="zh-TW" sz="1200" b="0" i="1" smtClean="0">
                            <a:solidFill>
                              <a:srgbClr val="002060"/>
                            </a:solidFill>
                            <a:latin typeface="Cambria Math" panose="02040503050406030204" pitchFamily="18" charset="0"/>
                          </a:rPr>
                          <m:t>2</m:t>
                        </m:r>
                      </m:sub>
                    </m:sSub>
                  </m:oMath>
                </a14:m>
                <a:r>
                  <a:rPr lang="en-US" altLang="zh-TW" sz="1200" dirty="0" smtClean="0">
                    <a:solidFill>
                      <a:srgbClr val="002060"/>
                    </a:solidFill>
                  </a:rPr>
                  <a:t>’ </a:t>
                </a:r>
                <a:r>
                  <a:rPr lang="en-US" altLang="zh-TW" sz="1200" b="0" i="0" kern="1200" dirty="0" smtClean="0">
                    <a:solidFill>
                      <a:schemeClr val="tx1"/>
                    </a:solidFill>
                    <a:effectLst/>
                    <a:latin typeface="+mn-lt"/>
                    <a:ea typeface="+mn-ea"/>
                    <a:cs typeface="+mn-cs"/>
                  </a:rPr>
                  <a:t>parallel connection resistors is also </a:t>
                </a:r>
                <a:r>
                  <a:rPr lang="en-US" altLang="zh-TW" sz="1200" dirty="0" smtClean="0">
                    <a:solidFill>
                      <a:srgbClr val="002060"/>
                    </a:solidFill>
                  </a:rPr>
                  <a:t> </a:t>
                </a:r>
                <a:r>
                  <a:rPr lang="en-US" altLang="zh-TW" dirty="0" smtClean="0"/>
                  <a:t>larger than </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𝑅</m:t>
                        </m:r>
                      </m:e>
                      <m:sub>
                        <m:r>
                          <a:rPr lang="en-US" altLang="zh-TW" b="0" i="1" smtClean="0">
                            <a:latin typeface="Cambria Math" panose="02040503050406030204" pitchFamily="18" charset="0"/>
                          </a:rPr>
                          <m:t>0</m:t>
                        </m:r>
                      </m:sub>
                    </m:sSub>
                  </m:oMath>
                </a14:m>
                <a:r>
                  <a:rPr lang="en-US" altLang="zh-TW" baseline="0" dirty="0" smtClean="0"/>
                  <a:t>. But we add a type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𝑠</m:t>
                        </m:r>
                      </m:e>
                      <m:sub>
                        <m:r>
                          <a:rPr lang="en-US" altLang="zh-TW" b="0" i="1" smtClean="0">
                            <a:latin typeface="Cambria Math" panose="02040503050406030204" pitchFamily="18" charset="0"/>
                          </a:rPr>
                          <m:t>3</m:t>
                        </m:r>
                      </m:sub>
                    </m:sSub>
                  </m:oMath>
                </a14:m>
                <a:r>
                  <a:rPr lang="en-US" altLang="zh-TW" i="1" baseline="-25000" dirty="0" smtClean="0"/>
                  <a:t> </a:t>
                </a:r>
                <a:r>
                  <a:rPr lang="en-US" altLang="zh-TW" dirty="0" smtClean="0"/>
                  <a:t>of power switch that the </a:t>
                </a:r>
                <a:r>
                  <a:rPr lang="en-US" altLang="zh-TW" sz="1200" b="0" i="0" kern="1200" dirty="0" smtClean="0">
                    <a:solidFill>
                      <a:schemeClr val="tx1"/>
                    </a:solidFill>
                    <a:effectLst/>
                    <a:latin typeface="+mn-lt"/>
                    <a:ea typeface="+mn-ea"/>
                    <a:cs typeface="+mn-cs"/>
                  </a:rPr>
                  <a:t>parallel resistors is smaller than </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𝑅</m:t>
                        </m:r>
                      </m:e>
                      <m:sub>
                        <m:r>
                          <a:rPr lang="en-US" altLang="zh-TW" b="0" i="1" smtClean="0">
                            <a:latin typeface="Cambria Math" panose="02040503050406030204" pitchFamily="18" charset="0"/>
                          </a:rPr>
                          <m:t>0</m:t>
                        </m:r>
                      </m:sub>
                    </m:sSub>
                  </m:oMath>
                </a14:m>
                <a:r>
                  <a:rPr lang="en-US" altLang="zh-TW" sz="1200" b="0" i="0" kern="1200" dirty="0" smtClean="0">
                    <a:solidFill>
                      <a:schemeClr val="tx1"/>
                    </a:solidFill>
                    <a:effectLst/>
                    <a:latin typeface="+mn-lt"/>
                    <a:ea typeface="+mn-ea"/>
                    <a:cs typeface="+mn-cs"/>
                  </a:rPr>
                  <a:t>. So the </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𝑅</m:t>
                        </m:r>
                      </m:e>
                      <m:sub>
                        <m:r>
                          <a:rPr lang="en-US" altLang="zh-TW" b="0" i="1" smtClean="0">
                            <a:latin typeface="Cambria Math" panose="02040503050406030204" pitchFamily="18" charset="0"/>
                          </a:rPr>
                          <m:t>0</m:t>
                        </m:r>
                      </m:sub>
                    </m:sSub>
                  </m:oMath>
                </a14:m>
                <a:r>
                  <a:rPr lang="en-US" altLang="zh-TW" sz="1200" b="0" i="0" kern="1200" dirty="0" smtClean="0">
                    <a:solidFill>
                      <a:schemeClr val="tx1"/>
                    </a:solidFill>
                    <a:effectLst/>
                    <a:latin typeface="+mn-lt"/>
                    <a:ea typeface="+mn-ea"/>
                    <a:cs typeface="+mn-cs"/>
                  </a:rPr>
                  <a:t> is approximated to</a:t>
                </a:r>
                <a:r>
                  <a:rPr lang="en-US" altLang="zh-TW" sz="1200" b="0" i="0" kern="1200" baseline="0" dirty="0" smtClean="0">
                    <a:solidFill>
                      <a:schemeClr val="tx1"/>
                    </a:solidFill>
                    <a:effectLst/>
                    <a:latin typeface="+mn-lt"/>
                    <a:ea typeface="+mn-ea"/>
                    <a:cs typeface="+mn-cs"/>
                  </a:rPr>
                  <a:t> </a:t>
                </a:r>
                <a14:m>
                  <m:oMath xmlns:m="http://schemas.openxmlformats.org/officeDocument/2006/math">
                    <m:sSub>
                      <m:sSubPr>
                        <m:ctrlPr>
                          <a:rPr lang="en-US" altLang="zh-TW" sz="1200" i="1" smtClean="0">
                            <a:solidFill>
                              <a:srgbClr val="002060"/>
                            </a:solidFill>
                            <a:latin typeface="Cambria Math" panose="02040503050406030204" pitchFamily="18" charset="0"/>
                          </a:rPr>
                        </m:ctrlPr>
                      </m:sSubPr>
                      <m:e>
                        <m:r>
                          <a:rPr lang="en-US" altLang="zh-TW" sz="1200" b="0" i="1" smtClean="0">
                            <a:solidFill>
                              <a:srgbClr val="002060"/>
                            </a:solidFill>
                            <a:latin typeface="Cambria Math" panose="02040503050406030204" pitchFamily="18" charset="0"/>
                          </a:rPr>
                          <m:t>𝑟</m:t>
                        </m:r>
                      </m:e>
                      <m:sub>
                        <m:r>
                          <a:rPr lang="en-US" altLang="zh-TW" sz="1200" i="1">
                            <a:solidFill>
                              <a:srgbClr val="002060"/>
                            </a:solidFill>
                            <a:latin typeface="Cambria Math" panose="02040503050406030204" pitchFamily="18" charset="0"/>
                          </a:rPr>
                          <m:t>1</m:t>
                        </m:r>
                      </m:sub>
                    </m:sSub>
                  </m:oMath>
                </a14:m>
                <a:r>
                  <a:rPr lang="en-US" altLang="zh-TW" sz="1200" dirty="0" smtClean="0">
                    <a:solidFill>
                      <a:srgbClr val="002060"/>
                    </a:solidFill>
                  </a:rPr>
                  <a:t>’ and</a:t>
                </a:r>
                <a:r>
                  <a:rPr lang="en-US" altLang="zh-TW" sz="1200" b="0" i="0" kern="1200" dirty="0" smtClean="0">
                    <a:solidFill>
                      <a:schemeClr val="tx1"/>
                    </a:solidFill>
                    <a:effectLst/>
                    <a:latin typeface="+mn-lt"/>
                    <a:ea typeface="+mn-ea"/>
                    <a:cs typeface="+mn-cs"/>
                  </a:rPr>
                  <a:t> </a:t>
                </a:r>
                <a14:m>
                  <m:oMath xmlns:m="http://schemas.openxmlformats.org/officeDocument/2006/math">
                    <m:sSub>
                      <m:sSubPr>
                        <m:ctrlPr>
                          <a:rPr lang="en-US" altLang="zh-TW" sz="1200" i="1" smtClean="0">
                            <a:solidFill>
                              <a:srgbClr val="002060"/>
                            </a:solidFill>
                            <a:latin typeface="Cambria Math" panose="02040503050406030204" pitchFamily="18" charset="0"/>
                          </a:rPr>
                        </m:ctrlPr>
                      </m:sSubPr>
                      <m:e>
                        <m:r>
                          <a:rPr lang="en-US" altLang="zh-TW" sz="1200" b="0" i="1" smtClean="0">
                            <a:solidFill>
                              <a:srgbClr val="002060"/>
                            </a:solidFill>
                            <a:latin typeface="Cambria Math" panose="02040503050406030204" pitchFamily="18" charset="0"/>
                          </a:rPr>
                          <m:t>𝑟</m:t>
                        </m:r>
                      </m:e>
                      <m:sub>
                        <m:r>
                          <a:rPr lang="en-US" altLang="zh-TW" sz="1200" b="0" i="1" smtClean="0">
                            <a:solidFill>
                              <a:srgbClr val="002060"/>
                            </a:solidFill>
                            <a:latin typeface="Cambria Math" panose="02040503050406030204" pitchFamily="18" charset="0"/>
                          </a:rPr>
                          <m:t>2</m:t>
                        </m:r>
                      </m:sub>
                    </m:sSub>
                  </m:oMath>
                </a14:m>
                <a:r>
                  <a:rPr lang="en-US" altLang="zh-TW" sz="1200" dirty="0" smtClean="0">
                    <a:solidFill>
                      <a:srgbClr val="002060"/>
                    </a:solidFill>
                  </a:rPr>
                  <a:t>’ </a:t>
                </a:r>
                <a:r>
                  <a:rPr lang="en-US" altLang="zh-TW" sz="1200" b="0" i="0" kern="1200" dirty="0" smtClean="0">
                    <a:solidFill>
                      <a:schemeClr val="tx1"/>
                    </a:solidFill>
                    <a:effectLst/>
                    <a:latin typeface="+mn-lt"/>
                    <a:ea typeface="+mn-ea"/>
                    <a:cs typeface="+mn-cs"/>
                  </a:rPr>
                  <a:t>parallel connection . </a:t>
                </a:r>
                <a:endParaRPr lang="en-US" altLang="zh-TW" dirty="0" smtClean="0">
                  <a:latin typeface="Lucida Calligraphy" panose="03010101010101010101" pitchFamily="66" charset="0"/>
                </a:endParaRPr>
              </a:p>
            </p:txBody>
          </p:sp>
        </mc:Choice>
        <mc:Fallback xmlns="">
          <p:sp>
            <p:nvSpPr>
              <p:cNvPr id="3" name="備忘稿版面配置區 2"/>
              <p:cNvSpPr>
                <a:spLocks noGrp="1"/>
              </p:cNvSpPr>
              <p:nvPr>
                <p:ph type="body" idx="1"/>
              </p:nvPr>
            </p:nvSpPr>
            <p:spPr/>
            <p:txBody>
              <a:bodyPr/>
              <a:lstStyle/>
              <a:p>
                <a:r>
                  <a:rPr lang="en-US" altLang="zh-TW" dirty="0" smtClean="0">
                    <a:latin typeface="Lucida Calligraphy" panose="03010101010101010101" pitchFamily="66" charset="0"/>
                  </a:rPr>
                  <a:t>Placement of Power Switches</a:t>
                </a:r>
                <a:r>
                  <a:rPr lang="zh-TW" altLang="en-US" dirty="0" smtClean="0">
                    <a:latin typeface="Lucida Calligraphy" panose="03010101010101010101" pitchFamily="66" charset="0"/>
                  </a:rPr>
                  <a:t> </a:t>
                </a:r>
                <a:r>
                  <a:rPr lang="en-US" altLang="zh-TW" dirty="0" smtClean="0">
                    <a:latin typeface="Lucida Calligraphy" panose="03010101010101010101" pitchFamily="66" charset="0"/>
                  </a:rPr>
                  <a:t>can</a:t>
                </a:r>
                <a:r>
                  <a:rPr lang="en-US" altLang="zh-TW" baseline="0" dirty="0" smtClean="0">
                    <a:latin typeface="Lucida Calligraphy" panose="03010101010101010101" pitchFamily="66" charset="0"/>
                  </a:rPr>
                  <a:t> be divided into three steps.</a:t>
                </a:r>
              </a:p>
              <a:p>
                <a:endParaRPr lang="en-US" altLang="zh-TW" baseline="0" dirty="0" smtClean="0">
                  <a:latin typeface="Lucida Calligraphy" panose="03010101010101010101"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latin typeface="Lucida Calligraphy" panose="03010101010101010101" pitchFamily="66" charset="0"/>
                  </a:rPr>
                  <a:t>We compute the product of resistance and area, and sort product from small to large in L. Then pick up first power switch, and </a:t>
                </a:r>
                <a:r>
                  <a:rPr lang="en-US" altLang="zh-TW" sz="1200" baseline="0" dirty="0" smtClean="0">
                    <a:solidFill>
                      <a:schemeClr val="tx1"/>
                    </a:solidFill>
                  </a:rPr>
                  <a:t>calculate </a:t>
                </a:r>
                <a:r>
                  <a:rPr lang="en-US" altLang="zh-TW" i="0" smtClean="0">
                    <a:latin typeface="Cambria Math" panose="02040503050406030204" pitchFamily="18" charset="0"/>
                  </a:rPr>
                  <a:t>〖</a:t>
                </a:r>
                <a:r>
                  <a:rPr lang="en-US" altLang="zh-TW" b="0" i="0" smtClean="0">
                    <a:latin typeface="Cambria Math" panose="02040503050406030204" pitchFamily="18" charset="0"/>
                  </a:rPr>
                  <a:t>𝑛𝑢𝑚</a:t>
                </a:r>
                <a:r>
                  <a:rPr lang="en-US" altLang="zh-TW" b="0" i="0" smtClean="0">
                    <a:latin typeface="Cambria Math" panose="02040503050406030204" pitchFamily="18" charset="0"/>
                  </a:rPr>
                  <a:t>〗_1</a:t>
                </a:r>
                <a:r>
                  <a:rPr lang="en-US" altLang="zh-TW" baseline="0" dirty="0" smtClean="0">
                    <a:latin typeface="Lucida Calligraphy" panose="03010101010101010101" pitchFamily="66" charset="0"/>
                  </a:rPr>
                  <a:t> = </a:t>
                </a:r>
                <a:r>
                  <a:rPr lang="en-US" altLang="zh-TW" b="0" i="0" smtClean="0">
                    <a:latin typeface="Cambria Math" panose="02040503050406030204" pitchFamily="18" charset="0"/>
                  </a:rPr>
                  <a:t>⌊</a:t>
                </a:r>
                <a:r>
                  <a:rPr lang="en-US" altLang="zh-TW" b="0" i="0" smtClean="0">
                    <a:latin typeface="Cambria Math" panose="02040503050406030204" pitchFamily="18" charset="0"/>
                  </a:rPr>
                  <a:t>𝑟_</a:t>
                </a:r>
                <a:r>
                  <a:rPr lang="en-US" altLang="zh-TW" b="0" i="0" smtClean="0">
                    <a:latin typeface="Cambria Math" panose="02040503050406030204" pitchFamily="18" charset="0"/>
                  </a:rPr>
                  <a:t>1/</a:t>
                </a:r>
                <a:r>
                  <a:rPr lang="en-US" altLang="zh-TW" b="0" i="0" smtClean="0">
                    <a:latin typeface="Cambria Math" panose="02040503050406030204" pitchFamily="18" charset="0"/>
                  </a:rPr>
                  <a:t>𝑅_</a:t>
                </a:r>
                <a:r>
                  <a:rPr lang="en-US" altLang="zh-TW" b="0" i="0" smtClean="0">
                    <a:latin typeface="Cambria Math" panose="02040503050406030204" pitchFamily="18" charset="0"/>
                  </a:rPr>
                  <a:t>1 ⌋</a:t>
                </a:r>
                <a:r>
                  <a:rPr lang="en-US" altLang="zh-TW" baseline="0" dirty="0" smtClean="0">
                    <a:latin typeface="Lucida Calligraphy" panose="03010101010101010101" pitchFamily="66" charset="0"/>
                  </a:rPr>
                  <a:t> if </a:t>
                </a:r>
                <a:r>
                  <a:rPr lang="en-US" altLang="zh-TW" i="0" smtClean="0">
                    <a:latin typeface="Cambria Math" panose="02040503050406030204" pitchFamily="18" charset="0"/>
                  </a:rPr>
                  <a:t>〖</a:t>
                </a:r>
                <a:r>
                  <a:rPr lang="en-US" altLang="zh-TW" b="0" i="0" smtClean="0">
                    <a:latin typeface="Cambria Math" panose="02040503050406030204" pitchFamily="18" charset="0"/>
                  </a:rPr>
                  <a:t>𝑛𝑢𝑚</a:t>
                </a:r>
                <a:r>
                  <a:rPr lang="en-US" altLang="zh-TW" b="0" i="0" smtClean="0">
                    <a:latin typeface="Cambria Math" panose="02040503050406030204" pitchFamily="18" charset="0"/>
                  </a:rPr>
                  <a:t>〗_</a:t>
                </a:r>
                <a:r>
                  <a:rPr lang="en-US" altLang="zh-TW" b="0" i="0" smtClean="0">
                    <a:latin typeface="Cambria Math" panose="02040503050406030204" pitchFamily="18" charset="0"/>
                  </a:rPr>
                  <a:t>1</a:t>
                </a:r>
                <a:r>
                  <a:rPr lang="en-US" altLang="zh-TW" baseline="0" dirty="0" smtClean="0">
                    <a:latin typeface="Lucida Calligraphy" panose="03010101010101010101" pitchFamily="66" charset="0"/>
                  </a:rPr>
                  <a:t>is </a:t>
                </a:r>
                <a:r>
                  <a:rPr lang="en-US" altLang="zh-TW" sz="1200" b="0" i="0" kern="1200" dirty="0" smtClean="0">
                    <a:solidFill>
                      <a:schemeClr val="tx1"/>
                    </a:solidFill>
                    <a:effectLst/>
                    <a:latin typeface="+mn-lt"/>
                    <a:ea typeface="+mn-ea"/>
                    <a:cs typeface="+mn-cs"/>
                  </a:rPr>
                  <a:t>greater </a:t>
                </a:r>
                <a:r>
                  <a:rPr lang="en-US" altLang="zh-TW" baseline="0" dirty="0" smtClean="0">
                    <a:latin typeface="Lucida Calligraphy" panose="03010101010101010101" pitchFamily="66" charset="0"/>
                  </a:rPr>
                  <a:t>than one. The </a:t>
                </a:r>
                <a:r>
                  <a:rPr lang="en-US" altLang="zh-TW" sz="1200" b="0" i="0" u="none" strike="noStrike" kern="1200" baseline="0" dirty="0" smtClean="0">
                    <a:solidFill>
                      <a:schemeClr val="tx1"/>
                    </a:solidFill>
                    <a:latin typeface="+mn-lt"/>
                    <a:ea typeface="+mn-ea"/>
                    <a:cs typeface="+mn-cs"/>
                  </a:rPr>
                  <a:t>equivalent resistance </a:t>
                </a:r>
                <a:r>
                  <a:rPr lang="en-US" altLang="zh-TW" b="0" i="0" smtClean="0">
                    <a:latin typeface="Cambria Math" panose="02040503050406030204" pitchFamily="18" charset="0"/>
                  </a:rPr>
                  <a:t>𝑟</a:t>
                </a:r>
                <a:r>
                  <a:rPr lang="en-US" altLang="zh-TW" b="0" i="0" smtClean="0">
                    <a:latin typeface="Cambria Math" panose="02040503050406030204" pitchFamily="18" charset="0"/>
                  </a:rPr>
                  <a:t>_</a:t>
                </a:r>
                <a:r>
                  <a:rPr lang="en-US" altLang="zh-TW" b="0" i="0" smtClean="0">
                    <a:latin typeface="Cambria Math" panose="02040503050406030204" pitchFamily="18" charset="0"/>
                  </a:rPr>
                  <a:t>𝑖^′</a:t>
                </a:r>
                <a:r>
                  <a:rPr lang="en-US" altLang="zh-TW" baseline="0" dirty="0" smtClean="0">
                    <a:latin typeface="Lucida Calligraphy" panose="03010101010101010101" pitchFamily="66" charset="0"/>
                  </a:rPr>
                  <a:t> </a:t>
                </a:r>
                <a:r>
                  <a:rPr lang="en-US" altLang="zh-TW" sz="1200" b="0" i="0" u="none" strike="noStrike" kern="1200" baseline="0" dirty="0" smtClean="0">
                    <a:solidFill>
                      <a:schemeClr val="tx1"/>
                    </a:solidFill>
                    <a:latin typeface="+mn-lt"/>
                    <a:ea typeface="+mn-ea"/>
                    <a:cs typeface="+mn-cs"/>
                  </a:rPr>
                  <a:t>equals to </a:t>
                </a:r>
                <a:r>
                  <a:rPr lang="en-US" altLang="zh-TW" b="0" i="0" smtClean="0">
                    <a:latin typeface="Cambria Math" panose="02040503050406030204" pitchFamily="18" charset="0"/>
                  </a:rPr>
                  <a:t>𝑟_𝑖</a:t>
                </a:r>
                <a:r>
                  <a:rPr lang="en-US" altLang="zh-TW" b="0" i="0" smtClean="0">
                    <a:latin typeface="Cambria Math" panose="02040503050406030204" pitchFamily="18" charset="0"/>
                  </a:rPr>
                  <a:t>/〖</a:t>
                </a:r>
                <a:r>
                  <a:rPr lang="en-US" altLang="zh-TW" b="0" i="0" smtClean="0">
                    <a:latin typeface="Cambria Math" panose="02040503050406030204" pitchFamily="18" charset="0"/>
                  </a:rPr>
                  <a:t>𝑛𝑢𝑚〗_𝑖 </a:t>
                </a:r>
                <a:r>
                  <a:rPr lang="en-US" altLang="zh-TW" baseline="0" dirty="0" smtClean="0">
                    <a:latin typeface="Lucida Calligraphy" panose="03010101010101010101" pitchFamily="66" charset="0"/>
                  </a:rPr>
                  <a:t>. To </a:t>
                </a:r>
                <a:r>
                  <a:rPr lang="en-US" altLang="zh-TW" sz="1200" b="0" i="0" u="none" strike="noStrike" kern="1200" baseline="0" dirty="0" smtClean="0">
                    <a:solidFill>
                      <a:schemeClr val="tx1"/>
                    </a:solidFill>
                    <a:latin typeface="+mn-lt"/>
                    <a:ea typeface="+mn-ea"/>
                    <a:cs typeface="+mn-cs"/>
                  </a:rPr>
                  <a:t>satisfy the equation </a:t>
                </a:r>
                <a:r>
                  <a:rPr lang="en-US" altLang="zh-TW" b="0" i="0" smtClean="0">
                    <a:latin typeface="Cambria Math" panose="02040503050406030204" pitchFamily="18" charset="0"/>
                  </a:rPr>
                  <a:t>𝑟_</a:t>
                </a:r>
                <a:r>
                  <a:rPr lang="en-US" altLang="zh-TW" b="0" i="0" smtClean="0">
                    <a:latin typeface="Cambria Math" panose="02040503050406030204" pitchFamily="18" charset="0"/>
                  </a:rPr>
                  <a:t>1^</a:t>
                </a:r>
                <a:r>
                  <a:rPr lang="en-US" altLang="zh-TW" b="0" i="0" smtClean="0">
                    <a:latin typeface="Cambria Math" panose="02040503050406030204" pitchFamily="18" charset="0"/>
                  </a:rPr>
                  <a:t>′ ||𝑅_1^′, </a:t>
                </a:r>
                <a:r>
                  <a:rPr lang="en-US" altLang="zh-TW" baseline="0" dirty="0" smtClean="0">
                    <a:latin typeface="Lucida Calligraphy" panose="03010101010101010101" pitchFamily="66" charset="0"/>
                  </a:rPr>
                  <a:t>the remain </a:t>
                </a:r>
                <a:r>
                  <a:rPr lang="en-US" altLang="zh-TW" sz="1200" b="0" i="0" u="none" strike="noStrike" kern="1200" baseline="0" dirty="0" smtClean="0">
                    <a:solidFill>
                      <a:schemeClr val="tx1"/>
                    </a:solidFill>
                    <a:latin typeface="+mn-lt"/>
                    <a:ea typeface="+mn-ea"/>
                    <a:cs typeface="+mn-cs"/>
                  </a:rPr>
                  <a:t>equivalent resistance to </a:t>
                </a:r>
                <a:r>
                  <a:rPr lang="en-US" altLang="zh-TW" sz="1200" b="0" i="0" smtClean="0">
                    <a:latin typeface="Cambria Math" panose="02040503050406030204" pitchFamily="18" charset="0"/>
                  </a:rPr>
                  <a:t>(</a:t>
                </a:r>
                <a:r>
                  <a:rPr lang="en-US" altLang="zh-TW" sz="1200" b="0" i="0" smtClean="0">
                    <a:latin typeface="Cambria Math" panose="02040503050406030204" pitchFamily="18" charset="0"/>
                  </a:rPr>
                  <a:t>𝑟_1′𝑅_1</a:t>
                </a:r>
                <a:r>
                  <a:rPr lang="en-US" altLang="zh-TW" sz="1200" b="0" i="0" smtClean="0">
                    <a:latin typeface="Cambria Math" panose="02040503050406030204" pitchFamily="18" charset="0"/>
                  </a:rPr>
                  <a:t>)/(</a:t>
                </a:r>
                <a:r>
                  <a:rPr lang="en-US" altLang="zh-TW" sz="1200" b="0" i="0" smtClean="0">
                    <a:latin typeface="Cambria Math" panose="02040503050406030204" pitchFamily="18" charset="0"/>
                  </a:rPr>
                  <a:t>𝑟_1^′−𝑅_1 </a:t>
                </a:r>
                <a:r>
                  <a:rPr lang="en-US" altLang="zh-TW" sz="1200" b="0" i="0" smtClean="0">
                    <a:latin typeface="Cambria Math" panose="02040503050406030204" pitchFamily="18" charset="0"/>
                  </a:rPr>
                  <a:t>)</a:t>
                </a:r>
                <a:r>
                  <a:rPr lang="en-US" altLang="zh-TW" sz="1200" b="0" i="0" u="none" strike="noStrike" kern="1200" baseline="0" dirty="0" smtClean="0">
                    <a:solidFill>
                      <a:schemeClr val="tx1"/>
                    </a:solidFill>
                    <a:latin typeface="+mn-lt"/>
                    <a:ea typeface="+mn-ea"/>
                    <a:cs typeface="+mn-cs"/>
                  </a:rPr>
                  <a:t>. Similarly </a:t>
                </a:r>
                <a:r>
                  <a:rPr lang="en-US" altLang="zh-TW" baseline="0" dirty="0" smtClean="0">
                    <a:latin typeface="Lucida Calligraphy" panose="03010101010101010101" pitchFamily="66" charset="0"/>
                  </a:rPr>
                  <a:t>pick up second power switch, and </a:t>
                </a:r>
                <a:r>
                  <a:rPr lang="en-US" altLang="zh-TW" sz="1200" baseline="0" dirty="0" smtClean="0">
                    <a:solidFill>
                      <a:schemeClr val="tx1"/>
                    </a:solidFill>
                  </a:rPr>
                  <a:t>calculate </a:t>
                </a:r>
                <a:r>
                  <a:rPr lang="en-US" altLang="zh-TW" i="0" smtClean="0">
                    <a:latin typeface="Cambria Math" panose="02040503050406030204" pitchFamily="18" charset="0"/>
                  </a:rPr>
                  <a:t>〖</a:t>
                </a:r>
                <a:r>
                  <a:rPr lang="en-US" altLang="zh-TW" b="0" i="0" smtClean="0">
                    <a:latin typeface="Cambria Math" panose="02040503050406030204" pitchFamily="18" charset="0"/>
                  </a:rPr>
                  <a:t>𝑛𝑢𝑚〗_</a:t>
                </a:r>
                <a:r>
                  <a:rPr lang="en-US" altLang="zh-TW" b="0" i="0" smtClean="0">
                    <a:latin typeface="Cambria Math" panose="02040503050406030204" pitchFamily="18" charset="0"/>
                  </a:rPr>
                  <a:t>2</a:t>
                </a:r>
                <a:r>
                  <a:rPr lang="en-US" altLang="zh-TW" baseline="0" dirty="0" smtClean="0">
                    <a:latin typeface="Lucida Calligraphy" panose="03010101010101010101" pitchFamily="66" charset="0"/>
                  </a:rPr>
                  <a:t> = </a:t>
                </a:r>
                <a:r>
                  <a:rPr lang="en-US" altLang="zh-TW" b="0" i="0" smtClean="0">
                    <a:latin typeface="Cambria Math" panose="02040503050406030204" pitchFamily="18" charset="0"/>
                  </a:rPr>
                  <a:t>⌊𝑟_</a:t>
                </a:r>
                <a:r>
                  <a:rPr lang="en-US" altLang="zh-TW" b="0" i="0" smtClean="0">
                    <a:latin typeface="Cambria Math" panose="02040503050406030204" pitchFamily="18" charset="0"/>
                  </a:rPr>
                  <a:t>2/</a:t>
                </a:r>
                <a:r>
                  <a:rPr lang="en-US" altLang="zh-TW" b="0" i="0" smtClean="0">
                    <a:latin typeface="Cambria Math" panose="02040503050406030204" pitchFamily="18" charset="0"/>
                  </a:rPr>
                  <a:t>𝑅_</a:t>
                </a:r>
                <a:r>
                  <a:rPr lang="en-US" altLang="zh-TW" b="0" i="0" smtClean="0">
                    <a:latin typeface="Cambria Math" panose="02040503050406030204" pitchFamily="18" charset="0"/>
                  </a:rPr>
                  <a:t>1′⌋</a:t>
                </a:r>
                <a:r>
                  <a:rPr lang="en-US" altLang="zh-TW" baseline="0" dirty="0" smtClean="0">
                    <a:latin typeface="Lucida Calligraphy" panose="03010101010101010101" pitchFamily="66" charset="0"/>
                  </a:rPr>
                  <a:t> if </a:t>
                </a:r>
                <a:r>
                  <a:rPr lang="en-US" altLang="zh-TW" i="0" smtClean="0">
                    <a:latin typeface="Cambria Math" panose="02040503050406030204" pitchFamily="18" charset="0"/>
                  </a:rPr>
                  <a:t>〖</a:t>
                </a:r>
                <a:r>
                  <a:rPr lang="en-US" altLang="zh-TW" b="0" i="0" smtClean="0">
                    <a:latin typeface="Cambria Math" panose="02040503050406030204" pitchFamily="18" charset="0"/>
                  </a:rPr>
                  <a:t>𝑛𝑢𝑚〗_</a:t>
                </a:r>
                <a:r>
                  <a:rPr lang="en-US" altLang="zh-TW" b="0" i="0" smtClean="0">
                    <a:latin typeface="Cambria Math" panose="02040503050406030204" pitchFamily="18" charset="0"/>
                  </a:rPr>
                  <a:t>2</a:t>
                </a:r>
                <a:r>
                  <a:rPr lang="en-US" altLang="zh-TW" baseline="0" dirty="0" smtClean="0">
                    <a:latin typeface="Lucida Calligraphy" panose="03010101010101010101" pitchFamily="66" charset="0"/>
                  </a:rPr>
                  <a:t>is larger than </a:t>
                </a:r>
                <a:r>
                  <a:rPr lang="en-US" altLang="zh-TW" baseline="0" dirty="0" smtClean="0">
                    <a:latin typeface="Lucida Calligraphy" panose="03010101010101010101" pitchFamily="66" charset="0"/>
                  </a:rPr>
                  <a:t>one. The process repeats until </a:t>
                </a:r>
                <a:r>
                  <a:rPr lang="en-US" altLang="zh-TW" i="0" smtClean="0">
                    <a:latin typeface="Cambria Math" panose="02040503050406030204" pitchFamily="18" charset="0"/>
                  </a:rPr>
                  <a:t>〖</a:t>
                </a:r>
                <a:r>
                  <a:rPr lang="en-US" altLang="zh-TW" b="0" i="0" smtClean="0">
                    <a:latin typeface="Cambria Math" panose="02040503050406030204" pitchFamily="18" charset="0"/>
                  </a:rPr>
                  <a:t>𝑛𝑢𝑚</a:t>
                </a:r>
                <a:r>
                  <a:rPr lang="en-US" altLang="zh-TW" b="0" i="0" smtClean="0">
                    <a:latin typeface="Cambria Math" panose="02040503050406030204" pitchFamily="18" charset="0"/>
                  </a:rPr>
                  <a:t>〗_𝑖</a:t>
                </a:r>
                <a:r>
                  <a:rPr lang="en-US" altLang="zh-TW" baseline="0" dirty="0" smtClean="0">
                    <a:latin typeface="Lucida Calligraphy" panose="03010101010101010101" pitchFamily="66" charset="0"/>
                  </a:rPr>
                  <a:t> &lt; 1.</a:t>
                </a:r>
                <a:endParaRPr lang="en-US" altLang="zh-TW"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latin typeface="Lucida Calligraphy" panose="03010101010101010101" pitchFamily="66" charset="0"/>
                  </a:rPr>
                  <a:t>We wish  close to </a:t>
                </a:r>
                <a:r>
                  <a:rPr lang="en-US" altLang="zh-TW" i="1" dirty="0" smtClean="0"/>
                  <a:t>R</a:t>
                </a:r>
                <a:r>
                  <a:rPr lang="en-US" altLang="zh-TW" baseline="-25000" dirty="0" smtClean="0"/>
                  <a:t>0</a:t>
                </a:r>
                <a:r>
                  <a:rPr lang="en-US" altLang="zh-TW" baseline="0" dirty="0" smtClean="0"/>
                  <a:t>. If </a:t>
                </a:r>
                <a:endParaRPr lang="en-US" altLang="zh-TW" baseline="0" dirty="0" smtClean="0">
                  <a:latin typeface="Lucida Calligraphy" panose="03010101010101010101" pitchFamily="66" charset="0"/>
                </a:endParaRPr>
              </a:p>
              <a:p>
                <a:endParaRPr lang="en-US" altLang="zh-TW" dirty="0" smtClean="0"/>
              </a:p>
              <a:p>
                <a:r>
                  <a:rPr lang="zh-TW" altLang="en-US" dirty="0" smtClean="0"/>
                  <a:t>接著選擇適當的</a:t>
                </a:r>
                <a:r>
                  <a:rPr lang="en-US" altLang="zh-TW" dirty="0" smtClean="0"/>
                  <a:t>power switch</a:t>
                </a:r>
                <a:r>
                  <a:rPr lang="zh-TW" altLang="en-US" dirty="0" smtClean="0"/>
                  <a:t>，先從</a:t>
                </a:r>
                <a:r>
                  <a:rPr lang="en-US" altLang="zh-TW" dirty="0" smtClean="0"/>
                  <a:t>power switch</a:t>
                </a:r>
                <a:r>
                  <a:rPr lang="zh-TW" altLang="en-US" dirty="0" smtClean="0"/>
                  <a:t>集合中排序從小到大，依據</a:t>
                </a:r>
                <a:r>
                  <a:rPr lang="en-US" altLang="zh-TW" i="0">
                    <a:latin typeface="Cambria Math" panose="02040503050406030204" pitchFamily="18" charset="0"/>
                  </a:rPr>
                  <a:t>𝑎</a:t>
                </a:r>
                <a:r>
                  <a:rPr lang="en-US" altLang="zh-TW" i="0" smtClean="0">
                    <a:latin typeface="Cambria Math" panose="02040503050406030204" pitchFamily="18" charset="0"/>
                  </a:rPr>
                  <a:t>_</a:t>
                </a:r>
                <a:r>
                  <a:rPr lang="en-US" altLang="zh-TW" b="0" i="0" smtClean="0">
                    <a:latin typeface="Cambria Math"/>
                  </a:rPr>
                  <a:t>𝑖</a:t>
                </a:r>
                <a:r>
                  <a:rPr lang="en-US" altLang="zh-TW" i="0">
                    <a:latin typeface="Cambria Math" panose="02040503050406030204" pitchFamily="18" charset="0"/>
                    <a:ea typeface="Cambria Math" panose="02040503050406030204" pitchFamily="18" charset="0"/>
                  </a:rPr>
                  <a:t>×</a:t>
                </a:r>
                <a:r>
                  <a:rPr lang="en-US" altLang="zh-TW" i="0">
                    <a:latin typeface="Cambria Math" panose="02040503050406030204" pitchFamily="18" charset="0"/>
                  </a:rPr>
                  <a:t>𝑟_</a:t>
                </a:r>
                <a:r>
                  <a:rPr lang="en-US" altLang="zh-TW" b="0" i="0" smtClean="0">
                    <a:latin typeface="Cambria Math"/>
                  </a:rPr>
                  <a:t>𝑖</a:t>
                </a:r>
                <a:r>
                  <a:rPr lang="zh-TW" altLang="en-US" dirty="0" smtClean="0"/>
                  <a:t>，</a:t>
                </a:r>
                <a:r>
                  <a:rPr lang="en-US" altLang="zh-TW" i="0">
                    <a:latin typeface="Cambria Math" panose="02040503050406030204" pitchFamily="18" charset="0"/>
                  </a:rPr>
                  <a:t>𝑎</a:t>
                </a:r>
                <a:r>
                  <a:rPr lang="en-US" altLang="zh-TW" i="0" smtClean="0">
                    <a:latin typeface="Cambria Math" panose="02040503050406030204" pitchFamily="18" charset="0"/>
                  </a:rPr>
                  <a:t>_</a:t>
                </a:r>
                <a:r>
                  <a:rPr lang="en-US" altLang="zh-TW" b="0" i="0" smtClean="0">
                    <a:latin typeface="Cambria Math"/>
                  </a:rPr>
                  <a:t>𝑖</a:t>
                </a:r>
                <a:r>
                  <a:rPr lang="zh-TW" altLang="en-US" dirty="0" smtClean="0"/>
                  <a:t>和</a:t>
                </a:r>
                <a:r>
                  <a:rPr lang="en-US" altLang="zh-TW" i="0">
                    <a:latin typeface="Cambria Math" panose="02040503050406030204" pitchFamily="18" charset="0"/>
                  </a:rPr>
                  <a:t>𝑟</a:t>
                </a:r>
                <a:r>
                  <a:rPr lang="en-US" altLang="zh-TW" i="0" smtClean="0">
                    <a:latin typeface="Cambria Math" panose="02040503050406030204" pitchFamily="18" charset="0"/>
                  </a:rPr>
                  <a:t>_</a:t>
                </a:r>
                <a:r>
                  <a:rPr lang="en-US" altLang="zh-TW" b="0" i="0" smtClean="0">
                    <a:latin typeface="Cambria Math"/>
                  </a:rPr>
                  <a:t>𝑖</a:t>
                </a:r>
                <a:r>
                  <a:rPr lang="zh-TW" altLang="en-US" dirty="0" smtClean="0"/>
                  <a:t>分別代表</a:t>
                </a:r>
                <a:r>
                  <a:rPr lang="en-US" altLang="zh-TW" dirty="0" smtClean="0"/>
                  <a:t>power</a:t>
                </a:r>
                <a:r>
                  <a:rPr lang="en-US" altLang="zh-TW" baseline="0" dirty="0" smtClean="0"/>
                  <a:t> switches</a:t>
                </a:r>
                <a:r>
                  <a:rPr lang="zh-TW" altLang="en-US" baseline="0" dirty="0" smtClean="0"/>
                  <a:t>的面積和等效電阻值</a:t>
                </a:r>
                <a:endParaRPr lang="en-US" altLang="zh-TW" baseline="0" dirty="0" smtClean="0"/>
              </a:p>
              <a:p>
                <a:r>
                  <a:rPr lang="zh-TW" altLang="en-US" baseline="0" dirty="0" smtClean="0"/>
                  <a:t>先挑選一種</a:t>
                </a:r>
                <a:r>
                  <a:rPr lang="en-US" altLang="zh-TW" baseline="0" dirty="0" smtClean="0"/>
                  <a:t>power switch</a:t>
                </a:r>
                <a:r>
                  <a:rPr lang="zh-TW" altLang="en-US" baseline="0" dirty="0" smtClean="0"/>
                  <a:t>去等效目標的電阻值，不足的部分再使用下一種</a:t>
                </a:r>
                <a:r>
                  <a:rPr lang="en-US" altLang="zh-TW" baseline="0" dirty="0" smtClean="0"/>
                  <a:t>power switch</a:t>
                </a:r>
                <a:r>
                  <a:rPr lang="zh-TW" altLang="en-US" baseline="0" dirty="0" smtClean="0"/>
                  <a:t> 來等效它，一直重覆下去直到最近接</a:t>
                </a:r>
                <a:r>
                  <a:rPr lang="en-US" altLang="zh-TW" i="1" dirty="0" smtClean="0"/>
                  <a:t>R</a:t>
                </a:r>
                <a:r>
                  <a:rPr lang="en-US" altLang="zh-TW" baseline="-25000" dirty="0" smtClean="0"/>
                  <a:t>0</a:t>
                </a:r>
                <a:r>
                  <a:rPr lang="zh-TW" altLang="en-US" baseline="-25000" dirty="0" smtClean="0"/>
                  <a:t>   </a:t>
                </a:r>
                <a:r>
                  <a:rPr lang="zh-TW" altLang="en-US" baseline="0" dirty="0" smtClean="0"/>
                  <a:t>為止</a:t>
                </a:r>
                <a:endParaRPr lang="en-US" altLang="zh-TW" baseline="0" dirty="0" smtClean="0"/>
              </a:p>
            </p:txBody>
          </p:sp>
        </mc:Fallback>
      </mc:AlternateContent>
      <p:sp>
        <p:nvSpPr>
          <p:cNvPr id="4" name="投影片編號版面配置區 3"/>
          <p:cNvSpPr>
            <a:spLocks noGrp="1"/>
          </p:cNvSpPr>
          <p:nvPr>
            <p:ph type="sldNum" sz="quarter" idx="10"/>
          </p:nvPr>
        </p:nvSpPr>
        <p:spPr/>
        <p:txBody>
          <a:bodyPr/>
          <a:lstStyle/>
          <a:p>
            <a:fld id="{66F4A95E-D377-4582-BC3D-2AC9AB5E373B}" type="slidenum">
              <a:rPr lang="zh-TW" altLang="en-US" smtClean="0"/>
              <a:t>16</a:t>
            </a:fld>
            <a:endParaRPr lang="zh-TW" altLang="en-US"/>
          </a:p>
        </p:txBody>
      </p:sp>
    </p:spTree>
    <p:extLst>
      <p:ext uri="{BB962C8B-B14F-4D97-AF65-F5344CB8AC3E}">
        <p14:creationId xmlns:p14="http://schemas.microsoft.com/office/powerpoint/2010/main" val="485229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smtClean="0"/>
                  <a:t>Here show our</a:t>
                </a:r>
                <a:r>
                  <a:rPr lang="en-US" altLang="zh-TW" baseline="0" dirty="0" smtClean="0"/>
                  <a:t> partition base </a:t>
                </a:r>
                <a:r>
                  <a:rPr lang="en-US" altLang="zh-TW" dirty="0" smtClean="0"/>
                  <a:t>algorithm.</a:t>
                </a:r>
                <a:r>
                  <a:rPr lang="en-US" altLang="zh-TW" baseline="0" dirty="0" smtClean="0"/>
                  <a:t> </a:t>
                </a:r>
                <a:r>
                  <a:rPr lang="en-US" altLang="zh-TW" dirty="0" smtClean="0"/>
                  <a:t>First,</a:t>
                </a:r>
                <a:r>
                  <a:rPr lang="en-US" altLang="zh-TW" baseline="0" dirty="0" smtClean="0"/>
                  <a:t> it allocates</a:t>
                </a:r>
                <a:r>
                  <a:rPr lang="en-US" altLang="zh-TW" dirty="0" smtClean="0"/>
                  <a:t> the bounding box B of a low-power domain D, and </a:t>
                </a:r>
                <a:r>
                  <a:rPr lang="en-US" altLang="zh-TW" i="1" dirty="0" smtClean="0">
                    <a:latin typeface="Times New Roman" panose="02020603050405020304" pitchFamily="18" charset="0"/>
                    <a:cs typeface="Times New Roman" panose="02020603050405020304" pitchFamily="18" charset="0"/>
                  </a:rPr>
                  <a:t>R</a:t>
                </a:r>
                <a:r>
                  <a:rPr lang="en-US" altLang="zh-TW" i="1" baseline="-25000" dirty="0" smtClean="0">
                    <a:latin typeface="Times New Roman" panose="02020603050405020304" pitchFamily="18" charset="0"/>
                    <a:cs typeface="Times New Roman" panose="02020603050405020304" pitchFamily="18" charset="0"/>
                  </a:rPr>
                  <a:t>B</a:t>
                </a:r>
                <a:r>
                  <a:rPr lang="en-US" altLang="zh-TW" sz="800" dirty="0" smtClean="0"/>
                  <a:t> </a:t>
                </a:r>
                <a:r>
                  <a:rPr lang="en-US" altLang="zh-TW" dirty="0" smtClean="0"/>
                  <a:t>is set as </a:t>
                </a:r>
                <a:r>
                  <a:rPr lang="en-US" altLang="zh-TW" i="1" dirty="0" err="1" smtClean="0">
                    <a:latin typeface="Times New Roman" panose="02020603050405020304" pitchFamily="18" charset="0"/>
                    <a:cs typeface="Times New Roman" panose="02020603050405020304" pitchFamily="18" charset="0"/>
                  </a:rPr>
                  <a:t>R</a:t>
                </a:r>
                <a:r>
                  <a:rPr lang="en-US" altLang="zh-TW" i="1" baseline="-25000" dirty="0" err="1" smtClean="0">
                    <a:latin typeface="Times New Roman" panose="02020603050405020304" pitchFamily="18" charset="0"/>
                    <a:cs typeface="Times New Roman" panose="02020603050405020304" pitchFamily="18" charset="0"/>
                  </a:rPr>
                  <a:t>t</a:t>
                </a:r>
                <a:r>
                  <a:rPr lang="en-US" altLang="zh-TW" i="1"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 where </a:t>
                </a:r>
                <a:r>
                  <a:rPr lang="en-US" altLang="zh-TW" i="1" dirty="0" err="1" smtClean="0">
                    <a:latin typeface="Times New Roman" panose="02020603050405020304" pitchFamily="18" charset="0"/>
                    <a:cs typeface="Times New Roman" panose="02020603050405020304" pitchFamily="18" charset="0"/>
                  </a:rPr>
                  <a:t>R</a:t>
                </a:r>
                <a:r>
                  <a:rPr lang="en-US" altLang="zh-TW" i="1" baseline="-25000" dirty="0" err="1" smtClean="0">
                    <a:latin typeface="Times New Roman" panose="02020603050405020304" pitchFamily="18" charset="0"/>
                    <a:cs typeface="Times New Roman" panose="02020603050405020304" pitchFamily="18" charset="0"/>
                  </a:rPr>
                  <a:t>t</a:t>
                </a:r>
                <a:r>
                  <a:rPr lang="en-US" altLang="zh-TW" i="1"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denote the total equivalent resistance of power switches in a low power domain.</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1" dirty="0" smtClean="0"/>
                  <a:t>Objective: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Allocate power switches into a low-power domain </a:t>
                </a:r>
                <a14:m>
                  <m:oMath xmlns:m="http://schemas.openxmlformats.org/officeDocument/2006/math">
                    <m:r>
                      <a:rPr lang="en-US" altLang="zh-TW" i="1" dirty="0" smtClean="0">
                        <a:latin typeface="Cambria Math" panose="02040503050406030204" pitchFamily="18" charset="0"/>
                      </a:rPr>
                      <m:t>𝐷</m:t>
                    </m:r>
                  </m:oMath>
                </a14:m>
                <a:r>
                  <a:rPr lang="en-US" altLang="zh-TW" dirty="0" smtClean="0"/>
                  <a:t> with the equivalent resistance </a:t>
                </a:r>
                <a14:m>
                  <m:oMath xmlns:m="http://schemas.openxmlformats.org/officeDocument/2006/math">
                    <m:r>
                      <a:rPr lang="en-US" altLang="zh-TW" i="1" dirty="0" smtClean="0">
                        <a:latin typeface="Cambria Math" panose="02040503050406030204" pitchFamily="18" charset="0"/>
                      </a:rPr>
                      <m:t>𝑅</m:t>
                    </m:r>
                    <m:r>
                      <a:rPr lang="en-US" altLang="zh-TW" i="1" baseline="-25000" dirty="0" err="1" smtClean="0">
                        <a:latin typeface="Cambria Math" panose="02040503050406030204" pitchFamily="18" charset="0"/>
                      </a:rPr>
                      <m:t>𝑡</m:t>
                    </m:r>
                  </m:oMath>
                </a14:m>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anose="02020603050405020304" pitchFamily="18" charset="0"/>
                    <a:cs typeface="Times New Roman" panose="02020603050405020304" pitchFamily="18" charset="0"/>
                  </a:rPr>
                  <a:t>Then </a:t>
                </a:r>
                <a:r>
                  <a:rPr lang="en-US" altLang="zh-TW" dirty="0">
                    <a:latin typeface="Times New Roman" panose="02020603050405020304" pitchFamily="18" charset="0"/>
                    <a:cs typeface="Times New Roman" panose="02020603050405020304" pitchFamily="18" charset="0"/>
                  </a:rPr>
                  <a:t>previous </a:t>
                </a:r>
                <a:r>
                  <a:rPr lang="en-US" altLang="zh-TW" dirty="0" smtClean="0">
                    <a:latin typeface="Times New Roman" panose="02020603050405020304" pitchFamily="18" charset="0"/>
                    <a:cs typeface="Times New Roman" panose="02020603050405020304" pitchFamily="18" charset="0"/>
                  </a:rPr>
                  <a:t>slides shows</a:t>
                </a:r>
                <a:r>
                  <a:rPr lang="en-US" altLang="zh-TW" baseline="0" dirty="0" smtClean="0">
                    <a:latin typeface="Times New Roman" panose="02020603050405020304" pitchFamily="18" charset="0"/>
                    <a:cs typeface="Times New Roman" panose="02020603050405020304" pitchFamily="18" charset="0"/>
                  </a:rPr>
                  <a:t> how to divide a low power domain into two sub-regions and allocate </a:t>
                </a:r>
                <a:r>
                  <a:rPr lang="en-US" altLang="zh-TW" i="1" dirty="0" err="1" smtClean="0">
                    <a:latin typeface="Times New Roman" panose="02020603050405020304" pitchFamily="18" charset="0"/>
                    <a:cs typeface="Times New Roman" panose="02020603050405020304" pitchFamily="18" charset="0"/>
                  </a:rPr>
                  <a:t>R</a:t>
                </a:r>
                <a:r>
                  <a:rPr lang="en-US" altLang="zh-TW" i="1" baseline="-25000" dirty="0" err="1" smtClean="0">
                    <a:latin typeface="Times New Roman" panose="02020603050405020304" pitchFamily="18" charset="0"/>
                    <a:cs typeface="Times New Roman" panose="02020603050405020304" pitchFamily="18" charset="0"/>
                  </a:rPr>
                  <a:t>t</a:t>
                </a:r>
                <a:r>
                  <a:rPr lang="en-US" altLang="zh-TW" i="1" dirty="0" smtClean="0">
                    <a:latin typeface="Times New Roman" panose="02020603050405020304" pitchFamily="18" charset="0"/>
                    <a:cs typeface="Times New Roman" panose="02020603050405020304" pitchFamily="18" charset="0"/>
                  </a:rPr>
                  <a:t> </a:t>
                </a:r>
                <a:r>
                  <a:rPr lang="en-US" altLang="zh-TW" baseline="0" dirty="0" smtClean="0">
                    <a:latin typeface="Times New Roman" panose="02020603050405020304" pitchFamily="18" charset="0"/>
                    <a:cs typeface="Times New Roman" panose="02020603050405020304" pitchFamily="18" charset="0"/>
                  </a:rPr>
                  <a:t> into two sub-region. </a:t>
                </a:r>
                <a:r>
                  <a:rPr lang="en-US" altLang="zh-TW" dirty="0" smtClean="0">
                    <a:latin typeface="Times New Roman" panose="02020603050405020304" pitchFamily="18" charset="0"/>
                    <a:cs typeface="Times New Roman" panose="02020603050405020304" pitchFamily="18" charset="0"/>
                  </a:rPr>
                  <a:t>If </a:t>
                </a:r>
                <a:r>
                  <a:rPr lang="en-US" altLang="zh-TW" dirty="0">
                    <a:latin typeface="Times New Roman" panose="02020603050405020304" pitchFamily="18" charset="0"/>
                    <a:cs typeface="Times New Roman" panose="02020603050405020304" pitchFamily="18" charset="0"/>
                  </a:rPr>
                  <a:t>any sub-region </a:t>
                </a:r>
                <a:r>
                  <a:rPr lang="en-US" altLang="zh-TW" dirty="0"/>
                  <a:t>doesn’t satisfy stop condition, the two </a:t>
                </a:r>
                <a:r>
                  <a:rPr lang="en-US" altLang="zh-TW" dirty="0" smtClean="0"/>
                  <a:t>sub-regions will be pushed </a:t>
                </a:r>
                <a:r>
                  <a:rPr lang="en-US" altLang="zh-TW" dirty="0"/>
                  <a:t>into a queue. </a:t>
                </a:r>
                <a:r>
                  <a:rPr lang="en-US" altLang="zh-TW" dirty="0" smtClean="0"/>
                  <a:t>Next, a sub-region is pop from</a:t>
                </a:r>
                <a:r>
                  <a:rPr lang="en-US" altLang="zh-TW" baseline="0" dirty="0" smtClean="0"/>
                  <a:t> a queue</a:t>
                </a:r>
                <a:r>
                  <a:rPr lang="en-US" altLang="zh-TW" dirty="0" smtClean="0"/>
                  <a:t>. </a:t>
                </a:r>
                <a:r>
                  <a:rPr lang="en-US" altLang="zh-TW" dirty="0"/>
                  <a:t>Then the </a:t>
                </a:r>
                <a:r>
                  <a:rPr lang="en-US" altLang="zh-TW" dirty="0">
                    <a:latin typeface="Times New Roman" panose="02020603050405020304" pitchFamily="18" charset="0"/>
                    <a:cs typeface="Times New Roman" panose="02020603050405020304" pitchFamily="18" charset="0"/>
                  </a:rPr>
                  <a:t>cutline </a:t>
                </a:r>
                <a:r>
                  <a:rPr lang="en-US" altLang="zh-TW" dirty="0" smtClean="0">
                    <a:latin typeface="Times New Roman" panose="02020603050405020304" pitchFamily="18" charset="0"/>
                    <a:cs typeface="Times New Roman" panose="02020603050405020304" pitchFamily="18" charset="0"/>
                  </a:rPr>
                  <a:t>divides</a:t>
                </a:r>
                <a:r>
                  <a:rPr lang="en-US" altLang="zh-TW" baseline="0" dirty="0" smtClean="0">
                    <a:latin typeface="Times New Roman" panose="02020603050405020304" pitchFamily="18" charset="0"/>
                    <a:cs typeface="Times New Roman" panose="02020603050405020304" pitchFamily="18" charset="0"/>
                  </a:rPr>
                  <a:t> it</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into two </a:t>
                </a:r>
                <a:r>
                  <a:rPr lang="en-US" altLang="zh-TW" dirty="0" smtClean="0">
                    <a:latin typeface="Times New Roman" panose="02020603050405020304" pitchFamily="18" charset="0"/>
                    <a:cs typeface="Times New Roman" panose="02020603050405020304" pitchFamily="18" charset="0"/>
                  </a:rPr>
                  <a:t>sub-regions </a:t>
                </a:r>
                <a:r>
                  <a:rPr lang="en-US" altLang="zh-TW" dirty="0"/>
                  <a:t>and the </a:t>
                </a:r>
                <a:r>
                  <a:rPr lang="en-US" altLang="zh-TW" dirty="0" smtClean="0"/>
                  <a:t>we check </a:t>
                </a:r>
                <a:r>
                  <a:rPr lang="en-US" altLang="zh-TW" dirty="0"/>
                  <a:t>stop </a:t>
                </a:r>
                <a:r>
                  <a:rPr lang="en-US" altLang="zh-TW" dirty="0" smtClean="0"/>
                  <a:t>conditions. If they satisfy the stop</a:t>
                </a:r>
                <a:r>
                  <a:rPr lang="en-US" altLang="zh-TW" baseline="0" dirty="0" smtClean="0"/>
                  <a:t> conditions we will insert power switches. </a:t>
                </a:r>
                <a:r>
                  <a:rPr lang="en-US" altLang="zh-TW" dirty="0" smtClean="0"/>
                  <a:t>The algorithm will repeat until the queue is empty.</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p>
            </p:txBody>
          </p:sp>
        </mc:Choice>
        <mc:Fallback xmlns="">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Our Algorithm allocated power switches into a low-power domain. </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We initially found the bounding box B, and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𝐵</a:t>
                </a:r>
                <a:r>
                  <a:rPr lang="en-US" altLang="zh-TW" sz="1200" kern="1200" dirty="0">
                    <a:solidFill>
                      <a:schemeClr val="tx1"/>
                    </a:solidFill>
                    <a:effectLst/>
                    <a:latin typeface="+mn-lt"/>
                    <a:ea typeface="+mn-ea"/>
                    <a:cs typeface="+mn-cs"/>
                  </a:rPr>
                  <a:t> is set as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𝑡</a:t>
                </a:r>
                <a:r>
                  <a:rPr lang="en-US" altLang="zh-TW" sz="1200" kern="1200" dirty="0">
                    <a:solidFill>
                      <a:schemeClr val="tx1"/>
                    </a:solidFill>
                    <a:effectLst/>
                    <a:latin typeface="+mn-lt"/>
                    <a:ea typeface="+mn-ea"/>
                    <a:cs typeface="+mn-cs"/>
                  </a:rPr>
                  <a:t>. The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𝑡</a:t>
                </a:r>
                <a:r>
                  <a:rPr lang="en-US" altLang="zh-TW" sz="1200" kern="1200" dirty="0">
                    <a:solidFill>
                      <a:schemeClr val="tx1"/>
                    </a:solidFill>
                    <a:effectLst/>
                    <a:latin typeface="+mn-lt"/>
                    <a:ea typeface="+mn-ea"/>
                    <a:cs typeface="+mn-cs"/>
                  </a:rPr>
                  <a:t> denotes the total resistance of power switches. First B is pushed into a queue. In each iteration, a region B is pop from Q and is cut into two sub-regions. This </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0 &gt;N</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0 )  </a:t>
                </a:r>
                <a:r>
                  <a:rPr lang="en-US" altLang="zh-TW" sz="1200" kern="1200" dirty="0">
                    <a:solidFill>
                      <a:schemeClr val="tx1"/>
                    </a:solidFill>
                    <a:effectLst/>
                    <a:latin typeface="+mn-lt"/>
                    <a:ea typeface="+mn-ea"/>
                    <a:cs typeface="+mn-cs"/>
                  </a:rPr>
                  <a:t>denotes that there not exists legal locations. This </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𝑟</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0 &lt;1)</a:t>
                </a:r>
                <a:r>
                  <a:rPr lang="en-US" altLang="zh-TW" sz="1200" kern="1200" dirty="0">
                    <a:solidFill>
                      <a:schemeClr val="tx1"/>
                    </a:solidFill>
                    <a:effectLst/>
                    <a:latin typeface="+mn-lt"/>
                    <a:ea typeface="+mn-ea"/>
                    <a:cs typeface="+mn-cs"/>
                  </a:rPr>
                  <a:t> denotes less than one power switch.</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This </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N</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0==0)</a:t>
                </a:r>
                <a:r>
                  <a:rPr lang="en-US" altLang="zh-TW" sz="1200" kern="1200" dirty="0">
                    <a:solidFill>
                      <a:schemeClr val="tx1"/>
                    </a:solidFill>
                    <a:effectLst/>
                    <a:latin typeface="+mn-lt"/>
                    <a:ea typeface="+mn-ea"/>
                    <a:cs typeface="+mn-cs"/>
                  </a:rPr>
                  <a:t> denotes .</a:t>
                </a:r>
                <a:endParaRPr lang="zh-TW" altLang="zh-TW" sz="1200" kern="1200" dirty="0">
                  <a:solidFill>
                    <a:schemeClr val="tx1"/>
                  </a:solidFill>
                  <a:effectLst/>
                  <a:latin typeface="+mn-lt"/>
                  <a:ea typeface="+mn-ea"/>
                  <a:cs typeface="+mn-cs"/>
                </a:endParaRP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66F4A95E-D377-4582-BC3D-2AC9AB5E373B}" type="slidenum">
              <a:rPr lang="zh-TW" altLang="en-US" smtClean="0"/>
              <a:t>18</a:t>
            </a:fld>
            <a:endParaRPr lang="zh-TW" altLang="en-US"/>
          </a:p>
        </p:txBody>
      </p:sp>
    </p:spTree>
    <p:extLst>
      <p:ext uri="{BB962C8B-B14F-4D97-AF65-F5344CB8AC3E}">
        <p14:creationId xmlns:p14="http://schemas.microsoft.com/office/powerpoint/2010/main" val="3307556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F4A95E-D377-4582-BC3D-2AC9AB5E373B}" type="slidenum">
              <a:rPr lang="zh-TW" altLang="en-US" smtClean="0"/>
              <a:t>19</a:t>
            </a:fld>
            <a:endParaRPr lang="zh-TW" altLang="en-US"/>
          </a:p>
        </p:txBody>
      </p:sp>
    </p:spTree>
    <p:extLst>
      <p:ext uri="{BB962C8B-B14F-4D97-AF65-F5344CB8AC3E}">
        <p14:creationId xmlns:p14="http://schemas.microsoft.com/office/powerpoint/2010/main" val="3229864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lvl="1" defTabSz="947593">
                  <a:defRPr/>
                </a:pPr>
                <a:r>
                  <a:rPr lang="en-US" altLang="zh-TW" dirty="0" smtClean="0"/>
                  <a:t>Here show the</a:t>
                </a:r>
                <a:r>
                  <a:rPr lang="en-US" altLang="zh-TW" baseline="0" dirty="0" smtClean="0"/>
                  <a:t> </a:t>
                </a:r>
                <a:r>
                  <a:rPr lang="en-US" altLang="zh-TW" dirty="0" smtClean="0">
                    <a:latin typeface="Lucida Calligraphy" panose="03010101010101010101" pitchFamily="66" charset="0"/>
                  </a:rPr>
                  <a:t>Framework of Our Methodology to place</a:t>
                </a:r>
                <a:r>
                  <a:rPr lang="en-US" altLang="zh-TW" baseline="0" dirty="0" smtClean="0">
                    <a:latin typeface="Lucida Calligraphy" panose="03010101010101010101" pitchFamily="66" charset="0"/>
                  </a:rPr>
                  <a:t> power switches. To minimize area of power switches and satisfy IR-drop, we require a precise a value of </a:t>
                </a:r>
                <a:r>
                  <a:rPr lang="en-US" altLang="zh-TW" dirty="0" smtClean="0">
                    <a:latin typeface="Lucida Calligraphy" panose="03010101010101010101" pitchFamily="66" charset="0"/>
                  </a:rPr>
                  <a:t> </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𝑅</m:t>
                        </m:r>
                      </m:e>
                      <m:sub>
                        <m:r>
                          <a:rPr lang="en-US" altLang="zh-TW" i="1">
                            <a:latin typeface="Cambria Math" panose="02040503050406030204" pitchFamily="18" charset="0"/>
                          </a:rPr>
                          <m:t>𝑡</m:t>
                        </m:r>
                      </m:sub>
                    </m:sSub>
                  </m:oMath>
                </a14:m>
                <a:r>
                  <a:rPr lang="en-US" altLang="zh-TW" dirty="0" smtClean="0"/>
                  <a:t>. Thus</a:t>
                </a:r>
                <a:r>
                  <a:rPr lang="en-US" altLang="zh-TW" baseline="0" dirty="0" smtClean="0"/>
                  <a:t>  we propose method to compute </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𝑅</m:t>
                        </m:r>
                      </m:e>
                      <m:sub>
                        <m:r>
                          <a:rPr lang="en-US" altLang="zh-TW" i="1">
                            <a:latin typeface="Cambria Math" panose="02040503050406030204" pitchFamily="18" charset="0"/>
                          </a:rPr>
                          <m:t>𝑡</m:t>
                        </m:r>
                      </m:sub>
                    </m:sSub>
                  </m:oMath>
                </a14:m>
                <a:r>
                  <a:rPr lang="en-US" altLang="zh-TW" dirty="0" smtClean="0"/>
                  <a:t>. Since </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𝑅</m:t>
                        </m:r>
                      </m:e>
                      <m:sub>
                        <m:r>
                          <a:rPr lang="en-US" altLang="zh-TW" i="1">
                            <a:latin typeface="Cambria Math" panose="02040503050406030204" pitchFamily="18" charset="0"/>
                          </a:rPr>
                          <m:t>𝑡</m:t>
                        </m:r>
                      </m:sub>
                    </m:sSub>
                  </m:oMath>
                </a14:m>
                <a:r>
                  <a:rPr lang="en-US" altLang="zh-TW" dirty="0" smtClean="0"/>
                  <a:t> can not be obtain, we set </a:t>
                </a:r>
                <a14:m>
                  <m:oMath xmlns:m="http://schemas.openxmlformats.org/officeDocument/2006/math">
                    <m:sSub>
                      <m:sSubPr>
                        <m:ctrlPr>
                          <a:rPr lang="zh-TW" altLang="zh-TW" i="1">
                            <a:latin typeface="Cambria Math" panose="02040503050406030204" pitchFamily="18" charset="0"/>
                          </a:rPr>
                        </m:ctrlPr>
                      </m:sSubPr>
                      <m:e>
                        <m:r>
                          <m:rPr>
                            <m:sty m:val="p"/>
                          </m:rPr>
                          <a:rPr lang="en-US" altLang="zh-TW">
                            <a:latin typeface="Cambria Math" panose="02040503050406030204" pitchFamily="18" charset="0"/>
                          </a:rPr>
                          <m:t>R</m:t>
                        </m:r>
                      </m:e>
                      <m:sub>
                        <m:r>
                          <a:rPr lang="en-US" altLang="zh-TW" i="1">
                            <a:latin typeface="Cambria Math" panose="02040503050406030204" pitchFamily="18" charset="0"/>
                          </a:rPr>
                          <m:t>𝑡</m:t>
                        </m:r>
                      </m:sub>
                    </m:sSub>
                  </m:oMath>
                </a14:m>
                <a:r>
                  <a:rPr lang="en-US" altLang="zh-TW" dirty="0"/>
                  <a:t> initially. </a:t>
                </a:r>
                <a:r>
                  <a:rPr lang="en-US" altLang="zh-TW" baseline="0" dirty="0" smtClean="0"/>
                  <a:t> </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𝑅</m:t>
                        </m:r>
                      </m:e>
                      <m:sub>
                        <m:r>
                          <a:rPr lang="en-US" altLang="zh-TW" i="1">
                            <a:latin typeface="Cambria Math" panose="02040503050406030204" pitchFamily="18" charset="0"/>
                          </a:rPr>
                          <m:t>𝑡</m:t>
                        </m:r>
                      </m:sub>
                    </m:sSub>
                  </m:oMath>
                </a14:m>
                <a:r>
                  <a:rPr lang="en-US" altLang="zh-TW" dirty="0" smtClean="0"/>
                  <a:t> </a:t>
                </a:r>
                <a:r>
                  <a:rPr lang="en-US" altLang="zh-TW" sz="1200" b="0" i="0" kern="1200" dirty="0" smtClean="0">
                    <a:solidFill>
                      <a:schemeClr val="tx1"/>
                    </a:solidFill>
                    <a:effectLst/>
                    <a:latin typeface="+mn-lt"/>
                    <a:ea typeface="+mn-ea"/>
                    <a:cs typeface="+mn-cs"/>
                  </a:rPr>
                  <a:t>equals</a:t>
                </a:r>
                <a:r>
                  <a:rPr lang="en-US" altLang="zh-TW" sz="1200" b="0" i="0" kern="1200" baseline="0" dirty="0" smtClean="0">
                    <a:solidFill>
                      <a:schemeClr val="tx1"/>
                    </a:solidFill>
                    <a:effectLst/>
                    <a:latin typeface="+mn-lt"/>
                    <a:ea typeface="+mn-ea"/>
                    <a:cs typeface="+mn-cs"/>
                  </a:rPr>
                  <a:t> </a:t>
                </a:r>
                <a:r>
                  <a:rPr lang="en-US" altLang="zh-TW" dirty="0" smtClean="0"/>
                  <a:t>tolerable voltage drop value by total current of  low power domain. At the same</a:t>
                </a:r>
                <a:r>
                  <a:rPr lang="en-US" altLang="zh-TW" baseline="0" dirty="0" smtClean="0"/>
                  <a:t> time, </a:t>
                </a:r>
                <a:r>
                  <a:rPr lang="en-US" altLang="zh-TW" b="0" dirty="0" smtClean="0"/>
                  <a:t>Set the upper bound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a:rPr>
                          <m:t>𝑅</m:t>
                        </m:r>
                      </m:e>
                      <m:sub>
                        <m:r>
                          <a:rPr lang="en-US" altLang="zh-TW" i="1">
                            <a:latin typeface="Cambria Math"/>
                          </a:rPr>
                          <m:t>𝑚𝑎𝑥</m:t>
                        </m:r>
                      </m:sub>
                    </m:sSub>
                  </m:oMath>
                </a14:m>
                <a:r>
                  <a:rPr lang="en-US" altLang="zh-TW" i="1" baseline="-25000" dirty="0" smtClean="0"/>
                  <a:t> </a:t>
                </a:r>
                <a:r>
                  <a:rPr lang="en-US" altLang="zh-TW" b="0" dirty="0" smtClean="0"/>
                  <a:t>and lower </a:t>
                </a:r>
                <a:r>
                  <a:rPr lang="en-US" altLang="zh-TW" dirty="0" smtClean="0"/>
                  <a:t>bound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a:rPr>
                          <m:t>𝑅</m:t>
                        </m:r>
                      </m:e>
                      <m:sub>
                        <m:r>
                          <a:rPr lang="en-US" altLang="zh-TW" i="1">
                            <a:latin typeface="Cambria Math"/>
                          </a:rPr>
                          <m:t>𝑚𝑖𝑛</m:t>
                        </m:r>
                      </m:sub>
                    </m:sSub>
                  </m:oMath>
                </a14:m>
                <a:r>
                  <a:rPr lang="en-US" altLang="zh-TW" dirty="0" smtClean="0"/>
                  <a:t> .</a:t>
                </a:r>
              </a:p>
              <a:p>
                <a:pPr marL="0" lvl="1" defTabSz="947593">
                  <a:defRPr/>
                </a:pPr>
                <a:endParaRPr lang="en-US" altLang="zh-TW" dirty="0"/>
              </a:p>
              <a:p>
                <a:pPr marL="0" lvl="1" defTabSz="947593">
                  <a:defRPr/>
                </a:pPr>
                <a:endParaRPr lang="en-US" altLang="zh-TW" dirty="0"/>
              </a:p>
              <a:p>
                <a:endParaRPr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First Initialize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𝑡</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𝑚ax</a:t>
                </a:r>
                <a:r>
                  <a:rPr lang="en-US" altLang="zh-TW" sz="1200" kern="1200" dirty="0">
                    <a:solidFill>
                      <a:schemeClr val="tx1"/>
                    </a:solidFill>
                    <a:effectLst/>
                    <a:latin typeface="+mn-lt"/>
                    <a:ea typeface="+mn-ea"/>
                    <a:cs typeface="+mn-cs"/>
                  </a:rPr>
                  <a:t>, and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𝑚in</a:t>
                </a:r>
                <a:r>
                  <a:rPr lang="en-US" altLang="zh-TW" sz="1200" kern="1200" dirty="0">
                    <a:solidFill>
                      <a:schemeClr val="tx1"/>
                    </a:solidFill>
                    <a:effectLst/>
                    <a:latin typeface="+mn-lt"/>
                    <a:ea typeface="+mn-ea"/>
                    <a:cs typeface="+mn-cs"/>
                  </a:rPr>
                  <a:t>. Because R cannot be obtained by squeezing from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𝑚ax</a:t>
                </a:r>
                <a:r>
                  <a:rPr lang="en-US" altLang="zh-TW" sz="1200" kern="1200" dirty="0">
                    <a:solidFill>
                      <a:schemeClr val="tx1"/>
                    </a:solidFill>
                    <a:effectLst/>
                    <a:latin typeface="+mn-lt"/>
                    <a:ea typeface="+mn-ea"/>
                    <a:cs typeface="+mn-cs"/>
                  </a:rPr>
                  <a:t>, and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𝑚in</a:t>
                </a:r>
                <a:r>
                  <a:rPr lang="en-US" altLang="zh-TW" sz="1200" kern="1200" dirty="0">
                    <a:solidFill>
                      <a:schemeClr val="tx1"/>
                    </a:solidFill>
                    <a:effectLst/>
                    <a:latin typeface="+mn-lt"/>
                    <a:ea typeface="+mn-ea"/>
                    <a:cs typeface="+mn-cs"/>
                  </a:rPr>
                  <a:t>. Let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𝑚ax</a:t>
                </a:r>
                <a:r>
                  <a:rPr lang="en-US" altLang="zh-TW" sz="1200" kern="1200" dirty="0">
                    <a:solidFill>
                      <a:schemeClr val="tx1"/>
                    </a:solidFill>
                    <a:effectLst/>
                    <a:latin typeface="+mn-lt"/>
                    <a:ea typeface="+mn-ea"/>
                    <a:cs typeface="+mn-cs"/>
                  </a:rPr>
                  <a:t> set as largest resistance value of power switches in L and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𝑚in</a:t>
                </a:r>
                <a:r>
                  <a:rPr lang="en-US" altLang="zh-TW" sz="1200" kern="1200" dirty="0">
                    <a:solidFill>
                      <a:schemeClr val="tx1"/>
                    </a:solidFill>
                    <a:effectLst/>
                    <a:latin typeface="+mn-lt"/>
                    <a:ea typeface="+mn-ea"/>
                    <a:cs typeface="+mn-cs"/>
                  </a:rPr>
                  <a:t> set as zero. After equivalent resistance is determined, power switches are allocated and placed. To verify IR-drop, we use a static IR-drop analyzer that was implemented by us. If IR-drop doesn’t satisfy constraint, the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𝑡</a:t>
                </a:r>
                <a:r>
                  <a:rPr lang="en-US" altLang="zh-TW" sz="1200" kern="1200" dirty="0">
                    <a:solidFill>
                      <a:schemeClr val="tx1"/>
                    </a:solidFill>
                    <a:effectLst/>
                    <a:latin typeface="+mn-lt"/>
                    <a:ea typeface="+mn-ea"/>
                    <a:cs typeface="+mn-cs"/>
                  </a:rPr>
                  <a:t> is adjusted by binary search method. After the IR-drop several results are obtained, the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𝑡</a:t>
                </a:r>
                <a:r>
                  <a:rPr lang="en-US" altLang="zh-TW" sz="1200" kern="1200" dirty="0">
                    <a:solidFill>
                      <a:schemeClr val="tx1"/>
                    </a:solidFill>
                    <a:effectLst/>
                    <a:latin typeface="+mn-lt"/>
                    <a:ea typeface="+mn-ea"/>
                    <a:cs typeface="+mn-cs"/>
                  </a:rPr>
                  <a:t> is more and more accurate. If voltage drop satisfies the constraint, the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𝑚in</a:t>
                </a:r>
                <a:r>
                  <a:rPr lang="en-US" altLang="zh-TW" sz="1200" kern="1200" dirty="0">
                    <a:solidFill>
                      <a:schemeClr val="tx1"/>
                    </a:solidFill>
                    <a:effectLst/>
                    <a:latin typeface="+mn-lt"/>
                    <a:ea typeface="+mn-ea"/>
                    <a:cs typeface="+mn-cs"/>
                  </a:rPr>
                  <a:t> is set as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𝑡</a:t>
                </a:r>
                <a:r>
                  <a:rPr lang="en-US" altLang="zh-TW" sz="1200" kern="1200" dirty="0">
                    <a:solidFill>
                      <a:schemeClr val="tx1"/>
                    </a:solidFill>
                    <a:effectLst/>
                    <a:latin typeface="+mn-lt"/>
                    <a:ea typeface="+mn-ea"/>
                    <a:cs typeface="+mn-cs"/>
                  </a:rPr>
                  <a:t>, otherwise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𝑚ax</a:t>
                </a:r>
                <a:r>
                  <a:rPr lang="en-US" altLang="zh-TW" sz="1200" kern="1200" dirty="0">
                    <a:solidFill>
                      <a:schemeClr val="tx1"/>
                    </a:solidFill>
                    <a:effectLst/>
                    <a:latin typeface="+mn-lt"/>
                    <a:ea typeface="+mn-ea"/>
                    <a:cs typeface="+mn-cs"/>
                  </a:rPr>
                  <a:t> is set as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𝑡</a:t>
                </a:r>
                <a:r>
                  <a:rPr lang="en-US" altLang="zh-TW" sz="1200" kern="1200" dirty="0">
                    <a:solidFill>
                      <a:schemeClr val="tx1"/>
                    </a:solidFill>
                    <a:effectLst/>
                    <a:latin typeface="+mn-lt"/>
                    <a:ea typeface="+mn-ea"/>
                    <a:cs typeface="+mn-cs"/>
                  </a:rPr>
                  <a:t>. If the absolute difference between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𝑡</a:t>
                </a:r>
                <a:r>
                  <a:rPr lang="en-US" altLang="zh-TW" sz="1200" kern="1200" dirty="0">
                    <a:solidFill>
                      <a:schemeClr val="tx1"/>
                    </a:solidFill>
                    <a:effectLst/>
                    <a:latin typeface="+mn-lt"/>
                    <a:ea typeface="+mn-ea"/>
                    <a:cs typeface="+mn-cs"/>
                  </a:rPr>
                  <a:t> and </a:t>
                </a:r>
                <a:r>
                  <a:rPr lang="en-US" altLang="zh-TW" sz="1200" i="0" kern="1200">
                    <a:solidFill>
                      <a:schemeClr val="tx1"/>
                    </a:solidFill>
                    <a:effectLst/>
                    <a:latin typeface="+mn-lt"/>
                    <a:ea typeface="+mn-ea"/>
                    <a:cs typeface="+mn-cs"/>
                  </a:rPr>
                  <a:t>R</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t^old</a:t>
                </a:r>
                <a:r>
                  <a:rPr lang="en-US" altLang="zh-TW" sz="1200" kern="1200" dirty="0">
                    <a:solidFill>
                      <a:schemeClr val="tx1"/>
                    </a:solidFill>
                    <a:effectLst/>
                    <a:latin typeface="+mn-lt"/>
                    <a:ea typeface="+mn-ea"/>
                    <a:cs typeface="+mn-cs"/>
                  </a:rPr>
                  <a:t> is larger than a given </a:t>
                </a:r>
                <a:r>
                  <a:rPr lang="en-US" altLang="zh-TW" sz="1200" i="0" kern="1200">
                    <a:solidFill>
                      <a:schemeClr val="tx1"/>
                    </a:solidFill>
                    <a:effectLst/>
                    <a:latin typeface="+mn-lt"/>
                    <a:ea typeface="+mn-ea"/>
                    <a:cs typeface="+mn-cs"/>
                  </a:rPr>
                  <a:t>𝜏</a:t>
                </a:r>
                <a:r>
                  <a:rPr lang="en-US" altLang="zh-TW" sz="1200" kern="1200" dirty="0">
                    <a:solidFill>
                      <a:schemeClr val="tx1"/>
                    </a:solidFill>
                    <a:effectLst/>
                    <a:latin typeface="+mn-lt"/>
                    <a:ea typeface="+mn-ea"/>
                    <a:cs typeface="+mn-cs"/>
                  </a:rPr>
                  <a:t>, the program continues; otherwise, it stops.</a:t>
                </a:r>
                <a:endParaRPr lang="zh-TW" altLang="zh-TW" sz="1200" kern="1200" dirty="0">
                  <a:solidFill>
                    <a:schemeClr val="tx1"/>
                  </a:solidFill>
                  <a:effectLst/>
                  <a:latin typeface="+mn-lt"/>
                  <a:ea typeface="+mn-ea"/>
                  <a:cs typeface="+mn-cs"/>
                </a:endParaRP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66F4A95E-D377-4582-BC3D-2AC9AB5E373B}" type="slidenum">
              <a:rPr lang="zh-TW" altLang="en-US" smtClean="0"/>
              <a:t>22</a:t>
            </a:fld>
            <a:endParaRPr lang="zh-TW" altLang="en-US"/>
          </a:p>
        </p:txBody>
      </p:sp>
    </p:spTree>
    <p:extLst>
      <p:ext uri="{BB962C8B-B14F-4D97-AF65-F5344CB8AC3E}">
        <p14:creationId xmlns:p14="http://schemas.microsoft.com/office/powerpoint/2010/main" val="318995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smtClean="0"/>
                  <a:t>Based on current </a:t>
                </a:r>
                <a:r>
                  <a:rPr lang="en-US" altLang="zh-TW" baseline="0" dirty="0" smtClean="0"/>
                  <a:t> </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𝑅</m:t>
                        </m:r>
                      </m:e>
                      <m:sub>
                        <m:r>
                          <a:rPr lang="en-US" altLang="zh-TW" i="1">
                            <a:latin typeface="Cambria Math" panose="02040503050406030204" pitchFamily="18" charset="0"/>
                          </a:rPr>
                          <m:t>𝑡</m:t>
                        </m:r>
                      </m:sub>
                    </m:sSub>
                  </m:oMath>
                </a14:m>
                <a:r>
                  <a:rPr lang="en-US" altLang="zh-TW" dirty="0" smtClean="0"/>
                  <a:t>.   </a:t>
                </a:r>
              </a:p>
              <a:p>
                <a:r>
                  <a:rPr lang="en-US" altLang="zh-TW" dirty="0" smtClean="0"/>
                  <a:t>Then, recursively partition low-power-domain into several sub-regions, and allocate the equivalent resistance of power switches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Next , place power switches into each sub-region according to equivalent resistance.</a:t>
                </a:r>
              </a:p>
            </p:txBody>
          </p:sp>
        </mc:Choice>
        <mc:Fallback xmlns="">
          <p:sp>
            <p:nvSpPr>
              <p:cNvPr id="3" name="備忘稿版面配置區 2"/>
              <p:cNvSpPr>
                <a:spLocks noGrp="1"/>
              </p:cNvSpPr>
              <p:nvPr>
                <p:ph type="body" idx="1"/>
              </p:nvPr>
            </p:nvSpPr>
            <p:spPr/>
            <p:txBody>
              <a:bodyPr/>
              <a:lstStyle/>
              <a:p>
                <a:r>
                  <a:rPr lang="en-US" altLang="zh-TW" dirty="0" smtClean="0"/>
                  <a:t>Based on current </a:t>
                </a:r>
                <a:r>
                  <a:rPr lang="en-US" altLang="zh-TW" baseline="0" dirty="0" smtClean="0"/>
                  <a:t> </a:t>
                </a:r>
                <a:r>
                  <a:rPr lang="en-US" altLang="zh-TW" i="0">
                    <a:latin typeface="Cambria Math" panose="02040503050406030204" pitchFamily="18" charset="0"/>
                  </a:rPr>
                  <a:t>𝑅</a:t>
                </a:r>
                <a:r>
                  <a:rPr lang="en-US" altLang="zh-TW" i="0" smtClean="0">
                    <a:latin typeface="Cambria Math" panose="02040503050406030204" pitchFamily="18" charset="0"/>
                  </a:rPr>
                  <a:t>_</a:t>
                </a:r>
                <a:r>
                  <a:rPr lang="en-US" altLang="zh-TW" i="0">
                    <a:latin typeface="Cambria Math" panose="02040503050406030204" pitchFamily="18" charset="0"/>
                  </a:rPr>
                  <a:t>𝑡</a:t>
                </a:r>
                <a:r>
                  <a:rPr lang="en-US" altLang="zh-TW" dirty="0" smtClean="0"/>
                  <a:t>.   </a:t>
                </a:r>
              </a:p>
              <a:p>
                <a:r>
                  <a:rPr lang="en-US" altLang="zh-TW" dirty="0" smtClean="0"/>
                  <a:t>Then, recursively partition low-power-domain into several sub-regions, and allocate the equivalent resistance of power switches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Next , place power switches into each sub-region according to equivalent resistance.</a:t>
                </a:r>
              </a:p>
            </p:txBody>
          </p:sp>
        </mc:Fallback>
      </mc:AlternateContent>
      <p:sp>
        <p:nvSpPr>
          <p:cNvPr id="4" name="投影片編號版面配置區 3"/>
          <p:cNvSpPr>
            <a:spLocks noGrp="1"/>
          </p:cNvSpPr>
          <p:nvPr>
            <p:ph type="sldNum" sz="quarter" idx="10"/>
          </p:nvPr>
        </p:nvSpPr>
        <p:spPr/>
        <p:txBody>
          <a:bodyPr/>
          <a:lstStyle/>
          <a:p>
            <a:fld id="{66F4A95E-D377-4582-BC3D-2AC9AB5E373B}" type="slidenum">
              <a:rPr lang="zh-TW" altLang="en-US" smtClean="0"/>
              <a:t>23</a:t>
            </a:fld>
            <a:endParaRPr lang="zh-TW" altLang="en-US"/>
          </a:p>
        </p:txBody>
      </p:sp>
    </p:spTree>
    <p:extLst>
      <p:ext uri="{BB962C8B-B14F-4D97-AF65-F5344CB8AC3E}">
        <p14:creationId xmlns:p14="http://schemas.microsoft.com/office/powerpoint/2010/main" val="1887907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After power switches are insert to the low power</a:t>
            </a:r>
            <a:r>
              <a:rPr lang="en-US" altLang="zh-TW" baseline="0" dirty="0" smtClean="0"/>
              <a:t> domain, we use a IR-drop </a:t>
            </a:r>
            <a:r>
              <a:rPr lang="en-US" altLang="zh-TW" dirty="0" smtClean="0"/>
              <a:t>analyzer to estimate the </a:t>
            </a:r>
            <a:r>
              <a:rPr lang="en-US" altLang="zh-TW" sz="1200" b="0" i="0" kern="1200" dirty="0" smtClean="0">
                <a:solidFill>
                  <a:schemeClr val="tx1"/>
                </a:solidFill>
                <a:effectLst/>
                <a:latin typeface="+mn-lt"/>
                <a:ea typeface="+mn-ea"/>
                <a:cs typeface="+mn-cs"/>
              </a:rPr>
              <a:t>quality of design.</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66F4A95E-D377-4582-BC3D-2AC9AB5E373B}" type="slidenum">
              <a:rPr lang="zh-TW" altLang="en-US" smtClean="0"/>
              <a:t>24</a:t>
            </a:fld>
            <a:endParaRPr lang="zh-TW" altLang="en-US"/>
          </a:p>
        </p:txBody>
      </p:sp>
    </p:spTree>
    <p:extLst>
      <p:ext uri="{BB962C8B-B14F-4D97-AF65-F5344CB8AC3E}">
        <p14:creationId xmlns:p14="http://schemas.microsoft.com/office/powerpoint/2010/main" val="2207391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smtClean="0"/>
                  <a:t>Since</a:t>
                </a:r>
                <a:r>
                  <a:rPr lang="en-US" altLang="zh-TW" baseline="0" dirty="0" smtClean="0"/>
                  <a:t> initial </a:t>
                </a:r>
                <a14:m>
                  <m:oMath xmlns:m="http://schemas.openxmlformats.org/officeDocument/2006/math">
                    <m:r>
                      <a:rPr lang="en-US" altLang="zh-TW" i="1" dirty="0" smtClean="0">
                        <a:latin typeface="Cambria Math" panose="02040503050406030204" pitchFamily="18" charset="0"/>
                      </a:rPr>
                      <m:t>𝑅</m:t>
                    </m:r>
                    <m:r>
                      <a:rPr lang="en-US" altLang="zh-TW" i="1" baseline="-25000" dirty="0" err="1" smtClean="0">
                        <a:latin typeface="Cambria Math" panose="02040503050406030204" pitchFamily="18" charset="0"/>
                      </a:rPr>
                      <m:t>𝑡</m:t>
                    </m:r>
                  </m:oMath>
                </a14:m>
                <a:r>
                  <a:rPr lang="en-US" altLang="zh-TW" dirty="0" smtClean="0"/>
                  <a:t> is incorrect, we</a:t>
                </a:r>
                <a:r>
                  <a:rPr lang="en-US" altLang="zh-TW" baseline="0" dirty="0" smtClean="0"/>
                  <a:t> u</a:t>
                </a:r>
                <a:r>
                  <a:rPr lang="en-US" altLang="zh-TW" dirty="0" smtClean="0"/>
                  <a:t>se binary search method  to find precise </a:t>
                </a:r>
                <a14:m>
                  <m:oMath xmlns:m="http://schemas.openxmlformats.org/officeDocument/2006/math">
                    <m:sSub>
                      <m:sSubPr>
                        <m:ctrlPr>
                          <a:rPr lang="en-US" altLang="zh-TW" sz="1200" i="1" kern="100" dirty="0" smtClean="0">
                            <a:latin typeface="Cambria Math" panose="02040503050406030204" pitchFamily="18" charset="0"/>
                            <a:cs typeface="Times New Roman" panose="02020603050405020304" pitchFamily="18" charset="0"/>
                          </a:rPr>
                        </m:ctrlPr>
                      </m:sSubPr>
                      <m:e>
                        <m:r>
                          <a:rPr lang="en-US" altLang="zh-TW" sz="1200" i="1" kern="100" dirty="0" smtClean="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r>
                  <a:rPr lang="en-US" altLang="zh-TW" dirty="0" smtClean="0"/>
                  <a:t>, the procedure is as follow in each iteration. Adjust </a:t>
                </a:r>
                <a14:m>
                  <m:oMath xmlns:m="http://schemas.openxmlformats.org/officeDocument/2006/math">
                    <m:r>
                      <a:rPr lang="en-US" altLang="zh-TW" i="1" dirty="0" smtClean="0">
                        <a:latin typeface="Cambria Math" panose="02040503050406030204" pitchFamily="18" charset="0"/>
                      </a:rPr>
                      <m:t>𝑅</m:t>
                    </m:r>
                    <m:r>
                      <a:rPr lang="en-US" altLang="zh-TW" i="1" baseline="-25000" dirty="0" err="1" smtClean="0">
                        <a:latin typeface="Cambria Math" panose="02040503050406030204" pitchFamily="18" charset="0"/>
                      </a:rPr>
                      <m:t>𝑚𝑎𝑥</m:t>
                    </m:r>
                  </m:oMath>
                </a14:m>
                <a:r>
                  <a:rPr lang="en-US" altLang="zh-TW" dirty="0" smtClean="0"/>
                  <a:t> and </a:t>
                </a:r>
                <a14:m>
                  <m:oMath xmlns:m="http://schemas.openxmlformats.org/officeDocument/2006/math">
                    <m:r>
                      <a:rPr lang="en-US" altLang="zh-TW" i="1" dirty="0" smtClean="0">
                        <a:latin typeface="Cambria Math" panose="02040503050406030204" pitchFamily="18" charset="0"/>
                      </a:rPr>
                      <m:t>𝑅</m:t>
                    </m:r>
                    <m:r>
                      <a:rPr lang="en-US" altLang="zh-TW" i="1" baseline="-25000" dirty="0" err="1" smtClean="0">
                        <a:latin typeface="Cambria Math" panose="02040503050406030204" pitchFamily="18" charset="0"/>
                      </a:rPr>
                      <m:t>𝑚𝑖𝑛</m:t>
                    </m:r>
                  </m:oMath>
                </a14:m>
                <a:r>
                  <a:rPr lang="en-US" altLang="zh-TW" dirty="0" smtClean="0"/>
                  <a:t> according to whether IR-drop constraint is satisfied.</a:t>
                </a:r>
              </a:p>
              <a:p>
                <a:endParaRPr lang="en-US" altLang="zh-TW" dirty="0" smtClean="0"/>
              </a:p>
              <a:p>
                <a:r>
                  <a:rPr lang="en-US" altLang="zh-TW" dirty="0" smtClean="0"/>
                  <a:t>The</a:t>
                </a:r>
                <a:r>
                  <a:rPr lang="en-US" altLang="zh-TW" baseline="0" dirty="0" smtClean="0"/>
                  <a:t> procedure will repeat until the absolute difference of </a:t>
                </a:r>
                <a14:m>
                  <m:oMath xmlns:m="http://schemas.openxmlformats.org/officeDocument/2006/math">
                    <m:sSub>
                      <m:sSubPr>
                        <m:ctrlPr>
                          <a:rPr lang="en-US" altLang="zh-TW" sz="1200" i="1" kern="100" dirty="0" smtClean="0">
                            <a:latin typeface="Cambria Math" panose="02040503050406030204" pitchFamily="18" charset="0"/>
                            <a:cs typeface="Times New Roman" panose="02020603050405020304" pitchFamily="18" charset="0"/>
                          </a:rPr>
                        </m:ctrlPr>
                      </m:sSubPr>
                      <m:e>
                        <m:r>
                          <a:rPr lang="en-US" altLang="zh-TW" sz="1200" i="1" kern="100" dirty="0" smtClean="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r>
                  <a:rPr lang="zh-TW" altLang="en-US" dirty="0" smtClean="0"/>
                  <a:t> </a:t>
                </a:r>
                <a:r>
                  <a:rPr lang="en-US" altLang="zh-TW" dirty="0" smtClean="0"/>
                  <a:t>in current iteration and previous iteration is small</a:t>
                </a:r>
                <a:r>
                  <a:rPr lang="en-US" altLang="zh-TW" baseline="0" dirty="0" smtClean="0"/>
                  <a:t> than a user defined </a:t>
                </a:r>
                <a:r>
                  <a:rPr lang="zh-TW" altLang="zh-TW" sz="1200" i="1" dirty="0" smtClean="0"/>
                  <a:t>γ</a:t>
                </a:r>
                <a:r>
                  <a:rPr lang="en-US" altLang="zh-TW" baseline="0" dirty="0" smtClean="0"/>
                  <a:t>  value and satisfy IR-drop </a:t>
                </a:r>
                <a:r>
                  <a:rPr lang="en-US" altLang="zh-TW" dirty="0" smtClean="0">
                    <a:solidFill>
                      <a:srgbClr val="FF0000"/>
                    </a:solidFill>
                  </a:rPr>
                  <a:t>constraint</a:t>
                </a:r>
                <a:r>
                  <a:rPr lang="en-US" altLang="zh-TW" dirty="0" smtClean="0">
                    <a:solidFill>
                      <a:schemeClr val="tx1"/>
                    </a:solidFill>
                  </a:rPr>
                  <a:t>.</a:t>
                </a:r>
              </a:p>
              <a:p>
                <a:endParaRPr lang="zh-TW" altLang="en-US" dirty="0"/>
              </a:p>
            </p:txBody>
          </p:sp>
        </mc:Choice>
        <mc:Fallback xmlns="">
          <p:sp>
            <p:nvSpPr>
              <p:cNvPr id="3" name="備忘稿版面配置區 2"/>
              <p:cNvSpPr>
                <a:spLocks noGrp="1"/>
              </p:cNvSpPr>
              <p:nvPr>
                <p:ph type="body" idx="1"/>
              </p:nvPr>
            </p:nvSpPr>
            <p:spPr/>
            <p:txBody>
              <a:bodyPr/>
              <a:lstStyle/>
              <a:p>
                <a:r>
                  <a:rPr lang="en-US" altLang="zh-TW" dirty="0" smtClean="0"/>
                  <a:t>Since</a:t>
                </a:r>
                <a:r>
                  <a:rPr lang="en-US" altLang="zh-TW" baseline="0" dirty="0" smtClean="0"/>
                  <a:t> initial </a:t>
                </a:r>
                <a:r>
                  <a:rPr lang="en-US" altLang="zh-TW" i="0" dirty="0" smtClean="0">
                    <a:latin typeface="Cambria Math" panose="02040503050406030204" pitchFamily="18" charset="0"/>
                  </a:rPr>
                  <a:t>𝑅</a:t>
                </a:r>
                <a:r>
                  <a:rPr lang="en-US" altLang="zh-TW" i="0" baseline="-25000" dirty="0" err="1" smtClean="0">
                    <a:latin typeface="Cambria Math" panose="02040503050406030204" pitchFamily="18" charset="0"/>
                  </a:rPr>
                  <a:t>𝑡</a:t>
                </a:r>
                <a:r>
                  <a:rPr lang="en-US" altLang="zh-TW" dirty="0" smtClean="0"/>
                  <a:t> is incorrect, we</a:t>
                </a:r>
                <a:r>
                  <a:rPr lang="en-US" altLang="zh-TW" baseline="0" dirty="0" smtClean="0"/>
                  <a:t> u</a:t>
                </a:r>
                <a:r>
                  <a:rPr lang="en-US" altLang="zh-TW" dirty="0" smtClean="0"/>
                  <a:t>se binary search method  to find precise </a:t>
                </a:r>
                <a:r>
                  <a:rPr lang="en-US" altLang="zh-TW" sz="1200" i="0" kern="100" dirty="0" smtClean="0">
                    <a:latin typeface="Cambria Math" panose="02040503050406030204" pitchFamily="18" charset="0"/>
                    <a:cs typeface="Times New Roman" panose="02020603050405020304" pitchFamily="18" charset="0"/>
                  </a:rPr>
                  <a:t>𝑅_</a:t>
                </a:r>
                <a:r>
                  <a:rPr lang="en-US" altLang="zh-TW" sz="1200" i="0" kern="100" dirty="0">
                    <a:latin typeface="Cambria Math" panose="02040503050406030204" pitchFamily="18" charset="0"/>
                    <a:cs typeface="Times New Roman" panose="02020603050405020304" pitchFamily="18" charset="0"/>
                  </a:rPr>
                  <a:t>𝑡</a:t>
                </a:r>
                <a:r>
                  <a:rPr lang="en-US" altLang="zh-TW" dirty="0" smtClean="0"/>
                  <a:t>, the procedure is as follow in each iteration. Adjust </a:t>
                </a:r>
                <a:r>
                  <a:rPr lang="en-US" altLang="zh-TW" i="0" dirty="0" smtClean="0">
                    <a:latin typeface="Cambria Math" panose="02040503050406030204" pitchFamily="18" charset="0"/>
                  </a:rPr>
                  <a:t>𝑅</a:t>
                </a:r>
                <a:r>
                  <a:rPr lang="en-US" altLang="zh-TW" i="0" baseline="-25000" dirty="0" err="1" smtClean="0">
                    <a:latin typeface="Cambria Math" panose="02040503050406030204" pitchFamily="18" charset="0"/>
                  </a:rPr>
                  <a:t>𝑚𝑎𝑥</a:t>
                </a:r>
                <a:r>
                  <a:rPr lang="en-US" altLang="zh-TW" dirty="0" smtClean="0"/>
                  <a:t> and </a:t>
                </a:r>
                <a:r>
                  <a:rPr lang="en-US" altLang="zh-TW" i="0" dirty="0" smtClean="0">
                    <a:latin typeface="Cambria Math" panose="02040503050406030204" pitchFamily="18" charset="0"/>
                  </a:rPr>
                  <a:t>𝑅</a:t>
                </a:r>
                <a:r>
                  <a:rPr lang="en-US" altLang="zh-TW" i="0" baseline="-25000" dirty="0" err="1" smtClean="0">
                    <a:latin typeface="Cambria Math" panose="02040503050406030204" pitchFamily="18" charset="0"/>
                  </a:rPr>
                  <a:t>𝑚𝑖𝑛</a:t>
                </a:r>
                <a:r>
                  <a:rPr lang="en-US" altLang="zh-TW" dirty="0" smtClean="0"/>
                  <a:t> according to whether IR-drop constraint is </a:t>
                </a:r>
                <a:r>
                  <a:rPr lang="en-US" altLang="zh-TW" dirty="0" smtClean="0"/>
                  <a:t>satisfied.</a:t>
                </a:r>
              </a:p>
              <a:p>
                <a:endParaRPr lang="en-US" altLang="zh-TW" dirty="0" smtClean="0"/>
              </a:p>
              <a:p>
                <a:r>
                  <a:rPr lang="en-US" altLang="zh-TW" dirty="0" smtClean="0"/>
                  <a:t>The</a:t>
                </a:r>
                <a:r>
                  <a:rPr lang="en-US" altLang="zh-TW" baseline="0" dirty="0" smtClean="0"/>
                  <a:t> procedure will repeat until the absolute difference of </a:t>
                </a:r>
                <a:r>
                  <a:rPr lang="en-US" altLang="zh-TW" sz="1200" i="0" kern="100" dirty="0" smtClean="0">
                    <a:latin typeface="Cambria Math" panose="02040503050406030204" pitchFamily="18" charset="0"/>
                    <a:cs typeface="Times New Roman" panose="02020603050405020304" pitchFamily="18" charset="0"/>
                  </a:rPr>
                  <a:t>𝑅</a:t>
                </a:r>
                <a:r>
                  <a:rPr lang="en-US" altLang="zh-TW" sz="1200" i="0" kern="100" dirty="0" smtClean="0">
                    <a:latin typeface="Cambria Math" panose="02040503050406030204" pitchFamily="18" charset="0"/>
                    <a:cs typeface="Times New Roman" panose="02020603050405020304" pitchFamily="18" charset="0"/>
                  </a:rPr>
                  <a:t>_</a:t>
                </a:r>
                <a:r>
                  <a:rPr lang="en-US" altLang="zh-TW" sz="1200" i="0" kern="100" dirty="0">
                    <a:latin typeface="Cambria Math" panose="02040503050406030204" pitchFamily="18" charset="0"/>
                    <a:cs typeface="Times New Roman" panose="02020603050405020304" pitchFamily="18" charset="0"/>
                  </a:rPr>
                  <a:t>𝑡</a:t>
                </a:r>
                <a:r>
                  <a:rPr lang="zh-TW" altLang="en-US" dirty="0" smtClean="0"/>
                  <a:t> </a:t>
                </a:r>
                <a:r>
                  <a:rPr lang="en-US" altLang="zh-TW" dirty="0" smtClean="0"/>
                  <a:t>in current iteration and previous iteration is small</a:t>
                </a:r>
                <a:r>
                  <a:rPr lang="en-US" altLang="zh-TW" baseline="0" dirty="0" smtClean="0"/>
                  <a:t> than a user defined </a:t>
                </a:r>
                <a:r>
                  <a:rPr lang="zh-TW" altLang="zh-TW" sz="1200" i="1" dirty="0" smtClean="0"/>
                  <a:t>γ</a:t>
                </a:r>
                <a:r>
                  <a:rPr lang="en-US" altLang="zh-TW" baseline="0" dirty="0" smtClean="0"/>
                  <a:t>  value and satisfy IR-drop </a:t>
                </a:r>
                <a:r>
                  <a:rPr lang="en-US" altLang="zh-TW" dirty="0" smtClean="0">
                    <a:solidFill>
                      <a:srgbClr val="FF0000"/>
                    </a:solidFill>
                  </a:rPr>
                  <a:t>constraint</a:t>
                </a:r>
                <a:r>
                  <a:rPr lang="en-US" altLang="zh-TW" dirty="0" smtClean="0">
                    <a:solidFill>
                      <a:schemeClr val="tx1"/>
                    </a:solidFill>
                  </a:rPr>
                  <a:t>.</a:t>
                </a: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66F4A95E-D377-4582-BC3D-2AC9AB5E373B}" type="slidenum">
              <a:rPr lang="zh-TW" altLang="en-US" smtClean="0"/>
              <a:t>25</a:t>
            </a:fld>
            <a:endParaRPr lang="zh-TW" altLang="en-US"/>
          </a:p>
        </p:txBody>
      </p:sp>
    </p:spTree>
    <p:extLst>
      <p:ext uri="{BB962C8B-B14F-4D97-AF65-F5344CB8AC3E}">
        <p14:creationId xmlns:p14="http://schemas.microsoft.com/office/powerpoint/2010/main" val="540303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lvl="1" defTabSz="947593">
                  <a:defRPr/>
                </a:pPr>
                <a:r>
                  <a:rPr lang="en-US" altLang="zh-TW" dirty="0" smtClean="0"/>
                  <a:t>In the partition base algorithm,</a:t>
                </a:r>
                <a:r>
                  <a:rPr lang="en-US" altLang="zh-TW" baseline="0" dirty="0" smtClean="0"/>
                  <a:t> we allocate  power switches into sub-region according to the current in the sub-region. </a:t>
                </a:r>
                <a:r>
                  <a:rPr lang="en-US" altLang="zh-TW" dirty="0" smtClean="0"/>
                  <a:t>However</a:t>
                </a:r>
                <a:r>
                  <a:rPr lang="en-US" altLang="zh-TW" dirty="0"/>
                  <a:t>, </a:t>
                </a:r>
                <a:r>
                  <a:rPr lang="en-US" altLang="zh-TW" dirty="0" smtClean="0"/>
                  <a:t>IR-drop</a:t>
                </a:r>
                <a:r>
                  <a:rPr lang="en-US" altLang="zh-TW" baseline="0" dirty="0" smtClean="0"/>
                  <a:t> is </a:t>
                </a:r>
                <a:r>
                  <a:rPr lang="en-US" altLang="zh-TW" dirty="0" smtClean="0"/>
                  <a:t>affected not</a:t>
                </a:r>
                <a:r>
                  <a:rPr lang="en-US" altLang="zh-TW" baseline="0" dirty="0" smtClean="0"/>
                  <a:t> only by </a:t>
                </a:r>
                <a:r>
                  <a:rPr lang="en-US" altLang="zh-TW" dirty="0" smtClean="0"/>
                  <a:t>current distribution but also</a:t>
                </a:r>
                <a:r>
                  <a:rPr lang="en-US" altLang="zh-TW" baseline="0" dirty="0" smtClean="0"/>
                  <a:t> by </a:t>
                </a:r>
                <a:r>
                  <a:rPr lang="en-US" altLang="zh-TW" dirty="0" smtClean="0"/>
                  <a:t>distribution of power pads </a:t>
                </a:r>
                <a:r>
                  <a:rPr lang="en-US" altLang="zh-TW" dirty="0"/>
                  <a:t>and </a:t>
                </a:r>
                <a:r>
                  <a:rPr lang="en-US" altLang="zh-TW" dirty="0" smtClean="0"/>
                  <a:t>density of a power mesh.</a:t>
                </a:r>
              </a:p>
              <a:p>
                <a:pPr marL="0" lvl="1" defTabSz="947593">
                  <a:defRPr/>
                </a:pPr>
                <a:endParaRPr lang="en-US" altLang="zh-TW" dirty="0"/>
              </a:p>
              <a:p>
                <a:pPr marL="0" lvl="1" defTabSz="947593">
                  <a:defRPr/>
                </a:pPr>
                <a:r>
                  <a:rPr lang="en-US" altLang="zh-TW" dirty="0" smtClean="0"/>
                  <a:t>To resolve this</a:t>
                </a:r>
                <a:r>
                  <a:rPr lang="en-US" altLang="zh-TW" baseline="0" dirty="0" smtClean="0"/>
                  <a:t> problem,</a:t>
                </a:r>
                <a:r>
                  <a:rPr lang="en-US" altLang="zh-TW" dirty="0" smtClean="0"/>
                  <a:t> </a:t>
                </a:r>
                <a:r>
                  <a:rPr lang="en-US" altLang="zh-TW" dirty="0"/>
                  <a:t>we </a:t>
                </a:r>
                <a:r>
                  <a:rPr lang="en-US" altLang="zh-TW" dirty="0" smtClean="0"/>
                  <a:t>further adjust </a:t>
                </a:r>
                <a:r>
                  <a:rPr lang="en-US" altLang="zh-TW" dirty="0"/>
                  <a:t>equivalent resistance </a:t>
                </a:r>
                <a:r>
                  <a:rPr lang="en-US" altLang="zh-TW" dirty="0" smtClean="0"/>
                  <a:t>of a sub-region according to the previous IR-drop value.</a:t>
                </a:r>
                <a:r>
                  <a:rPr lang="en-US" altLang="zh-TW" baseline="0" dirty="0" smtClean="0"/>
                  <a:t> </a:t>
                </a:r>
                <a:r>
                  <a:rPr lang="en-US" altLang="zh-TW" dirty="0" smtClean="0"/>
                  <a:t>The equation to adjust</a:t>
                </a:r>
                <a:r>
                  <a:rPr lang="en-US" altLang="zh-TW" baseline="0" dirty="0" smtClean="0"/>
                  <a:t> </a:t>
                </a:r>
                <a:r>
                  <a:rPr lang="en-US" altLang="zh-TW" dirty="0" smtClean="0"/>
                  <a:t>equivalent resistance is shown as follows.</a:t>
                </a:r>
                <a:r>
                  <a:rPr lang="en-US" altLang="zh-TW" baseline="0" dirty="0" smtClean="0"/>
                  <a:t> It will give it small </a:t>
                </a:r>
                <a:r>
                  <a:rPr lang="en-US" altLang="zh-TW" dirty="0" smtClean="0"/>
                  <a:t>equivalent resistance if the sub-region</a:t>
                </a:r>
                <a:r>
                  <a:rPr lang="en-US" altLang="zh-TW" baseline="0" dirty="0" smtClean="0"/>
                  <a:t> has a serious IR-drop value in the previous iterations.</a:t>
                </a:r>
                <a:r>
                  <a:rPr lang="en-US" altLang="zh-TW" dirty="0" smtClean="0"/>
                  <a:t> </a:t>
                </a:r>
              </a:p>
              <a:p>
                <a:pPr marL="0" lvl="1" defTabSz="947593">
                  <a:defRPr/>
                </a:pPr>
                <a:endParaRPr lang="en-US" altLang="zh-TW" dirty="0" smtClean="0"/>
              </a:p>
            </p:txBody>
          </p:sp>
        </mc:Choice>
        <mc:Fallback xmlns="">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However, IR-drop of a region is affected distribution of power pads and density of a power mesh. In order to resolve the above problem, let </a:t>
                </a:r>
                <a:r>
                  <a:rPr lang="en-US" altLang="zh-TW" sz="1200" i="0" kern="1200">
                    <a:solidFill>
                      <a:schemeClr val="tx1"/>
                    </a:solidFill>
                    <a:effectLst/>
                    <a:latin typeface="+mn-lt"/>
                    <a:ea typeface="+mn-ea"/>
                    <a:cs typeface="+mn-cs"/>
                  </a:rPr>
                  <a:t>D</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0 (𝐷</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 denote the average voltage drop value, where </a:t>
                </a:r>
                <a:r>
                  <a:rPr lang="en-US" altLang="zh-TW" sz="1200" i="0" kern="1200">
                    <a:solidFill>
                      <a:schemeClr val="tx1"/>
                    </a:solidFill>
                    <a:effectLst/>
                    <a:latin typeface="+mn-lt"/>
                    <a:ea typeface="+mn-ea"/>
                    <a:cs typeface="+mn-cs"/>
                  </a:rPr>
                  <a:t>𝜏 </a:t>
                </a:r>
                <a:r>
                  <a:rPr lang="en-US" altLang="zh-TW" sz="1200" kern="1200" dirty="0">
                    <a:solidFill>
                      <a:schemeClr val="tx1"/>
                    </a:solidFill>
                    <a:effectLst/>
                    <a:latin typeface="+mn-lt"/>
                    <a:ea typeface="+mn-ea"/>
                    <a:cs typeface="+mn-cs"/>
                  </a:rPr>
                  <a:t>is a user parameter. Because </a:t>
                </a:r>
                <a:r>
                  <a:rPr lang="en-US" altLang="zh-TW" sz="1200" i="0" kern="1200">
                    <a:solidFill>
                      <a:schemeClr val="tx1"/>
                    </a:solidFill>
                    <a:effectLst/>
                    <a:latin typeface="+mn-lt"/>
                    <a:ea typeface="+mn-ea"/>
                    <a:cs typeface="+mn-cs"/>
                  </a:rPr>
                  <a:t>𝐷</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𝐷</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0 </a:t>
                </a:r>
                <a:r>
                  <a:rPr lang="en-US" altLang="zh-TW" sz="1200" kern="1200" dirty="0">
                    <a:solidFill>
                      <a:schemeClr val="tx1"/>
                    </a:solidFill>
                    <a:effectLst/>
                    <a:latin typeface="+mn-lt"/>
                    <a:ea typeface="+mn-ea"/>
                    <a:cs typeface="+mn-cs"/>
                  </a:rPr>
                  <a:t> is close to one, </a:t>
                </a:r>
                <a:r>
                  <a:rPr lang="en-US" altLang="zh-TW" sz="1200" i="0" kern="1200">
                    <a:solidFill>
                      <a:schemeClr val="tx1"/>
                    </a:solidFill>
                    <a:effectLst/>
                    <a:latin typeface="+mn-lt"/>
                    <a:ea typeface="+mn-ea"/>
                    <a:cs typeface="+mn-cs"/>
                  </a:rPr>
                  <a:t>𝜏</a:t>
                </a:r>
                <a:r>
                  <a:rPr lang="en-US" altLang="zh-TW" sz="1200" kern="1200" dirty="0">
                    <a:solidFill>
                      <a:schemeClr val="tx1"/>
                    </a:solidFill>
                    <a:effectLst/>
                    <a:latin typeface="+mn-lt"/>
                    <a:ea typeface="+mn-ea"/>
                    <a:cs typeface="+mn-cs"/>
                  </a:rPr>
                  <a:t> is set small value. To satisfy </a:t>
                </a:r>
                <a:r>
                  <a:rPr lang="en-US" altLang="zh-TW" sz="1200" i="0" kern="1200">
                    <a:solidFill>
                      <a:schemeClr val="tx1"/>
                    </a:solidFill>
                    <a:effectLst/>
                    <a:latin typeface="+mn-lt"/>
                    <a:ea typeface="+mn-ea"/>
                    <a:cs typeface="+mn-cs"/>
                  </a:rPr>
                  <a:t>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𝐵=𝑅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0</a:t>
                </a:r>
                <a:r>
                  <a:rPr lang="en-US" altLang="zh-TW" sz="1200" kern="1200" dirty="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 we can obtain by </a:t>
                </a:r>
                <a:r>
                  <a:rPr lang="en-US" altLang="zh-TW" sz="1200" i="0" kern="1200">
                    <a:solidFill>
                      <a:schemeClr val="tx1"/>
                    </a:solidFill>
                    <a:effectLst/>
                    <a:latin typeface="+mn-lt"/>
                    <a:ea typeface="+mn-ea"/>
                    <a:cs typeface="+mn-cs"/>
                  </a:rPr>
                  <a:t>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0</a:t>
                </a:r>
                <a:r>
                  <a:rPr lang="zh-TW" altLang="zh-TW" sz="1200" i="0" kern="120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𝐵</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0−𝑅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𝐵 </a:t>
                </a:r>
                <a:r>
                  <a:rPr lang="zh-TW"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66F4A95E-D377-4582-BC3D-2AC9AB5E373B}" type="slidenum">
              <a:rPr lang="zh-TW" altLang="en-US" smtClean="0"/>
              <a:t>26</a:t>
            </a:fld>
            <a:endParaRPr lang="zh-TW" altLang="en-US"/>
          </a:p>
        </p:txBody>
      </p:sp>
    </p:spTree>
    <p:extLst>
      <p:ext uri="{BB962C8B-B14F-4D97-AF65-F5344CB8AC3E}">
        <p14:creationId xmlns:p14="http://schemas.microsoft.com/office/powerpoint/2010/main" val="1656216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TABLE 1 displays the information of the circuits and includes number of stand cells, total power, global VDD, and IR-drop constraint</a:t>
                </a: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TABLE 2  shows the information of the power switch and  the height, width, and area of each power switch</a:t>
                </a:r>
              </a:p>
              <a:p>
                <a:r>
                  <a:rPr lang="en-US" altLang="zh-TW" sz="1200" b="0" i="0" u="none" strike="noStrike" kern="1200" baseline="0" dirty="0" smtClean="0">
                    <a:solidFill>
                      <a:schemeClr val="tx1"/>
                    </a:solidFill>
                    <a:latin typeface="+mn-lt"/>
                    <a:ea typeface="+mn-ea"/>
                    <a:cs typeface="+mn-cs"/>
                  </a:rPr>
                  <a:t> </a:t>
                </a:r>
                <a:endParaRPr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However, IR-drop of a region is affected distribution of power pads and density of a power mesh. In order to resolve the above problem, let </a:t>
                </a:r>
                <a:r>
                  <a:rPr lang="en-US" altLang="zh-TW" sz="1200" i="0" kern="1200">
                    <a:solidFill>
                      <a:schemeClr val="tx1"/>
                    </a:solidFill>
                    <a:effectLst/>
                    <a:latin typeface="+mn-lt"/>
                    <a:ea typeface="+mn-ea"/>
                    <a:cs typeface="+mn-cs"/>
                  </a:rPr>
                  <a:t>D</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0 (𝐷</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 denote the average voltage drop value, where </a:t>
                </a:r>
                <a:r>
                  <a:rPr lang="en-US" altLang="zh-TW" sz="1200" i="0" kern="1200">
                    <a:solidFill>
                      <a:schemeClr val="tx1"/>
                    </a:solidFill>
                    <a:effectLst/>
                    <a:latin typeface="+mn-lt"/>
                    <a:ea typeface="+mn-ea"/>
                    <a:cs typeface="+mn-cs"/>
                  </a:rPr>
                  <a:t>𝜏 </a:t>
                </a:r>
                <a:r>
                  <a:rPr lang="en-US" altLang="zh-TW" sz="1200" kern="1200" dirty="0">
                    <a:solidFill>
                      <a:schemeClr val="tx1"/>
                    </a:solidFill>
                    <a:effectLst/>
                    <a:latin typeface="+mn-lt"/>
                    <a:ea typeface="+mn-ea"/>
                    <a:cs typeface="+mn-cs"/>
                  </a:rPr>
                  <a:t>is a user parameter. Because </a:t>
                </a:r>
                <a:r>
                  <a:rPr lang="en-US" altLang="zh-TW" sz="1200" i="0" kern="1200">
                    <a:solidFill>
                      <a:schemeClr val="tx1"/>
                    </a:solidFill>
                    <a:effectLst/>
                    <a:latin typeface="+mn-lt"/>
                    <a:ea typeface="+mn-ea"/>
                    <a:cs typeface="+mn-cs"/>
                  </a:rPr>
                  <a:t>𝐷</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𝐷</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0 </a:t>
                </a:r>
                <a:r>
                  <a:rPr lang="en-US" altLang="zh-TW" sz="1200" kern="1200" dirty="0">
                    <a:solidFill>
                      <a:schemeClr val="tx1"/>
                    </a:solidFill>
                    <a:effectLst/>
                    <a:latin typeface="+mn-lt"/>
                    <a:ea typeface="+mn-ea"/>
                    <a:cs typeface="+mn-cs"/>
                  </a:rPr>
                  <a:t> is close to one, </a:t>
                </a:r>
                <a:r>
                  <a:rPr lang="en-US" altLang="zh-TW" sz="1200" i="0" kern="1200">
                    <a:solidFill>
                      <a:schemeClr val="tx1"/>
                    </a:solidFill>
                    <a:effectLst/>
                    <a:latin typeface="+mn-lt"/>
                    <a:ea typeface="+mn-ea"/>
                    <a:cs typeface="+mn-cs"/>
                  </a:rPr>
                  <a:t>𝜏</a:t>
                </a:r>
                <a:r>
                  <a:rPr lang="en-US" altLang="zh-TW" sz="1200" kern="1200" dirty="0">
                    <a:solidFill>
                      <a:schemeClr val="tx1"/>
                    </a:solidFill>
                    <a:effectLst/>
                    <a:latin typeface="+mn-lt"/>
                    <a:ea typeface="+mn-ea"/>
                    <a:cs typeface="+mn-cs"/>
                  </a:rPr>
                  <a:t> is set small value. To satisfy </a:t>
                </a:r>
                <a:r>
                  <a:rPr lang="en-US" altLang="zh-TW" sz="1200" i="0" kern="1200">
                    <a:solidFill>
                      <a:schemeClr val="tx1"/>
                    </a:solidFill>
                    <a:effectLst/>
                    <a:latin typeface="+mn-lt"/>
                    <a:ea typeface="+mn-ea"/>
                    <a:cs typeface="+mn-cs"/>
                  </a:rPr>
                  <a:t>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𝐵=𝑅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0</a:t>
                </a:r>
                <a:r>
                  <a:rPr lang="en-US" altLang="zh-TW" sz="1200" kern="1200" dirty="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 we can obtain by </a:t>
                </a:r>
                <a:r>
                  <a:rPr lang="en-US" altLang="zh-TW" sz="1200" i="0" kern="1200">
                    <a:solidFill>
                      <a:schemeClr val="tx1"/>
                    </a:solidFill>
                    <a:effectLst/>
                    <a:latin typeface="+mn-lt"/>
                    <a:ea typeface="+mn-ea"/>
                    <a:cs typeface="+mn-cs"/>
                  </a:rPr>
                  <a:t>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0</a:t>
                </a:r>
                <a:r>
                  <a:rPr lang="zh-TW" altLang="zh-TW" sz="1200" i="0" kern="120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𝐵</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0−𝑅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𝐵 </a:t>
                </a:r>
                <a:r>
                  <a:rPr lang="zh-TW"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66F4A95E-D377-4582-BC3D-2AC9AB5E373B}" type="slidenum">
              <a:rPr lang="zh-TW" altLang="en-US" smtClean="0"/>
              <a:t>28</a:t>
            </a:fld>
            <a:endParaRPr lang="zh-TW" altLang="en-US"/>
          </a:p>
        </p:txBody>
      </p:sp>
    </p:spTree>
    <p:extLst>
      <p:ext uri="{BB962C8B-B14F-4D97-AF65-F5344CB8AC3E}">
        <p14:creationId xmlns:p14="http://schemas.microsoft.com/office/powerpoint/2010/main" val="1008698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latin typeface="Lucida Calligraphy" panose="03010101010101010101" pitchFamily="66" charset="0"/>
              </a:rPr>
              <a:t>The experimental results compare</a:t>
            </a:r>
            <a:r>
              <a:rPr lang="en-US" altLang="zh-TW" baseline="0" dirty="0" smtClean="0">
                <a:latin typeface="Lucida Calligraphy" panose="03010101010101010101" pitchFamily="66" charset="0"/>
              </a:rPr>
              <a:t> with </a:t>
            </a:r>
            <a:r>
              <a:rPr lang="en-US" altLang="zh-TW" dirty="0" smtClean="0"/>
              <a:t>the uniform placement approach and Yong and Ung's algorithm</a:t>
            </a:r>
          </a:p>
          <a:p>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Uniform placement approach</a:t>
            </a:r>
            <a:r>
              <a:rPr lang="en-US" altLang="zh-TW" baseline="0" dirty="0" smtClean="0"/>
              <a:t> is to </a:t>
            </a:r>
            <a:r>
              <a:rPr lang="en-US" altLang="zh-TW" dirty="0" smtClean="0"/>
              <a:t>evenly insert power switches at legal locations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Yong and Ung's algorithm</a:t>
            </a:r>
            <a:r>
              <a:rPr lang="en-US" altLang="zh-TW" baseline="0" dirty="0" smtClean="0"/>
              <a:t> </a:t>
            </a:r>
            <a:r>
              <a:rPr lang="en-US" altLang="zh-TW" dirty="0" smtClean="0"/>
              <a:t>defines the effect region of a power switch, and place power switches into all legal regions. If effect regions of power switches are overlapped, then remove those power switches.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The table</a:t>
            </a:r>
            <a:r>
              <a:rPr lang="en-US" altLang="zh-TW" baseline="0" dirty="0" smtClean="0"/>
              <a:t> show that our algorithm has better area and IR-drop than </a:t>
            </a:r>
            <a:r>
              <a:rPr lang="en-US" altLang="zh-TW" dirty="0" smtClean="0"/>
              <a:t>Uniform placement approach</a:t>
            </a:r>
            <a:r>
              <a:rPr lang="en-US" altLang="zh-TW" baseline="0" dirty="0" smtClean="0"/>
              <a:t> and </a:t>
            </a:r>
            <a:r>
              <a:rPr lang="en-US" altLang="zh-TW" dirty="0" smtClean="0"/>
              <a:t>Yong and Ung's algorithm.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p:txBody>
      </p:sp>
      <p:sp>
        <p:nvSpPr>
          <p:cNvPr id="4" name="投影片編號版面配置區 3"/>
          <p:cNvSpPr>
            <a:spLocks noGrp="1"/>
          </p:cNvSpPr>
          <p:nvPr>
            <p:ph type="sldNum" sz="quarter" idx="10"/>
          </p:nvPr>
        </p:nvSpPr>
        <p:spPr/>
        <p:txBody>
          <a:bodyPr/>
          <a:lstStyle/>
          <a:p>
            <a:fld id="{66F4A95E-D377-4582-BC3D-2AC9AB5E373B}" type="slidenum">
              <a:rPr lang="zh-TW" altLang="en-US" smtClean="0"/>
              <a:t>29</a:t>
            </a:fld>
            <a:endParaRPr lang="zh-TW" altLang="en-US"/>
          </a:p>
        </p:txBody>
      </p:sp>
    </p:spTree>
    <p:extLst>
      <p:ext uri="{BB962C8B-B14F-4D97-AF65-F5344CB8AC3E}">
        <p14:creationId xmlns:p14="http://schemas.microsoft.com/office/powerpoint/2010/main" val="152085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power gating structures are divided into fine-grain and coarse-grain. </a:t>
            </a:r>
          </a:p>
          <a:p>
            <a:r>
              <a:rPr lang="en-US" altLang="zh-TW" b="1" dirty="0"/>
              <a:t>( There are two types of power gating structures, one is fine-grain, another is coarse-grain ) </a:t>
            </a:r>
            <a:r>
              <a:rPr lang="zh-TW" altLang="en-US" b="1" dirty="0"/>
              <a:t>跟上面挑一種講</a:t>
            </a:r>
            <a:endParaRPr lang="zh-TW" altLang="zh-TW" b="1" dirty="0"/>
          </a:p>
          <a:p>
            <a:r>
              <a:rPr lang="en-US" altLang="zh-TW" dirty="0"/>
              <a:t> </a:t>
            </a:r>
            <a:endParaRPr lang="zh-TW" altLang="zh-TW" dirty="0"/>
          </a:p>
          <a:p>
            <a:pPr defTabSz="947593">
              <a:defRPr/>
            </a:pPr>
            <a:r>
              <a:rPr lang="en-US" altLang="zh-TW" dirty="0"/>
              <a:t>The fine-grain structure </a:t>
            </a:r>
            <a:r>
              <a:rPr lang="en-US" altLang="zh-TW" dirty="0" smtClean="0"/>
              <a:t>divides </a:t>
            </a:r>
            <a:r>
              <a:rPr lang="en-US" altLang="zh-TW" dirty="0"/>
              <a:t>the </a:t>
            </a:r>
            <a:r>
              <a:rPr lang="en-US" altLang="zh-TW" b="1" dirty="0"/>
              <a:t>circuit</a:t>
            </a:r>
            <a:r>
              <a:rPr lang="en-US" altLang="zh-TW" dirty="0"/>
              <a:t> into several clusters in low-power domain, each cluster has its </a:t>
            </a:r>
            <a:r>
              <a:rPr lang="en-US" altLang="zh-TW" b="1" dirty="0"/>
              <a:t>own</a:t>
            </a:r>
            <a:r>
              <a:rPr lang="en-US" altLang="zh-TW" dirty="0"/>
              <a:t> power switch, each power switch is </a:t>
            </a:r>
            <a:r>
              <a:rPr lang="en-US" altLang="zh-TW" dirty="0" smtClean="0"/>
              <a:t>connected to </a:t>
            </a:r>
            <a:r>
              <a:rPr lang="en-US" altLang="zh-TW" dirty="0"/>
              <a:t>power supply and control power-on and power-off. But design complexity increases a </a:t>
            </a:r>
            <a:r>
              <a:rPr lang="en-US" altLang="zh-TW" dirty="0" smtClean="0"/>
              <a:t>lot.</a:t>
            </a:r>
            <a:r>
              <a:rPr lang="en-US" altLang="zh-TW" baseline="0" dirty="0" smtClean="0"/>
              <a:t> T</a:t>
            </a:r>
            <a:r>
              <a:rPr lang="en-US" altLang="zh-TW" dirty="0" smtClean="0"/>
              <a:t>hus, fine-grain structure </a:t>
            </a:r>
            <a:r>
              <a:rPr lang="en-US" altLang="zh-TW" b="1" dirty="0" smtClean="0"/>
              <a:t>is seldom</a:t>
            </a:r>
            <a:r>
              <a:rPr lang="en-US" altLang="zh-TW" baseline="0" dirty="0" smtClean="0"/>
              <a:t> used today. </a:t>
            </a:r>
            <a:endParaRPr lang="en-US" altLang="zh-TW" dirty="0" smtClean="0"/>
          </a:p>
          <a:p>
            <a:endParaRPr lang="zh-TW" altLang="zh-TW" dirty="0"/>
          </a:p>
          <a:p>
            <a:endParaRPr lang="en-US" altLang="zh-TW" dirty="0" smtClean="0"/>
          </a:p>
        </p:txBody>
      </p:sp>
      <p:sp>
        <p:nvSpPr>
          <p:cNvPr id="4" name="投影片編號版面配置區 3"/>
          <p:cNvSpPr>
            <a:spLocks noGrp="1"/>
          </p:cNvSpPr>
          <p:nvPr>
            <p:ph type="sldNum" sz="quarter" idx="10"/>
          </p:nvPr>
        </p:nvSpPr>
        <p:spPr/>
        <p:txBody>
          <a:bodyPr/>
          <a:lstStyle/>
          <a:p>
            <a:fld id="{66F4A95E-D377-4582-BC3D-2AC9AB5E373B}" type="slidenum">
              <a:rPr lang="zh-TW" altLang="en-US" smtClean="0"/>
              <a:t>6</a:t>
            </a:fld>
            <a:endParaRPr lang="zh-TW" altLang="en-US"/>
          </a:p>
        </p:txBody>
      </p:sp>
    </p:spTree>
    <p:extLst>
      <p:ext uri="{BB962C8B-B14F-4D97-AF65-F5344CB8AC3E}">
        <p14:creationId xmlns:p14="http://schemas.microsoft.com/office/powerpoint/2010/main" val="2471244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Here</a:t>
            </a:r>
            <a:r>
              <a:rPr lang="en-US" altLang="zh-TW" baseline="0" dirty="0" smtClean="0"/>
              <a:t> shows the distribution of power switches in real layout from IC compiler. The yellow point is the location of power switch. The following figures show the associate IR-drop maps. It shows we can use less power switches and satisfy the </a:t>
            </a:r>
            <a:r>
              <a:rPr lang="en-US" altLang="zh-TW" sz="1200" b="0" i="0" u="none" strike="noStrike" kern="1200" baseline="0" dirty="0" smtClean="0">
                <a:solidFill>
                  <a:schemeClr val="tx1"/>
                </a:solidFill>
                <a:latin typeface="+mn-lt"/>
                <a:ea typeface="+mn-ea"/>
                <a:cs typeface="+mn-cs"/>
              </a:rPr>
              <a:t>IR-drop constraint.</a:t>
            </a:r>
            <a:r>
              <a:rPr lang="en-US" altLang="zh-TW" baseline="0" dirty="0" smtClean="0"/>
              <a:t> </a:t>
            </a:r>
          </a:p>
          <a:p>
            <a:endParaRPr lang="zh-TW" altLang="en-US" dirty="0"/>
          </a:p>
        </p:txBody>
      </p:sp>
      <p:sp>
        <p:nvSpPr>
          <p:cNvPr id="4" name="投影片編號版面配置區 3"/>
          <p:cNvSpPr>
            <a:spLocks noGrp="1"/>
          </p:cNvSpPr>
          <p:nvPr>
            <p:ph type="sldNum" sz="quarter" idx="10"/>
          </p:nvPr>
        </p:nvSpPr>
        <p:spPr/>
        <p:txBody>
          <a:bodyPr/>
          <a:lstStyle/>
          <a:p>
            <a:fld id="{66F4A95E-D377-4582-BC3D-2AC9AB5E373B}" type="slidenum">
              <a:rPr lang="zh-TW" altLang="en-US" smtClean="0"/>
              <a:t>30</a:t>
            </a:fld>
            <a:endParaRPr lang="zh-TW" altLang="en-US"/>
          </a:p>
        </p:txBody>
      </p:sp>
    </p:spTree>
    <p:extLst>
      <p:ext uri="{BB962C8B-B14F-4D97-AF65-F5344CB8AC3E}">
        <p14:creationId xmlns:p14="http://schemas.microsoft.com/office/powerpoint/2010/main" val="211564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Another structure is called Coarse-grain structure. This power network of structure is divided into global power network and local power network. The global power network is denoted by VDD and the local power network is denoted by VDD_OFF. Power pads provide voltage to VDD. All power switches are connected </a:t>
            </a:r>
            <a:r>
              <a:rPr lang="en-US" altLang="zh-TW" dirty="0" smtClean="0"/>
              <a:t>between </a:t>
            </a:r>
            <a:r>
              <a:rPr lang="en-US" altLang="zh-TW" dirty="0"/>
              <a:t>VDD and VDD_OFF, and controlled turn-on or turn-off by control circuit. VDD_OFF provides power to stand </a:t>
            </a:r>
            <a:r>
              <a:rPr lang="en-US" altLang="zh-TW" dirty="0" smtClean="0"/>
              <a:t>cells </a:t>
            </a:r>
            <a:r>
              <a:rPr lang="en-US" altLang="zh-TW" dirty="0"/>
              <a:t>in a low power domain. </a:t>
            </a:r>
          </a:p>
          <a:p>
            <a:pPr defTabSz="947593">
              <a:defRPr/>
            </a:pPr>
            <a:endParaRPr lang="en-US" altLang="zh-TW" dirty="0"/>
          </a:p>
          <a:p>
            <a:pPr defTabSz="947593">
              <a:defRPr/>
            </a:pPr>
            <a:endParaRPr lang="en-US" altLang="zh-TW" dirty="0"/>
          </a:p>
          <a:p>
            <a:pPr defTabSz="947593">
              <a:defRPr/>
            </a:pPr>
            <a:endParaRPr lang="en-US" altLang="zh-TW" dirty="0"/>
          </a:p>
          <a:p>
            <a:pPr defTabSz="947593">
              <a:defRPr/>
            </a:pPr>
            <a:endParaRPr lang="en-US" altLang="zh-TW" dirty="0"/>
          </a:p>
        </p:txBody>
      </p:sp>
      <p:sp>
        <p:nvSpPr>
          <p:cNvPr id="4" name="投影片編號版面配置區 3"/>
          <p:cNvSpPr>
            <a:spLocks noGrp="1"/>
          </p:cNvSpPr>
          <p:nvPr>
            <p:ph type="sldNum" sz="quarter" idx="10"/>
          </p:nvPr>
        </p:nvSpPr>
        <p:spPr/>
        <p:txBody>
          <a:bodyPr/>
          <a:lstStyle/>
          <a:p>
            <a:fld id="{66F4A95E-D377-4582-BC3D-2AC9AB5E373B}" type="slidenum">
              <a:rPr lang="zh-TW" altLang="en-US" smtClean="0"/>
              <a:t>7</a:t>
            </a:fld>
            <a:endParaRPr lang="zh-TW" altLang="en-US"/>
          </a:p>
        </p:txBody>
      </p:sp>
    </p:spTree>
    <p:extLst>
      <p:ext uri="{BB962C8B-B14F-4D97-AF65-F5344CB8AC3E}">
        <p14:creationId xmlns:p14="http://schemas.microsoft.com/office/powerpoint/2010/main" val="329369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1" dirty="0"/>
              <a:t>The outline of </a:t>
            </a:r>
            <a:r>
              <a:rPr lang="en-US" altLang="zh-TW" b="1" dirty="0" smtClean="0"/>
              <a:t>a low power</a:t>
            </a:r>
            <a:r>
              <a:rPr lang="en-US" altLang="zh-TW" b="1" baseline="0" dirty="0" smtClean="0"/>
              <a:t> domain </a:t>
            </a:r>
            <a:r>
              <a:rPr lang="en-US" altLang="zh-TW" b="1" dirty="0"/>
              <a:t>is</a:t>
            </a:r>
            <a:r>
              <a:rPr lang="en-US" altLang="zh-TW" b="1" dirty="0" smtClean="0"/>
              <a:t> usually not rectangular</a:t>
            </a:r>
            <a:r>
              <a:rPr lang="en-US" altLang="zh-TW" b="1" baseline="0" dirty="0" smtClean="0"/>
              <a:t>. </a:t>
            </a:r>
          </a:p>
          <a:p>
            <a:pPr marL="0" lvl="1" defTabSz="947593">
              <a:defRPr/>
            </a:pPr>
            <a:r>
              <a:rPr lang="en-US" altLang="zh-TW" baseline="0" dirty="0" smtClean="0"/>
              <a:t>See figure (a) for example, the yellow frame is the boundary of chip, and </a:t>
            </a:r>
            <a:r>
              <a:rPr lang="en-US" altLang="zh-TW" dirty="0" smtClean="0"/>
              <a:t>blue squares</a:t>
            </a:r>
            <a:r>
              <a:rPr lang="en-US" altLang="zh-TW" baseline="0" dirty="0" smtClean="0"/>
              <a:t> denote</a:t>
            </a:r>
            <a:r>
              <a:rPr lang="en-US" altLang="zh-TW" dirty="0" smtClean="0"/>
              <a:t> blocks in always-on domain. After those blocks</a:t>
            </a:r>
            <a:r>
              <a:rPr lang="en-US" altLang="zh-TW" baseline="0" dirty="0" smtClean="0"/>
              <a:t> are placed, the shape of low power domain become irregular. Thus</a:t>
            </a:r>
            <a:r>
              <a:rPr lang="en-US" altLang="zh-TW" dirty="0" smtClean="0"/>
              <a:t>, we use </a:t>
            </a:r>
            <a:r>
              <a:rPr lang="en-US" altLang="zh-TW" dirty="0"/>
              <a:t>a </a:t>
            </a:r>
            <a:r>
              <a:rPr lang="en-US" altLang="zh-TW" dirty="0" smtClean="0"/>
              <a:t>minimum bounding box </a:t>
            </a:r>
            <a:r>
              <a:rPr lang="en-US" altLang="zh-TW" b="1" i="1" dirty="0" smtClean="0"/>
              <a:t>B</a:t>
            </a:r>
            <a:r>
              <a:rPr lang="en-US" altLang="zh-TW" dirty="0" smtClean="0"/>
              <a:t>  which encloses the low-power domain to represent power switch placement region shown as red frame in </a:t>
            </a:r>
            <a:r>
              <a:rPr lang="en-US" altLang="zh-TW" baseline="0" dirty="0" smtClean="0"/>
              <a:t>figure (b).</a:t>
            </a:r>
          </a:p>
          <a:p>
            <a:r>
              <a:rPr lang="en-US" altLang="zh-TW" baseline="0" dirty="0" smtClean="0"/>
              <a:t> </a:t>
            </a:r>
          </a:p>
          <a:p>
            <a:endParaRPr lang="en-US" altLang="zh-TW" dirty="0"/>
          </a:p>
          <a:p>
            <a:endParaRPr lang="en-US" altLang="zh-TW" dirty="0"/>
          </a:p>
          <a:p>
            <a:endParaRPr lang="zh-TW" altLang="en-US" dirty="0" smtClean="0"/>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66F4A95E-D377-4582-BC3D-2AC9AB5E373B}" type="slidenum">
              <a:rPr lang="zh-TW" altLang="en-US" smtClean="0"/>
              <a:t>8</a:t>
            </a:fld>
            <a:endParaRPr lang="zh-TW" altLang="en-US"/>
          </a:p>
        </p:txBody>
      </p:sp>
    </p:spTree>
    <p:extLst>
      <p:ext uri="{BB962C8B-B14F-4D97-AF65-F5344CB8AC3E}">
        <p14:creationId xmlns:p14="http://schemas.microsoft.com/office/powerpoint/2010/main" val="68691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47593">
              <a:defRPr/>
            </a:pPr>
            <a:r>
              <a:rPr lang="en-US" altLang="zh-TW" dirty="0"/>
              <a:t>In order to reduce routing area, power switches </a:t>
            </a:r>
            <a:r>
              <a:rPr lang="en-US" altLang="zh-TW" dirty="0" smtClean="0"/>
              <a:t>have better to be </a:t>
            </a:r>
            <a:r>
              <a:rPr lang="en-US" altLang="zh-TW" dirty="0"/>
              <a:t>placed </a:t>
            </a:r>
            <a:r>
              <a:rPr lang="en-US" altLang="zh-TW" dirty="0" smtClean="0"/>
              <a:t>at </a:t>
            </a:r>
            <a:r>
              <a:rPr lang="en-US" altLang="zh-TW" dirty="0"/>
              <a:t>certain locations in a low-power domain. So we defined legal locations </a:t>
            </a:r>
            <a:r>
              <a:rPr lang="en-US" altLang="zh-TW" dirty="0" smtClean="0"/>
              <a:t>as </a:t>
            </a:r>
            <a:r>
              <a:rPr lang="en-US" altLang="zh-TW" b="1" dirty="0" smtClean="0"/>
              <a:t>crossed region</a:t>
            </a:r>
            <a:r>
              <a:rPr lang="en-US" altLang="zh-TW" dirty="0" smtClean="0"/>
              <a:t> </a:t>
            </a:r>
            <a:r>
              <a:rPr lang="en-US" altLang="zh-TW" dirty="0"/>
              <a:t>between a row and a global VDD stripe. Each power switch has three pins, which are VDD, VDD_OFF, and VSS, respectively. </a:t>
            </a:r>
            <a:r>
              <a:rPr lang="en-US" altLang="zh-TW" baseline="0" dirty="0" smtClean="0"/>
              <a:t>See figure (a). </a:t>
            </a:r>
            <a:r>
              <a:rPr lang="en-US" altLang="zh-TW" dirty="0"/>
              <a:t>If power </a:t>
            </a:r>
            <a:r>
              <a:rPr lang="en-US" altLang="zh-TW" dirty="0" smtClean="0"/>
              <a:t>switch locations are</a:t>
            </a:r>
            <a:r>
              <a:rPr lang="en-US" altLang="zh-TW" baseline="0" dirty="0" smtClean="0"/>
              <a:t> </a:t>
            </a:r>
            <a:r>
              <a:rPr lang="en-US" altLang="zh-TW" dirty="0" smtClean="0"/>
              <a:t>under </a:t>
            </a:r>
            <a:r>
              <a:rPr lang="en-US" altLang="zh-TW" dirty="0"/>
              <a:t>global power stripes VDD, </a:t>
            </a:r>
            <a:r>
              <a:rPr lang="en-US" altLang="zh-TW" dirty="0" smtClean="0"/>
              <a:t>they </a:t>
            </a:r>
            <a:r>
              <a:rPr lang="en-US" altLang="zh-TW" dirty="0"/>
              <a:t>can be connected to VDD through via without using additional metal </a:t>
            </a:r>
            <a:r>
              <a:rPr lang="en-US" altLang="zh-TW" dirty="0" smtClean="0"/>
              <a:t>wire, </a:t>
            </a:r>
            <a:r>
              <a:rPr lang="en-US" altLang="zh-TW" dirty="0"/>
              <a:t>otherwise they will </a:t>
            </a:r>
            <a:r>
              <a:rPr lang="en-US" altLang="zh-TW" dirty="0" smtClean="0"/>
              <a:t>require </a:t>
            </a:r>
            <a:r>
              <a:rPr lang="en-US" altLang="zh-TW" dirty="0"/>
              <a:t>additional wire </a:t>
            </a:r>
            <a:r>
              <a:rPr lang="en-US" altLang="zh-TW" dirty="0" smtClean="0"/>
              <a:t>length as shown in </a:t>
            </a:r>
            <a:r>
              <a:rPr lang="en-US" altLang="zh-TW" baseline="0" dirty="0" smtClean="0"/>
              <a:t>figure (b).</a:t>
            </a:r>
            <a:endParaRPr lang="en-US" altLang="zh-TW" dirty="0"/>
          </a:p>
          <a:p>
            <a:endParaRPr lang="en-US" altLang="zh-TW" dirty="0"/>
          </a:p>
        </p:txBody>
      </p:sp>
      <p:sp>
        <p:nvSpPr>
          <p:cNvPr id="4" name="投影片編號版面配置區 3"/>
          <p:cNvSpPr>
            <a:spLocks noGrp="1"/>
          </p:cNvSpPr>
          <p:nvPr>
            <p:ph type="sldNum" sz="quarter" idx="10"/>
          </p:nvPr>
        </p:nvSpPr>
        <p:spPr/>
        <p:txBody>
          <a:bodyPr/>
          <a:lstStyle/>
          <a:p>
            <a:fld id="{66F4A95E-D377-4582-BC3D-2AC9AB5E373B}" type="slidenum">
              <a:rPr lang="zh-TW" altLang="en-US" smtClean="0"/>
              <a:t>9</a:t>
            </a:fld>
            <a:endParaRPr lang="zh-TW" altLang="en-US"/>
          </a:p>
        </p:txBody>
      </p:sp>
    </p:spTree>
    <p:extLst>
      <p:ext uri="{BB962C8B-B14F-4D97-AF65-F5344CB8AC3E}">
        <p14:creationId xmlns:p14="http://schemas.microsoft.com/office/powerpoint/2010/main" val="154464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smtClean="0">
                <a:latin typeface="Lucida Calligraphy" panose="03010101010101010101" pitchFamily="66" charset="0"/>
              </a:rPr>
              <a:t>Here shows our </a:t>
            </a:r>
            <a:r>
              <a:rPr lang="en-US" altLang="zh-TW" dirty="0" smtClean="0">
                <a:latin typeface="Lucida Calligraphy" panose="03010101010101010101" pitchFamily="66" charset="0"/>
              </a:rPr>
              <a:t>Problem Formulation</a:t>
            </a:r>
            <a:endParaRPr lang="en-US" altLang="zh-TW" baseline="0" dirty="0" smtClean="0">
              <a:latin typeface="Lucida Calligraphy" panose="03010101010101010101" pitchFamily="66" charset="0"/>
            </a:endParaRPr>
          </a:p>
          <a:p>
            <a:endParaRPr lang="en-US" altLang="zh-TW" i="0" baseline="0" dirty="0" smtClean="0">
              <a:latin typeface="Lucida Calligraphy" panose="03010101010101010101" pitchFamily="66" charset="0"/>
            </a:endParaRPr>
          </a:p>
          <a:p>
            <a:r>
              <a:rPr lang="en-US" altLang="zh-TW" i="0" baseline="0" dirty="0" smtClean="0">
                <a:latin typeface="Lucida Calligraphy" panose="03010101010101010101" pitchFamily="66" charset="0"/>
              </a:rPr>
              <a:t>The input section :  </a:t>
            </a:r>
          </a:p>
          <a:p>
            <a:r>
              <a:rPr lang="en-US" altLang="zh-TW" i="0" dirty="0" smtClean="0"/>
              <a:t>The </a:t>
            </a:r>
            <a:r>
              <a:rPr lang="en-US" altLang="zh-TW" i="1" dirty="0" err="1" smtClean="0"/>
              <a:t>s</a:t>
            </a:r>
            <a:r>
              <a:rPr lang="en-US" altLang="zh-TW" i="1" baseline="-25000" dirty="0" err="1" smtClean="0"/>
              <a:t>i</a:t>
            </a:r>
            <a:r>
              <a:rPr lang="en-US" altLang="zh-TW" i="1" baseline="-25000" dirty="0" smtClean="0"/>
              <a:t> </a:t>
            </a:r>
            <a:r>
              <a:rPr lang="en-US" altLang="zh-TW" i="1" dirty="0" smtClean="0"/>
              <a:t> </a:t>
            </a:r>
            <a:r>
              <a:rPr lang="en-US" altLang="zh-TW" i="0" dirty="0" smtClean="0"/>
              <a:t>denotes one type</a:t>
            </a:r>
            <a:r>
              <a:rPr lang="en-US" altLang="zh-TW" i="0" baseline="0" dirty="0" smtClean="0"/>
              <a:t> of power switches.</a:t>
            </a:r>
          </a:p>
          <a:p>
            <a:r>
              <a:rPr lang="en-US" altLang="zh-TW" dirty="0" smtClean="0"/>
              <a:t> </a:t>
            </a:r>
            <a:endParaRPr lang="en-US" altLang="zh-TW" i="0" baseline="0" dirty="0" smtClean="0">
              <a:latin typeface="Lucida Calligraphy" panose="03010101010101010101"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i="0" baseline="0" dirty="0" smtClean="0">
                <a:latin typeface="Lucida Calligraphy" panose="03010101010101010101" pitchFamily="66" charset="0"/>
              </a:rPr>
              <a:t>The </a:t>
            </a:r>
            <a:r>
              <a:rPr lang="en-US" altLang="zh-TW" baseline="0" dirty="0" smtClean="0">
                <a:latin typeface="Lucida Calligraphy" panose="03010101010101010101" pitchFamily="66" charset="0"/>
              </a:rPr>
              <a:t>output </a:t>
            </a:r>
            <a:r>
              <a:rPr lang="en-US" altLang="zh-TW" i="0" baseline="0" dirty="0" smtClean="0">
                <a:latin typeface="Lucida Calligraphy" panose="03010101010101010101" pitchFamily="66" charset="0"/>
              </a:rPr>
              <a:t>section :  </a:t>
            </a:r>
            <a:endParaRPr lang="zh-TW" altLang="en-US" i="0" baseline="0" dirty="0" smtClean="0"/>
          </a:p>
          <a:p>
            <a:endParaRPr lang="en-US" altLang="zh-TW" i="0" baseline="0" dirty="0" smtClean="0">
              <a:latin typeface="Lucida Calligraphy" panose="03010101010101010101" pitchFamily="66" charset="0"/>
            </a:endParaRPr>
          </a:p>
          <a:p>
            <a:pPr defTabSz="947593">
              <a:defRPr/>
            </a:pPr>
            <a:r>
              <a:rPr lang="en-US" altLang="zh-TW" i="0" baseline="0" dirty="0" smtClean="0">
                <a:latin typeface="Lucida Calligraphy" panose="03010101010101010101" pitchFamily="66" charset="0"/>
              </a:rPr>
              <a:t>The </a:t>
            </a:r>
            <a:r>
              <a:rPr lang="en-US" altLang="zh-TW" baseline="0" dirty="0" smtClean="0">
                <a:latin typeface="Lucida Calligraphy" panose="03010101010101010101" pitchFamily="66" charset="0"/>
              </a:rPr>
              <a:t>objective </a:t>
            </a:r>
            <a:r>
              <a:rPr lang="en-US" altLang="zh-TW" i="0" baseline="0" dirty="0" smtClean="0">
                <a:latin typeface="Lucida Calligraphy" panose="03010101010101010101" pitchFamily="66" charset="0"/>
              </a:rPr>
              <a:t>section :  </a:t>
            </a:r>
            <a:endParaRPr lang="zh-TW" altLang="en-US" i="0" baseline="0" dirty="0" smtClean="0"/>
          </a:p>
          <a:p>
            <a:endParaRPr lang="en-US" altLang="zh-TW" i="0" baseline="0" dirty="0" smtClean="0"/>
          </a:p>
          <a:p>
            <a:endParaRPr lang="zh-TW" altLang="en-US" i="0" baseline="0" dirty="0"/>
          </a:p>
        </p:txBody>
      </p:sp>
      <p:sp>
        <p:nvSpPr>
          <p:cNvPr id="4" name="投影片編號版面配置區 3"/>
          <p:cNvSpPr>
            <a:spLocks noGrp="1"/>
          </p:cNvSpPr>
          <p:nvPr>
            <p:ph type="sldNum" sz="quarter" idx="10"/>
          </p:nvPr>
        </p:nvSpPr>
        <p:spPr/>
        <p:txBody>
          <a:bodyPr/>
          <a:lstStyle/>
          <a:p>
            <a:fld id="{1EA0C2A1-71C6-4720-ADE3-822C4D116577}" type="slidenum">
              <a:rPr lang="zh-TW" altLang="en-US" smtClean="0"/>
              <a:pPr/>
              <a:t>11</a:t>
            </a:fld>
            <a:endParaRPr lang="zh-TW" altLang="en-US"/>
          </a:p>
        </p:txBody>
      </p:sp>
    </p:spTree>
    <p:extLst>
      <p:ext uri="{BB962C8B-B14F-4D97-AF65-F5344CB8AC3E}">
        <p14:creationId xmlns:p14="http://schemas.microsoft.com/office/powerpoint/2010/main" val="377382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(In the beginning, </a:t>
                </a:r>
                <a:r>
                  <a:rPr lang="en-US" altLang="zh-TW" dirty="0" smtClean="0"/>
                  <a:t>if equivalent resistance of power switches in a low power domain can be obtain.</a:t>
                </a:r>
                <a:r>
                  <a:rPr lang="en-US" altLang="zh-TW" baseline="0" dirty="0" smtClean="0"/>
                  <a:t> We can estimate the precise number of power switches and </a:t>
                </a:r>
                <a:r>
                  <a:rPr lang="en-US" altLang="zh-TW" dirty="0" smtClean="0"/>
                  <a:t>satisfy the IR-drop constraint based</a:t>
                </a:r>
                <a:r>
                  <a:rPr lang="en-US" altLang="zh-TW" baseline="0" dirty="0" smtClean="0"/>
                  <a:t> on this value. However the power network is </a:t>
                </a:r>
                <a:r>
                  <a:rPr lang="en-US" altLang="zh-TW" dirty="0" smtClean="0"/>
                  <a:t>complexity, it is not</a:t>
                </a:r>
                <a:r>
                  <a:rPr lang="en-US" altLang="zh-TW" baseline="0" dirty="0" smtClean="0"/>
                  <a:t> easy to computed this value. </a:t>
                </a:r>
              </a:p>
              <a:p>
                <a:endParaRPr lang="en-US" altLang="zh-TW" baseline="0" dirty="0" smtClean="0"/>
              </a:p>
              <a:p>
                <a:r>
                  <a:rPr lang="en-US" altLang="zh-TW" baseline="0" dirty="0" smtClean="0"/>
                  <a:t>Thus, we p</a:t>
                </a:r>
                <a:r>
                  <a:rPr lang="en-US" altLang="zh-TW" dirty="0" smtClean="0"/>
                  <a:t>ropose a simplified model computing</a:t>
                </a:r>
                <a:r>
                  <a:rPr lang="en-US" altLang="zh-TW" baseline="0" dirty="0" smtClean="0"/>
                  <a:t> the </a:t>
                </a:r>
                <a:r>
                  <a:rPr lang="en-US" altLang="zh-TW" dirty="0" smtClean="0"/>
                  <a:t>equivalent resistance of power switches for power gating designs. </a:t>
                </a:r>
                <a:endParaRPr lang="en-US" altLang="zh-TW" baseline="0" dirty="0" smtClean="0"/>
              </a:p>
              <a:p>
                <a:r>
                  <a:rPr lang="en-US" altLang="zh-TW" dirty="0" smtClean="0"/>
                  <a:t>All nodes in a power mesh are consider as one signal node because of parallel-connection of power wires with low resistances</a:t>
                </a:r>
                <a:r>
                  <a:rPr lang="en-US" altLang="zh-TW" baseline="0" dirty="0" smtClean="0"/>
                  <a:t>. Here show original power switch structure based on observing Fig.1 in power gating and transform this figure(Fig.2)</a:t>
                </a:r>
                <a:endParaRPr lang="en-US" altLang="zh-TW" dirty="0" smtClean="0"/>
              </a:p>
              <a:p>
                <a:r>
                  <a:rPr lang="en-US" altLang="zh-TW" dirty="0" smtClean="0"/>
                  <a:t>The voltage-current relation of a power switch </a:t>
                </a:r>
                <a:r>
                  <a:rPr lang="en-US" altLang="zh-TW" dirty="0" smtClean="0">
                    <a:solidFill>
                      <a:srgbClr val="FF0000"/>
                    </a:solidFill>
                  </a:rPr>
                  <a:t>can be considered as linear, then it is replace by a </a:t>
                </a:r>
                <a:r>
                  <a:rPr lang="en-US" altLang="zh-TW" dirty="0" smtClean="0"/>
                  <a:t>resistor.</a:t>
                </a:r>
                <a:r>
                  <a:rPr lang="en-US" altLang="zh-TW" baseline="0" dirty="0" smtClean="0"/>
                  <a:t> Thus, this figure transforms to this figure .</a:t>
                </a:r>
                <a:endParaRPr lang="en-US" altLang="zh-TW" dirty="0" smtClean="0"/>
              </a:p>
              <a:p>
                <a:r>
                  <a:rPr lang="en-US" altLang="zh-TW" baseline="0" dirty="0" smtClean="0"/>
                  <a:t>So the power switch can</a:t>
                </a:r>
                <a:r>
                  <a:rPr lang="en-US" altLang="zh-TW" dirty="0" smtClean="0"/>
                  <a:t> be approximated  equivalent resistance model.</a:t>
                </a:r>
              </a:p>
              <a:p>
                <a:endParaRPr lang="en-US" altLang="zh-TW" dirty="0" smtClean="0"/>
              </a:p>
              <a:p>
                <a:endParaRPr lang="en-US" altLang="zh-TW" dirty="0" smtClean="0"/>
              </a:p>
              <a:p>
                <a:endParaRPr lang="en-US" altLang="zh-TW" dirty="0" smtClean="0"/>
              </a:p>
            </p:txBody>
          </p:sp>
        </mc:Choice>
        <mc:Fallback xmlns="">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In order to satisfy the IR-drop constraint, we try to find the equivalent resistance of power switches. But power gating design is more and more complexity, which becomes not easy to analyze the resistance. Therefore we proposed a simple model.</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First all power switches are connected between a global power network and a local power network. Because the power switches exist small voltage variation as linear based on the small signal analysis. Then all power switches transform transistor into equivalent resistance </a:t>
                </a:r>
                <a:r>
                  <a:rPr lang="en-US" altLang="zh-TW" sz="1200" i="0" kern="1200">
                    <a:solidFill>
                      <a:schemeClr val="tx1"/>
                    </a:solidFill>
                    <a:effectLst/>
                    <a:latin typeface="+mn-lt"/>
                    <a:ea typeface="+mn-ea"/>
                    <a:cs typeface="+mn-cs"/>
                  </a:rPr>
                  <a:t>𝑅</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𝑖</a:t>
                </a:r>
                <a:r>
                  <a:rPr lang="en-US" altLang="zh-TW" sz="1200" kern="1200" dirty="0">
                    <a:solidFill>
                      <a:schemeClr val="tx1"/>
                    </a:solidFill>
                    <a:effectLst/>
                    <a:latin typeface="+mn-lt"/>
                    <a:ea typeface="+mn-ea"/>
                    <a:cs typeface="+mn-cs"/>
                  </a:rPr>
                  <a:t>, making analyze the resistance is easily with model. </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66F4A95E-D377-4582-BC3D-2AC9AB5E373B}" type="slidenum">
              <a:rPr lang="zh-TW" altLang="en-US" smtClean="0"/>
              <a:t>13</a:t>
            </a:fld>
            <a:endParaRPr lang="zh-TW" altLang="en-US"/>
          </a:p>
        </p:txBody>
      </p:sp>
    </p:spTree>
    <p:extLst>
      <p:ext uri="{BB962C8B-B14F-4D97-AF65-F5344CB8AC3E}">
        <p14:creationId xmlns:p14="http://schemas.microsoft.com/office/powerpoint/2010/main" val="29201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47593" rtl="0" eaLnBrk="1" fontAlgn="auto" latinLnBrk="0" hangingPunct="1">
                  <a:lnSpc>
                    <a:spcPct val="100000"/>
                  </a:lnSpc>
                  <a:spcBef>
                    <a:spcPts val="0"/>
                  </a:spcBef>
                  <a:spcAft>
                    <a:spcPts val="0"/>
                  </a:spcAft>
                  <a:buClrTx/>
                  <a:buSzTx/>
                  <a:buFontTx/>
                  <a:buNone/>
                  <a:tabLst/>
                  <a:defRPr/>
                </a:pPr>
                <a:r>
                  <a:rPr lang="en-US" altLang="zh-TW" dirty="0" smtClean="0"/>
                  <a:t>Based on the model</a:t>
                </a:r>
                <a:r>
                  <a:rPr lang="en-US" altLang="zh-TW" baseline="0" dirty="0" smtClean="0"/>
                  <a:t> in </a:t>
                </a:r>
                <a:r>
                  <a:rPr lang="en-US" altLang="zh-TW" dirty="0" smtClean="0"/>
                  <a:t>previous slides. If</a:t>
                </a:r>
                <a:r>
                  <a:rPr lang="en-US" altLang="zh-TW" baseline="0" dirty="0" smtClean="0"/>
                  <a:t> the </a:t>
                </a:r>
                <a:r>
                  <a:rPr lang="en-US" altLang="zh-TW" dirty="0" smtClean="0"/>
                  <a:t>equivalent resistance of a</a:t>
                </a:r>
                <a:r>
                  <a:rPr lang="en-US" altLang="zh-TW" baseline="0" dirty="0" smtClean="0"/>
                  <a:t> region B is obtained, we use a </a:t>
                </a:r>
                <a:r>
                  <a:rPr lang="en-US" altLang="zh-TW" dirty="0" smtClean="0"/>
                  <a:t>partition base</a:t>
                </a:r>
                <a:r>
                  <a:rPr lang="en-US" altLang="zh-TW" baseline="0" dirty="0" smtClean="0"/>
                  <a:t> method to c</a:t>
                </a:r>
                <a:r>
                  <a:rPr lang="en-US" altLang="zh-TW" dirty="0" smtClean="0"/>
                  <a:t>ut </a:t>
                </a:r>
                <a:r>
                  <a:rPr lang="en-US" altLang="zh-TW" i="1" dirty="0" smtClean="0"/>
                  <a:t>B</a:t>
                </a:r>
                <a:r>
                  <a:rPr lang="en-US" altLang="zh-TW" dirty="0" smtClean="0"/>
                  <a:t> into two parts </a:t>
                </a:r>
                <a14:m>
                  <m:oMath xmlns:m="http://schemas.openxmlformats.org/officeDocument/2006/math">
                    <m:r>
                      <a:rPr lang="en-US" altLang="zh-TW" i="1" dirty="0" smtClean="0">
                        <a:latin typeface="Cambria Math" panose="02040503050406030204" pitchFamily="18" charset="0"/>
                      </a:rPr>
                      <m:t>𝐵</m:t>
                    </m:r>
                    <m:r>
                      <a:rPr lang="en-US" altLang="zh-TW" i="1" baseline="-25000" dirty="0" smtClean="0">
                        <a:latin typeface="Cambria Math" panose="02040503050406030204" pitchFamily="18" charset="0"/>
                      </a:rPr>
                      <m:t>0</m:t>
                    </m:r>
                  </m:oMath>
                </a14:m>
                <a:r>
                  <a:rPr lang="en-US" altLang="zh-TW" dirty="0" smtClean="0"/>
                  <a:t> and </a:t>
                </a:r>
                <a14:m>
                  <m:oMath xmlns:m="http://schemas.openxmlformats.org/officeDocument/2006/math">
                    <m:r>
                      <a:rPr lang="en-US" altLang="zh-TW" i="1" dirty="0" smtClean="0">
                        <a:latin typeface="Cambria Math" panose="02040503050406030204" pitchFamily="18" charset="0"/>
                      </a:rPr>
                      <m:t>𝐵</m:t>
                    </m:r>
                    <m:r>
                      <a:rPr lang="en-US" altLang="zh-TW" i="1" baseline="-25000" dirty="0" smtClean="0">
                        <a:latin typeface="Cambria Math" panose="02040503050406030204" pitchFamily="18" charset="0"/>
                      </a:rPr>
                      <m:t>1</m:t>
                    </m:r>
                  </m:oMath>
                </a14:m>
                <a:r>
                  <a:rPr lang="en-US" altLang="zh-TW" dirty="0" smtClean="0"/>
                  <a:t> and allocate the associated equivalent </a:t>
                </a:r>
                <a:r>
                  <a:rPr lang="en-US" altLang="zh-TW" dirty="0"/>
                  <a:t>resistance</a:t>
                </a:r>
                <a:r>
                  <a:rPr lang="en-US" altLang="zh-TW" i="1" dirty="0"/>
                  <a:t> </a:t>
                </a:r>
                <a14:m>
                  <m:oMath xmlns:m="http://schemas.openxmlformats.org/officeDocument/2006/math">
                    <m:r>
                      <a:rPr lang="en-US" altLang="zh-TW" i="1" dirty="0" smtClean="0">
                        <a:latin typeface="Cambria Math" panose="02040503050406030204" pitchFamily="18" charset="0"/>
                      </a:rPr>
                      <m:t>𝑅</m:t>
                    </m:r>
                    <m:r>
                      <a:rPr lang="en-US" altLang="zh-TW" i="1" baseline="-25000" dirty="0" smtClean="0">
                        <a:latin typeface="Cambria Math" panose="02040503050406030204" pitchFamily="18" charset="0"/>
                      </a:rPr>
                      <m:t>𝐵</m:t>
                    </m:r>
                  </m:oMath>
                </a14:m>
                <a:r>
                  <a:rPr lang="en-US" altLang="zh-TW" dirty="0"/>
                  <a:t> </a:t>
                </a:r>
                <a:r>
                  <a:rPr lang="en-US" altLang="zh-TW" dirty="0" smtClean="0"/>
                  <a:t>into </a:t>
                </a:r>
                <a14:m>
                  <m:oMath xmlns:m="http://schemas.openxmlformats.org/officeDocument/2006/math">
                    <m:r>
                      <a:rPr lang="en-US" altLang="zh-TW" i="1" dirty="0" smtClean="0">
                        <a:latin typeface="Cambria Math" panose="02040503050406030204" pitchFamily="18" charset="0"/>
                      </a:rPr>
                      <m:t>𝐵</m:t>
                    </m:r>
                    <m:r>
                      <a:rPr lang="en-US" altLang="zh-TW" i="1" baseline="-25000" dirty="0">
                        <a:latin typeface="Cambria Math" panose="02040503050406030204" pitchFamily="18" charset="0"/>
                      </a:rPr>
                      <m:t>0</m:t>
                    </m:r>
                  </m:oMath>
                </a14:m>
                <a:r>
                  <a:rPr lang="en-US" altLang="zh-TW" dirty="0"/>
                  <a:t> and </a:t>
                </a:r>
                <a14:m>
                  <m:oMath xmlns:m="http://schemas.openxmlformats.org/officeDocument/2006/math">
                    <m:r>
                      <a:rPr lang="en-US" altLang="zh-TW" i="1" dirty="0" smtClean="0">
                        <a:latin typeface="Cambria Math" panose="02040503050406030204" pitchFamily="18" charset="0"/>
                      </a:rPr>
                      <m:t>𝐵</m:t>
                    </m:r>
                    <m:r>
                      <a:rPr lang="en-US" altLang="zh-TW" i="1" baseline="-25000" dirty="0">
                        <a:latin typeface="Cambria Math" panose="02040503050406030204" pitchFamily="18" charset="0"/>
                      </a:rPr>
                      <m:t>1</m:t>
                    </m:r>
                  </m:oMath>
                </a14:m>
                <a:r>
                  <a:rPr lang="en-US" altLang="zh-TW" baseline="0" dirty="0" smtClean="0"/>
                  <a:t>.</a:t>
                </a:r>
                <a:r>
                  <a:rPr lang="en-US" altLang="zh-TW" dirty="0" smtClean="0"/>
                  <a:t> But the cutline location affect whether sufficient power switches can be placed. So</a:t>
                </a:r>
                <a:r>
                  <a:rPr lang="en-US" altLang="zh-TW" baseline="0" dirty="0" smtClean="0"/>
                  <a:t> w</a:t>
                </a:r>
                <a:r>
                  <a:rPr lang="en-US" altLang="zh-TW" dirty="0" smtClean="0"/>
                  <a:t>e need to cost function to determine</a:t>
                </a:r>
                <a:r>
                  <a:rPr lang="en-US" altLang="zh-TW" baseline="0" dirty="0" smtClean="0"/>
                  <a:t> the cutline</a:t>
                </a:r>
                <a:r>
                  <a:rPr lang="en-US" altLang="zh-TW" dirty="0" smtClean="0"/>
                  <a:t>. </a:t>
                </a:r>
                <a:r>
                  <a:rPr lang="en-US" altLang="zh-TW" b="1" dirty="0" smtClean="0"/>
                  <a:t>The main idea of our cost function is to make the load-current and number of legal locations of two regions as close as possible.</a:t>
                </a:r>
              </a:p>
              <a:p>
                <a:pPr marL="0" marR="0" indent="0" algn="l" defTabSz="947593" rtl="0" eaLnBrk="1" fontAlgn="auto" latinLnBrk="0" hangingPunct="1">
                  <a:lnSpc>
                    <a:spcPct val="100000"/>
                  </a:lnSpc>
                  <a:spcBef>
                    <a:spcPts val="0"/>
                  </a:spcBef>
                  <a:spcAft>
                    <a:spcPts val="0"/>
                  </a:spcAft>
                  <a:buClrTx/>
                  <a:buSzTx/>
                  <a:buFontTx/>
                  <a:buNone/>
                  <a:tabLst/>
                  <a:defRPr/>
                </a:pPr>
                <a:endParaRPr lang="en-US" altLang="zh-TW" b="1" dirty="0" smtClean="0"/>
              </a:p>
              <a:p>
                <a:pPr marL="0" marR="0" indent="0" algn="l" defTabSz="947593" rtl="0" eaLnBrk="1" fontAlgn="auto" latinLnBrk="0" hangingPunct="1">
                  <a:lnSpc>
                    <a:spcPct val="100000"/>
                  </a:lnSpc>
                  <a:spcBef>
                    <a:spcPts val="0"/>
                  </a:spcBef>
                  <a:spcAft>
                    <a:spcPts val="0"/>
                  </a:spcAft>
                  <a:buClrTx/>
                  <a:buSzTx/>
                  <a:buFontTx/>
                  <a:buNone/>
                  <a:tabLst/>
                  <a:defRPr/>
                </a:pPr>
                <a:r>
                  <a:rPr lang="en-US" altLang="zh-TW" b="1" dirty="0" smtClean="0"/>
                  <a:t>Here show our cost function</a:t>
                </a:r>
              </a:p>
              <a:p>
                <a:pPr defTabSz="947593">
                  <a:defRPr/>
                </a:pPr>
                <a:r>
                  <a:rPr lang="en-US" altLang="zh-TW" dirty="0" smtClean="0"/>
                  <a:t>The first term makes power switches ensure each</a:t>
                </a:r>
                <a:r>
                  <a:rPr lang="en-US" altLang="zh-TW" baseline="0" dirty="0" smtClean="0"/>
                  <a:t> region have legal location for placing power switches.</a:t>
                </a:r>
                <a:r>
                  <a:rPr lang="en-US" altLang="zh-TW" dirty="0" smtClean="0"/>
                  <a:t> </a:t>
                </a:r>
              </a:p>
              <a:p>
                <a:pPr defTabSz="947593">
                  <a:defRPr/>
                </a:pPr>
                <a:r>
                  <a:rPr lang="en-US" altLang="zh-TW" dirty="0" smtClean="0"/>
                  <a:t>The </a:t>
                </a:r>
                <a:r>
                  <a:rPr lang="en-US" altLang="zh-TW" dirty="0"/>
                  <a:t>second </a:t>
                </a:r>
                <a:r>
                  <a:rPr lang="en-US" altLang="zh-TW" dirty="0" smtClean="0"/>
                  <a:t>term tries</a:t>
                </a:r>
                <a:r>
                  <a:rPr lang="en-US" altLang="zh-TW" baseline="0" dirty="0" smtClean="0"/>
                  <a:t> </a:t>
                </a:r>
                <a:r>
                  <a:rPr lang="en-US" altLang="zh-TW" dirty="0" smtClean="0"/>
                  <a:t>to </a:t>
                </a:r>
                <a:r>
                  <a:rPr lang="en-US" altLang="zh-TW" dirty="0"/>
                  <a:t>reduce </a:t>
                </a:r>
                <a:r>
                  <a:rPr lang="en-US" altLang="zh-TW" dirty="0" smtClean="0"/>
                  <a:t>iterations number </a:t>
                </a:r>
                <a:r>
                  <a:rPr lang="en-US" altLang="zh-TW" dirty="0"/>
                  <a:t>of </a:t>
                </a:r>
                <a:r>
                  <a:rPr lang="en-US" altLang="zh-TW" dirty="0" smtClean="0"/>
                  <a:t>the</a:t>
                </a:r>
                <a:r>
                  <a:rPr lang="en-US" altLang="zh-TW" baseline="0" dirty="0" smtClean="0"/>
                  <a:t> procedure</a:t>
                </a:r>
                <a:r>
                  <a:rPr lang="en-US" altLang="zh-TW" dirty="0" smtClean="0"/>
                  <a:t>.</a:t>
                </a:r>
                <a:endParaRPr lang="en-US" altLang="zh-TW" dirty="0"/>
              </a:p>
              <a:p>
                <a:pPr defTabSz="947593">
                  <a:defRPr/>
                </a:pPr>
                <a:endParaRPr lang="en-US" altLang="zh-TW" baseline="0" dirty="0" smtClean="0"/>
              </a:p>
            </p:txBody>
          </p:sp>
        </mc:Choice>
        <mc:Fallback xmlns="">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Given a region B and the associated equivalent resistance </a:t>
                </a:r>
                <a:r>
                  <a:rPr lang="en-US" altLang="zh-TW" sz="1200" i="0" kern="1200">
                    <a:solidFill>
                      <a:schemeClr val="tx1"/>
                    </a:solidFill>
                    <a:effectLst/>
                    <a:latin typeface="Cambria Math" panose="02040503050406030204" pitchFamily="18" charset="0"/>
                    <a:ea typeface="+mn-ea"/>
                    <a:cs typeface="+mn-cs"/>
                  </a:rPr>
                  <a:t>𝑅</a:t>
                </a:r>
                <a:r>
                  <a:rPr lang="zh-TW" altLang="zh-TW" sz="1200" i="0" kern="1200">
                    <a:solidFill>
                      <a:schemeClr val="tx1"/>
                    </a:solidFill>
                    <a:effectLst/>
                    <a:latin typeface="Cambria Math" panose="02040503050406030204" pitchFamily="18" charset="0"/>
                    <a:ea typeface="+mn-ea"/>
                    <a:cs typeface="+mn-cs"/>
                  </a:rPr>
                  <a:t>_</a:t>
                </a:r>
                <a:r>
                  <a:rPr lang="en-US" altLang="zh-TW" sz="1200" i="0" kern="1200">
                    <a:solidFill>
                      <a:schemeClr val="tx1"/>
                    </a:solidFill>
                    <a:effectLst/>
                    <a:latin typeface="Cambria Math" panose="02040503050406030204" pitchFamily="18" charset="0"/>
                    <a:ea typeface="+mn-ea"/>
                    <a:cs typeface="+mn-cs"/>
                  </a:rPr>
                  <a:t>𝐵</a:t>
                </a:r>
                <a:r>
                  <a:rPr lang="en-US" altLang="zh-TW" sz="1200" kern="1200" dirty="0">
                    <a:solidFill>
                      <a:schemeClr val="tx1"/>
                    </a:solidFill>
                    <a:effectLst/>
                    <a:latin typeface="+mn-lt"/>
                    <a:ea typeface="+mn-ea"/>
                    <a:cs typeface="+mn-cs"/>
                  </a:rPr>
                  <a:t>, the region B is cut into two parts, which are denoted by </a:t>
                </a:r>
                <a:r>
                  <a:rPr lang="en-US" altLang="zh-TW" sz="1200" i="0" kern="1200">
                    <a:solidFill>
                      <a:schemeClr val="tx1"/>
                    </a:solidFill>
                    <a:effectLst/>
                    <a:latin typeface="Cambria Math" panose="02040503050406030204" pitchFamily="18" charset="0"/>
                    <a:ea typeface="+mn-ea"/>
                    <a:cs typeface="+mn-cs"/>
                  </a:rPr>
                  <a:t>𝑅</a:t>
                </a:r>
                <a:r>
                  <a:rPr lang="zh-TW" altLang="zh-TW" sz="1200" i="0" kern="1200">
                    <a:solidFill>
                      <a:schemeClr val="tx1"/>
                    </a:solidFill>
                    <a:effectLst/>
                    <a:latin typeface="Cambria Math" panose="02040503050406030204" pitchFamily="18" charset="0"/>
                    <a:ea typeface="+mn-ea"/>
                    <a:cs typeface="+mn-cs"/>
                  </a:rPr>
                  <a:t>_</a:t>
                </a:r>
                <a:r>
                  <a:rPr lang="en-US" altLang="zh-TW" sz="1200" i="0" kern="1200">
                    <a:solidFill>
                      <a:schemeClr val="tx1"/>
                    </a:solidFill>
                    <a:effectLst/>
                    <a:latin typeface="Cambria Math" panose="02040503050406030204" pitchFamily="18" charset="0"/>
                    <a:ea typeface="+mn-ea"/>
                    <a:cs typeface="+mn-cs"/>
                  </a:rPr>
                  <a:t>0</a:t>
                </a:r>
                <a:r>
                  <a:rPr lang="en-US" altLang="zh-TW" sz="1200" kern="1200" dirty="0">
                    <a:solidFill>
                      <a:schemeClr val="tx1"/>
                    </a:solidFill>
                    <a:effectLst/>
                    <a:latin typeface="+mn-lt"/>
                    <a:ea typeface="+mn-ea"/>
                    <a:cs typeface="+mn-cs"/>
                  </a:rPr>
                  <a:t> and </a:t>
                </a:r>
                <a:r>
                  <a:rPr lang="en-US" altLang="zh-TW" sz="1200" i="0" kern="1200">
                    <a:solidFill>
                      <a:schemeClr val="tx1"/>
                    </a:solidFill>
                    <a:effectLst/>
                    <a:latin typeface="Cambria Math" panose="02040503050406030204" pitchFamily="18" charset="0"/>
                    <a:ea typeface="+mn-ea"/>
                    <a:cs typeface="+mn-cs"/>
                  </a:rPr>
                  <a:t>𝑅</a:t>
                </a:r>
                <a:r>
                  <a:rPr lang="zh-TW" altLang="zh-TW" sz="1200" i="0" kern="1200">
                    <a:solidFill>
                      <a:schemeClr val="tx1"/>
                    </a:solidFill>
                    <a:effectLst/>
                    <a:latin typeface="Cambria Math" panose="02040503050406030204" pitchFamily="18" charset="0"/>
                    <a:ea typeface="+mn-ea"/>
                    <a:cs typeface="+mn-cs"/>
                  </a:rPr>
                  <a:t>_</a:t>
                </a:r>
                <a:r>
                  <a:rPr lang="en-US" altLang="zh-TW" sz="1200" i="0" kern="1200">
                    <a:solidFill>
                      <a:schemeClr val="tx1"/>
                    </a:solidFill>
                    <a:effectLst/>
                    <a:latin typeface="Cambria Math" panose="02040503050406030204" pitchFamily="18" charset="0"/>
                    <a:ea typeface="+mn-ea"/>
                    <a:cs typeface="+mn-cs"/>
                  </a:rPr>
                  <a:t>1</a:t>
                </a:r>
                <a:r>
                  <a:rPr lang="en-US" altLang="zh-TW" sz="1200" kern="1200" dirty="0">
                    <a:solidFill>
                      <a:schemeClr val="tx1"/>
                    </a:solidFill>
                    <a:effectLst/>
                    <a:latin typeface="+mn-lt"/>
                    <a:ea typeface="+mn-ea"/>
                    <a:cs typeface="+mn-cs"/>
                  </a:rPr>
                  <a:t>, respectively. </a:t>
                </a:r>
                <a:r>
                  <a:rPr lang="en-US" altLang="zh-TW" sz="1200" kern="1200" dirty="0" smtClean="0">
                    <a:solidFill>
                      <a:schemeClr val="tx1"/>
                    </a:solidFill>
                    <a:effectLst/>
                    <a:latin typeface="+mn-lt"/>
                    <a:ea typeface="+mn-ea"/>
                    <a:cs typeface="+mn-cs"/>
                  </a:rPr>
                  <a:t>Because cut location may lead to bad result</a:t>
                </a:r>
                <a:r>
                  <a:rPr lang="en-US" altLang="zh-TW" sz="1200" kern="1200" baseline="0" dirty="0" smtClean="0">
                    <a:solidFill>
                      <a:schemeClr val="tx1"/>
                    </a:solidFill>
                    <a:effectLst/>
                    <a:latin typeface="+mn-lt"/>
                    <a:ea typeface="+mn-ea"/>
                    <a:cs typeface="+mn-cs"/>
                  </a:rPr>
                  <a:t> or cause insufficient locations for placing power switches. We use equation (6)</a:t>
                </a:r>
                <a:r>
                  <a:rPr lang="en-US" altLang="zh-TW" sz="1200" kern="1200" dirty="0" smtClean="0">
                    <a:solidFill>
                      <a:schemeClr val="tx1"/>
                    </a:solidFill>
                    <a:effectLst/>
                    <a:latin typeface="+mn-lt"/>
                    <a:ea typeface="+mn-ea"/>
                    <a:cs typeface="+mn-cs"/>
                  </a:rPr>
                  <a:t> as the basis for cutting.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First</a:t>
                </a:r>
                <a:r>
                  <a:rPr lang="en-US" altLang="zh-TW" sz="1200" kern="1200" baseline="0" dirty="0" smtClean="0">
                    <a:solidFill>
                      <a:schemeClr val="tx1"/>
                    </a:solidFill>
                    <a:effectLst/>
                    <a:latin typeface="+mn-lt"/>
                    <a:ea typeface="+mn-ea"/>
                    <a:cs typeface="+mn-cs"/>
                  </a:rPr>
                  <a:t> term try to make the ratio of </a:t>
                </a:r>
                <a:r>
                  <a:rPr lang="en-US" altLang="zh-TW" b="0" i="0" smtClean="0">
                    <a:latin typeface="Cambria Math" panose="02040503050406030204" pitchFamily="18" charset="0"/>
                  </a:rPr>
                  <a:t>𝐶_0</a:t>
                </a:r>
                <a:r>
                  <a:rPr lang="en-US" altLang="zh-TW" b="0" i="0" smtClean="0">
                    <a:latin typeface="Cambria Math" panose="02040503050406030204" pitchFamily="18" charset="0"/>
                  </a:rPr>
                  <a:t>/</a:t>
                </a:r>
                <a:r>
                  <a:rPr lang="en-US" altLang="zh-TW" b="0" i="0" smtClean="0">
                    <a:latin typeface="Cambria Math" panose="02040503050406030204" pitchFamily="18" charset="0"/>
                  </a:rPr>
                  <a:t>𝑁</a:t>
                </a:r>
                <a:r>
                  <a:rPr lang="en-US" altLang="zh-TW" b="0" i="0">
                    <a:latin typeface="Cambria Math" panose="02040503050406030204" pitchFamily="18" charset="0"/>
                  </a:rPr>
                  <a:t>_</a:t>
                </a:r>
                <a:r>
                  <a:rPr lang="en-US" altLang="zh-TW" i="0">
                    <a:latin typeface="Cambria Math" panose="02040503050406030204" pitchFamily="18" charset="0"/>
                  </a:rPr>
                  <a:t>0 </a:t>
                </a:r>
                <a:r>
                  <a:rPr lang="en-US" altLang="zh-TW" sz="1200" kern="1200" dirty="0" smtClean="0">
                    <a:solidFill>
                      <a:schemeClr val="tx1"/>
                    </a:solidFill>
                    <a:effectLst/>
                    <a:latin typeface="+mn-lt"/>
                    <a:ea typeface="+mn-ea"/>
                    <a:cs typeface="+mn-cs"/>
                  </a:rPr>
                  <a:t> close</a:t>
                </a:r>
                <a:r>
                  <a:rPr lang="en-US" altLang="zh-TW" sz="1200" kern="1200" baseline="0" dirty="0" smtClean="0">
                    <a:solidFill>
                      <a:schemeClr val="tx1"/>
                    </a:solidFill>
                    <a:effectLst/>
                    <a:latin typeface="+mn-lt"/>
                    <a:ea typeface="+mn-ea"/>
                    <a:cs typeface="+mn-cs"/>
                  </a:rPr>
                  <a:t> to </a:t>
                </a:r>
                <a:r>
                  <a:rPr lang="en-US" altLang="zh-TW" i="0">
                    <a:latin typeface="Cambria Math" panose="02040503050406030204" pitchFamily="18" charset="0"/>
                  </a:rPr>
                  <a:t>𝐶_</a:t>
                </a:r>
                <a:r>
                  <a:rPr lang="en-US" altLang="zh-TW" b="0" i="0" smtClean="0">
                    <a:latin typeface="Cambria Math" panose="02040503050406030204" pitchFamily="18" charset="0"/>
                  </a:rPr>
                  <a:t>1</a:t>
                </a:r>
                <a:r>
                  <a:rPr lang="en-US" altLang="zh-TW" b="0" i="0" smtClean="0">
                    <a:latin typeface="Cambria Math" panose="02040503050406030204" pitchFamily="18" charset="0"/>
                    <a:ea typeface="Cambria Math" panose="02040503050406030204" pitchFamily="18" charset="0"/>
                  </a:rPr>
                  <a:t>/</a:t>
                </a:r>
                <a:r>
                  <a:rPr lang="en-US" altLang="zh-TW" b="0" i="0" smtClean="0">
                    <a:latin typeface="Cambria Math" panose="02040503050406030204" pitchFamily="18" charset="0"/>
                  </a:rPr>
                  <a:t>𝑁</a:t>
                </a:r>
                <a:r>
                  <a:rPr lang="en-US" altLang="zh-TW" b="0" i="0">
                    <a:latin typeface="Cambria Math" panose="02040503050406030204" pitchFamily="18" charset="0"/>
                  </a:rPr>
                  <a:t>_</a:t>
                </a:r>
                <a:r>
                  <a:rPr lang="en-US" altLang="zh-TW" b="0" i="0" smtClean="0">
                    <a:latin typeface="Cambria Math" panose="02040503050406030204" pitchFamily="18" charset="0"/>
                  </a:rPr>
                  <a:t>1 </a:t>
                </a:r>
                <a:r>
                  <a:rPr lang="en-US" altLang="zh-TW" sz="1200" kern="1200" dirty="0" smtClean="0">
                    <a:solidFill>
                      <a:schemeClr val="tx1"/>
                    </a:solidFill>
                    <a:effectLst/>
                    <a:latin typeface="+mn-lt"/>
                    <a:ea typeface="+mn-ea"/>
                    <a:cs typeface="+mn-cs"/>
                  </a:rPr>
                  <a:t> , let </a:t>
                </a:r>
                <a:r>
                  <a:rPr lang="en-US" altLang="zh-TW" sz="1200" kern="1200" baseline="0" dirty="0" smtClean="0">
                    <a:solidFill>
                      <a:schemeClr val="tx1"/>
                    </a:solidFill>
                    <a:effectLst/>
                    <a:latin typeface="+mn-lt"/>
                    <a:ea typeface="+mn-ea"/>
                    <a:cs typeface="+mn-cs"/>
                  </a:rPr>
                  <a:t>two sub region have sufficient legal location placed power switch.</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Second</a:t>
                </a:r>
                <a:r>
                  <a:rPr lang="en-US" altLang="zh-TW" sz="1200" kern="1200" baseline="0" dirty="0" smtClean="0">
                    <a:solidFill>
                      <a:schemeClr val="tx1"/>
                    </a:solidFill>
                    <a:effectLst/>
                    <a:latin typeface="+mn-lt"/>
                    <a:ea typeface="+mn-ea"/>
                    <a:cs typeface="+mn-cs"/>
                  </a:rPr>
                  <a:t> term </a:t>
                </a:r>
                <a:r>
                  <a:rPr lang="en-US" altLang="zh-TW" sz="1200" kern="1200" dirty="0" smtClean="0">
                    <a:solidFill>
                      <a:schemeClr val="tx1"/>
                    </a:solidFill>
                    <a:effectLst/>
                    <a:latin typeface="+mn-lt"/>
                    <a:ea typeface="+mn-ea"/>
                    <a:cs typeface="+mn-cs"/>
                  </a:rPr>
                  <a:t>minimizes between</a:t>
                </a:r>
                <a:r>
                  <a:rPr lang="en-US" altLang="zh-TW" sz="1200" kern="1200" baseline="0" dirty="0" smtClean="0">
                    <a:solidFill>
                      <a:schemeClr val="tx1"/>
                    </a:solidFill>
                    <a:effectLst/>
                    <a:latin typeface="+mn-lt"/>
                    <a:ea typeface="+mn-ea"/>
                    <a:cs typeface="+mn-cs"/>
                  </a:rPr>
                  <a:t> </a:t>
                </a:r>
                <a:r>
                  <a:rPr lang="en-US" altLang="zh-TW" i="0">
                    <a:latin typeface="Cambria Math" panose="02040503050406030204" pitchFamily="18" charset="0"/>
                  </a:rPr>
                  <a:t>𝐶</a:t>
                </a:r>
                <a:r>
                  <a:rPr lang="en-US" altLang="zh-TW" i="0" smtClean="0">
                    <a:latin typeface="Cambria Math" panose="02040503050406030204" pitchFamily="18" charset="0"/>
                  </a:rPr>
                  <a:t>_</a:t>
                </a:r>
                <a:r>
                  <a:rPr lang="en-US" altLang="zh-TW" i="0">
                    <a:latin typeface="Cambria Math" panose="02040503050406030204" pitchFamily="18" charset="0"/>
                  </a:rPr>
                  <a:t>0</a:t>
                </a:r>
                <a:r>
                  <a:rPr lang="en-US" altLang="zh-TW" sz="1200" kern="1200" dirty="0" smtClean="0">
                    <a:solidFill>
                      <a:schemeClr val="tx1"/>
                    </a:solidFill>
                    <a:effectLst/>
                    <a:latin typeface="+mn-lt"/>
                    <a:ea typeface="+mn-ea"/>
                    <a:cs typeface="+mn-cs"/>
                  </a:rPr>
                  <a:t> and </a:t>
                </a:r>
                <a:r>
                  <a:rPr lang="en-US" altLang="zh-TW" i="0">
                    <a:latin typeface="Cambria Math" panose="02040503050406030204" pitchFamily="18" charset="0"/>
                  </a:rPr>
                  <a:t>𝐶</a:t>
                </a:r>
                <a:r>
                  <a:rPr lang="en-US" altLang="zh-TW" i="0" smtClean="0">
                    <a:latin typeface="Cambria Math" panose="02040503050406030204" pitchFamily="18" charset="0"/>
                  </a:rPr>
                  <a:t>_</a:t>
                </a:r>
                <a:r>
                  <a:rPr lang="en-US" altLang="zh-TW" b="0" i="0" smtClean="0">
                    <a:latin typeface="Cambria Math" panose="02040503050406030204" pitchFamily="18" charset="0"/>
                  </a:rPr>
                  <a:t>1</a:t>
                </a:r>
                <a:r>
                  <a:rPr lang="en-US" altLang="zh-TW" sz="1200" kern="1200" dirty="0" smtClean="0">
                    <a:solidFill>
                      <a:schemeClr val="tx1"/>
                    </a:solidFill>
                    <a:effectLst/>
                    <a:latin typeface="+mn-lt"/>
                    <a:ea typeface="+mn-ea"/>
                    <a:cs typeface="+mn-cs"/>
                  </a:rPr>
                  <a:t> to reduce</a:t>
                </a:r>
                <a:r>
                  <a:rPr lang="en-US" altLang="zh-TW" sz="1200" kern="1200" baseline="0" dirty="0" smtClean="0">
                    <a:solidFill>
                      <a:schemeClr val="tx1"/>
                    </a:solidFill>
                    <a:effectLst/>
                    <a:latin typeface="+mn-lt"/>
                    <a:ea typeface="+mn-ea"/>
                    <a:cs typeface="+mn-cs"/>
                  </a:rPr>
                  <a:t> iterations of process.</a:t>
                </a: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會先給定之前找到的一個</a:t>
                </a:r>
                <a:r>
                  <a:rPr lang="en-US" altLang="zh-TW" sz="1200" kern="1200" dirty="0" smtClean="0">
                    <a:solidFill>
                      <a:schemeClr val="tx1"/>
                    </a:solidFill>
                    <a:effectLst/>
                    <a:latin typeface="+mn-lt"/>
                    <a:ea typeface="+mn-ea"/>
                    <a:cs typeface="+mn-cs"/>
                  </a:rPr>
                  <a:t>bounding box "B"</a:t>
                </a:r>
                <a:r>
                  <a:rPr lang="zh-TW" altLang="en-US" sz="1200" kern="1200" dirty="0" smtClean="0">
                    <a:solidFill>
                      <a:schemeClr val="tx1"/>
                    </a:solidFill>
                    <a:effectLst/>
                    <a:latin typeface="+mn-lt"/>
                    <a:ea typeface="+mn-ea"/>
                    <a:cs typeface="+mn-cs"/>
                  </a:rPr>
                  <a:t>和所有</a:t>
                </a:r>
                <a:r>
                  <a:rPr lang="en-US" altLang="zh-TW" sz="1200" kern="1200" dirty="0" smtClean="0">
                    <a:solidFill>
                      <a:schemeClr val="tx1"/>
                    </a:solidFill>
                    <a:effectLst/>
                    <a:latin typeface="+mn-lt"/>
                    <a:ea typeface="+mn-ea"/>
                    <a:cs typeface="+mn-cs"/>
                  </a:rPr>
                  <a:t>power switch</a:t>
                </a:r>
                <a:r>
                  <a:rPr lang="zh-TW" altLang="en-US" sz="1200" kern="1200" dirty="0" smtClean="0">
                    <a:solidFill>
                      <a:schemeClr val="tx1"/>
                    </a:solidFill>
                    <a:effectLst/>
                    <a:latin typeface="+mn-lt"/>
                    <a:ea typeface="+mn-ea"/>
                    <a:cs typeface="+mn-cs"/>
                  </a:rPr>
                  <a:t>的等效電阻值</a:t>
                </a:r>
                <a:r>
                  <a:rPr lang="en-US" altLang="zh-TW" sz="1200" kern="1200" dirty="0" smtClean="0">
                    <a:solidFill>
                      <a:schemeClr val="tx1"/>
                    </a:solidFill>
                    <a:effectLst/>
                    <a:latin typeface="+mn-lt"/>
                    <a:ea typeface="+mn-ea"/>
                    <a:cs typeface="+mn-cs"/>
                  </a:rPr>
                  <a:t>R_B</a:t>
                </a:r>
                <a:r>
                  <a:rPr lang="zh-TW" altLang="en-US" sz="1200" kern="1200" dirty="0" smtClean="0">
                    <a:solidFill>
                      <a:schemeClr val="tx1"/>
                    </a:solidFill>
                    <a:effectLst/>
                    <a:latin typeface="+mn-lt"/>
                    <a:ea typeface="+mn-ea"/>
                    <a:cs typeface="+mn-cs"/>
                  </a:rPr>
                  <a:t>，之後切割</a:t>
                </a:r>
                <a:r>
                  <a:rPr lang="en-US" altLang="zh-TW" sz="1200" kern="1200" dirty="0" smtClean="0">
                    <a:solidFill>
                      <a:schemeClr val="tx1"/>
                    </a:solidFill>
                    <a:effectLst/>
                    <a:latin typeface="+mn-lt"/>
                    <a:ea typeface="+mn-ea"/>
                    <a:cs typeface="+mn-cs"/>
                  </a:rPr>
                  <a:t>bounding box "B"</a:t>
                </a:r>
                <a:r>
                  <a:rPr lang="zh-TW" altLang="en-US" sz="1200" kern="1200" dirty="0" smtClean="0">
                    <a:solidFill>
                      <a:schemeClr val="tx1"/>
                    </a:solidFill>
                    <a:effectLst/>
                    <a:latin typeface="+mn-lt"/>
                    <a:ea typeface="+mn-ea"/>
                    <a:cs typeface="+mn-cs"/>
                  </a:rPr>
                  <a:t>成兩個</a:t>
                </a:r>
                <a:r>
                  <a:rPr lang="en-US" altLang="zh-TW" sz="1200" kern="1200" dirty="0" err="1" smtClean="0">
                    <a:solidFill>
                      <a:schemeClr val="tx1"/>
                    </a:solidFill>
                    <a:effectLst/>
                    <a:latin typeface="+mn-lt"/>
                    <a:ea typeface="+mn-ea"/>
                    <a:cs typeface="+mn-cs"/>
                  </a:rPr>
                  <a:t>subregion</a:t>
                </a:r>
                <a:r>
                  <a:rPr lang="zh-TW" altLang="en-US" sz="1200" kern="1200" dirty="0" smtClean="0">
                    <a:solidFill>
                      <a:schemeClr val="tx1"/>
                    </a:solidFill>
                    <a:effectLst/>
                    <a:latin typeface="+mn-lt"/>
                    <a:ea typeface="+mn-ea"/>
                    <a:cs typeface="+mn-cs"/>
                  </a:rPr>
                  <a:t>，分別等效是</a:t>
                </a:r>
                <a:r>
                  <a:rPr lang="en-US" altLang="zh-TW" sz="1200" kern="1200" dirty="0" smtClean="0">
                    <a:solidFill>
                      <a:schemeClr val="tx1"/>
                    </a:solidFill>
                    <a:effectLst/>
                    <a:latin typeface="+mn-lt"/>
                    <a:ea typeface="+mn-ea"/>
                    <a:cs typeface="+mn-cs"/>
                  </a:rPr>
                  <a:t>B0</a:t>
                </a:r>
                <a:r>
                  <a:rPr lang="zh-TW" altLang="en-US"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B1</a:t>
                </a:r>
                <a:r>
                  <a:rPr lang="zh-TW" altLang="en-US" sz="1200" kern="1200" dirty="0" smtClean="0">
                    <a:solidFill>
                      <a:schemeClr val="tx1"/>
                    </a:solidFill>
                    <a:effectLst/>
                    <a:latin typeface="+mn-lt"/>
                    <a:ea typeface="+mn-ea"/>
                    <a:cs typeface="+mn-cs"/>
                  </a:rPr>
                  <a:t>，因為切割位置和最後的結果有很大的關係，可能切割的不平均使的沒有足夠的位子去放至</a:t>
                </a:r>
                <a:r>
                  <a:rPr lang="en-US" altLang="zh-TW" sz="1200" kern="1200" dirty="0" smtClean="0">
                    <a:solidFill>
                      <a:schemeClr val="tx1"/>
                    </a:solidFill>
                    <a:effectLst/>
                    <a:latin typeface="+mn-lt"/>
                    <a:ea typeface="+mn-ea"/>
                    <a:cs typeface="+mn-cs"/>
                  </a:rPr>
                  <a:t>power switch</a:t>
                </a:r>
                <a:r>
                  <a:rPr lang="zh-TW" altLang="en-US" sz="1200" kern="1200" dirty="0" smtClean="0">
                    <a:solidFill>
                      <a:schemeClr val="tx1"/>
                    </a:solidFill>
                    <a:effectLst/>
                    <a:latin typeface="+mn-lt"/>
                    <a:ea typeface="+mn-ea"/>
                    <a:cs typeface="+mn-cs"/>
                  </a:rPr>
                  <a:t>，所以使用</a:t>
                </a:r>
                <a:r>
                  <a:rPr lang="en-US" altLang="zh-TW" sz="1200" kern="1200" dirty="0" smtClean="0">
                    <a:solidFill>
                      <a:schemeClr val="tx1"/>
                    </a:solidFill>
                    <a:effectLst/>
                    <a:latin typeface="+mn-lt"/>
                    <a:ea typeface="+mn-ea"/>
                    <a:cs typeface="+mn-cs"/>
                  </a:rPr>
                  <a:t>(6)</a:t>
                </a:r>
                <a:r>
                  <a:rPr lang="zh-TW" altLang="en-US" sz="1200" kern="1200" dirty="0" smtClean="0">
                    <a:solidFill>
                      <a:schemeClr val="tx1"/>
                    </a:solidFill>
                    <a:effectLst/>
                    <a:latin typeface="+mn-lt"/>
                    <a:ea typeface="+mn-ea"/>
                    <a:cs typeface="+mn-cs"/>
                  </a:rPr>
                  <a:t>當作切割的依據</a:t>
                </a:r>
              </a:p>
              <a:p>
                <a:endParaRPr lang="zh-TW" altLang="en-US" sz="1200" kern="1200" dirty="0" smtClean="0">
                  <a:solidFill>
                    <a:schemeClr val="tx1"/>
                  </a:solidFill>
                  <a:effectLst/>
                  <a:latin typeface="+mn-lt"/>
                  <a:ea typeface="+mn-ea"/>
                  <a:cs typeface="+mn-cs"/>
                </a:endParaRPr>
              </a:p>
              <a:p>
                <a:endParaRPr lang="zh-TW" altLang="en-US"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(6)</a:t>
                </a:r>
                <a:r>
                  <a:rPr lang="zh-TW" altLang="en-US" sz="1200" kern="1200" dirty="0" smtClean="0">
                    <a:solidFill>
                      <a:schemeClr val="tx1"/>
                    </a:solidFill>
                    <a:effectLst/>
                    <a:latin typeface="+mn-lt"/>
                    <a:ea typeface="+mn-ea"/>
                    <a:cs typeface="+mn-cs"/>
                  </a:rPr>
                  <a:t>第一項是為了兩個</a:t>
                </a:r>
                <a:r>
                  <a:rPr lang="en-US" altLang="zh-TW" sz="1200" kern="1200" dirty="0" err="1" smtClean="0">
                    <a:solidFill>
                      <a:schemeClr val="tx1"/>
                    </a:solidFill>
                    <a:effectLst/>
                    <a:latin typeface="+mn-lt"/>
                    <a:ea typeface="+mn-ea"/>
                    <a:cs typeface="+mn-cs"/>
                  </a:rPr>
                  <a:t>subregion</a:t>
                </a:r>
                <a:r>
                  <a:rPr lang="zh-TW" altLang="en-US" sz="1200" kern="1200" dirty="0" smtClean="0">
                    <a:solidFill>
                      <a:schemeClr val="tx1"/>
                    </a:solidFill>
                    <a:effectLst/>
                    <a:latin typeface="+mn-lt"/>
                    <a:ea typeface="+mn-ea"/>
                    <a:cs typeface="+mn-cs"/>
                  </a:rPr>
                  <a:t>有足夠的</a:t>
                </a:r>
                <a:r>
                  <a:rPr lang="en-US" altLang="zh-TW" sz="1200" kern="1200" dirty="0" smtClean="0">
                    <a:solidFill>
                      <a:schemeClr val="tx1"/>
                    </a:solidFill>
                    <a:effectLst/>
                    <a:latin typeface="+mn-lt"/>
                    <a:ea typeface="+mn-ea"/>
                    <a:cs typeface="+mn-cs"/>
                  </a:rPr>
                  <a:t>legal location</a:t>
                </a:r>
                <a:r>
                  <a:rPr lang="zh-TW" altLang="en-US" sz="1200" kern="1200" dirty="0" smtClean="0">
                    <a:solidFill>
                      <a:schemeClr val="tx1"/>
                    </a:solidFill>
                    <a:effectLst/>
                    <a:latin typeface="+mn-lt"/>
                    <a:ea typeface="+mn-ea"/>
                    <a:cs typeface="+mn-cs"/>
                  </a:rPr>
                  <a:t>放置</a:t>
                </a:r>
                <a:r>
                  <a:rPr lang="en-US" altLang="zh-TW" sz="1200" kern="1200" dirty="0" smtClean="0">
                    <a:solidFill>
                      <a:schemeClr val="tx1"/>
                    </a:solidFill>
                    <a:effectLst/>
                    <a:latin typeface="+mn-lt"/>
                    <a:ea typeface="+mn-ea"/>
                    <a:cs typeface="+mn-cs"/>
                  </a:rPr>
                  <a:t>power switch</a:t>
                </a:r>
                <a:r>
                  <a:rPr lang="zh-TW" altLang="en-US" sz="1200" kern="1200" dirty="0" smtClean="0">
                    <a:solidFill>
                      <a:schemeClr val="tx1"/>
                    </a:solidFill>
                    <a:effectLst/>
                    <a:latin typeface="+mn-lt"/>
                    <a:ea typeface="+mn-ea"/>
                    <a:cs typeface="+mn-cs"/>
                  </a:rPr>
                  <a:t>，讓</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𝐶</a:t>
                </a:r>
                <a:r>
                  <a:rPr lang="en-US" altLang="zh-TW" sz="1200" kern="1200" dirty="0" smtClean="0">
                    <a:solidFill>
                      <a:schemeClr val="tx1"/>
                    </a:solidFill>
                    <a:effectLst/>
                    <a:latin typeface="+mn-lt"/>
                    <a:ea typeface="+mn-ea"/>
                    <a:cs typeface="+mn-cs"/>
                  </a:rPr>
                  <a:t>_0/</a:t>
                </a:r>
                <a:r>
                  <a:rPr lang="zh-TW" altLang="en-US" sz="1200" kern="1200" dirty="0" smtClean="0">
                    <a:solidFill>
                      <a:schemeClr val="tx1"/>
                    </a:solidFill>
                    <a:effectLst/>
                    <a:latin typeface="+mn-lt"/>
                    <a:ea typeface="+mn-ea"/>
                    <a:cs typeface="+mn-cs"/>
                  </a:rPr>
                  <a:t>𝑁</a:t>
                </a:r>
                <a:r>
                  <a:rPr lang="en-US" altLang="zh-TW" sz="1200" kern="1200" dirty="0" smtClean="0">
                    <a:solidFill>
                      <a:schemeClr val="tx1"/>
                    </a:solidFill>
                    <a:effectLst/>
                    <a:latin typeface="+mn-lt"/>
                    <a:ea typeface="+mn-ea"/>
                    <a:cs typeface="+mn-cs"/>
                  </a:rPr>
                  <a:t>_0 −</a:t>
                </a:r>
                <a:r>
                  <a:rPr lang="zh-TW" altLang="en-US" sz="1200" kern="1200" dirty="0" smtClean="0">
                    <a:solidFill>
                      <a:schemeClr val="tx1"/>
                    </a:solidFill>
                    <a:effectLst/>
                    <a:latin typeface="+mn-lt"/>
                    <a:ea typeface="+mn-ea"/>
                    <a:cs typeface="+mn-cs"/>
                  </a:rPr>
                  <a:t>𝐶</a:t>
                </a:r>
                <a:r>
                  <a:rPr lang="en-US" altLang="zh-TW" sz="1200" kern="1200" dirty="0" smtClean="0">
                    <a:solidFill>
                      <a:schemeClr val="tx1"/>
                    </a:solidFill>
                    <a:effectLst/>
                    <a:latin typeface="+mn-lt"/>
                    <a:ea typeface="+mn-ea"/>
                    <a:cs typeface="+mn-cs"/>
                  </a:rPr>
                  <a:t>_1/</a:t>
                </a:r>
                <a:r>
                  <a:rPr lang="zh-TW" altLang="en-US" sz="1200" kern="1200" dirty="0" smtClean="0">
                    <a:solidFill>
                      <a:schemeClr val="tx1"/>
                    </a:solidFill>
                    <a:effectLst/>
                    <a:latin typeface="+mn-lt"/>
                    <a:ea typeface="+mn-ea"/>
                    <a:cs typeface="+mn-cs"/>
                  </a:rPr>
                  <a:t>𝑁</a:t>
                </a:r>
                <a:r>
                  <a:rPr lang="en-US" altLang="zh-TW" sz="1200" kern="1200" dirty="0" smtClean="0">
                    <a:solidFill>
                      <a:schemeClr val="tx1"/>
                    </a:solidFill>
                    <a:effectLst/>
                    <a:latin typeface="+mn-lt"/>
                    <a:ea typeface="+mn-ea"/>
                    <a:cs typeface="+mn-cs"/>
                  </a:rPr>
                  <a:t>_1 |</a:t>
                </a:r>
                <a:r>
                  <a:rPr lang="zh-TW" altLang="en-US" sz="1200" kern="1200" dirty="0" smtClean="0">
                    <a:solidFill>
                      <a:schemeClr val="tx1"/>
                    </a:solidFill>
                    <a:effectLst/>
                    <a:latin typeface="+mn-lt"/>
                    <a:ea typeface="+mn-ea"/>
                    <a:cs typeface="+mn-cs"/>
                  </a:rPr>
                  <a:t>比值可以接近，第二項是為了</a:t>
                </a:r>
                <a:r>
                  <a:rPr lang="en-US" altLang="zh-TW" sz="1200" kern="1200" dirty="0" smtClean="0">
                    <a:solidFill>
                      <a:schemeClr val="tx1"/>
                    </a:solidFill>
                    <a:effectLst/>
                    <a:latin typeface="+mn-lt"/>
                    <a:ea typeface="+mn-ea"/>
                    <a:cs typeface="+mn-cs"/>
                  </a:rPr>
                  <a:t>minimize |</a:t>
                </a:r>
                <a:r>
                  <a:rPr lang="zh-TW" altLang="en-US" sz="1200" kern="1200" dirty="0" smtClean="0">
                    <a:solidFill>
                      <a:schemeClr val="tx1"/>
                    </a:solidFill>
                    <a:effectLst/>
                    <a:latin typeface="+mn-lt"/>
                    <a:ea typeface="+mn-ea"/>
                    <a:cs typeface="+mn-cs"/>
                  </a:rPr>
                  <a:t>𝐶</a:t>
                </a:r>
                <a:r>
                  <a:rPr lang="en-US" altLang="zh-TW" sz="1200" kern="1200" dirty="0" smtClean="0">
                    <a:solidFill>
                      <a:schemeClr val="tx1"/>
                    </a:solidFill>
                    <a:effectLst/>
                    <a:latin typeface="+mn-lt"/>
                    <a:ea typeface="+mn-ea"/>
                    <a:cs typeface="+mn-cs"/>
                  </a:rPr>
                  <a:t>_0 −</a:t>
                </a:r>
                <a:r>
                  <a:rPr lang="zh-TW" altLang="en-US" sz="1200" kern="1200" dirty="0" smtClean="0">
                    <a:solidFill>
                      <a:schemeClr val="tx1"/>
                    </a:solidFill>
                    <a:effectLst/>
                    <a:latin typeface="+mn-lt"/>
                    <a:ea typeface="+mn-ea"/>
                    <a:cs typeface="+mn-cs"/>
                  </a:rPr>
                  <a:t>𝐶</a:t>
                </a:r>
                <a:r>
                  <a:rPr lang="en-US" altLang="zh-TW" sz="1200" kern="1200" dirty="0" smtClean="0">
                    <a:solidFill>
                      <a:schemeClr val="tx1"/>
                    </a:solidFill>
                    <a:effectLst/>
                    <a:latin typeface="+mn-lt"/>
                    <a:ea typeface="+mn-ea"/>
                    <a:cs typeface="+mn-cs"/>
                  </a:rPr>
                  <a:t>_1|</a:t>
                </a:r>
                <a:r>
                  <a:rPr lang="zh-TW" altLang="en-US" sz="1200" kern="1200" dirty="0" smtClean="0">
                    <a:solidFill>
                      <a:schemeClr val="tx1"/>
                    </a:solidFill>
                    <a:effectLst/>
                    <a:latin typeface="+mn-lt"/>
                    <a:ea typeface="+mn-ea"/>
                    <a:cs typeface="+mn-cs"/>
                  </a:rPr>
                  <a:t>來減少遞迴的次數</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給</a:t>
                </a:r>
                <a:r>
                  <a:rPr lang="zh-TW" altLang="zh-TW" sz="1200" kern="1200" dirty="0" smtClean="0">
                    <a:solidFill>
                      <a:schemeClr val="tx1"/>
                    </a:solidFill>
                    <a:effectLst/>
                    <a:latin typeface="+mn-lt"/>
                    <a:ea typeface="+mn-ea"/>
                    <a:cs typeface="+mn-cs"/>
                  </a:rPr>
                  <a:t>定一個最小可以覆蓋整個低功率電源域的矩形</a:t>
                </a:r>
                <a:r>
                  <a:rPr lang="en-US" altLang="zh-TW" sz="1200" i="1" kern="1200" dirty="0" smtClean="0">
                    <a:solidFill>
                      <a:schemeClr val="tx1"/>
                    </a:solidFill>
                    <a:effectLst/>
                    <a:latin typeface="+mn-lt"/>
                    <a:ea typeface="+mn-ea"/>
                    <a:cs typeface="+mn-cs"/>
                  </a:rPr>
                  <a:t>B</a:t>
                </a:r>
                <a:r>
                  <a:rPr lang="zh-TW" altLang="zh-TW" sz="1200" kern="1200" dirty="0" smtClean="0">
                    <a:solidFill>
                      <a:schemeClr val="tx1"/>
                    </a:solidFill>
                    <a:effectLst/>
                    <a:latin typeface="+mn-lt"/>
                    <a:ea typeface="+mn-ea"/>
                    <a:cs typeface="+mn-cs"/>
                  </a:rPr>
                  <a:t>，以及此電源域中使用的總等效電源開關電阻值</a:t>
                </a:r>
                <a:r>
                  <a:rPr lang="en-US" altLang="zh-TW" sz="1200" i="1" kern="1200" dirty="0" smtClean="0">
                    <a:solidFill>
                      <a:schemeClr val="tx1"/>
                    </a:solidFill>
                    <a:effectLst/>
                    <a:latin typeface="+mn-lt"/>
                    <a:ea typeface="+mn-ea"/>
                    <a:cs typeface="+mn-cs"/>
                  </a:rPr>
                  <a:t>R</a:t>
                </a:r>
                <a:r>
                  <a:rPr lang="en-US" altLang="zh-TW" sz="1200" i="1" kern="1200" baseline="-25000" dirty="0" smtClean="0">
                    <a:solidFill>
                      <a:schemeClr val="tx1"/>
                    </a:solidFill>
                    <a:effectLst/>
                    <a:latin typeface="+mn-lt"/>
                    <a:ea typeface="+mn-ea"/>
                    <a:cs typeface="+mn-cs"/>
                  </a:rPr>
                  <a:t>B</a:t>
                </a:r>
              </a:p>
              <a:p>
                <a:r>
                  <a:rPr lang="zh-TW" altLang="zh-TW" sz="1200" kern="1200" dirty="0" smtClean="0">
                    <a:solidFill>
                      <a:schemeClr val="tx1"/>
                    </a:solidFill>
                    <a:effectLst/>
                    <a:latin typeface="+mn-lt"/>
                    <a:ea typeface="+mn-ea"/>
                    <a:cs typeface="+mn-cs"/>
                  </a:rPr>
                  <a:t>首先，將一個電源域切割成兩個子電源域，分別為</a:t>
                </a:r>
                <a:r>
                  <a:rPr lang="en-US" altLang="zh-TW" sz="1200" i="1" kern="1200" dirty="0" smtClean="0">
                    <a:solidFill>
                      <a:schemeClr val="tx1"/>
                    </a:solidFill>
                    <a:effectLst/>
                    <a:latin typeface="+mn-lt"/>
                    <a:ea typeface="+mn-ea"/>
                    <a:cs typeface="+mn-cs"/>
                  </a:rPr>
                  <a:t>B</a:t>
                </a:r>
                <a:r>
                  <a:rPr lang="en-US" altLang="zh-TW" sz="1200" i="1" kern="1200" baseline="-25000" dirty="0" smtClean="0">
                    <a:solidFill>
                      <a:schemeClr val="tx1"/>
                    </a:solidFill>
                    <a:effectLst/>
                    <a:latin typeface="+mn-lt"/>
                    <a:ea typeface="+mn-ea"/>
                    <a:cs typeface="+mn-cs"/>
                  </a:rPr>
                  <a:t>0</a:t>
                </a:r>
                <a:r>
                  <a:rPr lang="zh-TW" altLang="zh-TW" sz="1200" kern="1200" dirty="0" smtClean="0">
                    <a:solidFill>
                      <a:schemeClr val="tx1"/>
                    </a:solidFill>
                    <a:effectLst/>
                    <a:latin typeface="+mn-lt"/>
                    <a:ea typeface="+mn-ea"/>
                    <a:cs typeface="+mn-cs"/>
                  </a:rPr>
                  <a:t>和</a:t>
                </a:r>
                <a:r>
                  <a:rPr lang="en-US" altLang="zh-TW" sz="1200" i="1" kern="1200" dirty="0" smtClean="0">
                    <a:solidFill>
                      <a:schemeClr val="tx1"/>
                    </a:solidFill>
                    <a:effectLst/>
                    <a:latin typeface="+mn-lt"/>
                    <a:ea typeface="+mn-ea"/>
                    <a:cs typeface="+mn-cs"/>
                  </a:rPr>
                  <a:t>B</a:t>
                </a:r>
                <a:r>
                  <a:rPr lang="en-US" altLang="zh-TW" sz="1200" i="1" kern="1200" baseline="-25000" dirty="0" smtClean="0">
                    <a:solidFill>
                      <a:schemeClr val="tx1"/>
                    </a:solidFill>
                    <a:effectLst/>
                    <a:latin typeface="+mn-lt"/>
                    <a:ea typeface="+mn-ea"/>
                    <a:cs typeface="+mn-cs"/>
                  </a:rPr>
                  <a:t>1</a:t>
                </a:r>
              </a:p>
              <a:p>
                <a:r>
                  <a:rPr lang="zh-TW" altLang="zh-TW" sz="1200" kern="1200" dirty="0" smtClean="0">
                    <a:solidFill>
                      <a:schemeClr val="tx1"/>
                    </a:solidFill>
                    <a:effectLst/>
                    <a:latin typeface="+mn-lt"/>
                    <a:ea typeface="+mn-ea"/>
                    <a:cs typeface="+mn-cs"/>
                  </a:rPr>
                  <a:t>在切割電源域的時候，切割線的位置對於最後結果，會有很大的影響</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式子</a:t>
                </a:r>
                <a:r>
                  <a:rPr lang="en-US" altLang="zh-TW" sz="1200" kern="1200" dirty="0" smtClean="0">
                    <a:solidFill>
                      <a:schemeClr val="tx1"/>
                    </a:solidFill>
                    <a:effectLst/>
                    <a:latin typeface="+mn-lt"/>
                    <a:ea typeface="+mn-ea"/>
                    <a:cs typeface="+mn-cs"/>
                  </a:rPr>
                  <a:t>(6)</a:t>
                </a:r>
                <a:r>
                  <a:rPr lang="zh-TW" altLang="zh-TW" sz="1200" kern="1200" dirty="0" smtClean="0">
                    <a:solidFill>
                      <a:schemeClr val="tx1"/>
                    </a:solidFill>
                    <a:effectLst/>
                    <a:latin typeface="+mn-lt"/>
                    <a:ea typeface="+mn-ea"/>
                    <a:cs typeface="+mn-cs"/>
                  </a:rPr>
                  <a:t>為我們決定切線位置的函數，令變數</a:t>
                </a:r>
                <a:r>
                  <a:rPr lang="en-US" altLang="zh-TW" sz="1200" i="1" kern="1200" dirty="0" smtClean="0">
                    <a:solidFill>
                      <a:schemeClr val="tx1"/>
                    </a:solidFill>
                    <a:effectLst/>
                    <a:latin typeface="+mn-lt"/>
                    <a:ea typeface="+mn-ea"/>
                    <a:cs typeface="+mn-cs"/>
                  </a:rPr>
                  <a:t>C</a:t>
                </a:r>
                <a:r>
                  <a:rPr lang="en-US" altLang="zh-TW" sz="1200" i="1" kern="1200" baseline="-25000" dirty="0" smtClean="0">
                    <a:solidFill>
                      <a:schemeClr val="tx1"/>
                    </a:solidFill>
                    <a:effectLst/>
                    <a:latin typeface="+mn-lt"/>
                    <a:ea typeface="+mn-ea"/>
                    <a:cs typeface="+mn-cs"/>
                  </a:rPr>
                  <a:t>0</a:t>
                </a:r>
                <a:r>
                  <a:rPr lang="zh-TW" altLang="zh-TW" sz="1200" kern="1200" dirty="0" smtClean="0">
                    <a:solidFill>
                      <a:schemeClr val="tx1"/>
                    </a:solidFill>
                    <a:effectLst/>
                    <a:latin typeface="+mn-lt"/>
                    <a:ea typeface="+mn-ea"/>
                    <a:cs typeface="+mn-cs"/>
                  </a:rPr>
                  <a:t>和</a:t>
                </a:r>
                <a:r>
                  <a:rPr lang="en-US" altLang="zh-TW" sz="1200" i="1" kern="1200" dirty="0" smtClean="0">
                    <a:solidFill>
                      <a:schemeClr val="tx1"/>
                    </a:solidFill>
                    <a:effectLst/>
                    <a:latin typeface="+mn-lt"/>
                    <a:ea typeface="+mn-ea"/>
                    <a:cs typeface="+mn-cs"/>
                  </a:rPr>
                  <a:t>C</a:t>
                </a:r>
                <a:r>
                  <a:rPr lang="en-US" altLang="zh-TW" sz="1200" i="1" kern="1200" baseline="-250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分別代表切割後兩個子電源域</a:t>
                </a:r>
                <a:r>
                  <a:rPr lang="en-US" altLang="zh-TW" sz="1200" i="1" kern="1200" dirty="0" smtClean="0">
                    <a:solidFill>
                      <a:schemeClr val="tx1"/>
                    </a:solidFill>
                    <a:effectLst/>
                    <a:latin typeface="+mn-lt"/>
                    <a:ea typeface="+mn-ea"/>
                    <a:cs typeface="+mn-cs"/>
                  </a:rPr>
                  <a:t>B</a:t>
                </a:r>
                <a:r>
                  <a:rPr lang="en-US" altLang="zh-TW" sz="1200" i="1" kern="1200" baseline="-25000" dirty="0" smtClean="0">
                    <a:solidFill>
                      <a:schemeClr val="tx1"/>
                    </a:solidFill>
                    <a:effectLst/>
                    <a:latin typeface="+mn-lt"/>
                    <a:ea typeface="+mn-ea"/>
                    <a:cs typeface="+mn-cs"/>
                  </a:rPr>
                  <a:t>0</a:t>
                </a:r>
                <a:r>
                  <a:rPr lang="zh-TW" altLang="zh-TW" sz="1200" kern="1200" dirty="0" smtClean="0">
                    <a:solidFill>
                      <a:schemeClr val="tx1"/>
                    </a:solidFill>
                    <a:effectLst/>
                    <a:latin typeface="+mn-lt"/>
                    <a:ea typeface="+mn-ea"/>
                    <a:cs typeface="+mn-cs"/>
                  </a:rPr>
                  <a:t>和</a:t>
                </a:r>
                <a:r>
                  <a:rPr lang="en-US" altLang="zh-TW" sz="1200" i="1" kern="1200" dirty="0" smtClean="0">
                    <a:solidFill>
                      <a:schemeClr val="tx1"/>
                    </a:solidFill>
                    <a:effectLst/>
                    <a:latin typeface="+mn-lt"/>
                    <a:ea typeface="+mn-ea"/>
                    <a:cs typeface="+mn-cs"/>
                  </a:rPr>
                  <a:t>B</a:t>
                </a:r>
                <a:r>
                  <a:rPr lang="en-US" altLang="zh-TW" sz="1200" i="1" kern="1200" baseline="-250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的乘載電流和漏電流之總和</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變數</a:t>
                </a:r>
                <a:r>
                  <a:rPr lang="en-US" altLang="zh-TW" sz="1200" i="1" kern="1200" dirty="0" smtClean="0">
                    <a:solidFill>
                      <a:schemeClr val="tx1"/>
                    </a:solidFill>
                    <a:effectLst/>
                    <a:latin typeface="+mn-lt"/>
                    <a:ea typeface="+mn-ea"/>
                    <a:cs typeface="+mn-cs"/>
                  </a:rPr>
                  <a:t>N</a:t>
                </a:r>
                <a:r>
                  <a:rPr lang="en-US" altLang="zh-TW" sz="1200" i="1" kern="1200" baseline="-25000" dirty="0" smtClean="0">
                    <a:solidFill>
                      <a:schemeClr val="tx1"/>
                    </a:solidFill>
                    <a:effectLst/>
                    <a:latin typeface="+mn-lt"/>
                    <a:ea typeface="+mn-ea"/>
                    <a:cs typeface="+mn-cs"/>
                  </a:rPr>
                  <a:t>0</a:t>
                </a:r>
                <a:r>
                  <a:rPr lang="zh-TW" altLang="zh-TW" sz="1200" kern="1200" dirty="0" smtClean="0">
                    <a:solidFill>
                      <a:schemeClr val="tx1"/>
                    </a:solidFill>
                    <a:effectLst/>
                    <a:latin typeface="+mn-lt"/>
                    <a:ea typeface="+mn-ea"/>
                    <a:cs typeface="+mn-cs"/>
                  </a:rPr>
                  <a:t>和</a:t>
                </a:r>
                <a:r>
                  <a:rPr lang="en-US" altLang="zh-TW" sz="1200" i="1" kern="1200" dirty="0" smtClean="0">
                    <a:solidFill>
                      <a:schemeClr val="tx1"/>
                    </a:solidFill>
                    <a:effectLst/>
                    <a:latin typeface="+mn-lt"/>
                    <a:ea typeface="+mn-ea"/>
                    <a:cs typeface="+mn-cs"/>
                  </a:rPr>
                  <a:t>N</a:t>
                </a:r>
                <a:r>
                  <a:rPr lang="en-US" altLang="zh-TW" sz="1200" i="1" kern="1200" baseline="-250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分別代表</a:t>
                </a:r>
                <a:r>
                  <a:rPr lang="en-US" altLang="zh-TW" sz="1200" i="1" kern="1200" dirty="0" smtClean="0">
                    <a:solidFill>
                      <a:schemeClr val="tx1"/>
                    </a:solidFill>
                    <a:effectLst/>
                    <a:latin typeface="+mn-lt"/>
                    <a:ea typeface="+mn-ea"/>
                    <a:cs typeface="+mn-cs"/>
                  </a:rPr>
                  <a:t>B</a:t>
                </a:r>
                <a:r>
                  <a:rPr lang="en-US" altLang="zh-TW" sz="1200" i="1" kern="1200" baseline="-25000" dirty="0" smtClean="0">
                    <a:solidFill>
                      <a:schemeClr val="tx1"/>
                    </a:solidFill>
                    <a:effectLst/>
                    <a:latin typeface="+mn-lt"/>
                    <a:ea typeface="+mn-ea"/>
                    <a:cs typeface="+mn-cs"/>
                  </a:rPr>
                  <a:t>0</a:t>
                </a:r>
                <a:r>
                  <a:rPr lang="zh-TW" altLang="zh-TW" sz="1200" kern="1200" dirty="0" smtClean="0">
                    <a:solidFill>
                      <a:schemeClr val="tx1"/>
                    </a:solidFill>
                    <a:effectLst/>
                    <a:latin typeface="+mn-lt"/>
                    <a:ea typeface="+mn-ea"/>
                    <a:cs typeface="+mn-cs"/>
                  </a:rPr>
                  <a:t>和</a:t>
                </a:r>
                <a:r>
                  <a:rPr lang="en-US" altLang="zh-TW" sz="1200" i="1" kern="1200" dirty="0" smtClean="0">
                    <a:solidFill>
                      <a:schemeClr val="tx1"/>
                    </a:solidFill>
                    <a:effectLst/>
                    <a:latin typeface="+mn-lt"/>
                    <a:ea typeface="+mn-ea"/>
                    <a:cs typeface="+mn-cs"/>
                  </a:rPr>
                  <a:t>B</a:t>
                </a:r>
                <a:r>
                  <a:rPr lang="en-US" altLang="zh-TW" sz="1200" i="1" kern="1200" baseline="-250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子電源域中，可擺放電源開關器的位置個數</a:t>
                </a:r>
                <a:r>
                  <a:rPr lang="en-US" altLang="zh-TW" sz="1200" kern="1200" dirty="0" smtClean="0">
                    <a:solidFill>
                      <a:schemeClr val="tx1"/>
                    </a:solidFill>
                    <a:effectLst/>
                    <a:latin typeface="+mn-lt"/>
                    <a:ea typeface="+mn-ea"/>
                    <a:cs typeface="+mn-cs"/>
                  </a:rPr>
                  <a:t>  </a:t>
                </a:r>
                <a:r>
                  <a:rPr lang="el-GR" altLang="zh-TW" i="1" dirty="0" smtClean="0">
                    <a:latin typeface="Times New Roman" panose="02020603050405020304" pitchFamily="18" charset="0"/>
                    <a:cs typeface="Times New Roman" panose="02020603050405020304" pitchFamily="18" charset="0"/>
                  </a:rPr>
                  <a:t>α</a:t>
                </a:r>
                <a:r>
                  <a:rPr lang="en-US" altLang="zh-TW" i="1" dirty="0" smtClean="0">
                    <a:latin typeface="Times New Roman" panose="02020603050405020304" pitchFamily="18" charset="0"/>
                    <a:cs typeface="Times New Roman" panose="02020603050405020304" pitchFamily="18" charset="0"/>
                  </a:rPr>
                  <a:t> </a:t>
                </a:r>
                <a:r>
                  <a:rPr lang="zh-TW" altLang="en-US" i="0" dirty="0" smtClean="0">
                    <a:latin typeface="Times New Roman" panose="02020603050405020304" pitchFamily="18" charset="0"/>
                    <a:cs typeface="Times New Roman" panose="02020603050405020304" pitchFamily="18" charset="0"/>
                  </a:rPr>
                  <a:t>是可調整的參數</a:t>
                </a:r>
                <a:endParaRPr lang="en-US" altLang="zh-TW" i="0" dirty="0" smtClean="0">
                  <a:latin typeface="Times New Roman" panose="02020603050405020304" pitchFamily="18" charset="0"/>
                  <a:cs typeface="Times New Roman" panose="02020603050405020304" pitchFamily="18" charset="0"/>
                </a:endParaRPr>
              </a:p>
              <a:p>
                <a:endParaRPr lang="en-US" altLang="zh-TW" i="0" dirty="0" smtClean="0">
                  <a:latin typeface="Times New Roman" panose="02020603050405020304" pitchFamily="18" charset="0"/>
                  <a:cs typeface="Times New Roman" panose="02020603050405020304" pitchFamily="18" charset="0"/>
                </a:endParaRPr>
              </a:p>
              <a:p>
                <a:r>
                  <a:rPr lang="zh-TW" altLang="zh-TW" sz="1200" kern="1200" dirty="0" smtClean="0">
                    <a:solidFill>
                      <a:schemeClr val="tx1"/>
                    </a:solidFill>
                    <a:effectLst/>
                    <a:latin typeface="+mn-lt"/>
                    <a:ea typeface="+mn-ea"/>
                    <a:cs typeface="+mn-cs"/>
                  </a:rPr>
                  <a:t>式子</a:t>
                </a:r>
                <a:r>
                  <a:rPr lang="en-US" altLang="zh-TW" sz="1200" kern="1200" dirty="0" smtClean="0">
                    <a:solidFill>
                      <a:schemeClr val="tx1"/>
                    </a:solidFill>
                    <a:effectLst/>
                    <a:latin typeface="+mn-lt"/>
                    <a:ea typeface="+mn-ea"/>
                    <a:cs typeface="+mn-cs"/>
                  </a:rPr>
                  <a:t>(6)</a:t>
                </a:r>
                <a:r>
                  <a:rPr lang="zh-TW" altLang="zh-TW" sz="1200" kern="1200" dirty="0" smtClean="0">
                    <a:solidFill>
                      <a:schemeClr val="tx1"/>
                    </a:solidFill>
                    <a:effectLst/>
                    <a:latin typeface="+mn-lt"/>
                    <a:ea typeface="+mn-ea"/>
                    <a:cs typeface="+mn-cs"/>
                  </a:rPr>
                  <a:t>中的第一個項目，是為了使得切割後的兩個子電源域單位可放電源開關器位置所乘載電流值越相近越好</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但是，如果只根據這個條件去切割，有時候可能因為 </a:t>
                </a:r>
                <a:r>
                  <a:rPr lang="en-US" altLang="zh-TW" sz="1200" i="1" kern="1200" dirty="0" smtClean="0">
                    <a:solidFill>
                      <a:schemeClr val="tx1"/>
                    </a:solidFill>
                    <a:effectLst/>
                    <a:latin typeface="+mn-lt"/>
                    <a:ea typeface="+mn-ea"/>
                    <a:cs typeface="+mn-cs"/>
                  </a:rPr>
                  <a:t>C</a:t>
                </a:r>
                <a:r>
                  <a:rPr lang="en-US" altLang="zh-TW" sz="1200" i="1" kern="1200" baseline="-25000" dirty="0" smtClean="0">
                    <a:solidFill>
                      <a:schemeClr val="tx1"/>
                    </a:solidFill>
                    <a:effectLst/>
                    <a:latin typeface="+mn-lt"/>
                    <a:ea typeface="+mn-ea"/>
                    <a:cs typeface="+mn-cs"/>
                  </a:rPr>
                  <a:t>0</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和</a:t>
                </a:r>
                <a:r>
                  <a:rPr lang="en-US" altLang="zh-TW" sz="1200" i="1" kern="1200" dirty="0" smtClean="0">
                    <a:solidFill>
                      <a:schemeClr val="tx1"/>
                    </a:solidFill>
                    <a:effectLst/>
                    <a:latin typeface="+mn-lt"/>
                    <a:ea typeface="+mn-ea"/>
                    <a:cs typeface="+mn-cs"/>
                  </a:rPr>
                  <a:t>C</a:t>
                </a:r>
                <a:r>
                  <a:rPr lang="en-US" altLang="zh-TW" sz="1200" i="1" kern="1200" baseline="-25000" dirty="0" smtClean="0">
                    <a:solidFill>
                      <a:schemeClr val="tx1"/>
                    </a:solidFill>
                    <a:effectLst/>
                    <a:latin typeface="+mn-lt"/>
                    <a:ea typeface="+mn-ea"/>
                    <a:cs typeface="+mn-cs"/>
                  </a:rPr>
                  <a:t>1</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的差異太大，使得兩邊區域的乘載電流值相距太大，讓兩個子電源域大小不平均，導致總體切割次數劇增，增加程式執行時間</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式子</a:t>
                </a:r>
                <a:r>
                  <a:rPr lang="en-US" altLang="zh-TW" sz="1200" kern="1200" dirty="0" smtClean="0">
                    <a:solidFill>
                      <a:schemeClr val="tx1"/>
                    </a:solidFill>
                    <a:effectLst/>
                    <a:latin typeface="+mn-lt"/>
                    <a:ea typeface="+mn-ea"/>
                    <a:cs typeface="+mn-cs"/>
                  </a:rPr>
                  <a:t>(6)</a:t>
                </a:r>
                <a:r>
                  <a:rPr lang="zh-TW" altLang="zh-TW" sz="1200" kern="1200" dirty="0" smtClean="0">
                    <a:solidFill>
                      <a:schemeClr val="tx1"/>
                    </a:solidFill>
                    <a:effectLst/>
                    <a:latin typeface="+mn-lt"/>
                    <a:ea typeface="+mn-ea"/>
                    <a:cs typeface="+mn-cs"/>
                  </a:rPr>
                  <a:t>也增加第二個項目</a:t>
                </a:r>
                <a:r>
                  <a:rPr lang="en-US" altLang="zh-TW" sz="1200" kern="1200" dirty="0" smtClean="0">
                    <a:solidFill>
                      <a:schemeClr val="tx1"/>
                    </a:solidFill>
                    <a:effectLst/>
                    <a:latin typeface="+mn-lt"/>
                    <a:ea typeface="+mn-ea"/>
                    <a:cs typeface="+mn-cs"/>
                  </a:rPr>
                  <a:t>|</a:t>
                </a:r>
                <a:r>
                  <a:rPr lang="en-US" altLang="zh-TW" sz="1200" i="1" kern="1200" dirty="0" smtClean="0">
                    <a:solidFill>
                      <a:schemeClr val="tx1"/>
                    </a:solidFill>
                    <a:effectLst/>
                    <a:latin typeface="+mn-lt"/>
                    <a:ea typeface="+mn-ea"/>
                    <a:cs typeface="+mn-cs"/>
                  </a:rPr>
                  <a:t>C</a:t>
                </a:r>
                <a:r>
                  <a:rPr lang="en-US" altLang="zh-TW" sz="1200" i="1" kern="1200" baseline="-25000" dirty="0" smtClean="0">
                    <a:solidFill>
                      <a:schemeClr val="tx1"/>
                    </a:solidFill>
                    <a:effectLst/>
                    <a:latin typeface="+mn-lt"/>
                    <a:ea typeface="+mn-ea"/>
                    <a:cs typeface="+mn-cs"/>
                  </a:rPr>
                  <a:t>0 </a:t>
                </a:r>
                <a:r>
                  <a:rPr lang="en-US" altLang="zh-TW" sz="1200" kern="1200" dirty="0" smtClean="0">
                    <a:solidFill>
                      <a:schemeClr val="tx1"/>
                    </a:solidFill>
                    <a:effectLst/>
                    <a:latin typeface="+mn-lt"/>
                    <a:ea typeface="+mn-ea"/>
                    <a:cs typeface="+mn-cs"/>
                  </a:rPr>
                  <a:t>– </a:t>
                </a:r>
                <a:r>
                  <a:rPr lang="en-US" altLang="zh-TW" sz="1200" i="1" kern="1200" dirty="0" smtClean="0">
                    <a:solidFill>
                      <a:schemeClr val="tx1"/>
                    </a:solidFill>
                    <a:effectLst/>
                    <a:latin typeface="+mn-lt"/>
                    <a:ea typeface="+mn-ea"/>
                    <a:cs typeface="+mn-cs"/>
                  </a:rPr>
                  <a:t>C</a:t>
                </a:r>
                <a:r>
                  <a:rPr lang="en-US" altLang="zh-TW" sz="1200" i="1" kern="1200" baseline="-25000" dirty="0" smtClean="0">
                    <a:solidFill>
                      <a:schemeClr val="tx1"/>
                    </a:solidFill>
                    <a:effectLst/>
                    <a:latin typeface="+mn-lt"/>
                    <a:ea typeface="+mn-ea"/>
                    <a:cs typeface="+mn-cs"/>
                  </a:rPr>
                  <a:t>1</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，為了使得兩邊子電源域</a:t>
                </a:r>
                <a:r>
                  <a:rPr lang="en-US" altLang="zh-TW" sz="1200" i="1" kern="1200" dirty="0" smtClean="0">
                    <a:solidFill>
                      <a:schemeClr val="tx1"/>
                    </a:solidFill>
                    <a:effectLst/>
                    <a:latin typeface="+mn-lt"/>
                    <a:ea typeface="+mn-ea"/>
                    <a:cs typeface="+mn-cs"/>
                  </a:rPr>
                  <a:t>B</a:t>
                </a:r>
                <a:r>
                  <a:rPr lang="en-US" altLang="zh-TW" sz="1200" i="1" kern="1200" baseline="-25000" dirty="0" smtClean="0">
                    <a:solidFill>
                      <a:schemeClr val="tx1"/>
                    </a:solidFill>
                    <a:effectLst/>
                    <a:latin typeface="+mn-lt"/>
                    <a:ea typeface="+mn-ea"/>
                    <a:cs typeface="+mn-cs"/>
                  </a:rPr>
                  <a:t>0</a:t>
                </a:r>
                <a:r>
                  <a:rPr lang="zh-TW" altLang="zh-TW" sz="1200" kern="1200" dirty="0" smtClean="0">
                    <a:solidFill>
                      <a:schemeClr val="tx1"/>
                    </a:solidFill>
                    <a:effectLst/>
                    <a:latin typeface="+mn-lt"/>
                    <a:ea typeface="+mn-ea"/>
                    <a:cs typeface="+mn-cs"/>
                  </a:rPr>
                  <a:t>和</a:t>
                </a:r>
                <a:r>
                  <a:rPr lang="en-US" altLang="zh-TW" sz="1200" i="1" kern="1200" dirty="0" smtClean="0">
                    <a:solidFill>
                      <a:schemeClr val="tx1"/>
                    </a:solidFill>
                    <a:effectLst/>
                    <a:latin typeface="+mn-lt"/>
                    <a:ea typeface="+mn-ea"/>
                    <a:cs typeface="+mn-cs"/>
                  </a:rPr>
                  <a:t>B</a:t>
                </a:r>
                <a:r>
                  <a:rPr lang="en-US" altLang="zh-TW" sz="1200" i="1" kern="1200" baseline="-250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中，所乘載的電流值</a:t>
                </a:r>
                <a:r>
                  <a:rPr lang="en-US" altLang="zh-TW" sz="1200" i="1" kern="1200" dirty="0" smtClean="0">
                    <a:solidFill>
                      <a:schemeClr val="tx1"/>
                    </a:solidFill>
                    <a:effectLst/>
                    <a:latin typeface="+mn-lt"/>
                    <a:ea typeface="+mn-ea"/>
                    <a:cs typeface="+mn-cs"/>
                  </a:rPr>
                  <a:t>C</a:t>
                </a:r>
                <a:r>
                  <a:rPr lang="en-US" altLang="zh-TW" sz="1200" i="1" kern="1200" baseline="-25000" dirty="0" smtClean="0">
                    <a:solidFill>
                      <a:schemeClr val="tx1"/>
                    </a:solidFill>
                    <a:effectLst/>
                    <a:latin typeface="+mn-lt"/>
                    <a:ea typeface="+mn-ea"/>
                    <a:cs typeface="+mn-cs"/>
                  </a:rPr>
                  <a:t>0</a:t>
                </a:r>
                <a:r>
                  <a:rPr lang="zh-TW" altLang="zh-TW" sz="1200" kern="1200" dirty="0" smtClean="0">
                    <a:solidFill>
                      <a:schemeClr val="tx1"/>
                    </a:solidFill>
                    <a:effectLst/>
                    <a:latin typeface="+mn-lt"/>
                    <a:ea typeface="+mn-ea"/>
                    <a:cs typeface="+mn-cs"/>
                  </a:rPr>
                  <a:t>和</a:t>
                </a:r>
                <a:r>
                  <a:rPr lang="en-US" altLang="zh-TW" sz="1200" i="1" kern="1200" dirty="0" smtClean="0">
                    <a:solidFill>
                      <a:schemeClr val="tx1"/>
                    </a:solidFill>
                    <a:effectLst/>
                    <a:latin typeface="+mn-lt"/>
                    <a:ea typeface="+mn-ea"/>
                    <a:cs typeface="+mn-cs"/>
                  </a:rPr>
                  <a:t>C</a:t>
                </a:r>
                <a:r>
                  <a:rPr lang="en-US" altLang="zh-TW" sz="1200" i="1" kern="1200" baseline="-250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不會相差太大</a:t>
                </a:r>
                <a:endParaRPr lang="en-US" altLang="zh-TW" i="0" dirty="0" smtClean="0">
                  <a:latin typeface="Times New Roman" panose="02020603050405020304" pitchFamily="18" charset="0"/>
                  <a:cs typeface="Times New Roman" panose="02020603050405020304" pitchFamily="18" charset="0"/>
                </a:endParaRPr>
              </a:p>
              <a:p>
                <a:endParaRPr lang="zh-TW" altLang="en-US" i="0" dirty="0"/>
              </a:p>
            </p:txBody>
          </p:sp>
        </mc:Fallback>
      </mc:AlternateContent>
      <p:sp>
        <p:nvSpPr>
          <p:cNvPr id="4" name="投影片編號版面配置區 3"/>
          <p:cNvSpPr>
            <a:spLocks noGrp="1"/>
          </p:cNvSpPr>
          <p:nvPr>
            <p:ph type="sldNum" sz="quarter" idx="10"/>
          </p:nvPr>
        </p:nvSpPr>
        <p:spPr/>
        <p:txBody>
          <a:bodyPr/>
          <a:lstStyle/>
          <a:p>
            <a:fld id="{1EA0C2A1-71C6-4720-ADE3-822C4D116577}" type="slidenum">
              <a:rPr lang="zh-TW" altLang="en-US" smtClean="0"/>
              <a:pPr/>
              <a:t>14</a:t>
            </a:fld>
            <a:endParaRPr lang="zh-TW" altLang="en-US"/>
          </a:p>
        </p:txBody>
      </p:sp>
    </p:spTree>
    <p:extLst>
      <p:ext uri="{BB962C8B-B14F-4D97-AF65-F5344CB8AC3E}">
        <p14:creationId xmlns:p14="http://schemas.microsoft.com/office/powerpoint/2010/main" val="327663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smtClean="0"/>
                  <a:t>After a region is divided into two parts, we have to allocate the</a:t>
                </a:r>
                <a:r>
                  <a:rPr lang="en-US" altLang="zh-TW" baseline="0" dirty="0" smtClean="0"/>
                  <a:t> </a:t>
                </a:r>
                <a:r>
                  <a:rPr lang="en-US" altLang="zh-TW" dirty="0" smtClean="0"/>
                  <a:t>equivalent resistance into two sub-region.</a:t>
                </a:r>
              </a:p>
              <a:p>
                <a:endParaRPr lang="en-US" altLang="zh-TW" dirty="0"/>
              </a:p>
              <a:p>
                <a:r>
                  <a:rPr lang="en-US" altLang="zh-TW" dirty="0"/>
                  <a:t>Because the equivalent resistance for power switch is </a:t>
                </a:r>
                <a:r>
                  <a:rPr lang="en-US" altLang="zh-TW" dirty="0">
                    <a:solidFill>
                      <a:srgbClr val="FF0000"/>
                    </a:solidFill>
                  </a:rPr>
                  <a:t>inversely proportional to the summation of the current and leakage in sub-region </a:t>
                </a:r>
                <a:r>
                  <a:rPr lang="en-US" altLang="zh-TW" dirty="0" smtClean="0">
                    <a:solidFill>
                      <a:srgbClr val="FF0000"/>
                    </a:solidFill>
                  </a:rPr>
                  <a:t>,</a:t>
                </a:r>
                <a:r>
                  <a:rPr lang="en-US" altLang="zh-TW" baseline="0" dirty="0" smtClean="0">
                    <a:solidFill>
                      <a:srgbClr val="FF0000"/>
                    </a:solidFill>
                  </a:rPr>
                  <a:t> then</a:t>
                </a:r>
                <a14:m>
                  <m:oMath xmlns:m="http://schemas.openxmlformats.org/officeDocument/2006/math">
                    <m:r>
                      <a:rPr lang="en-US" altLang="zh-TW" sz="1200" b="0" i="0" dirty="0" smtClean="0">
                        <a:solidFill>
                          <a:schemeClr val="tx1"/>
                        </a:solidFill>
                        <a:latin typeface="Cambria Math" panose="02040503050406030204" pitchFamily="18" charset="0"/>
                      </a:rPr>
                      <m:t> </m:t>
                    </m:r>
                    <m:r>
                      <a:rPr lang="en-US" altLang="zh-TW" sz="1200" i="1" dirty="0" smtClean="0">
                        <a:solidFill>
                          <a:schemeClr val="tx1"/>
                        </a:solidFill>
                        <a:latin typeface="Cambria Math" panose="02040503050406030204" pitchFamily="18" charset="0"/>
                      </a:rPr>
                      <m:t>𝑅</m:t>
                    </m:r>
                    <m:r>
                      <a:rPr lang="en-US" altLang="zh-TW" sz="1200" i="1" baseline="-25000" dirty="0">
                        <a:solidFill>
                          <a:schemeClr val="tx1"/>
                        </a:solidFill>
                        <a:latin typeface="Cambria Math" panose="02040503050406030204" pitchFamily="18" charset="0"/>
                      </a:rPr>
                      <m:t>0</m:t>
                    </m:r>
                  </m:oMath>
                </a14:m>
                <a:r>
                  <a:rPr lang="en-US" altLang="zh-TW" sz="1200" baseline="-25000" dirty="0">
                    <a:solidFill>
                      <a:schemeClr val="tx1"/>
                    </a:solidFill>
                  </a:rPr>
                  <a:t> </a:t>
                </a:r>
                <a:r>
                  <a:rPr lang="en-US" altLang="zh-TW" sz="1200" dirty="0">
                    <a:solidFill>
                      <a:schemeClr val="tx1"/>
                    </a:solidFill>
                  </a:rPr>
                  <a:t>(</a:t>
                </a:r>
                <a14:m>
                  <m:oMath xmlns:m="http://schemas.openxmlformats.org/officeDocument/2006/math">
                    <m:r>
                      <a:rPr lang="en-US" altLang="zh-TW" sz="1200" i="1" dirty="0" smtClean="0">
                        <a:solidFill>
                          <a:schemeClr val="tx1"/>
                        </a:solidFill>
                        <a:latin typeface="Cambria Math" panose="02040503050406030204" pitchFamily="18" charset="0"/>
                      </a:rPr>
                      <m:t>𝑅</m:t>
                    </m:r>
                    <m:r>
                      <a:rPr lang="en-US" altLang="zh-TW" sz="1200" i="1" baseline="-25000" dirty="0">
                        <a:solidFill>
                          <a:schemeClr val="tx1"/>
                        </a:solidFill>
                        <a:latin typeface="Cambria Math" panose="02040503050406030204" pitchFamily="18" charset="0"/>
                      </a:rPr>
                      <m:t>1</m:t>
                    </m:r>
                  </m:oMath>
                </a14:m>
                <a:r>
                  <a:rPr lang="en-US" altLang="zh-TW" sz="1200" dirty="0" smtClean="0">
                    <a:solidFill>
                      <a:schemeClr val="tx1"/>
                    </a:solidFill>
                  </a:rPr>
                  <a:t>) can be computed by the following equations</a:t>
                </a:r>
                <a:endParaRPr lang="en-US" altLang="zh-TW" dirty="0"/>
              </a:p>
              <a:p>
                <a:endParaRPr lang="en-US" altLang="zh-TW" dirty="0"/>
              </a:p>
            </p:txBody>
          </p:sp>
        </mc:Choice>
        <mc:Fallback xmlns="">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With</a:t>
                </a:r>
                <a:r>
                  <a:rPr lang="en-US" altLang="zh-TW" sz="1200" kern="1200" baseline="0" dirty="0" smtClean="0">
                    <a:solidFill>
                      <a:schemeClr val="tx1"/>
                    </a:solidFill>
                    <a:effectLst/>
                    <a:latin typeface="+mn-lt"/>
                    <a:ea typeface="+mn-ea"/>
                    <a:cs typeface="+mn-cs"/>
                  </a:rPr>
                  <a:t> </a:t>
                </a:r>
                <a:r>
                  <a:rPr lang="en-US" altLang="zh-TW" sz="1200" b="0" i="0" u="none" strike="noStrike" kern="1200" baseline="0" dirty="0" smtClean="0">
                    <a:solidFill>
                      <a:schemeClr val="tx1"/>
                    </a:solidFill>
                    <a:latin typeface="+mn-lt"/>
                    <a:ea typeface="+mn-ea"/>
                    <a:cs typeface="+mn-cs"/>
                  </a:rPr>
                  <a:t>partition result, we can determine equivalent resistance </a:t>
                </a:r>
                <a:r>
                  <a:rPr lang="en-US" altLang="zh-TW" sz="1200" i="0" dirty="0" smtClean="0">
                    <a:solidFill>
                      <a:schemeClr val="tx1"/>
                    </a:solidFill>
                    <a:latin typeface="Cambria Math" panose="02040503050406030204" pitchFamily="18" charset="0"/>
                  </a:rPr>
                  <a:t>𝑅</a:t>
                </a:r>
                <a:r>
                  <a:rPr lang="en-US" altLang="zh-TW" sz="1200" i="0" baseline="-25000" dirty="0">
                    <a:solidFill>
                      <a:schemeClr val="tx1"/>
                    </a:solidFill>
                    <a:latin typeface="Cambria Math" panose="02040503050406030204" pitchFamily="18" charset="0"/>
                  </a:rPr>
                  <a:t>0</a:t>
                </a:r>
                <a:r>
                  <a:rPr lang="en-US" altLang="zh-TW" sz="1200" b="0" i="0" u="none" strike="noStrike" kern="1200" baseline="0" dirty="0" smtClean="0">
                    <a:solidFill>
                      <a:schemeClr val="tx1"/>
                    </a:solidFill>
                    <a:latin typeface="+mn-lt"/>
                    <a:ea typeface="+mn-ea"/>
                    <a:cs typeface="+mn-cs"/>
                  </a:rPr>
                  <a:t>(</a:t>
                </a:r>
                <a:r>
                  <a:rPr lang="en-US" altLang="zh-TW" sz="1200" b="0" i="0" u="none" strike="noStrike" kern="1200" baseline="0" dirty="0" smtClean="0">
                    <a:solidFill>
                      <a:schemeClr val="tx1"/>
                    </a:solidFill>
                    <a:latin typeface="Cambria Math" panose="02040503050406030204" pitchFamily="18" charset="0"/>
                    <a:ea typeface="+mn-ea"/>
                    <a:cs typeface="+mn-cs"/>
                  </a:rPr>
                  <a:t>𝑅_1</a:t>
                </a:r>
                <a:r>
                  <a:rPr lang="en-US" altLang="zh-TW" sz="1200" b="0" i="0" u="none" strike="noStrike" kern="1200" baseline="0" dirty="0" smtClean="0">
                    <a:solidFill>
                      <a:schemeClr val="tx1"/>
                    </a:solidFill>
                    <a:latin typeface="+mn-lt"/>
                    <a:ea typeface="+mn-ea"/>
                    <a:cs typeface="+mn-cs"/>
                  </a:rPr>
                  <a:t>) in sub-domain </a:t>
                </a:r>
                <a:r>
                  <a:rPr lang="en-US" altLang="zh-TW" sz="1200" b="0" i="0" u="none" strike="noStrike" kern="1200" baseline="0" dirty="0" smtClean="0">
                    <a:solidFill>
                      <a:schemeClr val="tx1"/>
                    </a:solidFill>
                    <a:latin typeface="Cambria Math" panose="02040503050406030204" pitchFamily="18" charset="0"/>
                    <a:ea typeface="+mn-ea"/>
                    <a:cs typeface="+mn-cs"/>
                  </a:rPr>
                  <a:t>𝐵</a:t>
                </a:r>
                <a:r>
                  <a:rPr lang="en-US" altLang="zh-TW" sz="1200" i="0" baseline="-25000" dirty="0">
                    <a:solidFill>
                      <a:schemeClr val="tx1"/>
                    </a:solidFill>
                    <a:latin typeface="Cambria Math" panose="02040503050406030204" pitchFamily="18" charset="0"/>
                  </a:rPr>
                  <a:t>0</a:t>
                </a:r>
                <a:r>
                  <a:rPr lang="en-US" altLang="zh-TW" sz="1200" b="0" i="0" u="none" strike="noStrike" kern="1200" baseline="0" dirty="0" smtClean="0">
                    <a:solidFill>
                      <a:schemeClr val="tx1"/>
                    </a:solidFill>
                    <a:latin typeface="+mn-lt"/>
                    <a:ea typeface="+mn-ea"/>
                    <a:cs typeface="+mn-cs"/>
                  </a:rPr>
                  <a:t>(</a:t>
                </a:r>
                <a:r>
                  <a:rPr lang="en-US" altLang="zh-TW" sz="1200" b="0" i="0" u="none" strike="noStrike" kern="1200" baseline="0" dirty="0" smtClean="0">
                    <a:solidFill>
                      <a:schemeClr val="tx1"/>
                    </a:solidFill>
                    <a:latin typeface="Cambria Math" panose="02040503050406030204" pitchFamily="18" charset="0"/>
                    <a:ea typeface="+mn-ea"/>
                    <a:cs typeface="+mn-cs"/>
                  </a:rPr>
                  <a:t>𝐵_</a:t>
                </a:r>
                <a:r>
                  <a:rPr lang="en-US" altLang="zh-TW" sz="1200" b="0" i="0" u="none" strike="noStrike" kern="1200" baseline="0" dirty="0" smtClean="0">
                    <a:solidFill>
                      <a:schemeClr val="tx1"/>
                    </a:solidFill>
                    <a:latin typeface="Cambria Math" panose="02040503050406030204" pitchFamily="18" charset="0"/>
                    <a:ea typeface="+mn-ea"/>
                    <a:cs typeface="+mn-cs"/>
                  </a:rPr>
                  <a:t>1</a:t>
                </a:r>
                <a:r>
                  <a:rPr lang="en-US" altLang="zh-TW" sz="1200" b="0" i="0" u="none" strike="noStrike" kern="1200" baseline="0" dirty="0" smtClean="0">
                    <a:solidFill>
                      <a:schemeClr val="tx1"/>
                    </a:solidFill>
                    <a:latin typeface="+mn-lt"/>
                    <a:ea typeface="+mn-ea"/>
                    <a:cs typeface="+mn-cs"/>
                  </a:rPr>
                  <a:t>) </a:t>
                </a:r>
                <a:endParaRPr lang="en-US" altLang="zh-TW" sz="1200" b="0" i="0" u="none" strike="noStrike" kern="1200" baseline="0" dirty="0" smtClean="0">
                  <a:solidFill>
                    <a:schemeClr val="tx1"/>
                  </a:solidFill>
                  <a:latin typeface="+mn-lt"/>
                  <a:ea typeface="+mn-ea"/>
                  <a:cs typeface="+mn-cs"/>
                </a:endParaRPr>
              </a:p>
              <a:p>
                <a:endParaRPr lang="en-US" altLang="zh-TW" sz="1200" b="0" i="0" u="none" strike="noStrike" kern="1200" baseline="0" dirty="0" smtClean="0">
                  <a:solidFill>
                    <a:schemeClr val="tx1"/>
                  </a:solidFill>
                  <a:effectLst/>
                  <a:latin typeface="+mn-lt"/>
                  <a:ea typeface="+mn-ea"/>
                  <a:cs typeface="+mn-cs"/>
                </a:endParaRPr>
              </a:p>
              <a:p>
                <a:r>
                  <a:rPr lang="en-US" altLang="zh-TW" sz="1200" b="0" i="0" u="none" strike="noStrike" kern="1200" baseline="0" dirty="0" smtClean="0">
                    <a:solidFill>
                      <a:schemeClr val="tx1"/>
                    </a:solidFill>
                    <a:effectLst/>
                    <a:latin typeface="+mn-lt"/>
                    <a:ea typeface="+mn-ea"/>
                    <a:cs typeface="+mn-cs"/>
                  </a:rPr>
                  <a:t>Because the </a:t>
                </a:r>
                <a:r>
                  <a:rPr lang="en-US" altLang="zh-TW" sz="1200" b="0" i="0" u="none" strike="noStrike" kern="1200" baseline="0" dirty="0" smtClean="0">
                    <a:solidFill>
                      <a:schemeClr val="tx1"/>
                    </a:solidFill>
                    <a:latin typeface="+mn-lt"/>
                    <a:ea typeface="+mn-ea"/>
                    <a:cs typeface="+mn-cs"/>
                  </a:rPr>
                  <a:t>equivalent resistance for power switch is </a:t>
                </a:r>
                <a:r>
                  <a:rPr lang="en-US" altLang="zh-TW" sz="1200" dirty="0" smtClean="0">
                    <a:solidFill>
                      <a:srgbClr val="FF0000"/>
                    </a:solidFill>
                  </a:rPr>
                  <a:t>inversely proportional to the summation of the current and leakage in sub-region </a:t>
                </a:r>
              </a:p>
              <a:p>
                <a:endParaRPr lang="en-US" altLang="zh-TW" sz="1200" b="0" i="0" u="none" strike="noStrike" kern="1200" baseline="0" dirty="0" smtClean="0">
                  <a:solidFill>
                    <a:srgbClr val="FF0000"/>
                  </a:solidFill>
                  <a:effectLst/>
                  <a:latin typeface="+mn-lt"/>
                  <a:ea typeface="+mn-ea"/>
                  <a:cs typeface="+mn-cs"/>
                </a:endParaRPr>
              </a:p>
              <a:p>
                <a:r>
                  <a:rPr lang="en-US" altLang="zh-TW" sz="1200" b="0" i="0" u="none" strike="noStrike" kern="1200" baseline="0" dirty="0" smtClean="0">
                    <a:solidFill>
                      <a:schemeClr val="tx1"/>
                    </a:solidFill>
                    <a:effectLst/>
                    <a:latin typeface="+mn-lt"/>
                    <a:ea typeface="+mn-ea"/>
                    <a:cs typeface="+mn-cs"/>
                  </a:rPr>
                  <a:t>The following equation: ……….</a:t>
                </a:r>
              </a:p>
              <a:p>
                <a:endParaRPr lang="en-US" altLang="zh-TW" sz="1200" b="0" i="0" u="none" strike="noStrike" kern="1200" baseline="0" dirty="0" smtClean="0">
                  <a:solidFill>
                    <a:schemeClr val="tx1"/>
                  </a:solidFill>
                  <a:effectLst/>
                  <a:latin typeface="+mn-lt"/>
                  <a:ea typeface="+mn-ea"/>
                  <a:cs typeface="+mn-cs"/>
                </a:endParaRPr>
              </a:p>
              <a:p>
                <a:endParaRPr lang="en-US" altLang="zh-TW" sz="1200" b="0" i="0" u="none" strike="noStrike" kern="1200" baseline="0" dirty="0" smtClean="0">
                  <a:solidFill>
                    <a:schemeClr val="tx1"/>
                  </a:solidFill>
                  <a:effectLst/>
                  <a:latin typeface="+mn-lt"/>
                  <a:ea typeface="+mn-ea"/>
                  <a:cs typeface="+mn-cs"/>
                </a:endParaRPr>
              </a:p>
            </p:txBody>
          </p:sp>
        </mc:Fallback>
      </mc:AlternateContent>
      <p:sp>
        <p:nvSpPr>
          <p:cNvPr id="4" name="投影片編號版面配置區 3"/>
          <p:cNvSpPr>
            <a:spLocks noGrp="1"/>
          </p:cNvSpPr>
          <p:nvPr>
            <p:ph type="sldNum" sz="quarter" idx="10"/>
          </p:nvPr>
        </p:nvSpPr>
        <p:spPr/>
        <p:txBody>
          <a:bodyPr/>
          <a:lstStyle/>
          <a:p>
            <a:fld id="{1EA0C2A1-71C6-4720-ADE3-822C4D116577}" type="slidenum">
              <a:rPr lang="zh-TW" altLang="en-US" smtClean="0"/>
              <a:pPr/>
              <a:t>15</a:t>
            </a:fld>
            <a:endParaRPr lang="zh-TW" altLang="en-US"/>
          </a:p>
        </p:txBody>
      </p:sp>
    </p:spTree>
    <p:extLst>
      <p:ext uri="{BB962C8B-B14F-4D97-AF65-F5344CB8AC3E}">
        <p14:creationId xmlns:p14="http://schemas.microsoft.com/office/powerpoint/2010/main" val="3026610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sp>
        <p:nvSpPr>
          <p:cNvPr id="10" name="矩形 9"/>
          <p:cNvSpPr/>
          <p:nvPr/>
        </p:nvSpPr>
        <p:spPr>
          <a:xfrm>
            <a:off x="5523834" y="3566666"/>
            <a:ext cx="89095" cy="74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a:solidFill>
                <a:schemeClr val="tx1"/>
              </a:solidFill>
            </a:endParaRPr>
          </a:p>
        </p:txBody>
      </p:sp>
      <p:sp>
        <p:nvSpPr>
          <p:cNvPr id="11" name="矩形 10"/>
          <p:cNvSpPr/>
          <p:nvPr/>
        </p:nvSpPr>
        <p:spPr>
          <a:xfrm>
            <a:off x="5660872" y="3566666"/>
            <a:ext cx="45719" cy="74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TW" altLang="en-US">
              <a:solidFill>
                <a:schemeClr val="tx1"/>
              </a:solidFill>
            </a:endParaRPr>
          </a:p>
        </p:txBody>
      </p:sp>
      <p:pic>
        <p:nvPicPr>
          <p:cNvPr id="14" name="圖片 14" descr="logo.JPG"/>
          <p:cNvPicPr>
            <a:picLocks noChangeAspect="1"/>
          </p:cNvPicPr>
          <p:nvPr/>
        </p:nvPicPr>
        <p:blipFill>
          <a:blip r:embed="rId2" cstate="print"/>
          <a:srcRect/>
          <a:stretch>
            <a:fillRect/>
          </a:stretch>
        </p:blipFill>
        <p:spPr bwMode="auto">
          <a:xfrm>
            <a:off x="4895850" y="3122613"/>
            <a:ext cx="4248150" cy="3186112"/>
          </a:xfrm>
          <a:prstGeom prst="rect">
            <a:avLst/>
          </a:prstGeom>
          <a:noFill/>
          <a:ln w="9525">
            <a:noFill/>
            <a:miter lim="800000"/>
            <a:headEnd/>
            <a:tailEnd/>
          </a:ln>
        </p:spPr>
      </p:pic>
      <p:sp>
        <p:nvSpPr>
          <p:cNvPr id="25" name="標題 1"/>
          <p:cNvSpPr>
            <a:spLocks noGrp="1"/>
          </p:cNvSpPr>
          <p:nvPr>
            <p:ph type="ctrTitle" hasCustomPrompt="1"/>
          </p:nvPr>
        </p:nvSpPr>
        <p:spPr>
          <a:xfrm>
            <a:off x="1979712" y="764704"/>
            <a:ext cx="6984776" cy="2448272"/>
          </a:xfrm>
        </p:spPr>
        <p:txBody>
          <a:bodyPr>
            <a:normAutofit/>
          </a:bodyPr>
          <a:lstStyle>
            <a:lvl1pPr>
              <a:defRPr sz="4000" b="1" i="0">
                <a:solidFill>
                  <a:schemeClr val="tx1"/>
                </a:solidFill>
                <a:latin typeface="Arial Unicode MS" pitchFamily="34" charset="-120"/>
                <a:ea typeface="Arial Unicode MS" pitchFamily="34" charset="-120"/>
                <a:cs typeface="Arial Unicode MS" pitchFamily="34" charset="-120"/>
              </a:defRPr>
            </a:lvl1pPr>
          </a:lstStyle>
          <a:p>
            <a:r>
              <a:rPr lang="en-US" altLang="zh-TW" dirty="0" smtClean="0"/>
              <a:t>English Title</a:t>
            </a:r>
            <a:endParaRPr lang="zh-TW" altLang="en-US" dirty="0"/>
          </a:p>
        </p:txBody>
      </p:sp>
      <p:sp>
        <p:nvSpPr>
          <p:cNvPr id="26" name="副標題 2"/>
          <p:cNvSpPr>
            <a:spLocks noGrp="1"/>
          </p:cNvSpPr>
          <p:nvPr>
            <p:ph type="subTitle" idx="1"/>
          </p:nvPr>
        </p:nvSpPr>
        <p:spPr>
          <a:xfrm>
            <a:off x="323528" y="4077072"/>
            <a:ext cx="4726310" cy="1440160"/>
          </a:xfrm>
        </p:spPr>
        <p:txBody>
          <a:bodyPr>
            <a:normAutofit/>
          </a:bodyPr>
          <a:lstStyle>
            <a:lvl1pPr marL="0" indent="0" algn="l">
              <a:buNone/>
              <a:defRPr sz="2000">
                <a:solidFill>
                  <a:srgbClr val="000099"/>
                </a:solidFill>
                <a:latin typeface="Arial Unicode MS" pitchFamily="34" charset="-120"/>
                <a:ea typeface="Arial Unicode MS" pitchFamily="34" charset="-120"/>
                <a:cs typeface="Arial Unicode MS"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pic>
        <p:nvPicPr>
          <p:cNvPr id="18" name="圖片 1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692696"/>
            <a:ext cx="1582572" cy="1582572"/>
          </a:xfrm>
          <a:prstGeom prst="rect">
            <a:avLst/>
          </a:prstGeom>
        </p:spPr>
      </p:pic>
      <p:sp>
        <p:nvSpPr>
          <p:cNvPr id="19" name="矩形 18"/>
          <p:cNvSpPr/>
          <p:nvPr/>
        </p:nvSpPr>
        <p:spPr>
          <a:xfrm>
            <a:off x="1588" y="6583362"/>
            <a:ext cx="9142412" cy="28740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3" name="矩形 12"/>
          <p:cNvSpPr/>
          <p:nvPr/>
        </p:nvSpPr>
        <p:spPr>
          <a:xfrm>
            <a:off x="4352205" y="6557786"/>
            <a:ext cx="4788619"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TW" sz="1600" b="1" i="1" cap="none" spc="0" dirty="0" smtClean="0">
                <a:ln w="11430"/>
                <a:solidFill>
                  <a:srgbClr val="FFCC00"/>
                </a:solidFill>
                <a:effectLst>
                  <a:outerShdw blurRad="80000" dist="40000" dir="5040000" algn="tl">
                    <a:srgbClr val="000000">
                      <a:alpha val="30000"/>
                    </a:srgbClr>
                  </a:outerShdw>
                </a:effectLst>
              </a:rPr>
              <a:t>NCKU Smart</a:t>
            </a:r>
            <a:r>
              <a:rPr lang="en-US" altLang="zh-TW" sz="1600" b="1" i="1" cap="none" spc="0" baseline="0" dirty="0" smtClean="0">
                <a:ln w="11430"/>
                <a:solidFill>
                  <a:srgbClr val="FFCC00"/>
                </a:solidFill>
                <a:effectLst>
                  <a:outerShdw blurRad="80000" dist="40000" dir="5040000" algn="tl">
                    <a:srgbClr val="000000">
                      <a:alpha val="30000"/>
                    </a:srgbClr>
                  </a:outerShdw>
                </a:effectLst>
              </a:rPr>
              <a:t> Electronic Design Automation Laboratory</a:t>
            </a:r>
            <a:endParaRPr lang="zh-TW" altLang="en-US" sz="1600" b="1" cap="none" spc="0" dirty="0">
              <a:ln w="11430"/>
              <a:solidFill>
                <a:srgbClr val="FFCC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9849BDFE-C818-4469-AACD-81FABC945FA4}" type="datetimeFigureOut">
              <a:rPr lang="zh-TW" altLang="en-US" smtClean="0"/>
              <a:t>2014/4/1</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D0FF8F55-3CB6-476C-93C0-4C179DC7B0E4}"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9849BDFE-C818-4469-AACD-81FABC945FA4}" type="datetimeFigureOut">
              <a:rPr lang="zh-TW" altLang="en-US" smtClean="0"/>
              <a:t>2014/4/1</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D0FF8F55-3CB6-476C-93C0-4C179DC7B0E4}"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直線接點 6"/>
          <p:cNvCxnSpPr/>
          <p:nvPr/>
        </p:nvCxnSpPr>
        <p:spPr>
          <a:xfrm rot="5400000">
            <a:off x="5715000" y="3429000"/>
            <a:ext cx="685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0" y="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0" y="68580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Line 18"/>
          <p:cNvSpPr>
            <a:spLocks noChangeShapeType="1"/>
          </p:cNvSpPr>
          <p:nvPr/>
        </p:nvSpPr>
        <p:spPr bwMode="auto">
          <a:xfrm>
            <a:off x="16041" y="1045767"/>
            <a:ext cx="9144000" cy="0"/>
          </a:xfrm>
          <a:prstGeom prst="line">
            <a:avLst/>
          </a:prstGeom>
          <a:noFill/>
          <a:ln w="9525">
            <a:solidFill>
              <a:schemeClr val="tx1"/>
            </a:solidFill>
            <a:round/>
            <a:headEnd/>
            <a:tailEnd/>
          </a:ln>
          <a:effectLst/>
        </p:spPr>
        <p:txBody>
          <a:bodyPr/>
          <a:lstStyle/>
          <a:p>
            <a:pPr>
              <a:defRPr/>
            </a:pPr>
            <a:endParaRPr lang="zh-TW" altLang="en-US"/>
          </a:p>
        </p:txBody>
      </p:sp>
      <p:sp>
        <p:nvSpPr>
          <p:cNvPr id="14" name="Line 23"/>
          <p:cNvSpPr>
            <a:spLocks noChangeShapeType="1"/>
          </p:cNvSpPr>
          <p:nvPr/>
        </p:nvSpPr>
        <p:spPr bwMode="auto">
          <a:xfrm>
            <a:off x="1588" y="0"/>
            <a:ext cx="0" cy="1196975"/>
          </a:xfrm>
          <a:prstGeom prst="line">
            <a:avLst/>
          </a:prstGeom>
          <a:noFill/>
          <a:ln w="9525">
            <a:solidFill>
              <a:schemeClr val="bg1"/>
            </a:solidFill>
            <a:round/>
            <a:headEnd/>
            <a:tailEnd/>
          </a:ln>
          <a:effectLst/>
        </p:spPr>
        <p:txBody>
          <a:bodyPr/>
          <a:lstStyle/>
          <a:p>
            <a:pPr>
              <a:defRPr/>
            </a:pPr>
            <a:endParaRPr lang="zh-TW" altLang="en-US"/>
          </a:p>
        </p:txBody>
      </p:sp>
      <p:sp>
        <p:nvSpPr>
          <p:cNvPr id="16" name="Line 26"/>
          <p:cNvSpPr>
            <a:spLocks noChangeShapeType="1"/>
          </p:cNvSpPr>
          <p:nvPr/>
        </p:nvSpPr>
        <p:spPr bwMode="auto">
          <a:xfrm>
            <a:off x="0" y="6884988"/>
            <a:ext cx="9144000" cy="0"/>
          </a:xfrm>
          <a:prstGeom prst="line">
            <a:avLst/>
          </a:prstGeom>
          <a:noFill/>
          <a:ln w="9525">
            <a:solidFill>
              <a:schemeClr val="bg1"/>
            </a:solidFill>
            <a:round/>
            <a:headEnd/>
            <a:tailEnd/>
          </a:ln>
          <a:effectLst/>
        </p:spPr>
        <p:txBody>
          <a:bodyPr/>
          <a:lstStyle/>
          <a:p>
            <a:pPr>
              <a:defRPr/>
            </a:pPr>
            <a:endParaRPr lang="zh-TW" altLang="en-US"/>
          </a:p>
        </p:txBody>
      </p:sp>
      <p:sp>
        <p:nvSpPr>
          <p:cNvPr id="17" name="Line 27"/>
          <p:cNvSpPr>
            <a:spLocks noChangeShapeType="1"/>
          </p:cNvSpPr>
          <p:nvPr/>
        </p:nvSpPr>
        <p:spPr bwMode="auto">
          <a:xfrm>
            <a:off x="-1588" y="6308725"/>
            <a:ext cx="0" cy="549275"/>
          </a:xfrm>
          <a:prstGeom prst="line">
            <a:avLst/>
          </a:prstGeom>
          <a:noFill/>
          <a:ln w="9525">
            <a:solidFill>
              <a:schemeClr val="bg1"/>
            </a:solidFill>
            <a:round/>
            <a:headEnd/>
            <a:tailEnd/>
          </a:ln>
          <a:effectLst/>
        </p:spPr>
        <p:txBody>
          <a:bodyPr/>
          <a:lstStyle/>
          <a:p>
            <a:pPr>
              <a:defRPr/>
            </a:pPr>
            <a:endParaRPr lang="zh-TW" altLang="en-US"/>
          </a:p>
        </p:txBody>
      </p:sp>
      <p:sp>
        <p:nvSpPr>
          <p:cNvPr id="18" name="Line 28"/>
          <p:cNvSpPr>
            <a:spLocks noChangeShapeType="1"/>
          </p:cNvSpPr>
          <p:nvPr/>
        </p:nvSpPr>
        <p:spPr bwMode="auto">
          <a:xfrm>
            <a:off x="9144000" y="6092825"/>
            <a:ext cx="0" cy="549275"/>
          </a:xfrm>
          <a:prstGeom prst="line">
            <a:avLst/>
          </a:prstGeom>
          <a:noFill/>
          <a:ln w="9525">
            <a:solidFill>
              <a:schemeClr val="bg1"/>
            </a:solidFill>
            <a:round/>
            <a:headEnd/>
            <a:tailEnd/>
          </a:ln>
          <a:effectLst/>
        </p:spPr>
        <p:txBody>
          <a:bodyPr/>
          <a:lstStyle/>
          <a:p>
            <a:pPr>
              <a:defRPr/>
            </a:pPr>
            <a:endParaRPr lang="zh-TW" altLang="en-US"/>
          </a:p>
        </p:txBody>
      </p:sp>
      <p:sp>
        <p:nvSpPr>
          <p:cNvPr id="3" name="內容版面配置區 2"/>
          <p:cNvSpPr>
            <a:spLocks noGrp="1"/>
          </p:cNvSpPr>
          <p:nvPr>
            <p:ph idx="1"/>
          </p:nvPr>
        </p:nvSpPr>
        <p:spPr>
          <a:xfrm>
            <a:off x="72000" y="1124744"/>
            <a:ext cx="9000000" cy="5220000"/>
          </a:xfrm>
        </p:spPr>
        <p:txBody>
          <a:bodyPr/>
          <a:lstStyle>
            <a:lvl1pPr marL="342900" indent="-342900">
              <a:buSzPct val="80000"/>
              <a:buFontTx/>
              <a:buBlip>
                <a:blip r:embed="rId2"/>
              </a:buBlip>
              <a:defRPr sz="2400">
                <a:latin typeface="Arial Unicode MS" pitchFamily="34" charset="-120"/>
                <a:ea typeface="Arial Unicode MS" pitchFamily="34" charset="-120"/>
                <a:cs typeface="Arial Unicode MS" pitchFamily="34" charset="-120"/>
              </a:defRPr>
            </a:lvl1pPr>
            <a:lvl2pPr marL="742950" indent="-285750">
              <a:buSzPct val="80000"/>
              <a:buFontTx/>
              <a:buBlip>
                <a:blip r:embed="rId3"/>
              </a:buBlip>
              <a:defRPr sz="2000">
                <a:solidFill>
                  <a:srgbClr val="000099"/>
                </a:solidFill>
                <a:latin typeface="Arial Unicode MS" pitchFamily="34" charset="-120"/>
                <a:ea typeface="Arial Unicode MS" pitchFamily="34" charset="-120"/>
                <a:cs typeface="Arial Unicode MS" pitchFamily="34" charset="-120"/>
              </a:defRPr>
            </a:lvl2pPr>
            <a:lvl3pPr marL="1143000" indent="-228600">
              <a:buSzPct val="80000"/>
              <a:buFontTx/>
              <a:buBlip>
                <a:blip r:embed="rId4"/>
              </a:buBlip>
              <a:defRPr sz="1800">
                <a:solidFill>
                  <a:srgbClr val="336600"/>
                </a:solidFill>
                <a:latin typeface="Arial Unicode MS" pitchFamily="34" charset="-120"/>
                <a:ea typeface="Arial Unicode MS" pitchFamily="34" charset="-120"/>
                <a:cs typeface="Arial Unicode MS" pitchFamily="34" charset="-120"/>
              </a:defRPr>
            </a:lvl3pPr>
          </a:lstStyle>
          <a:p>
            <a:pPr lvl="0"/>
            <a:r>
              <a:rPr lang="zh-TW" altLang="en-US" smtClean="0"/>
              <a:t>按一下以編輯母片文字樣式</a:t>
            </a:r>
          </a:p>
          <a:p>
            <a:pPr lvl="1"/>
            <a:r>
              <a:rPr lang="zh-TW" altLang="en-US" smtClean="0"/>
              <a:t>第二層</a:t>
            </a:r>
          </a:p>
          <a:p>
            <a:pPr lvl="2"/>
            <a:r>
              <a:rPr lang="zh-TW" altLang="en-US" smtClean="0"/>
              <a:t>第三層</a:t>
            </a:r>
          </a:p>
        </p:txBody>
      </p:sp>
      <p:sp>
        <p:nvSpPr>
          <p:cNvPr id="21" name="矩形 20"/>
          <p:cNvSpPr/>
          <p:nvPr/>
        </p:nvSpPr>
        <p:spPr>
          <a:xfrm>
            <a:off x="-1588" y="-7499"/>
            <a:ext cx="9142412" cy="10527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 name="標題 1"/>
          <p:cNvSpPr>
            <a:spLocks noGrp="1"/>
          </p:cNvSpPr>
          <p:nvPr>
            <p:ph type="title" hasCustomPrompt="1"/>
          </p:nvPr>
        </p:nvSpPr>
        <p:spPr>
          <a:xfrm>
            <a:off x="1044000" y="20638"/>
            <a:ext cx="8100000" cy="1008000"/>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ltLang="zh-TW" dirty="0" smtClean="0"/>
              <a:t>Title</a:t>
            </a:r>
            <a:endParaRPr lang="zh-TW" altLang="en-US" dirty="0"/>
          </a:p>
        </p:txBody>
      </p:sp>
      <p:sp>
        <p:nvSpPr>
          <p:cNvPr id="23" name="矩形 22"/>
          <p:cNvSpPr/>
          <p:nvPr/>
        </p:nvSpPr>
        <p:spPr>
          <a:xfrm>
            <a:off x="1588" y="6583362"/>
            <a:ext cx="9142412" cy="28740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9" name="投影片編號版面配置區 5"/>
          <p:cNvSpPr>
            <a:spLocks noGrp="1"/>
          </p:cNvSpPr>
          <p:nvPr>
            <p:ph type="sldNum" sz="quarter" idx="10"/>
          </p:nvPr>
        </p:nvSpPr>
        <p:spPr>
          <a:xfrm>
            <a:off x="-1588" y="6549849"/>
            <a:ext cx="2133600" cy="365125"/>
          </a:xfrm>
        </p:spPr>
        <p:txBody>
          <a:bodyPr/>
          <a:lstStyle>
            <a:lvl1pPr algn="l">
              <a:defRPr sz="1800">
                <a:solidFill>
                  <a:schemeClr val="tx1"/>
                </a:solidFill>
              </a:defRPr>
            </a:lvl1pPr>
          </a:lstStyle>
          <a:p>
            <a:fld id="{D0FF8F55-3CB6-476C-93C0-4C179DC7B0E4}" type="slidenum">
              <a:rPr lang="zh-TW" altLang="en-US" smtClean="0"/>
              <a:t>‹#›</a:t>
            </a:fld>
            <a:endParaRPr lang="zh-TW" altLang="en-US"/>
          </a:p>
        </p:txBody>
      </p:sp>
      <p:pic>
        <p:nvPicPr>
          <p:cNvPr id="25" name="圖片 2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1" y="-7499"/>
            <a:ext cx="1027567" cy="1027567"/>
          </a:xfrm>
          <a:prstGeom prst="rect">
            <a:avLst/>
          </a:prstGeom>
        </p:spPr>
      </p:pic>
      <p:sp>
        <p:nvSpPr>
          <p:cNvPr id="22" name="矩形 21"/>
          <p:cNvSpPr/>
          <p:nvPr/>
        </p:nvSpPr>
        <p:spPr>
          <a:xfrm>
            <a:off x="4352205" y="6557786"/>
            <a:ext cx="4788619"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TW" sz="1600" b="1" i="1" cap="none" spc="0" dirty="0" smtClean="0">
                <a:ln w="11430"/>
                <a:solidFill>
                  <a:srgbClr val="FFCC00"/>
                </a:solidFill>
                <a:effectLst>
                  <a:outerShdw blurRad="80000" dist="40000" dir="5040000" algn="tl">
                    <a:srgbClr val="000000">
                      <a:alpha val="30000"/>
                    </a:srgbClr>
                  </a:outerShdw>
                </a:effectLst>
              </a:rPr>
              <a:t>NCKU Smart</a:t>
            </a:r>
            <a:r>
              <a:rPr lang="en-US" altLang="zh-TW" sz="1600" b="1" i="1" cap="none" spc="0" baseline="0" dirty="0" smtClean="0">
                <a:ln w="11430"/>
                <a:solidFill>
                  <a:srgbClr val="FFCC00"/>
                </a:solidFill>
                <a:effectLst>
                  <a:outerShdw blurRad="80000" dist="40000" dir="5040000" algn="tl">
                    <a:srgbClr val="000000">
                      <a:alpha val="30000"/>
                    </a:srgbClr>
                  </a:outerShdw>
                </a:effectLst>
              </a:rPr>
              <a:t> Electronic Design Automation Laboratory</a:t>
            </a:r>
            <a:endParaRPr lang="zh-TW" altLang="en-US" sz="1600" b="1" cap="none" spc="0" dirty="0">
              <a:ln w="11430"/>
              <a:solidFill>
                <a:srgbClr val="FFCC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34" name="內容版面配置區 2"/>
          <p:cNvSpPr>
            <a:spLocks noGrp="1"/>
          </p:cNvSpPr>
          <p:nvPr>
            <p:ph idx="15"/>
          </p:nvPr>
        </p:nvSpPr>
        <p:spPr>
          <a:xfrm>
            <a:off x="4644008" y="1124744"/>
            <a:ext cx="4428000" cy="5220000"/>
          </a:xfrm>
        </p:spPr>
        <p:txBody>
          <a:bodyPr/>
          <a:lstStyle>
            <a:lvl1pPr marL="342900" indent="-342900">
              <a:buSzPct val="80000"/>
              <a:buFontTx/>
              <a:buBlip>
                <a:blip r:embed="rId2"/>
              </a:buBlip>
              <a:defRPr sz="2400">
                <a:latin typeface="Arial Unicode MS" pitchFamily="34" charset="-120"/>
                <a:ea typeface="Arial Unicode MS" pitchFamily="34" charset="-120"/>
                <a:cs typeface="Arial Unicode MS" pitchFamily="34" charset="-120"/>
              </a:defRPr>
            </a:lvl1pPr>
            <a:lvl2pPr marL="742950" indent="-285750">
              <a:buSzPct val="80000"/>
              <a:buFontTx/>
              <a:buBlip>
                <a:blip r:embed="rId3"/>
              </a:buBlip>
              <a:defRPr sz="2000">
                <a:solidFill>
                  <a:srgbClr val="000099"/>
                </a:solidFill>
                <a:latin typeface="Arial Unicode MS" pitchFamily="34" charset="-120"/>
                <a:ea typeface="Arial Unicode MS" pitchFamily="34" charset="-120"/>
                <a:cs typeface="Arial Unicode MS" pitchFamily="34" charset="-120"/>
              </a:defRPr>
            </a:lvl2pPr>
            <a:lvl3pPr marL="1143000" indent="-228600">
              <a:buSzPct val="80000"/>
              <a:buFontTx/>
              <a:buBlip>
                <a:blip r:embed="rId4"/>
              </a:buBlip>
              <a:defRPr sz="1800">
                <a:solidFill>
                  <a:srgbClr val="336600"/>
                </a:solidFill>
                <a:latin typeface="Arial Unicode MS" pitchFamily="34" charset="-120"/>
                <a:ea typeface="Arial Unicode MS" pitchFamily="34" charset="-120"/>
                <a:cs typeface="Arial Unicode MS" pitchFamily="34" charset="-120"/>
              </a:defRPr>
            </a:lvl3pPr>
          </a:lstStyle>
          <a:p>
            <a:pPr lvl="0"/>
            <a:r>
              <a:rPr lang="zh-TW" altLang="en-US" smtClean="0"/>
              <a:t>按一下以編輯母片文字樣式</a:t>
            </a:r>
          </a:p>
          <a:p>
            <a:pPr lvl="1"/>
            <a:r>
              <a:rPr lang="zh-TW" altLang="en-US" smtClean="0"/>
              <a:t>第二層</a:t>
            </a:r>
          </a:p>
          <a:p>
            <a:pPr lvl="2"/>
            <a:r>
              <a:rPr lang="zh-TW" altLang="en-US" smtClean="0"/>
              <a:t>第三層</a:t>
            </a:r>
          </a:p>
        </p:txBody>
      </p:sp>
      <p:sp>
        <p:nvSpPr>
          <p:cNvPr id="33" name="內容版面配置區 2"/>
          <p:cNvSpPr>
            <a:spLocks noGrp="1"/>
          </p:cNvSpPr>
          <p:nvPr>
            <p:ph idx="14"/>
          </p:nvPr>
        </p:nvSpPr>
        <p:spPr>
          <a:xfrm>
            <a:off x="71554" y="1124744"/>
            <a:ext cx="4428000" cy="5220000"/>
          </a:xfrm>
        </p:spPr>
        <p:txBody>
          <a:bodyPr/>
          <a:lstStyle>
            <a:lvl1pPr marL="342900" indent="-342900">
              <a:buSzPct val="80000"/>
              <a:buFontTx/>
              <a:buBlip>
                <a:blip r:embed="rId2"/>
              </a:buBlip>
              <a:defRPr sz="2400">
                <a:latin typeface="Arial Unicode MS" pitchFamily="34" charset="-120"/>
                <a:ea typeface="Arial Unicode MS" pitchFamily="34" charset="-120"/>
                <a:cs typeface="Arial Unicode MS" pitchFamily="34" charset="-120"/>
              </a:defRPr>
            </a:lvl1pPr>
            <a:lvl2pPr marL="742950" indent="-285750">
              <a:buSzPct val="80000"/>
              <a:buFontTx/>
              <a:buBlip>
                <a:blip r:embed="rId3"/>
              </a:buBlip>
              <a:defRPr sz="2000">
                <a:solidFill>
                  <a:srgbClr val="000099"/>
                </a:solidFill>
                <a:latin typeface="Arial Unicode MS" pitchFamily="34" charset="-120"/>
                <a:ea typeface="Arial Unicode MS" pitchFamily="34" charset="-120"/>
                <a:cs typeface="Arial Unicode MS" pitchFamily="34" charset="-120"/>
              </a:defRPr>
            </a:lvl2pPr>
            <a:lvl3pPr marL="1143000" indent="-228600">
              <a:buSzPct val="80000"/>
              <a:buFontTx/>
              <a:buBlip>
                <a:blip r:embed="rId4"/>
              </a:buBlip>
              <a:defRPr sz="1800">
                <a:solidFill>
                  <a:srgbClr val="336600"/>
                </a:solidFill>
                <a:latin typeface="Arial Unicode MS" pitchFamily="34" charset="-120"/>
                <a:ea typeface="Arial Unicode MS" pitchFamily="34" charset="-120"/>
                <a:cs typeface="Arial Unicode MS" pitchFamily="34" charset="-120"/>
              </a:defRPr>
            </a:lvl3pPr>
          </a:lstStyle>
          <a:p>
            <a:pPr lvl="0"/>
            <a:r>
              <a:rPr lang="zh-TW" altLang="en-US" smtClean="0"/>
              <a:t>按一下以編輯母片文字樣式</a:t>
            </a:r>
          </a:p>
          <a:p>
            <a:pPr lvl="1"/>
            <a:r>
              <a:rPr lang="zh-TW" altLang="en-US" smtClean="0"/>
              <a:t>第二層</a:t>
            </a:r>
          </a:p>
          <a:p>
            <a:pPr lvl="2"/>
            <a:r>
              <a:rPr lang="zh-TW" altLang="en-US" smtClean="0"/>
              <a:t>第三層</a:t>
            </a:r>
          </a:p>
        </p:txBody>
      </p:sp>
      <p:cxnSp>
        <p:nvCxnSpPr>
          <p:cNvPr id="9" name="直線接點 8"/>
          <p:cNvCxnSpPr/>
          <p:nvPr/>
        </p:nvCxnSpPr>
        <p:spPr>
          <a:xfrm>
            <a:off x="0" y="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Line 20"/>
          <p:cNvSpPr>
            <a:spLocks noChangeShapeType="1"/>
          </p:cNvSpPr>
          <p:nvPr/>
        </p:nvSpPr>
        <p:spPr bwMode="auto">
          <a:xfrm>
            <a:off x="9140825" y="0"/>
            <a:ext cx="0" cy="1196975"/>
          </a:xfrm>
          <a:prstGeom prst="line">
            <a:avLst/>
          </a:prstGeom>
          <a:noFill/>
          <a:ln w="9525">
            <a:solidFill>
              <a:schemeClr val="bg1"/>
            </a:solidFill>
            <a:round/>
            <a:headEnd/>
            <a:tailEnd/>
          </a:ln>
          <a:effectLst/>
        </p:spPr>
        <p:txBody>
          <a:bodyPr/>
          <a:lstStyle/>
          <a:p>
            <a:pPr>
              <a:defRPr/>
            </a:pPr>
            <a:endParaRPr lang="zh-TW" altLang="en-US"/>
          </a:p>
        </p:txBody>
      </p:sp>
      <p:sp>
        <p:nvSpPr>
          <p:cNvPr id="13" name="Line 23"/>
          <p:cNvSpPr>
            <a:spLocks noChangeShapeType="1"/>
          </p:cNvSpPr>
          <p:nvPr/>
        </p:nvSpPr>
        <p:spPr bwMode="auto">
          <a:xfrm>
            <a:off x="1588" y="0"/>
            <a:ext cx="0" cy="1196975"/>
          </a:xfrm>
          <a:prstGeom prst="line">
            <a:avLst/>
          </a:prstGeom>
          <a:noFill/>
          <a:ln w="9525">
            <a:solidFill>
              <a:schemeClr val="bg1"/>
            </a:solidFill>
            <a:round/>
            <a:headEnd/>
            <a:tailEnd/>
          </a:ln>
          <a:effectLst/>
        </p:spPr>
        <p:txBody>
          <a:bodyPr/>
          <a:lstStyle/>
          <a:p>
            <a:pPr>
              <a:defRPr/>
            </a:pPr>
            <a:endParaRPr lang="zh-TW" altLang="en-US"/>
          </a:p>
        </p:txBody>
      </p:sp>
      <p:sp>
        <p:nvSpPr>
          <p:cNvPr id="14" name="Line 25"/>
          <p:cNvSpPr>
            <a:spLocks noChangeShapeType="1"/>
          </p:cNvSpPr>
          <p:nvPr/>
        </p:nvSpPr>
        <p:spPr bwMode="auto">
          <a:xfrm>
            <a:off x="0" y="20638"/>
            <a:ext cx="9144000" cy="0"/>
          </a:xfrm>
          <a:prstGeom prst="line">
            <a:avLst/>
          </a:prstGeom>
          <a:noFill/>
          <a:ln w="9525">
            <a:solidFill>
              <a:schemeClr val="bg1"/>
            </a:solidFill>
            <a:round/>
            <a:headEnd/>
            <a:tailEnd/>
          </a:ln>
          <a:effectLst/>
        </p:spPr>
        <p:txBody>
          <a:bodyPr/>
          <a:lstStyle/>
          <a:p>
            <a:pPr>
              <a:defRPr/>
            </a:pPr>
            <a:endParaRPr lang="zh-TW" altLang="en-US"/>
          </a:p>
        </p:txBody>
      </p:sp>
      <p:cxnSp>
        <p:nvCxnSpPr>
          <p:cNvPr id="20" name="直線接點 19"/>
          <p:cNvCxnSpPr/>
          <p:nvPr/>
        </p:nvCxnSpPr>
        <p:spPr>
          <a:xfrm>
            <a:off x="0" y="68580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Line 26"/>
          <p:cNvSpPr>
            <a:spLocks noChangeShapeType="1"/>
          </p:cNvSpPr>
          <p:nvPr/>
        </p:nvSpPr>
        <p:spPr bwMode="auto">
          <a:xfrm>
            <a:off x="0" y="6884988"/>
            <a:ext cx="9144000" cy="0"/>
          </a:xfrm>
          <a:prstGeom prst="line">
            <a:avLst/>
          </a:prstGeom>
          <a:noFill/>
          <a:ln w="9525">
            <a:solidFill>
              <a:schemeClr val="bg1"/>
            </a:solidFill>
            <a:round/>
            <a:headEnd/>
            <a:tailEnd/>
          </a:ln>
          <a:effectLst/>
        </p:spPr>
        <p:txBody>
          <a:bodyPr/>
          <a:lstStyle/>
          <a:p>
            <a:pPr>
              <a:defRPr/>
            </a:pPr>
            <a:endParaRPr lang="zh-TW" altLang="en-US"/>
          </a:p>
        </p:txBody>
      </p:sp>
      <p:sp>
        <p:nvSpPr>
          <p:cNvPr id="23" name="Line 27"/>
          <p:cNvSpPr>
            <a:spLocks noChangeShapeType="1"/>
          </p:cNvSpPr>
          <p:nvPr/>
        </p:nvSpPr>
        <p:spPr bwMode="auto">
          <a:xfrm>
            <a:off x="-1588" y="6308725"/>
            <a:ext cx="0" cy="549275"/>
          </a:xfrm>
          <a:prstGeom prst="line">
            <a:avLst/>
          </a:prstGeom>
          <a:noFill/>
          <a:ln w="9525">
            <a:solidFill>
              <a:schemeClr val="bg1"/>
            </a:solidFill>
            <a:round/>
            <a:headEnd/>
            <a:tailEnd/>
          </a:ln>
          <a:effectLst/>
        </p:spPr>
        <p:txBody>
          <a:bodyPr/>
          <a:lstStyle/>
          <a:p>
            <a:pPr>
              <a:defRPr/>
            </a:pPr>
            <a:endParaRPr lang="zh-TW" altLang="en-US"/>
          </a:p>
        </p:txBody>
      </p:sp>
      <p:cxnSp>
        <p:nvCxnSpPr>
          <p:cNvPr id="25" name="直線接點 24"/>
          <p:cNvCxnSpPr/>
          <p:nvPr/>
        </p:nvCxnSpPr>
        <p:spPr>
          <a:xfrm>
            <a:off x="0" y="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Line 18"/>
          <p:cNvSpPr>
            <a:spLocks noChangeShapeType="1"/>
          </p:cNvSpPr>
          <p:nvPr/>
        </p:nvSpPr>
        <p:spPr bwMode="auto">
          <a:xfrm>
            <a:off x="16041" y="1045767"/>
            <a:ext cx="9144000" cy="0"/>
          </a:xfrm>
          <a:prstGeom prst="line">
            <a:avLst/>
          </a:prstGeom>
          <a:noFill/>
          <a:ln w="9525">
            <a:solidFill>
              <a:schemeClr val="tx1"/>
            </a:solidFill>
            <a:round/>
            <a:headEnd/>
            <a:tailEnd/>
          </a:ln>
          <a:effectLst/>
        </p:spPr>
        <p:txBody>
          <a:bodyPr/>
          <a:lstStyle/>
          <a:p>
            <a:pPr>
              <a:defRPr/>
            </a:pPr>
            <a:endParaRPr lang="zh-TW" altLang="en-US"/>
          </a:p>
        </p:txBody>
      </p:sp>
      <p:sp>
        <p:nvSpPr>
          <p:cNvPr id="27" name="Line 23"/>
          <p:cNvSpPr>
            <a:spLocks noChangeShapeType="1"/>
          </p:cNvSpPr>
          <p:nvPr/>
        </p:nvSpPr>
        <p:spPr bwMode="auto">
          <a:xfrm>
            <a:off x="1588" y="0"/>
            <a:ext cx="0" cy="1196975"/>
          </a:xfrm>
          <a:prstGeom prst="line">
            <a:avLst/>
          </a:prstGeom>
          <a:noFill/>
          <a:ln w="9525">
            <a:solidFill>
              <a:schemeClr val="bg1"/>
            </a:solidFill>
            <a:round/>
            <a:headEnd/>
            <a:tailEnd/>
          </a:ln>
          <a:effectLst/>
        </p:spPr>
        <p:txBody>
          <a:bodyPr/>
          <a:lstStyle/>
          <a:p>
            <a:pPr>
              <a:defRPr/>
            </a:pPr>
            <a:endParaRPr lang="zh-TW" altLang="en-US"/>
          </a:p>
        </p:txBody>
      </p:sp>
      <p:sp>
        <p:nvSpPr>
          <p:cNvPr id="28" name="矩形 27"/>
          <p:cNvSpPr/>
          <p:nvPr/>
        </p:nvSpPr>
        <p:spPr>
          <a:xfrm>
            <a:off x="-1588" y="-7499"/>
            <a:ext cx="9142412" cy="10527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9" name="標題 1"/>
          <p:cNvSpPr>
            <a:spLocks noGrp="1"/>
          </p:cNvSpPr>
          <p:nvPr>
            <p:ph type="title" hasCustomPrompt="1"/>
          </p:nvPr>
        </p:nvSpPr>
        <p:spPr>
          <a:xfrm>
            <a:off x="1044000" y="20638"/>
            <a:ext cx="8100000" cy="1008000"/>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ltLang="zh-TW" dirty="0" smtClean="0"/>
              <a:t>Title</a:t>
            </a:r>
            <a:endParaRPr lang="zh-TW" altLang="en-US" dirty="0"/>
          </a:p>
        </p:txBody>
      </p:sp>
      <p:pic>
        <p:nvPicPr>
          <p:cNvPr id="30" name="圖片 2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1" y="-7499"/>
            <a:ext cx="1027567" cy="1027567"/>
          </a:xfrm>
          <a:prstGeom prst="rect">
            <a:avLst/>
          </a:prstGeom>
        </p:spPr>
      </p:pic>
      <p:sp>
        <p:nvSpPr>
          <p:cNvPr id="31" name="矩形 30"/>
          <p:cNvSpPr/>
          <p:nvPr/>
        </p:nvSpPr>
        <p:spPr>
          <a:xfrm>
            <a:off x="1588" y="6583362"/>
            <a:ext cx="9142412" cy="28740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2" name="投影片編號版面配置區 5"/>
          <p:cNvSpPr>
            <a:spLocks noGrp="1"/>
          </p:cNvSpPr>
          <p:nvPr>
            <p:ph type="sldNum" sz="quarter" idx="10"/>
          </p:nvPr>
        </p:nvSpPr>
        <p:spPr>
          <a:xfrm>
            <a:off x="-1588" y="6549849"/>
            <a:ext cx="2133600" cy="365125"/>
          </a:xfrm>
        </p:spPr>
        <p:txBody>
          <a:bodyPr/>
          <a:lstStyle>
            <a:lvl1pPr algn="l">
              <a:defRPr sz="1800">
                <a:solidFill>
                  <a:schemeClr val="tx1"/>
                </a:solidFill>
              </a:defRPr>
            </a:lvl1pPr>
          </a:lstStyle>
          <a:p>
            <a:fld id="{D0FF8F55-3CB6-476C-93C0-4C179DC7B0E4}"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fld id="{9849BDFE-C818-4469-AACD-81FABC945FA4}" type="datetimeFigureOut">
              <a:rPr lang="zh-TW" altLang="en-US" smtClean="0"/>
              <a:t>2014/4/1</a:t>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D0FF8F55-3CB6-476C-93C0-4C179DC7B0E4}"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fld id="{9849BDFE-C818-4469-AACD-81FABC945FA4}" type="datetimeFigureOut">
              <a:rPr lang="zh-TW" altLang="en-US" smtClean="0"/>
              <a:t>2014/4/1</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D0FF8F55-3CB6-476C-93C0-4C179DC7B0E4}"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fld id="{9849BDFE-C818-4469-AACD-81FABC945FA4}" type="datetimeFigureOut">
              <a:rPr lang="zh-TW" altLang="en-US" smtClean="0"/>
              <a:t>2014/4/1</a:t>
            </a:fld>
            <a:endParaRPr lang="zh-TW" altLang="en-US"/>
          </a:p>
        </p:txBody>
      </p:sp>
      <p:sp>
        <p:nvSpPr>
          <p:cNvPr id="8" name="頁尾版面配置區 4"/>
          <p:cNvSpPr>
            <a:spLocks noGrp="1"/>
          </p:cNvSpPr>
          <p:nvPr>
            <p:ph type="ftr" sz="quarter" idx="11"/>
          </p:nvPr>
        </p:nvSpPr>
        <p:spPr/>
        <p:txBody>
          <a:bodyPr/>
          <a:lstStyle>
            <a:lvl1pPr>
              <a:defRPr/>
            </a:lvl1pPr>
          </a:lstStyle>
          <a:p>
            <a:endParaRPr lang="zh-TW" altLang="en-US"/>
          </a:p>
        </p:txBody>
      </p:sp>
      <p:sp>
        <p:nvSpPr>
          <p:cNvPr id="9" name="投影片編號版面配置區 5"/>
          <p:cNvSpPr>
            <a:spLocks noGrp="1"/>
          </p:cNvSpPr>
          <p:nvPr>
            <p:ph type="sldNum" sz="quarter" idx="12"/>
          </p:nvPr>
        </p:nvSpPr>
        <p:spPr/>
        <p:txBody>
          <a:bodyPr/>
          <a:lstStyle>
            <a:lvl1pPr>
              <a:defRPr/>
            </a:lvl1pPr>
          </a:lstStyle>
          <a:p>
            <a:fld id="{D0FF8F55-3CB6-476C-93C0-4C179DC7B0E4}"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fld id="{9849BDFE-C818-4469-AACD-81FABC945FA4}" type="datetimeFigureOut">
              <a:rPr lang="zh-TW" altLang="en-US" smtClean="0"/>
              <a:t>2014/4/1</a:t>
            </a:fld>
            <a:endParaRPr lang="zh-TW" altLang="en-US"/>
          </a:p>
        </p:txBody>
      </p:sp>
      <p:sp>
        <p:nvSpPr>
          <p:cNvPr id="4" name="頁尾版面配置區 4"/>
          <p:cNvSpPr>
            <a:spLocks noGrp="1"/>
          </p:cNvSpPr>
          <p:nvPr>
            <p:ph type="ftr" sz="quarter" idx="11"/>
          </p:nvPr>
        </p:nvSpPr>
        <p:spPr/>
        <p:txBody>
          <a:bodyPr/>
          <a:lstStyle>
            <a:lvl1pPr>
              <a:defRPr/>
            </a:lvl1pPr>
          </a:lstStyle>
          <a:p>
            <a:endParaRPr lang="zh-TW" altLang="en-US"/>
          </a:p>
        </p:txBody>
      </p:sp>
      <p:sp>
        <p:nvSpPr>
          <p:cNvPr id="5" name="投影片編號版面配置區 5"/>
          <p:cNvSpPr>
            <a:spLocks noGrp="1"/>
          </p:cNvSpPr>
          <p:nvPr>
            <p:ph type="sldNum" sz="quarter" idx="12"/>
          </p:nvPr>
        </p:nvSpPr>
        <p:spPr/>
        <p:txBody>
          <a:bodyPr/>
          <a:lstStyle>
            <a:lvl1pPr>
              <a:defRPr/>
            </a:lvl1pPr>
          </a:lstStyle>
          <a:p>
            <a:fld id="{D0FF8F55-3CB6-476C-93C0-4C179DC7B0E4}"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fld id="{9849BDFE-C818-4469-AACD-81FABC945FA4}" type="datetimeFigureOut">
              <a:rPr lang="zh-TW" altLang="en-US" smtClean="0"/>
              <a:t>2014/4/1</a:t>
            </a:fld>
            <a:endParaRPr lang="zh-TW" altLang="en-US"/>
          </a:p>
        </p:txBody>
      </p:sp>
      <p:sp>
        <p:nvSpPr>
          <p:cNvPr id="3" name="頁尾版面配置區 4"/>
          <p:cNvSpPr>
            <a:spLocks noGrp="1"/>
          </p:cNvSpPr>
          <p:nvPr>
            <p:ph type="ftr" sz="quarter" idx="11"/>
          </p:nvPr>
        </p:nvSpPr>
        <p:spPr/>
        <p:txBody>
          <a:bodyPr/>
          <a:lstStyle>
            <a:lvl1pPr>
              <a:defRPr/>
            </a:lvl1pPr>
          </a:lstStyle>
          <a:p>
            <a:endParaRPr lang="zh-TW" altLang="en-US"/>
          </a:p>
        </p:txBody>
      </p:sp>
      <p:sp>
        <p:nvSpPr>
          <p:cNvPr id="4" name="投影片編號版面配置區 5"/>
          <p:cNvSpPr>
            <a:spLocks noGrp="1"/>
          </p:cNvSpPr>
          <p:nvPr>
            <p:ph type="sldNum" sz="quarter" idx="12"/>
          </p:nvPr>
        </p:nvSpPr>
        <p:spPr/>
        <p:txBody>
          <a:bodyPr/>
          <a:lstStyle>
            <a:lvl1pPr>
              <a:defRPr/>
            </a:lvl1pPr>
          </a:lstStyle>
          <a:p>
            <a:fld id="{D0FF8F55-3CB6-476C-93C0-4C179DC7B0E4}"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fld id="{9849BDFE-C818-4469-AACD-81FABC945FA4}" type="datetimeFigureOut">
              <a:rPr lang="zh-TW" altLang="en-US" smtClean="0"/>
              <a:t>2014/4/1</a:t>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D0FF8F55-3CB6-476C-93C0-4C179DC7B0E4}"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fld id="{9849BDFE-C818-4469-AACD-81FABC945FA4}" type="datetimeFigureOut">
              <a:rPr lang="zh-TW" altLang="en-US" smtClean="0"/>
              <a:t>2014/4/1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fld id="{D0FF8F55-3CB6-476C-93C0-4C179DC7B0E4}"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pitchFamily="18" charset="-120"/>
        </a:defRPr>
      </a:lvl2pPr>
      <a:lvl3pPr algn="ctr" rtl="0" eaLnBrk="1" fontAlgn="base" hangingPunct="1">
        <a:spcBef>
          <a:spcPct val="0"/>
        </a:spcBef>
        <a:spcAft>
          <a:spcPct val="0"/>
        </a:spcAft>
        <a:defRPr sz="4400">
          <a:solidFill>
            <a:schemeClr val="tx1"/>
          </a:solidFill>
          <a:latin typeface="Calibri" pitchFamily="34" charset="0"/>
          <a:ea typeface="新細明體" pitchFamily="18" charset="-120"/>
        </a:defRPr>
      </a:lvl3pPr>
      <a:lvl4pPr algn="ctr" rtl="0" eaLnBrk="1" fontAlgn="base" hangingPunct="1">
        <a:spcBef>
          <a:spcPct val="0"/>
        </a:spcBef>
        <a:spcAft>
          <a:spcPct val="0"/>
        </a:spcAft>
        <a:defRPr sz="4400">
          <a:solidFill>
            <a:schemeClr val="tx1"/>
          </a:solidFill>
          <a:latin typeface="Calibri" pitchFamily="34" charset="0"/>
          <a:ea typeface="新細明體" pitchFamily="18" charset="-120"/>
        </a:defRPr>
      </a:lvl4pPr>
      <a:lvl5pPr algn="ctr" rtl="0" eaLnBrk="1" fontAlgn="base" hangingPunct="1">
        <a:spcBef>
          <a:spcPct val="0"/>
        </a:spcBef>
        <a:spcAft>
          <a:spcPct val="0"/>
        </a:spcAft>
        <a:defRPr sz="4400">
          <a:solidFill>
            <a:schemeClr val="tx1"/>
          </a:solidFill>
          <a:latin typeface="Calibri" pitchFamily="34" charset="0"/>
          <a:ea typeface="新細明體" pitchFamily="18"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pitchFamily="18"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pitchFamily="18"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pitchFamily="18"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notesSlide" Target="../notesSlides/notesSlide8.xml"/><Relationship Id="rId7"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21.png"/><Relationship Id="rId3" Type="http://schemas.openxmlformats.org/officeDocument/2006/relationships/notesSlide" Target="../notesSlides/notesSlide10.xml"/><Relationship Id="rId34" Type="http://schemas.openxmlformats.org/officeDocument/2006/relationships/oleObject" Target="../embeddings/oleObject3.bin"/><Relationship Id="rId17" Type="http://schemas.openxmlformats.org/officeDocument/2006/relationships/image" Target="../media/image35.png"/><Relationship Id="rId25" Type="http://schemas.openxmlformats.org/officeDocument/2006/relationships/image" Target="../media/image39.png"/><Relationship Id="rId33" Type="http://schemas.openxmlformats.org/officeDocument/2006/relationships/image" Target="../media/image30.png"/><Relationship Id="rId2" Type="http://schemas.openxmlformats.org/officeDocument/2006/relationships/slideLayout" Target="../slideLayouts/slideLayout2.xml"/><Relationship Id="rId16" Type="http://schemas.openxmlformats.org/officeDocument/2006/relationships/image" Target="../media/image34.png"/><Relationship Id="rId29" Type="http://schemas.openxmlformats.org/officeDocument/2006/relationships/image" Target="../media/image15.wmf"/><Relationship Id="rId1" Type="http://schemas.openxmlformats.org/officeDocument/2006/relationships/vmlDrawing" Target="../drawings/vmlDrawing2.vml"/><Relationship Id="rId11" Type="http://schemas.openxmlformats.org/officeDocument/2006/relationships/image" Target="../media/image29.png"/><Relationship Id="rId32" Type="http://schemas.openxmlformats.org/officeDocument/2006/relationships/image" Target="../media/image24.png"/><Relationship Id="rId24" Type="http://schemas.openxmlformats.org/officeDocument/2006/relationships/image" Target="../media/image38.png"/><Relationship Id="rId37" Type="http://schemas.openxmlformats.org/officeDocument/2006/relationships/image" Target="../media/image16.wmf"/><Relationship Id="rId5" Type="http://schemas.openxmlformats.org/officeDocument/2006/relationships/image" Target="../media/image25.png"/><Relationship Id="rId15" Type="http://schemas.openxmlformats.org/officeDocument/2006/relationships/image" Target="../media/image33.png"/><Relationship Id="rId28" Type="http://schemas.openxmlformats.org/officeDocument/2006/relationships/oleObject" Target="../embeddings/oleObject2.bin"/><Relationship Id="rId36" Type="http://schemas.openxmlformats.org/officeDocument/2006/relationships/oleObject" Target="../embeddings/oleObject30.bin"/><Relationship Id="rId10" Type="http://schemas.openxmlformats.org/officeDocument/2006/relationships/image" Target="../media/image28.png"/><Relationship Id="rId31" Type="http://schemas.openxmlformats.org/officeDocument/2006/relationships/image" Target="../media/image15.wmf"/><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20.png"/><Relationship Id="rId27" Type="http://schemas.openxmlformats.org/officeDocument/2006/relationships/image" Target="../media/image23.png"/><Relationship Id="rId30" Type="http://schemas.openxmlformats.org/officeDocument/2006/relationships/oleObject" Target="../embeddings/oleObject20.bin"/><Relationship Id="rId35" Type="http://schemas.openxmlformats.org/officeDocument/2006/relationships/image" Target="../media/image16.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1.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20.png"/><Relationship Id="rId4" Type="http://schemas.openxmlformats.org/officeDocument/2006/relationships/image" Target="../media/image200.png"/></Relationships>
</file>

<file path=ppt/slides/_rels/slide1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1.png"/><Relationship Id="rId5" Type="http://schemas.openxmlformats.org/officeDocument/2006/relationships/image" Target="../media/image31.png"/><Relationship Id="rId4" Type="http://schemas.openxmlformats.org/officeDocument/2006/relationships/image" Target="../media/image3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7" Type="http://schemas.openxmlformats.org/officeDocument/2006/relationships/image" Target="../media/image36.png"/><Relationship Id="rId12" Type="http://schemas.openxmlformats.org/officeDocument/2006/relationships/image" Target="../media/image32.pn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2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02.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53.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401.png"/><Relationship Id="rId7"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450.png"/><Relationship Id="rId4" Type="http://schemas.openxmlformats.org/officeDocument/2006/relationships/image" Target="../media/image400.png"/><Relationship Id="rId9"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9.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1.jpg"/><Relationship Id="rId7"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Current Density Aware Power Switch Placement Algorithm</a:t>
            </a:r>
            <a:br>
              <a:rPr lang="en-US" altLang="zh-TW" dirty="0"/>
            </a:br>
            <a:r>
              <a:rPr lang="en-US" altLang="zh-TW" dirty="0"/>
              <a:t>for Power Gating Designs</a:t>
            </a:r>
            <a:endParaRPr lang="zh-TW" altLang="en-US" dirty="0"/>
          </a:p>
        </p:txBody>
      </p:sp>
      <p:sp>
        <p:nvSpPr>
          <p:cNvPr id="3" name="副標題 2"/>
          <p:cNvSpPr>
            <a:spLocks noGrp="1"/>
          </p:cNvSpPr>
          <p:nvPr>
            <p:ph type="subTitle" idx="1"/>
          </p:nvPr>
        </p:nvSpPr>
        <p:spPr>
          <a:xfrm>
            <a:off x="323528" y="3645024"/>
            <a:ext cx="5184576" cy="1440160"/>
          </a:xfrm>
        </p:spPr>
        <p:txBody>
          <a:bodyPr/>
          <a:lstStyle/>
          <a:p>
            <a:r>
              <a:rPr lang="en-US" altLang="zh-TW" dirty="0"/>
              <a:t>Speaker: </a:t>
            </a:r>
            <a:r>
              <a:rPr lang="en-US" altLang="zh-TW" dirty="0" err="1"/>
              <a:t>Zong</a:t>
            </a:r>
            <a:r>
              <a:rPr lang="en-US" altLang="zh-TW" dirty="0"/>
              <a:t>-Wei </a:t>
            </a:r>
            <a:r>
              <a:rPr lang="en-US" altLang="zh-TW" dirty="0" err="1"/>
              <a:t>Syu</a:t>
            </a:r>
            <a:endParaRPr lang="en-US" altLang="zh-TW" dirty="0"/>
          </a:p>
          <a:p>
            <a:r>
              <a:rPr lang="en-US" altLang="zh-TW" dirty="0" smtClean="0">
                <a:latin typeface="Arial" charset="0"/>
                <a:cs typeface="Arial" charset="0"/>
              </a:rPr>
              <a:t>Dep. of EE, National Cheng Kung University</a:t>
            </a:r>
            <a:endParaRPr lang="en-US" altLang="zh-TW" dirty="0">
              <a:latin typeface="Arial" charset="0"/>
              <a:cs typeface="Arial" charset="0"/>
            </a:endParaRPr>
          </a:p>
          <a:p>
            <a:r>
              <a:rPr lang="en-US" altLang="zh-TW" dirty="0"/>
              <a:t>Date: </a:t>
            </a:r>
            <a:r>
              <a:rPr lang="en-US" altLang="zh-TW" dirty="0" smtClean="0"/>
              <a:t>2014/04/01</a:t>
            </a:r>
            <a:endParaRPr lang="zh-TW" altLang="en-US" dirty="0"/>
          </a:p>
          <a:p>
            <a:endParaRPr lang="zh-TW" altLang="en-US" dirty="0"/>
          </a:p>
        </p:txBody>
      </p:sp>
    </p:spTree>
    <p:extLst>
      <p:ext uri="{BB962C8B-B14F-4D97-AF65-F5344CB8AC3E}">
        <p14:creationId xmlns:p14="http://schemas.microsoft.com/office/powerpoint/2010/main" val="142248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sz="1900" dirty="0"/>
              <a:t>Introduction</a:t>
            </a:r>
          </a:p>
          <a:p>
            <a:r>
              <a:rPr lang="en-US" altLang="zh-TW" sz="1900" dirty="0"/>
              <a:t>Preliminaries </a:t>
            </a:r>
            <a:endParaRPr lang="en-US" altLang="zh-TW" sz="1900" dirty="0" smtClean="0"/>
          </a:p>
          <a:p>
            <a:r>
              <a:rPr lang="en-US" altLang="zh-TW" sz="1900" dirty="0" smtClean="0">
                <a:solidFill>
                  <a:srgbClr val="FF0000"/>
                </a:solidFill>
              </a:rPr>
              <a:t>Problem </a:t>
            </a:r>
            <a:r>
              <a:rPr lang="en-US" altLang="zh-TW" sz="1900" dirty="0">
                <a:solidFill>
                  <a:srgbClr val="FF0000"/>
                </a:solidFill>
              </a:rPr>
              <a:t>Formulation</a:t>
            </a:r>
          </a:p>
          <a:p>
            <a:r>
              <a:rPr lang="en-US" altLang="zh-TW" sz="1900" dirty="0"/>
              <a:t>Partition Based Placement Algorithm</a:t>
            </a:r>
          </a:p>
          <a:p>
            <a:pPr lvl="1"/>
            <a:r>
              <a:rPr lang="en-US" altLang="zh-TW" sz="1900" dirty="0"/>
              <a:t>Simplify Model</a:t>
            </a:r>
          </a:p>
          <a:p>
            <a:pPr lvl="1"/>
            <a:r>
              <a:rPr lang="en-US" altLang="zh-TW" sz="1900" dirty="0"/>
              <a:t>Partition and </a:t>
            </a:r>
            <a:r>
              <a:rPr lang="en-US" altLang="zh-TW" sz="1800" dirty="0"/>
              <a:t>Select</a:t>
            </a:r>
            <a:r>
              <a:rPr lang="en-US" altLang="zh-TW" sz="1900" dirty="0"/>
              <a:t> Power </a:t>
            </a:r>
            <a:r>
              <a:rPr lang="en-US" altLang="zh-TW" sz="1900" dirty="0" smtClean="0"/>
              <a:t>Switches</a:t>
            </a:r>
          </a:p>
          <a:p>
            <a:pPr lvl="1"/>
            <a:r>
              <a:rPr lang="en-US" altLang="zh-TW" sz="1900" dirty="0"/>
              <a:t>Placement of Power </a:t>
            </a:r>
            <a:r>
              <a:rPr lang="en-US" altLang="zh-TW" sz="1900" dirty="0" smtClean="0"/>
              <a:t>Switches</a:t>
            </a:r>
            <a:endParaRPr lang="en-US" altLang="zh-TW" sz="1900" dirty="0"/>
          </a:p>
          <a:p>
            <a:r>
              <a:rPr lang="en-US" altLang="zh-TW" sz="1900" dirty="0"/>
              <a:t>Framework of Our Methodology </a:t>
            </a:r>
            <a:endParaRPr lang="en-US" altLang="zh-TW" sz="1900" dirty="0" smtClean="0"/>
          </a:p>
          <a:p>
            <a:r>
              <a:rPr lang="en-US" altLang="zh-TW" sz="1900" dirty="0" smtClean="0"/>
              <a:t>Experimental </a:t>
            </a:r>
            <a:r>
              <a:rPr lang="en-US" altLang="zh-TW" sz="1900" dirty="0"/>
              <a:t>Results</a:t>
            </a:r>
          </a:p>
          <a:p>
            <a:r>
              <a:rPr lang="en-US" altLang="zh-TW" sz="1900" dirty="0"/>
              <a:t>Conclusion</a:t>
            </a:r>
          </a:p>
          <a:p>
            <a:pPr marL="0" indent="0">
              <a:buNone/>
            </a:pPr>
            <a:endParaRPr lang="zh-TW" altLang="en-US" dirty="0"/>
          </a:p>
        </p:txBody>
      </p:sp>
      <p:sp>
        <p:nvSpPr>
          <p:cNvPr id="3" name="標題 2"/>
          <p:cNvSpPr>
            <a:spLocks noGrp="1"/>
          </p:cNvSpPr>
          <p:nvPr>
            <p:ph type="title"/>
          </p:nvPr>
        </p:nvSpPr>
        <p:spPr/>
        <p:txBody>
          <a:bodyPr>
            <a:normAutofit/>
          </a:bodyPr>
          <a:lstStyle/>
          <a:p>
            <a:r>
              <a:rPr lang="en-US" altLang="zh-TW" sz="2900" dirty="0">
                <a:latin typeface="Lucida Calligraphy" panose="03010101010101010101" pitchFamily="66" charset="0"/>
              </a:rPr>
              <a:t>Outline</a:t>
            </a:r>
            <a:endParaRPr lang="zh-TW" altLang="en-US" sz="2900" dirty="0"/>
          </a:p>
        </p:txBody>
      </p:sp>
    </p:spTree>
    <p:extLst>
      <p:ext uri="{BB962C8B-B14F-4D97-AF65-F5344CB8AC3E}">
        <p14:creationId xmlns:p14="http://schemas.microsoft.com/office/powerpoint/2010/main" val="2379952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a:latin typeface="Lucida Calligraphy" panose="03010101010101010101" pitchFamily="66" charset="0"/>
              </a:rPr>
              <a:t>Problem Formulation</a:t>
            </a:r>
            <a:endParaRPr lang="zh-TW" altLang="en-US" dirty="0">
              <a:latin typeface="Lucida Calligraphy" panose="03010101010101010101" pitchFamily="66" charset="0"/>
            </a:endParaRPr>
          </a:p>
        </p:txBody>
      </p:sp>
      <mc:AlternateContent xmlns:mc="http://schemas.openxmlformats.org/markup-compatibility/2006" xmlns:a14="http://schemas.microsoft.com/office/drawing/2010/main">
        <mc:Choice Requires="a14">
          <p:sp>
            <p:nvSpPr>
              <p:cNvPr id="5" name="內容版面配置區 4"/>
              <p:cNvSpPr>
                <a:spLocks noGrp="1"/>
              </p:cNvSpPr>
              <p:nvPr>
                <p:ph idx="1"/>
              </p:nvPr>
            </p:nvSpPr>
            <p:spPr/>
            <p:txBody>
              <a:bodyPr/>
              <a:lstStyle/>
              <a:p>
                <a:r>
                  <a:rPr lang="en-US" altLang="zh-TW" dirty="0" smtClean="0"/>
                  <a:t>Input</a:t>
                </a:r>
              </a:p>
              <a:p>
                <a:pPr lvl="1"/>
                <a:r>
                  <a:rPr lang="en-US" altLang="zh-TW" dirty="0" smtClean="0"/>
                  <a:t>A layout that cells are placed and </a:t>
                </a:r>
                <a:r>
                  <a:rPr lang="en-US" altLang="zh-TW" dirty="0" err="1" smtClean="0"/>
                  <a:t>powerplanning</a:t>
                </a:r>
                <a:r>
                  <a:rPr lang="en-US" altLang="zh-TW" dirty="0" smtClean="0"/>
                  <a:t> is completed</a:t>
                </a:r>
              </a:p>
              <a:p>
                <a:pPr lvl="1"/>
                <a:r>
                  <a:rPr lang="en-US" altLang="zh-TW" dirty="0" smtClean="0"/>
                  <a:t>Power </a:t>
                </a:r>
                <a:r>
                  <a:rPr lang="en-US" altLang="zh-TW" dirty="0"/>
                  <a:t>switch library </a:t>
                </a:r>
                <a:r>
                  <a:rPr lang="en-US" altLang="zh-TW" i="1" dirty="0"/>
                  <a:t>L</a:t>
                </a:r>
                <a:r>
                  <a:rPr lang="en-US" altLang="zh-TW" dirty="0"/>
                  <a:t> which contains </a:t>
                </a:r>
                <a:r>
                  <a:rPr lang="en-US" altLang="zh-TW" i="1" dirty="0"/>
                  <a:t>P</a:t>
                </a:r>
                <a:r>
                  <a:rPr lang="en-US" altLang="zh-TW" dirty="0"/>
                  <a:t> </a:t>
                </a:r>
                <a:r>
                  <a:rPr lang="en-US" altLang="zh-TW" dirty="0" smtClean="0"/>
                  <a:t> types </a:t>
                </a:r>
                <a:r>
                  <a:rPr lang="en-US" altLang="zh-TW" dirty="0"/>
                  <a:t>of power switches </a:t>
                </a:r>
                <a:endParaRPr lang="en-US" altLang="zh-TW" dirty="0" smtClean="0"/>
              </a:p>
              <a:p>
                <a:pPr lvl="2"/>
                <a14:m>
                  <m:oMath xmlns:m="http://schemas.openxmlformats.org/officeDocument/2006/math">
                    <m:r>
                      <a:rPr lang="en-US" altLang="zh-TW" i="1" dirty="0" smtClean="0">
                        <a:latin typeface="Cambria Math" panose="02040503050406030204" pitchFamily="18" charset="0"/>
                      </a:rPr>
                      <m:t>𝐿</m:t>
                    </m:r>
                  </m:oMath>
                </a14:m>
                <a:r>
                  <a:rPr lang="en-US" altLang="zh-TW" i="1" dirty="0"/>
                  <a:t> </a:t>
                </a:r>
                <a:r>
                  <a:rPr lang="en-US" altLang="zh-TW" dirty="0"/>
                  <a:t>= </a:t>
                </a:r>
                <a:r>
                  <a:rPr lang="en-US" altLang="zh-TW" dirty="0" smtClean="0"/>
                  <a:t>{</a:t>
                </a:r>
                <a14:m>
                  <m:oMath xmlns:m="http://schemas.openxmlformats.org/officeDocument/2006/math">
                    <m:r>
                      <a:rPr lang="en-US" altLang="zh-TW" i="1" dirty="0" smtClean="0">
                        <a:latin typeface="Cambria Math" panose="02040503050406030204" pitchFamily="18" charset="0"/>
                      </a:rPr>
                      <m:t>𝑠</m:t>
                    </m:r>
                    <m:r>
                      <a:rPr lang="en-US" altLang="zh-TW" i="1" baseline="-25000" dirty="0" smtClean="0">
                        <a:latin typeface="Cambria Math" panose="02040503050406030204" pitchFamily="18" charset="0"/>
                      </a:rPr>
                      <m:t>1</m:t>
                    </m:r>
                    <m:r>
                      <a:rPr lang="en-US" altLang="zh-TW" i="1" dirty="0">
                        <a:latin typeface="Cambria Math" panose="02040503050406030204" pitchFamily="18" charset="0"/>
                      </a:rPr>
                      <m:t>, </m:t>
                    </m:r>
                    <m:r>
                      <a:rPr lang="en-US" altLang="zh-TW" i="1" dirty="0" smtClean="0">
                        <a:latin typeface="Cambria Math" panose="02040503050406030204" pitchFamily="18" charset="0"/>
                      </a:rPr>
                      <m:t>𝑠</m:t>
                    </m:r>
                    <m:r>
                      <a:rPr lang="en-US" altLang="zh-TW" i="1" baseline="-25000" dirty="0" smtClean="0">
                        <a:latin typeface="Cambria Math" panose="02040503050406030204" pitchFamily="18" charset="0"/>
                      </a:rPr>
                      <m:t>2</m:t>
                    </m:r>
                    <m:r>
                      <a:rPr lang="en-US" altLang="zh-TW" i="1" dirty="0">
                        <a:latin typeface="Cambria Math" panose="02040503050406030204" pitchFamily="18" charset="0"/>
                      </a:rPr>
                      <m:t>, </m:t>
                    </m:r>
                    <m:r>
                      <a:rPr lang="en-US" altLang="zh-TW" i="1" dirty="0" smtClean="0">
                        <a:latin typeface="Cambria Math" panose="02040503050406030204" pitchFamily="18" charset="0"/>
                      </a:rPr>
                      <m:t>𝑠</m:t>
                    </m:r>
                    <m:r>
                      <a:rPr lang="en-US" altLang="zh-TW" i="1" baseline="-25000" dirty="0" smtClean="0">
                        <a:latin typeface="Cambria Math" panose="02040503050406030204" pitchFamily="18" charset="0"/>
                      </a:rPr>
                      <m:t>3</m:t>
                    </m:r>
                    <m:r>
                      <a:rPr lang="en-US" altLang="zh-TW" i="1" dirty="0">
                        <a:latin typeface="Cambria Math" panose="02040503050406030204" pitchFamily="18" charset="0"/>
                      </a:rPr>
                      <m:t>,…, </m:t>
                    </m:r>
                    <m:r>
                      <a:rPr lang="en-US" altLang="zh-TW" i="1" dirty="0" err="1" smtClean="0">
                        <a:latin typeface="Cambria Math" panose="02040503050406030204" pitchFamily="18" charset="0"/>
                      </a:rPr>
                      <m:t>𝑠</m:t>
                    </m:r>
                    <m:r>
                      <a:rPr lang="en-US" altLang="zh-TW" i="1" baseline="-25000" dirty="0" err="1" smtClean="0">
                        <a:latin typeface="Cambria Math" panose="02040503050406030204" pitchFamily="18" charset="0"/>
                      </a:rPr>
                      <m:t>𝑝</m:t>
                    </m:r>
                    <m:r>
                      <a:rPr lang="en-US" altLang="zh-TW" i="1" baseline="-25000" dirty="0" smtClean="0">
                        <a:latin typeface="Cambria Math" panose="02040503050406030204" pitchFamily="18" charset="0"/>
                      </a:rPr>
                      <m:t> </m:t>
                    </m:r>
                  </m:oMath>
                </a14:m>
                <a:r>
                  <a:rPr lang="en-US" altLang="zh-TW" dirty="0" smtClean="0"/>
                  <a:t>}, where </a:t>
                </a:r>
                <a:r>
                  <a:rPr lang="en-US" altLang="zh-TW" i="1" dirty="0" err="1" smtClean="0"/>
                  <a:t>a</a:t>
                </a:r>
                <a:r>
                  <a:rPr lang="en-US" altLang="zh-TW" i="1" baseline="-25000" dirty="0" err="1" smtClean="0"/>
                  <a:t>i</a:t>
                </a:r>
                <a:r>
                  <a:rPr lang="en-US" altLang="zh-TW" dirty="0" smtClean="0"/>
                  <a:t>  and </a:t>
                </a:r>
                <a:r>
                  <a:rPr lang="en-US" altLang="zh-TW" i="1" dirty="0" err="1" smtClean="0"/>
                  <a:t>r</a:t>
                </a:r>
                <a:r>
                  <a:rPr lang="en-US" altLang="zh-TW" i="1" baseline="-25000" dirty="0" err="1" smtClean="0"/>
                  <a:t>i</a:t>
                </a:r>
                <a:r>
                  <a:rPr lang="en-US" altLang="zh-TW" dirty="0" smtClean="0"/>
                  <a:t> </a:t>
                </a:r>
                <a:r>
                  <a:rPr lang="en-US" altLang="zh-TW" dirty="0"/>
                  <a:t> </a:t>
                </a:r>
                <a:r>
                  <a:rPr lang="en-US" altLang="zh-TW" dirty="0" smtClean="0"/>
                  <a:t>represent </a:t>
                </a:r>
                <a:r>
                  <a:rPr lang="en-US" altLang="zh-TW" dirty="0"/>
                  <a:t>the area and the equivalent resistance of </a:t>
                </a:r>
                <a:r>
                  <a:rPr lang="en-US" altLang="zh-TW" i="1" dirty="0" err="1" smtClean="0"/>
                  <a:t>s</a:t>
                </a:r>
                <a:r>
                  <a:rPr lang="en-US" altLang="zh-TW" i="1" baseline="-25000" dirty="0" err="1" smtClean="0"/>
                  <a:t>i</a:t>
                </a:r>
                <a:r>
                  <a:rPr lang="en-US" altLang="zh-TW" i="1" baseline="-25000" dirty="0" smtClean="0"/>
                  <a:t> </a:t>
                </a:r>
                <a:r>
                  <a:rPr lang="en-US" altLang="zh-TW" i="1" dirty="0" smtClean="0"/>
                  <a:t>,</a:t>
                </a:r>
                <a:r>
                  <a:rPr lang="en-US" altLang="zh-TW" dirty="0" smtClean="0"/>
                  <a:t> respectively</a:t>
                </a:r>
                <a:r>
                  <a:rPr lang="en-US" altLang="zh-TW" dirty="0"/>
                  <a:t>.</a:t>
                </a:r>
                <a:endParaRPr lang="en-US" altLang="zh-TW" dirty="0" smtClean="0"/>
              </a:p>
              <a:p>
                <a:r>
                  <a:rPr lang="en-US" altLang="zh-TW" dirty="0" smtClean="0"/>
                  <a:t>Output</a:t>
                </a:r>
              </a:p>
              <a:p>
                <a:pPr lvl="1"/>
                <a:r>
                  <a:rPr lang="en-US" altLang="zh-TW" dirty="0"/>
                  <a:t>S</a:t>
                </a:r>
                <a:r>
                  <a:rPr lang="en-US" altLang="zh-TW" dirty="0" smtClean="0"/>
                  <a:t>elect </a:t>
                </a:r>
                <a:r>
                  <a:rPr lang="en-US" altLang="zh-TW" dirty="0"/>
                  <a:t>power switches </a:t>
                </a:r>
                <a:r>
                  <a:rPr lang="en-US" altLang="zh-TW" dirty="0" smtClean="0"/>
                  <a:t>from </a:t>
                </a:r>
                <a:r>
                  <a:rPr lang="en-US" altLang="zh-TW" i="1" dirty="0"/>
                  <a:t>L</a:t>
                </a:r>
                <a:r>
                  <a:rPr lang="en-US" altLang="zh-TW" dirty="0"/>
                  <a:t> with </a:t>
                </a:r>
                <a:r>
                  <a:rPr lang="en-US" altLang="zh-TW" dirty="0">
                    <a:solidFill>
                      <a:srgbClr val="FF0000"/>
                    </a:solidFill>
                  </a:rPr>
                  <a:t>appropriate sizes and place </a:t>
                </a:r>
                <a:r>
                  <a:rPr lang="en-US" altLang="zh-TW" dirty="0"/>
                  <a:t>them </a:t>
                </a:r>
                <a:r>
                  <a:rPr lang="en-US" altLang="zh-TW" dirty="0">
                    <a:solidFill>
                      <a:srgbClr val="FF0000"/>
                    </a:solidFill>
                  </a:rPr>
                  <a:t>at legal locations </a:t>
                </a:r>
                <a:r>
                  <a:rPr lang="en-US" altLang="zh-TW" dirty="0"/>
                  <a:t>without any overlap</a:t>
                </a:r>
                <a:r>
                  <a:rPr lang="en-US" altLang="zh-TW" dirty="0" smtClean="0"/>
                  <a:t>.</a:t>
                </a:r>
              </a:p>
              <a:p>
                <a:r>
                  <a:rPr lang="en-US" altLang="zh-TW" dirty="0"/>
                  <a:t>Objective</a:t>
                </a:r>
              </a:p>
              <a:p>
                <a:pPr lvl="1"/>
                <a:r>
                  <a:rPr lang="en-US" altLang="zh-TW" dirty="0"/>
                  <a:t>The target is to </a:t>
                </a:r>
                <a:r>
                  <a:rPr lang="en-US" altLang="zh-TW" dirty="0">
                    <a:solidFill>
                      <a:srgbClr val="FF0000"/>
                    </a:solidFill>
                  </a:rPr>
                  <a:t>minimize the total area of inserted power switches under a given IR-drop constraint</a:t>
                </a:r>
                <a:r>
                  <a:rPr lang="en-US" altLang="zh-TW" dirty="0"/>
                  <a:t> as follows:</a:t>
                </a:r>
              </a:p>
              <a:p>
                <a:pPr marL="457200" lvl="1" indent="0">
                  <a:buNone/>
                </a:pPr>
                <a:r>
                  <a:rPr lang="en-US" altLang="zh-TW" dirty="0"/>
                  <a: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a:rPr>
                          <m:t>               </m:t>
                        </m:r>
                        <m:r>
                          <a:rPr lang="en-US" altLang="zh-TW" i="1">
                            <a:latin typeface="Cambria Math" panose="02040503050406030204" pitchFamily="18" charset="0"/>
                          </a:rPr>
                          <m:t>𝑉𝐷𝐷</m:t>
                        </m:r>
                      </m:e>
                      <m:sub>
                        <m:r>
                          <a:rPr lang="en-US" altLang="zh-TW" i="1">
                            <a:latin typeface="Cambria Math" panose="02040503050406030204" pitchFamily="18" charset="0"/>
                          </a:rPr>
                          <m:t>𝑡</m:t>
                        </m:r>
                      </m:sub>
                    </m:sSub>
                    <m:r>
                      <a:rPr lang="en-US" altLang="zh-TW" i="1">
                        <a:latin typeface="Cambria Math" panose="02040503050406030204" pitchFamily="18" charset="0"/>
                      </a:rPr>
                      <m:t>=</m:t>
                    </m:r>
                    <m:d>
                      <m:dPr>
                        <m:ctrlPr>
                          <a:rPr lang="en-US" altLang="zh-TW" i="1">
                            <a:latin typeface="Cambria Math" panose="02040503050406030204" pitchFamily="18" charset="0"/>
                          </a:rPr>
                        </m:ctrlPr>
                      </m:dPr>
                      <m:e>
                        <m:r>
                          <a:rPr lang="en-US" altLang="zh-TW" i="1">
                            <a:latin typeface="Cambria Math" panose="02040503050406030204" pitchFamily="18" charset="0"/>
                          </a:rPr>
                          <m:t>𝑉𝐷𝐷</m:t>
                        </m:r>
                        <m:r>
                          <a:rPr lang="en-US" altLang="zh-TW" i="1">
                            <a:latin typeface="Cambria Math" panose="02040503050406030204" pitchFamily="18" charset="0"/>
                          </a:rPr>
                          <m:t> × </m:t>
                        </m:r>
                        <m:r>
                          <a:rPr lang="zh-TW" altLang="en-US" i="1">
                            <a:latin typeface="Cambria Math" panose="02040503050406030204" pitchFamily="18" charset="0"/>
                            <a:ea typeface="Cambria Math" panose="02040503050406030204" pitchFamily="18" charset="0"/>
                          </a:rPr>
                          <m:t>𝛼</m:t>
                        </m:r>
                        <m:r>
                          <a:rPr lang="en-US" altLang="zh-TW" i="1">
                            <a:latin typeface="Cambria Math" panose="02040503050406030204" pitchFamily="18" charset="0"/>
                            <a:ea typeface="Cambria Math" panose="02040503050406030204" pitchFamily="18" charset="0"/>
                          </a:rPr>
                          <m:t>%</m:t>
                        </m:r>
                      </m:e>
                    </m:d>
                  </m:oMath>
                </a14:m>
                <a:endParaRPr lang="en-US" altLang="zh-TW" dirty="0">
                  <a:ea typeface="Cambria Math" panose="02040503050406030204" pitchFamily="18" charset="0"/>
                </a:endParaRPr>
              </a:p>
              <a:p>
                <a:pPr lvl="2"/>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𝑉𝐷𝐷</m:t>
                        </m:r>
                      </m:e>
                      <m:sub>
                        <m:r>
                          <a:rPr lang="en-US" altLang="zh-TW" i="1">
                            <a:latin typeface="Cambria Math" panose="02040503050406030204" pitchFamily="18" charset="0"/>
                          </a:rPr>
                          <m:t>𝑡</m:t>
                        </m:r>
                      </m:sub>
                    </m:sSub>
                  </m:oMath>
                </a14:m>
                <a:r>
                  <a:rPr lang="en-US" altLang="zh-TW" dirty="0"/>
                  <a:t> : tolerable voltage drop value</a:t>
                </a:r>
              </a:p>
              <a:p>
                <a:pPr lvl="2"/>
                <a14:m>
                  <m:oMath xmlns:m="http://schemas.openxmlformats.org/officeDocument/2006/math">
                    <m:r>
                      <a:rPr lang="en-US" altLang="zh-TW" i="1">
                        <a:latin typeface="Cambria Math" panose="02040503050406030204" pitchFamily="18" charset="0"/>
                      </a:rPr>
                      <m:t>𝑉𝐷𝐷</m:t>
                    </m:r>
                  </m:oMath>
                </a14:m>
                <a:r>
                  <a:rPr lang="en-US" altLang="zh-TW" dirty="0"/>
                  <a:t> : ideal supply voltage value</a:t>
                </a:r>
              </a:p>
              <a:p>
                <a:pPr lvl="2"/>
                <a14:m>
                  <m:oMath xmlns:m="http://schemas.openxmlformats.org/officeDocument/2006/math">
                    <m:r>
                      <a:rPr lang="zh-TW" altLang="en-US" i="1">
                        <a:latin typeface="Cambria Math" panose="02040503050406030204" pitchFamily="18" charset="0"/>
                        <a:ea typeface="Cambria Math" panose="02040503050406030204" pitchFamily="18" charset="0"/>
                      </a:rPr>
                      <m:t>𝛼</m:t>
                    </m:r>
                  </m:oMath>
                </a14:m>
                <a:r>
                  <a:rPr lang="en-US" altLang="zh-TW" dirty="0"/>
                  <a:t> : user specified parameter</a:t>
                </a:r>
              </a:p>
              <a:p>
                <a:pPr lvl="1"/>
                <a:endParaRPr lang="zh-TW" altLang="en-US" dirty="0"/>
              </a:p>
            </p:txBody>
          </p:sp>
        </mc:Choice>
        <mc:Fallback xmlns="">
          <p:sp>
            <p:nvSpPr>
              <p:cNvPr id="5" name="內容版面配置區 4"/>
              <p:cNvSpPr>
                <a:spLocks noGrp="1" noRot="1" noChangeAspect="1" noMove="1" noResize="1" noEditPoints="1" noAdjustHandles="1" noChangeArrowheads="1" noChangeShapeType="1" noTextEdit="1"/>
              </p:cNvSpPr>
              <p:nvPr>
                <p:ph idx="1"/>
              </p:nvPr>
            </p:nvSpPr>
            <p:spPr>
              <a:blipFill rotWithShape="0">
                <a:blip r:embed="rId3"/>
                <a:stretch>
                  <a:fillRect t="-818" b="-467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0771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sz="1900" dirty="0"/>
              <a:t>Introduction</a:t>
            </a:r>
          </a:p>
          <a:p>
            <a:r>
              <a:rPr lang="en-US" altLang="zh-TW" sz="1900" dirty="0"/>
              <a:t>Preliminaries </a:t>
            </a:r>
            <a:endParaRPr lang="en-US" altLang="zh-TW" sz="1900" dirty="0" smtClean="0"/>
          </a:p>
          <a:p>
            <a:r>
              <a:rPr lang="en-US" altLang="zh-TW" sz="1900" dirty="0" smtClean="0"/>
              <a:t>Problem </a:t>
            </a:r>
            <a:r>
              <a:rPr lang="en-US" altLang="zh-TW" sz="1900" dirty="0"/>
              <a:t>Formulation</a:t>
            </a:r>
          </a:p>
          <a:p>
            <a:r>
              <a:rPr lang="en-US" altLang="zh-TW" sz="1900" dirty="0">
                <a:solidFill>
                  <a:srgbClr val="FF0000"/>
                </a:solidFill>
              </a:rPr>
              <a:t>Partition Based Placement Algorithm</a:t>
            </a:r>
          </a:p>
          <a:p>
            <a:pPr lvl="1"/>
            <a:r>
              <a:rPr lang="en-US" altLang="zh-TW" sz="1900" dirty="0"/>
              <a:t>Simplify Model</a:t>
            </a:r>
          </a:p>
          <a:p>
            <a:pPr lvl="1"/>
            <a:r>
              <a:rPr lang="en-US" altLang="zh-TW" sz="1900" dirty="0"/>
              <a:t>Partition and </a:t>
            </a:r>
            <a:r>
              <a:rPr lang="en-US" altLang="zh-TW" sz="1800" dirty="0"/>
              <a:t>Select</a:t>
            </a:r>
            <a:r>
              <a:rPr lang="en-US" altLang="zh-TW" sz="1900" dirty="0"/>
              <a:t> Power </a:t>
            </a:r>
            <a:r>
              <a:rPr lang="en-US" altLang="zh-TW" sz="1900" dirty="0" smtClean="0"/>
              <a:t>Switches</a:t>
            </a:r>
          </a:p>
          <a:p>
            <a:pPr lvl="1"/>
            <a:r>
              <a:rPr lang="en-US" altLang="zh-TW" sz="1900" dirty="0"/>
              <a:t>Placement of Power </a:t>
            </a:r>
            <a:r>
              <a:rPr lang="en-US" altLang="zh-TW" sz="1900" dirty="0" smtClean="0"/>
              <a:t>Switches</a:t>
            </a:r>
          </a:p>
          <a:p>
            <a:r>
              <a:rPr lang="en-US" altLang="zh-TW" sz="1900" dirty="0"/>
              <a:t>Framework of Our Methodology </a:t>
            </a:r>
            <a:endParaRPr lang="en-US" altLang="zh-TW" sz="1900" dirty="0" smtClean="0"/>
          </a:p>
          <a:p>
            <a:r>
              <a:rPr lang="en-US" altLang="zh-TW" sz="1900" dirty="0" smtClean="0"/>
              <a:t>Experimental </a:t>
            </a:r>
            <a:r>
              <a:rPr lang="en-US" altLang="zh-TW" sz="1900" dirty="0"/>
              <a:t>Results</a:t>
            </a:r>
          </a:p>
          <a:p>
            <a:r>
              <a:rPr lang="en-US" altLang="zh-TW" sz="1900" dirty="0"/>
              <a:t>Conclusion</a:t>
            </a:r>
          </a:p>
          <a:p>
            <a:pPr marL="0" indent="0">
              <a:buNone/>
            </a:pPr>
            <a:endParaRPr lang="zh-TW" altLang="en-US" dirty="0"/>
          </a:p>
        </p:txBody>
      </p:sp>
      <p:sp>
        <p:nvSpPr>
          <p:cNvPr id="3" name="標題 2"/>
          <p:cNvSpPr>
            <a:spLocks noGrp="1"/>
          </p:cNvSpPr>
          <p:nvPr>
            <p:ph type="title"/>
          </p:nvPr>
        </p:nvSpPr>
        <p:spPr/>
        <p:txBody>
          <a:bodyPr>
            <a:normAutofit/>
          </a:bodyPr>
          <a:lstStyle/>
          <a:p>
            <a:r>
              <a:rPr lang="en-US" altLang="zh-TW" sz="2900" dirty="0">
                <a:latin typeface="Lucida Calligraphy" panose="03010101010101010101" pitchFamily="66" charset="0"/>
              </a:rPr>
              <a:t>Outline</a:t>
            </a:r>
            <a:endParaRPr lang="zh-TW" altLang="en-US" sz="2900" dirty="0"/>
          </a:p>
        </p:txBody>
      </p:sp>
    </p:spTree>
    <p:extLst>
      <p:ext uri="{BB962C8B-B14F-4D97-AF65-F5344CB8AC3E}">
        <p14:creationId xmlns:p14="http://schemas.microsoft.com/office/powerpoint/2010/main" val="1613191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68021" y="3693293"/>
            <a:ext cx="8820480" cy="949846"/>
          </a:xfrm>
        </p:spPr>
        <p:txBody>
          <a:bodyPr/>
          <a:lstStyle/>
          <a:p>
            <a:pPr marL="914400" lvl="1" indent="-514350">
              <a:buFont typeface="+mj-lt"/>
              <a:buAutoNum type="arabicPeriod" startAt="3"/>
            </a:pPr>
            <a:r>
              <a:rPr lang="en-US" altLang="zh-TW" dirty="0" smtClean="0"/>
              <a:t>The equivalent resistance of power switches in a low power domain can be approximated by this model.</a:t>
            </a:r>
          </a:p>
          <a:p>
            <a:pPr lvl="1"/>
            <a:endParaRPr lang="en-US" altLang="zh-TW" dirty="0"/>
          </a:p>
          <a:p>
            <a:pPr lvl="1"/>
            <a:endParaRPr lang="en-US" altLang="zh-TW" dirty="0"/>
          </a:p>
          <a:p>
            <a:endParaRPr lang="en-US" altLang="zh-TW" dirty="0"/>
          </a:p>
          <a:p>
            <a:endParaRPr lang="en-US" altLang="zh-TW" dirty="0" smtClean="0"/>
          </a:p>
          <a:p>
            <a:endParaRPr lang="en-US" altLang="zh-TW" dirty="0"/>
          </a:p>
          <a:p>
            <a:endParaRPr lang="zh-TW" altLang="en-US" dirty="0"/>
          </a:p>
        </p:txBody>
      </p:sp>
      <p:sp>
        <p:nvSpPr>
          <p:cNvPr id="3" name="標題 2"/>
          <p:cNvSpPr>
            <a:spLocks noGrp="1"/>
          </p:cNvSpPr>
          <p:nvPr>
            <p:ph type="title"/>
          </p:nvPr>
        </p:nvSpPr>
        <p:spPr/>
        <p:txBody>
          <a:bodyPr>
            <a:normAutofit/>
          </a:bodyPr>
          <a:lstStyle/>
          <a:p>
            <a:r>
              <a:rPr lang="en-US" altLang="zh-TW" sz="2900" dirty="0" smtClean="0">
                <a:latin typeface="Lucida Calligraphy" panose="03010101010101010101" pitchFamily="66" charset="0"/>
              </a:rPr>
              <a:t>Simplified Model for Power Gating Designs</a:t>
            </a:r>
            <a:endParaRPr lang="zh-TW" altLang="en-US" sz="2900" dirty="0">
              <a:latin typeface="Lucida Calligraphy" panose="03010101010101010101" pitchFamily="66" charset="0"/>
            </a:endParaRPr>
          </a:p>
        </p:txBody>
      </p:sp>
      <p:grpSp>
        <p:nvGrpSpPr>
          <p:cNvPr id="11" name="群組 10"/>
          <p:cNvGrpSpPr/>
          <p:nvPr/>
        </p:nvGrpSpPr>
        <p:grpSpPr>
          <a:xfrm>
            <a:off x="251520" y="4581128"/>
            <a:ext cx="2582906" cy="1793514"/>
            <a:chOff x="2489875" y="3685160"/>
            <a:chExt cx="1684041" cy="1151802"/>
          </a:xfrm>
        </p:grpSpPr>
        <p:cxnSp>
          <p:nvCxnSpPr>
            <p:cNvPr id="12" name="直線接點 11"/>
            <p:cNvCxnSpPr/>
            <p:nvPr/>
          </p:nvCxnSpPr>
          <p:spPr>
            <a:xfrm>
              <a:off x="2625916" y="3955486"/>
              <a:ext cx="15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2625916" y="4549856"/>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2900656" y="3957319"/>
              <a:ext cx="0" cy="151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761948" y="4109913"/>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a:off x="2765024" y="4398428"/>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V="1">
              <a:off x="2763638" y="4114225"/>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2900656" y="4402273"/>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2684632" y="4114225"/>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3206620" y="3959553"/>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H="1">
              <a:off x="3075053" y="4102063"/>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3070228" y="4387289"/>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3070228" y="4099486"/>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3206620" y="4391617"/>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2990596" y="4103569"/>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3483744" y="3966373"/>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H="1">
              <a:off x="3343599" y="4106552"/>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H="1">
              <a:off x="3339030" y="4391118"/>
              <a:ext cx="144000"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flipV="1">
              <a:off x="3343599" y="4103314"/>
              <a:ext cx="0" cy="2918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3484846" y="4389393"/>
              <a:ext cx="661" cy="1599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flipV="1">
              <a:off x="3267720" y="4110389"/>
              <a:ext cx="0" cy="2918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3778044" y="3959299"/>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H="1">
              <a:off x="3641290" y="4096114"/>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H="1">
              <a:off x="3642412" y="4387518"/>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3641290" y="4099257"/>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3778044" y="4391363"/>
              <a:ext cx="0" cy="151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flipV="1">
              <a:off x="3562020" y="4103315"/>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3068973" y="3685160"/>
              <a:ext cx="608846" cy="230832"/>
            </a:xfrm>
            <a:prstGeom prst="rect">
              <a:avLst/>
            </a:prstGeom>
            <a:noFill/>
          </p:spPr>
          <p:txBody>
            <a:bodyPr wrap="square" rtlCol="0">
              <a:spAutoFit/>
            </a:bodyPr>
            <a:lstStyle/>
            <a:p>
              <a:pPr algn="ctr"/>
              <a:r>
                <a:rPr lang="en-US" altLang="zh-TW" sz="900" dirty="0" smtClean="0">
                  <a:latin typeface="Times New Roman" panose="02020603050405020304" pitchFamily="18" charset="0"/>
                  <a:cs typeface="Times New Roman" panose="02020603050405020304" pitchFamily="18" charset="0"/>
                </a:rPr>
                <a:t>VDD</a:t>
              </a:r>
              <a:endParaRPr lang="zh-TW" altLang="en-US" sz="900" dirty="0">
                <a:latin typeface="Times New Roman" panose="02020603050405020304" pitchFamily="18" charset="0"/>
                <a:cs typeface="Times New Roman" panose="02020603050405020304" pitchFamily="18" charset="0"/>
              </a:endParaRPr>
            </a:p>
          </p:txBody>
        </p:sp>
        <p:sp>
          <p:nvSpPr>
            <p:cNvPr id="39" name="文字方塊 38"/>
            <p:cNvSpPr txBox="1"/>
            <p:nvPr/>
          </p:nvSpPr>
          <p:spPr>
            <a:xfrm>
              <a:off x="2975516" y="4557454"/>
              <a:ext cx="851566" cy="279508"/>
            </a:xfrm>
            <a:prstGeom prst="rect">
              <a:avLst/>
            </a:prstGeom>
            <a:noFill/>
          </p:spPr>
          <p:txBody>
            <a:bodyPr wrap="square" rtlCol="0">
              <a:spAutoFit/>
            </a:bodyPr>
            <a:lstStyle/>
            <a:p>
              <a:pPr algn="ctr"/>
              <a:r>
                <a:rPr lang="en-US" altLang="zh-TW" sz="900" dirty="0" smtClean="0">
                  <a:latin typeface="Times New Roman" panose="02020603050405020304" pitchFamily="18" charset="0"/>
                  <a:cs typeface="Times New Roman" panose="02020603050405020304" pitchFamily="18" charset="0"/>
                </a:rPr>
                <a:t>VDD_OFF</a:t>
              </a:r>
              <a:endParaRPr lang="zh-TW" altLang="en-US" sz="900" dirty="0">
                <a:latin typeface="Times New Roman" panose="02020603050405020304" pitchFamily="18" charset="0"/>
                <a:cs typeface="Times New Roman" panose="02020603050405020304" pitchFamily="18" charset="0"/>
              </a:endParaRPr>
            </a:p>
          </p:txBody>
        </p:sp>
        <p:cxnSp>
          <p:nvCxnSpPr>
            <p:cNvPr id="40" name="直線接點 39"/>
            <p:cNvCxnSpPr/>
            <p:nvPr/>
          </p:nvCxnSpPr>
          <p:spPr>
            <a:xfrm>
              <a:off x="4087991" y="3959299"/>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flipH="1">
              <a:off x="3946317" y="4099257"/>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flipH="1">
              <a:off x="3952359" y="4387518"/>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flipV="1">
              <a:off x="3949440" y="4106560"/>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4087991" y="4391363"/>
              <a:ext cx="0" cy="165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flipV="1">
              <a:off x="3871967" y="4103315"/>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橢圓 45"/>
            <p:cNvSpPr/>
            <p:nvPr/>
          </p:nvSpPr>
          <p:spPr>
            <a:xfrm>
              <a:off x="2936668" y="4242510"/>
              <a:ext cx="45719" cy="4571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橢圓 46"/>
            <p:cNvSpPr/>
            <p:nvPr/>
          </p:nvSpPr>
          <p:spPr>
            <a:xfrm>
              <a:off x="3215540" y="4242510"/>
              <a:ext cx="45719" cy="4571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橢圓 47"/>
            <p:cNvSpPr/>
            <p:nvPr/>
          </p:nvSpPr>
          <p:spPr>
            <a:xfrm>
              <a:off x="2630437" y="4247653"/>
              <a:ext cx="45719" cy="4571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橢圓 48"/>
            <p:cNvSpPr/>
            <p:nvPr/>
          </p:nvSpPr>
          <p:spPr>
            <a:xfrm>
              <a:off x="3508223" y="4244834"/>
              <a:ext cx="45719" cy="4571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橢圓 49"/>
            <p:cNvSpPr/>
            <p:nvPr/>
          </p:nvSpPr>
          <p:spPr>
            <a:xfrm>
              <a:off x="3815743" y="4244833"/>
              <a:ext cx="45719" cy="4571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文字方塊 50"/>
            <p:cNvSpPr txBox="1"/>
            <p:nvPr/>
          </p:nvSpPr>
          <p:spPr>
            <a:xfrm>
              <a:off x="4007539" y="4081944"/>
              <a:ext cx="125904" cy="369331"/>
            </a:xfrm>
            <a:prstGeom prst="rect">
              <a:avLst/>
            </a:prstGeom>
            <a:noFill/>
          </p:spPr>
          <p:txBody>
            <a:bodyPr wrap="square" rtlCol="0">
              <a:spAutoFit/>
            </a:bodyPr>
            <a:lstStyle/>
            <a:p>
              <a:r>
                <a:rPr lang="en-US" altLang="zh-TW" dirty="0" smtClean="0"/>
                <a:t>…</a:t>
              </a:r>
              <a:endParaRPr lang="zh-TW" altLang="en-US" dirty="0"/>
            </a:p>
          </p:txBody>
        </p:sp>
        <p:cxnSp>
          <p:nvCxnSpPr>
            <p:cNvPr id="52" name="直線接點 51"/>
            <p:cNvCxnSpPr/>
            <p:nvPr/>
          </p:nvCxnSpPr>
          <p:spPr>
            <a:xfrm flipH="1">
              <a:off x="2489875" y="4267514"/>
              <a:ext cx="135632" cy="382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flipH="1">
              <a:off x="2821072" y="4266878"/>
              <a:ext cx="108000" cy="382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a:off x="3102544" y="4262471"/>
              <a:ext cx="108000" cy="382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flipH="1">
              <a:off x="3397928" y="4269110"/>
              <a:ext cx="108000" cy="382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flipH="1">
              <a:off x="3702348" y="4264112"/>
              <a:ext cx="108000" cy="382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7" name="群組 56"/>
          <p:cNvGrpSpPr/>
          <p:nvPr/>
        </p:nvGrpSpPr>
        <p:grpSpPr>
          <a:xfrm>
            <a:off x="3395922" y="4617098"/>
            <a:ext cx="2067810" cy="1725756"/>
            <a:chOff x="2483514" y="4856601"/>
            <a:chExt cx="1472670" cy="981141"/>
          </a:xfrm>
        </p:grpSpPr>
        <p:grpSp>
          <p:nvGrpSpPr>
            <p:cNvPr id="58" name="群組 57"/>
            <p:cNvGrpSpPr/>
            <p:nvPr/>
          </p:nvGrpSpPr>
          <p:grpSpPr>
            <a:xfrm>
              <a:off x="2613186" y="4856601"/>
              <a:ext cx="1296146" cy="981141"/>
              <a:chOff x="6084168" y="3958374"/>
              <a:chExt cx="1296146" cy="981141"/>
            </a:xfrm>
          </p:grpSpPr>
          <p:sp>
            <p:nvSpPr>
              <p:cNvPr id="70" name="橢圓 69"/>
              <p:cNvSpPr/>
              <p:nvPr/>
            </p:nvSpPr>
            <p:spPr>
              <a:xfrm>
                <a:off x="6744155" y="4880039"/>
                <a:ext cx="58904" cy="594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橢圓 70"/>
              <p:cNvSpPr/>
              <p:nvPr/>
            </p:nvSpPr>
            <p:spPr>
              <a:xfrm>
                <a:off x="6738556" y="3958374"/>
                <a:ext cx="58904" cy="594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2" name="直線接點 71"/>
              <p:cNvCxnSpPr/>
              <p:nvPr/>
            </p:nvCxnSpPr>
            <p:spPr>
              <a:xfrm>
                <a:off x="6768008" y="4030363"/>
                <a:ext cx="0" cy="1295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a:xfrm flipH="1">
                <a:off x="6300192" y="4159959"/>
                <a:ext cx="108012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4" name="群組 73"/>
              <p:cNvGrpSpPr/>
              <p:nvPr/>
            </p:nvGrpSpPr>
            <p:grpSpPr>
              <a:xfrm rot="10800000">
                <a:off x="6300192" y="4728635"/>
                <a:ext cx="1080122" cy="140471"/>
                <a:chOff x="1718400" y="4110808"/>
                <a:chExt cx="1080122" cy="140471"/>
              </a:xfrm>
            </p:grpSpPr>
            <p:cxnSp>
              <p:nvCxnSpPr>
                <p:cNvPr id="105" name="直線接點 104"/>
                <p:cNvCxnSpPr/>
                <p:nvPr/>
              </p:nvCxnSpPr>
              <p:spPr>
                <a:xfrm>
                  <a:off x="2324100" y="4110808"/>
                  <a:ext cx="0" cy="1295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a:xfrm rot="10800000" flipV="1">
                  <a:off x="1718400" y="4243891"/>
                  <a:ext cx="1080122" cy="73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5" name="直線接點 74"/>
              <p:cNvCxnSpPr/>
              <p:nvPr/>
            </p:nvCxnSpPr>
            <p:spPr>
              <a:xfrm>
                <a:off x="6300192" y="4159959"/>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a:xfrm flipH="1">
                <a:off x="6156176" y="4300146"/>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flipH="1">
                <a:off x="6164560" y="4588178"/>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a:xfrm flipV="1">
                <a:off x="6156176" y="4300146"/>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接點 78"/>
              <p:cNvCxnSpPr/>
              <p:nvPr/>
            </p:nvCxnSpPr>
            <p:spPr>
              <a:xfrm>
                <a:off x="6300192" y="4592023"/>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線接點 79"/>
              <p:cNvCxnSpPr/>
              <p:nvPr/>
            </p:nvCxnSpPr>
            <p:spPr>
              <a:xfrm flipV="1">
                <a:off x="6084168" y="4303975"/>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a:xfrm>
                <a:off x="6579840" y="4170877"/>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a:xfrm flipH="1">
                <a:off x="6435824" y="4311064"/>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線接點 82"/>
              <p:cNvCxnSpPr/>
              <p:nvPr/>
            </p:nvCxnSpPr>
            <p:spPr>
              <a:xfrm flipH="1">
                <a:off x="6444208" y="4599096"/>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線接點 83"/>
              <p:cNvCxnSpPr/>
              <p:nvPr/>
            </p:nvCxnSpPr>
            <p:spPr>
              <a:xfrm flipV="1">
                <a:off x="6435824" y="4311064"/>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接點 84"/>
              <p:cNvCxnSpPr/>
              <p:nvPr/>
            </p:nvCxnSpPr>
            <p:spPr>
              <a:xfrm>
                <a:off x="6579840" y="4595836"/>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接點 85"/>
              <p:cNvCxnSpPr/>
              <p:nvPr/>
            </p:nvCxnSpPr>
            <p:spPr>
              <a:xfrm flipV="1">
                <a:off x="6363816" y="4314893"/>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a:off x="6841027" y="4155958"/>
                <a:ext cx="0" cy="136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a:xfrm flipH="1">
                <a:off x="6707087" y="4285728"/>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flipH="1">
                <a:off x="6715471" y="4573760"/>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flipV="1">
                <a:off x="6707087" y="4285728"/>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a:xfrm>
                <a:off x="6851103" y="4577605"/>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a:xfrm flipV="1">
                <a:off x="6635079" y="4289557"/>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a:xfrm>
                <a:off x="7113981" y="4152571"/>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a:xfrm flipH="1">
                <a:off x="6974896" y="4292571"/>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a:xfrm flipH="1">
                <a:off x="6978349" y="4580790"/>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a:xfrm flipV="1">
                <a:off x="6969965" y="4292758"/>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a:xfrm>
                <a:off x="7113981" y="4584635"/>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a:xfrm flipV="1">
                <a:off x="6897957" y="4296587"/>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直線接點 98"/>
              <p:cNvCxnSpPr/>
              <p:nvPr/>
            </p:nvCxnSpPr>
            <p:spPr>
              <a:xfrm>
                <a:off x="7373334" y="4159959"/>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a:xfrm flipH="1">
                <a:off x="7233510" y="4300130"/>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a:xfrm flipH="1">
                <a:off x="7237702" y="4588178"/>
                <a:ext cx="135632" cy="3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flipV="1">
                <a:off x="7229318" y="4300146"/>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a:xfrm>
                <a:off x="7373334" y="4592023"/>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直線接點 103"/>
              <p:cNvCxnSpPr/>
              <p:nvPr/>
            </p:nvCxnSpPr>
            <p:spPr>
              <a:xfrm flipV="1">
                <a:off x="7157310" y="4303975"/>
                <a:ext cx="0" cy="29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9" name="文字方塊 58"/>
            <p:cNvSpPr txBox="1"/>
            <p:nvPr/>
          </p:nvSpPr>
          <p:spPr>
            <a:xfrm>
              <a:off x="3830280" y="5219713"/>
              <a:ext cx="125904" cy="369332"/>
            </a:xfrm>
            <a:prstGeom prst="rect">
              <a:avLst/>
            </a:prstGeom>
            <a:noFill/>
          </p:spPr>
          <p:txBody>
            <a:bodyPr wrap="square" rtlCol="0">
              <a:spAutoFit/>
            </a:bodyPr>
            <a:lstStyle/>
            <a:p>
              <a:r>
                <a:rPr lang="en-US" altLang="zh-TW" dirty="0" smtClean="0"/>
                <a:t>…</a:t>
              </a:r>
              <a:endParaRPr lang="zh-TW" altLang="en-US" dirty="0"/>
            </a:p>
          </p:txBody>
        </p:sp>
        <p:cxnSp>
          <p:nvCxnSpPr>
            <p:cNvPr id="60" name="直線接點 59"/>
            <p:cNvCxnSpPr/>
            <p:nvPr/>
          </p:nvCxnSpPr>
          <p:spPr>
            <a:xfrm flipH="1">
              <a:off x="2483514" y="5350870"/>
              <a:ext cx="72000" cy="382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直線接點 60"/>
            <p:cNvCxnSpPr/>
            <p:nvPr/>
          </p:nvCxnSpPr>
          <p:spPr>
            <a:xfrm flipH="1">
              <a:off x="2771005" y="5350870"/>
              <a:ext cx="72000" cy="382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2" name="橢圓 61"/>
            <p:cNvSpPr/>
            <p:nvPr/>
          </p:nvSpPr>
          <p:spPr>
            <a:xfrm>
              <a:off x="2562876" y="5322839"/>
              <a:ext cx="45719" cy="4571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橢圓 62"/>
            <p:cNvSpPr/>
            <p:nvPr/>
          </p:nvSpPr>
          <p:spPr>
            <a:xfrm>
              <a:off x="2838133" y="5326602"/>
              <a:ext cx="45719" cy="4571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4" name="直線接點 63"/>
            <p:cNvCxnSpPr/>
            <p:nvPr/>
          </p:nvCxnSpPr>
          <p:spPr>
            <a:xfrm flipH="1">
              <a:off x="3047436" y="5351124"/>
              <a:ext cx="72000" cy="382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橢圓 64"/>
            <p:cNvSpPr/>
            <p:nvPr/>
          </p:nvSpPr>
          <p:spPr>
            <a:xfrm>
              <a:off x="3114564" y="5326856"/>
              <a:ext cx="45719" cy="4571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6" name="直線接點 65"/>
            <p:cNvCxnSpPr/>
            <p:nvPr/>
          </p:nvCxnSpPr>
          <p:spPr>
            <a:xfrm flipH="1">
              <a:off x="3302739" y="5347107"/>
              <a:ext cx="72000" cy="382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7" name="橢圓 66"/>
            <p:cNvSpPr/>
            <p:nvPr/>
          </p:nvSpPr>
          <p:spPr>
            <a:xfrm>
              <a:off x="3369867" y="5322839"/>
              <a:ext cx="45719" cy="4571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8" name="直線接點 67"/>
            <p:cNvCxnSpPr/>
            <p:nvPr/>
          </p:nvCxnSpPr>
          <p:spPr>
            <a:xfrm flipH="1">
              <a:off x="3562092" y="5347381"/>
              <a:ext cx="72000" cy="382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9" name="橢圓 68"/>
            <p:cNvSpPr/>
            <p:nvPr/>
          </p:nvSpPr>
          <p:spPr>
            <a:xfrm>
              <a:off x="3629220" y="5323113"/>
              <a:ext cx="45719" cy="4571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7" name="群組 106"/>
          <p:cNvGrpSpPr/>
          <p:nvPr/>
        </p:nvGrpSpPr>
        <p:grpSpPr>
          <a:xfrm>
            <a:off x="6393880" y="4569151"/>
            <a:ext cx="2029976" cy="1699220"/>
            <a:chOff x="5232075" y="3555460"/>
            <a:chExt cx="1268140" cy="887301"/>
          </a:xfrm>
        </p:grpSpPr>
        <p:grpSp>
          <p:nvGrpSpPr>
            <p:cNvPr id="108" name="群組 107"/>
            <p:cNvGrpSpPr/>
            <p:nvPr/>
          </p:nvGrpSpPr>
          <p:grpSpPr>
            <a:xfrm>
              <a:off x="5232075" y="3555460"/>
              <a:ext cx="1208639" cy="887301"/>
              <a:chOff x="5162009" y="3562094"/>
              <a:chExt cx="1208639" cy="887301"/>
            </a:xfrm>
          </p:grpSpPr>
          <p:cxnSp>
            <p:nvCxnSpPr>
              <p:cNvPr id="114" name="直線接點 113"/>
              <p:cNvCxnSpPr/>
              <p:nvPr/>
            </p:nvCxnSpPr>
            <p:spPr>
              <a:xfrm flipV="1">
                <a:off x="5224017" y="4254305"/>
                <a:ext cx="960597" cy="65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直線接點 114"/>
              <p:cNvCxnSpPr/>
              <p:nvPr/>
            </p:nvCxnSpPr>
            <p:spPr>
              <a:xfrm flipH="1">
                <a:off x="5224017" y="3744941"/>
                <a:ext cx="96059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a:xfrm>
                <a:off x="5230731" y="3738651"/>
                <a:ext cx="0" cy="180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a:xfrm>
                <a:off x="5468039" y="3744941"/>
                <a:ext cx="0" cy="180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p:nvPr/>
            </p:nvCxnSpPr>
            <p:spPr>
              <a:xfrm>
                <a:off x="5719323" y="3755407"/>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接點 118"/>
              <p:cNvCxnSpPr/>
              <p:nvPr/>
            </p:nvCxnSpPr>
            <p:spPr>
              <a:xfrm>
                <a:off x="5962072" y="3752393"/>
                <a:ext cx="0" cy="180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文字方塊 119"/>
              <p:cNvSpPr txBox="1"/>
              <p:nvPr/>
            </p:nvSpPr>
            <p:spPr>
              <a:xfrm>
                <a:off x="6258676" y="3890374"/>
                <a:ext cx="111972" cy="328462"/>
              </a:xfrm>
              <a:prstGeom prst="rect">
                <a:avLst/>
              </a:prstGeom>
              <a:noFill/>
            </p:spPr>
            <p:txBody>
              <a:bodyPr wrap="square" rtlCol="0">
                <a:spAutoFit/>
              </a:bodyPr>
              <a:lstStyle/>
              <a:p>
                <a:r>
                  <a:rPr lang="en-US" altLang="zh-TW" dirty="0" smtClean="0"/>
                  <a:t>…</a:t>
                </a:r>
                <a:endParaRPr lang="zh-TW" altLang="en-US" dirty="0"/>
              </a:p>
            </p:txBody>
          </p:sp>
          <p:cxnSp>
            <p:nvCxnSpPr>
              <p:cNvPr id="121" name="直線接點 120"/>
              <p:cNvCxnSpPr/>
              <p:nvPr/>
            </p:nvCxnSpPr>
            <p:spPr>
              <a:xfrm>
                <a:off x="6184614" y="3738952"/>
                <a:ext cx="0" cy="180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p:nvPr/>
            </p:nvCxnSpPr>
            <p:spPr>
              <a:xfrm>
                <a:off x="5227472" y="4089355"/>
                <a:ext cx="0" cy="180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直線接點 122"/>
              <p:cNvCxnSpPr/>
              <p:nvPr/>
            </p:nvCxnSpPr>
            <p:spPr>
              <a:xfrm>
                <a:off x="5476175" y="4089355"/>
                <a:ext cx="0" cy="180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直線接點 123"/>
              <p:cNvCxnSpPr/>
              <p:nvPr/>
            </p:nvCxnSpPr>
            <p:spPr>
              <a:xfrm>
                <a:off x="5717420" y="4089355"/>
                <a:ext cx="0" cy="180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直線接點 124"/>
              <p:cNvCxnSpPr/>
              <p:nvPr/>
            </p:nvCxnSpPr>
            <p:spPr>
              <a:xfrm>
                <a:off x="5951208" y="4089355"/>
                <a:ext cx="0" cy="180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直線接點 125"/>
              <p:cNvCxnSpPr/>
              <p:nvPr/>
            </p:nvCxnSpPr>
            <p:spPr>
              <a:xfrm>
                <a:off x="6187964" y="4107355"/>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7" name="群組 126"/>
              <p:cNvGrpSpPr/>
              <p:nvPr/>
            </p:nvGrpSpPr>
            <p:grpSpPr>
              <a:xfrm rot="16349342">
                <a:off x="5137133" y="3929949"/>
                <a:ext cx="190362" cy="140609"/>
                <a:chOff x="5892234" y="2131540"/>
                <a:chExt cx="378945" cy="145663"/>
              </a:xfrm>
            </p:grpSpPr>
            <p:grpSp>
              <p:nvGrpSpPr>
                <p:cNvPr id="180" name="群組 179"/>
                <p:cNvGrpSpPr/>
                <p:nvPr/>
              </p:nvGrpSpPr>
              <p:grpSpPr>
                <a:xfrm>
                  <a:off x="5892234" y="2132856"/>
                  <a:ext cx="119926" cy="144017"/>
                  <a:chOff x="5892234" y="2132856"/>
                  <a:chExt cx="239852" cy="286716"/>
                </a:xfrm>
              </p:grpSpPr>
              <p:cxnSp>
                <p:nvCxnSpPr>
                  <p:cNvPr id="188" name="直線接點 187"/>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直線接點 188"/>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直線接點 189"/>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1" name="群組 180"/>
                <p:cNvGrpSpPr/>
                <p:nvPr/>
              </p:nvGrpSpPr>
              <p:grpSpPr>
                <a:xfrm>
                  <a:off x="6200953" y="2131540"/>
                  <a:ext cx="70226" cy="144015"/>
                  <a:chOff x="5940152" y="2132858"/>
                  <a:chExt cx="140452" cy="286712"/>
                </a:xfrm>
              </p:grpSpPr>
              <p:cxnSp>
                <p:nvCxnSpPr>
                  <p:cNvPr id="186" name="直線接點 185"/>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直線接點 186"/>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2" name="直線接點 181"/>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直線接點 182"/>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4" name="直線接點 183"/>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直線接點 184"/>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8" name="群組 127"/>
              <p:cNvGrpSpPr/>
              <p:nvPr/>
            </p:nvGrpSpPr>
            <p:grpSpPr>
              <a:xfrm rot="16349342">
                <a:off x="5378451" y="3930399"/>
                <a:ext cx="190362" cy="140609"/>
                <a:chOff x="5892234" y="2131540"/>
                <a:chExt cx="378945" cy="145663"/>
              </a:xfrm>
            </p:grpSpPr>
            <p:grpSp>
              <p:nvGrpSpPr>
                <p:cNvPr id="169" name="群組 168"/>
                <p:cNvGrpSpPr/>
                <p:nvPr/>
              </p:nvGrpSpPr>
              <p:grpSpPr>
                <a:xfrm>
                  <a:off x="5892234" y="2132856"/>
                  <a:ext cx="119926" cy="144017"/>
                  <a:chOff x="5892234" y="2132856"/>
                  <a:chExt cx="239852" cy="286716"/>
                </a:xfrm>
              </p:grpSpPr>
              <p:cxnSp>
                <p:nvCxnSpPr>
                  <p:cNvPr id="177" name="直線接點 176"/>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直線接點 177"/>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直線接點 178"/>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0" name="群組 169"/>
                <p:cNvGrpSpPr/>
                <p:nvPr/>
              </p:nvGrpSpPr>
              <p:grpSpPr>
                <a:xfrm>
                  <a:off x="6200953" y="2131540"/>
                  <a:ext cx="70226" cy="144015"/>
                  <a:chOff x="5940152" y="2132858"/>
                  <a:chExt cx="140452" cy="286712"/>
                </a:xfrm>
              </p:grpSpPr>
              <p:cxnSp>
                <p:nvCxnSpPr>
                  <p:cNvPr id="175" name="直線接點 174"/>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直線接點 175"/>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1" name="直線接點 170"/>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直線接點 171"/>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直線接點 172"/>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直線接點 173"/>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9" name="群組 128"/>
              <p:cNvGrpSpPr/>
              <p:nvPr/>
            </p:nvGrpSpPr>
            <p:grpSpPr>
              <a:xfrm rot="16349342">
                <a:off x="5618330" y="3931257"/>
                <a:ext cx="190362" cy="140609"/>
                <a:chOff x="5892234" y="2131540"/>
                <a:chExt cx="378945" cy="145663"/>
              </a:xfrm>
            </p:grpSpPr>
            <p:grpSp>
              <p:nvGrpSpPr>
                <p:cNvPr id="158" name="群組 157"/>
                <p:cNvGrpSpPr/>
                <p:nvPr/>
              </p:nvGrpSpPr>
              <p:grpSpPr>
                <a:xfrm>
                  <a:off x="5892234" y="2132856"/>
                  <a:ext cx="119926" cy="144017"/>
                  <a:chOff x="5892234" y="2132856"/>
                  <a:chExt cx="239852" cy="286716"/>
                </a:xfrm>
              </p:grpSpPr>
              <p:cxnSp>
                <p:nvCxnSpPr>
                  <p:cNvPr id="166" name="直線接點 165"/>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直線接點 166"/>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直線接點 167"/>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9" name="群組 158"/>
                <p:cNvGrpSpPr/>
                <p:nvPr/>
              </p:nvGrpSpPr>
              <p:grpSpPr>
                <a:xfrm>
                  <a:off x="6200953" y="2131540"/>
                  <a:ext cx="70226" cy="144015"/>
                  <a:chOff x="5940152" y="2132858"/>
                  <a:chExt cx="140452" cy="286712"/>
                </a:xfrm>
              </p:grpSpPr>
              <p:cxnSp>
                <p:nvCxnSpPr>
                  <p:cNvPr id="164" name="直線接點 163"/>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直線接點 164"/>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0" name="直線接點 159"/>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直線接點 160"/>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直線接點 161"/>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直線接點 162"/>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0" name="群組 129"/>
              <p:cNvGrpSpPr/>
              <p:nvPr/>
            </p:nvGrpSpPr>
            <p:grpSpPr>
              <a:xfrm rot="16349342">
                <a:off x="5866890" y="3936909"/>
                <a:ext cx="190362" cy="140609"/>
                <a:chOff x="5892234" y="2131540"/>
                <a:chExt cx="378945" cy="145663"/>
              </a:xfrm>
            </p:grpSpPr>
            <p:grpSp>
              <p:nvGrpSpPr>
                <p:cNvPr id="147" name="群組 146"/>
                <p:cNvGrpSpPr/>
                <p:nvPr/>
              </p:nvGrpSpPr>
              <p:grpSpPr>
                <a:xfrm>
                  <a:off x="5892234" y="2132856"/>
                  <a:ext cx="119926" cy="144017"/>
                  <a:chOff x="5892234" y="2132856"/>
                  <a:chExt cx="239852" cy="286716"/>
                </a:xfrm>
              </p:grpSpPr>
              <p:cxnSp>
                <p:nvCxnSpPr>
                  <p:cNvPr id="155" name="直線接點 154"/>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接點 155"/>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直線接點 156"/>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8" name="群組 147"/>
                <p:cNvGrpSpPr/>
                <p:nvPr/>
              </p:nvGrpSpPr>
              <p:grpSpPr>
                <a:xfrm>
                  <a:off x="6200953" y="2131540"/>
                  <a:ext cx="70226" cy="144015"/>
                  <a:chOff x="5940152" y="2132858"/>
                  <a:chExt cx="140452" cy="286712"/>
                </a:xfrm>
              </p:grpSpPr>
              <p:cxnSp>
                <p:nvCxnSpPr>
                  <p:cNvPr id="153" name="直線接點 152"/>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直線接點 153"/>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9" name="直線接點 148"/>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直線接點 149"/>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直線接點 150"/>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直線接點 151"/>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1" name="群組 130"/>
              <p:cNvGrpSpPr/>
              <p:nvPr/>
            </p:nvGrpSpPr>
            <p:grpSpPr>
              <a:xfrm rot="16349342">
                <a:off x="6086680" y="3953835"/>
                <a:ext cx="190362" cy="140609"/>
                <a:chOff x="5892234" y="2131540"/>
                <a:chExt cx="378945" cy="145663"/>
              </a:xfrm>
            </p:grpSpPr>
            <p:grpSp>
              <p:nvGrpSpPr>
                <p:cNvPr id="136" name="群組 135"/>
                <p:cNvGrpSpPr/>
                <p:nvPr/>
              </p:nvGrpSpPr>
              <p:grpSpPr>
                <a:xfrm>
                  <a:off x="5892234" y="2132856"/>
                  <a:ext cx="119926" cy="144017"/>
                  <a:chOff x="5892234" y="2132856"/>
                  <a:chExt cx="239852" cy="286716"/>
                </a:xfrm>
              </p:grpSpPr>
              <p:cxnSp>
                <p:nvCxnSpPr>
                  <p:cNvPr id="144" name="直線接點 143"/>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直線接點 144"/>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直線接點 145"/>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7" name="群組 136"/>
                <p:cNvGrpSpPr/>
                <p:nvPr/>
              </p:nvGrpSpPr>
              <p:grpSpPr>
                <a:xfrm>
                  <a:off x="6200953" y="2131540"/>
                  <a:ext cx="70226" cy="144015"/>
                  <a:chOff x="5940152" y="2132858"/>
                  <a:chExt cx="140452" cy="286712"/>
                </a:xfrm>
              </p:grpSpPr>
              <p:cxnSp>
                <p:nvCxnSpPr>
                  <p:cNvPr id="142" name="直線接點 141"/>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直線接點 142"/>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8" name="直線接點 137"/>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直線接點 138"/>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直線接點 139"/>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直線接點 140"/>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2" name="橢圓 131"/>
              <p:cNvSpPr/>
              <p:nvPr/>
            </p:nvSpPr>
            <p:spPr>
              <a:xfrm>
                <a:off x="5687070" y="4403676"/>
                <a:ext cx="6069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橢圓 132"/>
              <p:cNvSpPr/>
              <p:nvPr/>
            </p:nvSpPr>
            <p:spPr>
              <a:xfrm>
                <a:off x="5689815" y="3562094"/>
                <a:ext cx="52386" cy="52894"/>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4" name="直線接點 133"/>
              <p:cNvCxnSpPr/>
              <p:nvPr/>
            </p:nvCxnSpPr>
            <p:spPr>
              <a:xfrm>
                <a:off x="5716008" y="3629686"/>
                <a:ext cx="0" cy="1152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直線接點 134"/>
              <p:cNvCxnSpPr/>
              <p:nvPr/>
            </p:nvCxnSpPr>
            <p:spPr>
              <a:xfrm rot="10800000">
                <a:off x="5717419" y="4253546"/>
                <a:ext cx="0" cy="144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9" name="文字方塊 108"/>
            <p:cNvSpPr txBox="1"/>
            <p:nvPr/>
          </p:nvSpPr>
          <p:spPr>
            <a:xfrm>
              <a:off x="5976236" y="4002708"/>
              <a:ext cx="293499" cy="230832"/>
            </a:xfrm>
            <a:prstGeom prst="rect">
              <a:avLst/>
            </a:prstGeom>
            <a:noFill/>
          </p:spPr>
          <p:txBody>
            <a:bodyPr wrap="square" rtlCol="0">
              <a:spAutoFit/>
            </a:bodyPr>
            <a:lstStyle/>
            <a:p>
              <a:pPr algn="ctr"/>
              <a:r>
                <a:rPr lang="en-US" altLang="zh-TW" sz="900" i="1" dirty="0" err="1" smtClean="0">
                  <a:latin typeface="Times New Roman" panose="02020603050405020304" pitchFamily="18" charset="0"/>
                  <a:cs typeface="Times New Roman" panose="02020603050405020304" pitchFamily="18" charset="0"/>
                </a:rPr>
                <a:t>R</a:t>
              </a:r>
              <a:r>
                <a:rPr lang="en-US" altLang="zh-TW" sz="900" i="1" baseline="-25000" dirty="0" err="1" smtClean="0">
                  <a:latin typeface="Times New Roman" panose="02020603050405020304" pitchFamily="18" charset="0"/>
                  <a:cs typeface="Times New Roman" panose="02020603050405020304" pitchFamily="18" charset="0"/>
                </a:rPr>
                <a:t>i</a:t>
              </a:r>
              <a:endParaRPr lang="zh-TW" altLang="en-US" sz="900" i="1" baseline="-25000" dirty="0">
                <a:latin typeface="Times New Roman" panose="02020603050405020304" pitchFamily="18" charset="0"/>
                <a:cs typeface="Times New Roman" panose="02020603050405020304" pitchFamily="18" charset="0"/>
              </a:endParaRPr>
            </a:p>
          </p:txBody>
        </p:sp>
        <p:sp>
          <p:nvSpPr>
            <p:cNvPr id="110" name="文字方塊 109"/>
            <p:cNvSpPr txBox="1"/>
            <p:nvPr/>
          </p:nvSpPr>
          <p:spPr>
            <a:xfrm>
              <a:off x="6206716" y="4004262"/>
              <a:ext cx="293499" cy="230832"/>
            </a:xfrm>
            <a:prstGeom prst="rect">
              <a:avLst/>
            </a:prstGeom>
            <a:noFill/>
          </p:spPr>
          <p:txBody>
            <a:bodyPr wrap="square" rtlCol="0">
              <a:spAutoFit/>
            </a:bodyPr>
            <a:lstStyle/>
            <a:p>
              <a:pPr algn="ctr"/>
              <a:r>
                <a:rPr lang="en-US" altLang="zh-TW" sz="900" i="1" dirty="0" err="1" smtClean="0">
                  <a:latin typeface="Times New Roman" panose="02020603050405020304" pitchFamily="18" charset="0"/>
                  <a:cs typeface="Times New Roman" panose="02020603050405020304" pitchFamily="18" charset="0"/>
                </a:rPr>
                <a:t>R</a:t>
              </a:r>
              <a:r>
                <a:rPr lang="en-US" altLang="zh-TW" sz="900" i="1" baseline="-25000" dirty="0" err="1" smtClean="0">
                  <a:latin typeface="Times New Roman" panose="02020603050405020304" pitchFamily="18" charset="0"/>
                  <a:cs typeface="Times New Roman" panose="02020603050405020304" pitchFamily="18" charset="0"/>
                </a:rPr>
                <a:t>i</a:t>
              </a:r>
              <a:endParaRPr lang="zh-TW" altLang="en-US" sz="900" i="1" baseline="-25000" dirty="0">
                <a:latin typeface="Times New Roman" panose="02020603050405020304" pitchFamily="18" charset="0"/>
                <a:cs typeface="Times New Roman" panose="02020603050405020304" pitchFamily="18" charset="0"/>
              </a:endParaRPr>
            </a:p>
          </p:txBody>
        </p:sp>
        <p:sp>
          <p:nvSpPr>
            <p:cNvPr id="111" name="文字方塊 110"/>
            <p:cNvSpPr txBox="1"/>
            <p:nvPr/>
          </p:nvSpPr>
          <p:spPr>
            <a:xfrm>
              <a:off x="5728555" y="4002819"/>
              <a:ext cx="293499" cy="230832"/>
            </a:xfrm>
            <a:prstGeom prst="rect">
              <a:avLst/>
            </a:prstGeom>
            <a:noFill/>
          </p:spPr>
          <p:txBody>
            <a:bodyPr wrap="square" rtlCol="0">
              <a:spAutoFit/>
            </a:bodyPr>
            <a:lstStyle/>
            <a:p>
              <a:pPr algn="ctr"/>
              <a:r>
                <a:rPr lang="en-US" altLang="zh-TW" sz="900" i="1" dirty="0" err="1" smtClean="0">
                  <a:latin typeface="Times New Roman" panose="02020603050405020304" pitchFamily="18" charset="0"/>
                  <a:cs typeface="Times New Roman" panose="02020603050405020304" pitchFamily="18" charset="0"/>
                </a:rPr>
                <a:t>R</a:t>
              </a:r>
              <a:r>
                <a:rPr lang="en-US" altLang="zh-TW" sz="900" i="1" baseline="-25000" dirty="0" err="1" smtClean="0">
                  <a:latin typeface="Times New Roman" panose="02020603050405020304" pitchFamily="18" charset="0"/>
                  <a:cs typeface="Times New Roman" panose="02020603050405020304" pitchFamily="18" charset="0"/>
                </a:rPr>
                <a:t>i</a:t>
              </a:r>
              <a:endParaRPr lang="zh-TW" altLang="en-US" sz="900" i="1" baseline="-25000" dirty="0">
                <a:latin typeface="Times New Roman" panose="02020603050405020304" pitchFamily="18" charset="0"/>
                <a:cs typeface="Times New Roman" panose="02020603050405020304" pitchFamily="18" charset="0"/>
              </a:endParaRPr>
            </a:p>
          </p:txBody>
        </p:sp>
        <p:sp>
          <p:nvSpPr>
            <p:cNvPr id="112" name="文字方塊 111"/>
            <p:cNvSpPr txBox="1"/>
            <p:nvPr/>
          </p:nvSpPr>
          <p:spPr>
            <a:xfrm>
              <a:off x="5499840" y="4003626"/>
              <a:ext cx="293499" cy="230832"/>
            </a:xfrm>
            <a:prstGeom prst="rect">
              <a:avLst/>
            </a:prstGeom>
            <a:noFill/>
          </p:spPr>
          <p:txBody>
            <a:bodyPr wrap="square" rtlCol="0">
              <a:spAutoFit/>
            </a:bodyPr>
            <a:lstStyle/>
            <a:p>
              <a:pPr algn="ctr"/>
              <a:r>
                <a:rPr lang="en-US" altLang="zh-TW" sz="900" i="1" dirty="0" err="1" smtClean="0">
                  <a:latin typeface="Times New Roman" panose="02020603050405020304" pitchFamily="18" charset="0"/>
                  <a:cs typeface="Times New Roman" panose="02020603050405020304" pitchFamily="18" charset="0"/>
                </a:rPr>
                <a:t>R</a:t>
              </a:r>
              <a:r>
                <a:rPr lang="en-US" altLang="zh-TW" sz="900" i="1" baseline="-25000" dirty="0" err="1" smtClean="0">
                  <a:latin typeface="Times New Roman" panose="02020603050405020304" pitchFamily="18" charset="0"/>
                  <a:cs typeface="Times New Roman" panose="02020603050405020304" pitchFamily="18" charset="0"/>
                </a:rPr>
                <a:t>i</a:t>
              </a:r>
              <a:endParaRPr lang="zh-TW" altLang="en-US" sz="900" i="1" baseline="-25000" dirty="0">
                <a:latin typeface="Times New Roman" panose="02020603050405020304" pitchFamily="18" charset="0"/>
                <a:cs typeface="Times New Roman" panose="02020603050405020304" pitchFamily="18" charset="0"/>
              </a:endParaRPr>
            </a:p>
          </p:txBody>
        </p:sp>
        <p:sp>
          <p:nvSpPr>
            <p:cNvPr id="113" name="文字方塊 112"/>
            <p:cNvSpPr txBox="1"/>
            <p:nvPr/>
          </p:nvSpPr>
          <p:spPr>
            <a:xfrm>
              <a:off x="5258810" y="3996457"/>
              <a:ext cx="293499" cy="230832"/>
            </a:xfrm>
            <a:prstGeom prst="rect">
              <a:avLst/>
            </a:prstGeom>
            <a:noFill/>
          </p:spPr>
          <p:txBody>
            <a:bodyPr wrap="square" rtlCol="0">
              <a:spAutoFit/>
            </a:bodyPr>
            <a:lstStyle/>
            <a:p>
              <a:pPr algn="ctr"/>
              <a:r>
                <a:rPr lang="en-US" altLang="zh-TW" sz="900" i="1" dirty="0" err="1" smtClean="0">
                  <a:latin typeface="Times New Roman" panose="02020603050405020304" pitchFamily="18" charset="0"/>
                  <a:cs typeface="Times New Roman" panose="02020603050405020304" pitchFamily="18" charset="0"/>
                </a:rPr>
                <a:t>R</a:t>
              </a:r>
              <a:r>
                <a:rPr lang="en-US" altLang="zh-TW" sz="900" i="1" baseline="-25000" dirty="0" err="1" smtClean="0">
                  <a:latin typeface="Times New Roman" panose="02020603050405020304" pitchFamily="18" charset="0"/>
                  <a:cs typeface="Times New Roman" panose="02020603050405020304" pitchFamily="18" charset="0"/>
                </a:rPr>
                <a:t>i</a:t>
              </a:r>
              <a:endParaRPr lang="zh-TW" altLang="en-US" sz="900" i="1" baseline="-250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91" name="文字方塊 190"/>
              <p:cNvSpPr txBox="1"/>
              <p:nvPr/>
            </p:nvSpPr>
            <p:spPr>
              <a:xfrm>
                <a:off x="5766864" y="4149080"/>
                <a:ext cx="3053608" cy="369332"/>
              </a:xfrm>
              <a:prstGeom prst="rect">
                <a:avLst/>
              </a:prstGeom>
              <a:noFill/>
              <a:ln w="19050">
                <a:solidFill>
                  <a:schemeClr val="tx1"/>
                </a:solidFill>
              </a:ln>
            </p:spPr>
            <p:txBody>
              <a:bodyPr wrap="square" rtlCol="0">
                <a:spAutoFit/>
              </a:bodyPr>
              <a:lstStyle/>
              <a:p>
                <a14:m>
                  <m:oMath xmlns:m="http://schemas.openxmlformats.org/officeDocument/2006/math">
                    <m:r>
                      <a:rPr lang="en-US" altLang="zh-TW" i="1" dirty="0" smtClean="0">
                        <a:latin typeface="Cambria Math" panose="02040503050406030204" pitchFamily="18" charset="0"/>
                      </a:rPr>
                      <m:t>𝑅</m:t>
                    </m:r>
                    <m:r>
                      <a:rPr lang="en-US" altLang="zh-TW" i="1" baseline="-25000" dirty="0" err="1" smtClean="0">
                        <a:latin typeface="Cambria Math" panose="02040503050406030204" pitchFamily="18" charset="0"/>
                      </a:rPr>
                      <m:t>𝑡𝑜𝑡𝑎𝑙</m:t>
                    </m:r>
                    <m:r>
                      <a:rPr lang="en-US" altLang="zh-TW" i="1" dirty="0" smtClean="0">
                        <a:latin typeface="Cambria Math" panose="02040503050406030204" pitchFamily="18" charset="0"/>
                      </a:rPr>
                      <m:t> = </m:t>
                    </m:r>
                    <m:r>
                      <a:rPr lang="en-US" altLang="zh-TW" i="1" dirty="0" err="1" smtClean="0">
                        <a:latin typeface="Cambria Math" panose="02040503050406030204" pitchFamily="18" charset="0"/>
                      </a:rPr>
                      <m:t>𝑅</m:t>
                    </m:r>
                    <m:r>
                      <a:rPr lang="en-US" altLang="zh-TW" i="1" baseline="-25000" dirty="0" err="1" smtClean="0">
                        <a:latin typeface="Cambria Math" panose="02040503050406030204" pitchFamily="18" charset="0"/>
                      </a:rPr>
                      <m:t>𝑖</m:t>
                    </m:r>
                    <m:r>
                      <a:rPr lang="en-US" altLang="zh-TW" i="1" baseline="-25000" dirty="0" smtClean="0">
                        <a:latin typeface="Cambria Math" panose="02040503050406030204" pitchFamily="18" charset="0"/>
                      </a:rPr>
                      <m:t> </m:t>
                    </m:r>
                    <m:r>
                      <a:rPr lang="en-US" altLang="zh-TW" i="1" dirty="0" smtClean="0">
                        <a:latin typeface="Cambria Math" panose="02040503050406030204" pitchFamily="18" charset="0"/>
                      </a:rPr>
                      <m:t>//</m:t>
                    </m:r>
                    <m:r>
                      <a:rPr lang="en-US" altLang="zh-TW" i="1" dirty="0" err="1" smtClean="0">
                        <a:latin typeface="Cambria Math" panose="02040503050406030204" pitchFamily="18" charset="0"/>
                      </a:rPr>
                      <m:t>𝑅</m:t>
                    </m:r>
                    <m:r>
                      <a:rPr lang="en-US" altLang="zh-TW" i="1" baseline="-25000" dirty="0" err="1" smtClean="0">
                        <a:latin typeface="Cambria Math" panose="02040503050406030204" pitchFamily="18" charset="0"/>
                      </a:rPr>
                      <m:t>𝑖</m:t>
                    </m:r>
                    <m:r>
                      <a:rPr lang="en-US" altLang="zh-TW" i="1" baseline="-25000" dirty="0" smtClean="0">
                        <a:latin typeface="Cambria Math" panose="02040503050406030204" pitchFamily="18" charset="0"/>
                      </a:rPr>
                      <m:t> </m:t>
                    </m:r>
                    <m:r>
                      <a:rPr lang="en-US" altLang="zh-TW" i="1" dirty="0" smtClean="0">
                        <a:latin typeface="Cambria Math" panose="02040503050406030204" pitchFamily="18" charset="0"/>
                      </a:rPr>
                      <m:t>//</m:t>
                    </m:r>
                    <m:r>
                      <a:rPr lang="en-US" altLang="zh-TW" i="1" dirty="0" err="1" smtClean="0">
                        <a:latin typeface="Cambria Math" panose="02040503050406030204" pitchFamily="18" charset="0"/>
                      </a:rPr>
                      <m:t>𝑅</m:t>
                    </m:r>
                    <m:r>
                      <a:rPr lang="en-US" altLang="zh-TW" i="1" dirty="0">
                        <a:latin typeface="Cambria Math" panose="02040503050406030204" pitchFamily="18" charset="0"/>
                      </a:rPr>
                      <m:t>//</m:t>
                    </m:r>
                    <m:r>
                      <a:rPr lang="en-US" altLang="zh-TW" i="1" dirty="0" err="1">
                        <a:latin typeface="Cambria Math" panose="02040503050406030204" pitchFamily="18" charset="0"/>
                      </a:rPr>
                      <m:t>𝑅</m:t>
                    </m:r>
                    <m:r>
                      <a:rPr lang="en-US" altLang="zh-TW" i="1" baseline="-25000" dirty="0" err="1">
                        <a:latin typeface="Cambria Math" panose="02040503050406030204" pitchFamily="18" charset="0"/>
                      </a:rPr>
                      <m:t>𝑖</m:t>
                    </m:r>
                  </m:oMath>
                </a14:m>
                <a:r>
                  <a:rPr lang="en-US" altLang="zh-TW" dirty="0"/>
                  <a:t> </a:t>
                </a:r>
                <a14:m>
                  <m:oMath xmlns:m="http://schemas.openxmlformats.org/officeDocument/2006/math">
                    <m:r>
                      <a:rPr lang="en-US" altLang="zh-TW" i="1" dirty="0">
                        <a:latin typeface="Cambria Math" panose="02040503050406030204" pitchFamily="18" charset="0"/>
                      </a:rPr>
                      <m:t>//</m:t>
                    </m:r>
                    <m:r>
                      <a:rPr lang="en-US" altLang="zh-TW" i="1" dirty="0" err="1">
                        <a:latin typeface="Cambria Math" panose="02040503050406030204" pitchFamily="18" charset="0"/>
                      </a:rPr>
                      <m:t>𝑅</m:t>
                    </m:r>
                    <m:r>
                      <a:rPr lang="en-US" altLang="zh-TW" i="1" baseline="-25000" dirty="0" err="1">
                        <a:latin typeface="Cambria Math" panose="02040503050406030204" pitchFamily="18" charset="0"/>
                      </a:rPr>
                      <m:t>𝑖</m:t>
                    </m:r>
                  </m:oMath>
                </a14:m>
                <a:endParaRPr lang="zh-TW" altLang="en-US" dirty="0"/>
              </a:p>
            </p:txBody>
          </p:sp>
        </mc:Choice>
        <mc:Fallback xmlns="">
          <p:sp>
            <p:nvSpPr>
              <p:cNvPr id="191" name="文字方塊 190"/>
              <p:cNvSpPr txBox="1">
                <a:spLocks noRot="1" noChangeAspect="1" noMove="1" noResize="1" noEditPoints="1" noAdjustHandles="1" noChangeArrowheads="1" noChangeShapeType="1" noTextEdit="1"/>
              </p:cNvSpPr>
              <p:nvPr/>
            </p:nvSpPr>
            <p:spPr>
              <a:xfrm>
                <a:off x="5766864" y="4149080"/>
                <a:ext cx="3053608" cy="369332"/>
              </a:xfrm>
              <a:prstGeom prst="rect">
                <a:avLst/>
              </a:prstGeom>
              <a:blipFill rotWithShape="0">
                <a:blip r:embed="rId3"/>
                <a:stretch>
                  <a:fillRect b="-9524"/>
                </a:stretch>
              </a:blipFill>
              <a:ln w="19050">
                <a:solidFill>
                  <a:schemeClr val="tx1"/>
                </a:solidFill>
              </a:ln>
            </p:spPr>
            <p:txBody>
              <a:bodyPr/>
              <a:lstStyle/>
              <a:p>
                <a:r>
                  <a:rPr lang="zh-TW" altLang="en-US">
                    <a:noFill/>
                  </a:rPr>
                  <a:t> </a:t>
                </a:r>
              </a:p>
            </p:txBody>
          </p:sp>
        </mc:Fallback>
      </mc:AlternateContent>
      <p:sp>
        <p:nvSpPr>
          <p:cNvPr id="192" name="內容版面配置區 1"/>
          <p:cNvSpPr txBox="1">
            <a:spLocks/>
          </p:cNvSpPr>
          <p:nvPr/>
        </p:nvSpPr>
        <p:spPr bwMode="auto">
          <a:xfrm>
            <a:off x="305617" y="1006856"/>
            <a:ext cx="8820480" cy="15394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80000"/>
              <a:buFontTx/>
              <a:buBlip>
                <a:blip r:embed="rId4"/>
              </a:buBlip>
              <a:defRPr sz="2400" kern="1200">
                <a:solidFill>
                  <a:schemeClr val="tx1"/>
                </a:solidFill>
                <a:latin typeface="Arial Unicode MS" pitchFamily="34" charset="-120"/>
                <a:ea typeface="Arial Unicode MS" pitchFamily="34" charset="-120"/>
                <a:cs typeface="Arial Unicode MS" pitchFamily="34" charset="-120"/>
              </a:defRPr>
            </a:lvl1pPr>
            <a:lvl2pPr marL="742950" indent="-285750" algn="l" rtl="0" eaLnBrk="1" fontAlgn="base" hangingPunct="1">
              <a:spcBef>
                <a:spcPct val="20000"/>
              </a:spcBef>
              <a:spcAft>
                <a:spcPct val="0"/>
              </a:spcAft>
              <a:buSzPct val="80000"/>
              <a:buFontTx/>
              <a:buBlip>
                <a:blip r:embed="rId5"/>
              </a:buBlip>
              <a:defRPr sz="2000" kern="1200">
                <a:solidFill>
                  <a:srgbClr val="000099"/>
                </a:solidFill>
                <a:latin typeface="Arial Unicode MS" pitchFamily="34" charset="-120"/>
                <a:ea typeface="Arial Unicode MS" pitchFamily="34" charset="-120"/>
                <a:cs typeface="Arial Unicode MS" pitchFamily="34" charset="-120"/>
              </a:defRPr>
            </a:lvl2pPr>
            <a:lvl3pPr marL="1143000" indent="-228600" algn="l" rtl="0" eaLnBrk="1" fontAlgn="base" hangingPunct="1">
              <a:spcBef>
                <a:spcPct val="20000"/>
              </a:spcBef>
              <a:spcAft>
                <a:spcPct val="0"/>
              </a:spcAft>
              <a:buSzPct val="80000"/>
              <a:buFontTx/>
              <a:buBlip>
                <a:blip r:embed="rId6"/>
              </a:buBlip>
              <a:defRPr sz="1800" kern="1200">
                <a:solidFill>
                  <a:srgbClr val="336600"/>
                </a:solidFill>
                <a:latin typeface="Arial Unicode MS" pitchFamily="34" charset="-120"/>
                <a:ea typeface="Arial Unicode MS" pitchFamily="34" charset="-120"/>
                <a:cs typeface="Arial Unicode MS" pitchFamily="34" charset="-12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t>Propose a simplified model to approximate required power switches in a power gating design as follows:</a:t>
            </a:r>
          </a:p>
          <a:p>
            <a:pPr marL="914400" lvl="1" indent="-514350">
              <a:buFont typeface="+mj-lt"/>
              <a:buAutoNum type="arabicPeriod"/>
            </a:pPr>
            <a:r>
              <a:rPr lang="en-US" altLang="zh-TW" dirty="0" smtClean="0"/>
              <a:t>All nodes in a power mesh are consider as one signal node due to mass parallel-connection of power wires with low resistances. </a:t>
            </a:r>
          </a:p>
          <a:p>
            <a:pPr marL="457200" lvl="1" indent="0">
              <a:buNone/>
            </a:pPr>
            <a:endParaRPr lang="en-US" altLang="zh-TW" dirty="0" smtClean="0"/>
          </a:p>
          <a:p>
            <a:pPr marL="0" indent="0">
              <a:buNone/>
            </a:pPr>
            <a:endParaRPr lang="en-US" altLang="zh-TW" dirty="0" smtClean="0"/>
          </a:p>
          <a:p>
            <a:endParaRPr lang="zh-TW" altLang="en-US" dirty="0"/>
          </a:p>
        </p:txBody>
      </p:sp>
      <p:sp>
        <p:nvSpPr>
          <p:cNvPr id="193" name="內容版面配置區 1"/>
          <p:cNvSpPr txBox="1">
            <a:spLocks/>
          </p:cNvSpPr>
          <p:nvPr/>
        </p:nvSpPr>
        <p:spPr bwMode="auto">
          <a:xfrm>
            <a:off x="360032" y="2564904"/>
            <a:ext cx="8820480" cy="11407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80000"/>
              <a:buFontTx/>
              <a:buBlip>
                <a:blip r:embed="rId4"/>
              </a:buBlip>
              <a:defRPr sz="2400" kern="1200">
                <a:solidFill>
                  <a:schemeClr val="tx1"/>
                </a:solidFill>
                <a:latin typeface="Arial Unicode MS" pitchFamily="34" charset="-120"/>
                <a:ea typeface="Arial Unicode MS" pitchFamily="34" charset="-120"/>
                <a:cs typeface="Arial Unicode MS" pitchFamily="34" charset="-120"/>
              </a:defRPr>
            </a:lvl1pPr>
            <a:lvl2pPr marL="742950" indent="-285750" algn="l" rtl="0" eaLnBrk="1" fontAlgn="base" hangingPunct="1">
              <a:spcBef>
                <a:spcPct val="20000"/>
              </a:spcBef>
              <a:spcAft>
                <a:spcPct val="0"/>
              </a:spcAft>
              <a:buSzPct val="80000"/>
              <a:buFontTx/>
              <a:buBlip>
                <a:blip r:embed="rId5"/>
              </a:buBlip>
              <a:defRPr sz="2000" kern="1200">
                <a:solidFill>
                  <a:srgbClr val="000099"/>
                </a:solidFill>
                <a:latin typeface="Arial Unicode MS" pitchFamily="34" charset="-120"/>
                <a:ea typeface="Arial Unicode MS" pitchFamily="34" charset="-120"/>
                <a:cs typeface="Arial Unicode MS" pitchFamily="34" charset="-120"/>
              </a:defRPr>
            </a:lvl2pPr>
            <a:lvl3pPr marL="1143000" indent="-228600" algn="l" rtl="0" eaLnBrk="1" fontAlgn="base" hangingPunct="1">
              <a:spcBef>
                <a:spcPct val="20000"/>
              </a:spcBef>
              <a:spcAft>
                <a:spcPct val="0"/>
              </a:spcAft>
              <a:buSzPct val="80000"/>
              <a:buFontTx/>
              <a:buBlip>
                <a:blip r:embed="rId6"/>
              </a:buBlip>
              <a:defRPr sz="1800" kern="1200">
                <a:solidFill>
                  <a:srgbClr val="336600"/>
                </a:solidFill>
                <a:latin typeface="Arial Unicode MS" pitchFamily="34" charset="-120"/>
                <a:ea typeface="Arial Unicode MS" pitchFamily="34" charset="-120"/>
                <a:cs typeface="Arial Unicode MS" pitchFamily="34" charset="-12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mj-lt"/>
              <a:buAutoNum type="arabicPeriod" startAt="2"/>
            </a:pPr>
            <a:r>
              <a:rPr lang="en-US" altLang="zh-TW" dirty="0" smtClean="0"/>
              <a:t>Each power switch is represented by a resistor </a:t>
            </a:r>
          </a:p>
          <a:p>
            <a:pPr lvl="2" indent="-342900"/>
            <a:r>
              <a:rPr lang="en-US" altLang="zh-TW" dirty="0" smtClean="0"/>
              <a:t>The voltage-current relation of a power switch </a:t>
            </a:r>
            <a:r>
              <a:rPr lang="en-US" altLang="zh-TW" dirty="0" smtClean="0">
                <a:solidFill>
                  <a:srgbClr val="FF0000"/>
                </a:solidFill>
              </a:rPr>
              <a:t>can be considered as linear based on the small-signal analysis</a:t>
            </a:r>
            <a:r>
              <a:rPr lang="en-US" altLang="zh-TW" dirty="0" smtClean="0"/>
              <a:t>.</a:t>
            </a:r>
          </a:p>
        </p:txBody>
      </p:sp>
    </p:spTree>
    <p:extLst>
      <p:ext uri="{BB962C8B-B14F-4D97-AF65-F5344CB8AC3E}">
        <p14:creationId xmlns:p14="http://schemas.microsoft.com/office/powerpoint/2010/main" val="400606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left)">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wipe(left)">
                                      <p:cBhvr>
                                        <p:cTn id="27" dur="500"/>
                                        <p:tgtEl>
                                          <p:spTgt spid="10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191"/>
                                        </p:tgtEl>
                                        <p:attrNameLst>
                                          <p:attrName>style.visibility</p:attrName>
                                        </p:attrNameLst>
                                      </p:cBhvr>
                                      <p:to>
                                        <p:strVal val="visible"/>
                                      </p:to>
                                    </p:set>
                                    <p:animEffect transition="in" filter="fade">
                                      <p:cBhvr>
                                        <p:cTn id="36" dur="2000"/>
                                        <p:tgtEl>
                                          <p:spTgt spid="191"/>
                                        </p:tgtEl>
                                      </p:cBhvr>
                                    </p:animEffect>
                                    <p:anim calcmode="lin" valueType="num">
                                      <p:cBhvr>
                                        <p:cTn id="37" dur="2000" fill="hold"/>
                                        <p:tgtEl>
                                          <p:spTgt spid="191"/>
                                        </p:tgtEl>
                                        <p:attrNameLst>
                                          <p:attrName>ppt_w</p:attrName>
                                        </p:attrNameLst>
                                      </p:cBhvr>
                                      <p:tavLst>
                                        <p:tav tm="0" fmla="#ppt_w*sin(2.5*pi*$)">
                                          <p:val>
                                            <p:fltVal val="0"/>
                                          </p:val>
                                        </p:tav>
                                        <p:tav tm="100000">
                                          <p:val>
                                            <p:fltVal val="1"/>
                                          </p:val>
                                        </p:tav>
                                      </p:tavLst>
                                    </p:anim>
                                    <p:anim calcmode="lin" valueType="num">
                                      <p:cBhvr>
                                        <p:cTn id="38" dur="2000" fill="hold"/>
                                        <p:tgtEl>
                                          <p:spTgt spid="1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72000" y="1124744"/>
                <a:ext cx="9000000" cy="2423987"/>
              </a:xfrm>
            </p:spPr>
            <p:txBody>
              <a:bodyPr/>
              <a:lstStyle/>
              <a:p>
                <a:r>
                  <a:rPr lang="en-US" altLang="zh-TW" dirty="0" smtClean="0"/>
                  <a:t>Cut </a:t>
                </a:r>
                <a:r>
                  <a:rPr lang="en-US" altLang="zh-TW" i="1" dirty="0" smtClean="0"/>
                  <a:t>B</a:t>
                </a:r>
                <a:r>
                  <a:rPr lang="en-US" altLang="zh-TW" dirty="0" smtClean="0"/>
                  <a:t> into two parts </a:t>
                </a:r>
                <a14:m>
                  <m:oMath xmlns:m="http://schemas.openxmlformats.org/officeDocument/2006/math">
                    <m:r>
                      <a:rPr lang="en-US" altLang="zh-TW" i="1" dirty="0" smtClean="0">
                        <a:latin typeface="Cambria Math" panose="02040503050406030204" pitchFamily="18" charset="0"/>
                      </a:rPr>
                      <m:t>𝐵</m:t>
                    </m:r>
                    <m:r>
                      <a:rPr lang="en-US" altLang="zh-TW" i="1" baseline="-25000" dirty="0" smtClean="0">
                        <a:latin typeface="Cambria Math" panose="02040503050406030204" pitchFamily="18" charset="0"/>
                      </a:rPr>
                      <m:t>0</m:t>
                    </m:r>
                  </m:oMath>
                </a14:m>
                <a:r>
                  <a:rPr lang="en-US" altLang="zh-TW" dirty="0" smtClean="0"/>
                  <a:t> and </a:t>
                </a:r>
                <a14:m>
                  <m:oMath xmlns:m="http://schemas.openxmlformats.org/officeDocument/2006/math">
                    <m:r>
                      <a:rPr lang="en-US" altLang="zh-TW" i="1" dirty="0" smtClean="0">
                        <a:latin typeface="Cambria Math" panose="02040503050406030204" pitchFamily="18" charset="0"/>
                      </a:rPr>
                      <m:t>𝐵</m:t>
                    </m:r>
                    <m:r>
                      <a:rPr lang="en-US" altLang="zh-TW" i="1" baseline="-25000" dirty="0" smtClean="0">
                        <a:latin typeface="Cambria Math" panose="02040503050406030204" pitchFamily="18" charset="0"/>
                      </a:rPr>
                      <m:t>1</m:t>
                    </m:r>
                  </m:oMath>
                </a14:m>
                <a:r>
                  <a:rPr lang="en-US" altLang="zh-TW" dirty="0" smtClean="0"/>
                  <a:t> and allocate the associated equivalent </a:t>
                </a:r>
                <a:r>
                  <a:rPr lang="en-US" altLang="zh-TW" dirty="0"/>
                  <a:t>resistance</a:t>
                </a:r>
                <a:r>
                  <a:rPr lang="en-US" altLang="zh-TW" i="1" dirty="0"/>
                  <a:t> </a:t>
                </a:r>
                <a14:m>
                  <m:oMath xmlns:m="http://schemas.openxmlformats.org/officeDocument/2006/math">
                    <m:r>
                      <a:rPr lang="en-US" altLang="zh-TW" i="1" dirty="0" smtClean="0">
                        <a:latin typeface="Cambria Math" panose="02040503050406030204" pitchFamily="18" charset="0"/>
                      </a:rPr>
                      <m:t>𝑅</m:t>
                    </m:r>
                    <m:r>
                      <a:rPr lang="en-US" altLang="zh-TW" i="1" baseline="-25000" dirty="0" smtClean="0">
                        <a:latin typeface="Cambria Math" panose="02040503050406030204" pitchFamily="18" charset="0"/>
                      </a:rPr>
                      <m:t>𝐵</m:t>
                    </m:r>
                  </m:oMath>
                </a14:m>
                <a:r>
                  <a:rPr lang="en-US" altLang="zh-TW" dirty="0"/>
                  <a:t> </a:t>
                </a:r>
                <a:r>
                  <a:rPr lang="en-US" altLang="zh-TW" dirty="0" smtClean="0"/>
                  <a:t>into </a:t>
                </a:r>
                <a14:m>
                  <m:oMath xmlns:m="http://schemas.openxmlformats.org/officeDocument/2006/math">
                    <m:r>
                      <a:rPr lang="en-US" altLang="zh-TW" i="1" dirty="0" smtClean="0">
                        <a:latin typeface="Cambria Math" panose="02040503050406030204" pitchFamily="18" charset="0"/>
                      </a:rPr>
                      <m:t>𝐵</m:t>
                    </m:r>
                    <m:r>
                      <a:rPr lang="en-US" altLang="zh-TW" i="1" baseline="-25000" dirty="0">
                        <a:latin typeface="Cambria Math" panose="02040503050406030204" pitchFamily="18" charset="0"/>
                      </a:rPr>
                      <m:t>0</m:t>
                    </m:r>
                  </m:oMath>
                </a14:m>
                <a:r>
                  <a:rPr lang="en-US" altLang="zh-TW" dirty="0"/>
                  <a:t> and </a:t>
                </a:r>
                <a14:m>
                  <m:oMath xmlns:m="http://schemas.openxmlformats.org/officeDocument/2006/math">
                    <m:r>
                      <a:rPr lang="en-US" altLang="zh-TW" i="1" dirty="0" smtClean="0">
                        <a:latin typeface="Cambria Math" panose="02040503050406030204" pitchFamily="18" charset="0"/>
                      </a:rPr>
                      <m:t>𝐵</m:t>
                    </m:r>
                    <m:r>
                      <a:rPr lang="en-US" altLang="zh-TW" i="1" baseline="-25000" dirty="0">
                        <a:latin typeface="Cambria Math" panose="02040503050406030204" pitchFamily="18" charset="0"/>
                      </a:rPr>
                      <m:t>1</m:t>
                    </m:r>
                    <m:r>
                      <a:rPr lang="en-US" altLang="zh-TW" b="0" i="1" dirty="0" smtClean="0">
                        <a:latin typeface="Cambria Math" panose="02040503050406030204" pitchFamily="18" charset="0"/>
                      </a:rPr>
                      <m:t>,</m:t>
                    </m:r>
                    <m:r>
                      <a:rPr lang="zh-TW" altLang="en-US" i="1" dirty="0">
                        <a:latin typeface="Cambria Math" panose="02040503050406030204" pitchFamily="18" charset="0"/>
                      </a:rPr>
                      <m:t> </m:t>
                    </m:r>
                  </m:oMath>
                </a14:m>
                <a:r>
                  <a:rPr lang="en-US" altLang="zh-TW" dirty="0" smtClean="0"/>
                  <a:t>which are </a:t>
                </a:r>
                <a14:m>
                  <m:oMath xmlns:m="http://schemas.openxmlformats.org/officeDocument/2006/math">
                    <m:r>
                      <a:rPr lang="en-US" altLang="zh-TW" i="1" dirty="0" smtClean="0">
                        <a:latin typeface="Cambria Math" panose="02040503050406030204" pitchFamily="18" charset="0"/>
                      </a:rPr>
                      <m:t>𝑅</m:t>
                    </m:r>
                    <m:r>
                      <a:rPr lang="en-US" altLang="zh-TW" i="1" baseline="-25000" dirty="0" smtClean="0">
                        <a:latin typeface="Cambria Math" panose="02040503050406030204" pitchFamily="18" charset="0"/>
                      </a:rPr>
                      <m:t>0</m:t>
                    </m:r>
                  </m:oMath>
                </a14:m>
                <a:r>
                  <a:rPr lang="en-US" altLang="zh-TW" dirty="0" smtClean="0"/>
                  <a:t> and </a:t>
                </a:r>
                <a14:m>
                  <m:oMath xmlns:m="http://schemas.openxmlformats.org/officeDocument/2006/math">
                    <m:r>
                      <a:rPr lang="en-US" altLang="zh-TW" i="1" dirty="0" smtClean="0">
                        <a:latin typeface="Cambria Math" panose="02040503050406030204" pitchFamily="18" charset="0"/>
                      </a:rPr>
                      <m:t>𝑅</m:t>
                    </m:r>
                    <m:r>
                      <a:rPr lang="en-US" altLang="zh-TW" i="1" baseline="-25000" dirty="0" smtClean="0">
                        <a:latin typeface="Cambria Math" panose="02040503050406030204" pitchFamily="18" charset="0"/>
                      </a:rPr>
                      <m:t>1</m:t>
                    </m:r>
                  </m:oMath>
                </a14:m>
                <a:r>
                  <a:rPr lang="en-US" altLang="zh-TW" dirty="0" smtClean="0"/>
                  <a:t>.</a:t>
                </a:r>
              </a:p>
              <a:p>
                <a:pPr lvl="1"/>
                <a:r>
                  <a:rPr lang="en-US" altLang="zh-TW" dirty="0" smtClean="0"/>
                  <a:t>The value </a:t>
                </a:r>
                <a:r>
                  <a:rPr lang="en-US" altLang="zh-TW" i="1" dirty="0" smtClean="0"/>
                  <a:t>R</a:t>
                </a:r>
                <a:r>
                  <a:rPr lang="en-US" altLang="zh-TW" baseline="-25000" dirty="0" smtClean="0"/>
                  <a:t>0</a:t>
                </a:r>
                <a:r>
                  <a:rPr lang="en-US" altLang="zh-TW" dirty="0" smtClean="0"/>
                  <a:t> (or </a:t>
                </a:r>
                <a:r>
                  <a:rPr lang="en-US" altLang="zh-TW" i="1" dirty="0" smtClean="0"/>
                  <a:t>R</a:t>
                </a:r>
                <a:r>
                  <a:rPr lang="en-US" altLang="zh-TW" baseline="-25000" dirty="0" smtClean="0"/>
                  <a:t>1</a:t>
                </a:r>
                <a:r>
                  <a:rPr lang="en-US" altLang="zh-TW" dirty="0" smtClean="0"/>
                  <a:t>) determines how many power switches will be placed into a region.</a:t>
                </a:r>
              </a:p>
              <a:p>
                <a:pPr lvl="1"/>
                <a:r>
                  <a:rPr lang="en-US" altLang="zh-TW" dirty="0"/>
                  <a:t>Cost function for cutting a region impacts whether sufficient power switches can be placed into each sub-region and reduce the iteration of </a:t>
                </a:r>
                <a:r>
                  <a:rPr lang="en-US" altLang="zh-TW" dirty="0" smtClean="0"/>
                  <a:t>procedure </a:t>
                </a:r>
              </a:p>
              <a:p>
                <a:r>
                  <a:rPr lang="en-US" altLang="zh-TW" dirty="0" smtClean="0"/>
                  <a:t>Cost function is as follows:</a:t>
                </a:r>
              </a:p>
              <a:p>
                <a:pPr lvl="1"/>
                <a:r>
                  <a:rPr lang="en-US" altLang="zh-TW" i="1" dirty="0" smtClean="0"/>
                  <a:t> </a:t>
                </a:r>
              </a:p>
              <a:p>
                <a:pPr marL="457200" lvl="1" indent="0">
                  <a:buNone/>
                </a:pPr>
                <a:endParaRPr lang="en-US" altLang="zh-TW" i="1" dirty="0" smtClean="0"/>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72000" y="1124744"/>
                <a:ext cx="9000000" cy="2423987"/>
              </a:xfrm>
              <a:blipFill rotWithShape="0">
                <a:blip r:embed="rId4"/>
                <a:stretch>
                  <a:fillRect t="-1763" r="-813" b="-30730"/>
                </a:stretch>
              </a:blipFill>
            </p:spPr>
            <p:txBody>
              <a:bodyPr/>
              <a:lstStyle/>
              <a:p>
                <a:r>
                  <a:rPr lang="zh-TW" altLang="en-US">
                    <a:noFill/>
                  </a:rPr>
                  <a:t> </a:t>
                </a:r>
              </a:p>
            </p:txBody>
          </p:sp>
        </mc:Fallback>
      </mc:AlternateContent>
      <p:sp>
        <p:nvSpPr>
          <p:cNvPr id="3" name="標題 2"/>
          <p:cNvSpPr>
            <a:spLocks noGrp="1"/>
          </p:cNvSpPr>
          <p:nvPr>
            <p:ph type="title"/>
          </p:nvPr>
        </p:nvSpPr>
        <p:spPr>
          <a:xfrm>
            <a:off x="1044000" y="20638"/>
            <a:ext cx="8100000" cy="1008000"/>
          </a:xfrm>
        </p:spPr>
        <p:txBody>
          <a:bodyPr>
            <a:normAutofit fontScale="90000"/>
          </a:bodyPr>
          <a:lstStyle/>
          <a:p>
            <a:r>
              <a:rPr lang="en-US" altLang="zh-TW" dirty="0">
                <a:latin typeface="Lucida Calligraphy" panose="03010101010101010101" pitchFamily="66" charset="0"/>
              </a:rPr>
              <a:t>Cutting a </a:t>
            </a:r>
            <a:r>
              <a:rPr lang="en-US" altLang="zh-TW" dirty="0" smtClean="0">
                <a:latin typeface="Lucida Calligraphy" panose="03010101010101010101" pitchFamily="66" charset="0"/>
              </a:rPr>
              <a:t>Region and the Associated Resistance</a:t>
            </a:r>
            <a:endParaRPr lang="en-US" altLang="zh-TW" dirty="0">
              <a:latin typeface="Lucida Calligraphy" panose="03010101010101010101" pitchFamily="66" charset="0"/>
            </a:endParaRPr>
          </a:p>
        </p:txBody>
      </p:sp>
      <p:graphicFrame>
        <p:nvGraphicFramePr>
          <p:cNvPr id="5" name="物件 4"/>
          <p:cNvGraphicFramePr>
            <a:graphicFrameLocks noChangeAspect="1"/>
          </p:cNvGraphicFramePr>
          <p:nvPr>
            <p:extLst>
              <p:ext uri="{D42A27DB-BD31-4B8C-83A1-F6EECF244321}">
                <p14:modId xmlns:p14="http://schemas.microsoft.com/office/powerpoint/2010/main" val="3786775692"/>
              </p:ext>
            </p:extLst>
          </p:nvPr>
        </p:nvGraphicFramePr>
        <p:xfrm>
          <a:off x="1170226" y="4063023"/>
          <a:ext cx="2553677" cy="647948"/>
        </p:xfrm>
        <a:graphic>
          <a:graphicData uri="http://schemas.openxmlformats.org/presentationml/2006/ole">
            <mc:AlternateContent xmlns:mc="http://schemas.openxmlformats.org/markup-compatibility/2006">
              <mc:Choice xmlns:v="urn:schemas-microsoft-com:vml" Requires="v">
                <p:oleObj spid="_x0000_s1251" name="方程式" r:id="rId5" imgW="1701720" imgH="431640" progId="Equation.3">
                  <p:embed/>
                </p:oleObj>
              </mc:Choice>
              <mc:Fallback>
                <p:oleObj name="方程式" r:id="rId5" imgW="1701720" imgH="431640" progId="Equation.3">
                  <p:embed/>
                  <p:pic>
                    <p:nvPicPr>
                      <p:cNvPr id="0" name=""/>
                      <p:cNvPicPr/>
                      <p:nvPr/>
                    </p:nvPicPr>
                    <p:blipFill>
                      <a:blip r:embed="rId6"/>
                      <a:stretch>
                        <a:fillRect/>
                      </a:stretch>
                    </p:blipFill>
                    <p:spPr>
                      <a:xfrm>
                        <a:off x="1170226" y="4063023"/>
                        <a:ext cx="2553677" cy="647948"/>
                      </a:xfrm>
                      <a:prstGeom prst="rect">
                        <a:avLst/>
                      </a:prstGeom>
                    </p:spPr>
                  </p:pic>
                </p:oleObj>
              </mc:Fallback>
            </mc:AlternateContent>
          </a:graphicData>
        </a:graphic>
      </p:graphicFrame>
      <p:grpSp>
        <p:nvGrpSpPr>
          <p:cNvPr id="10" name="群組 9"/>
          <p:cNvGrpSpPr/>
          <p:nvPr/>
        </p:nvGrpSpPr>
        <p:grpSpPr>
          <a:xfrm>
            <a:off x="6300192" y="3356992"/>
            <a:ext cx="2568097" cy="2242724"/>
            <a:chOff x="6372200" y="3490532"/>
            <a:chExt cx="2568097" cy="2242724"/>
          </a:xfrm>
        </p:grpSpPr>
        <p:grpSp>
          <p:nvGrpSpPr>
            <p:cNvPr id="29" name="群組 28"/>
            <p:cNvGrpSpPr/>
            <p:nvPr/>
          </p:nvGrpSpPr>
          <p:grpSpPr>
            <a:xfrm>
              <a:off x="6372200" y="3609175"/>
              <a:ext cx="2568097" cy="2003864"/>
              <a:chOff x="5604303" y="2115753"/>
              <a:chExt cx="2568097" cy="2003864"/>
            </a:xfrm>
          </p:grpSpPr>
          <p:sp>
            <p:nvSpPr>
              <p:cNvPr id="1078" name="矩形 1077"/>
              <p:cNvSpPr/>
              <p:nvPr/>
            </p:nvSpPr>
            <p:spPr>
              <a:xfrm>
                <a:off x="5604303" y="2116516"/>
                <a:ext cx="2553699" cy="2003101"/>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079" name="矩形 1078"/>
              <p:cNvSpPr/>
              <p:nvPr/>
            </p:nvSpPr>
            <p:spPr>
              <a:xfrm>
                <a:off x="5646321" y="2133760"/>
                <a:ext cx="2020170" cy="1926800"/>
              </a:xfrm>
              <a:prstGeom prst="rect">
                <a:avLst/>
              </a:prstGeom>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grpSp>
            <p:nvGrpSpPr>
              <p:cNvPr id="1080" name="群組 1079"/>
              <p:cNvGrpSpPr/>
              <p:nvPr/>
            </p:nvGrpSpPr>
            <p:grpSpPr>
              <a:xfrm>
                <a:off x="5646321" y="2133796"/>
                <a:ext cx="2020170" cy="1926764"/>
                <a:chOff x="2339752" y="2744944"/>
                <a:chExt cx="2142100" cy="2043056"/>
              </a:xfrm>
            </p:grpSpPr>
            <p:cxnSp>
              <p:nvCxnSpPr>
                <p:cNvPr id="1559" name="直線接點 1558"/>
                <p:cNvCxnSpPr/>
                <p:nvPr/>
              </p:nvCxnSpPr>
              <p:spPr>
                <a:xfrm>
                  <a:off x="3204000" y="3140968"/>
                  <a:ext cx="216000" cy="0"/>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560" name="直線接點 1559"/>
                <p:cNvCxnSpPr/>
                <p:nvPr/>
              </p:nvCxnSpPr>
              <p:spPr>
                <a:xfrm flipH="1" flipV="1">
                  <a:off x="3635896" y="2744944"/>
                  <a:ext cx="0" cy="180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561" name="群組 1560"/>
                <p:cNvGrpSpPr/>
                <p:nvPr/>
              </p:nvGrpSpPr>
              <p:grpSpPr>
                <a:xfrm>
                  <a:off x="2339752" y="2744944"/>
                  <a:ext cx="2142100" cy="2043056"/>
                  <a:chOff x="2339752" y="2744944"/>
                  <a:chExt cx="2142100" cy="2043056"/>
                </a:xfrm>
              </p:grpSpPr>
              <p:cxnSp>
                <p:nvCxnSpPr>
                  <p:cNvPr id="1562" name="直線接點 1561"/>
                  <p:cNvCxnSpPr/>
                  <p:nvPr/>
                </p:nvCxnSpPr>
                <p:spPr>
                  <a:xfrm>
                    <a:off x="2357754" y="3345942"/>
                    <a:ext cx="0" cy="587114"/>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563" name="直線接點 1562"/>
                  <p:cNvCxnSpPr/>
                  <p:nvPr/>
                </p:nvCxnSpPr>
                <p:spPr>
                  <a:xfrm>
                    <a:off x="2357754" y="3345942"/>
                    <a:ext cx="612000" cy="0"/>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564" name="直線接點 1563"/>
                  <p:cNvCxnSpPr/>
                  <p:nvPr/>
                </p:nvCxnSpPr>
                <p:spPr>
                  <a:xfrm flipH="1" flipV="1">
                    <a:off x="2952000" y="2924946"/>
                    <a:ext cx="0" cy="42099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65" name="直線接點 1564"/>
                  <p:cNvCxnSpPr/>
                  <p:nvPr/>
                </p:nvCxnSpPr>
                <p:spPr>
                  <a:xfrm>
                    <a:off x="2339752" y="3933056"/>
                    <a:ext cx="612000" cy="0"/>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566" name="直線接點 1565"/>
                  <p:cNvCxnSpPr/>
                  <p:nvPr/>
                </p:nvCxnSpPr>
                <p:spPr>
                  <a:xfrm flipH="1" flipV="1">
                    <a:off x="2952000" y="3944108"/>
                    <a:ext cx="0" cy="828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67" name="直線接點 1566"/>
                  <p:cNvCxnSpPr/>
                  <p:nvPr/>
                </p:nvCxnSpPr>
                <p:spPr>
                  <a:xfrm>
                    <a:off x="2933852" y="4788000"/>
                    <a:ext cx="1548000" cy="0"/>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568" name="直線接點 1567"/>
                  <p:cNvCxnSpPr/>
                  <p:nvPr/>
                </p:nvCxnSpPr>
                <p:spPr>
                  <a:xfrm>
                    <a:off x="2933852" y="2921300"/>
                    <a:ext cx="252000" cy="0"/>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569" name="直線接點 1568"/>
                  <p:cNvCxnSpPr/>
                  <p:nvPr/>
                </p:nvCxnSpPr>
                <p:spPr>
                  <a:xfrm flipH="1" flipV="1">
                    <a:off x="3203848" y="2924944"/>
                    <a:ext cx="0" cy="216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70" name="直線接點 1569"/>
                  <p:cNvCxnSpPr/>
                  <p:nvPr/>
                </p:nvCxnSpPr>
                <p:spPr>
                  <a:xfrm flipH="1" flipV="1">
                    <a:off x="3419872" y="2924944"/>
                    <a:ext cx="0" cy="216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71" name="直線接點 1570"/>
                  <p:cNvCxnSpPr/>
                  <p:nvPr/>
                </p:nvCxnSpPr>
                <p:spPr>
                  <a:xfrm>
                    <a:off x="3419872" y="2924944"/>
                    <a:ext cx="216000" cy="0"/>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572" name="直線接點 1571"/>
                  <p:cNvCxnSpPr/>
                  <p:nvPr/>
                </p:nvCxnSpPr>
                <p:spPr>
                  <a:xfrm>
                    <a:off x="3635872" y="2744944"/>
                    <a:ext cx="288000" cy="0"/>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573" name="直線接點 1572"/>
                  <p:cNvCxnSpPr/>
                  <p:nvPr/>
                </p:nvCxnSpPr>
                <p:spPr>
                  <a:xfrm flipH="1" flipV="1">
                    <a:off x="3923928" y="2744984"/>
                    <a:ext cx="0" cy="540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74" name="直線接點 1573"/>
                  <p:cNvCxnSpPr/>
                  <p:nvPr/>
                </p:nvCxnSpPr>
                <p:spPr>
                  <a:xfrm>
                    <a:off x="3923952" y="3284984"/>
                    <a:ext cx="360000" cy="0"/>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575" name="直線接點 1574"/>
                  <p:cNvCxnSpPr/>
                  <p:nvPr/>
                </p:nvCxnSpPr>
                <p:spPr>
                  <a:xfrm flipH="1" flipV="1">
                    <a:off x="4283968" y="3285008"/>
                    <a:ext cx="0" cy="1152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76" name="直線接點 1575"/>
                  <p:cNvCxnSpPr/>
                  <p:nvPr/>
                </p:nvCxnSpPr>
                <p:spPr>
                  <a:xfrm>
                    <a:off x="4298215" y="4428000"/>
                    <a:ext cx="180000" cy="0"/>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577" name="直線接點 1576"/>
                  <p:cNvCxnSpPr/>
                  <p:nvPr/>
                </p:nvCxnSpPr>
                <p:spPr>
                  <a:xfrm flipH="1" flipV="1">
                    <a:off x="4464000" y="4428000"/>
                    <a:ext cx="0" cy="360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081" name="群組 1080"/>
              <p:cNvGrpSpPr/>
              <p:nvPr/>
            </p:nvGrpSpPr>
            <p:grpSpPr>
              <a:xfrm>
                <a:off x="5656826" y="2115753"/>
                <a:ext cx="2515574" cy="1977797"/>
                <a:chOff x="1979712" y="4903094"/>
                <a:chExt cx="2667404" cy="2097168"/>
              </a:xfrm>
            </p:grpSpPr>
            <p:cxnSp>
              <p:nvCxnSpPr>
                <p:cNvPr id="1514" name="直線接點 1513"/>
                <p:cNvCxnSpPr/>
                <p:nvPr/>
              </p:nvCxnSpPr>
              <p:spPr>
                <a:xfrm>
                  <a:off x="1983116" y="5013176"/>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15" name="直線接點 1514"/>
                <p:cNvCxnSpPr/>
                <p:nvPr/>
              </p:nvCxnSpPr>
              <p:spPr>
                <a:xfrm>
                  <a:off x="1979712" y="5085184"/>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16" name="直線接點 1515"/>
                <p:cNvCxnSpPr/>
                <p:nvPr/>
              </p:nvCxnSpPr>
              <p:spPr>
                <a:xfrm>
                  <a:off x="1979712" y="5157192"/>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17" name="直線接點 1516"/>
                <p:cNvCxnSpPr/>
                <p:nvPr/>
              </p:nvCxnSpPr>
              <p:spPr>
                <a:xfrm>
                  <a:off x="1979712" y="5229200"/>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18" name="直線接點 1517"/>
                <p:cNvCxnSpPr/>
                <p:nvPr/>
              </p:nvCxnSpPr>
              <p:spPr>
                <a:xfrm>
                  <a:off x="1979712" y="5301208"/>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19" name="直線接點 1518"/>
                <p:cNvCxnSpPr/>
                <p:nvPr/>
              </p:nvCxnSpPr>
              <p:spPr>
                <a:xfrm>
                  <a:off x="1979712" y="5373216"/>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20" name="直線接點 1519"/>
                <p:cNvCxnSpPr/>
                <p:nvPr/>
              </p:nvCxnSpPr>
              <p:spPr>
                <a:xfrm>
                  <a:off x="1979712" y="5445224"/>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21" name="直線接點 1520"/>
                <p:cNvCxnSpPr/>
                <p:nvPr/>
              </p:nvCxnSpPr>
              <p:spPr>
                <a:xfrm>
                  <a:off x="1979712" y="5517232"/>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22" name="直線接點 1521"/>
                <p:cNvCxnSpPr/>
                <p:nvPr/>
              </p:nvCxnSpPr>
              <p:spPr>
                <a:xfrm>
                  <a:off x="1979712" y="5589240"/>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23" name="直線接點 1522"/>
                <p:cNvCxnSpPr/>
                <p:nvPr/>
              </p:nvCxnSpPr>
              <p:spPr>
                <a:xfrm>
                  <a:off x="1979712" y="5661248"/>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24" name="直線接點 1523"/>
                <p:cNvCxnSpPr/>
                <p:nvPr/>
              </p:nvCxnSpPr>
              <p:spPr>
                <a:xfrm>
                  <a:off x="1979712" y="5733256"/>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25" name="直線接點 1524"/>
                <p:cNvCxnSpPr/>
                <p:nvPr/>
              </p:nvCxnSpPr>
              <p:spPr>
                <a:xfrm>
                  <a:off x="1979712" y="5805264"/>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26" name="直線接點 1525"/>
                <p:cNvCxnSpPr/>
                <p:nvPr/>
              </p:nvCxnSpPr>
              <p:spPr>
                <a:xfrm>
                  <a:off x="1979712" y="5877272"/>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27" name="直線接點 1526"/>
                <p:cNvCxnSpPr/>
                <p:nvPr/>
              </p:nvCxnSpPr>
              <p:spPr>
                <a:xfrm>
                  <a:off x="1979712" y="5949280"/>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28" name="直線接點 1527"/>
                <p:cNvCxnSpPr/>
                <p:nvPr/>
              </p:nvCxnSpPr>
              <p:spPr>
                <a:xfrm>
                  <a:off x="1979712" y="6021288"/>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29" name="直線接點 1528"/>
                <p:cNvCxnSpPr/>
                <p:nvPr/>
              </p:nvCxnSpPr>
              <p:spPr>
                <a:xfrm>
                  <a:off x="1979712" y="6093296"/>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30" name="直線接點 1529"/>
                <p:cNvCxnSpPr/>
                <p:nvPr/>
              </p:nvCxnSpPr>
              <p:spPr>
                <a:xfrm>
                  <a:off x="1979712" y="6165304"/>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31" name="直線接點 1530"/>
                <p:cNvCxnSpPr/>
                <p:nvPr/>
              </p:nvCxnSpPr>
              <p:spPr>
                <a:xfrm>
                  <a:off x="1979712" y="6237312"/>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32" name="直線接點 1531"/>
                <p:cNvCxnSpPr/>
                <p:nvPr/>
              </p:nvCxnSpPr>
              <p:spPr>
                <a:xfrm>
                  <a:off x="1979712" y="6381328"/>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33" name="直線接點 1532"/>
                <p:cNvCxnSpPr/>
                <p:nvPr/>
              </p:nvCxnSpPr>
              <p:spPr>
                <a:xfrm>
                  <a:off x="1979712" y="6453336"/>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34" name="直線接點 1533"/>
                <p:cNvCxnSpPr/>
                <p:nvPr/>
              </p:nvCxnSpPr>
              <p:spPr>
                <a:xfrm>
                  <a:off x="1979712" y="6525344"/>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35" name="直線接點 1534"/>
                <p:cNvCxnSpPr/>
                <p:nvPr/>
              </p:nvCxnSpPr>
              <p:spPr>
                <a:xfrm>
                  <a:off x="1979712" y="6597352"/>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36" name="直線接點 1535"/>
                <p:cNvCxnSpPr/>
                <p:nvPr/>
              </p:nvCxnSpPr>
              <p:spPr>
                <a:xfrm>
                  <a:off x="1979712" y="6669360"/>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37" name="直線接點 1536"/>
                <p:cNvCxnSpPr/>
                <p:nvPr/>
              </p:nvCxnSpPr>
              <p:spPr>
                <a:xfrm>
                  <a:off x="1979712" y="6741368"/>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38" name="直線接點 1537"/>
                <p:cNvCxnSpPr/>
                <p:nvPr/>
              </p:nvCxnSpPr>
              <p:spPr>
                <a:xfrm>
                  <a:off x="1979712" y="6813376"/>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39" name="直線接點 1538"/>
                <p:cNvCxnSpPr/>
                <p:nvPr/>
              </p:nvCxnSpPr>
              <p:spPr>
                <a:xfrm>
                  <a:off x="1979712" y="6309320"/>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40" name="直線接點 1539"/>
                <p:cNvCxnSpPr/>
                <p:nvPr/>
              </p:nvCxnSpPr>
              <p:spPr>
                <a:xfrm>
                  <a:off x="1979712" y="6885384"/>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41" name="直線接點 1540"/>
                <p:cNvCxnSpPr/>
                <p:nvPr/>
              </p:nvCxnSpPr>
              <p:spPr>
                <a:xfrm>
                  <a:off x="1979712" y="6957392"/>
                  <a:ext cx="266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42" name="直線接點 1541"/>
                <p:cNvCxnSpPr/>
                <p:nvPr/>
              </p:nvCxnSpPr>
              <p:spPr>
                <a:xfrm>
                  <a:off x="2123381" y="4916501"/>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43" name="直線接點 1542"/>
                <p:cNvCxnSpPr/>
                <p:nvPr/>
              </p:nvCxnSpPr>
              <p:spPr>
                <a:xfrm>
                  <a:off x="2275781" y="4912030"/>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44" name="直線接點 1543"/>
                <p:cNvCxnSpPr/>
                <p:nvPr/>
              </p:nvCxnSpPr>
              <p:spPr>
                <a:xfrm>
                  <a:off x="2428181" y="4912030"/>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45" name="直線接點 1544"/>
                <p:cNvCxnSpPr/>
                <p:nvPr/>
              </p:nvCxnSpPr>
              <p:spPr>
                <a:xfrm>
                  <a:off x="2580581" y="4912030"/>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46" name="直線接點 1545"/>
                <p:cNvCxnSpPr/>
                <p:nvPr/>
              </p:nvCxnSpPr>
              <p:spPr>
                <a:xfrm>
                  <a:off x="2732981" y="4931625"/>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47" name="直線接點 1546"/>
                <p:cNvCxnSpPr/>
                <p:nvPr/>
              </p:nvCxnSpPr>
              <p:spPr>
                <a:xfrm>
                  <a:off x="2885381" y="4912030"/>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48" name="直線接點 1547"/>
                <p:cNvCxnSpPr/>
                <p:nvPr/>
              </p:nvCxnSpPr>
              <p:spPr>
                <a:xfrm>
                  <a:off x="3037781" y="4912030"/>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49" name="直線接點 1548"/>
                <p:cNvCxnSpPr/>
                <p:nvPr/>
              </p:nvCxnSpPr>
              <p:spPr>
                <a:xfrm>
                  <a:off x="3190181" y="4912030"/>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50" name="直線接點 1549"/>
                <p:cNvCxnSpPr/>
                <p:nvPr/>
              </p:nvCxnSpPr>
              <p:spPr>
                <a:xfrm>
                  <a:off x="3342581" y="4903094"/>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51" name="直線接點 1550"/>
                <p:cNvCxnSpPr/>
                <p:nvPr/>
              </p:nvCxnSpPr>
              <p:spPr>
                <a:xfrm>
                  <a:off x="3494981" y="4912030"/>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52" name="直線接點 1551"/>
                <p:cNvCxnSpPr/>
                <p:nvPr/>
              </p:nvCxnSpPr>
              <p:spPr>
                <a:xfrm>
                  <a:off x="3647381" y="4912030"/>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53" name="直線接點 1552"/>
                <p:cNvCxnSpPr/>
                <p:nvPr/>
              </p:nvCxnSpPr>
              <p:spPr>
                <a:xfrm>
                  <a:off x="3799781" y="4912030"/>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54" name="直線接點 1553"/>
                <p:cNvCxnSpPr/>
                <p:nvPr/>
              </p:nvCxnSpPr>
              <p:spPr>
                <a:xfrm>
                  <a:off x="3952181" y="4912030"/>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55" name="直線接點 1554"/>
                <p:cNvCxnSpPr/>
                <p:nvPr/>
              </p:nvCxnSpPr>
              <p:spPr>
                <a:xfrm>
                  <a:off x="4104581" y="4912030"/>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56" name="直線接點 1555"/>
                <p:cNvCxnSpPr/>
                <p:nvPr/>
              </p:nvCxnSpPr>
              <p:spPr>
                <a:xfrm>
                  <a:off x="4256981" y="4912030"/>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57" name="直線接點 1556"/>
                <p:cNvCxnSpPr/>
                <p:nvPr/>
              </p:nvCxnSpPr>
              <p:spPr>
                <a:xfrm>
                  <a:off x="4409381" y="4912030"/>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58" name="直線接點 1557"/>
                <p:cNvCxnSpPr/>
                <p:nvPr/>
              </p:nvCxnSpPr>
              <p:spPr>
                <a:xfrm>
                  <a:off x="4561781" y="4912030"/>
                  <a:ext cx="0" cy="20686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082" name="橢圓 1081"/>
              <p:cNvSpPr/>
              <p:nvPr/>
            </p:nvSpPr>
            <p:spPr>
              <a:xfrm>
                <a:off x="5768489" y="220108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83" name="橢圓 1082"/>
              <p:cNvSpPr/>
              <p:nvPr/>
            </p:nvSpPr>
            <p:spPr>
              <a:xfrm>
                <a:off x="5913142" y="218944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84" name="橢圓 1083"/>
              <p:cNvSpPr/>
              <p:nvPr/>
            </p:nvSpPr>
            <p:spPr>
              <a:xfrm>
                <a:off x="6055353" y="2188849"/>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85" name="橢圓 1084"/>
              <p:cNvSpPr/>
              <p:nvPr/>
            </p:nvSpPr>
            <p:spPr>
              <a:xfrm>
                <a:off x="6204207" y="220148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86" name="橢圓 1085"/>
              <p:cNvSpPr/>
              <p:nvPr/>
            </p:nvSpPr>
            <p:spPr>
              <a:xfrm>
                <a:off x="6339018" y="220089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87" name="橢圓 1086"/>
              <p:cNvSpPr/>
              <p:nvPr/>
            </p:nvSpPr>
            <p:spPr>
              <a:xfrm>
                <a:off x="6487116" y="220089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88" name="橢圓 1087"/>
              <p:cNvSpPr/>
              <p:nvPr/>
            </p:nvSpPr>
            <p:spPr>
              <a:xfrm>
                <a:off x="6630110" y="220703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89" name="橢圓 1088"/>
              <p:cNvSpPr/>
              <p:nvPr/>
            </p:nvSpPr>
            <p:spPr>
              <a:xfrm>
                <a:off x="6766369" y="219559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90" name="橢圓 1089"/>
              <p:cNvSpPr/>
              <p:nvPr/>
            </p:nvSpPr>
            <p:spPr>
              <a:xfrm>
                <a:off x="7206443" y="219687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91" name="橢圓 1090"/>
              <p:cNvSpPr/>
              <p:nvPr/>
            </p:nvSpPr>
            <p:spPr>
              <a:xfrm>
                <a:off x="7354740" y="2196872"/>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92" name="橢圓 1091"/>
              <p:cNvSpPr/>
              <p:nvPr/>
            </p:nvSpPr>
            <p:spPr>
              <a:xfrm>
                <a:off x="7501467" y="219574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93" name="橢圓 1092"/>
              <p:cNvSpPr/>
              <p:nvPr/>
            </p:nvSpPr>
            <p:spPr>
              <a:xfrm>
                <a:off x="5769192" y="227324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94" name="橢圓 1093"/>
              <p:cNvSpPr/>
              <p:nvPr/>
            </p:nvSpPr>
            <p:spPr>
              <a:xfrm>
                <a:off x="5916756" y="226592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95" name="橢圓 1094"/>
              <p:cNvSpPr/>
              <p:nvPr/>
            </p:nvSpPr>
            <p:spPr>
              <a:xfrm>
                <a:off x="6057958" y="2264999"/>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96" name="橢圓 1095"/>
              <p:cNvSpPr/>
              <p:nvPr/>
            </p:nvSpPr>
            <p:spPr>
              <a:xfrm>
                <a:off x="6491884" y="227845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97" name="橢圓 1096"/>
              <p:cNvSpPr/>
              <p:nvPr/>
            </p:nvSpPr>
            <p:spPr>
              <a:xfrm>
                <a:off x="7204399" y="227845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98" name="橢圓 1097"/>
              <p:cNvSpPr/>
              <p:nvPr/>
            </p:nvSpPr>
            <p:spPr>
              <a:xfrm>
                <a:off x="7354921" y="227324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99" name="橢圓 1098"/>
              <p:cNvSpPr/>
              <p:nvPr/>
            </p:nvSpPr>
            <p:spPr>
              <a:xfrm>
                <a:off x="7353994" y="3831733"/>
                <a:ext cx="43117" cy="43117"/>
              </a:xfrm>
              <a:prstGeom prst="ellipse">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00" name="橢圓 1099"/>
              <p:cNvSpPr/>
              <p:nvPr/>
            </p:nvSpPr>
            <p:spPr>
              <a:xfrm>
                <a:off x="7060258" y="335029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1" name="橢圓 1100"/>
              <p:cNvSpPr/>
              <p:nvPr/>
            </p:nvSpPr>
            <p:spPr>
              <a:xfrm>
                <a:off x="7063765" y="349006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2" name="橢圓 1101"/>
              <p:cNvSpPr/>
              <p:nvPr/>
            </p:nvSpPr>
            <p:spPr>
              <a:xfrm>
                <a:off x="8070363" y="397604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03" name="橢圓 1102"/>
              <p:cNvSpPr/>
              <p:nvPr/>
            </p:nvSpPr>
            <p:spPr>
              <a:xfrm>
                <a:off x="7350094" y="375648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4" name="橢圓 1103"/>
              <p:cNvSpPr/>
              <p:nvPr/>
            </p:nvSpPr>
            <p:spPr>
              <a:xfrm>
                <a:off x="7501467" y="226958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05" name="橢圓 1104"/>
              <p:cNvSpPr/>
              <p:nvPr/>
            </p:nvSpPr>
            <p:spPr>
              <a:xfrm>
                <a:off x="5914485" y="240491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06" name="橢圓 1105"/>
              <p:cNvSpPr/>
              <p:nvPr/>
            </p:nvSpPr>
            <p:spPr>
              <a:xfrm>
                <a:off x="5917487" y="234136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07" name="橢圓 1106"/>
              <p:cNvSpPr/>
              <p:nvPr/>
            </p:nvSpPr>
            <p:spPr>
              <a:xfrm>
                <a:off x="5767146" y="254756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08" name="橢圓 1107"/>
              <p:cNvSpPr/>
              <p:nvPr/>
            </p:nvSpPr>
            <p:spPr>
              <a:xfrm>
                <a:off x="5767146" y="261270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09" name="橢圓 1108"/>
              <p:cNvSpPr/>
              <p:nvPr/>
            </p:nvSpPr>
            <p:spPr>
              <a:xfrm>
                <a:off x="5769192" y="247058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10" name="橢圓 1109"/>
              <p:cNvSpPr/>
              <p:nvPr/>
            </p:nvSpPr>
            <p:spPr>
              <a:xfrm>
                <a:off x="5769192" y="234136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11" name="橢圓 1110"/>
              <p:cNvSpPr/>
              <p:nvPr/>
            </p:nvSpPr>
            <p:spPr>
              <a:xfrm>
                <a:off x="5769192" y="2400549"/>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12" name="橢圓 1111"/>
              <p:cNvSpPr/>
              <p:nvPr/>
            </p:nvSpPr>
            <p:spPr>
              <a:xfrm>
                <a:off x="5773906" y="328738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13" name="橢圓 1112"/>
              <p:cNvSpPr/>
              <p:nvPr/>
            </p:nvSpPr>
            <p:spPr>
              <a:xfrm>
                <a:off x="5774609" y="335954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14" name="橢圓 1113"/>
              <p:cNvSpPr/>
              <p:nvPr/>
            </p:nvSpPr>
            <p:spPr>
              <a:xfrm>
                <a:off x="6496494" y="235221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15" name="橢圓 1114"/>
              <p:cNvSpPr/>
              <p:nvPr/>
            </p:nvSpPr>
            <p:spPr>
              <a:xfrm>
                <a:off x="5772563" y="363386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16" name="橢圓 1115"/>
              <p:cNvSpPr/>
              <p:nvPr/>
            </p:nvSpPr>
            <p:spPr>
              <a:xfrm>
                <a:off x="5772563" y="369899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17" name="橢圓 1116"/>
              <p:cNvSpPr/>
              <p:nvPr/>
            </p:nvSpPr>
            <p:spPr>
              <a:xfrm>
                <a:off x="5774609" y="355688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18" name="橢圓 1117"/>
              <p:cNvSpPr/>
              <p:nvPr/>
            </p:nvSpPr>
            <p:spPr>
              <a:xfrm>
                <a:off x="5774609" y="342765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19" name="橢圓 1118"/>
              <p:cNvSpPr/>
              <p:nvPr/>
            </p:nvSpPr>
            <p:spPr>
              <a:xfrm>
                <a:off x="5774294" y="349146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20" name="橢圓 1119"/>
              <p:cNvSpPr/>
              <p:nvPr/>
            </p:nvSpPr>
            <p:spPr>
              <a:xfrm>
                <a:off x="5912916" y="261117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21" name="橢圓 1120"/>
              <p:cNvSpPr/>
              <p:nvPr/>
            </p:nvSpPr>
            <p:spPr>
              <a:xfrm>
                <a:off x="5912916" y="254155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22" name="橢圓 1121"/>
              <p:cNvSpPr/>
              <p:nvPr/>
            </p:nvSpPr>
            <p:spPr>
              <a:xfrm>
                <a:off x="6058211" y="254863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23" name="橢圓 1122"/>
              <p:cNvSpPr/>
              <p:nvPr/>
            </p:nvSpPr>
            <p:spPr>
              <a:xfrm>
                <a:off x="5910871" y="2475299"/>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24" name="橢圓 1123"/>
              <p:cNvSpPr/>
              <p:nvPr/>
            </p:nvSpPr>
            <p:spPr>
              <a:xfrm>
                <a:off x="6060038" y="262038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25" name="橢圓 1124"/>
              <p:cNvSpPr/>
              <p:nvPr/>
            </p:nvSpPr>
            <p:spPr>
              <a:xfrm>
                <a:off x="6060482" y="246739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26" name="橢圓 1125"/>
              <p:cNvSpPr/>
              <p:nvPr/>
            </p:nvSpPr>
            <p:spPr>
              <a:xfrm>
                <a:off x="6057148" y="2400469"/>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27" name="橢圓 1126"/>
              <p:cNvSpPr/>
              <p:nvPr/>
            </p:nvSpPr>
            <p:spPr>
              <a:xfrm>
                <a:off x="6061212" y="233575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28" name="橢圓 1127"/>
              <p:cNvSpPr/>
              <p:nvPr/>
            </p:nvSpPr>
            <p:spPr>
              <a:xfrm>
                <a:off x="5773906" y="376504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29" name="橢圓 1128"/>
              <p:cNvSpPr/>
              <p:nvPr/>
            </p:nvSpPr>
            <p:spPr>
              <a:xfrm>
                <a:off x="5772563" y="383109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30" name="橢圓 1129"/>
              <p:cNvSpPr/>
              <p:nvPr/>
            </p:nvSpPr>
            <p:spPr>
              <a:xfrm>
                <a:off x="5774932" y="389729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31" name="橢圓 1130"/>
              <p:cNvSpPr/>
              <p:nvPr/>
            </p:nvSpPr>
            <p:spPr>
              <a:xfrm>
                <a:off x="5768066" y="396992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32" name="橢圓 1131"/>
              <p:cNvSpPr/>
              <p:nvPr/>
            </p:nvSpPr>
            <p:spPr>
              <a:xfrm>
                <a:off x="5921514" y="328738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33" name="橢圓 1132"/>
              <p:cNvSpPr/>
              <p:nvPr/>
            </p:nvSpPr>
            <p:spPr>
              <a:xfrm>
                <a:off x="5922217" y="335954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34" name="橢圓 1133"/>
              <p:cNvSpPr/>
              <p:nvPr/>
            </p:nvSpPr>
            <p:spPr>
              <a:xfrm>
                <a:off x="5920172" y="363386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35" name="橢圓 1134"/>
              <p:cNvSpPr/>
              <p:nvPr/>
            </p:nvSpPr>
            <p:spPr>
              <a:xfrm>
                <a:off x="5920172" y="369899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36" name="橢圓 1135"/>
              <p:cNvSpPr/>
              <p:nvPr/>
            </p:nvSpPr>
            <p:spPr>
              <a:xfrm>
                <a:off x="5922217" y="355688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37" name="橢圓 1136"/>
              <p:cNvSpPr/>
              <p:nvPr/>
            </p:nvSpPr>
            <p:spPr>
              <a:xfrm>
                <a:off x="5922217" y="342765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38" name="橢圓 1137"/>
              <p:cNvSpPr/>
              <p:nvPr/>
            </p:nvSpPr>
            <p:spPr>
              <a:xfrm>
                <a:off x="5921903" y="349146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39" name="橢圓 1138"/>
              <p:cNvSpPr/>
              <p:nvPr/>
            </p:nvSpPr>
            <p:spPr>
              <a:xfrm>
                <a:off x="5921514" y="376504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40" name="橢圓 1139"/>
              <p:cNvSpPr/>
              <p:nvPr/>
            </p:nvSpPr>
            <p:spPr>
              <a:xfrm>
                <a:off x="5920172" y="383109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41" name="橢圓 1140"/>
              <p:cNvSpPr/>
              <p:nvPr/>
            </p:nvSpPr>
            <p:spPr>
              <a:xfrm>
                <a:off x="5922541" y="389729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42" name="橢圓 1141"/>
              <p:cNvSpPr/>
              <p:nvPr/>
            </p:nvSpPr>
            <p:spPr>
              <a:xfrm>
                <a:off x="5915674" y="396992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43" name="橢圓 1142"/>
              <p:cNvSpPr/>
              <p:nvPr/>
            </p:nvSpPr>
            <p:spPr>
              <a:xfrm>
                <a:off x="6067230" y="328682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44" name="橢圓 1143"/>
              <p:cNvSpPr/>
              <p:nvPr/>
            </p:nvSpPr>
            <p:spPr>
              <a:xfrm>
                <a:off x="6067933" y="3358989"/>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45" name="橢圓 1144"/>
              <p:cNvSpPr/>
              <p:nvPr/>
            </p:nvSpPr>
            <p:spPr>
              <a:xfrm>
                <a:off x="6065886" y="363331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46" name="橢圓 1145"/>
              <p:cNvSpPr/>
              <p:nvPr/>
            </p:nvSpPr>
            <p:spPr>
              <a:xfrm>
                <a:off x="6065886" y="3698442"/>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47" name="橢圓 1146"/>
              <p:cNvSpPr/>
              <p:nvPr/>
            </p:nvSpPr>
            <p:spPr>
              <a:xfrm>
                <a:off x="6066468" y="356351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48" name="橢圓 1147"/>
              <p:cNvSpPr/>
              <p:nvPr/>
            </p:nvSpPr>
            <p:spPr>
              <a:xfrm>
                <a:off x="6067933" y="342710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49" name="橢圓 1148"/>
              <p:cNvSpPr/>
              <p:nvPr/>
            </p:nvSpPr>
            <p:spPr>
              <a:xfrm>
                <a:off x="6067619" y="349090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50" name="橢圓 1149"/>
              <p:cNvSpPr/>
              <p:nvPr/>
            </p:nvSpPr>
            <p:spPr>
              <a:xfrm>
                <a:off x="6067230" y="3764492"/>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51" name="橢圓 1150"/>
              <p:cNvSpPr/>
              <p:nvPr/>
            </p:nvSpPr>
            <p:spPr>
              <a:xfrm>
                <a:off x="6065886" y="383054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52" name="橢圓 1151"/>
              <p:cNvSpPr/>
              <p:nvPr/>
            </p:nvSpPr>
            <p:spPr>
              <a:xfrm>
                <a:off x="6068257" y="389674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53" name="橢圓 1152"/>
              <p:cNvSpPr/>
              <p:nvPr/>
            </p:nvSpPr>
            <p:spPr>
              <a:xfrm>
                <a:off x="6061390" y="396936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54" name="橢圓 1153"/>
              <p:cNvSpPr/>
              <p:nvPr/>
            </p:nvSpPr>
            <p:spPr>
              <a:xfrm>
                <a:off x="8072857" y="390151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55" name="橢圓 1154"/>
              <p:cNvSpPr/>
              <p:nvPr/>
            </p:nvSpPr>
            <p:spPr>
              <a:xfrm>
                <a:off x="8073544" y="382892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56" name="橢圓 1155"/>
              <p:cNvSpPr/>
              <p:nvPr/>
            </p:nvSpPr>
            <p:spPr>
              <a:xfrm>
                <a:off x="8070550" y="3761012"/>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57" name="橢圓 1156"/>
              <p:cNvSpPr/>
              <p:nvPr/>
            </p:nvSpPr>
            <p:spPr>
              <a:xfrm>
                <a:off x="8070104" y="369520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58" name="橢圓 1157"/>
              <p:cNvSpPr/>
              <p:nvPr/>
            </p:nvSpPr>
            <p:spPr>
              <a:xfrm>
                <a:off x="8072598" y="362858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59" name="橢圓 1158"/>
              <p:cNvSpPr/>
              <p:nvPr/>
            </p:nvSpPr>
            <p:spPr>
              <a:xfrm>
                <a:off x="8069803" y="355893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60" name="橢圓 1159"/>
              <p:cNvSpPr/>
              <p:nvPr/>
            </p:nvSpPr>
            <p:spPr>
              <a:xfrm>
                <a:off x="8069844" y="348835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61" name="橢圓 1160"/>
              <p:cNvSpPr/>
              <p:nvPr/>
            </p:nvSpPr>
            <p:spPr>
              <a:xfrm>
                <a:off x="8072601" y="342203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62" name="橢圓 1161"/>
              <p:cNvSpPr/>
              <p:nvPr/>
            </p:nvSpPr>
            <p:spPr>
              <a:xfrm>
                <a:off x="8073397" y="334912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63" name="橢圓 1162"/>
              <p:cNvSpPr/>
              <p:nvPr/>
            </p:nvSpPr>
            <p:spPr>
              <a:xfrm>
                <a:off x="8072601" y="328111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64" name="橢圓 1163"/>
              <p:cNvSpPr/>
              <p:nvPr/>
            </p:nvSpPr>
            <p:spPr>
              <a:xfrm>
                <a:off x="8072601" y="321061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65" name="橢圓 1164"/>
              <p:cNvSpPr/>
              <p:nvPr/>
            </p:nvSpPr>
            <p:spPr>
              <a:xfrm>
                <a:off x="8072601" y="314370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66" name="橢圓 1165"/>
              <p:cNvSpPr/>
              <p:nvPr/>
            </p:nvSpPr>
            <p:spPr>
              <a:xfrm>
                <a:off x="8072601" y="307525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67" name="橢圓 1166"/>
              <p:cNvSpPr/>
              <p:nvPr/>
            </p:nvSpPr>
            <p:spPr>
              <a:xfrm>
                <a:off x="8072601" y="301044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68" name="橢圓 1167"/>
              <p:cNvSpPr/>
              <p:nvPr/>
            </p:nvSpPr>
            <p:spPr>
              <a:xfrm>
                <a:off x="8072601" y="294342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69" name="橢圓 1168"/>
              <p:cNvSpPr/>
              <p:nvPr/>
            </p:nvSpPr>
            <p:spPr>
              <a:xfrm>
                <a:off x="8072601" y="287555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70" name="橢圓 1169"/>
              <p:cNvSpPr/>
              <p:nvPr/>
            </p:nvSpPr>
            <p:spPr>
              <a:xfrm>
                <a:off x="8075936" y="280333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71" name="橢圓 1170"/>
              <p:cNvSpPr/>
              <p:nvPr/>
            </p:nvSpPr>
            <p:spPr>
              <a:xfrm>
                <a:off x="8075936" y="274092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72" name="橢圓 1171"/>
              <p:cNvSpPr/>
              <p:nvPr/>
            </p:nvSpPr>
            <p:spPr>
              <a:xfrm>
                <a:off x="8073005" y="266984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73" name="橢圓 1172"/>
              <p:cNvSpPr/>
              <p:nvPr/>
            </p:nvSpPr>
            <p:spPr>
              <a:xfrm>
                <a:off x="8067972" y="260218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74" name="橢圓 1173"/>
              <p:cNvSpPr/>
              <p:nvPr/>
            </p:nvSpPr>
            <p:spPr>
              <a:xfrm>
                <a:off x="8069803" y="253807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75" name="橢圓 1174"/>
              <p:cNvSpPr/>
              <p:nvPr/>
            </p:nvSpPr>
            <p:spPr>
              <a:xfrm>
                <a:off x="8075936" y="247542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76" name="橢圓 1175"/>
              <p:cNvSpPr/>
              <p:nvPr/>
            </p:nvSpPr>
            <p:spPr>
              <a:xfrm>
                <a:off x="8075936" y="220162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77" name="橢圓 1176"/>
              <p:cNvSpPr/>
              <p:nvPr/>
            </p:nvSpPr>
            <p:spPr>
              <a:xfrm>
                <a:off x="8074105" y="2275852"/>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78" name="橢圓 1177"/>
              <p:cNvSpPr/>
              <p:nvPr/>
            </p:nvSpPr>
            <p:spPr>
              <a:xfrm>
                <a:off x="8074105" y="2404322"/>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79" name="橢圓 1178"/>
              <p:cNvSpPr/>
              <p:nvPr/>
            </p:nvSpPr>
            <p:spPr>
              <a:xfrm>
                <a:off x="8075936" y="234223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80" name="橢圓 1179"/>
              <p:cNvSpPr/>
              <p:nvPr/>
            </p:nvSpPr>
            <p:spPr>
              <a:xfrm>
                <a:off x="7925347" y="397001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81" name="橢圓 1180"/>
              <p:cNvSpPr/>
              <p:nvPr/>
            </p:nvSpPr>
            <p:spPr>
              <a:xfrm>
                <a:off x="7927842" y="389548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82" name="橢圓 1181"/>
              <p:cNvSpPr/>
              <p:nvPr/>
            </p:nvSpPr>
            <p:spPr>
              <a:xfrm>
                <a:off x="7928529" y="382288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83" name="橢圓 1182"/>
              <p:cNvSpPr/>
              <p:nvPr/>
            </p:nvSpPr>
            <p:spPr>
              <a:xfrm>
                <a:off x="7925535" y="3754979"/>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84" name="橢圓 1183"/>
              <p:cNvSpPr/>
              <p:nvPr/>
            </p:nvSpPr>
            <p:spPr>
              <a:xfrm>
                <a:off x="7925089" y="368917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85" name="橢圓 1184"/>
              <p:cNvSpPr/>
              <p:nvPr/>
            </p:nvSpPr>
            <p:spPr>
              <a:xfrm>
                <a:off x="7927583" y="362254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86" name="橢圓 1185"/>
              <p:cNvSpPr/>
              <p:nvPr/>
            </p:nvSpPr>
            <p:spPr>
              <a:xfrm>
                <a:off x="7924788" y="355289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87" name="橢圓 1186"/>
              <p:cNvSpPr/>
              <p:nvPr/>
            </p:nvSpPr>
            <p:spPr>
              <a:xfrm>
                <a:off x="7924827" y="348232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88" name="橢圓 1187"/>
              <p:cNvSpPr/>
              <p:nvPr/>
            </p:nvSpPr>
            <p:spPr>
              <a:xfrm>
                <a:off x="7927584" y="341599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89" name="橢圓 1188"/>
              <p:cNvSpPr/>
              <p:nvPr/>
            </p:nvSpPr>
            <p:spPr>
              <a:xfrm>
                <a:off x="7928380" y="334309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90" name="橢圓 1189"/>
              <p:cNvSpPr/>
              <p:nvPr/>
            </p:nvSpPr>
            <p:spPr>
              <a:xfrm>
                <a:off x="7927584" y="327507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91" name="橢圓 1190"/>
              <p:cNvSpPr/>
              <p:nvPr/>
            </p:nvSpPr>
            <p:spPr>
              <a:xfrm>
                <a:off x="7927584" y="320458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92" name="橢圓 1191"/>
              <p:cNvSpPr/>
              <p:nvPr/>
            </p:nvSpPr>
            <p:spPr>
              <a:xfrm>
                <a:off x="7927586" y="313767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93" name="橢圓 1192"/>
              <p:cNvSpPr/>
              <p:nvPr/>
            </p:nvSpPr>
            <p:spPr>
              <a:xfrm>
                <a:off x="7927586" y="306922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94" name="橢圓 1193"/>
              <p:cNvSpPr/>
              <p:nvPr/>
            </p:nvSpPr>
            <p:spPr>
              <a:xfrm>
                <a:off x="7927586" y="300440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95" name="橢圓 1194"/>
              <p:cNvSpPr/>
              <p:nvPr/>
            </p:nvSpPr>
            <p:spPr>
              <a:xfrm>
                <a:off x="7927586" y="293739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96" name="橢圓 1195"/>
              <p:cNvSpPr/>
              <p:nvPr/>
            </p:nvSpPr>
            <p:spPr>
              <a:xfrm>
                <a:off x="7927584" y="286952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97" name="橢圓 1196"/>
              <p:cNvSpPr/>
              <p:nvPr/>
            </p:nvSpPr>
            <p:spPr>
              <a:xfrm>
                <a:off x="7930921" y="2797302"/>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98" name="橢圓 1197"/>
              <p:cNvSpPr/>
              <p:nvPr/>
            </p:nvSpPr>
            <p:spPr>
              <a:xfrm>
                <a:off x="7930921" y="273489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99" name="橢圓 1198"/>
              <p:cNvSpPr/>
              <p:nvPr/>
            </p:nvSpPr>
            <p:spPr>
              <a:xfrm>
                <a:off x="7927990" y="266381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00" name="橢圓 1199"/>
              <p:cNvSpPr/>
              <p:nvPr/>
            </p:nvSpPr>
            <p:spPr>
              <a:xfrm>
                <a:off x="7922957" y="259615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01" name="橢圓 1200"/>
              <p:cNvSpPr/>
              <p:nvPr/>
            </p:nvSpPr>
            <p:spPr>
              <a:xfrm>
                <a:off x="7924788" y="253204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02" name="橢圓 1201"/>
              <p:cNvSpPr/>
              <p:nvPr/>
            </p:nvSpPr>
            <p:spPr>
              <a:xfrm>
                <a:off x="7930921" y="246939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03" name="橢圓 1202"/>
              <p:cNvSpPr/>
              <p:nvPr/>
            </p:nvSpPr>
            <p:spPr>
              <a:xfrm>
                <a:off x="7930921" y="219559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04" name="橢圓 1203"/>
              <p:cNvSpPr/>
              <p:nvPr/>
            </p:nvSpPr>
            <p:spPr>
              <a:xfrm>
                <a:off x="7929089" y="2269819"/>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05" name="橢圓 1204"/>
              <p:cNvSpPr/>
              <p:nvPr/>
            </p:nvSpPr>
            <p:spPr>
              <a:xfrm>
                <a:off x="7929089" y="2398289"/>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06" name="橢圓 1205"/>
              <p:cNvSpPr/>
              <p:nvPr/>
            </p:nvSpPr>
            <p:spPr>
              <a:xfrm>
                <a:off x="7930921" y="2336202"/>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07" name="橢圓 1206"/>
              <p:cNvSpPr/>
              <p:nvPr/>
            </p:nvSpPr>
            <p:spPr>
              <a:xfrm>
                <a:off x="7786660" y="396705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08" name="橢圓 1207"/>
              <p:cNvSpPr/>
              <p:nvPr/>
            </p:nvSpPr>
            <p:spPr>
              <a:xfrm>
                <a:off x="7789155" y="389252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09" name="橢圓 1208"/>
              <p:cNvSpPr/>
              <p:nvPr/>
            </p:nvSpPr>
            <p:spPr>
              <a:xfrm>
                <a:off x="7789840" y="381993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10" name="橢圓 1209"/>
              <p:cNvSpPr/>
              <p:nvPr/>
            </p:nvSpPr>
            <p:spPr>
              <a:xfrm>
                <a:off x="7786846" y="375202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11" name="橢圓 1210"/>
              <p:cNvSpPr/>
              <p:nvPr/>
            </p:nvSpPr>
            <p:spPr>
              <a:xfrm>
                <a:off x="7786401" y="368621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12" name="橢圓 1211"/>
              <p:cNvSpPr/>
              <p:nvPr/>
            </p:nvSpPr>
            <p:spPr>
              <a:xfrm>
                <a:off x="7788896" y="361959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13" name="橢圓 1212"/>
              <p:cNvSpPr/>
              <p:nvPr/>
            </p:nvSpPr>
            <p:spPr>
              <a:xfrm>
                <a:off x="7786101" y="354994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14" name="橢圓 1213"/>
              <p:cNvSpPr/>
              <p:nvPr/>
            </p:nvSpPr>
            <p:spPr>
              <a:xfrm>
                <a:off x="7786140" y="347936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15" name="橢圓 1214"/>
              <p:cNvSpPr/>
              <p:nvPr/>
            </p:nvSpPr>
            <p:spPr>
              <a:xfrm>
                <a:off x="7788897" y="3413039"/>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16" name="橢圓 1215"/>
              <p:cNvSpPr/>
              <p:nvPr/>
            </p:nvSpPr>
            <p:spPr>
              <a:xfrm>
                <a:off x="7789693" y="334013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17" name="橢圓 1216"/>
              <p:cNvSpPr/>
              <p:nvPr/>
            </p:nvSpPr>
            <p:spPr>
              <a:xfrm>
                <a:off x="7788897" y="3272119"/>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18" name="橢圓 1217"/>
              <p:cNvSpPr/>
              <p:nvPr/>
            </p:nvSpPr>
            <p:spPr>
              <a:xfrm>
                <a:off x="7650607" y="362153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19" name="橢圓 1218"/>
              <p:cNvSpPr/>
              <p:nvPr/>
            </p:nvSpPr>
            <p:spPr>
              <a:xfrm>
                <a:off x="7647812" y="355188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20" name="橢圓 1219"/>
              <p:cNvSpPr/>
              <p:nvPr/>
            </p:nvSpPr>
            <p:spPr>
              <a:xfrm>
                <a:off x="7647851" y="348131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21" name="橢圓 1220"/>
              <p:cNvSpPr/>
              <p:nvPr/>
            </p:nvSpPr>
            <p:spPr>
              <a:xfrm>
                <a:off x="7650608" y="341498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22" name="橢圓 1221"/>
              <p:cNvSpPr/>
              <p:nvPr/>
            </p:nvSpPr>
            <p:spPr>
              <a:xfrm>
                <a:off x="7651406" y="334208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23" name="橢圓 1222"/>
              <p:cNvSpPr/>
              <p:nvPr/>
            </p:nvSpPr>
            <p:spPr>
              <a:xfrm>
                <a:off x="7650608" y="327406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24" name="橢圓 1223"/>
              <p:cNvSpPr/>
              <p:nvPr/>
            </p:nvSpPr>
            <p:spPr>
              <a:xfrm>
                <a:off x="7650608" y="320357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25" name="橢圓 1224"/>
              <p:cNvSpPr/>
              <p:nvPr/>
            </p:nvSpPr>
            <p:spPr>
              <a:xfrm>
                <a:off x="7650610" y="3136662"/>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26" name="橢圓 1225"/>
              <p:cNvSpPr/>
              <p:nvPr/>
            </p:nvSpPr>
            <p:spPr>
              <a:xfrm>
                <a:off x="7650610" y="306821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27" name="橢圓 1226"/>
              <p:cNvSpPr/>
              <p:nvPr/>
            </p:nvSpPr>
            <p:spPr>
              <a:xfrm>
                <a:off x="7650610" y="300339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28" name="橢圓 1227"/>
              <p:cNvSpPr/>
              <p:nvPr/>
            </p:nvSpPr>
            <p:spPr>
              <a:xfrm>
                <a:off x="7650610" y="293638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29" name="橢圓 1228"/>
              <p:cNvSpPr/>
              <p:nvPr/>
            </p:nvSpPr>
            <p:spPr>
              <a:xfrm>
                <a:off x="7650608" y="286851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30" name="橢圓 1229"/>
              <p:cNvSpPr/>
              <p:nvPr/>
            </p:nvSpPr>
            <p:spPr>
              <a:xfrm>
                <a:off x="7653946" y="279629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31" name="橢圓 1230"/>
              <p:cNvSpPr/>
              <p:nvPr/>
            </p:nvSpPr>
            <p:spPr>
              <a:xfrm>
                <a:off x="7653946" y="273388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32" name="橢圓 1231"/>
              <p:cNvSpPr/>
              <p:nvPr/>
            </p:nvSpPr>
            <p:spPr>
              <a:xfrm>
                <a:off x="7651014" y="266280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33" name="橢圓 1232"/>
              <p:cNvSpPr/>
              <p:nvPr/>
            </p:nvSpPr>
            <p:spPr>
              <a:xfrm>
                <a:off x="7645981" y="259514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34" name="橢圓 1233"/>
              <p:cNvSpPr/>
              <p:nvPr/>
            </p:nvSpPr>
            <p:spPr>
              <a:xfrm>
                <a:off x="7647812" y="253103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35" name="橢圓 1234"/>
              <p:cNvSpPr/>
              <p:nvPr/>
            </p:nvSpPr>
            <p:spPr>
              <a:xfrm>
                <a:off x="7653946" y="2468379"/>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36" name="橢圓 1235"/>
              <p:cNvSpPr/>
              <p:nvPr/>
            </p:nvSpPr>
            <p:spPr>
              <a:xfrm>
                <a:off x="7652114" y="2397279"/>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37" name="橢圓 1236"/>
              <p:cNvSpPr/>
              <p:nvPr/>
            </p:nvSpPr>
            <p:spPr>
              <a:xfrm>
                <a:off x="7647561" y="233311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38" name="橢圓 1237"/>
              <p:cNvSpPr/>
              <p:nvPr/>
            </p:nvSpPr>
            <p:spPr>
              <a:xfrm>
                <a:off x="7788897" y="320162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39" name="橢圓 1238"/>
              <p:cNvSpPr/>
              <p:nvPr/>
            </p:nvSpPr>
            <p:spPr>
              <a:xfrm>
                <a:off x="7788899" y="313471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40" name="橢圓 1239"/>
              <p:cNvSpPr/>
              <p:nvPr/>
            </p:nvSpPr>
            <p:spPr>
              <a:xfrm>
                <a:off x="7788899" y="306626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41" name="橢圓 1240"/>
              <p:cNvSpPr/>
              <p:nvPr/>
            </p:nvSpPr>
            <p:spPr>
              <a:xfrm>
                <a:off x="7788899" y="300145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42" name="橢圓 1241"/>
              <p:cNvSpPr/>
              <p:nvPr/>
            </p:nvSpPr>
            <p:spPr>
              <a:xfrm>
                <a:off x="7788899" y="293443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43" name="橢圓 1242"/>
              <p:cNvSpPr/>
              <p:nvPr/>
            </p:nvSpPr>
            <p:spPr>
              <a:xfrm>
                <a:off x="7788897" y="2866562"/>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44" name="橢圓 1243"/>
              <p:cNvSpPr/>
              <p:nvPr/>
            </p:nvSpPr>
            <p:spPr>
              <a:xfrm>
                <a:off x="7792233" y="279434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45" name="橢圓 1244"/>
              <p:cNvSpPr/>
              <p:nvPr/>
            </p:nvSpPr>
            <p:spPr>
              <a:xfrm>
                <a:off x="7792233" y="273193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46" name="橢圓 1245"/>
              <p:cNvSpPr/>
              <p:nvPr/>
            </p:nvSpPr>
            <p:spPr>
              <a:xfrm>
                <a:off x="7789302" y="266085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47" name="橢圓 1246"/>
              <p:cNvSpPr/>
              <p:nvPr/>
            </p:nvSpPr>
            <p:spPr>
              <a:xfrm>
                <a:off x="7784269" y="259319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48" name="橢圓 1247"/>
              <p:cNvSpPr/>
              <p:nvPr/>
            </p:nvSpPr>
            <p:spPr>
              <a:xfrm>
                <a:off x="7786101" y="252908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49" name="橢圓 1248"/>
              <p:cNvSpPr/>
              <p:nvPr/>
            </p:nvSpPr>
            <p:spPr>
              <a:xfrm>
                <a:off x="7792233" y="2466432"/>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50" name="橢圓 1249"/>
              <p:cNvSpPr/>
              <p:nvPr/>
            </p:nvSpPr>
            <p:spPr>
              <a:xfrm>
                <a:off x="7783455" y="219329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rgbClr val="FFC000"/>
                  </a:solidFill>
                </a:endParaRPr>
              </a:p>
            </p:txBody>
          </p:sp>
          <p:sp>
            <p:nvSpPr>
              <p:cNvPr id="1251" name="橢圓 1250"/>
              <p:cNvSpPr/>
              <p:nvPr/>
            </p:nvSpPr>
            <p:spPr>
              <a:xfrm>
                <a:off x="7790403" y="2266862"/>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52" name="橢圓 1251"/>
              <p:cNvSpPr/>
              <p:nvPr/>
            </p:nvSpPr>
            <p:spPr>
              <a:xfrm>
                <a:off x="7790403" y="239533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53" name="橢圓 1252"/>
              <p:cNvSpPr/>
              <p:nvPr/>
            </p:nvSpPr>
            <p:spPr>
              <a:xfrm>
                <a:off x="7792233" y="233324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54" name="橢圓 1253"/>
              <p:cNvSpPr/>
              <p:nvPr/>
            </p:nvSpPr>
            <p:spPr>
              <a:xfrm>
                <a:off x="7494707" y="362641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55" name="橢圓 1254"/>
              <p:cNvSpPr/>
              <p:nvPr/>
            </p:nvSpPr>
            <p:spPr>
              <a:xfrm>
                <a:off x="7491912" y="3556767"/>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56" name="橢圓 1255"/>
              <p:cNvSpPr/>
              <p:nvPr/>
            </p:nvSpPr>
            <p:spPr>
              <a:xfrm>
                <a:off x="7491952" y="348619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57" name="橢圓 1256"/>
              <p:cNvSpPr/>
              <p:nvPr/>
            </p:nvSpPr>
            <p:spPr>
              <a:xfrm>
                <a:off x="7494709" y="341986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58" name="橢圓 1257"/>
              <p:cNvSpPr/>
              <p:nvPr/>
            </p:nvSpPr>
            <p:spPr>
              <a:xfrm>
                <a:off x="7495505" y="334696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59" name="橢圓 1258"/>
              <p:cNvSpPr/>
              <p:nvPr/>
            </p:nvSpPr>
            <p:spPr>
              <a:xfrm>
                <a:off x="7494709" y="327894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60" name="橢圓 1259"/>
              <p:cNvSpPr/>
              <p:nvPr/>
            </p:nvSpPr>
            <p:spPr>
              <a:xfrm>
                <a:off x="7494709" y="320845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61" name="橢圓 1260"/>
              <p:cNvSpPr/>
              <p:nvPr/>
            </p:nvSpPr>
            <p:spPr>
              <a:xfrm>
                <a:off x="7494711" y="314154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62" name="橢圓 1261"/>
              <p:cNvSpPr/>
              <p:nvPr/>
            </p:nvSpPr>
            <p:spPr>
              <a:xfrm>
                <a:off x="7494711" y="307309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63" name="橢圓 1262"/>
              <p:cNvSpPr/>
              <p:nvPr/>
            </p:nvSpPr>
            <p:spPr>
              <a:xfrm>
                <a:off x="7494711" y="300827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64" name="橢圓 1263"/>
              <p:cNvSpPr/>
              <p:nvPr/>
            </p:nvSpPr>
            <p:spPr>
              <a:xfrm>
                <a:off x="7494711" y="294126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65" name="橢圓 1264"/>
              <p:cNvSpPr/>
              <p:nvPr/>
            </p:nvSpPr>
            <p:spPr>
              <a:xfrm>
                <a:off x="7494709" y="287339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66" name="橢圓 1265"/>
              <p:cNvSpPr/>
              <p:nvPr/>
            </p:nvSpPr>
            <p:spPr>
              <a:xfrm>
                <a:off x="7498046" y="280117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67" name="橢圓 1266"/>
              <p:cNvSpPr/>
              <p:nvPr/>
            </p:nvSpPr>
            <p:spPr>
              <a:xfrm>
                <a:off x="7498046" y="273876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68" name="橢圓 1267"/>
              <p:cNvSpPr/>
              <p:nvPr/>
            </p:nvSpPr>
            <p:spPr>
              <a:xfrm>
                <a:off x="7495115" y="266768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69" name="橢圓 1268"/>
              <p:cNvSpPr/>
              <p:nvPr/>
            </p:nvSpPr>
            <p:spPr>
              <a:xfrm>
                <a:off x="7490082" y="2600024"/>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70" name="橢圓 1269"/>
              <p:cNvSpPr/>
              <p:nvPr/>
            </p:nvSpPr>
            <p:spPr>
              <a:xfrm>
                <a:off x="7491912" y="253591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71" name="橢圓 1270"/>
              <p:cNvSpPr/>
              <p:nvPr/>
            </p:nvSpPr>
            <p:spPr>
              <a:xfrm>
                <a:off x="7498046" y="247326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72" name="橢圓 1271"/>
              <p:cNvSpPr/>
              <p:nvPr/>
            </p:nvSpPr>
            <p:spPr>
              <a:xfrm>
                <a:off x="7496214" y="240216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73" name="橢圓 1272"/>
              <p:cNvSpPr/>
              <p:nvPr/>
            </p:nvSpPr>
            <p:spPr>
              <a:xfrm>
                <a:off x="7498046" y="234007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74" name="橢圓 1273"/>
              <p:cNvSpPr/>
              <p:nvPr/>
            </p:nvSpPr>
            <p:spPr>
              <a:xfrm>
                <a:off x="7351823" y="362410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5" name="橢圓 1274"/>
              <p:cNvSpPr/>
              <p:nvPr/>
            </p:nvSpPr>
            <p:spPr>
              <a:xfrm>
                <a:off x="7644680" y="2264092"/>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76" name="橢圓 1275"/>
              <p:cNvSpPr/>
              <p:nvPr/>
            </p:nvSpPr>
            <p:spPr>
              <a:xfrm>
                <a:off x="7640128" y="219746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77" name="橢圓 1276"/>
              <p:cNvSpPr/>
              <p:nvPr/>
            </p:nvSpPr>
            <p:spPr>
              <a:xfrm>
                <a:off x="7351210" y="355676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8" name="橢圓 1277"/>
              <p:cNvSpPr/>
              <p:nvPr/>
            </p:nvSpPr>
            <p:spPr>
              <a:xfrm>
                <a:off x="7351251" y="348619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9" name="橢圓 1278"/>
              <p:cNvSpPr/>
              <p:nvPr/>
            </p:nvSpPr>
            <p:spPr>
              <a:xfrm>
                <a:off x="7354009" y="3419868"/>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0" name="橢圓 1279"/>
              <p:cNvSpPr/>
              <p:nvPr/>
            </p:nvSpPr>
            <p:spPr>
              <a:xfrm>
                <a:off x="7354805" y="334696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1" name="橢圓 1280"/>
              <p:cNvSpPr/>
              <p:nvPr/>
            </p:nvSpPr>
            <p:spPr>
              <a:xfrm>
                <a:off x="7354009" y="3278948"/>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2" name="橢圓 1281"/>
              <p:cNvSpPr/>
              <p:nvPr/>
            </p:nvSpPr>
            <p:spPr>
              <a:xfrm>
                <a:off x="7354009" y="320845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3" name="橢圓 1282"/>
              <p:cNvSpPr/>
              <p:nvPr/>
            </p:nvSpPr>
            <p:spPr>
              <a:xfrm>
                <a:off x="7354009" y="314154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4" name="橢圓 1283"/>
              <p:cNvSpPr/>
              <p:nvPr/>
            </p:nvSpPr>
            <p:spPr>
              <a:xfrm>
                <a:off x="7354009" y="307309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5" name="橢圓 1284"/>
              <p:cNvSpPr/>
              <p:nvPr/>
            </p:nvSpPr>
            <p:spPr>
              <a:xfrm>
                <a:off x="7353693" y="2541270"/>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86" name="橢圓 1285"/>
              <p:cNvSpPr/>
              <p:nvPr/>
            </p:nvSpPr>
            <p:spPr>
              <a:xfrm>
                <a:off x="7354301" y="247027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87" name="橢圓 1286"/>
              <p:cNvSpPr/>
              <p:nvPr/>
            </p:nvSpPr>
            <p:spPr>
              <a:xfrm>
                <a:off x="7352469" y="2399171"/>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88" name="橢圓 1287"/>
              <p:cNvSpPr/>
              <p:nvPr/>
            </p:nvSpPr>
            <p:spPr>
              <a:xfrm>
                <a:off x="7354301" y="2337083"/>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89" name="橢圓 1288"/>
              <p:cNvSpPr/>
              <p:nvPr/>
            </p:nvSpPr>
            <p:spPr>
              <a:xfrm>
                <a:off x="7205734" y="2550455"/>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90" name="橢圓 1289"/>
              <p:cNvSpPr/>
              <p:nvPr/>
            </p:nvSpPr>
            <p:spPr>
              <a:xfrm>
                <a:off x="7206342" y="247945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91" name="橢圓 1290"/>
              <p:cNvSpPr/>
              <p:nvPr/>
            </p:nvSpPr>
            <p:spPr>
              <a:xfrm>
                <a:off x="7204510" y="2408356"/>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92" name="橢圓 1291"/>
              <p:cNvSpPr/>
              <p:nvPr/>
            </p:nvSpPr>
            <p:spPr>
              <a:xfrm>
                <a:off x="7206342" y="2346268"/>
                <a:ext cx="43117" cy="43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93" name="橢圓 1292"/>
              <p:cNvSpPr/>
              <p:nvPr/>
            </p:nvSpPr>
            <p:spPr>
              <a:xfrm>
                <a:off x="7060256" y="341913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4" name="橢圓 1293"/>
              <p:cNvSpPr/>
              <p:nvPr/>
            </p:nvSpPr>
            <p:spPr>
              <a:xfrm>
                <a:off x="7063531" y="356228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5" name="橢圓 1294"/>
              <p:cNvSpPr/>
              <p:nvPr/>
            </p:nvSpPr>
            <p:spPr>
              <a:xfrm>
                <a:off x="7060254" y="363542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6" name="橢圓 1295"/>
              <p:cNvSpPr/>
              <p:nvPr/>
            </p:nvSpPr>
            <p:spPr>
              <a:xfrm>
                <a:off x="7060256" y="328008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7" name="橢圓 1296"/>
              <p:cNvSpPr/>
              <p:nvPr/>
            </p:nvSpPr>
            <p:spPr>
              <a:xfrm>
                <a:off x="7060254" y="321264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8" name="橢圓 1297"/>
              <p:cNvSpPr/>
              <p:nvPr/>
            </p:nvSpPr>
            <p:spPr>
              <a:xfrm>
                <a:off x="7066320" y="369790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9" name="橢圓 1298"/>
              <p:cNvSpPr/>
              <p:nvPr/>
            </p:nvSpPr>
            <p:spPr>
              <a:xfrm>
                <a:off x="7065842" y="377158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0" name="橢圓 1299"/>
              <p:cNvSpPr/>
              <p:nvPr/>
            </p:nvSpPr>
            <p:spPr>
              <a:xfrm>
                <a:off x="7065840" y="383947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1" name="橢圓 1300"/>
              <p:cNvSpPr/>
              <p:nvPr/>
            </p:nvSpPr>
            <p:spPr>
              <a:xfrm>
                <a:off x="7065840" y="391098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2" name="橢圓 1301"/>
              <p:cNvSpPr/>
              <p:nvPr/>
            </p:nvSpPr>
            <p:spPr>
              <a:xfrm>
                <a:off x="7063531" y="398259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3" name="橢圓 1302"/>
              <p:cNvSpPr/>
              <p:nvPr/>
            </p:nvSpPr>
            <p:spPr>
              <a:xfrm>
                <a:off x="7063531" y="3148188"/>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4" name="橢圓 1303"/>
              <p:cNvSpPr/>
              <p:nvPr/>
            </p:nvSpPr>
            <p:spPr>
              <a:xfrm>
                <a:off x="7059804" y="308199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5" name="橢圓 1304"/>
              <p:cNvSpPr/>
              <p:nvPr/>
            </p:nvSpPr>
            <p:spPr>
              <a:xfrm>
                <a:off x="7061486" y="301168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6" name="橢圓 1305"/>
              <p:cNvSpPr/>
              <p:nvPr/>
            </p:nvSpPr>
            <p:spPr>
              <a:xfrm>
                <a:off x="7063531" y="294010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7" name="橢圓 1306"/>
              <p:cNvSpPr/>
              <p:nvPr/>
            </p:nvSpPr>
            <p:spPr>
              <a:xfrm>
                <a:off x="7057361" y="287318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8" name="橢圓 1307"/>
              <p:cNvSpPr/>
              <p:nvPr/>
            </p:nvSpPr>
            <p:spPr>
              <a:xfrm>
                <a:off x="7063531" y="280839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9" name="橢圓 1308"/>
              <p:cNvSpPr/>
              <p:nvPr/>
            </p:nvSpPr>
            <p:spPr>
              <a:xfrm>
                <a:off x="7060324" y="273934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0" name="橢圓 1309"/>
              <p:cNvSpPr/>
              <p:nvPr/>
            </p:nvSpPr>
            <p:spPr>
              <a:xfrm>
                <a:off x="7061647" y="267220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1" name="橢圓 1310"/>
              <p:cNvSpPr/>
              <p:nvPr/>
            </p:nvSpPr>
            <p:spPr>
              <a:xfrm>
                <a:off x="7063340" y="260352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2" name="橢圓 1311"/>
              <p:cNvSpPr/>
              <p:nvPr/>
            </p:nvSpPr>
            <p:spPr>
              <a:xfrm>
                <a:off x="7060657" y="253598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3" name="橢圓 1312"/>
              <p:cNvSpPr/>
              <p:nvPr/>
            </p:nvSpPr>
            <p:spPr>
              <a:xfrm>
                <a:off x="7060883" y="246672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4" name="橢圓 1313"/>
              <p:cNvSpPr/>
              <p:nvPr/>
            </p:nvSpPr>
            <p:spPr>
              <a:xfrm>
                <a:off x="7060033" y="239713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5" name="橢圓 1314"/>
              <p:cNvSpPr/>
              <p:nvPr/>
            </p:nvSpPr>
            <p:spPr>
              <a:xfrm>
                <a:off x="7057361" y="226488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6" name="橢圓 1315"/>
              <p:cNvSpPr/>
              <p:nvPr/>
            </p:nvSpPr>
            <p:spPr>
              <a:xfrm>
                <a:off x="7057361" y="219481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7" name="橢圓 1316"/>
              <p:cNvSpPr/>
              <p:nvPr/>
            </p:nvSpPr>
            <p:spPr>
              <a:xfrm>
                <a:off x="7062375" y="233308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8" name="橢圓 1317"/>
              <p:cNvSpPr/>
              <p:nvPr/>
            </p:nvSpPr>
            <p:spPr>
              <a:xfrm>
                <a:off x="6918587" y="334798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9" name="橢圓 1318"/>
              <p:cNvSpPr/>
              <p:nvPr/>
            </p:nvSpPr>
            <p:spPr>
              <a:xfrm>
                <a:off x="6922095" y="348776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0" name="橢圓 1319"/>
              <p:cNvSpPr/>
              <p:nvPr/>
            </p:nvSpPr>
            <p:spPr>
              <a:xfrm>
                <a:off x="6918586" y="341683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1" name="橢圓 1320"/>
              <p:cNvSpPr/>
              <p:nvPr/>
            </p:nvSpPr>
            <p:spPr>
              <a:xfrm>
                <a:off x="6921861" y="355998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2" name="橢圓 1321"/>
              <p:cNvSpPr/>
              <p:nvPr/>
            </p:nvSpPr>
            <p:spPr>
              <a:xfrm>
                <a:off x="6918584" y="363312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3" name="橢圓 1322"/>
              <p:cNvSpPr/>
              <p:nvPr/>
            </p:nvSpPr>
            <p:spPr>
              <a:xfrm>
                <a:off x="6918586" y="327778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4" name="橢圓 1323"/>
              <p:cNvSpPr/>
              <p:nvPr/>
            </p:nvSpPr>
            <p:spPr>
              <a:xfrm>
                <a:off x="6918584" y="321034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5" name="橢圓 1324"/>
              <p:cNvSpPr/>
              <p:nvPr/>
            </p:nvSpPr>
            <p:spPr>
              <a:xfrm>
                <a:off x="6924650" y="369560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6" name="橢圓 1325"/>
              <p:cNvSpPr/>
              <p:nvPr/>
            </p:nvSpPr>
            <p:spPr>
              <a:xfrm>
                <a:off x="6924172" y="376927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7" name="橢圓 1326"/>
              <p:cNvSpPr/>
              <p:nvPr/>
            </p:nvSpPr>
            <p:spPr>
              <a:xfrm>
                <a:off x="6924170" y="383716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8" name="橢圓 1327"/>
              <p:cNvSpPr/>
              <p:nvPr/>
            </p:nvSpPr>
            <p:spPr>
              <a:xfrm>
                <a:off x="6924170" y="390868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9" name="橢圓 1328"/>
              <p:cNvSpPr/>
              <p:nvPr/>
            </p:nvSpPr>
            <p:spPr>
              <a:xfrm>
                <a:off x="6921861" y="398029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0" name="橢圓 1329"/>
              <p:cNvSpPr/>
              <p:nvPr/>
            </p:nvSpPr>
            <p:spPr>
              <a:xfrm>
                <a:off x="6921861" y="314588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1" name="橢圓 1330"/>
              <p:cNvSpPr/>
              <p:nvPr/>
            </p:nvSpPr>
            <p:spPr>
              <a:xfrm>
                <a:off x="6918134" y="307969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2" name="橢圓 1331"/>
              <p:cNvSpPr/>
              <p:nvPr/>
            </p:nvSpPr>
            <p:spPr>
              <a:xfrm>
                <a:off x="6919815" y="3009378"/>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3" name="橢圓 1332"/>
              <p:cNvSpPr/>
              <p:nvPr/>
            </p:nvSpPr>
            <p:spPr>
              <a:xfrm>
                <a:off x="6921861" y="293779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4" name="橢圓 1333"/>
              <p:cNvSpPr/>
              <p:nvPr/>
            </p:nvSpPr>
            <p:spPr>
              <a:xfrm>
                <a:off x="6915689" y="287088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5" name="橢圓 1334"/>
              <p:cNvSpPr/>
              <p:nvPr/>
            </p:nvSpPr>
            <p:spPr>
              <a:xfrm>
                <a:off x="6921861" y="280609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6" name="橢圓 1335"/>
              <p:cNvSpPr/>
              <p:nvPr/>
            </p:nvSpPr>
            <p:spPr>
              <a:xfrm>
                <a:off x="6918654" y="273704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7" name="橢圓 1336"/>
              <p:cNvSpPr/>
              <p:nvPr/>
            </p:nvSpPr>
            <p:spPr>
              <a:xfrm>
                <a:off x="6919977" y="266989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8" name="橢圓 1337"/>
              <p:cNvSpPr/>
              <p:nvPr/>
            </p:nvSpPr>
            <p:spPr>
              <a:xfrm>
                <a:off x="6921670" y="260122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9" name="橢圓 1338"/>
              <p:cNvSpPr/>
              <p:nvPr/>
            </p:nvSpPr>
            <p:spPr>
              <a:xfrm>
                <a:off x="6918987" y="253367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0" name="橢圓 1339"/>
              <p:cNvSpPr/>
              <p:nvPr/>
            </p:nvSpPr>
            <p:spPr>
              <a:xfrm>
                <a:off x="6919213" y="2464418"/>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1" name="橢圓 1340"/>
              <p:cNvSpPr/>
              <p:nvPr/>
            </p:nvSpPr>
            <p:spPr>
              <a:xfrm>
                <a:off x="6918363" y="239483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2" name="橢圓 1341"/>
              <p:cNvSpPr/>
              <p:nvPr/>
            </p:nvSpPr>
            <p:spPr>
              <a:xfrm>
                <a:off x="6915689" y="226258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3" name="橢圓 1342"/>
              <p:cNvSpPr/>
              <p:nvPr/>
            </p:nvSpPr>
            <p:spPr>
              <a:xfrm>
                <a:off x="6915689" y="219251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4" name="橢圓 1343"/>
              <p:cNvSpPr/>
              <p:nvPr/>
            </p:nvSpPr>
            <p:spPr>
              <a:xfrm>
                <a:off x="6920705" y="233077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5" name="橢圓 1344"/>
              <p:cNvSpPr/>
              <p:nvPr/>
            </p:nvSpPr>
            <p:spPr>
              <a:xfrm>
                <a:off x="6779338" y="334524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6" name="橢圓 1345"/>
              <p:cNvSpPr/>
              <p:nvPr/>
            </p:nvSpPr>
            <p:spPr>
              <a:xfrm>
                <a:off x="6782846" y="348501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7" name="橢圓 1346"/>
              <p:cNvSpPr/>
              <p:nvPr/>
            </p:nvSpPr>
            <p:spPr>
              <a:xfrm>
                <a:off x="6779338" y="341408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8" name="橢圓 1347"/>
              <p:cNvSpPr/>
              <p:nvPr/>
            </p:nvSpPr>
            <p:spPr>
              <a:xfrm>
                <a:off x="6782614" y="355723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9" name="橢圓 1348"/>
              <p:cNvSpPr/>
              <p:nvPr/>
            </p:nvSpPr>
            <p:spPr>
              <a:xfrm>
                <a:off x="6779335" y="363036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0" name="橢圓 1349"/>
              <p:cNvSpPr/>
              <p:nvPr/>
            </p:nvSpPr>
            <p:spPr>
              <a:xfrm>
                <a:off x="6779337" y="327503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1" name="橢圓 1350"/>
              <p:cNvSpPr/>
              <p:nvPr/>
            </p:nvSpPr>
            <p:spPr>
              <a:xfrm>
                <a:off x="6779337" y="320759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2" name="橢圓 1351"/>
              <p:cNvSpPr/>
              <p:nvPr/>
            </p:nvSpPr>
            <p:spPr>
              <a:xfrm>
                <a:off x="6785401" y="369285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3" name="橢圓 1352"/>
              <p:cNvSpPr/>
              <p:nvPr/>
            </p:nvSpPr>
            <p:spPr>
              <a:xfrm>
                <a:off x="6779695" y="375813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4" name="橢圓 1353"/>
              <p:cNvSpPr/>
              <p:nvPr/>
            </p:nvSpPr>
            <p:spPr>
              <a:xfrm>
                <a:off x="6779694" y="382514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5" name="橢圓 1354"/>
              <p:cNvSpPr/>
              <p:nvPr/>
            </p:nvSpPr>
            <p:spPr>
              <a:xfrm>
                <a:off x="6776087" y="390148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6" name="橢圓 1355"/>
              <p:cNvSpPr/>
              <p:nvPr/>
            </p:nvSpPr>
            <p:spPr>
              <a:xfrm>
                <a:off x="6778749" y="396859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7" name="橢圓 1356"/>
              <p:cNvSpPr/>
              <p:nvPr/>
            </p:nvSpPr>
            <p:spPr>
              <a:xfrm>
                <a:off x="6782614" y="314313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8" name="橢圓 1357"/>
              <p:cNvSpPr/>
              <p:nvPr/>
            </p:nvSpPr>
            <p:spPr>
              <a:xfrm>
                <a:off x="6778887" y="307694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9" name="橢圓 1358"/>
              <p:cNvSpPr/>
              <p:nvPr/>
            </p:nvSpPr>
            <p:spPr>
              <a:xfrm>
                <a:off x="6780567" y="3006628"/>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0" name="橢圓 1359"/>
              <p:cNvSpPr/>
              <p:nvPr/>
            </p:nvSpPr>
            <p:spPr>
              <a:xfrm>
                <a:off x="6782614" y="2935048"/>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1" name="橢圓 1360"/>
              <p:cNvSpPr/>
              <p:nvPr/>
            </p:nvSpPr>
            <p:spPr>
              <a:xfrm>
                <a:off x="6776442" y="286813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2" name="橢圓 1361"/>
              <p:cNvSpPr/>
              <p:nvPr/>
            </p:nvSpPr>
            <p:spPr>
              <a:xfrm>
                <a:off x="6782612" y="280334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3" name="橢圓 1362"/>
              <p:cNvSpPr/>
              <p:nvPr/>
            </p:nvSpPr>
            <p:spPr>
              <a:xfrm>
                <a:off x="6779406" y="273429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4" name="橢圓 1363"/>
              <p:cNvSpPr/>
              <p:nvPr/>
            </p:nvSpPr>
            <p:spPr>
              <a:xfrm>
                <a:off x="6780728" y="266714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5" name="橢圓 1364"/>
              <p:cNvSpPr/>
              <p:nvPr/>
            </p:nvSpPr>
            <p:spPr>
              <a:xfrm>
                <a:off x="6782421" y="259847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6" name="橢圓 1365"/>
              <p:cNvSpPr/>
              <p:nvPr/>
            </p:nvSpPr>
            <p:spPr>
              <a:xfrm>
                <a:off x="6779739" y="253092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7" name="橢圓 1366"/>
              <p:cNvSpPr/>
              <p:nvPr/>
            </p:nvSpPr>
            <p:spPr>
              <a:xfrm>
                <a:off x="6779964" y="246166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8" name="橢圓 1367"/>
              <p:cNvSpPr/>
              <p:nvPr/>
            </p:nvSpPr>
            <p:spPr>
              <a:xfrm>
                <a:off x="6779116" y="239208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9" name="橢圓 1368"/>
              <p:cNvSpPr/>
              <p:nvPr/>
            </p:nvSpPr>
            <p:spPr>
              <a:xfrm>
                <a:off x="6781458" y="232802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0" name="橢圓 1369"/>
              <p:cNvSpPr/>
              <p:nvPr/>
            </p:nvSpPr>
            <p:spPr>
              <a:xfrm>
                <a:off x="7497721" y="3975459"/>
                <a:ext cx="43117" cy="43117"/>
              </a:xfrm>
              <a:prstGeom prst="ellipse">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371" name="橢圓 1370"/>
              <p:cNvSpPr/>
              <p:nvPr/>
            </p:nvSpPr>
            <p:spPr>
              <a:xfrm>
                <a:off x="7493820" y="390021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2" name="橢圓 1371"/>
              <p:cNvSpPr/>
              <p:nvPr/>
            </p:nvSpPr>
            <p:spPr>
              <a:xfrm>
                <a:off x="7494820" y="3838363"/>
                <a:ext cx="43117" cy="43117"/>
              </a:xfrm>
              <a:prstGeom prst="ellipse">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373" name="橢圓 1372"/>
              <p:cNvSpPr/>
              <p:nvPr/>
            </p:nvSpPr>
            <p:spPr>
              <a:xfrm>
                <a:off x="7497566" y="376606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4" name="橢圓 1373"/>
              <p:cNvSpPr/>
              <p:nvPr/>
            </p:nvSpPr>
            <p:spPr>
              <a:xfrm>
                <a:off x="7357199" y="3971890"/>
                <a:ext cx="43117" cy="43117"/>
              </a:xfrm>
              <a:prstGeom prst="ellipse">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375" name="橢圓 1374"/>
              <p:cNvSpPr/>
              <p:nvPr/>
            </p:nvSpPr>
            <p:spPr>
              <a:xfrm>
                <a:off x="7353298" y="389664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6" name="橢圓 1375"/>
              <p:cNvSpPr/>
              <p:nvPr/>
            </p:nvSpPr>
            <p:spPr>
              <a:xfrm>
                <a:off x="6348905" y="335024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7" name="橢圓 1376"/>
              <p:cNvSpPr/>
              <p:nvPr/>
            </p:nvSpPr>
            <p:spPr>
              <a:xfrm>
                <a:off x="6352412" y="349001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8" name="橢圓 1377"/>
              <p:cNvSpPr/>
              <p:nvPr/>
            </p:nvSpPr>
            <p:spPr>
              <a:xfrm>
                <a:off x="6348903" y="341908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9" name="橢圓 1378"/>
              <p:cNvSpPr/>
              <p:nvPr/>
            </p:nvSpPr>
            <p:spPr>
              <a:xfrm>
                <a:off x="6352178" y="356223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0" name="橢圓 1379"/>
              <p:cNvSpPr/>
              <p:nvPr/>
            </p:nvSpPr>
            <p:spPr>
              <a:xfrm>
                <a:off x="6348900" y="363537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1" name="橢圓 1380"/>
              <p:cNvSpPr/>
              <p:nvPr/>
            </p:nvSpPr>
            <p:spPr>
              <a:xfrm>
                <a:off x="6348903" y="328003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2" name="橢圓 1381"/>
              <p:cNvSpPr/>
              <p:nvPr/>
            </p:nvSpPr>
            <p:spPr>
              <a:xfrm>
                <a:off x="6348901" y="3212598"/>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3" name="橢圓 1382"/>
              <p:cNvSpPr/>
              <p:nvPr/>
            </p:nvSpPr>
            <p:spPr>
              <a:xfrm>
                <a:off x="6354967" y="369785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4" name="橢圓 1383"/>
              <p:cNvSpPr/>
              <p:nvPr/>
            </p:nvSpPr>
            <p:spPr>
              <a:xfrm>
                <a:off x="6349261" y="376314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5" name="橢圓 1384"/>
              <p:cNvSpPr/>
              <p:nvPr/>
            </p:nvSpPr>
            <p:spPr>
              <a:xfrm>
                <a:off x="6349260" y="383014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6" name="橢圓 1385"/>
              <p:cNvSpPr/>
              <p:nvPr/>
            </p:nvSpPr>
            <p:spPr>
              <a:xfrm>
                <a:off x="6345651" y="390648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7" name="橢圓 1386"/>
              <p:cNvSpPr/>
              <p:nvPr/>
            </p:nvSpPr>
            <p:spPr>
              <a:xfrm>
                <a:off x="6348314" y="397360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8" name="橢圓 1387"/>
              <p:cNvSpPr/>
              <p:nvPr/>
            </p:nvSpPr>
            <p:spPr>
              <a:xfrm>
                <a:off x="6352178" y="314813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9" name="橢圓 1388"/>
              <p:cNvSpPr/>
              <p:nvPr/>
            </p:nvSpPr>
            <p:spPr>
              <a:xfrm>
                <a:off x="6348451" y="308194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0" name="橢圓 1389"/>
              <p:cNvSpPr/>
              <p:nvPr/>
            </p:nvSpPr>
            <p:spPr>
              <a:xfrm>
                <a:off x="6350132" y="301163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1" name="橢圓 1390"/>
              <p:cNvSpPr/>
              <p:nvPr/>
            </p:nvSpPr>
            <p:spPr>
              <a:xfrm>
                <a:off x="6352178" y="294005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2" name="橢圓 1391"/>
              <p:cNvSpPr/>
              <p:nvPr/>
            </p:nvSpPr>
            <p:spPr>
              <a:xfrm>
                <a:off x="6346007" y="287313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3" name="橢圓 1392"/>
              <p:cNvSpPr/>
              <p:nvPr/>
            </p:nvSpPr>
            <p:spPr>
              <a:xfrm>
                <a:off x="6352178" y="280834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4" name="橢圓 1393"/>
              <p:cNvSpPr/>
              <p:nvPr/>
            </p:nvSpPr>
            <p:spPr>
              <a:xfrm>
                <a:off x="6348971" y="273929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5" name="橢圓 1394"/>
              <p:cNvSpPr/>
              <p:nvPr/>
            </p:nvSpPr>
            <p:spPr>
              <a:xfrm>
                <a:off x="6350293" y="267214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6" name="橢圓 1395"/>
              <p:cNvSpPr/>
              <p:nvPr/>
            </p:nvSpPr>
            <p:spPr>
              <a:xfrm>
                <a:off x="6351987" y="260347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7" name="橢圓 1396"/>
              <p:cNvSpPr/>
              <p:nvPr/>
            </p:nvSpPr>
            <p:spPr>
              <a:xfrm>
                <a:off x="6349304" y="253592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8" name="橢圓 1397"/>
              <p:cNvSpPr/>
              <p:nvPr/>
            </p:nvSpPr>
            <p:spPr>
              <a:xfrm>
                <a:off x="6349530" y="246667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9" name="橢圓 1398"/>
              <p:cNvSpPr/>
              <p:nvPr/>
            </p:nvSpPr>
            <p:spPr>
              <a:xfrm>
                <a:off x="6348680" y="239708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0" name="橢圓 1399"/>
              <p:cNvSpPr/>
              <p:nvPr/>
            </p:nvSpPr>
            <p:spPr>
              <a:xfrm>
                <a:off x="6351022" y="233303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1" name="橢圓 1400"/>
              <p:cNvSpPr/>
              <p:nvPr/>
            </p:nvSpPr>
            <p:spPr>
              <a:xfrm>
                <a:off x="7067285" y="3980461"/>
                <a:ext cx="43117" cy="43117"/>
              </a:xfrm>
              <a:prstGeom prst="ellipse">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02" name="橢圓 1401"/>
              <p:cNvSpPr/>
              <p:nvPr/>
            </p:nvSpPr>
            <p:spPr>
              <a:xfrm>
                <a:off x="6488152" y="335027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3" name="橢圓 1402"/>
              <p:cNvSpPr/>
              <p:nvPr/>
            </p:nvSpPr>
            <p:spPr>
              <a:xfrm>
                <a:off x="6491660" y="349005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4" name="橢圓 1403"/>
              <p:cNvSpPr/>
              <p:nvPr/>
            </p:nvSpPr>
            <p:spPr>
              <a:xfrm>
                <a:off x="6488152" y="3419118"/>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5" name="橢圓 1404"/>
              <p:cNvSpPr/>
              <p:nvPr/>
            </p:nvSpPr>
            <p:spPr>
              <a:xfrm>
                <a:off x="6491428" y="356226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6" name="橢圓 1405"/>
              <p:cNvSpPr/>
              <p:nvPr/>
            </p:nvSpPr>
            <p:spPr>
              <a:xfrm>
                <a:off x="6488149" y="363540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7" name="橢圓 1406"/>
              <p:cNvSpPr/>
              <p:nvPr/>
            </p:nvSpPr>
            <p:spPr>
              <a:xfrm>
                <a:off x="6488151" y="328006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8" name="橢圓 1407"/>
              <p:cNvSpPr/>
              <p:nvPr/>
            </p:nvSpPr>
            <p:spPr>
              <a:xfrm>
                <a:off x="6488151" y="321263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9" name="橢圓 1408"/>
              <p:cNvSpPr/>
              <p:nvPr/>
            </p:nvSpPr>
            <p:spPr>
              <a:xfrm>
                <a:off x="6494217" y="369788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0" name="橢圓 1409"/>
              <p:cNvSpPr/>
              <p:nvPr/>
            </p:nvSpPr>
            <p:spPr>
              <a:xfrm>
                <a:off x="6488509" y="376317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1" name="橢圓 1410"/>
              <p:cNvSpPr/>
              <p:nvPr/>
            </p:nvSpPr>
            <p:spPr>
              <a:xfrm>
                <a:off x="6488509" y="383018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2" name="橢圓 1411"/>
              <p:cNvSpPr/>
              <p:nvPr/>
            </p:nvSpPr>
            <p:spPr>
              <a:xfrm>
                <a:off x="6484900" y="390652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3" name="橢圓 1412"/>
              <p:cNvSpPr/>
              <p:nvPr/>
            </p:nvSpPr>
            <p:spPr>
              <a:xfrm>
                <a:off x="6487563" y="397363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4" name="橢圓 1413"/>
              <p:cNvSpPr/>
              <p:nvPr/>
            </p:nvSpPr>
            <p:spPr>
              <a:xfrm>
                <a:off x="6491428" y="314817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5" name="橢圓 1414"/>
              <p:cNvSpPr/>
              <p:nvPr/>
            </p:nvSpPr>
            <p:spPr>
              <a:xfrm>
                <a:off x="6487700" y="308197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6" name="橢圓 1415"/>
              <p:cNvSpPr/>
              <p:nvPr/>
            </p:nvSpPr>
            <p:spPr>
              <a:xfrm>
                <a:off x="6489381" y="301166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7" name="橢圓 1416"/>
              <p:cNvSpPr/>
              <p:nvPr/>
            </p:nvSpPr>
            <p:spPr>
              <a:xfrm>
                <a:off x="6491428" y="294008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8" name="橢圓 1417"/>
              <p:cNvSpPr/>
              <p:nvPr/>
            </p:nvSpPr>
            <p:spPr>
              <a:xfrm>
                <a:off x="6485256" y="287316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9" name="橢圓 1418"/>
              <p:cNvSpPr/>
              <p:nvPr/>
            </p:nvSpPr>
            <p:spPr>
              <a:xfrm>
                <a:off x="6491426" y="280838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0" name="橢圓 1419"/>
              <p:cNvSpPr/>
              <p:nvPr/>
            </p:nvSpPr>
            <p:spPr>
              <a:xfrm>
                <a:off x="6488220" y="273932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1" name="橢圓 1420"/>
              <p:cNvSpPr/>
              <p:nvPr/>
            </p:nvSpPr>
            <p:spPr>
              <a:xfrm>
                <a:off x="6489542" y="267218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2" name="橢圓 1421"/>
              <p:cNvSpPr/>
              <p:nvPr/>
            </p:nvSpPr>
            <p:spPr>
              <a:xfrm>
                <a:off x="6491235" y="2603508"/>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3" name="橢圓 1422"/>
              <p:cNvSpPr/>
              <p:nvPr/>
            </p:nvSpPr>
            <p:spPr>
              <a:xfrm>
                <a:off x="6488553" y="253596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4" name="橢圓 1423"/>
              <p:cNvSpPr/>
              <p:nvPr/>
            </p:nvSpPr>
            <p:spPr>
              <a:xfrm>
                <a:off x="7206535" y="3980494"/>
                <a:ext cx="43117" cy="43117"/>
              </a:xfrm>
              <a:prstGeom prst="ellipse">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25" name="橢圓 1424"/>
              <p:cNvSpPr/>
              <p:nvPr/>
            </p:nvSpPr>
            <p:spPr>
              <a:xfrm>
                <a:off x="6631632" y="335016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6" name="橢圓 1425"/>
              <p:cNvSpPr/>
              <p:nvPr/>
            </p:nvSpPr>
            <p:spPr>
              <a:xfrm>
                <a:off x="6635140" y="348993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7" name="橢圓 1426"/>
              <p:cNvSpPr/>
              <p:nvPr/>
            </p:nvSpPr>
            <p:spPr>
              <a:xfrm>
                <a:off x="6631632" y="341900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8" name="橢圓 1427"/>
              <p:cNvSpPr/>
              <p:nvPr/>
            </p:nvSpPr>
            <p:spPr>
              <a:xfrm>
                <a:off x="6634908" y="356215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9" name="橢圓 1428"/>
              <p:cNvSpPr/>
              <p:nvPr/>
            </p:nvSpPr>
            <p:spPr>
              <a:xfrm>
                <a:off x="6631629" y="363529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0" name="橢圓 1429"/>
              <p:cNvSpPr/>
              <p:nvPr/>
            </p:nvSpPr>
            <p:spPr>
              <a:xfrm>
                <a:off x="6631631" y="327995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1" name="橢圓 1430"/>
              <p:cNvSpPr/>
              <p:nvPr/>
            </p:nvSpPr>
            <p:spPr>
              <a:xfrm>
                <a:off x="6631631" y="3212518"/>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2" name="橢圓 1431"/>
              <p:cNvSpPr/>
              <p:nvPr/>
            </p:nvSpPr>
            <p:spPr>
              <a:xfrm>
                <a:off x="6637697" y="369777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3" name="橢圓 1432"/>
              <p:cNvSpPr/>
              <p:nvPr/>
            </p:nvSpPr>
            <p:spPr>
              <a:xfrm>
                <a:off x="6631989" y="376306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4" name="橢圓 1433"/>
              <p:cNvSpPr/>
              <p:nvPr/>
            </p:nvSpPr>
            <p:spPr>
              <a:xfrm>
                <a:off x="6631989" y="383006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5" name="橢圓 1434"/>
              <p:cNvSpPr/>
              <p:nvPr/>
            </p:nvSpPr>
            <p:spPr>
              <a:xfrm>
                <a:off x="6628380" y="390640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6" name="橢圓 1435"/>
              <p:cNvSpPr/>
              <p:nvPr/>
            </p:nvSpPr>
            <p:spPr>
              <a:xfrm>
                <a:off x="6631043" y="397352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7" name="橢圓 1436"/>
              <p:cNvSpPr/>
              <p:nvPr/>
            </p:nvSpPr>
            <p:spPr>
              <a:xfrm>
                <a:off x="6634908" y="314805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8" name="橢圓 1437"/>
              <p:cNvSpPr/>
              <p:nvPr/>
            </p:nvSpPr>
            <p:spPr>
              <a:xfrm>
                <a:off x="6631180" y="308186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9" name="橢圓 1438"/>
              <p:cNvSpPr/>
              <p:nvPr/>
            </p:nvSpPr>
            <p:spPr>
              <a:xfrm>
                <a:off x="6632861" y="301154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0" name="橢圓 1439"/>
              <p:cNvSpPr/>
              <p:nvPr/>
            </p:nvSpPr>
            <p:spPr>
              <a:xfrm>
                <a:off x="6634908" y="293997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1" name="橢圓 1440"/>
              <p:cNvSpPr/>
              <p:nvPr/>
            </p:nvSpPr>
            <p:spPr>
              <a:xfrm>
                <a:off x="6628736" y="287305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2" name="橢圓 1441"/>
              <p:cNvSpPr/>
              <p:nvPr/>
            </p:nvSpPr>
            <p:spPr>
              <a:xfrm>
                <a:off x="6634906" y="2808268"/>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3" name="橢圓 1442"/>
              <p:cNvSpPr/>
              <p:nvPr/>
            </p:nvSpPr>
            <p:spPr>
              <a:xfrm>
                <a:off x="6631700" y="273921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4" name="橢圓 1443"/>
              <p:cNvSpPr/>
              <p:nvPr/>
            </p:nvSpPr>
            <p:spPr>
              <a:xfrm>
                <a:off x="6633022" y="267206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5" name="橢圓 1444"/>
              <p:cNvSpPr/>
              <p:nvPr/>
            </p:nvSpPr>
            <p:spPr>
              <a:xfrm>
                <a:off x="6634716" y="260339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6" name="橢圓 1445"/>
              <p:cNvSpPr/>
              <p:nvPr/>
            </p:nvSpPr>
            <p:spPr>
              <a:xfrm>
                <a:off x="6632033" y="253584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7" name="橢圓 1446"/>
              <p:cNvSpPr/>
              <p:nvPr/>
            </p:nvSpPr>
            <p:spPr>
              <a:xfrm>
                <a:off x="7350015" y="3980380"/>
                <a:ext cx="43117" cy="43117"/>
              </a:xfrm>
              <a:prstGeom prst="ellipse">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48" name="橢圓 1447"/>
              <p:cNvSpPr/>
              <p:nvPr/>
            </p:nvSpPr>
            <p:spPr>
              <a:xfrm>
                <a:off x="7207261" y="3897198"/>
                <a:ext cx="43117" cy="43117"/>
              </a:xfrm>
              <a:prstGeom prst="ellipse">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49" name="橢圓 1448"/>
              <p:cNvSpPr/>
              <p:nvPr/>
            </p:nvSpPr>
            <p:spPr>
              <a:xfrm>
                <a:off x="7207263" y="3833859"/>
                <a:ext cx="43117" cy="43117"/>
              </a:xfrm>
              <a:prstGeom prst="ellipse">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50" name="橢圓 1449"/>
              <p:cNvSpPr/>
              <p:nvPr/>
            </p:nvSpPr>
            <p:spPr>
              <a:xfrm>
                <a:off x="7209752" y="3759710"/>
                <a:ext cx="43117" cy="43117"/>
              </a:xfrm>
              <a:prstGeom prst="ellipse">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51" name="橢圓 1450"/>
              <p:cNvSpPr/>
              <p:nvPr/>
            </p:nvSpPr>
            <p:spPr>
              <a:xfrm>
                <a:off x="7207019" y="293952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2" name="橢圓 1451"/>
              <p:cNvSpPr/>
              <p:nvPr/>
            </p:nvSpPr>
            <p:spPr>
              <a:xfrm>
                <a:off x="7200848" y="2872608"/>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3" name="橢圓 1452"/>
              <p:cNvSpPr/>
              <p:nvPr/>
            </p:nvSpPr>
            <p:spPr>
              <a:xfrm>
                <a:off x="7207018" y="280782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4" name="橢圓 1453"/>
              <p:cNvSpPr/>
              <p:nvPr/>
            </p:nvSpPr>
            <p:spPr>
              <a:xfrm>
                <a:off x="7203812" y="273876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5" name="橢圓 1454"/>
              <p:cNvSpPr/>
              <p:nvPr/>
            </p:nvSpPr>
            <p:spPr>
              <a:xfrm>
                <a:off x="7205134" y="267162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6" name="橢圓 1455"/>
              <p:cNvSpPr/>
              <p:nvPr/>
            </p:nvSpPr>
            <p:spPr>
              <a:xfrm>
                <a:off x="7346423" y="294529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7" name="橢圓 1456"/>
              <p:cNvSpPr/>
              <p:nvPr/>
            </p:nvSpPr>
            <p:spPr>
              <a:xfrm>
                <a:off x="7340252" y="287837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8" name="橢圓 1457"/>
              <p:cNvSpPr/>
              <p:nvPr/>
            </p:nvSpPr>
            <p:spPr>
              <a:xfrm>
                <a:off x="7346423" y="281359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9" name="橢圓 1458"/>
              <p:cNvSpPr/>
              <p:nvPr/>
            </p:nvSpPr>
            <p:spPr>
              <a:xfrm>
                <a:off x="7343216" y="274453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0" name="橢圓 1459"/>
              <p:cNvSpPr/>
              <p:nvPr/>
            </p:nvSpPr>
            <p:spPr>
              <a:xfrm>
                <a:off x="7344539" y="267739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1" name="橢圓 1460"/>
              <p:cNvSpPr/>
              <p:nvPr/>
            </p:nvSpPr>
            <p:spPr>
              <a:xfrm>
                <a:off x="6203226" y="313861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2" name="橢圓 1461"/>
              <p:cNvSpPr/>
              <p:nvPr/>
            </p:nvSpPr>
            <p:spPr>
              <a:xfrm>
                <a:off x="6199499" y="307242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3" name="橢圓 1462"/>
              <p:cNvSpPr/>
              <p:nvPr/>
            </p:nvSpPr>
            <p:spPr>
              <a:xfrm>
                <a:off x="6201179" y="300211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4" name="橢圓 1463"/>
              <p:cNvSpPr/>
              <p:nvPr/>
            </p:nvSpPr>
            <p:spPr>
              <a:xfrm>
                <a:off x="6203226" y="293052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5" name="橢圓 1464"/>
              <p:cNvSpPr/>
              <p:nvPr/>
            </p:nvSpPr>
            <p:spPr>
              <a:xfrm>
                <a:off x="6197054" y="286361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6" name="橢圓 1465"/>
              <p:cNvSpPr/>
              <p:nvPr/>
            </p:nvSpPr>
            <p:spPr>
              <a:xfrm>
                <a:off x="6203225" y="279882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7" name="橢圓 1466"/>
              <p:cNvSpPr/>
              <p:nvPr/>
            </p:nvSpPr>
            <p:spPr>
              <a:xfrm>
                <a:off x="6200019" y="272977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8" name="橢圓 1467"/>
              <p:cNvSpPr/>
              <p:nvPr/>
            </p:nvSpPr>
            <p:spPr>
              <a:xfrm>
                <a:off x="6060086" y="314363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9" name="橢圓 1468"/>
              <p:cNvSpPr/>
              <p:nvPr/>
            </p:nvSpPr>
            <p:spPr>
              <a:xfrm>
                <a:off x="6056359" y="307743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0" name="橢圓 1469"/>
              <p:cNvSpPr/>
              <p:nvPr/>
            </p:nvSpPr>
            <p:spPr>
              <a:xfrm>
                <a:off x="6058039" y="300712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1" name="橢圓 1470"/>
              <p:cNvSpPr/>
              <p:nvPr/>
            </p:nvSpPr>
            <p:spPr>
              <a:xfrm>
                <a:off x="6060086" y="293554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2" name="橢圓 1471"/>
              <p:cNvSpPr/>
              <p:nvPr/>
            </p:nvSpPr>
            <p:spPr>
              <a:xfrm>
                <a:off x="6053914" y="286863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3" name="橢圓 1472"/>
              <p:cNvSpPr/>
              <p:nvPr/>
            </p:nvSpPr>
            <p:spPr>
              <a:xfrm>
                <a:off x="6060086" y="280384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4" name="橢圓 1473"/>
              <p:cNvSpPr/>
              <p:nvPr/>
            </p:nvSpPr>
            <p:spPr>
              <a:xfrm>
                <a:off x="6056878" y="273478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5" name="橢圓 1474"/>
              <p:cNvSpPr/>
              <p:nvPr/>
            </p:nvSpPr>
            <p:spPr>
              <a:xfrm>
                <a:off x="5916355" y="314373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6" name="橢圓 1475"/>
              <p:cNvSpPr/>
              <p:nvPr/>
            </p:nvSpPr>
            <p:spPr>
              <a:xfrm>
                <a:off x="5912627" y="307754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7" name="橢圓 1476"/>
              <p:cNvSpPr/>
              <p:nvPr/>
            </p:nvSpPr>
            <p:spPr>
              <a:xfrm>
                <a:off x="5914308" y="300723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8" name="橢圓 1477"/>
              <p:cNvSpPr/>
              <p:nvPr/>
            </p:nvSpPr>
            <p:spPr>
              <a:xfrm>
                <a:off x="5916355" y="293565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9" name="橢圓 1478"/>
              <p:cNvSpPr/>
              <p:nvPr/>
            </p:nvSpPr>
            <p:spPr>
              <a:xfrm>
                <a:off x="5910183" y="2868737"/>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0" name="橢圓 1479"/>
              <p:cNvSpPr/>
              <p:nvPr/>
            </p:nvSpPr>
            <p:spPr>
              <a:xfrm>
                <a:off x="5916353" y="280394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1" name="橢圓 1480"/>
              <p:cNvSpPr/>
              <p:nvPr/>
            </p:nvSpPr>
            <p:spPr>
              <a:xfrm>
                <a:off x="5913147" y="2734894"/>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2" name="橢圓 1481"/>
              <p:cNvSpPr/>
              <p:nvPr/>
            </p:nvSpPr>
            <p:spPr>
              <a:xfrm>
                <a:off x="5767889" y="314484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3" name="橢圓 1482"/>
              <p:cNvSpPr/>
              <p:nvPr/>
            </p:nvSpPr>
            <p:spPr>
              <a:xfrm>
                <a:off x="5764162" y="307864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4" name="橢圓 1483"/>
              <p:cNvSpPr/>
              <p:nvPr/>
            </p:nvSpPr>
            <p:spPr>
              <a:xfrm>
                <a:off x="5765842" y="300833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5" name="橢圓 1484"/>
              <p:cNvSpPr/>
              <p:nvPr/>
            </p:nvSpPr>
            <p:spPr>
              <a:xfrm>
                <a:off x="5767889" y="293675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6" name="橢圓 1485"/>
              <p:cNvSpPr/>
              <p:nvPr/>
            </p:nvSpPr>
            <p:spPr>
              <a:xfrm>
                <a:off x="5761717" y="2869839"/>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7" name="橢圓 1486"/>
              <p:cNvSpPr/>
              <p:nvPr/>
            </p:nvSpPr>
            <p:spPr>
              <a:xfrm>
                <a:off x="5767889" y="280505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8" name="橢圓 1487"/>
              <p:cNvSpPr/>
              <p:nvPr/>
            </p:nvSpPr>
            <p:spPr>
              <a:xfrm>
                <a:off x="5764681" y="273599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9" name="橢圓 1488"/>
              <p:cNvSpPr/>
              <p:nvPr/>
            </p:nvSpPr>
            <p:spPr>
              <a:xfrm>
                <a:off x="6935920" y="362573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0" name="橢圓 1489"/>
              <p:cNvSpPr/>
              <p:nvPr/>
            </p:nvSpPr>
            <p:spPr>
              <a:xfrm>
                <a:off x="6935307" y="355839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1" name="橢圓 1490"/>
              <p:cNvSpPr/>
              <p:nvPr/>
            </p:nvSpPr>
            <p:spPr>
              <a:xfrm>
                <a:off x="6935347" y="348782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2" name="橢圓 1491"/>
              <p:cNvSpPr/>
              <p:nvPr/>
            </p:nvSpPr>
            <p:spPr>
              <a:xfrm>
                <a:off x="6938104" y="342149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3" name="橢圓 1492"/>
              <p:cNvSpPr/>
              <p:nvPr/>
            </p:nvSpPr>
            <p:spPr>
              <a:xfrm>
                <a:off x="6938900" y="3348591"/>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4" name="橢圓 1493"/>
              <p:cNvSpPr/>
              <p:nvPr/>
            </p:nvSpPr>
            <p:spPr>
              <a:xfrm>
                <a:off x="6938104" y="328057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5" name="橢圓 1494"/>
              <p:cNvSpPr/>
              <p:nvPr/>
            </p:nvSpPr>
            <p:spPr>
              <a:xfrm>
                <a:off x="6938104" y="321008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6" name="橢圓 1495"/>
              <p:cNvSpPr/>
              <p:nvPr/>
            </p:nvSpPr>
            <p:spPr>
              <a:xfrm>
                <a:off x="6938106" y="314317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7" name="橢圓 1496"/>
              <p:cNvSpPr/>
              <p:nvPr/>
            </p:nvSpPr>
            <p:spPr>
              <a:xfrm>
                <a:off x="6938106" y="307472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8" name="橢圓 1497"/>
              <p:cNvSpPr/>
              <p:nvPr/>
            </p:nvSpPr>
            <p:spPr>
              <a:xfrm>
                <a:off x="7204022" y="362823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9" name="橢圓 1498"/>
              <p:cNvSpPr/>
              <p:nvPr/>
            </p:nvSpPr>
            <p:spPr>
              <a:xfrm>
                <a:off x="7203409" y="356089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0" name="橢圓 1499"/>
              <p:cNvSpPr/>
              <p:nvPr/>
            </p:nvSpPr>
            <p:spPr>
              <a:xfrm>
                <a:off x="7203449" y="349032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1" name="橢圓 1500"/>
              <p:cNvSpPr/>
              <p:nvPr/>
            </p:nvSpPr>
            <p:spPr>
              <a:xfrm>
                <a:off x="7206206" y="342399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2" name="橢圓 1501"/>
              <p:cNvSpPr/>
              <p:nvPr/>
            </p:nvSpPr>
            <p:spPr>
              <a:xfrm>
                <a:off x="7207002" y="335109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3" name="橢圓 1502"/>
              <p:cNvSpPr/>
              <p:nvPr/>
            </p:nvSpPr>
            <p:spPr>
              <a:xfrm>
                <a:off x="7206206" y="3283076"/>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4" name="橢圓 1503"/>
              <p:cNvSpPr/>
              <p:nvPr/>
            </p:nvSpPr>
            <p:spPr>
              <a:xfrm>
                <a:off x="7206206" y="321258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5" name="橢圓 1504"/>
              <p:cNvSpPr/>
              <p:nvPr/>
            </p:nvSpPr>
            <p:spPr>
              <a:xfrm>
                <a:off x="7206208" y="3145672"/>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6" name="橢圓 1505"/>
              <p:cNvSpPr/>
              <p:nvPr/>
            </p:nvSpPr>
            <p:spPr>
              <a:xfrm>
                <a:off x="7206208" y="307722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7" name="橢圓 1506"/>
              <p:cNvSpPr/>
              <p:nvPr/>
            </p:nvSpPr>
            <p:spPr>
              <a:xfrm>
                <a:off x="7351523" y="3006630"/>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8" name="橢圓 1507"/>
              <p:cNvSpPr/>
              <p:nvPr/>
            </p:nvSpPr>
            <p:spPr>
              <a:xfrm>
                <a:off x="7203720" y="3010758"/>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9" name="橢圓 1508"/>
              <p:cNvSpPr/>
              <p:nvPr/>
            </p:nvSpPr>
            <p:spPr>
              <a:xfrm>
                <a:off x="7355067" y="3686855"/>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0" name="橢圓 1509"/>
              <p:cNvSpPr/>
              <p:nvPr/>
            </p:nvSpPr>
            <p:spPr>
              <a:xfrm>
                <a:off x="7207264" y="3690983"/>
                <a:ext cx="43117" cy="4311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511" name="直線接點 1510"/>
            <p:cNvCxnSpPr/>
            <p:nvPr/>
          </p:nvCxnSpPr>
          <p:spPr>
            <a:xfrm>
              <a:off x="7640863" y="3490532"/>
              <a:ext cx="27481" cy="224272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512" name="文字方塊 1511"/>
            <p:cNvSpPr txBox="1"/>
            <p:nvPr/>
          </p:nvSpPr>
          <p:spPr>
            <a:xfrm>
              <a:off x="7072490" y="4556312"/>
              <a:ext cx="476195" cy="276999"/>
            </a:xfrm>
            <a:prstGeom prst="rect">
              <a:avLst/>
            </a:prstGeom>
            <a:noFill/>
          </p:spPr>
          <p:txBody>
            <a:bodyPr wrap="square" rtlCol="0">
              <a:spAutoFit/>
            </a:bodyPr>
            <a:lstStyle/>
            <a:p>
              <a:r>
                <a:rPr lang="en-US" altLang="zh-TW" sz="1200" b="1" i="1" dirty="0" smtClean="0"/>
                <a:t>B</a:t>
              </a:r>
              <a:r>
                <a:rPr lang="en-US" altLang="zh-TW" sz="1200" b="1" i="1" baseline="-25000" dirty="0" smtClean="0"/>
                <a:t>0</a:t>
              </a:r>
              <a:endParaRPr lang="zh-TW" altLang="en-US" sz="1200" b="1" i="1" baseline="-25000" dirty="0"/>
            </a:p>
          </p:txBody>
        </p:sp>
        <p:sp>
          <p:nvSpPr>
            <p:cNvPr id="1513" name="文字方塊 1512"/>
            <p:cNvSpPr txBox="1"/>
            <p:nvPr/>
          </p:nvSpPr>
          <p:spPr>
            <a:xfrm>
              <a:off x="7748974" y="4556312"/>
              <a:ext cx="476195" cy="276999"/>
            </a:xfrm>
            <a:prstGeom prst="rect">
              <a:avLst/>
            </a:prstGeom>
            <a:noFill/>
          </p:spPr>
          <p:txBody>
            <a:bodyPr wrap="square" rtlCol="0">
              <a:spAutoFit/>
            </a:bodyPr>
            <a:lstStyle/>
            <a:p>
              <a:r>
                <a:rPr lang="en-US" altLang="zh-TW" sz="1200" b="1" i="1" dirty="0" smtClean="0"/>
                <a:t>B</a:t>
              </a:r>
              <a:r>
                <a:rPr lang="en-US" altLang="zh-TW" sz="1200" b="1" i="1" baseline="-25000" dirty="0"/>
                <a:t>1</a:t>
              </a:r>
              <a:endParaRPr lang="zh-TW" altLang="en-US" sz="1200" b="1" i="1" baseline="-25000" dirty="0"/>
            </a:p>
          </p:txBody>
        </p:sp>
        <p:sp>
          <p:nvSpPr>
            <p:cNvPr id="2585" name="文字方塊 2584"/>
            <p:cNvSpPr txBox="1"/>
            <p:nvPr/>
          </p:nvSpPr>
          <p:spPr>
            <a:xfrm>
              <a:off x="7394742" y="4699244"/>
              <a:ext cx="351756" cy="261610"/>
            </a:xfrm>
            <a:prstGeom prst="rect">
              <a:avLst/>
            </a:prstGeom>
            <a:noFill/>
          </p:spPr>
          <p:txBody>
            <a:bodyPr wrap="square" rtlCol="0">
              <a:spAutoFit/>
            </a:bodyPr>
            <a:lstStyle/>
            <a:p>
              <a:r>
                <a:rPr lang="en-US" altLang="zh-TW" sz="1100" b="1" i="1" dirty="0" smtClean="0"/>
                <a:t>B</a:t>
              </a:r>
              <a:endParaRPr lang="zh-TW" altLang="en-US" sz="1100" b="1" i="1" baseline="-25000" dirty="0"/>
            </a:p>
          </p:txBody>
        </p:sp>
      </p:grpSp>
      <mc:AlternateContent xmlns:mc="http://schemas.openxmlformats.org/markup-compatibility/2006" xmlns:a14="http://schemas.microsoft.com/office/drawing/2010/main">
        <mc:Choice Requires="a14">
          <p:sp>
            <p:nvSpPr>
              <p:cNvPr id="511" name="內容版面配置區 1"/>
              <p:cNvSpPr txBox="1">
                <a:spLocks/>
              </p:cNvSpPr>
              <p:nvPr/>
            </p:nvSpPr>
            <p:spPr bwMode="auto">
              <a:xfrm>
                <a:off x="-163241" y="3937239"/>
                <a:ext cx="5997361" cy="34317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80000"/>
                  <a:buFontTx/>
                  <a:buBlip>
                    <a:blip r:embed="rId7"/>
                  </a:buBlip>
                  <a:defRPr sz="2400" kern="1200">
                    <a:solidFill>
                      <a:schemeClr val="tx1"/>
                    </a:solidFill>
                    <a:latin typeface="Arial Unicode MS" pitchFamily="34" charset="-120"/>
                    <a:ea typeface="Arial Unicode MS" pitchFamily="34" charset="-120"/>
                    <a:cs typeface="Arial Unicode MS" pitchFamily="34" charset="-120"/>
                  </a:defRPr>
                </a:lvl1pPr>
                <a:lvl2pPr marL="742950" indent="-285750" algn="l" rtl="0" eaLnBrk="1" fontAlgn="base" hangingPunct="1">
                  <a:spcBef>
                    <a:spcPct val="20000"/>
                  </a:spcBef>
                  <a:spcAft>
                    <a:spcPct val="0"/>
                  </a:spcAft>
                  <a:buSzPct val="80000"/>
                  <a:buFontTx/>
                  <a:buBlip>
                    <a:blip r:embed="rId8"/>
                  </a:buBlip>
                  <a:defRPr sz="2000" kern="1200">
                    <a:solidFill>
                      <a:srgbClr val="000099"/>
                    </a:solidFill>
                    <a:latin typeface="Arial Unicode MS" pitchFamily="34" charset="-120"/>
                    <a:ea typeface="Arial Unicode MS" pitchFamily="34" charset="-120"/>
                    <a:cs typeface="Arial Unicode MS" pitchFamily="34" charset="-120"/>
                  </a:defRPr>
                </a:lvl2pPr>
                <a:lvl3pPr marL="1143000" indent="-228600" algn="l" rtl="0" eaLnBrk="1" fontAlgn="base" hangingPunct="1">
                  <a:spcBef>
                    <a:spcPct val="20000"/>
                  </a:spcBef>
                  <a:spcAft>
                    <a:spcPct val="0"/>
                  </a:spcAft>
                  <a:buSzPct val="80000"/>
                  <a:buFontTx/>
                  <a:buBlip>
                    <a:blip r:embed="rId9"/>
                  </a:buBlip>
                  <a:defRPr sz="1800" kern="1200">
                    <a:solidFill>
                      <a:srgbClr val="336600"/>
                    </a:solidFill>
                    <a:latin typeface="Arial Unicode MS" pitchFamily="34" charset="-120"/>
                    <a:ea typeface="Arial Unicode MS" pitchFamily="34" charset="-120"/>
                    <a:cs typeface="Arial Unicode MS" pitchFamily="34" charset="-12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en-US" altLang="zh-TW" dirty="0" smtClean="0"/>
              </a:p>
              <a:p>
                <a:pPr lvl="2">
                  <a:spcBef>
                    <a:spcPts val="0"/>
                  </a:spcBef>
                </a:pPr>
                <a:endParaRPr lang="en-US" altLang="zh-TW" i="1" dirty="0" smtClean="0">
                  <a:latin typeface="Cambria Math" panose="02040503050406030204" pitchFamily="18" charset="0"/>
                </a:endParaRPr>
              </a:p>
              <a:p>
                <a:pPr lvl="2">
                  <a:spcBef>
                    <a:spcPts val="0"/>
                  </a:spcBef>
                </a:pPr>
                <a:endParaRPr lang="en-US" altLang="zh-TW" i="1" dirty="0">
                  <a:latin typeface="Cambria Math" panose="02040503050406030204" pitchFamily="18" charset="0"/>
                </a:endParaRPr>
              </a:p>
              <a:p>
                <a:pPr lvl="2">
                  <a:spcBef>
                    <a:spcPts val="0"/>
                  </a:spcBef>
                </a:pPr>
                <a14:m>
                  <m:oMath xmlns:m="http://schemas.openxmlformats.org/officeDocument/2006/math">
                    <m:r>
                      <a:rPr lang="en-US" altLang="zh-TW" i="1" dirty="0" smtClean="0">
                        <a:latin typeface="Cambria Math" panose="02040503050406030204" pitchFamily="18" charset="0"/>
                      </a:rPr>
                      <m:t>𝐶</m:t>
                    </m:r>
                    <m:r>
                      <a:rPr lang="en-US" altLang="zh-TW" i="1" baseline="-25000" dirty="0" smtClean="0">
                        <a:latin typeface="Cambria Math" panose="02040503050406030204" pitchFamily="18" charset="0"/>
                      </a:rPr>
                      <m:t>0</m:t>
                    </m:r>
                  </m:oMath>
                </a14:m>
                <a:r>
                  <a:rPr lang="en-US" altLang="zh-TW" dirty="0" smtClean="0"/>
                  <a:t> (</a:t>
                </a:r>
                <a14:m>
                  <m:oMath xmlns:m="http://schemas.openxmlformats.org/officeDocument/2006/math">
                    <m:r>
                      <a:rPr lang="en-US" altLang="zh-TW" i="1" dirty="0" smtClean="0">
                        <a:latin typeface="Cambria Math" panose="02040503050406030204" pitchFamily="18" charset="0"/>
                      </a:rPr>
                      <m:t>𝐶</m:t>
                    </m:r>
                    <m:r>
                      <a:rPr lang="en-US" altLang="zh-TW" i="1" baseline="-25000" dirty="0" smtClean="0">
                        <a:latin typeface="Cambria Math" panose="02040503050406030204" pitchFamily="18" charset="0"/>
                      </a:rPr>
                      <m:t>1</m:t>
                    </m:r>
                  </m:oMath>
                </a14:m>
                <a:r>
                  <a:rPr lang="en-US" altLang="zh-TW" dirty="0" smtClean="0"/>
                  <a:t>) is load-current in </a:t>
                </a:r>
                <a14:m>
                  <m:oMath xmlns:m="http://schemas.openxmlformats.org/officeDocument/2006/math">
                    <m:r>
                      <a:rPr lang="en-US" altLang="zh-TW" i="1" dirty="0" smtClean="0">
                        <a:latin typeface="Cambria Math" panose="02040503050406030204" pitchFamily="18" charset="0"/>
                      </a:rPr>
                      <m:t>𝐵</m:t>
                    </m:r>
                    <m:r>
                      <a:rPr lang="en-US" altLang="zh-TW" i="1" baseline="-25000" dirty="0" smtClean="0">
                        <a:latin typeface="Cambria Math" panose="02040503050406030204" pitchFamily="18" charset="0"/>
                      </a:rPr>
                      <m:t>0</m:t>
                    </m:r>
                  </m:oMath>
                </a14:m>
                <a:r>
                  <a:rPr lang="en-US" altLang="zh-TW" dirty="0" smtClean="0"/>
                  <a:t> (</a:t>
                </a:r>
                <a14:m>
                  <m:oMath xmlns:m="http://schemas.openxmlformats.org/officeDocument/2006/math">
                    <m:r>
                      <a:rPr lang="en-US" altLang="zh-TW" i="1" dirty="0" smtClean="0">
                        <a:latin typeface="Cambria Math" panose="02040503050406030204" pitchFamily="18" charset="0"/>
                      </a:rPr>
                      <m:t>𝐵</m:t>
                    </m:r>
                    <m:r>
                      <a:rPr lang="en-US" altLang="zh-TW" i="1" baseline="-25000" dirty="0" smtClean="0">
                        <a:latin typeface="Cambria Math" panose="02040503050406030204" pitchFamily="18" charset="0"/>
                      </a:rPr>
                      <m:t>1</m:t>
                    </m:r>
                  </m:oMath>
                </a14:m>
                <a:r>
                  <a:rPr lang="en-US" altLang="zh-TW" dirty="0" smtClean="0"/>
                  <a:t>).</a:t>
                </a:r>
              </a:p>
              <a:p>
                <a:pPr lvl="2">
                  <a:spcBef>
                    <a:spcPts val="0"/>
                  </a:spcBef>
                </a:pPr>
                <a14:m>
                  <m:oMath xmlns:m="http://schemas.openxmlformats.org/officeDocument/2006/math">
                    <m:r>
                      <a:rPr lang="en-US" altLang="zh-TW" i="1" dirty="0" smtClean="0">
                        <a:latin typeface="Cambria Math" panose="02040503050406030204" pitchFamily="18" charset="0"/>
                      </a:rPr>
                      <m:t>𝑁</m:t>
                    </m:r>
                    <m:r>
                      <a:rPr lang="en-US" altLang="zh-TW" i="1" baseline="-25000" dirty="0" smtClean="0">
                        <a:latin typeface="Cambria Math" panose="02040503050406030204" pitchFamily="18" charset="0"/>
                      </a:rPr>
                      <m:t>0</m:t>
                    </m:r>
                  </m:oMath>
                </a14:m>
                <a:r>
                  <a:rPr lang="en-US" altLang="zh-TW" dirty="0" smtClean="0"/>
                  <a:t> (</a:t>
                </a:r>
                <a14:m>
                  <m:oMath xmlns:m="http://schemas.openxmlformats.org/officeDocument/2006/math">
                    <m:r>
                      <a:rPr lang="en-US" altLang="zh-TW" i="1" dirty="0" smtClean="0">
                        <a:latin typeface="Cambria Math" panose="02040503050406030204" pitchFamily="18" charset="0"/>
                      </a:rPr>
                      <m:t>𝑁</m:t>
                    </m:r>
                    <m:r>
                      <a:rPr lang="en-US" altLang="zh-TW" i="1" baseline="-25000" dirty="0" smtClean="0">
                        <a:latin typeface="Cambria Math" panose="02040503050406030204" pitchFamily="18" charset="0"/>
                      </a:rPr>
                      <m:t>1</m:t>
                    </m:r>
                  </m:oMath>
                </a14:m>
                <a:r>
                  <a:rPr lang="en-US" altLang="zh-TW" dirty="0" smtClean="0"/>
                  <a:t>) is the number of legal locations for power switches in </a:t>
                </a:r>
                <a14:m>
                  <m:oMath xmlns:m="http://schemas.openxmlformats.org/officeDocument/2006/math">
                    <m:r>
                      <a:rPr lang="en-US" altLang="zh-TW" i="1" dirty="0" smtClean="0">
                        <a:latin typeface="Cambria Math" panose="02040503050406030204" pitchFamily="18" charset="0"/>
                      </a:rPr>
                      <m:t>𝐵</m:t>
                    </m:r>
                    <m:r>
                      <a:rPr lang="en-US" altLang="zh-TW" i="1" baseline="-25000" dirty="0" smtClean="0">
                        <a:latin typeface="Cambria Math" panose="02040503050406030204" pitchFamily="18" charset="0"/>
                      </a:rPr>
                      <m:t>0</m:t>
                    </m:r>
                    <m:r>
                      <a:rPr lang="en-US" altLang="zh-TW" i="1" dirty="0" smtClean="0">
                        <a:latin typeface="Cambria Math" panose="02040503050406030204" pitchFamily="18" charset="0"/>
                      </a:rPr>
                      <m:t> </m:t>
                    </m:r>
                  </m:oMath>
                </a14:m>
                <a:r>
                  <a:rPr lang="en-US" altLang="zh-TW" dirty="0" smtClean="0"/>
                  <a:t>(</a:t>
                </a:r>
                <a14:m>
                  <m:oMath xmlns:m="http://schemas.openxmlformats.org/officeDocument/2006/math">
                    <m:r>
                      <a:rPr lang="en-US" altLang="zh-TW" i="1" dirty="0" smtClean="0">
                        <a:latin typeface="Cambria Math" panose="02040503050406030204" pitchFamily="18" charset="0"/>
                      </a:rPr>
                      <m:t>𝐵</m:t>
                    </m:r>
                    <m:r>
                      <a:rPr lang="en-US" altLang="zh-TW" i="1" baseline="-25000" dirty="0" smtClean="0">
                        <a:latin typeface="Cambria Math" panose="02040503050406030204" pitchFamily="18" charset="0"/>
                      </a:rPr>
                      <m:t>1</m:t>
                    </m:r>
                  </m:oMath>
                </a14:m>
                <a:r>
                  <a:rPr lang="en-US" altLang="zh-TW" dirty="0" smtClean="0"/>
                  <a:t>).</a:t>
                </a:r>
              </a:p>
              <a:p>
                <a:pPr lvl="2">
                  <a:spcBef>
                    <a:spcPts val="0"/>
                  </a:spcBef>
                </a:pPr>
                <a:r>
                  <a:rPr lang="el-GR" altLang="zh-TW" i="1" dirty="0" smtClean="0">
                    <a:latin typeface="Times New Roman" panose="02020603050405020304" pitchFamily="18" charset="0"/>
                    <a:cs typeface="Times New Roman" panose="02020603050405020304" pitchFamily="18" charset="0"/>
                  </a:rPr>
                  <a:t>α</a:t>
                </a:r>
                <a:r>
                  <a:rPr lang="en-US" altLang="zh-TW" dirty="0" smtClean="0"/>
                  <a:t> is a user-determinate parameter.</a:t>
                </a:r>
              </a:p>
              <a:p>
                <a:pPr lvl="1"/>
                <a:endParaRPr lang="zh-TW" altLang="en-US" dirty="0"/>
              </a:p>
            </p:txBody>
          </p:sp>
        </mc:Choice>
        <mc:Fallback xmlns="">
          <p:sp>
            <p:nvSpPr>
              <p:cNvPr id="511" name="內容版面配置區 1"/>
              <p:cNvSpPr txBox="1">
                <a:spLocks noRot="1" noChangeAspect="1" noMove="1" noResize="1" noEditPoints="1" noAdjustHandles="1" noChangeArrowheads="1" noChangeShapeType="1" noTextEdit="1"/>
              </p:cNvSpPr>
              <p:nvPr/>
            </p:nvSpPr>
            <p:spPr bwMode="auto">
              <a:xfrm>
                <a:off x="-163241" y="3937239"/>
                <a:ext cx="5997361" cy="3431779"/>
              </a:xfrm>
              <a:prstGeom prst="rect">
                <a:avLst/>
              </a:prstGeom>
              <a:blipFill rotWithShape="0">
                <a:blip r:embed="rId10"/>
                <a:stretch>
                  <a:fillRect/>
                </a:stretch>
              </a:blipFill>
              <a:ln w="9525">
                <a:no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1112222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971600" y="20638"/>
            <a:ext cx="8028000" cy="1008000"/>
          </a:xfrm>
        </p:spPr>
        <p:txBody>
          <a:bodyPr>
            <a:noAutofit/>
          </a:bodyPr>
          <a:lstStyle/>
          <a:p>
            <a:r>
              <a:rPr lang="en-US" altLang="zh-TW" dirty="0">
                <a:latin typeface="Lucida Calligraphy" panose="03010101010101010101" pitchFamily="66" charset="0"/>
              </a:rPr>
              <a:t>Cutting a Region and the Associated </a:t>
            </a:r>
            <a:r>
              <a:rPr lang="en-US" altLang="zh-TW" dirty="0" smtClean="0">
                <a:latin typeface="Lucida Calligraphy" panose="03010101010101010101" pitchFamily="66" charset="0"/>
              </a:rPr>
              <a:t>Resistance (cont’d)</a:t>
            </a:r>
            <a:endParaRPr lang="en-US" altLang="zh-TW" baseline="-25000" dirty="0">
              <a:latin typeface="Lucida Calligraphy" panose="03010101010101010101" pitchFamily="66" charset="0"/>
            </a:endParaRPr>
          </a:p>
        </p:txBody>
      </p:sp>
      <mc:AlternateContent xmlns:mc="http://schemas.openxmlformats.org/markup-compatibility/2006" xmlns:a14="http://schemas.microsoft.com/office/drawing/2010/main">
        <mc:Choice Requires="a14">
          <p:sp>
            <p:nvSpPr>
              <p:cNvPr id="6" name="矩形 5"/>
              <p:cNvSpPr/>
              <p:nvPr/>
            </p:nvSpPr>
            <p:spPr>
              <a:xfrm>
                <a:off x="971600" y="4077072"/>
                <a:ext cx="2880320" cy="1410130"/>
              </a:xfrm>
              <a:prstGeom prst="rect">
                <a:avLst/>
              </a:prstGeom>
              <a:ln>
                <a:solidFill>
                  <a:schemeClr val="tx1"/>
                </a:solidFill>
              </a:ln>
            </p:spPr>
            <p:txBody>
              <a:bodyPr wrap="square">
                <a:spAutoFit/>
              </a:bodyPr>
              <a:lstStyle/>
              <a:p>
                <a:pPr lvl="1"/>
                <a14:m>
                  <m:oMathPara xmlns:m="http://schemas.openxmlformats.org/officeDocument/2006/math">
                    <m:oMathParaPr>
                      <m:jc m:val="centerGroup"/>
                    </m:oMathParaPr>
                    <m:oMath xmlns:m="http://schemas.openxmlformats.org/officeDocument/2006/math">
                      <m:r>
                        <a:rPr lang="en-US" altLang="zh-TW" i="1" dirty="0" smtClean="0">
                          <a:latin typeface="Cambria Math" panose="02040503050406030204" pitchFamily="18" charset="0"/>
                        </a:rPr>
                        <m:t> </m:t>
                      </m:r>
                      <m:r>
                        <a:rPr lang="en-US" altLang="zh-TW" i="1" dirty="0" smtClean="0">
                          <a:latin typeface="Cambria Math" panose="02040503050406030204" pitchFamily="18" charset="0"/>
                        </a:rPr>
                        <m:t>𝑅</m:t>
                      </m:r>
                      <m:r>
                        <a:rPr lang="en-US" altLang="zh-TW" i="1" baseline="-25000" dirty="0" smtClean="0">
                          <a:latin typeface="Cambria Math" panose="02040503050406030204" pitchFamily="18" charset="0"/>
                        </a:rPr>
                        <m:t>0</m:t>
                      </m:r>
                      <m:r>
                        <a:rPr lang="en-US" altLang="zh-TW" i="1" dirty="0" smtClean="0">
                          <a:latin typeface="Cambria Math" panose="02040503050406030204" pitchFamily="18" charset="0"/>
                        </a:rPr>
                        <m:t> = </m:t>
                      </m:r>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𝑅</m:t>
                          </m:r>
                        </m:e>
                        <m:sub>
                          <m:r>
                            <a:rPr lang="en-US" altLang="zh-TW" i="1" dirty="0" smtClean="0">
                              <a:latin typeface="Cambria Math" panose="02040503050406030204" pitchFamily="18" charset="0"/>
                            </a:rPr>
                            <m:t>𝐵</m:t>
                          </m:r>
                        </m:sub>
                      </m:sSub>
                      <m:f>
                        <m:fPr>
                          <m:ctrlPr>
                            <a:rPr lang="en-US" altLang="zh-TW" i="1" dirty="0" smtClean="0">
                              <a:latin typeface="Cambria Math" panose="02040503050406030204" pitchFamily="18" charset="0"/>
                            </a:rPr>
                          </m:ctrlPr>
                        </m:fPr>
                        <m:num>
                          <m:r>
                            <a:rPr lang="en-US" altLang="zh-TW" i="1" dirty="0" smtClean="0">
                              <a:latin typeface="Cambria Math" panose="02040503050406030204" pitchFamily="18" charset="0"/>
                            </a:rPr>
                            <m:t>𝐶</m:t>
                          </m:r>
                          <m:r>
                            <a:rPr lang="en-US" altLang="zh-TW" i="1" baseline="-25000" dirty="0" smtClean="0">
                              <a:latin typeface="Cambria Math" panose="02040503050406030204" pitchFamily="18" charset="0"/>
                            </a:rPr>
                            <m:t>0</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𝐶</m:t>
                          </m:r>
                          <m:r>
                            <a:rPr lang="en-US" altLang="zh-TW" i="1" baseline="-25000" dirty="0" smtClean="0">
                              <a:latin typeface="Cambria Math" panose="02040503050406030204" pitchFamily="18" charset="0"/>
                            </a:rPr>
                            <m:t>1</m:t>
                          </m:r>
                        </m:num>
                        <m:den>
                          <m:r>
                            <a:rPr lang="en-US" altLang="zh-TW" i="1" dirty="0" smtClean="0">
                              <a:latin typeface="Cambria Math" panose="02040503050406030204" pitchFamily="18" charset="0"/>
                            </a:rPr>
                            <m:t>𝐶</m:t>
                          </m:r>
                          <m:r>
                            <a:rPr lang="en-US" altLang="zh-TW" i="1" baseline="-25000" dirty="0" smtClean="0">
                              <a:latin typeface="Cambria Math" panose="02040503050406030204" pitchFamily="18" charset="0"/>
                            </a:rPr>
                            <m:t>0</m:t>
                          </m:r>
                        </m:den>
                      </m:f>
                      <m:r>
                        <a:rPr lang="en-US" altLang="zh-TW" i="1" dirty="0" smtClean="0">
                          <a:latin typeface="Cambria Math" panose="02040503050406030204" pitchFamily="18" charset="0"/>
                        </a:rPr>
                        <m:t> </m:t>
                      </m:r>
                    </m:oMath>
                  </m:oMathPara>
                </a14:m>
                <a:endParaRPr lang="en-US" altLang="zh-TW" i="1" dirty="0" smtClean="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altLang="zh-TW" i="1" dirty="0" smtClean="0">
                          <a:latin typeface="Cambria Math" panose="02040503050406030204" pitchFamily="18" charset="0"/>
                        </a:rPr>
                        <m:t>𝑅</m:t>
                      </m:r>
                      <m:r>
                        <a:rPr lang="en-US" altLang="zh-TW" i="1" baseline="-25000" dirty="0" smtClean="0">
                          <a:latin typeface="Cambria Math" panose="02040503050406030204" pitchFamily="18" charset="0"/>
                        </a:rPr>
                        <m:t>1</m:t>
                      </m:r>
                      <m:r>
                        <a:rPr lang="en-US" altLang="zh-TW" i="1" dirty="0" smtClean="0">
                          <a:latin typeface="Cambria Math" panose="02040503050406030204" pitchFamily="18" charset="0"/>
                        </a:rPr>
                        <m:t> = </m:t>
                      </m:r>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𝑅</m:t>
                          </m:r>
                        </m:e>
                        <m:sub>
                          <m:r>
                            <a:rPr lang="en-US" altLang="zh-TW" i="1" dirty="0" smtClean="0">
                              <a:latin typeface="Cambria Math" panose="02040503050406030204" pitchFamily="18" charset="0"/>
                            </a:rPr>
                            <m:t>𝐵</m:t>
                          </m:r>
                        </m:sub>
                      </m:sSub>
                      <m:f>
                        <m:fPr>
                          <m:ctrlPr>
                            <a:rPr lang="en-US" altLang="zh-TW" i="1" dirty="0" smtClean="0">
                              <a:latin typeface="Cambria Math" panose="02040503050406030204" pitchFamily="18" charset="0"/>
                            </a:rPr>
                          </m:ctrlPr>
                        </m:fPr>
                        <m:num>
                          <m:r>
                            <a:rPr lang="en-US" altLang="zh-TW" i="1" dirty="0" smtClean="0">
                              <a:latin typeface="Cambria Math" panose="02040503050406030204" pitchFamily="18" charset="0"/>
                            </a:rPr>
                            <m:t>𝐶</m:t>
                          </m:r>
                          <m:r>
                            <a:rPr lang="en-US" altLang="zh-TW" i="1" baseline="-25000" dirty="0" smtClean="0">
                              <a:latin typeface="Cambria Math" panose="02040503050406030204" pitchFamily="18" charset="0"/>
                            </a:rPr>
                            <m:t>0</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𝐶</m:t>
                          </m:r>
                          <m:r>
                            <a:rPr lang="en-US" altLang="zh-TW" i="1" baseline="-25000" dirty="0" smtClean="0">
                              <a:latin typeface="Cambria Math" panose="02040503050406030204" pitchFamily="18" charset="0"/>
                            </a:rPr>
                            <m:t>1</m:t>
                          </m:r>
                        </m:num>
                        <m:den>
                          <m:r>
                            <a:rPr lang="en-US" altLang="zh-TW" i="1" dirty="0" smtClean="0">
                              <a:latin typeface="Cambria Math" panose="02040503050406030204" pitchFamily="18" charset="0"/>
                            </a:rPr>
                            <m:t>𝐶</m:t>
                          </m:r>
                          <m:r>
                            <a:rPr lang="en-US" altLang="zh-TW" i="1" baseline="-25000" dirty="0" smtClean="0">
                              <a:latin typeface="Cambria Math" panose="02040503050406030204" pitchFamily="18" charset="0"/>
                            </a:rPr>
                            <m:t>1</m:t>
                          </m:r>
                        </m:den>
                      </m:f>
                    </m:oMath>
                  </m:oMathPara>
                </a14:m>
                <a:endParaRPr lang="en-US" altLang="zh-TW" baseline="-25000" dirty="0" smtClean="0"/>
              </a:p>
              <a:p>
                <a:pPr lvl="1"/>
                <a:endParaRPr lang="zh-TW" altLang="en-US" dirty="0"/>
              </a:p>
            </p:txBody>
          </p:sp>
        </mc:Choice>
        <mc:Fallback xmlns="">
          <p:sp>
            <p:nvSpPr>
              <p:cNvPr id="6" name="矩形 5"/>
              <p:cNvSpPr>
                <a:spLocks noRot="1" noChangeAspect="1" noMove="1" noResize="1" noEditPoints="1" noAdjustHandles="1" noChangeArrowheads="1" noChangeShapeType="1" noTextEdit="1"/>
              </p:cNvSpPr>
              <p:nvPr/>
            </p:nvSpPr>
            <p:spPr>
              <a:xfrm>
                <a:off x="971600" y="4077072"/>
                <a:ext cx="2880320" cy="1410130"/>
              </a:xfrm>
              <a:prstGeom prst="rect">
                <a:avLst/>
              </a:prstGeom>
              <a:blipFill rotWithShape="0">
                <a:blip r:embed="rId3"/>
                <a:stretch>
                  <a:fillRect/>
                </a:stretch>
              </a:blipFill>
              <a:ln>
                <a:solidFill>
                  <a:schemeClr val="tx1"/>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內容版面配置區 7"/>
              <p:cNvSpPr>
                <a:spLocks noGrp="1"/>
              </p:cNvSpPr>
              <p:nvPr>
                <p:ph idx="1"/>
              </p:nvPr>
            </p:nvSpPr>
            <p:spPr/>
            <p:txBody>
              <a:bodyPr/>
              <a:lstStyle/>
              <a:p>
                <a:pPr marL="342900" lvl="1" indent="-342900">
                  <a:buBlip>
                    <a:blip r:embed="rId4"/>
                  </a:buBlip>
                </a:pPr>
                <a:r>
                  <a:rPr lang="en-US" altLang="zh-TW" sz="2400" dirty="0" smtClean="0">
                    <a:solidFill>
                      <a:schemeClr val="tx1"/>
                    </a:solidFill>
                  </a:rPr>
                  <a:t>After </a:t>
                </a:r>
                <a:r>
                  <a:rPr lang="en-US" altLang="zh-TW" sz="2400" dirty="0">
                    <a:solidFill>
                      <a:schemeClr val="tx1"/>
                    </a:solidFill>
                  </a:rPr>
                  <a:t>a region is divided into two parts, we have to allocate the      equivalent resistance into two sub-region</a:t>
                </a:r>
                <a:r>
                  <a:rPr lang="en-US" altLang="zh-TW" sz="2400" dirty="0" smtClean="0">
                    <a:solidFill>
                      <a:schemeClr val="tx1"/>
                    </a:solidFill>
                  </a:rPr>
                  <a:t>.</a:t>
                </a:r>
              </a:p>
              <a:p>
                <a:pPr marL="0" lvl="1" indent="0">
                  <a:buNone/>
                </a:pPr>
                <a:endParaRPr lang="en-US" altLang="zh-TW" sz="2400" dirty="0">
                  <a:solidFill>
                    <a:schemeClr val="tx1"/>
                  </a:solidFill>
                </a:endParaRPr>
              </a:p>
              <a:p>
                <a:pPr marL="342900" lvl="1" indent="-342900">
                  <a:buBlip>
                    <a:blip r:embed="rId4"/>
                  </a:buBlip>
                </a:pPr>
                <a:r>
                  <a:rPr lang="en-US" altLang="zh-TW" sz="2400" dirty="0" smtClean="0">
                    <a:solidFill>
                      <a:schemeClr val="tx1"/>
                    </a:solidFill>
                  </a:rPr>
                  <a:t>The </a:t>
                </a:r>
                <a:r>
                  <a:rPr lang="en-US" altLang="zh-TW" sz="2400" dirty="0">
                    <a:solidFill>
                      <a:schemeClr val="tx1"/>
                    </a:solidFill>
                  </a:rPr>
                  <a:t>resistance </a:t>
                </a:r>
                <a14:m>
                  <m:oMath xmlns:m="http://schemas.openxmlformats.org/officeDocument/2006/math">
                    <m:r>
                      <a:rPr lang="en-US" altLang="zh-TW" sz="2400" i="1" dirty="0" smtClean="0">
                        <a:solidFill>
                          <a:schemeClr val="tx1"/>
                        </a:solidFill>
                        <a:latin typeface="Cambria Math" panose="02040503050406030204" pitchFamily="18" charset="0"/>
                      </a:rPr>
                      <m:t>𝑅</m:t>
                    </m:r>
                    <m:r>
                      <a:rPr lang="en-US" altLang="zh-TW" sz="2400" i="1" baseline="-25000" dirty="0">
                        <a:solidFill>
                          <a:schemeClr val="tx1"/>
                        </a:solidFill>
                        <a:latin typeface="Cambria Math" panose="02040503050406030204" pitchFamily="18" charset="0"/>
                      </a:rPr>
                      <m:t>0</m:t>
                    </m:r>
                  </m:oMath>
                </a14:m>
                <a:r>
                  <a:rPr lang="en-US" altLang="zh-TW" sz="2400" baseline="-25000" dirty="0">
                    <a:solidFill>
                      <a:schemeClr val="tx1"/>
                    </a:solidFill>
                  </a:rPr>
                  <a:t> </a:t>
                </a:r>
                <a:r>
                  <a:rPr lang="en-US" altLang="zh-TW" sz="2400" dirty="0">
                    <a:solidFill>
                      <a:schemeClr val="tx1"/>
                    </a:solidFill>
                  </a:rPr>
                  <a:t>(and</a:t>
                </a:r>
                <a:r>
                  <a:rPr lang="en-US" altLang="zh-TW" sz="2400" i="1" dirty="0">
                    <a:solidFill>
                      <a:schemeClr val="tx1"/>
                    </a:solidFill>
                  </a:rPr>
                  <a:t> </a:t>
                </a:r>
                <a14:m>
                  <m:oMath xmlns:m="http://schemas.openxmlformats.org/officeDocument/2006/math">
                    <m:r>
                      <a:rPr lang="en-US" altLang="zh-TW" sz="2400" i="1" dirty="0" smtClean="0">
                        <a:solidFill>
                          <a:schemeClr val="tx1"/>
                        </a:solidFill>
                        <a:latin typeface="Cambria Math" panose="02040503050406030204" pitchFamily="18" charset="0"/>
                      </a:rPr>
                      <m:t>𝑅</m:t>
                    </m:r>
                    <m:r>
                      <a:rPr lang="en-US" altLang="zh-TW" sz="2400" i="1" baseline="-25000" dirty="0">
                        <a:solidFill>
                          <a:schemeClr val="tx1"/>
                        </a:solidFill>
                        <a:latin typeface="Cambria Math" panose="02040503050406030204" pitchFamily="18" charset="0"/>
                      </a:rPr>
                      <m:t>1</m:t>
                    </m:r>
                  </m:oMath>
                </a14:m>
                <a:r>
                  <a:rPr lang="en-US" altLang="zh-TW" sz="2400" dirty="0">
                    <a:solidFill>
                      <a:schemeClr val="tx1"/>
                    </a:solidFill>
                  </a:rPr>
                  <a:t>) of </a:t>
                </a:r>
                <a14:m>
                  <m:oMath xmlns:m="http://schemas.openxmlformats.org/officeDocument/2006/math">
                    <m:r>
                      <a:rPr lang="en-US" altLang="zh-TW" sz="2400" i="1" dirty="0" smtClean="0">
                        <a:solidFill>
                          <a:schemeClr val="tx1"/>
                        </a:solidFill>
                        <a:latin typeface="Cambria Math" panose="02040503050406030204" pitchFamily="18" charset="0"/>
                      </a:rPr>
                      <m:t>𝐵</m:t>
                    </m:r>
                    <m:r>
                      <a:rPr lang="en-US" altLang="zh-TW" sz="2400" i="1" baseline="-25000" dirty="0">
                        <a:solidFill>
                          <a:schemeClr val="tx1"/>
                        </a:solidFill>
                        <a:latin typeface="Cambria Math" panose="02040503050406030204" pitchFamily="18" charset="0"/>
                      </a:rPr>
                      <m:t>0</m:t>
                    </m:r>
                  </m:oMath>
                </a14:m>
                <a:r>
                  <a:rPr lang="en-US" altLang="zh-TW" sz="2400" dirty="0">
                    <a:solidFill>
                      <a:schemeClr val="tx1"/>
                    </a:solidFill>
                  </a:rPr>
                  <a:t> (and </a:t>
                </a:r>
                <a14:m>
                  <m:oMath xmlns:m="http://schemas.openxmlformats.org/officeDocument/2006/math">
                    <m:r>
                      <a:rPr lang="en-US" altLang="zh-TW" sz="2400" i="1" dirty="0" smtClean="0">
                        <a:solidFill>
                          <a:schemeClr val="tx1"/>
                        </a:solidFill>
                        <a:latin typeface="Cambria Math" panose="02040503050406030204" pitchFamily="18" charset="0"/>
                      </a:rPr>
                      <m:t>𝐵</m:t>
                    </m:r>
                    <m:r>
                      <a:rPr lang="en-US" altLang="zh-TW" sz="2400" i="1" baseline="-25000" dirty="0">
                        <a:solidFill>
                          <a:schemeClr val="tx1"/>
                        </a:solidFill>
                        <a:latin typeface="Cambria Math" panose="02040503050406030204" pitchFamily="18" charset="0"/>
                      </a:rPr>
                      <m:t>1</m:t>
                    </m:r>
                  </m:oMath>
                </a14:m>
                <a:r>
                  <a:rPr lang="en-US" altLang="zh-TW" sz="2400" dirty="0">
                    <a:solidFill>
                      <a:schemeClr val="tx1"/>
                    </a:solidFill>
                  </a:rPr>
                  <a:t>) can be computed by the following equations:</a:t>
                </a:r>
              </a:p>
              <a:p>
                <a:pPr marL="742950" lvl="2" indent="-342900">
                  <a:buFont typeface="Wingdings" panose="05000000000000000000" pitchFamily="2" charset="2"/>
                  <a:buChar char="u"/>
                </a:pPr>
                <a:r>
                  <a:rPr lang="en-US" altLang="zh-TW" sz="2000" dirty="0">
                    <a:solidFill>
                      <a:srgbClr val="000099"/>
                    </a:solidFill>
                  </a:rPr>
                  <a:t>The resistance </a:t>
                </a:r>
                <a14:m>
                  <m:oMath xmlns:m="http://schemas.openxmlformats.org/officeDocument/2006/math">
                    <m:r>
                      <a:rPr lang="en-US" altLang="zh-TW" sz="2000" i="1" dirty="0" smtClean="0">
                        <a:solidFill>
                          <a:srgbClr val="000099"/>
                        </a:solidFill>
                        <a:latin typeface="Cambria Math" panose="02040503050406030204" pitchFamily="18" charset="0"/>
                      </a:rPr>
                      <m:t>𝑅</m:t>
                    </m:r>
                    <m:r>
                      <a:rPr lang="en-US" altLang="zh-TW" sz="2000" i="1" baseline="-25000" dirty="0">
                        <a:solidFill>
                          <a:srgbClr val="000099"/>
                        </a:solidFill>
                        <a:latin typeface="Cambria Math" panose="02040503050406030204" pitchFamily="18" charset="0"/>
                      </a:rPr>
                      <m:t>0</m:t>
                    </m:r>
                  </m:oMath>
                </a14:m>
                <a:r>
                  <a:rPr lang="en-US" altLang="zh-TW" sz="2000" dirty="0">
                    <a:solidFill>
                      <a:srgbClr val="000099"/>
                    </a:solidFill>
                  </a:rPr>
                  <a:t> (</a:t>
                </a:r>
                <a14:m>
                  <m:oMath xmlns:m="http://schemas.openxmlformats.org/officeDocument/2006/math">
                    <m:r>
                      <a:rPr lang="en-US" altLang="zh-TW" sz="2000" i="1" dirty="0" smtClean="0">
                        <a:solidFill>
                          <a:srgbClr val="000099"/>
                        </a:solidFill>
                        <a:latin typeface="Cambria Math" panose="02040503050406030204" pitchFamily="18" charset="0"/>
                      </a:rPr>
                      <m:t>𝑅</m:t>
                    </m:r>
                    <m:r>
                      <a:rPr lang="en-US" altLang="zh-TW" sz="2000" i="1" baseline="-25000" dirty="0">
                        <a:solidFill>
                          <a:srgbClr val="000099"/>
                        </a:solidFill>
                        <a:latin typeface="Cambria Math" panose="02040503050406030204" pitchFamily="18" charset="0"/>
                      </a:rPr>
                      <m:t>1</m:t>
                    </m:r>
                  </m:oMath>
                </a14:m>
                <a:r>
                  <a:rPr lang="en-US" altLang="zh-TW" sz="2000" dirty="0">
                    <a:solidFill>
                      <a:srgbClr val="000099"/>
                    </a:solidFill>
                  </a:rPr>
                  <a:t>) for power switches is</a:t>
                </a:r>
                <a:r>
                  <a:rPr lang="zh-TW" altLang="en-US" sz="2000" dirty="0">
                    <a:solidFill>
                      <a:srgbClr val="000099"/>
                    </a:solidFill>
                  </a:rPr>
                  <a:t> </a:t>
                </a:r>
                <a:r>
                  <a:rPr lang="en-US" altLang="zh-TW" sz="2000" dirty="0">
                    <a:solidFill>
                      <a:srgbClr val="FF0000"/>
                    </a:solidFill>
                  </a:rPr>
                  <a:t>inversely proportional to the summation of the current </a:t>
                </a:r>
                <a:r>
                  <a:rPr lang="en-US" altLang="zh-TW" sz="2000" dirty="0" smtClean="0">
                    <a:solidFill>
                      <a:srgbClr val="FF0000"/>
                    </a:solidFill>
                  </a:rPr>
                  <a:t>in sub-region </a:t>
                </a:r>
                <a14:m>
                  <m:oMath xmlns:m="http://schemas.openxmlformats.org/officeDocument/2006/math">
                    <m:r>
                      <a:rPr lang="en-US" altLang="zh-TW" sz="2000" i="1" dirty="0" smtClean="0">
                        <a:solidFill>
                          <a:srgbClr val="FF0000"/>
                        </a:solidFill>
                        <a:latin typeface="Cambria Math" panose="02040503050406030204" pitchFamily="18" charset="0"/>
                      </a:rPr>
                      <m:t>𝐵</m:t>
                    </m:r>
                    <m:r>
                      <a:rPr lang="en-US" altLang="zh-TW" sz="2000" i="1" baseline="-25000" dirty="0">
                        <a:solidFill>
                          <a:srgbClr val="FF0000"/>
                        </a:solidFill>
                        <a:latin typeface="Cambria Math" panose="02040503050406030204" pitchFamily="18" charset="0"/>
                      </a:rPr>
                      <m:t>0</m:t>
                    </m:r>
                  </m:oMath>
                </a14:m>
                <a:r>
                  <a:rPr lang="en-US" altLang="zh-TW" sz="2000" dirty="0">
                    <a:solidFill>
                      <a:srgbClr val="FF0000"/>
                    </a:solidFill>
                  </a:rPr>
                  <a:t> (</a:t>
                </a:r>
                <a14:m>
                  <m:oMath xmlns:m="http://schemas.openxmlformats.org/officeDocument/2006/math">
                    <m:r>
                      <a:rPr lang="en-US" altLang="zh-TW" sz="2000" i="1" dirty="0" smtClean="0">
                        <a:solidFill>
                          <a:srgbClr val="FF0000"/>
                        </a:solidFill>
                        <a:latin typeface="Cambria Math" panose="02040503050406030204" pitchFamily="18" charset="0"/>
                      </a:rPr>
                      <m:t>𝐵</m:t>
                    </m:r>
                    <m:r>
                      <a:rPr lang="en-US" altLang="zh-TW" sz="2000" i="1" baseline="-25000" dirty="0">
                        <a:solidFill>
                          <a:srgbClr val="FF0000"/>
                        </a:solidFill>
                        <a:latin typeface="Cambria Math" panose="02040503050406030204" pitchFamily="18" charset="0"/>
                      </a:rPr>
                      <m:t>1</m:t>
                    </m:r>
                  </m:oMath>
                </a14:m>
                <a:r>
                  <a:rPr lang="en-US" altLang="zh-TW" sz="2000" dirty="0">
                    <a:solidFill>
                      <a:srgbClr val="FF0000"/>
                    </a:solidFill>
                  </a:rPr>
                  <a:t>).</a:t>
                </a:r>
              </a:p>
              <a:p>
                <a:pPr marL="742950" lvl="2" indent="-342900">
                  <a:buBlip>
                    <a:blip r:embed="rId4"/>
                  </a:buBlip>
                </a:pPr>
                <a:endParaRPr lang="en-US" altLang="zh-TW" sz="2200" dirty="0"/>
              </a:p>
              <a:p>
                <a:pPr marL="742950" lvl="2" indent="-342900">
                  <a:buBlip>
                    <a:blip r:embed="rId4"/>
                  </a:buBlip>
                </a:pPr>
                <a:endParaRPr lang="en-US" altLang="zh-TW" sz="2200" dirty="0">
                  <a:solidFill>
                    <a:schemeClr val="tx1"/>
                  </a:solidFill>
                </a:endParaRPr>
              </a:p>
              <a:p>
                <a:endParaRPr lang="zh-TW" altLang="en-US" dirty="0"/>
              </a:p>
            </p:txBody>
          </p:sp>
        </mc:Choice>
        <mc:Fallback xmlns="">
          <p:sp>
            <p:nvSpPr>
              <p:cNvPr id="8" name="內容版面配置區 7"/>
              <p:cNvSpPr>
                <a:spLocks noGrp="1" noRot="1" noChangeAspect="1" noMove="1" noResize="1" noEditPoints="1" noAdjustHandles="1" noChangeArrowheads="1" noChangeShapeType="1" noTextEdit="1"/>
              </p:cNvSpPr>
              <p:nvPr>
                <p:ph idx="1"/>
              </p:nvPr>
            </p:nvSpPr>
            <p:spPr>
              <a:blipFill rotWithShape="0">
                <a:blip r:embed="rId5"/>
                <a:stretch>
                  <a:fillRect t="-818" r="-548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46207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內容版面配置區 1"/>
              <p:cNvSpPr>
                <a:spLocks noGrp="1"/>
              </p:cNvSpPr>
              <p:nvPr>
                <p:ph idx="1"/>
              </p:nvPr>
            </p:nvSpPr>
            <p:spPr>
              <a:xfrm>
                <a:off x="72000" y="1124744"/>
                <a:ext cx="8748472" cy="5220000"/>
              </a:xfrm>
            </p:spPr>
            <p:txBody>
              <a:bodyPr/>
              <a:lstStyle/>
              <a:p>
                <a:r>
                  <a:rPr lang="en-US" altLang="zh-TW" dirty="0" smtClean="0"/>
                  <a:t>Step 1: sort types of power </a:t>
                </a:r>
                <a:r>
                  <a:rPr lang="en-US" altLang="zh-TW" dirty="0"/>
                  <a:t>switches </a:t>
                </a:r>
                <a:r>
                  <a:rPr lang="en-US" altLang="zh-TW" dirty="0" smtClean="0"/>
                  <a:t>in </a:t>
                </a:r>
                <a:r>
                  <a:rPr lang="en-US" altLang="zh-TW" i="1" dirty="0" smtClean="0"/>
                  <a:t>L</a:t>
                </a:r>
                <a:r>
                  <a:rPr lang="en-US" altLang="zh-TW" dirty="0" smtClean="0"/>
                  <a:t> according to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𝑎</m:t>
                        </m:r>
                      </m:e>
                      <m:sub>
                        <m:r>
                          <a:rPr lang="en-US" altLang="zh-TW" b="0" i="1" smtClean="0">
                            <a:latin typeface="Cambria Math"/>
                          </a:rPr>
                          <m:t>𝑖</m:t>
                        </m:r>
                      </m:sub>
                    </m:sSub>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𝑟</m:t>
                        </m:r>
                      </m:e>
                      <m:sub>
                        <m:r>
                          <a:rPr lang="en-US" altLang="zh-TW" b="0" i="1" smtClean="0">
                            <a:latin typeface="Cambria Math"/>
                          </a:rPr>
                          <m:t>𝑖</m:t>
                        </m:r>
                      </m:sub>
                    </m:sSub>
                  </m:oMath>
                </a14:m>
                <a:r>
                  <a:rPr lang="en-US" altLang="zh-TW" dirty="0" smtClean="0"/>
                  <a:t> in increasing order</a:t>
                </a:r>
              </a:p>
              <a:p>
                <a:pPr lvl="1"/>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𝑎</m:t>
                        </m:r>
                      </m:e>
                      <m:sub>
                        <m:r>
                          <a:rPr lang="en-US" altLang="zh-TW" b="0" i="1" smtClean="0">
                            <a:latin typeface="Cambria Math"/>
                          </a:rPr>
                          <m:t>𝑖</m:t>
                        </m:r>
                      </m:sub>
                    </m:sSub>
                  </m:oMath>
                </a14:m>
                <a:r>
                  <a:rPr lang="en-US" altLang="zh-TW" dirty="0" smtClean="0"/>
                  <a:t> and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𝑟</m:t>
                        </m:r>
                      </m:e>
                      <m:sub>
                        <m:r>
                          <a:rPr lang="en-US" altLang="zh-TW" i="1">
                            <a:latin typeface="Cambria Math"/>
                          </a:rPr>
                          <m:t>𝑖</m:t>
                        </m:r>
                      </m:sub>
                    </m:sSub>
                  </m:oMath>
                </a14:m>
                <a:r>
                  <a:rPr lang="en-US" altLang="zh-TW" dirty="0"/>
                  <a:t> </a:t>
                </a:r>
                <a:r>
                  <a:rPr lang="en-US" altLang="zh-TW" dirty="0" smtClean="0"/>
                  <a:t>is the area and equivalent resistance of </a:t>
                </a:r>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𝑠</m:t>
                        </m:r>
                      </m:e>
                      <m:sub>
                        <m:r>
                          <a:rPr lang="en-US" altLang="zh-TW" b="0" i="1" smtClean="0">
                            <a:latin typeface="Cambria Math" panose="02040503050406030204" pitchFamily="18" charset="0"/>
                          </a:rPr>
                          <m:t>𝑖</m:t>
                        </m:r>
                      </m:sub>
                    </m:sSub>
                    <m:r>
                      <a:rPr lang="en-US" altLang="zh-TW" b="0" i="0" smtClean="0">
                        <a:latin typeface="Cambria Math" panose="02040503050406030204" pitchFamily="18" charset="0"/>
                      </a:rPr>
                      <m:t>, </m:t>
                    </m:r>
                    <m:r>
                      <m:rPr>
                        <m:sty m:val="p"/>
                      </m:rPr>
                      <a:rPr lang="en-US" altLang="zh-TW" b="0" i="0" smtClean="0">
                        <a:latin typeface="Cambria Math" panose="02040503050406030204" pitchFamily="18" charset="0"/>
                      </a:rPr>
                      <m:t>respectively</m:t>
                    </m:r>
                    <m:r>
                      <a:rPr lang="en-US" altLang="zh-TW" b="0" i="0" smtClean="0">
                        <a:latin typeface="Cambria Math" panose="02040503050406030204" pitchFamily="18" charset="0"/>
                      </a:rPr>
                      <m:t>.</m:t>
                    </m:r>
                  </m:oMath>
                </a14:m>
                <a:endParaRPr lang="en-US" altLang="zh-TW" dirty="0" smtClean="0"/>
              </a:p>
              <a:p>
                <a:r>
                  <a:rPr lang="en-US" altLang="zh-TW" dirty="0" smtClean="0"/>
                  <a:t>Step 2: pick a type </a:t>
                </a:r>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𝑠</m:t>
                        </m:r>
                      </m:e>
                      <m:sub>
                        <m:r>
                          <a:rPr lang="en-US" altLang="zh-TW" i="1">
                            <a:latin typeface="Cambria Math"/>
                          </a:rPr>
                          <m:t>𝑖</m:t>
                        </m:r>
                      </m:sub>
                    </m:sSub>
                  </m:oMath>
                </a14:m>
                <a:r>
                  <a:rPr lang="en-US" altLang="zh-TW" i="1" baseline="-25000" dirty="0" smtClean="0"/>
                  <a:t> </a:t>
                </a:r>
                <a:r>
                  <a:rPr lang="en-US" altLang="zh-TW" dirty="0" smtClean="0"/>
                  <a:t>of power switch from </a:t>
                </a:r>
                <a:r>
                  <a:rPr lang="en-US" altLang="zh-TW" i="1" dirty="0" smtClean="0"/>
                  <a:t>L</a:t>
                </a:r>
                <a:r>
                  <a:rPr lang="en-US" altLang="zh-TW" dirty="0" smtClean="0"/>
                  <a:t> in order and  insert as possible number of power switches such that the equivalent resistance of all inserted power switches is </a:t>
                </a:r>
                <a:r>
                  <a:rPr lang="en-US" altLang="zh-TW" dirty="0"/>
                  <a:t>larger </a:t>
                </a:r>
                <a:r>
                  <a:rPr lang="en-US" altLang="zh-TW" dirty="0" smtClean="0"/>
                  <a:t>than </a:t>
                </a:r>
                <a:r>
                  <a:rPr lang="en-US" altLang="zh-TW" i="1" dirty="0" smtClean="0"/>
                  <a:t>R</a:t>
                </a:r>
                <a:r>
                  <a:rPr lang="en-US" altLang="zh-TW" baseline="-25000" dirty="0" smtClean="0"/>
                  <a:t>0</a:t>
                </a:r>
                <a:endParaRPr lang="en-US" altLang="zh-TW" dirty="0" smtClean="0"/>
              </a:p>
              <a:p>
                <a:r>
                  <a:rPr lang="en-US" altLang="zh-TW" dirty="0" smtClean="0"/>
                  <a:t>Step 3: repeat step 2 until insertion of a new type power switch will make the equivalent resistance is </a:t>
                </a:r>
                <a:r>
                  <a:rPr lang="en-US" altLang="zh-TW" dirty="0"/>
                  <a:t>smaller </a:t>
                </a:r>
                <a:r>
                  <a:rPr lang="en-US" altLang="zh-TW" dirty="0" smtClean="0"/>
                  <a:t>than </a:t>
                </a:r>
                <a:r>
                  <a:rPr lang="en-US" altLang="zh-TW" i="1" dirty="0" smtClean="0"/>
                  <a:t>R</a:t>
                </a:r>
                <a:r>
                  <a:rPr lang="en-US" altLang="zh-TW" baseline="-25000" dirty="0" smtClean="0"/>
                  <a:t>0</a:t>
                </a:r>
                <a:r>
                  <a:rPr lang="en-US" altLang="zh-TW" dirty="0" smtClean="0"/>
                  <a:t>.   </a:t>
                </a:r>
                <a:endParaRPr lang="en-US" altLang="zh-TW" dirty="0"/>
              </a:p>
              <a:p>
                <a:pPr marL="457200" lvl="1" indent="0">
                  <a:buNone/>
                </a:pPr>
                <a:r>
                  <a:rPr lang="en-US" altLang="zh-TW" dirty="0"/>
                  <a:t> </a:t>
                </a:r>
                <a:endParaRPr lang="en-US" altLang="zh-TW" dirty="0" smtClean="0"/>
              </a:p>
              <a:p>
                <a:endParaRPr lang="en-US" altLang="zh-TW" dirty="0" smtClean="0"/>
              </a:p>
              <a:p>
                <a:endParaRPr lang="en-US" altLang="zh-TW" dirty="0" smtClean="0"/>
              </a:p>
              <a:p>
                <a:pPr marL="0" indent="0">
                  <a:buNone/>
                </a:pPr>
                <a:endParaRPr lang="en-US" altLang="zh-TW" dirty="0"/>
              </a:p>
              <a:p>
                <a:endParaRPr lang="zh-TW" altLang="en-US" dirty="0"/>
              </a:p>
            </p:txBody>
          </p:sp>
        </mc:Choice>
        <mc:Fallback xmlns="">
          <p:sp>
            <p:nvSpPr>
              <p:cNvPr id="4" name="內容版面配置區 1"/>
              <p:cNvSpPr>
                <a:spLocks noGrp="1" noRot="1" noChangeAspect="1" noMove="1" noResize="1" noEditPoints="1" noAdjustHandles="1" noChangeArrowheads="1" noChangeShapeType="1" noTextEdit="1"/>
              </p:cNvSpPr>
              <p:nvPr>
                <p:ph idx="1"/>
              </p:nvPr>
            </p:nvSpPr>
            <p:spPr>
              <a:xfrm>
                <a:off x="72000" y="1124744"/>
                <a:ext cx="8748472" cy="5220000"/>
              </a:xfrm>
              <a:blipFill rotWithShape="0">
                <a:blip r:embed="rId4"/>
                <a:stretch>
                  <a:fillRect t="-818" r="-3624"/>
                </a:stretch>
              </a:blipFill>
            </p:spPr>
            <p:txBody>
              <a:bodyPr/>
              <a:lstStyle/>
              <a:p>
                <a:r>
                  <a:rPr lang="zh-TW" altLang="en-US">
                    <a:noFill/>
                  </a:rPr>
                  <a:t> </a:t>
                </a:r>
              </a:p>
            </p:txBody>
          </p:sp>
        </mc:Fallback>
      </mc:AlternateContent>
      <p:sp>
        <p:nvSpPr>
          <p:cNvPr id="5" name="標題 2"/>
          <p:cNvSpPr>
            <a:spLocks noGrp="1"/>
          </p:cNvSpPr>
          <p:nvPr>
            <p:ph type="title"/>
          </p:nvPr>
        </p:nvSpPr>
        <p:spPr>
          <a:xfrm>
            <a:off x="1044000" y="20638"/>
            <a:ext cx="8100000" cy="1008000"/>
          </a:xfrm>
        </p:spPr>
        <p:txBody>
          <a:bodyPr>
            <a:normAutofit/>
          </a:bodyPr>
          <a:lstStyle/>
          <a:p>
            <a:r>
              <a:rPr lang="en-US" altLang="zh-TW" dirty="0">
                <a:latin typeface="Lucida Calligraphy" panose="03010101010101010101" pitchFamily="66" charset="0"/>
              </a:rPr>
              <a:t>Select </a:t>
            </a:r>
            <a:r>
              <a:rPr lang="en-US" altLang="zh-TW" dirty="0" smtClean="0">
                <a:latin typeface="Lucida Calligraphy" panose="03010101010101010101" pitchFamily="66" charset="0"/>
              </a:rPr>
              <a:t>Power Switches</a:t>
            </a:r>
            <a:endParaRPr lang="zh-TW" altLang="en-US" dirty="0">
              <a:latin typeface="Lucida Calligraphy" panose="03010101010101010101" pitchFamily="66" charset="0"/>
            </a:endParaRPr>
          </a:p>
        </p:txBody>
      </p:sp>
      <p:grpSp>
        <p:nvGrpSpPr>
          <p:cNvPr id="335" name="群組 334"/>
          <p:cNvGrpSpPr/>
          <p:nvPr/>
        </p:nvGrpSpPr>
        <p:grpSpPr>
          <a:xfrm>
            <a:off x="827584" y="4653136"/>
            <a:ext cx="603013" cy="1212940"/>
            <a:chOff x="899592" y="4765208"/>
            <a:chExt cx="603013" cy="1212940"/>
          </a:xfrm>
        </p:grpSpPr>
        <mc:AlternateContent xmlns:mc="http://schemas.openxmlformats.org/markup-compatibility/2006" xmlns:a14="http://schemas.microsoft.com/office/drawing/2010/main">
          <mc:Choice Requires="a14">
            <p:sp>
              <p:nvSpPr>
                <p:cNvPr id="336" name="文字方塊 335"/>
                <p:cNvSpPr txBox="1"/>
                <p:nvPr/>
              </p:nvSpPr>
              <p:spPr>
                <a:xfrm>
                  <a:off x="1149314" y="5198545"/>
                  <a:ext cx="35329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𝑅</m:t>
                            </m:r>
                          </m:e>
                          <m:sub>
                            <m:r>
                              <a:rPr lang="en-US" altLang="zh-TW" b="0" i="1" smtClean="0">
                                <a:latin typeface="Cambria Math" panose="02040503050406030204" pitchFamily="18" charset="0"/>
                              </a:rPr>
                              <m:t>0</m:t>
                            </m:r>
                          </m:sub>
                        </m:sSub>
                      </m:oMath>
                    </m:oMathPara>
                  </a14:m>
                  <a:endParaRPr lang="zh-TW" altLang="en-US"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1149314" y="5198545"/>
                  <a:ext cx="353291" cy="369332"/>
                </a:xfrm>
                <a:prstGeom prst="rect">
                  <a:avLst/>
                </a:prstGeom>
                <a:blipFill rotWithShape="1">
                  <a:blip r:embed="rId5"/>
                  <a:stretch>
                    <a:fillRect r="-10526"/>
                  </a:stretch>
                </a:blipFill>
              </p:spPr>
              <p:txBody>
                <a:bodyPr/>
                <a:lstStyle/>
                <a:p>
                  <a:r>
                    <a:rPr lang="zh-TW" altLang="en-US">
                      <a:noFill/>
                    </a:rPr>
                    <a:t> </a:t>
                  </a:r>
                </a:p>
              </p:txBody>
            </p:sp>
          </mc:Fallback>
        </mc:AlternateContent>
        <p:grpSp>
          <p:nvGrpSpPr>
            <p:cNvPr id="667" name="群組 666"/>
            <p:cNvGrpSpPr/>
            <p:nvPr/>
          </p:nvGrpSpPr>
          <p:grpSpPr>
            <a:xfrm>
              <a:off x="899592" y="4765208"/>
              <a:ext cx="253632" cy="1212940"/>
              <a:chOff x="3496430" y="1848576"/>
              <a:chExt cx="813353" cy="1342118"/>
            </a:xfrm>
          </p:grpSpPr>
          <p:cxnSp>
            <p:nvCxnSpPr>
              <p:cNvPr id="668" name="直線接點 667"/>
              <p:cNvCxnSpPr/>
              <p:nvPr/>
            </p:nvCxnSpPr>
            <p:spPr>
              <a:xfrm>
                <a:off x="3913211" y="1848576"/>
                <a:ext cx="0" cy="4438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9" name="直線接點 668"/>
              <p:cNvCxnSpPr/>
              <p:nvPr/>
            </p:nvCxnSpPr>
            <p:spPr>
              <a:xfrm>
                <a:off x="3875118" y="2746823"/>
                <a:ext cx="0" cy="4438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70" name="群組 669"/>
              <p:cNvGrpSpPr/>
              <p:nvPr/>
            </p:nvGrpSpPr>
            <p:grpSpPr>
              <a:xfrm rot="16349342">
                <a:off x="3814921" y="2294661"/>
                <a:ext cx="148561" cy="785544"/>
                <a:chOff x="5892234" y="2132856"/>
                <a:chExt cx="239852" cy="286716"/>
              </a:xfrm>
            </p:grpSpPr>
            <p:cxnSp>
              <p:nvCxnSpPr>
                <p:cNvPr id="678" name="直線接點 677"/>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9" name="直線接點 678"/>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0" name="直線接點 679"/>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71" name="群組 670"/>
              <p:cNvGrpSpPr/>
              <p:nvPr/>
            </p:nvGrpSpPr>
            <p:grpSpPr>
              <a:xfrm rot="16349342">
                <a:off x="3873520" y="1943216"/>
                <a:ext cx="86994" cy="785532"/>
                <a:chOff x="5940152" y="2132858"/>
                <a:chExt cx="140452" cy="286712"/>
              </a:xfrm>
            </p:grpSpPr>
            <p:cxnSp>
              <p:nvCxnSpPr>
                <p:cNvPr id="676" name="直線接點 675"/>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7" name="直線接點 676"/>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72" name="直線接點 671"/>
              <p:cNvCxnSpPr/>
              <p:nvPr/>
            </p:nvCxnSpPr>
            <p:spPr>
              <a:xfrm rot="16349342" flipV="1">
                <a:off x="3876376" y="2132474"/>
                <a:ext cx="61567" cy="7855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3" name="直線接點 672"/>
              <p:cNvCxnSpPr/>
              <p:nvPr/>
            </p:nvCxnSpPr>
            <p:spPr>
              <a:xfrm rot="16349342" flipH="1" flipV="1">
                <a:off x="3872584" y="2191861"/>
                <a:ext cx="57314" cy="7855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4" name="直線接點 673"/>
              <p:cNvCxnSpPr/>
              <p:nvPr/>
            </p:nvCxnSpPr>
            <p:spPr>
              <a:xfrm rot="16349342" flipV="1">
                <a:off x="3882428" y="2017492"/>
                <a:ext cx="61567" cy="7855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5" name="直線接點 674"/>
              <p:cNvCxnSpPr/>
              <p:nvPr/>
            </p:nvCxnSpPr>
            <p:spPr>
              <a:xfrm rot="16349342" flipH="1" flipV="1">
                <a:off x="3878635" y="2076878"/>
                <a:ext cx="57314" cy="7855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681" name="群組 680"/>
          <p:cNvGrpSpPr/>
          <p:nvPr/>
        </p:nvGrpSpPr>
        <p:grpSpPr>
          <a:xfrm>
            <a:off x="1964432" y="4692198"/>
            <a:ext cx="1448672" cy="1468444"/>
            <a:chOff x="1723907" y="4896496"/>
            <a:chExt cx="1448672" cy="1468444"/>
          </a:xfrm>
        </p:grpSpPr>
        <mc:AlternateContent xmlns:mc="http://schemas.openxmlformats.org/markup-compatibility/2006" xmlns:a14="http://schemas.microsoft.com/office/drawing/2010/main">
          <mc:Choice Requires="a14">
            <p:sp>
              <p:nvSpPr>
                <p:cNvPr id="682" name="文字方塊 681"/>
                <p:cNvSpPr txBox="1"/>
                <p:nvPr/>
              </p:nvSpPr>
              <p:spPr>
                <a:xfrm>
                  <a:off x="1723907" y="5220065"/>
                  <a:ext cx="353291" cy="323165"/>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500" i="1" smtClean="0">
                                <a:latin typeface="Cambria Math" panose="02040503050406030204" pitchFamily="18" charset="0"/>
                              </a:rPr>
                            </m:ctrlPr>
                          </m:sSubPr>
                          <m:e>
                            <m:r>
                              <a:rPr lang="en-US" altLang="zh-TW" sz="1500" b="0" i="1" smtClean="0">
                                <a:latin typeface="Cambria Math" panose="02040503050406030204" pitchFamily="18" charset="0"/>
                              </a:rPr>
                              <m:t>𝑟</m:t>
                            </m:r>
                          </m:e>
                          <m:sub>
                            <m:r>
                              <a:rPr lang="en-US" altLang="zh-TW" sz="1500" i="1">
                                <a:latin typeface="Cambria Math" panose="02040503050406030204" pitchFamily="18" charset="0"/>
                              </a:rPr>
                              <m:t>1</m:t>
                            </m:r>
                          </m:sub>
                        </m:sSub>
                      </m:oMath>
                    </m:oMathPara>
                  </a14:m>
                  <a:endParaRPr lang="zh-TW" altLang="en-US" sz="1500"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1723907" y="5220065"/>
                  <a:ext cx="353291" cy="323165"/>
                </a:xfrm>
                <a:prstGeom prst="rect">
                  <a:avLst/>
                </a:prstGeom>
                <a:blipFill rotWithShape="1">
                  <a:blip r:embed="rId8"/>
                  <a:stretch>
                    <a:fillRect/>
                  </a:stretch>
                </a:blipFill>
                <a:ln>
                  <a:noFill/>
                </a:ln>
              </p:spPr>
              <p:txBody>
                <a:bodyPr/>
                <a:lstStyle/>
                <a:p>
                  <a:r>
                    <a:rPr lang="zh-TW" altLang="en-US">
                      <a:noFill/>
                    </a:rPr>
                    <a:t> </a:t>
                  </a:r>
                </a:p>
              </p:txBody>
            </p:sp>
          </mc:Fallback>
        </mc:AlternateContent>
        <p:grpSp>
          <p:nvGrpSpPr>
            <p:cNvPr id="683" name="群組 682"/>
            <p:cNvGrpSpPr/>
            <p:nvPr/>
          </p:nvGrpSpPr>
          <p:grpSpPr>
            <a:xfrm>
              <a:off x="1995897" y="4896496"/>
              <a:ext cx="1176682" cy="1029741"/>
              <a:chOff x="1995897" y="4896496"/>
              <a:chExt cx="1176682" cy="1029741"/>
            </a:xfrm>
          </p:grpSpPr>
          <p:grpSp>
            <p:nvGrpSpPr>
              <p:cNvPr id="686" name="群組 685"/>
              <p:cNvGrpSpPr/>
              <p:nvPr/>
            </p:nvGrpSpPr>
            <p:grpSpPr>
              <a:xfrm>
                <a:off x="1995897" y="4898340"/>
                <a:ext cx="184035" cy="1026944"/>
                <a:chOff x="3496430" y="1848576"/>
                <a:chExt cx="813353" cy="1342118"/>
              </a:xfrm>
            </p:grpSpPr>
            <p:cxnSp>
              <p:nvCxnSpPr>
                <p:cNvPr id="730" name="直線接點 729"/>
                <p:cNvCxnSpPr/>
                <p:nvPr/>
              </p:nvCxnSpPr>
              <p:spPr>
                <a:xfrm>
                  <a:off x="3913211" y="1848576"/>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1" name="直線接點 730"/>
                <p:cNvCxnSpPr/>
                <p:nvPr/>
              </p:nvCxnSpPr>
              <p:spPr>
                <a:xfrm>
                  <a:off x="3875118" y="2746823"/>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32" name="群組 731"/>
                <p:cNvGrpSpPr/>
                <p:nvPr/>
              </p:nvGrpSpPr>
              <p:grpSpPr>
                <a:xfrm rot="16349342">
                  <a:off x="3814921" y="2294661"/>
                  <a:ext cx="148561" cy="785544"/>
                  <a:chOff x="5892234" y="2132856"/>
                  <a:chExt cx="239852" cy="286716"/>
                </a:xfrm>
              </p:grpSpPr>
              <p:cxnSp>
                <p:nvCxnSpPr>
                  <p:cNvPr id="740" name="直線接點 739"/>
                  <p:cNvCxnSpPr/>
                  <p:nvPr/>
                </p:nvCxnSpPr>
                <p:spPr>
                  <a:xfrm flipV="1">
                    <a:off x="5892234" y="2132856"/>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1" name="直線接點 740"/>
                  <p:cNvCxnSpPr/>
                  <p:nvPr/>
                </p:nvCxnSpPr>
                <p:spPr>
                  <a:xfrm flipV="1">
                    <a:off x="6032686" y="2132858"/>
                    <a:ext cx="99400" cy="2867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2" name="直線接點 741"/>
                  <p:cNvCxnSpPr/>
                  <p:nvPr/>
                </p:nvCxnSpPr>
                <p:spPr>
                  <a:xfrm flipH="1" flipV="1">
                    <a:off x="5940152" y="2132857"/>
                    <a:ext cx="92534" cy="28671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33" name="群組 732"/>
                <p:cNvGrpSpPr/>
                <p:nvPr/>
              </p:nvGrpSpPr>
              <p:grpSpPr>
                <a:xfrm rot="16349342">
                  <a:off x="3873520" y="1943216"/>
                  <a:ext cx="86994" cy="785532"/>
                  <a:chOff x="5940152" y="2132858"/>
                  <a:chExt cx="140452" cy="286712"/>
                </a:xfrm>
              </p:grpSpPr>
              <p:cxnSp>
                <p:nvCxnSpPr>
                  <p:cNvPr id="738" name="直線接點 737"/>
                  <p:cNvCxnSpPr/>
                  <p:nvPr/>
                </p:nvCxnSpPr>
                <p:spPr>
                  <a:xfrm flipV="1">
                    <a:off x="6032686" y="2275555"/>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9" name="直線接點 738"/>
                  <p:cNvCxnSpPr/>
                  <p:nvPr/>
                </p:nvCxnSpPr>
                <p:spPr>
                  <a:xfrm flipH="1" flipV="1">
                    <a:off x="5940152" y="2132858"/>
                    <a:ext cx="92534" cy="2867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34" name="直線接點 733"/>
                <p:cNvCxnSpPr/>
                <p:nvPr/>
              </p:nvCxnSpPr>
              <p:spPr>
                <a:xfrm rot="16349342" flipV="1">
                  <a:off x="3876376" y="2132474"/>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5" name="直線接點 734"/>
                <p:cNvCxnSpPr/>
                <p:nvPr/>
              </p:nvCxnSpPr>
              <p:spPr>
                <a:xfrm rot="16349342" flipH="1" flipV="1">
                  <a:off x="3872584" y="2191861"/>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6" name="直線接點 735"/>
                <p:cNvCxnSpPr/>
                <p:nvPr/>
              </p:nvCxnSpPr>
              <p:spPr>
                <a:xfrm rot="16349342" flipV="1">
                  <a:off x="3882428" y="2017492"/>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7" name="直線接點 736"/>
                <p:cNvCxnSpPr/>
                <p:nvPr/>
              </p:nvCxnSpPr>
              <p:spPr>
                <a:xfrm rot="16349342" flipH="1" flipV="1">
                  <a:off x="3878635" y="2076878"/>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687" name="群組 686"/>
              <p:cNvGrpSpPr/>
              <p:nvPr/>
            </p:nvGrpSpPr>
            <p:grpSpPr>
              <a:xfrm>
                <a:off x="2256942" y="4898340"/>
                <a:ext cx="184035" cy="1026944"/>
                <a:chOff x="3496430" y="1848576"/>
                <a:chExt cx="813353" cy="1342118"/>
              </a:xfrm>
            </p:grpSpPr>
            <p:cxnSp>
              <p:nvCxnSpPr>
                <p:cNvPr id="717" name="直線接點 716"/>
                <p:cNvCxnSpPr/>
                <p:nvPr/>
              </p:nvCxnSpPr>
              <p:spPr>
                <a:xfrm>
                  <a:off x="3913211" y="1848576"/>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8" name="直線接點 717"/>
                <p:cNvCxnSpPr/>
                <p:nvPr/>
              </p:nvCxnSpPr>
              <p:spPr>
                <a:xfrm>
                  <a:off x="3875118" y="2746823"/>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19" name="群組 718"/>
                <p:cNvGrpSpPr/>
                <p:nvPr/>
              </p:nvGrpSpPr>
              <p:grpSpPr>
                <a:xfrm rot="16349342">
                  <a:off x="3814921" y="2294661"/>
                  <a:ext cx="148561" cy="785544"/>
                  <a:chOff x="5892234" y="2132856"/>
                  <a:chExt cx="239852" cy="286716"/>
                </a:xfrm>
              </p:grpSpPr>
              <p:cxnSp>
                <p:nvCxnSpPr>
                  <p:cNvPr id="727" name="直線接點 726"/>
                  <p:cNvCxnSpPr/>
                  <p:nvPr/>
                </p:nvCxnSpPr>
                <p:spPr>
                  <a:xfrm flipV="1">
                    <a:off x="5892234" y="2132856"/>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8" name="直線接點 727"/>
                  <p:cNvCxnSpPr/>
                  <p:nvPr/>
                </p:nvCxnSpPr>
                <p:spPr>
                  <a:xfrm flipV="1">
                    <a:off x="6032686" y="2132858"/>
                    <a:ext cx="99400" cy="2867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9" name="直線接點 728"/>
                  <p:cNvCxnSpPr/>
                  <p:nvPr/>
                </p:nvCxnSpPr>
                <p:spPr>
                  <a:xfrm flipH="1" flipV="1">
                    <a:off x="5940152" y="2132857"/>
                    <a:ext cx="92534" cy="28671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20" name="群組 719"/>
                <p:cNvGrpSpPr/>
                <p:nvPr/>
              </p:nvGrpSpPr>
              <p:grpSpPr>
                <a:xfrm rot="16349342">
                  <a:off x="3873520" y="1943216"/>
                  <a:ext cx="86994" cy="785532"/>
                  <a:chOff x="5940152" y="2132858"/>
                  <a:chExt cx="140452" cy="286712"/>
                </a:xfrm>
              </p:grpSpPr>
              <p:cxnSp>
                <p:nvCxnSpPr>
                  <p:cNvPr id="725" name="直線接點 724"/>
                  <p:cNvCxnSpPr/>
                  <p:nvPr/>
                </p:nvCxnSpPr>
                <p:spPr>
                  <a:xfrm flipV="1">
                    <a:off x="6032686" y="2275555"/>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6" name="直線接點 725"/>
                  <p:cNvCxnSpPr/>
                  <p:nvPr/>
                </p:nvCxnSpPr>
                <p:spPr>
                  <a:xfrm flipH="1" flipV="1">
                    <a:off x="5940152" y="2132858"/>
                    <a:ext cx="92534" cy="2867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21" name="直線接點 720"/>
                <p:cNvCxnSpPr/>
                <p:nvPr/>
              </p:nvCxnSpPr>
              <p:spPr>
                <a:xfrm rot="16349342" flipV="1">
                  <a:off x="3876376" y="2132474"/>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2" name="直線接點 721"/>
                <p:cNvCxnSpPr/>
                <p:nvPr/>
              </p:nvCxnSpPr>
              <p:spPr>
                <a:xfrm rot="16349342" flipH="1" flipV="1">
                  <a:off x="3872584" y="2191861"/>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3" name="直線接點 722"/>
                <p:cNvCxnSpPr/>
                <p:nvPr/>
              </p:nvCxnSpPr>
              <p:spPr>
                <a:xfrm rot="16349342" flipV="1">
                  <a:off x="3882428" y="2017492"/>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4" name="直線接點 723"/>
                <p:cNvCxnSpPr/>
                <p:nvPr/>
              </p:nvCxnSpPr>
              <p:spPr>
                <a:xfrm rot="16349342" flipH="1" flipV="1">
                  <a:off x="3878635" y="2076878"/>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688" name="群組 687"/>
              <p:cNvGrpSpPr/>
              <p:nvPr/>
            </p:nvGrpSpPr>
            <p:grpSpPr>
              <a:xfrm>
                <a:off x="2988544" y="4899293"/>
                <a:ext cx="184035" cy="1026944"/>
                <a:chOff x="3496430" y="1848576"/>
                <a:chExt cx="813353" cy="1342118"/>
              </a:xfrm>
            </p:grpSpPr>
            <p:cxnSp>
              <p:nvCxnSpPr>
                <p:cNvPr id="704" name="直線接點 703"/>
                <p:cNvCxnSpPr/>
                <p:nvPr/>
              </p:nvCxnSpPr>
              <p:spPr>
                <a:xfrm>
                  <a:off x="3913211" y="1848576"/>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5" name="直線接點 704"/>
                <p:cNvCxnSpPr/>
                <p:nvPr/>
              </p:nvCxnSpPr>
              <p:spPr>
                <a:xfrm>
                  <a:off x="3875118" y="2746823"/>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06" name="群組 705"/>
                <p:cNvGrpSpPr/>
                <p:nvPr/>
              </p:nvGrpSpPr>
              <p:grpSpPr>
                <a:xfrm rot="16349342">
                  <a:off x="3814921" y="2294661"/>
                  <a:ext cx="148561" cy="785544"/>
                  <a:chOff x="5892234" y="2132856"/>
                  <a:chExt cx="239852" cy="286716"/>
                </a:xfrm>
              </p:grpSpPr>
              <p:cxnSp>
                <p:nvCxnSpPr>
                  <p:cNvPr id="714" name="直線接點 713"/>
                  <p:cNvCxnSpPr/>
                  <p:nvPr/>
                </p:nvCxnSpPr>
                <p:spPr>
                  <a:xfrm flipV="1">
                    <a:off x="5892234" y="2132856"/>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5" name="直線接點 714"/>
                  <p:cNvCxnSpPr/>
                  <p:nvPr/>
                </p:nvCxnSpPr>
                <p:spPr>
                  <a:xfrm flipV="1">
                    <a:off x="6032686" y="2132858"/>
                    <a:ext cx="99400" cy="2867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6" name="直線接點 715"/>
                  <p:cNvCxnSpPr/>
                  <p:nvPr/>
                </p:nvCxnSpPr>
                <p:spPr>
                  <a:xfrm flipH="1" flipV="1">
                    <a:off x="5940152" y="2132857"/>
                    <a:ext cx="92534" cy="28671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07" name="群組 706"/>
                <p:cNvGrpSpPr/>
                <p:nvPr/>
              </p:nvGrpSpPr>
              <p:grpSpPr>
                <a:xfrm rot="16349342">
                  <a:off x="3873520" y="1943216"/>
                  <a:ext cx="86994" cy="785532"/>
                  <a:chOff x="5940152" y="2132858"/>
                  <a:chExt cx="140452" cy="286712"/>
                </a:xfrm>
              </p:grpSpPr>
              <p:cxnSp>
                <p:nvCxnSpPr>
                  <p:cNvPr id="712" name="直線接點 711"/>
                  <p:cNvCxnSpPr/>
                  <p:nvPr/>
                </p:nvCxnSpPr>
                <p:spPr>
                  <a:xfrm flipV="1">
                    <a:off x="6032686" y="2275555"/>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3" name="直線接點 712"/>
                  <p:cNvCxnSpPr/>
                  <p:nvPr/>
                </p:nvCxnSpPr>
                <p:spPr>
                  <a:xfrm flipH="1" flipV="1">
                    <a:off x="5940152" y="2132858"/>
                    <a:ext cx="92534" cy="2867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08" name="直線接點 707"/>
                <p:cNvCxnSpPr/>
                <p:nvPr/>
              </p:nvCxnSpPr>
              <p:spPr>
                <a:xfrm rot="16349342" flipV="1">
                  <a:off x="3876376" y="2132474"/>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9" name="直線接點 708"/>
                <p:cNvCxnSpPr/>
                <p:nvPr/>
              </p:nvCxnSpPr>
              <p:spPr>
                <a:xfrm rot="16349342" flipH="1" flipV="1">
                  <a:off x="3872584" y="2191861"/>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0" name="直線接點 709"/>
                <p:cNvCxnSpPr/>
                <p:nvPr/>
              </p:nvCxnSpPr>
              <p:spPr>
                <a:xfrm rot="16349342" flipV="1">
                  <a:off x="3882428" y="2017492"/>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1" name="直線接點 710"/>
                <p:cNvCxnSpPr/>
                <p:nvPr/>
              </p:nvCxnSpPr>
              <p:spPr>
                <a:xfrm rot="16349342" flipH="1" flipV="1">
                  <a:off x="3878635" y="2076878"/>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89" name="文字方塊 688"/>
                  <p:cNvSpPr txBox="1"/>
                  <p:nvPr/>
                </p:nvSpPr>
                <p:spPr>
                  <a:xfrm>
                    <a:off x="2654079" y="5208662"/>
                    <a:ext cx="36368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m:t>
                          </m:r>
                        </m:oMath>
                      </m:oMathPara>
                    </a14:m>
                    <a:endParaRPr lang="zh-TW" altLang="en-US" dirty="0"/>
                  </a:p>
                </p:txBody>
              </p:sp>
            </mc:Choice>
            <mc:Fallback xmlns="">
              <p:sp>
                <p:nvSpPr>
                  <p:cNvPr id="102" name="文字方塊 101"/>
                  <p:cNvSpPr txBox="1">
                    <a:spLocks noRot="1" noChangeAspect="1" noMove="1" noResize="1" noEditPoints="1" noAdjustHandles="1" noChangeArrowheads="1" noChangeShapeType="1" noTextEdit="1"/>
                  </p:cNvSpPr>
                  <p:nvPr/>
                </p:nvSpPr>
                <p:spPr>
                  <a:xfrm>
                    <a:off x="2654079" y="5208662"/>
                    <a:ext cx="363682" cy="369332"/>
                  </a:xfrm>
                  <a:prstGeom prst="rect">
                    <a:avLst/>
                  </a:prstGeom>
                  <a:blipFill rotWithShape="1">
                    <a:blip r:embed="rId9"/>
                    <a:stretch>
                      <a:fillRect/>
                    </a:stretch>
                  </a:blipFill>
                  <a:ln>
                    <a:noFill/>
                  </a:ln>
                </p:spPr>
                <p:txBody>
                  <a:bodyPr/>
                  <a:lstStyle/>
                  <a:p>
                    <a:r>
                      <a:rPr lang="zh-TW" altLang="en-US">
                        <a:noFill/>
                      </a:rPr>
                      <a:t> </a:t>
                    </a:r>
                  </a:p>
                </p:txBody>
              </p:sp>
            </mc:Fallback>
          </mc:AlternateContent>
          <p:grpSp>
            <p:nvGrpSpPr>
              <p:cNvPr id="690" name="群組 689"/>
              <p:cNvGrpSpPr/>
              <p:nvPr/>
            </p:nvGrpSpPr>
            <p:grpSpPr>
              <a:xfrm>
                <a:off x="2519403" y="4896496"/>
                <a:ext cx="184035" cy="1026944"/>
                <a:chOff x="3496430" y="1848576"/>
                <a:chExt cx="813353" cy="1342118"/>
              </a:xfrm>
            </p:grpSpPr>
            <p:cxnSp>
              <p:nvCxnSpPr>
                <p:cNvPr id="691" name="直線接點 690"/>
                <p:cNvCxnSpPr/>
                <p:nvPr/>
              </p:nvCxnSpPr>
              <p:spPr>
                <a:xfrm>
                  <a:off x="3913211" y="1848576"/>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2" name="直線接點 691"/>
                <p:cNvCxnSpPr/>
                <p:nvPr/>
              </p:nvCxnSpPr>
              <p:spPr>
                <a:xfrm>
                  <a:off x="3875118" y="2746823"/>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693" name="群組 692"/>
                <p:cNvGrpSpPr/>
                <p:nvPr/>
              </p:nvGrpSpPr>
              <p:grpSpPr>
                <a:xfrm rot="16349342">
                  <a:off x="3814921" y="2294661"/>
                  <a:ext cx="148561" cy="785544"/>
                  <a:chOff x="5892234" y="2132856"/>
                  <a:chExt cx="239852" cy="286716"/>
                </a:xfrm>
              </p:grpSpPr>
              <p:cxnSp>
                <p:nvCxnSpPr>
                  <p:cNvPr id="701" name="直線接點 700"/>
                  <p:cNvCxnSpPr/>
                  <p:nvPr/>
                </p:nvCxnSpPr>
                <p:spPr>
                  <a:xfrm flipV="1">
                    <a:off x="5892234" y="2132856"/>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2" name="直線接點 701"/>
                  <p:cNvCxnSpPr/>
                  <p:nvPr/>
                </p:nvCxnSpPr>
                <p:spPr>
                  <a:xfrm flipV="1">
                    <a:off x="6032686" y="2132858"/>
                    <a:ext cx="99400" cy="2867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3" name="直線接點 702"/>
                  <p:cNvCxnSpPr/>
                  <p:nvPr/>
                </p:nvCxnSpPr>
                <p:spPr>
                  <a:xfrm flipH="1" flipV="1">
                    <a:off x="5940152" y="2132857"/>
                    <a:ext cx="92534" cy="28671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694" name="群組 693"/>
                <p:cNvGrpSpPr/>
                <p:nvPr/>
              </p:nvGrpSpPr>
              <p:grpSpPr>
                <a:xfrm rot="16349342">
                  <a:off x="3873520" y="1943216"/>
                  <a:ext cx="86994" cy="785532"/>
                  <a:chOff x="5940152" y="2132858"/>
                  <a:chExt cx="140452" cy="286712"/>
                </a:xfrm>
              </p:grpSpPr>
              <p:cxnSp>
                <p:nvCxnSpPr>
                  <p:cNvPr id="699" name="直線接點 698"/>
                  <p:cNvCxnSpPr/>
                  <p:nvPr/>
                </p:nvCxnSpPr>
                <p:spPr>
                  <a:xfrm flipV="1">
                    <a:off x="6032686" y="2275555"/>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0" name="直線接點 699"/>
                  <p:cNvCxnSpPr/>
                  <p:nvPr/>
                </p:nvCxnSpPr>
                <p:spPr>
                  <a:xfrm flipH="1" flipV="1">
                    <a:off x="5940152" y="2132858"/>
                    <a:ext cx="92534" cy="2867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695" name="直線接點 694"/>
                <p:cNvCxnSpPr/>
                <p:nvPr/>
              </p:nvCxnSpPr>
              <p:spPr>
                <a:xfrm rot="16349342" flipV="1">
                  <a:off x="3876376" y="2132474"/>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6" name="直線接點 695"/>
                <p:cNvCxnSpPr/>
                <p:nvPr/>
              </p:nvCxnSpPr>
              <p:spPr>
                <a:xfrm rot="16349342" flipH="1" flipV="1">
                  <a:off x="3872584" y="2191861"/>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7" name="直線接點 696"/>
                <p:cNvCxnSpPr/>
                <p:nvPr/>
              </p:nvCxnSpPr>
              <p:spPr>
                <a:xfrm rot="16349342" flipV="1">
                  <a:off x="3882428" y="2017492"/>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8" name="直線接點 697"/>
                <p:cNvCxnSpPr/>
                <p:nvPr/>
              </p:nvCxnSpPr>
              <p:spPr>
                <a:xfrm rot="16349342" flipH="1" flipV="1">
                  <a:off x="3878635" y="2076878"/>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684" name="右大括弧 683"/>
            <p:cNvSpPr/>
            <p:nvPr/>
          </p:nvSpPr>
          <p:spPr>
            <a:xfrm rot="5400000">
              <a:off x="2511445" y="5557272"/>
              <a:ext cx="144018" cy="985771"/>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685" name="文字方塊 684"/>
                <p:cNvSpPr txBox="1"/>
                <p:nvPr/>
              </p:nvSpPr>
              <p:spPr>
                <a:xfrm>
                  <a:off x="2275478" y="6057163"/>
                  <a:ext cx="659219" cy="307777"/>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i="1">
                                <a:latin typeface="Cambria Math" panose="02040503050406030204" pitchFamily="18" charset="0"/>
                              </a:rPr>
                              <m:t>𝑛𝑢𝑚</m:t>
                            </m:r>
                          </m:e>
                          <m:sub>
                            <m:r>
                              <a:rPr lang="en-US" altLang="zh-TW" sz="1400" b="0" i="1" smtClean="0">
                                <a:latin typeface="Cambria Math"/>
                              </a:rPr>
                              <m:t>1</m:t>
                            </m:r>
                          </m:sub>
                        </m:sSub>
                      </m:oMath>
                    </m:oMathPara>
                  </a14:m>
                  <a:endParaRPr lang="zh-TW" altLang="en-US" sz="1400"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2275478" y="6057163"/>
                  <a:ext cx="659219" cy="307777"/>
                </a:xfrm>
                <a:prstGeom prst="rect">
                  <a:avLst/>
                </a:prstGeom>
                <a:blipFill rotWithShape="1">
                  <a:blip r:embed="rId10"/>
                  <a:stretch>
                    <a:fillRect/>
                  </a:stretch>
                </a:blipFill>
                <a:ln>
                  <a:noFill/>
                </a:ln>
              </p:spPr>
              <p:txBody>
                <a:bodyPr/>
                <a:lstStyle/>
                <a:p>
                  <a:r>
                    <a:rPr lang="zh-TW" altLang="en-US">
                      <a:noFill/>
                    </a:rPr>
                    <a:t> </a:t>
                  </a:r>
                </a:p>
              </p:txBody>
            </p:sp>
          </mc:Fallback>
        </mc:AlternateContent>
      </p:grpSp>
      <p:grpSp>
        <p:nvGrpSpPr>
          <p:cNvPr id="743" name="群組 742"/>
          <p:cNvGrpSpPr/>
          <p:nvPr/>
        </p:nvGrpSpPr>
        <p:grpSpPr>
          <a:xfrm>
            <a:off x="1908507" y="4758618"/>
            <a:ext cx="2957467" cy="1026944"/>
            <a:chOff x="1677106" y="4920459"/>
            <a:chExt cx="2957467" cy="1026944"/>
          </a:xfrm>
        </p:grpSpPr>
        <p:grpSp>
          <p:nvGrpSpPr>
            <p:cNvPr id="744" name="群組 743"/>
            <p:cNvGrpSpPr/>
            <p:nvPr/>
          </p:nvGrpSpPr>
          <p:grpSpPr>
            <a:xfrm>
              <a:off x="4139952" y="4920459"/>
              <a:ext cx="494621" cy="1026944"/>
              <a:chOff x="3439382" y="4920459"/>
              <a:chExt cx="494621" cy="1026944"/>
            </a:xfrm>
          </p:grpSpPr>
          <mc:AlternateContent xmlns:mc="http://schemas.openxmlformats.org/markup-compatibility/2006" xmlns:a14="http://schemas.microsoft.com/office/drawing/2010/main">
            <mc:Choice Requires="a14">
              <p:sp>
                <p:nvSpPr>
                  <p:cNvPr id="748" name="文字方塊 747"/>
                  <p:cNvSpPr txBox="1"/>
                  <p:nvPr/>
                </p:nvSpPr>
                <p:spPr>
                  <a:xfrm>
                    <a:off x="3439382" y="5255941"/>
                    <a:ext cx="353291" cy="323165"/>
                  </a:xfrm>
                  <a:prstGeom prst="rect">
                    <a:avLst/>
                  </a:prstGeom>
                  <a:noFill/>
                </p:spPr>
                <p:txBody>
                  <a:bodyPr wrap="square" rtlCol="0">
                    <a:spAutoFit/>
                  </a:bodyPr>
                  <a:lstStyle/>
                  <a:p>
                    <a14:m>
                      <m:oMath xmlns:m="http://schemas.openxmlformats.org/officeDocument/2006/math">
                        <m:sSub>
                          <m:sSubPr>
                            <m:ctrlPr>
                              <a:rPr lang="en-US" altLang="zh-TW" sz="1500" i="1" smtClean="0">
                                <a:solidFill>
                                  <a:srgbClr val="002060"/>
                                </a:solidFill>
                                <a:latin typeface="Cambria Math" panose="02040503050406030204" pitchFamily="18" charset="0"/>
                              </a:rPr>
                            </m:ctrlPr>
                          </m:sSubPr>
                          <m:e>
                            <m:r>
                              <a:rPr lang="en-US" altLang="zh-TW" sz="1500" b="0" i="1" smtClean="0">
                                <a:solidFill>
                                  <a:srgbClr val="002060"/>
                                </a:solidFill>
                                <a:latin typeface="Cambria Math" panose="02040503050406030204" pitchFamily="18" charset="0"/>
                              </a:rPr>
                              <m:t>𝑟</m:t>
                            </m:r>
                          </m:e>
                          <m:sub>
                            <m:r>
                              <a:rPr lang="en-US" altLang="zh-TW" sz="1500" i="1">
                                <a:solidFill>
                                  <a:srgbClr val="002060"/>
                                </a:solidFill>
                                <a:latin typeface="Cambria Math" panose="02040503050406030204" pitchFamily="18" charset="0"/>
                              </a:rPr>
                              <m:t>1</m:t>
                            </m:r>
                          </m:sub>
                        </m:sSub>
                      </m:oMath>
                    </a14:m>
                    <a:r>
                      <a:rPr lang="en-US" altLang="zh-TW" sz="1500" dirty="0" smtClean="0">
                        <a:solidFill>
                          <a:srgbClr val="002060"/>
                        </a:solidFill>
                      </a:rPr>
                      <a:t>’</a:t>
                    </a:r>
                    <a:endParaRPr lang="zh-TW" altLang="en-US" sz="1500" dirty="0">
                      <a:solidFill>
                        <a:srgbClr val="002060"/>
                      </a:solidFill>
                    </a:endParaRPr>
                  </a:p>
                </p:txBody>
              </p:sp>
            </mc:Choice>
            <mc:Fallback xmlns="">
              <p:sp>
                <p:nvSpPr>
                  <p:cNvPr id="22" name="文字方塊 21"/>
                  <p:cNvSpPr txBox="1">
                    <a:spLocks noRot="1" noChangeAspect="1" noMove="1" noResize="1" noEditPoints="1" noAdjustHandles="1" noChangeArrowheads="1" noChangeShapeType="1" noTextEdit="1"/>
                  </p:cNvSpPr>
                  <p:nvPr/>
                </p:nvSpPr>
                <p:spPr>
                  <a:xfrm>
                    <a:off x="3439382" y="5255941"/>
                    <a:ext cx="353291" cy="323165"/>
                  </a:xfrm>
                  <a:prstGeom prst="rect">
                    <a:avLst/>
                  </a:prstGeom>
                  <a:blipFill rotWithShape="1">
                    <a:blip r:embed="rId11"/>
                    <a:stretch>
                      <a:fillRect t="-3774" r="-22414" b="-18868"/>
                    </a:stretch>
                  </a:blipFill>
                </p:spPr>
                <p:txBody>
                  <a:bodyPr/>
                  <a:lstStyle/>
                  <a:p>
                    <a:r>
                      <a:rPr lang="zh-TW" altLang="en-US">
                        <a:noFill/>
                      </a:rPr>
                      <a:t> </a:t>
                    </a:r>
                  </a:p>
                </p:txBody>
              </p:sp>
            </mc:Fallback>
          </mc:AlternateContent>
          <p:grpSp>
            <p:nvGrpSpPr>
              <p:cNvPr id="749" name="群組 748"/>
              <p:cNvGrpSpPr/>
              <p:nvPr/>
            </p:nvGrpSpPr>
            <p:grpSpPr>
              <a:xfrm>
                <a:off x="3749968" y="4920459"/>
                <a:ext cx="184035" cy="1026944"/>
                <a:chOff x="3496430" y="1848576"/>
                <a:chExt cx="813353" cy="1342118"/>
              </a:xfrm>
            </p:grpSpPr>
            <p:cxnSp>
              <p:nvCxnSpPr>
                <p:cNvPr id="750" name="直線接點 749"/>
                <p:cNvCxnSpPr/>
                <p:nvPr/>
              </p:nvCxnSpPr>
              <p:spPr>
                <a:xfrm>
                  <a:off x="3913211" y="1848576"/>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1" name="直線接點 750"/>
                <p:cNvCxnSpPr/>
                <p:nvPr/>
              </p:nvCxnSpPr>
              <p:spPr>
                <a:xfrm>
                  <a:off x="3875118" y="2746823"/>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52" name="群組 751"/>
                <p:cNvGrpSpPr/>
                <p:nvPr/>
              </p:nvGrpSpPr>
              <p:grpSpPr>
                <a:xfrm rot="16349342">
                  <a:off x="3814921" y="2294661"/>
                  <a:ext cx="148561" cy="785544"/>
                  <a:chOff x="5892234" y="2132856"/>
                  <a:chExt cx="239852" cy="286716"/>
                </a:xfrm>
              </p:grpSpPr>
              <p:cxnSp>
                <p:nvCxnSpPr>
                  <p:cNvPr id="760" name="直線接點 759"/>
                  <p:cNvCxnSpPr/>
                  <p:nvPr/>
                </p:nvCxnSpPr>
                <p:spPr>
                  <a:xfrm flipV="1">
                    <a:off x="5892234" y="2132856"/>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1" name="直線接點 760"/>
                  <p:cNvCxnSpPr/>
                  <p:nvPr/>
                </p:nvCxnSpPr>
                <p:spPr>
                  <a:xfrm flipV="1">
                    <a:off x="6032686" y="2132858"/>
                    <a:ext cx="99400" cy="2867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2" name="直線接點 761"/>
                  <p:cNvCxnSpPr/>
                  <p:nvPr/>
                </p:nvCxnSpPr>
                <p:spPr>
                  <a:xfrm flipH="1" flipV="1">
                    <a:off x="5940152" y="2132857"/>
                    <a:ext cx="92534" cy="28671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53" name="群組 752"/>
                <p:cNvGrpSpPr/>
                <p:nvPr/>
              </p:nvGrpSpPr>
              <p:grpSpPr>
                <a:xfrm rot="16349342">
                  <a:off x="3873520" y="1943216"/>
                  <a:ext cx="86994" cy="785532"/>
                  <a:chOff x="5940152" y="2132858"/>
                  <a:chExt cx="140452" cy="286712"/>
                </a:xfrm>
              </p:grpSpPr>
              <p:cxnSp>
                <p:nvCxnSpPr>
                  <p:cNvPr id="758" name="直線接點 757"/>
                  <p:cNvCxnSpPr/>
                  <p:nvPr/>
                </p:nvCxnSpPr>
                <p:spPr>
                  <a:xfrm flipV="1">
                    <a:off x="6032686" y="2275555"/>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9" name="直線接點 758"/>
                  <p:cNvCxnSpPr/>
                  <p:nvPr/>
                </p:nvCxnSpPr>
                <p:spPr>
                  <a:xfrm flipH="1" flipV="1">
                    <a:off x="5940152" y="2132858"/>
                    <a:ext cx="92534" cy="2867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54" name="直線接點 753"/>
                <p:cNvCxnSpPr/>
                <p:nvPr/>
              </p:nvCxnSpPr>
              <p:spPr>
                <a:xfrm rot="16349342" flipV="1">
                  <a:off x="3876376" y="2132474"/>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5" name="直線接點 754"/>
                <p:cNvCxnSpPr/>
                <p:nvPr/>
              </p:nvCxnSpPr>
              <p:spPr>
                <a:xfrm rot="16349342" flipH="1" flipV="1">
                  <a:off x="3872584" y="2191861"/>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6" name="直線接點 755"/>
                <p:cNvCxnSpPr/>
                <p:nvPr/>
              </p:nvCxnSpPr>
              <p:spPr>
                <a:xfrm rot="16349342" flipV="1">
                  <a:off x="3882428" y="2017492"/>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7" name="直線接點 756"/>
                <p:cNvCxnSpPr/>
                <p:nvPr/>
              </p:nvCxnSpPr>
              <p:spPr>
                <a:xfrm rot="16349342" flipH="1" flipV="1">
                  <a:off x="3878635" y="2076878"/>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745" name="群組 744"/>
            <p:cNvGrpSpPr/>
            <p:nvPr/>
          </p:nvGrpSpPr>
          <p:grpSpPr>
            <a:xfrm>
              <a:off x="1677106" y="5054379"/>
              <a:ext cx="2462846" cy="712900"/>
              <a:chOff x="1677106" y="5054379"/>
              <a:chExt cx="2462846" cy="712900"/>
            </a:xfrm>
          </p:grpSpPr>
          <p:sp>
            <p:nvSpPr>
              <p:cNvPr id="746" name="橢圓 745"/>
              <p:cNvSpPr/>
              <p:nvPr/>
            </p:nvSpPr>
            <p:spPr>
              <a:xfrm>
                <a:off x="1677106" y="5054379"/>
                <a:ext cx="1762276" cy="712900"/>
              </a:xfrm>
              <a:prstGeom prst="ellipse">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f</a:t>
                </a:r>
                <a:endParaRPr lang="zh-TW" altLang="en-US" dirty="0"/>
              </a:p>
            </p:txBody>
          </p:sp>
          <p:cxnSp>
            <p:nvCxnSpPr>
              <p:cNvPr id="747" name="直線單箭頭接點 746"/>
              <p:cNvCxnSpPr>
                <a:stCxn id="746" idx="6"/>
              </p:cNvCxnSpPr>
              <p:nvPr/>
            </p:nvCxnSpPr>
            <p:spPr>
              <a:xfrm flipV="1">
                <a:off x="3439382" y="5409860"/>
                <a:ext cx="700570" cy="969"/>
              </a:xfrm>
              <a:prstGeom prst="straightConnector1">
                <a:avLst/>
              </a:prstGeom>
              <a:ln w="1905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grpSp>
      </p:grpSp>
      <p:sp>
        <p:nvSpPr>
          <p:cNvPr id="763" name="文字方塊 762"/>
          <p:cNvSpPr txBox="1"/>
          <p:nvPr/>
        </p:nvSpPr>
        <p:spPr>
          <a:xfrm>
            <a:off x="954968" y="5752457"/>
            <a:ext cx="1577024" cy="924341"/>
          </a:xfrm>
          <a:prstGeom prst="rect">
            <a:avLst/>
          </a:prstGeom>
          <a:noFill/>
        </p:spPr>
        <p:txBody>
          <a:bodyPr wrap="square" rtlCol="0">
            <a:spAutoFit/>
          </a:bodyPr>
          <a:lstStyle/>
          <a:p>
            <a:r>
              <a:rPr lang="en-US" altLang="zh-TW" dirty="0" smtClean="0"/>
              <a:t>Target equivalent resistance</a:t>
            </a:r>
            <a:endParaRPr lang="zh-TW" altLang="en-US" dirty="0"/>
          </a:p>
        </p:txBody>
      </p:sp>
      <p:sp>
        <p:nvSpPr>
          <p:cNvPr id="764" name="文字方塊 763"/>
          <p:cNvSpPr txBox="1"/>
          <p:nvPr/>
        </p:nvSpPr>
        <p:spPr>
          <a:xfrm>
            <a:off x="1416618" y="5054208"/>
            <a:ext cx="344966" cy="477054"/>
          </a:xfrm>
          <a:prstGeom prst="rect">
            <a:avLst/>
          </a:prstGeom>
          <a:noFill/>
        </p:spPr>
        <p:txBody>
          <a:bodyPr wrap="none" rtlCol="0">
            <a:spAutoFit/>
          </a:bodyPr>
          <a:lstStyle/>
          <a:p>
            <a:r>
              <a:rPr lang="en-US" altLang="zh-TW" sz="2500" dirty="0" smtClean="0"/>
              <a:t>&lt;</a:t>
            </a:r>
            <a:endParaRPr lang="zh-TW" altLang="en-US" sz="2500" dirty="0"/>
          </a:p>
        </p:txBody>
      </p:sp>
      <p:grpSp>
        <p:nvGrpSpPr>
          <p:cNvPr id="765" name="群組 764"/>
          <p:cNvGrpSpPr/>
          <p:nvPr/>
        </p:nvGrpSpPr>
        <p:grpSpPr>
          <a:xfrm>
            <a:off x="1744612" y="4692221"/>
            <a:ext cx="2124839" cy="1047884"/>
            <a:chOff x="206442" y="2713412"/>
            <a:chExt cx="2124839" cy="1047884"/>
          </a:xfrm>
        </p:grpSpPr>
        <p:grpSp>
          <p:nvGrpSpPr>
            <p:cNvPr id="766" name="群組 765"/>
            <p:cNvGrpSpPr/>
            <p:nvPr/>
          </p:nvGrpSpPr>
          <p:grpSpPr>
            <a:xfrm>
              <a:off x="206442" y="2734351"/>
              <a:ext cx="494621" cy="1026944"/>
              <a:chOff x="3439382" y="4920459"/>
              <a:chExt cx="494621" cy="1026944"/>
            </a:xfrm>
          </p:grpSpPr>
          <mc:AlternateContent xmlns:mc="http://schemas.openxmlformats.org/markup-compatibility/2006" xmlns:a14="http://schemas.microsoft.com/office/drawing/2010/main">
            <mc:Choice Requires="a14">
              <p:sp>
                <p:nvSpPr>
                  <p:cNvPr id="769" name="文字方塊 768"/>
                  <p:cNvSpPr txBox="1"/>
                  <p:nvPr/>
                </p:nvSpPr>
                <p:spPr>
                  <a:xfrm>
                    <a:off x="3439382" y="5255941"/>
                    <a:ext cx="353291" cy="323165"/>
                  </a:xfrm>
                  <a:prstGeom prst="rect">
                    <a:avLst/>
                  </a:prstGeom>
                  <a:noFill/>
                </p:spPr>
                <p:txBody>
                  <a:bodyPr wrap="square" rtlCol="0">
                    <a:spAutoFit/>
                  </a:bodyPr>
                  <a:lstStyle/>
                  <a:p>
                    <a14:m>
                      <m:oMath xmlns:m="http://schemas.openxmlformats.org/officeDocument/2006/math">
                        <m:sSub>
                          <m:sSubPr>
                            <m:ctrlPr>
                              <a:rPr lang="en-US" altLang="zh-TW" sz="1500" i="1" smtClean="0">
                                <a:solidFill>
                                  <a:srgbClr val="002060"/>
                                </a:solidFill>
                                <a:latin typeface="Cambria Math" panose="02040503050406030204" pitchFamily="18" charset="0"/>
                              </a:rPr>
                            </m:ctrlPr>
                          </m:sSubPr>
                          <m:e>
                            <m:r>
                              <a:rPr lang="en-US" altLang="zh-TW" sz="1500" b="0" i="1" smtClean="0">
                                <a:solidFill>
                                  <a:srgbClr val="002060"/>
                                </a:solidFill>
                                <a:latin typeface="Cambria Math" panose="02040503050406030204" pitchFamily="18" charset="0"/>
                              </a:rPr>
                              <m:t>𝑟</m:t>
                            </m:r>
                          </m:e>
                          <m:sub>
                            <m:r>
                              <a:rPr lang="en-US" altLang="zh-TW" sz="1500" i="1">
                                <a:solidFill>
                                  <a:srgbClr val="002060"/>
                                </a:solidFill>
                                <a:latin typeface="Cambria Math" panose="02040503050406030204" pitchFamily="18" charset="0"/>
                              </a:rPr>
                              <m:t>1</m:t>
                            </m:r>
                          </m:sub>
                        </m:sSub>
                      </m:oMath>
                    </a14:m>
                    <a:r>
                      <a:rPr lang="en-US" altLang="zh-TW" sz="1500" dirty="0" smtClean="0">
                        <a:solidFill>
                          <a:srgbClr val="002060"/>
                        </a:solidFill>
                      </a:rPr>
                      <a:t>’</a:t>
                    </a:r>
                    <a:endParaRPr lang="zh-TW" altLang="en-US" sz="1500" dirty="0">
                      <a:solidFill>
                        <a:srgbClr val="002060"/>
                      </a:solidFill>
                    </a:endParaRPr>
                  </a:p>
                </p:txBody>
              </p:sp>
            </mc:Choice>
            <mc:Fallback xmlns="">
              <p:sp>
                <p:nvSpPr>
                  <p:cNvPr id="253" name="文字方塊 252"/>
                  <p:cNvSpPr txBox="1">
                    <a:spLocks noRot="1" noChangeAspect="1" noMove="1" noResize="1" noEditPoints="1" noAdjustHandles="1" noChangeArrowheads="1" noChangeShapeType="1" noTextEdit="1"/>
                  </p:cNvSpPr>
                  <p:nvPr/>
                </p:nvSpPr>
                <p:spPr>
                  <a:xfrm>
                    <a:off x="3439382" y="5255941"/>
                    <a:ext cx="353291" cy="323165"/>
                  </a:xfrm>
                  <a:prstGeom prst="rect">
                    <a:avLst/>
                  </a:prstGeom>
                  <a:blipFill rotWithShape="1">
                    <a:blip r:embed="rId13"/>
                    <a:stretch>
                      <a:fillRect t="-3774" r="-22414" b="-18868"/>
                    </a:stretch>
                  </a:blipFill>
                </p:spPr>
                <p:txBody>
                  <a:bodyPr/>
                  <a:lstStyle/>
                  <a:p>
                    <a:r>
                      <a:rPr lang="zh-TW" altLang="en-US">
                        <a:noFill/>
                      </a:rPr>
                      <a:t> </a:t>
                    </a:r>
                  </a:p>
                </p:txBody>
              </p:sp>
            </mc:Fallback>
          </mc:AlternateContent>
          <p:grpSp>
            <p:nvGrpSpPr>
              <p:cNvPr id="770" name="群組 769"/>
              <p:cNvGrpSpPr/>
              <p:nvPr/>
            </p:nvGrpSpPr>
            <p:grpSpPr>
              <a:xfrm>
                <a:off x="3749968" y="4920459"/>
                <a:ext cx="184035" cy="1026944"/>
                <a:chOff x="3496430" y="1848576"/>
                <a:chExt cx="813353" cy="1342118"/>
              </a:xfrm>
            </p:grpSpPr>
            <p:cxnSp>
              <p:nvCxnSpPr>
                <p:cNvPr id="771" name="直線接點 770"/>
                <p:cNvCxnSpPr/>
                <p:nvPr/>
              </p:nvCxnSpPr>
              <p:spPr>
                <a:xfrm>
                  <a:off x="3913211" y="1848576"/>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2" name="直線接點 771"/>
                <p:cNvCxnSpPr/>
                <p:nvPr/>
              </p:nvCxnSpPr>
              <p:spPr>
                <a:xfrm>
                  <a:off x="3875118" y="2746823"/>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73" name="群組 772"/>
                <p:cNvGrpSpPr/>
                <p:nvPr/>
              </p:nvGrpSpPr>
              <p:grpSpPr>
                <a:xfrm rot="16349342">
                  <a:off x="3814921" y="2294661"/>
                  <a:ext cx="148561" cy="785544"/>
                  <a:chOff x="5892234" y="2132856"/>
                  <a:chExt cx="239852" cy="286716"/>
                </a:xfrm>
              </p:grpSpPr>
              <p:cxnSp>
                <p:nvCxnSpPr>
                  <p:cNvPr id="781" name="直線接點 780"/>
                  <p:cNvCxnSpPr/>
                  <p:nvPr/>
                </p:nvCxnSpPr>
                <p:spPr>
                  <a:xfrm flipV="1">
                    <a:off x="5892234" y="2132856"/>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2" name="直線接點 781"/>
                  <p:cNvCxnSpPr/>
                  <p:nvPr/>
                </p:nvCxnSpPr>
                <p:spPr>
                  <a:xfrm flipV="1">
                    <a:off x="6032686" y="2132858"/>
                    <a:ext cx="99400" cy="2867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3" name="直線接點 782"/>
                  <p:cNvCxnSpPr/>
                  <p:nvPr/>
                </p:nvCxnSpPr>
                <p:spPr>
                  <a:xfrm flipH="1" flipV="1">
                    <a:off x="5940152" y="2132857"/>
                    <a:ext cx="92534" cy="28671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74" name="群組 773"/>
                <p:cNvGrpSpPr/>
                <p:nvPr/>
              </p:nvGrpSpPr>
              <p:grpSpPr>
                <a:xfrm rot="16349342">
                  <a:off x="3873520" y="1943216"/>
                  <a:ext cx="86994" cy="785532"/>
                  <a:chOff x="5940152" y="2132858"/>
                  <a:chExt cx="140452" cy="286712"/>
                </a:xfrm>
              </p:grpSpPr>
              <p:cxnSp>
                <p:nvCxnSpPr>
                  <p:cNvPr id="779" name="直線接點 778"/>
                  <p:cNvCxnSpPr/>
                  <p:nvPr/>
                </p:nvCxnSpPr>
                <p:spPr>
                  <a:xfrm flipV="1">
                    <a:off x="6032686" y="2275555"/>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0" name="直線接點 779"/>
                  <p:cNvCxnSpPr/>
                  <p:nvPr/>
                </p:nvCxnSpPr>
                <p:spPr>
                  <a:xfrm flipH="1" flipV="1">
                    <a:off x="5940152" y="2132858"/>
                    <a:ext cx="92534" cy="2867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75" name="直線接點 774"/>
                <p:cNvCxnSpPr/>
                <p:nvPr/>
              </p:nvCxnSpPr>
              <p:spPr>
                <a:xfrm rot="16349342" flipV="1">
                  <a:off x="3876376" y="2132474"/>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6" name="直線接點 775"/>
                <p:cNvCxnSpPr/>
                <p:nvPr/>
              </p:nvCxnSpPr>
              <p:spPr>
                <a:xfrm rot="16349342" flipH="1" flipV="1">
                  <a:off x="3872584" y="2191861"/>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7" name="直線接點 776"/>
                <p:cNvCxnSpPr/>
                <p:nvPr/>
              </p:nvCxnSpPr>
              <p:spPr>
                <a:xfrm rot="16349342" flipV="1">
                  <a:off x="3882428" y="2017492"/>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8" name="直線接點 777"/>
                <p:cNvCxnSpPr/>
                <p:nvPr/>
              </p:nvCxnSpPr>
              <p:spPr>
                <a:xfrm rot="16349342" flipH="1" flipV="1">
                  <a:off x="3878635" y="2076878"/>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cxnSp>
          <p:nvCxnSpPr>
            <p:cNvPr id="767" name="直線接點 766"/>
            <p:cNvCxnSpPr/>
            <p:nvPr/>
          </p:nvCxnSpPr>
          <p:spPr>
            <a:xfrm flipV="1">
              <a:off x="559733" y="2713412"/>
              <a:ext cx="1757161" cy="1157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8" name="直線接點 767"/>
            <p:cNvCxnSpPr/>
            <p:nvPr/>
          </p:nvCxnSpPr>
          <p:spPr>
            <a:xfrm flipV="1">
              <a:off x="560460" y="3754536"/>
              <a:ext cx="1770821" cy="67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84" name="文字方塊 783"/>
              <p:cNvSpPr txBox="1"/>
              <p:nvPr/>
            </p:nvSpPr>
            <p:spPr>
              <a:xfrm>
                <a:off x="2802633" y="5772746"/>
                <a:ext cx="2585136" cy="923330"/>
              </a:xfrm>
              <a:prstGeom prst="rect">
                <a:avLst/>
              </a:prstGeom>
              <a:noFill/>
            </p:spPr>
            <p:txBody>
              <a:bodyPr wrap="square" rtlCol="0">
                <a:spAutoFit/>
              </a:bodyPr>
              <a:lstStyle/>
              <a:p>
                <a:pPr lvl="1"/>
                <a:r>
                  <a:rPr lang="en-US" altLang="zh-TW" dirty="0" smtClean="0"/>
                  <a:t>Connect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𝑛𝑢𝑚</m:t>
                        </m:r>
                      </m:e>
                      <m:sub>
                        <m:r>
                          <a:rPr lang="en-US" altLang="zh-TW" b="0" i="1" smtClean="0">
                            <a:latin typeface="Cambria Math" panose="02040503050406030204" pitchFamily="18" charset="0"/>
                          </a:rPr>
                          <m:t>1</m:t>
                        </m:r>
                      </m:sub>
                    </m:sSub>
                  </m:oMath>
                </a14:m>
                <a:r>
                  <a:rPr lang="en-US" altLang="zh-TW" dirty="0"/>
                  <a:t> power switches with type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𝑠</m:t>
                        </m:r>
                      </m:e>
                      <m:sub>
                        <m:r>
                          <a:rPr lang="en-US" altLang="zh-TW" b="0" i="1" smtClean="0">
                            <a:latin typeface="Cambria Math" panose="02040503050406030204" pitchFamily="18" charset="0"/>
                          </a:rPr>
                          <m:t>1</m:t>
                        </m:r>
                      </m:sub>
                    </m:sSub>
                  </m:oMath>
                </a14:m>
                <a:r>
                  <a:rPr lang="en-US" altLang="zh-TW" dirty="0"/>
                  <a:t> by parallel.</a:t>
                </a:r>
              </a:p>
            </p:txBody>
          </p:sp>
        </mc:Choice>
        <mc:Fallback xmlns="">
          <p:sp>
            <p:nvSpPr>
              <p:cNvPr id="784" name="文字方塊 783"/>
              <p:cNvSpPr txBox="1">
                <a:spLocks noRot="1" noChangeAspect="1" noMove="1" noResize="1" noEditPoints="1" noAdjustHandles="1" noChangeArrowheads="1" noChangeShapeType="1" noTextEdit="1"/>
              </p:cNvSpPr>
              <p:nvPr/>
            </p:nvSpPr>
            <p:spPr>
              <a:xfrm>
                <a:off x="2802633" y="5772746"/>
                <a:ext cx="2585136" cy="923330"/>
              </a:xfrm>
              <a:prstGeom prst="rect">
                <a:avLst/>
              </a:prstGeom>
              <a:blipFill rotWithShape="0">
                <a:blip r:embed="rId14"/>
                <a:stretch>
                  <a:fillRect t="-3974" r="-2594" b="-9934"/>
                </a:stretch>
              </a:blipFill>
            </p:spPr>
            <p:txBody>
              <a:bodyPr/>
              <a:lstStyle/>
              <a:p>
                <a:r>
                  <a:rPr lang="zh-TW" altLang="en-US">
                    <a:noFill/>
                  </a:rPr>
                  <a:t> </a:t>
                </a:r>
              </a:p>
            </p:txBody>
          </p:sp>
        </mc:Fallback>
      </mc:AlternateContent>
      <p:grpSp>
        <p:nvGrpSpPr>
          <p:cNvPr id="785" name="群組 784"/>
          <p:cNvGrpSpPr/>
          <p:nvPr/>
        </p:nvGrpSpPr>
        <p:grpSpPr>
          <a:xfrm>
            <a:off x="2468606" y="4700179"/>
            <a:ext cx="1448672" cy="1468444"/>
            <a:chOff x="1723907" y="4896496"/>
            <a:chExt cx="1448672" cy="1468444"/>
          </a:xfrm>
        </p:grpSpPr>
        <mc:AlternateContent xmlns:mc="http://schemas.openxmlformats.org/markup-compatibility/2006" xmlns:a14="http://schemas.microsoft.com/office/drawing/2010/main">
          <mc:Choice Requires="a14">
            <p:sp>
              <p:nvSpPr>
                <p:cNvPr id="786" name="文字方塊 785"/>
                <p:cNvSpPr txBox="1"/>
                <p:nvPr/>
              </p:nvSpPr>
              <p:spPr>
                <a:xfrm>
                  <a:off x="1723907" y="5220065"/>
                  <a:ext cx="353291" cy="323165"/>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500" i="1" smtClean="0">
                                <a:latin typeface="Cambria Math" panose="02040503050406030204" pitchFamily="18" charset="0"/>
                              </a:rPr>
                            </m:ctrlPr>
                          </m:sSubPr>
                          <m:e>
                            <m:r>
                              <a:rPr lang="en-US" altLang="zh-TW" sz="1500" b="0" i="1" smtClean="0">
                                <a:latin typeface="Cambria Math" panose="02040503050406030204" pitchFamily="18" charset="0"/>
                              </a:rPr>
                              <m:t>𝑟</m:t>
                            </m:r>
                          </m:e>
                          <m:sub>
                            <m:r>
                              <a:rPr lang="en-US" altLang="zh-TW" sz="1500" b="0" i="1" smtClean="0">
                                <a:latin typeface="Cambria Math"/>
                              </a:rPr>
                              <m:t>2</m:t>
                            </m:r>
                          </m:sub>
                        </m:sSub>
                      </m:oMath>
                    </m:oMathPara>
                  </a14:m>
                  <a:endParaRPr lang="zh-TW" altLang="en-US" sz="1500" dirty="0"/>
                </a:p>
              </p:txBody>
            </p:sp>
          </mc:Choice>
          <mc:Fallback xmlns="">
            <p:sp>
              <p:nvSpPr>
                <p:cNvPr id="273" name="文字方塊 272"/>
                <p:cNvSpPr txBox="1">
                  <a:spLocks noRot="1" noChangeAspect="1" noMove="1" noResize="1" noEditPoints="1" noAdjustHandles="1" noChangeArrowheads="1" noChangeShapeType="1" noTextEdit="1"/>
                </p:cNvSpPr>
                <p:nvPr/>
              </p:nvSpPr>
              <p:spPr>
                <a:xfrm>
                  <a:off x="1723907" y="5220065"/>
                  <a:ext cx="353291" cy="323165"/>
                </a:xfrm>
                <a:prstGeom prst="rect">
                  <a:avLst/>
                </a:prstGeom>
                <a:blipFill rotWithShape="1">
                  <a:blip r:embed="rId15"/>
                  <a:stretch>
                    <a:fillRect/>
                  </a:stretch>
                </a:blipFill>
                <a:ln>
                  <a:noFill/>
                </a:ln>
              </p:spPr>
              <p:txBody>
                <a:bodyPr/>
                <a:lstStyle/>
                <a:p>
                  <a:r>
                    <a:rPr lang="zh-TW" altLang="en-US">
                      <a:noFill/>
                    </a:rPr>
                    <a:t> </a:t>
                  </a:r>
                </a:p>
              </p:txBody>
            </p:sp>
          </mc:Fallback>
        </mc:AlternateContent>
        <p:grpSp>
          <p:nvGrpSpPr>
            <p:cNvPr id="787" name="群組 786"/>
            <p:cNvGrpSpPr/>
            <p:nvPr/>
          </p:nvGrpSpPr>
          <p:grpSpPr>
            <a:xfrm>
              <a:off x="1995897" y="4896496"/>
              <a:ext cx="1176682" cy="1029741"/>
              <a:chOff x="1995897" y="4896496"/>
              <a:chExt cx="1176682" cy="1029741"/>
            </a:xfrm>
          </p:grpSpPr>
          <p:grpSp>
            <p:nvGrpSpPr>
              <p:cNvPr id="790" name="群組 789"/>
              <p:cNvGrpSpPr/>
              <p:nvPr/>
            </p:nvGrpSpPr>
            <p:grpSpPr>
              <a:xfrm>
                <a:off x="1995897" y="4898340"/>
                <a:ext cx="184035" cy="1026944"/>
                <a:chOff x="3496430" y="1848576"/>
                <a:chExt cx="813353" cy="1342118"/>
              </a:xfrm>
            </p:grpSpPr>
            <p:cxnSp>
              <p:nvCxnSpPr>
                <p:cNvPr id="834" name="直線接點 833"/>
                <p:cNvCxnSpPr/>
                <p:nvPr/>
              </p:nvCxnSpPr>
              <p:spPr>
                <a:xfrm>
                  <a:off x="3913211" y="1848576"/>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5" name="直線接點 834"/>
                <p:cNvCxnSpPr/>
                <p:nvPr/>
              </p:nvCxnSpPr>
              <p:spPr>
                <a:xfrm>
                  <a:off x="3875118" y="2746823"/>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36" name="群組 835"/>
                <p:cNvGrpSpPr/>
                <p:nvPr/>
              </p:nvGrpSpPr>
              <p:grpSpPr>
                <a:xfrm rot="16349342">
                  <a:off x="3814921" y="2294661"/>
                  <a:ext cx="148561" cy="785544"/>
                  <a:chOff x="5892234" y="2132856"/>
                  <a:chExt cx="239852" cy="286716"/>
                </a:xfrm>
              </p:grpSpPr>
              <p:cxnSp>
                <p:nvCxnSpPr>
                  <p:cNvPr id="844" name="直線接點 843"/>
                  <p:cNvCxnSpPr/>
                  <p:nvPr/>
                </p:nvCxnSpPr>
                <p:spPr>
                  <a:xfrm flipV="1">
                    <a:off x="5892234" y="2132856"/>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5" name="直線接點 844"/>
                  <p:cNvCxnSpPr/>
                  <p:nvPr/>
                </p:nvCxnSpPr>
                <p:spPr>
                  <a:xfrm flipV="1">
                    <a:off x="6032686" y="2132858"/>
                    <a:ext cx="99400" cy="2867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6" name="直線接點 845"/>
                  <p:cNvCxnSpPr/>
                  <p:nvPr/>
                </p:nvCxnSpPr>
                <p:spPr>
                  <a:xfrm flipH="1" flipV="1">
                    <a:off x="5940152" y="2132857"/>
                    <a:ext cx="92534" cy="28671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837" name="群組 836"/>
                <p:cNvGrpSpPr/>
                <p:nvPr/>
              </p:nvGrpSpPr>
              <p:grpSpPr>
                <a:xfrm rot="16349342">
                  <a:off x="3873520" y="1943216"/>
                  <a:ext cx="86994" cy="785532"/>
                  <a:chOff x="5940152" y="2132858"/>
                  <a:chExt cx="140452" cy="286712"/>
                </a:xfrm>
              </p:grpSpPr>
              <p:cxnSp>
                <p:nvCxnSpPr>
                  <p:cNvPr id="842" name="直線接點 841"/>
                  <p:cNvCxnSpPr/>
                  <p:nvPr/>
                </p:nvCxnSpPr>
                <p:spPr>
                  <a:xfrm flipV="1">
                    <a:off x="6032686" y="2275555"/>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3" name="直線接點 842"/>
                  <p:cNvCxnSpPr/>
                  <p:nvPr/>
                </p:nvCxnSpPr>
                <p:spPr>
                  <a:xfrm flipH="1" flipV="1">
                    <a:off x="5940152" y="2132858"/>
                    <a:ext cx="92534" cy="2867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838" name="直線接點 837"/>
                <p:cNvCxnSpPr/>
                <p:nvPr/>
              </p:nvCxnSpPr>
              <p:spPr>
                <a:xfrm rot="16349342" flipV="1">
                  <a:off x="3876376" y="2132474"/>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9" name="直線接點 838"/>
                <p:cNvCxnSpPr/>
                <p:nvPr/>
              </p:nvCxnSpPr>
              <p:spPr>
                <a:xfrm rot="16349342" flipH="1" flipV="1">
                  <a:off x="3872584" y="2191861"/>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0" name="直線接點 839"/>
                <p:cNvCxnSpPr/>
                <p:nvPr/>
              </p:nvCxnSpPr>
              <p:spPr>
                <a:xfrm rot="16349342" flipV="1">
                  <a:off x="3882428" y="2017492"/>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1" name="直線接點 840"/>
                <p:cNvCxnSpPr/>
                <p:nvPr/>
              </p:nvCxnSpPr>
              <p:spPr>
                <a:xfrm rot="16349342" flipH="1" flipV="1">
                  <a:off x="3878635" y="2076878"/>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91" name="群組 790"/>
              <p:cNvGrpSpPr/>
              <p:nvPr/>
            </p:nvGrpSpPr>
            <p:grpSpPr>
              <a:xfrm>
                <a:off x="2256942" y="4898340"/>
                <a:ext cx="184035" cy="1026944"/>
                <a:chOff x="3496430" y="1848576"/>
                <a:chExt cx="813353" cy="1342118"/>
              </a:xfrm>
            </p:grpSpPr>
            <p:cxnSp>
              <p:nvCxnSpPr>
                <p:cNvPr id="821" name="直線接點 820"/>
                <p:cNvCxnSpPr/>
                <p:nvPr/>
              </p:nvCxnSpPr>
              <p:spPr>
                <a:xfrm>
                  <a:off x="3913211" y="1848576"/>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2" name="直線接點 821"/>
                <p:cNvCxnSpPr/>
                <p:nvPr/>
              </p:nvCxnSpPr>
              <p:spPr>
                <a:xfrm>
                  <a:off x="3875118" y="2746823"/>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23" name="群組 822"/>
                <p:cNvGrpSpPr/>
                <p:nvPr/>
              </p:nvGrpSpPr>
              <p:grpSpPr>
                <a:xfrm rot="16349342">
                  <a:off x="3814921" y="2294661"/>
                  <a:ext cx="148561" cy="785544"/>
                  <a:chOff x="5892234" y="2132856"/>
                  <a:chExt cx="239852" cy="286716"/>
                </a:xfrm>
              </p:grpSpPr>
              <p:cxnSp>
                <p:nvCxnSpPr>
                  <p:cNvPr id="831" name="直線接點 830"/>
                  <p:cNvCxnSpPr/>
                  <p:nvPr/>
                </p:nvCxnSpPr>
                <p:spPr>
                  <a:xfrm flipV="1">
                    <a:off x="5892234" y="2132856"/>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2" name="直線接點 831"/>
                  <p:cNvCxnSpPr/>
                  <p:nvPr/>
                </p:nvCxnSpPr>
                <p:spPr>
                  <a:xfrm flipV="1">
                    <a:off x="6032686" y="2132858"/>
                    <a:ext cx="99400" cy="2867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3" name="直線接點 832"/>
                  <p:cNvCxnSpPr/>
                  <p:nvPr/>
                </p:nvCxnSpPr>
                <p:spPr>
                  <a:xfrm flipH="1" flipV="1">
                    <a:off x="5940152" y="2132857"/>
                    <a:ext cx="92534" cy="28671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824" name="群組 823"/>
                <p:cNvGrpSpPr/>
                <p:nvPr/>
              </p:nvGrpSpPr>
              <p:grpSpPr>
                <a:xfrm rot="16349342">
                  <a:off x="3873520" y="1943216"/>
                  <a:ext cx="86994" cy="785532"/>
                  <a:chOff x="5940152" y="2132858"/>
                  <a:chExt cx="140452" cy="286712"/>
                </a:xfrm>
              </p:grpSpPr>
              <p:cxnSp>
                <p:nvCxnSpPr>
                  <p:cNvPr id="829" name="直線接點 828"/>
                  <p:cNvCxnSpPr/>
                  <p:nvPr/>
                </p:nvCxnSpPr>
                <p:spPr>
                  <a:xfrm flipV="1">
                    <a:off x="6032686" y="2275555"/>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0" name="直線接點 829"/>
                  <p:cNvCxnSpPr/>
                  <p:nvPr/>
                </p:nvCxnSpPr>
                <p:spPr>
                  <a:xfrm flipH="1" flipV="1">
                    <a:off x="5940152" y="2132858"/>
                    <a:ext cx="92534" cy="2867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825" name="直線接點 824"/>
                <p:cNvCxnSpPr/>
                <p:nvPr/>
              </p:nvCxnSpPr>
              <p:spPr>
                <a:xfrm rot="16349342" flipV="1">
                  <a:off x="3876376" y="2132474"/>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6" name="直線接點 825"/>
                <p:cNvCxnSpPr/>
                <p:nvPr/>
              </p:nvCxnSpPr>
              <p:spPr>
                <a:xfrm rot="16349342" flipH="1" flipV="1">
                  <a:off x="3872584" y="2191861"/>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7" name="直線接點 826"/>
                <p:cNvCxnSpPr/>
                <p:nvPr/>
              </p:nvCxnSpPr>
              <p:spPr>
                <a:xfrm rot="16349342" flipV="1">
                  <a:off x="3882428" y="2017492"/>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8" name="直線接點 827"/>
                <p:cNvCxnSpPr/>
                <p:nvPr/>
              </p:nvCxnSpPr>
              <p:spPr>
                <a:xfrm rot="16349342" flipH="1" flipV="1">
                  <a:off x="3878635" y="2076878"/>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92" name="群組 791"/>
              <p:cNvGrpSpPr/>
              <p:nvPr/>
            </p:nvGrpSpPr>
            <p:grpSpPr>
              <a:xfrm>
                <a:off x="2988544" y="4899293"/>
                <a:ext cx="184035" cy="1026944"/>
                <a:chOff x="3496430" y="1848576"/>
                <a:chExt cx="813353" cy="1342118"/>
              </a:xfrm>
            </p:grpSpPr>
            <p:cxnSp>
              <p:nvCxnSpPr>
                <p:cNvPr id="808" name="直線接點 807"/>
                <p:cNvCxnSpPr/>
                <p:nvPr/>
              </p:nvCxnSpPr>
              <p:spPr>
                <a:xfrm>
                  <a:off x="3913211" y="1848576"/>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9" name="直線接點 808"/>
                <p:cNvCxnSpPr/>
                <p:nvPr/>
              </p:nvCxnSpPr>
              <p:spPr>
                <a:xfrm>
                  <a:off x="3875118" y="2746823"/>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10" name="群組 809"/>
                <p:cNvGrpSpPr/>
                <p:nvPr/>
              </p:nvGrpSpPr>
              <p:grpSpPr>
                <a:xfrm rot="16349342">
                  <a:off x="3814921" y="2294661"/>
                  <a:ext cx="148561" cy="785544"/>
                  <a:chOff x="5892234" y="2132856"/>
                  <a:chExt cx="239852" cy="286716"/>
                </a:xfrm>
              </p:grpSpPr>
              <p:cxnSp>
                <p:nvCxnSpPr>
                  <p:cNvPr id="818" name="直線接點 817"/>
                  <p:cNvCxnSpPr/>
                  <p:nvPr/>
                </p:nvCxnSpPr>
                <p:spPr>
                  <a:xfrm flipV="1">
                    <a:off x="5892234" y="2132856"/>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9" name="直線接點 818"/>
                  <p:cNvCxnSpPr/>
                  <p:nvPr/>
                </p:nvCxnSpPr>
                <p:spPr>
                  <a:xfrm flipV="1">
                    <a:off x="6032686" y="2132858"/>
                    <a:ext cx="99400" cy="2867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0" name="直線接點 819"/>
                  <p:cNvCxnSpPr/>
                  <p:nvPr/>
                </p:nvCxnSpPr>
                <p:spPr>
                  <a:xfrm flipH="1" flipV="1">
                    <a:off x="5940152" y="2132857"/>
                    <a:ext cx="92534" cy="28671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811" name="群組 810"/>
                <p:cNvGrpSpPr/>
                <p:nvPr/>
              </p:nvGrpSpPr>
              <p:grpSpPr>
                <a:xfrm rot="16349342">
                  <a:off x="3873520" y="1943216"/>
                  <a:ext cx="86994" cy="785532"/>
                  <a:chOff x="5940152" y="2132858"/>
                  <a:chExt cx="140452" cy="286712"/>
                </a:xfrm>
              </p:grpSpPr>
              <p:cxnSp>
                <p:nvCxnSpPr>
                  <p:cNvPr id="816" name="直線接點 815"/>
                  <p:cNvCxnSpPr/>
                  <p:nvPr/>
                </p:nvCxnSpPr>
                <p:spPr>
                  <a:xfrm flipV="1">
                    <a:off x="6032686" y="2275555"/>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7" name="直線接點 816"/>
                  <p:cNvCxnSpPr/>
                  <p:nvPr/>
                </p:nvCxnSpPr>
                <p:spPr>
                  <a:xfrm flipH="1" flipV="1">
                    <a:off x="5940152" y="2132858"/>
                    <a:ext cx="92534" cy="2867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812" name="直線接點 811"/>
                <p:cNvCxnSpPr/>
                <p:nvPr/>
              </p:nvCxnSpPr>
              <p:spPr>
                <a:xfrm rot="16349342" flipV="1">
                  <a:off x="3876376" y="2132474"/>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3" name="直線接點 812"/>
                <p:cNvCxnSpPr/>
                <p:nvPr/>
              </p:nvCxnSpPr>
              <p:spPr>
                <a:xfrm rot="16349342" flipH="1" flipV="1">
                  <a:off x="3872584" y="2191861"/>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4" name="直線接點 813"/>
                <p:cNvCxnSpPr/>
                <p:nvPr/>
              </p:nvCxnSpPr>
              <p:spPr>
                <a:xfrm rot="16349342" flipV="1">
                  <a:off x="3882428" y="2017492"/>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5" name="直線接點 814"/>
                <p:cNvCxnSpPr/>
                <p:nvPr/>
              </p:nvCxnSpPr>
              <p:spPr>
                <a:xfrm rot="16349342" flipH="1" flipV="1">
                  <a:off x="3878635" y="2076878"/>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93" name="文字方塊 792"/>
                  <p:cNvSpPr txBox="1"/>
                  <p:nvPr/>
                </p:nvSpPr>
                <p:spPr>
                  <a:xfrm>
                    <a:off x="2654079" y="5208662"/>
                    <a:ext cx="36368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m:t>
                          </m:r>
                        </m:oMath>
                      </m:oMathPara>
                    </a14:m>
                    <a:endParaRPr lang="zh-TW" altLang="en-US" dirty="0"/>
                  </a:p>
                </p:txBody>
              </p:sp>
            </mc:Choice>
            <mc:Fallback xmlns="">
              <p:sp>
                <p:nvSpPr>
                  <p:cNvPr id="280" name="文字方塊 279"/>
                  <p:cNvSpPr txBox="1">
                    <a:spLocks noRot="1" noChangeAspect="1" noMove="1" noResize="1" noEditPoints="1" noAdjustHandles="1" noChangeArrowheads="1" noChangeShapeType="1" noTextEdit="1"/>
                  </p:cNvSpPr>
                  <p:nvPr/>
                </p:nvSpPr>
                <p:spPr>
                  <a:xfrm>
                    <a:off x="2654079" y="5208662"/>
                    <a:ext cx="363682" cy="369332"/>
                  </a:xfrm>
                  <a:prstGeom prst="rect">
                    <a:avLst/>
                  </a:prstGeom>
                  <a:blipFill rotWithShape="1">
                    <a:blip r:embed="rId16"/>
                    <a:stretch>
                      <a:fillRect/>
                    </a:stretch>
                  </a:blipFill>
                  <a:ln>
                    <a:noFill/>
                  </a:ln>
                </p:spPr>
                <p:txBody>
                  <a:bodyPr/>
                  <a:lstStyle/>
                  <a:p>
                    <a:r>
                      <a:rPr lang="zh-TW" altLang="en-US">
                        <a:noFill/>
                      </a:rPr>
                      <a:t> </a:t>
                    </a:r>
                  </a:p>
                </p:txBody>
              </p:sp>
            </mc:Fallback>
          </mc:AlternateContent>
          <p:grpSp>
            <p:nvGrpSpPr>
              <p:cNvPr id="794" name="群組 793"/>
              <p:cNvGrpSpPr/>
              <p:nvPr/>
            </p:nvGrpSpPr>
            <p:grpSpPr>
              <a:xfrm>
                <a:off x="2519403" y="4896496"/>
                <a:ext cx="184035" cy="1026944"/>
                <a:chOff x="3496430" y="1848576"/>
                <a:chExt cx="813353" cy="1342118"/>
              </a:xfrm>
            </p:grpSpPr>
            <p:cxnSp>
              <p:nvCxnSpPr>
                <p:cNvPr id="795" name="直線接點 794"/>
                <p:cNvCxnSpPr/>
                <p:nvPr/>
              </p:nvCxnSpPr>
              <p:spPr>
                <a:xfrm>
                  <a:off x="3913211" y="1848576"/>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6" name="直線接點 795"/>
                <p:cNvCxnSpPr/>
                <p:nvPr/>
              </p:nvCxnSpPr>
              <p:spPr>
                <a:xfrm>
                  <a:off x="3875118" y="2746823"/>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97" name="群組 796"/>
                <p:cNvGrpSpPr/>
                <p:nvPr/>
              </p:nvGrpSpPr>
              <p:grpSpPr>
                <a:xfrm rot="16349342">
                  <a:off x="3814921" y="2294661"/>
                  <a:ext cx="148561" cy="785544"/>
                  <a:chOff x="5892234" y="2132856"/>
                  <a:chExt cx="239852" cy="286716"/>
                </a:xfrm>
              </p:grpSpPr>
              <p:cxnSp>
                <p:nvCxnSpPr>
                  <p:cNvPr id="805" name="直線接點 804"/>
                  <p:cNvCxnSpPr/>
                  <p:nvPr/>
                </p:nvCxnSpPr>
                <p:spPr>
                  <a:xfrm flipV="1">
                    <a:off x="5892234" y="2132856"/>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6" name="直線接點 805"/>
                  <p:cNvCxnSpPr/>
                  <p:nvPr/>
                </p:nvCxnSpPr>
                <p:spPr>
                  <a:xfrm flipV="1">
                    <a:off x="6032686" y="2132858"/>
                    <a:ext cx="99400" cy="2867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7" name="直線接點 806"/>
                  <p:cNvCxnSpPr/>
                  <p:nvPr/>
                </p:nvCxnSpPr>
                <p:spPr>
                  <a:xfrm flipH="1" flipV="1">
                    <a:off x="5940152" y="2132857"/>
                    <a:ext cx="92534" cy="28671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98" name="群組 797"/>
                <p:cNvGrpSpPr/>
                <p:nvPr/>
              </p:nvGrpSpPr>
              <p:grpSpPr>
                <a:xfrm rot="16349342">
                  <a:off x="3873520" y="1943216"/>
                  <a:ext cx="86994" cy="785532"/>
                  <a:chOff x="5940152" y="2132858"/>
                  <a:chExt cx="140452" cy="286712"/>
                </a:xfrm>
              </p:grpSpPr>
              <p:cxnSp>
                <p:nvCxnSpPr>
                  <p:cNvPr id="803" name="直線接點 802"/>
                  <p:cNvCxnSpPr/>
                  <p:nvPr/>
                </p:nvCxnSpPr>
                <p:spPr>
                  <a:xfrm flipV="1">
                    <a:off x="6032686" y="2275555"/>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4" name="直線接點 803"/>
                  <p:cNvCxnSpPr/>
                  <p:nvPr/>
                </p:nvCxnSpPr>
                <p:spPr>
                  <a:xfrm flipH="1" flipV="1">
                    <a:off x="5940152" y="2132858"/>
                    <a:ext cx="92534" cy="2867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99" name="直線接點 798"/>
                <p:cNvCxnSpPr/>
                <p:nvPr/>
              </p:nvCxnSpPr>
              <p:spPr>
                <a:xfrm rot="16349342" flipV="1">
                  <a:off x="3876376" y="2132474"/>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0" name="直線接點 799"/>
                <p:cNvCxnSpPr/>
                <p:nvPr/>
              </p:nvCxnSpPr>
              <p:spPr>
                <a:xfrm rot="16349342" flipH="1" flipV="1">
                  <a:off x="3872584" y="2191861"/>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1" name="直線接點 800"/>
                <p:cNvCxnSpPr/>
                <p:nvPr/>
              </p:nvCxnSpPr>
              <p:spPr>
                <a:xfrm rot="16349342" flipV="1">
                  <a:off x="3882428" y="2017492"/>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2" name="直線接點 801"/>
                <p:cNvCxnSpPr/>
                <p:nvPr/>
              </p:nvCxnSpPr>
              <p:spPr>
                <a:xfrm rot="16349342" flipH="1" flipV="1">
                  <a:off x="3878635" y="2076878"/>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788" name="右大括弧 787"/>
            <p:cNvSpPr/>
            <p:nvPr/>
          </p:nvSpPr>
          <p:spPr>
            <a:xfrm rot="5400000">
              <a:off x="2511445" y="5557272"/>
              <a:ext cx="144018" cy="985771"/>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789" name="文字方塊 788"/>
                <p:cNvSpPr txBox="1"/>
                <p:nvPr/>
              </p:nvSpPr>
              <p:spPr>
                <a:xfrm>
                  <a:off x="2275478" y="6057163"/>
                  <a:ext cx="663387" cy="307777"/>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i="1">
                                <a:latin typeface="Cambria Math" panose="02040503050406030204" pitchFamily="18" charset="0"/>
                              </a:rPr>
                              <m:t>𝑛𝑢𝑚</m:t>
                            </m:r>
                          </m:e>
                          <m:sub>
                            <m:r>
                              <a:rPr lang="en-US" altLang="zh-TW" sz="1400" b="0" i="1" smtClean="0">
                                <a:latin typeface="Cambria Math"/>
                              </a:rPr>
                              <m:t>2</m:t>
                            </m:r>
                          </m:sub>
                        </m:sSub>
                      </m:oMath>
                    </m:oMathPara>
                  </a14:m>
                  <a:endParaRPr lang="zh-TW" altLang="en-US" sz="1400" dirty="0"/>
                </a:p>
              </p:txBody>
            </p:sp>
          </mc:Choice>
          <mc:Fallback xmlns="">
            <p:sp>
              <p:nvSpPr>
                <p:cNvPr id="276" name="文字方塊 275"/>
                <p:cNvSpPr txBox="1">
                  <a:spLocks noRot="1" noChangeAspect="1" noMove="1" noResize="1" noEditPoints="1" noAdjustHandles="1" noChangeArrowheads="1" noChangeShapeType="1" noTextEdit="1"/>
                </p:cNvSpPr>
                <p:nvPr/>
              </p:nvSpPr>
              <p:spPr>
                <a:xfrm>
                  <a:off x="2275478" y="6057163"/>
                  <a:ext cx="663387" cy="307777"/>
                </a:xfrm>
                <a:prstGeom prst="rect">
                  <a:avLst/>
                </a:prstGeom>
                <a:blipFill rotWithShape="1">
                  <a:blip r:embed="rId17"/>
                  <a:stretch>
                    <a:fillRect/>
                  </a:stretch>
                </a:blipFill>
                <a:ln>
                  <a:noFill/>
                </a:ln>
              </p:spPr>
              <p:txBody>
                <a:bodyPr/>
                <a:lstStyle/>
                <a:p>
                  <a:r>
                    <a:rPr lang="zh-TW" altLang="en-US">
                      <a:noFill/>
                    </a:rPr>
                    <a:t> </a:t>
                  </a:r>
                </a:p>
              </p:txBody>
            </p:sp>
          </mc:Fallback>
        </mc:AlternateContent>
      </p:grpSp>
      <p:grpSp>
        <p:nvGrpSpPr>
          <p:cNvPr id="847" name="群組 846"/>
          <p:cNvGrpSpPr/>
          <p:nvPr/>
        </p:nvGrpSpPr>
        <p:grpSpPr>
          <a:xfrm>
            <a:off x="2301411" y="4714573"/>
            <a:ext cx="2957467" cy="1026944"/>
            <a:chOff x="1677106" y="4920459"/>
            <a:chExt cx="2957467" cy="1026944"/>
          </a:xfrm>
        </p:grpSpPr>
        <p:grpSp>
          <p:nvGrpSpPr>
            <p:cNvPr id="848" name="群組 847"/>
            <p:cNvGrpSpPr/>
            <p:nvPr/>
          </p:nvGrpSpPr>
          <p:grpSpPr>
            <a:xfrm>
              <a:off x="4139952" y="4920459"/>
              <a:ext cx="494621" cy="1026944"/>
              <a:chOff x="3439382" y="4920459"/>
              <a:chExt cx="494621" cy="1026944"/>
            </a:xfrm>
          </p:grpSpPr>
          <mc:AlternateContent xmlns:mc="http://schemas.openxmlformats.org/markup-compatibility/2006" xmlns:a14="http://schemas.microsoft.com/office/drawing/2010/main">
            <mc:Choice Requires="a14">
              <p:sp>
                <p:nvSpPr>
                  <p:cNvPr id="852" name="文字方塊 851"/>
                  <p:cNvSpPr txBox="1"/>
                  <p:nvPr/>
                </p:nvSpPr>
                <p:spPr>
                  <a:xfrm>
                    <a:off x="3439382" y="5255941"/>
                    <a:ext cx="353291" cy="323165"/>
                  </a:xfrm>
                  <a:prstGeom prst="rect">
                    <a:avLst/>
                  </a:prstGeom>
                  <a:noFill/>
                </p:spPr>
                <p:txBody>
                  <a:bodyPr wrap="square" rtlCol="0">
                    <a:spAutoFit/>
                  </a:bodyPr>
                  <a:lstStyle/>
                  <a:p>
                    <a14:m>
                      <m:oMath xmlns:m="http://schemas.openxmlformats.org/officeDocument/2006/math">
                        <m:sSub>
                          <m:sSubPr>
                            <m:ctrlPr>
                              <a:rPr lang="en-US" altLang="zh-TW" sz="1500" i="1" smtClean="0">
                                <a:solidFill>
                                  <a:srgbClr val="002060"/>
                                </a:solidFill>
                                <a:latin typeface="Cambria Math" panose="02040503050406030204" pitchFamily="18" charset="0"/>
                              </a:rPr>
                            </m:ctrlPr>
                          </m:sSubPr>
                          <m:e>
                            <m:r>
                              <a:rPr lang="en-US" altLang="zh-TW" sz="1500" b="0" i="1" smtClean="0">
                                <a:solidFill>
                                  <a:srgbClr val="002060"/>
                                </a:solidFill>
                                <a:latin typeface="Cambria Math" panose="02040503050406030204" pitchFamily="18" charset="0"/>
                              </a:rPr>
                              <m:t>𝑟</m:t>
                            </m:r>
                          </m:e>
                          <m:sub>
                            <m:r>
                              <a:rPr lang="en-US" altLang="zh-TW" sz="1500" b="0" i="1" smtClean="0">
                                <a:solidFill>
                                  <a:srgbClr val="002060"/>
                                </a:solidFill>
                                <a:latin typeface="Cambria Math"/>
                              </a:rPr>
                              <m:t>2</m:t>
                            </m:r>
                          </m:sub>
                        </m:sSub>
                      </m:oMath>
                    </a14:m>
                    <a:r>
                      <a:rPr lang="en-US" altLang="zh-TW" sz="1500" dirty="0" smtClean="0">
                        <a:solidFill>
                          <a:srgbClr val="002060"/>
                        </a:solidFill>
                      </a:rPr>
                      <a:t>’</a:t>
                    </a:r>
                    <a:endParaRPr lang="zh-TW" altLang="en-US" sz="1500" dirty="0">
                      <a:solidFill>
                        <a:srgbClr val="002060"/>
                      </a:solidFill>
                    </a:endParaRPr>
                  </a:p>
                </p:txBody>
              </p:sp>
            </mc:Choice>
            <mc:Fallback xmlns="">
              <p:sp>
                <p:nvSpPr>
                  <p:cNvPr id="339" name="文字方塊 338"/>
                  <p:cNvSpPr txBox="1">
                    <a:spLocks noRot="1" noChangeAspect="1" noMove="1" noResize="1" noEditPoints="1" noAdjustHandles="1" noChangeArrowheads="1" noChangeShapeType="1" noTextEdit="1"/>
                  </p:cNvSpPr>
                  <p:nvPr/>
                </p:nvSpPr>
                <p:spPr>
                  <a:xfrm>
                    <a:off x="3439382" y="5255941"/>
                    <a:ext cx="353291" cy="323165"/>
                  </a:xfrm>
                  <a:prstGeom prst="rect">
                    <a:avLst/>
                  </a:prstGeom>
                  <a:blipFill rotWithShape="1">
                    <a:blip r:embed="rId18"/>
                    <a:stretch>
                      <a:fillRect t="-3774" r="-22414" b="-18868"/>
                    </a:stretch>
                  </a:blipFill>
                </p:spPr>
                <p:txBody>
                  <a:bodyPr/>
                  <a:lstStyle/>
                  <a:p>
                    <a:r>
                      <a:rPr lang="zh-TW" altLang="en-US">
                        <a:noFill/>
                      </a:rPr>
                      <a:t> </a:t>
                    </a:r>
                  </a:p>
                </p:txBody>
              </p:sp>
            </mc:Fallback>
          </mc:AlternateContent>
          <p:grpSp>
            <p:nvGrpSpPr>
              <p:cNvPr id="853" name="群組 852"/>
              <p:cNvGrpSpPr/>
              <p:nvPr/>
            </p:nvGrpSpPr>
            <p:grpSpPr>
              <a:xfrm>
                <a:off x="3749968" y="4920459"/>
                <a:ext cx="184035" cy="1026944"/>
                <a:chOff x="3496430" y="1848576"/>
                <a:chExt cx="813353" cy="1342118"/>
              </a:xfrm>
            </p:grpSpPr>
            <p:cxnSp>
              <p:nvCxnSpPr>
                <p:cNvPr id="854" name="直線接點 853"/>
                <p:cNvCxnSpPr/>
                <p:nvPr/>
              </p:nvCxnSpPr>
              <p:spPr>
                <a:xfrm>
                  <a:off x="3913211" y="1848576"/>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55" name="直線接點 854"/>
                <p:cNvCxnSpPr/>
                <p:nvPr/>
              </p:nvCxnSpPr>
              <p:spPr>
                <a:xfrm>
                  <a:off x="3875118" y="2746823"/>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56" name="群組 855"/>
                <p:cNvGrpSpPr/>
                <p:nvPr/>
              </p:nvGrpSpPr>
              <p:grpSpPr>
                <a:xfrm rot="16349342">
                  <a:off x="3814921" y="2294661"/>
                  <a:ext cx="148561" cy="785544"/>
                  <a:chOff x="5892234" y="2132856"/>
                  <a:chExt cx="239852" cy="286716"/>
                </a:xfrm>
              </p:grpSpPr>
              <p:cxnSp>
                <p:nvCxnSpPr>
                  <p:cNvPr id="864" name="直線接點 863"/>
                  <p:cNvCxnSpPr/>
                  <p:nvPr/>
                </p:nvCxnSpPr>
                <p:spPr>
                  <a:xfrm flipV="1">
                    <a:off x="5892234" y="2132856"/>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5" name="直線接點 864"/>
                  <p:cNvCxnSpPr/>
                  <p:nvPr/>
                </p:nvCxnSpPr>
                <p:spPr>
                  <a:xfrm flipV="1">
                    <a:off x="6032686" y="2132858"/>
                    <a:ext cx="99400" cy="2867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6" name="直線接點 865"/>
                  <p:cNvCxnSpPr/>
                  <p:nvPr/>
                </p:nvCxnSpPr>
                <p:spPr>
                  <a:xfrm flipH="1" flipV="1">
                    <a:off x="5940152" y="2132857"/>
                    <a:ext cx="92534" cy="28671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857" name="群組 856"/>
                <p:cNvGrpSpPr/>
                <p:nvPr/>
              </p:nvGrpSpPr>
              <p:grpSpPr>
                <a:xfrm rot="16349342">
                  <a:off x="3873520" y="1943216"/>
                  <a:ext cx="86994" cy="785532"/>
                  <a:chOff x="5940152" y="2132858"/>
                  <a:chExt cx="140452" cy="286712"/>
                </a:xfrm>
              </p:grpSpPr>
              <p:cxnSp>
                <p:nvCxnSpPr>
                  <p:cNvPr id="862" name="直線接點 861"/>
                  <p:cNvCxnSpPr/>
                  <p:nvPr/>
                </p:nvCxnSpPr>
                <p:spPr>
                  <a:xfrm flipV="1">
                    <a:off x="6032686" y="2275555"/>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3" name="直線接點 862"/>
                  <p:cNvCxnSpPr/>
                  <p:nvPr/>
                </p:nvCxnSpPr>
                <p:spPr>
                  <a:xfrm flipH="1" flipV="1">
                    <a:off x="5940152" y="2132858"/>
                    <a:ext cx="92534" cy="2867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858" name="直線接點 857"/>
                <p:cNvCxnSpPr/>
                <p:nvPr/>
              </p:nvCxnSpPr>
              <p:spPr>
                <a:xfrm rot="16349342" flipV="1">
                  <a:off x="3876376" y="2132474"/>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59" name="直線接點 858"/>
                <p:cNvCxnSpPr/>
                <p:nvPr/>
              </p:nvCxnSpPr>
              <p:spPr>
                <a:xfrm rot="16349342" flipH="1" flipV="1">
                  <a:off x="3872584" y="2191861"/>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0" name="直線接點 859"/>
                <p:cNvCxnSpPr/>
                <p:nvPr/>
              </p:nvCxnSpPr>
              <p:spPr>
                <a:xfrm rot="16349342" flipV="1">
                  <a:off x="3882428" y="2017492"/>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1" name="直線接點 860"/>
                <p:cNvCxnSpPr/>
                <p:nvPr/>
              </p:nvCxnSpPr>
              <p:spPr>
                <a:xfrm rot="16349342" flipH="1" flipV="1">
                  <a:off x="3878635" y="2076878"/>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849" name="群組 848"/>
            <p:cNvGrpSpPr/>
            <p:nvPr/>
          </p:nvGrpSpPr>
          <p:grpSpPr>
            <a:xfrm>
              <a:off x="1677106" y="5054379"/>
              <a:ext cx="2462846" cy="712900"/>
              <a:chOff x="1677106" y="5054379"/>
              <a:chExt cx="2462846" cy="712900"/>
            </a:xfrm>
          </p:grpSpPr>
          <p:sp>
            <p:nvSpPr>
              <p:cNvPr id="850" name="橢圓 849"/>
              <p:cNvSpPr/>
              <p:nvPr/>
            </p:nvSpPr>
            <p:spPr>
              <a:xfrm>
                <a:off x="1677106" y="5054379"/>
                <a:ext cx="1762276" cy="712900"/>
              </a:xfrm>
              <a:prstGeom prst="ellipse">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f</a:t>
                </a:r>
                <a:endParaRPr lang="zh-TW" altLang="en-US" dirty="0"/>
              </a:p>
            </p:txBody>
          </p:sp>
          <p:cxnSp>
            <p:nvCxnSpPr>
              <p:cNvPr id="851" name="直線單箭頭接點 850"/>
              <p:cNvCxnSpPr>
                <a:stCxn id="850" idx="6"/>
              </p:cNvCxnSpPr>
              <p:nvPr/>
            </p:nvCxnSpPr>
            <p:spPr>
              <a:xfrm flipV="1">
                <a:off x="3439382" y="5409860"/>
                <a:ext cx="700570" cy="969"/>
              </a:xfrm>
              <a:prstGeom prst="straightConnector1">
                <a:avLst/>
              </a:prstGeom>
              <a:ln w="1905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grpSp>
      </p:grpSp>
      <p:grpSp>
        <p:nvGrpSpPr>
          <p:cNvPr id="867" name="群組 866"/>
          <p:cNvGrpSpPr/>
          <p:nvPr/>
        </p:nvGrpSpPr>
        <p:grpSpPr>
          <a:xfrm>
            <a:off x="2603286" y="4705614"/>
            <a:ext cx="475481" cy="1026944"/>
            <a:chOff x="3458522" y="4920459"/>
            <a:chExt cx="475481" cy="1026944"/>
          </a:xfrm>
        </p:grpSpPr>
        <mc:AlternateContent xmlns:mc="http://schemas.openxmlformats.org/markup-compatibility/2006" xmlns:a14="http://schemas.microsoft.com/office/drawing/2010/main">
          <mc:Choice Requires="a14">
            <p:sp>
              <p:nvSpPr>
                <p:cNvPr id="868" name="文字方塊 867"/>
                <p:cNvSpPr txBox="1"/>
                <p:nvPr/>
              </p:nvSpPr>
              <p:spPr>
                <a:xfrm>
                  <a:off x="3458522" y="5255941"/>
                  <a:ext cx="353291" cy="323165"/>
                </a:xfrm>
                <a:prstGeom prst="rect">
                  <a:avLst/>
                </a:prstGeom>
                <a:noFill/>
              </p:spPr>
              <p:txBody>
                <a:bodyPr wrap="square" rtlCol="0">
                  <a:spAutoFit/>
                </a:bodyPr>
                <a:lstStyle/>
                <a:p>
                  <a14:m>
                    <m:oMath xmlns:m="http://schemas.openxmlformats.org/officeDocument/2006/math">
                      <m:sSub>
                        <m:sSubPr>
                          <m:ctrlPr>
                            <a:rPr lang="en-US" altLang="zh-TW" sz="1500" i="1" smtClean="0">
                              <a:solidFill>
                                <a:srgbClr val="002060"/>
                              </a:solidFill>
                              <a:latin typeface="Cambria Math" panose="02040503050406030204" pitchFamily="18" charset="0"/>
                            </a:rPr>
                          </m:ctrlPr>
                        </m:sSubPr>
                        <m:e>
                          <m:r>
                            <a:rPr lang="en-US" altLang="zh-TW" sz="1500" b="0" i="1" smtClean="0">
                              <a:solidFill>
                                <a:srgbClr val="002060"/>
                              </a:solidFill>
                              <a:latin typeface="Cambria Math" panose="02040503050406030204" pitchFamily="18" charset="0"/>
                            </a:rPr>
                            <m:t>𝑟</m:t>
                          </m:r>
                        </m:e>
                        <m:sub>
                          <m:r>
                            <a:rPr lang="en-US" altLang="zh-TW" sz="1500" b="0" i="1" smtClean="0">
                              <a:solidFill>
                                <a:srgbClr val="002060"/>
                              </a:solidFill>
                              <a:latin typeface="Cambria Math"/>
                            </a:rPr>
                            <m:t>2</m:t>
                          </m:r>
                        </m:sub>
                      </m:sSub>
                    </m:oMath>
                  </a14:m>
                  <a:r>
                    <a:rPr lang="en-US" altLang="zh-TW" sz="1500" dirty="0" smtClean="0">
                      <a:solidFill>
                        <a:srgbClr val="002060"/>
                      </a:solidFill>
                    </a:rPr>
                    <a:t>’</a:t>
                  </a:r>
                  <a:endParaRPr lang="zh-TW" altLang="en-US" sz="1500" dirty="0">
                    <a:solidFill>
                      <a:srgbClr val="002060"/>
                    </a:solidFill>
                  </a:endParaRPr>
                </a:p>
              </p:txBody>
            </p:sp>
          </mc:Choice>
          <mc:Fallback xmlns="">
            <p:sp>
              <p:nvSpPr>
                <p:cNvPr id="395" name="文字方塊 394"/>
                <p:cNvSpPr txBox="1">
                  <a:spLocks noRot="1" noChangeAspect="1" noMove="1" noResize="1" noEditPoints="1" noAdjustHandles="1" noChangeArrowheads="1" noChangeShapeType="1" noTextEdit="1"/>
                </p:cNvSpPr>
                <p:nvPr/>
              </p:nvSpPr>
              <p:spPr>
                <a:xfrm>
                  <a:off x="3458522" y="5255941"/>
                  <a:ext cx="353291" cy="323165"/>
                </a:xfrm>
                <a:prstGeom prst="rect">
                  <a:avLst/>
                </a:prstGeom>
                <a:blipFill rotWithShape="1">
                  <a:blip r:embed="rId25"/>
                  <a:stretch>
                    <a:fillRect t="-3774" r="-20690" b="-18868"/>
                  </a:stretch>
                </a:blipFill>
              </p:spPr>
              <p:txBody>
                <a:bodyPr/>
                <a:lstStyle/>
                <a:p>
                  <a:r>
                    <a:rPr lang="zh-TW" altLang="en-US">
                      <a:noFill/>
                    </a:rPr>
                    <a:t> </a:t>
                  </a:r>
                </a:p>
              </p:txBody>
            </p:sp>
          </mc:Fallback>
        </mc:AlternateContent>
        <p:grpSp>
          <p:nvGrpSpPr>
            <p:cNvPr id="869" name="群組 868"/>
            <p:cNvGrpSpPr/>
            <p:nvPr/>
          </p:nvGrpSpPr>
          <p:grpSpPr>
            <a:xfrm>
              <a:off x="3749968" y="4920459"/>
              <a:ext cx="184035" cy="1026944"/>
              <a:chOff x="3496430" y="1848576"/>
              <a:chExt cx="813353" cy="1342118"/>
            </a:xfrm>
          </p:grpSpPr>
          <p:cxnSp>
            <p:nvCxnSpPr>
              <p:cNvPr id="870" name="直線接點 869"/>
              <p:cNvCxnSpPr/>
              <p:nvPr/>
            </p:nvCxnSpPr>
            <p:spPr>
              <a:xfrm>
                <a:off x="3913211" y="1848576"/>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71" name="直線接點 870"/>
              <p:cNvCxnSpPr/>
              <p:nvPr/>
            </p:nvCxnSpPr>
            <p:spPr>
              <a:xfrm>
                <a:off x="3875118" y="2746823"/>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72" name="群組 871"/>
              <p:cNvGrpSpPr/>
              <p:nvPr/>
            </p:nvGrpSpPr>
            <p:grpSpPr>
              <a:xfrm rot="16349342">
                <a:off x="3814921" y="2294661"/>
                <a:ext cx="148561" cy="785544"/>
                <a:chOff x="5892234" y="2132856"/>
                <a:chExt cx="239852" cy="286716"/>
              </a:xfrm>
            </p:grpSpPr>
            <p:cxnSp>
              <p:nvCxnSpPr>
                <p:cNvPr id="880" name="直線接點 879"/>
                <p:cNvCxnSpPr/>
                <p:nvPr/>
              </p:nvCxnSpPr>
              <p:spPr>
                <a:xfrm flipV="1">
                  <a:off x="5892234" y="2132856"/>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81" name="直線接點 880"/>
                <p:cNvCxnSpPr/>
                <p:nvPr/>
              </p:nvCxnSpPr>
              <p:spPr>
                <a:xfrm flipV="1">
                  <a:off x="6032686" y="2132858"/>
                  <a:ext cx="99400" cy="2867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82" name="直線接點 881"/>
                <p:cNvCxnSpPr/>
                <p:nvPr/>
              </p:nvCxnSpPr>
              <p:spPr>
                <a:xfrm flipH="1" flipV="1">
                  <a:off x="5940152" y="2132857"/>
                  <a:ext cx="92534" cy="28671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873" name="群組 872"/>
              <p:cNvGrpSpPr/>
              <p:nvPr/>
            </p:nvGrpSpPr>
            <p:grpSpPr>
              <a:xfrm rot="16349342">
                <a:off x="3873520" y="1943216"/>
                <a:ext cx="86994" cy="785532"/>
                <a:chOff x="5940152" y="2132858"/>
                <a:chExt cx="140452" cy="286712"/>
              </a:xfrm>
            </p:grpSpPr>
            <p:cxnSp>
              <p:nvCxnSpPr>
                <p:cNvPr id="878" name="直線接點 877"/>
                <p:cNvCxnSpPr/>
                <p:nvPr/>
              </p:nvCxnSpPr>
              <p:spPr>
                <a:xfrm flipV="1">
                  <a:off x="6032686" y="2275555"/>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79" name="直線接點 878"/>
                <p:cNvCxnSpPr/>
                <p:nvPr/>
              </p:nvCxnSpPr>
              <p:spPr>
                <a:xfrm flipH="1" flipV="1">
                  <a:off x="5940152" y="2132858"/>
                  <a:ext cx="92534" cy="2867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874" name="直線接點 873"/>
              <p:cNvCxnSpPr/>
              <p:nvPr/>
            </p:nvCxnSpPr>
            <p:spPr>
              <a:xfrm rot="16349342" flipV="1">
                <a:off x="3876376" y="2132474"/>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75" name="直線接點 874"/>
              <p:cNvCxnSpPr/>
              <p:nvPr/>
            </p:nvCxnSpPr>
            <p:spPr>
              <a:xfrm rot="16349342" flipH="1" flipV="1">
                <a:off x="3872584" y="2191861"/>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76" name="直線接點 875"/>
              <p:cNvCxnSpPr/>
              <p:nvPr/>
            </p:nvCxnSpPr>
            <p:spPr>
              <a:xfrm rot="16349342" flipV="1">
                <a:off x="3882428" y="2017492"/>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77" name="直線接點 876"/>
              <p:cNvCxnSpPr/>
              <p:nvPr/>
            </p:nvCxnSpPr>
            <p:spPr>
              <a:xfrm rot="16349342" flipH="1" flipV="1">
                <a:off x="3878635" y="2076878"/>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883" name="群組 882"/>
          <p:cNvGrpSpPr/>
          <p:nvPr/>
        </p:nvGrpSpPr>
        <p:grpSpPr>
          <a:xfrm>
            <a:off x="3369377" y="4689206"/>
            <a:ext cx="475481" cy="1026944"/>
            <a:chOff x="3458522" y="4920459"/>
            <a:chExt cx="475481" cy="1026944"/>
          </a:xfrm>
        </p:grpSpPr>
        <mc:AlternateContent xmlns:mc="http://schemas.openxmlformats.org/markup-compatibility/2006" xmlns:a14="http://schemas.microsoft.com/office/drawing/2010/main">
          <mc:Choice Requires="a14">
            <p:sp>
              <p:nvSpPr>
                <p:cNvPr id="884" name="文字方塊 883"/>
                <p:cNvSpPr txBox="1"/>
                <p:nvPr/>
              </p:nvSpPr>
              <p:spPr>
                <a:xfrm>
                  <a:off x="3458522" y="5255941"/>
                  <a:ext cx="353291" cy="3231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500" i="1" smtClean="0">
                                <a:solidFill>
                                  <a:srgbClr val="002060"/>
                                </a:solidFill>
                                <a:latin typeface="Cambria Math" panose="02040503050406030204" pitchFamily="18" charset="0"/>
                              </a:rPr>
                            </m:ctrlPr>
                          </m:sSubPr>
                          <m:e>
                            <m:r>
                              <a:rPr lang="en-US" altLang="zh-TW" sz="1500" b="0" i="1" smtClean="0">
                                <a:solidFill>
                                  <a:srgbClr val="002060"/>
                                </a:solidFill>
                                <a:latin typeface="Cambria Math" panose="02040503050406030204" pitchFamily="18" charset="0"/>
                              </a:rPr>
                              <m:t>𝑟</m:t>
                            </m:r>
                          </m:e>
                          <m:sub>
                            <m:r>
                              <a:rPr lang="en-US" altLang="zh-TW" sz="1500" b="0" i="1" smtClean="0">
                                <a:solidFill>
                                  <a:srgbClr val="002060"/>
                                </a:solidFill>
                                <a:latin typeface="Cambria Math" panose="02040503050406030204" pitchFamily="18" charset="0"/>
                              </a:rPr>
                              <m:t>3</m:t>
                            </m:r>
                          </m:sub>
                        </m:sSub>
                      </m:oMath>
                    </m:oMathPara>
                  </a14:m>
                  <a:endParaRPr lang="zh-TW" altLang="en-US" sz="1500" dirty="0">
                    <a:solidFill>
                      <a:srgbClr val="002060"/>
                    </a:solidFill>
                  </a:endParaRPr>
                </a:p>
              </p:txBody>
            </p:sp>
          </mc:Choice>
          <mc:Fallback xmlns="">
            <p:sp>
              <p:nvSpPr>
                <p:cNvPr id="884" name="文字方塊 883"/>
                <p:cNvSpPr txBox="1">
                  <a:spLocks noRot="1" noChangeAspect="1" noMove="1" noResize="1" noEditPoints="1" noAdjustHandles="1" noChangeArrowheads="1" noChangeShapeType="1" noTextEdit="1"/>
                </p:cNvSpPr>
                <p:nvPr/>
              </p:nvSpPr>
              <p:spPr>
                <a:xfrm>
                  <a:off x="3458522" y="5255941"/>
                  <a:ext cx="353291" cy="323165"/>
                </a:xfrm>
                <a:prstGeom prst="rect">
                  <a:avLst/>
                </a:prstGeom>
                <a:blipFill rotWithShape="0">
                  <a:blip r:embed="rId26"/>
                  <a:stretch>
                    <a:fillRect/>
                  </a:stretch>
                </a:blipFill>
              </p:spPr>
              <p:txBody>
                <a:bodyPr/>
                <a:lstStyle/>
                <a:p>
                  <a:r>
                    <a:rPr lang="zh-TW" altLang="en-US">
                      <a:noFill/>
                    </a:rPr>
                    <a:t> </a:t>
                  </a:r>
                </a:p>
              </p:txBody>
            </p:sp>
          </mc:Fallback>
        </mc:AlternateContent>
        <p:grpSp>
          <p:nvGrpSpPr>
            <p:cNvPr id="885" name="群組 884"/>
            <p:cNvGrpSpPr/>
            <p:nvPr/>
          </p:nvGrpSpPr>
          <p:grpSpPr>
            <a:xfrm>
              <a:off x="3749968" y="4920459"/>
              <a:ext cx="184035" cy="1026944"/>
              <a:chOff x="3496430" y="1848576"/>
              <a:chExt cx="813353" cy="1342118"/>
            </a:xfrm>
          </p:grpSpPr>
          <p:cxnSp>
            <p:nvCxnSpPr>
              <p:cNvPr id="886" name="直線接點 885"/>
              <p:cNvCxnSpPr/>
              <p:nvPr/>
            </p:nvCxnSpPr>
            <p:spPr>
              <a:xfrm>
                <a:off x="3913211" y="1848576"/>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87" name="直線接點 886"/>
              <p:cNvCxnSpPr/>
              <p:nvPr/>
            </p:nvCxnSpPr>
            <p:spPr>
              <a:xfrm>
                <a:off x="3875118" y="2746823"/>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88" name="群組 887"/>
              <p:cNvGrpSpPr/>
              <p:nvPr/>
            </p:nvGrpSpPr>
            <p:grpSpPr>
              <a:xfrm rot="16349342">
                <a:off x="3814921" y="2294661"/>
                <a:ext cx="148561" cy="785544"/>
                <a:chOff x="5892234" y="2132856"/>
                <a:chExt cx="239852" cy="286716"/>
              </a:xfrm>
            </p:grpSpPr>
            <p:cxnSp>
              <p:nvCxnSpPr>
                <p:cNvPr id="896" name="直線接點 895"/>
                <p:cNvCxnSpPr/>
                <p:nvPr/>
              </p:nvCxnSpPr>
              <p:spPr>
                <a:xfrm flipV="1">
                  <a:off x="5892234" y="2132856"/>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7" name="直線接點 896"/>
                <p:cNvCxnSpPr/>
                <p:nvPr/>
              </p:nvCxnSpPr>
              <p:spPr>
                <a:xfrm flipV="1">
                  <a:off x="6032686" y="2132858"/>
                  <a:ext cx="99400" cy="2867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8" name="直線接點 897"/>
                <p:cNvCxnSpPr/>
                <p:nvPr/>
              </p:nvCxnSpPr>
              <p:spPr>
                <a:xfrm flipH="1" flipV="1">
                  <a:off x="5940152" y="2132857"/>
                  <a:ext cx="92534" cy="28671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889" name="群組 888"/>
              <p:cNvGrpSpPr/>
              <p:nvPr/>
            </p:nvGrpSpPr>
            <p:grpSpPr>
              <a:xfrm rot="16349342">
                <a:off x="3873520" y="1943216"/>
                <a:ext cx="86994" cy="785532"/>
                <a:chOff x="5940152" y="2132858"/>
                <a:chExt cx="140452" cy="286712"/>
              </a:xfrm>
            </p:grpSpPr>
            <p:cxnSp>
              <p:nvCxnSpPr>
                <p:cNvPr id="894" name="直線接點 893"/>
                <p:cNvCxnSpPr/>
                <p:nvPr/>
              </p:nvCxnSpPr>
              <p:spPr>
                <a:xfrm flipV="1">
                  <a:off x="6032686" y="2275555"/>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5" name="直線接點 894"/>
                <p:cNvCxnSpPr/>
                <p:nvPr/>
              </p:nvCxnSpPr>
              <p:spPr>
                <a:xfrm flipH="1" flipV="1">
                  <a:off x="5940152" y="2132858"/>
                  <a:ext cx="92534" cy="2867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890" name="直線接點 889"/>
              <p:cNvCxnSpPr/>
              <p:nvPr/>
            </p:nvCxnSpPr>
            <p:spPr>
              <a:xfrm rot="16349342" flipV="1">
                <a:off x="3876376" y="2132474"/>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1" name="直線接點 890"/>
              <p:cNvCxnSpPr/>
              <p:nvPr/>
            </p:nvCxnSpPr>
            <p:spPr>
              <a:xfrm rot="16349342" flipH="1" flipV="1">
                <a:off x="3872584" y="2191861"/>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2" name="直線接點 891"/>
              <p:cNvCxnSpPr/>
              <p:nvPr/>
            </p:nvCxnSpPr>
            <p:spPr>
              <a:xfrm rot="16349342" flipV="1">
                <a:off x="3882428" y="2017492"/>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3" name="直線接點 892"/>
              <p:cNvCxnSpPr/>
              <p:nvPr/>
            </p:nvCxnSpPr>
            <p:spPr>
              <a:xfrm rot="16349342" flipH="1" flipV="1">
                <a:off x="3878635" y="2076878"/>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899" name="文字方塊 898"/>
          <p:cNvSpPr txBox="1"/>
          <p:nvPr/>
        </p:nvSpPr>
        <p:spPr>
          <a:xfrm>
            <a:off x="1460132" y="5053103"/>
            <a:ext cx="344966" cy="477054"/>
          </a:xfrm>
          <a:prstGeom prst="rect">
            <a:avLst/>
          </a:prstGeom>
          <a:noFill/>
        </p:spPr>
        <p:txBody>
          <a:bodyPr wrap="none" rtlCol="0">
            <a:spAutoFit/>
          </a:bodyPr>
          <a:lstStyle/>
          <a:p>
            <a:r>
              <a:rPr lang="en-US" altLang="zh-TW" sz="2500" dirty="0" smtClean="0"/>
              <a:t>&gt;</a:t>
            </a:r>
            <a:endParaRPr lang="zh-TW" altLang="en-US" sz="2500" dirty="0"/>
          </a:p>
        </p:txBody>
      </p:sp>
      <mc:AlternateContent xmlns:mc="http://schemas.openxmlformats.org/markup-compatibility/2006" xmlns:a14="http://schemas.microsoft.com/office/drawing/2010/main">
        <mc:Choice Requires="a14">
          <p:sp>
            <p:nvSpPr>
              <p:cNvPr id="900" name="文字方塊 899"/>
              <p:cNvSpPr txBox="1"/>
              <p:nvPr/>
            </p:nvSpPr>
            <p:spPr>
              <a:xfrm>
                <a:off x="4036402" y="5049173"/>
                <a:ext cx="8510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panose="02040503050406030204" pitchFamily="18" charset="0"/>
                          <a:ea typeface="Cambria Math" panose="02040503050406030204" pitchFamily="18" charset="0"/>
                        </a:rPr>
                        <m:t>→</m:t>
                      </m:r>
                    </m:oMath>
                  </m:oMathPara>
                </a14:m>
                <a:endParaRPr lang="zh-TW" altLang="en-US" dirty="0"/>
              </a:p>
            </p:txBody>
          </p:sp>
        </mc:Choice>
        <mc:Fallback xmlns="">
          <p:sp>
            <p:nvSpPr>
              <p:cNvPr id="900" name="文字方塊 899"/>
              <p:cNvSpPr txBox="1">
                <a:spLocks noRot="1" noChangeAspect="1" noMove="1" noResize="1" noEditPoints="1" noAdjustHandles="1" noChangeArrowheads="1" noChangeShapeType="1" noTextEdit="1"/>
              </p:cNvSpPr>
              <p:nvPr/>
            </p:nvSpPr>
            <p:spPr>
              <a:xfrm>
                <a:off x="4036402" y="5049173"/>
                <a:ext cx="851036" cy="369332"/>
              </a:xfrm>
              <a:prstGeom prst="rect">
                <a:avLst/>
              </a:prstGeom>
              <a:blipFill rotWithShape="0">
                <a:blip r:embed="rId27"/>
                <a:stretch>
                  <a:fillRect/>
                </a:stretch>
              </a:blipFill>
            </p:spPr>
            <p:txBody>
              <a:bodyPr/>
              <a:lstStyle/>
              <a:p>
                <a:r>
                  <a:rPr lang="zh-TW" altLang="en-US">
                    <a:noFill/>
                  </a:rPr>
                  <a:t> </a:t>
                </a:r>
              </a:p>
            </p:txBody>
          </p:sp>
        </mc:Fallback>
      </mc:AlternateContent>
      <p:grpSp>
        <p:nvGrpSpPr>
          <p:cNvPr id="901" name="群組 900"/>
          <p:cNvGrpSpPr/>
          <p:nvPr/>
        </p:nvGrpSpPr>
        <p:grpSpPr>
          <a:xfrm>
            <a:off x="4960338" y="4618146"/>
            <a:ext cx="2753014" cy="1931703"/>
            <a:chOff x="4644008" y="4159773"/>
            <a:chExt cx="2753014" cy="1931703"/>
          </a:xfrm>
        </p:grpSpPr>
        <mc:AlternateContent xmlns:mc="http://schemas.openxmlformats.org/markup-compatibility/2006" xmlns:a14="http://schemas.microsoft.com/office/drawing/2010/main">
          <mc:Choice Requires="a14">
            <p:graphicFrame>
              <p:nvGraphicFramePr>
                <p:cNvPr id="902" name="物件 901"/>
                <p:cNvGraphicFramePr>
                  <a:graphicFrameLocks noChangeAspect="1"/>
                </p:cNvGraphicFramePr>
                <p:nvPr>
                  <p:extLst>
                    <p:ext uri="{D42A27DB-BD31-4B8C-83A1-F6EECF244321}">
                      <p14:modId xmlns:p14="http://schemas.microsoft.com/office/powerpoint/2010/main" val="1430569126"/>
                    </p:ext>
                  </p:extLst>
                </p:nvPr>
              </p:nvGraphicFramePr>
              <p:xfrm>
                <a:off x="6154780" y="4279606"/>
                <a:ext cx="114300" cy="215900"/>
              </p:xfrm>
              <a:graphic>
                <a:graphicData uri="http://schemas.openxmlformats.org/presentationml/2006/ole">
                  <mc:AlternateContent>
                    <mc:Choice xmlns:v="urn:schemas-microsoft-com:vml" Requires="v">
                      <p:oleObj spid="_x0000_s3522" name="方程式" r:id="rId28" imgW="114120" imgH="215640" progId="Equation.3">
                        <p:embed/>
                      </p:oleObj>
                    </mc:Choice>
                    <mc:Fallback>
                      <p:oleObj name="方程式" r:id="rId28" imgW="114120" imgH="215640" progId="Equation.3">
                        <p:embed/>
                        <p:pic>
                          <p:nvPicPr>
                            <p:cNvPr id="0" name=""/>
                            <p:cNvPicPr/>
                            <p:nvPr/>
                          </p:nvPicPr>
                          <p:blipFill>
                            <a:blip r:embed="rId29"/>
                            <a:stretch>
                              <a:fillRect/>
                            </a:stretch>
                          </p:blipFill>
                          <p:spPr>
                            <a:xfrm>
                              <a:off x="6154780" y="4279606"/>
                              <a:ext cx="114300" cy="215900"/>
                            </a:xfrm>
                            <a:prstGeom prst="rect">
                              <a:avLst/>
                            </a:prstGeom>
                          </p:spPr>
                        </p:pic>
                      </p:oleObj>
                    </mc:Fallback>
                  </mc:AlternateContent>
                </a:graphicData>
              </a:graphic>
            </p:graphicFrame>
          </mc:Choice>
          <mc:Fallback xmlns="">
            <p:graphicFrame>
              <p:nvGraphicFramePr>
                <p:cNvPr id="902" name="物件 901"/>
                <p:cNvGraphicFramePr>
                  <a:graphicFrameLocks noChangeAspect="1"/>
                </p:cNvGraphicFramePr>
                <p:nvPr>
                  <p:extLst>
                    <p:ext uri="{D42A27DB-BD31-4B8C-83A1-F6EECF244321}">
                      <p14:modId xmlns:p14="http://schemas.microsoft.com/office/powerpoint/2010/main" val="1430569126"/>
                    </p:ext>
                  </p:extLst>
                </p:nvPr>
              </p:nvGraphicFramePr>
              <p:xfrm>
                <a:off x="6154780" y="4279606"/>
                <a:ext cx="114300" cy="215900"/>
              </p:xfrm>
              <a:graphic>
                <a:graphicData uri="http://schemas.openxmlformats.org/presentationml/2006/ole">
                  <mc:AlternateContent>
                    <mc:Choice xmlns:v="urn:schemas-microsoft-com:vml" Requires="v">
                      <p:oleObj spid="_x0000_s3420" name="方程式" r:id="rId30" imgW="114120" imgH="215640" progId="Equation.3">
                        <p:embed/>
                      </p:oleObj>
                    </mc:Choice>
                    <mc:Fallback>
                      <p:oleObj name="方程式" r:id="rId30" imgW="114120" imgH="215640" progId="Equation.3">
                        <p:embed/>
                        <p:pic>
                          <p:nvPicPr>
                            <p:cNvPr id="0" name=""/>
                            <p:cNvPicPr/>
                            <p:nvPr/>
                          </p:nvPicPr>
                          <p:blipFill>
                            <a:blip r:embed="rId31"/>
                            <a:stretch>
                              <a:fillRect/>
                            </a:stretch>
                          </p:blipFill>
                          <p:spPr>
                            <a:xfrm>
                              <a:off x="6154780" y="4279606"/>
                              <a:ext cx="114300" cy="2159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903" name="文字方塊 902"/>
                <p:cNvSpPr txBox="1"/>
                <p:nvPr/>
              </p:nvSpPr>
              <p:spPr>
                <a:xfrm>
                  <a:off x="5247021" y="4581577"/>
                  <a:ext cx="4106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i="1" dirty="0" smtClean="0">
                            <a:latin typeface="Cambria Math" panose="02040503050406030204" pitchFamily="18" charset="0"/>
                            <a:ea typeface="Cambria Math" panose="02040503050406030204" pitchFamily="18" charset="0"/>
                          </a:rPr>
                          <m:t>≈</m:t>
                        </m:r>
                      </m:oMath>
                    </m:oMathPara>
                  </a14:m>
                  <a:endParaRPr lang="zh-TW" altLang="en-US" dirty="0"/>
                </a:p>
              </p:txBody>
            </p:sp>
          </mc:Choice>
          <mc:Fallback xmlns="">
            <p:sp>
              <p:nvSpPr>
                <p:cNvPr id="903" name="文字方塊 902"/>
                <p:cNvSpPr txBox="1">
                  <a:spLocks noRot="1" noChangeAspect="1" noMove="1" noResize="1" noEditPoints="1" noAdjustHandles="1" noChangeArrowheads="1" noChangeShapeType="1" noTextEdit="1"/>
                </p:cNvSpPr>
                <p:nvPr/>
              </p:nvSpPr>
              <p:spPr>
                <a:xfrm>
                  <a:off x="5247021" y="4581577"/>
                  <a:ext cx="410690" cy="369332"/>
                </a:xfrm>
                <a:prstGeom prst="rect">
                  <a:avLst/>
                </a:prstGeom>
                <a:blipFill rotWithShape="0">
                  <a:blip r:embed="rId32"/>
                  <a:stretch>
                    <a:fillRect/>
                  </a:stretch>
                </a:blipFill>
              </p:spPr>
              <p:txBody>
                <a:bodyPr/>
                <a:lstStyle/>
                <a:p>
                  <a:r>
                    <a:rPr lang="zh-TW" altLang="en-US">
                      <a:noFill/>
                    </a:rPr>
                    <a:t> </a:t>
                  </a:r>
                </a:p>
              </p:txBody>
            </p:sp>
          </mc:Fallback>
        </mc:AlternateContent>
        <p:grpSp>
          <p:nvGrpSpPr>
            <p:cNvPr id="904" name="群組 903"/>
            <p:cNvGrpSpPr/>
            <p:nvPr/>
          </p:nvGrpSpPr>
          <p:grpSpPr>
            <a:xfrm>
              <a:off x="5592035" y="4264876"/>
              <a:ext cx="494621" cy="1026944"/>
              <a:chOff x="3439382" y="4920459"/>
              <a:chExt cx="494621" cy="1026944"/>
            </a:xfrm>
          </p:grpSpPr>
          <mc:AlternateContent xmlns:mc="http://schemas.openxmlformats.org/markup-compatibility/2006" xmlns:a14="http://schemas.microsoft.com/office/drawing/2010/main">
            <mc:Choice Requires="a14">
              <p:sp>
                <p:nvSpPr>
                  <p:cNvPr id="940" name="文字方塊 939"/>
                  <p:cNvSpPr txBox="1"/>
                  <p:nvPr/>
                </p:nvSpPr>
                <p:spPr>
                  <a:xfrm>
                    <a:off x="3439382" y="5255941"/>
                    <a:ext cx="353291" cy="323165"/>
                  </a:xfrm>
                  <a:prstGeom prst="rect">
                    <a:avLst/>
                  </a:prstGeom>
                  <a:noFill/>
                </p:spPr>
                <p:txBody>
                  <a:bodyPr wrap="square" rtlCol="0">
                    <a:spAutoFit/>
                  </a:bodyPr>
                  <a:lstStyle/>
                  <a:p>
                    <a14:m>
                      <m:oMath xmlns:m="http://schemas.openxmlformats.org/officeDocument/2006/math">
                        <m:sSub>
                          <m:sSubPr>
                            <m:ctrlPr>
                              <a:rPr lang="en-US" altLang="zh-TW" sz="1500" i="1" smtClean="0">
                                <a:solidFill>
                                  <a:srgbClr val="002060"/>
                                </a:solidFill>
                                <a:latin typeface="Cambria Math" panose="02040503050406030204" pitchFamily="18" charset="0"/>
                              </a:rPr>
                            </m:ctrlPr>
                          </m:sSubPr>
                          <m:e>
                            <m:r>
                              <a:rPr lang="en-US" altLang="zh-TW" sz="1500" b="0" i="1" smtClean="0">
                                <a:solidFill>
                                  <a:srgbClr val="002060"/>
                                </a:solidFill>
                                <a:latin typeface="Cambria Math" panose="02040503050406030204" pitchFamily="18" charset="0"/>
                              </a:rPr>
                              <m:t>𝑟</m:t>
                            </m:r>
                          </m:e>
                          <m:sub>
                            <m:r>
                              <a:rPr lang="en-US" altLang="zh-TW" sz="1500" i="1">
                                <a:solidFill>
                                  <a:srgbClr val="002060"/>
                                </a:solidFill>
                                <a:latin typeface="Cambria Math" panose="02040503050406030204" pitchFamily="18" charset="0"/>
                              </a:rPr>
                              <m:t>1</m:t>
                            </m:r>
                          </m:sub>
                        </m:sSub>
                      </m:oMath>
                    </a14:m>
                    <a:r>
                      <a:rPr lang="en-US" altLang="zh-TW" sz="1500" dirty="0" smtClean="0">
                        <a:solidFill>
                          <a:srgbClr val="002060"/>
                        </a:solidFill>
                      </a:rPr>
                      <a:t>’</a:t>
                    </a:r>
                    <a:endParaRPr lang="zh-TW" altLang="en-US" sz="1500" dirty="0">
                      <a:solidFill>
                        <a:srgbClr val="002060"/>
                      </a:solidFill>
                    </a:endParaRPr>
                  </a:p>
                </p:txBody>
              </p:sp>
            </mc:Choice>
            <mc:Fallback xmlns="">
              <p:sp>
                <p:nvSpPr>
                  <p:cNvPr id="360" name="文字方塊 359"/>
                  <p:cNvSpPr txBox="1">
                    <a:spLocks noRot="1" noChangeAspect="1" noMove="1" noResize="1" noEditPoints="1" noAdjustHandles="1" noChangeArrowheads="1" noChangeShapeType="1" noTextEdit="1"/>
                  </p:cNvSpPr>
                  <p:nvPr/>
                </p:nvSpPr>
                <p:spPr>
                  <a:xfrm>
                    <a:off x="3439382" y="5255941"/>
                    <a:ext cx="353291" cy="323165"/>
                  </a:xfrm>
                  <a:prstGeom prst="rect">
                    <a:avLst/>
                  </a:prstGeom>
                  <a:blipFill rotWithShape="1">
                    <a:blip r:embed="rId24"/>
                    <a:stretch>
                      <a:fillRect t="-3774" r="-22414" b="-18868"/>
                    </a:stretch>
                  </a:blipFill>
                </p:spPr>
                <p:txBody>
                  <a:bodyPr/>
                  <a:lstStyle/>
                  <a:p>
                    <a:r>
                      <a:rPr lang="zh-TW" altLang="en-US">
                        <a:noFill/>
                      </a:rPr>
                      <a:t> </a:t>
                    </a:r>
                  </a:p>
                </p:txBody>
              </p:sp>
            </mc:Fallback>
          </mc:AlternateContent>
          <p:grpSp>
            <p:nvGrpSpPr>
              <p:cNvPr id="941" name="群組 940"/>
              <p:cNvGrpSpPr/>
              <p:nvPr/>
            </p:nvGrpSpPr>
            <p:grpSpPr>
              <a:xfrm>
                <a:off x="3749968" y="4920459"/>
                <a:ext cx="184035" cy="1026944"/>
                <a:chOff x="3496430" y="1848576"/>
                <a:chExt cx="813353" cy="1342118"/>
              </a:xfrm>
            </p:grpSpPr>
            <p:cxnSp>
              <p:nvCxnSpPr>
                <p:cNvPr id="942" name="直線接點 941"/>
                <p:cNvCxnSpPr/>
                <p:nvPr/>
              </p:nvCxnSpPr>
              <p:spPr>
                <a:xfrm>
                  <a:off x="3913211" y="1848576"/>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3" name="直線接點 942"/>
                <p:cNvCxnSpPr/>
                <p:nvPr/>
              </p:nvCxnSpPr>
              <p:spPr>
                <a:xfrm>
                  <a:off x="3875118" y="2746823"/>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44" name="群組 943"/>
                <p:cNvGrpSpPr/>
                <p:nvPr/>
              </p:nvGrpSpPr>
              <p:grpSpPr>
                <a:xfrm rot="16349342">
                  <a:off x="3814921" y="2294661"/>
                  <a:ext cx="148561" cy="785544"/>
                  <a:chOff x="5892234" y="2132856"/>
                  <a:chExt cx="239852" cy="286716"/>
                </a:xfrm>
              </p:grpSpPr>
              <p:cxnSp>
                <p:nvCxnSpPr>
                  <p:cNvPr id="952" name="直線接點 951"/>
                  <p:cNvCxnSpPr/>
                  <p:nvPr/>
                </p:nvCxnSpPr>
                <p:spPr>
                  <a:xfrm flipV="1">
                    <a:off x="5892234" y="2132856"/>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3" name="直線接點 952"/>
                  <p:cNvCxnSpPr/>
                  <p:nvPr/>
                </p:nvCxnSpPr>
                <p:spPr>
                  <a:xfrm flipV="1">
                    <a:off x="6032686" y="2132858"/>
                    <a:ext cx="99400" cy="2867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4" name="直線接點 953"/>
                  <p:cNvCxnSpPr/>
                  <p:nvPr/>
                </p:nvCxnSpPr>
                <p:spPr>
                  <a:xfrm flipH="1" flipV="1">
                    <a:off x="5940152" y="2132857"/>
                    <a:ext cx="92534" cy="28671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45" name="群組 944"/>
                <p:cNvGrpSpPr/>
                <p:nvPr/>
              </p:nvGrpSpPr>
              <p:grpSpPr>
                <a:xfrm rot="16349342">
                  <a:off x="3873520" y="1943216"/>
                  <a:ext cx="86994" cy="785532"/>
                  <a:chOff x="5940152" y="2132858"/>
                  <a:chExt cx="140452" cy="286712"/>
                </a:xfrm>
              </p:grpSpPr>
              <p:cxnSp>
                <p:nvCxnSpPr>
                  <p:cNvPr id="950" name="直線接點 949"/>
                  <p:cNvCxnSpPr/>
                  <p:nvPr/>
                </p:nvCxnSpPr>
                <p:spPr>
                  <a:xfrm flipV="1">
                    <a:off x="6032686" y="2275555"/>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1" name="直線接點 950"/>
                  <p:cNvCxnSpPr/>
                  <p:nvPr/>
                </p:nvCxnSpPr>
                <p:spPr>
                  <a:xfrm flipH="1" flipV="1">
                    <a:off x="5940152" y="2132858"/>
                    <a:ext cx="92534" cy="2867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946" name="直線接點 945"/>
                <p:cNvCxnSpPr/>
                <p:nvPr/>
              </p:nvCxnSpPr>
              <p:spPr>
                <a:xfrm rot="16349342" flipV="1">
                  <a:off x="3876376" y="2132474"/>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7" name="直線接點 946"/>
                <p:cNvCxnSpPr/>
                <p:nvPr/>
              </p:nvCxnSpPr>
              <p:spPr>
                <a:xfrm rot="16349342" flipH="1" flipV="1">
                  <a:off x="3872584" y="2191861"/>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8" name="直線接點 947"/>
                <p:cNvCxnSpPr/>
                <p:nvPr/>
              </p:nvCxnSpPr>
              <p:spPr>
                <a:xfrm rot="16349342" flipV="1">
                  <a:off x="3882428" y="2017492"/>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9" name="直線接點 948"/>
                <p:cNvCxnSpPr/>
                <p:nvPr/>
              </p:nvCxnSpPr>
              <p:spPr>
                <a:xfrm rot="16349342" flipH="1" flipV="1">
                  <a:off x="3878635" y="2076878"/>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cxnSp>
          <p:nvCxnSpPr>
            <p:cNvPr id="905" name="直線接點 904"/>
            <p:cNvCxnSpPr/>
            <p:nvPr/>
          </p:nvCxnSpPr>
          <p:spPr>
            <a:xfrm>
              <a:off x="5945326" y="4255507"/>
              <a:ext cx="83061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6" name="直線接點 905"/>
            <p:cNvCxnSpPr/>
            <p:nvPr/>
          </p:nvCxnSpPr>
          <p:spPr>
            <a:xfrm>
              <a:off x="5945326" y="5293705"/>
              <a:ext cx="83061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07" name="群組 906"/>
            <p:cNvGrpSpPr/>
            <p:nvPr/>
          </p:nvGrpSpPr>
          <p:grpSpPr>
            <a:xfrm>
              <a:off x="4644008" y="4159773"/>
              <a:ext cx="603013" cy="1212940"/>
              <a:chOff x="899592" y="4765208"/>
              <a:chExt cx="603013" cy="1212940"/>
            </a:xfrm>
          </p:grpSpPr>
          <mc:AlternateContent xmlns:mc="http://schemas.openxmlformats.org/markup-compatibility/2006" xmlns:a14="http://schemas.microsoft.com/office/drawing/2010/main">
            <mc:Choice Requires="a14">
              <p:sp>
                <p:nvSpPr>
                  <p:cNvPr id="925" name="文字方塊 924"/>
                  <p:cNvSpPr txBox="1"/>
                  <p:nvPr/>
                </p:nvSpPr>
                <p:spPr>
                  <a:xfrm>
                    <a:off x="1149314" y="5198545"/>
                    <a:ext cx="35329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𝑅</m:t>
                              </m:r>
                            </m:e>
                            <m:sub>
                              <m:r>
                                <a:rPr lang="en-US" altLang="zh-TW" b="0" i="1" smtClean="0">
                                  <a:latin typeface="Cambria Math" panose="02040503050406030204" pitchFamily="18" charset="0"/>
                                </a:rPr>
                                <m:t>0</m:t>
                              </m:r>
                            </m:sub>
                          </m:sSub>
                        </m:oMath>
                      </m:oMathPara>
                    </a14:m>
                    <a:endParaRPr lang="zh-TW" altLang="en-US"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1149314" y="5198545"/>
                    <a:ext cx="353291" cy="369332"/>
                  </a:xfrm>
                  <a:prstGeom prst="rect">
                    <a:avLst/>
                  </a:prstGeom>
                  <a:blipFill rotWithShape="1">
                    <a:blip r:embed="rId5"/>
                    <a:stretch>
                      <a:fillRect r="-10526"/>
                    </a:stretch>
                  </a:blipFill>
                </p:spPr>
                <p:txBody>
                  <a:bodyPr/>
                  <a:lstStyle/>
                  <a:p>
                    <a:r>
                      <a:rPr lang="zh-TW" altLang="en-US">
                        <a:noFill/>
                      </a:rPr>
                      <a:t> </a:t>
                    </a:r>
                  </a:p>
                </p:txBody>
              </p:sp>
            </mc:Fallback>
          </mc:AlternateContent>
          <p:grpSp>
            <p:nvGrpSpPr>
              <p:cNvPr id="926" name="群組 925"/>
              <p:cNvGrpSpPr/>
              <p:nvPr/>
            </p:nvGrpSpPr>
            <p:grpSpPr>
              <a:xfrm>
                <a:off x="899592" y="4765208"/>
                <a:ext cx="253632" cy="1212940"/>
                <a:chOff x="3496430" y="1848576"/>
                <a:chExt cx="813353" cy="1342118"/>
              </a:xfrm>
            </p:grpSpPr>
            <p:cxnSp>
              <p:nvCxnSpPr>
                <p:cNvPr id="927" name="直線接點 926"/>
                <p:cNvCxnSpPr/>
                <p:nvPr/>
              </p:nvCxnSpPr>
              <p:spPr>
                <a:xfrm>
                  <a:off x="3913211" y="1848576"/>
                  <a:ext cx="0" cy="4438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8" name="直線接點 927"/>
                <p:cNvCxnSpPr/>
                <p:nvPr/>
              </p:nvCxnSpPr>
              <p:spPr>
                <a:xfrm>
                  <a:off x="3875118" y="2746823"/>
                  <a:ext cx="0" cy="4438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29" name="群組 928"/>
                <p:cNvGrpSpPr/>
                <p:nvPr/>
              </p:nvGrpSpPr>
              <p:grpSpPr>
                <a:xfrm rot="16349342">
                  <a:off x="3814921" y="2294661"/>
                  <a:ext cx="148561" cy="785544"/>
                  <a:chOff x="5892234" y="2132856"/>
                  <a:chExt cx="239852" cy="286716"/>
                </a:xfrm>
              </p:grpSpPr>
              <p:cxnSp>
                <p:nvCxnSpPr>
                  <p:cNvPr id="937" name="直線接點 936"/>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8" name="直線接點 937"/>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9" name="直線接點 938"/>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30" name="群組 929"/>
                <p:cNvGrpSpPr/>
                <p:nvPr/>
              </p:nvGrpSpPr>
              <p:grpSpPr>
                <a:xfrm rot="16349342">
                  <a:off x="3873520" y="1943216"/>
                  <a:ext cx="86994" cy="785532"/>
                  <a:chOff x="5940152" y="2132858"/>
                  <a:chExt cx="140452" cy="286712"/>
                </a:xfrm>
              </p:grpSpPr>
              <p:cxnSp>
                <p:nvCxnSpPr>
                  <p:cNvPr id="935" name="直線接點 934"/>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6" name="直線接點 935"/>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31" name="直線接點 930"/>
                <p:cNvCxnSpPr/>
                <p:nvPr/>
              </p:nvCxnSpPr>
              <p:spPr>
                <a:xfrm rot="16349342" flipV="1">
                  <a:off x="3876376" y="2132474"/>
                  <a:ext cx="61567" cy="7855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2" name="直線接點 931"/>
                <p:cNvCxnSpPr/>
                <p:nvPr/>
              </p:nvCxnSpPr>
              <p:spPr>
                <a:xfrm rot="16349342" flipH="1" flipV="1">
                  <a:off x="3872589" y="2191861"/>
                  <a:ext cx="57314" cy="7855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3" name="直線接點 932"/>
                <p:cNvCxnSpPr/>
                <p:nvPr/>
              </p:nvCxnSpPr>
              <p:spPr>
                <a:xfrm rot="16349342" flipV="1">
                  <a:off x="3882428" y="2017492"/>
                  <a:ext cx="61567" cy="7855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4" name="直線接點 933"/>
                <p:cNvCxnSpPr/>
                <p:nvPr/>
              </p:nvCxnSpPr>
              <p:spPr>
                <a:xfrm rot="16349342" flipH="1" flipV="1">
                  <a:off x="3878635" y="2076878"/>
                  <a:ext cx="57314" cy="7855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908" name="群組 907"/>
            <p:cNvGrpSpPr/>
            <p:nvPr/>
          </p:nvGrpSpPr>
          <p:grpSpPr>
            <a:xfrm>
              <a:off x="6323452" y="4252771"/>
              <a:ext cx="494621" cy="1026944"/>
              <a:chOff x="3439382" y="4920459"/>
              <a:chExt cx="494621" cy="1026944"/>
            </a:xfrm>
          </p:grpSpPr>
          <mc:AlternateContent xmlns:mc="http://schemas.openxmlformats.org/markup-compatibility/2006" xmlns:a14="http://schemas.microsoft.com/office/drawing/2010/main">
            <mc:Choice Requires="a14">
              <p:sp>
                <p:nvSpPr>
                  <p:cNvPr id="910" name="文字方塊 909"/>
                  <p:cNvSpPr txBox="1"/>
                  <p:nvPr/>
                </p:nvSpPr>
                <p:spPr>
                  <a:xfrm>
                    <a:off x="3439382" y="5255941"/>
                    <a:ext cx="353291" cy="323165"/>
                  </a:xfrm>
                  <a:prstGeom prst="rect">
                    <a:avLst/>
                  </a:prstGeom>
                  <a:noFill/>
                </p:spPr>
                <p:txBody>
                  <a:bodyPr wrap="square" rtlCol="0">
                    <a:spAutoFit/>
                  </a:bodyPr>
                  <a:lstStyle/>
                  <a:p>
                    <a14:m>
                      <m:oMath xmlns:m="http://schemas.openxmlformats.org/officeDocument/2006/math">
                        <m:sSub>
                          <m:sSubPr>
                            <m:ctrlPr>
                              <a:rPr lang="en-US" altLang="zh-TW" sz="1500" i="1" smtClean="0">
                                <a:solidFill>
                                  <a:srgbClr val="002060"/>
                                </a:solidFill>
                                <a:latin typeface="Cambria Math" panose="02040503050406030204" pitchFamily="18" charset="0"/>
                              </a:rPr>
                            </m:ctrlPr>
                          </m:sSubPr>
                          <m:e>
                            <m:r>
                              <a:rPr lang="en-US" altLang="zh-TW" sz="1500" b="0" i="1" smtClean="0">
                                <a:solidFill>
                                  <a:srgbClr val="002060"/>
                                </a:solidFill>
                                <a:latin typeface="Cambria Math" panose="02040503050406030204" pitchFamily="18" charset="0"/>
                              </a:rPr>
                              <m:t>𝑟</m:t>
                            </m:r>
                          </m:e>
                          <m:sub>
                            <m:r>
                              <a:rPr lang="en-US" altLang="zh-TW" sz="1500" b="0" i="1" smtClean="0">
                                <a:solidFill>
                                  <a:srgbClr val="002060"/>
                                </a:solidFill>
                                <a:latin typeface="Cambria Math" panose="02040503050406030204" pitchFamily="18" charset="0"/>
                              </a:rPr>
                              <m:t>2</m:t>
                            </m:r>
                          </m:sub>
                        </m:sSub>
                      </m:oMath>
                    </a14:m>
                    <a:r>
                      <a:rPr lang="en-US" altLang="zh-TW" sz="1500" dirty="0" smtClean="0">
                        <a:solidFill>
                          <a:srgbClr val="002060"/>
                        </a:solidFill>
                      </a:rPr>
                      <a:t>’</a:t>
                    </a:r>
                    <a:endParaRPr lang="zh-TW" altLang="en-US" sz="1500" dirty="0">
                      <a:solidFill>
                        <a:srgbClr val="002060"/>
                      </a:solidFill>
                    </a:endParaRPr>
                  </a:p>
                </p:txBody>
              </p:sp>
            </mc:Choice>
            <mc:Fallback xmlns="">
              <p:sp>
                <p:nvSpPr>
                  <p:cNvPr id="910" name="文字方塊 909"/>
                  <p:cNvSpPr txBox="1">
                    <a:spLocks noRot="1" noChangeAspect="1" noMove="1" noResize="1" noEditPoints="1" noAdjustHandles="1" noChangeArrowheads="1" noChangeShapeType="1" noTextEdit="1"/>
                  </p:cNvSpPr>
                  <p:nvPr/>
                </p:nvSpPr>
                <p:spPr>
                  <a:xfrm>
                    <a:off x="3439382" y="5255941"/>
                    <a:ext cx="353291" cy="323165"/>
                  </a:xfrm>
                  <a:prstGeom prst="rect">
                    <a:avLst/>
                  </a:prstGeom>
                  <a:blipFill rotWithShape="0">
                    <a:blip r:embed="rId33"/>
                    <a:stretch>
                      <a:fillRect t="-3774" r="-20690" b="-18868"/>
                    </a:stretch>
                  </a:blipFill>
                </p:spPr>
                <p:txBody>
                  <a:bodyPr/>
                  <a:lstStyle/>
                  <a:p>
                    <a:r>
                      <a:rPr lang="zh-TW" altLang="en-US">
                        <a:noFill/>
                      </a:rPr>
                      <a:t> </a:t>
                    </a:r>
                  </a:p>
                </p:txBody>
              </p:sp>
            </mc:Fallback>
          </mc:AlternateContent>
          <p:grpSp>
            <p:nvGrpSpPr>
              <p:cNvPr id="911" name="群組 910"/>
              <p:cNvGrpSpPr/>
              <p:nvPr/>
            </p:nvGrpSpPr>
            <p:grpSpPr>
              <a:xfrm>
                <a:off x="3749968" y="4920459"/>
                <a:ext cx="184035" cy="1026944"/>
                <a:chOff x="3496430" y="1848576"/>
                <a:chExt cx="813353" cy="1342118"/>
              </a:xfrm>
            </p:grpSpPr>
            <p:cxnSp>
              <p:nvCxnSpPr>
                <p:cNvPr id="912" name="直線接點 911"/>
                <p:cNvCxnSpPr/>
                <p:nvPr/>
              </p:nvCxnSpPr>
              <p:spPr>
                <a:xfrm>
                  <a:off x="3913211" y="1848576"/>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3" name="直線接點 912"/>
                <p:cNvCxnSpPr/>
                <p:nvPr/>
              </p:nvCxnSpPr>
              <p:spPr>
                <a:xfrm>
                  <a:off x="3875118" y="2746823"/>
                  <a:ext cx="0" cy="4438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14" name="群組 913"/>
                <p:cNvGrpSpPr/>
                <p:nvPr/>
              </p:nvGrpSpPr>
              <p:grpSpPr>
                <a:xfrm rot="16349342">
                  <a:off x="3814921" y="2294661"/>
                  <a:ext cx="148561" cy="785544"/>
                  <a:chOff x="5892234" y="2132856"/>
                  <a:chExt cx="239852" cy="286716"/>
                </a:xfrm>
              </p:grpSpPr>
              <p:cxnSp>
                <p:nvCxnSpPr>
                  <p:cNvPr id="922" name="直線接點 921"/>
                  <p:cNvCxnSpPr/>
                  <p:nvPr/>
                </p:nvCxnSpPr>
                <p:spPr>
                  <a:xfrm flipV="1">
                    <a:off x="5892234" y="2132856"/>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3" name="直線接點 922"/>
                  <p:cNvCxnSpPr/>
                  <p:nvPr/>
                </p:nvCxnSpPr>
                <p:spPr>
                  <a:xfrm flipV="1">
                    <a:off x="6032686" y="2132858"/>
                    <a:ext cx="99400" cy="2867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4" name="直線接點 923"/>
                  <p:cNvCxnSpPr/>
                  <p:nvPr/>
                </p:nvCxnSpPr>
                <p:spPr>
                  <a:xfrm flipH="1" flipV="1">
                    <a:off x="5940152" y="2132857"/>
                    <a:ext cx="92534" cy="28671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15" name="群組 914"/>
                <p:cNvGrpSpPr/>
                <p:nvPr/>
              </p:nvGrpSpPr>
              <p:grpSpPr>
                <a:xfrm rot="16349342">
                  <a:off x="3873520" y="1943216"/>
                  <a:ext cx="86994" cy="785532"/>
                  <a:chOff x="5940152" y="2132858"/>
                  <a:chExt cx="140452" cy="286712"/>
                </a:xfrm>
              </p:grpSpPr>
              <p:cxnSp>
                <p:nvCxnSpPr>
                  <p:cNvPr id="920" name="直線接點 919"/>
                  <p:cNvCxnSpPr/>
                  <p:nvPr/>
                </p:nvCxnSpPr>
                <p:spPr>
                  <a:xfrm flipV="1">
                    <a:off x="6032686" y="2275555"/>
                    <a:ext cx="47918" cy="1440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1" name="直線接點 920"/>
                  <p:cNvCxnSpPr/>
                  <p:nvPr/>
                </p:nvCxnSpPr>
                <p:spPr>
                  <a:xfrm flipH="1" flipV="1">
                    <a:off x="5940152" y="2132858"/>
                    <a:ext cx="92534" cy="28671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916" name="直線接點 915"/>
                <p:cNvCxnSpPr/>
                <p:nvPr/>
              </p:nvCxnSpPr>
              <p:spPr>
                <a:xfrm rot="16349342" flipV="1">
                  <a:off x="3876376" y="2132474"/>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7" name="直線接點 916"/>
                <p:cNvCxnSpPr/>
                <p:nvPr/>
              </p:nvCxnSpPr>
              <p:spPr>
                <a:xfrm rot="16349342" flipH="1" flipV="1">
                  <a:off x="3872584" y="2191861"/>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8" name="直線接點 917"/>
                <p:cNvCxnSpPr/>
                <p:nvPr/>
              </p:nvCxnSpPr>
              <p:spPr>
                <a:xfrm rot="16349342" flipV="1">
                  <a:off x="3882428" y="2017492"/>
                  <a:ext cx="61567" cy="78553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9" name="直線接點 918"/>
                <p:cNvCxnSpPr/>
                <p:nvPr/>
              </p:nvCxnSpPr>
              <p:spPr>
                <a:xfrm rot="16349342" flipH="1" flipV="1">
                  <a:off x="3878635" y="2076878"/>
                  <a:ext cx="57314" cy="78553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graphicFrame>
              <p:nvGraphicFramePr>
                <p:cNvPr id="909" name="物件 908"/>
                <p:cNvGraphicFramePr>
                  <a:graphicFrameLocks noChangeAspect="1"/>
                </p:cNvGraphicFramePr>
                <p:nvPr>
                  <p:extLst>
                    <p:ext uri="{D42A27DB-BD31-4B8C-83A1-F6EECF244321}">
                      <p14:modId xmlns:p14="http://schemas.microsoft.com/office/powerpoint/2010/main" val="2685056764"/>
                    </p:ext>
                  </p:extLst>
                </p:nvPr>
              </p:nvGraphicFramePr>
              <p:xfrm>
                <a:off x="5592035" y="5467589"/>
                <a:ext cx="1804987" cy="623887"/>
              </p:xfrm>
              <a:graphic>
                <a:graphicData uri="http://schemas.openxmlformats.org/presentationml/2006/ole">
                  <mc:AlternateContent>
                    <mc:Choice xmlns:v="urn:schemas-microsoft-com:vml" Requires="v">
                      <p:oleObj spid="_x0000_s3523" name="方程式" r:id="rId34" imgW="1143000" imgH="393480" progId="Equation.3">
                        <p:embed/>
                      </p:oleObj>
                    </mc:Choice>
                    <mc:Fallback>
                      <p:oleObj name="方程式" r:id="rId34" imgW="1143000" imgH="393480" progId="Equation.3">
                        <p:embed/>
                        <p:pic>
                          <p:nvPicPr>
                            <p:cNvPr id="0" name=""/>
                            <p:cNvPicPr/>
                            <p:nvPr/>
                          </p:nvPicPr>
                          <p:blipFill>
                            <a:blip r:embed="rId35"/>
                            <a:stretch>
                              <a:fillRect/>
                            </a:stretch>
                          </p:blipFill>
                          <p:spPr>
                            <a:xfrm>
                              <a:off x="5592035" y="5467589"/>
                              <a:ext cx="1804987" cy="623887"/>
                            </a:xfrm>
                            <a:prstGeom prst="rect">
                              <a:avLst/>
                            </a:prstGeom>
                          </p:spPr>
                        </p:pic>
                      </p:oleObj>
                    </mc:Fallback>
                  </mc:AlternateContent>
                </a:graphicData>
              </a:graphic>
            </p:graphicFrame>
          </mc:Choice>
          <mc:Fallback xmlns="">
            <p:graphicFrame>
              <p:nvGraphicFramePr>
                <p:cNvPr id="909" name="物件 908"/>
                <p:cNvGraphicFramePr>
                  <a:graphicFrameLocks noChangeAspect="1"/>
                </p:cNvGraphicFramePr>
                <p:nvPr>
                  <p:extLst>
                    <p:ext uri="{D42A27DB-BD31-4B8C-83A1-F6EECF244321}">
                      <p14:modId xmlns:p14="http://schemas.microsoft.com/office/powerpoint/2010/main" val="2685056764"/>
                    </p:ext>
                  </p:extLst>
                </p:nvPr>
              </p:nvGraphicFramePr>
              <p:xfrm>
                <a:off x="5592035" y="5467589"/>
                <a:ext cx="1804987" cy="623887"/>
              </p:xfrm>
              <a:graphic>
                <a:graphicData uri="http://schemas.openxmlformats.org/presentationml/2006/ole">
                  <mc:AlternateContent>
                    <mc:Choice xmlns:v="urn:schemas-microsoft-com:vml" Requires="v">
                      <p:oleObj spid="_x0000_s3421" name="方程式" r:id="rId36" imgW="1143000" imgH="393480" progId="Equation.3">
                        <p:embed/>
                      </p:oleObj>
                    </mc:Choice>
                    <mc:Fallback>
                      <p:oleObj name="方程式" r:id="rId36" imgW="1143000" imgH="393480" progId="Equation.3">
                        <p:embed/>
                        <p:pic>
                          <p:nvPicPr>
                            <p:cNvPr id="0" name=""/>
                            <p:cNvPicPr/>
                            <p:nvPr/>
                          </p:nvPicPr>
                          <p:blipFill>
                            <a:blip r:embed="rId37"/>
                            <a:stretch>
                              <a:fillRect/>
                            </a:stretch>
                          </p:blipFill>
                          <p:spPr>
                            <a:xfrm>
                              <a:off x="5592035" y="5467589"/>
                              <a:ext cx="1804987" cy="623887"/>
                            </a:xfrm>
                            <a:prstGeom prst="rect">
                              <a:avLst/>
                            </a:prstGeom>
                          </p:spPr>
                        </p:pic>
                      </p:oleObj>
                    </mc:Fallback>
                  </mc:AlternateContent>
                </a:graphicData>
              </a:graphic>
            </p:graphicFrame>
          </mc:Fallback>
        </mc:AlternateContent>
      </p:grpSp>
      <p:sp>
        <p:nvSpPr>
          <p:cNvPr id="955" name="文字方塊 954"/>
          <p:cNvSpPr txBox="1"/>
          <p:nvPr/>
        </p:nvSpPr>
        <p:spPr>
          <a:xfrm>
            <a:off x="3564423" y="4944555"/>
            <a:ext cx="441147" cy="553998"/>
          </a:xfrm>
          <a:prstGeom prst="rect">
            <a:avLst/>
          </a:prstGeom>
          <a:noFill/>
        </p:spPr>
        <p:txBody>
          <a:bodyPr wrap="square" rtlCol="0">
            <a:spAutoFit/>
          </a:bodyPr>
          <a:lstStyle/>
          <a:p>
            <a:r>
              <a:rPr lang="en-US" altLang="zh-TW" sz="3000" dirty="0" smtClean="0">
                <a:solidFill>
                  <a:srgbClr val="FF0000"/>
                </a:solidFill>
                <a:latin typeface="Times New Roman" panose="02020603050405020304" pitchFamily="18" charset="0"/>
                <a:cs typeface="Times New Roman" panose="02020603050405020304" pitchFamily="18" charset="0"/>
              </a:rPr>
              <a:t>X</a:t>
            </a:r>
            <a:endParaRPr lang="zh-TW" alt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animEffect transition="in" filter="wipe(up)">
                                      <p:cBhvr>
                                        <p:cTn id="7" dur="500"/>
                                        <p:tgtEl>
                                          <p:spTgt spid="681"/>
                                        </p:tgtEl>
                                      </p:cBhvr>
                                    </p:animEffect>
                                  </p:childTnLst>
                                </p:cTn>
                              </p:par>
                              <p:par>
                                <p:cTn id="8" presetID="1" presetClass="entr" presetSubtype="0" fill="hold" grpId="1" nodeType="withEffect">
                                  <p:stCondLst>
                                    <p:cond delay="0"/>
                                  </p:stCondLst>
                                  <p:childTnLst>
                                    <p:set>
                                      <p:cBhvr>
                                        <p:cTn id="9" dur="1" fill="hold">
                                          <p:stCondLst>
                                            <p:cond delay="0"/>
                                          </p:stCondLst>
                                        </p:cTn>
                                        <p:tgtEl>
                                          <p:spTgt spid="78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76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43"/>
                                        </p:tgtEl>
                                        <p:attrNameLst>
                                          <p:attrName>style.visibility</p:attrName>
                                        </p:attrNameLst>
                                      </p:cBhvr>
                                      <p:to>
                                        <p:strVal val="visible"/>
                                      </p:to>
                                    </p:set>
                                    <p:animEffect transition="in" filter="wipe(left)">
                                      <p:cBhvr>
                                        <p:cTn id="16" dur="500"/>
                                        <p:tgtEl>
                                          <p:spTgt spid="74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8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4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76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784"/>
                                        </p:tgtEl>
                                        <p:attrNameLst>
                                          <p:attrName>style.visibility</p:attrName>
                                        </p:attrNameLst>
                                      </p:cBhvr>
                                      <p:to>
                                        <p:strVal val="hidden"/>
                                      </p:to>
                                    </p:set>
                                  </p:childTnLst>
                                </p:cTn>
                              </p:par>
                              <p:par>
                                <p:cTn id="27" presetID="22" presetClass="entr" presetSubtype="4" fill="hold" nodeType="withEffect">
                                  <p:stCondLst>
                                    <p:cond delay="0"/>
                                  </p:stCondLst>
                                  <p:childTnLst>
                                    <p:set>
                                      <p:cBhvr>
                                        <p:cTn id="28" dur="1" fill="hold">
                                          <p:stCondLst>
                                            <p:cond delay="0"/>
                                          </p:stCondLst>
                                        </p:cTn>
                                        <p:tgtEl>
                                          <p:spTgt spid="765"/>
                                        </p:tgtEl>
                                        <p:attrNameLst>
                                          <p:attrName>style.visibility</p:attrName>
                                        </p:attrNameLst>
                                      </p:cBhvr>
                                      <p:to>
                                        <p:strVal val="visible"/>
                                      </p:to>
                                    </p:set>
                                    <p:animEffect transition="in" filter="wipe(down)">
                                      <p:cBhvr>
                                        <p:cTn id="29" dur="500"/>
                                        <p:tgtEl>
                                          <p:spTgt spid="76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785"/>
                                        </p:tgtEl>
                                        <p:attrNameLst>
                                          <p:attrName>style.visibility</p:attrName>
                                        </p:attrNameLst>
                                      </p:cBhvr>
                                      <p:to>
                                        <p:strVal val="visible"/>
                                      </p:to>
                                    </p:set>
                                    <p:animEffect transition="in" filter="wipe(up)">
                                      <p:cBhvr>
                                        <p:cTn id="34" dur="500"/>
                                        <p:tgtEl>
                                          <p:spTgt spid="78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47"/>
                                        </p:tgtEl>
                                        <p:attrNameLst>
                                          <p:attrName>style.visibility</p:attrName>
                                        </p:attrNameLst>
                                      </p:cBhvr>
                                      <p:to>
                                        <p:strVal val="visible"/>
                                      </p:to>
                                    </p:set>
                                    <p:animEffect transition="in" filter="wipe(left)">
                                      <p:cBhvr>
                                        <p:cTn id="39" dur="500"/>
                                        <p:tgtEl>
                                          <p:spTgt spid="84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785"/>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84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867"/>
                                        </p:tgtEl>
                                        <p:attrNameLst>
                                          <p:attrName>style.visibility</p:attrName>
                                        </p:attrNameLst>
                                      </p:cBhvr>
                                      <p:to>
                                        <p:strVal val="visible"/>
                                      </p:to>
                                    </p:set>
                                    <p:animEffect transition="in" filter="wipe(down)">
                                      <p:cBhvr>
                                        <p:cTn id="50" dur="500"/>
                                        <p:tgtEl>
                                          <p:spTgt spid="86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764"/>
                                        </p:tgtEl>
                                        <p:attrNameLst>
                                          <p:attrName>style.visibility</p:attrName>
                                        </p:attrNameLst>
                                      </p:cBhvr>
                                      <p:to>
                                        <p:strVal val="hidden"/>
                                      </p:to>
                                    </p:set>
                                  </p:childTnLst>
                                </p:cTn>
                              </p:par>
                              <p:par>
                                <p:cTn id="55" presetID="22" presetClass="entr" presetSubtype="4" fill="hold" grpId="0" nodeType="withEffect">
                                  <p:stCondLst>
                                    <p:cond delay="0"/>
                                  </p:stCondLst>
                                  <p:childTnLst>
                                    <p:set>
                                      <p:cBhvr>
                                        <p:cTn id="56" dur="1" fill="hold">
                                          <p:stCondLst>
                                            <p:cond delay="0"/>
                                          </p:stCondLst>
                                        </p:cTn>
                                        <p:tgtEl>
                                          <p:spTgt spid="899"/>
                                        </p:tgtEl>
                                        <p:attrNameLst>
                                          <p:attrName>style.visibility</p:attrName>
                                        </p:attrNameLst>
                                      </p:cBhvr>
                                      <p:to>
                                        <p:strVal val="visible"/>
                                      </p:to>
                                    </p:set>
                                    <p:animEffect transition="in" filter="wipe(down)">
                                      <p:cBhvr>
                                        <p:cTn id="57" dur="500"/>
                                        <p:tgtEl>
                                          <p:spTgt spid="899"/>
                                        </p:tgtEl>
                                      </p:cBhvr>
                                    </p:animEffect>
                                  </p:childTnLst>
                                </p:cTn>
                              </p:par>
                              <p:par>
                                <p:cTn id="58" presetID="22" presetClass="entr" presetSubtype="4" fill="hold" nodeType="withEffect">
                                  <p:stCondLst>
                                    <p:cond delay="0"/>
                                  </p:stCondLst>
                                  <p:childTnLst>
                                    <p:set>
                                      <p:cBhvr>
                                        <p:cTn id="59" dur="1" fill="hold">
                                          <p:stCondLst>
                                            <p:cond delay="0"/>
                                          </p:stCondLst>
                                        </p:cTn>
                                        <p:tgtEl>
                                          <p:spTgt spid="883"/>
                                        </p:tgtEl>
                                        <p:attrNameLst>
                                          <p:attrName>style.visibility</p:attrName>
                                        </p:attrNameLst>
                                      </p:cBhvr>
                                      <p:to>
                                        <p:strVal val="visible"/>
                                      </p:to>
                                    </p:set>
                                    <p:animEffect transition="in" filter="wipe(down)">
                                      <p:cBhvr>
                                        <p:cTn id="60" dur="500"/>
                                        <p:tgtEl>
                                          <p:spTgt spid="883"/>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78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955"/>
                                        </p:tgtEl>
                                        <p:attrNameLst>
                                          <p:attrName>style.visibility</p:attrName>
                                        </p:attrNameLst>
                                      </p:cBhvr>
                                      <p:to>
                                        <p:strVal val="visible"/>
                                      </p:to>
                                    </p:set>
                                    <p:animEffect transition="in" filter="wipe(down)">
                                      <p:cBhvr>
                                        <p:cTn id="69" dur="500"/>
                                        <p:tgtEl>
                                          <p:spTgt spid="955"/>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900"/>
                                        </p:tgtEl>
                                        <p:attrNameLst>
                                          <p:attrName>style.visibility</p:attrName>
                                        </p:attrNameLst>
                                      </p:cBhvr>
                                      <p:to>
                                        <p:strVal val="visible"/>
                                      </p:to>
                                    </p:set>
                                    <p:animEffect transition="in" filter="wipe(down)">
                                      <p:cBhvr>
                                        <p:cTn id="72" dur="500"/>
                                        <p:tgtEl>
                                          <p:spTgt spid="900"/>
                                        </p:tgtEl>
                                      </p:cBhvr>
                                    </p:animEffect>
                                  </p:childTnLst>
                                </p:cTn>
                              </p:par>
                              <p:par>
                                <p:cTn id="73" presetID="22" presetClass="entr" presetSubtype="4" fill="hold" nodeType="withEffect">
                                  <p:stCondLst>
                                    <p:cond delay="0"/>
                                  </p:stCondLst>
                                  <p:childTnLst>
                                    <p:set>
                                      <p:cBhvr>
                                        <p:cTn id="74" dur="1" fill="hold">
                                          <p:stCondLst>
                                            <p:cond delay="0"/>
                                          </p:stCondLst>
                                        </p:cTn>
                                        <p:tgtEl>
                                          <p:spTgt spid="901"/>
                                        </p:tgtEl>
                                        <p:attrNameLst>
                                          <p:attrName>style.visibility</p:attrName>
                                        </p:attrNameLst>
                                      </p:cBhvr>
                                      <p:to>
                                        <p:strVal val="visible"/>
                                      </p:to>
                                    </p:set>
                                    <p:animEffect transition="in" filter="wipe(down)">
                                      <p:cBhvr>
                                        <p:cTn id="75" dur="500"/>
                                        <p:tgtEl>
                                          <p:spTgt spid="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 grpId="0"/>
      <p:bldP spid="764" grpId="0"/>
      <p:bldP spid="764" grpId="1"/>
      <p:bldP spid="784" grpId="0"/>
      <p:bldP spid="784" grpId="1"/>
      <p:bldP spid="899" grpId="0"/>
      <p:bldP spid="900" grpId="0"/>
      <p:bldP spid="9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2000" y="1124744"/>
            <a:ext cx="8892488" cy="5220000"/>
          </a:xfrm>
        </p:spPr>
        <p:txBody>
          <a:bodyPr/>
          <a:lstStyle/>
          <a:p>
            <a:r>
              <a:rPr lang="en-US" altLang="zh-TW" dirty="0" smtClean="0"/>
              <a:t>Selected power switches of a sub-region are placed by the following procedure:</a:t>
            </a:r>
          </a:p>
          <a:p>
            <a:pPr marL="857250" lvl="1" indent="-457200">
              <a:buFont typeface="+mj-lt"/>
              <a:buAutoNum type="arabicPeriod"/>
            </a:pPr>
            <a:r>
              <a:rPr lang="en-US" altLang="zh-TW" dirty="0" smtClean="0"/>
              <a:t>Sort the legal locations of the </a:t>
            </a:r>
            <a:r>
              <a:rPr lang="en-US" altLang="zh-TW" dirty="0"/>
              <a:t>sub-region </a:t>
            </a:r>
            <a:r>
              <a:rPr lang="en-US" altLang="zh-TW" dirty="0" smtClean="0"/>
              <a:t>according to </a:t>
            </a:r>
            <a:r>
              <a:rPr lang="en-US" altLang="zh-TW" dirty="0"/>
              <a:t>their current </a:t>
            </a:r>
            <a:r>
              <a:rPr lang="en-US" altLang="zh-TW" dirty="0" smtClean="0"/>
              <a:t>loads in decreasing order</a:t>
            </a:r>
          </a:p>
          <a:p>
            <a:pPr marL="857250" lvl="1" indent="-457200">
              <a:buFont typeface="+mj-lt"/>
              <a:buAutoNum type="arabicPeriod"/>
            </a:pPr>
            <a:r>
              <a:rPr lang="en-US" altLang="zh-TW" dirty="0" smtClean="0"/>
              <a:t>Place </a:t>
            </a:r>
            <a:r>
              <a:rPr lang="en-US" altLang="zh-TW" dirty="0"/>
              <a:t>the selected power switches </a:t>
            </a:r>
            <a:r>
              <a:rPr lang="en-US" altLang="zh-TW" dirty="0" smtClean="0"/>
              <a:t>into the legal locations in serial from large size to </a:t>
            </a:r>
            <a:r>
              <a:rPr lang="en-US" altLang="zh-TW" smtClean="0"/>
              <a:t>small size </a:t>
            </a:r>
            <a:endParaRPr lang="en-US" altLang="zh-TW" dirty="0"/>
          </a:p>
          <a:p>
            <a:pPr lvl="1"/>
            <a:endParaRPr lang="en-US" altLang="zh-TW" dirty="0" smtClean="0"/>
          </a:p>
          <a:p>
            <a:endParaRPr lang="en-US" altLang="zh-TW" dirty="0"/>
          </a:p>
          <a:p>
            <a:endParaRPr lang="zh-TW" altLang="en-US" dirty="0"/>
          </a:p>
        </p:txBody>
      </p:sp>
      <p:sp>
        <p:nvSpPr>
          <p:cNvPr id="3" name="標題 2"/>
          <p:cNvSpPr>
            <a:spLocks noGrp="1"/>
          </p:cNvSpPr>
          <p:nvPr>
            <p:ph type="title"/>
          </p:nvPr>
        </p:nvSpPr>
        <p:spPr/>
        <p:txBody>
          <a:bodyPr>
            <a:normAutofit/>
          </a:bodyPr>
          <a:lstStyle/>
          <a:p>
            <a:r>
              <a:rPr lang="en-US" altLang="zh-TW" dirty="0">
                <a:latin typeface="Lucida Calligraphy" panose="03010101010101010101" pitchFamily="66" charset="0"/>
              </a:rPr>
              <a:t>Placement of Power </a:t>
            </a:r>
            <a:r>
              <a:rPr lang="en-US" altLang="zh-TW" dirty="0" smtClean="0">
                <a:latin typeface="Lucida Calligraphy" panose="03010101010101010101" pitchFamily="66" charset="0"/>
              </a:rPr>
              <a:t>Switches</a:t>
            </a:r>
            <a:endParaRPr lang="zh-TW" altLang="en-US" dirty="0"/>
          </a:p>
        </p:txBody>
      </p:sp>
    </p:spTree>
    <p:extLst>
      <p:ext uri="{BB962C8B-B14F-4D97-AF65-F5344CB8AC3E}">
        <p14:creationId xmlns:p14="http://schemas.microsoft.com/office/powerpoint/2010/main" val="1447884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4685049" y="1105461"/>
                <a:ext cx="4716024" cy="5220000"/>
              </a:xfrm>
            </p:spPr>
            <p:txBody>
              <a:bodyPr/>
              <a:lstStyle/>
              <a:p>
                <a:r>
                  <a:rPr lang="en-US" altLang="zh-TW" dirty="0"/>
                  <a:t>Objective:</a:t>
                </a:r>
              </a:p>
              <a:p>
                <a:pPr lvl="1"/>
                <a:r>
                  <a:rPr lang="en-US" altLang="zh-TW" dirty="0" smtClean="0"/>
                  <a:t>Allocate power switches into a low-power domain </a:t>
                </a:r>
                <a14:m>
                  <m:oMath xmlns:m="http://schemas.openxmlformats.org/officeDocument/2006/math">
                    <m:r>
                      <a:rPr lang="en-US" altLang="zh-TW" i="1" dirty="0" smtClean="0">
                        <a:latin typeface="Cambria Math" panose="02040503050406030204" pitchFamily="18" charset="0"/>
                      </a:rPr>
                      <m:t>𝐷</m:t>
                    </m:r>
                  </m:oMath>
                </a14:m>
                <a:r>
                  <a:rPr lang="en-US" altLang="zh-TW" dirty="0" smtClean="0"/>
                  <a:t> with the equivalent resistance </a:t>
                </a:r>
                <a14:m>
                  <m:oMath xmlns:m="http://schemas.openxmlformats.org/officeDocument/2006/math">
                    <m:r>
                      <a:rPr lang="en-US" altLang="zh-TW" i="1" dirty="0" smtClean="0">
                        <a:latin typeface="Cambria Math" panose="02040503050406030204" pitchFamily="18" charset="0"/>
                      </a:rPr>
                      <m:t>𝑅</m:t>
                    </m:r>
                    <m:r>
                      <a:rPr lang="en-US" altLang="zh-TW" i="1" baseline="-25000" dirty="0" err="1" smtClean="0">
                        <a:latin typeface="Cambria Math" panose="02040503050406030204" pitchFamily="18" charset="0"/>
                      </a:rPr>
                      <m:t>𝑡</m:t>
                    </m:r>
                  </m:oMath>
                </a14:m>
                <a:endParaRPr lang="en-US" altLang="zh-TW" i="1" baseline="-25000" dirty="0" smtClean="0"/>
              </a:p>
              <a:p>
                <a:endParaRPr lang="zh-TW" altLang="en-US" i="1" dirty="0"/>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4685049" y="1105461"/>
                <a:ext cx="4716024" cy="5220000"/>
              </a:xfrm>
              <a:blipFill rotWithShape="0">
                <a:blip r:embed="rId3"/>
                <a:stretch>
                  <a:fillRect t="-817"/>
                </a:stretch>
              </a:blipFill>
            </p:spPr>
            <p:txBody>
              <a:bodyPr/>
              <a:lstStyle/>
              <a:p>
                <a:r>
                  <a:rPr lang="zh-TW" altLang="en-US">
                    <a:noFill/>
                  </a:rPr>
                  <a:t> </a:t>
                </a:r>
              </a:p>
            </p:txBody>
          </p:sp>
        </mc:Fallback>
      </mc:AlternateContent>
      <p:sp>
        <p:nvSpPr>
          <p:cNvPr id="3" name="標題 2"/>
          <p:cNvSpPr>
            <a:spLocks noGrp="1"/>
          </p:cNvSpPr>
          <p:nvPr>
            <p:ph type="title"/>
          </p:nvPr>
        </p:nvSpPr>
        <p:spPr/>
        <p:txBody>
          <a:bodyPr/>
          <a:lstStyle/>
          <a:p>
            <a:r>
              <a:rPr lang="en-US" altLang="zh-TW" dirty="0" smtClean="0">
                <a:latin typeface="Lucida Calligraphy" panose="03010101010101010101" pitchFamily="66" charset="0"/>
              </a:rPr>
              <a:t>Partition Based </a:t>
            </a:r>
            <a:r>
              <a:rPr lang="en-US" altLang="zh-TW" dirty="0">
                <a:latin typeface="Lucida Calligraphy" panose="03010101010101010101" pitchFamily="66" charset="0"/>
              </a:rPr>
              <a:t>Algorithm</a:t>
            </a:r>
            <a:endParaRPr lang="zh-TW" altLang="en-US" dirty="0">
              <a:latin typeface="Lucida Calligraphy" panose="03010101010101010101" pitchFamily="66" charset="0"/>
            </a:endParaRPr>
          </a:p>
        </p:txBody>
      </p:sp>
      <mc:AlternateContent xmlns:mc="http://schemas.openxmlformats.org/markup-compatibility/2006" xmlns:a14="http://schemas.microsoft.com/office/drawing/2010/main">
        <mc:Choice Requires="a14">
          <p:sp>
            <p:nvSpPr>
              <p:cNvPr id="6" name="矩形 5"/>
              <p:cNvSpPr/>
              <p:nvPr/>
            </p:nvSpPr>
            <p:spPr>
              <a:xfrm>
                <a:off x="179512" y="1587804"/>
                <a:ext cx="4528220" cy="4577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1600" b="1" dirty="0" smtClean="0">
                    <a:latin typeface="Times New Roman" panose="02020603050405020304" pitchFamily="18" charset="0"/>
                    <a:cs typeface="Times New Roman" panose="02020603050405020304" pitchFamily="18" charset="0"/>
                  </a:rPr>
                  <a:t>Algorithm </a:t>
                </a:r>
                <a:r>
                  <a:rPr lang="en-US" altLang="zh-TW" sz="1600" b="1" dirty="0" err="1" smtClean="0">
                    <a:latin typeface="Times New Roman" panose="02020603050405020304" pitchFamily="18" charset="0"/>
                    <a:cs typeface="Times New Roman" panose="02020603050405020304" pitchFamily="18" charset="0"/>
                  </a:rPr>
                  <a:t>Recursive_Partition</a:t>
                </a:r>
                <a:r>
                  <a:rPr lang="en-US" altLang="zh-TW" sz="1600" b="1" dirty="0" smtClean="0">
                    <a:latin typeface="Times New Roman" panose="02020603050405020304" pitchFamily="18" charset="0"/>
                    <a:cs typeface="Times New Roman" panose="02020603050405020304" pitchFamily="18" charset="0"/>
                  </a:rPr>
                  <a:t> (</a:t>
                </a:r>
                <a:r>
                  <a:rPr lang="en-US" altLang="zh-TW" sz="1600" b="1" i="1" dirty="0" err="1" smtClean="0">
                    <a:latin typeface="Times New Roman" panose="02020603050405020304" pitchFamily="18" charset="0"/>
                    <a:cs typeface="Times New Roman" panose="02020603050405020304" pitchFamily="18" charset="0"/>
                  </a:rPr>
                  <a:t>R</a:t>
                </a:r>
                <a:r>
                  <a:rPr lang="en-US" altLang="zh-TW" sz="1600" b="1" i="1" baseline="-25000" dirty="0" err="1" smtClean="0">
                    <a:latin typeface="Times New Roman" panose="02020603050405020304" pitchFamily="18" charset="0"/>
                    <a:cs typeface="Times New Roman" panose="02020603050405020304" pitchFamily="18" charset="0"/>
                  </a:rPr>
                  <a:t>t</a:t>
                </a:r>
                <a:r>
                  <a:rPr lang="en-US" altLang="zh-TW" sz="1600" b="1" i="1" baseline="-25000" dirty="0" smtClean="0">
                    <a:latin typeface="Times New Roman" panose="02020603050405020304" pitchFamily="18" charset="0"/>
                    <a:cs typeface="Times New Roman" panose="02020603050405020304" pitchFamily="18" charset="0"/>
                  </a:rPr>
                  <a:t> </a:t>
                </a:r>
                <a:r>
                  <a:rPr lang="en-US" altLang="zh-TW" sz="1600" b="1" dirty="0" smtClean="0">
                    <a:latin typeface="Times New Roman" panose="02020603050405020304" pitchFamily="18" charset="0"/>
                    <a:cs typeface="Times New Roman" panose="02020603050405020304" pitchFamily="18" charset="0"/>
                  </a:rPr>
                  <a:t>, D)</a:t>
                </a:r>
                <a:endParaRPr lang="zh-TW" altLang="zh-TW" sz="1600" dirty="0">
                  <a:latin typeface="Times New Roman" panose="02020603050405020304" pitchFamily="18" charset="0"/>
                  <a:cs typeface="Times New Roman" panose="02020603050405020304" pitchFamily="18" charset="0"/>
                </a:endParaRPr>
              </a:p>
              <a:p>
                <a:r>
                  <a:rPr lang="en-US" altLang="zh-TW" sz="1600"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 </a:t>
                </a:r>
                <a:r>
                  <a:rPr lang="en-US" altLang="zh-TW" sz="1600" i="1" dirty="0" err="1" smtClean="0">
                    <a:latin typeface="Times New Roman" panose="02020603050405020304" pitchFamily="18" charset="0"/>
                    <a:cs typeface="Times New Roman" panose="02020603050405020304" pitchFamily="18" charset="0"/>
                  </a:rPr>
                  <a:t>R</a:t>
                </a:r>
                <a:r>
                  <a:rPr lang="en-US" altLang="zh-TW" sz="1600" i="1" baseline="-25000" dirty="0" err="1" smtClean="0">
                    <a:latin typeface="Times New Roman" panose="02020603050405020304" pitchFamily="18" charset="0"/>
                    <a:cs typeface="Times New Roman" panose="02020603050405020304" pitchFamily="18" charset="0"/>
                  </a:rPr>
                  <a:t>t</a:t>
                </a:r>
                <a:r>
                  <a:rPr lang="en-US" altLang="zh-TW" sz="1600" dirty="0" smtClean="0">
                    <a:latin typeface="Times New Roman" panose="02020603050405020304" pitchFamily="18" charset="0"/>
                    <a:cs typeface="Times New Roman" panose="02020603050405020304" pitchFamily="18" charset="0"/>
                  </a:rPr>
                  <a:t> denotes the total equivalent </a:t>
                </a:r>
                <a:r>
                  <a:rPr lang="en-US" altLang="zh-TW" sz="1600" dirty="0">
                    <a:latin typeface="Times New Roman" panose="02020603050405020304" pitchFamily="18" charset="0"/>
                    <a:cs typeface="Times New Roman" panose="02020603050405020304" pitchFamily="18" charset="0"/>
                  </a:rPr>
                  <a:t>resistance of </a:t>
                </a:r>
                <a:r>
                  <a:rPr lang="en-US" altLang="zh-TW" sz="1600" dirty="0" smtClean="0">
                    <a:latin typeface="Times New Roman" panose="02020603050405020304" pitchFamily="18" charset="0"/>
                    <a:cs typeface="Times New Roman" panose="02020603050405020304" pitchFamily="18" charset="0"/>
                  </a:rPr>
                  <a:t>a low-power </a:t>
                </a:r>
                <a:r>
                  <a:rPr lang="en-US" altLang="zh-TW" sz="1600" dirty="0">
                    <a:latin typeface="Times New Roman" panose="02020603050405020304" pitchFamily="18" charset="0"/>
                    <a:cs typeface="Times New Roman" panose="02020603050405020304" pitchFamily="18" charset="0"/>
                  </a:rPr>
                  <a:t>domain </a:t>
                </a:r>
                <a:r>
                  <a:rPr lang="en-US" altLang="zh-TW" sz="1600" i="1" dirty="0">
                    <a:latin typeface="Times New Roman" panose="02020603050405020304" pitchFamily="18" charset="0"/>
                    <a:cs typeface="Times New Roman" panose="02020603050405020304" pitchFamily="18" charset="0"/>
                  </a:rPr>
                  <a:t>D</a:t>
                </a:r>
                <a:r>
                  <a:rPr lang="en-US" altLang="zh-TW" sz="1600" dirty="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a:p>
                <a:pPr lvl="0"/>
                <a:r>
                  <a:rPr lang="en-US" altLang="zh-TW" sz="1600" b="1" i="1" dirty="0" smtClean="0">
                    <a:latin typeface="Times New Roman" panose="02020603050405020304" pitchFamily="18" charset="0"/>
                    <a:cs typeface="Times New Roman" panose="02020603050405020304" pitchFamily="18" charset="0"/>
                  </a:rPr>
                  <a:t>1.</a:t>
                </a:r>
                <a:r>
                  <a:rPr lang="en-US" altLang="zh-TW" sz="1600" i="1" dirty="0" smtClean="0">
                    <a:latin typeface="Times New Roman" panose="02020603050405020304" pitchFamily="18" charset="0"/>
                    <a:cs typeface="Times New Roman" panose="02020603050405020304" pitchFamily="18" charset="0"/>
                  </a:rPr>
                  <a:t>B</a:t>
                </a:r>
                <a:r>
                  <a:rPr lang="en-US" altLang="zh-TW" sz="1600" dirty="0" smtClean="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 </a:t>
                </a:r>
                <a:r>
                  <a:rPr lang="en-US" altLang="zh-TW" sz="1600" dirty="0" err="1" smtClean="0">
                    <a:latin typeface="Times New Roman" panose="02020603050405020304" pitchFamily="18" charset="0"/>
                    <a:cs typeface="Times New Roman" panose="02020603050405020304" pitchFamily="18" charset="0"/>
                  </a:rPr>
                  <a:t>Construction_of_Minimum_Bounding_</a:t>
                </a:r>
                <a:r>
                  <a:rPr lang="en-US" altLang="zh-TW" sz="1600" dirty="0" err="1">
                    <a:latin typeface="Times New Roman" panose="02020603050405020304" pitchFamily="18" charset="0"/>
                    <a:cs typeface="Times New Roman" panose="02020603050405020304" pitchFamily="18" charset="0"/>
                  </a:rPr>
                  <a:t>B</a:t>
                </a:r>
                <a:r>
                  <a:rPr lang="en-US" altLang="zh-TW" sz="1600" dirty="0" err="1" smtClean="0">
                    <a:latin typeface="Times New Roman" panose="02020603050405020304" pitchFamily="18" charset="0"/>
                    <a:cs typeface="Times New Roman" panose="02020603050405020304" pitchFamily="18" charset="0"/>
                  </a:rPr>
                  <a:t>ox</a:t>
                </a:r>
                <a:r>
                  <a:rPr lang="en-US" altLang="zh-TW" sz="1600" dirty="0" smtClean="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D)</a:t>
                </a:r>
                <a:endParaRPr lang="zh-TW" altLang="zh-TW" sz="1600" dirty="0">
                  <a:latin typeface="Times New Roman" panose="02020603050405020304" pitchFamily="18" charset="0"/>
                  <a:cs typeface="Times New Roman" panose="02020603050405020304" pitchFamily="18" charset="0"/>
                </a:endParaRPr>
              </a:p>
              <a:p>
                <a:pPr lvl="0"/>
                <a:r>
                  <a:rPr lang="en-US" altLang="zh-TW" sz="1600" b="1" dirty="0" smtClean="0">
                    <a:latin typeface="Times New Roman" panose="02020603050405020304" pitchFamily="18" charset="0"/>
                    <a:cs typeface="Times New Roman" panose="02020603050405020304" pitchFamily="18" charset="0"/>
                  </a:rPr>
                  <a:t>2.</a:t>
                </a:r>
                <a:r>
                  <a:rPr lang="en-US" altLang="zh-TW" sz="1600" i="1" dirty="0" smtClean="0">
                    <a:latin typeface="Times New Roman" panose="02020603050405020304" pitchFamily="18" charset="0"/>
                    <a:cs typeface="Times New Roman" panose="02020603050405020304" pitchFamily="18" charset="0"/>
                  </a:rPr>
                  <a:t>R</a:t>
                </a:r>
                <a:r>
                  <a:rPr lang="en-US" altLang="zh-TW" sz="1600" i="1" baseline="-25000" dirty="0" smtClean="0">
                    <a:latin typeface="Times New Roman" panose="02020603050405020304" pitchFamily="18" charset="0"/>
                    <a:cs typeface="Times New Roman" panose="02020603050405020304" pitchFamily="18" charset="0"/>
                  </a:rPr>
                  <a:t>B</a:t>
                </a:r>
                <a:r>
                  <a:rPr lang="en-US" altLang="zh-TW" sz="1600" dirty="0" smtClean="0">
                    <a:latin typeface="Times New Roman" panose="02020603050405020304" pitchFamily="18" charset="0"/>
                    <a:cs typeface="Times New Roman" panose="02020603050405020304" pitchFamily="18" charset="0"/>
                  </a:rPr>
                  <a:t> = </a:t>
                </a:r>
                <a:r>
                  <a:rPr lang="en-US" altLang="zh-TW" sz="1600" i="1" dirty="0" err="1">
                    <a:latin typeface="Times New Roman" panose="02020603050405020304" pitchFamily="18" charset="0"/>
                    <a:cs typeface="Times New Roman" panose="02020603050405020304" pitchFamily="18" charset="0"/>
                  </a:rPr>
                  <a:t>R</a:t>
                </a:r>
                <a:r>
                  <a:rPr lang="en-US" altLang="zh-TW" sz="1600" i="1" baseline="-25000" dirty="0" err="1">
                    <a:latin typeface="Times New Roman" panose="02020603050405020304" pitchFamily="18" charset="0"/>
                    <a:cs typeface="Times New Roman" panose="02020603050405020304" pitchFamily="18" charset="0"/>
                  </a:rPr>
                  <a:t>t</a:t>
                </a:r>
                <a:endParaRPr lang="en-US" altLang="zh-TW" sz="1600" dirty="0" smtClean="0">
                  <a:latin typeface="Times New Roman" panose="02020603050405020304" pitchFamily="18" charset="0"/>
                  <a:cs typeface="Times New Roman" panose="02020603050405020304" pitchFamily="18" charset="0"/>
                </a:endParaRPr>
              </a:p>
              <a:p>
                <a:pPr lvl="0"/>
                <a:r>
                  <a:rPr lang="en-US" altLang="zh-TW" sz="1600" b="1" dirty="0">
                    <a:latin typeface="Times New Roman" panose="02020603050405020304" pitchFamily="18" charset="0"/>
                    <a:cs typeface="Times New Roman" panose="02020603050405020304" pitchFamily="18" charset="0"/>
                  </a:rPr>
                  <a:t>3</a:t>
                </a:r>
                <a:r>
                  <a:rPr lang="en-US" altLang="zh-TW" sz="1600" b="1"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Q</a:t>
                </a:r>
                <a:r>
                  <a:rPr lang="en-US" altLang="zh-TW" sz="1600" dirty="0" smtClean="0">
                    <a:latin typeface="Times New Roman" panose="02020603050405020304" pitchFamily="18" charset="0"/>
                    <a:cs typeface="Times New Roman" panose="02020603050405020304" pitchFamily="18" charset="0"/>
                  </a:rPr>
                  <a:t>.enqueue(</a:t>
                </a:r>
                <a:r>
                  <a:rPr lang="en-US" altLang="zh-TW" sz="1600" i="1" dirty="0" smtClean="0">
                    <a:latin typeface="Times New Roman" panose="02020603050405020304" pitchFamily="18" charset="0"/>
                    <a:cs typeface="Times New Roman" panose="02020603050405020304" pitchFamily="18" charset="0"/>
                  </a:rPr>
                  <a:t>B</a:t>
                </a:r>
                <a:r>
                  <a:rPr lang="en-US" altLang="zh-TW" sz="1600" dirty="0" smtClean="0">
                    <a:latin typeface="Times New Roman" panose="02020603050405020304" pitchFamily="18" charset="0"/>
                    <a:cs typeface="Times New Roman" panose="02020603050405020304" pitchFamily="18" charset="0"/>
                  </a:rPr>
                  <a:t>)</a:t>
                </a:r>
                <a:endParaRPr lang="zh-TW" altLang="zh-TW" sz="1600" dirty="0" smtClean="0">
                  <a:latin typeface="Times New Roman" panose="02020603050405020304" pitchFamily="18" charset="0"/>
                  <a:cs typeface="Times New Roman" panose="02020603050405020304" pitchFamily="18" charset="0"/>
                </a:endParaRPr>
              </a:p>
              <a:p>
                <a:pPr lvl="0"/>
                <a:r>
                  <a:rPr lang="en-US" altLang="zh-TW" sz="1600" b="1" dirty="0">
                    <a:latin typeface="Times New Roman" panose="02020603050405020304" pitchFamily="18" charset="0"/>
                    <a:cs typeface="Times New Roman" panose="02020603050405020304" pitchFamily="18" charset="0"/>
                  </a:rPr>
                  <a:t>4</a:t>
                </a:r>
                <a:r>
                  <a:rPr lang="en-US" altLang="zh-TW" sz="1600" b="1" dirty="0" smtClean="0">
                    <a:latin typeface="Times New Roman" panose="02020603050405020304" pitchFamily="18" charset="0"/>
                    <a:cs typeface="Times New Roman" panose="02020603050405020304" pitchFamily="18" charset="0"/>
                  </a:rPr>
                  <a:t>.While </a:t>
                </a:r>
                <a:r>
                  <a:rPr lang="en-US" altLang="zh-TW" sz="1600" dirty="0">
                    <a:latin typeface="Times New Roman" panose="02020603050405020304" pitchFamily="18" charset="0"/>
                    <a:cs typeface="Times New Roman" panose="02020603050405020304" pitchFamily="18" charset="0"/>
                  </a:rPr>
                  <a:t>!</a:t>
                </a:r>
                <a:r>
                  <a:rPr lang="en-US" altLang="zh-TW" sz="1600" i="1" dirty="0" err="1">
                    <a:latin typeface="Times New Roman" panose="02020603050405020304" pitchFamily="18" charset="0"/>
                    <a:cs typeface="Times New Roman" panose="02020603050405020304" pitchFamily="18" charset="0"/>
                  </a:rPr>
                  <a:t>Q</a:t>
                </a:r>
                <a:r>
                  <a:rPr lang="en-US" altLang="zh-TW" sz="1600" dirty="0" err="1">
                    <a:latin typeface="Times New Roman" panose="02020603050405020304" pitchFamily="18" charset="0"/>
                    <a:cs typeface="Times New Roman" panose="02020603050405020304" pitchFamily="18" charset="0"/>
                  </a:rPr>
                  <a:t>.empty</a:t>
                </a:r>
                <a:r>
                  <a:rPr lang="en-US" altLang="zh-TW" sz="1600" dirty="0">
                    <a:latin typeface="Times New Roman" panose="02020603050405020304" pitchFamily="18" charset="0"/>
                    <a:cs typeface="Times New Roman" panose="02020603050405020304" pitchFamily="18" charset="0"/>
                  </a:rPr>
                  <a:t>()</a:t>
                </a:r>
                <a:r>
                  <a:rPr lang="en-US" altLang="zh-TW" sz="1600" b="1" dirty="0">
                    <a:latin typeface="Times New Roman" panose="02020603050405020304" pitchFamily="18" charset="0"/>
                    <a:cs typeface="Times New Roman" panose="02020603050405020304" pitchFamily="18" charset="0"/>
                  </a:rPr>
                  <a:t> </a:t>
                </a:r>
                <a:r>
                  <a:rPr lang="en-US" altLang="zh-TW" sz="1600" b="1" dirty="0" smtClean="0">
                    <a:latin typeface="Times New Roman" panose="02020603050405020304" pitchFamily="18" charset="0"/>
                    <a:cs typeface="Times New Roman" panose="02020603050405020304" pitchFamily="18" charset="0"/>
                  </a:rPr>
                  <a:t>Do</a:t>
                </a:r>
                <a:endParaRPr lang="zh-TW" altLang="zh-TW" sz="1600" dirty="0">
                  <a:latin typeface="Times New Roman" panose="02020603050405020304" pitchFamily="18" charset="0"/>
                  <a:cs typeface="Times New Roman" panose="02020603050405020304" pitchFamily="18" charset="0"/>
                </a:endParaRPr>
              </a:p>
              <a:p>
                <a:r>
                  <a:rPr lang="en-US" altLang="zh-TW" sz="1600" b="1" dirty="0">
                    <a:latin typeface="Times New Roman" panose="02020603050405020304" pitchFamily="18" charset="0"/>
                    <a:cs typeface="Times New Roman" panose="02020603050405020304" pitchFamily="18" charset="0"/>
                  </a:rPr>
                  <a:t>5</a:t>
                </a:r>
                <a:r>
                  <a:rPr lang="en-US" altLang="zh-TW" sz="1600" b="1" dirty="0" smtClean="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B</a:t>
                </a:r>
                <a:r>
                  <a:rPr lang="en-US" altLang="zh-TW" sz="1600" dirty="0">
                    <a:latin typeface="Times New Roman" panose="02020603050405020304" pitchFamily="18" charset="0"/>
                    <a:cs typeface="Times New Roman" panose="02020603050405020304" pitchFamily="18" charset="0"/>
                  </a:rPr>
                  <a:t> = </a:t>
                </a:r>
                <a:r>
                  <a:rPr lang="en-US" altLang="zh-TW" sz="1600" i="1" dirty="0" err="1">
                    <a:latin typeface="Times New Roman" panose="02020603050405020304" pitchFamily="18" charset="0"/>
                    <a:cs typeface="Times New Roman" panose="02020603050405020304" pitchFamily="18" charset="0"/>
                  </a:rPr>
                  <a:t>Q</a:t>
                </a:r>
                <a:r>
                  <a:rPr lang="en-US" altLang="zh-TW" sz="1600" dirty="0" err="1">
                    <a:latin typeface="Times New Roman" panose="02020603050405020304" pitchFamily="18" charset="0"/>
                    <a:cs typeface="Times New Roman" panose="02020603050405020304" pitchFamily="18" charset="0"/>
                  </a:rPr>
                  <a:t>.dequeue</a:t>
                </a:r>
                <a:r>
                  <a:rPr lang="en-US" altLang="zh-TW" sz="1600" dirty="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a:p>
                <a:r>
                  <a:rPr lang="en-US" altLang="zh-TW" sz="1600" b="1" dirty="0">
                    <a:latin typeface="Times New Roman" panose="02020603050405020304" pitchFamily="18" charset="0"/>
                    <a:cs typeface="Times New Roman" panose="02020603050405020304" pitchFamily="18" charset="0"/>
                  </a:rPr>
                  <a:t>6</a:t>
                </a:r>
                <a:r>
                  <a:rPr lang="en-US" altLang="zh-TW" sz="1600" b="1" dirty="0" smtClean="0">
                    <a:latin typeface="Times New Roman" panose="02020603050405020304" pitchFamily="18" charset="0"/>
                    <a:cs typeface="Times New Roman" panose="02020603050405020304" pitchFamily="18" charset="0"/>
                  </a:rPr>
                  <a:t>.</a:t>
                </a:r>
                <a:r>
                  <a:rPr lang="en-US" altLang="zh-TW" sz="1600" b="1" i="1" dirty="0" smtClean="0">
                    <a:latin typeface="Times New Roman" panose="02020603050405020304" pitchFamily="18" charset="0"/>
                    <a:cs typeface="Times New Roman" panose="02020603050405020304" pitchFamily="18" charset="0"/>
                  </a:rPr>
                  <a:t>       </a:t>
                </a:r>
                <a:r>
                  <a:rPr lang="en-US" altLang="zh-TW" sz="1600" b="1"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R</a:t>
                </a:r>
                <a:r>
                  <a:rPr lang="en-US" altLang="zh-TW" sz="1600" baseline="-25000" dirty="0" smtClean="0">
                    <a:latin typeface="Times New Roman" panose="02020603050405020304" pitchFamily="18" charset="0"/>
                    <a:cs typeface="Times New Roman" panose="02020603050405020304" pitchFamily="18" charset="0"/>
                  </a:rPr>
                  <a:t>0</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R</a:t>
                </a:r>
                <a:r>
                  <a:rPr lang="en-US" altLang="zh-TW" sz="1600" baseline="-25000" dirty="0">
                    <a:latin typeface="Times New Roman" panose="02020603050405020304" pitchFamily="18" charset="0"/>
                    <a:cs typeface="Times New Roman" panose="02020603050405020304" pitchFamily="18" charset="0"/>
                  </a:rPr>
                  <a:t>1</a:t>
                </a:r>
                <a:r>
                  <a:rPr lang="en-US" altLang="zh-TW" sz="1600" b="1" dirty="0">
                    <a:latin typeface="Times New Roman" panose="02020603050405020304" pitchFamily="18" charset="0"/>
                    <a:cs typeface="Times New Roman" panose="02020603050405020304" pitchFamily="18" charset="0"/>
                  </a:rPr>
                  <a:t>) = </a:t>
                </a:r>
                <a:r>
                  <a:rPr lang="en-US" altLang="zh-TW" sz="1600" dirty="0" err="1">
                    <a:latin typeface="Times New Roman" panose="02020603050405020304" pitchFamily="18" charset="0"/>
                    <a:cs typeface="Times New Roman" panose="02020603050405020304" pitchFamily="18" charset="0"/>
                  </a:rPr>
                  <a:t>CuttingPowerDomain</a:t>
                </a:r>
                <a:r>
                  <a:rPr lang="en-US" altLang="zh-TW" sz="1600" dirty="0">
                    <a:latin typeface="Times New Roman" panose="02020603050405020304" pitchFamily="18" charset="0"/>
                    <a:cs typeface="Times New Roman" panose="02020603050405020304" pitchFamily="18" charset="0"/>
                  </a:rPr>
                  <a:t>(</a:t>
                </a:r>
                <a:r>
                  <a:rPr lang="en-US" altLang="zh-TW" sz="1600" i="1" dirty="0">
                    <a:latin typeface="Times New Roman" panose="02020603050405020304" pitchFamily="18" charset="0"/>
                    <a:cs typeface="Times New Roman" panose="02020603050405020304" pitchFamily="18" charset="0"/>
                  </a:rPr>
                  <a:t>B</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R</a:t>
                </a:r>
                <a:r>
                  <a:rPr lang="en-US" altLang="zh-TW" sz="1600" i="1" baseline="-25000" dirty="0">
                    <a:latin typeface="Times New Roman" panose="02020603050405020304" pitchFamily="18" charset="0"/>
                    <a:cs typeface="Times New Roman" panose="02020603050405020304" pitchFamily="18" charset="0"/>
                  </a:rPr>
                  <a:t>B</a:t>
                </a:r>
                <a:r>
                  <a:rPr lang="en-US" altLang="zh-TW" sz="1600" dirty="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a:p>
                <a:pPr marL="342900" indent="-342900">
                  <a:buAutoNum type="arabicPeriod" startAt="7"/>
                </a:pPr>
                <a:r>
                  <a:rPr lang="en-US" altLang="zh-TW" sz="1600" b="1" dirty="0" smtClean="0">
                    <a:latin typeface="Times New Roman" panose="02020603050405020304" pitchFamily="18" charset="0"/>
                    <a:cs typeface="Times New Roman" panose="02020603050405020304" pitchFamily="18" charset="0"/>
                  </a:rPr>
                  <a:t>If </a:t>
                </a:r>
                <a:r>
                  <a:rPr lang="en-US" altLang="zh-TW" sz="1600" dirty="0">
                    <a:latin typeface="Times New Roman" panose="02020603050405020304" pitchFamily="18" charset="0"/>
                    <a:cs typeface="Times New Roman" panose="02020603050405020304" pitchFamily="18" charset="0"/>
                  </a:rPr>
                  <a:t>(</a:t>
                </a:r>
                <a:r>
                  <a:rPr lang="en-US" altLang="zh-TW" sz="1600"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f>
                          <m:fPr>
                            <m:ctrlPr>
                              <a:rPr lang="zh-TW" altLang="zh-TW" sz="1600" i="1">
                                <a:solidFill>
                                  <a:schemeClr val="tx1"/>
                                </a:solidFill>
                                <a:latin typeface="Cambria Math" panose="02040503050406030204" pitchFamily="18" charset="0"/>
                              </a:rPr>
                            </m:ctrlPr>
                          </m:fPr>
                          <m:num>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r</m:t>
                                </m:r>
                              </m:e>
                              <m:sub>
                                <m:r>
                                  <a:rPr lang="en-US" altLang="zh-TW" sz="1600" i="1">
                                    <a:solidFill>
                                      <a:schemeClr val="tx1"/>
                                    </a:solidFill>
                                    <a:latin typeface="Cambria Math" panose="02040503050406030204" pitchFamily="18" charset="0"/>
                                  </a:rPr>
                                  <m:t>1</m:t>
                                </m:r>
                              </m:sub>
                            </m:sSub>
                          </m:num>
                          <m:den>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R</m:t>
                                </m:r>
                              </m:e>
                              <m:sub>
                                <m:r>
                                  <a:rPr lang="en-US" altLang="zh-TW" sz="1600" i="1">
                                    <a:solidFill>
                                      <a:schemeClr val="tx1"/>
                                    </a:solidFill>
                                    <a:latin typeface="Cambria Math" panose="02040503050406030204" pitchFamily="18" charset="0"/>
                                  </a:rPr>
                                  <m:t>0</m:t>
                                </m:r>
                              </m:sub>
                            </m:sSub>
                          </m:den>
                        </m:f>
                        <m:r>
                          <a:rPr lang="en-US" altLang="zh-TW" sz="1600" i="1">
                            <a:solidFill>
                              <a:schemeClr val="tx1"/>
                            </a:solidFill>
                            <a:latin typeface="Cambria Math" panose="02040503050406030204" pitchFamily="18" charset="0"/>
                          </a:rPr>
                          <m:t>&gt;</m:t>
                        </m:r>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N</m:t>
                            </m:r>
                          </m:e>
                          <m:sub>
                            <m:r>
                              <a:rPr lang="en-US" altLang="zh-TW" sz="1600" i="1">
                                <a:solidFill>
                                  <a:schemeClr val="tx1"/>
                                </a:solidFill>
                                <a:latin typeface="Cambria Math" panose="02040503050406030204" pitchFamily="18" charset="0"/>
                              </a:rPr>
                              <m:t>0</m:t>
                            </m:r>
                          </m:sub>
                        </m:sSub>
                      </m:e>
                    </m:d>
                    <m:r>
                      <a:rPr lang="en-US" altLang="zh-TW" sz="1600" i="1">
                        <a:solidFill>
                          <a:schemeClr val="tx1"/>
                        </a:solidFill>
                        <a:latin typeface="Cambria Math" panose="02040503050406030204" pitchFamily="18" charset="0"/>
                      </a:rPr>
                      <m:t> </m:t>
                    </m:r>
                  </m:oMath>
                </a14:m>
                <a:r>
                  <a:rPr lang="en-US" altLang="zh-TW" sz="1600" dirty="0">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f>
                          <m:fPr>
                            <m:ctrlPr>
                              <a:rPr lang="zh-TW" altLang="zh-TW" sz="1600" i="1">
                                <a:solidFill>
                                  <a:schemeClr val="tx1"/>
                                </a:solidFill>
                                <a:latin typeface="Cambria Math" panose="02040503050406030204" pitchFamily="18" charset="0"/>
                              </a:rPr>
                            </m:ctrlPr>
                          </m:fPr>
                          <m:num>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r</m:t>
                                </m:r>
                              </m:e>
                              <m:sub>
                                <m:r>
                                  <a:rPr lang="en-US" altLang="zh-TW" sz="1600" i="1">
                                    <a:solidFill>
                                      <a:schemeClr val="tx1"/>
                                    </a:solidFill>
                                    <a:latin typeface="Cambria Math" panose="02040503050406030204" pitchFamily="18" charset="0"/>
                                  </a:rPr>
                                  <m:t>1</m:t>
                                </m:r>
                              </m:sub>
                            </m:sSub>
                          </m:num>
                          <m:den>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R</m:t>
                                </m:r>
                              </m:e>
                              <m:sub>
                                <m:r>
                                  <a:rPr lang="en-US" altLang="zh-TW" sz="1600" b="0" i="1" smtClean="0">
                                    <a:solidFill>
                                      <a:schemeClr val="tx1"/>
                                    </a:solidFill>
                                    <a:latin typeface="Cambria Math" panose="02040503050406030204" pitchFamily="18" charset="0"/>
                                  </a:rPr>
                                  <m:t>1</m:t>
                                </m:r>
                              </m:sub>
                            </m:sSub>
                          </m:den>
                        </m:f>
                        <m:r>
                          <a:rPr lang="en-US" altLang="zh-TW" sz="1600" i="1">
                            <a:solidFill>
                              <a:schemeClr val="tx1"/>
                            </a:solidFill>
                            <a:latin typeface="Cambria Math" panose="02040503050406030204" pitchFamily="18" charset="0"/>
                          </a:rPr>
                          <m:t>&gt;</m:t>
                        </m:r>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N</m:t>
                            </m:r>
                          </m:e>
                          <m:sub>
                            <m:r>
                              <a:rPr lang="en-US" altLang="zh-TW" sz="1600" b="0" i="1" smtClean="0">
                                <a:solidFill>
                                  <a:schemeClr val="tx1"/>
                                </a:solidFill>
                                <a:latin typeface="Cambria Math" panose="02040503050406030204" pitchFamily="18" charset="0"/>
                              </a:rPr>
                              <m:t>1</m:t>
                            </m:r>
                          </m:sub>
                        </m:sSub>
                      </m:e>
                    </m:d>
                  </m:oMath>
                </a14:m>
                <a:r>
                  <a:rPr lang="en-US" altLang="zh-TW" sz="1600" i="1" dirty="0" smtClean="0">
                    <a:latin typeface="Times New Roman" panose="02020603050405020304" pitchFamily="18" charset="0"/>
                    <a:cs typeface="Times New Roman" panose="02020603050405020304" pitchFamily="18" charset="0"/>
                  </a:rPr>
                  <a:t>||</a:t>
                </a:r>
                <a:r>
                  <a:rPr lang="zh-TW" altLang="zh-TW" sz="1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f>
                          <m:fPr>
                            <m:ctrlPr>
                              <a:rPr lang="zh-TW" altLang="zh-TW" sz="1600" i="1">
                                <a:solidFill>
                                  <a:schemeClr val="tx1"/>
                                </a:solidFill>
                                <a:latin typeface="Cambria Math" panose="02040503050406030204" pitchFamily="18" charset="0"/>
                              </a:rPr>
                            </m:ctrlPr>
                          </m:fPr>
                          <m:num>
                            <m:sSub>
                              <m:sSubPr>
                                <m:ctrlPr>
                                  <a:rPr lang="zh-TW"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𝑟</m:t>
                                </m:r>
                              </m:e>
                              <m:sub>
                                <m:r>
                                  <a:rPr lang="en-US" altLang="zh-TW" sz="1600" i="1">
                                    <a:solidFill>
                                      <a:schemeClr val="tx1"/>
                                    </a:solidFill>
                                    <a:latin typeface="Cambria Math" panose="02040503050406030204" pitchFamily="18" charset="0"/>
                                  </a:rPr>
                                  <m:t>1</m:t>
                                </m:r>
                              </m:sub>
                            </m:sSub>
                          </m:num>
                          <m:den>
                            <m:sSub>
                              <m:sSubPr>
                                <m:ctrlPr>
                                  <a:rPr lang="zh-TW"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𝑅</m:t>
                                </m:r>
                              </m:e>
                              <m:sub>
                                <m:r>
                                  <a:rPr lang="en-US" altLang="zh-TW" sz="1600" i="1">
                                    <a:solidFill>
                                      <a:schemeClr val="tx1"/>
                                    </a:solidFill>
                                    <a:latin typeface="Cambria Math" panose="02040503050406030204" pitchFamily="18" charset="0"/>
                                  </a:rPr>
                                  <m:t>0</m:t>
                                </m:r>
                              </m:sub>
                            </m:sSub>
                          </m:den>
                        </m:f>
                        <m:r>
                          <a:rPr lang="en-US" altLang="zh-TW" sz="1600" i="1">
                            <a:solidFill>
                              <a:schemeClr val="tx1"/>
                            </a:solidFill>
                            <a:latin typeface="Cambria Math" panose="02040503050406030204" pitchFamily="18" charset="0"/>
                          </a:rPr>
                          <m:t>&lt;1</m:t>
                        </m:r>
                      </m:e>
                    </m:d>
                    <m:r>
                      <a:rPr lang="en-US" altLang="zh-TW" sz="1600" i="1">
                        <a:solidFill>
                          <a:schemeClr val="tx1"/>
                        </a:solidFill>
                        <a:latin typeface="Cambria Math" panose="02040503050406030204" pitchFamily="18" charset="0"/>
                      </a:rPr>
                      <m:t> </m:t>
                    </m:r>
                  </m:oMath>
                </a14:m>
                <a:r>
                  <a:rPr lang="en-US" altLang="zh-TW" sz="1600" i="1" dirty="0">
                    <a:latin typeface="Times New Roman" panose="02020603050405020304" pitchFamily="18" charset="0"/>
                    <a:cs typeface="Times New Roman" panose="02020603050405020304" pitchFamily="18" charset="0"/>
                  </a:rPr>
                  <a:t>||</a:t>
                </a:r>
                <a:r>
                  <a:rPr lang="zh-TW" altLang="zh-TW" sz="1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f>
                          <m:fPr>
                            <m:ctrlPr>
                              <a:rPr lang="zh-TW" altLang="zh-TW" sz="1600" i="1">
                                <a:solidFill>
                                  <a:schemeClr val="tx1"/>
                                </a:solidFill>
                                <a:latin typeface="Cambria Math" panose="02040503050406030204" pitchFamily="18" charset="0"/>
                              </a:rPr>
                            </m:ctrlPr>
                          </m:fPr>
                          <m:num>
                            <m:sSub>
                              <m:sSubPr>
                                <m:ctrlPr>
                                  <a:rPr lang="zh-TW"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𝑟</m:t>
                                </m:r>
                              </m:e>
                              <m:sub>
                                <m:r>
                                  <a:rPr lang="en-US" altLang="zh-TW" sz="1600" i="1">
                                    <a:solidFill>
                                      <a:schemeClr val="tx1"/>
                                    </a:solidFill>
                                    <a:latin typeface="Cambria Math" panose="02040503050406030204" pitchFamily="18" charset="0"/>
                                  </a:rPr>
                                  <m:t>1</m:t>
                                </m:r>
                              </m:sub>
                            </m:sSub>
                          </m:num>
                          <m:den>
                            <m:sSub>
                              <m:sSubPr>
                                <m:ctrlPr>
                                  <a:rPr lang="zh-TW"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𝑅</m:t>
                                </m:r>
                              </m:e>
                              <m:sub>
                                <m:r>
                                  <a:rPr lang="en-US" altLang="zh-TW" sz="1600" b="0" i="1" smtClean="0">
                                    <a:solidFill>
                                      <a:schemeClr val="tx1"/>
                                    </a:solidFill>
                                    <a:latin typeface="Cambria Math" panose="02040503050406030204" pitchFamily="18" charset="0"/>
                                  </a:rPr>
                                  <m:t>1</m:t>
                                </m:r>
                              </m:sub>
                            </m:sSub>
                          </m:den>
                        </m:f>
                        <m:r>
                          <a:rPr lang="en-US" altLang="zh-TW" sz="1600" i="1">
                            <a:solidFill>
                              <a:schemeClr val="tx1"/>
                            </a:solidFill>
                            <a:latin typeface="Cambria Math" panose="02040503050406030204" pitchFamily="18" charset="0"/>
                          </a:rPr>
                          <m:t>&lt;1</m:t>
                        </m:r>
                      </m:e>
                    </m:d>
                  </m:oMath>
                </a14:m>
                <a:endParaRPr lang="en-US" altLang="zh-TW" sz="1600" dirty="0" smtClean="0">
                  <a:latin typeface="Times New Roman" panose="02020603050405020304" pitchFamily="18" charset="0"/>
                  <a:cs typeface="Times New Roman" panose="02020603050405020304" pitchFamily="18" charset="0"/>
                </a:endParaRPr>
              </a:p>
              <a:p>
                <a:r>
                  <a:rPr lang="en-US" altLang="zh-TW" sz="1600" dirty="0">
                    <a:latin typeface="Times New Roman" panose="02020603050405020304" pitchFamily="18" charset="0"/>
                    <a:cs typeface="Times New Roman" panose="02020603050405020304" pitchFamily="18" charset="0"/>
                  </a:rPr>
                  <a:t> </a:t>
                </a:r>
                <a:r>
                  <a:rPr lang="en-US" altLang="zh-TW" sz="1600"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N</m:t>
                            </m:r>
                          </m:e>
                          <m:sub>
                            <m:r>
                              <a:rPr lang="en-US" altLang="zh-TW" sz="1600" i="1">
                                <a:solidFill>
                                  <a:schemeClr val="tx1"/>
                                </a:solidFill>
                                <a:latin typeface="Cambria Math" panose="02040503050406030204" pitchFamily="18" charset="0"/>
                              </a:rPr>
                              <m:t>0</m:t>
                            </m:r>
                          </m:sub>
                        </m:sSub>
                        <m:r>
                          <a:rPr lang="en-US" altLang="zh-TW" sz="1600" i="1">
                            <a:solidFill>
                              <a:schemeClr val="tx1"/>
                            </a:solidFill>
                            <a:latin typeface="Cambria Math" panose="02040503050406030204" pitchFamily="18" charset="0"/>
                          </a:rPr>
                          <m:t>=</m:t>
                        </m:r>
                        <m:r>
                          <a:rPr lang="en-US" altLang="zh-TW" sz="1600">
                            <a:solidFill>
                              <a:schemeClr val="tx1"/>
                            </a:solidFill>
                            <a:latin typeface="Cambria Math" panose="02040503050406030204" pitchFamily="18" charset="0"/>
                          </a:rPr>
                          <m:t>=</m:t>
                        </m:r>
                        <m:r>
                          <a:rPr lang="en-US" altLang="zh-TW" sz="1600" i="1">
                            <a:solidFill>
                              <a:schemeClr val="tx1"/>
                            </a:solidFill>
                            <a:latin typeface="Cambria Math" panose="02040503050406030204" pitchFamily="18" charset="0"/>
                          </a:rPr>
                          <m:t>0</m:t>
                        </m:r>
                      </m:e>
                    </m:d>
                    <m:r>
                      <a:rPr lang="en-US" altLang="zh-TW" sz="1600" i="1">
                        <a:solidFill>
                          <a:schemeClr val="tx1"/>
                        </a:solidFill>
                        <a:latin typeface="Cambria Math" panose="02040503050406030204" pitchFamily="18" charset="0"/>
                      </a:rPr>
                      <m:t> </m:t>
                    </m:r>
                  </m:oMath>
                </a14:m>
                <a:r>
                  <a:rPr lang="en-US" altLang="zh-TW" sz="1600" i="1" dirty="0">
                    <a:latin typeface="Times New Roman" panose="02020603050405020304" pitchFamily="18" charset="0"/>
                    <a:cs typeface="Times New Roman" panose="02020603050405020304" pitchFamily="18" charset="0"/>
                  </a:rPr>
                  <a:t>||</a:t>
                </a:r>
                <a:r>
                  <a:rPr lang="zh-TW" altLang="zh-TW" sz="1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N</m:t>
                            </m:r>
                          </m:e>
                          <m:sub>
                            <m:r>
                              <a:rPr lang="en-US" altLang="zh-TW" sz="1600" b="0" i="1" smtClean="0">
                                <a:solidFill>
                                  <a:schemeClr val="tx1"/>
                                </a:solidFill>
                                <a:latin typeface="Cambria Math" panose="02040503050406030204" pitchFamily="18" charset="0"/>
                              </a:rPr>
                              <m:t>1</m:t>
                            </m:r>
                          </m:sub>
                        </m:sSub>
                        <m:r>
                          <a:rPr lang="en-US" altLang="zh-TW" sz="1600" i="1">
                            <a:solidFill>
                              <a:schemeClr val="tx1"/>
                            </a:solidFill>
                            <a:latin typeface="Cambria Math" panose="02040503050406030204" pitchFamily="18" charset="0"/>
                          </a:rPr>
                          <m:t>=</m:t>
                        </m:r>
                        <m:r>
                          <a:rPr lang="en-US" altLang="zh-TW" sz="1600">
                            <a:solidFill>
                              <a:schemeClr val="tx1"/>
                            </a:solidFill>
                            <a:latin typeface="Cambria Math" panose="02040503050406030204" pitchFamily="18" charset="0"/>
                          </a:rPr>
                          <m:t>=</m:t>
                        </m:r>
                        <m:r>
                          <a:rPr lang="en-US" altLang="zh-TW" sz="1600" i="1">
                            <a:solidFill>
                              <a:schemeClr val="tx1"/>
                            </a:solidFill>
                            <a:latin typeface="Cambria Math" panose="02040503050406030204" pitchFamily="18" charset="0"/>
                          </a:rPr>
                          <m:t>0</m:t>
                        </m:r>
                      </m:e>
                    </m:d>
                  </m:oMath>
                </a14:m>
                <a:r>
                  <a:rPr lang="en-US" altLang="zh-TW" sz="1600" dirty="0" smtClean="0">
                    <a:latin typeface="Times New Roman" panose="02020603050405020304" pitchFamily="18" charset="0"/>
                    <a:cs typeface="Times New Roman" panose="02020603050405020304" pitchFamily="18" charset="0"/>
                  </a:rPr>
                  <a:t> )</a:t>
                </a:r>
                <a:endParaRPr lang="zh-TW" altLang="zh-TW" sz="1600" dirty="0">
                  <a:latin typeface="Times New Roman" panose="02020603050405020304" pitchFamily="18" charset="0"/>
                  <a:cs typeface="Times New Roman" panose="02020603050405020304" pitchFamily="18" charset="0"/>
                </a:endParaRPr>
              </a:p>
              <a:p>
                <a:pPr lvl="0"/>
                <a:r>
                  <a:rPr lang="en-US" altLang="zh-TW" sz="1600" b="1" dirty="0" smtClean="0">
                    <a:latin typeface="Times New Roman" panose="02020603050405020304" pitchFamily="18" charset="0"/>
                    <a:cs typeface="Times New Roman" panose="02020603050405020304" pitchFamily="18" charset="0"/>
                  </a:rPr>
                  <a:t>8. 	</a:t>
                </a:r>
                <a:r>
                  <a:rPr lang="en-US" altLang="zh-TW" sz="1600" dirty="0" err="1" smtClean="0">
                    <a:latin typeface="Times New Roman" panose="02020603050405020304" pitchFamily="18" charset="0"/>
                    <a:cs typeface="Times New Roman" panose="02020603050405020304" pitchFamily="18" charset="0"/>
                  </a:rPr>
                  <a:t>PlacePowerSwitch</a:t>
                </a:r>
                <a:r>
                  <a:rPr lang="en-US" altLang="zh-TW" sz="1600" i="1" dirty="0" smtClean="0">
                    <a:latin typeface="Times New Roman" panose="02020603050405020304" pitchFamily="18" charset="0"/>
                    <a:cs typeface="Times New Roman" panose="02020603050405020304" pitchFamily="18" charset="0"/>
                  </a:rPr>
                  <a:t> </a:t>
                </a:r>
                <a:r>
                  <a:rPr lang="en-US" altLang="zh-TW" sz="1600"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B, R</a:t>
                </a:r>
                <a:r>
                  <a:rPr lang="en-US" altLang="zh-TW" sz="1600" i="1" baseline="-25000" dirty="0" smtClean="0">
                    <a:latin typeface="Times New Roman" panose="02020603050405020304" pitchFamily="18" charset="0"/>
                    <a:cs typeface="Times New Roman" panose="02020603050405020304" pitchFamily="18" charset="0"/>
                  </a:rPr>
                  <a:t>B</a:t>
                </a:r>
                <a:r>
                  <a:rPr lang="en-US" altLang="zh-TW" sz="1600" dirty="0" smtClean="0">
                    <a:latin typeface="Times New Roman" panose="02020603050405020304" pitchFamily="18" charset="0"/>
                    <a:cs typeface="Times New Roman" panose="02020603050405020304" pitchFamily="18" charset="0"/>
                  </a:rPr>
                  <a:t> ,L)</a:t>
                </a:r>
                <a:endParaRPr lang="zh-TW" altLang="zh-TW" sz="1600" dirty="0" smtClean="0">
                  <a:latin typeface="Times New Roman" panose="02020603050405020304" pitchFamily="18" charset="0"/>
                  <a:cs typeface="Times New Roman" panose="02020603050405020304" pitchFamily="18" charset="0"/>
                </a:endParaRPr>
              </a:p>
              <a:p>
                <a:r>
                  <a:rPr lang="en-US" altLang="zh-TW" sz="1600" b="1" dirty="0" smtClean="0">
                    <a:latin typeface="Times New Roman" panose="02020603050405020304" pitchFamily="18" charset="0"/>
                    <a:cs typeface="Times New Roman" panose="02020603050405020304" pitchFamily="18" charset="0"/>
                  </a:rPr>
                  <a:t>9.</a:t>
                </a:r>
                <a:r>
                  <a:rPr lang="en-US" altLang="zh-TW" sz="1600" dirty="0">
                    <a:latin typeface="Times New Roman" panose="02020603050405020304" pitchFamily="18" charset="0"/>
                    <a:cs typeface="Times New Roman" panose="02020603050405020304" pitchFamily="18" charset="0"/>
                  </a:rPr>
                  <a:t> </a:t>
                </a:r>
                <a:r>
                  <a:rPr lang="en-US" altLang="zh-TW" sz="1600" dirty="0" smtClean="0">
                    <a:latin typeface="Times New Roman" panose="02020603050405020304" pitchFamily="18" charset="0"/>
                    <a:cs typeface="Times New Roman" panose="02020603050405020304" pitchFamily="18" charset="0"/>
                  </a:rPr>
                  <a:t>    </a:t>
                </a:r>
                <a:r>
                  <a:rPr lang="en-US" altLang="zh-TW" sz="1600" b="1" dirty="0" smtClean="0">
                    <a:latin typeface="Times New Roman" panose="02020603050405020304" pitchFamily="18" charset="0"/>
                    <a:cs typeface="Times New Roman" panose="02020603050405020304" pitchFamily="18" charset="0"/>
                  </a:rPr>
                  <a:t>Else</a:t>
                </a:r>
                <a:endParaRPr lang="zh-TW" altLang="zh-TW" sz="1600" dirty="0">
                  <a:latin typeface="Times New Roman" panose="02020603050405020304" pitchFamily="18" charset="0"/>
                  <a:cs typeface="Times New Roman" panose="02020603050405020304" pitchFamily="18" charset="0"/>
                </a:endParaRPr>
              </a:p>
              <a:p>
                <a:r>
                  <a:rPr lang="en-US" altLang="zh-TW" sz="1600" b="1" dirty="0">
                    <a:latin typeface="Times New Roman" panose="02020603050405020304" pitchFamily="18" charset="0"/>
                    <a:cs typeface="Times New Roman" panose="02020603050405020304" pitchFamily="18" charset="0"/>
                  </a:rPr>
                  <a:t>10.</a:t>
                </a:r>
                <a:r>
                  <a:rPr lang="en-US" altLang="zh-TW" sz="1600" dirty="0">
                    <a:latin typeface="Times New Roman" panose="02020603050405020304" pitchFamily="18" charset="0"/>
                    <a:cs typeface="Times New Roman" panose="02020603050405020304" pitchFamily="18" charset="0"/>
                  </a:rPr>
                  <a:t>	</a:t>
                </a:r>
                <a:r>
                  <a:rPr lang="en-US" altLang="zh-TW" sz="1600" i="1" dirty="0" err="1" smtClean="0">
                    <a:latin typeface="Times New Roman" panose="02020603050405020304" pitchFamily="18" charset="0"/>
                    <a:cs typeface="Times New Roman" panose="02020603050405020304" pitchFamily="18" charset="0"/>
                  </a:rPr>
                  <a:t>Q</a:t>
                </a:r>
                <a:r>
                  <a:rPr lang="en-US" altLang="zh-TW" sz="1600" dirty="0" err="1" smtClean="0">
                    <a:latin typeface="Times New Roman" panose="02020603050405020304" pitchFamily="18" charset="0"/>
                    <a:cs typeface="Times New Roman" panose="02020603050405020304" pitchFamily="18" charset="0"/>
                  </a:rPr>
                  <a:t>.</a:t>
                </a:r>
                <a:r>
                  <a:rPr lang="en-US" altLang="zh-TW" sz="1600" b="1" dirty="0" err="1" smtClean="0">
                    <a:latin typeface="Times New Roman" panose="02020603050405020304" pitchFamily="18" charset="0"/>
                    <a:cs typeface="Times New Roman" panose="02020603050405020304" pitchFamily="18" charset="0"/>
                  </a:rPr>
                  <a:t>equeue</a:t>
                </a:r>
                <a:r>
                  <a:rPr lang="en-US" altLang="zh-TW" sz="1600"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B</a:t>
                </a:r>
                <a:r>
                  <a:rPr lang="en-US" altLang="zh-TW" sz="1600" i="1" baseline="-25000" dirty="0" smtClean="0">
                    <a:latin typeface="Times New Roman" panose="02020603050405020304" pitchFamily="18" charset="0"/>
                    <a:cs typeface="Times New Roman" panose="02020603050405020304" pitchFamily="18" charset="0"/>
                  </a:rPr>
                  <a:t>0</a:t>
                </a:r>
                <a:r>
                  <a:rPr lang="en-US" altLang="zh-TW" sz="1600" dirty="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a:p>
                <a:r>
                  <a:rPr lang="en-US" altLang="zh-TW" sz="1600" b="1" dirty="0">
                    <a:latin typeface="Times New Roman" panose="02020603050405020304" pitchFamily="18" charset="0"/>
                    <a:cs typeface="Times New Roman" panose="02020603050405020304" pitchFamily="18" charset="0"/>
                  </a:rPr>
                  <a:t>11. 	</a:t>
                </a:r>
                <a:r>
                  <a:rPr lang="en-US" altLang="zh-TW" sz="1600" i="1" dirty="0" err="1" smtClean="0">
                    <a:latin typeface="Times New Roman" panose="02020603050405020304" pitchFamily="18" charset="0"/>
                    <a:cs typeface="Times New Roman" panose="02020603050405020304" pitchFamily="18" charset="0"/>
                  </a:rPr>
                  <a:t>Q</a:t>
                </a:r>
                <a:r>
                  <a:rPr lang="en-US" altLang="zh-TW" sz="1600" dirty="0" err="1" smtClean="0">
                    <a:latin typeface="Times New Roman" panose="02020603050405020304" pitchFamily="18" charset="0"/>
                    <a:cs typeface="Times New Roman" panose="02020603050405020304" pitchFamily="18" charset="0"/>
                  </a:rPr>
                  <a:t>.</a:t>
                </a:r>
                <a:r>
                  <a:rPr lang="en-US" altLang="zh-TW" sz="1600" b="1" dirty="0" err="1" smtClean="0">
                    <a:latin typeface="Times New Roman" panose="02020603050405020304" pitchFamily="18" charset="0"/>
                    <a:cs typeface="Times New Roman" panose="02020603050405020304" pitchFamily="18" charset="0"/>
                  </a:rPr>
                  <a:t>enqeue</a:t>
                </a:r>
                <a:r>
                  <a:rPr lang="en-US" altLang="zh-TW" sz="1600"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B</a:t>
                </a:r>
                <a:r>
                  <a:rPr lang="en-US" altLang="zh-TW" sz="1600" i="1" baseline="-25000" dirty="0" smtClean="0">
                    <a:latin typeface="Times New Roman" panose="02020603050405020304" pitchFamily="18" charset="0"/>
                    <a:cs typeface="Times New Roman" panose="02020603050405020304" pitchFamily="18" charset="0"/>
                  </a:rPr>
                  <a:t>1</a:t>
                </a:r>
                <a:r>
                  <a:rPr lang="en-US" altLang="zh-TW" sz="1600" dirty="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a:p>
                <a:r>
                  <a:rPr lang="en-US" altLang="zh-TW" sz="1600" b="1" dirty="0" smtClean="0">
                    <a:latin typeface="Times New Roman" panose="02020603050405020304" pitchFamily="18" charset="0"/>
                    <a:cs typeface="Times New Roman" panose="02020603050405020304" pitchFamily="18" charset="0"/>
                  </a:rPr>
                  <a:t>12.End </a:t>
                </a:r>
                <a:r>
                  <a:rPr lang="en-US" altLang="zh-TW" sz="1600" b="1" dirty="0">
                    <a:latin typeface="Times New Roman" panose="02020603050405020304" pitchFamily="18" charset="0"/>
                    <a:cs typeface="Times New Roman" panose="02020603050405020304" pitchFamily="18" charset="0"/>
                  </a:rPr>
                  <a:t>while</a:t>
                </a:r>
                <a:endParaRPr lang="zh-TW" altLang="zh-TW" sz="1600" dirty="0">
                  <a:latin typeface="Times New Roman" panose="02020603050405020304" pitchFamily="18"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179512" y="1587804"/>
                <a:ext cx="4528220" cy="4577500"/>
              </a:xfrm>
              <a:prstGeom prst="rect">
                <a:avLst/>
              </a:prstGeom>
              <a:blipFill rotWithShape="0">
                <a:blip r:embed="rId4"/>
                <a:stretch>
                  <a:fillRect l="-402" r="-1874" b="-1060"/>
                </a:stretch>
              </a:blipFill>
            </p:spPr>
            <p:txBody>
              <a:bodyPr/>
              <a:lstStyle/>
              <a:p>
                <a:r>
                  <a:rPr lang="zh-TW" altLang="en-US">
                    <a:noFill/>
                  </a:rPr>
                  <a:t> </a:t>
                </a:r>
              </a:p>
            </p:txBody>
          </p:sp>
        </mc:Fallback>
      </mc:AlternateContent>
      <p:sp>
        <p:nvSpPr>
          <p:cNvPr id="8" name="平行四邊形 7"/>
          <p:cNvSpPr/>
          <p:nvPr/>
        </p:nvSpPr>
        <p:spPr>
          <a:xfrm>
            <a:off x="5108093" y="3163424"/>
            <a:ext cx="3426820" cy="1315501"/>
          </a:xfrm>
          <a:prstGeom prst="parallelogram">
            <a:avLst>
              <a:gd name="adj" fmla="val 9378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dirty="0"/>
          </a:p>
        </p:txBody>
      </p:sp>
      <p:sp>
        <p:nvSpPr>
          <p:cNvPr id="61" name="平行四邊形 60"/>
          <p:cNvSpPr/>
          <p:nvPr/>
        </p:nvSpPr>
        <p:spPr>
          <a:xfrm>
            <a:off x="5108093" y="3155794"/>
            <a:ext cx="2692547" cy="1309394"/>
          </a:xfrm>
          <a:prstGeom prst="parallelogram">
            <a:avLst>
              <a:gd name="adj" fmla="val 92313"/>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nvGrpSpPr>
          <p:cNvPr id="24" name="群組 23"/>
          <p:cNvGrpSpPr/>
          <p:nvPr/>
        </p:nvGrpSpPr>
        <p:grpSpPr>
          <a:xfrm rot="19049342">
            <a:off x="6483384" y="2808058"/>
            <a:ext cx="708075" cy="972786"/>
            <a:chOff x="2158590" y="3615654"/>
            <a:chExt cx="448142" cy="603206"/>
          </a:xfrm>
        </p:grpSpPr>
        <p:grpSp>
          <p:nvGrpSpPr>
            <p:cNvPr id="25" name="群組 24"/>
            <p:cNvGrpSpPr/>
            <p:nvPr/>
          </p:nvGrpSpPr>
          <p:grpSpPr>
            <a:xfrm rot="18900000">
              <a:off x="2217571" y="3848794"/>
              <a:ext cx="190362" cy="140609"/>
              <a:chOff x="5892234" y="2131540"/>
              <a:chExt cx="378945" cy="145663"/>
            </a:xfrm>
          </p:grpSpPr>
          <p:grpSp>
            <p:nvGrpSpPr>
              <p:cNvPr id="28" name="群組 27"/>
              <p:cNvGrpSpPr/>
              <p:nvPr/>
            </p:nvGrpSpPr>
            <p:grpSpPr>
              <a:xfrm>
                <a:off x="5892234" y="2132856"/>
                <a:ext cx="119926" cy="144017"/>
                <a:chOff x="5892234" y="2132856"/>
                <a:chExt cx="239852" cy="286716"/>
              </a:xfrm>
            </p:grpSpPr>
            <p:cxnSp>
              <p:nvCxnSpPr>
                <p:cNvPr id="36" name="直線接點 35"/>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群組 28"/>
              <p:cNvGrpSpPr/>
              <p:nvPr/>
            </p:nvGrpSpPr>
            <p:grpSpPr>
              <a:xfrm>
                <a:off x="6200953" y="2131540"/>
                <a:ext cx="70226" cy="144015"/>
                <a:chOff x="5940152" y="2132858"/>
                <a:chExt cx="140452" cy="286712"/>
              </a:xfrm>
            </p:grpSpPr>
            <p:cxnSp>
              <p:nvCxnSpPr>
                <p:cNvPr id="34" name="直線接點 33"/>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直線接點 29"/>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 name="直線接點 25"/>
            <p:cNvCxnSpPr/>
            <p:nvPr/>
          </p:nvCxnSpPr>
          <p:spPr>
            <a:xfrm flipH="1">
              <a:off x="2380374" y="3615654"/>
              <a:ext cx="226358" cy="238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rot="2550658" flipH="1">
              <a:off x="2158590" y="3954638"/>
              <a:ext cx="5111" cy="264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9" name="文字方塊 38"/>
              <p:cNvSpPr txBox="1"/>
              <p:nvPr/>
            </p:nvSpPr>
            <p:spPr>
              <a:xfrm>
                <a:off x="6811560" y="3197733"/>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𝑅</m:t>
                          </m:r>
                        </m:e>
                        <m:sub>
                          <m:r>
                            <a:rPr lang="en-US" altLang="zh-TW" b="0" i="1" dirty="0" smtClean="0">
                              <a:latin typeface="Cambria Math" panose="02040503050406030204" pitchFamily="18" charset="0"/>
                            </a:rPr>
                            <m:t>𝐵</m:t>
                          </m:r>
                        </m:sub>
                      </m:sSub>
                    </m:oMath>
                  </m:oMathPara>
                </a14:m>
                <a:endParaRPr lang="zh-TW" altLang="en-US" dirty="0"/>
              </a:p>
            </p:txBody>
          </p:sp>
        </mc:Choice>
        <mc:Fallback xmlns="">
          <p:sp>
            <p:nvSpPr>
              <p:cNvPr id="39" name="文字方塊 38"/>
              <p:cNvSpPr txBox="1">
                <a:spLocks noRot="1" noChangeAspect="1" noMove="1" noResize="1" noEditPoints="1" noAdjustHandles="1" noChangeArrowheads="1" noChangeShapeType="1" noTextEdit="1"/>
              </p:cNvSpPr>
              <p:nvPr/>
            </p:nvSpPr>
            <p:spPr>
              <a:xfrm>
                <a:off x="6811560" y="3197733"/>
                <a:ext cx="648072" cy="369332"/>
              </a:xfrm>
              <a:prstGeom prst="rect">
                <a:avLst/>
              </a:prstGeom>
              <a:blipFill rotWithShape="0">
                <a:blip r:embed="rId5"/>
                <a:stretch>
                  <a:fillRect/>
                </a:stretch>
              </a:blipFill>
            </p:spPr>
            <p:txBody>
              <a:bodyPr/>
              <a:lstStyle/>
              <a:p>
                <a:r>
                  <a:rPr lang="zh-TW" altLang="en-US">
                    <a:noFill/>
                  </a:rPr>
                  <a:t> </a:t>
                </a:r>
              </a:p>
            </p:txBody>
          </p:sp>
        </mc:Fallback>
      </mc:AlternateContent>
      <p:cxnSp>
        <p:nvCxnSpPr>
          <p:cNvPr id="41" name="直線接點 40"/>
          <p:cNvCxnSpPr/>
          <p:nvPr/>
        </p:nvCxnSpPr>
        <p:spPr>
          <a:xfrm flipH="1">
            <a:off x="6237373" y="2847739"/>
            <a:ext cx="1851054" cy="1973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7685067" y="2469474"/>
            <a:ext cx="933435" cy="369332"/>
          </a:xfrm>
          <a:prstGeom prst="rect">
            <a:avLst/>
          </a:prstGeom>
          <a:noFill/>
        </p:spPr>
        <p:txBody>
          <a:bodyPr wrap="square" rtlCol="0">
            <a:spAutoFit/>
          </a:bodyPr>
          <a:lstStyle/>
          <a:p>
            <a:r>
              <a:rPr lang="en-US" altLang="zh-TW" dirty="0" smtClean="0"/>
              <a:t>Cut line</a:t>
            </a:r>
            <a:endParaRPr lang="zh-TW" altLang="en-US" dirty="0"/>
          </a:p>
        </p:txBody>
      </p:sp>
      <p:grpSp>
        <p:nvGrpSpPr>
          <p:cNvPr id="96" name="群組 95"/>
          <p:cNvGrpSpPr/>
          <p:nvPr/>
        </p:nvGrpSpPr>
        <p:grpSpPr>
          <a:xfrm>
            <a:off x="5698800" y="2638800"/>
            <a:ext cx="1034886" cy="914264"/>
            <a:chOff x="4592365" y="4678836"/>
            <a:chExt cx="1034886" cy="914264"/>
          </a:xfrm>
        </p:grpSpPr>
        <p:grpSp>
          <p:nvGrpSpPr>
            <p:cNvPr id="65" name="群組 64"/>
            <p:cNvGrpSpPr/>
            <p:nvPr/>
          </p:nvGrpSpPr>
          <p:grpSpPr>
            <a:xfrm rot="19049342">
              <a:off x="4947376" y="4678836"/>
              <a:ext cx="679875" cy="914264"/>
              <a:chOff x="2158590" y="3615654"/>
              <a:chExt cx="448142" cy="603206"/>
            </a:xfrm>
          </p:grpSpPr>
          <p:grpSp>
            <p:nvGrpSpPr>
              <p:cNvPr id="66" name="群組 65"/>
              <p:cNvGrpSpPr/>
              <p:nvPr/>
            </p:nvGrpSpPr>
            <p:grpSpPr>
              <a:xfrm rot="18900000">
                <a:off x="2217571" y="3848794"/>
                <a:ext cx="190362" cy="140609"/>
                <a:chOff x="5892234" y="2131540"/>
                <a:chExt cx="378945" cy="145663"/>
              </a:xfrm>
            </p:grpSpPr>
            <p:grpSp>
              <p:nvGrpSpPr>
                <p:cNvPr id="69" name="群組 68"/>
                <p:cNvGrpSpPr/>
                <p:nvPr/>
              </p:nvGrpSpPr>
              <p:grpSpPr>
                <a:xfrm>
                  <a:off x="5892234" y="2132856"/>
                  <a:ext cx="119926" cy="144017"/>
                  <a:chOff x="5892234" y="2132856"/>
                  <a:chExt cx="239852" cy="286716"/>
                </a:xfrm>
              </p:grpSpPr>
              <p:cxnSp>
                <p:nvCxnSpPr>
                  <p:cNvPr id="77" name="直線接點 76"/>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接點 78"/>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0" name="群組 69"/>
                <p:cNvGrpSpPr/>
                <p:nvPr/>
              </p:nvGrpSpPr>
              <p:grpSpPr>
                <a:xfrm>
                  <a:off x="6200953" y="2131540"/>
                  <a:ext cx="70226" cy="144015"/>
                  <a:chOff x="5940152" y="2132858"/>
                  <a:chExt cx="140452" cy="286712"/>
                </a:xfrm>
              </p:grpSpPr>
              <p:cxnSp>
                <p:nvCxnSpPr>
                  <p:cNvPr id="75" name="直線接點 74"/>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1" name="直線接點 70"/>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7" name="直線接點 66"/>
              <p:cNvCxnSpPr/>
              <p:nvPr/>
            </p:nvCxnSpPr>
            <p:spPr>
              <a:xfrm flipH="1">
                <a:off x="2380374" y="3615654"/>
                <a:ext cx="226358" cy="238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rot="2550658" flipH="1">
                <a:off x="2158590" y="3954638"/>
                <a:ext cx="5111" cy="264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5" name="文字方塊 94"/>
                <p:cNvSpPr txBox="1"/>
                <p:nvPr/>
              </p:nvSpPr>
              <p:spPr>
                <a:xfrm>
                  <a:off x="4592365" y="4990456"/>
                  <a:ext cx="6397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𝑅</m:t>
                            </m:r>
                          </m:e>
                          <m:sub>
                            <m:r>
                              <a:rPr lang="en-US" altLang="zh-TW" i="1" dirty="0" smtClean="0">
                                <a:latin typeface="Cambria Math" panose="02040503050406030204" pitchFamily="18" charset="0"/>
                              </a:rPr>
                              <m:t>0</m:t>
                            </m:r>
                          </m:sub>
                        </m:sSub>
                      </m:oMath>
                    </m:oMathPara>
                  </a14:m>
                  <a:endParaRPr lang="zh-TW" altLang="en-US" dirty="0"/>
                </a:p>
              </p:txBody>
            </p:sp>
          </mc:Choice>
          <mc:Fallback xmlns="">
            <p:sp>
              <p:nvSpPr>
                <p:cNvPr id="95" name="文字方塊 94"/>
                <p:cNvSpPr txBox="1">
                  <a:spLocks noRot="1" noChangeAspect="1" noMove="1" noResize="1" noEditPoints="1" noAdjustHandles="1" noChangeArrowheads="1" noChangeShapeType="1" noTextEdit="1"/>
                </p:cNvSpPr>
                <p:nvPr/>
              </p:nvSpPr>
              <p:spPr>
                <a:xfrm>
                  <a:off x="4592365" y="4990456"/>
                  <a:ext cx="639789" cy="369332"/>
                </a:xfrm>
                <a:prstGeom prst="rect">
                  <a:avLst/>
                </a:prstGeom>
                <a:blipFill rotWithShape="0">
                  <a:blip r:embed="rId6"/>
                  <a:stretch>
                    <a:fillRect/>
                  </a:stretch>
                </a:blipFill>
              </p:spPr>
              <p:txBody>
                <a:bodyPr/>
                <a:lstStyle/>
                <a:p>
                  <a:r>
                    <a:rPr lang="zh-TW" altLang="en-US">
                      <a:noFill/>
                    </a:rPr>
                    <a:t> </a:t>
                  </a:r>
                </a:p>
              </p:txBody>
            </p:sp>
          </mc:Fallback>
        </mc:AlternateContent>
      </p:grpSp>
      <p:sp>
        <p:nvSpPr>
          <p:cNvPr id="62" name="平行四邊形 61"/>
          <p:cNvSpPr/>
          <p:nvPr/>
        </p:nvSpPr>
        <p:spPr>
          <a:xfrm>
            <a:off x="6588224" y="3140968"/>
            <a:ext cx="1957171" cy="1322062"/>
          </a:xfrm>
          <a:prstGeom prst="parallelogram">
            <a:avLst>
              <a:gd name="adj" fmla="val 94491"/>
            </a:avLst>
          </a:prstGeom>
          <a:solidFill>
            <a:schemeClr val="tx2">
              <a:lumMod val="40000"/>
              <a:lumOff val="60000"/>
            </a:scheme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nvGrpSpPr>
          <p:cNvPr id="98" name="群組 97"/>
          <p:cNvGrpSpPr/>
          <p:nvPr/>
        </p:nvGrpSpPr>
        <p:grpSpPr>
          <a:xfrm>
            <a:off x="7837200" y="2905200"/>
            <a:ext cx="878748" cy="677352"/>
            <a:chOff x="6344026" y="4861606"/>
            <a:chExt cx="878748" cy="677352"/>
          </a:xfrm>
        </p:grpSpPr>
        <p:grpSp>
          <p:nvGrpSpPr>
            <p:cNvPr id="80" name="群組 79"/>
            <p:cNvGrpSpPr/>
            <p:nvPr/>
          </p:nvGrpSpPr>
          <p:grpSpPr>
            <a:xfrm rot="19049342">
              <a:off x="6344026" y="4861606"/>
              <a:ext cx="501651" cy="677352"/>
              <a:chOff x="2158590" y="3615654"/>
              <a:chExt cx="448142" cy="603206"/>
            </a:xfrm>
          </p:grpSpPr>
          <p:grpSp>
            <p:nvGrpSpPr>
              <p:cNvPr id="81" name="群組 80"/>
              <p:cNvGrpSpPr/>
              <p:nvPr/>
            </p:nvGrpSpPr>
            <p:grpSpPr>
              <a:xfrm rot="18900000">
                <a:off x="2217571" y="3848794"/>
                <a:ext cx="190362" cy="140609"/>
                <a:chOff x="5892234" y="2131540"/>
                <a:chExt cx="378945" cy="145663"/>
              </a:xfrm>
            </p:grpSpPr>
            <p:grpSp>
              <p:nvGrpSpPr>
                <p:cNvPr id="84" name="群組 83"/>
                <p:cNvGrpSpPr/>
                <p:nvPr/>
              </p:nvGrpSpPr>
              <p:grpSpPr>
                <a:xfrm>
                  <a:off x="5892234" y="2132856"/>
                  <a:ext cx="119926" cy="144017"/>
                  <a:chOff x="5892234" y="2132856"/>
                  <a:chExt cx="239852" cy="286716"/>
                </a:xfrm>
              </p:grpSpPr>
              <p:cxnSp>
                <p:nvCxnSpPr>
                  <p:cNvPr id="92" name="直線接點 91"/>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5" name="群組 84"/>
                <p:cNvGrpSpPr/>
                <p:nvPr/>
              </p:nvGrpSpPr>
              <p:grpSpPr>
                <a:xfrm>
                  <a:off x="6200953" y="2131540"/>
                  <a:ext cx="70226" cy="144015"/>
                  <a:chOff x="5940152" y="2132858"/>
                  <a:chExt cx="140452" cy="286712"/>
                </a:xfrm>
              </p:grpSpPr>
              <p:cxnSp>
                <p:nvCxnSpPr>
                  <p:cNvPr id="90" name="直線接點 89"/>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6" name="直線接點 85"/>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2" name="直線接點 81"/>
              <p:cNvCxnSpPr/>
              <p:nvPr/>
            </p:nvCxnSpPr>
            <p:spPr>
              <a:xfrm flipH="1">
                <a:off x="2380374" y="3615654"/>
                <a:ext cx="226358" cy="238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線接點 82"/>
              <p:cNvCxnSpPr/>
              <p:nvPr/>
            </p:nvCxnSpPr>
            <p:spPr>
              <a:xfrm rot="2550658" flipH="1">
                <a:off x="2158590" y="3954638"/>
                <a:ext cx="5111" cy="264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7" name="文字方塊 96"/>
                <p:cNvSpPr txBox="1"/>
                <p:nvPr/>
              </p:nvSpPr>
              <p:spPr>
                <a:xfrm>
                  <a:off x="6358678" y="5051826"/>
                  <a:ext cx="8640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𝑅</m:t>
                            </m:r>
                          </m:e>
                          <m:sub>
                            <m:r>
                              <a:rPr lang="en-US" altLang="zh-TW" i="1" dirty="0" smtClean="0">
                                <a:latin typeface="Cambria Math" panose="02040503050406030204" pitchFamily="18" charset="0"/>
                              </a:rPr>
                              <m:t>1</m:t>
                            </m:r>
                          </m:sub>
                        </m:sSub>
                      </m:oMath>
                    </m:oMathPara>
                  </a14:m>
                  <a:endParaRPr lang="zh-TW" altLang="en-US" dirty="0"/>
                </a:p>
              </p:txBody>
            </p:sp>
          </mc:Choice>
          <mc:Fallback xmlns="">
            <p:sp>
              <p:nvSpPr>
                <p:cNvPr id="97" name="文字方塊 96"/>
                <p:cNvSpPr txBox="1">
                  <a:spLocks noRot="1" noChangeAspect="1" noMove="1" noResize="1" noEditPoints="1" noAdjustHandles="1" noChangeArrowheads="1" noChangeShapeType="1" noTextEdit="1"/>
                </p:cNvSpPr>
                <p:nvPr/>
              </p:nvSpPr>
              <p:spPr>
                <a:xfrm>
                  <a:off x="6358678" y="5051826"/>
                  <a:ext cx="864096" cy="369332"/>
                </a:xfrm>
                <a:prstGeom prst="rect">
                  <a:avLst/>
                </a:prstGeom>
                <a:blipFill rotWithShape="0">
                  <a:blip r:embed="rId7"/>
                  <a:stretch>
                    <a:fillRect/>
                  </a:stretch>
                </a:blipFill>
              </p:spPr>
              <p:txBody>
                <a:bodyPr/>
                <a:lstStyle/>
                <a:p>
                  <a:r>
                    <a:rPr lang="zh-TW" altLang="en-US">
                      <a:noFill/>
                    </a:rPr>
                    <a:t> </a:t>
                  </a:r>
                </a:p>
              </p:txBody>
            </p:sp>
          </mc:Fallback>
        </mc:AlternateContent>
      </p:grpSp>
      <p:cxnSp>
        <p:nvCxnSpPr>
          <p:cNvPr id="60" name="直線接點 59"/>
          <p:cNvCxnSpPr/>
          <p:nvPr/>
        </p:nvCxnSpPr>
        <p:spPr>
          <a:xfrm>
            <a:off x="4850551" y="5347072"/>
            <a:ext cx="15841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接點 62"/>
          <p:cNvCxnSpPr/>
          <p:nvPr/>
        </p:nvCxnSpPr>
        <p:spPr>
          <a:xfrm>
            <a:off x="4850551" y="5995144"/>
            <a:ext cx="15841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文字方塊 63"/>
          <p:cNvSpPr txBox="1"/>
          <p:nvPr/>
        </p:nvSpPr>
        <p:spPr>
          <a:xfrm>
            <a:off x="5257075" y="4977740"/>
            <a:ext cx="1296144" cy="369332"/>
          </a:xfrm>
          <a:prstGeom prst="rect">
            <a:avLst/>
          </a:prstGeom>
          <a:noFill/>
        </p:spPr>
        <p:txBody>
          <a:bodyPr wrap="square" rtlCol="0">
            <a:spAutoFit/>
          </a:bodyPr>
          <a:lstStyle/>
          <a:p>
            <a:r>
              <a:rPr lang="en-US" altLang="zh-TW" dirty="0" smtClean="0"/>
              <a:t>Queue</a:t>
            </a:r>
            <a:endParaRPr lang="zh-TW" altLang="en-US" dirty="0"/>
          </a:p>
        </p:txBody>
      </p:sp>
      <p:sp>
        <p:nvSpPr>
          <p:cNvPr id="100" name="文字方塊 99"/>
          <p:cNvSpPr txBox="1"/>
          <p:nvPr/>
        </p:nvSpPr>
        <p:spPr>
          <a:xfrm>
            <a:off x="4707732" y="6024752"/>
            <a:ext cx="1296144" cy="323165"/>
          </a:xfrm>
          <a:prstGeom prst="rect">
            <a:avLst/>
          </a:prstGeom>
          <a:noFill/>
        </p:spPr>
        <p:txBody>
          <a:bodyPr wrap="square" rtlCol="0">
            <a:spAutoFit/>
          </a:bodyPr>
          <a:lstStyle/>
          <a:p>
            <a:r>
              <a:rPr lang="en-US" altLang="zh-TW" sz="1500" dirty="0" smtClean="0"/>
              <a:t>Front</a:t>
            </a:r>
            <a:endParaRPr lang="zh-TW" altLang="en-US" sz="1500" dirty="0"/>
          </a:p>
        </p:txBody>
      </p:sp>
      <p:sp>
        <p:nvSpPr>
          <p:cNvPr id="102" name="文字方塊 101"/>
          <p:cNvSpPr txBox="1"/>
          <p:nvPr/>
        </p:nvSpPr>
        <p:spPr>
          <a:xfrm>
            <a:off x="6079940" y="6045972"/>
            <a:ext cx="1296144" cy="323165"/>
          </a:xfrm>
          <a:prstGeom prst="rect">
            <a:avLst/>
          </a:prstGeom>
          <a:noFill/>
        </p:spPr>
        <p:txBody>
          <a:bodyPr wrap="square" rtlCol="0">
            <a:spAutoFit/>
          </a:bodyPr>
          <a:lstStyle/>
          <a:p>
            <a:r>
              <a:rPr lang="en-US" altLang="zh-TW" sz="1500" dirty="0" smtClean="0"/>
              <a:t>Back</a:t>
            </a:r>
            <a:endParaRPr lang="zh-TW" altLang="en-US" sz="1500" dirty="0"/>
          </a:p>
        </p:txBody>
      </p:sp>
    </p:spTree>
    <p:extLst>
      <p:ext uri="{BB962C8B-B14F-4D97-AF65-F5344CB8AC3E}">
        <p14:creationId xmlns:p14="http://schemas.microsoft.com/office/powerpoint/2010/main" val="313128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1"/>
                                        </p:tgtEl>
                                        <p:attrNameLst>
                                          <p:attrName>style.visibility</p:attrName>
                                        </p:attrNameLst>
                                      </p:cBhvr>
                                      <p:to>
                                        <p:strVal val="visible"/>
                                      </p:to>
                                    </p:set>
                                  </p:childTnLst>
                                </p:cTn>
                              </p:par>
                              <p:par>
                                <p:cTn id="24" presetID="10" presetClass="exit" presetSubtype="0" fill="hold" grpId="1" nodeType="with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grpId="1" nodeType="clickEffect">
                                  <p:stCondLst>
                                    <p:cond delay="0"/>
                                  </p:stCondLst>
                                  <p:childTnLst>
                                    <p:animMotion origin="layout" path="M -2.77778E-6 4.44444E-6 L -0.03107 0.00162 " pathEditMode="relative" rAng="0" ptsTypes="AA">
                                      <p:cBhvr>
                                        <p:cTn id="30" dur="2000" fill="hold"/>
                                        <p:tgtEl>
                                          <p:spTgt spid="61"/>
                                        </p:tgtEl>
                                        <p:attrNameLst>
                                          <p:attrName>ppt_x</p:attrName>
                                          <p:attrName>ppt_y</p:attrName>
                                        </p:attrNameLst>
                                      </p:cBhvr>
                                      <p:rCtr x="-1563" y="69"/>
                                    </p:animMotion>
                                  </p:childTnLst>
                                </p:cTn>
                              </p:par>
                              <p:par>
                                <p:cTn id="31" presetID="63" presetClass="path" presetSubtype="0" accel="50000" decel="50000" fill="hold" grpId="1" nodeType="withEffect">
                                  <p:stCondLst>
                                    <p:cond delay="0"/>
                                  </p:stCondLst>
                                  <p:childTnLst>
                                    <p:animMotion origin="layout" path="M -5.55556E-7 1.85185E-6 L 0.04705 -0.00301 " pathEditMode="relative" rAng="0" ptsTypes="AA">
                                      <p:cBhvr>
                                        <p:cTn id="32" dur="2000" fill="hold"/>
                                        <p:tgtEl>
                                          <p:spTgt spid="62"/>
                                        </p:tgtEl>
                                        <p:attrNameLst>
                                          <p:attrName>ppt_x</p:attrName>
                                          <p:attrName>ppt_y</p:attrName>
                                        </p:attrNameLst>
                                      </p:cBhvr>
                                      <p:rCtr x="2344" y="-162"/>
                                    </p:animMotion>
                                  </p:childTnLst>
                                </p:cTn>
                              </p:par>
                              <p:par>
                                <p:cTn id="33" presetID="1" presetClass="exit" presetSubtype="0" fill="hold"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4"/>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fade">
                                      <p:cBhvr>
                                        <p:cTn id="43" dur="2000"/>
                                        <p:tgtEl>
                                          <p:spTgt spid="96"/>
                                        </p:tgtEl>
                                      </p:cBhvr>
                                    </p:animEffect>
                                  </p:childTnLst>
                                </p:cTn>
                              </p:par>
                              <p:par>
                                <p:cTn id="44" presetID="10" presetClass="entr" presetSubtype="0" fill="hold"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2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1" grpId="0" animBg="1"/>
      <p:bldP spid="61" grpId="1" animBg="1"/>
      <p:bldP spid="39" grpId="0"/>
      <p:bldP spid="39" grpId="1"/>
      <p:bldP spid="44" grpId="0"/>
      <p:bldP spid="44" grpId="1"/>
      <p:bldP spid="62" grpId="0" animBg="1"/>
      <p:bldP spid="6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 name="矩形 42"/>
              <p:cNvSpPr/>
              <p:nvPr/>
            </p:nvSpPr>
            <p:spPr>
              <a:xfrm>
                <a:off x="179512" y="1587804"/>
                <a:ext cx="4528220" cy="4577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1600" b="1" dirty="0" smtClean="0">
                    <a:latin typeface="Times New Roman" panose="02020603050405020304" pitchFamily="18" charset="0"/>
                    <a:cs typeface="Times New Roman" panose="02020603050405020304" pitchFamily="18" charset="0"/>
                  </a:rPr>
                  <a:t>Algorithm </a:t>
                </a:r>
                <a:r>
                  <a:rPr lang="en-US" altLang="zh-TW" sz="1600" b="1" dirty="0" err="1" smtClean="0">
                    <a:latin typeface="Times New Roman" panose="02020603050405020304" pitchFamily="18" charset="0"/>
                    <a:cs typeface="Times New Roman" panose="02020603050405020304" pitchFamily="18" charset="0"/>
                  </a:rPr>
                  <a:t>Recursive_Partition</a:t>
                </a:r>
                <a:r>
                  <a:rPr lang="en-US" altLang="zh-TW" sz="1600" b="1" dirty="0" smtClean="0">
                    <a:latin typeface="Times New Roman" panose="02020603050405020304" pitchFamily="18" charset="0"/>
                    <a:cs typeface="Times New Roman" panose="02020603050405020304" pitchFamily="18" charset="0"/>
                  </a:rPr>
                  <a:t> (</a:t>
                </a:r>
                <a:r>
                  <a:rPr lang="en-US" altLang="zh-TW" sz="1600" b="1" i="1" dirty="0" err="1" smtClean="0">
                    <a:latin typeface="Times New Roman" panose="02020603050405020304" pitchFamily="18" charset="0"/>
                    <a:cs typeface="Times New Roman" panose="02020603050405020304" pitchFamily="18" charset="0"/>
                  </a:rPr>
                  <a:t>R</a:t>
                </a:r>
                <a:r>
                  <a:rPr lang="en-US" altLang="zh-TW" sz="1600" b="1" i="1" baseline="-25000" dirty="0" err="1" smtClean="0">
                    <a:latin typeface="Times New Roman" panose="02020603050405020304" pitchFamily="18" charset="0"/>
                    <a:cs typeface="Times New Roman" panose="02020603050405020304" pitchFamily="18" charset="0"/>
                  </a:rPr>
                  <a:t>t</a:t>
                </a:r>
                <a:r>
                  <a:rPr lang="en-US" altLang="zh-TW" sz="1600" b="1" i="1" baseline="-25000" dirty="0" smtClean="0">
                    <a:latin typeface="Times New Roman" panose="02020603050405020304" pitchFamily="18" charset="0"/>
                    <a:cs typeface="Times New Roman" panose="02020603050405020304" pitchFamily="18" charset="0"/>
                  </a:rPr>
                  <a:t> </a:t>
                </a:r>
                <a:r>
                  <a:rPr lang="en-US" altLang="zh-TW" sz="1600" b="1" dirty="0" smtClean="0">
                    <a:latin typeface="Times New Roman" panose="02020603050405020304" pitchFamily="18" charset="0"/>
                    <a:cs typeface="Times New Roman" panose="02020603050405020304" pitchFamily="18" charset="0"/>
                  </a:rPr>
                  <a:t>, D)</a:t>
                </a:r>
                <a:endParaRPr lang="zh-TW" altLang="zh-TW" sz="1600" dirty="0">
                  <a:latin typeface="Times New Roman" panose="02020603050405020304" pitchFamily="18" charset="0"/>
                  <a:cs typeface="Times New Roman" panose="02020603050405020304" pitchFamily="18" charset="0"/>
                </a:endParaRPr>
              </a:p>
              <a:p>
                <a:r>
                  <a:rPr lang="en-US" altLang="zh-TW" sz="1600"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 </a:t>
                </a:r>
                <a:r>
                  <a:rPr lang="en-US" altLang="zh-TW" sz="1600" i="1" dirty="0" err="1" smtClean="0">
                    <a:latin typeface="Times New Roman" panose="02020603050405020304" pitchFamily="18" charset="0"/>
                    <a:cs typeface="Times New Roman" panose="02020603050405020304" pitchFamily="18" charset="0"/>
                  </a:rPr>
                  <a:t>R</a:t>
                </a:r>
                <a:r>
                  <a:rPr lang="en-US" altLang="zh-TW" sz="1600" i="1" baseline="-25000" dirty="0" err="1" smtClean="0">
                    <a:latin typeface="Times New Roman" panose="02020603050405020304" pitchFamily="18" charset="0"/>
                    <a:cs typeface="Times New Roman" panose="02020603050405020304" pitchFamily="18" charset="0"/>
                  </a:rPr>
                  <a:t>t</a:t>
                </a:r>
                <a:r>
                  <a:rPr lang="en-US" altLang="zh-TW" sz="1600" dirty="0" smtClean="0">
                    <a:latin typeface="Times New Roman" panose="02020603050405020304" pitchFamily="18" charset="0"/>
                    <a:cs typeface="Times New Roman" panose="02020603050405020304" pitchFamily="18" charset="0"/>
                  </a:rPr>
                  <a:t> denotes the total equivalent </a:t>
                </a:r>
                <a:r>
                  <a:rPr lang="en-US" altLang="zh-TW" sz="1600" dirty="0">
                    <a:latin typeface="Times New Roman" panose="02020603050405020304" pitchFamily="18" charset="0"/>
                    <a:cs typeface="Times New Roman" panose="02020603050405020304" pitchFamily="18" charset="0"/>
                  </a:rPr>
                  <a:t>resistance of </a:t>
                </a:r>
                <a:r>
                  <a:rPr lang="en-US" altLang="zh-TW" sz="1600" dirty="0" smtClean="0">
                    <a:latin typeface="Times New Roman" panose="02020603050405020304" pitchFamily="18" charset="0"/>
                    <a:cs typeface="Times New Roman" panose="02020603050405020304" pitchFamily="18" charset="0"/>
                  </a:rPr>
                  <a:t>a low-power </a:t>
                </a:r>
                <a:r>
                  <a:rPr lang="en-US" altLang="zh-TW" sz="1600" dirty="0">
                    <a:latin typeface="Times New Roman" panose="02020603050405020304" pitchFamily="18" charset="0"/>
                    <a:cs typeface="Times New Roman" panose="02020603050405020304" pitchFamily="18" charset="0"/>
                  </a:rPr>
                  <a:t>domain </a:t>
                </a:r>
                <a:r>
                  <a:rPr lang="en-US" altLang="zh-TW" sz="1600" i="1" dirty="0">
                    <a:latin typeface="Times New Roman" panose="02020603050405020304" pitchFamily="18" charset="0"/>
                    <a:cs typeface="Times New Roman" panose="02020603050405020304" pitchFamily="18" charset="0"/>
                  </a:rPr>
                  <a:t>D</a:t>
                </a:r>
                <a:r>
                  <a:rPr lang="en-US" altLang="zh-TW" sz="1600" dirty="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a:p>
                <a:pPr lvl="0"/>
                <a:r>
                  <a:rPr lang="en-US" altLang="zh-TW" sz="1600" b="1" i="1" dirty="0" smtClean="0">
                    <a:latin typeface="Times New Roman" panose="02020603050405020304" pitchFamily="18" charset="0"/>
                    <a:cs typeface="Times New Roman" panose="02020603050405020304" pitchFamily="18" charset="0"/>
                  </a:rPr>
                  <a:t>1.</a:t>
                </a:r>
                <a:r>
                  <a:rPr lang="en-US" altLang="zh-TW" sz="1600" i="1" dirty="0" smtClean="0">
                    <a:latin typeface="Times New Roman" panose="02020603050405020304" pitchFamily="18" charset="0"/>
                    <a:cs typeface="Times New Roman" panose="02020603050405020304" pitchFamily="18" charset="0"/>
                  </a:rPr>
                  <a:t>B</a:t>
                </a:r>
                <a:r>
                  <a:rPr lang="en-US" altLang="zh-TW" sz="1600" dirty="0" smtClean="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 </a:t>
                </a:r>
                <a:r>
                  <a:rPr lang="en-US" altLang="zh-TW" sz="1600" dirty="0" err="1" smtClean="0">
                    <a:latin typeface="Times New Roman" panose="02020603050405020304" pitchFamily="18" charset="0"/>
                    <a:cs typeface="Times New Roman" panose="02020603050405020304" pitchFamily="18" charset="0"/>
                  </a:rPr>
                  <a:t>Construction_of_Minimum_Bounding_</a:t>
                </a:r>
                <a:r>
                  <a:rPr lang="en-US" altLang="zh-TW" sz="1600" dirty="0" err="1">
                    <a:latin typeface="Times New Roman" panose="02020603050405020304" pitchFamily="18" charset="0"/>
                    <a:cs typeface="Times New Roman" panose="02020603050405020304" pitchFamily="18" charset="0"/>
                  </a:rPr>
                  <a:t>B</a:t>
                </a:r>
                <a:r>
                  <a:rPr lang="en-US" altLang="zh-TW" sz="1600" dirty="0" err="1" smtClean="0">
                    <a:latin typeface="Times New Roman" panose="02020603050405020304" pitchFamily="18" charset="0"/>
                    <a:cs typeface="Times New Roman" panose="02020603050405020304" pitchFamily="18" charset="0"/>
                  </a:rPr>
                  <a:t>ox</a:t>
                </a:r>
                <a:r>
                  <a:rPr lang="en-US" altLang="zh-TW" sz="1600" dirty="0" smtClean="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D)</a:t>
                </a:r>
                <a:endParaRPr lang="zh-TW" altLang="zh-TW" sz="1600" dirty="0">
                  <a:latin typeface="Times New Roman" panose="02020603050405020304" pitchFamily="18" charset="0"/>
                  <a:cs typeface="Times New Roman" panose="02020603050405020304" pitchFamily="18" charset="0"/>
                </a:endParaRPr>
              </a:p>
              <a:p>
                <a:pPr lvl="0"/>
                <a:r>
                  <a:rPr lang="en-US" altLang="zh-TW" sz="1600" b="1" dirty="0" smtClean="0">
                    <a:latin typeface="Times New Roman" panose="02020603050405020304" pitchFamily="18" charset="0"/>
                    <a:cs typeface="Times New Roman" panose="02020603050405020304" pitchFamily="18" charset="0"/>
                  </a:rPr>
                  <a:t>2.</a:t>
                </a:r>
                <a:r>
                  <a:rPr lang="en-US" altLang="zh-TW" sz="1600" i="1" dirty="0" smtClean="0">
                    <a:latin typeface="Times New Roman" panose="02020603050405020304" pitchFamily="18" charset="0"/>
                    <a:cs typeface="Times New Roman" panose="02020603050405020304" pitchFamily="18" charset="0"/>
                  </a:rPr>
                  <a:t>R</a:t>
                </a:r>
                <a:r>
                  <a:rPr lang="en-US" altLang="zh-TW" sz="1600" i="1" baseline="-25000" dirty="0" smtClean="0">
                    <a:latin typeface="Times New Roman" panose="02020603050405020304" pitchFamily="18" charset="0"/>
                    <a:cs typeface="Times New Roman" panose="02020603050405020304" pitchFamily="18" charset="0"/>
                  </a:rPr>
                  <a:t>B</a:t>
                </a:r>
                <a:r>
                  <a:rPr lang="en-US" altLang="zh-TW" sz="1600" dirty="0" smtClean="0">
                    <a:latin typeface="Times New Roman" panose="02020603050405020304" pitchFamily="18" charset="0"/>
                    <a:cs typeface="Times New Roman" panose="02020603050405020304" pitchFamily="18" charset="0"/>
                  </a:rPr>
                  <a:t> = </a:t>
                </a:r>
                <a:r>
                  <a:rPr lang="en-US" altLang="zh-TW" sz="1600" i="1" dirty="0" err="1">
                    <a:latin typeface="Times New Roman" panose="02020603050405020304" pitchFamily="18" charset="0"/>
                    <a:cs typeface="Times New Roman" panose="02020603050405020304" pitchFamily="18" charset="0"/>
                  </a:rPr>
                  <a:t>R</a:t>
                </a:r>
                <a:r>
                  <a:rPr lang="en-US" altLang="zh-TW" sz="1600" i="1" baseline="-25000" dirty="0" err="1">
                    <a:latin typeface="Times New Roman" panose="02020603050405020304" pitchFamily="18" charset="0"/>
                    <a:cs typeface="Times New Roman" panose="02020603050405020304" pitchFamily="18" charset="0"/>
                  </a:rPr>
                  <a:t>t</a:t>
                </a:r>
                <a:endParaRPr lang="en-US" altLang="zh-TW" sz="1600" dirty="0" smtClean="0">
                  <a:latin typeface="Times New Roman" panose="02020603050405020304" pitchFamily="18" charset="0"/>
                  <a:cs typeface="Times New Roman" panose="02020603050405020304" pitchFamily="18" charset="0"/>
                </a:endParaRPr>
              </a:p>
              <a:p>
                <a:pPr lvl="0"/>
                <a:r>
                  <a:rPr lang="en-US" altLang="zh-TW" sz="1600" b="1" dirty="0">
                    <a:latin typeface="Times New Roman" panose="02020603050405020304" pitchFamily="18" charset="0"/>
                    <a:cs typeface="Times New Roman" panose="02020603050405020304" pitchFamily="18" charset="0"/>
                  </a:rPr>
                  <a:t>3</a:t>
                </a:r>
                <a:r>
                  <a:rPr lang="en-US" altLang="zh-TW" sz="1600" b="1"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Q</a:t>
                </a:r>
                <a:r>
                  <a:rPr lang="en-US" altLang="zh-TW" sz="1600" dirty="0" smtClean="0">
                    <a:latin typeface="Times New Roman" panose="02020603050405020304" pitchFamily="18" charset="0"/>
                    <a:cs typeface="Times New Roman" panose="02020603050405020304" pitchFamily="18" charset="0"/>
                  </a:rPr>
                  <a:t>.enqueue(</a:t>
                </a:r>
                <a:r>
                  <a:rPr lang="en-US" altLang="zh-TW" sz="1600" i="1" dirty="0" smtClean="0">
                    <a:latin typeface="Times New Roman" panose="02020603050405020304" pitchFamily="18" charset="0"/>
                    <a:cs typeface="Times New Roman" panose="02020603050405020304" pitchFamily="18" charset="0"/>
                  </a:rPr>
                  <a:t>B</a:t>
                </a:r>
                <a:r>
                  <a:rPr lang="en-US" altLang="zh-TW" sz="1600" dirty="0" smtClean="0">
                    <a:latin typeface="Times New Roman" panose="02020603050405020304" pitchFamily="18" charset="0"/>
                    <a:cs typeface="Times New Roman" panose="02020603050405020304" pitchFamily="18" charset="0"/>
                  </a:rPr>
                  <a:t>)</a:t>
                </a:r>
                <a:endParaRPr lang="zh-TW" altLang="zh-TW" sz="1600" dirty="0" smtClean="0">
                  <a:latin typeface="Times New Roman" panose="02020603050405020304" pitchFamily="18" charset="0"/>
                  <a:cs typeface="Times New Roman" panose="02020603050405020304" pitchFamily="18" charset="0"/>
                </a:endParaRPr>
              </a:p>
              <a:p>
                <a:pPr lvl="0"/>
                <a:r>
                  <a:rPr lang="en-US" altLang="zh-TW" sz="1600" b="1" dirty="0">
                    <a:latin typeface="Times New Roman" panose="02020603050405020304" pitchFamily="18" charset="0"/>
                    <a:cs typeface="Times New Roman" panose="02020603050405020304" pitchFamily="18" charset="0"/>
                  </a:rPr>
                  <a:t>4</a:t>
                </a:r>
                <a:r>
                  <a:rPr lang="en-US" altLang="zh-TW" sz="1600" b="1" dirty="0" smtClean="0">
                    <a:latin typeface="Times New Roman" panose="02020603050405020304" pitchFamily="18" charset="0"/>
                    <a:cs typeface="Times New Roman" panose="02020603050405020304" pitchFamily="18" charset="0"/>
                  </a:rPr>
                  <a:t>.While </a:t>
                </a:r>
                <a:r>
                  <a:rPr lang="en-US" altLang="zh-TW" sz="1600" dirty="0">
                    <a:latin typeface="Times New Roman" panose="02020603050405020304" pitchFamily="18" charset="0"/>
                    <a:cs typeface="Times New Roman" panose="02020603050405020304" pitchFamily="18" charset="0"/>
                  </a:rPr>
                  <a:t>!</a:t>
                </a:r>
                <a:r>
                  <a:rPr lang="en-US" altLang="zh-TW" sz="1600" i="1" dirty="0" err="1">
                    <a:latin typeface="Times New Roman" panose="02020603050405020304" pitchFamily="18" charset="0"/>
                    <a:cs typeface="Times New Roman" panose="02020603050405020304" pitchFamily="18" charset="0"/>
                  </a:rPr>
                  <a:t>Q</a:t>
                </a:r>
                <a:r>
                  <a:rPr lang="en-US" altLang="zh-TW" sz="1600" dirty="0" err="1">
                    <a:latin typeface="Times New Roman" panose="02020603050405020304" pitchFamily="18" charset="0"/>
                    <a:cs typeface="Times New Roman" panose="02020603050405020304" pitchFamily="18" charset="0"/>
                  </a:rPr>
                  <a:t>.empty</a:t>
                </a:r>
                <a:r>
                  <a:rPr lang="en-US" altLang="zh-TW" sz="1600" dirty="0">
                    <a:latin typeface="Times New Roman" panose="02020603050405020304" pitchFamily="18" charset="0"/>
                    <a:cs typeface="Times New Roman" panose="02020603050405020304" pitchFamily="18" charset="0"/>
                  </a:rPr>
                  <a:t>()</a:t>
                </a:r>
                <a:r>
                  <a:rPr lang="en-US" altLang="zh-TW" sz="1600" b="1" dirty="0">
                    <a:latin typeface="Times New Roman" panose="02020603050405020304" pitchFamily="18" charset="0"/>
                    <a:cs typeface="Times New Roman" panose="02020603050405020304" pitchFamily="18" charset="0"/>
                  </a:rPr>
                  <a:t> </a:t>
                </a:r>
                <a:r>
                  <a:rPr lang="en-US" altLang="zh-TW" sz="1600" b="1" dirty="0" smtClean="0">
                    <a:latin typeface="Times New Roman" panose="02020603050405020304" pitchFamily="18" charset="0"/>
                    <a:cs typeface="Times New Roman" panose="02020603050405020304" pitchFamily="18" charset="0"/>
                  </a:rPr>
                  <a:t>Do</a:t>
                </a:r>
                <a:endParaRPr lang="zh-TW" altLang="zh-TW" sz="1600" dirty="0">
                  <a:latin typeface="Times New Roman" panose="02020603050405020304" pitchFamily="18" charset="0"/>
                  <a:cs typeface="Times New Roman" panose="02020603050405020304" pitchFamily="18" charset="0"/>
                </a:endParaRPr>
              </a:p>
              <a:p>
                <a:r>
                  <a:rPr lang="en-US" altLang="zh-TW" sz="1600" b="1" dirty="0">
                    <a:latin typeface="Times New Roman" panose="02020603050405020304" pitchFamily="18" charset="0"/>
                    <a:cs typeface="Times New Roman" panose="02020603050405020304" pitchFamily="18" charset="0"/>
                  </a:rPr>
                  <a:t>5</a:t>
                </a:r>
                <a:r>
                  <a:rPr lang="en-US" altLang="zh-TW" sz="1600" b="1" dirty="0" smtClean="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B</a:t>
                </a:r>
                <a:r>
                  <a:rPr lang="en-US" altLang="zh-TW" sz="1600" dirty="0">
                    <a:latin typeface="Times New Roman" panose="02020603050405020304" pitchFamily="18" charset="0"/>
                    <a:cs typeface="Times New Roman" panose="02020603050405020304" pitchFamily="18" charset="0"/>
                  </a:rPr>
                  <a:t> = </a:t>
                </a:r>
                <a:r>
                  <a:rPr lang="en-US" altLang="zh-TW" sz="1600" i="1" dirty="0" err="1">
                    <a:latin typeface="Times New Roman" panose="02020603050405020304" pitchFamily="18" charset="0"/>
                    <a:cs typeface="Times New Roman" panose="02020603050405020304" pitchFamily="18" charset="0"/>
                  </a:rPr>
                  <a:t>Q</a:t>
                </a:r>
                <a:r>
                  <a:rPr lang="en-US" altLang="zh-TW" sz="1600" dirty="0" err="1">
                    <a:latin typeface="Times New Roman" panose="02020603050405020304" pitchFamily="18" charset="0"/>
                    <a:cs typeface="Times New Roman" panose="02020603050405020304" pitchFamily="18" charset="0"/>
                  </a:rPr>
                  <a:t>.dequeue</a:t>
                </a:r>
                <a:r>
                  <a:rPr lang="en-US" altLang="zh-TW" sz="1600" dirty="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a:p>
                <a:r>
                  <a:rPr lang="en-US" altLang="zh-TW" sz="1600" b="1" dirty="0">
                    <a:latin typeface="Times New Roman" panose="02020603050405020304" pitchFamily="18" charset="0"/>
                    <a:cs typeface="Times New Roman" panose="02020603050405020304" pitchFamily="18" charset="0"/>
                  </a:rPr>
                  <a:t>6</a:t>
                </a:r>
                <a:r>
                  <a:rPr lang="en-US" altLang="zh-TW" sz="1600" b="1" dirty="0" smtClean="0">
                    <a:latin typeface="Times New Roman" panose="02020603050405020304" pitchFamily="18" charset="0"/>
                    <a:cs typeface="Times New Roman" panose="02020603050405020304" pitchFamily="18" charset="0"/>
                  </a:rPr>
                  <a:t>.</a:t>
                </a:r>
                <a:r>
                  <a:rPr lang="en-US" altLang="zh-TW" sz="1600" b="1" i="1" dirty="0" smtClean="0">
                    <a:latin typeface="Times New Roman" panose="02020603050405020304" pitchFamily="18" charset="0"/>
                    <a:cs typeface="Times New Roman" panose="02020603050405020304" pitchFamily="18" charset="0"/>
                  </a:rPr>
                  <a:t>       </a:t>
                </a:r>
                <a:r>
                  <a:rPr lang="en-US" altLang="zh-TW" sz="1600" b="1"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R</a:t>
                </a:r>
                <a:r>
                  <a:rPr lang="en-US" altLang="zh-TW" sz="1600" baseline="-25000" dirty="0" smtClean="0">
                    <a:latin typeface="Times New Roman" panose="02020603050405020304" pitchFamily="18" charset="0"/>
                    <a:cs typeface="Times New Roman" panose="02020603050405020304" pitchFamily="18" charset="0"/>
                  </a:rPr>
                  <a:t>0</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R</a:t>
                </a:r>
                <a:r>
                  <a:rPr lang="en-US" altLang="zh-TW" sz="1600" baseline="-25000" dirty="0">
                    <a:latin typeface="Times New Roman" panose="02020603050405020304" pitchFamily="18" charset="0"/>
                    <a:cs typeface="Times New Roman" panose="02020603050405020304" pitchFamily="18" charset="0"/>
                  </a:rPr>
                  <a:t>1</a:t>
                </a:r>
                <a:r>
                  <a:rPr lang="en-US" altLang="zh-TW" sz="1600" b="1" dirty="0">
                    <a:latin typeface="Times New Roman" panose="02020603050405020304" pitchFamily="18" charset="0"/>
                    <a:cs typeface="Times New Roman" panose="02020603050405020304" pitchFamily="18" charset="0"/>
                  </a:rPr>
                  <a:t>) = </a:t>
                </a:r>
                <a:r>
                  <a:rPr lang="en-US" altLang="zh-TW" sz="1600" dirty="0" err="1">
                    <a:latin typeface="Times New Roman" panose="02020603050405020304" pitchFamily="18" charset="0"/>
                    <a:cs typeface="Times New Roman" panose="02020603050405020304" pitchFamily="18" charset="0"/>
                  </a:rPr>
                  <a:t>CuttingPowerDomain</a:t>
                </a:r>
                <a:r>
                  <a:rPr lang="en-US" altLang="zh-TW" sz="1600" dirty="0">
                    <a:latin typeface="Times New Roman" panose="02020603050405020304" pitchFamily="18" charset="0"/>
                    <a:cs typeface="Times New Roman" panose="02020603050405020304" pitchFamily="18" charset="0"/>
                  </a:rPr>
                  <a:t>(</a:t>
                </a:r>
                <a:r>
                  <a:rPr lang="en-US" altLang="zh-TW" sz="1600" i="1" dirty="0">
                    <a:latin typeface="Times New Roman" panose="02020603050405020304" pitchFamily="18" charset="0"/>
                    <a:cs typeface="Times New Roman" panose="02020603050405020304" pitchFamily="18" charset="0"/>
                  </a:rPr>
                  <a:t>B</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R</a:t>
                </a:r>
                <a:r>
                  <a:rPr lang="en-US" altLang="zh-TW" sz="1600" i="1" baseline="-25000" dirty="0">
                    <a:latin typeface="Times New Roman" panose="02020603050405020304" pitchFamily="18" charset="0"/>
                    <a:cs typeface="Times New Roman" panose="02020603050405020304" pitchFamily="18" charset="0"/>
                  </a:rPr>
                  <a:t>B</a:t>
                </a:r>
                <a:r>
                  <a:rPr lang="en-US" altLang="zh-TW" sz="1600" dirty="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a:p>
                <a:pPr marL="342900" indent="-342900">
                  <a:buAutoNum type="arabicPeriod" startAt="7"/>
                </a:pPr>
                <a:r>
                  <a:rPr lang="en-US" altLang="zh-TW" sz="1600" b="1" dirty="0" smtClean="0">
                    <a:latin typeface="Times New Roman" panose="02020603050405020304" pitchFamily="18" charset="0"/>
                    <a:cs typeface="Times New Roman" panose="02020603050405020304" pitchFamily="18" charset="0"/>
                  </a:rPr>
                  <a:t>If </a:t>
                </a:r>
                <a:r>
                  <a:rPr lang="en-US" altLang="zh-TW" sz="1600" dirty="0">
                    <a:latin typeface="Times New Roman" panose="02020603050405020304" pitchFamily="18" charset="0"/>
                    <a:cs typeface="Times New Roman" panose="02020603050405020304" pitchFamily="18" charset="0"/>
                  </a:rPr>
                  <a:t>(</a:t>
                </a:r>
                <a:r>
                  <a:rPr lang="en-US" altLang="zh-TW" sz="1600"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f>
                          <m:fPr>
                            <m:ctrlPr>
                              <a:rPr lang="zh-TW" altLang="zh-TW" sz="1600" i="1">
                                <a:solidFill>
                                  <a:schemeClr val="tx1"/>
                                </a:solidFill>
                                <a:latin typeface="Cambria Math" panose="02040503050406030204" pitchFamily="18" charset="0"/>
                              </a:rPr>
                            </m:ctrlPr>
                          </m:fPr>
                          <m:num>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r</m:t>
                                </m:r>
                              </m:e>
                              <m:sub>
                                <m:r>
                                  <a:rPr lang="en-US" altLang="zh-TW" sz="1600" i="1">
                                    <a:solidFill>
                                      <a:schemeClr val="tx1"/>
                                    </a:solidFill>
                                    <a:latin typeface="Cambria Math" panose="02040503050406030204" pitchFamily="18" charset="0"/>
                                  </a:rPr>
                                  <m:t>1</m:t>
                                </m:r>
                              </m:sub>
                            </m:sSub>
                          </m:num>
                          <m:den>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R</m:t>
                                </m:r>
                              </m:e>
                              <m:sub>
                                <m:r>
                                  <a:rPr lang="en-US" altLang="zh-TW" sz="1600" i="1">
                                    <a:solidFill>
                                      <a:schemeClr val="tx1"/>
                                    </a:solidFill>
                                    <a:latin typeface="Cambria Math" panose="02040503050406030204" pitchFamily="18" charset="0"/>
                                  </a:rPr>
                                  <m:t>0</m:t>
                                </m:r>
                              </m:sub>
                            </m:sSub>
                          </m:den>
                        </m:f>
                        <m:r>
                          <a:rPr lang="en-US" altLang="zh-TW" sz="1600" i="1">
                            <a:solidFill>
                              <a:schemeClr val="tx1"/>
                            </a:solidFill>
                            <a:latin typeface="Cambria Math" panose="02040503050406030204" pitchFamily="18" charset="0"/>
                          </a:rPr>
                          <m:t>&gt;</m:t>
                        </m:r>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N</m:t>
                            </m:r>
                          </m:e>
                          <m:sub>
                            <m:r>
                              <a:rPr lang="en-US" altLang="zh-TW" sz="1600" i="1">
                                <a:solidFill>
                                  <a:schemeClr val="tx1"/>
                                </a:solidFill>
                                <a:latin typeface="Cambria Math" panose="02040503050406030204" pitchFamily="18" charset="0"/>
                              </a:rPr>
                              <m:t>0</m:t>
                            </m:r>
                          </m:sub>
                        </m:sSub>
                      </m:e>
                    </m:d>
                    <m:r>
                      <a:rPr lang="en-US" altLang="zh-TW" sz="1600" i="1">
                        <a:solidFill>
                          <a:schemeClr val="tx1"/>
                        </a:solidFill>
                        <a:latin typeface="Cambria Math" panose="02040503050406030204" pitchFamily="18" charset="0"/>
                      </a:rPr>
                      <m:t> </m:t>
                    </m:r>
                  </m:oMath>
                </a14:m>
                <a:r>
                  <a:rPr lang="en-US" altLang="zh-TW" sz="1600" dirty="0">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f>
                          <m:fPr>
                            <m:ctrlPr>
                              <a:rPr lang="zh-TW" altLang="zh-TW" sz="1600" i="1">
                                <a:solidFill>
                                  <a:schemeClr val="tx1"/>
                                </a:solidFill>
                                <a:latin typeface="Cambria Math" panose="02040503050406030204" pitchFamily="18" charset="0"/>
                              </a:rPr>
                            </m:ctrlPr>
                          </m:fPr>
                          <m:num>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r</m:t>
                                </m:r>
                              </m:e>
                              <m:sub>
                                <m:r>
                                  <a:rPr lang="en-US" altLang="zh-TW" sz="1600" i="1">
                                    <a:solidFill>
                                      <a:schemeClr val="tx1"/>
                                    </a:solidFill>
                                    <a:latin typeface="Cambria Math" panose="02040503050406030204" pitchFamily="18" charset="0"/>
                                  </a:rPr>
                                  <m:t>1</m:t>
                                </m:r>
                              </m:sub>
                            </m:sSub>
                          </m:num>
                          <m:den>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R</m:t>
                                </m:r>
                              </m:e>
                              <m:sub>
                                <m:r>
                                  <a:rPr lang="en-US" altLang="zh-TW" sz="1600" b="0" i="1" smtClean="0">
                                    <a:solidFill>
                                      <a:schemeClr val="tx1"/>
                                    </a:solidFill>
                                    <a:latin typeface="Cambria Math" panose="02040503050406030204" pitchFamily="18" charset="0"/>
                                  </a:rPr>
                                  <m:t>1</m:t>
                                </m:r>
                              </m:sub>
                            </m:sSub>
                          </m:den>
                        </m:f>
                        <m:r>
                          <a:rPr lang="en-US" altLang="zh-TW" sz="1600" i="1">
                            <a:solidFill>
                              <a:schemeClr val="tx1"/>
                            </a:solidFill>
                            <a:latin typeface="Cambria Math" panose="02040503050406030204" pitchFamily="18" charset="0"/>
                          </a:rPr>
                          <m:t>&gt;</m:t>
                        </m:r>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N</m:t>
                            </m:r>
                          </m:e>
                          <m:sub>
                            <m:r>
                              <a:rPr lang="en-US" altLang="zh-TW" sz="1600" b="0" i="1" smtClean="0">
                                <a:solidFill>
                                  <a:schemeClr val="tx1"/>
                                </a:solidFill>
                                <a:latin typeface="Cambria Math" panose="02040503050406030204" pitchFamily="18" charset="0"/>
                              </a:rPr>
                              <m:t>1</m:t>
                            </m:r>
                          </m:sub>
                        </m:sSub>
                      </m:e>
                    </m:d>
                  </m:oMath>
                </a14:m>
                <a:r>
                  <a:rPr lang="en-US" altLang="zh-TW" sz="1600" i="1" dirty="0" smtClean="0">
                    <a:latin typeface="Times New Roman" panose="02020603050405020304" pitchFamily="18" charset="0"/>
                    <a:cs typeface="Times New Roman" panose="02020603050405020304" pitchFamily="18" charset="0"/>
                  </a:rPr>
                  <a:t>||</a:t>
                </a:r>
                <a:r>
                  <a:rPr lang="zh-TW" altLang="zh-TW" sz="1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f>
                          <m:fPr>
                            <m:ctrlPr>
                              <a:rPr lang="zh-TW" altLang="zh-TW" sz="1600" i="1">
                                <a:solidFill>
                                  <a:schemeClr val="tx1"/>
                                </a:solidFill>
                                <a:latin typeface="Cambria Math" panose="02040503050406030204" pitchFamily="18" charset="0"/>
                              </a:rPr>
                            </m:ctrlPr>
                          </m:fPr>
                          <m:num>
                            <m:sSub>
                              <m:sSubPr>
                                <m:ctrlPr>
                                  <a:rPr lang="zh-TW"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𝑟</m:t>
                                </m:r>
                              </m:e>
                              <m:sub>
                                <m:r>
                                  <a:rPr lang="en-US" altLang="zh-TW" sz="1600" i="1">
                                    <a:solidFill>
                                      <a:schemeClr val="tx1"/>
                                    </a:solidFill>
                                    <a:latin typeface="Cambria Math" panose="02040503050406030204" pitchFamily="18" charset="0"/>
                                  </a:rPr>
                                  <m:t>1</m:t>
                                </m:r>
                              </m:sub>
                            </m:sSub>
                          </m:num>
                          <m:den>
                            <m:sSub>
                              <m:sSubPr>
                                <m:ctrlPr>
                                  <a:rPr lang="zh-TW"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𝑅</m:t>
                                </m:r>
                              </m:e>
                              <m:sub>
                                <m:r>
                                  <a:rPr lang="en-US" altLang="zh-TW" sz="1600" i="1">
                                    <a:solidFill>
                                      <a:schemeClr val="tx1"/>
                                    </a:solidFill>
                                    <a:latin typeface="Cambria Math" panose="02040503050406030204" pitchFamily="18" charset="0"/>
                                  </a:rPr>
                                  <m:t>0</m:t>
                                </m:r>
                              </m:sub>
                            </m:sSub>
                          </m:den>
                        </m:f>
                        <m:r>
                          <a:rPr lang="en-US" altLang="zh-TW" sz="1600" i="1">
                            <a:solidFill>
                              <a:schemeClr val="tx1"/>
                            </a:solidFill>
                            <a:latin typeface="Cambria Math" panose="02040503050406030204" pitchFamily="18" charset="0"/>
                          </a:rPr>
                          <m:t>&lt;1</m:t>
                        </m:r>
                      </m:e>
                    </m:d>
                    <m:r>
                      <a:rPr lang="en-US" altLang="zh-TW" sz="1600" i="1">
                        <a:solidFill>
                          <a:schemeClr val="tx1"/>
                        </a:solidFill>
                        <a:latin typeface="Cambria Math" panose="02040503050406030204" pitchFamily="18" charset="0"/>
                      </a:rPr>
                      <m:t> </m:t>
                    </m:r>
                  </m:oMath>
                </a14:m>
                <a:r>
                  <a:rPr lang="en-US" altLang="zh-TW" sz="1600" i="1" dirty="0">
                    <a:latin typeface="Times New Roman" panose="02020603050405020304" pitchFamily="18" charset="0"/>
                    <a:cs typeface="Times New Roman" panose="02020603050405020304" pitchFamily="18" charset="0"/>
                  </a:rPr>
                  <a:t>||</a:t>
                </a:r>
                <a:r>
                  <a:rPr lang="zh-TW" altLang="zh-TW" sz="1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f>
                          <m:fPr>
                            <m:ctrlPr>
                              <a:rPr lang="zh-TW" altLang="zh-TW" sz="1600" i="1">
                                <a:solidFill>
                                  <a:schemeClr val="tx1"/>
                                </a:solidFill>
                                <a:latin typeface="Cambria Math" panose="02040503050406030204" pitchFamily="18" charset="0"/>
                              </a:rPr>
                            </m:ctrlPr>
                          </m:fPr>
                          <m:num>
                            <m:sSub>
                              <m:sSubPr>
                                <m:ctrlPr>
                                  <a:rPr lang="zh-TW"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𝑟</m:t>
                                </m:r>
                              </m:e>
                              <m:sub>
                                <m:r>
                                  <a:rPr lang="en-US" altLang="zh-TW" sz="1600" i="1">
                                    <a:solidFill>
                                      <a:schemeClr val="tx1"/>
                                    </a:solidFill>
                                    <a:latin typeface="Cambria Math" panose="02040503050406030204" pitchFamily="18" charset="0"/>
                                  </a:rPr>
                                  <m:t>1</m:t>
                                </m:r>
                              </m:sub>
                            </m:sSub>
                          </m:num>
                          <m:den>
                            <m:sSub>
                              <m:sSubPr>
                                <m:ctrlPr>
                                  <a:rPr lang="zh-TW"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𝑅</m:t>
                                </m:r>
                              </m:e>
                              <m:sub>
                                <m:r>
                                  <a:rPr lang="en-US" altLang="zh-TW" sz="1600" b="0" i="1" smtClean="0">
                                    <a:solidFill>
                                      <a:schemeClr val="tx1"/>
                                    </a:solidFill>
                                    <a:latin typeface="Cambria Math" panose="02040503050406030204" pitchFamily="18" charset="0"/>
                                  </a:rPr>
                                  <m:t>1</m:t>
                                </m:r>
                              </m:sub>
                            </m:sSub>
                          </m:den>
                        </m:f>
                        <m:r>
                          <a:rPr lang="en-US" altLang="zh-TW" sz="1600" i="1">
                            <a:solidFill>
                              <a:schemeClr val="tx1"/>
                            </a:solidFill>
                            <a:latin typeface="Cambria Math" panose="02040503050406030204" pitchFamily="18" charset="0"/>
                          </a:rPr>
                          <m:t>&lt;1</m:t>
                        </m:r>
                      </m:e>
                    </m:d>
                  </m:oMath>
                </a14:m>
                <a:endParaRPr lang="en-US" altLang="zh-TW" sz="1600" dirty="0" smtClean="0">
                  <a:latin typeface="Times New Roman" panose="02020603050405020304" pitchFamily="18" charset="0"/>
                  <a:cs typeface="Times New Roman" panose="02020603050405020304" pitchFamily="18" charset="0"/>
                </a:endParaRPr>
              </a:p>
              <a:p>
                <a:r>
                  <a:rPr lang="en-US" altLang="zh-TW" sz="1600" dirty="0">
                    <a:latin typeface="Times New Roman" panose="02020603050405020304" pitchFamily="18" charset="0"/>
                    <a:cs typeface="Times New Roman" panose="02020603050405020304" pitchFamily="18" charset="0"/>
                  </a:rPr>
                  <a:t> </a:t>
                </a:r>
                <a:r>
                  <a:rPr lang="en-US" altLang="zh-TW" sz="1600"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N</m:t>
                            </m:r>
                          </m:e>
                          <m:sub>
                            <m:r>
                              <a:rPr lang="en-US" altLang="zh-TW" sz="1600" i="1">
                                <a:solidFill>
                                  <a:schemeClr val="tx1"/>
                                </a:solidFill>
                                <a:latin typeface="Cambria Math" panose="02040503050406030204" pitchFamily="18" charset="0"/>
                              </a:rPr>
                              <m:t>0</m:t>
                            </m:r>
                          </m:sub>
                        </m:sSub>
                        <m:r>
                          <a:rPr lang="en-US" altLang="zh-TW" sz="1600" i="1">
                            <a:solidFill>
                              <a:schemeClr val="tx1"/>
                            </a:solidFill>
                            <a:latin typeface="Cambria Math" panose="02040503050406030204" pitchFamily="18" charset="0"/>
                          </a:rPr>
                          <m:t>=</m:t>
                        </m:r>
                        <m:r>
                          <a:rPr lang="en-US" altLang="zh-TW" sz="1600">
                            <a:solidFill>
                              <a:schemeClr val="tx1"/>
                            </a:solidFill>
                            <a:latin typeface="Cambria Math" panose="02040503050406030204" pitchFamily="18" charset="0"/>
                          </a:rPr>
                          <m:t>=</m:t>
                        </m:r>
                        <m:r>
                          <a:rPr lang="en-US" altLang="zh-TW" sz="1600" i="1">
                            <a:solidFill>
                              <a:schemeClr val="tx1"/>
                            </a:solidFill>
                            <a:latin typeface="Cambria Math" panose="02040503050406030204" pitchFamily="18" charset="0"/>
                          </a:rPr>
                          <m:t>0</m:t>
                        </m:r>
                      </m:e>
                    </m:d>
                    <m:r>
                      <a:rPr lang="en-US" altLang="zh-TW" sz="1600" i="1">
                        <a:solidFill>
                          <a:schemeClr val="tx1"/>
                        </a:solidFill>
                        <a:latin typeface="Cambria Math" panose="02040503050406030204" pitchFamily="18" charset="0"/>
                      </a:rPr>
                      <m:t> </m:t>
                    </m:r>
                  </m:oMath>
                </a14:m>
                <a:r>
                  <a:rPr lang="en-US" altLang="zh-TW" sz="1600" i="1" dirty="0">
                    <a:latin typeface="Times New Roman" panose="02020603050405020304" pitchFamily="18" charset="0"/>
                    <a:cs typeface="Times New Roman" panose="02020603050405020304" pitchFamily="18" charset="0"/>
                  </a:rPr>
                  <a:t>||</a:t>
                </a:r>
                <a:r>
                  <a:rPr lang="zh-TW" altLang="zh-TW" sz="1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N</m:t>
                            </m:r>
                          </m:e>
                          <m:sub>
                            <m:r>
                              <a:rPr lang="en-US" altLang="zh-TW" sz="1600" b="0" i="1" smtClean="0">
                                <a:solidFill>
                                  <a:schemeClr val="tx1"/>
                                </a:solidFill>
                                <a:latin typeface="Cambria Math" panose="02040503050406030204" pitchFamily="18" charset="0"/>
                              </a:rPr>
                              <m:t>1</m:t>
                            </m:r>
                          </m:sub>
                        </m:sSub>
                        <m:r>
                          <a:rPr lang="en-US" altLang="zh-TW" sz="1600" i="1">
                            <a:solidFill>
                              <a:schemeClr val="tx1"/>
                            </a:solidFill>
                            <a:latin typeface="Cambria Math" panose="02040503050406030204" pitchFamily="18" charset="0"/>
                          </a:rPr>
                          <m:t>=</m:t>
                        </m:r>
                        <m:r>
                          <a:rPr lang="en-US" altLang="zh-TW" sz="1600">
                            <a:solidFill>
                              <a:schemeClr val="tx1"/>
                            </a:solidFill>
                            <a:latin typeface="Cambria Math" panose="02040503050406030204" pitchFamily="18" charset="0"/>
                          </a:rPr>
                          <m:t>=</m:t>
                        </m:r>
                        <m:r>
                          <a:rPr lang="en-US" altLang="zh-TW" sz="1600" i="1">
                            <a:solidFill>
                              <a:schemeClr val="tx1"/>
                            </a:solidFill>
                            <a:latin typeface="Cambria Math" panose="02040503050406030204" pitchFamily="18" charset="0"/>
                          </a:rPr>
                          <m:t>0</m:t>
                        </m:r>
                      </m:e>
                    </m:d>
                  </m:oMath>
                </a14:m>
                <a:r>
                  <a:rPr lang="en-US" altLang="zh-TW" sz="1600" dirty="0" smtClean="0">
                    <a:latin typeface="Times New Roman" panose="02020603050405020304" pitchFamily="18" charset="0"/>
                    <a:cs typeface="Times New Roman" panose="02020603050405020304" pitchFamily="18" charset="0"/>
                  </a:rPr>
                  <a:t> )</a:t>
                </a:r>
                <a:endParaRPr lang="zh-TW" altLang="zh-TW" sz="1600" dirty="0">
                  <a:latin typeface="Times New Roman" panose="02020603050405020304" pitchFamily="18" charset="0"/>
                  <a:cs typeface="Times New Roman" panose="02020603050405020304" pitchFamily="18" charset="0"/>
                </a:endParaRPr>
              </a:p>
              <a:p>
                <a:pPr lvl="0"/>
                <a:r>
                  <a:rPr lang="en-US" altLang="zh-TW" sz="1600" b="1" dirty="0" smtClean="0">
                    <a:latin typeface="Times New Roman" panose="02020603050405020304" pitchFamily="18" charset="0"/>
                    <a:cs typeface="Times New Roman" panose="02020603050405020304" pitchFamily="18" charset="0"/>
                  </a:rPr>
                  <a:t>8. 	</a:t>
                </a:r>
                <a:r>
                  <a:rPr lang="en-US" altLang="zh-TW" sz="1600" dirty="0" err="1" smtClean="0">
                    <a:latin typeface="Times New Roman" panose="02020603050405020304" pitchFamily="18" charset="0"/>
                    <a:cs typeface="Times New Roman" panose="02020603050405020304" pitchFamily="18" charset="0"/>
                  </a:rPr>
                  <a:t>PlacePowerSwitch</a:t>
                </a:r>
                <a:r>
                  <a:rPr lang="en-US" altLang="zh-TW" sz="1600" i="1" dirty="0" smtClean="0">
                    <a:latin typeface="Times New Roman" panose="02020603050405020304" pitchFamily="18" charset="0"/>
                    <a:cs typeface="Times New Roman" panose="02020603050405020304" pitchFamily="18" charset="0"/>
                  </a:rPr>
                  <a:t> </a:t>
                </a:r>
                <a:r>
                  <a:rPr lang="en-US" altLang="zh-TW" sz="1600"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B, R</a:t>
                </a:r>
                <a:r>
                  <a:rPr lang="en-US" altLang="zh-TW" sz="1600" i="1" baseline="-25000" dirty="0" smtClean="0">
                    <a:latin typeface="Times New Roman" panose="02020603050405020304" pitchFamily="18" charset="0"/>
                    <a:cs typeface="Times New Roman" panose="02020603050405020304" pitchFamily="18" charset="0"/>
                  </a:rPr>
                  <a:t>B</a:t>
                </a:r>
                <a:r>
                  <a:rPr lang="en-US" altLang="zh-TW" sz="1600" dirty="0" smtClean="0">
                    <a:latin typeface="Times New Roman" panose="02020603050405020304" pitchFamily="18" charset="0"/>
                    <a:cs typeface="Times New Roman" panose="02020603050405020304" pitchFamily="18" charset="0"/>
                  </a:rPr>
                  <a:t> ,L)</a:t>
                </a:r>
                <a:endParaRPr lang="zh-TW" altLang="zh-TW" sz="1600" dirty="0" smtClean="0">
                  <a:latin typeface="Times New Roman" panose="02020603050405020304" pitchFamily="18" charset="0"/>
                  <a:cs typeface="Times New Roman" panose="02020603050405020304" pitchFamily="18" charset="0"/>
                </a:endParaRPr>
              </a:p>
              <a:p>
                <a:r>
                  <a:rPr lang="en-US" altLang="zh-TW" sz="1600" b="1" dirty="0" smtClean="0">
                    <a:latin typeface="Times New Roman" panose="02020603050405020304" pitchFamily="18" charset="0"/>
                    <a:cs typeface="Times New Roman" panose="02020603050405020304" pitchFamily="18" charset="0"/>
                  </a:rPr>
                  <a:t>9.</a:t>
                </a:r>
                <a:r>
                  <a:rPr lang="en-US" altLang="zh-TW" sz="1600" dirty="0">
                    <a:latin typeface="Times New Roman" panose="02020603050405020304" pitchFamily="18" charset="0"/>
                    <a:cs typeface="Times New Roman" panose="02020603050405020304" pitchFamily="18" charset="0"/>
                  </a:rPr>
                  <a:t> </a:t>
                </a:r>
                <a:r>
                  <a:rPr lang="en-US" altLang="zh-TW" sz="1600" dirty="0" smtClean="0">
                    <a:latin typeface="Times New Roman" panose="02020603050405020304" pitchFamily="18" charset="0"/>
                    <a:cs typeface="Times New Roman" panose="02020603050405020304" pitchFamily="18" charset="0"/>
                  </a:rPr>
                  <a:t>    </a:t>
                </a:r>
                <a:r>
                  <a:rPr lang="en-US" altLang="zh-TW" sz="1600" b="1" dirty="0" smtClean="0">
                    <a:latin typeface="Times New Roman" panose="02020603050405020304" pitchFamily="18" charset="0"/>
                    <a:cs typeface="Times New Roman" panose="02020603050405020304" pitchFamily="18" charset="0"/>
                  </a:rPr>
                  <a:t>Else</a:t>
                </a:r>
                <a:endParaRPr lang="zh-TW" altLang="zh-TW" sz="1600" dirty="0">
                  <a:latin typeface="Times New Roman" panose="02020603050405020304" pitchFamily="18" charset="0"/>
                  <a:cs typeface="Times New Roman" panose="02020603050405020304" pitchFamily="18" charset="0"/>
                </a:endParaRPr>
              </a:p>
              <a:p>
                <a:r>
                  <a:rPr lang="en-US" altLang="zh-TW" sz="1600" b="1" dirty="0">
                    <a:latin typeface="Times New Roman" panose="02020603050405020304" pitchFamily="18" charset="0"/>
                    <a:cs typeface="Times New Roman" panose="02020603050405020304" pitchFamily="18" charset="0"/>
                  </a:rPr>
                  <a:t>10.</a:t>
                </a:r>
                <a:r>
                  <a:rPr lang="en-US" altLang="zh-TW" sz="1600" dirty="0">
                    <a:latin typeface="Times New Roman" panose="02020603050405020304" pitchFamily="18" charset="0"/>
                    <a:cs typeface="Times New Roman" panose="02020603050405020304" pitchFamily="18" charset="0"/>
                  </a:rPr>
                  <a:t>	</a:t>
                </a:r>
                <a:r>
                  <a:rPr lang="en-US" altLang="zh-TW" sz="1600" i="1" dirty="0" err="1" smtClean="0">
                    <a:latin typeface="Times New Roman" panose="02020603050405020304" pitchFamily="18" charset="0"/>
                    <a:cs typeface="Times New Roman" panose="02020603050405020304" pitchFamily="18" charset="0"/>
                  </a:rPr>
                  <a:t>Q</a:t>
                </a:r>
                <a:r>
                  <a:rPr lang="en-US" altLang="zh-TW" sz="1600" dirty="0" err="1" smtClean="0">
                    <a:latin typeface="Times New Roman" panose="02020603050405020304" pitchFamily="18" charset="0"/>
                    <a:cs typeface="Times New Roman" panose="02020603050405020304" pitchFamily="18" charset="0"/>
                  </a:rPr>
                  <a:t>.</a:t>
                </a:r>
                <a:r>
                  <a:rPr lang="en-US" altLang="zh-TW" sz="1600" b="1" dirty="0" err="1" smtClean="0">
                    <a:latin typeface="Times New Roman" panose="02020603050405020304" pitchFamily="18" charset="0"/>
                    <a:cs typeface="Times New Roman" panose="02020603050405020304" pitchFamily="18" charset="0"/>
                  </a:rPr>
                  <a:t>equeue</a:t>
                </a:r>
                <a:r>
                  <a:rPr lang="en-US" altLang="zh-TW" sz="1600"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B</a:t>
                </a:r>
                <a:r>
                  <a:rPr lang="en-US" altLang="zh-TW" sz="1600" i="1" baseline="-25000" dirty="0" smtClean="0">
                    <a:latin typeface="Times New Roman" panose="02020603050405020304" pitchFamily="18" charset="0"/>
                    <a:cs typeface="Times New Roman" panose="02020603050405020304" pitchFamily="18" charset="0"/>
                  </a:rPr>
                  <a:t>0</a:t>
                </a:r>
                <a:r>
                  <a:rPr lang="en-US" altLang="zh-TW" sz="1600" dirty="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a:p>
                <a:r>
                  <a:rPr lang="en-US" altLang="zh-TW" sz="1600" b="1" dirty="0">
                    <a:latin typeface="Times New Roman" panose="02020603050405020304" pitchFamily="18" charset="0"/>
                    <a:cs typeface="Times New Roman" panose="02020603050405020304" pitchFamily="18" charset="0"/>
                  </a:rPr>
                  <a:t>11. 	</a:t>
                </a:r>
                <a:r>
                  <a:rPr lang="en-US" altLang="zh-TW" sz="1600" i="1" dirty="0" err="1" smtClean="0">
                    <a:latin typeface="Times New Roman" panose="02020603050405020304" pitchFamily="18" charset="0"/>
                    <a:cs typeface="Times New Roman" panose="02020603050405020304" pitchFamily="18" charset="0"/>
                  </a:rPr>
                  <a:t>Q</a:t>
                </a:r>
                <a:r>
                  <a:rPr lang="en-US" altLang="zh-TW" sz="1600" dirty="0" err="1" smtClean="0">
                    <a:latin typeface="Times New Roman" panose="02020603050405020304" pitchFamily="18" charset="0"/>
                    <a:cs typeface="Times New Roman" panose="02020603050405020304" pitchFamily="18" charset="0"/>
                  </a:rPr>
                  <a:t>.</a:t>
                </a:r>
                <a:r>
                  <a:rPr lang="en-US" altLang="zh-TW" sz="1600" b="1" dirty="0" err="1" smtClean="0">
                    <a:latin typeface="Times New Roman" panose="02020603050405020304" pitchFamily="18" charset="0"/>
                    <a:cs typeface="Times New Roman" panose="02020603050405020304" pitchFamily="18" charset="0"/>
                  </a:rPr>
                  <a:t>enqeue</a:t>
                </a:r>
                <a:r>
                  <a:rPr lang="en-US" altLang="zh-TW" sz="1600"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B</a:t>
                </a:r>
                <a:r>
                  <a:rPr lang="en-US" altLang="zh-TW" sz="1600" i="1" baseline="-25000" dirty="0" smtClean="0">
                    <a:latin typeface="Times New Roman" panose="02020603050405020304" pitchFamily="18" charset="0"/>
                    <a:cs typeface="Times New Roman" panose="02020603050405020304" pitchFamily="18" charset="0"/>
                  </a:rPr>
                  <a:t>1</a:t>
                </a:r>
                <a:r>
                  <a:rPr lang="en-US" altLang="zh-TW" sz="1600" dirty="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a:p>
                <a:r>
                  <a:rPr lang="en-US" altLang="zh-TW" sz="1600" b="1" dirty="0" smtClean="0">
                    <a:latin typeface="Times New Roman" panose="02020603050405020304" pitchFamily="18" charset="0"/>
                    <a:cs typeface="Times New Roman" panose="02020603050405020304" pitchFamily="18" charset="0"/>
                  </a:rPr>
                  <a:t>12.End </a:t>
                </a:r>
                <a:r>
                  <a:rPr lang="en-US" altLang="zh-TW" sz="1600" b="1" dirty="0">
                    <a:latin typeface="Times New Roman" panose="02020603050405020304" pitchFamily="18" charset="0"/>
                    <a:cs typeface="Times New Roman" panose="02020603050405020304" pitchFamily="18" charset="0"/>
                  </a:rPr>
                  <a:t>while</a:t>
                </a:r>
                <a:endParaRPr lang="zh-TW" altLang="zh-TW" sz="1600" dirty="0">
                  <a:latin typeface="Times New Roman" panose="02020603050405020304" pitchFamily="18" charset="0"/>
                  <a:cs typeface="Times New Roman" panose="02020603050405020304" pitchFamily="18" charset="0"/>
                </a:endParaRPr>
              </a:p>
            </p:txBody>
          </p:sp>
        </mc:Choice>
        <mc:Fallback xmlns="">
          <p:sp>
            <p:nvSpPr>
              <p:cNvPr id="43" name="矩形 42"/>
              <p:cNvSpPr>
                <a:spLocks noRot="1" noChangeAspect="1" noMove="1" noResize="1" noEditPoints="1" noAdjustHandles="1" noChangeArrowheads="1" noChangeShapeType="1" noTextEdit="1"/>
              </p:cNvSpPr>
              <p:nvPr/>
            </p:nvSpPr>
            <p:spPr>
              <a:xfrm>
                <a:off x="179512" y="1587804"/>
                <a:ext cx="4528220" cy="4577500"/>
              </a:xfrm>
              <a:prstGeom prst="rect">
                <a:avLst/>
              </a:prstGeom>
              <a:blipFill rotWithShape="0">
                <a:blip r:embed="rId3"/>
                <a:stretch>
                  <a:fillRect l="-402" r="-1874" b="-1060"/>
                </a:stretch>
              </a:blipFill>
            </p:spPr>
            <p:txBody>
              <a:bodyPr/>
              <a:lstStyle/>
              <a:p>
                <a:r>
                  <a:rPr lang="zh-TW" altLang="en-US">
                    <a:noFill/>
                  </a:rPr>
                  <a:t> </a:t>
                </a:r>
              </a:p>
            </p:txBody>
          </p:sp>
        </mc:Fallback>
      </mc:AlternateContent>
      <p:sp>
        <p:nvSpPr>
          <p:cNvPr id="3" name="標題 2"/>
          <p:cNvSpPr>
            <a:spLocks noGrp="1"/>
          </p:cNvSpPr>
          <p:nvPr>
            <p:ph type="title"/>
          </p:nvPr>
        </p:nvSpPr>
        <p:spPr/>
        <p:txBody>
          <a:bodyPr/>
          <a:lstStyle/>
          <a:p>
            <a:r>
              <a:rPr lang="en-US" altLang="zh-TW" dirty="0" smtClean="0">
                <a:latin typeface="Lucida Calligraphy" panose="03010101010101010101" pitchFamily="66" charset="0"/>
              </a:rPr>
              <a:t>Partition Based Algorithm</a:t>
            </a:r>
            <a:endParaRPr lang="zh-TW" altLang="en-US" dirty="0"/>
          </a:p>
        </p:txBody>
      </p:sp>
      <p:grpSp>
        <p:nvGrpSpPr>
          <p:cNvPr id="44" name="群組 43"/>
          <p:cNvGrpSpPr/>
          <p:nvPr/>
        </p:nvGrpSpPr>
        <p:grpSpPr>
          <a:xfrm>
            <a:off x="4831781" y="2636912"/>
            <a:ext cx="2692547" cy="1844277"/>
            <a:chOff x="4237631" y="2374611"/>
            <a:chExt cx="2692547" cy="1844277"/>
          </a:xfrm>
        </p:grpSpPr>
        <p:sp>
          <p:nvSpPr>
            <p:cNvPr id="5" name="平行四邊形 4"/>
            <p:cNvSpPr/>
            <p:nvPr/>
          </p:nvSpPr>
          <p:spPr>
            <a:xfrm>
              <a:off x="4237631" y="2909494"/>
              <a:ext cx="2692547" cy="1309394"/>
            </a:xfrm>
            <a:prstGeom prst="parallelogram">
              <a:avLst>
                <a:gd name="adj" fmla="val 92313"/>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nvGrpSpPr>
            <p:cNvPr id="7" name="群組 6"/>
            <p:cNvGrpSpPr/>
            <p:nvPr/>
          </p:nvGrpSpPr>
          <p:grpSpPr>
            <a:xfrm>
              <a:off x="5104624" y="2374611"/>
              <a:ext cx="1034886" cy="914264"/>
              <a:chOff x="4592365" y="4678836"/>
              <a:chExt cx="1034886" cy="914264"/>
            </a:xfrm>
          </p:grpSpPr>
          <p:grpSp>
            <p:nvGrpSpPr>
              <p:cNvPr id="8" name="群組 7"/>
              <p:cNvGrpSpPr/>
              <p:nvPr/>
            </p:nvGrpSpPr>
            <p:grpSpPr>
              <a:xfrm rot="19049342">
                <a:off x="4947376" y="4678836"/>
                <a:ext cx="679875" cy="914264"/>
                <a:chOff x="2158590" y="3615654"/>
                <a:chExt cx="448142" cy="603206"/>
              </a:xfrm>
            </p:grpSpPr>
            <p:grpSp>
              <p:nvGrpSpPr>
                <p:cNvPr id="10" name="群組 9"/>
                <p:cNvGrpSpPr/>
                <p:nvPr/>
              </p:nvGrpSpPr>
              <p:grpSpPr>
                <a:xfrm rot="18900000">
                  <a:off x="2217571" y="3848794"/>
                  <a:ext cx="190362" cy="140609"/>
                  <a:chOff x="5892234" y="2131540"/>
                  <a:chExt cx="378945" cy="145663"/>
                </a:xfrm>
              </p:grpSpPr>
              <p:grpSp>
                <p:nvGrpSpPr>
                  <p:cNvPr id="13" name="群組 12"/>
                  <p:cNvGrpSpPr/>
                  <p:nvPr/>
                </p:nvGrpSpPr>
                <p:grpSpPr>
                  <a:xfrm>
                    <a:off x="5892234" y="2132856"/>
                    <a:ext cx="119926" cy="144017"/>
                    <a:chOff x="5892234" y="2132856"/>
                    <a:chExt cx="239852" cy="286716"/>
                  </a:xfrm>
                </p:grpSpPr>
                <p:cxnSp>
                  <p:nvCxnSpPr>
                    <p:cNvPr id="21" name="直線接點 20"/>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群組 13"/>
                  <p:cNvGrpSpPr/>
                  <p:nvPr/>
                </p:nvGrpSpPr>
                <p:grpSpPr>
                  <a:xfrm>
                    <a:off x="6200953" y="2131540"/>
                    <a:ext cx="70226" cy="144015"/>
                    <a:chOff x="5940152" y="2132858"/>
                    <a:chExt cx="140452" cy="286712"/>
                  </a:xfrm>
                </p:grpSpPr>
                <p:cxnSp>
                  <p:nvCxnSpPr>
                    <p:cNvPr id="19" name="直線接點 18"/>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直線接點 14"/>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 name="直線接點 10"/>
                <p:cNvCxnSpPr/>
                <p:nvPr/>
              </p:nvCxnSpPr>
              <p:spPr>
                <a:xfrm flipH="1">
                  <a:off x="2380374" y="3615654"/>
                  <a:ext cx="226358" cy="238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2550658" flipH="1">
                  <a:off x="2158590" y="3954638"/>
                  <a:ext cx="5111" cy="264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 name="文字方塊 8"/>
                  <p:cNvSpPr txBox="1"/>
                  <p:nvPr/>
                </p:nvSpPr>
                <p:spPr>
                  <a:xfrm>
                    <a:off x="4592365" y="4990456"/>
                    <a:ext cx="6397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𝑅</m:t>
                              </m:r>
                            </m:e>
                            <m:sub>
                              <m:r>
                                <a:rPr lang="en-US" altLang="zh-TW" i="1" dirty="0" smtClean="0">
                                  <a:latin typeface="Cambria Math" panose="02040503050406030204" pitchFamily="18" charset="0"/>
                                </a:rPr>
                                <m:t>0</m:t>
                              </m:r>
                            </m:sub>
                          </m:sSub>
                        </m:oMath>
                      </m:oMathPara>
                    </a14:m>
                    <a:endParaRPr lang="zh-TW" altLang="en-US"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4592365" y="4990456"/>
                    <a:ext cx="639789" cy="369332"/>
                  </a:xfrm>
                  <a:prstGeom prst="rect">
                    <a:avLst/>
                  </a:prstGeom>
                  <a:blipFill rotWithShape="0">
                    <a:blip r:embed="rId4"/>
                    <a:stretch>
                      <a:fillRect/>
                    </a:stretch>
                  </a:blipFill>
                </p:spPr>
                <p:txBody>
                  <a:bodyPr/>
                  <a:lstStyle/>
                  <a:p>
                    <a:r>
                      <a:rPr lang="zh-TW" altLang="en-US">
                        <a:noFill/>
                      </a:rPr>
                      <a:t> </a:t>
                    </a:r>
                  </a:p>
                </p:txBody>
              </p:sp>
            </mc:Fallback>
          </mc:AlternateContent>
        </p:grpSp>
      </p:grpSp>
      <p:grpSp>
        <p:nvGrpSpPr>
          <p:cNvPr id="45" name="群組 44"/>
          <p:cNvGrpSpPr/>
          <p:nvPr/>
        </p:nvGrpSpPr>
        <p:grpSpPr>
          <a:xfrm>
            <a:off x="7020272" y="2903824"/>
            <a:ext cx="1957171" cy="1543448"/>
            <a:chOff x="7284029" y="2641523"/>
            <a:chExt cx="1957171" cy="1543448"/>
          </a:xfrm>
        </p:grpSpPr>
        <p:sp>
          <p:nvSpPr>
            <p:cNvPr id="6" name="平行四邊形 5"/>
            <p:cNvSpPr/>
            <p:nvPr/>
          </p:nvSpPr>
          <p:spPr>
            <a:xfrm>
              <a:off x="7284029" y="2862909"/>
              <a:ext cx="1957171" cy="1322062"/>
            </a:xfrm>
            <a:prstGeom prst="parallelogram">
              <a:avLst>
                <a:gd name="adj" fmla="val 94491"/>
              </a:avLst>
            </a:prstGeom>
            <a:solidFill>
              <a:schemeClr val="tx2">
                <a:lumMod val="40000"/>
                <a:lumOff val="60000"/>
              </a:scheme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nvGrpSpPr>
            <p:cNvPr id="24" name="群組 23"/>
            <p:cNvGrpSpPr/>
            <p:nvPr/>
          </p:nvGrpSpPr>
          <p:grpSpPr>
            <a:xfrm>
              <a:off x="8100392" y="2641523"/>
              <a:ext cx="878748" cy="677352"/>
              <a:chOff x="6344026" y="4861606"/>
              <a:chExt cx="878748" cy="677352"/>
            </a:xfrm>
          </p:grpSpPr>
          <p:grpSp>
            <p:nvGrpSpPr>
              <p:cNvPr id="25" name="群組 24"/>
              <p:cNvGrpSpPr/>
              <p:nvPr/>
            </p:nvGrpSpPr>
            <p:grpSpPr>
              <a:xfrm rot="19049342">
                <a:off x="6344026" y="4861606"/>
                <a:ext cx="501651" cy="677352"/>
                <a:chOff x="2158590" y="3615654"/>
                <a:chExt cx="448142" cy="603206"/>
              </a:xfrm>
            </p:grpSpPr>
            <p:grpSp>
              <p:nvGrpSpPr>
                <p:cNvPr id="27" name="群組 26"/>
                <p:cNvGrpSpPr/>
                <p:nvPr/>
              </p:nvGrpSpPr>
              <p:grpSpPr>
                <a:xfrm rot="18900000">
                  <a:off x="2217571" y="3848794"/>
                  <a:ext cx="190362" cy="140609"/>
                  <a:chOff x="5892234" y="2131540"/>
                  <a:chExt cx="378945" cy="145663"/>
                </a:xfrm>
              </p:grpSpPr>
              <p:grpSp>
                <p:nvGrpSpPr>
                  <p:cNvPr id="30" name="群組 29"/>
                  <p:cNvGrpSpPr/>
                  <p:nvPr/>
                </p:nvGrpSpPr>
                <p:grpSpPr>
                  <a:xfrm>
                    <a:off x="5892234" y="2132856"/>
                    <a:ext cx="119926" cy="144017"/>
                    <a:chOff x="5892234" y="2132856"/>
                    <a:chExt cx="239852" cy="286716"/>
                  </a:xfrm>
                </p:grpSpPr>
                <p:cxnSp>
                  <p:nvCxnSpPr>
                    <p:cNvPr id="38" name="直線接點 37"/>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群組 30"/>
                  <p:cNvGrpSpPr/>
                  <p:nvPr/>
                </p:nvGrpSpPr>
                <p:grpSpPr>
                  <a:xfrm>
                    <a:off x="6200953" y="2131540"/>
                    <a:ext cx="70226" cy="144015"/>
                    <a:chOff x="5940152" y="2132858"/>
                    <a:chExt cx="140452" cy="286712"/>
                  </a:xfrm>
                </p:grpSpPr>
                <p:cxnSp>
                  <p:nvCxnSpPr>
                    <p:cNvPr id="36" name="直線接點 35"/>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直線接點 31"/>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直線接點 27"/>
                <p:cNvCxnSpPr/>
                <p:nvPr/>
              </p:nvCxnSpPr>
              <p:spPr>
                <a:xfrm flipH="1">
                  <a:off x="2380374" y="3615654"/>
                  <a:ext cx="226358" cy="238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rot="2550658" flipH="1">
                  <a:off x="2158590" y="3954638"/>
                  <a:ext cx="5111" cy="264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文字方塊 25"/>
                  <p:cNvSpPr txBox="1"/>
                  <p:nvPr/>
                </p:nvSpPr>
                <p:spPr>
                  <a:xfrm>
                    <a:off x="6358678" y="5051826"/>
                    <a:ext cx="8640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𝑅</m:t>
                              </m:r>
                            </m:e>
                            <m:sub>
                              <m:r>
                                <a:rPr lang="en-US" altLang="zh-TW" i="1" dirty="0" smtClean="0">
                                  <a:latin typeface="Cambria Math" panose="02040503050406030204" pitchFamily="18" charset="0"/>
                                </a:rPr>
                                <m:t>1</m:t>
                              </m:r>
                            </m:sub>
                          </m:sSub>
                        </m:oMath>
                      </m:oMathPara>
                    </a14:m>
                    <a:endParaRPr lang="zh-TW" altLang="en-US" dirty="0"/>
                  </a:p>
                </p:txBody>
              </p:sp>
            </mc:Choice>
            <mc:Fallback xmlns="">
              <p:sp>
                <p:nvSpPr>
                  <p:cNvPr id="26" name="文字方塊 25"/>
                  <p:cNvSpPr txBox="1">
                    <a:spLocks noRot="1" noChangeAspect="1" noMove="1" noResize="1" noEditPoints="1" noAdjustHandles="1" noChangeArrowheads="1" noChangeShapeType="1" noTextEdit="1"/>
                  </p:cNvSpPr>
                  <p:nvPr/>
                </p:nvSpPr>
                <p:spPr>
                  <a:xfrm>
                    <a:off x="6358678" y="5051826"/>
                    <a:ext cx="864096" cy="369332"/>
                  </a:xfrm>
                  <a:prstGeom prst="rect">
                    <a:avLst/>
                  </a:prstGeom>
                  <a:blipFill rotWithShape="0">
                    <a:blip r:embed="rId5"/>
                    <a:stretch>
                      <a:fillRect/>
                    </a:stretch>
                  </a:blipFill>
                </p:spPr>
                <p:txBody>
                  <a:bodyPr/>
                  <a:lstStyle/>
                  <a:p>
                    <a:r>
                      <a:rPr lang="zh-TW" altLang="en-US">
                        <a:noFill/>
                      </a:rPr>
                      <a:t> </a:t>
                    </a:r>
                  </a:p>
                </p:txBody>
              </p:sp>
            </mc:Fallback>
          </mc:AlternateContent>
        </p:grpSp>
      </p:grpSp>
      <mc:AlternateContent xmlns:mc="http://schemas.openxmlformats.org/markup-compatibility/2006" xmlns:a14="http://schemas.microsoft.com/office/drawing/2010/main">
        <mc:Choice Requires="a14">
          <p:sp>
            <p:nvSpPr>
              <p:cNvPr id="46" name="內容版面配置區 1"/>
              <p:cNvSpPr>
                <a:spLocks noGrp="1"/>
              </p:cNvSpPr>
              <p:nvPr>
                <p:ph idx="1"/>
              </p:nvPr>
            </p:nvSpPr>
            <p:spPr>
              <a:xfrm>
                <a:off x="4683600" y="1105200"/>
                <a:ext cx="4716024" cy="5220000"/>
              </a:xfrm>
            </p:spPr>
            <p:txBody>
              <a:bodyPr/>
              <a:lstStyle/>
              <a:p>
                <a:r>
                  <a:rPr lang="en-US" altLang="zh-TW" dirty="0" smtClean="0"/>
                  <a:t>Objective:</a:t>
                </a:r>
              </a:p>
              <a:p>
                <a:pPr lvl="1"/>
                <a:r>
                  <a:rPr lang="en-US" altLang="zh-TW" dirty="0" smtClean="0"/>
                  <a:t>Allocate power switches into a low-power domain </a:t>
                </a:r>
                <a14:m>
                  <m:oMath xmlns:m="http://schemas.openxmlformats.org/officeDocument/2006/math">
                    <m:r>
                      <a:rPr lang="en-US" altLang="zh-TW" i="1" dirty="0" smtClean="0">
                        <a:latin typeface="Cambria Math" panose="02040503050406030204" pitchFamily="18" charset="0"/>
                      </a:rPr>
                      <m:t>𝐷</m:t>
                    </m:r>
                  </m:oMath>
                </a14:m>
                <a:r>
                  <a:rPr lang="en-US" altLang="zh-TW" dirty="0" smtClean="0"/>
                  <a:t> with the equivalent resistance </a:t>
                </a:r>
                <a14:m>
                  <m:oMath xmlns:m="http://schemas.openxmlformats.org/officeDocument/2006/math">
                    <m:r>
                      <a:rPr lang="en-US" altLang="zh-TW" i="1" dirty="0" smtClean="0">
                        <a:latin typeface="Cambria Math" panose="02040503050406030204" pitchFamily="18" charset="0"/>
                      </a:rPr>
                      <m:t>𝑅</m:t>
                    </m:r>
                    <m:r>
                      <a:rPr lang="en-US" altLang="zh-TW" i="1" baseline="-25000" dirty="0" err="1" smtClean="0">
                        <a:latin typeface="Cambria Math" panose="02040503050406030204" pitchFamily="18" charset="0"/>
                      </a:rPr>
                      <m:t>𝑡</m:t>
                    </m:r>
                  </m:oMath>
                </a14:m>
                <a:endParaRPr lang="en-US" altLang="zh-TW" i="1" baseline="-25000" dirty="0" smtClean="0"/>
              </a:p>
              <a:p>
                <a:endParaRPr lang="zh-TW" altLang="en-US" i="1" dirty="0"/>
              </a:p>
            </p:txBody>
          </p:sp>
        </mc:Choice>
        <mc:Fallback xmlns="">
          <p:sp>
            <p:nvSpPr>
              <p:cNvPr id="46" name="內容版面配置區 1"/>
              <p:cNvSpPr>
                <a:spLocks noGrp="1" noRot="1" noChangeAspect="1" noMove="1" noResize="1" noEditPoints="1" noAdjustHandles="1" noChangeArrowheads="1" noChangeShapeType="1" noTextEdit="1"/>
              </p:cNvSpPr>
              <p:nvPr>
                <p:ph idx="1"/>
              </p:nvPr>
            </p:nvSpPr>
            <p:spPr>
              <a:xfrm>
                <a:off x="4683600" y="1105200"/>
                <a:ext cx="4716024" cy="5220000"/>
              </a:xfrm>
              <a:blipFill rotWithShape="0">
                <a:blip r:embed="rId6"/>
                <a:stretch>
                  <a:fillRect t="-817"/>
                </a:stretch>
              </a:blipFill>
            </p:spPr>
            <p:txBody>
              <a:bodyPr/>
              <a:lstStyle/>
              <a:p>
                <a:r>
                  <a:rPr lang="zh-TW" altLang="en-US">
                    <a:noFill/>
                  </a:rPr>
                  <a:t> </a:t>
                </a:r>
              </a:p>
            </p:txBody>
          </p:sp>
        </mc:Fallback>
      </mc:AlternateContent>
      <p:cxnSp>
        <p:nvCxnSpPr>
          <p:cNvPr id="54" name="直線接點 53"/>
          <p:cNvCxnSpPr/>
          <p:nvPr/>
        </p:nvCxnSpPr>
        <p:spPr>
          <a:xfrm>
            <a:off x="4850551" y="5347072"/>
            <a:ext cx="15841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a:off x="4850551" y="5995144"/>
            <a:ext cx="15841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文字方塊 55"/>
          <p:cNvSpPr txBox="1"/>
          <p:nvPr/>
        </p:nvSpPr>
        <p:spPr>
          <a:xfrm>
            <a:off x="5257075" y="4977740"/>
            <a:ext cx="1296144" cy="369332"/>
          </a:xfrm>
          <a:prstGeom prst="rect">
            <a:avLst/>
          </a:prstGeom>
          <a:noFill/>
        </p:spPr>
        <p:txBody>
          <a:bodyPr wrap="square" rtlCol="0">
            <a:spAutoFit/>
          </a:bodyPr>
          <a:lstStyle/>
          <a:p>
            <a:r>
              <a:rPr lang="en-US" altLang="zh-TW" dirty="0" smtClean="0"/>
              <a:t>Queue</a:t>
            </a:r>
            <a:endParaRPr lang="zh-TW" altLang="en-US" dirty="0"/>
          </a:p>
        </p:txBody>
      </p:sp>
      <p:sp>
        <p:nvSpPr>
          <p:cNvPr id="57" name="文字方塊 56"/>
          <p:cNvSpPr txBox="1"/>
          <p:nvPr/>
        </p:nvSpPr>
        <p:spPr>
          <a:xfrm>
            <a:off x="4707732" y="6024752"/>
            <a:ext cx="1296144" cy="323165"/>
          </a:xfrm>
          <a:prstGeom prst="rect">
            <a:avLst/>
          </a:prstGeom>
          <a:noFill/>
        </p:spPr>
        <p:txBody>
          <a:bodyPr wrap="square" rtlCol="0">
            <a:spAutoFit/>
          </a:bodyPr>
          <a:lstStyle/>
          <a:p>
            <a:r>
              <a:rPr lang="en-US" altLang="zh-TW" sz="1500" dirty="0" smtClean="0"/>
              <a:t>Front</a:t>
            </a:r>
            <a:endParaRPr lang="zh-TW" altLang="en-US" sz="1500" dirty="0"/>
          </a:p>
        </p:txBody>
      </p:sp>
      <p:sp>
        <p:nvSpPr>
          <p:cNvPr id="58" name="文字方塊 57"/>
          <p:cNvSpPr txBox="1"/>
          <p:nvPr/>
        </p:nvSpPr>
        <p:spPr>
          <a:xfrm>
            <a:off x="6079940" y="6045972"/>
            <a:ext cx="1296144" cy="323165"/>
          </a:xfrm>
          <a:prstGeom prst="rect">
            <a:avLst/>
          </a:prstGeom>
          <a:noFill/>
        </p:spPr>
        <p:txBody>
          <a:bodyPr wrap="square" rtlCol="0">
            <a:spAutoFit/>
          </a:bodyPr>
          <a:lstStyle/>
          <a:p>
            <a:r>
              <a:rPr lang="en-US" altLang="zh-TW" sz="1500" dirty="0" smtClean="0"/>
              <a:t>Back</a:t>
            </a:r>
            <a:endParaRPr lang="zh-TW" altLang="en-US" sz="1500" dirty="0"/>
          </a:p>
        </p:txBody>
      </p:sp>
    </p:spTree>
    <p:extLst>
      <p:ext uri="{BB962C8B-B14F-4D97-AF65-F5344CB8AC3E}">
        <p14:creationId xmlns:p14="http://schemas.microsoft.com/office/powerpoint/2010/main" val="2728639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4"/>
                                        </p:tgtEl>
                                      </p:cBhvr>
                                      <p:by x="25000" y="25000"/>
                                    </p:animScale>
                                  </p:childTnLst>
                                </p:cTn>
                              </p:par>
                              <p:par>
                                <p:cTn id="7" presetID="6" presetClass="emph" presetSubtype="0" fill="hold" nodeType="withEffect">
                                  <p:stCondLst>
                                    <p:cond delay="0"/>
                                  </p:stCondLst>
                                  <p:childTnLst>
                                    <p:animScale>
                                      <p:cBhvr>
                                        <p:cTn id="8" dur="2000" fill="hold"/>
                                        <p:tgtEl>
                                          <p:spTgt spid="45"/>
                                        </p:tgtEl>
                                      </p:cBhvr>
                                      <p:by x="25000" y="25000"/>
                                    </p:animScale>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4.44444E-6 -1.48148E-6 L -0.08472 0.29607 " pathEditMode="relative" rAng="0" ptsTypes="AA">
                                      <p:cBhvr>
                                        <p:cTn id="12" dur="2000" fill="hold"/>
                                        <p:tgtEl>
                                          <p:spTgt spid="44"/>
                                        </p:tgtEl>
                                        <p:attrNameLst>
                                          <p:attrName>ppt_x</p:attrName>
                                          <p:attrName>ppt_y</p:attrName>
                                        </p:attrNameLst>
                                      </p:cBhvr>
                                      <p:rCtr x="-4236" y="14792"/>
                                    </p:animMotion>
                                  </p:childTnLst>
                                </p:cTn>
                              </p:par>
                              <p:par>
                                <p:cTn id="13" presetID="42" presetClass="path" presetSubtype="0" accel="50000" decel="50000" fill="hold" nodeType="withEffect">
                                  <p:stCondLst>
                                    <p:cond delay="0"/>
                                  </p:stCondLst>
                                  <p:childTnLst>
                                    <p:animMotion origin="layout" path="M -2.77778E-6 3.7037E-7 L -0.25139 0.27917 " pathEditMode="relative" rAng="0" ptsTypes="AA">
                                      <p:cBhvr>
                                        <p:cTn id="14" dur="2000" fill="hold"/>
                                        <p:tgtEl>
                                          <p:spTgt spid="45"/>
                                        </p:tgtEl>
                                        <p:attrNameLst>
                                          <p:attrName>ppt_x</p:attrName>
                                          <p:attrName>ppt_y</p:attrName>
                                        </p:attrNameLst>
                                      </p:cBhvr>
                                      <p:rCtr x="-12569" y="13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sz="1900" dirty="0" smtClean="0"/>
              <a:t>Introduction</a:t>
            </a:r>
          </a:p>
          <a:p>
            <a:r>
              <a:rPr lang="en-US" altLang="zh-TW" sz="1900" dirty="0"/>
              <a:t>Preliminaries </a:t>
            </a:r>
            <a:endParaRPr lang="en-US" altLang="zh-TW" sz="1900" dirty="0" smtClean="0"/>
          </a:p>
          <a:p>
            <a:r>
              <a:rPr lang="en-US" altLang="zh-TW" sz="1900" dirty="0" smtClean="0"/>
              <a:t>Problem Formulation</a:t>
            </a:r>
          </a:p>
          <a:p>
            <a:r>
              <a:rPr lang="en-US" altLang="zh-TW" sz="1900" dirty="0"/>
              <a:t>Partition Based Placement Algorithm</a:t>
            </a:r>
            <a:endParaRPr lang="en-US" altLang="zh-TW" sz="1900" dirty="0" smtClean="0"/>
          </a:p>
          <a:p>
            <a:pPr lvl="1"/>
            <a:r>
              <a:rPr lang="en-US" altLang="zh-TW" sz="1900" dirty="0"/>
              <a:t>Simplify Model</a:t>
            </a:r>
          </a:p>
          <a:p>
            <a:pPr lvl="1"/>
            <a:r>
              <a:rPr lang="en-US" altLang="zh-TW" sz="1900" dirty="0" smtClean="0"/>
              <a:t>Partition and </a:t>
            </a:r>
            <a:r>
              <a:rPr lang="en-US" altLang="zh-TW" sz="1800" dirty="0" smtClean="0"/>
              <a:t>Select</a:t>
            </a:r>
            <a:r>
              <a:rPr lang="en-US" altLang="zh-TW" sz="1900" dirty="0" smtClean="0"/>
              <a:t> Power Switches</a:t>
            </a:r>
          </a:p>
          <a:p>
            <a:pPr lvl="1"/>
            <a:r>
              <a:rPr lang="en-US" altLang="zh-TW" sz="1900" dirty="0"/>
              <a:t>Placement of Power </a:t>
            </a:r>
            <a:r>
              <a:rPr lang="en-US" altLang="zh-TW" sz="1900" dirty="0" smtClean="0"/>
              <a:t>Switches</a:t>
            </a:r>
          </a:p>
          <a:p>
            <a:r>
              <a:rPr lang="en-US" altLang="zh-TW" sz="1900" dirty="0"/>
              <a:t>Framework of Our Methodology </a:t>
            </a:r>
            <a:endParaRPr lang="en-US" altLang="zh-TW" sz="1900" dirty="0" smtClean="0"/>
          </a:p>
          <a:p>
            <a:r>
              <a:rPr lang="en-US" altLang="zh-TW" sz="1900" dirty="0" smtClean="0"/>
              <a:t>Experimental Results</a:t>
            </a:r>
          </a:p>
          <a:p>
            <a:r>
              <a:rPr lang="en-US" altLang="zh-TW" sz="1900" dirty="0" smtClean="0"/>
              <a:t>Conclusion</a:t>
            </a:r>
            <a:endParaRPr lang="en-US" altLang="zh-TW" sz="1900" dirty="0"/>
          </a:p>
          <a:p>
            <a:endParaRPr lang="en-US" altLang="zh-TW" dirty="0" smtClean="0"/>
          </a:p>
          <a:p>
            <a:pPr lvl="1"/>
            <a:endParaRPr lang="en-US" altLang="zh-TW" dirty="0" smtClean="0"/>
          </a:p>
          <a:p>
            <a:endParaRPr lang="zh-TW" altLang="en-US" dirty="0"/>
          </a:p>
        </p:txBody>
      </p:sp>
      <p:sp>
        <p:nvSpPr>
          <p:cNvPr id="3" name="標題 2"/>
          <p:cNvSpPr>
            <a:spLocks noGrp="1"/>
          </p:cNvSpPr>
          <p:nvPr>
            <p:ph type="title"/>
          </p:nvPr>
        </p:nvSpPr>
        <p:spPr/>
        <p:txBody>
          <a:bodyPr>
            <a:normAutofit/>
          </a:bodyPr>
          <a:lstStyle/>
          <a:p>
            <a:r>
              <a:rPr lang="en-US" altLang="zh-TW" sz="2900" dirty="0">
                <a:latin typeface="Lucida Calligraphy" panose="03010101010101010101" pitchFamily="66" charset="0"/>
              </a:rPr>
              <a:t>Outline</a:t>
            </a:r>
            <a:endParaRPr lang="zh-TW" altLang="en-US" sz="2900" dirty="0">
              <a:latin typeface="Lucida Calligraphy" panose="03010101010101010101" pitchFamily="66" charset="0"/>
            </a:endParaRPr>
          </a:p>
        </p:txBody>
      </p:sp>
    </p:spTree>
    <p:extLst>
      <p:ext uri="{BB962C8B-B14F-4D97-AF65-F5344CB8AC3E}">
        <p14:creationId xmlns:p14="http://schemas.microsoft.com/office/powerpoint/2010/main" val="248073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1" name="矩形 160"/>
              <p:cNvSpPr/>
              <p:nvPr/>
            </p:nvSpPr>
            <p:spPr>
              <a:xfrm>
                <a:off x="179512" y="1587804"/>
                <a:ext cx="4528220" cy="4577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1600" b="1" dirty="0" smtClean="0">
                    <a:latin typeface="Times New Roman" panose="02020603050405020304" pitchFamily="18" charset="0"/>
                    <a:cs typeface="Times New Roman" panose="02020603050405020304" pitchFamily="18" charset="0"/>
                  </a:rPr>
                  <a:t>Algorithm </a:t>
                </a:r>
                <a:r>
                  <a:rPr lang="en-US" altLang="zh-TW" sz="1600" b="1" dirty="0" err="1" smtClean="0">
                    <a:latin typeface="Times New Roman" panose="02020603050405020304" pitchFamily="18" charset="0"/>
                    <a:cs typeface="Times New Roman" panose="02020603050405020304" pitchFamily="18" charset="0"/>
                  </a:rPr>
                  <a:t>Recursive_Partition</a:t>
                </a:r>
                <a:r>
                  <a:rPr lang="en-US" altLang="zh-TW" sz="1600" b="1" dirty="0" smtClean="0">
                    <a:latin typeface="Times New Roman" panose="02020603050405020304" pitchFamily="18" charset="0"/>
                    <a:cs typeface="Times New Roman" panose="02020603050405020304" pitchFamily="18" charset="0"/>
                  </a:rPr>
                  <a:t> (</a:t>
                </a:r>
                <a:r>
                  <a:rPr lang="en-US" altLang="zh-TW" sz="1600" b="1" i="1" dirty="0" err="1" smtClean="0">
                    <a:latin typeface="Times New Roman" panose="02020603050405020304" pitchFamily="18" charset="0"/>
                    <a:cs typeface="Times New Roman" panose="02020603050405020304" pitchFamily="18" charset="0"/>
                  </a:rPr>
                  <a:t>R</a:t>
                </a:r>
                <a:r>
                  <a:rPr lang="en-US" altLang="zh-TW" sz="1600" b="1" i="1" baseline="-25000" dirty="0" err="1" smtClean="0">
                    <a:latin typeface="Times New Roman" panose="02020603050405020304" pitchFamily="18" charset="0"/>
                    <a:cs typeface="Times New Roman" panose="02020603050405020304" pitchFamily="18" charset="0"/>
                  </a:rPr>
                  <a:t>t</a:t>
                </a:r>
                <a:r>
                  <a:rPr lang="en-US" altLang="zh-TW" sz="1600" b="1" i="1" baseline="-25000" dirty="0" smtClean="0">
                    <a:latin typeface="Times New Roman" panose="02020603050405020304" pitchFamily="18" charset="0"/>
                    <a:cs typeface="Times New Roman" panose="02020603050405020304" pitchFamily="18" charset="0"/>
                  </a:rPr>
                  <a:t> </a:t>
                </a:r>
                <a:r>
                  <a:rPr lang="en-US" altLang="zh-TW" sz="1600" b="1" dirty="0" smtClean="0">
                    <a:latin typeface="Times New Roman" panose="02020603050405020304" pitchFamily="18" charset="0"/>
                    <a:cs typeface="Times New Roman" panose="02020603050405020304" pitchFamily="18" charset="0"/>
                  </a:rPr>
                  <a:t>, D)</a:t>
                </a:r>
                <a:endParaRPr lang="zh-TW" altLang="zh-TW" sz="1600" dirty="0">
                  <a:latin typeface="Times New Roman" panose="02020603050405020304" pitchFamily="18" charset="0"/>
                  <a:cs typeface="Times New Roman" panose="02020603050405020304" pitchFamily="18" charset="0"/>
                </a:endParaRPr>
              </a:p>
              <a:p>
                <a:r>
                  <a:rPr lang="en-US" altLang="zh-TW" sz="1600"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 </a:t>
                </a:r>
                <a:r>
                  <a:rPr lang="en-US" altLang="zh-TW" sz="1600" i="1" dirty="0" err="1" smtClean="0">
                    <a:latin typeface="Times New Roman" panose="02020603050405020304" pitchFamily="18" charset="0"/>
                    <a:cs typeface="Times New Roman" panose="02020603050405020304" pitchFamily="18" charset="0"/>
                  </a:rPr>
                  <a:t>R</a:t>
                </a:r>
                <a:r>
                  <a:rPr lang="en-US" altLang="zh-TW" sz="1600" i="1" baseline="-25000" dirty="0" err="1" smtClean="0">
                    <a:latin typeface="Times New Roman" panose="02020603050405020304" pitchFamily="18" charset="0"/>
                    <a:cs typeface="Times New Roman" panose="02020603050405020304" pitchFamily="18" charset="0"/>
                  </a:rPr>
                  <a:t>t</a:t>
                </a:r>
                <a:r>
                  <a:rPr lang="en-US" altLang="zh-TW" sz="1600" dirty="0" smtClean="0">
                    <a:latin typeface="Times New Roman" panose="02020603050405020304" pitchFamily="18" charset="0"/>
                    <a:cs typeface="Times New Roman" panose="02020603050405020304" pitchFamily="18" charset="0"/>
                  </a:rPr>
                  <a:t> denotes the total equivalent </a:t>
                </a:r>
                <a:r>
                  <a:rPr lang="en-US" altLang="zh-TW" sz="1600" dirty="0">
                    <a:latin typeface="Times New Roman" panose="02020603050405020304" pitchFamily="18" charset="0"/>
                    <a:cs typeface="Times New Roman" panose="02020603050405020304" pitchFamily="18" charset="0"/>
                  </a:rPr>
                  <a:t>resistance of </a:t>
                </a:r>
                <a:r>
                  <a:rPr lang="en-US" altLang="zh-TW" sz="1600" dirty="0" smtClean="0">
                    <a:latin typeface="Times New Roman" panose="02020603050405020304" pitchFamily="18" charset="0"/>
                    <a:cs typeface="Times New Roman" panose="02020603050405020304" pitchFamily="18" charset="0"/>
                  </a:rPr>
                  <a:t>a low-power </a:t>
                </a:r>
                <a:r>
                  <a:rPr lang="en-US" altLang="zh-TW" sz="1600" dirty="0">
                    <a:latin typeface="Times New Roman" panose="02020603050405020304" pitchFamily="18" charset="0"/>
                    <a:cs typeface="Times New Roman" panose="02020603050405020304" pitchFamily="18" charset="0"/>
                  </a:rPr>
                  <a:t>domain </a:t>
                </a:r>
                <a:r>
                  <a:rPr lang="en-US" altLang="zh-TW" sz="1600" i="1" dirty="0">
                    <a:latin typeface="Times New Roman" panose="02020603050405020304" pitchFamily="18" charset="0"/>
                    <a:cs typeface="Times New Roman" panose="02020603050405020304" pitchFamily="18" charset="0"/>
                  </a:rPr>
                  <a:t>D</a:t>
                </a:r>
                <a:r>
                  <a:rPr lang="en-US" altLang="zh-TW" sz="1600" dirty="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a:p>
                <a:pPr lvl="0"/>
                <a:r>
                  <a:rPr lang="en-US" altLang="zh-TW" sz="1600" b="1" i="1" dirty="0" smtClean="0">
                    <a:latin typeface="Times New Roman" panose="02020603050405020304" pitchFamily="18" charset="0"/>
                    <a:cs typeface="Times New Roman" panose="02020603050405020304" pitchFamily="18" charset="0"/>
                  </a:rPr>
                  <a:t>1.</a:t>
                </a:r>
                <a:r>
                  <a:rPr lang="en-US" altLang="zh-TW" sz="1600" i="1" dirty="0" smtClean="0">
                    <a:latin typeface="Times New Roman" panose="02020603050405020304" pitchFamily="18" charset="0"/>
                    <a:cs typeface="Times New Roman" panose="02020603050405020304" pitchFamily="18" charset="0"/>
                  </a:rPr>
                  <a:t>B</a:t>
                </a:r>
                <a:r>
                  <a:rPr lang="en-US" altLang="zh-TW" sz="1600" dirty="0" smtClean="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 </a:t>
                </a:r>
                <a:r>
                  <a:rPr lang="en-US" altLang="zh-TW" sz="1600" dirty="0" err="1" smtClean="0">
                    <a:latin typeface="Times New Roman" panose="02020603050405020304" pitchFamily="18" charset="0"/>
                    <a:cs typeface="Times New Roman" panose="02020603050405020304" pitchFamily="18" charset="0"/>
                  </a:rPr>
                  <a:t>Construction_of_Minimum_Bounding_</a:t>
                </a:r>
                <a:r>
                  <a:rPr lang="en-US" altLang="zh-TW" sz="1600" dirty="0" err="1">
                    <a:latin typeface="Times New Roman" panose="02020603050405020304" pitchFamily="18" charset="0"/>
                    <a:cs typeface="Times New Roman" panose="02020603050405020304" pitchFamily="18" charset="0"/>
                  </a:rPr>
                  <a:t>B</a:t>
                </a:r>
                <a:r>
                  <a:rPr lang="en-US" altLang="zh-TW" sz="1600" dirty="0" err="1" smtClean="0">
                    <a:latin typeface="Times New Roman" panose="02020603050405020304" pitchFamily="18" charset="0"/>
                    <a:cs typeface="Times New Roman" panose="02020603050405020304" pitchFamily="18" charset="0"/>
                  </a:rPr>
                  <a:t>ox</a:t>
                </a:r>
                <a:r>
                  <a:rPr lang="en-US" altLang="zh-TW" sz="1600" dirty="0" smtClean="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D)</a:t>
                </a:r>
                <a:endParaRPr lang="zh-TW" altLang="zh-TW" sz="1600" dirty="0">
                  <a:latin typeface="Times New Roman" panose="02020603050405020304" pitchFamily="18" charset="0"/>
                  <a:cs typeface="Times New Roman" panose="02020603050405020304" pitchFamily="18" charset="0"/>
                </a:endParaRPr>
              </a:p>
              <a:p>
                <a:pPr lvl="0"/>
                <a:r>
                  <a:rPr lang="en-US" altLang="zh-TW" sz="1600" b="1" dirty="0" smtClean="0">
                    <a:latin typeface="Times New Roman" panose="02020603050405020304" pitchFamily="18" charset="0"/>
                    <a:cs typeface="Times New Roman" panose="02020603050405020304" pitchFamily="18" charset="0"/>
                  </a:rPr>
                  <a:t>2.</a:t>
                </a:r>
                <a:r>
                  <a:rPr lang="en-US" altLang="zh-TW" sz="1600" i="1" dirty="0" smtClean="0">
                    <a:latin typeface="Times New Roman" panose="02020603050405020304" pitchFamily="18" charset="0"/>
                    <a:cs typeface="Times New Roman" panose="02020603050405020304" pitchFamily="18" charset="0"/>
                  </a:rPr>
                  <a:t>R</a:t>
                </a:r>
                <a:r>
                  <a:rPr lang="en-US" altLang="zh-TW" sz="1600" i="1" baseline="-25000" dirty="0" smtClean="0">
                    <a:latin typeface="Times New Roman" panose="02020603050405020304" pitchFamily="18" charset="0"/>
                    <a:cs typeface="Times New Roman" panose="02020603050405020304" pitchFamily="18" charset="0"/>
                  </a:rPr>
                  <a:t>B</a:t>
                </a:r>
                <a:r>
                  <a:rPr lang="en-US" altLang="zh-TW" sz="1600" dirty="0" smtClean="0">
                    <a:latin typeface="Times New Roman" panose="02020603050405020304" pitchFamily="18" charset="0"/>
                    <a:cs typeface="Times New Roman" panose="02020603050405020304" pitchFamily="18" charset="0"/>
                  </a:rPr>
                  <a:t> = </a:t>
                </a:r>
                <a:r>
                  <a:rPr lang="en-US" altLang="zh-TW" sz="1600" i="1" dirty="0" err="1">
                    <a:latin typeface="Times New Roman" panose="02020603050405020304" pitchFamily="18" charset="0"/>
                    <a:cs typeface="Times New Roman" panose="02020603050405020304" pitchFamily="18" charset="0"/>
                  </a:rPr>
                  <a:t>R</a:t>
                </a:r>
                <a:r>
                  <a:rPr lang="en-US" altLang="zh-TW" sz="1600" i="1" baseline="-25000" dirty="0" err="1">
                    <a:latin typeface="Times New Roman" panose="02020603050405020304" pitchFamily="18" charset="0"/>
                    <a:cs typeface="Times New Roman" panose="02020603050405020304" pitchFamily="18" charset="0"/>
                  </a:rPr>
                  <a:t>t</a:t>
                </a:r>
                <a:endParaRPr lang="en-US" altLang="zh-TW" sz="1600" dirty="0" smtClean="0">
                  <a:latin typeface="Times New Roman" panose="02020603050405020304" pitchFamily="18" charset="0"/>
                  <a:cs typeface="Times New Roman" panose="02020603050405020304" pitchFamily="18" charset="0"/>
                </a:endParaRPr>
              </a:p>
              <a:p>
                <a:pPr lvl="0"/>
                <a:r>
                  <a:rPr lang="en-US" altLang="zh-TW" sz="1600" b="1" dirty="0">
                    <a:latin typeface="Times New Roman" panose="02020603050405020304" pitchFamily="18" charset="0"/>
                    <a:cs typeface="Times New Roman" panose="02020603050405020304" pitchFamily="18" charset="0"/>
                  </a:rPr>
                  <a:t>3</a:t>
                </a:r>
                <a:r>
                  <a:rPr lang="en-US" altLang="zh-TW" sz="1600" b="1"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Q</a:t>
                </a:r>
                <a:r>
                  <a:rPr lang="en-US" altLang="zh-TW" sz="1600" dirty="0" smtClean="0">
                    <a:latin typeface="Times New Roman" panose="02020603050405020304" pitchFamily="18" charset="0"/>
                    <a:cs typeface="Times New Roman" panose="02020603050405020304" pitchFamily="18" charset="0"/>
                  </a:rPr>
                  <a:t>.enqueue(</a:t>
                </a:r>
                <a:r>
                  <a:rPr lang="en-US" altLang="zh-TW" sz="1600" i="1" dirty="0" smtClean="0">
                    <a:latin typeface="Times New Roman" panose="02020603050405020304" pitchFamily="18" charset="0"/>
                    <a:cs typeface="Times New Roman" panose="02020603050405020304" pitchFamily="18" charset="0"/>
                  </a:rPr>
                  <a:t>B</a:t>
                </a:r>
                <a:r>
                  <a:rPr lang="en-US" altLang="zh-TW" sz="1600" dirty="0" smtClean="0">
                    <a:latin typeface="Times New Roman" panose="02020603050405020304" pitchFamily="18" charset="0"/>
                    <a:cs typeface="Times New Roman" panose="02020603050405020304" pitchFamily="18" charset="0"/>
                  </a:rPr>
                  <a:t>)</a:t>
                </a:r>
                <a:endParaRPr lang="zh-TW" altLang="zh-TW" sz="1600" dirty="0" smtClean="0">
                  <a:latin typeface="Times New Roman" panose="02020603050405020304" pitchFamily="18" charset="0"/>
                  <a:cs typeface="Times New Roman" panose="02020603050405020304" pitchFamily="18" charset="0"/>
                </a:endParaRPr>
              </a:p>
              <a:p>
                <a:pPr lvl="0"/>
                <a:r>
                  <a:rPr lang="en-US" altLang="zh-TW" sz="1600" b="1" dirty="0">
                    <a:latin typeface="Times New Roman" panose="02020603050405020304" pitchFamily="18" charset="0"/>
                    <a:cs typeface="Times New Roman" panose="02020603050405020304" pitchFamily="18" charset="0"/>
                  </a:rPr>
                  <a:t>4</a:t>
                </a:r>
                <a:r>
                  <a:rPr lang="en-US" altLang="zh-TW" sz="1600" b="1" dirty="0" smtClean="0">
                    <a:latin typeface="Times New Roman" panose="02020603050405020304" pitchFamily="18" charset="0"/>
                    <a:cs typeface="Times New Roman" panose="02020603050405020304" pitchFamily="18" charset="0"/>
                  </a:rPr>
                  <a:t>.While </a:t>
                </a:r>
                <a:r>
                  <a:rPr lang="en-US" altLang="zh-TW" sz="1600" dirty="0">
                    <a:latin typeface="Times New Roman" panose="02020603050405020304" pitchFamily="18" charset="0"/>
                    <a:cs typeface="Times New Roman" panose="02020603050405020304" pitchFamily="18" charset="0"/>
                  </a:rPr>
                  <a:t>!</a:t>
                </a:r>
                <a:r>
                  <a:rPr lang="en-US" altLang="zh-TW" sz="1600" i="1" dirty="0" err="1">
                    <a:latin typeface="Times New Roman" panose="02020603050405020304" pitchFamily="18" charset="0"/>
                    <a:cs typeface="Times New Roman" panose="02020603050405020304" pitchFamily="18" charset="0"/>
                  </a:rPr>
                  <a:t>Q</a:t>
                </a:r>
                <a:r>
                  <a:rPr lang="en-US" altLang="zh-TW" sz="1600" dirty="0" err="1">
                    <a:latin typeface="Times New Roman" panose="02020603050405020304" pitchFamily="18" charset="0"/>
                    <a:cs typeface="Times New Roman" panose="02020603050405020304" pitchFamily="18" charset="0"/>
                  </a:rPr>
                  <a:t>.empty</a:t>
                </a:r>
                <a:r>
                  <a:rPr lang="en-US" altLang="zh-TW" sz="1600" dirty="0">
                    <a:latin typeface="Times New Roman" panose="02020603050405020304" pitchFamily="18" charset="0"/>
                    <a:cs typeface="Times New Roman" panose="02020603050405020304" pitchFamily="18" charset="0"/>
                  </a:rPr>
                  <a:t>()</a:t>
                </a:r>
                <a:r>
                  <a:rPr lang="en-US" altLang="zh-TW" sz="1600" b="1" dirty="0">
                    <a:latin typeface="Times New Roman" panose="02020603050405020304" pitchFamily="18" charset="0"/>
                    <a:cs typeface="Times New Roman" panose="02020603050405020304" pitchFamily="18" charset="0"/>
                  </a:rPr>
                  <a:t> </a:t>
                </a:r>
                <a:r>
                  <a:rPr lang="en-US" altLang="zh-TW" sz="1600" b="1" dirty="0" smtClean="0">
                    <a:latin typeface="Times New Roman" panose="02020603050405020304" pitchFamily="18" charset="0"/>
                    <a:cs typeface="Times New Roman" panose="02020603050405020304" pitchFamily="18" charset="0"/>
                  </a:rPr>
                  <a:t>Do</a:t>
                </a:r>
                <a:endParaRPr lang="zh-TW" altLang="zh-TW" sz="1600" dirty="0">
                  <a:latin typeface="Times New Roman" panose="02020603050405020304" pitchFamily="18" charset="0"/>
                  <a:cs typeface="Times New Roman" panose="02020603050405020304" pitchFamily="18" charset="0"/>
                </a:endParaRPr>
              </a:p>
              <a:p>
                <a:r>
                  <a:rPr lang="en-US" altLang="zh-TW" sz="1600" b="1" dirty="0">
                    <a:latin typeface="Times New Roman" panose="02020603050405020304" pitchFamily="18" charset="0"/>
                    <a:cs typeface="Times New Roman" panose="02020603050405020304" pitchFamily="18" charset="0"/>
                  </a:rPr>
                  <a:t>5</a:t>
                </a:r>
                <a:r>
                  <a:rPr lang="en-US" altLang="zh-TW" sz="1600" b="1" dirty="0" smtClean="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B</a:t>
                </a:r>
                <a:r>
                  <a:rPr lang="en-US" altLang="zh-TW" sz="1600" dirty="0">
                    <a:latin typeface="Times New Roman" panose="02020603050405020304" pitchFamily="18" charset="0"/>
                    <a:cs typeface="Times New Roman" panose="02020603050405020304" pitchFamily="18" charset="0"/>
                  </a:rPr>
                  <a:t> = </a:t>
                </a:r>
                <a:r>
                  <a:rPr lang="en-US" altLang="zh-TW" sz="1600" i="1" dirty="0" err="1">
                    <a:latin typeface="Times New Roman" panose="02020603050405020304" pitchFamily="18" charset="0"/>
                    <a:cs typeface="Times New Roman" panose="02020603050405020304" pitchFamily="18" charset="0"/>
                  </a:rPr>
                  <a:t>Q</a:t>
                </a:r>
                <a:r>
                  <a:rPr lang="en-US" altLang="zh-TW" sz="1600" dirty="0" err="1">
                    <a:latin typeface="Times New Roman" panose="02020603050405020304" pitchFamily="18" charset="0"/>
                    <a:cs typeface="Times New Roman" panose="02020603050405020304" pitchFamily="18" charset="0"/>
                  </a:rPr>
                  <a:t>.dequeue</a:t>
                </a:r>
                <a:r>
                  <a:rPr lang="en-US" altLang="zh-TW" sz="1600" dirty="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a:p>
                <a:r>
                  <a:rPr lang="en-US" altLang="zh-TW" sz="1600" b="1" dirty="0">
                    <a:latin typeface="Times New Roman" panose="02020603050405020304" pitchFamily="18" charset="0"/>
                    <a:cs typeface="Times New Roman" panose="02020603050405020304" pitchFamily="18" charset="0"/>
                  </a:rPr>
                  <a:t>6</a:t>
                </a:r>
                <a:r>
                  <a:rPr lang="en-US" altLang="zh-TW" sz="1600" b="1" dirty="0" smtClean="0">
                    <a:latin typeface="Times New Roman" panose="02020603050405020304" pitchFamily="18" charset="0"/>
                    <a:cs typeface="Times New Roman" panose="02020603050405020304" pitchFamily="18" charset="0"/>
                  </a:rPr>
                  <a:t>.</a:t>
                </a:r>
                <a:r>
                  <a:rPr lang="en-US" altLang="zh-TW" sz="1600" b="1" i="1" dirty="0" smtClean="0">
                    <a:latin typeface="Times New Roman" panose="02020603050405020304" pitchFamily="18" charset="0"/>
                    <a:cs typeface="Times New Roman" panose="02020603050405020304" pitchFamily="18" charset="0"/>
                  </a:rPr>
                  <a:t>       </a:t>
                </a:r>
                <a:r>
                  <a:rPr lang="en-US" altLang="zh-TW" sz="1600" b="1"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R</a:t>
                </a:r>
                <a:r>
                  <a:rPr lang="en-US" altLang="zh-TW" sz="1600" baseline="-25000" dirty="0" smtClean="0">
                    <a:latin typeface="Times New Roman" panose="02020603050405020304" pitchFamily="18" charset="0"/>
                    <a:cs typeface="Times New Roman" panose="02020603050405020304" pitchFamily="18" charset="0"/>
                  </a:rPr>
                  <a:t>0</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R</a:t>
                </a:r>
                <a:r>
                  <a:rPr lang="en-US" altLang="zh-TW" sz="1600" baseline="-25000" dirty="0">
                    <a:latin typeface="Times New Roman" panose="02020603050405020304" pitchFamily="18" charset="0"/>
                    <a:cs typeface="Times New Roman" panose="02020603050405020304" pitchFamily="18" charset="0"/>
                  </a:rPr>
                  <a:t>1</a:t>
                </a:r>
                <a:r>
                  <a:rPr lang="en-US" altLang="zh-TW" sz="1600" b="1" dirty="0">
                    <a:latin typeface="Times New Roman" panose="02020603050405020304" pitchFamily="18" charset="0"/>
                    <a:cs typeface="Times New Roman" panose="02020603050405020304" pitchFamily="18" charset="0"/>
                  </a:rPr>
                  <a:t>) = </a:t>
                </a:r>
                <a:r>
                  <a:rPr lang="en-US" altLang="zh-TW" sz="1600" dirty="0" err="1">
                    <a:latin typeface="Times New Roman" panose="02020603050405020304" pitchFamily="18" charset="0"/>
                    <a:cs typeface="Times New Roman" panose="02020603050405020304" pitchFamily="18" charset="0"/>
                  </a:rPr>
                  <a:t>CuttingPowerDomain</a:t>
                </a:r>
                <a:r>
                  <a:rPr lang="en-US" altLang="zh-TW" sz="1600" dirty="0">
                    <a:latin typeface="Times New Roman" panose="02020603050405020304" pitchFamily="18" charset="0"/>
                    <a:cs typeface="Times New Roman" panose="02020603050405020304" pitchFamily="18" charset="0"/>
                  </a:rPr>
                  <a:t>(</a:t>
                </a:r>
                <a:r>
                  <a:rPr lang="en-US" altLang="zh-TW" sz="1600" i="1" dirty="0">
                    <a:latin typeface="Times New Roman" panose="02020603050405020304" pitchFamily="18" charset="0"/>
                    <a:cs typeface="Times New Roman" panose="02020603050405020304" pitchFamily="18" charset="0"/>
                  </a:rPr>
                  <a:t>B</a:t>
                </a:r>
                <a:r>
                  <a:rPr lang="en-US" altLang="zh-TW"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R</a:t>
                </a:r>
                <a:r>
                  <a:rPr lang="en-US" altLang="zh-TW" sz="1600" i="1" baseline="-25000" dirty="0">
                    <a:latin typeface="Times New Roman" panose="02020603050405020304" pitchFamily="18" charset="0"/>
                    <a:cs typeface="Times New Roman" panose="02020603050405020304" pitchFamily="18" charset="0"/>
                  </a:rPr>
                  <a:t>B</a:t>
                </a:r>
                <a:r>
                  <a:rPr lang="en-US" altLang="zh-TW" sz="1600" dirty="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a:p>
                <a:pPr marL="342900" indent="-342900">
                  <a:buAutoNum type="arabicPeriod" startAt="7"/>
                </a:pPr>
                <a:r>
                  <a:rPr lang="en-US" altLang="zh-TW" sz="1600" b="1" dirty="0" smtClean="0">
                    <a:latin typeface="Times New Roman" panose="02020603050405020304" pitchFamily="18" charset="0"/>
                    <a:cs typeface="Times New Roman" panose="02020603050405020304" pitchFamily="18" charset="0"/>
                  </a:rPr>
                  <a:t>If </a:t>
                </a:r>
                <a:r>
                  <a:rPr lang="en-US" altLang="zh-TW" sz="1600" dirty="0">
                    <a:latin typeface="Times New Roman" panose="02020603050405020304" pitchFamily="18" charset="0"/>
                    <a:cs typeface="Times New Roman" panose="02020603050405020304" pitchFamily="18" charset="0"/>
                  </a:rPr>
                  <a:t>(</a:t>
                </a:r>
                <a:r>
                  <a:rPr lang="en-US" altLang="zh-TW" sz="1600"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f>
                          <m:fPr>
                            <m:ctrlPr>
                              <a:rPr lang="zh-TW" altLang="zh-TW" sz="1600" i="1">
                                <a:solidFill>
                                  <a:schemeClr val="tx1"/>
                                </a:solidFill>
                                <a:latin typeface="Cambria Math" panose="02040503050406030204" pitchFamily="18" charset="0"/>
                              </a:rPr>
                            </m:ctrlPr>
                          </m:fPr>
                          <m:num>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r</m:t>
                                </m:r>
                              </m:e>
                              <m:sub>
                                <m:r>
                                  <a:rPr lang="en-US" altLang="zh-TW" sz="1600" i="1">
                                    <a:solidFill>
                                      <a:schemeClr val="tx1"/>
                                    </a:solidFill>
                                    <a:latin typeface="Cambria Math" panose="02040503050406030204" pitchFamily="18" charset="0"/>
                                  </a:rPr>
                                  <m:t>1</m:t>
                                </m:r>
                              </m:sub>
                            </m:sSub>
                          </m:num>
                          <m:den>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R</m:t>
                                </m:r>
                              </m:e>
                              <m:sub>
                                <m:r>
                                  <a:rPr lang="en-US" altLang="zh-TW" sz="1600" i="1">
                                    <a:solidFill>
                                      <a:schemeClr val="tx1"/>
                                    </a:solidFill>
                                    <a:latin typeface="Cambria Math" panose="02040503050406030204" pitchFamily="18" charset="0"/>
                                  </a:rPr>
                                  <m:t>0</m:t>
                                </m:r>
                              </m:sub>
                            </m:sSub>
                          </m:den>
                        </m:f>
                        <m:r>
                          <a:rPr lang="en-US" altLang="zh-TW" sz="1600" i="1">
                            <a:solidFill>
                              <a:schemeClr val="tx1"/>
                            </a:solidFill>
                            <a:latin typeface="Cambria Math" panose="02040503050406030204" pitchFamily="18" charset="0"/>
                          </a:rPr>
                          <m:t>&gt;</m:t>
                        </m:r>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N</m:t>
                            </m:r>
                          </m:e>
                          <m:sub>
                            <m:r>
                              <a:rPr lang="en-US" altLang="zh-TW" sz="1600" i="1">
                                <a:solidFill>
                                  <a:schemeClr val="tx1"/>
                                </a:solidFill>
                                <a:latin typeface="Cambria Math" panose="02040503050406030204" pitchFamily="18" charset="0"/>
                              </a:rPr>
                              <m:t>0</m:t>
                            </m:r>
                          </m:sub>
                        </m:sSub>
                      </m:e>
                    </m:d>
                    <m:r>
                      <a:rPr lang="en-US" altLang="zh-TW" sz="1600" i="1">
                        <a:solidFill>
                          <a:schemeClr val="tx1"/>
                        </a:solidFill>
                        <a:latin typeface="Cambria Math" panose="02040503050406030204" pitchFamily="18" charset="0"/>
                      </a:rPr>
                      <m:t> </m:t>
                    </m:r>
                  </m:oMath>
                </a14:m>
                <a:r>
                  <a:rPr lang="en-US" altLang="zh-TW" sz="1600" dirty="0">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f>
                          <m:fPr>
                            <m:ctrlPr>
                              <a:rPr lang="zh-TW" altLang="zh-TW" sz="1600" i="1">
                                <a:solidFill>
                                  <a:schemeClr val="tx1"/>
                                </a:solidFill>
                                <a:latin typeface="Cambria Math" panose="02040503050406030204" pitchFamily="18" charset="0"/>
                              </a:rPr>
                            </m:ctrlPr>
                          </m:fPr>
                          <m:num>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r</m:t>
                                </m:r>
                              </m:e>
                              <m:sub>
                                <m:r>
                                  <a:rPr lang="en-US" altLang="zh-TW" sz="1600" i="1">
                                    <a:solidFill>
                                      <a:schemeClr val="tx1"/>
                                    </a:solidFill>
                                    <a:latin typeface="Cambria Math" panose="02040503050406030204" pitchFamily="18" charset="0"/>
                                  </a:rPr>
                                  <m:t>1</m:t>
                                </m:r>
                              </m:sub>
                            </m:sSub>
                          </m:num>
                          <m:den>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R</m:t>
                                </m:r>
                              </m:e>
                              <m:sub>
                                <m:r>
                                  <a:rPr lang="en-US" altLang="zh-TW" sz="1600" b="0" i="1" smtClean="0">
                                    <a:solidFill>
                                      <a:schemeClr val="tx1"/>
                                    </a:solidFill>
                                    <a:latin typeface="Cambria Math" panose="02040503050406030204" pitchFamily="18" charset="0"/>
                                  </a:rPr>
                                  <m:t>1</m:t>
                                </m:r>
                              </m:sub>
                            </m:sSub>
                          </m:den>
                        </m:f>
                        <m:r>
                          <a:rPr lang="en-US" altLang="zh-TW" sz="1600" i="1">
                            <a:solidFill>
                              <a:schemeClr val="tx1"/>
                            </a:solidFill>
                            <a:latin typeface="Cambria Math" panose="02040503050406030204" pitchFamily="18" charset="0"/>
                          </a:rPr>
                          <m:t>&gt;</m:t>
                        </m:r>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N</m:t>
                            </m:r>
                          </m:e>
                          <m:sub>
                            <m:r>
                              <a:rPr lang="en-US" altLang="zh-TW" sz="1600" b="0" i="1" smtClean="0">
                                <a:solidFill>
                                  <a:schemeClr val="tx1"/>
                                </a:solidFill>
                                <a:latin typeface="Cambria Math" panose="02040503050406030204" pitchFamily="18" charset="0"/>
                              </a:rPr>
                              <m:t>1</m:t>
                            </m:r>
                          </m:sub>
                        </m:sSub>
                      </m:e>
                    </m:d>
                  </m:oMath>
                </a14:m>
                <a:r>
                  <a:rPr lang="en-US" altLang="zh-TW" sz="1600" i="1" dirty="0" smtClean="0">
                    <a:latin typeface="Times New Roman" panose="02020603050405020304" pitchFamily="18" charset="0"/>
                    <a:cs typeface="Times New Roman" panose="02020603050405020304" pitchFamily="18" charset="0"/>
                  </a:rPr>
                  <a:t>||</a:t>
                </a:r>
                <a:r>
                  <a:rPr lang="zh-TW" altLang="zh-TW" sz="1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f>
                          <m:fPr>
                            <m:ctrlPr>
                              <a:rPr lang="zh-TW" altLang="zh-TW" sz="1600" i="1">
                                <a:solidFill>
                                  <a:schemeClr val="tx1"/>
                                </a:solidFill>
                                <a:latin typeface="Cambria Math" panose="02040503050406030204" pitchFamily="18" charset="0"/>
                              </a:rPr>
                            </m:ctrlPr>
                          </m:fPr>
                          <m:num>
                            <m:sSub>
                              <m:sSubPr>
                                <m:ctrlPr>
                                  <a:rPr lang="zh-TW"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𝑟</m:t>
                                </m:r>
                              </m:e>
                              <m:sub>
                                <m:r>
                                  <a:rPr lang="en-US" altLang="zh-TW" sz="1600" i="1">
                                    <a:solidFill>
                                      <a:schemeClr val="tx1"/>
                                    </a:solidFill>
                                    <a:latin typeface="Cambria Math" panose="02040503050406030204" pitchFamily="18" charset="0"/>
                                  </a:rPr>
                                  <m:t>1</m:t>
                                </m:r>
                              </m:sub>
                            </m:sSub>
                          </m:num>
                          <m:den>
                            <m:sSub>
                              <m:sSubPr>
                                <m:ctrlPr>
                                  <a:rPr lang="zh-TW"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𝑅</m:t>
                                </m:r>
                              </m:e>
                              <m:sub>
                                <m:r>
                                  <a:rPr lang="en-US" altLang="zh-TW" sz="1600" i="1">
                                    <a:solidFill>
                                      <a:schemeClr val="tx1"/>
                                    </a:solidFill>
                                    <a:latin typeface="Cambria Math" panose="02040503050406030204" pitchFamily="18" charset="0"/>
                                  </a:rPr>
                                  <m:t>0</m:t>
                                </m:r>
                              </m:sub>
                            </m:sSub>
                          </m:den>
                        </m:f>
                        <m:r>
                          <a:rPr lang="en-US" altLang="zh-TW" sz="1600" i="1">
                            <a:solidFill>
                              <a:schemeClr val="tx1"/>
                            </a:solidFill>
                            <a:latin typeface="Cambria Math" panose="02040503050406030204" pitchFamily="18" charset="0"/>
                          </a:rPr>
                          <m:t>&lt;1</m:t>
                        </m:r>
                      </m:e>
                    </m:d>
                    <m:r>
                      <a:rPr lang="en-US" altLang="zh-TW" sz="1600" i="1">
                        <a:solidFill>
                          <a:schemeClr val="tx1"/>
                        </a:solidFill>
                        <a:latin typeface="Cambria Math" panose="02040503050406030204" pitchFamily="18" charset="0"/>
                      </a:rPr>
                      <m:t> </m:t>
                    </m:r>
                  </m:oMath>
                </a14:m>
                <a:r>
                  <a:rPr lang="en-US" altLang="zh-TW" sz="1600" i="1" dirty="0">
                    <a:latin typeface="Times New Roman" panose="02020603050405020304" pitchFamily="18" charset="0"/>
                    <a:cs typeface="Times New Roman" panose="02020603050405020304" pitchFamily="18" charset="0"/>
                  </a:rPr>
                  <a:t>||</a:t>
                </a:r>
                <a:r>
                  <a:rPr lang="zh-TW" altLang="zh-TW" sz="1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f>
                          <m:fPr>
                            <m:ctrlPr>
                              <a:rPr lang="zh-TW" altLang="zh-TW" sz="1600" i="1">
                                <a:solidFill>
                                  <a:schemeClr val="tx1"/>
                                </a:solidFill>
                                <a:latin typeface="Cambria Math" panose="02040503050406030204" pitchFamily="18" charset="0"/>
                              </a:rPr>
                            </m:ctrlPr>
                          </m:fPr>
                          <m:num>
                            <m:sSub>
                              <m:sSubPr>
                                <m:ctrlPr>
                                  <a:rPr lang="zh-TW"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𝑟</m:t>
                                </m:r>
                              </m:e>
                              <m:sub>
                                <m:r>
                                  <a:rPr lang="en-US" altLang="zh-TW" sz="1600" i="1">
                                    <a:solidFill>
                                      <a:schemeClr val="tx1"/>
                                    </a:solidFill>
                                    <a:latin typeface="Cambria Math" panose="02040503050406030204" pitchFamily="18" charset="0"/>
                                  </a:rPr>
                                  <m:t>1</m:t>
                                </m:r>
                              </m:sub>
                            </m:sSub>
                          </m:num>
                          <m:den>
                            <m:sSub>
                              <m:sSubPr>
                                <m:ctrlPr>
                                  <a:rPr lang="zh-TW"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𝑅</m:t>
                                </m:r>
                              </m:e>
                              <m:sub>
                                <m:r>
                                  <a:rPr lang="en-US" altLang="zh-TW" sz="1600" b="0" i="1" smtClean="0">
                                    <a:solidFill>
                                      <a:schemeClr val="tx1"/>
                                    </a:solidFill>
                                    <a:latin typeface="Cambria Math" panose="02040503050406030204" pitchFamily="18" charset="0"/>
                                  </a:rPr>
                                  <m:t>1</m:t>
                                </m:r>
                              </m:sub>
                            </m:sSub>
                          </m:den>
                        </m:f>
                        <m:r>
                          <a:rPr lang="en-US" altLang="zh-TW" sz="1600" i="1">
                            <a:solidFill>
                              <a:schemeClr val="tx1"/>
                            </a:solidFill>
                            <a:latin typeface="Cambria Math" panose="02040503050406030204" pitchFamily="18" charset="0"/>
                          </a:rPr>
                          <m:t>&lt;1</m:t>
                        </m:r>
                      </m:e>
                    </m:d>
                  </m:oMath>
                </a14:m>
                <a:endParaRPr lang="en-US" altLang="zh-TW" sz="1600" dirty="0" smtClean="0">
                  <a:latin typeface="Times New Roman" panose="02020603050405020304" pitchFamily="18" charset="0"/>
                  <a:cs typeface="Times New Roman" panose="02020603050405020304" pitchFamily="18" charset="0"/>
                </a:endParaRPr>
              </a:p>
              <a:p>
                <a:r>
                  <a:rPr lang="en-US" altLang="zh-TW" sz="1600" dirty="0">
                    <a:latin typeface="Times New Roman" panose="02020603050405020304" pitchFamily="18" charset="0"/>
                    <a:cs typeface="Times New Roman" panose="02020603050405020304" pitchFamily="18" charset="0"/>
                  </a:rPr>
                  <a:t> </a:t>
                </a:r>
                <a:r>
                  <a:rPr lang="en-US" altLang="zh-TW" sz="1600"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N</m:t>
                            </m:r>
                          </m:e>
                          <m:sub>
                            <m:r>
                              <a:rPr lang="en-US" altLang="zh-TW" sz="1600" i="1">
                                <a:solidFill>
                                  <a:schemeClr val="tx1"/>
                                </a:solidFill>
                                <a:latin typeface="Cambria Math" panose="02040503050406030204" pitchFamily="18" charset="0"/>
                              </a:rPr>
                              <m:t>0</m:t>
                            </m:r>
                          </m:sub>
                        </m:sSub>
                        <m:r>
                          <a:rPr lang="en-US" altLang="zh-TW" sz="1600" i="1">
                            <a:solidFill>
                              <a:schemeClr val="tx1"/>
                            </a:solidFill>
                            <a:latin typeface="Cambria Math" panose="02040503050406030204" pitchFamily="18" charset="0"/>
                          </a:rPr>
                          <m:t>=</m:t>
                        </m:r>
                        <m:r>
                          <a:rPr lang="en-US" altLang="zh-TW" sz="1600">
                            <a:solidFill>
                              <a:schemeClr val="tx1"/>
                            </a:solidFill>
                            <a:latin typeface="Cambria Math" panose="02040503050406030204" pitchFamily="18" charset="0"/>
                          </a:rPr>
                          <m:t>=</m:t>
                        </m:r>
                        <m:r>
                          <a:rPr lang="en-US" altLang="zh-TW" sz="1600" i="1">
                            <a:solidFill>
                              <a:schemeClr val="tx1"/>
                            </a:solidFill>
                            <a:latin typeface="Cambria Math" panose="02040503050406030204" pitchFamily="18" charset="0"/>
                          </a:rPr>
                          <m:t>0</m:t>
                        </m:r>
                      </m:e>
                    </m:d>
                    <m:r>
                      <a:rPr lang="en-US" altLang="zh-TW" sz="1600" i="1">
                        <a:solidFill>
                          <a:schemeClr val="tx1"/>
                        </a:solidFill>
                        <a:latin typeface="Cambria Math" panose="02040503050406030204" pitchFamily="18" charset="0"/>
                      </a:rPr>
                      <m:t> </m:t>
                    </m:r>
                  </m:oMath>
                </a14:m>
                <a:r>
                  <a:rPr lang="en-US" altLang="zh-TW" sz="1600" i="1" dirty="0">
                    <a:latin typeface="Times New Roman" panose="02020603050405020304" pitchFamily="18" charset="0"/>
                    <a:cs typeface="Times New Roman" panose="02020603050405020304" pitchFamily="18" charset="0"/>
                  </a:rPr>
                  <a:t>||</a:t>
                </a:r>
                <a:r>
                  <a:rPr lang="zh-TW" altLang="zh-TW" sz="1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zh-TW" altLang="zh-TW" sz="1600" i="1">
                            <a:solidFill>
                              <a:schemeClr val="tx1"/>
                            </a:solidFill>
                            <a:latin typeface="Cambria Math" panose="02040503050406030204" pitchFamily="18" charset="0"/>
                          </a:rPr>
                        </m:ctrlPr>
                      </m:dPr>
                      <m:e>
                        <m:sSub>
                          <m:sSubPr>
                            <m:ctrlPr>
                              <a:rPr lang="zh-TW" altLang="zh-TW" sz="1600" i="1">
                                <a:solidFill>
                                  <a:schemeClr val="tx1"/>
                                </a:solidFill>
                                <a:latin typeface="Cambria Math" panose="02040503050406030204" pitchFamily="18" charset="0"/>
                              </a:rPr>
                            </m:ctrlPr>
                          </m:sSubPr>
                          <m:e>
                            <m:r>
                              <m:rPr>
                                <m:sty m:val="p"/>
                              </m:rPr>
                              <a:rPr lang="en-US" altLang="zh-TW" sz="1600">
                                <a:solidFill>
                                  <a:schemeClr val="tx1"/>
                                </a:solidFill>
                                <a:latin typeface="Cambria Math" panose="02040503050406030204" pitchFamily="18" charset="0"/>
                              </a:rPr>
                              <m:t>N</m:t>
                            </m:r>
                          </m:e>
                          <m:sub>
                            <m:r>
                              <a:rPr lang="en-US" altLang="zh-TW" sz="1600" b="0" i="1" smtClean="0">
                                <a:solidFill>
                                  <a:schemeClr val="tx1"/>
                                </a:solidFill>
                                <a:latin typeface="Cambria Math" panose="02040503050406030204" pitchFamily="18" charset="0"/>
                              </a:rPr>
                              <m:t>1</m:t>
                            </m:r>
                          </m:sub>
                        </m:sSub>
                        <m:r>
                          <a:rPr lang="en-US" altLang="zh-TW" sz="1600" i="1">
                            <a:solidFill>
                              <a:schemeClr val="tx1"/>
                            </a:solidFill>
                            <a:latin typeface="Cambria Math" panose="02040503050406030204" pitchFamily="18" charset="0"/>
                          </a:rPr>
                          <m:t>=</m:t>
                        </m:r>
                        <m:r>
                          <a:rPr lang="en-US" altLang="zh-TW" sz="1600">
                            <a:solidFill>
                              <a:schemeClr val="tx1"/>
                            </a:solidFill>
                            <a:latin typeface="Cambria Math" panose="02040503050406030204" pitchFamily="18" charset="0"/>
                          </a:rPr>
                          <m:t>=</m:t>
                        </m:r>
                        <m:r>
                          <a:rPr lang="en-US" altLang="zh-TW" sz="1600" i="1">
                            <a:solidFill>
                              <a:schemeClr val="tx1"/>
                            </a:solidFill>
                            <a:latin typeface="Cambria Math" panose="02040503050406030204" pitchFamily="18" charset="0"/>
                          </a:rPr>
                          <m:t>0</m:t>
                        </m:r>
                      </m:e>
                    </m:d>
                  </m:oMath>
                </a14:m>
                <a:r>
                  <a:rPr lang="en-US" altLang="zh-TW" sz="1600" dirty="0" smtClean="0">
                    <a:latin typeface="Times New Roman" panose="02020603050405020304" pitchFamily="18" charset="0"/>
                    <a:cs typeface="Times New Roman" panose="02020603050405020304" pitchFamily="18" charset="0"/>
                  </a:rPr>
                  <a:t> )</a:t>
                </a:r>
                <a:endParaRPr lang="zh-TW" altLang="zh-TW" sz="1600" dirty="0">
                  <a:latin typeface="Times New Roman" panose="02020603050405020304" pitchFamily="18" charset="0"/>
                  <a:cs typeface="Times New Roman" panose="02020603050405020304" pitchFamily="18" charset="0"/>
                </a:endParaRPr>
              </a:p>
              <a:p>
                <a:pPr lvl="0"/>
                <a:r>
                  <a:rPr lang="en-US" altLang="zh-TW" sz="1600" b="1" dirty="0" smtClean="0">
                    <a:latin typeface="Times New Roman" panose="02020603050405020304" pitchFamily="18" charset="0"/>
                    <a:cs typeface="Times New Roman" panose="02020603050405020304" pitchFamily="18" charset="0"/>
                  </a:rPr>
                  <a:t>8. 	</a:t>
                </a:r>
                <a:r>
                  <a:rPr lang="en-US" altLang="zh-TW" sz="1600" dirty="0" err="1" smtClean="0">
                    <a:latin typeface="Times New Roman" panose="02020603050405020304" pitchFamily="18" charset="0"/>
                    <a:cs typeface="Times New Roman" panose="02020603050405020304" pitchFamily="18" charset="0"/>
                  </a:rPr>
                  <a:t>PlacePowerSwitch</a:t>
                </a:r>
                <a:r>
                  <a:rPr lang="en-US" altLang="zh-TW" sz="1600" i="1" dirty="0" smtClean="0">
                    <a:latin typeface="Times New Roman" panose="02020603050405020304" pitchFamily="18" charset="0"/>
                    <a:cs typeface="Times New Roman" panose="02020603050405020304" pitchFamily="18" charset="0"/>
                  </a:rPr>
                  <a:t> </a:t>
                </a:r>
                <a:r>
                  <a:rPr lang="en-US" altLang="zh-TW" sz="1600"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B, R</a:t>
                </a:r>
                <a:r>
                  <a:rPr lang="en-US" altLang="zh-TW" sz="1600" i="1" baseline="-25000" dirty="0" smtClean="0">
                    <a:latin typeface="Times New Roman" panose="02020603050405020304" pitchFamily="18" charset="0"/>
                    <a:cs typeface="Times New Roman" panose="02020603050405020304" pitchFamily="18" charset="0"/>
                  </a:rPr>
                  <a:t>B</a:t>
                </a:r>
                <a:r>
                  <a:rPr lang="en-US" altLang="zh-TW" sz="1600" dirty="0" smtClean="0">
                    <a:latin typeface="Times New Roman" panose="02020603050405020304" pitchFamily="18" charset="0"/>
                    <a:cs typeface="Times New Roman" panose="02020603050405020304" pitchFamily="18" charset="0"/>
                  </a:rPr>
                  <a:t> ,L)</a:t>
                </a:r>
                <a:endParaRPr lang="zh-TW" altLang="zh-TW" sz="1600" dirty="0" smtClean="0">
                  <a:latin typeface="Times New Roman" panose="02020603050405020304" pitchFamily="18" charset="0"/>
                  <a:cs typeface="Times New Roman" panose="02020603050405020304" pitchFamily="18" charset="0"/>
                </a:endParaRPr>
              </a:p>
              <a:p>
                <a:r>
                  <a:rPr lang="en-US" altLang="zh-TW" sz="1600" b="1" dirty="0" smtClean="0">
                    <a:latin typeface="Times New Roman" panose="02020603050405020304" pitchFamily="18" charset="0"/>
                    <a:cs typeface="Times New Roman" panose="02020603050405020304" pitchFamily="18" charset="0"/>
                  </a:rPr>
                  <a:t>9.</a:t>
                </a:r>
                <a:r>
                  <a:rPr lang="en-US" altLang="zh-TW" sz="1600" dirty="0">
                    <a:latin typeface="Times New Roman" panose="02020603050405020304" pitchFamily="18" charset="0"/>
                    <a:cs typeface="Times New Roman" panose="02020603050405020304" pitchFamily="18" charset="0"/>
                  </a:rPr>
                  <a:t> </a:t>
                </a:r>
                <a:r>
                  <a:rPr lang="en-US" altLang="zh-TW" sz="1600" dirty="0" smtClean="0">
                    <a:latin typeface="Times New Roman" panose="02020603050405020304" pitchFamily="18" charset="0"/>
                    <a:cs typeface="Times New Roman" panose="02020603050405020304" pitchFamily="18" charset="0"/>
                  </a:rPr>
                  <a:t>    </a:t>
                </a:r>
                <a:r>
                  <a:rPr lang="en-US" altLang="zh-TW" sz="1600" b="1" dirty="0" smtClean="0">
                    <a:latin typeface="Times New Roman" panose="02020603050405020304" pitchFamily="18" charset="0"/>
                    <a:cs typeface="Times New Roman" panose="02020603050405020304" pitchFamily="18" charset="0"/>
                  </a:rPr>
                  <a:t>Else</a:t>
                </a:r>
                <a:endParaRPr lang="zh-TW" altLang="zh-TW" sz="1600" dirty="0">
                  <a:latin typeface="Times New Roman" panose="02020603050405020304" pitchFamily="18" charset="0"/>
                  <a:cs typeface="Times New Roman" panose="02020603050405020304" pitchFamily="18" charset="0"/>
                </a:endParaRPr>
              </a:p>
              <a:p>
                <a:r>
                  <a:rPr lang="en-US" altLang="zh-TW" sz="1600" b="1" dirty="0">
                    <a:latin typeface="Times New Roman" panose="02020603050405020304" pitchFamily="18" charset="0"/>
                    <a:cs typeface="Times New Roman" panose="02020603050405020304" pitchFamily="18" charset="0"/>
                  </a:rPr>
                  <a:t>10.</a:t>
                </a:r>
                <a:r>
                  <a:rPr lang="en-US" altLang="zh-TW" sz="1600" dirty="0">
                    <a:latin typeface="Times New Roman" panose="02020603050405020304" pitchFamily="18" charset="0"/>
                    <a:cs typeface="Times New Roman" panose="02020603050405020304" pitchFamily="18" charset="0"/>
                  </a:rPr>
                  <a:t>	</a:t>
                </a:r>
                <a:r>
                  <a:rPr lang="en-US" altLang="zh-TW" sz="1600" i="1" dirty="0" err="1" smtClean="0">
                    <a:latin typeface="Times New Roman" panose="02020603050405020304" pitchFamily="18" charset="0"/>
                    <a:cs typeface="Times New Roman" panose="02020603050405020304" pitchFamily="18" charset="0"/>
                  </a:rPr>
                  <a:t>Q</a:t>
                </a:r>
                <a:r>
                  <a:rPr lang="en-US" altLang="zh-TW" sz="1600" dirty="0" err="1" smtClean="0">
                    <a:latin typeface="Times New Roman" panose="02020603050405020304" pitchFamily="18" charset="0"/>
                    <a:cs typeface="Times New Roman" panose="02020603050405020304" pitchFamily="18" charset="0"/>
                  </a:rPr>
                  <a:t>.</a:t>
                </a:r>
                <a:r>
                  <a:rPr lang="en-US" altLang="zh-TW" sz="1600" b="1" dirty="0" err="1" smtClean="0">
                    <a:latin typeface="Times New Roman" panose="02020603050405020304" pitchFamily="18" charset="0"/>
                    <a:cs typeface="Times New Roman" panose="02020603050405020304" pitchFamily="18" charset="0"/>
                  </a:rPr>
                  <a:t>equeue</a:t>
                </a:r>
                <a:r>
                  <a:rPr lang="en-US" altLang="zh-TW" sz="1600"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B</a:t>
                </a:r>
                <a:r>
                  <a:rPr lang="en-US" altLang="zh-TW" sz="1600" i="1" baseline="-25000" dirty="0" smtClean="0">
                    <a:latin typeface="Times New Roman" panose="02020603050405020304" pitchFamily="18" charset="0"/>
                    <a:cs typeface="Times New Roman" panose="02020603050405020304" pitchFamily="18" charset="0"/>
                  </a:rPr>
                  <a:t>0</a:t>
                </a:r>
                <a:r>
                  <a:rPr lang="en-US" altLang="zh-TW" sz="1600" dirty="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a:p>
                <a:r>
                  <a:rPr lang="en-US" altLang="zh-TW" sz="1600" b="1" dirty="0">
                    <a:latin typeface="Times New Roman" panose="02020603050405020304" pitchFamily="18" charset="0"/>
                    <a:cs typeface="Times New Roman" panose="02020603050405020304" pitchFamily="18" charset="0"/>
                  </a:rPr>
                  <a:t>11. 	</a:t>
                </a:r>
                <a:r>
                  <a:rPr lang="en-US" altLang="zh-TW" sz="1600" i="1" dirty="0" err="1" smtClean="0">
                    <a:latin typeface="Times New Roman" panose="02020603050405020304" pitchFamily="18" charset="0"/>
                    <a:cs typeface="Times New Roman" panose="02020603050405020304" pitchFamily="18" charset="0"/>
                  </a:rPr>
                  <a:t>Q</a:t>
                </a:r>
                <a:r>
                  <a:rPr lang="en-US" altLang="zh-TW" sz="1600" dirty="0" err="1" smtClean="0">
                    <a:latin typeface="Times New Roman" panose="02020603050405020304" pitchFamily="18" charset="0"/>
                    <a:cs typeface="Times New Roman" panose="02020603050405020304" pitchFamily="18" charset="0"/>
                  </a:rPr>
                  <a:t>.</a:t>
                </a:r>
                <a:r>
                  <a:rPr lang="en-US" altLang="zh-TW" sz="1600" b="1" dirty="0" err="1" smtClean="0">
                    <a:latin typeface="Times New Roman" panose="02020603050405020304" pitchFamily="18" charset="0"/>
                    <a:cs typeface="Times New Roman" panose="02020603050405020304" pitchFamily="18" charset="0"/>
                  </a:rPr>
                  <a:t>enqeue</a:t>
                </a:r>
                <a:r>
                  <a:rPr lang="en-US" altLang="zh-TW" sz="1600" dirty="0" smtClean="0">
                    <a:latin typeface="Times New Roman" panose="02020603050405020304" pitchFamily="18" charset="0"/>
                    <a:cs typeface="Times New Roman" panose="02020603050405020304" pitchFamily="18" charset="0"/>
                  </a:rPr>
                  <a:t>(</a:t>
                </a:r>
                <a:r>
                  <a:rPr lang="en-US" altLang="zh-TW" sz="1600" i="1" dirty="0" smtClean="0">
                    <a:latin typeface="Times New Roman" panose="02020603050405020304" pitchFamily="18" charset="0"/>
                    <a:cs typeface="Times New Roman" panose="02020603050405020304" pitchFamily="18" charset="0"/>
                  </a:rPr>
                  <a:t>B</a:t>
                </a:r>
                <a:r>
                  <a:rPr lang="en-US" altLang="zh-TW" sz="1600" i="1" baseline="-25000" dirty="0" smtClean="0">
                    <a:latin typeface="Times New Roman" panose="02020603050405020304" pitchFamily="18" charset="0"/>
                    <a:cs typeface="Times New Roman" panose="02020603050405020304" pitchFamily="18" charset="0"/>
                  </a:rPr>
                  <a:t>1</a:t>
                </a:r>
                <a:r>
                  <a:rPr lang="en-US" altLang="zh-TW" sz="1600" dirty="0">
                    <a:latin typeface="Times New Roman" panose="02020603050405020304" pitchFamily="18" charset="0"/>
                    <a:cs typeface="Times New Roman" panose="02020603050405020304" pitchFamily="18" charset="0"/>
                  </a:rPr>
                  <a:t>)</a:t>
                </a:r>
                <a:endParaRPr lang="zh-TW" altLang="zh-TW" sz="1600" dirty="0">
                  <a:latin typeface="Times New Roman" panose="02020603050405020304" pitchFamily="18" charset="0"/>
                  <a:cs typeface="Times New Roman" panose="02020603050405020304" pitchFamily="18" charset="0"/>
                </a:endParaRPr>
              </a:p>
              <a:p>
                <a:r>
                  <a:rPr lang="en-US" altLang="zh-TW" sz="1600" b="1" dirty="0" smtClean="0">
                    <a:latin typeface="Times New Roman" panose="02020603050405020304" pitchFamily="18" charset="0"/>
                    <a:cs typeface="Times New Roman" panose="02020603050405020304" pitchFamily="18" charset="0"/>
                  </a:rPr>
                  <a:t>12.End </a:t>
                </a:r>
                <a:r>
                  <a:rPr lang="en-US" altLang="zh-TW" sz="1600" b="1" dirty="0">
                    <a:latin typeface="Times New Roman" panose="02020603050405020304" pitchFamily="18" charset="0"/>
                    <a:cs typeface="Times New Roman" panose="02020603050405020304" pitchFamily="18" charset="0"/>
                  </a:rPr>
                  <a:t>while</a:t>
                </a:r>
                <a:endParaRPr lang="zh-TW" altLang="zh-TW" sz="1600" dirty="0">
                  <a:latin typeface="Times New Roman" panose="02020603050405020304" pitchFamily="18" charset="0"/>
                  <a:cs typeface="Times New Roman" panose="02020603050405020304" pitchFamily="18" charset="0"/>
                </a:endParaRPr>
              </a:p>
            </p:txBody>
          </p:sp>
        </mc:Choice>
        <mc:Fallback xmlns="">
          <p:sp>
            <p:nvSpPr>
              <p:cNvPr id="161" name="矩形 160"/>
              <p:cNvSpPr>
                <a:spLocks noRot="1" noChangeAspect="1" noMove="1" noResize="1" noEditPoints="1" noAdjustHandles="1" noChangeArrowheads="1" noChangeShapeType="1" noTextEdit="1"/>
              </p:cNvSpPr>
              <p:nvPr/>
            </p:nvSpPr>
            <p:spPr>
              <a:xfrm>
                <a:off x="179512" y="1587804"/>
                <a:ext cx="4528220" cy="4577500"/>
              </a:xfrm>
              <a:prstGeom prst="rect">
                <a:avLst/>
              </a:prstGeom>
              <a:blipFill rotWithShape="0">
                <a:blip r:embed="rId2"/>
                <a:stretch>
                  <a:fillRect l="-402" r="-1874" b="-1060"/>
                </a:stretch>
              </a:blipFill>
            </p:spPr>
            <p:txBody>
              <a:bodyPr/>
              <a:lstStyle/>
              <a:p>
                <a:r>
                  <a:rPr lang="zh-TW" altLang="en-US">
                    <a:noFill/>
                  </a:rPr>
                  <a:t> </a:t>
                </a:r>
              </a:p>
            </p:txBody>
          </p:sp>
        </mc:Fallback>
      </mc:AlternateContent>
      <p:sp>
        <p:nvSpPr>
          <p:cNvPr id="3" name="標題 2"/>
          <p:cNvSpPr>
            <a:spLocks noGrp="1"/>
          </p:cNvSpPr>
          <p:nvPr>
            <p:ph type="title"/>
          </p:nvPr>
        </p:nvSpPr>
        <p:spPr/>
        <p:txBody>
          <a:bodyPr/>
          <a:lstStyle/>
          <a:p>
            <a:r>
              <a:rPr lang="en-US" altLang="zh-TW" dirty="0" smtClean="0">
                <a:latin typeface="Lucida Calligraphy" panose="03010101010101010101" pitchFamily="66" charset="0"/>
              </a:rPr>
              <a:t>Partition Based </a:t>
            </a:r>
            <a:r>
              <a:rPr lang="en-US" altLang="zh-TW" dirty="0">
                <a:latin typeface="Lucida Calligraphy" panose="03010101010101010101" pitchFamily="66" charset="0"/>
              </a:rPr>
              <a:t>Algorithm</a:t>
            </a:r>
            <a:endParaRPr lang="zh-TW" altLang="en-US" dirty="0"/>
          </a:p>
        </p:txBody>
      </p:sp>
      <p:grpSp>
        <p:nvGrpSpPr>
          <p:cNvPr id="5" name="群組 4"/>
          <p:cNvGrpSpPr/>
          <p:nvPr/>
        </p:nvGrpSpPr>
        <p:grpSpPr>
          <a:xfrm>
            <a:off x="4716016" y="5373216"/>
            <a:ext cx="893320" cy="504056"/>
            <a:chOff x="4237631" y="2374611"/>
            <a:chExt cx="2692547" cy="1844277"/>
          </a:xfrm>
        </p:grpSpPr>
        <p:sp>
          <p:nvSpPr>
            <p:cNvPr id="6" name="平行四邊形 5"/>
            <p:cNvSpPr/>
            <p:nvPr/>
          </p:nvSpPr>
          <p:spPr>
            <a:xfrm>
              <a:off x="4237631" y="2909494"/>
              <a:ext cx="2692547" cy="1309394"/>
            </a:xfrm>
            <a:prstGeom prst="parallelogram">
              <a:avLst>
                <a:gd name="adj" fmla="val 92313"/>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nvGrpSpPr>
            <p:cNvPr id="7" name="群組 6"/>
            <p:cNvGrpSpPr/>
            <p:nvPr/>
          </p:nvGrpSpPr>
          <p:grpSpPr>
            <a:xfrm>
              <a:off x="5104624" y="2374611"/>
              <a:ext cx="1034886" cy="914264"/>
              <a:chOff x="4592365" y="4678836"/>
              <a:chExt cx="1034886" cy="914264"/>
            </a:xfrm>
          </p:grpSpPr>
          <p:grpSp>
            <p:nvGrpSpPr>
              <p:cNvPr id="8" name="群組 7"/>
              <p:cNvGrpSpPr/>
              <p:nvPr/>
            </p:nvGrpSpPr>
            <p:grpSpPr>
              <a:xfrm rot="19049342">
                <a:off x="4947376" y="4678836"/>
                <a:ext cx="679875" cy="914264"/>
                <a:chOff x="2158590" y="3615654"/>
                <a:chExt cx="448142" cy="603206"/>
              </a:xfrm>
            </p:grpSpPr>
            <p:grpSp>
              <p:nvGrpSpPr>
                <p:cNvPr id="10" name="群組 9"/>
                <p:cNvGrpSpPr/>
                <p:nvPr/>
              </p:nvGrpSpPr>
              <p:grpSpPr>
                <a:xfrm rot="18900000">
                  <a:off x="2217571" y="3848794"/>
                  <a:ext cx="190362" cy="140609"/>
                  <a:chOff x="5892234" y="2131540"/>
                  <a:chExt cx="378945" cy="145663"/>
                </a:xfrm>
              </p:grpSpPr>
              <p:grpSp>
                <p:nvGrpSpPr>
                  <p:cNvPr id="13" name="群組 12"/>
                  <p:cNvGrpSpPr/>
                  <p:nvPr/>
                </p:nvGrpSpPr>
                <p:grpSpPr>
                  <a:xfrm>
                    <a:off x="5892234" y="2132856"/>
                    <a:ext cx="119926" cy="144017"/>
                    <a:chOff x="5892234" y="2132856"/>
                    <a:chExt cx="239852" cy="286716"/>
                  </a:xfrm>
                </p:grpSpPr>
                <p:cxnSp>
                  <p:nvCxnSpPr>
                    <p:cNvPr id="21" name="直線接點 20"/>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群組 13"/>
                  <p:cNvGrpSpPr/>
                  <p:nvPr/>
                </p:nvGrpSpPr>
                <p:grpSpPr>
                  <a:xfrm>
                    <a:off x="6200953" y="2131540"/>
                    <a:ext cx="70226" cy="144015"/>
                    <a:chOff x="5940152" y="2132858"/>
                    <a:chExt cx="140452" cy="286712"/>
                  </a:xfrm>
                </p:grpSpPr>
                <p:cxnSp>
                  <p:nvCxnSpPr>
                    <p:cNvPr id="19" name="直線接點 18"/>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直線接點 14"/>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 name="直線接點 10"/>
                <p:cNvCxnSpPr/>
                <p:nvPr/>
              </p:nvCxnSpPr>
              <p:spPr>
                <a:xfrm flipH="1">
                  <a:off x="2380374" y="3615654"/>
                  <a:ext cx="226358" cy="238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2550658" flipH="1">
                  <a:off x="2158590" y="3954638"/>
                  <a:ext cx="5111" cy="264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 name="文字方塊 8"/>
                  <p:cNvSpPr txBox="1"/>
                  <p:nvPr/>
                </p:nvSpPr>
                <p:spPr>
                  <a:xfrm>
                    <a:off x="4592365" y="4990456"/>
                    <a:ext cx="6397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𝑅</m:t>
                              </m:r>
                            </m:e>
                            <m:sub>
                              <m:r>
                                <a:rPr lang="en-US" altLang="zh-TW" i="1" dirty="0" smtClean="0">
                                  <a:latin typeface="Cambria Math" panose="02040503050406030204" pitchFamily="18" charset="0"/>
                                </a:rPr>
                                <m:t>0</m:t>
                              </m:r>
                            </m:sub>
                          </m:sSub>
                        </m:oMath>
                      </m:oMathPara>
                    </a14:m>
                    <a:endParaRPr lang="zh-TW" altLang="en-US"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4592365" y="4990456"/>
                    <a:ext cx="639789" cy="369332"/>
                  </a:xfrm>
                  <a:prstGeom prst="rect">
                    <a:avLst/>
                  </a:prstGeom>
                  <a:blipFill rotWithShape="0">
                    <a:blip r:embed="rId4"/>
                    <a:stretch>
                      <a:fillRect r="-80000" b="-252941"/>
                    </a:stretch>
                  </a:blipFill>
                </p:spPr>
                <p:txBody>
                  <a:bodyPr/>
                  <a:lstStyle/>
                  <a:p>
                    <a:r>
                      <a:rPr lang="zh-TW" altLang="en-US">
                        <a:noFill/>
                      </a:rPr>
                      <a:t> </a:t>
                    </a:r>
                  </a:p>
                </p:txBody>
              </p:sp>
            </mc:Fallback>
          </mc:AlternateContent>
        </p:grpSp>
      </p:grpSp>
      <p:grpSp>
        <p:nvGrpSpPr>
          <p:cNvPr id="24" name="群組 23"/>
          <p:cNvGrpSpPr/>
          <p:nvPr/>
        </p:nvGrpSpPr>
        <p:grpSpPr>
          <a:xfrm>
            <a:off x="5290811" y="5445973"/>
            <a:ext cx="649341" cy="421837"/>
            <a:chOff x="7284029" y="2641523"/>
            <a:chExt cx="1957171" cy="1543448"/>
          </a:xfrm>
        </p:grpSpPr>
        <p:sp>
          <p:nvSpPr>
            <p:cNvPr id="25" name="平行四邊形 24"/>
            <p:cNvSpPr/>
            <p:nvPr/>
          </p:nvSpPr>
          <p:spPr>
            <a:xfrm>
              <a:off x="7284029" y="2862909"/>
              <a:ext cx="1957171" cy="1322062"/>
            </a:xfrm>
            <a:prstGeom prst="parallelogram">
              <a:avLst>
                <a:gd name="adj" fmla="val 94491"/>
              </a:avLst>
            </a:prstGeom>
            <a:solidFill>
              <a:schemeClr val="tx2">
                <a:lumMod val="40000"/>
                <a:lumOff val="60000"/>
              </a:scheme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nvGrpSpPr>
            <p:cNvPr id="26" name="群組 25"/>
            <p:cNvGrpSpPr/>
            <p:nvPr/>
          </p:nvGrpSpPr>
          <p:grpSpPr>
            <a:xfrm>
              <a:off x="8100392" y="2641523"/>
              <a:ext cx="878748" cy="677352"/>
              <a:chOff x="6344026" y="4861606"/>
              <a:chExt cx="878748" cy="677352"/>
            </a:xfrm>
          </p:grpSpPr>
          <p:grpSp>
            <p:nvGrpSpPr>
              <p:cNvPr id="27" name="群組 26"/>
              <p:cNvGrpSpPr/>
              <p:nvPr/>
            </p:nvGrpSpPr>
            <p:grpSpPr>
              <a:xfrm rot="19049342">
                <a:off x="6344026" y="4861606"/>
                <a:ext cx="501651" cy="677352"/>
                <a:chOff x="2158590" y="3615654"/>
                <a:chExt cx="448142" cy="603206"/>
              </a:xfrm>
            </p:grpSpPr>
            <p:grpSp>
              <p:nvGrpSpPr>
                <p:cNvPr id="29" name="群組 28"/>
                <p:cNvGrpSpPr/>
                <p:nvPr/>
              </p:nvGrpSpPr>
              <p:grpSpPr>
                <a:xfrm rot="18900000">
                  <a:off x="2217571" y="3848794"/>
                  <a:ext cx="190362" cy="140609"/>
                  <a:chOff x="5892234" y="2131540"/>
                  <a:chExt cx="378945" cy="145663"/>
                </a:xfrm>
              </p:grpSpPr>
              <p:grpSp>
                <p:nvGrpSpPr>
                  <p:cNvPr id="32" name="群組 31"/>
                  <p:cNvGrpSpPr/>
                  <p:nvPr/>
                </p:nvGrpSpPr>
                <p:grpSpPr>
                  <a:xfrm>
                    <a:off x="5892234" y="2132856"/>
                    <a:ext cx="119926" cy="144017"/>
                    <a:chOff x="5892234" y="2132856"/>
                    <a:chExt cx="239852" cy="286716"/>
                  </a:xfrm>
                </p:grpSpPr>
                <p:cxnSp>
                  <p:nvCxnSpPr>
                    <p:cNvPr id="40" name="直線接點 39"/>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群組 32"/>
                  <p:cNvGrpSpPr/>
                  <p:nvPr/>
                </p:nvGrpSpPr>
                <p:grpSpPr>
                  <a:xfrm>
                    <a:off x="6200953" y="2131540"/>
                    <a:ext cx="70226" cy="144015"/>
                    <a:chOff x="5940152" y="2132858"/>
                    <a:chExt cx="140452" cy="286712"/>
                  </a:xfrm>
                </p:grpSpPr>
                <p:cxnSp>
                  <p:nvCxnSpPr>
                    <p:cNvPr id="38" name="直線接點 37"/>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4" name="直線接點 33"/>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直線接點 29"/>
                <p:cNvCxnSpPr/>
                <p:nvPr/>
              </p:nvCxnSpPr>
              <p:spPr>
                <a:xfrm flipH="1">
                  <a:off x="2380374" y="3615654"/>
                  <a:ext cx="226358" cy="238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rot="2550658" flipH="1">
                  <a:off x="2158590" y="3954638"/>
                  <a:ext cx="5111" cy="264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文字方塊 27"/>
                  <p:cNvSpPr txBox="1"/>
                  <p:nvPr/>
                </p:nvSpPr>
                <p:spPr>
                  <a:xfrm>
                    <a:off x="6358678" y="5051826"/>
                    <a:ext cx="8640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𝑅</m:t>
                              </m:r>
                            </m:e>
                            <m:sub>
                              <m:r>
                                <a:rPr lang="en-US" altLang="zh-TW" i="1" dirty="0" smtClean="0">
                                  <a:latin typeface="Cambria Math" panose="02040503050406030204" pitchFamily="18" charset="0"/>
                                </a:rPr>
                                <m:t>1</m:t>
                              </m:r>
                            </m:sub>
                          </m:sSub>
                        </m:oMath>
                      </m:oMathPara>
                    </a14:m>
                    <a:endParaRPr lang="zh-TW" altLang="en-US" dirty="0"/>
                  </a:p>
                </p:txBody>
              </p:sp>
            </mc:Choice>
            <mc:Fallback xmlns="">
              <p:sp>
                <p:nvSpPr>
                  <p:cNvPr id="28" name="文字方塊 27"/>
                  <p:cNvSpPr txBox="1">
                    <a:spLocks noRot="1" noChangeAspect="1" noMove="1" noResize="1" noEditPoints="1" noAdjustHandles="1" noChangeArrowheads="1" noChangeShapeType="1" noTextEdit="1"/>
                  </p:cNvSpPr>
                  <p:nvPr/>
                </p:nvSpPr>
                <p:spPr>
                  <a:xfrm>
                    <a:off x="6358678" y="5051826"/>
                    <a:ext cx="864096" cy="369332"/>
                  </a:xfrm>
                  <a:prstGeom prst="rect">
                    <a:avLst/>
                  </a:prstGeom>
                  <a:blipFill rotWithShape="0">
                    <a:blip r:embed="rId5"/>
                    <a:stretch>
                      <a:fillRect r="-34043" b="-275000"/>
                    </a:stretch>
                  </a:blipFill>
                </p:spPr>
                <p:txBody>
                  <a:bodyPr/>
                  <a:lstStyle/>
                  <a:p>
                    <a:r>
                      <a:rPr lang="zh-TW" altLang="en-US">
                        <a:noFill/>
                      </a:rPr>
                      <a:t> </a:t>
                    </a:r>
                  </a:p>
                </p:txBody>
              </p:sp>
            </mc:Fallback>
          </mc:AlternateContent>
        </p:grpSp>
      </p:grpSp>
      <p:sp>
        <p:nvSpPr>
          <p:cNvPr id="63" name="平行四邊形 62"/>
          <p:cNvSpPr/>
          <p:nvPr/>
        </p:nvSpPr>
        <p:spPr>
          <a:xfrm>
            <a:off x="5683459" y="3403501"/>
            <a:ext cx="2692547" cy="1309394"/>
          </a:xfrm>
          <a:prstGeom prst="parallelogram">
            <a:avLst>
              <a:gd name="adj" fmla="val 92313"/>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nvGrpSpPr>
          <p:cNvPr id="64" name="群組 63"/>
          <p:cNvGrpSpPr/>
          <p:nvPr/>
        </p:nvGrpSpPr>
        <p:grpSpPr>
          <a:xfrm>
            <a:off x="6383746" y="3002724"/>
            <a:ext cx="1034886" cy="914264"/>
            <a:chOff x="4592365" y="4678836"/>
            <a:chExt cx="1034886" cy="914264"/>
          </a:xfrm>
        </p:grpSpPr>
        <p:grpSp>
          <p:nvGrpSpPr>
            <p:cNvPr id="65" name="群組 64"/>
            <p:cNvGrpSpPr/>
            <p:nvPr/>
          </p:nvGrpSpPr>
          <p:grpSpPr>
            <a:xfrm rot="19049342">
              <a:off x="4947376" y="4678836"/>
              <a:ext cx="679875" cy="914264"/>
              <a:chOff x="2158590" y="3615654"/>
              <a:chExt cx="448142" cy="603206"/>
            </a:xfrm>
          </p:grpSpPr>
          <p:grpSp>
            <p:nvGrpSpPr>
              <p:cNvPr id="67" name="群組 66"/>
              <p:cNvGrpSpPr/>
              <p:nvPr/>
            </p:nvGrpSpPr>
            <p:grpSpPr>
              <a:xfrm rot="18900000">
                <a:off x="2217571" y="3848794"/>
                <a:ext cx="190362" cy="140609"/>
                <a:chOff x="5892234" y="2131540"/>
                <a:chExt cx="378945" cy="145663"/>
              </a:xfrm>
            </p:grpSpPr>
            <p:grpSp>
              <p:nvGrpSpPr>
                <p:cNvPr id="70" name="群組 69"/>
                <p:cNvGrpSpPr/>
                <p:nvPr/>
              </p:nvGrpSpPr>
              <p:grpSpPr>
                <a:xfrm>
                  <a:off x="5892234" y="2132856"/>
                  <a:ext cx="119926" cy="144017"/>
                  <a:chOff x="5892234" y="2132856"/>
                  <a:chExt cx="239852" cy="286716"/>
                </a:xfrm>
              </p:grpSpPr>
              <p:cxnSp>
                <p:nvCxnSpPr>
                  <p:cNvPr id="78" name="直線接點 77"/>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接點 78"/>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線接點 79"/>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1" name="群組 70"/>
                <p:cNvGrpSpPr/>
                <p:nvPr/>
              </p:nvGrpSpPr>
              <p:grpSpPr>
                <a:xfrm>
                  <a:off x="6200953" y="2131540"/>
                  <a:ext cx="70226" cy="144015"/>
                  <a:chOff x="5940152" y="2132858"/>
                  <a:chExt cx="140452" cy="286712"/>
                </a:xfrm>
              </p:grpSpPr>
              <p:cxnSp>
                <p:nvCxnSpPr>
                  <p:cNvPr id="76" name="直線接點 75"/>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直線接點 71"/>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8" name="直線接點 67"/>
              <p:cNvCxnSpPr/>
              <p:nvPr/>
            </p:nvCxnSpPr>
            <p:spPr>
              <a:xfrm flipH="1">
                <a:off x="2380374" y="3615654"/>
                <a:ext cx="226358" cy="238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p:nvPr/>
            </p:nvCxnSpPr>
            <p:spPr>
              <a:xfrm rot="2550658" flipH="1">
                <a:off x="2158590" y="3954638"/>
                <a:ext cx="5111" cy="264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6" name="文字方塊 65"/>
                <p:cNvSpPr txBox="1"/>
                <p:nvPr/>
              </p:nvSpPr>
              <p:spPr>
                <a:xfrm>
                  <a:off x="4592365" y="4990456"/>
                  <a:ext cx="6397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𝑅</m:t>
                            </m:r>
                          </m:e>
                          <m:sub>
                            <m:r>
                              <a:rPr lang="en-US" altLang="zh-TW" i="1" dirty="0" smtClean="0">
                                <a:latin typeface="Cambria Math" panose="02040503050406030204" pitchFamily="18" charset="0"/>
                              </a:rPr>
                              <m:t>0</m:t>
                            </m:r>
                          </m:sub>
                        </m:sSub>
                      </m:oMath>
                    </m:oMathPara>
                  </a14:m>
                  <a:endParaRPr lang="zh-TW" altLang="en-US" dirty="0"/>
                </a:p>
              </p:txBody>
            </p:sp>
          </mc:Choice>
          <mc:Fallback xmlns="">
            <p:sp>
              <p:nvSpPr>
                <p:cNvPr id="66" name="文字方塊 65"/>
                <p:cNvSpPr txBox="1">
                  <a:spLocks noRot="1" noChangeAspect="1" noMove="1" noResize="1" noEditPoints="1" noAdjustHandles="1" noChangeArrowheads="1" noChangeShapeType="1" noTextEdit="1"/>
                </p:cNvSpPr>
                <p:nvPr/>
              </p:nvSpPr>
              <p:spPr>
                <a:xfrm>
                  <a:off x="4592365" y="4990456"/>
                  <a:ext cx="639789" cy="369332"/>
                </a:xfrm>
                <a:prstGeom prst="rect">
                  <a:avLst/>
                </a:prstGeom>
                <a:blipFill rotWithShape="0">
                  <a:blip r:embed="rId6"/>
                  <a:stretch>
                    <a:fillRect/>
                  </a:stretch>
                </a:blipFill>
              </p:spPr>
              <p:txBody>
                <a:bodyPr/>
                <a:lstStyle/>
                <a:p>
                  <a:r>
                    <a:rPr lang="zh-TW" altLang="en-US">
                      <a:noFill/>
                    </a:rPr>
                    <a:t> </a:t>
                  </a:r>
                </a:p>
              </p:txBody>
            </p:sp>
          </mc:Fallback>
        </mc:AlternateContent>
      </p:grpSp>
      <p:sp>
        <p:nvSpPr>
          <p:cNvPr id="82" name="平行四邊形 81"/>
          <p:cNvSpPr/>
          <p:nvPr/>
        </p:nvSpPr>
        <p:spPr>
          <a:xfrm>
            <a:off x="5629832" y="3828939"/>
            <a:ext cx="2325891" cy="896205"/>
          </a:xfrm>
          <a:prstGeom prst="parallelogram">
            <a:avLst>
              <a:gd name="adj" fmla="val 92432"/>
            </a:avLst>
          </a:prstGeom>
          <a:solidFill>
            <a:srgbClr val="FF99CC"/>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cxnSp>
        <p:nvCxnSpPr>
          <p:cNvPr id="85" name="直線接點 84"/>
          <p:cNvCxnSpPr/>
          <p:nvPr/>
        </p:nvCxnSpPr>
        <p:spPr>
          <a:xfrm flipH="1" flipV="1">
            <a:off x="5970145" y="3803791"/>
            <a:ext cx="2537080" cy="257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文字方塊 91"/>
          <p:cNvSpPr txBox="1"/>
          <p:nvPr/>
        </p:nvSpPr>
        <p:spPr>
          <a:xfrm>
            <a:off x="5087602" y="3581286"/>
            <a:ext cx="1296144" cy="369332"/>
          </a:xfrm>
          <a:prstGeom prst="rect">
            <a:avLst/>
          </a:prstGeom>
          <a:noFill/>
        </p:spPr>
        <p:txBody>
          <a:bodyPr wrap="square" rtlCol="0">
            <a:spAutoFit/>
          </a:bodyPr>
          <a:lstStyle/>
          <a:p>
            <a:r>
              <a:rPr lang="en-US" altLang="zh-TW" dirty="0" smtClean="0"/>
              <a:t>Cut line</a:t>
            </a:r>
            <a:endParaRPr lang="zh-TW" altLang="en-US" dirty="0"/>
          </a:p>
        </p:txBody>
      </p:sp>
      <p:sp>
        <p:nvSpPr>
          <p:cNvPr id="127" name="平行四邊形 126"/>
          <p:cNvSpPr/>
          <p:nvPr/>
        </p:nvSpPr>
        <p:spPr>
          <a:xfrm>
            <a:off x="6423929" y="3351305"/>
            <a:ext cx="1971155" cy="457545"/>
          </a:xfrm>
          <a:prstGeom prst="parallelogram">
            <a:avLst>
              <a:gd name="adj" fmla="val 92313"/>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nvGrpSpPr>
          <p:cNvPr id="93" name="群組 92"/>
          <p:cNvGrpSpPr/>
          <p:nvPr/>
        </p:nvGrpSpPr>
        <p:grpSpPr>
          <a:xfrm>
            <a:off x="6152989" y="3205305"/>
            <a:ext cx="1034886" cy="914264"/>
            <a:chOff x="4592365" y="4678836"/>
            <a:chExt cx="1034886" cy="914264"/>
          </a:xfrm>
        </p:grpSpPr>
        <p:grpSp>
          <p:nvGrpSpPr>
            <p:cNvPr id="94" name="群組 93"/>
            <p:cNvGrpSpPr/>
            <p:nvPr/>
          </p:nvGrpSpPr>
          <p:grpSpPr>
            <a:xfrm rot="19049342">
              <a:off x="4947376" y="4678836"/>
              <a:ext cx="679875" cy="914264"/>
              <a:chOff x="2158590" y="3615654"/>
              <a:chExt cx="448142" cy="603206"/>
            </a:xfrm>
          </p:grpSpPr>
          <p:grpSp>
            <p:nvGrpSpPr>
              <p:cNvPr id="96" name="群組 95"/>
              <p:cNvGrpSpPr/>
              <p:nvPr/>
            </p:nvGrpSpPr>
            <p:grpSpPr>
              <a:xfrm rot="18900000">
                <a:off x="2217571" y="3848794"/>
                <a:ext cx="190362" cy="140609"/>
                <a:chOff x="5892234" y="2131540"/>
                <a:chExt cx="378945" cy="145663"/>
              </a:xfrm>
            </p:grpSpPr>
            <p:grpSp>
              <p:nvGrpSpPr>
                <p:cNvPr id="99" name="群組 98"/>
                <p:cNvGrpSpPr/>
                <p:nvPr/>
              </p:nvGrpSpPr>
              <p:grpSpPr>
                <a:xfrm>
                  <a:off x="5892234" y="2132856"/>
                  <a:ext cx="119926" cy="144017"/>
                  <a:chOff x="5892234" y="2132856"/>
                  <a:chExt cx="239852" cy="286716"/>
                </a:xfrm>
              </p:grpSpPr>
              <p:cxnSp>
                <p:nvCxnSpPr>
                  <p:cNvPr id="107" name="直線接點 106"/>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直線接點 107"/>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直線接點 108"/>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0" name="群組 99"/>
                <p:cNvGrpSpPr/>
                <p:nvPr/>
              </p:nvGrpSpPr>
              <p:grpSpPr>
                <a:xfrm>
                  <a:off x="6200953" y="2131540"/>
                  <a:ext cx="70226" cy="144015"/>
                  <a:chOff x="5940152" y="2132858"/>
                  <a:chExt cx="140452" cy="286712"/>
                </a:xfrm>
              </p:grpSpPr>
              <p:cxnSp>
                <p:nvCxnSpPr>
                  <p:cNvPr id="105" name="直線接點 104"/>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1" name="直線接點 100"/>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直線接點 103"/>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7" name="直線接點 96"/>
              <p:cNvCxnSpPr/>
              <p:nvPr/>
            </p:nvCxnSpPr>
            <p:spPr>
              <a:xfrm flipH="1">
                <a:off x="2380374" y="3615654"/>
                <a:ext cx="226358" cy="238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a:xfrm rot="2550658" flipH="1">
                <a:off x="2158590" y="3954638"/>
                <a:ext cx="5111" cy="264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5" name="文字方塊 94"/>
                <p:cNvSpPr txBox="1"/>
                <p:nvPr/>
              </p:nvSpPr>
              <p:spPr>
                <a:xfrm>
                  <a:off x="4592365" y="4990456"/>
                  <a:ext cx="639789" cy="3786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𝑅</m:t>
                            </m:r>
                          </m:e>
                          <m:sub>
                            <m:r>
                              <a:rPr lang="en-US" altLang="zh-TW" b="0" i="1" dirty="0" smtClean="0">
                                <a:latin typeface="Cambria Math" panose="02040503050406030204" pitchFamily="18" charset="0"/>
                              </a:rPr>
                              <m:t>0_1</m:t>
                            </m:r>
                          </m:sub>
                        </m:sSub>
                      </m:oMath>
                    </m:oMathPara>
                  </a14:m>
                  <a:endParaRPr lang="zh-TW" altLang="en-US" dirty="0"/>
                </a:p>
              </p:txBody>
            </p:sp>
          </mc:Choice>
          <mc:Fallback xmlns="">
            <p:sp>
              <p:nvSpPr>
                <p:cNvPr id="95" name="文字方塊 94"/>
                <p:cNvSpPr txBox="1">
                  <a:spLocks noRot="1" noChangeAspect="1" noMove="1" noResize="1" noEditPoints="1" noAdjustHandles="1" noChangeArrowheads="1" noChangeShapeType="1" noTextEdit="1"/>
                </p:cNvSpPr>
                <p:nvPr/>
              </p:nvSpPr>
              <p:spPr>
                <a:xfrm>
                  <a:off x="4592365" y="4990456"/>
                  <a:ext cx="639789" cy="378630"/>
                </a:xfrm>
                <a:prstGeom prst="rect">
                  <a:avLst/>
                </a:prstGeom>
                <a:blipFill rotWithShape="0">
                  <a:blip r:embed="rId7"/>
                  <a:stretch>
                    <a:fillRect/>
                  </a:stretch>
                </a:blipFill>
              </p:spPr>
              <p:txBody>
                <a:bodyPr/>
                <a:lstStyle/>
                <a:p>
                  <a:r>
                    <a:rPr lang="zh-TW" altLang="en-US">
                      <a:noFill/>
                    </a:rPr>
                    <a:t> </a:t>
                  </a:r>
                </a:p>
              </p:txBody>
            </p:sp>
          </mc:Fallback>
        </mc:AlternateContent>
      </p:grpSp>
      <p:grpSp>
        <p:nvGrpSpPr>
          <p:cNvPr id="110" name="群組 109"/>
          <p:cNvGrpSpPr/>
          <p:nvPr/>
        </p:nvGrpSpPr>
        <p:grpSpPr>
          <a:xfrm>
            <a:off x="7218120" y="2907429"/>
            <a:ext cx="878748" cy="677352"/>
            <a:chOff x="6344026" y="4861606"/>
            <a:chExt cx="878748" cy="677352"/>
          </a:xfrm>
        </p:grpSpPr>
        <p:grpSp>
          <p:nvGrpSpPr>
            <p:cNvPr id="111" name="群組 110"/>
            <p:cNvGrpSpPr/>
            <p:nvPr/>
          </p:nvGrpSpPr>
          <p:grpSpPr>
            <a:xfrm rot="19049342">
              <a:off x="6344026" y="4861606"/>
              <a:ext cx="501651" cy="677352"/>
              <a:chOff x="2158590" y="3615654"/>
              <a:chExt cx="448142" cy="603206"/>
            </a:xfrm>
          </p:grpSpPr>
          <p:grpSp>
            <p:nvGrpSpPr>
              <p:cNvPr id="113" name="群組 112"/>
              <p:cNvGrpSpPr/>
              <p:nvPr/>
            </p:nvGrpSpPr>
            <p:grpSpPr>
              <a:xfrm rot="18900000">
                <a:off x="2217571" y="3848794"/>
                <a:ext cx="190362" cy="140609"/>
                <a:chOff x="5892234" y="2131540"/>
                <a:chExt cx="378945" cy="145663"/>
              </a:xfrm>
            </p:grpSpPr>
            <p:grpSp>
              <p:nvGrpSpPr>
                <p:cNvPr id="116" name="群組 115"/>
                <p:cNvGrpSpPr/>
                <p:nvPr/>
              </p:nvGrpSpPr>
              <p:grpSpPr>
                <a:xfrm>
                  <a:off x="5892234" y="2132856"/>
                  <a:ext cx="119926" cy="144017"/>
                  <a:chOff x="5892234" y="2132856"/>
                  <a:chExt cx="239852" cy="286716"/>
                </a:xfrm>
              </p:grpSpPr>
              <p:cxnSp>
                <p:nvCxnSpPr>
                  <p:cNvPr id="124" name="直線接點 123"/>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直線接點 124"/>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直線接點 125"/>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7" name="群組 116"/>
                <p:cNvGrpSpPr/>
                <p:nvPr/>
              </p:nvGrpSpPr>
              <p:grpSpPr>
                <a:xfrm>
                  <a:off x="6200953" y="2131540"/>
                  <a:ext cx="70226" cy="144015"/>
                  <a:chOff x="5940152" y="2132858"/>
                  <a:chExt cx="140452" cy="286712"/>
                </a:xfrm>
              </p:grpSpPr>
              <p:cxnSp>
                <p:nvCxnSpPr>
                  <p:cNvPr id="122" name="直線接點 121"/>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直線接點 122"/>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8" name="直線接點 117"/>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接點 118"/>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直線接點 120"/>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4" name="直線接點 113"/>
              <p:cNvCxnSpPr/>
              <p:nvPr/>
            </p:nvCxnSpPr>
            <p:spPr>
              <a:xfrm flipH="1">
                <a:off x="2380374" y="3615654"/>
                <a:ext cx="226358" cy="238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直線接點 114"/>
              <p:cNvCxnSpPr/>
              <p:nvPr/>
            </p:nvCxnSpPr>
            <p:spPr>
              <a:xfrm rot="2550658" flipH="1">
                <a:off x="2158590" y="3954638"/>
                <a:ext cx="5111" cy="264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2" name="文字方塊 111"/>
                <p:cNvSpPr txBox="1"/>
                <p:nvPr/>
              </p:nvSpPr>
              <p:spPr>
                <a:xfrm>
                  <a:off x="6358678" y="5051826"/>
                  <a:ext cx="864096" cy="3786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𝑅</m:t>
                            </m:r>
                          </m:e>
                          <m:sub>
                            <m:r>
                              <a:rPr lang="en-US" altLang="zh-TW" b="0" i="1" dirty="0" smtClean="0">
                                <a:latin typeface="Cambria Math" panose="02040503050406030204" pitchFamily="18" charset="0"/>
                              </a:rPr>
                              <m:t>0_0</m:t>
                            </m:r>
                          </m:sub>
                        </m:sSub>
                      </m:oMath>
                    </m:oMathPara>
                  </a14:m>
                  <a:endParaRPr lang="zh-TW" altLang="en-US" dirty="0"/>
                </a:p>
              </p:txBody>
            </p:sp>
          </mc:Choice>
          <mc:Fallback xmlns="">
            <p:sp>
              <p:nvSpPr>
                <p:cNvPr id="112" name="文字方塊 111"/>
                <p:cNvSpPr txBox="1">
                  <a:spLocks noRot="1" noChangeAspect="1" noMove="1" noResize="1" noEditPoints="1" noAdjustHandles="1" noChangeArrowheads="1" noChangeShapeType="1" noTextEdit="1"/>
                </p:cNvSpPr>
                <p:nvPr/>
              </p:nvSpPr>
              <p:spPr>
                <a:xfrm>
                  <a:off x="6358678" y="5051826"/>
                  <a:ext cx="864096" cy="378630"/>
                </a:xfrm>
                <a:prstGeom prst="rect">
                  <a:avLst/>
                </a:prstGeom>
                <a:blipFill rotWithShape="0">
                  <a:blip r:embed="rId8"/>
                  <a:stretch>
                    <a:fillRect/>
                  </a:stretch>
                </a:blipFill>
              </p:spPr>
              <p:txBody>
                <a:bodyPr/>
                <a:lstStyle/>
                <a:p>
                  <a:r>
                    <a:rPr lang="zh-TW" altLang="en-US">
                      <a:noFill/>
                    </a:rPr>
                    <a:t> </a:t>
                  </a:r>
                </a:p>
              </p:txBody>
            </p:sp>
          </mc:Fallback>
        </mc:AlternateContent>
      </p:grpSp>
      <p:grpSp>
        <p:nvGrpSpPr>
          <p:cNvPr id="128" name="群組 127"/>
          <p:cNvGrpSpPr/>
          <p:nvPr/>
        </p:nvGrpSpPr>
        <p:grpSpPr>
          <a:xfrm>
            <a:off x="5471765" y="3194009"/>
            <a:ext cx="1034886" cy="914264"/>
            <a:chOff x="4592365" y="4678836"/>
            <a:chExt cx="1034886" cy="914264"/>
          </a:xfrm>
        </p:grpSpPr>
        <p:grpSp>
          <p:nvGrpSpPr>
            <p:cNvPr id="129" name="群組 128"/>
            <p:cNvGrpSpPr/>
            <p:nvPr/>
          </p:nvGrpSpPr>
          <p:grpSpPr>
            <a:xfrm rot="19049342">
              <a:off x="4947376" y="4678836"/>
              <a:ext cx="679875" cy="914264"/>
              <a:chOff x="2158590" y="3615654"/>
              <a:chExt cx="448142" cy="603206"/>
            </a:xfrm>
          </p:grpSpPr>
          <p:grpSp>
            <p:nvGrpSpPr>
              <p:cNvPr id="131" name="群組 130"/>
              <p:cNvGrpSpPr/>
              <p:nvPr/>
            </p:nvGrpSpPr>
            <p:grpSpPr>
              <a:xfrm rot="18900000">
                <a:off x="2217571" y="3848794"/>
                <a:ext cx="190362" cy="140609"/>
                <a:chOff x="5892234" y="2131540"/>
                <a:chExt cx="378945" cy="145663"/>
              </a:xfrm>
            </p:grpSpPr>
            <p:grpSp>
              <p:nvGrpSpPr>
                <p:cNvPr id="134" name="群組 133"/>
                <p:cNvGrpSpPr/>
                <p:nvPr/>
              </p:nvGrpSpPr>
              <p:grpSpPr>
                <a:xfrm>
                  <a:off x="5892234" y="2132856"/>
                  <a:ext cx="119926" cy="144017"/>
                  <a:chOff x="5892234" y="2132856"/>
                  <a:chExt cx="239852" cy="286716"/>
                </a:xfrm>
              </p:grpSpPr>
              <p:cxnSp>
                <p:nvCxnSpPr>
                  <p:cNvPr id="142" name="直線接點 141"/>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直線接點 142"/>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直線接點 143"/>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5" name="群組 134"/>
                <p:cNvGrpSpPr/>
                <p:nvPr/>
              </p:nvGrpSpPr>
              <p:grpSpPr>
                <a:xfrm>
                  <a:off x="6200953" y="2131540"/>
                  <a:ext cx="70226" cy="144015"/>
                  <a:chOff x="5940152" y="2132858"/>
                  <a:chExt cx="140452" cy="286712"/>
                </a:xfrm>
              </p:grpSpPr>
              <p:cxnSp>
                <p:nvCxnSpPr>
                  <p:cNvPr id="140" name="直線接點 139"/>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直線接點 140"/>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6" name="直線接點 135"/>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接點 136"/>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直線接點 137"/>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直線接點 138"/>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2" name="直線接點 131"/>
              <p:cNvCxnSpPr/>
              <p:nvPr/>
            </p:nvCxnSpPr>
            <p:spPr>
              <a:xfrm flipH="1">
                <a:off x="2380374" y="3615654"/>
                <a:ext cx="226358" cy="238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直線接點 132"/>
              <p:cNvCxnSpPr/>
              <p:nvPr/>
            </p:nvCxnSpPr>
            <p:spPr>
              <a:xfrm rot="2550658" flipH="1">
                <a:off x="2158590" y="3954638"/>
                <a:ext cx="5111" cy="264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0" name="文字方塊 129"/>
                <p:cNvSpPr txBox="1"/>
                <p:nvPr/>
              </p:nvSpPr>
              <p:spPr>
                <a:xfrm>
                  <a:off x="4592365" y="4990456"/>
                  <a:ext cx="639789" cy="3786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𝑅</m:t>
                            </m:r>
                          </m:e>
                          <m:sub>
                            <m:r>
                              <a:rPr lang="en-US" altLang="zh-TW" b="0" i="1" dirty="0" smtClean="0">
                                <a:latin typeface="Cambria Math" panose="02040503050406030204" pitchFamily="18" charset="0"/>
                              </a:rPr>
                              <m:t>0_1</m:t>
                            </m:r>
                          </m:sub>
                        </m:sSub>
                      </m:oMath>
                    </m:oMathPara>
                  </a14:m>
                  <a:endParaRPr lang="zh-TW" altLang="en-US" dirty="0"/>
                </a:p>
              </p:txBody>
            </p:sp>
          </mc:Choice>
          <mc:Fallback xmlns="">
            <p:sp>
              <p:nvSpPr>
                <p:cNvPr id="130" name="文字方塊 129"/>
                <p:cNvSpPr txBox="1">
                  <a:spLocks noRot="1" noChangeAspect="1" noMove="1" noResize="1" noEditPoints="1" noAdjustHandles="1" noChangeArrowheads="1" noChangeShapeType="1" noTextEdit="1"/>
                </p:cNvSpPr>
                <p:nvPr/>
              </p:nvSpPr>
              <p:spPr>
                <a:xfrm>
                  <a:off x="4592365" y="4990456"/>
                  <a:ext cx="639789" cy="378630"/>
                </a:xfrm>
                <a:prstGeom prst="rect">
                  <a:avLst/>
                </a:prstGeom>
                <a:blipFill rotWithShape="0">
                  <a:blip r:embed="rId9"/>
                  <a:stretch>
                    <a:fillRect/>
                  </a:stretch>
                </a:blipFill>
              </p:spPr>
              <p:txBody>
                <a:bodyPr/>
                <a:lstStyle/>
                <a:p>
                  <a:r>
                    <a:rPr lang="zh-TW" altLang="en-US">
                      <a:noFill/>
                    </a:rPr>
                    <a:t> </a:t>
                  </a:r>
                </a:p>
              </p:txBody>
            </p:sp>
          </mc:Fallback>
        </mc:AlternateContent>
      </p:grpSp>
      <p:grpSp>
        <p:nvGrpSpPr>
          <p:cNvPr id="179" name="群組 178"/>
          <p:cNvGrpSpPr/>
          <p:nvPr/>
        </p:nvGrpSpPr>
        <p:grpSpPr>
          <a:xfrm>
            <a:off x="8085740" y="2753841"/>
            <a:ext cx="878748" cy="677352"/>
            <a:chOff x="6344026" y="4861606"/>
            <a:chExt cx="878748" cy="677352"/>
          </a:xfrm>
        </p:grpSpPr>
        <p:grpSp>
          <p:nvGrpSpPr>
            <p:cNvPr id="180" name="群組 179"/>
            <p:cNvGrpSpPr/>
            <p:nvPr/>
          </p:nvGrpSpPr>
          <p:grpSpPr>
            <a:xfrm rot="19049342">
              <a:off x="6344026" y="4861606"/>
              <a:ext cx="501651" cy="677352"/>
              <a:chOff x="2158590" y="3615654"/>
              <a:chExt cx="448142" cy="603206"/>
            </a:xfrm>
          </p:grpSpPr>
          <p:grpSp>
            <p:nvGrpSpPr>
              <p:cNvPr id="182" name="群組 181"/>
              <p:cNvGrpSpPr/>
              <p:nvPr/>
            </p:nvGrpSpPr>
            <p:grpSpPr>
              <a:xfrm rot="18900000">
                <a:off x="2217571" y="3848794"/>
                <a:ext cx="190362" cy="140609"/>
                <a:chOff x="5892234" y="2131540"/>
                <a:chExt cx="378945" cy="145663"/>
              </a:xfrm>
            </p:grpSpPr>
            <p:grpSp>
              <p:nvGrpSpPr>
                <p:cNvPr id="185" name="群組 184"/>
                <p:cNvGrpSpPr/>
                <p:nvPr/>
              </p:nvGrpSpPr>
              <p:grpSpPr>
                <a:xfrm>
                  <a:off x="5892234" y="2132856"/>
                  <a:ext cx="119926" cy="144017"/>
                  <a:chOff x="5892234" y="2132856"/>
                  <a:chExt cx="239852" cy="286716"/>
                </a:xfrm>
              </p:grpSpPr>
              <p:cxnSp>
                <p:nvCxnSpPr>
                  <p:cNvPr id="193" name="直線接點 192"/>
                  <p:cNvCxnSpPr/>
                  <p:nvPr/>
                </p:nvCxnSpPr>
                <p:spPr>
                  <a:xfrm flipV="1">
                    <a:off x="5892234" y="2132856"/>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直線接點 193"/>
                  <p:cNvCxnSpPr/>
                  <p:nvPr/>
                </p:nvCxnSpPr>
                <p:spPr>
                  <a:xfrm flipV="1">
                    <a:off x="6032686" y="2132858"/>
                    <a:ext cx="99400" cy="286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直線接點 194"/>
                  <p:cNvCxnSpPr/>
                  <p:nvPr/>
                </p:nvCxnSpPr>
                <p:spPr>
                  <a:xfrm flipH="1" flipV="1">
                    <a:off x="5940152" y="2132857"/>
                    <a:ext cx="92534" cy="286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6" name="群組 185"/>
                <p:cNvGrpSpPr/>
                <p:nvPr/>
              </p:nvGrpSpPr>
              <p:grpSpPr>
                <a:xfrm>
                  <a:off x="6200953" y="2131540"/>
                  <a:ext cx="70226" cy="144015"/>
                  <a:chOff x="5940152" y="2132858"/>
                  <a:chExt cx="140452" cy="286712"/>
                </a:xfrm>
              </p:grpSpPr>
              <p:cxnSp>
                <p:nvCxnSpPr>
                  <p:cNvPr id="191" name="直線接點 190"/>
                  <p:cNvCxnSpPr/>
                  <p:nvPr/>
                </p:nvCxnSpPr>
                <p:spPr>
                  <a:xfrm flipV="1">
                    <a:off x="6032686" y="2275555"/>
                    <a:ext cx="47918"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直線接點 191"/>
                  <p:cNvCxnSpPr/>
                  <p:nvPr/>
                </p:nvCxnSpPr>
                <p:spPr>
                  <a:xfrm flipH="1" flipV="1">
                    <a:off x="5940152" y="2132858"/>
                    <a:ext cx="92534" cy="2867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7" name="直線接點 186"/>
                <p:cNvCxnSpPr/>
                <p:nvPr/>
              </p:nvCxnSpPr>
              <p:spPr>
                <a:xfrm flipV="1">
                  <a:off x="6058427" y="2133187"/>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直線接點 187"/>
                <p:cNvCxnSpPr/>
                <p:nvPr/>
              </p:nvCxnSpPr>
              <p:spPr>
                <a:xfrm flipH="1" flipV="1">
                  <a:off x="6012160" y="2133187"/>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直線接點 188"/>
                <p:cNvCxnSpPr/>
                <p:nvPr/>
              </p:nvCxnSpPr>
              <p:spPr>
                <a:xfrm flipV="1">
                  <a:off x="6151253" y="2132198"/>
                  <a:ext cx="4970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直線接點 189"/>
                <p:cNvCxnSpPr/>
                <p:nvPr/>
              </p:nvCxnSpPr>
              <p:spPr>
                <a:xfrm flipH="1" flipV="1">
                  <a:off x="6104986" y="2132198"/>
                  <a:ext cx="46267" cy="144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3" name="直線接點 182"/>
              <p:cNvCxnSpPr/>
              <p:nvPr/>
            </p:nvCxnSpPr>
            <p:spPr>
              <a:xfrm flipH="1">
                <a:off x="2380374" y="3615654"/>
                <a:ext cx="226358" cy="238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4" name="直線接點 183"/>
              <p:cNvCxnSpPr/>
              <p:nvPr/>
            </p:nvCxnSpPr>
            <p:spPr>
              <a:xfrm rot="2550658" flipH="1">
                <a:off x="2158590" y="3954638"/>
                <a:ext cx="5111" cy="264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1" name="文字方塊 180"/>
                <p:cNvSpPr txBox="1"/>
                <p:nvPr/>
              </p:nvSpPr>
              <p:spPr>
                <a:xfrm>
                  <a:off x="6358678" y="5051826"/>
                  <a:ext cx="864096" cy="3786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𝑅</m:t>
                            </m:r>
                          </m:e>
                          <m:sub>
                            <m:r>
                              <a:rPr lang="en-US" altLang="zh-TW" b="0" i="1" dirty="0" smtClean="0">
                                <a:latin typeface="Cambria Math" panose="02040503050406030204" pitchFamily="18" charset="0"/>
                              </a:rPr>
                              <m:t>0_0</m:t>
                            </m:r>
                          </m:sub>
                        </m:sSub>
                      </m:oMath>
                    </m:oMathPara>
                  </a14:m>
                  <a:endParaRPr lang="zh-TW" altLang="en-US" dirty="0"/>
                </a:p>
              </p:txBody>
            </p:sp>
          </mc:Choice>
          <mc:Fallback xmlns="">
            <p:sp>
              <p:nvSpPr>
                <p:cNvPr id="181" name="文字方塊 180"/>
                <p:cNvSpPr txBox="1">
                  <a:spLocks noRot="1" noChangeAspect="1" noMove="1" noResize="1" noEditPoints="1" noAdjustHandles="1" noChangeArrowheads="1" noChangeShapeType="1" noTextEdit="1"/>
                </p:cNvSpPr>
                <p:nvPr/>
              </p:nvSpPr>
              <p:spPr>
                <a:xfrm>
                  <a:off x="6358678" y="5051826"/>
                  <a:ext cx="864096" cy="378630"/>
                </a:xfrm>
                <a:prstGeom prst="rect">
                  <a:avLst/>
                </a:prstGeom>
                <a:blipFill rotWithShape="0">
                  <a:blip r:embed="rId10"/>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287" name="內容版面配置區 1"/>
              <p:cNvSpPr>
                <a:spLocks noGrp="1"/>
              </p:cNvSpPr>
              <p:nvPr>
                <p:ph idx="1"/>
              </p:nvPr>
            </p:nvSpPr>
            <p:spPr>
              <a:xfrm>
                <a:off x="4683600" y="1124744"/>
                <a:ext cx="4716024" cy="5220000"/>
              </a:xfrm>
            </p:spPr>
            <p:txBody>
              <a:bodyPr/>
              <a:lstStyle/>
              <a:p>
                <a:r>
                  <a:rPr lang="en-US" altLang="zh-TW" dirty="0"/>
                  <a:t>Objective:</a:t>
                </a:r>
              </a:p>
              <a:p>
                <a:pPr lvl="1"/>
                <a:r>
                  <a:rPr lang="en-US" altLang="zh-TW" dirty="0" smtClean="0"/>
                  <a:t>Allocate power switches into a low-power domain </a:t>
                </a:r>
                <a14:m>
                  <m:oMath xmlns:m="http://schemas.openxmlformats.org/officeDocument/2006/math">
                    <m:r>
                      <a:rPr lang="en-US" altLang="zh-TW" i="1" dirty="0" smtClean="0">
                        <a:latin typeface="Cambria Math" panose="02040503050406030204" pitchFamily="18" charset="0"/>
                      </a:rPr>
                      <m:t>𝐷</m:t>
                    </m:r>
                  </m:oMath>
                </a14:m>
                <a:r>
                  <a:rPr lang="en-US" altLang="zh-TW" dirty="0" smtClean="0"/>
                  <a:t> with the equivalent resistance </a:t>
                </a:r>
                <a14:m>
                  <m:oMath xmlns:m="http://schemas.openxmlformats.org/officeDocument/2006/math">
                    <m:r>
                      <a:rPr lang="en-US" altLang="zh-TW" i="1" dirty="0" smtClean="0">
                        <a:latin typeface="Cambria Math" panose="02040503050406030204" pitchFamily="18" charset="0"/>
                      </a:rPr>
                      <m:t>𝑅</m:t>
                    </m:r>
                    <m:r>
                      <a:rPr lang="en-US" altLang="zh-TW" i="1" baseline="-25000" dirty="0" err="1" smtClean="0">
                        <a:latin typeface="Cambria Math" panose="02040503050406030204" pitchFamily="18" charset="0"/>
                      </a:rPr>
                      <m:t>𝑡</m:t>
                    </m:r>
                  </m:oMath>
                </a14:m>
                <a:endParaRPr lang="en-US" altLang="zh-TW" i="1" baseline="-25000" dirty="0" smtClean="0"/>
              </a:p>
              <a:p>
                <a:endParaRPr lang="zh-TW" altLang="en-US" i="1" dirty="0"/>
              </a:p>
            </p:txBody>
          </p:sp>
        </mc:Choice>
        <mc:Fallback xmlns="">
          <p:sp>
            <p:nvSpPr>
              <p:cNvPr id="287" name="內容版面配置區 1"/>
              <p:cNvSpPr>
                <a:spLocks noGrp="1" noRot="1" noChangeAspect="1" noMove="1" noResize="1" noEditPoints="1" noAdjustHandles="1" noChangeArrowheads="1" noChangeShapeType="1" noTextEdit="1"/>
              </p:cNvSpPr>
              <p:nvPr>
                <p:ph idx="1"/>
              </p:nvPr>
            </p:nvSpPr>
            <p:spPr>
              <a:xfrm>
                <a:off x="4683600" y="1124744"/>
                <a:ext cx="4716024" cy="5220000"/>
              </a:xfrm>
              <a:blipFill rotWithShape="0">
                <a:blip r:embed="rId11"/>
                <a:stretch>
                  <a:fillRect t="-818"/>
                </a:stretch>
              </a:blipFill>
            </p:spPr>
            <p:txBody>
              <a:bodyPr/>
              <a:lstStyle/>
              <a:p>
                <a:r>
                  <a:rPr lang="zh-TW" altLang="en-US">
                    <a:noFill/>
                  </a:rPr>
                  <a:t> </a:t>
                </a:r>
              </a:p>
            </p:txBody>
          </p:sp>
        </mc:Fallback>
      </mc:AlternateContent>
      <p:pic>
        <p:nvPicPr>
          <p:cNvPr id="171" name="圖片 170"/>
          <p:cNvPicPr>
            <a:picLocks noChangeAspect="1"/>
          </p:cNvPicPr>
          <p:nvPr/>
        </p:nvPicPr>
        <p:blipFill>
          <a:blip r:embed="rId12">
            <a:clrChange>
              <a:clrFrom>
                <a:srgbClr val="FFFFFF"/>
              </a:clrFrom>
              <a:clrTo>
                <a:srgbClr val="FFFFFF">
                  <a:alpha val="0"/>
                </a:srgbClr>
              </a:clrTo>
            </a:clrChange>
          </a:blip>
          <a:stretch>
            <a:fillRect/>
          </a:stretch>
        </p:blipFill>
        <p:spPr>
          <a:xfrm>
            <a:off x="7230661" y="2754643"/>
            <a:ext cx="712488" cy="1008112"/>
          </a:xfrm>
          <a:prstGeom prst="rect">
            <a:avLst/>
          </a:prstGeom>
        </p:spPr>
      </p:pic>
      <p:pic>
        <p:nvPicPr>
          <p:cNvPr id="172" name="圖片 171"/>
          <p:cNvPicPr>
            <a:picLocks noChangeAspect="1"/>
          </p:cNvPicPr>
          <p:nvPr/>
        </p:nvPicPr>
        <p:blipFill>
          <a:blip r:embed="rId12">
            <a:clrChange>
              <a:clrFrom>
                <a:srgbClr val="FFFFFF"/>
              </a:clrFrom>
              <a:clrTo>
                <a:srgbClr val="FFFFFF">
                  <a:alpha val="0"/>
                </a:srgbClr>
              </a:clrTo>
            </a:clrChange>
          </a:blip>
          <a:stretch>
            <a:fillRect/>
          </a:stretch>
        </p:blipFill>
        <p:spPr>
          <a:xfrm>
            <a:off x="7713775" y="2758462"/>
            <a:ext cx="712488" cy="1008112"/>
          </a:xfrm>
          <a:prstGeom prst="rect">
            <a:avLst/>
          </a:prstGeom>
        </p:spPr>
      </p:pic>
      <p:pic>
        <p:nvPicPr>
          <p:cNvPr id="173" name="圖片 172"/>
          <p:cNvPicPr>
            <a:picLocks noChangeAspect="1"/>
          </p:cNvPicPr>
          <p:nvPr/>
        </p:nvPicPr>
        <p:blipFill>
          <a:blip r:embed="rId12">
            <a:clrChange>
              <a:clrFrom>
                <a:srgbClr val="FFFFFF"/>
              </a:clrFrom>
              <a:clrTo>
                <a:srgbClr val="FFFFFF">
                  <a:alpha val="0"/>
                </a:srgbClr>
              </a:clrTo>
            </a:clrChange>
          </a:blip>
          <a:stretch>
            <a:fillRect/>
          </a:stretch>
        </p:blipFill>
        <p:spPr>
          <a:xfrm>
            <a:off x="8219874" y="2762281"/>
            <a:ext cx="712488" cy="1008112"/>
          </a:xfrm>
          <a:prstGeom prst="rect">
            <a:avLst/>
          </a:prstGeom>
        </p:spPr>
      </p:pic>
      <p:cxnSp>
        <p:nvCxnSpPr>
          <p:cNvPr id="174" name="直線接點 173"/>
          <p:cNvCxnSpPr/>
          <p:nvPr/>
        </p:nvCxnSpPr>
        <p:spPr>
          <a:xfrm>
            <a:off x="7721437" y="2793918"/>
            <a:ext cx="1008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5" name="群組 174"/>
          <p:cNvGrpSpPr/>
          <p:nvPr/>
        </p:nvGrpSpPr>
        <p:grpSpPr>
          <a:xfrm>
            <a:off x="7049641" y="2937934"/>
            <a:ext cx="1284268" cy="218100"/>
            <a:chOff x="3563888" y="3252251"/>
            <a:chExt cx="1284268" cy="218100"/>
          </a:xfrm>
        </p:grpSpPr>
        <p:cxnSp>
          <p:nvCxnSpPr>
            <p:cNvPr id="176" name="直線接點 175"/>
            <p:cNvCxnSpPr/>
            <p:nvPr/>
          </p:nvCxnSpPr>
          <p:spPr>
            <a:xfrm>
              <a:off x="3851920" y="3252251"/>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線接點 176"/>
            <p:cNvCxnSpPr/>
            <p:nvPr/>
          </p:nvCxnSpPr>
          <p:spPr>
            <a:xfrm>
              <a:off x="4346868" y="3252251"/>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接點 177"/>
            <p:cNvCxnSpPr/>
            <p:nvPr/>
          </p:nvCxnSpPr>
          <p:spPr>
            <a:xfrm>
              <a:off x="4848156" y="3254327"/>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接點 195"/>
            <p:cNvCxnSpPr/>
            <p:nvPr/>
          </p:nvCxnSpPr>
          <p:spPr>
            <a:xfrm>
              <a:off x="3563888" y="3252251"/>
              <a:ext cx="12842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62" name="圖片 161"/>
          <p:cNvPicPr>
            <a:picLocks noChangeAspect="1"/>
          </p:cNvPicPr>
          <p:nvPr/>
        </p:nvPicPr>
        <p:blipFill>
          <a:blip r:embed="rId12">
            <a:clrChange>
              <a:clrFrom>
                <a:srgbClr val="FFFFFF"/>
              </a:clrFrom>
              <a:clrTo>
                <a:srgbClr val="FFFFFF">
                  <a:alpha val="0"/>
                </a:srgbClr>
              </a:clrTo>
            </a:clrChange>
          </a:blip>
          <a:stretch>
            <a:fillRect/>
          </a:stretch>
        </p:blipFill>
        <p:spPr>
          <a:xfrm>
            <a:off x="4582927" y="3717063"/>
            <a:ext cx="712488" cy="1008112"/>
          </a:xfrm>
          <a:prstGeom prst="rect">
            <a:avLst/>
          </a:prstGeom>
        </p:spPr>
      </p:pic>
      <p:pic>
        <p:nvPicPr>
          <p:cNvPr id="163" name="圖片 162"/>
          <p:cNvPicPr>
            <a:picLocks noChangeAspect="1"/>
          </p:cNvPicPr>
          <p:nvPr/>
        </p:nvPicPr>
        <p:blipFill>
          <a:blip r:embed="rId12">
            <a:clrChange>
              <a:clrFrom>
                <a:srgbClr val="FFFFFF"/>
              </a:clrFrom>
              <a:clrTo>
                <a:srgbClr val="FFFFFF">
                  <a:alpha val="0"/>
                </a:srgbClr>
              </a:clrTo>
            </a:clrChange>
          </a:blip>
          <a:stretch>
            <a:fillRect/>
          </a:stretch>
        </p:blipFill>
        <p:spPr>
          <a:xfrm>
            <a:off x="5095727" y="3708951"/>
            <a:ext cx="712488" cy="1008112"/>
          </a:xfrm>
          <a:prstGeom prst="rect">
            <a:avLst/>
          </a:prstGeom>
        </p:spPr>
      </p:pic>
      <p:pic>
        <p:nvPicPr>
          <p:cNvPr id="164" name="圖片 163"/>
          <p:cNvPicPr>
            <a:picLocks noChangeAspect="1"/>
          </p:cNvPicPr>
          <p:nvPr/>
        </p:nvPicPr>
        <p:blipFill>
          <a:blip r:embed="rId12">
            <a:clrChange>
              <a:clrFrom>
                <a:srgbClr val="FFFFFF"/>
              </a:clrFrom>
              <a:clrTo>
                <a:srgbClr val="FFFFFF">
                  <a:alpha val="0"/>
                </a:srgbClr>
              </a:clrTo>
            </a:clrChange>
          </a:blip>
          <a:stretch>
            <a:fillRect/>
          </a:stretch>
        </p:blipFill>
        <p:spPr>
          <a:xfrm>
            <a:off x="5595855" y="3723289"/>
            <a:ext cx="712488" cy="1008112"/>
          </a:xfrm>
          <a:prstGeom prst="rect">
            <a:avLst/>
          </a:prstGeom>
        </p:spPr>
      </p:pic>
      <p:pic>
        <p:nvPicPr>
          <p:cNvPr id="165" name="圖片 164"/>
          <p:cNvPicPr>
            <a:picLocks noChangeAspect="1"/>
          </p:cNvPicPr>
          <p:nvPr/>
        </p:nvPicPr>
        <p:blipFill>
          <a:blip r:embed="rId12">
            <a:clrChange>
              <a:clrFrom>
                <a:srgbClr val="FFFFFF"/>
              </a:clrFrom>
              <a:clrTo>
                <a:srgbClr val="FFFFFF">
                  <a:alpha val="0"/>
                </a:srgbClr>
              </a:clrTo>
            </a:clrChange>
          </a:blip>
          <a:stretch>
            <a:fillRect/>
          </a:stretch>
        </p:blipFill>
        <p:spPr>
          <a:xfrm>
            <a:off x="6132039" y="3723289"/>
            <a:ext cx="712488" cy="1008112"/>
          </a:xfrm>
          <a:prstGeom prst="rect">
            <a:avLst/>
          </a:prstGeom>
        </p:spPr>
      </p:pic>
      <p:grpSp>
        <p:nvGrpSpPr>
          <p:cNvPr id="166" name="群組 165"/>
          <p:cNvGrpSpPr/>
          <p:nvPr/>
        </p:nvGrpSpPr>
        <p:grpSpPr>
          <a:xfrm>
            <a:off x="4409506" y="3910057"/>
            <a:ext cx="1827656" cy="218100"/>
            <a:chOff x="5480648" y="3356992"/>
            <a:chExt cx="1827656" cy="218100"/>
          </a:xfrm>
        </p:grpSpPr>
        <p:cxnSp>
          <p:nvCxnSpPr>
            <p:cNvPr id="167" name="直線接點 166"/>
            <p:cNvCxnSpPr/>
            <p:nvPr/>
          </p:nvCxnSpPr>
          <p:spPr>
            <a:xfrm>
              <a:off x="5768680" y="3356992"/>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接點 167"/>
            <p:cNvCxnSpPr/>
            <p:nvPr/>
          </p:nvCxnSpPr>
          <p:spPr>
            <a:xfrm>
              <a:off x="6263628" y="3356992"/>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接點 168"/>
            <p:cNvCxnSpPr/>
            <p:nvPr/>
          </p:nvCxnSpPr>
          <p:spPr>
            <a:xfrm>
              <a:off x="6764916" y="3359068"/>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接點 169"/>
            <p:cNvCxnSpPr/>
            <p:nvPr/>
          </p:nvCxnSpPr>
          <p:spPr>
            <a:xfrm>
              <a:off x="5480648" y="3356992"/>
              <a:ext cx="18276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線接點 196"/>
            <p:cNvCxnSpPr/>
            <p:nvPr/>
          </p:nvCxnSpPr>
          <p:spPr>
            <a:xfrm>
              <a:off x="7308304" y="3356992"/>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8" name="直線接點 197"/>
          <p:cNvCxnSpPr/>
          <p:nvPr/>
        </p:nvCxnSpPr>
        <p:spPr>
          <a:xfrm>
            <a:off x="5088030" y="3755532"/>
            <a:ext cx="1564042" cy="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接點 159"/>
          <p:cNvCxnSpPr/>
          <p:nvPr/>
        </p:nvCxnSpPr>
        <p:spPr>
          <a:xfrm>
            <a:off x="4850551" y="5347072"/>
            <a:ext cx="15841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直線接點 198"/>
          <p:cNvCxnSpPr/>
          <p:nvPr/>
        </p:nvCxnSpPr>
        <p:spPr>
          <a:xfrm>
            <a:off x="4850551" y="5995144"/>
            <a:ext cx="15841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文字方塊 199"/>
          <p:cNvSpPr txBox="1"/>
          <p:nvPr/>
        </p:nvSpPr>
        <p:spPr>
          <a:xfrm>
            <a:off x="5257075" y="4977740"/>
            <a:ext cx="1296144" cy="369332"/>
          </a:xfrm>
          <a:prstGeom prst="rect">
            <a:avLst/>
          </a:prstGeom>
          <a:noFill/>
        </p:spPr>
        <p:txBody>
          <a:bodyPr wrap="square" rtlCol="0">
            <a:spAutoFit/>
          </a:bodyPr>
          <a:lstStyle/>
          <a:p>
            <a:r>
              <a:rPr lang="en-US" altLang="zh-TW" dirty="0" smtClean="0"/>
              <a:t>Queue</a:t>
            </a:r>
            <a:endParaRPr lang="zh-TW" altLang="en-US" dirty="0"/>
          </a:p>
        </p:txBody>
      </p:sp>
      <p:sp>
        <p:nvSpPr>
          <p:cNvPr id="201" name="文字方塊 200"/>
          <p:cNvSpPr txBox="1"/>
          <p:nvPr/>
        </p:nvSpPr>
        <p:spPr>
          <a:xfrm>
            <a:off x="4707732" y="6024752"/>
            <a:ext cx="1296144" cy="323165"/>
          </a:xfrm>
          <a:prstGeom prst="rect">
            <a:avLst/>
          </a:prstGeom>
          <a:noFill/>
        </p:spPr>
        <p:txBody>
          <a:bodyPr wrap="square" rtlCol="0">
            <a:spAutoFit/>
          </a:bodyPr>
          <a:lstStyle/>
          <a:p>
            <a:r>
              <a:rPr lang="en-US" altLang="zh-TW" sz="1500" dirty="0" smtClean="0"/>
              <a:t>Front</a:t>
            </a:r>
            <a:endParaRPr lang="zh-TW" altLang="en-US" sz="1500" dirty="0"/>
          </a:p>
        </p:txBody>
      </p:sp>
      <p:sp>
        <p:nvSpPr>
          <p:cNvPr id="202" name="文字方塊 201"/>
          <p:cNvSpPr txBox="1"/>
          <p:nvPr/>
        </p:nvSpPr>
        <p:spPr>
          <a:xfrm>
            <a:off x="6079940" y="6045972"/>
            <a:ext cx="1296144" cy="323165"/>
          </a:xfrm>
          <a:prstGeom prst="rect">
            <a:avLst/>
          </a:prstGeom>
          <a:noFill/>
        </p:spPr>
        <p:txBody>
          <a:bodyPr wrap="square" rtlCol="0">
            <a:spAutoFit/>
          </a:bodyPr>
          <a:lstStyle/>
          <a:p>
            <a:r>
              <a:rPr lang="en-US" altLang="zh-TW" sz="1500" dirty="0" smtClean="0"/>
              <a:t>Back</a:t>
            </a:r>
            <a:endParaRPr lang="zh-TW" altLang="en-US" sz="1500" dirty="0"/>
          </a:p>
        </p:txBody>
      </p:sp>
    </p:spTree>
    <p:extLst>
      <p:ext uri="{BB962C8B-B14F-4D97-AF65-F5344CB8AC3E}">
        <p14:creationId xmlns:p14="http://schemas.microsoft.com/office/powerpoint/2010/main" val="344006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1.11111E-6 L 0.17761 -0.3412 " pathEditMode="relative" rAng="0" ptsTypes="AA">
                                      <p:cBhvr>
                                        <p:cTn id="6" dur="2000" fill="hold"/>
                                        <p:tgtEl>
                                          <p:spTgt spid="5"/>
                                        </p:tgtEl>
                                        <p:attrNameLst>
                                          <p:attrName>ppt_x</p:attrName>
                                          <p:attrName>ppt_y</p:attrName>
                                        </p:attrNameLst>
                                      </p:cBhvr>
                                      <p:rCtr x="8872" y="-17060"/>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7"/>
                                        </p:tgtEl>
                                        <p:attrNameLst>
                                          <p:attrName>style.visibility</p:attrName>
                                        </p:attrNameLst>
                                      </p:cBhvr>
                                      <p:to>
                                        <p:strVal val="visible"/>
                                      </p:to>
                                    </p:set>
                                  </p:childTnLst>
                                </p:cTn>
                              </p:par>
                              <p:par>
                                <p:cTn id="25" presetID="22" presetClass="exit" presetSubtype="4" fill="hold" nodeType="withEffect">
                                  <p:stCondLst>
                                    <p:cond delay="0"/>
                                  </p:stCondLst>
                                  <p:childTnLst>
                                    <p:animEffect transition="out" filter="wipe(down)">
                                      <p:cBhvr>
                                        <p:cTn id="26" dur="500"/>
                                        <p:tgtEl>
                                          <p:spTgt spid="64"/>
                                        </p:tgtEl>
                                      </p:cBhvr>
                                    </p:animEffect>
                                    <p:set>
                                      <p:cBhvr>
                                        <p:cTn id="27" dur="1" fill="hold">
                                          <p:stCondLst>
                                            <p:cond delay="499"/>
                                          </p:stCondLst>
                                        </p:cTn>
                                        <p:tgtEl>
                                          <p:spTgt spid="64"/>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9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63"/>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93"/>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10"/>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85"/>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92"/>
                                        </p:tgtEl>
                                        <p:attrNameLst>
                                          <p:attrName>style.visibility</p:attrName>
                                        </p:attrNameLst>
                                      </p:cBhvr>
                                      <p:to>
                                        <p:strVal val="hidden"/>
                                      </p:to>
                                    </p:set>
                                  </p:childTnLst>
                                </p:cTn>
                              </p:par>
                              <p:par>
                                <p:cTn id="46" presetID="35" presetClass="path" presetSubtype="0" accel="50000" decel="50000" fill="hold" grpId="1" nodeType="withEffect">
                                  <p:stCondLst>
                                    <p:cond delay="0"/>
                                  </p:stCondLst>
                                  <p:childTnLst>
                                    <p:animMotion origin="layout" path="M 3.33333E-6 1.85185E-6 L -0.08993 1.85185E-6 " pathEditMode="relative" rAng="0" ptsTypes="AA">
                                      <p:cBhvr>
                                        <p:cTn id="47" dur="2000" fill="hold"/>
                                        <p:tgtEl>
                                          <p:spTgt spid="82"/>
                                        </p:tgtEl>
                                        <p:attrNameLst>
                                          <p:attrName>ppt_x</p:attrName>
                                          <p:attrName>ppt_y</p:attrName>
                                        </p:attrNameLst>
                                      </p:cBhvr>
                                      <p:rCtr x="-4497" y="0"/>
                                    </p:animMotion>
                                  </p:childTnLst>
                                </p:cTn>
                              </p:par>
                              <p:par>
                                <p:cTn id="48" presetID="63" presetClass="path" presetSubtype="0" accel="50000" decel="50000" fill="hold" grpId="1" nodeType="withEffect">
                                  <p:stCondLst>
                                    <p:cond delay="0"/>
                                  </p:stCondLst>
                                  <p:childTnLst>
                                    <p:animMotion origin="layout" path="M 2.22222E-6 2.22222E-6 L 0.08837 0.00023 " pathEditMode="relative" rAng="0" ptsTypes="AA">
                                      <p:cBhvr>
                                        <p:cTn id="49" dur="2000" fill="hold"/>
                                        <p:tgtEl>
                                          <p:spTgt spid="127"/>
                                        </p:tgtEl>
                                        <p:attrNameLst>
                                          <p:attrName>ppt_x</p:attrName>
                                          <p:attrName>ppt_y</p:attrName>
                                        </p:attrNameLst>
                                      </p:cBhvr>
                                      <p:rCtr x="4410" y="0"/>
                                    </p:animMotion>
                                  </p:childTnLst>
                                </p:cTn>
                              </p:par>
                              <p:par>
                                <p:cTn id="50" presetID="10" presetClass="entr" presetSubtype="0" fill="hold" nodeType="withEffect">
                                  <p:stCondLst>
                                    <p:cond delay="1000"/>
                                  </p:stCondLst>
                                  <p:childTnLst>
                                    <p:set>
                                      <p:cBhvr>
                                        <p:cTn id="51" dur="1" fill="hold">
                                          <p:stCondLst>
                                            <p:cond delay="0"/>
                                          </p:stCondLst>
                                        </p:cTn>
                                        <p:tgtEl>
                                          <p:spTgt spid="128"/>
                                        </p:tgtEl>
                                        <p:attrNameLst>
                                          <p:attrName>style.visibility</p:attrName>
                                        </p:attrNameLst>
                                      </p:cBhvr>
                                      <p:to>
                                        <p:strVal val="visible"/>
                                      </p:to>
                                    </p:set>
                                    <p:animEffect transition="in" filter="fade">
                                      <p:cBhvr>
                                        <p:cTn id="52" dur="1000"/>
                                        <p:tgtEl>
                                          <p:spTgt spid="128"/>
                                        </p:tgtEl>
                                      </p:cBhvr>
                                    </p:animEffect>
                                  </p:childTnLst>
                                </p:cTn>
                              </p:par>
                              <p:par>
                                <p:cTn id="53" presetID="10" presetClass="entr" presetSubtype="0" fill="hold" nodeType="withEffect">
                                  <p:stCondLst>
                                    <p:cond delay="1000"/>
                                  </p:stCondLst>
                                  <p:childTnLst>
                                    <p:set>
                                      <p:cBhvr>
                                        <p:cTn id="54" dur="1" fill="hold">
                                          <p:stCondLst>
                                            <p:cond delay="0"/>
                                          </p:stCondLst>
                                        </p:cTn>
                                        <p:tgtEl>
                                          <p:spTgt spid="179"/>
                                        </p:tgtEl>
                                        <p:attrNameLst>
                                          <p:attrName>style.visibility</p:attrName>
                                        </p:attrNameLst>
                                      </p:cBhvr>
                                      <p:to>
                                        <p:strVal val="visible"/>
                                      </p:to>
                                    </p:set>
                                    <p:animEffect transition="in" filter="fade">
                                      <p:cBhvr>
                                        <p:cTn id="55" dur="1000"/>
                                        <p:tgtEl>
                                          <p:spTgt spid="17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79"/>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12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1" fill="hold" nodeType="clickEffect">
                                  <p:stCondLst>
                                    <p:cond delay="0"/>
                                  </p:stCondLst>
                                  <p:childTnLst>
                                    <p:set>
                                      <p:cBhvr>
                                        <p:cTn id="65" dur="1" fill="hold">
                                          <p:stCondLst>
                                            <p:cond delay="0"/>
                                          </p:stCondLst>
                                        </p:cTn>
                                        <p:tgtEl>
                                          <p:spTgt spid="171"/>
                                        </p:tgtEl>
                                        <p:attrNameLst>
                                          <p:attrName>style.visibility</p:attrName>
                                        </p:attrNameLst>
                                      </p:cBhvr>
                                      <p:to>
                                        <p:strVal val="visible"/>
                                      </p:to>
                                    </p:set>
                                    <p:anim calcmode="lin" valueType="num">
                                      <p:cBhvr additive="base">
                                        <p:cTn id="66" dur="500" fill="hold"/>
                                        <p:tgtEl>
                                          <p:spTgt spid="171"/>
                                        </p:tgtEl>
                                        <p:attrNameLst>
                                          <p:attrName>ppt_x</p:attrName>
                                        </p:attrNameLst>
                                      </p:cBhvr>
                                      <p:tavLst>
                                        <p:tav tm="0">
                                          <p:val>
                                            <p:strVal val="#ppt_x"/>
                                          </p:val>
                                        </p:tav>
                                        <p:tav tm="100000">
                                          <p:val>
                                            <p:strVal val="#ppt_x"/>
                                          </p:val>
                                        </p:tav>
                                      </p:tavLst>
                                    </p:anim>
                                    <p:anim calcmode="lin" valueType="num">
                                      <p:cBhvr additive="base">
                                        <p:cTn id="67" dur="500" fill="hold"/>
                                        <p:tgtEl>
                                          <p:spTgt spid="171"/>
                                        </p:tgtEl>
                                        <p:attrNameLst>
                                          <p:attrName>ppt_y</p:attrName>
                                        </p:attrNameLst>
                                      </p:cBhvr>
                                      <p:tavLst>
                                        <p:tav tm="0">
                                          <p:val>
                                            <p:strVal val="0-#ppt_h/2"/>
                                          </p:val>
                                        </p:tav>
                                        <p:tav tm="100000">
                                          <p:val>
                                            <p:strVal val="#ppt_y"/>
                                          </p:val>
                                        </p:tav>
                                      </p:tavLst>
                                    </p:anim>
                                  </p:childTnLst>
                                </p:cTn>
                              </p:par>
                              <p:par>
                                <p:cTn id="68" presetID="2" presetClass="entr" presetSubtype="1" fill="hold" nodeType="withEffect">
                                  <p:stCondLst>
                                    <p:cond delay="0"/>
                                  </p:stCondLst>
                                  <p:childTnLst>
                                    <p:set>
                                      <p:cBhvr>
                                        <p:cTn id="69" dur="1" fill="hold">
                                          <p:stCondLst>
                                            <p:cond delay="0"/>
                                          </p:stCondLst>
                                        </p:cTn>
                                        <p:tgtEl>
                                          <p:spTgt spid="162"/>
                                        </p:tgtEl>
                                        <p:attrNameLst>
                                          <p:attrName>style.visibility</p:attrName>
                                        </p:attrNameLst>
                                      </p:cBhvr>
                                      <p:to>
                                        <p:strVal val="visible"/>
                                      </p:to>
                                    </p:set>
                                    <p:anim calcmode="lin" valueType="num">
                                      <p:cBhvr additive="base">
                                        <p:cTn id="70" dur="500" fill="hold"/>
                                        <p:tgtEl>
                                          <p:spTgt spid="162"/>
                                        </p:tgtEl>
                                        <p:attrNameLst>
                                          <p:attrName>ppt_x</p:attrName>
                                        </p:attrNameLst>
                                      </p:cBhvr>
                                      <p:tavLst>
                                        <p:tav tm="0">
                                          <p:val>
                                            <p:strVal val="#ppt_x"/>
                                          </p:val>
                                        </p:tav>
                                        <p:tav tm="100000">
                                          <p:val>
                                            <p:strVal val="#ppt_x"/>
                                          </p:val>
                                        </p:tav>
                                      </p:tavLst>
                                    </p:anim>
                                    <p:anim calcmode="lin" valueType="num">
                                      <p:cBhvr additive="base">
                                        <p:cTn id="71" dur="500" fill="hold"/>
                                        <p:tgtEl>
                                          <p:spTgt spid="162"/>
                                        </p:tgtEl>
                                        <p:attrNameLst>
                                          <p:attrName>ppt_y</p:attrName>
                                        </p:attrNameLst>
                                      </p:cBhvr>
                                      <p:tavLst>
                                        <p:tav tm="0">
                                          <p:val>
                                            <p:strVal val="0-#ppt_h/2"/>
                                          </p:val>
                                        </p:tav>
                                        <p:tav tm="100000">
                                          <p:val>
                                            <p:strVal val="#ppt_y"/>
                                          </p:val>
                                        </p:tav>
                                      </p:tavLst>
                                    </p:anim>
                                  </p:childTnLst>
                                </p:cTn>
                              </p:par>
                              <p:par>
                                <p:cTn id="72" presetID="2" presetClass="entr" presetSubtype="1" fill="hold" nodeType="withEffect">
                                  <p:stCondLst>
                                    <p:cond delay="330"/>
                                  </p:stCondLst>
                                  <p:childTnLst>
                                    <p:set>
                                      <p:cBhvr>
                                        <p:cTn id="73" dur="1" fill="hold">
                                          <p:stCondLst>
                                            <p:cond delay="0"/>
                                          </p:stCondLst>
                                        </p:cTn>
                                        <p:tgtEl>
                                          <p:spTgt spid="163"/>
                                        </p:tgtEl>
                                        <p:attrNameLst>
                                          <p:attrName>style.visibility</p:attrName>
                                        </p:attrNameLst>
                                      </p:cBhvr>
                                      <p:to>
                                        <p:strVal val="visible"/>
                                      </p:to>
                                    </p:set>
                                    <p:anim calcmode="lin" valueType="num">
                                      <p:cBhvr additive="base">
                                        <p:cTn id="74" dur="500" fill="hold"/>
                                        <p:tgtEl>
                                          <p:spTgt spid="163"/>
                                        </p:tgtEl>
                                        <p:attrNameLst>
                                          <p:attrName>ppt_x</p:attrName>
                                        </p:attrNameLst>
                                      </p:cBhvr>
                                      <p:tavLst>
                                        <p:tav tm="0">
                                          <p:val>
                                            <p:strVal val="#ppt_x"/>
                                          </p:val>
                                        </p:tav>
                                        <p:tav tm="100000">
                                          <p:val>
                                            <p:strVal val="#ppt_x"/>
                                          </p:val>
                                        </p:tav>
                                      </p:tavLst>
                                    </p:anim>
                                    <p:anim calcmode="lin" valueType="num">
                                      <p:cBhvr additive="base">
                                        <p:cTn id="75" dur="500" fill="hold"/>
                                        <p:tgtEl>
                                          <p:spTgt spid="163"/>
                                        </p:tgtEl>
                                        <p:attrNameLst>
                                          <p:attrName>ppt_y</p:attrName>
                                        </p:attrNameLst>
                                      </p:cBhvr>
                                      <p:tavLst>
                                        <p:tav tm="0">
                                          <p:val>
                                            <p:strVal val="0-#ppt_h/2"/>
                                          </p:val>
                                        </p:tav>
                                        <p:tav tm="100000">
                                          <p:val>
                                            <p:strVal val="#ppt_y"/>
                                          </p:val>
                                        </p:tav>
                                      </p:tavLst>
                                    </p:anim>
                                  </p:childTnLst>
                                </p:cTn>
                              </p:par>
                              <p:par>
                                <p:cTn id="76" presetID="2" presetClass="entr" presetSubtype="1" fill="hold" nodeType="withEffect">
                                  <p:stCondLst>
                                    <p:cond delay="660"/>
                                  </p:stCondLst>
                                  <p:childTnLst>
                                    <p:set>
                                      <p:cBhvr>
                                        <p:cTn id="77" dur="1" fill="hold">
                                          <p:stCondLst>
                                            <p:cond delay="0"/>
                                          </p:stCondLst>
                                        </p:cTn>
                                        <p:tgtEl>
                                          <p:spTgt spid="164"/>
                                        </p:tgtEl>
                                        <p:attrNameLst>
                                          <p:attrName>style.visibility</p:attrName>
                                        </p:attrNameLst>
                                      </p:cBhvr>
                                      <p:to>
                                        <p:strVal val="visible"/>
                                      </p:to>
                                    </p:set>
                                    <p:anim calcmode="lin" valueType="num">
                                      <p:cBhvr additive="base">
                                        <p:cTn id="78" dur="500" fill="hold"/>
                                        <p:tgtEl>
                                          <p:spTgt spid="164"/>
                                        </p:tgtEl>
                                        <p:attrNameLst>
                                          <p:attrName>ppt_x</p:attrName>
                                        </p:attrNameLst>
                                      </p:cBhvr>
                                      <p:tavLst>
                                        <p:tav tm="0">
                                          <p:val>
                                            <p:strVal val="#ppt_x"/>
                                          </p:val>
                                        </p:tav>
                                        <p:tav tm="100000">
                                          <p:val>
                                            <p:strVal val="#ppt_x"/>
                                          </p:val>
                                        </p:tav>
                                      </p:tavLst>
                                    </p:anim>
                                    <p:anim calcmode="lin" valueType="num">
                                      <p:cBhvr additive="base">
                                        <p:cTn id="79" dur="500" fill="hold"/>
                                        <p:tgtEl>
                                          <p:spTgt spid="164"/>
                                        </p:tgtEl>
                                        <p:attrNameLst>
                                          <p:attrName>ppt_y</p:attrName>
                                        </p:attrNameLst>
                                      </p:cBhvr>
                                      <p:tavLst>
                                        <p:tav tm="0">
                                          <p:val>
                                            <p:strVal val="0-#ppt_h/2"/>
                                          </p:val>
                                        </p:tav>
                                        <p:tav tm="100000">
                                          <p:val>
                                            <p:strVal val="#ppt_y"/>
                                          </p:val>
                                        </p:tav>
                                      </p:tavLst>
                                    </p:anim>
                                  </p:childTnLst>
                                </p:cTn>
                              </p:par>
                              <p:par>
                                <p:cTn id="80" presetID="2" presetClass="entr" presetSubtype="1" fill="hold" nodeType="withEffect">
                                  <p:stCondLst>
                                    <p:cond delay="500"/>
                                  </p:stCondLst>
                                  <p:childTnLst>
                                    <p:set>
                                      <p:cBhvr>
                                        <p:cTn id="81" dur="1" fill="hold">
                                          <p:stCondLst>
                                            <p:cond delay="0"/>
                                          </p:stCondLst>
                                        </p:cTn>
                                        <p:tgtEl>
                                          <p:spTgt spid="172"/>
                                        </p:tgtEl>
                                        <p:attrNameLst>
                                          <p:attrName>style.visibility</p:attrName>
                                        </p:attrNameLst>
                                      </p:cBhvr>
                                      <p:to>
                                        <p:strVal val="visible"/>
                                      </p:to>
                                    </p:set>
                                    <p:anim calcmode="lin" valueType="num">
                                      <p:cBhvr additive="base">
                                        <p:cTn id="82" dur="500" fill="hold"/>
                                        <p:tgtEl>
                                          <p:spTgt spid="172"/>
                                        </p:tgtEl>
                                        <p:attrNameLst>
                                          <p:attrName>ppt_x</p:attrName>
                                        </p:attrNameLst>
                                      </p:cBhvr>
                                      <p:tavLst>
                                        <p:tav tm="0">
                                          <p:val>
                                            <p:strVal val="#ppt_x"/>
                                          </p:val>
                                        </p:tav>
                                        <p:tav tm="100000">
                                          <p:val>
                                            <p:strVal val="#ppt_x"/>
                                          </p:val>
                                        </p:tav>
                                      </p:tavLst>
                                    </p:anim>
                                    <p:anim calcmode="lin" valueType="num">
                                      <p:cBhvr additive="base">
                                        <p:cTn id="83" dur="500" fill="hold"/>
                                        <p:tgtEl>
                                          <p:spTgt spid="172"/>
                                        </p:tgtEl>
                                        <p:attrNameLst>
                                          <p:attrName>ppt_y</p:attrName>
                                        </p:attrNameLst>
                                      </p:cBhvr>
                                      <p:tavLst>
                                        <p:tav tm="0">
                                          <p:val>
                                            <p:strVal val="0-#ppt_h/2"/>
                                          </p:val>
                                        </p:tav>
                                        <p:tav tm="100000">
                                          <p:val>
                                            <p:strVal val="#ppt_y"/>
                                          </p:val>
                                        </p:tav>
                                      </p:tavLst>
                                    </p:anim>
                                  </p:childTnLst>
                                </p:cTn>
                              </p:par>
                              <p:par>
                                <p:cTn id="84" presetID="2" presetClass="entr" presetSubtype="1" fill="hold" nodeType="withEffect">
                                  <p:stCondLst>
                                    <p:cond delay="1000"/>
                                  </p:stCondLst>
                                  <p:childTnLst>
                                    <p:set>
                                      <p:cBhvr>
                                        <p:cTn id="85" dur="1" fill="hold">
                                          <p:stCondLst>
                                            <p:cond delay="0"/>
                                          </p:stCondLst>
                                        </p:cTn>
                                        <p:tgtEl>
                                          <p:spTgt spid="165"/>
                                        </p:tgtEl>
                                        <p:attrNameLst>
                                          <p:attrName>style.visibility</p:attrName>
                                        </p:attrNameLst>
                                      </p:cBhvr>
                                      <p:to>
                                        <p:strVal val="visible"/>
                                      </p:to>
                                    </p:set>
                                    <p:anim calcmode="lin" valueType="num">
                                      <p:cBhvr additive="base">
                                        <p:cTn id="86" dur="500" fill="hold"/>
                                        <p:tgtEl>
                                          <p:spTgt spid="165"/>
                                        </p:tgtEl>
                                        <p:attrNameLst>
                                          <p:attrName>ppt_x</p:attrName>
                                        </p:attrNameLst>
                                      </p:cBhvr>
                                      <p:tavLst>
                                        <p:tav tm="0">
                                          <p:val>
                                            <p:strVal val="#ppt_x"/>
                                          </p:val>
                                        </p:tav>
                                        <p:tav tm="100000">
                                          <p:val>
                                            <p:strVal val="#ppt_x"/>
                                          </p:val>
                                        </p:tav>
                                      </p:tavLst>
                                    </p:anim>
                                    <p:anim calcmode="lin" valueType="num">
                                      <p:cBhvr additive="base">
                                        <p:cTn id="87" dur="500" fill="hold"/>
                                        <p:tgtEl>
                                          <p:spTgt spid="165"/>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1000"/>
                                  </p:stCondLst>
                                  <p:childTnLst>
                                    <p:set>
                                      <p:cBhvr>
                                        <p:cTn id="89" dur="1" fill="hold">
                                          <p:stCondLst>
                                            <p:cond delay="0"/>
                                          </p:stCondLst>
                                        </p:cTn>
                                        <p:tgtEl>
                                          <p:spTgt spid="173"/>
                                        </p:tgtEl>
                                        <p:attrNameLst>
                                          <p:attrName>style.visibility</p:attrName>
                                        </p:attrNameLst>
                                      </p:cBhvr>
                                      <p:to>
                                        <p:strVal val="visible"/>
                                      </p:to>
                                    </p:set>
                                    <p:anim calcmode="lin" valueType="num">
                                      <p:cBhvr additive="base">
                                        <p:cTn id="90" dur="500" fill="hold"/>
                                        <p:tgtEl>
                                          <p:spTgt spid="173"/>
                                        </p:tgtEl>
                                        <p:attrNameLst>
                                          <p:attrName>ppt_x</p:attrName>
                                        </p:attrNameLst>
                                      </p:cBhvr>
                                      <p:tavLst>
                                        <p:tav tm="0">
                                          <p:val>
                                            <p:strVal val="#ppt_x"/>
                                          </p:val>
                                        </p:tav>
                                        <p:tav tm="100000">
                                          <p:val>
                                            <p:strVal val="#ppt_x"/>
                                          </p:val>
                                        </p:tav>
                                      </p:tavLst>
                                    </p:anim>
                                    <p:anim calcmode="lin" valueType="num">
                                      <p:cBhvr additive="base">
                                        <p:cTn id="91" dur="500" fill="hold"/>
                                        <p:tgtEl>
                                          <p:spTgt spid="173"/>
                                        </p:tgtEl>
                                        <p:attrNameLst>
                                          <p:attrName>ppt_y</p:attrName>
                                        </p:attrNameLst>
                                      </p:cBhvr>
                                      <p:tavLst>
                                        <p:tav tm="0">
                                          <p:val>
                                            <p:strVal val="0-#ppt_h/2"/>
                                          </p:val>
                                        </p:tav>
                                        <p:tav tm="100000">
                                          <p:val>
                                            <p:strVal val="#ppt_y"/>
                                          </p:val>
                                        </p:tav>
                                      </p:tavLst>
                                    </p:anim>
                                  </p:childTnLst>
                                </p:cTn>
                              </p:par>
                              <p:par>
                                <p:cTn id="92" presetID="2" presetClass="entr" presetSubtype="1" fill="hold" nodeType="withEffect">
                                  <p:stCondLst>
                                    <p:cond delay="1500"/>
                                  </p:stCondLst>
                                  <p:childTnLst>
                                    <p:set>
                                      <p:cBhvr>
                                        <p:cTn id="93" dur="1" fill="hold">
                                          <p:stCondLst>
                                            <p:cond delay="0"/>
                                          </p:stCondLst>
                                        </p:cTn>
                                        <p:tgtEl>
                                          <p:spTgt spid="174"/>
                                        </p:tgtEl>
                                        <p:attrNameLst>
                                          <p:attrName>style.visibility</p:attrName>
                                        </p:attrNameLst>
                                      </p:cBhvr>
                                      <p:to>
                                        <p:strVal val="visible"/>
                                      </p:to>
                                    </p:set>
                                    <p:anim calcmode="lin" valueType="num">
                                      <p:cBhvr additive="base">
                                        <p:cTn id="94" dur="500" fill="hold"/>
                                        <p:tgtEl>
                                          <p:spTgt spid="174"/>
                                        </p:tgtEl>
                                        <p:attrNameLst>
                                          <p:attrName>ppt_x</p:attrName>
                                        </p:attrNameLst>
                                      </p:cBhvr>
                                      <p:tavLst>
                                        <p:tav tm="0">
                                          <p:val>
                                            <p:strVal val="#ppt_x"/>
                                          </p:val>
                                        </p:tav>
                                        <p:tav tm="100000">
                                          <p:val>
                                            <p:strVal val="#ppt_x"/>
                                          </p:val>
                                        </p:tav>
                                      </p:tavLst>
                                    </p:anim>
                                    <p:anim calcmode="lin" valueType="num">
                                      <p:cBhvr additive="base">
                                        <p:cTn id="95" dur="500" fill="hold"/>
                                        <p:tgtEl>
                                          <p:spTgt spid="174"/>
                                        </p:tgtEl>
                                        <p:attrNameLst>
                                          <p:attrName>ppt_y</p:attrName>
                                        </p:attrNameLst>
                                      </p:cBhvr>
                                      <p:tavLst>
                                        <p:tav tm="0">
                                          <p:val>
                                            <p:strVal val="0-#ppt_h/2"/>
                                          </p:val>
                                        </p:tav>
                                        <p:tav tm="100000">
                                          <p:val>
                                            <p:strVal val="#ppt_y"/>
                                          </p:val>
                                        </p:tav>
                                      </p:tavLst>
                                    </p:anim>
                                  </p:childTnLst>
                                </p:cTn>
                              </p:par>
                              <p:par>
                                <p:cTn id="96" presetID="2" presetClass="entr" presetSubtype="1" fill="hold" nodeType="withEffect">
                                  <p:stCondLst>
                                    <p:cond delay="1500"/>
                                  </p:stCondLst>
                                  <p:childTnLst>
                                    <p:set>
                                      <p:cBhvr>
                                        <p:cTn id="97" dur="1" fill="hold">
                                          <p:stCondLst>
                                            <p:cond delay="0"/>
                                          </p:stCondLst>
                                        </p:cTn>
                                        <p:tgtEl>
                                          <p:spTgt spid="198"/>
                                        </p:tgtEl>
                                        <p:attrNameLst>
                                          <p:attrName>style.visibility</p:attrName>
                                        </p:attrNameLst>
                                      </p:cBhvr>
                                      <p:to>
                                        <p:strVal val="visible"/>
                                      </p:to>
                                    </p:set>
                                    <p:anim calcmode="lin" valueType="num">
                                      <p:cBhvr additive="base">
                                        <p:cTn id="98" dur="500" fill="hold"/>
                                        <p:tgtEl>
                                          <p:spTgt spid="198"/>
                                        </p:tgtEl>
                                        <p:attrNameLst>
                                          <p:attrName>ppt_x</p:attrName>
                                        </p:attrNameLst>
                                      </p:cBhvr>
                                      <p:tavLst>
                                        <p:tav tm="0">
                                          <p:val>
                                            <p:strVal val="#ppt_x"/>
                                          </p:val>
                                        </p:tav>
                                        <p:tav tm="100000">
                                          <p:val>
                                            <p:strVal val="#ppt_x"/>
                                          </p:val>
                                        </p:tav>
                                      </p:tavLst>
                                    </p:anim>
                                    <p:anim calcmode="lin" valueType="num">
                                      <p:cBhvr additive="base">
                                        <p:cTn id="99" dur="500" fill="hold"/>
                                        <p:tgtEl>
                                          <p:spTgt spid="198"/>
                                        </p:tgtEl>
                                        <p:attrNameLst>
                                          <p:attrName>ppt_y</p:attrName>
                                        </p:attrNameLst>
                                      </p:cBhvr>
                                      <p:tavLst>
                                        <p:tav tm="0">
                                          <p:val>
                                            <p:strVal val="0-#ppt_h/2"/>
                                          </p:val>
                                        </p:tav>
                                        <p:tav tm="100000">
                                          <p:val>
                                            <p:strVal val="#ppt_y"/>
                                          </p:val>
                                        </p:tav>
                                      </p:tavLst>
                                    </p:anim>
                                  </p:childTnLst>
                                </p:cTn>
                              </p:par>
                              <p:par>
                                <p:cTn id="100" presetID="2" presetClass="entr" presetSubtype="1" fill="hold" nodeType="withEffect">
                                  <p:stCondLst>
                                    <p:cond delay="2000"/>
                                  </p:stCondLst>
                                  <p:childTnLst>
                                    <p:set>
                                      <p:cBhvr>
                                        <p:cTn id="101" dur="1" fill="hold">
                                          <p:stCondLst>
                                            <p:cond delay="0"/>
                                          </p:stCondLst>
                                        </p:cTn>
                                        <p:tgtEl>
                                          <p:spTgt spid="175"/>
                                        </p:tgtEl>
                                        <p:attrNameLst>
                                          <p:attrName>style.visibility</p:attrName>
                                        </p:attrNameLst>
                                      </p:cBhvr>
                                      <p:to>
                                        <p:strVal val="visible"/>
                                      </p:to>
                                    </p:set>
                                    <p:anim calcmode="lin" valueType="num">
                                      <p:cBhvr additive="base">
                                        <p:cTn id="102" dur="500" fill="hold"/>
                                        <p:tgtEl>
                                          <p:spTgt spid="175"/>
                                        </p:tgtEl>
                                        <p:attrNameLst>
                                          <p:attrName>ppt_x</p:attrName>
                                        </p:attrNameLst>
                                      </p:cBhvr>
                                      <p:tavLst>
                                        <p:tav tm="0">
                                          <p:val>
                                            <p:strVal val="#ppt_x"/>
                                          </p:val>
                                        </p:tav>
                                        <p:tav tm="100000">
                                          <p:val>
                                            <p:strVal val="#ppt_x"/>
                                          </p:val>
                                        </p:tav>
                                      </p:tavLst>
                                    </p:anim>
                                    <p:anim calcmode="lin" valueType="num">
                                      <p:cBhvr additive="base">
                                        <p:cTn id="103" dur="500" fill="hold"/>
                                        <p:tgtEl>
                                          <p:spTgt spid="175"/>
                                        </p:tgtEl>
                                        <p:attrNameLst>
                                          <p:attrName>ppt_y</p:attrName>
                                        </p:attrNameLst>
                                      </p:cBhvr>
                                      <p:tavLst>
                                        <p:tav tm="0">
                                          <p:val>
                                            <p:strVal val="0-#ppt_h/2"/>
                                          </p:val>
                                        </p:tav>
                                        <p:tav tm="100000">
                                          <p:val>
                                            <p:strVal val="#ppt_y"/>
                                          </p:val>
                                        </p:tav>
                                      </p:tavLst>
                                    </p:anim>
                                  </p:childTnLst>
                                </p:cTn>
                              </p:par>
                              <p:par>
                                <p:cTn id="104" presetID="2" presetClass="entr" presetSubtype="1" fill="hold" nodeType="withEffect">
                                  <p:stCondLst>
                                    <p:cond delay="2000"/>
                                  </p:stCondLst>
                                  <p:childTnLst>
                                    <p:set>
                                      <p:cBhvr>
                                        <p:cTn id="105" dur="1" fill="hold">
                                          <p:stCondLst>
                                            <p:cond delay="0"/>
                                          </p:stCondLst>
                                        </p:cTn>
                                        <p:tgtEl>
                                          <p:spTgt spid="166"/>
                                        </p:tgtEl>
                                        <p:attrNameLst>
                                          <p:attrName>style.visibility</p:attrName>
                                        </p:attrNameLst>
                                      </p:cBhvr>
                                      <p:to>
                                        <p:strVal val="visible"/>
                                      </p:to>
                                    </p:set>
                                    <p:anim calcmode="lin" valueType="num">
                                      <p:cBhvr additive="base">
                                        <p:cTn id="106" dur="500" fill="hold"/>
                                        <p:tgtEl>
                                          <p:spTgt spid="166"/>
                                        </p:tgtEl>
                                        <p:attrNameLst>
                                          <p:attrName>ppt_x</p:attrName>
                                        </p:attrNameLst>
                                      </p:cBhvr>
                                      <p:tavLst>
                                        <p:tav tm="0">
                                          <p:val>
                                            <p:strVal val="#ppt_x"/>
                                          </p:val>
                                        </p:tav>
                                        <p:tav tm="100000">
                                          <p:val>
                                            <p:strVal val="#ppt_x"/>
                                          </p:val>
                                        </p:tav>
                                      </p:tavLst>
                                    </p:anim>
                                    <p:anim calcmode="lin" valueType="num">
                                      <p:cBhvr additive="base">
                                        <p:cTn id="107" dur="500" fill="hold"/>
                                        <p:tgtEl>
                                          <p:spTgt spid="166"/>
                                        </p:tgtEl>
                                        <p:attrNameLst>
                                          <p:attrName>ppt_y</p:attrName>
                                        </p:attrNameLst>
                                      </p:cBhvr>
                                      <p:tavLst>
                                        <p:tav tm="0">
                                          <p:val>
                                            <p:strVal val="0-#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2" nodeType="clickEffect">
                                  <p:stCondLst>
                                    <p:cond delay="0"/>
                                  </p:stCondLst>
                                  <p:childTnLst>
                                    <p:set>
                                      <p:cBhvr>
                                        <p:cTn id="111" dur="1" fill="hold">
                                          <p:stCondLst>
                                            <p:cond delay="0"/>
                                          </p:stCondLst>
                                        </p:cTn>
                                        <p:tgtEl>
                                          <p:spTgt spid="127"/>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171"/>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72"/>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73"/>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174"/>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75"/>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162"/>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163"/>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164"/>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165"/>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198"/>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166"/>
                                        </p:tgtEl>
                                        <p:attrNameLst>
                                          <p:attrName>style.visibility</p:attrName>
                                        </p:attrNameLst>
                                      </p:cBhvr>
                                      <p:to>
                                        <p:strVal val="hidden"/>
                                      </p:to>
                                    </p:set>
                                  </p:childTnLst>
                                </p:cTn>
                              </p:par>
                              <p:par>
                                <p:cTn id="134" presetID="1" presetClass="exit" presetSubtype="0" fill="hold" grpId="2" nodeType="withEffect">
                                  <p:stCondLst>
                                    <p:cond delay="0"/>
                                  </p:stCondLst>
                                  <p:childTnLst>
                                    <p:set>
                                      <p:cBhvr>
                                        <p:cTn id="135" dur="1" fill="hold">
                                          <p:stCondLst>
                                            <p:cond delay="0"/>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82" grpId="0" animBg="1"/>
      <p:bldP spid="82" grpId="1" animBg="1"/>
      <p:bldP spid="82" grpId="2" animBg="1"/>
      <p:bldP spid="92" grpId="0"/>
      <p:bldP spid="92" grpId="1"/>
      <p:bldP spid="127" grpId="0" animBg="1"/>
      <p:bldP spid="127" grpId="1" animBg="1"/>
      <p:bldP spid="127"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sz="1900" dirty="0"/>
              <a:t>Introduction</a:t>
            </a:r>
          </a:p>
          <a:p>
            <a:r>
              <a:rPr lang="en-US" altLang="zh-TW" sz="1900" dirty="0"/>
              <a:t>Preliminaries </a:t>
            </a:r>
            <a:endParaRPr lang="en-US" altLang="zh-TW" sz="1900" dirty="0" smtClean="0"/>
          </a:p>
          <a:p>
            <a:r>
              <a:rPr lang="en-US" altLang="zh-TW" sz="1900" dirty="0" smtClean="0"/>
              <a:t>Problem </a:t>
            </a:r>
            <a:r>
              <a:rPr lang="en-US" altLang="zh-TW" sz="1900" dirty="0"/>
              <a:t>Formulation</a:t>
            </a:r>
          </a:p>
          <a:p>
            <a:r>
              <a:rPr lang="en-US" altLang="zh-TW" sz="1900" dirty="0"/>
              <a:t>Partition Based Placement Algorithm</a:t>
            </a:r>
          </a:p>
          <a:p>
            <a:pPr lvl="1"/>
            <a:r>
              <a:rPr lang="en-US" altLang="zh-TW" sz="1900" dirty="0"/>
              <a:t>Simplify Model</a:t>
            </a:r>
          </a:p>
          <a:p>
            <a:pPr lvl="1"/>
            <a:r>
              <a:rPr lang="en-US" altLang="zh-TW" sz="1900" dirty="0"/>
              <a:t>Partition and </a:t>
            </a:r>
            <a:r>
              <a:rPr lang="en-US" altLang="zh-TW" sz="1800" dirty="0"/>
              <a:t>Select</a:t>
            </a:r>
            <a:r>
              <a:rPr lang="en-US" altLang="zh-TW" sz="1900" dirty="0"/>
              <a:t> Power </a:t>
            </a:r>
            <a:r>
              <a:rPr lang="en-US" altLang="zh-TW" sz="1900" dirty="0" smtClean="0"/>
              <a:t>Switches</a:t>
            </a:r>
          </a:p>
          <a:p>
            <a:pPr lvl="1"/>
            <a:r>
              <a:rPr lang="en-US" altLang="zh-TW" sz="1900" dirty="0"/>
              <a:t>Placement of Power </a:t>
            </a:r>
            <a:r>
              <a:rPr lang="en-US" altLang="zh-TW" sz="1900" dirty="0" smtClean="0"/>
              <a:t>Switches</a:t>
            </a:r>
            <a:endParaRPr lang="en-US" altLang="zh-TW" sz="1900" dirty="0"/>
          </a:p>
          <a:p>
            <a:r>
              <a:rPr lang="en-US" altLang="zh-TW" sz="1900" dirty="0" smtClean="0">
                <a:solidFill>
                  <a:srgbClr val="FF0000"/>
                </a:solidFill>
              </a:rPr>
              <a:t>Framework of Our </a:t>
            </a:r>
            <a:r>
              <a:rPr lang="en-US" altLang="zh-TW" sz="1900" dirty="0">
                <a:solidFill>
                  <a:srgbClr val="FF0000"/>
                </a:solidFill>
              </a:rPr>
              <a:t>Methodology </a:t>
            </a:r>
          </a:p>
          <a:p>
            <a:r>
              <a:rPr lang="en-US" altLang="zh-TW" sz="1900" dirty="0" smtClean="0"/>
              <a:t>Experimental </a:t>
            </a:r>
            <a:r>
              <a:rPr lang="en-US" altLang="zh-TW" sz="1900" dirty="0"/>
              <a:t>Results</a:t>
            </a:r>
          </a:p>
          <a:p>
            <a:r>
              <a:rPr lang="en-US" altLang="zh-TW" sz="1900" dirty="0"/>
              <a:t>Conclusion</a:t>
            </a:r>
          </a:p>
          <a:p>
            <a:pPr marL="0" indent="0">
              <a:buNone/>
            </a:pPr>
            <a:endParaRPr lang="zh-TW" altLang="en-US" dirty="0"/>
          </a:p>
        </p:txBody>
      </p:sp>
      <p:sp>
        <p:nvSpPr>
          <p:cNvPr id="3" name="標題 2"/>
          <p:cNvSpPr>
            <a:spLocks noGrp="1"/>
          </p:cNvSpPr>
          <p:nvPr>
            <p:ph type="title"/>
          </p:nvPr>
        </p:nvSpPr>
        <p:spPr/>
        <p:txBody>
          <a:bodyPr>
            <a:normAutofit/>
          </a:bodyPr>
          <a:lstStyle/>
          <a:p>
            <a:r>
              <a:rPr lang="en-US" altLang="zh-TW" sz="2900" dirty="0">
                <a:latin typeface="Lucida Calligraphy" panose="03010101010101010101" pitchFamily="66" charset="0"/>
              </a:rPr>
              <a:t>Outline</a:t>
            </a:r>
            <a:endParaRPr lang="zh-TW" altLang="en-US" sz="2900" dirty="0"/>
          </a:p>
        </p:txBody>
      </p:sp>
    </p:spTree>
    <p:extLst>
      <p:ext uri="{BB962C8B-B14F-4D97-AF65-F5344CB8AC3E}">
        <p14:creationId xmlns:p14="http://schemas.microsoft.com/office/powerpoint/2010/main" val="3884918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smtClean="0">
                <a:latin typeface="Lucida Calligraphy" panose="03010101010101010101" pitchFamily="66" charset="0"/>
              </a:rPr>
              <a:t>Framework </a:t>
            </a:r>
            <a:r>
              <a:rPr lang="en-US" altLang="zh-TW" dirty="0">
                <a:latin typeface="Lucida Calligraphy" panose="03010101010101010101" pitchFamily="66" charset="0"/>
              </a:rPr>
              <a:t>of </a:t>
            </a:r>
            <a:r>
              <a:rPr lang="en-US" altLang="zh-TW" dirty="0" smtClean="0">
                <a:latin typeface="Lucida Calligraphy" panose="03010101010101010101" pitchFamily="66" charset="0"/>
              </a:rPr>
              <a:t>Our </a:t>
            </a:r>
            <a:r>
              <a:rPr lang="en-US" altLang="zh-TW" dirty="0">
                <a:latin typeface="Lucida Calligraphy" panose="03010101010101010101" pitchFamily="66" charset="0"/>
              </a:rPr>
              <a:t>Methodology </a:t>
            </a:r>
            <a:endParaRPr lang="zh-TW" altLang="en-US" dirty="0">
              <a:latin typeface="Lucida Calligraphy" panose="03010101010101010101" pitchFamily="66" charset="0"/>
            </a:endParaRPr>
          </a:p>
        </p:txBody>
      </p:sp>
      <p:cxnSp>
        <p:nvCxnSpPr>
          <p:cNvPr id="12" name="直線單箭頭接點 11"/>
          <p:cNvCxnSpPr>
            <a:cxnSpLocks noChangeShapeType="1"/>
          </p:cNvCxnSpPr>
          <p:nvPr/>
        </p:nvCxnSpPr>
        <p:spPr bwMode="auto">
          <a:xfrm>
            <a:off x="3145545" y="3883791"/>
            <a:ext cx="155" cy="216000"/>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13" name="肘形接點 12"/>
          <p:cNvCxnSpPr/>
          <p:nvPr/>
        </p:nvCxnSpPr>
        <p:spPr>
          <a:xfrm rot="5400000">
            <a:off x="1614523" y="3304267"/>
            <a:ext cx="180000" cy="972000"/>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2183931" y="3880267"/>
            <a:ext cx="972000" cy="119"/>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流程圖: 程序 14"/>
              <p:cNvSpPr>
                <a:spLocks noChangeArrowheads="1"/>
              </p:cNvSpPr>
              <p:nvPr/>
            </p:nvSpPr>
            <p:spPr bwMode="auto">
              <a:xfrm>
                <a:off x="351756" y="4104868"/>
                <a:ext cx="1797749" cy="414530"/>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14:m>
                  <m:oMath xmlns:m="http://schemas.openxmlformats.org/officeDocument/2006/math">
                    <m:sSubSup>
                      <m:sSubSupPr>
                        <m:ctrlPr>
                          <a:rPr lang="en-US" altLang="zh-TW" sz="1200" i="1" kern="100" dirty="0" smtClean="0">
                            <a:latin typeface="Cambria Math" panose="02040503050406030204" pitchFamily="18" charset="0"/>
                            <a:ea typeface="新細明體" panose="02020500000000000000" pitchFamily="18" charset="-120"/>
                            <a:cs typeface="Times New Roman" panose="02020603050405020304" pitchFamily="18" charset="0"/>
                          </a:rPr>
                        </m:ctrlPr>
                      </m:sSubSupPr>
                      <m:e>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𝑅</m:t>
                        </m:r>
                      </m:e>
                      <m:sub>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𝑡</m:t>
                        </m:r>
                      </m:sub>
                      <m:sup>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𝑜𝑙𝑑</m:t>
                        </m:r>
                      </m:sup>
                    </m:sSubSup>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m:t>
                    </m:r>
                    <m:sSub>
                      <m:sSubPr>
                        <m:ctrlP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ctrlPr>
                      </m:sSubPr>
                      <m:e>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𝑅</m:t>
                        </m:r>
                      </m:e>
                      <m:sub>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𝑡</m:t>
                        </m:r>
                      </m:sub>
                    </m:sSub>
                    <m:r>
                      <a:rPr lang="en-US" altLang="zh-TW" sz="1200" b="0" i="0" kern="100" dirty="0" smtClean="0">
                        <a:latin typeface="Cambria Math"/>
                        <a:ea typeface="新細明體" panose="02020500000000000000" pitchFamily="18" charset="-120"/>
                        <a:cs typeface="Times New Roman" panose="02020603050405020304" pitchFamily="18" charset="0"/>
                      </a:rPr>
                      <m:t>, </m:t>
                    </m:r>
                  </m:oMath>
                </a14:m>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max</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 </a:t>
                </a: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endParaRPr lang="en-US" sz="1200" kern="100" dirty="0" smtClean="0">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200" kern="100" dirty="0" smtClean="0">
                    <a:latin typeface="Times New Roman" panose="02020603050405020304" pitchFamily="18" charset="0"/>
                    <a:ea typeface="新細明體" panose="02020500000000000000" pitchFamily="18" charset="-120"/>
                    <a:cs typeface="Times New Roman" panose="02020603050405020304" pitchFamily="18" charset="0"/>
                  </a:rPr>
                  <a:t>(</a:t>
                </a:r>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max</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min</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mc:Choice>
        <mc:Fallback xmlns="">
          <p:sp>
            <p:nvSpPr>
              <p:cNvPr id="15" name="流程圖: 程序 14"/>
              <p:cNvSpPr>
                <a:spLocks noRot="1" noChangeAspect="1" noMove="1" noResize="1" noEditPoints="1" noAdjustHandles="1" noChangeArrowheads="1" noChangeShapeType="1" noTextEdit="1"/>
              </p:cNvSpPr>
              <p:nvPr/>
            </p:nvSpPr>
            <p:spPr bwMode="auto">
              <a:xfrm>
                <a:off x="351756" y="4104868"/>
                <a:ext cx="1797749" cy="414530"/>
              </a:xfrm>
              <a:prstGeom prst="flowChartProcess">
                <a:avLst/>
              </a:prstGeom>
              <a:blipFill rotWithShape="1">
                <a:blip r:embed="rId3"/>
                <a:stretch>
                  <a:fillRect t="-2857" b="-15714"/>
                </a:stretch>
              </a:blipFill>
              <a:ln w="12700">
                <a:solidFill>
                  <a:schemeClr val="dk1">
                    <a:lumMod val="100000"/>
                    <a:lumOff val="0"/>
                  </a:schemeClr>
                </a:solidFill>
                <a:miter lim="800000"/>
                <a:headEnd/>
                <a:tailEnd/>
              </a:ln>
            </p:spPr>
            <p:txBody>
              <a:bodyPr/>
              <a:lstStyle/>
              <a:p>
                <a:r>
                  <a:rPr lang="zh-TW" altLang="en-US">
                    <a:noFill/>
                  </a:rPr>
                  <a:t> </a:t>
                </a:r>
              </a:p>
            </p:txBody>
          </p:sp>
        </mc:Fallback>
      </mc:AlternateContent>
      <p:cxnSp>
        <p:nvCxnSpPr>
          <p:cNvPr id="16" name="肘形接點 15"/>
          <p:cNvCxnSpPr/>
          <p:nvPr/>
        </p:nvCxnSpPr>
        <p:spPr>
          <a:xfrm flipV="1">
            <a:off x="2190523" y="4531702"/>
            <a:ext cx="955878" cy="153366"/>
          </a:xfrm>
          <a:prstGeom prst="bentConnector3">
            <a:avLst>
              <a:gd name="adj1" fmla="val 100155"/>
            </a:avLst>
          </a:prstGeom>
          <a:ln w="28575"/>
        </p:spPr>
        <p:style>
          <a:lnRef idx="1">
            <a:schemeClr val="accent1"/>
          </a:lnRef>
          <a:fillRef idx="0">
            <a:schemeClr val="accent1"/>
          </a:fillRef>
          <a:effectRef idx="0">
            <a:schemeClr val="accent1"/>
          </a:effectRef>
          <a:fontRef idx="minor">
            <a:schemeClr val="tx1"/>
          </a:fontRef>
        </p:style>
      </p:cxnSp>
      <p:cxnSp>
        <p:nvCxnSpPr>
          <p:cNvPr id="10" name="肘形接點 9"/>
          <p:cNvCxnSpPr>
            <a:stCxn id="15" idx="2"/>
          </p:cNvCxnSpPr>
          <p:nvPr/>
        </p:nvCxnSpPr>
        <p:spPr>
          <a:xfrm rot="16200000" flipH="1">
            <a:off x="1637742" y="4132287"/>
            <a:ext cx="165670" cy="939892"/>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2190523" y="4685068"/>
            <a:ext cx="0" cy="148875"/>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內容版面配置區 1"/>
              <p:cNvSpPr>
                <a:spLocks noGrp="1"/>
              </p:cNvSpPr>
              <p:nvPr>
                <p:ph idx="1"/>
              </p:nvPr>
            </p:nvSpPr>
            <p:spPr>
              <a:xfrm>
                <a:off x="4047343" y="1157959"/>
                <a:ext cx="4989154" cy="4939544"/>
              </a:xfrm>
            </p:spPr>
            <p:txBody>
              <a:bodyPr/>
              <a:lstStyle/>
              <a:p>
                <a:r>
                  <a:rPr lang="en-US" altLang="zh-TW" dirty="0" smtClean="0"/>
                  <a:t>Estimate the total equivalent resistance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𝑅</m:t>
                        </m:r>
                      </m:e>
                      <m:sub>
                        <m:r>
                          <a:rPr lang="en-US" altLang="zh-TW" i="1">
                            <a:latin typeface="Cambria Math" panose="02040503050406030204" pitchFamily="18" charset="0"/>
                          </a:rPr>
                          <m:t>𝑡</m:t>
                        </m:r>
                      </m:sub>
                    </m:sSub>
                  </m:oMath>
                </a14:m>
                <a:r>
                  <a:rPr lang="en-US" altLang="zh-TW" dirty="0" smtClean="0"/>
                  <a:t> in </a:t>
                </a:r>
                <a14:m>
                  <m:oMath xmlns:m="http://schemas.openxmlformats.org/officeDocument/2006/math">
                    <m:r>
                      <a:rPr lang="en-US" altLang="zh-TW" b="0" i="1" smtClean="0">
                        <a:latin typeface="Cambria Math" panose="02040503050406030204" pitchFamily="18" charset="0"/>
                      </a:rPr>
                      <m:t>𝐷</m:t>
                    </m:r>
                  </m:oMath>
                </a14:m>
                <a:r>
                  <a:rPr lang="en-US" altLang="zh-TW" dirty="0" smtClean="0"/>
                  <a:t> </a:t>
                </a:r>
              </a:p>
              <a:p>
                <a:pPr lvl="1"/>
                <a:r>
                  <a:rPr lang="en-US" altLang="zh-TW" dirty="0" smtClean="0"/>
                  <a:t>Initial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𝑅</m:t>
                        </m:r>
                      </m:e>
                      <m:sub>
                        <m:r>
                          <a:rPr lang="en-US" altLang="zh-TW" i="1">
                            <a:latin typeface="Cambria Math" panose="02040503050406030204" pitchFamily="18" charset="0"/>
                          </a:rPr>
                          <m:t>𝑡</m:t>
                        </m:r>
                      </m:sub>
                    </m:sSub>
                    <m:r>
                      <a:rPr lang="en-US" altLang="zh-TW" i="1">
                        <a:latin typeface="Cambria Math" panose="02040503050406030204" pitchFamily="18" charset="0"/>
                      </a:rPr>
                      <m:t>=</m:t>
                    </m:r>
                    <m:f>
                      <m:fPr>
                        <m:ctrlPr>
                          <a:rPr lang="en-US" altLang="zh-TW" i="1">
                            <a:latin typeface="Cambria Math" panose="02040503050406030204" pitchFamily="18" charset="0"/>
                          </a:rPr>
                        </m:ctrlPr>
                      </m:fPr>
                      <m:num>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𝑉𝐷𝐷</m:t>
                            </m:r>
                          </m:e>
                          <m:sub>
                            <m:r>
                              <a:rPr lang="en-US" altLang="zh-TW" b="0" i="1" smtClean="0">
                                <a:latin typeface="Cambria Math" panose="02040503050406030204" pitchFamily="18" charset="0"/>
                              </a:rPr>
                              <m:t>𝑡</m:t>
                            </m:r>
                          </m:sub>
                        </m:sSub>
                      </m:num>
                      <m:den>
                        <m:r>
                          <a:rPr lang="en-US" altLang="zh-TW" i="1">
                            <a:latin typeface="Cambria Math" panose="02040503050406030204" pitchFamily="18" charset="0"/>
                          </a:rPr>
                          <m:t>𝐶</m:t>
                        </m:r>
                      </m:den>
                    </m:f>
                  </m:oMath>
                </a14:m>
                <a:endParaRPr lang="en-US" altLang="zh-TW" dirty="0" smtClean="0"/>
              </a:p>
              <a:p>
                <a:pPr marL="857250" lvl="2" indent="0">
                  <a:buNone/>
                </a:pP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𝑉𝐷𝐷</m:t>
                        </m:r>
                      </m:e>
                      <m:sub>
                        <m:r>
                          <a:rPr lang="en-US" altLang="zh-TW" i="1">
                            <a:latin typeface="Cambria Math" panose="02040503050406030204" pitchFamily="18" charset="0"/>
                          </a:rPr>
                          <m:t>𝑡</m:t>
                        </m:r>
                      </m:sub>
                    </m:sSub>
                  </m:oMath>
                </a14:m>
                <a:r>
                  <a:rPr lang="en-US" altLang="zh-TW" dirty="0"/>
                  <a:t> </a:t>
                </a:r>
                <a:r>
                  <a:rPr lang="en-US" altLang="zh-TW" dirty="0" smtClean="0"/>
                  <a:t>: </a:t>
                </a:r>
                <a:r>
                  <a:rPr lang="en-US" altLang="zh-TW" dirty="0"/>
                  <a:t>tolerable voltage drop value</a:t>
                </a:r>
              </a:p>
              <a:p>
                <a:pPr marL="857250" lvl="2" indent="0">
                  <a:buNone/>
                </a:pPr>
                <a14:m>
                  <m:oMath xmlns:m="http://schemas.openxmlformats.org/officeDocument/2006/math">
                    <m:r>
                      <a:rPr lang="en-US" altLang="zh-TW" i="1">
                        <a:latin typeface="Cambria Math" panose="02040503050406030204" pitchFamily="18" charset="0"/>
                      </a:rPr>
                      <m:t>𝐶</m:t>
                    </m:r>
                  </m:oMath>
                </a14:m>
                <a:r>
                  <a:rPr lang="en-US" altLang="zh-TW" dirty="0" smtClean="0"/>
                  <a:t> : total current of  low power domain</a:t>
                </a:r>
                <a:endParaRPr lang="en-US" altLang="zh-TW" dirty="0"/>
              </a:p>
              <a:p>
                <a:r>
                  <a:rPr lang="en-US" altLang="zh-TW" b="0" dirty="0" smtClean="0"/>
                  <a:t>Set the upper bound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a:rPr>
                          <m:t>𝑅</m:t>
                        </m:r>
                      </m:e>
                      <m:sub>
                        <m:r>
                          <a:rPr lang="en-US" altLang="zh-TW" i="1">
                            <a:latin typeface="Cambria Math"/>
                          </a:rPr>
                          <m:t>𝑚𝑎𝑥</m:t>
                        </m:r>
                      </m:sub>
                    </m:sSub>
                  </m:oMath>
                </a14:m>
                <a:r>
                  <a:rPr lang="en-US" altLang="zh-TW" i="1" baseline="-25000" dirty="0" smtClean="0"/>
                  <a:t> </a:t>
                </a:r>
                <a:r>
                  <a:rPr lang="en-US" altLang="zh-TW" b="0" dirty="0" smtClean="0"/>
                  <a:t>and lower </a:t>
                </a:r>
                <a:r>
                  <a:rPr lang="en-US" altLang="zh-TW" dirty="0" smtClean="0"/>
                  <a:t>bound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a:rPr>
                          <m:t>𝑅</m:t>
                        </m:r>
                      </m:e>
                      <m:sub>
                        <m:r>
                          <a:rPr lang="en-US" altLang="zh-TW" i="1">
                            <a:latin typeface="Cambria Math"/>
                          </a:rPr>
                          <m:t>𝑚𝑖𝑛</m:t>
                        </m:r>
                      </m:sub>
                    </m:sSub>
                  </m:oMath>
                </a14:m>
                <a:r>
                  <a:rPr lang="en-US" altLang="zh-TW" dirty="0" smtClean="0"/>
                  <a:t> of the equivalent</a:t>
                </a:r>
                <a:r>
                  <a:rPr lang="en-US" altLang="zh-TW" b="0" dirty="0" smtClean="0"/>
                  <a:t> resistance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𝑅</m:t>
                        </m:r>
                      </m:e>
                      <m:sub>
                        <m:r>
                          <a:rPr lang="en-US" altLang="zh-TW" i="1">
                            <a:latin typeface="Cambria Math" panose="02040503050406030204" pitchFamily="18" charset="0"/>
                          </a:rPr>
                          <m:t>𝑡</m:t>
                        </m:r>
                      </m:sub>
                    </m:sSub>
                  </m:oMath>
                </a14:m>
                <a:r>
                  <a:rPr lang="en-US" altLang="zh-TW" dirty="0" smtClean="0"/>
                  <a:t> </a:t>
                </a:r>
              </a:p>
              <a:p>
                <a:pPr lvl="1"/>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a:rPr>
                          <m:t>𝑅</m:t>
                        </m:r>
                      </m:e>
                      <m:sub>
                        <m:r>
                          <a:rPr lang="en-US" altLang="zh-TW" b="0" i="1" smtClean="0">
                            <a:latin typeface="Cambria Math"/>
                          </a:rPr>
                          <m:t>𝑚𝑎𝑥</m:t>
                        </m:r>
                      </m:sub>
                    </m:sSub>
                  </m:oMath>
                </a14:m>
                <a:r>
                  <a:rPr lang="en-US" altLang="zh-TW" dirty="0" smtClean="0"/>
                  <a:t>= </a:t>
                </a:r>
                <a:r>
                  <a:rPr lang="en-US" altLang="zh-TW" i="1" dirty="0" smtClean="0"/>
                  <a:t> </a:t>
                </a:r>
                <a:r>
                  <a:rPr lang="en-US" altLang="zh-TW" dirty="0"/>
                  <a:t>the</a:t>
                </a:r>
                <a:r>
                  <a:rPr lang="en-US" altLang="zh-TW" i="1" dirty="0"/>
                  <a:t> </a:t>
                </a:r>
                <a:r>
                  <a:rPr lang="en-US" altLang="zh-TW" dirty="0"/>
                  <a:t>largest resistance of </a:t>
                </a:r>
                <a:r>
                  <a:rPr lang="en-US" altLang="zh-TW" dirty="0" smtClean="0"/>
                  <a:t>a power switch in the </a:t>
                </a:r>
                <a:r>
                  <a:rPr lang="en-US" altLang="zh-TW" dirty="0"/>
                  <a:t>library</a:t>
                </a:r>
                <a:endParaRPr lang="en-US" altLang="zh-TW" i="1" dirty="0"/>
              </a:p>
              <a:p>
                <a:pPr lvl="1"/>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a:rPr>
                          <m:t>𝑅</m:t>
                        </m:r>
                      </m:e>
                      <m:sub>
                        <m:r>
                          <a:rPr lang="en-US" altLang="zh-TW" i="1">
                            <a:latin typeface="Cambria Math"/>
                          </a:rPr>
                          <m:t>𝑚</m:t>
                        </m:r>
                        <m:r>
                          <a:rPr lang="en-US" altLang="zh-TW" b="0" i="1" smtClean="0">
                            <a:latin typeface="Cambria Math"/>
                          </a:rPr>
                          <m:t>𝑖𝑛</m:t>
                        </m:r>
                      </m:sub>
                    </m:sSub>
                  </m:oMath>
                </a14:m>
                <a:r>
                  <a:rPr lang="en-US" altLang="zh-TW" dirty="0"/>
                  <a:t>=  0</a:t>
                </a:r>
                <a:endParaRPr lang="en-US" altLang="zh-TW" i="1" baseline="-25000" dirty="0"/>
              </a:p>
              <a:p>
                <a:pPr marL="0" indent="0">
                  <a:buNone/>
                </a:pPr>
                <a:endParaRPr lang="en-US" altLang="zh-TW" dirty="0" smtClean="0"/>
              </a:p>
              <a:p>
                <a:endParaRPr lang="zh-TW" altLang="en-US" dirty="0"/>
              </a:p>
            </p:txBody>
          </p:sp>
        </mc:Choice>
        <mc:Fallback xmlns="">
          <p:sp>
            <p:nvSpPr>
              <p:cNvPr id="37" name="內容版面配置區 1"/>
              <p:cNvSpPr>
                <a:spLocks noGrp="1" noRot="1" noChangeAspect="1" noMove="1" noResize="1" noEditPoints="1" noAdjustHandles="1" noChangeArrowheads="1" noChangeShapeType="1" noTextEdit="1"/>
              </p:cNvSpPr>
              <p:nvPr>
                <p:ph idx="1"/>
              </p:nvPr>
            </p:nvSpPr>
            <p:spPr>
              <a:xfrm>
                <a:off x="4047343" y="1157959"/>
                <a:ext cx="4989154" cy="4939544"/>
              </a:xfrm>
              <a:blipFill rotWithShape="0">
                <a:blip r:embed="rId4"/>
                <a:stretch>
                  <a:fillRect t="-864"/>
                </a:stretch>
              </a:blipFill>
            </p:spPr>
            <p:txBody>
              <a:bodyPr/>
              <a:lstStyle/>
              <a:p>
                <a:r>
                  <a:rPr lang="zh-TW" altLang="en-US">
                    <a:noFill/>
                  </a:rPr>
                  <a:t> </a:t>
                </a:r>
              </a:p>
            </p:txBody>
          </p:sp>
        </mc:Fallback>
      </mc:AlternateContent>
      <p:grpSp>
        <p:nvGrpSpPr>
          <p:cNvPr id="11" name="群組 10"/>
          <p:cNvGrpSpPr/>
          <p:nvPr/>
        </p:nvGrpSpPr>
        <p:grpSpPr>
          <a:xfrm>
            <a:off x="213020" y="1564066"/>
            <a:ext cx="3837983" cy="4702596"/>
            <a:chOff x="2706399" y="1250895"/>
            <a:chExt cx="3837983" cy="3935553"/>
          </a:xfrm>
        </p:grpSpPr>
        <p:cxnSp>
          <p:nvCxnSpPr>
            <p:cNvPr id="17" name="肘形接點 16"/>
            <p:cNvCxnSpPr>
              <a:cxnSpLocks noChangeShapeType="1"/>
            </p:cNvCxnSpPr>
            <p:nvPr/>
          </p:nvCxnSpPr>
          <p:spPr bwMode="auto">
            <a:xfrm rot="5400000" flipH="1" flipV="1">
              <a:off x="2040992" y="2040052"/>
              <a:ext cx="2982674" cy="1620000"/>
            </a:xfrm>
            <a:prstGeom prst="bentConnector3">
              <a:avLst>
                <a:gd name="adj1" fmla="val 99909"/>
              </a:avLst>
            </a:prstGeom>
            <a:noFill/>
            <a:ln w="31750">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sp>
          <p:nvSpPr>
            <p:cNvPr id="18" name="流程圖: 決策 17"/>
            <p:cNvSpPr>
              <a:spLocks noChangeArrowheads="1"/>
            </p:cNvSpPr>
            <p:nvPr/>
          </p:nvSpPr>
          <p:spPr bwMode="auto">
            <a:xfrm>
              <a:off x="3538354" y="2598496"/>
              <a:ext cx="2275747" cy="433490"/>
            </a:xfrm>
            <a:prstGeom prst="flowChartDecision">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Satisfy IR-drop constraint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2" name="文字方塊 23"/>
            <p:cNvSpPr txBox="1">
              <a:spLocks noChangeArrowheads="1"/>
            </p:cNvSpPr>
            <p:nvPr/>
          </p:nvSpPr>
          <p:spPr bwMode="auto">
            <a:xfrm>
              <a:off x="2706399" y="4426345"/>
              <a:ext cx="432048" cy="222637"/>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No</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3" name="文字方塊 22"/>
            <p:cNvSpPr txBox="1">
              <a:spLocks noChangeArrowheads="1"/>
            </p:cNvSpPr>
            <p:nvPr/>
          </p:nvSpPr>
          <p:spPr bwMode="auto">
            <a:xfrm>
              <a:off x="5786205" y="3100559"/>
              <a:ext cx="416796" cy="206816"/>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Yes</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4" name="流程圖: 程序 23"/>
            <p:cNvSpPr>
              <a:spLocks noChangeArrowheads="1"/>
            </p:cNvSpPr>
            <p:nvPr/>
          </p:nvSpPr>
          <p:spPr bwMode="auto">
            <a:xfrm>
              <a:off x="4218900" y="4955127"/>
              <a:ext cx="996950" cy="231321"/>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End</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流程圖: 程序 24"/>
                <p:cNvSpPr>
                  <a:spLocks noChangeArrowheads="1"/>
                </p:cNvSpPr>
                <p:nvPr/>
              </p:nvSpPr>
              <p:spPr bwMode="auto">
                <a:xfrm>
                  <a:off x="4744182" y="3384792"/>
                  <a:ext cx="1800200" cy="346916"/>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14:m>
                    <m:oMath xmlns:m="http://schemas.openxmlformats.org/officeDocument/2006/math">
                      <m:sSubSup>
                        <m:sSubSupPr>
                          <m:ctrlP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ctrlPr>
                        </m:sSubSupPr>
                        <m:e>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𝑅</m:t>
                          </m:r>
                        </m:e>
                        <m:sub>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𝑡</m:t>
                          </m:r>
                        </m:sub>
                        <m:sup>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𝑜𝑙𝑑</m:t>
                          </m:r>
                        </m:sup>
                      </m:sSubSup>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m:t>
                      </m:r>
                      <m:sSub>
                        <m:sSubPr>
                          <m:ctrlP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ctrlPr>
                        </m:sSubPr>
                        <m:e>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𝑅</m:t>
                          </m:r>
                        </m:e>
                        <m:sub>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𝑡</m:t>
                          </m:r>
                        </m:sub>
                      </m:sSub>
                      <m:r>
                        <a:rPr lang="en-US" altLang="zh-TW" sz="1200" kern="100" dirty="0">
                          <a:latin typeface="Cambria Math"/>
                          <a:ea typeface="新細明體" panose="02020500000000000000" pitchFamily="18" charset="-120"/>
                          <a:cs typeface="Times New Roman" panose="02020603050405020304" pitchFamily="18" charset="0"/>
                        </a:rPr>
                        <m:t>,</m:t>
                      </m:r>
                      <m:r>
                        <a:rPr lang="en-US" altLang="zh-TW" sz="1200" i="1" kern="100" dirty="0">
                          <a:latin typeface="Cambria Math"/>
                          <a:ea typeface="新細明體" panose="02020500000000000000" pitchFamily="18" charset="-120"/>
                          <a:cs typeface="Times New Roman" panose="02020603050405020304" pitchFamily="18" charset="0"/>
                        </a:rPr>
                        <m:t> </m:t>
                      </m:r>
                    </m:oMath>
                  </a14:m>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min</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 </a:t>
                  </a: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endParaRPr lang="en-US" sz="1200" i="1" kern="100" baseline="-25000" dirty="0" smtClean="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a:t>
                  </a:r>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200" kern="100" dirty="0">
                      <a:latin typeface="Times New Roman" panose="02020603050405020304" pitchFamily="18" charset="0"/>
                      <a:ea typeface="新細明體" panose="02020500000000000000" pitchFamily="18" charset="-120"/>
                      <a:cs typeface="Times New Roman" panose="02020603050405020304" pitchFamily="18" charset="0"/>
                    </a:rPr>
                    <a:t>(</a:t>
                  </a:r>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max</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min</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mc:Choice>
          <mc:Fallback xmlns="">
            <p:sp>
              <p:nvSpPr>
                <p:cNvPr id="25" name="流程圖: 程序 24"/>
                <p:cNvSpPr>
                  <a:spLocks noRot="1" noChangeAspect="1" noMove="1" noResize="1" noEditPoints="1" noAdjustHandles="1" noChangeArrowheads="1" noChangeShapeType="1" noTextEdit="1"/>
                </p:cNvSpPr>
                <p:nvPr/>
              </p:nvSpPr>
              <p:spPr bwMode="auto">
                <a:xfrm>
                  <a:off x="4744182" y="3384792"/>
                  <a:ext cx="1800200" cy="346916"/>
                </a:xfrm>
                <a:prstGeom prst="flowChartProcess">
                  <a:avLst/>
                </a:prstGeom>
                <a:blipFill rotWithShape="1">
                  <a:blip r:embed="rId5"/>
                  <a:stretch>
                    <a:fillRect t="-2857" b="-15714"/>
                  </a:stretch>
                </a:blipFill>
                <a:ln w="12700">
                  <a:solidFill>
                    <a:schemeClr val="dk1">
                      <a:lumMod val="100000"/>
                      <a:lumOff val="0"/>
                    </a:schemeClr>
                  </a:solidFill>
                  <a:miter lim="800000"/>
                  <a:headEnd/>
                  <a:tailEnd/>
                </a:ln>
              </p:spPr>
              <p:txBody>
                <a:bodyPr/>
                <a:lstStyle/>
                <a:p>
                  <a:r>
                    <a:rPr lang="zh-TW" altLang="en-US">
                      <a:noFill/>
                    </a:rPr>
                    <a:t> </a:t>
                  </a:r>
                </a:p>
              </p:txBody>
            </p:sp>
          </mc:Fallback>
        </mc:AlternateContent>
        <p:cxnSp>
          <p:nvCxnSpPr>
            <p:cNvPr id="26" name="直線單箭頭接點 25"/>
            <p:cNvCxnSpPr>
              <a:cxnSpLocks noChangeShapeType="1"/>
            </p:cNvCxnSpPr>
            <p:nvPr/>
          </p:nvCxnSpPr>
          <p:spPr bwMode="auto">
            <a:xfrm>
              <a:off x="4660923" y="1639628"/>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27" name="AutoShape 116"/>
            <p:cNvCxnSpPr>
              <a:cxnSpLocks noChangeShapeType="1"/>
            </p:cNvCxnSpPr>
            <p:nvPr/>
          </p:nvCxnSpPr>
          <p:spPr bwMode="auto">
            <a:xfrm>
              <a:off x="2708015" y="4343428"/>
              <a:ext cx="540000" cy="0"/>
            </a:xfrm>
            <a:prstGeom prst="straightConnector1">
              <a:avLst/>
            </a:prstGeom>
            <a:noFill/>
            <a:ln w="38100">
              <a:solidFill>
                <a:schemeClr val="accent1">
                  <a:lumMod val="100000"/>
                  <a:lumOff val="0"/>
                </a:schemeClr>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28" name="流程圖: 決策 27"/>
                <p:cNvSpPr>
                  <a:spLocks noChangeArrowheads="1"/>
                </p:cNvSpPr>
                <p:nvPr/>
              </p:nvSpPr>
              <p:spPr bwMode="auto">
                <a:xfrm>
                  <a:off x="2861774" y="3977351"/>
                  <a:ext cx="3644255" cy="732155"/>
                </a:xfrm>
                <a:prstGeom prst="flowChartDecision">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endParaRPr lang="en-US" altLang="zh-TW" sz="900" kern="100" dirty="0" smtClean="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a:t>
                  </a: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14:m>
                    <m:oMath xmlns:m="http://schemas.openxmlformats.org/officeDocument/2006/math">
                      <m:sSubSup>
                        <m:sSubSupPr>
                          <m:ctrlPr>
                            <a:rPr lang="en-US" altLang="zh-TW" sz="1200" i="1" kern="100" dirty="0">
                              <a:latin typeface="Cambria Math" panose="02040503050406030204" pitchFamily="18" charset="0"/>
                              <a:cs typeface="Times New Roman" panose="02020603050405020304" pitchFamily="18" charset="0"/>
                            </a:rPr>
                          </m:ctrlPr>
                        </m:sSubSupPr>
                        <m:e>
                          <m:r>
                            <a:rPr lang="en-US" altLang="zh-TW" sz="1200" i="1" kern="100" dirty="0" err="1">
                              <a:latin typeface="Cambria Math" panose="02040503050406030204" pitchFamily="18" charset="0"/>
                              <a:cs typeface="Times New Roman" panose="02020603050405020304" pitchFamily="18" charset="0"/>
                            </a:rPr>
                            <m:t>𝑅</m:t>
                          </m:r>
                        </m:e>
                        <m:sub>
                          <m:r>
                            <a:rPr lang="en-US" altLang="zh-TW" sz="1200" i="1" kern="100" dirty="0" err="1">
                              <a:latin typeface="Cambria Math" panose="02040503050406030204" pitchFamily="18" charset="0"/>
                              <a:cs typeface="Times New Roman" panose="02020603050405020304" pitchFamily="18" charset="0"/>
                            </a:rPr>
                            <m:t>𝑡</m:t>
                          </m:r>
                        </m:sub>
                        <m:sup>
                          <m:r>
                            <a:rPr lang="en-US" altLang="zh-TW" sz="1200" i="1" kern="100" dirty="0" err="1">
                              <a:latin typeface="Cambria Math" panose="02040503050406030204" pitchFamily="18" charset="0"/>
                              <a:cs typeface="Times New Roman" panose="02020603050405020304" pitchFamily="18" charset="0"/>
                            </a:rPr>
                            <m:t>𝑜𝑙𝑑</m:t>
                          </m:r>
                        </m:sup>
                      </m:sSubSup>
                    </m:oMath>
                  </a14:m>
                  <a:r>
                    <a:rPr lang="en-US" altLang="zh-TW" sz="1200" kern="1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&lt;  </a:t>
                  </a:r>
                  <a14:m>
                    <m:oMath xmlns:m="http://schemas.openxmlformats.org/officeDocument/2006/math">
                      <m:r>
                        <a:rPr lang="zh-TW" altLang="en-US" sz="1200" i="1" kern="100" smtClean="0">
                          <a:effectLst/>
                          <a:latin typeface="Cambria Math" panose="02040503050406030204" pitchFamily="18" charset="0"/>
                          <a:ea typeface="新細明體" panose="02020500000000000000" pitchFamily="18" charset="-120"/>
                          <a:cs typeface="Times New Roman" panose="02020603050405020304" pitchFamily="18" charset="0"/>
                        </a:rPr>
                        <m:t>𝛾</m:t>
                      </m:r>
                    </m:oMath>
                  </a14:m>
                  <a:endPar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r>
                    <a:rPr lang="en-US" altLang="zh-TW" sz="1200" kern="100" dirty="0" smtClean="0">
                      <a:latin typeface="Times New Roman" panose="02020603050405020304" pitchFamily="18" charset="0"/>
                      <a:ea typeface="新細明體" panose="02020500000000000000" pitchFamily="18" charset="-120"/>
                      <a:cs typeface="Times New Roman" panose="02020603050405020304" pitchFamily="18" charset="0"/>
                    </a:rPr>
                    <a:t>And satisfy IR-drop constraint</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mc:Choice>
          <mc:Fallback xmlns="">
            <p:sp>
              <p:nvSpPr>
                <p:cNvPr id="28" name="流程圖: 決策 27"/>
                <p:cNvSpPr>
                  <a:spLocks noRot="1" noChangeAspect="1" noMove="1" noResize="1" noEditPoints="1" noAdjustHandles="1" noChangeArrowheads="1" noChangeShapeType="1" noTextEdit="1"/>
                </p:cNvSpPr>
                <p:nvPr/>
              </p:nvSpPr>
              <p:spPr bwMode="auto">
                <a:xfrm>
                  <a:off x="2861774" y="3977351"/>
                  <a:ext cx="3644255" cy="732155"/>
                </a:xfrm>
                <a:prstGeom prst="flowChartDecision">
                  <a:avLst/>
                </a:prstGeom>
                <a:blipFill rotWithShape="0">
                  <a:blip r:embed="rId6"/>
                  <a:stretch>
                    <a:fillRect/>
                  </a:stretch>
                </a:blipFill>
                <a:ln w="12700">
                  <a:solidFill>
                    <a:schemeClr val="dk1">
                      <a:lumMod val="100000"/>
                      <a:lumOff val="0"/>
                    </a:schemeClr>
                  </a:solidFill>
                  <a:miter lim="800000"/>
                  <a:headEnd/>
                  <a:tailEnd/>
                </a:ln>
              </p:spPr>
              <p:txBody>
                <a:bodyPr/>
                <a:lstStyle/>
                <a:p>
                  <a:r>
                    <a:rPr lang="zh-TW" altLang="en-US">
                      <a:noFill/>
                    </a:rPr>
                    <a:t> </a:t>
                  </a:r>
                </a:p>
              </p:txBody>
            </p:sp>
          </mc:Fallback>
        </mc:AlternateContent>
        <p:sp>
          <p:nvSpPr>
            <p:cNvPr id="29" name="文字方塊 22"/>
            <p:cNvSpPr txBox="1">
              <a:spLocks noChangeArrowheads="1"/>
            </p:cNvSpPr>
            <p:nvPr/>
          </p:nvSpPr>
          <p:spPr bwMode="auto">
            <a:xfrm>
              <a:off x="5001406" y="4679711"/>
              <a:ext cx="428889" cy="216900"/>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altLang="zh-TW" sz="1200" kern="100" dirty="0" smtClean="0">
                  <a:latin typeface="Times New Roman" panose="02020603050405020304" pitchFamily="18" charset="0"/>
                  <a:ea typeface="標楷體" panose="03000509000000000000" pitchFamily="65" charset="-120"/>
                  <a:cs typeface="Times New Roman" panose="02020603050405020304" pitchFamily="18" charset="0"/>
                </a:rPr>
                <a:t>Yes</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30" name="直線單箭頭接點 29"/>
            <p:cNvCxnSpPr>
              <a:cxnSpLocks noChangeShapeType="1"/>
            </p:cNvCxnSpPr>
            <p:nvPr/>
          </p:nvCxnSpPr>
          <p:spPr bwMode="auto">
            <a:xfrm>
              <a:off x="4660923" y="2024901"/>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sp>
          <p:nvSpPr>
            <p:cNvPr id="31" name="文字方塊 23"/>
            <p:cNvSpPr txBox="1">
              <a:spLocks noChangeArrowheads="1"/>
            </p:cNvSpPr>
            <p:nvPr/>
          </p:nvSpPr>
          <p:spPr bwMode="auto">
            <a:xfrm>
              <a:off x="3121957" y="3126619"/>
              <a:ext cx="409907" cy="190747"/>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No</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32" name="直線單箭頭接點 31"/>
            <p:cNvCxnSpPr>
              <a:cxnSpLocks noChangeShapeType="1"/>
            </p:cNvCxnSpPr>
            <p:nvPr/>
          </p:nvCxnSpPr>
          <p:spPr bwMode="auto">
            <a:xfrm>
              <a:off x="4677310" y="2420589"/>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33" name="直線單箭頭接點 32"/>
            <p:cNvCxnSpPr>
              <a:cxnSpLocks noChangeShapeType="1"/>
            </p:cNvCxnSpPr>
            <p:nvPr/>
          </p:nvCxnSpPr>
          <p:spPr bwMode="auto">
            <a:xfrm>
              <a:off x="3720095" y="3204024"/>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34" name="直線單箭頭接點 33"/>
            <p:cNvCxnSpPr>
              <a:cxnSpLocks noChangeShapeType="1"/>
            </p:cNvCxnSpPr>
            <p:nvPr/>
          </p:nvCxnSpPr>
          <p:spPr bwMode="auto">
            <a:xfrm>
              <a:off x="4684939" y="4709506"/>
              <a:ext cx="0" cy="241024"/>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36" name="直線單箭頭接點 35"/>
            <p:cNvCxnSpPr>
              <a:cxnSpLocks noChangeShapeType="1"/>
            </p:cNvCxnSpPr>
            <p:nvPr/>
          </p:nvCxnSpPr>
          <p:spPr bwMode="auto">
            <a:xfrm>
              <a:off x="4645961" y="1250895"/>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grpSp>
      <p:sp>
        <p:nvSpPr>
          <p:cNvPr id="42" name="流程圖: 程序 41"/>
          <p:cNvSpPr>
            <a:spLocks noChangeArrowheads="1"/>
          </p:cNvSpPr>
          <p:nvPr/>
        </p:nvSpPr>
        <p:spPr bwMode="auto">
          <a:xfrm>
            <a:off x="601333" y="1311824"/>
            <a:ext cx="3096344" cy="255473"/>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t" anchorCtr="0" upright="1">
            <a:noAutofit/>
          </a:bodyPr>
          <a:lstStyle/>
          <a:p>
            <a:pPr marL="82550" indent="-82550" algn="ct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Initialize the </a:t>
            </a:r>
            <a:r>
              <a:rPr lang="en-US" altLang="zh-TW" sz="1200" i="1" kern="100" dirty="0" err="1" smtClean="0">
                <a:effectLst/>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200" i="1" kern="100" baseline="-25000" dirty="0" err="1" smtClean="0">
                <a:effectLst/>
                <a:latin typeface="Times New Roman" panose="02020603050405020304" pitchFamily="18" charset="0"/>
                <a:ea typeface="標楷體" panose="03000509000000000000" pitchFamily="65" charset="-120"/>
                <a:cs typeface="Times New Roman" panose="02020603050405020304" pitchFamily="18" charset="0"/>
              </a:rPr>
              <a:t>t</a:t>
            </a: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200" i="1" kern="100" dirty="0" err="1" smtClean="0">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200" i="1" kern="100" baseline="-25000" dirty="0" err="1" smtClean="0">
                <a:latin typeface="Times New Roman" panose="02020603050405020304" pitchFamily="18" charset="0"/>
                <a:ea typeface="標楷體" panose="03000509000000000000" pitchFamily="65" charset="-120"/>
                <a:cs typeface="Times New Roman" panose="02020603050405020304" pitchFamily="18" charset="0"/>
              </a:rPr>
              <a:t>max</a:t>
            </a:r>
            <a:r>
              <a:rPr lang="en-US" altLang="zh-TW" sz="1200" i="1" kern="100" baseline="-25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i="1" kern="100" dirty="0" err="1" smtClean="0">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200" i="1" kern="100" baseline="-25000" dirty="0" err="1" smtClean="0">
                <a:latin typeface="Times New Roman" panose="02020603050405020304" pitchFamily="18" charset="0"/>
                <a:ea typeface="標楷體" panose="03000509000000000000" pitchFamily="65" charset="-120"/>
                <a:cs typeface="Times New Roman" panose="02020603050405020304" pitchFamily="18" charset="0"/>
              </a:rPr>
              <a:t>m</a:t>
            </a:r>
            <a:r>
              <a:rPr lang="en-US" altLang="zh-TW" sz="1200" i="1" kern="100" baseline="-25000" dirty="0" smtClean="0">
                <a:latin typeface="Times New Roman" panose="02020603050405020304" pitchFamily="18" charset="0"/>
                <a:ea typeface="標楷體" panose="03000509000000000000" pitchFamily="65" charset="-120"/>
                <a:cs typeface="Times New Roman" panose="02020603050405020304" pitchFamily="18" charset="0"/>
              </a:rPr>
              <a:t>/in</a:t>
            </a:r>
            <a:endParaRPr lang="zh-TW" sz="1200" i="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r>
              <a:rPr lang="en-US" sz="1000" kern="1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43" name="流程圖: 程序 42"/>
          <p:cNvSpPr>
            <a:spLocks noChangeArrowheads="1"/>
          </p:cNvSpPr>
          <p:nvPr/>
        </p:nvSpPr>
        <p:spPr bwMode="auto">
          <a:xfrm>
            <a:off x="601333" y="1779178"/>
            <a:ext cx="3096345" cy="242766"/>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t" anchorCtr="0" upright="1">
            <a:noAutofit/>
          </a:bodyPr>
          <a:lstStyle/>
          <a:p>
            <a:pPr marL="82550" indent="-82550" algn="ctr">
              <a:spcAft>
                <a:spcPts val="0"/>
              </a:spcAft>
            </a:pPr>
            <a:r>
              <a:rPr lang="en-US" altLang="zh-TW" sz="1200" kern="100" dirty="0" err="1" smtClean="0">
                <a:effectLst/>
                <a:latin typeface="Times New Roman" panose="02020603050405020304" pitchFamily="18" charset="0"/>
                <a:ea typeface="標楷體" panose="03000509000000000000" pitchFamily="65" charset="-120"/>
                <a:cs typeface="Times New Roman" panose="02020603050405020304" pitchFamily="18" charset="0"/>
              </a:rPr>
              <a:t>Recursive_Partition_Placemant</a:t>
            </a: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kern="100" dirty="0" err="1" smtClean="0">
                <a:effectLst/>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200" i="1" baseline="-25000" dirty="0" err="1" smtClean="0">
                <a:latin typeface="Times New Roman" panose="02020603050405020304" pitchFamily="18" charset="0"/>
                <a:cs typeface="Times New Roman" panose="02020603050405020304" pitchFamily="18" charset="0"/>
              </a:rPr>
              <a:t>t</a:t>
            </a:r>
            <a:r>
              <a:rPr lang="en-US" altLang="zh-TW" sz="1200" i="1" dirty="0" smtClean="0">
                <a:latin typeface="Times New Roman" panose="02020603050405020304" pitchFamily="18" charset="0"/>
                <a:cs typeface="Times New Roman" panose="02020603050405020304" pitchFamily="18" charset="0"/>
              </a:rPr>
              <a:t> ,D</a:t>
            </a:r>
            <a:r>
              <a:rPr lang="en-US" altLang="zh-TW" sz="1200" dirty="0" smtClean="0">
                <a:latin typeface="Times New Roman" panose="02020603050405020304" pitchFamily="18" charset="0"/>
                <a:cs typeface="Times New Roman" panose="02020603050405020304" pitchFamily="18" charset="0"/>
              </a:rPr>
              <a:t>)</a:t>
            </a:r>
            <a:r>
              <a:rPr lang="en-US" altLang="zh-TW" sz="9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300" kern="100" dirty="0">
                <a:effectLst/>
                <a:latin typeface="Calibri" panose="020F0502020204030204" pitchFamily="34" charset="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44" name="流程圖: 程序 43"/>
          <p:cNvSpPr>
            <a:spLocks noChangeArrowheads="1"/>
          </p:cNvSpPr>
          <p:nvPr/>
        </p:nvSpPr>
        <p:spPr bwMode="auto">
          <a:xfrm>
            <a:off x="601200" y="2246466"/>
            <a:ext cx="3171600" cy="241528"/>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b" anchorCtr="0" upright="1">
            <a:noAutofit/>
          </a:bodyPr>
          <a:lstStyle/>
          <a:p>
            <a:pPr algn="ctr">
              <a:spcAft>
                <a:spcPts val="0"/>
              </a:spcAft>
            </a:pPr>
            <a:r>
              <a:rPr lang="en-US" altLang="zh-TW" sz="1100" kern="100" dirty="0">
                <a:latin typeface="Times New Roman" panose="02020603050405020304" pitchFamily="18" charset="0"/>
                <a:ea typeface="標楷體" panose="03000509000000000000" pitchFamily="65" charset="-120"/>
                <a:cs typeface="Times New Roman" panose="02020603050405020304" pitchFamily="18" charset="0"/>
              </a:rPr>
              <a:t>Place power switches into each </a:t>
            </a:r>
            <a:r>
              <a:rPr lang="en-US" altLang="zh-TW" sz="1100" kern="100" dirty="0" smtClean="0">
                <a:latin typeface="Times New Roman" panose="02020603050405020304" pitchFamily="18" charset="0"/>
                <a:ea typeface="標楷體" panose="03000509000000000000" pitchFamily="65" charset="-120"/>
                <a:cs typeface="Times New Roman" panose="02020603050405020304" pitchFamily="18" charset="0"/>
              </a:rPr>
              <a:t>sub-regions</a:t>
            </a:r>
            <a:endParaRPr lang="zh-TW" altLang="zh-TW" sz="1100" kern="100" dirty="0">
              <a:latin typeface="Times New Roman" pitchFamily="18" charset="0"/>
              <a:ea typeface="新細明體" panose="02020500000000000000" pitchFamily="18" charset="-120"/>
              <a:cs typeface="Times New Roman" pitchFamily="18" charset="0"/>
            </a:endParaRPr>
          </a:p>
        </p:txBody>
      </p:sp>
      <mc:AlternateContent xmlns:mc="http://schemas.openxmlformats.org/markup-compatibility/2006" xmlns:a14="http://schemas.microsoft.com/office/drawing/2010/main">
        <mc:Choice Requires="a14">
          <p:sp>
            <p:nvSpPr>
              <p:cNvPr id="50" name="流程圖: 程序 49"/>
              <p:cNvSpPr>
                <a:spLocks noChangeArrowheads="1"/>
              </p:cNvSpPr>
              <p:nvPr/>
            </p:nvSpPr>
            <p:spPr bwMode="auto">
              <a:xfrm>
                <a:off x="628578" y="2721600"/>
                <a:ext cx="3102298" cy="223200"/>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14:m>
                  <m:oMathPara xmlns:m="http://schemas.openxmlformats.org/officeDocument/2006/math">
                    <m:oMathParaPr>
                      <m:jc m:val="centerGroup"/>
                    </m:oMathParaPr>
                    <m:oMath xmlns:m="http://schemas.openxmlformats.org/officeDocument/2006/math">
                      <m:r>
                        <m:rPr>
                          <m:nor/>
                        </m:rPr>
                        <a:rPr lang="en-US" altLang="zh-TW" sz="1200" dirty="0">
                          <a:latin typeface="Times New Roman" pitchFamily="18" charset="0"/>
                          <a:ea typeface="標楷體" panose="03000509000000000000" pitchFamily="65" charset="-120"/>
                          <a:cs typeface="Times New Roman" pitchFamily="18" charset="0"/>
                        </a:rPr>
                        <m:t>Static</m:t>
                      </m:r>
                      <m:r>
                        <m:rPr>
                          <m:nor/>
                        </m:rPr>
                        <a:rPr lang="en-US" altLang="zh-TW" sz="1200" dirty="0">
                          <a:latin typeface="Times New Roman" pitchFamily="18" charset="0"/>
                          <a:ea typeface="標楷體" panose="03000509000000000000" pitchFamily="65" charset="-120"/>
                          <a:cs typeface="Times New Roman" pitchFamily="18" charset="0"/>
                        </a:rPr>
                        <m:t> </m:t>
                      </m:r>
                      <m:r>
                        <m:rPr>
                          <m:nor/>
                        </m:rPr>
                        <a:rPr lang="en-US" altLang="zh-TW" sz="1200" dirty="0">
                          <a:latin typeface="Times New Roman" pitchFamily="18" charset="0"/>
                          <a:ea typeface="標楷體" panose="03000509000000000000" pitchFamily="65" charset="-120"/>
                          <a:cs typeface="Times New Roman" pitchFamily="18" charset="0"/>
                        </a:rPr>
                        <m:t>IR</m:t>
                      </m:r>
                      <m:r>
                        <m:rPr>
                          <m:nor/>
                        </m:rPr>
                        <a:rPr lang="en-US" altLang="zh-TW" sz="1200" dirty="0">
                          <a:latin typeface="Times New Roman" pitchFamily="18" charset="0"/>
                          <a:ea typeface="標楷體" panose="03000509000000000000" pitchFamily="65" charset="-120"/>
                          <a:cs typeface="Times New Roman" pitchFamily="18" charset="0"/>
                        </a:rPr>
                        <m:t>−</m:t>
                      </m:r>
                      <m:r>
                        <m:rPr>
                          <m:nor/>
                        </m:rPr>
                        <a:rPr lang="en-US" altLang="zh-TW" sz="1200" dirty="0">
                          <a:latin typeface="Times New Roman" pitchFamily="18" charset="0"/>
                          <a:ea typeface="標楷體" panose="03000509000000000000" pitchFamily="65" charset="-120"/>
                          <a:cs typeface="Times New Roman" pitchFamily="18" charset="0"/>
                        </a:rPr>
                        <m:t>drop</m:t>
                      </m:r>
                      <m:r>
                        <m:rPr>
                          <m:nor/>
                        </m:rPr>
                        <a:rPr lang="en-US" altLang="zh-TW" sz="1200" kern="100" dirty="0">
                          <a:latin typeface="Times New Roman" pitchFamily="18" charset="0"/>
                          <a:cs typeface="Times New Roman" pitchFamily="18" charset="0"/>
                        </a:rPr>
                        <m:t> </m:t>
                      </m:r>
                      <m:r>
                        <m:rPr>
                          <m:nor/>
                        </m:rPr>
                        <a:rPr lang="en-US" altLang="zh-TW" sz="1200" dirty="0">
                          <a:latin typeface="Times New Roman" pitchFamily="18" charset="0"/>
                          <a:ea typeface="標楷體" panose="03000509000000000000" pitchFamily="65" charset="-120"/>
                          <a:cs typeface="Times New Roman" pitchFamily="18" charset="0"/>
                        </a:rPr>
                        <m:t>analysis</m:t>
                      </m:r>
                      <m:r>
                        <m:rPr>
                          <m:nor/>
                        </m:rPr>
                        <a:rPr lang="en-US" altLang="zh-TW" sz="1400" kern="100" dirty="0">
                          <a:latin typeface="Calibri" panose="020F0502020204030204" pitchFamily="34" charset="0"/>
                          <a:cs typeface="Times New Roman" panose="02020603050405020304" pitchFamily="18" charset="0"/>
                        </a:rPr>
                        <m:t> </m:t>
                      </m:r>
                    </m:oMath>
                  </m:oMathPara>
                </a14:m>
                <a:endParaRPr lang="zh-TW" altLang="zh-TW" sz="1200" kern="100" dirty="0">
                  <a:latin typeface="Calibri" panose="020F0502020204030204" pitchFamily="34" charset="0"/>
                  <a:cs typeface="Times New Roman" panose="02020603050405020304" pitchFamily="18" charset="0"/>
                </a:endParaRPr>
              </a:p>
            </p:txBody>
          </p:sp>
        </mc:Choice>
        <mc:Fallback xmlns="">
          <p:sp>
            <p:nvSpPr>
              <p:cNvPr id="50" name="流程圖: 程序 49"/>
              <p:cNvSpPr>
                <a:spLocks noRot="1" noChangeAspect="1" noMove="1" noResize="1" noEditPoints="1" noAdjustHandles="1" noChangeArrowheads="1" noChangeShapeType="1" noTextEdit="1"/>
              </p:cNvSpPr>
              <p:nvPr/>
            </p:nvSpPr>
            <p:spPr bwMode="auto">
              <a:xfrm>
                <a:off x="628578" y="2721600"/>
                <a:ext cx="3102298" cy="223200"/>
              </a:xfrm>
              <a:prstGeom prst="flowChartProcess">
                <a:avLst/>
              </a:prstGeom>
              <a:blipFill rotWithShape="0">
                <a:blip r:embed="rId7"/>
                <a:stretch>
                  <a:fillRect b="-17949"/>
                </a:stretch>
              </a:blipFill>
              <a:ln w="12700">
                <a:solidFill>
                  <a:schemeClr val="dk1">
                    <a:lumMod val="100000"/>
                    <a:lumOff val="0"/>
                  </a:schemeClr>
                </a:solid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294405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2"/>
                                        </p:tgtEl>
                                        <p:attrNameLst>
                                          <p:attrName>fillcolor</p:attrName>
                                        </p:attrNameLst>
                                      </p:cBhvr>
                                      <p:to>
                                        <a:srgbClr val="00B0F0"/>
                                      </p:to>
                                    </p:animClr>
                                    <p:set>
                                      <p:cBhvr>
                                        <p:cTn id="7" dur="2000" fill="hold"/>
                                        <p:tgtEl>
                                          <p:spTgt spid="42"/>
                                        </p:tgtEl>
                                        <p:attrNameLst>
                                          <p:attrName>fill.type</p:attrName>
                                        </p:attrNameLst>
                                      </p:cBhvr>
                                      <p:to>
                                        <p:strVal val="solid"/>
                                      </p:to>
                                    </p:set>
                                    <p:set>
                                      <p:cBhvr>
                                        <p:cTn id="8" dur="2000" fill="hold"/>
                                        <p:tgtEl>
                                          <p:spTgt spid="4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7">
                                            <p:txEl>
                                              <p:pRg st="0" end="0"/>
                                            </p:txEl>
                                          </p:spTgt>
                                        </p:tgtEl>
                                        <p:attrNameLst>
                                          <p:attrName>style.visibility</p:attrName>
                                        </p:attrNameLst>
                                      </p:cBhvr>
                                      <p:to>
                                        <p:strVal val="visible"/>
                                      </p:to>
                                    </p:set>
                                    <p:animEffect transition="in" filter="wipe(left)">
                                      <p:cBhvr>
                                        <p:cTn id="13" dur="500"/>
                                        <p:tgtEl>
                                          <p:spTgt spid="37">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7">
                                            <p:txEl>
                                              <p:pRg st="1" end="1"/>
                                            </p:txEl>
                                          </p:spTgt>
                                        </p:tgtEl>
                                        <p:attrNameLst>
                                          <p:attrName>style.visibility</p:attrName>
                                        </p:attrNameLst>
                                      </p:cBhvr>
                                      <p:to>
                                        <p:strVal val="visible"/>
                                      </p:to>
                                    </p:set>
                                    <p:animEffect transition="in" filter="wipe(left)">
                                      <p:cBhvr>
                                        <p:cTn id="16" dur="500"/>
                                        <p:tgtEl>
                                          <p:spTgt spid="37">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7">
                                            <p:txEl>
                                              <p:pRg st="2" end="2"/>
                                            </p:txEl>
                                          </p:spTgt>
                                        </p:tgtEl>
                                        <p:attrNameLst>
                                          <p:attrName>style.visibility</p:attrName>
                                        </p:attrNameLst>
                                      </p:cBhvr>
                                      <p:to>
                                        <p:strVal val="visible"/>
                                      </p:to>
                                    </p:set>
                                    <p:animEffect transition="in" filter="wipe(left)">
                                      <p:cBhvr>
                                        <p:cTn id="19" dur="500"/>
                                        <p:tgtEl>
                                          <p:spTgt spid="37">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7">
                                            <p:txEl>
                                              <p:pRg st="3" end="3"/>
                                            </p:txEl>
                                          </p:spTgt>
                                        </p:tgtEl>
                                        <p:attrNameLst>
                                          <p:attrName>style.visibility</p:attrName>
                                        </p:attrNameLst>
                                      </p:cBhvr>
                                      <p:to>
                                        <p:strVal val="visible"/>
                                      </p:to>
                                    </p:set>
                                    <p:animEffect transition="in" filter="wipe(left)">
                                      <p:cBhvr>
                                        <p:cTn id="22" dur="500"/>
                                        <p:tgtEl>
                                          <p:spTgt spid="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xEl>
                                              <p:pRg st="4" end="4"/>
                                            </p:txEl>
                                          </p:spTgt>
                                        </p:tgtEl>
                                        <p:attrNameLst>
                                          <p:attrName>style.visibility</p:attrName>
                                        </p:attrNameLst>
                                      </p:cBhvr>
                                      <p:to>
                                        <p:strVal val="visible"/>
                                      </p:to>
                                    </p:set>
                                    <p:animEffect transition="in" filter="wipe(left)">
                                      <p:cBhvr>
                                        <p:cTn id="27" dur="500"/>
                                        <p:tgtEl>
                                          <p:spTgt spid="37">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7">
                                            <p:txEl>
                                              <p:pRg st="5" end="5"/>
                                            </p:txEl>
                                          </p:spTgt>
                                        </p:tgtEl>
                                        <p:attrNameLst>
                                          <p:attrName>style.visibility</p:attrName>
                                        </p:attrNameLst>
                                      </p:cBhvr>
                                      <p:to>
                                        <p:strVal val="visible"/>
                                      </p:to>
                                    </p:set>
                                    <p:animEffect transition="in" filter="wipe(left)">
                                      <p:cBhvr>
                                        <p:cTn id="30" dur="500"/>
                                        <p:tgtEl>
                                          <p:spTgt spid="37">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7">
                                            <p:txEl>
                                              <p:pRg st="6" end="6"/>
                                            </p:txEl>
                                          </p:spTgt>
                                        </p:tgtEl>
                                        <p:attrNameLst>
                                          <p:attrName>style.visibility</p:attrName>
                                        </p:attrNameLst>
                                      </p:cBhvr>
                                      <p:to>
                                        <p:strVal val="visible"/>
                                      </p:to>
                                    </p:set>
                                    <p:animEffect transition="in" filter="wipe(left)">
                                      <p:cBhvr>
                                        <p:cTn id="33" dur="500"/>
                                        <p:tgtEl>
                                          <p:spTgt spid="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830376" y="1159200"/>
            <a:ext cx="4846080" cy="1782215"/>
          </a:xfrm>
        </p:spPr>
        <p:txBody>
          <a:bodyPr/>
          <a:lstStyle/>
          <a:p>
            <a:r>
              <a:rPr lang="en-US" altLang="zh-TW" dirty="0" smtClean="0"/>
              <a:t>Recursively partition </a:t>
            </a:r>
            <a:r>
              <a:rPr lang="en-US" altLang="zh-TW" dirty="0"/>
              <a:t>low-power-domain into several </a:t>
            </a:r>
            <a:r>
              <a:rPr lang="en-US" altLang="zh-TW" dirty="0" smtClean="0"/>
              <a:t>sub-regions, and</a:t>
            </a:r>
            <a:r>
              <a:rPr lang="en-US" altLang="zh-TW" dirty="0"/>
              <a:t> </a:t>
            </a:r>
            <a:r>
              <a:rPr lang="en-US" altLang="zh-TW" dirty="0" smtClean="0"/>
              <a:t>allocate the equivalent resistance of power switches into </a:t>
            </a:r>
            <a:r>
              <a:rPr lang="en-US" altLang="zh-TW" dirty="0"/>
              <a:t>each </a:t>
            </a:r>
            <a:r>
              <a:rPr lang="en-US" altLang="zh-TW" dirty="0" smtClean="0"/>
              <a:t>sub-region.</a:t>
            </a:r>
          </a:p>
          <a:p>
            <a:endParaRPr lang="en-US" altLang="zh-TW" dirty="0" smtClean="0"/>
          </a:p>
          <a:p>
            <a:r>
              <a:rPr lang="en-US" altLang="zh-TW" dirty="0" smtClean="0"/>
              <a:t>Place </a:t>
            </a:r>
            <a:r>
              <a:rPr lang="en-US" altLang="zh-TW" dirty="0"/>
              <a:t>power switches into each </a:t>
            </a:r>
            <a:r>
              <a:rPr lang="en-US" altLang="zh-TW" dirty="0" smtClean="0"/>
              <a:t>sub-region according to </a:t>
            </a:r>
            <a:r>
              <a:rPr lang="en-US" altLang="zh-TW" dirty="0"/>
              <a:t>equivalent resistance.</a:t>
            </a:r>
          </a:p>
          <a:p>
            <a:pPr marL="0" indent="0">
              <a:buNone/>
            </a:pPr>
            <a:endParaRPr lang="en-US" altLang="zh-TW" dirty="0"/>
          </a:p>
          <a:p>
            <a:endParaRPr lang="zh-TW" altLang="en-US" dirty="0"/>
          </a:p>
        </p:txBody>
      </p:sp>
      <p:sp>
        <p:nvSpPr>
          <p:cNvPr id="3" name="標題 2"/>
          <p:cNvSpPr>
            <a:spLocks noGrp="1"/>
          </p:cNvSpPr>
          <p:nvPr>
            <p:ph type="title"/>
          </p:nvPr>
        </p:nvSpPr>
        <p:spPr/>
        <p:txBody>
          <a:bodyPr/>
          <a:lstStyle/>
          <a:p>
            <a:r>
              <a:rPr lang="en-US" altLang="zh-TW" dirty="0">
                <a:latin typeface="Lucida Calligraphy" panose="03010101010101010101" pitchFamily="66" charset="0"/>
              </a:rPr>
              <a:t>Framework of Our Methodology </a:t>
            </a:r>
            <a:endParaRPr lang="zh-TW" altLang="en-US" dirty="0"/>
          </a:p>
        </p:txBody>
      </p:sp>
      <p:cxnSp>
        <p:nvCxnSpPr>
          <p:cNvPr id="280" name="直線單箭頭接點 279"/>
          <p:cNvCxnSpPr>
            <a:cxnSpLocks noChangeShapeType="1"/>
          </p:cNvCxnSpPr>
          <p:nvPr/>
        </p:nvCxnSpPr>
        <p:spPr bwMode="auto">
          <a:xfrm>
            <a:off x="3145545" y="3883791"/>
            <a:ext cx="155" cy="216000"/>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281" name="肘形接點 280"/>
          <p:cNvCxnSpPr/>
          <p:nvPr/>
        </p:nvCxnSpPr>
        <p:spPr>
          <a:xfrm rot="5400000">
            <a:off x="1614523" y="3304267"/>
            <a:ext cx="180000" cy="972000"/>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282" name="直線接點 281"/>
          <p:cNvCxnSpPr/>
          <p:nvPr/>
        </p:nvCxnSpPr>
        <p:spPr>
          <a:xfrm>
            <a:off x="2183931" y="3880267"/>
            <a:ext cx="972000" cy="119"/>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3" name="流程圖: 程序 282"/>
              <p:cNvSpPr>
                <a:spLocks noChangeArrowheads="1"/>
              </p:cNvSpPr>
              <p:nvPr/>
            </p:nvSpPr>
            <p:spPr bwMode="auto">
              <a:xfrm>
                <a:off x="351756" y="4104868"/>
                <a:ext cx="1797749" cy="414530"/>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14:m>
                  <m:oMath xmlns:m="http://schemas.openxmlformats.org/officeDocument/2006/math">
                    <m:sSubSup>
                      <m:sSubSupPr>
                        <m:ctrlPr>
                          <a:rPr lang="en-US" altLang="zh-TW" sz="1200" i="1" kern="100" dirty="0" smtClean="0">
                            <a:latin typeface="Cambria Math" panose="02040503050406030204" pitchFamily="18" charset="0"/>
                            <a:ea typeface="新細明體" panose="02020500000000000000" pitchFamily="18" charset="-120"/>
                            <a:cs typeface="Times New Roman" panose="02020603050405020304" pitchFamily="18" charset="0"/>
                          </a:rPr>
                        </m:ctrlPr>
                      </m:sSubSupPr>
                      <m:e>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𝑅</m:t>
                        </m:r>
                      </m:e>
                      <m:sub>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𝑡</m:t>
                        </m:r>
                      </m:sub>
                      <m:sup>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𝑜𝑙𝑑</m:t>
                        </m:r>
                      </m:sup>
                    </m:sSubSup>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m:t>
                    </m:r>
                    <m:sSub>
                      <m:sSubPr>
                        <m:ctrlP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ctrlPr>
                      </m:sSubPr>
                      <m:e>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𝑅</m:t>
                        </m:r>
                      </m:e>
                      <m:sub>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𝑡</m:t>
                        </m:r>
                      </m:sub>
                    </m:sSub>
                    <m:r>
                      <a:rPr lang="en-US" altLang="zh-TW" sz="1200" b="0" i="0" kern="100" dirty="0" smtClean="0">
                        <a:latin typeface="Cambria Math"/>
                        <a:ea typeface="新細明體" panose="02020500000000000000" pitchFamily="18" charset="-120"/>
                        <a:cs typeface="Times New Roman" panose="02020603050405020304" pitchFamily="18" charset="0"/>
                      </a:rPr>
                      <m:t>, </m:t>
                    </m:r>
                  </m:oMath>
                </a14:m>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max</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 </a:t>
                </a: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endParaRPr lang="en-US" sz="1200" kern="100" dirty="0" smtClean="0">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200" kern="100" dirty="0" smtClean="0">
                    <a:latin typeface="Times New Roman" panose="02020603050405020304" pitchFamily="18" charset="0"/>
                    <a:ea typeface="新細明體" panose="02020500000000000000" pitchFamily="18" charset="-120"/>
                    <a:cs typeface="Times New Roman" panose="02020603050405020304" pitchFamily="18" charset="0"/>
                  </a:rPr>
                  <a:t>(</a:t>
                </a:r>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max</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min</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mc:Choice>
        <mc:Fallback xmlns="">
          <p:sp>
            <p:nvSpPr>
              <p:cNvPr id="283" name="流程圖: 程序 282"/>
              <p:cNvSpPr>
                <a:spLocks noRot="1" noChangeAspect="1" noMove="1" noResize="1" noEditPoints="1" noAdjustHandles="1" noChangeArrowheads="1" noChangeShapeType="1" noTextEdit="1"/>
              </p:cNvSpPr>
              <p:nvPr/>
            </p:nvSpPr>
            <p:spPr bwMode="auto">
              <a:xfrm>
                <a:off x="351756" y="4104868"/>
                <a:ext cx="1797749" cy="414530"/>
              </a:xfrm>
              <a:prstGeom prst="flowChartProcess">
                <a:avLst/>
              </a:prstGeom>
              <a:blipFill rotWithShape="1">
                <a:blip r:embed="rId3"/>
                <a:stretch>
                  <a:fillRect t="-2857" b="-15714"/>
                </a:stretch>
              </a:blipFill>
              <a:ln w="12700">
                <a:solidFill>
                  <a:schemeClr val="dk1">
                    <a:lumMod val="100000"/>
                    <a:lumOff val="0"/>
                  </a:schemeClr>
                </a:solidFill>
                <a:miter lim="800000"/>
                <a:headEnd/>
                <a:tailEnd/>
              </a:ln>
            </p:spPr>
            <p:txBody>
              <a:bodyPr/>
              <a:lstStyle/>
              <a:p>
                <a:r>
                  <a:rPr lang="zh-TW" altLang="en-US">
                    <a:noFill/>
                  </a:rPr>
                  <a:t> </a:t>
                </a:r>
              </a:p>
            </p:txBody>
          </p:sp>
        </mc:Fallback>
      </mc:AlternateContent>
      <p:cxnSp>
        <p:nvCxnSpPr>
          <p:cNvPr id="284" name="肘形接點 283"/>
          <p:cNvCxnSpPr/>
          <p:nvPr/>
        </p:nvCxnSpPr>
        <p:spPr>
          <a:xfrm flipV="1">
            <a:off x="2190523" y="4531702"/>
            <a:ext cx="955878" cy="153366"/>
          </a:xfrm>
          <a:prstGeom prst="bentConnector3">
            <a:avLst>
              <a:gd name="adj1" fmla="val 100155"/>
            </a:avLst>
          </a:prstGeom>
          <a:ln w="28575"/>
        </p:spPr>
        <p:style>
          <a:lnRef idx="1">
            <a:schemeClr val="accent1"/>
          </a:lnRef>
          <a:fillRef idx="0">
            <a:schemeClr val="accent1"/>
          </a:fillRef>
          <a:effectRef idx="0">
            <a:schemeClr val="accent1"/>
          </a:effectRef>
          <a:fontRef idx="minor">
            <a:schemeClr val="tx1"/>
          </a:fontRef>
        </p:style>
      </p:cxnSp>
      <p:cxnSp>
        <p:nvCxnSpPr>
          <p:cNvPr id="285" name="肘形接點 284"/>
          <p:cNvCxnSpPr>
            <a:stCxn id="283" idx="2"/>
          </p:cNvCxnSpPr>
          <p:nvPr/>
        </p:nvCxnSpPr>
        <p:spPr>
          <a:xfrm rot="16200000" flipH="1">
            <a:off x="1637742" y="4132287"/>
            <a:ext cx="165670" cy="939892"/>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286" name="直線接點 285"/>
          <p:cNvCxnSpPr/>
          <p:nvPr/>
        </p:nvCxnSpPr>
        <p:spPr>
          <a:xfrm>
            <a:off x="2190523" y="4685068"/>
            <a:ext cx="0" cy="14887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87" name="群組 286"/>
          <p:cNvGrpSpPr/>
          <p:nvPr/>
        </p:nvGrpSpPr>
        <p:grpSpPr>
          <a:xfrm>
            <a:off x="213020" y="1564066"/>
            <a:ext cx="3837983" cy="4702596"/>
            <a:chOff x="2706399" y="1250895"/>
            <a:chExt cx="3837983" cy="3935553"/>
          </a:xfrm>
        </p:grpSpPr>
        <p:cxnSp>
          <p:nvCxnSpPr>
            <p:cNvPr id="288" name="肘形接點 287"/>
            <p:cNvCxnSpPr>
              <a:cxnSpLocks noChangeShapeType="1"/>
            </p:cNvCxnSpPr>
            <p:nvPr/>
          </p:nvCxnSpPr>
          <p:spPr bwMode="auto">
            <a:xfrm rot="5400000" flipH="1" flipV="1">
              <a:off x="2040992" y="2040052"/>
              <a:ext cx="2982674" cy="1620000"/>
            </a:xfrm>
            <a:prstGeom prst="bentConnector3">
              <a:avLst>
                <a:gd name="adj1" fmla="val 99909"/>
              </a:avLst>
            </a:prstGeom>
            <a:noFill/>
            <a:ln w="31750">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sp>
          <p:nvSpPr>
            <p:cNvPr id="289" name="流程圖: 決策 288"/>
            <p:cNvSpPr>
              <a:spLocks noChangeArrowheads="1"/>
            </p:cNvSpPr>
            <p:nvPr/>
          </p:nvSpPr>
          <p:spPr bwMode="auto">
            <a:xfrm>
              <a:off x="3538354" y="2598496"/>
              <a:ext cx="2275747" cy="433490"/>
            </a:xfrm>
            <a:prstGeom prst="flowChartDecision">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Satisfy IR-drop constraint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90" name="文字方塊 23"/>
            <p:cNvSpPr txBox="1">
              <a:spLocks noChangeArrowheads="1"/>
            </p:cNvSpPr>
            <p:nvPr/>
          </p:nvSpPr>
          <p:spPr bwMode="auto">
            <a:xfrm>
              <a:off x="2706399" y="4426345"/>
              <a:ext cx="432048" cy="222637"/>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No</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91" name="文字方塊 290"/>
            <p:cNvSpPr txBox="1">
              <a:spLocks noChangeArrowheads="1"/>
            </p:cNvSpPr>
            <p:nvPr/>
          </p:nvSpPr>
          <p:spPr bwMode="auto">
            <a:xfrm>
              <a:off x="5786205" y="3100559"/>
              <a:ext cx="416796" cy="206816"/>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Yes</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92" name="流程圖: 程序 291"/>
            <p:cNvSpPr>
              <a:spLocks noChangeArrowheads="1"/>
            </p:cNvSpPr>
            <p:nvPr/>
          </p:nvSpPr>
          <p:spPr bwMode="auto">
            <a:xfrm>
              <a:off x="4218900" y="4955127"/>
              <a:ext cx="996950" cy="231321"/>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End</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3" name="流程圖: 程序 292"/>
                <p:cNvSpPr>
                  <a:spLocks noChangeArrowheads="1"/>
                </p:cNvSpPr>
                <p:nvPr/>
              </p:nvSpPr>
              <p:spPr bwMode="auto">
                <a:xfrm>
                  <a:off x="4744182" y="3384792"/>
                  <a:ext cx="1800200" cy="346916"/>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14:m>
                    <m:oMath xmlns:m="http://schemas.openxmlformats.org/officeDocument/2006/math">
                      <m:sSubSup>
                        <m:sSubSupPr>
                          <m:ctrlPr>
                            <a:rPr lang="en-US" altLang="zh-TW" sz="1200" i="1" kern="100" dirty="0" smtClean="0">
                              <a:latin typeface="Cambria Math" panose="02040503050406030204" pitchFamily="18" charset="0"/>
                              <a:ea typeface="新細明體" panose="02020500000000000000" pitchFamily="18" charset="-120"/>
                              <a:cs typeface="Times New Roman" panose="02020603050405020304" pitchFamily="18" charset="0"/>
                            </a:rPr>
                          </m:ctrlPr>
                        </m:sSubSupPr>
                        <m:e>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𝑅</m:t>
                          </m:r>
                        </m:e>
                        <m:sub>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𝑡</m:t>
                          </m:r>
                        </m:sub>
                        <m:sup>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𝑜𝑙𝑑</m:t>
                          </m:r>
                        </m:sup>
                      </m:sSubSup>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m:t>
                      </m:r>
                      <m:sSub>
                        <m:sSubPr>
                          <m:ctrlP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ctrlPr>
                        </m:sSubPr>
                        <m:e>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𝑅</m:t>
                          </m:r>
                        </m:e>
                        <m:sub>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𝑡</m:t>
                          </m:r>
                        </m:sub>
                      </m:sSub>
                      <m:r>
                        <a:rPr lang="en-US" altLang="zh-TW" sz="1200" b="0" i="0" kern="100" dirty="0" smtClean="0">
                          <a:latin typeface="Cambria Math"/>
                          <a:ea typeface="新細明體" panose="02020500000000000000" pitchFamily="18" charset="-120"/>
                          <a:cs typeface="Times New Roman" panose="02020603050405020304" pitchFamily="18" charset="0"/>
                        </a:rPr>
                        <m:t>, </m:t>
                      </m:r>
                    </m:oMath>
                  </a14:m>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min</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 </a:t>
                  </a: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endParaRPr lang="en-US" sz="1200" i="1" kern="100" baseline="-25000" dirty="0" smtClean="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a:t>
                  </a:r>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200" kern="100" dirty="0">
                      <a:latin typeface="Times New Roman" panose="02020603050405020304" pitchFamily="18" charset="0"/>
                      <a:ea typeface="新細明體" panose="02020500000000000000" pitchFamily="18" charset="-120"/>
                      <a:cs typeface="Times New Roman" panose="02020603050405020304" pitchFamily="18" charset="0"/>
                    </a:rPr>
                    <a:t>(</a:t>
                  </a:r>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max</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min</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mc:Choice>
          <mc:Fallback xmlns="">
            <p:sp>
              <p:nvSpPr>
                <p:cNvPr id="293" name="流程圖: 程序 292"/>
                <p:cNvSpPr>
                  <a:spLocks noRot="1" noChangeAspect="1" noMove="1" noResize="1" noEditPoints="1" noAdjustHandles="1" noChangeArrowheads="1" noChangeShapeType="1" noTextEdit="1"/>
                </p:cNvSpPr>
                <p:nvPr/>
              </p:nvSpPr>
              <p:spPr bwMode="auto">
                <a:xfrm>
                  <a:off x="4744182" y="3384792"/>
                  <a:ext cx="1800200" cy="346916"/>
                </a:xfrm>
                <a:prstGeom prst="flowChartProcess">
                  <a:avLst/>
                </a:prstGeom>
                <a:blipFill rotWithShape="1">
                  <a:blip r:embed="rId4"/>
                  <a:stretch>
                    <a:fillRect t="-2857" b="-15714"/>
                  </a:stretch>
                </a:blipFill>
                <a:ln w="12700">
                  <a:solidFill>
                    <a:schemeClr val="dk1">
                      <a:lumMod val="100000"/>
                      <a:lumOff val="0"/>
                    </a:schemeClr>
                  </a:solidFill>
                  <a:miter lim="800000"/>
                  <a:headEnd/>
                  <a:tailEnd/>
                </a:ln>
              </p:spPr>
              <p:txBody>
                <a:bodyPr/>
                <a:lstStyle/>
                <a:p>
                  <a:r>
                    <a:rPr lang="zh-TW" altLang="en-US">
                      <a:noFill/>
                    </a:rPr>
                    <a:t> </a:t>
                  </a:r>
                </a:p>
              </p:txBody>
            </p:sp>
          </mc:Fallback>
        </mc:AlternateContent>
        <p:cxnSp>
          <p:nvCxnSpPr>
            <p:cNvPr id="294" name="直線單箭頭接點 293"/>
            <p:cNvCxnSpPr>
              <a:cxnSpLocks noChangeShapeType="1"/>
            </p:cNvCxnSpPr>
            <p:nvPr/>
          </p:nvCxnSpPr>
          <p:spPr bwMode="auto">
            <a:xfrm>
              <a:off x="4660923" y="1639628"/>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295" name="AutoShape 116"/>
            <p:cNvCxnSpPr>
              <a:cxnSpLocks noChangeShapeType="1"/>
            </p:cNvCxnSpPr>
            <p:nvPr/>
          </p:nvCxnSpPr>
          <p:spPr bwMode="auto">
            <a:xfrm>
              <a:off x="2708015" y="4343428"/>
              <a:ext cx="540000" cy="0"/>
            </a:xfrm>
            <a:prstGeom prst="straightConnector1">
              <a:avLst/>
            </a:prstGeom>
            <a:noFill/>
            <a:ln w="38100">
              <a:solidFill>
                <a:schemeClr val="accent1">
                  <a:lumMod val="100000"/>
                  <a:lumOff val="0"/>
                </a:schemeClr>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296" name="流程圖: 決策 295"/>
                <p:cNvSpPr>
                  <a:spLocks noChangeArrowheads="1"/>
                </p:cNvSpPr>
                <p:nvPr/>
              </p:nvSpPr>
              <p:spPr bwMode="auto">
                <a:xfrm>
                  <a:off x="2861774" y="3977351"/>
                  <a:ext cx="3644255" cy="732155"/>
                </a:xfrm>
                <a:prstGeom prst="flowChartDecision">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endParaRPr lang="en-US" altLang="zh-TW" sz="900" kern="100" dirty="0" smtClean="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a:t>
                  </a: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14:m>
                    <m:oMath xmlns:m="http://schemas.openxmlformats.org/officeDocument/2006/math">
                      <m:sSubSup>
                        <m:sSubSupPr>
                          <m:ctrlPr>
                            <a:rPr lang="en-US" altLang="zh-TW" sz="1200" i="1" kern="100" dirty="0">
                              <a:latin typeface="Cambria Math" panose="02040503050406030204" pitchFamily="18" charset="0"/>
                              <a:cs typeface="Times New Roman" panose="02020603050405020304" pitchFamily="18" charset="0"/>
                            </a:rPr>
                          </m:ctrlPr>
                        </m:sSubSupPr>
                        <m:e>
                          <m:r>
                            <a:rPr lang="en-US" altLang="zh-TW" sz="1200" i="1" kern="100" dirty="0" err="1">
                              <a:latin typeface="Cambria Math" panose="02040503050406030204" pitchFamily="18" charset="0"/>
                              <a:cs typeface="Times New Roman" panose="02020603050405020304" pitchFamily="18" charset="0"/>
                            </a:rPr>
                            <m:t>𝑅</m:t>
                          </m:r>
                        </m:e>
                        <m:sub>
                          <m:r>
                            <a:rPr lang="en-US" altLang="zh-TW" sz="1200" i="1" kern="100" dirty="0" err="1">
                              <a:latin typeface="Cambria Math" panose="02040503050406030204" pitchFamily="18" charset="0"/>
                              <a:cs typeface="Times New Roman" panose="02020603050405020304" pitchFamily="18" charset="0"/>
                            </a:rPr>
                            <m:t>𝑡</m:t>
                          </m:r>
                        </m:sub>
                        <m:sup>
                          <m:r>
                            <a:rPr lang="en-US" altLang="zh-TW" sz="1200" i="1" kern="100" dirty="0" err="1">
                              <a:latin typeface="Cambria Math" panose="02040503050406030204" pitchFamily="18" charset="0"/>
                              <a:cs typeface="Times New Roman" panose="02020603050405020304" pitchFamily="18" charset="0"/>
                            </a:rPr>
                            <m:t>𝑜𝑙𝑑</m:t>
                          </m:r>
                        </m:sup>
                      </m:sSubSup>
                    </m:oMath>
                  </a14:m>
                  <a:r>
                    <a:rPr lang="en-US" altLang="zh-TW" sz="1200" kern="1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&lt;  </a:t>
                  </a:r>
                  <a14:m>
                    <m:oMath xmlns:m="http://schemas.openxmlformats.org/officeDocument/2006/math">
                      <m:r>
                        <a:rPr lang="zh-TW" altLang="en-US" sz="1200" i="1" kern="100" smtClean="0">
                          <a:effectLst/>
                          <a:latin typeface="Cambria Math" panose="02040503050406030204" pitchFamily="18" charset="0"/>
                          <a:ea typeface="新細明體" panose="02020500000000000000" pitchFamily="18" charset="-120"/>
                          <a:cs typeface="Times New Roman" panose="02020603050405020304" pitchFamily="18" charset="0"/>
                        </a:rPr>
                        <m:t>𝛾</m:t>
                      </m:r>
                    </m:oMath>
                  </a14:m>
                  <a:endPar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r>
                    <a:rPr lang="en-US" altLang="zh-TW" sz="1200" kern="100" dirty="0" smtClean="0">
                      <a:latin typeface="Times New Roman" panose="02020603050405020304" pitchFamily="18" charset="0"/>
                      <a:ea typeface="新細明體" panose="02020500000000000000" pitchFamily="18" charset="-120"/>
                      <a:cs typeface="Times New Roman" panose="02020603050405020304" pitchFamily="18" charset="0"/>
                    </a:rPr>
                    <a:t>And satisfy IR-drop constraint</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mc:Choice>
          <mc:Fallback xmlns="">
            <p:sp>
              <p:nvSpPr>
                <p:cNvPr id="296" name="流程圖: 決策 295"/>
                <p:cNvSpPr>
                  <a:spLocks noRot="1" noChangeAspect="1" noMove="1" noResize="1" noEditPoints="1" noAdjustHandles="1" noChangeArrowheads="1" noChangeShapeType="1" noTextEdit="1"/>
                </p:cNvSpPr>
                <p:nvPr/>
              </p:nvSpPr>
              <p:spPr bwMode="auto">
                <a:xfrm>
                  <a:off x="2861774" y="3977351"/>
                  <a:ext cx="3644255" cy="732155"/>
                </a:xfrm>
                <a:prstGeom prst="flowChartDecision">
                  <a:avLst/>
                </a:prstGeom>
                <a:blipFill rotWithShape="0">
                  <a:blip r:embed="rId5"/>
                  <a:stretch>
                    <a:fillRect/>
                  </a:stretch>
                </a:blipFill>
                <a:ln w="12700">
                  <a:solidFill>
                    <a:schemeClr val="dk1">
                      <a:lumMod val="100000"/>
                      <a:lumOff val="0"/>
                    </a:schemeClr>
                  </a:solidFill>
                  <a:miter lim="800000"/>
                  <a:headEnd/>
                  <a:tailEnd/>
                </a:ln>
              </p:spPr>
              <p:txBody>
                <a:bodyPr/>
                <a:lstStyle/>
                <a:p>
                  <a:r>
                    <a:rPr lang="zh-TW" altLang="en-US">
                      <a:noFill/>
                    </a:rPr>
                    <a:t> </a:t>
                  </a:r>
                </a:p>
              </p:txBody>
            </p:sp>
          </mc:Fallback>
        </mc:AlternateContent>
        <p:sp>
          <p:nvSpPr>
            <p:cNvPr id="297" name="文字方塊 22"/>
            <p:cNvSpPr txBox="1">
              <a:spLocks noChangeArrowheads="1"/>
            </p:cNvSpPr>
            <p:nvPr/>
          </p:nvSpPr>
          <p:spPr bwMode="auto">
            <a:xfrm>
              <a:off x="5001406" y="4679711"/>
              <a:ext cx="428889" cy="216900"/>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altLang="zh-TW" sz="1200" kern="100" dirty="0" smtClean="0">
                  <a:latin typeface="Times New Roman" panose="02020603050405020304" pitchFamily="18" charset="0"/>
                  <a:ea typeface="標楷體" panose="03000509000000000000" pitchFamily="65" charset="-120"/>
                  <a:cs typeface="Times New Roman" panose="02020603050405020304" pitchFamily="18" charset="0"/>
                </a:rPr>
                <a:t>Yes</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298" name="直線單箭頭接點 297"/>
            <p:cNvCxnSpPr>
              <a:cxnSpLocks noChangeShapeType="1"/>
            </p:cNvCxnSpPr>
            <p:nvPr/>
          </p:nvCxnSpPr>
          <p:spPr bwMode="auto">
            <a:xfrm>
              <a:off x="4660923" y="2024901"/>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sp>
          <p:nvSpPr>
            <p:cNvPr id="299" name="文字方塊 23"/>
            <p:cNvSpPr txBox="1">
              <a:spLocks noChangeArrowheads="1"/>
            </p:cNvSpPr>
            <p:nvPr/>
          </p:nvSpPr>
          <p:spPr bwMode="auto">
            <a:xfrm>
              <a:off x="3121957" y="3126619"/>
              <a:ext cx="409907" cy="190747"/>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No</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300" name="直線單箭頭接點 299"/>
            <p:cNvCxnSpPr>
              <a:cxnSpLocks noChangeShapeType="1"/>
            </p:cNvCxnSpPr>
            <p:nvPr/>
          </p:nvCxnSpPr>
          <p:spPr bwMode="auto">
            <a:xfrm>
              <a:off x="4677310" y="2420589"/>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301" name="直線單箭頭接點 300"/>
            <p:cNvCxnSpPr>
              <a:cxnSpLocks noChangeShapeType="1"/>
            </p:cNvCxnSpPr>
            <p:nvPr/>
          </p:nvCxnSpPr>
          <p:spPr bwMode="auto">
            <a:xfrm>
              <a:off x="3720095" y="3204024"/>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302" name="直線單箭頭接點 301"/>
            <p:cNvCxnSpPr>
              <a:cxnSpLocks noChangeShapeType="1"/>
            </p:cNvCxnSpPr>
            <p:nvPr/>
          </p:nvCxnSpPr>
          <p:spPr bwMode="auto">
            <a:xfrm>
              <a:off x="4684939" y="4709506"/>
              <a:ext cx="0" cy="241024"/>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303" name="直線單箭頭接點 302"/>
            <p:cNvCxnSpPr>
              <a:cxnSpLocks noChangeShapeType="1"/>
            </p:cNvCxnSpPr>
            <p:nvPr/>
          </p:nvCxnSpPr>
          <p:spPr bwMode="auto">
            <a:xfrm>
              <a:off x="4645961" y="1250895"/>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grpSp>
      <p:sp>
        <p:nvSpPr>
          <p:cNvPr id="304" name="流程圖: 程序 303"/>
          <p:cNvSpPr>
            <a:spLocks noChangeArrowheads="1"/>
          </p:cNvSpPr>
          <p:nvPr/>
        </p:nvSpPr>
        <p:spPr bwMode="auto">
          <a:xfrm>
            <a:off x="601333" y="1311824"/>
            <a:ext cx="3096344" cy="255473"/>
          </a:xfrm>
          <a:prstGeom prst="flowChartProcess">
            <a:avLst/>
          </a:prstGeom>
          <a:solidFill>
            <a:srgbClr val="00B0F0"/>
          </a:solidFill>
          <a:ln w="12700">
            <a:solidFill>
              <a:schemeClr val="dk1">
                <a:lumMod val="100000"/>
                <a:lumOff val="0"/>
              </a:schemeClr>
            </a:solidFill>
            <a:miter lim="800000"/>
            <a:headEnd/>
            <a:tailEnd/>
          </a:ln>
        </p:spPr>
        <p:txBody>
          <a:bodyPr rot="0" vert="horz" wrap="square" lIns="91440" tIns="45720" rIns="91440" bIns="45720" anchor="t" anchorCtr="0" upright="1">
            <a:noAutofit/>
          </a:bodyPr>
          <a:lstStyle/>
          <a:p>
            <a:pPr marL="82550" indent="-82550" algn="ct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Initialize the </a:t>
            </a:r>
            <a:r>
              <a:rPr lang="en-US" altLang="zh-TW" sz="1200" i="1" kern="100" dirty="0" err="1" smtClean="0">
                <a:effectLst/>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200" i="1" kern="100" baseline="-25000" dirty="0" err="1" smtClean="0">
                <a:effectLst/>
                <a:latin typeface="Times New Roman" panose="02020603050405020304" pitchFamily="18" charset="0"/>
                <a:ea typeface="標楷體" panose="03000509000000000000" pitchFamily="65" charset="-120"/>
                <a:cs typeface="Times New Roman" panose="02020603050405020304" pitchFamily="18" charset="0"/>
              </a:rPr>
              <a:t>t</a:t>
            </a: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200" i="1" kern="100" dirty="0" err="1" smtClean="0">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200" i="1" kern="100" baseline="-25000" dirty="0" err="1" smtClean="0">
                <a:latin typeface="Times New Roman" panose="02020603050405020304" pitchFamily="18" charset="0"/>
                <a:ea typeface="標楷體" panose="03000509000000000000" pitchFamily="65" charset="-120"/>
                <a:cs typeface="Times New Roman" panose="02020603050405020304" pitchFamily="18" charset="0"/>
              </a:rPr>
              <a:t>max</a:t>
            </a:r>
            <a:r>
              <a:rPr lang="en-US" altLang="zh-TW" sz="1200" i="1" kern="100" baseline="-25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i="1" kern="100" dirty="0" err="1" smtClean="0">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200" i="1" kern="100" baseline="-25000" dirty="0" err="1" smtClean="0">
                <a:latin typeface="Times New Roman" panose="02020603050405020304" pitchFamily="18" charset="0"/>
                <a:ea typeface="標楷體" panose="03000509000000000000" pitchFamily="65" charset="-120"/>
                <a:cs typeface="Times New Roman" panose="02020603050405020304" pitchFamily="18" charset="0"/>
              </a:rPr>
              <a:t>m</a:t>
            </a:r>
            <a:r>
              <a:rPr lang="en-US" altLang="zh-TW" sz="1200" i="1" kern="100" baseline="-25000" dirty="0" smtClean="0">
                <a:latin typeface="Times New Roman" panose="02020603050405020304" pitchFamily="18" charset="0"/>
                <a:ea typeface="標楷體" panose="03000509000000000000" pitchFamily="65" charset="-120"/>
                <a:cs typeface="Times New Roman" panose="02020603050405020304" pitchFamily="18" charset="0"/>
              </a:rPr>
              <a:t>/in</a:t>
            </a:r>
            <a:endParaRPr lang="zh-TW" sz="1200" i="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r>
              <a:rPr lang="en-US" sz="1000" kern="1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305" name="流程圖: 程序 304"/>
          <p:cNvSpPr>
            <a:spLocks noChangeArrowheads="1"/>
          </p:cNvSpPr>
          <p:nvPr/>
        </p:nvSpPr>
        <p:spPr bwMode="auto">
          <a:xfrm>
            <a:off x="601333" y="1779177"/>
            <a:ext cx="3096000" cy="241200"/>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t" anchorCtr="0" upright="1">
            <a:noAutofit/>
          </a:bodyPr>
          <a:lstStyle/>
          <a:p>
            <a:pPr marL="82550" indent="-82550" algn="ctr">
              <a:spcAft>
                <a:spcPts val="0"/>
              </a:spcAft>
            </a:pPr>
            <a:r>
              <a:rPr lang="en-US" altLang="zh-TW" sz="1200" kern="100" dirty="0" err="1">
                <a:latin typeface="Times New Roman" panose="02020603050405020304" pitchFamily="18" charset="0"/>
                <a:ea typeface="標楷體" panose="03000509000000000000" pitchFamily="65" charset="-120"/>
                <a:cs typeface="Times New Roman" panose="02020603050405020304" pitchFamily="18" charset="0"/>
              </a:rPr>
              <a:t>Recursive_Partition_Placemant</a:t>
            </a:r>
            <a:r>
              <a:rPr lang="en-US" altLang="zh-TW" sz="12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kern="100" dirty="0" err="1">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200" i="1" baseline="-25000" dirty="0" err="1">
                <a:latin typeface="Times New Roman" panose="02020603050405020304" pitchFamily="18" charset="0"/>
                <a:cs typeface="Times New Roman" panose="02020603050405020304" pitchFamily="18" charset="0"/>
              </a:rPr>
              <a:t>t</a:t>
            </a:r>
            <a:r>
              <a:rPr lang="en-US" altLang="zh-TW" sz="1200" i="1" dirty="0">
                <a:latin typeface="Times New Roman" panose="02020603050405020304" pitchFamily="18" charset="0"/>
                <a:cs typeface="Times New Roman" panose="02020603050405020304" pitchFamily="18" charset="0"/>
              </a:rPr>
              <a:t> ,D</a:t>
            </a:r>
            <a:r>
              <a:rPr lang="en-US" altLang="zh-TW" sz="1200" dirty="0">
                <a:latin typeface="Times New Roman" panose="02020603050405020304" pitchFamily="18" charset="0"/>
                <a:cs typeface="Times New Roman" panose="02020603050405020304" pitchFamily="18" charset="0"/>
              </a:rPr>
              <a:t>)</a:t>
            </a:r>
            <a:r>
              <a:rPr lang="en-US" altLang="zh-TW" sz="900" kern="100"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zh-TW" sz="900" kern="100" dirty="0">
              <a:latin typeface="Calibri" panose="020F0502020204030204" pitchFamily="34" charset="0"/>
              <a:ea typeface="新細明體" panose="02020500000000000000" pitchFamily="18" charset="-120"/>
              <a:cs typeface="Times New Roman" panose="02020603050405020304" pitchFamily="18" charset="0"/>
            </a:endParaRPr>
          </a:p>
          <a:p>
            <a:pPr marL="82550" indent="-82550" algn="ctr">
              <a:spcAft>
                <a:spcPts val="0"/>
              </a:spcAft>
            </a:pPr>
            <a:r>
              <a:rPr lang="en-US" altLang="zh-TW" sz="9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300" kern="100" dirty="0">
                <a:effectLst/>
                <a:latin typeface="Calibri" panose="020F0502020204030204" pitchFamily="34" charset="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06" name="流程圖: 程序 305"/>
          <p:cNvSpPr>
            <a:spLocks noChangeArrowheads="1"/>
          </p:cNvSpPr>
          <p:nvPr/>
        </p:nvSpPr>
        <p:spPr bwMode="auto">
          <a:xfrm>
            <a:off x="601333" y="2246466"/>
            <a:ext cx="3170470" cy="242342"/>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b" anchorCtr="0" upright="1">
            <a:noAutofit/>
          </a:bodyPr>
          <a:lstStyle/>
          <a:p>
            <a:pPr algn="ctr">
              <a:spcAft>
                <a:spcPts val="0"/>
              </a:spcAft>
            </a:pPr>
            <a:r>
              <a:rPr lang="en-US" altLang="zh-TW" sz="1100" kern="100" dirty="0">
                <a:latin typeface="Times New Roman" panose="02020603050405020304" pitchFamily="18" charset="0"/>
                <a:ea typeface="標楷體" panose="03000509000000000000" pitchFamily="65" charset="-120"/>
                <a:cs typeface="Times New Roman" panose="02020603050405020304" pitchFamily="18" charset="0"/>
              </a:rPr>
              <a:t>Place power switches into each sub-regions</a:t>
            </a:r>
            <a:endParaRPr lang="zh-TW" altLang="zh-TW" sz="1100" kern="100" dirty="0">
              <a:latin typeface="Times New Roman" pitchFamily="18" charset="0"/>
              <a:ea typeface="新細明體" panose="02020500000000000000" pitchFamily="18" charset="-120"/>
              <a:cs typeface="Times New Roman" pitchFamily="18" charset="0"/>
            </a:endParaRPr>
          </a:p>
        </p:txBody>
      </p:sp>
      <mc:AlternateContent xmlns:mc="http://schemas.openxmlformats.org/markup-compatibility/2006" xmlns:a14="http://schemas.microsoft.com/office/drawing/2010/main">
        <mc:Choice Requires="a14">
          <p:sp>
            <p:nvSpPr>
              <p:cNvPr id="307" name="流程圖: 程序 306"/>
              <p:cNvSpPr>
                <a:spLocks noChangeArrowheads="1"/>
              </p:cNvSpPr>
              <p:nvPr/>
            </p:nvSpPr>
            <p:spPr bwMode="auto">
              <a:xfrm>
                <a:off x="628578" y="2722284"/>
                <a:ext cx="3102298" cy="224162"/>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14:m>
                  <m:oMathPara xmlns:m="http://schemas.openxmlformats.org/officeDocument/2006/math">
                    <m:oMathParaPr>
                      <m:jc m:val="centerGroup"/>
                    </m:oMathParaPr>
                    <m:oMath xmlns:m="http://schemas.openxmlformats.org/officeDocument/2006/math">
                      <m:r>
                        <m:rPr>
                          <m:nor/>
                        </m:rPr>
                        <a:rPr lang="en-US" altLang="zh-TW" sz="1200" dirty="0">
                          <a:latin typeface="Times New Roman" pitchFamily="18" charset="0"/>
                          <a:ea typeface="標楷體" panose="03000509000000000000" pitchFamily="65" charset="-120"/>
                          <a:cs typeface="Times New Roman" pitchFamily="18" charset="0"/>
                        </a:rPr>
                        <m:t>Static</m:t>
                      </m:r>
                      <m:r>
                        <m:rPr>
                          <m:nor/>
                        </m:rPr>
                        <a:rPr lang="en-US" altLang="zh-TW" sz="1200" dirty="0">
                          <a:latin typeface="Times New Roman" pitchFamily="18" charset="0"/>
                          <a:ea typeface="標楷體" panose="03000509000000000000" pitchFamily="65" charset="-120"/>
                          <a:cs typeface="Times New Roman" pitchFamily="18" charset="0"/>
                        </a:rPr>
                        <m:t> </m:t>
                      </m:r>
                      <m:r>
                        <m:rPr>
                          <m:nor/>
                        </m:rPr>
                        <a:rPr lang="en-US" altLang="zh-TW" sz="1200" dirty="0">
                          <a:latin typeface="Times New Roman" pitchFamily="18" charset="0"/>
                          <a:ea typeface="標楷體" panose="03000509000000000000" pitchFamily="65" charset="-120"/>
                          <a:cs typeface="Times New Roman" pitchFamily="18" charset="0"/>
                        </a:rPr>
                        <m:t>IR</m:t>
                      </m:r>
                      <m:r>
                        <m:rPr>
                          <m:nor/>
                        </m:rPr>
                        <a:rPr lang="en-US" altLang="zh-TW" sz="1200" dirty="0">
                          <a:latin typeface="Times New Roman" pitchFamily="18" charset="0"/>
                          <a:ea typeface="標楷體" panose="03000509000000000000" pitchFamily="65" charset="-120"/>
                          <a:cs typeface="Times New Roman" pitchFamily="18" charset="0"/>
                        </a:rPr>
                        <m:t>−</m:t>
                      </m:r>
                      <m:r>
                        <m:rPr>
                          <m:nor/>
                        </m:rPr>
                        <a:rPr lang="en-US" altLang="zh-TW" sz="1200" dirty="0">
                          <a:latin typeface="Times New Roman" pitchFamily="18" charset="0"/>
                          <a:ea typeface="標楷體" panose="03000509000000000000" pitchFamily="65" charset="-120"/>
                          <a:cs typeface="Times New Roman" pitchFamily="18" charset="0"/>
                        </a:rPr>
                        <m:t>drop</m:t>
                      </m:r>
                      <m:r>
                        <m:rPr>
                          <m:nor/>
                        </m:rPr>
                        <a:rPr lang="en-US" altLang="zh-TW" sz="1200" kern="100" dirty="0">
                          <a:latin typeface="Times New Roman" pitchFamily="18" charset="0"/>
                          <a:cs typeface="Times New Roman" pitchFamily="18" charset="0"/>
                        </a:rPr>
                        <m:t> </m:t>
                      </m:r>
                      <m:r>
                        <m:rPr>
                          <m:nor/>
                        </m:rPr>
                        <a:rPr lang="en-US" altLang="zh-TW" sz="1200" dirty="0">
                          <a:latin typeface="Times New Roman" pitchFamily="18" charset="0"/>
                          <a:ea typeface="標楷體" panose="03000509000000000000" pitchFamily="65" charset="-120"/>
                          <a:cs typeface="Times New Roman" pitchFamily="18" charset="0"/>
                        </a:rPr>
                        <m:t>analysis</m:t>
                      </m:r>
                      <m:r>
                        <m:rPr>
                          <m:nor/>
                        </m:rPr>
                        <a:rPr lang="en-US" altLang="zh-TW" sz="1400" kern="100" dirty="0">
                          <a:latin typeface="Calibri" panose="020F0502020204030204" pitchFamily="34" charset="0"/>
                          <a:cs typeface="Times New Roman" panose="02020603050405020304" pitchFamily="18" charset="0"/>
                        </a:rPr>
                        <m:t> </m:t>
                      </m:r>
                    </m:oMath>
                  </m:oMathPara>
                </a14:m>
                <a:endParaRPr lang="zh-TW" altLang="zh-TW" sz="1200" kern="100" dirty="0">
                  <a:latin typeface="Calibri" panose="020F0502020204030204" pitchFamily="34" charset="0"/>
                  <a:cs typeface="Times New Roman" panose="02020603050405020304" pitchFamily="18" charset="0"/>
                </a:endParaRPr>
              </a:p>
            </p:txBody>
          </p:sp>
        </mc:Choice>
        <mc:Fallback xmlns="">
          <p:sp>
            <p:nvSpPr>
              <p:cNvPr id="307" name="流程圖: 程序 306"/>
              <p:cNvSpPr>
                <a:spLocks noRot="1" noChangeAspect="1" noMove="1" noResize="1" noEditPoints="1" noAdjustHandles="1" noChangeArrowheads="1" noChangeShapeType="1" noTextEdit="1"/>
              </p:cNvSpPr>
              <p:nvPr/>
            </p:nvSpPr>
            <p:spPr bwMode="auto">
              <a:xfrm>
                <a:off x="628578" y="2722284"/>
                <a:ext cx="3102298" cy="224162"/>
              </a:xfrm>
              <a:prstGeom prst="flowChartProcess">
                <a:avLst/>
              </a:prstGeom>
              <a:blipFill rotWithShape="1">
                <a:blip r:embed="rId6"/>
                <a:stretch>
                  <a:fillRect b="-18421"/>
                </a:stretch>
              </a:blipFill>
              <a:ln w="12700">
                <a:solidFill>
                  <a:schemeClr val="dk1">
                    <a:lumMod val="100000"/>
                    <a:lumOff val="0"/>
                  </a:schemeClr>
                </a:solid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375563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05"/>
                                        </p:tgtEl>
                                        <p:attrNameLst>
                                          <p:attrName>fillcolor</p:attrName>
                                        </p:attrNameLst>
                                      </p:cBhvr>
                                      <p:to>
                                        <a:srgbClr val="00B0F0"/>
                                      </p:to>
                                    </p:animClr>
                                    <p:set>
                                      <p:cBhvr>
                                        <p:cTn id="7" dur="2000" fill="hold"/>
                                        <p:tgtEl>
                                          <p:spTgt spid="305"/>
                                        </p:tgtEl>
                                        <p:attrNameLst>
                                          <p:attrName>fill.type</p:attrName>
                                        </p:attrNameLst>
                                      </p:cBhvr>
                                      <p:to>
                                        <p:strVal val="solid"/>
                                      </p:to>
                                    </p:set>
                                    <p:set>
                                      <p:cBhvr>
                                        <p:cTn id="8" dur="2000" fill="hold"/>
                                        <p:tgtEl>
                                          <p:spTgt spid="305"/>
                                        </p:tgtEl>
                                        <p:attrNameLst>
                                          <p:attrName>fill.on</p:attrName>
                                        </p:attrNameLst>
                                      </p:cBhvr>
                                      <p:to>
                                        <p:strVal val="true"/>
                                      </p:to>
                                    </p:set>
                                  </p:childTnLst>
                                </p:cTn>
                              </p:par>
                              <p:par>
                                <p:cTn id="9" presetID="10" presetClass="entr" presetSubtype="0"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 presetClass="emph" presetSubtype="2" fill="hold" nodeType="withEffect">
                                  <p:stCondLst>
                                    <p:cond delay="0"/>
                                  </p:stCondLst>
                                  <p:childTnLst>
                                    <p:animClr clrSpc="rgb" dir="cw">
                                      <p:cBhvr>
                                        <p:cTn id="18" dur="2000" fill="hold"/>
                                        <p:tgtEl>
                                          <p:spTgt spid="306"/>
                                        </p:tgtEl>
                                        <p:attrNameLst>
                                          <p:attrName>fillcolor</p:attrName>
                                        </p:attrNameLst>
                                      </p:cBhvr>
                                      <p:to>
                                        <a:srgbClr val="00B0F0"/>
                                      </p:to>
                                    </p:animClr>
                                    <p:set>
                                      <p:cBhvr>
                                        <p:cTn id="19" dur="2000" fill="hold"/>
                                        <p:tgtEl>
                                          <p:spTgt spid="306"/>
                                        </p:tgtEl>
                                        <p:attrNameLst>
                                          <p:attrName>fill.type</p:attrName>
                                        </p:attrNameLst>
                                      </p:cBhvr>
                                      <p:to>
                                        <p:strVal val="solid"/>
                                      </p:to>
                                    </p:set>
                                    <p:set>
                                      <p:cBhvr>
                                        <p:cTn id="20" dur="2000" fill="hold"/>
                                        <p:tgtEl>
                                          <p:spTgt spid="30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4046400" y="1159200"/>
                <a:ext cx="5314042" cy="5220000"/>
              </a:xfrm>
            </p:spPr>
            <p:txBody>
              <a:bodyPr/>
              <a:lstStyle/>
              <a:p>
                <a:r>
                  <a:rPr lang="en-US" altLang="zh-TW" dirty="0" smtClean="0"/>
                  <a:t>Analyze IR-drop based </a:t>
                </a:r>
                <a:r>
                  <a:rPr lang="en-US" altLang="zh-TW" dirty="0"/>
                  <a:t>on the equation </a:t>
                </a:r>
                <a:r>
                  <a:rPr lang="en-US" altLang="zh-TW" i="1" dirty="0"/>
                  <a:t>G</a:t>
                </a:r>
                <a:r>
                  <a:rPr lang="zh-TW" altLang="en-US" i="1" dirty="0"/>
                  <a:t> </a:t>
                </a:r>
                <a14:m>
                  <m:oMath xmlns:m="http://schemas.openxmlformats.org/officeDocument/2006/math">
                    <m:r>
                      <a:rPr lang="en-US" altLang="zh-TW" i="1">
                        <a:latin typeface="Cambria Math" panose="02040503050406030204" pitchFamily="18" charset="0"/>
                      </a:rPr>
                      <m:t>∙</m:t>
                    </m:r>
                  </m:oMath>
                </a14:m>
                <a:r>
                  <a:rPr lang="en-US" altLang="zh-TW" i="1" dirty="0"/>
                  <a:t>V</a:t>
                </a:r>
                <a:r>
                  <a:rPr lang="en-US" altLang="zh-TW" dirty="0"/>
                  <a:t> = </a:t>
                </a:r>
                <a:r>
                  <a:rPr lang="en-US" altLang="zh-TW" i="1" dirty="0"/>
                  <a:t>I</a:t>
                </a:r>
                <a:r>
                  <a:rPr lang="en-US" altLang="zh-TW" dirty="0"/>
                  <a:t> </a:t>
                </a:r>
              </a:p>
              <a:p>
                <a:pPr lvl="1"/>
                <a:r>
                  <a:rPr lang="en-US" altLang="zh-TW" i="1" dirty="0"/>
                  <a:t>G</a:t>
                </a:r>
                <a:r>
                  <a:rPr lang="en-US" altLang="zh-TW" dirty="0"/>
                  <a:t> denotes the conductance matrix.</a:t>
                </a:r>
              </a:p>
              <a:p>
                <a:pPr lvl="1"/>
                <a:r>
                  <a:rPr lang="en-US" altLang="zh-TW" i="1" dirty="0"/>
                  <a:t>V</a:t>
                </a:r>
                <a:r>
                  <a:rPr lang="en-US" altLang="zh-TW" dirty="0"/>
                  <a:t> denotes the vector of voltages.</a:t>
                </a:r>
              </a:p>
              <a:p>
                <a:pPr lvl="1"/>
                <a:r>
                  <a:rPr lang="en-US" altLang="zh-TW" i="1" dirty="0"/>
                  <a:t>I</a:t>
                </a:r>
                <a:r>
                  <a:rPr lang="zh-TW" altLang="en-US" i="1" dirty="0"/>
                  <a:t> </a:t>
                </a:r>
                <a:r>
                  <a:rPr lang="en-US" altLang="zh-TW" dirty="0"/>
                  <a:t>denotes the vector of</a:t>
                </a:r>
                <a:r>
                  <a:rPr lang="zh-TW" altLang="en-US" dirty="0"/>
                  <a:t> </a:t>
                </a:r>
                <a:r>
                  <a:rPr lang="en-US" altLang="zh-TW" dirty="0"/>
                  <a:t>current loads.</a:t>
                </a:r>
              </a:p>
              <a:p>
                <a:pPr lvl="2"/>
                <a:endParaRPr lang="zh-TW" altLang="en-US" dirty="0"/>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4046400" y="1159200"/>
                <a:ext cx="5314042" cy="5220000"/>
              </a:xfrm>
              <a:blipFill rotWithShape="0">
                <a:blip r:embed="rId3"/>
                <a:stretch>
                  <a:fillRect t="-818"/>
                </a:stretch>
              </a:blipFill>
            </p:spPr>
            <p:txBody>
              <a:bodyPr/>
              <a:lstStyle/>
              <a:p>
                <a:r>
                  <a:rPr lang="zh-TW" altLang="en-US">
                    <a:noFill/>
                  </a:rPr>
                  <a:t> </a:t>
                </a:r>
              </a:p>
            </p:txBody>
          </p:sp>
        </mc:Fallback>
      </mc:AlternateContent>
      <p:sp>
        <p:nvSpPr>
          <p:cNvPr id="3" name="標題 2"/>
          <p:cNvSpPr>
            <a:spLocks noGrp="1"/>
          </p:cNvSpPr>
          <p:nvPr>
            <p:ph type="title"/>
          </p:nvPr>
        </p:nvSpPr>
        <p:spPr/>
        <p:txBody>
          <a:bodyPr/>
          <a:lstStyle/>
          <a:p>
            <a:r>
              <a:rPr lang="en-US" altLang="zh-TW" dirty="0">
                <a:latin typeface="Lucida Calligraphy" panose="03010101010101010101" pitchFamily="66" charset="0"/>
              </a:rPr>
              <a:t>Framework of Our Methodology </a:t>
            </a:r>
            <a:endParaRPr lang="zh-TW" altLang="en-US" dirty="0"/>
          </a:p>
        </p:txBody>
      </p:sp>
      <p:cxnSp>
        <p:nvCxnSpPr>
          <p:cNvPr id="4" name="直線單箭頭接點 3"/>
          <p:cNvCxnSpPr>
            <a:cxnSpLocks noChangeShapeType="1"/>
          </p:cNvCxnSpPr>
          <p:nvPr/>
        </p:nvCxnSpPr>
        <p:spPr bwMode="auto">
          <a:xfrm>
            <a:off x="3145545" y="3883791"/>
            <a:ext cx="155" cy="216000"/>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5" name="肘形接點 4"/>
          <p:cNvCxnSpPr/>
          <p:nvPr/>
        </p:nvCxnSpPr>
        <p:spPr>
          <a:xfrm rot="5400000">
            <a:off x="1614523" y="3304267"/>
            <a:ext cx="180000" cy="972000"/>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2183931" y="3880267"/>
            <a:ext cx="972000" cy="119"/>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流程圖: 程序 6"/>
              <p:cNvSpPr>
                <a:spLocks noChangeArrowheads="1"/>
              </p:cNvSpPr>
              <p:nvPr/>
            </p:nvSpPr>
            <p:spPr bwMode="auto">
              <a:xfrm>
                <a:off x="351756" y="4104868"/>
                <a:ext cx="1797749" cy="414530"/>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14:m>
                  <m:oMath xmlns:m="http://schemas.openxmlformats.org/officeDocument/2006/math">
                    <m:sSubSup>
                      <m:sSubSupPr>
                        <m:ctrlP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ctrlPr>
                      </m:sSubSupPr>
                      <m:e>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𝑅</m:t>
                        </m:r>
                      </m:e>
                      <m:sub>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𝑡</m:t>
                        </m:r>
                      </m:sub>
                      <m:sup>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𝑜𝑙𝑑</m:t>
                        </m:r>
                      </m:sup>
                    </m:sSubSup>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m:t>
                    </m:r>
                    <m:sSub>
                      <m:sSubPr>
                        <m:ctrlP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ctrlPr>
                      </m:sSubPr>
                      <m:e>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𝑅</m:t>
                        </m:r>
                      </m:e>
                      <m:sub>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𝑡</m:t>
                        </m:r>
                      </m:sub>
                    </m:sSub>
                    <m:r>
                      <a:rPr lang="en-US" altLang="zh-TW" sz="1200" kern="100" dirty="0">
                        <a:latin typeface="Cambria Math"/>
                        <a:ea typeface="新細明體" panose="02020500000000000000" pitchFamily="18" charset="-120"/>
                        <a:cs typeface="Times New Roman" panose="02020603050405020304" pitchFamily="18" charset="0"/>
                      </a:rPr>
                      <m:t>,</m:t>
                    </m:r>
                    <m:r>
                      <a:rPr lang="en-US" altLang="zh-TW" sz="1200" i="1" kern="100" dirty="0">
                        <a:latin typeface="Cambria Math"/>
                        <a:ea typeface="新細明體" panose="02020500000000000000" pitchFamily="18" charset="-120"/>
                        <a:cs typeface="Times New Roman" panose="02020603050405020304" pitchFamily="18" charset="0"/>
                      </a:rPr>
                      <m:t> </m:t>
                    </m:r>
                  </m:oMath>
                </a14:m>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max</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 </a:t>
                </a: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endParaRPr lang="en-US" sz="1200" kern="100" dirty="0" smtClean="0">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200" kern="100" dirty="0" smtClean="0">
                    <a:latin typeface="Times New Roman" panose="02020603050405020304" pitchFamily="18" charset="0"/>
                    <a:ea typeface="新細明體" panose="02020500000000000000" pitchFamily="18" charset="-120"/>
                    <a:cs typeface="Times New Roman" panose="02020603050405020304" pitchFamily="18" charset="0"/>
                  </a:rPr>
                  <a:t>(</a:t>
                </a:r>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max</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min</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mc:Choice>
        <mc:Fallback xmlns="">
          <p:sp>
            <p:nvSpPr>
              <p:cNvPr id="7" name="流程圖: 程序 6"/>
              <p:cNvSpPr>
                <a:spLocks noRot="1" noChangeAspect="1" noMove="1" noResize="1" noEditPoints="1" noAdjustHandles="1" noChangeArrowheads="1" noChangeShapeType="1" noTextEdit="1"/>
              </p:cNvSpPr>
              <p:nvPr/>
            </p:nvSpPr>
            <p:spPr bwMode="auto">
              <a:xfrm>
                <a:off x="351756" y="4104868"/>
                <a:ext cx="1797749" cy="414530"/>
              </a:xfrm>
              <a:prstGeom prst="flowChartProcess">
                <a:avLst/>
              </a:prstGeom>
              <a:blipFill rotWithShape="1">
                <a:blip r:embed="rId4"/>
                <a:stretch>
                  <a:fillRect t="-2857" b="-15714"/>
                </a:stretch>
              </a:blipFill>
              <a:ln w="12700">
                <a:solidFill>
                  <a:schemeClr val="dk1">
                    <a:lumMod val="100000"/>
                    <a:lumOff val="0"/>
                  </a:schemeClr>
                </a:solidFill>
                <a:miter lim="800000"/>
                <a:headEnd/>
                <a:tailEnd/>
              </a:ln>
            </p:spPr>
            <p:txBody>
              <a:bodyPr/>
              <a:lstStyle/>
              <a:p>
                <a:r>
                  <a:rPr lang="zh-TW" altLang="en-US">
                    <a:noFill/>
                  </a:rPr>
                  <a:t> </a:t>
                </a:r>
              </a:p>
            </p:txBody>
          </p:sp>
        </mc:Fallback>
      </mc:AlternateContent>
      <p:cxnSp>
        <p:nvCxnSpPr>
          <p:cNvPr id="8" name="肘形接點 7"/>
          <p:cNvCxnSpPr/>
          <p:nvPr/>
        </p:nvCxnSpPr>
        <p:spPr>
          <a:xfrm flipV="1">
            <a:off x="2190523" y="4531702"/>
            <a:ext cx="955878" cy="153366"/>
          </a:xfrm>
          <a:prstGeom prst="bentConnector3">
            <a:avLst>
              <a:gd name="adj1" fmla="val 100155"/>
            </a:avLst>
          </a:prstGeom>
          <a:ln w="28575"/>
        </p:spPr>
        <p:style>
          <a:lnRef idx="1">
            <a:schemeClr val="accent1"/>
          </a:lnRef>
          <a:fillRef idx="0">
            <a:schemeClr val="accent1"/>
          </a:fillRef>
          <a:effectRef idx="0">
            <a:schemeClr val="accent1"/>
          </a:effectRef>
          <a:fontRef idx="minor">
            <a:schemeClr val="tx1"/>
          </a:fontRef>
        </p:style>
      </p:cxnSp>
      <p:cxnSp>
        <p:nvCxnSpPr>
          <p:cNvPr id="9" name="肘形接點 8"/>
          <p:cNvCxnSpPr>
            <a:stCxn id="7" idx="2"/>
          </p:cNvCxnSpPr>
          <p:nvPr/>
        </p:nvCxnSpPr>
        <p:spPr>
          <a:xfrm rot="16200000" flipH="1">
            <a:off x="1637742" y="4132287"/>
            <a:ext cx="165670" cy="939892"/>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2190523" y="4685068"/>
            <a:ext cx="0" cy="14887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1" name="群組 10"/>
          <p:cNvGrpSpPr/>
          <p:nvPr/>
        </p:nvGrpSpPr>
        <p:grpSpPr>
          <a:xfrm>
            <a:off x="213020" y="1564066"/>
            <a:ext cx="3837983" cy="4702596"/>
            <a:chOff x="2706399" y="1250895"/>
            <a:chExt cx="3837983" cy="3935553"/>
          </a:xfrm>
        </p:grpSpPr>
        <p:cxnSp>
          <p:nvCxnSpPr>
            <p:cNvPr id="12" name="肘形接點 11"/>
            <p:cNvCxnSpPr>
              <a:cxnSpLocks noChangeShapeType="1"/>
            </p:cNvCxnSpPr>
            <p:nvPr/>
          </p:nvCxnSpPr>
          <p:spPr bwMode="auto">
            <a:xfrm rot="5400000" flipH="1" flipV="1">
              <a:off x="2040992" y="2040052"/>
              <a:ext cx="2982674" cy="1620000"/>
            </a:xfrm>
            <a:prstGeom prst="bentConnector3">
              <a:avLst>
                <a:gd name="adj1" fmla="val 99909"/>
              </a:avLst>
            </a:prstGeom>
            <a:noFill/>
            <a:ln w="31750">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sp>
          <p:nvSpPr>
            <p:cNvPr id="13" name="流程圖: 決策 12"/>
            <p:cNvSpPr>
              <a:spLocks noChangeArrowheads="1"/>
            </p:cNvSpPr>
            <p:nvPr/>
          </p:nvSpPr>
          <p:spPr bwMode="auto">
            <a:xfrm>
              <a:off x="3538354" y="2598496"/>
              <a:ext cx="2275747" cy="433490"/>
            </a:xfrm>
            <a:prstGeom prst="flowChartDecision">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Satisfy IR-drop constraint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4" name="文字方塊 23"/>
            <p:cNvSpPr txBox="1">
              <a:spLocks noChangeArrowheads="1"/>
            </p:cNvSpPr>
            <p:nvPr/>
          </p:nvSpPr>
          <p:spPr bwMode="auto">
            <a:xfrm>
              <a:off x="2706399" y="4426345"/>
              <a:ext cx="432048" cy="222637"/>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No</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5" name="文字方塊 14"/>
            <p:cNvSpPr txBox="1">
              <a:spLocks noChangeArrowheads="1"/>
            </p:cNvSpPr>
            <p:nvPr/>
          </p:nvSpPr>
          <p:spPr bwMode="auto">
            <a:xfrm>
              <a:off x="5786205" y="3100559"/>
              <a:ext cx="416796" cy="206816"/>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Yes</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6" name="流程圖: 程序 15"/>
            <p:cNvSpPr>
              <a:spLocks noChangeArrowheads="1"/>
            </p:cNvSpPr>
            <p:nvPr/>
          </p:nvSpPr>
          <p:spPr bwMode="auto">
            <a:xfrm>
              <a:off x="4218900" y="4955127"/>
              <a:ext cx="996950" cy="231321"/>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End</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流程圖: 程序 16"/>
                <p:cNvSpPr>
                  <a:spLocks noChangeArrowheads="1"/>
                </p:cNvSpPr>
                <p:nvPr/>
              </p:nvSpPr>
              <p:spPr bwMode="auto">
                <a:xfrm>
                  <a:off x="4744182" y="3384792"/>
                  <a:ext cx="1800200" cy="346916"/>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14:m>
                    <m:oMath xmlns:m="http://schemas.openxmlformats.org/officeDocument/2006/math">
                      <m:sSubSup>
                        <m:sSubSupPr>
                          <m:ctrlP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ctrlPr>
                        </m:sSubSupPr>
                        <m:e>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𝑅</m:t>
                          </m:r>
                        </m:e>
                        <m:sub>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𝑡</m:t>
                          </m:r>
                        </m:sub>
                        <m:sup>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𝑜𝑙𝑑</m:t>
                          </m:r>
                        </m:sup>
                      </m:sSubSup>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m:t>
                      </m:r>
                      <m:sSub>
                        <m:sSubPr>
                          <m:ctrlP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ctrlPr>
                        </m:sSubPr>
                        <m:e>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𝑅</m:t>
                          </m:r>
                        </m:e>
                        <m:sub>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𝑡</m:t>
                          </m:r>
                        </m:sub>
                      </m:sSub>
                      <m:r>
                        <a:rPr lang="en-US" altLang="zh-TW" sz="1200" kern="100" dirty="0">
                          <a:latin typeface="Cambria Math"/>
                          <a:ea typeface="新細明體" panose="02020500000000000000" pitchFamily="18" charset="-120"/>
                          <a:cs typeface="Times New Roman" panose="02020603050405020304" pitchFamily="18" charset="0"/>
                        </a:rPr>
                        <m:t>,</m:t>
                      </m:r>
                      <m:r>
                        <a:rPr lang="en-US" altLang="zh-TW" sz="1200" i="1" kern="100" dirty="0">
                          <a:latin typeface="Cambria Math"/>
                          <a:ea typeface="新細明體" panose="02020500000000000000" pitchFamily="18" charset="-120"/>
                          <a:cs typeface="Times New Roman" panose="02020603050405020304" pitchFamily="18" charset="0"/>
                        </a:rPr>
                        <m:t> </m:t>
                      </m:r>
                    </m:oMath>
                  </a14:m>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min</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 </a:t>
                  </a: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endParaRPr lang="en-US" sz="1200" i="1" kern="100" baseline="-25000" dirty="0" smtClean="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a:t>
                  </a:r>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200" kern="100" dirty="0">
                      <a:latin typeface="Times New Roman" panose="02020603050405020304" pitchFamily="18" charset="0"/>
                      <a:ea typeface="新細明體" panose="02020500000000000000" pitchFamily="18" charset="-120"/>
                      <a:cs typeface="Times New Roman" panose="02020603050405020304" pitchFamily="18" charset="0"/>
                    </a:rPr>
                    <a:t>(</a:t>
                  </a:r>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max</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min</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mc:Choice>
          <mc:Fallback xmlns="">
            <p:sp>
              <p:nvSpPr>
                <p:cNvPr id="17" name="流程圖: 程序 16"/>
                <p:cNvSpPr>
                  <a:spLocks noRot="1" noChangeAspect="1" noMove="1" noResize="1" noEditPoints="1" noAdjustHandles="1" noChangeArrowheads="1" noChangeShapeType="1" noTextEdit="1"/>
                </p:cNvSpPr>
                <p:nvPr/>
              </p:nvSpPr>
              <p:spPr bwMode="auto">
                <a:xfrm>
                  <a:off x="4744182" y="3384792"/>
                  <a:ext cx="1800200" cy="346916"/>
                </a:xfrm>
                <a:prstGeom prst="flowChartProcess">
                  <a:avLst/>
                </a:prstGeom>
                <a:blipFill rotWithShape="1">
                  <a:blip r:embed="rId5"/>
                  <a:stretch>
                    <a:fillRect t="-2857" b="-15714"/>
                  </a:stretch>
                </a:blipFill>
                <a:ln w="12700">
                  <a:solidFill>
                    <a:schemeClr val="dk1">
                      <a:lumMod val="100000"/>
                      <a:lumOff val="0"/>
                    </a:schemeClr>
                  </a:solidFill>
                  <a:miter lim="800000"/>
                  <a:headEnd/>
                  <a:tailEnd/>
                </a:ln>
              </p:spPr>
              <p:txBody>
                <a:bodyPr/>
                <a:lstStyle/>
                <a:p>
                  <a:r>
                    <a:rPr lang="zh-TW" altLang="en-US">
                      <a:noFill/>
                    </a:rPr>
                    <a:t> </a:t>
                  </a:r>
                </a:p>
              </p:txBody>
            </p:sp>
          </mc:Fallback>
        </mc:AlternateContent>
        <p:cxnSp>
          <p:nvCxnSpPr>
            <p:cNvPr id="18" name="直線單箭頭接點 17"/>
            <p:cNvCxnSpPr>
              <a:cxnSpLocks noChangeShapeType="1"/>
            </p:cNvCxnSpPr>
            <p:nvPr/>
          </p:nvCxnSpPr>
          <p:spPr bwMode="auto">
            <a:xfrm>
              <a:off x="4660923" y="1639628"/>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19" name="AutoShape 116"/>
            <p:cNvCxnSpPr>
              <a:cxnSpLocks noChangeShapeType="1"/>
            </p:cNvCxnSpPr>
            <p:nvPr/>
          </p:nvCxnSpPr>
          <p:spPr bwMode="auto">
            <a:xfrm>
              <a:off x="2708015" y="4343428"/>
              <a:ext cx="540000" cy="0"/>
            </a:xfrm>
            <a:prstGeom prst="straightConnector1">
              <a:avLst/>
            </a:prstGeom>
            <a:noFill/>
            <a:ln w="38100">
              <a:solidFill>
                <a:schemeClr val="accent1">
                  <a:lumMod val="100000"/>
                  <a:lumOff val="0"/>
                </a:schemeClr>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20" name="流程圖: 決策 19"/>
                <p:cNvSpPr>
                  <a:spLocks noChangeArrowheads="1"/>
                </p:cNvSpPr>
                <p:nvPr/>
              </p:nvSpPr>
              <p:spPr bwMode="auto">
                <a:xfrm>
                  <a:off x="2861774" y="3977351"/>
                  <a:ext cx="3644255" cy="732155"/>
                </a:xfrm>
                <a:prstGeom prst="flowChartDecision">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endParaRPr lang="en-US" altLang="zh-TW" sz="900" kern="100" dirty="0" smtClean="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a:t>
                  </a: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14:m>
                    <m:oMath xmlns:m="http://schemas.openxmlformats.org/officeDocument/2006/math">
                      <m:sSubSup>
                        <m:sSubSupPr>
                          <m:ctrlPr>
                            <a:rPr lang="en-US" altLang="zh-TW" sz="1200" i="1" kern="100" dirty="0">
                              <a:latin typeface="Cambria Math" panose="02040503050406030204" pitchFamily="18" charset="0"/>
                              <a:cs typeface="Times New Roman" panose="02020603050405020304" pitchFamily="18" charset="0"/>
                            </a:rPr>
                          </m:ctrlPr>
                        </m:sSubSupPr>
                        <m:e>
                          <m:r>
                            <a:rPr lang="en-US" altLang="zh-TW" sz="1200" i="1" kern="100" dirty="0" err="1">
                              <a:latin typeface="Cambria Math" panose="02040503050406030204" pitchFamily="18" charset="0"/>
                              <a:cs typeface="Times New Roman" panose="02020603050405020304" pitchFamily="18" charset="0"/>
                            </a:rPr>
                            <m:t>𝑅</m:t>
                          </m:r>
                        </m:e>
                        <m:sub>
                          <m:r>
                            <a:rPr lang="en-US" altLang="zh-TW" sz="1200" i="1" kern="100" dirty="0" err="1">
                              <a:latin typeface="Cambria Math" panose="02040503050406030204" pitchFamily="18" charset="0"/>
                              <a:cs typeface="Times New Roman" panose="02020603050405020304" pitchFamily="18" charset="0"/>
                            </a:rPr>
                            <m:t>𝑡</m:t>
                          </m:r>
                        </m:sub>
                        <m:sup>
                          <m:r>
                            <a:rPr lang="en-US" altLang="zh-TW" sz="1200" i="1" kern="100" dirty="0" err="1">
                              <a:latin typeface="Cambria Math" panose="02040503050406030204" pitchFamily="18" charset="0"/>
                              <a:cs typeface="Times New Roman" panose="02020603050405020304" pitchFamily="18" charset="0"/>
                            </a:rPr>
                            <m:t>𝑜𝑙𝑑</m:t>
                          </m:r>
                        </m:sup>
                      </m:sSubSup>
                    </m:oMath>
                  </a14:m>
                  <a:r>
                    <a:rPr lang="en-US" altLang="zh-TW" sz="1200" kern="1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&lt;  </a:t>
                  </a:r>
                  <a14:m>
                    <m:oMath xmlns:m="http://schemas.openxmlformats.org/officeDocument/2006/math">
                      <m:r>
                        <a:rPr lang="zh-TW" altLang="en-US" sz="1200" i="1" kern="100" smtClean="0">
                          <a:effectLst/>
                          <a:latin typeface="Cambria Math" panose="02040503050406030204" pitchFamily="18" charset="0"/>
                          <a:ea typeface="新細明體" panose="02020500000000000000" pitchFamily="18" charset="-120"/>
                          <a:cs typeface="Times New Roman" panose="02020603050405020304" pitchFamily="18" charset="0"/>
                        </a:rPr>
                        <m:t>𝛾</m:t>
                      </m:r>
                    </m:oMath>
                  </a14:m>
                  <a:endPar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r>
                    <a:rPr lang="en-US" altLang="zh-TW" sz="1200" kern="100" dirty="0" smtClean="0">
                      <a:latin typeface="Times New Roman" panose="02020603050405020304" pitchFamily="18" charset="0"/>
                      <a:ea typeface="新細明體" panose="02020500000000000000" pitchFamily="18" charset="-120"/>
                      <a:cs typeface="Times New Roman" panose="02020603050405020304" pitchFamily="18" charset="0"/>
                    </a:rPr>
                    <a:t>And satisfy IR-drop constraint</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mc:Choice>
          <mc:Fallback xmlns="">
            <p:sp>
              <p:nvSpPr>
                <p:cNvPr id="20" name="流程圖: 決策 19"/>
                <p:cNvSpPr>
                  <a:spLocks noRot="1" noChangeAspect="1" noMove="1" noResize="1" noEditPoints="1" noAdjustHandles="1" noChangeArrowheads="1" noChangeShapeType="1" noTextEdit="1"/>
                </p:cNvSpPr>
                <p:nvPr/>
              </p:nvSpPr>
              <p:spPr bwMode="auto">
                <a:xfrm>
                  <a:off x="2861774" y="3977351"/>
                  <a:ext cx="3644255" cy="732155"/>
                </a:xfrm>
                <a:prstGeom prst="flowChartDecision">
                  <a:avLst/>
                </a:prstGeom>
                <a:blipFill rotWithShape="0">
                  <a:blip r:embed="rId6"/>
                  <a:stretch>
                    <a:fillRect/>
                  </a:stretch>
                </a:blipFill>
                <a:ln w="12700">
                  <a:solidFill>
                    <a:schemeClr val="dk1">
                      <a:lumMod val="100000"/>
                      <a:lumOff val="0"/>
                    </a:schemeClr>
                  </a:solidFill>
                  <a:miter lim="800000"/>
                  <a:headEnd/>
                  <a:tailEnd/>
                </a:ln>
              </p:spPr>
              <p:txBody>
                <a:bodyPr/>
                <a:lstStyle/>
                <a:p>
                  <a:r>
                    <a:rPr lang="zh-TW" altLang="en-US">
                      <a:noFill/>
                    </a:rPr>
                    <a:t> </a:t>
                  </a:r>
                </a:p>
              </p:txBody>
            </p:sp>
          </mc:Fallback>
        </mc:AlternateContent>
        <p:sp>
          <p:nvSpPr>
            <p:cNvPr id="21" name="文字方塊 22"/>
            <p:cNvSpPr txBox="1">
              <a:spLocks noChangeArrowheads="1"/>
            </p:cNvSpPr>
            <p:nvPr/>
          </p:nvSpPr>
          <p:spPr bwMode="auto">
            <a:xfrm>
              <a:off x="5001406" y="4679711"/>
              <a:ext cx="428889" cy="216900"/>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altLang="zh-TW" sz="1200" kern="100" dirty="0" smtClean="0">
                  <a:latin typeface="Times New Roman" panose="02020603050405020304" pitchFamily="18" charset="0"/>
                  <a:ea typeface="標楷體" panose="03000509000000000000" pitchFamily="65" charset="-120"/>
                  <a:cs typeface="Times New Roman" panose="02020603050405020304" pitchFamily="18" charset="0"/>
                </a:rPr>
                <a:t>Yes</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22" name="直線單箭頭接點 21"/>
            <p:cNvCxnSpPr>
              <a:cxnSpLocks noChangeShapeType="1"/>
            </p:cNvCxnSpPr>
            <p:nvPr/>
          </p:nvCxnSpPr>
          <p:spPr bwMode="auto">
            <a:xfrm>
              <a:off x="4660923" y="2024901"/>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sp>
          <p:nvSpPr>
            <p:cNvPr id="23" name="文字方塊 23"/>
            <p:cNvSpPr txBox="1">
              <a:spLocks noChangeArrowheads="1"/>
            </p:cNvSpPr>
            <p:nvPr/>
          </p:nvSpPr>
          <p:spPr bwMode="auto">
            <a:xfrm>
              <a:off x="3121957" y="3126619"/>
              <a:ext cx="409907" cy="190747"/>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No</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24" name="直線單箭頭接點 23"/>
            <p:cNvCxnSpPr>
              <a:cxnSpLocks noChangeShapeType="1"/>
            </p:cNvCxnSpPr>
            <p:nvPr/>
          </p:nvCxnSpPr>
          <p:spPr bwMode="auto">
            <a:xfrm>
              <a:off x="4677310" y="2420589"/>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25" name="直線單箭頭接點 24"/>
            <p:cNvCxnSpPr>
              <a:cxnSpLocks noChangeShapeType="1"/>
            </p:cNvCxnSpPr>
            <p:nvPr/>
          </p:nvCxnSpPr>
          <p:spPr bwMode="auto">
            <a:xfrm>
              <a:off x="3720095" y="3204024"/>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26" name="直線單箭頭接點 25"/>
            <p:cNvCxnSpPr>
              <a:cxnSpLocks noChangeShapeType="1"/>
            </p:cNvCxnSpPr>
            <p:nvPr/>
          </p:nvCxnSpPr>
          <p:spPr bwMode="auto">
            <a:xfrm>
              <a:off x="4684939" y="4709506"/>
              <a:ext cx="0" cy="241024"/>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27" name="直線單箭頭接點 26"/>
            <p:cNvCxnSpPr>
              <a:cxnSpLocks noChangeShapeType="1"/>
            </p:cNvCxnSpPr>
            <p:nvPr/>
          </p:nvCxnSpPr>
          <p:spPr bwMode="auto">
            <a:xfrm>
              <a:off x="4645961" y="1250895"/>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grpSp>
      <p:sp>
        <p:nvSpPr>
          <p:cNvPr id="28" name="流程圖: 程序 27"/>
          <p:cNvSpPr>
            <a:spLocks noChangeArrowheads="1"/>
          </p:cNvSpPr>
          <p:nvPr/>
        </p:nvSpPr>
        <p:spPr bwMode="auto">
          <a:xfrm>
            <a:off x="601333" y="1311824"/>
            <a:ext cx="3096344" cy="255473"/>
          </a:xfrm>
          <a:prstGeom prst="flowChartProcess">
            <a:avLst/>
          </a:prstGeom>
          <a:solidFill>
            <a:srgbClr val="00B0F0"/>
          </a:solidFill>
          <a:ln w="12700">
            <a:solidFill>
              <a:schemeClr val="dk1">
                <a:lumMod val="100000"/>
                <a:lumOff val="0"/>
              </a:schemeClr>
            </a:solidFill>
            <a:miter lim="800000"/>
            <a:headEnd/>
            <a:tailEnd/>
          </a:ln>
        </p:spPr>
        <p:txBody>
          <a:bodyPr rot="0" vert="horz" wrap="square" lIns="91440" tIns="45720" rIns="91440" bIns="45720" anchor="t" anchorCtr="0" upright="1">
            <a:noAutofit/>
          </a:bodyPr>
          <a:lstStyle/>
          <a:p>
            <a:pPr marL="82550" indent="-82550" algn="ct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Initialize the </a:t>
            </a:r>
            <a:r>
              <a:rPr lang="en-US" altLang="zh-TW" sz="1200" i="1" kern="100" dirty="0" err="1" smtClean="0">
                <a:effectLst/>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200" i="1" kern="100" baseline="-25000" dirty="0" err="1" smtClean="0">
                <a:effectLst/>
                <a:latin typeface="Times New Roman" panose="02020603050405020304" pitchFamily="18" charset="0"/>
                <a:ea typeface="標楷體" panose="03000509000000000000" pitchFamily="65" charset="-120"/>
                <a:cs typeface="Times New Roman" panose="02020603050405020304" pitchFamily="18" charset="0"/>
              </a:rPr>
              <a:t>t</a:t>
            </a: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200" i="1" kern="100" dirty="0" err="1" smtClean="0">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200" i="1" kern="100" baseline="-25000" dirty="0" err="1" smtClean="0">
                <a:latin typeface="Times New Roman" panose="02020603050405020304" pitchFamily="18" charset="0"/>
                <a:ea typeface="標楷體" panose="03000509000000000000" pitchFamily="65" charset="-120"/>
                <a:cs typeface="Times New Roman" panose="02020603050405020304" pitchFamily="18" charset="0"/>
              </a:rPr>
              <a:t>max</a:t>
            </a:r>
            <a:r>
              <a:rPr lang="en-US" altLang="zh-TW" sz="1200" i="1" kern="100" baseline="-25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i="1" kern="100" dirty="0" err="1" smtClean="0">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200" i="1" kern="100" baseline="-25000" dirty="0" err="1" smtClean="0">
                <a:latin typeface="Times New Roman" panose="02020603050405020304" pitchFamily="18" charset="0"/>
                <a:ea typeface="標楷體" panose="03000509000000000000" pitchFamily="65" charset="-120"/>
                <a:cs typeface="Times New Roman" panose="02020603050405020304" pitchFamily="18" charset="0"/>
              </a:rPr>
              <a:t>m</a:t>
            </a:r>
            <a:r>
              <a:rPr lang="en-US" altLang="zh-TW" sz="1200" i="1" kern="100" baseline="-25000" dirty="0" smtClean="0">
                <a:latin typeface="Times New Roman" panose="02020603050405020304" pitchFamily="18" charset="0"/>
                <a:ea typeface="標楷體" panose="03000509000000000000" pitchFamily="65" charset="-120"/>
                <a:cs typeface="Times New Roman" panose="02020603050405020304" pitchFamily="18" charset="0"/>
              </a:rPr>
              <a:t>/in</a:t>
            </a:r>
            <a:endParaRPr lang="zh-TW" sz="1200" i="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r>
              <a:rPr lang="en-US" sz="1000" kern="1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9" name="流程圖: 程序 28"/>
          <p:cNvSpPr>
            <a:spLocks noChangeArrowheads="1"/>
          </p:cNvSpPr>
          <p:nvPr/>
        </p:nvSpPr>
        <p:spPr bwMode="auto">
          <a:xfrm>
            <a:off x="601333" y="1779177"/>
            <a:ext cx="3096000" cy="241200"/>
          </a:xfrm>
          <a:prstGeom prst="flowChartProcess">
            <a:avLst/>
          </a:prstGeom>
          <a:solidFill>
            <a:srgbClr val="00B0F0"/>
          </a:solidFill>
          <a:ln w="12700">
            <a:solidFill>
              <a:schemeClr val="dk1">
                <a:lumMod val="100000"/>
                <a:lumOff val="0"/>
              </a:schemeClr>
            </a:solidFill>
            <a:miter lim="800000"/>
            <a:headEnd/>
            <a:tailEnd/>
          </a:ln>
        </p:spPr>
        <p:txBody>
          <a:bodyPr rot="0" vert="horz" wrap="square" lIns="91440" tIns="45720" rIns="91440" bIns="45720" anchor="t" anchorCtr="0" upright="1">
            <a:noAutofit/>
          </a:bodyPr>
          <a:lstStyle/>
          <a:p>
            <a:pPr marL="82550" indent="-82550" algn="ctr">
              <a:spcAft>
                <a:spcPts val="0"/>
              </a:spcAft>
            </a:pPr>
            <a:r>
              <a:rPr lang="en-US" altLang="zh-TW" sz="1200" kern="100" dirty="0" err="1">
                <a:latin typeface="Times New Roman" panose="02020603050405020304" pitchFamily="18" charset="0"/>
                <a:ea typeface="標楷體" panose="03000509000000000000" pitchFamily="65" charset="-120"/>
                <a:cs typeface="Times New Roman" panose="02020603050405020304" pitchFamily="18" charset="0"/>
              </a:rPr>
              <a:t>Recursive_Partition_Placemant</a:t>
            </a:r>
            <a:r>
              <a:rPr lang="en-US" altLang="zh-TW" sz="12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kern="100" dirty="0" err="1">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200" i="1" baseline="-25000" dirty="0" err="1">
                <a:latin typeface="Times New Roman" panose="02020603050405020304" pitchFamily="18" charset="0"/>
                <a:cs typeface="Times New Roman" panose="02020603050405020304" pitchFamily="18" charset="0"/>
              </a:rPr>
              <a:t>t</a:t>
            </a:r>
            <a:r>
              <a:rPr lang="en-US" altLang="zh-TW" sz="1200" i="1" dirty="0">
                <a:latin typeface="Times New Roman" panose="02020603050405020304" pitchFamily="18" charset="0"/>
                <a:cs typeface="Times New Roman" panose="02020603050405020304" pitchFamily="18" charset="0"/>
              </a:rPr>
              <a:t> ,D</a:t>
            </a:r>
            <a:r>
              <a:rPr lang="en-US" altLang="zh-TW" sz="1200" dirty="0">
                <a:latin typeface="Times New Roman" panose="02020603050405020304" pitchFamily="18" charset="0"/>
                <a:cs typeface="Times New Roman" panose="02020603050405020304" pitchFamily="18" charset="0"/>
              </a:rPr>
              <a:t>)</a:t>
            </a:r>
            <a:r>
              <a:rPr lang="en-US" altLang="zh-TW" sz="900" kern="100"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zh-TW" sz="900" kern="100" dirty="0">
              <a:latin typeface="Calibri" panose="020F0502020204030204" pitchFamily="34" charset="0"/>
              <a:ea typeface="新細明體" panose="02020500000000000000" pitchFamily="18" charset="-120"/>
              <a:cs typeface="Times New Roman" panose="02020603050405020304" pitchFamily="18" charset="0"/>
            </a:endParaRPr>
          </a:p>
          <a:p>
            <a:pPr marL="82550" indent="-82550" algn="ctr">
              <a:spcAft>
                <a:spcPts val="0"/>
              </a:spcAft>
            </a:pPr>
            <a:r>
              <a:rPr lang="en-US" altLang="zh-TW" sz="9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300" kern="100" dirty="0">
                <a:effectLst/>
                <a:latin typeface="Calibri" panose="020F0502020204030204" pitchFamily="34" charset="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0" name="流程圖: 程序 29"/>
          <p:cNvSpPr>
            <a:spLocks noChangeArrowheads="1"/>
          </p:cNvSpPr>
          <p:nvPr/>
        </p:nvSpPr>
        <p:spPr bwMode="auto">
          <a:xfrm>
            <a:off x="601333" y="2246466"/>
            <a:ext cx="3170470" cy="242342"/>
          </a:xfrm>
          <a:prstGeom prst="flowChartProcess">
            <a:avLst/>
          </a:prstGeom>
          <a:solidFill>
            <a:srgbClr val="00B0F0"/>
          </a:solidFill>
          <a:ln w="12700">
            <a:solidFill>
              <a:schemeClr val="dk1">
                <a:lumMod val="100000"/>
                <a:lumOff val="0"/>
              </a:schemeClr>
            </a:solidFill>
            <a:miter lim="800000"/>
            <a:headEnd/>
            <a:tailEnd/>
          </a:ln>
        </p:spPr>
        <p:txBody>
          <a:bodyPr rot="0" vert="horz" wrap="square" lIns="91440" tIns="45720" rIns="91440" bIns="45720" anchor="b" anchorCtr="0" upright="1">
            <a:noAutofit/>
          </a:bodyPr>
          <a:lstStyle/>
          <a:p>
            <a:pPr algn="ctr">
              <a:spcAft>
                <a:spcPts val="0"/>
              </a:spcAft>
            </a:pPr>
            <a:r>
              <a:rPr lang="en-US" altLang="zh-TW" sz="1100" kern="100" dirty="0">
                <a:latin typeface="Times New Roman" panose="02020603050405020304" pitchFamily="18" charset="0"/>
                <a:ea typeface="標楷體" panose="03000509000000000000" pitchFamily="65" charset="-120"/>
                <a:cs typeface="Times New Roman" panose="02020603050405020304" pitchFamily="18" charset="0"/>
              </a:rPr>
              <a:t>Place power switches into each sub-regions</a:t>
            </a:r>
            <a:endParaRPr lang="zh-TW" altLang="zh-TW" sz="1100" kern="100" dirty="0">
              <a:latin typeface="Times New Roman" pitchFamily="18" charset="0"/>
              <a:ea typeface="新細明體" panose="02020500000000000000" pitchFamily="18" charset="-120"/>
              <a:cs typeface="Times New Roman" pitchFamily="18" charset="0"/>
            </a:endParaRPr>
          </a:p>
        </p:txBody>
      </p:sp>
      <mc:AlternateContent xmlns:mc="http://schemas.openxmlformats.org/markup-compatibility/2006" xmlns:a14="http://schemas.microsoft.com/office/drawing/2010/main">
        <mc:Choice Requires="a14">
          <p:sp>
            <p:nvSpPr>
              <p:cNvPr id="31" name="流程圖: 程序 30"/>
              <p:cNvSpPr>
                <a:spLocks noChangeArrowheads="1"/>
              </p:cNvSpPr>
              <p:nvPr/>
            </p:nvSpPr>
            <p:spPr bwMode="auto">
              <a:xfrm>
                <a:off x="628578" y="2722284"/>
                <a:ext cx="3102298" cy="224162"/>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14:m>
                  <m:oMathPara xmlns:m="http://schemas.openxmlformats.org/officeDocument/2006/math">
                    <m:oMathParaPr>
                      <m:jc m:val="centerGroup"/>
                    </m:oMathParaPr>
                    <m:oMath xmlns:m="http://schemas.openxmlformats.org/officeDocument/2006/math">
                      <m:r>
                        <m:rPr>
                          <m:nor/>
                        </m:rPr>
                        <a:rPr lang="en-US" altLang="zh-TW" sz="1200" dirty="0">
                          <a:latin typeface="Times New Roman" pitchFamily="18" charset="0"/>
                          <a:ea typeface="標楷體" panose="03000509000000000000" pitchFamily="65" charset="-120"/>
                          <a:cs typeface="Times New Roman" pitchFamily="18" charset="0"/>
                        </a:rPr>
                        <m:t>Static</m:t>
                      </m:r>
                      <m:r>
                        <m:rPr>
                          <m:nor/>
                        </m:rPr>
                        <a:rPr lang="en-US" altLang="zh-TW" sz="1200" dirty="0">
                          <a:latin typeface="Times New Roman" pitchFamily="18" charset="0"/>
                          <a:ea typeface="標楷體" panose="03000509000000000000" pitchFamily="65" charset="-120"/>
                          <a:cs typeface="Times New Roman" pitchFamily="18" charset="0"/>
                        </a:rPr>
                        <m:t> </m:t>
                      </m:r>
                      <m:r>
                        <m:rPr>
                          <m:nor/>
                        </m:rPr>
                        <a:rPr lang="en-US" altLang="zh-TW" sz="1200" dirty="0">
                          <a:latin typeface="Times New Roman" pitchFamily="18" charset="0"/>
                          <a:ea typeface="標楷體" panose="03000509000000000000" pitchFamily="65" charset="-120"/>
                          <a:cs typeface="Times New Roman" pitchFamily="18" charset="0"/>
                        </a:rPr>
                        <m:t>IR</m:t>
                      </m:r>
                      <m:r>
                        <m:rPr>
                          <m:nor/>
                        </m:rPr>
                        <a:rPr lang="en-US" altLang="zh-TW" sz="1200" dirty="0">
                          <a:latin typeface="Times New Roman" pitchFamily="18" charset="0"/>
                          <a:ea typeface="標楷體" panose="03000509000000000000" pitchFamily="65" charset="-120"/>
                          <a:cs typeface="Times New Roman" pitchFamily="18" charset="0"/>
                        </a:rPr>
                        <m:t>−</m:t>
                      </m:r>
                      <m:r>
                        <m:rPr>
                          <m:nor/>
                        </m:rPr>
                        <a:rPr lang="en-US" altLang="zh-TW" sz="1200" dirty="0">
                          <a:latin typeface="Times New Roman" pitchFamily="18" charset="0"/>
                          <a:ea typeface="標楷體" panose="03000509000000000000" pitchFamily="65" charset="-120"/>
                          <a:cs typeface="Times New Roman" pitchFamily="18" charset="0"/>
                        </a:rPr>
                        <m:t>drop</m:t>
                      </m:r>
                      <m:r>
                        <m:rPr>
                          <m:nor/>
                        </m:rPr>
                        <a:rPr lang="en-US" altLang="zh-TW" sz="1200" kern="100" dirty="0">
                          <a:latin typeface="Times New Roman" pitchFamily="18" charset="0"/>
                          <a:cs typeface="Times New Roman" pitchFamily="18" charset="0"/>
                        </a:rPr>
                        <m:t> </m:t>
                      </m:r>
                      <m:r>
                        <m:rPr>
                          <m:nor/>
                        </m:rPr>
                        <a:rPr lang="en-US" altLang="zh-TW" sz="1200" dirty="0">
                          <a:latin typeface="Times New Roman" pitchFamily="18" charset="0"/>
                          <a:ea typeface="標楷體" panose="03000509000000000000" pitchFamily="65" charset="-120"/>
                          <a:cs typeface="Times New Roman" pitchFamily="18" charset="0"/>
                        </a:rPr>
                        <m:t>analysis</m:t>
                      </m:r>
                      <m:r>
                        <m:rPr>
                          <m:nor/>
                        </m:rPr>
                        <a:rPr lang="en-US" altLang="zh-TW" sz="1400" kern="100" dirty="0">
                          <a:latin typeface="Calibri" panose="020F0502020204030204" pitchFamily="34" charset="0"/>
                          <a:cs typeface="Times New Roman" panose="02020603050405020304" pitchFamily="18" charset="0"/>
                        </a:rPr>
                        <m:t> </m:t>
                      </m:r>
                    </m:oMath>
                  </m:oMathPara>
                </a14:m>
                <a:endParaRPr lang="zh-TW" altLang="zh-TW" sz="1200" kern="100" dirty="0">
                  <a:latin typeface="Calibri" panose="020F0502020204030204" pitchFamily="34" charset="0"/>
                  <a:cs typeface="Times New Roman" panose="02020603050405020304" pitchFamily="18" charset="0"/>
                </a:endParaRPr>
              </a:p>
            </p:txBody>
          </p:sp>
        </mc:Choice>
        <mc:Fallback xmlns="">
          <p:sp>
            <p:nvSpPr>
              <p:cNvPr id="31" name="流程圖: 程序 30"/>
              <p:cNvSpPr>
                <a:spLocks noRot="1" noChangeAspect="1" noMove="1" noResize="1" noEditPoints="1" noAdjustHandles="1" noChangeArrowheads="1" noChangeShapeType="1" noTextEdit="1"/>
              </p:cNvSpPr>
              <p:nvPr/>
            </p:nvSpPr>
            <p:spPr bwMode="auto">
              <a:xfrm>
                <a:off x="628578" y="2722284"/>
                <a:ext cx="3102298" cy="224162"/>
              </a:xfrm>
              <a:prstGeom prst="flowChartProcess">
                <a:avLst/>
              </a:prstGeom>
              <a:blipFill rotWithShape="1">
                <a:blip r:embed="rId7"/>
                <a:stretch>
                  <a:fillRect b="-18421"/>
                </a:stretch>
              </a:blipFill>
              <a:ln w="12700">
                <a:solidFill>
                  <a:schemeClr val="dk1">
                    <a:lumMod val="100000"/>
                    <a:lumOff val="0"/>
                  </a:schemeClr>
                </a:solid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1750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1"/>
                                        </p:tgtEl>
                                        <p:attrNameLst>
                                          <p:attrName>fillcolor</p:attrName>
                                        </p:attrNameLst>
                                      </p:cBhvr>
                                      <p:to>
                                        <a:srgbClr val="00B0F0"/>
                                      </p:to>
                                    </p:animClr>
                                    <p:set>
                                      <p:cBhvr>
                                        <p:cTn id="7" dur="2000" fill="hold"/>
                                        <p:tgtEl>
                                          <p:spTgt spid="31"/>
                                        </p:tgtEl>
                                        <p:attrNameLst>
                                          <p:attrName>fill.type</p:attrName>
                                        </p:attrNameLst>
                                      </p:cBhvr>
                                      <p:to>
                                        <p:strVal val="solid"/>
                                      </p:to>
                                    </p:set>
                                    <p:set>
                                      <p:cBhvr>
                                        <p:cTn id="8" dur="2000" fill="hold"/>
                                        <p:tgtEl>
                                          <p:spTgt spid="31"/>
                                        </p:tgtEl>
                                        <p:attrNameLst>
                                          <p:attrName>fill.on</p:attrName>
                                        </p:attrNameLst>
                                      </p:cBhvr>
                                      <p:to>
                                        <p:strVal val="true"/>
                                      </p:to>
                                    </p:set>
                                  </p:childTnLst>
                                </p:cTn>
                              </p:par>
                              <p:par>
                                <p:cTn id="9" presetID="10" presetClass="entr" presetSubtype="0"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4010904" y="1052736"/>
                <a:ext cx="5025592" cy="5220000"/>
              </a:xfrm>
            </p:spPr>
            <p:txBody>
              <a:bodyPr/>
              <a:lstStyle/>
              <a:p>
                <a:r>
                  <a:rPr lang="en-US" altLang="zh-TW" dirty="0" smtClean="0"/>
                  <a:t>Use binary search method to adjust </a:t>
                </a:r>
                <a14:m>
                  <m:oMath xmlns:m="http://schemas.openxmlformats.org/officeDocument/2006/math">
                    <m:r>
                      <a:rPr lang="en-US" altLang="zh-TW" i="1" dirty="0" smtClean="0">
                        <a:latin typeface="Cambria Math" panose="02040503050406030204" pitchFamily="18" charset="0"/>
                      </a:rPr>
                      <m:t>𝑅</m:t>
                    </m:r>
                    <m:r>
                      <a:rPr lang="en-US" altLang="zh-TW" i="1" baseline="-25000" dirty="0" err="1" smtClean="0">
                        <a:latin typeface="Cambria Math" panose="02040503050406030204" pitchFamily="18" charset="0"/>
                      </a:rPr>
                      <m:t>𝑡</m:t>
                    </m:r>
                  </m:oMath>
                </a14:m>
                <a:r>
                  <a:rPr lang="en-US" altLang="zh-TW" i="1" baseline="-25000" dirty="0" smtClean="0"/>
                  <a:t> </a:t>
                </a:r>
                <a:r>
                  <a:rPr lang="en-US" altLang="zh-TW" dirty="0" smtClean="0"/>
                  <a:t>.</a:t>
                </a:r>
                <a:endParaRPr lang="en-US" altLang="zh-TW" dirty="0"/>
              </a:p>
              <a:p>
                <a:pPr lvl="1"/>
                <a:r>
                  <a:rPr lang="en-US" altLang="zh-TW" dirty="0" smtClean="0"/>
                  <a:t>Adjust </a:t>
                </a:r>
                <a14:m>
                  <m:oMath xmlns:m="http://schemas.openxmlformats.org/officeDocument/2006/math">
                    <m:r>
                      <a:rPr lang="en-US" altLang="zh-TW" i="1" dirty="0" smtClean="0">
                        <a:latin typeface="Cambria Math" panose="02040503050406030204" pitchFamily="18" charset="0"/>
                      </a:rPr>
                      <m:t>𝑅</m:t>
                    </m:r>
                    <m:r>
                      <a:rPr lang="en-US" altLang="zh-TW" i="1" baseline="-25000" dirty="0" err="1" smtClean="0">
                        <a:latin typeface="Cambria Math" panose="02040503050406030204" pitchFamily="18" charset="0"/>
                      </a:rPr>
                      <m:t>𝑚𝑎𝑥</m:t>
                    </m:r>
                  </m:oMath>
                </a14:m>
                <a:r>
                  <a:rPr lang="en-US" altLang="zh-TW" dirty="0" smtClean="0"/>
                  <a:t> and </a:t>
                </a:r>
                <a14:m>
                  <m:oMath xmlns:m="http://schemas.openxmlformats.org/officeDocument/2006/math">
                    <m:r>
                      <a:rPr lang="en-US" altLang="zh-TW" i="1" dirty="0" smtClean="0">
                        <a:latin typeface="Cambria Math" panose="02040503050406030204" pitchFamily="18" charset="0"/>
                      </a:rPr>
                      <m:t>𝑅</m:t>
                    </m:r>
                    <m:r>
                      <a:rPr lang="en-US" altLang="zh-TW" i="1" baseline="-25000" dirty="0" err="1" smtClean="0">
                        <a:latin typeface="Cambria Math" panose="02040503050406030204" pitchFamily="18" charset="0"/>
                      </a:rPr>
                      <m:t>𝑚𝑖𝑛</m:t>
                    </m:r>
                  </m:oMath>
                </a14:m>
                <a:r>
                  <a:rPr lang="en-US" altLang="zh-TW" dirty="0" smtClean="0"/>
                  <a:t> according to whether IR-drop constraint of current placement is satisfied:</a:t>
                </a:r>
              </a:p>
              <a:p>
                <a:pPr lvl="2"/>
                <a:r>
                  <a:rPr lang="en-US" altLang="zh-TW" dirty="0" smtClean="0"/>
                  <a:t>YES: </a:t>
                </a:r>
                <a:r>
                  <a:rPr lang="zh-TW" altLang="en-US" dirty="0"/>
                  <a:t> </a:t>
                </a:r>
                <a:r>
                  <a:rPr lang="en-US" altLang="zh-TW" dirty="0" smtClean="0"/>
                  <a:t>set </a:t>
                </a:r>
                <a14:m>
                  <m:oMath xmlns:m="http://schemas.openxmlformats.org/officeDocument/2006/math">
                    <m:r>
                      <a:rPr lang="en-US" altLang="zh-TW" i="1" dirty="0" smtClean="0">
                        <a:latin typeface="Cambria Math" panose="02040503050406030204" pitchFamily="18" charset="0"/>
                      </a:rPr>
                      <m:t>𝑅</m:t>
                    </m:r>
                    <m:r>
                      <a:rPr lang="en-US" altLang="zh-TW" i="1" baseline="-25000" dirty="0" smtClean="0">
                        <a:latin typeface="Cambria Math" panose="02040503050406030204" pitchFamily="18" charset="0"/>
                      </a:rPr>
                      <m:t>𝑚</m:t>
                    </m:r>
                    <m:r>
                      <a:rPr lang="en-US" altLang="zh-TW" b="0" i="1" baseline="-25000" dirty="0" smtClean="0">
                        <a:latin typeface="Cambria Math" panose="02040503050406030204" pitchFamily="18" charset="0"/>
                      </a:rPr>
                      <m:t>𝑖𝑛</m:t>
                    </m:r>
                    <m:r>
                      <a:rPr lang="en-US" altLang="zh-TW" i="1" baseline="-25000" dirty="0" smtClean="0">
                        <a:latin typeface="Cambria Math" panose="02040503050406030204" pitchFamily="18" charset="0"/>
                      </a:rPr>
                      <m:t> </m:t>
                    </m:r>
                  </m:oMath>
                </a14:m>
                <a:r>
                  <a:rPr lang="en-US" altLang="zh-TW" dirty="0" smtClean="0"/>
                  <a:t>as </a:t>
                </a:r>
                <a14:m>
                  <m:oMath xmlns:m="http://schemas.openxmlformats.org/officeDocument/2006/math">
                    <m:r>
                      <a:rPr lang="en-US" altLang="zh-TW" i="1" dirty="0" smtClean="0">
                        <a:latin typeface="Cambria Math" panose="02040503050406030204" pitchFamily="18" charset="0"/>
                      </a:rPr>
                      <m:t>𝑅</m:t>
                    </m:r>
                    <m:r>
                      <a:rPr lang="en-US" altLang="zh-TW" i="1" baseline="-25000" dirty="0" err="1" smtClean="0">
                        <a:latin typeface="Cambria Math" panose="02040503050406030204" pitchFamily="18" charset="0"/>
                      </a:rPr>
                      <m:t>𝑡</m:t>
                    </m:r>
                  </m:oMath>
                </a14:m>
                <a:endParaRPr lang="en-US" altLang="zh-TW" dirty="0"/>
              </a:p>
              <a:p>
                <a:pPr lvl="2"/>
                <a:r>
                  <a:rPr lang="en-US" altLang="zh-TW" dirty="0" smtClean="0"/>
                  <a:t>NO: set  </a:t>
                </a:r>
                <a14:m>
                  <m:oMath xmlns:m="http://schemas.openxmlformats.org/officeDocument/2006/math">
                    <m:r>
                      <a:rPr lang="en-US" altLang="zh-TW" i="1" dirty="0" smtClean="0">
                        <a:latin typeface="Cambria Math" panose="02040503050406030204" pitchFamily="18" charset="0"/>
                      </a:rPr>
                      <m:t>𝑅</m:t>
                    </m:r>
                    <m:r>
                      <a:rPr lang="en-US" altLang="zh-TW" i="1" baseline="-25000" dirty="0" err="1">
                        <a:latin typeface="Cambria Math" panose="02040503050406030204" pitchFamily="18" charset="0"/>
                      </a:rPr>
                      <m:t>𝑚</m:t>
                    </m:r>
                    <m:r>
                      <a:rPr lang="en-US" altLang="zh-TW" b="0" i="1" baseline="-25000" dirty="0" smtClean="0">
                        <a:latin typeface="Cambria Math" panose="02040503050406030204" pitchFamily="18" charset="0"/>
                      </a:rPr>
                      <m:t>𝑎𝑥</m:t>
                    </m:r>
                  </m:oMath>
                </a14:m>
                <a:r>
                  <a:rPr lang="en-US" altLang="zh-TW" dirty="0"/>
                  <a:t> </a:t>
                </a:r>
                <a:r>
                  <a:rPr lang="en-US" altLang="zh-TW" dirty="0" smtClean="0"/>
                  <a:t>as </a:t>
                </a:r>
                <a14:m>
                  <m:oMath xmlns:m="http://schemas.openxmlformats.org/officeDocument/2006/math">
                    <m:r>
                      <a:rPr lang="en-US" altLang="zh-TW" i="1" dirty="0" smtClean="0">
                        <a:latin typeface="Cambria Math" panose="02040503050406030204" pitchFamily="18" charset="0"/>
                      </a:rPr>
                      <m:t>𝑅</m:t>
                    </m:r>
                    <m:r>
                      <a:rPr lang="en-US" altLang="zh-TW" i="1" baseline="-25000" dirty="0" err="1" smtClean="0">
                        <a:latin typeface="Cambria Math" panose="02040503050406030204" pitchFamily="18" charset="0"/>
                      </a:rPr>
                      <m:t>𝑡</m:t>
                    </m:r>
                  </m:oMath>
                </a14:m>
                <a:endParaRPr lang="en-US" altLang="zh-TW" sz="1800" dirty="0" smtClean="0"/>
              </a:p>
              <a:p>
                <a:pPr lvl="1"/>
                <a:r>
                  <a:rPr lang="en-US" altLang="zh-TW" dirty="0" smtClean="0"/>
                  <a:t>Set </a:t>
                </a:r>
                <a:r>
                  <a:rPr lang="en-US" altLang="zh-TW" dirty="0"/>
                  <a:t>new </a:t>
                </a:r>
                <a14:m>
                  <m:oMath xmlns:m="http://schemas.openxmlformats.org/officeDocument/2006/math">
                    <m:r>
                      <a:rPr lang="en-US" altLang="zh-TW" i="1" dirty="0" smtClean="0">
                        <a:latin typeface="Cambria Math" panose="02040503050406030204" pitchFamily="18" charset="0"/>
                      </a:rPr>
                      <m:t>𝑅</m:t>
                    </m:r>
                    <m:r>
                      <a:rPr lang="en-US" altLang="zh-TW" i="1" baseline="-25000" dirty="0" err="1">
                        <a:latin typeface="Cambria Math" panose="02040503050406030204" pitchFamily="18" charset="0"/>
                      </a:rPr>
                      <m:t>𝑡</m:t>
                    </m:r>
                  </m:oMath>
                </a14:m>
                <a:r>
                  <a:rPr lang="en-US" altLang="zh-TW" dirty="0"/>
                  <a:t> </a:t>
                </a:r>
                <a:r>
                  <a:rPr lang="en-US" altLang="zh-TW" dirty="0" smtClean="0"/>
                  <a:t>as (</a:t>
                </a:r>
                <a14:m>
                  <m:oMath xmlns:m="http://schemas.openxmlformats.org/officeDocument/2006/math">
                    <m:r>
                      <a:rPr lang="en-US" altLang="zh-TW" i="1" dirty="0" smtClean="0">
                        <a:latin typeface="Cambria Math" panose="02040503050406030204" pitchFamily="18" charset="0"/>
                      </a:rPr>
                      <m:t>𝑅</m:t>
                    </m:r>
                    <m:r>
                      <a:rPr lang="en-US" altLang="zh-TW" i="1" baseline="-25000" dirty="0" err="1" smtClean="0">
                        <a:latin typeface="Cambria Math" panose="02040503050406030204" pitchFamily="18" charset="0"/>
                      </a:rPr>
                      <m:t>𝑚𝑎𝑥</m:t>
                    </m:r>
                  </m:oMath>
                </a14:m>
                <a:r>
                  <a:rPr lang="en-US" altLang="zh-TW" dirty="0" smtClean="0"/>
                  <a:t> </a:t>
                </a:r>
                <a:r>
                  <a:rPr lang="en-US" altLang="zh-TW" dirty="0"/>
                  <a:t>+ </a:t>
                </a:r>
                <a14:m>
                  <m:oMath xmlns:m="http://schemas.openxmlformats.org/officeDocument/2006/math">
                    <m:r>
                      <a:rPr lang="en-US" altLang="zh-TW" i="1" dirty="0" smtClean="0">
                        <a:latin typeface="Cambria Math" panose="02040503050406030204" pitchFamily="18" charset="0"/>
                      </a:rPr>
                      <m:t>𝑅</m:t>
                    </m:r>
                    <m:r>
                      <a:rPr lang="en-US" altLang="zh-TW" i="1" baseline="-25000" dirty="0" err="1">
                        <a:latin typeface="Cambria Math" panose="02040503050406030204" pitchFamily="18" charset="0"/>
                      </a:rPr>
                      <m:t>𝑚𝑖𝑛</m:t>
                    </m:r>
                  </m:oMath>
                </a14:m>
                <a:r>
                  <a:rPr lang="en-US" altLang="zh-TW" dirty="0"/>
                  <a:t>)/</a:t>
                </a:r>
                <a:r>
                  <a:rPr lang="en-US" altLang="zh-TW" dirty="0" smtClean="0"/>
                  <a:t>2</a:t>
                </a:r>
              </a:p>
              <a:p>
                <a:pPr marL="914400" lvl="2" indent="0">
                  <a:buNone/>
                </a:pPr>
                <a:endParaRPr lang="en-US" altLang="zh-TW" dirty="0" smtClean="0"/>
              </a:p>
              <a:p>
                <a:r>
                  <a:rPr lang="en-US" altLang="zh-TW" sz="2200" dirty="0" smtClean="0"/>
                  <a:t>Stop when </a:t>
                </a:r>
                <a:r>
                  <a:rPr lang="en-US" altLang="zh-TW" sz="1800" dirty="0" smtClean="0"/>
                  <a:t>| </a:t>
                </a:r>
                <a14:m>
                  <m:oMath xmlns:m="http://schemas.openxmlformats.org/officeDocument/2006/math">
                    <m:sSub>
                      <m:sSubPr>
                        <m:ctrlPr>
                          <a:rPr lang="en-US" altLang="zh-TW" sz="1800" i="1" kern="100" dirty="0">
                            <a:latin typeface="Cambria Math" panose="02040503050406030204" pitchFamily="18" charset="0"/>
                            <a:cs typeface="Times New Roman" panose="02020603050405020304" pitchFamily="18" charset="0"/>
                          </a:rPr>
                        </m:ctrlPr>
                      </m:sSubPr>
                      <m:e>
                        <m:r>
                          <a:rPr lang="en-US" altLang="zh-TW" sz="1800" i="1" kern="100" dirty="0">
                            <a:latin typeface="Cambria Math" panose="02040503050406030204" pitchFamily="18" charset="0"/>
                            <a:cs typeface="Times New Roman" panose="02020603050405020304" pitchFamily="18" charset="0"/>
                          </a:rPr>
                          <m:t>𝑅</m:t>
                        </m:r>
                      </m:e>
                      <m:sub>
                        <m:r>
                          <a:rPr lang="en-US" altLang="zh-TW" sz="1800" i="1" kern="100" dirty="0">
                            <a:latin typeface="Cambria Math" panose="02040503050406030204" pitchFamily="18" charset="0"/>
                            <a:cs typeface="Times New Roman" panose="02020603050405020304" pitchFamily="18" charset="0"/>
                          </a:rPr>
                          <m:t>𝑡</m:t>
                        </m:r>
                      </m:sub>
                    </m:sSub>
                  </m:oMath>
                </a14:m>
                <a:r>
                  <a:rPr lang="en-US" altLang="zh-TW" sz="1800" i="1" baseline="-25000" dirty="0"/>
                  <a:t>  </a:t>
                </a:r>
                <a:r>
                  <a:rPr lang="en-US" altLang="zh-TW" sz="1800" dirty="0"/>
                  <a:t>- </a:t>
                </a:r>
                <a14:m>
                  <m:oMath xmlns:m="http://schemas.openxmlformats.org/officeDocument/2006/math">
                    <m:sSubSup>
                      <m:sSubSupPr>
                        <m:ctrlPr>
                          <a:rPr lang="en-US" altLang="zh-TW" sz="1800" i="1" kern="100" dirty="0">
                            <a:latin typeface="Cambria Math" panose="02040503050406030204" pitchFamily="18" charset="0"/>
                            <a:cs typeface="Times New Roman" panose="02020603050405020304" pitchFamily="18" charset="0"/>
                          </a:rPr>
                        </m:ctrlPr>
                      </m:sSubSupPr>
                      <m:e>
                        <m:r>
                          <a:rPr lang="en-US" altLang="zh-TW" sz="1800" i="1" kern="100" dirty="0" err="1">
                            <a:latin typeface="Cambria Math" panose="02040503050406030204" pitchFamily="18" charset="0"/>
                            <a:cs typeface="Times New Roman" panose="02020603050405020304" pitchFamily="18" charset="0"/>
                          </a:rPr>
                          <m:t>𝑅</m:t>
                        </m:r>
                      </m:e>
                      <m:sub>
                        <m:r>
                          <a:rPr lang="en-US" altLang="zh-TW" sz="1800" i="1" kern="100" dirty="0" err="1">
                            <a:latin typeface="Cambria Math" panose="02040503050406030204" pitchFamily="18" charset="0"/>
                            <a:cs typeface="Times New Roman" panose="02020603050405020304" pitchFamily="18" charset="0"/>
                          </a:rPr>
                          <m:t>𝑡</m:t>
                        </m:r>
                      </m:sub>
                      <m:sup>
                        <m:r>
                          <a:rPr lang="en-US" altLang="zh-TW" sz="1800" i="1" kern="100" dirty="0" err="1">
                            <a:latin typeface="Cambria Math" panose="02040503050406030204" pitchFamily="18" charset="0"/>
                            <a:cs typeface="Times New Roman" panose="02020603050405020304" pitchFamily="18" charset="0"/>
                          </a:rPr>
                          <m:t>𝑜𝑙𝑑</m:t>
                        </m:r>
                      </m:sup>
                    </m:sSubSup>
                  </m:oMath>
                </a14:m>
                <a:r>
                  <a:rPr lang="en-US" altLang="zh-TW" sz="1800" dirty="0"/>
                  <a:t>| &lt; </a:t>
                </a:r>
                <a:r>
                  <a:rPr lang="zh-TW" altLang="zh-TW" sz="1800" i="1" dirty="0"/>
                  <a:t>γ</a:t>
                </a:r>
                <a:r>
                  <a:rPr lang="en-US" altLang="zh-TW" sz="1800" i="1" dirty="0"/>
                  <a:t>  </a:t>
                </a:r>
                <a:r>
                  <a:rPr lang="en-US" altLang="zh-TW" sz="2200" dirty="0" smtClean="0"/>
                  <a:t>and IR-drop constraint is satisfied, </a:t>
                </a:r>
              </a:p>
              <a:p>
                <a:pPr lvl="1"/>
                <a14:m>
                  <m:oMath xmlns:m="http://schemas.openxmlformats.org/officeDocument/2006/math">
                    <m:r>
                      <a:rPr lang="en-US" altLang="zh-TW" sz="1800" i="1" dirty="0" smtClean="0">
                        <a:latin typeface="Cambria Math" panose="02040503050406030204" pitchFamily="18" charset="0"/>
                      </a:rPr>
                      <m:t>𝑅</m:t>
                    </m:r>
                    <m:r>
                      <a:rPr lang="en-US" altLang="zh-TW" sz="1800" i="1" baseline="-25000" dirty="0" err="1" smtClean="0">
                        <a:latin typeface="Cambria Math" panose="02040503050406030204" pitchFamily="18" charset="0"/>
                      </a:rPr>
                      <m:t>𝑡</m:t>
                    </m:r>
                  </m:oMath>
                </a14:m>
                <a:r>
                  <a:rPr lang="zh-TW" altLang="en-US" sz="1800" i="1" dirty="0" smtClean="0"/>
                  <a:t>  </a:t>
                </a:r>
                <a:r>
                  <a:rPr lang="en-US" altLang="zh-TW" sz="1800" dirty="0" smtClean="0"/>
                  <a:t>is </a:t>
                </a:r>
                <a:r>
                  <a:rPr lang="en-US" altLang="zh-TW" sz="1800" dirty="0"/>
                  <a:t>the </a:t>
                </a:r>
                <a:r>
                  <a:rPr lang="en-US" altLang="zh-TW" sz="1800" dirty="0" smtClean="0"/>
                  <a:t> current equivalent resistance</a:t>
                </a:r>
                <a:endParaRPr lang="en-US" altLang="zh-TW" sz="1800" i="1" dirty="0" smtClean="0"/>
              </a:p>
              <a:p>
                <a:pPr lvl="1"/>
                <a14:m>
                  <m:oMath xmlns:m="http://schemas.openxmlformats.org/officeDocument/2006/math">
                    <m:r>
                      <a:rPr lang="en-US" altLang="zh-TW" sz="1800" i="1" dirty="0" smtClean="0">
                        <a:latin typeface="Cambria Math" panose="02040503050406030204" pitchFamily="18" charset="0"/>
                      </a:rPr>
                      <m:t>𝑅</m:t>
                    </m:r>
                    <m:r>
                      <a:rPr lang="en-US" altLang="zh-TW" sz="1800" i="1" baseline="-25000" dirty="0" err="1" smtClean="0">
                        <a:latin typeface="Cambria Math" panose="02040503050406030204" pitchFamily="18" charset="0"/>
                      </a:rPr>
                      <m:t>𝑡</m:t>
                    </m:r>
                    <m:r>
                      <a:rPr lang="en-US" altLang="zh-TW" sz="1800" i="1" baseline="30000" dirty="0" err="1" smtClean="0">
                        <a:latin typeface="Cambria Math" panose="02040503050406030204" pitchFamily="18" charset="0"/>
                      </a:rPr>
                      <m:t>𝑜𝑙𝑑</m:t>
                    </m:r>
                  </m:oMath>
                </a14:m>
                <a:r>
                  <a:rPr lang="en-US" altLang="zh-TW" sz="1800" i="1" baseline="30000" dirty="0" smtClean="0"/>
                  <a:t>  </a:t>
                </a:r>
                <a:r>
                  <a:rPr lang="en-US" altLang="zh-TW" dirty="0" smtClean="0"/>
                  <a:t>is the equivalent resistance in the last iteration</a:t>
                </a:r>
                <a:endParaRPr lang="en-US" altLang="zh-TW" i="1" baseline="30000" dirty="0"/>
              </a:p>
              <a:p>
                <a:endParaRPr lang="zh-TW" altLang="en-US" dirty="0"/>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4010904" y="1052736"/>
                <a:ext cx="5025592" cy="5220000"/>
              </a:xfrm>
              <a:blipFill rotWithShape="0">
                <a:blip r:embed="rId3"/>
                <a:stretch>
                  <a:fillRect t="-818" r="-2184"/>
                </a:stretch>
              </a:blipFill>
            </p:spPr>
            <p:txBody>
              <a:bodyPr/>
              <a:lstStyle/>
              <a:p>
                <a:r>
                  <a:rPr lang="zh-TW" altLang="en-US">
                    <a:noFill/>
                  </a:rPr>
                  <a:t> </a:t>
                </a:r>
              </a:p>
            </p:txBody>
          </p:sp>
        </mc:Fallback>
      </mc:AlternateContent>
      <p:sp>
        <p:nvSpPr>
          <p:cNvPr id="3" name="標題 2"/>
          <p:cNvSpPr>
            <a:spLocks noGrp="1"/>
          </p:cNvSpPr>
          <p:nvPr>
            <p:ph type="title"/>
          </p:nvPr>
        </p:nvSpPr>
        <p:spPr/>
        <p:txBody>
          <a:bodyPr/>
          <a:lstStyle/>
          <a:p>
            <a:r>
              <a:rPr lang="en-US" altLang="zh-TW" dirty="0">
                <a:latin typeface="Lucida Calligraphy" panose="03010101010101010101" pitchFamily="66" charset="0"/>
              </a:rPr>
              <a:t>Framework of Our Methodology </a:t>
            </a:r>
            <a:endParaRPr lang="zh-TW" altLang="en-US" dirty="0"/>
          </a:p>
        </p:txBody>
      </p:sp>
      <p:cxnSp>
        <p:nvCxnSpPr>
          <p:cNvPr id="4" name="直線單箭頭接點 3"/>
          <p:cNvCxnSpPr>
            <a:cxnSpLocks noChangeShapeType="1"/>
          </p:cNvCxnSpPr>
          <p:nvPr/>
        </p:nvCxnSpPr>
        <p:spPr bwMode="auto">
          <a:xfrm>
            <a:off x="3145545" y="3883791"/>
            <a:ext cx="155" cy="216000"/>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5" name="肘形接點 4"/>
          <p:cNvCxnSpPr/>
          <p:nvPr/>
        </p:nvCxnSpPr>
        <p:spPr>
          <a:xfrm rot="5400000">
            <a:off x="1614523" y="3304267"/>
            <a:ext cx="180000" cy="972000"/>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2183931" y="3880267"/>
            <a:ext cx="972000" cy="119"/>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流程圖: 程序 6"/>
              <p:cNvSpPr>
                <a:spLocks noChangeArrowheads="1"/>
              </p:cNvSpPr>
              <p:nvPr/>
            </p:nvSpPr>
            <p:spPr bwMode="auto">
              <a:xfrm>
                <a:off x="351756" y="4104868"/>
                <a:ext cx="1797749" cy="414530"/>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14:m>
                  <m:oMath xmlns:m="http://schemas.openxmlformats.org/officeDocument/2006/math">
                    <m:sSubSup>
                      <m:sSubSupPr>
                        <m:ctrlP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ctrlPr>
                      </m:sSubSupPr>
                      <m:e>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𝑅</m:t>
                        </m:r>
                      </m:e>
                      <m:sub>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𝑡</m:t>
                        </m:r>
                      </m:sub>
                      <m:sup>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𝑜𝑙𝑑</m:t>
                        </m:r>
                      </m:sup>
                    </m:sSubSup>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m:t>
                    </m:r>
                    <m:sSub>
                      <m:sSubPr>
                        <m:ctrlP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ctrlPr>
                      </m:sSubPr>
                      <m:e>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𝑅</m:t>
                        </m:r>
                      </m:e>
                      <m:sub>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𝑡</m:t>
                        </m:r>
                      </m:sub>
                    </m:sSub>
                    <m:r>
                      <a:rPr lang="en-US" altLang="zh-TW" sz="1200" kern="100" dirty="0">
                        <a:latin typeface="Cambria Math"/>
                        <a:ea typeface="新細明體" panose="02020500000000000000" pitchFamily="18" charset="-120"/>
                        <a:cs typeface="Times New Roman" panose="02020603050405020304" pitchFamily="18" charset="0"/>
                      </a:rPr>
                      <m:t>,</m:t>
                    </m:r>
                    <m:r>
                      <a:rPr lang="en-US" altLang="zh-TW" sz="1200" i="1" kern="100" dirty="0">
                        <a:latin typeface="Cambria Math"/>
                        <a:ea typeface="新細明體" panose="02020500000000000000" pitchFamily="18" charset="-120"/>
                        <a:cs typeface="Times New Roman" panose="02020603050405020304" pitchFamily="18" charset="0"/>
                      </a:rPr>
                      <m:t> </m:t>
                    </m:r>
                  </m:oMath>
                </a14:m>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max</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 </a:t>
                </a: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endParaRPr lang="en-US" sz="1200" kern="100" dirty="0" smtClean="0">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200" kern="100" dirty="0" smtClean="0">
                    <a:latin typeface="Times New Roman" panose="02020603050405020304" pitchFamily="18" charset="0"/>
                    <a:ea typeface="新細明體" panose="02020500000000000000" pitchFamily="18" charset="-120"/>
                    <a:cs typeface="Times New Roman" panose="02020603050405020304" pitchFamily="18" charset="0"/>
                  </a:rPr>
                  <a:t>(</a:t>
                </a:r>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max</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min</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mc:Choice>
        <mc:Fallback xmlns="">
          <p:sp>
            <p:nvSpPr>
              <p:cNvPr id="7" name="流程圖: 程序 6"/>
              <p:cNvSpPr>
                <a:spLocks noRot="1" noChangeAspect="1" noMove="1" noResize="1" noEditPoints="1" noAdjustHandles="1" noChangeArrowheads="1" noChangeShapeType="1" noTextEdit="1"/>
              </p:cNvSpPr>
              <p:nvPr/>
            </p:nvSpPr>
            <p:spPr bwMode="auto">
              <a:xfrm>
                <a:off x="351756" y="4104868"/>
                <a:ext cx="1797749" cy="414530"/>
              </a:xfrm>
              <a:prstGeom prst="flowChartProcess">
                <a:avLst/>
              </a:prstGeom>
              <a:blipFill rotWithShape="1">
                <a:blip r:embed="rId4"/>
                <a:stretch>
                  <a:fillRect t="-2857" b="-15714"/>
                </a:stretch>
              </a:blipFill>
              <a:ln w="12700">
                <a:solidFill>
                  <a:schemeClr val="dk1">
                    <a:lumMod val="100000"/>
                    <a:lumOff val="0"/>
                  </a:schemeClr>
                </a:solidFill>
                <a:miter lim="800000"/>
                <a:headEnd/>
                <a:tailEnd/>
              </a:ln>
            </p:spPr>
            <p:txBody>
              <a:bodyPr/>
              <a:lstStyle/>
              <a:p>
                <a:r>
                  <a:rPr lang="zh-TW" altLang="en-US">
                    <a:noFill/>
                  </a:rPr>
                  <a:t> </a:t>
                </a:r>
              </a:p>
            </p:txBody>
          </p:sp>
        </mc:Fallback>
      </mc:AlternateContent>
      <p:cxnSp>
        <p:nvCxnSpPr>
          <p:cNvPr id="8" name="肘形接點 7"/>
          <p:cNvCxnSpPr/>
          <p:nvPr/>
        </p:nvCxnSpPr>
        <p:spPr>
          <a:xfrm flipV="1">
            <a:off x="2190523" y="4531702"/>
            <a:ext cx="955878" cy="153366"/>
          </a:xfrm>
          <a:prstGeom prst="bentConnector3">
            <a:avLst>
              <a:gd name="adj1" fmla="val 100155"/>
            </a:avLst>
          </a:prstGeom>
          <a:ln w="28575"/>
        </p:spPr>
        <p:style>
          <a:lnRef idx="1">
            <a:schemeClr val="accent1"/>
          </a:lnRef>
          <a:fillRef idx="0">
            <a:schemeClr val="accent1"/>
          </a:fillRef>
          <a:effectRef idx="0">
            <a:schemeClr val="accent1"/>
          </a:effectRef>
          <a:fontRef idx="minor">
            <a:schemeClr val="tx1"/>
          </a:fontRef>
        </p:style>
      </p:cxnSp>
      <p:cxnSp>
        <p:nvCxnSpPr>
          <p:cNvPr id="9" name="肘形接點 8"/>
          <p:cNvCxnSpPr>
            <a:stCxn id="7" idx="2"/>
          </p:cNvCxnSpPr>
          <p:nvPr/>
        </p:nvCxnSpPr>
        <p:spPr>
          <a:xfrm rot="16200000" flipH="1">
            <a:off x="1637742" y="4132287"/>
            <a:ext cx="165670" cy="939892"/>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2190523" y="4685068"/>
            <a:ext cx="0" cy="14887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1" name="群組 10"/>
          <p:cNvGrpSpPr/>
          <p:nvPr/>
        </p:nvGrpSpPr>
        <p:grpSpPr>
          <a:xfrm>
            <a:off x="213020" y="1564066"/>
            <a:ext cx="3496602" cy="4702596"/>
            <a:chOff x="2706399" y="1250895"/>
            <a:chExt cx="3496602" cy="3935553"/>
          </a:xfrm>
        </p:grpSpPr>
        <p:cxnSp>
          <p:nvCxnSpPr>
            <p:cNvPr id="12" name="肘形接點 11"/>
            <p:cNvCxnSpPr>
              <a:cxnSpLocks noChangeShapeType="1"/>
            </p:cNvCxnSpPr>
            <p:nvPr/>
          </p:nvCxnSpPr>
          <p:spPr bwMode="auto">
            <a:xfrm rot="5400000" flipH="1" flipV="1">
              <a:off x="2040992" y="2040052"/>
              <a:ext cx="2982674" cy="1620000"/>
            </a:xfrm>
            <a:prstGeom prst="bentConnector3">
              <a:avLst>
                <a:gd name="adj1" fmla="val 99909"/>
              </a:avLst>
            </a:prstGeom>
            <a:noFill/>
            <a:ln w="31750">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sp>
          <p:nvSpPr>
            <p:cNvPr id="14" name="文字方塊 23"/>
            <p:cNvSpPr txBox="1">
              <a:spLocks noChangeArrowheads="1"/>
            </p:cNvSpPr>
            <p:nvPr/>
          </p:nvSpPr>
          <p:spPr bwMode="auto">
            <a:xfrm>
              <a:off x="2706399" y="4426345"/>
              <a:ext cx="432048" cy="222637"/>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No</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5" name="文字方塊 14"/>
            <p:cNvSpPr txBox="1">
              <a:spLocks noChangeArrowheads="1"/>
            </p:cNvSpPr>
            <p:nvPr/>
          </p:nvSpPr>
          <p:spPr bwMode="auto">
            <a:xfrm>
              <a:off x="5786205" y="3100559"/>
              <a:ext cx="416796" cy="206816"/>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Yes</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6" name="流程圖: 程序 15"/>
            <p:cNvSpPr>
              <a:spLocks noChangeArrowheads="1"/>
            </p:cNvSpPr>
            <p:nvPr/>
          </p:nvSpPr>
          <p:spPr bwMode="auto">
            <a:xfrm>
              <a:off x="4218900" y="4955127"/>
              <a:ext cx="996950" cy="231321"/>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End</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18" name="直線單箭頭接點 17"/>
            <p:cNvCxnSpPr>
              <a:cxnSpLocks noChangeShapeType="1"/>
            </p:cNvCxnSpPr>
            <p:nvPr/>
          </p:nvCxnSpPr>
          <p:spPr bwMode="auto">
            <a:xfrm>
              <a:off x="4660923" y="1639628"/>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19" name="AutoShape 116"/>
            <p:cNvCxnSpPr>
              <a:cxnSpLocks noChangeShapeType="1"/>
            </p:cNvCxnSpPr>
            <p:nvPr/>
          </p:nvCxnSpPr>
          <p:spPr bwMode="auto">
            <a:xfrm>
              <a:off x="2708015" y="4343428"/>
              <a:ext cx="540000" cy="0"/>
            </a:xfrm>
            <a:prstGeom prst="straightConnector1">
              <a:avLst/>
            </a:prstGeom>
            <a:noFill/>
            <a:ln w="38100">
              <a:solidFill>
                <a:schemeClr val="accent1">
                  <a:lumMod val="100000"/>
                  <a:lumOff val="0"/>
                </a:schemeClr>
              </a:solidFill>
              <a:round/>
              <a:headEnd/>
              <a:tailEnd/>
            </a:ln>
            <a:extLst>
              <a:ext uri="{909E8E84-426E-40DD-AFC4-6F175D3DCCD1}">
                <a14:hiddenFill xmlns:a14="http://schemas.microsoft.com/office/drawing/2010/main">
                  <a:noFill/>
                </a14:hiddenFill>
              </a:ext>
            </a:extLst>
          </p:spPr>
        </p:cxnSp>
        <p:sp>
          <p:nvSpPr>
            <p:cNvPr id="21" name="文字方塊 22"/>
            <p:cNvSpPr txBox="1">
              <a:spLocks noChangeArrowheads="1"/>
            </p:cNvSpPr>
            <p:nvPr/>
          </p:nvSpPr>
          <p:spPr bwMode="auto">
            <a:xfrm>
              <a:off x="5001406" y="4679711"/>
              <a:ext cx="428889" cy="216900"/>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altLang="zh-TW" sz="1200" kern="100" dirty="0" smtClean="0">
                  <a:latin typeface="Times New Roman" panose="02020603050405020304" pitchFamily="18" charset="0"/>
                  <a:ea typeface="標楷體" panose="03000509000000000000" pitchFamily="65" charset="-120"/>
                  <a:cs typeface="Times New Roman" panose="02020603050405020304" pitchFamily="18" charset="0"/>
                </a:rPr>
                <a:t>Yes</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22" name="直線單箭頭接點 21"/>
            <p:cNvCxnSpPr>
              <a:cxnSpLocks noChangeShapeType="1"/>
            </p:cNvCxnSpPr>
            <p:nvPr/>
          </p:nvCxnSpPr>
          <p:spPr bwMode="auto">
            <a:xfrm>
              <a:off x="4660923" y="2024901"/>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sp>
          <p:nvSpPr>
            <p:cNvPr id="23" name="文字方塊 23"/>
            <p:cNvSpPr txBox="1">
              <a:spLocks noChangeArrowheads="1"/>
            </p:cNvSpPr>
            <p:nvPr/>
          </p:nvSpPr>
          <p:spPr bwMode="auto">
            <a:xfrm>
              <a:off x="3121957" y="3126619"/>
              <a:ext cx="409907" cy="190747"/>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No</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24" name="直線單箭頭接點 23"/>
            <p:cNvCxnSpPr>
              <a:cxnSpLocks noChangeShapeType="1"/>
            </p:cNvCxnSpPr>
            <p:nvPr/>
          </p:nvCxnSpPr>
          <p:spPr bwMode="auto">
            <a:xfrm>
              <a:off x="4677310" y="2420589"/>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25" name="直線單箭頭接點 24"/>
            <p:cNvCxnSpPr>
              <a:cxnSpLocks noChangeShapeType="1"/>
            </p:cNvCxnSpPr>
            <p:nvPr/>
          </p:nvCxnSpPr>
          <p:spPr bwMode="auto">
            <a:xfrm>
              <a:off x="3720095" y="3204024"/>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26" name="直線單箭頭接點 25"/>
            <p:cNvCxnSpPr>
              <a:cxnSpLocks noChangeShapeType="1"/>
            </p:cNvCxnSpPr>
            <p:nvPr/>
          </p:nvCxnSpPr>
          <p:spPr bwMode="auto">
            <a:xfrm>
              <a:off x="4684939" y="4709506"/>
              <a:ext cx="0" cy="241024"/>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cxnSp>
          <p:nvCxnSpPr>
            <p:cNvPr id="27" name="直線單箭頭接點 26"/>
            <p:cNvCxnSpPr>
              <a:cxnSpLocks noChangeShapeType="1"/>
            </p:cNvCxnSpPr>
            <p:nvPr/>
          </p:nvCxnSpPr>
          <p:spPr bwMode="auto">
            <a:xfrm>
              <a:off x="4645961" y="1250895"/>
              <a:ext cx="155" cy="180768"/>
            </a:xfrm>
            <a:prstGeom prst="straightConnector1">
              <a:avLst/>
            </a:prstGeom>
            <a:noFill/>
            <a:ln w="28575">
              <a:solidFill>
                <a:schemeClr val="accent1">
                  <a:lumMod val="100000"/>
                  <a:lumOff val="0"/>
                </a:schemeClr>
              </a:solidFill>
              <a:miter lim="800000"/>
              <a:headEnd/>
              <a:tailEnd type="triangle" w="med" len="med"/>
            </a:ln>
            <a:extLst>
              <a:ext uri="{909E8E84-426E-40DD-AFC4-6F175D3DCCD1}">
                <a14:hiddenFill xmlns:a14="http://schemas.microsoft.com/office/drawing/2010/main">
                  <a:noFill/>
                </a14:hiddenFill>
              </a:ext>
            </a:extLst>
          </p:spPr>
        </p:cxnSp>
      </p:grpSp>
      <p:sp>
        <p:nvSpPr>
          <p:cNvPr id="28" name="流程圖: 程序 27"/>
          <p:cNvSpPr>
            <a:spLocks noChangeArrowheads="1"/>
          </p:cNvSpPr>
          <p:nvPr/>
        </p:nvSpPr>
        <p:spPr bwMode="auto">
          <a:xfrm>
            <a:off x="601333" y="1311824"/>
            <a:ext cx="3096344" cy="255473"/>
          </a:xfrm>
          <a:prstGeom prst="flowChartProcess">
            <a:avLst/>
          </a:prstGeom>
          <a:solidFill>
            <a:srgbClr val="00B0F0"/>
          </a:solidFill>
          <a:ln w="12700">
            <a:solidFill>
              <a:schemeClr val="dk1">
                <a:lumMod val="100000"/>
                <a:lumOff val="0"/>
              </a:schemeClr>
            </a:solidFill>
            <a:miter lim="800000"/>
            <a:headEnd/>
            <a:tailEnd/>
          </a:ln>
        </p:spPr>
        <p:txBody>
          <a:bodyPr rot="0" vert="horz" wrap="square" lIns="91440" tIns="45720" rIns="91440" bIns="45720" anchor="t" anchorCtr="0" upright="1">
            <a:noAutofit/>
          </a:bodyPr>
          <a:lstStyle/>
          <a:p>
            <a:pPr marL="82550" indent="-82550" algn="ct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Initialize the </a:t>
            </a:r>
            <a:r>
              <a:rPr lang="en-US" altLang="zh-TW" sz="1200" i="1" kern="100" dirty="0" err="1" smtClean="0">
                <a:effectLst/>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200" i="1" kern="100" baseline="-25000" dirty="0" err="1" smtClean="0">
                <a:effectLst/>
                <a:latin typeface="Times New Roman" panose="02020603050405020304" pitchFamily="18" charset="0"/>
                <a:ea typeface="標楷體" panose="03000509000000000000" pitchFamily="65" charset="-120"/>
                <a:cs typeface="Times New Roman" panose="02020603050405020304" pitchFamily="18" charset="0"/>
              </a:rPr>
              <a:t>t</a:t>
            </a: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200" i="1" kern="100" dirty="0" err="1" smtClean="0">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200" i="1" kern="100" baseline="-25000" dirty="0" err="1" smtClean="0">
                <a:latin typeface="Times New Roman" panose="02020603050405020304" pitchFamily="18" charset="0"/>
                <a:ea typeface="標楷體" panose="03000509000000000000" pitchFamily="65" charset="-120"/>
                <a:cs typeface="Times New Roman" panose="02020603050405020304" pitchFamily="18" charset="0"/>
              </a:rPr>
              <a:t>max</a:t>
            </a:r>
            <a:r>
              <a:rPr lang="en-US" altLang="zh-TW" sz="1200" i="1" kern="100" baseline="-25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i="1" kern="100" dirty="0" err="1" smtClean="0">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200" i="1" kern="100" baseline="-25000" dirty="0" err="1" smtClean="0">
                <a:latin typeface="Times New Roman" panose="02020603050405020304" pitchFamily="18" charset="0"/>
                <a:ea typeface="標楷體" panose="03000509000000000000" pitchFamily="65" charset="-120"/>
                <a:cs typeface="Times New Roman" panose="02020603050405020304" pitchFamily="18" charset="0"/>
              </a:rPr>
              <a:t>m</a:t>
            </a:r>
            <a:r>
              <a:rPr lang="en-US" altLang="zh-TW" sz="1200" i="1" kern="100" baseline="-25000" dirty="0" smtClean="0">
                <a:latin typeface="Times New Roman" panose="02020603050405020304" pitchFamily="18" charset="0"/>
                <a:ea typeface="標楷體" panose="03000509000000000000" pitchFamily="65" charset="-120"/>
                <a:cs typeface="Times New Roman" panose="02020603050405020304" pitchFamily="18" charset="0"/>
              </a:rPr>
              <a:t>/in</a:t>
            </a:r>
            <a:endParaRPr lang="zh-TW" sz="1200" i="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r>
              <a:rPr lang="en-US" sz="1000" kern="1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9" name="流程圖: 程序 28"/>
          <p:cNvSpPr>
            <a:spLocks noChangeArrowheads="1"/>
          </p:cNvSpPr>
          <p:nvPr/>
        </p:nvSpPr>
        <p:spPr bwMode="auto">
          <a:xfrm>
            <a:off x="601333" y="1779177"/>
            <a:ext cx="3096000" cy="241200"/>
          </a:xfrm>
          <a:prstGeom prst="flowChartProcess">
            <a:avLst/>
          </a:prstGeom>
          <a:solidFill>
            <a:srgbClr val="00B0F0"/>
          </a:solidFill>
          <a:ln w="12700">
            <a:solidFill>
              <a:schemeClr val="dk1">
                <a:lumMod val="100000"/>
                <a:lumOff val="0"/>
              </a:schemeClr>
            </a:solidFill>
            <a:miter lim="800000"/>
            <a:headEnd/>
            <a:tailEnd/>
          </a:ln>
        </p:spPr>
        <p:txBody>
          <a:bodyPr rot="0" vert="horz" wrap="square" lIns="91440" tIns="45720" rIns="91440" bIns="45720" anchor="t" anchorCtr="0" upright="1">
            <a:noAutofit/>
          </a:bodyPr>
          <a:lstStyle/>
          <a:p>
            <a:pPr marL="82550" indent="-82550" algn="ctr">
              <a:spcAft>
                <a:spcPts val="0"/>
              </a:spcAft>
            </a:pPr>
            <a:r>
              <a:rPr lang="en-US" altLang="zh-TW" sz="1200" kern="100" dirty="0" err="1">
                <a:latin typeface="Times New Roman" panose="02020603050405020304" pitchFamily="18" charset="0"/>
                <a:ea typeface="標楷體" panose="03000509000000000000" pitchFamily="65" charset="-120"/>
                <a:cs typeface="Times New Roman" panose="02020603050405020304" pitchFamily="18" charset="0"/>
              </a:rPr>
              <a:t>Recursive_Partition_Placemant</a:t>
            </a:r>
            <a:r>
              <a:rPr lang="en-US" altLang="zh-TW" sz="12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kern="100" dirty="0" err="1">
                <a:latin typeface="Times New Roman" panose="02020603050405020304" pitchFamily="18" charset="0"/>
                <a:ea typeface="標楷體" panose="03000509000000000000" pitchFamily="65" charset="-120"/>
                <a:cs typeface="Times New Roman" panose="02020603050405020304" pitchFamily="18" charset="0"/>
              </a:rPr>
              <a:t>R</a:t>
            </a:r>
            <a:r>
              <a:rPr lang="en-US" altLang="zh-TW" sz="1200" i="1" baseline="-25000" dirty="0" err="1">
                <a:latin typeface="Times New Roman" panose="02020603050405020304" pitchFamily="18" charset="0"/>
                <a:cs typeface="Times New Roman" panose="02020603050405020304" pitchFamily="18" charset="0"/>
              </a:rPr>
              <a:t>t</a:t>
            </a:r>
            <a:r>
              <a:rPr lang="en-US" altLang="zh-TW" sz="1200" i="1" dirty="0">
                <a:latin typeface="Times New Roman" panose="02020603050405020304" pitchFamily="18" charset="0"/>
                <a:cs typeface="Times New Roman" panose="02020603050405020304" pitchFamily="18" charset="0"/>
              </a:rPr>
              <a:t> ,D</a:t>
            </a:r>
            <a:r>
              <a:rPr lang="en-US" altLang="zh-TW" sz="1200" dirty="0">
                <a:latin typeface="Times New Roman" panose="02020603050405020304" pitchFamily="18" charset="0"/>
                <a:cs typeface="Times New Roman" panose="02020603050405020304" pitchFamily="18" charset="0"/>
              </a:rPr>
              <a:t>)</a:t>
            </a:r>
            <a:r>
              <a:rPr lang="en-US" altLang="zh-TW" sz="900" kern="100"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zh-TW" sz="900" kern="100" dirty="0">
              <a:latin typeface="Calibri" panose="020F0502020204030204" pitchFamily="34" charset="0"/>
              <a:ea typeface="新細明體" panose="02020500000000000000" pitchFamily="18" charset="-120"/>
              <a:cs typeface="Times New Roman" panose="02020603050405020304" pitchFamily="18" charset="0"/>
            </a:endParaRPr>
          </a:p>
          <a:p>
            <a:pPr marL="82550" indent="-82550" algn="ctr">
              <a:spcAft>
                <a:spcPts val="0"/>
              </a:spcAft>
            </a:pPr>
            <a:r>
              <a:rPr lang="en-US" altLang="zh-TW" sz="9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300" kern="100" dirty="0">
                <a:effectLst/>
                <a:latin typeface="Calibri" panose="020F0502020204030204" pitchFamily="34" charset="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30" name="流程圖: 程序 29"/>
          <p:cNvSpPr>
            <a:spLocks noChangeArrowheads="1"/>
          </p:cNvSpPr>
          <p:nvPr/>
        </p:nvSpPr>
        <p:spPr bwMode="auto">
          <a:xfrm>
            <a:off x="601333" y="2246466"/>
            <a:ext cx="3170470" cy="242342"/>
          </a:xfrm>
          <a:prstGeom prst="flowChartProcess">
            <a:avLst/>
          </a:prstGeom>
          <a:solidFill>
            <a:srgbClr val="00B0F0"/>
          </a:solidFill>
          <a:ln w="12700">
            <a:solidFill>
              <a:schemeClr val="dk1">
                <a:lumMod val="100000"/>
                <a:lumOff val="0"/>
              </a:schemeClr>
            </a:solidFill>
            <a:miter lim="800000"/>
            <a:headEnd/>
            <a:tailEnd/>
          </a:ln>
        </p:spPr>
        <p:txBody>
          <a:bodyPr rot="0" vert="horz" wrap="square" lIns="91440" tIns="45720" rIns="91440" bIns="45720" anchor="b" anchorCtr="0" upright="1">
            <a:noAutofit/>
          </a:bodyPr>
          <a:lstStyle/>
          <a:p>
            <a:pPr algn="ctr">
              <a:spcAft>
                <a:spcPts val="0"/>
              </a:spcAft>
            </a:pPr>
            <a:r>
              <a:rPr lang="en-US" altLang="zh-TW" sz="1100" kern="100" dirty="0">
                <a:latin typeface="Times New Roman" panose="02020603050405020304" pitchFamily="18" charset="0"/>
                <a:ea typeface="標楷體" panose="03000509000000000000" pitchFamily="65" charset="-120"/>
                <a:cs typeface="Times New Roman" panose="02020603050405020304" pitchFamily="18" charset="0"/>
              </a:rPr>
              <a:t>Place power switches into each sub-regions</a:t>
            </a:r>
            <a:endParaRPr lang="zh-TW" altLang="zh-TW" sz="1100" kern="100" dirty="0">
              <a:latin typeface="Times New Roman" pitchFamily="18" charset="0"/>
              <a:ea typeface="新細明體" panose="02020500000000000000" pitchFamily="18" charset="-120"/>
              <a:cs typeface="Times New Roman" pitchFamily="18" charset="0"/>
            </a:endParaRPr>
          </a:p>
        </p:txBody>
      </p:sp>
      <mc:AlternateContent xmlns:mc="http://schemas.openxmlformats.org/markup-compatibility/2006" xmlns:a14="http://schemas.microsoft.com/office/drawing/2010/main">
        <mc:Choice Requires="a14">
          <p:sp>
            <p:nvSpPr>
              <p:cNvPr id="31" name="流程圖: 程序 30"/>
              <p:cNvSpPr>
                <a:spLocks noChangeArrowheads="1"/>
              </p:cNvSpPr>
              <p:nvPr/>
            </p:nvSpPr>
            <p:spPr bwMode="auto">
              <a:xfrm>
                <a:off x="628578" y="2722284"/>
                <a:ext cx="3102298" cy="224162"/>
              </a:xfrm>
              <a:prstGeom prst="flowChartProcess">
                <a:avLst/>
              </a:prstGeom>
              <a:solidFill>
                <a:srgbClr val="00B0F0"/>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14:m>
                  <m:oMathPara xmlns:m="http://schemas.openxmlformats.org/officeDocument/2006/math">
                    <m:oMathParaPr>
                      <m:jc m:val="centerGroup"/>
                    </m:oMathParaPr>
                    <m:oMath xmlns:m="http://schemas.openxmlformats.org/officeDocument/2006/math">
                      <m:r>
                        <m:rPr>
                          <m:nor/>
                        </m:rPr>
                        <a:rPr lang="en-US" altLang="zh-TW" sz="1200" dirty="0">
                          <a:latin typeface="Times New Roman" pitchFamily="18" charset="0"/>
                          <a:ea typeface="標楷體" panose="03000509000000000000" pitchFamily="65" charset="-120"/>
                          <a:cs typeface="Times New Roman" pitchFamily="18" charset="0"/>
                        </a:rPr>
                        <m:t>Static</m:t>
                      </m:r>
                      <m:r>
                        <m:rPr>
                          <m:nor/>
                        </m:rPr>
                        <a:rPr lang="en-US" altLang="zh-TW" sz="1200" dirty="0">
                          <a:latin typeface="Times New Roman" pitchFamily="18" charset="0"/>
                          <a:ea typeface="標楷體" panose="03000509000000000000" pitchFamily="65" charset="-120"/>
                          <a:cs typeface="Times New Roman" pitchFamily="18" charset="0"/>
                        </a:rPr>
                        <m:t> </m:t>
                      </m:r>
                      <m:r>
                        <m:rPr>
                          <m:nor/>
                        </m:rPr>
                        <a:rPr lang="en-US" altLang="zh-TW" sz="1200" dirty="0">
                          <a:latin typeface="Times New Roman" pitchFamily="18" charset="0"/>
                          <a:ea typeface="標楷體" panose="03000509000000000000" pitchFamily="65" charset="-120"/>
                          <a:cs typeface="Times New Roman" pitchFamily="18" charset="0"/>
                        </a:rPr>
                        <m:t>IR</m:t>
                      </m:r>
                      <m:r>
                        <m:rPr>
                          <m:nor/>
                        </m:rPr>
                        <a:rPr lang="en-US" altLang="zh-TW" sz="1200" dirty="0">
                          <a:latin typeface="Times New Roman" pitchFamily="18" charset="0"/>
                          <a:ea typeface="標楷體" panose="03000509000000000000" pitchFamily="65" charset="-120"/>
                          <a:cs typeface="Times New Roman" pitchFamily="18" charset="0"/>
                        </a:rPr>
                        <m:t>−</m:t>
                      </m:r>
                      <m:r>
                        <m:rPr>
                          <m:nor/>
                        </m:rPr>
                        <a:rPr lang="en-US" altLang="zh-TW" sz="1200" dirty="0">
                          <a:latin typeface="Times New Roman" pitchFamily="18" charset="0"/>
                          <a:ea typeface="標楷體" panose="03000509000000000000" pitchFamily="65" charset="-120"/>
                          <a:cs typeface="Times New Roman" pitchFamily="18" charset="0"/>
                        </a:rPr>
                        <m:t>drop</m:t>
                      </m:r>
                      <m:r>
                        <m:rPr>
                          <m:nor/>
                        </m:rPr>
                        <a:rPr lang="en-US" altLang="zh-TW" sz="1200" kern="100" dirty="0">
                          <a:latin typeface="Times New Roman" pitchFamily="18" charset="0"/>
                          <a:cs typeface="Times New Roman" pitchFamily="18" charset="0"/>
                        </a:rPr>
                        <m:t> </m:t>
                      </m:r>
                      <m:r>
                        <m:rPr>
                          <m:nor/>
                        </m:rPr>
                        <a:rPr lang="en-US" altLang="zh-TW" sz="1200" dirty="0">
                          <a:latin typeface="Times New Roman" pitchFamily="18" charset="0"/>
                          <a:ea typeface="標楷體" panose="03000509000000000000" pitchFamily="65" charset="-120"/>
                          <a:cs typeface="Times New Roman" pitchFamily="18" charset="0"/>
                        </a:rPr>
                        <m:t>analysis</m:t>
                      </m:r>
                      <m:r>
                        <m:rPr>
                          <m:nor/>
                        </m:rPr>
                        <a:rPr lang="en-US" altLang="zh-TW" sz="1400" kern="100" dirty="0">
                          <a:latin typeface="Calibri" panose="020F0502020204030204" pitchFamily="34" charset="0"/>
                          <a:cs typeface="Times New Roman" panose="02020603050405020304" pitchFamily="18" charset="0"/>
                        </a:rPr>
                        <m:t> </m:t>
                      </m:r>
                    </m:oMath>
                  </m:oMathPara>
                </a14:m>
                <a:endParaRPr lang="zh-TW" altLang="zh-TW" sz="1200" kern="100" dirty="0">
                  <a:latin typeface="Calibri" panose="020F0502020204030204" pitchFamily="34" charset="0"/>
                  <a:cs typeface="Times New Roman" panose="02020603050405020304" pitchFamily="18" charset="0"/>
                </a:endParaRPr>
              </a:p>
            </p:txBody>
          </p:sp>
        </mc:Choice>
        <mc:Fallback xmlns="">
          <p:sp>
            <p:nvSpPr>
              <p:cNvPr id="31" name="流程圖: 程序 30"/>
              <p:cNvSpPr>
                <a:spLocks noRot="1" noChangeAspect="1" noMove="1" noResize="1" noEditPoints="1" noAdjustHandles="1" noChangeArrowheads="1" noChangeShapeType="1" noTextEdit="1"/>
              </p:cNvSpPr>
              <p:nvPr/>
            </p:nvSpPr>
            <p:spPr bwMode="auto">
              <a:xfrm>
                <a:off x="628578" y="2722284"/>
                <a:ext cx="3102298" cy="224162"/>
              </a:xfrm>
              <a:prstGeom prst="flowChartProcess">
                <a:avLst/>
              </a:prstGeom>
              <a:blipFill rotWithShape="1">
                <a:blip r:embed="rId5"/>
                <a:stretch>
                  <a:fillRect b="-18421"/>
                </a:stretch>
              </a:blipFill>
              <a:ln w="12700">
                <a:solidFill>
                  <a:schemeClr val="dk1">
                    <a:lumMod val="100000"/>
                    <a:lumOff val="0"/>
                  </a:schemeClr>
                </a:solidFill>
                <a:miter lim="800000"/>
                <a:headEnd/>
                <a:tailEnd/>
              </a:ln>
            </p:spPr>
            <p:txBody>
              <a:bodyPr/>
              <a:lstStyle/>
              <a:p>
                <a:r>
                  <a:rPr lang="zh-TW" altLang="en-US">
                    <a:noFill/>
                  </a:rPr>
                  <a:t> </a:t>
                </a:r>
              </a:p>
            </p:txBody>
          </p:sp>
        </mc:Fallback>
      </mc:AlternateContent>
      <p:sp>
        <p:nvSpPr>
          <p:cNvPr id="32" name="流程圖: 決策 31"/>
          <p:cNvSpPr>
            <a:spLocks noChangeArrowheads="1"/>
          </p:cNvSpPr>
          <p:nvPr/>
        </p:nvSpPr>
        <p:spPr bwMode="auto">
          <a:xfrm>
            <a:off x="1044975" y="3174316"/>
            <a:ext cx="2275747" cy="517978"/>
          </a:xfrm>
          <a:prstGeom prst="flowChartDecision">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r>
              <a:rPr lang="en-US" altLang="zh-TW" sz="1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Satisfy IR-drop constraint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流程圖: 程序 32"/>
              <p:cNvSpPr>
                <a:spLocks noChangeArrowheads="1"/>
              </p:cNvSpPr>
              <p:nvPr/>
            </p:nvSpPr>
            <p:spPr bwMode="auto">
              <a:xfrm>
                <a:off x="2250803" y="4113862"/>
                <a:ext cx="1800200" cy="414530"/>
              </a:xfrm>
              <a:prstGeom prst="flowChartProcess">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14:m>
                  <m:oMath xmlns:m="http://schemas.openxmlformats.org/officeDocument/2006/math">
                    <m:sSubSup>
                      <m:sSubSupPr>
                        <m:ctrlP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ctrlPr>
                      </m:sSubSupPr>
                      <m:e>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𝑅</m:t>
                        </m:r>
                      </m:e>
                      <m:sub>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𝑡</m:t>
                        </m:r>
                      </m:sub>
                      <m:sup>
                        <m:r>
                          <a:rPr lang="en-US" altLang="zh-TW" sz="1200" i="1" kern="100" dirty="0" err="1">
                            <a:latin typeface="Cambria Math" panose="02040503050406030204" pitchFamily="18" charset="0"/>
                            <a:ea typeface="新細明體" panose="02020500000000000000" pitchFamily="18" charset="-120"/>
                            <a:cs typeface="Times New Roman" panose="02020603050405020304" pitchFamily="18" charset="0"/>
                          </a:rPr>
                          <m:t>𝑜𝑙𝑑</m:t>
                        </m:r>
                      </m:sup>
                    </m:sSubSup>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m:t>
                    </m:r>
                    <m:sSub>
                      <m:sSubPr>
                        <m:ctrlP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ctrlPr>
                      </m:sSubPr>
                      <m:e>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𝑅</m:t>
                        </m:r>
                      </m:e>
                      <m:sub>
                        <m:r>
                          <a:rPr lang="en-US" altLang="zh-TW" sz="1200" i="1" kern="100" dirty="0">
                            <a:latin typeface="Cambria Math" panose="02040503050406030204" pitchFamily="18" charset="0"/>
                            <a:ea typeface="新細明體" panose="02020500000000000000" pitchFamily="18" charset="-120"/>
                            <a:cs typeface="Times New Roman" panose="02020603050405020304" pitchFamily="18" charset="0"/>
                          </a:rPr>
                          <m:t>𝑡</m:t>
                        </m:r>
                      </m:sub>
                    </m:sSub>
                    <m:r>
                      <a:rPr lang="en-US" altLang="zh-TW" sz="1200" kern="100" dirty="0">
                        <a:latin typeface="Cambria Math"/>
                        <a:ea typeface="新細明體" panose="02020500000000000000" pitchFamily="18" charset="-120"/>
                        <a:cs typeface="Times New Roman" panose="02020603050405020304" pitchFamily="18" charset="0"/>
                      </a:rPr>
                      <m:t>,</m:t>
                    </m:r>
                    <m:r>
                      <a:rPr lang="en-US" altLang="zh-TW" sz="1200" i="1" kern="100" dirty="0">
                        <a:latin typeface="Cambria Math"/>
                        <a:ea typeface="新細明體" panose="02020500000000000000" pitchFamily="18" charset="-120"/>
                        <a:cs typeface="Times New Roman" panose="02020603050405020304" pitchFamily="18" charset="0"/>
                      </a:rPr>
                      <m:t> </m:t>
                    </m:r>
                  </m:oMath>
                </a14:m>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min</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 </a:t>
                </a: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endParaRPr lang="en-US" sz="1200" i="1" kern="100" baseline="-25000" dirty="0" smtClean="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a:t>
                </a:r>
                <a:r>
                  <a:rPr lang="en-US" sz="1200" kern="100" dirty="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200" kern="100" dirty="0">
                    <a:latin typeface="Times New Roman" panose="02020603050405020304" pitchFamily="18" charset="0"/>
                    <a:ea typeface="新細明體" panose="02020500000000000000" pitchFamily="18" charset="-120"/>
                    <a:cs typeface="Times New Roman" panose="02020603050405020304" pitchFamily="18" charset="0"/>
                  </a:rPr>
                  <a:t>(</a:t>
                </a:r>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max</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200" i="1" kern="100" dirty="0" err="1" smtClean="0">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1200" i="1" kern="100" baseline="-25000" dirty="0" err="1" smtClean="0">
                    <a:effectLst/>
                    <a:latin typeface="Times New Roman" panose="02020603050405020304" pitchFamily="18" charset="0"/>
                    <a:ea typeface="新細明體" panose="02020500000000000000" pitchFamily="18" charset="-120"/>
                    <a:cs typeface="Times New Roman" panose="02020603050405020304" pitchFamily="18" charset="0"/>
                  </a:rPr>
                  <a:t>min</a:t>
                </a:r>
                <a:r>
                  <a:rPr lang="en-US"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mc:Choice>
        <mc:Fallback xmlns="">
          <p:sp>
            <p:nvSpPr>
              <p:cNvPr id="33" name="流程圖: 程序 32"/>
              <p:cNvSpPr>
                <a:spLocks noRot="1" noChangeAspect="1" noMove="1" noResize="1" noEditPoints="1" noAdjustHandles="1" noChangeArrowheads="1" noChangeShapeType="1" noTextEdit="1"/>
              </p:cNvSpPr>
              <p:nvPr/>
            </p:nvSpPr>
            <p:spPr bwMode="auto">
              <a:xfrm>
                <a:off x="2250803" y="4113862"/>
                <a:ext cx="1800200" cy="414530"/>
              </a:xfrm>
              <a:prstGeom prst="flowChartProcess">
                <a:avLst/>
              </a:prstGeom>
              <a:blipFill rotWithShape="1">
                <a:blip r:embed="rId6"/>
                <a:stretch>
                  <a:fillRect t="-2857" b="-15714"/>
                </a:stretch>
              </a:blipFill>
              <a:ln w="12700">
                <a:solidFill>
                  <a:schemeClr val="dk1">
                    <a:lumMod val="100000"/>
                    <a:lumOff val="0"/>
                  </a:schemeClr>
                </a:solid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流程圖: 決策 33"/>
              <p:cNvSpPr>
                <a:spLocks noChangeArrowheads="1"/>
              </p:cNvSpPr>
              <p:nvPr/>
            </p:nvSpPr>
            <p:spPr bwMode="auto">
              <a:xfrm>
                <a:off x="368395" y="4821911"/>
                <a:ext cx="3644255" cy="874853"/>
              </a:xfrm>
              <a:prstGeom prst="flowChartDecision">
                <a:avLst/>
              </a:prstGeom>
              <a:solidFill>
                <a:schemeClr val="lt1">
                  <a:lumMod val="100000"/>
                  <a:lumOff val="0"/>
                </a:schemeClr>
              </a:solidFill>
              <a:ln w="12700">
                <a:solidFill>
                  <a:schemeClr val="dk1">
                    <a:lumMod val="100000"/>
                    <a:lumOff val="0"/>
                  </a:schemeClr>
                </a:solidFill>
                <a:miter lim="800000"/>
                <a:headEnd/>
                <a:tailEnd/>
              </a:ln>
            </p:spPr>
            <p:txBody>
              <a:bodyPr rot="0" vert="horz" wrap="square" lIns="91440" tIns="45720" rIns="91440" bIns="45720" anchor="ctr" anchorCtr="0" upright="1">
                <a:noAutofit/>
              </a:bodyPr>
              <a:lstStyle/>
              <a:p>
                <a:pPr algn="ctr">
                  <a:spcAft>
                    <a:spcPts val="0"/>
                  </a:spcAft>
                </a:pPr>
                <a:endParaRPr lang="en-US" altLang="zh-TW" sz="900" kern="100" dirty="0" smtClean="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a:t>
                </a:r>
                <a14:m>
                  <m:oMath xmlns:m="http://schemas.openxmlformats.org/officeDocument/2006/math">
                    <m:sSub>
                      <m:sSubPr>
                        <m:ctrlPr>
                          <a:rPr lang="en-US" altLang="zh-TW" sz="1200" i="1" kern="100" dirty="0">
                            <a:latin typeface="Cambria Math" panose="02040503050406030204" pitchFamily="18" charset="0"/>
                            <a:cs typeface="Times New Roman" panose="02020603050405020304" pitchFamily="18" charset="0"/>
                          </a:rPr>
                        </m:ctrlPr>
                      </m:sSubPr>
                      <m:e>
                        <m:r>
                          <a:rPr lang="en-US" altLang="zh-TW" sz="1200" i="1" kern="100" dirty="0">
                            <a:latin typeface="Cambria Math" panose="02040503050406030204" pitchFamily="18" charset="0"/>
                            <a:cs typeface="Times New Roman" panose="02020603050405020304" pitchFamily="18" charset="0"/>
                          </a:rPr>
                          <m:t>𝑅</m:t>
                        </m:r>
                      </m:e>
                      <m:sub>
                        <m:r>
                          <a:rPr lang="en-US" altLang="zh-TW" sz="1200" i="1" kern="100" dirty="0">
                            <a:latin typeface="Cambria Math" panose="02040503050406030204" pitchFamily="18" charset="0"/>
                            <a:cs typeface="Times New Roman" panose="02020603050405020304" pitchFamily="18" charset="0"/>
                          </a:rPr>
                          <m:t>𝑡</m:t>
                        </m:r>
                      </m:sub>
                    </m:sSub>
                  </m:oMath>
                </a14:m>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14:m>
                  <m:oMath xmlns:m="http://schemas.openxmlformats.org/officeDocument/2006/math">
                    <m:sSubSup>
                      <m:sSubSupPr>
                        <m:ctrlPr>
                          <a:rPr lang="en-US" altLang="zh-TW" sz="1200" i="1" kern="100" dirty="0">
                            <a:latin typeface="Cambria Math" panose="02040503050406030204" pitchFamily="18" charset="0"/>
                            <a:cs typeface="Times New Roman" panose="02020603050405020304" pitchFamily="18" charset="0"/>
                          </a:rPr>
                        </m:ctrlPr>
                      </m:sSubSupPr>
                      <m:e>
                        <m:r>
                          <a:rPr lang="en-US" altLang="zh-TW" sz="1200" i="1" kern="100" dirty="0" err="1">
                            <a:latin typeface="Cambria Math" panose="02040503050406030204" pitchFamily="18" charset="0"/>
                            <a:cs typeface="Times New Roman" panose="02020603050405020304" pitchFamily="18" charset="0"/>
                          </a:rPr>
                          <m:t>𝑅</m:t>
                        </m:r>
                      </m:e>
                      <m:sub>
                        <m:r>
                          <a:rPr lang="en-US" altLang="zh-TW" sz="1200" i="1" kern="100" dirty="0" err="1">
                            <a:latin typeface="Cambria Math" panose="02040503050406030204" pitchFamily="18" charset="0"/>
                            <a:cs typeface="Times New Roman" panose="02020603050405020304" pitchFamily="18" charset="0"/>
                          </a:rPr>
                          <m:t>𝑡</m:t>
                        </m:r>
                      </m:sub>
                      <m:sup>
                        <m:r>
                          <a:rPr lang="en-US" altLang="zh-TW" sz="1200" i="1" kern="100" dirty="0" err="1">
                            <a:latin typeface="Cambria Math" panose="02040503050406030204" pitchFamily="18" charset="0"/>
                            <a:cs typeface="Times New Roman" panose="02020603050405020304" pitchFamily="18" charset="0"/>
                          </a:rPr>
                          <m:t>𝑜𝑙𝑑</m:t>
                        </m:r>
                      </m:sup>
                    </m:sSubSup>
                  </m:oMath>
                </a14:m>
                <a:r>
                  <a:rPr lang="en-US" altLang="zh-TW" sz="1200" kern="1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 &lt;  </a:t>
                </a:r>
                <a14:m>
                  <m:oMath xmlns:m="http://schemas.openxmlformats.org/officeDocument/2006/math">
                    <m:r>
                      <a:rPr lang="zh-TW" altLang="en-US" sz="1200" i="1" kern="100" smtClean="0">
                        <a:effectLst/>
                        <a:latin typeface="Cambria Math" panose="02040503050406030204" pitchFamily="18" charset="0"/>
                        <a:ea typeface="新細明體" panose="02020500000000000000" pitchFamily="18" charset="-120"/>
                        <a:cs typeface="Times New Roman" panose="02020603050405020304" pitchFamily="18" charset="0"/>
                      </a:rPr>
                      <m:t>𝛾</m:t>
                    </m:r>
                  </m:oMath>
                </a14:m>
                <a:endParaRPr lang="en-US" altLang="zh-TW" sz="1200" kern="100" dirty="0" smtClean="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Aft>
                    <a:spcPts val="0"/>
                  </a:spcAft>
                </a:pPr>
                <a:r>
                  <a:rPr lang="en-US" altLang="zh-TW" sz="1200" kern="100" dirty="0" smtClean="0">
                    <a:latin typeface="Times New Roman" panose="02020603050405020304" pitchFamily="18" charset="0"/>
                    <a:ea typeface="新細明體" panose="02020500000000000000" pitchFamily="18" charset="-120"/>
                    <a:cs typeface="Times New Roman" panose="02020603050405020304" pitchFamily="18" charset="0"/>
                  </a:rPr>
                  <a:t>And satisfy IR-drop constraint</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mc:Choice>
        <mc:Fallback xmlns="">
          <p:sp>
            <p:nvSpPr>
              <p:cNvPr id="34" name="流程圖: 決策 33"/>
              <p:cNvSpPr>
                <a:spLocks noRot="1" noChangeAspect="1" noMove="1" noResize="1" noEditPoints="1" noAdjustHandles="1" noChangeArrowheads="1" noChangeShapeType="1" noTextEdit="1"/>
              </p:cNvSpPr>
              <p:nvPr/>
            </p:nvSpPr>
            <p:spPr bwMode="auto">
              <a:xfrm>
                <a:off x="368395" y="4821911"/>
                <a:ext cx="3644255" cy="874853"/>
              </a:xfrm>
              <a:prstGeom prst="flowChartDecision">
                <a:avLst/>
              </a:prstGeom>
              <a:blipFill rotWithShape="0">
                <a:blip r:embed="rId7"/>
                <a:stretch>
                  <a:fillRect/>
                </a:stretch>
              </a:blipFill>
              <a:ln w="12700">
                <a:solidFill>
                  <a:schemeClr val="dk1">
                    <a:lumMod val="100000"/>
                    <a:lumOff val="0"/>
                  </a:schemeClr>
                </a:solid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41475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2"/>
                                        </p:tgtEl>
                                        <p:attrNameLst>
                                          <p:attrName>fillcolor</p:attrName>
                                        </p:attrNameLst>
                                      </p:cBhvr>
                                      <p:to>
                                        <a:srgbClr val="00B0F0"/>
                                      </p:to>
                                    </p:animClr>
                                    <p:set>
                                      <p:cBhvr>
                                        <p:cTn id="7" dur="2000" fill="hold"/>
                                        <p:tgtEl>
                                          <p:spTgt spid="32"/>
                                        </p:tgtEl>
                                        <p:attrNameLst>
                                          <p:attrName>fill.type</p:attrName>
                                        </p:attrNameLst>
                                      </p:cBhvr>
                                      <p:to>
                                        <p:strVal val="solid"/>
                                      </p:to>
                                    </p:set>
                                    <p:set>
                                      <p:cBhvr>
                                        <p:cTn id="8" dur="2000" fill="hold"/>
                                        <p:tgtEl>
                                          <p:spTgt spid="32"/>
                                        </p:tgtEl>
                                        <p:attrNameLst>
                                          <p:attrName>fill.on</p:attrName>
                                        </p:attrNameLst>
                                      </p:cBhvr>
                                      <p:to>
                                        <p:strVal val="true"/>
                                      </p:to>
                                    </p:set>
                                  </p:childTnLst>
                                </p:cTn>
                              </p:par>
                              <p:par>
                                <p:cTn id="9" presetID="10" presetClass="entr" presetSubtype="0"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7"/>
                                        </p:tgtEl>
                                        <p:attrNameLst>
                                          <p:attrName>fillcolor</p:attrName>
                                        </p:attrNameLst>
                                      </p:cBhvr>
                                      <p:to>
                                        <a:srgbClr val="00B0F0"/>
                                      </p:to>
                                    </p:animClr>
                                    <p:set>
                                      <p:cBhvr>
                                        <p:cTn id="28" dur="2000" fill="hold"/>
                                        <p:tgtEl>
                                          <p:spTgt spid="7"/>
                                        </p:tgtEl>
                                        <p:attrNameLst>
                                          <p:attrName>fill.type</p:attrName>
                                        </p:attrNameLst>
                                      </p:cBhvr>
                                      <p:to>
                                        <p:strVal val="solid"/>
                                      </p:to>
                                    </p:set>
                                    <p:set>
                                      <p:cBhvr>
                                        <p:cTn id="29" dur="2000" fill="hold"/>
                                        <p:tgtEl>
                                          <p:spTgt spid="7"/>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33"/>
                                        </p:tgtEl>
                                        <p:attrNameLst>
                                          <p:attrName>fillcolor</p:attrName>
                                        </p:attrNameLst>
                                      </p:cBhvr>
                                      <p:to>
                                        <a:srgbClr val="00B0F0"/>
                                      </p:to>
                                    </p:animClr>
                                    <p:set>
                                      <p:cBhvr>
                                        <p:cTn id="32" dur="2000" fill="hold"/>
                                        <p:tgtEl>
                                          <p:spTgt spid="33"/>
                                        </p:tgtEl>
                                        <p:attrNameLst>
                                          <p:attrName>fill.type</p:attrName>
                                        </p:attrNameLst>
                                      </p:cBhvr>
                                      <p:to>
                                        <p:strVal val="solid"/>
                                      </p:to>
                                    </p:set>
                                    <p:set>
                                      <p:cBhvr>
                                        <p:cTn id="33" dur="2000" fill="hold"/>
                                        <p:tgtEl>
                                          <p:spTgt spid="33"/>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4"/>
                                        </p:tgtEl>
                                        <p:attrNameLst>
                                          <p:attrName>fillcolor</p:attrName>
                                        </p:attrNameLst>
                                      </p:cBhvr>
                                      <p:to>
                                        <a:srgbClr val="00B0F0"/>
                                      </p:to>
                                    </p:animClr>
                                    <p:set>
                                      <p:cBhvr>
                                        <p:cTn id="38" dur="2000" fill="hold"/>
                                        <p:tgtEl>
                                          <p:spTgt spid="34"/>
                                        </p:tgtEl>
                                        <p:attrNameLst>
                                          <p:attrName>fill.type</p:attrName>
                                        </p:attrNameLst>
                                      </p:cBhvr>
                                      <p:to>
                                        <p:strVal val="solid"/>
                                      </p:to>
                                    </p:set>
                                    <p:set>
                                      <p:cBhvr>
                                        <p:cTn id="39" dur="2000" fill="hold"/>
                                        <p:tgtEl>
                                          <p:spTgt spid="34"/>
                                        </p:tgtEl>
                                        <p:attrNameLst>
                                          <p:attrName>fill.on</p:attrName>
                                        </p:attrNameLst>
                                      </p:cBhvr>
                                      <p:to>
                                        <p:strVal val="true"/>
                                      </p:to>
                                    </p:set>
                                  </p:childTnLst>
                                </p:cTn>
                              </p:par>
                              <p:par>
                                <p:cTn id="40" presetID="10" presetClass="entr" presetSubtype="0"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500"/>
                                        <p:tgtEl>
                                          <p:spTgt spid="2">
                                            <p:txEl>
                                              <p:pRg st="7" end="7"/>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fade">
                                      <p:cBhvr>
                                        <p:cTn id="4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72000" y="1124744"/>
                <a:ext cx="9000000" cy="2160240"/>
              </a:xfrm>
            </p:spPr>
            <p:txBody>
              <a:bodyPr/>
              <a:lstStyle/>
              <a:p>
                <a:r>
                  <a:rPr lang="en-US" altLang="zh-TW" dirty="0" smtClean="0"/>
                  <a:t>In addition to current distribution, IR-drop in </a:t>
                </a:r>
                <a:r>
                  <a:rPr lang="en-US" altLang="zh-TW" dirty="0"/>
                  <a:t>a region </a:t>
                </a:r>
                <a:r>
                  <a:rPr lang="en-US" altLang="zh-TW" dirty="0" smtClean="0"/>
                  <a:t>is also affected by the following factors:</a:t>
                </a:r>
              </a:p>
              <a:p>
                <a:pPr lvl="1"/>
                <a:r>
                  <a:rPr lang="en-US" altLang="zh-TW" dirty="0" smtClean="0"/>
                  <a:t>distribution </a:t>
                </a:r>
                <a:r>
                  <a:rPr lang="en-US" altLang="zh-TW" dirty="0"/>
                  <a:t>of power pads </a:t>
                </a:r>
                <a:endParaRPr lang="en-US" altLang="zh-TW" dirty="0" smtClean="0"/>
              </a:p>
              <a:p>
                <a:pPr lvl="1"/>
                <a:r>
                  <a:rPr lang="en-US" altLang="zh-TW" dirty="0" smtClean="0"/>
                  <a:t>density </a:t>
                </a:r>
                <a:r>
                  <a:rPr lang="en-US" altLang="zh-TW" dirty="0"/>
                  <a:t>of </a:t>
                </a:r>
                <a:r>
                  <a:rPr lang="en-US" altLang="zh-TW" dirty="0" smtClean="0"/>
                  <a:t>a power mesh</a:t>
                </a:r>
                <a:endParaRPr lang="en-US" altLang="zh-TW" dirty="0"/>
              </a:p>
              <a:p>
                <a:r>
                  <a:rPr lang="en-US" altLang="zh-TW" dirty="0" smtClean="0"/>
                  <a:t>Adjust the power switch allocation in a region according to the IR-drop value in the previous iterations</a:t>
                </a:r>
              </a:p>
              <a:p>
                <a:pPr lvl="1"/>
                <a:r>
                  <a:rPr lang="en-US" altLang="zh-TW" dirty="0" smtClean="0"/>
                  <a:t>During </a:t>
                </a:r>
                <a:r>
                  <a:rPr lang="en-US" altLang="zh-TW" dirty="0"/>
                  <a:t>partition a region </a:t>
                </a:r>
                <a14:m>
                  <m:oMath xmlns:m="http://schemas.openxmlformats.org/officeDocument/2006/math">
                    <m:r>
                      <a:rPr lang="en-US" altLang="zh-TW" i="1" dirty="0" smtClean="0">
                        <a:latin typeface="Cambria Math" panose="02040503050406030204" pitchFamily="18" charset="0"/>
                      </a:rPr>
                      <m:t>𝑅</m:t>
                    </m:r>
                  </m:oMath>
                </a14:m>
                <a:r>
                  <a:rPr lang="en-US" altLang="zh-TW" i="1" dirty="0"/>
                  <a:t> </a:t>
                </a:r>
                <a:r>
                  <a:rPr lang="en-US" altLang="zh-TW" i="1" dirty="0" smtClean="0"/>
                  <a:t> </a:t>
                </a:r>
                <a:r>
                  <a:rPr lang="en-US" altLang="zh-TW" dirty="0" smtClean="0"/>
                  <a:t>into</a:t>
                </a:r>
                <a:r>
                  <a:rPr lang="en-US" altLang="zh-TW" i="1" dirty="0" smtClean="0"/>
                  <a:t> </a:t>
                </a:r>
                <a14:m>
                  <m:oMath xmlns:m="http://schemas.openxmlformats.org/officeDocument/2006/math">
                    <m:r>
                      <a:rPr lang="en-US" altLang="zh-TW" i="1" dirty="0" smtClean="0">
                        <a:latin typeface="Cambria Math" panose="02040503050406030204" pitchFamily="18" charset="0"/>
                      </a:rPr>
                      <m:t>𝑅</m:t>
                    </m:r>
                    <m:r>
                      <a:rPr lang="en-US" altLang="zh-TW" i="1" baseline="-25000" dirty="0" smtClean="0">
                        <a:latin typeface="Cambria Math" panose="02040503050406030204" pitchFamily="18" charset="0"/>
                      </a:rPr>
                      <m:t>0</m:t>
                    </m:r>
                  </m:oMath>
                </a14:m>
                <a:r>
                  <a:rPr lang="en-US" altLang="zh-TW" i="1" dirty="0" smtClean="0"/>
                  <a:t> </a:t>
                </a:r>
                <a:r>
                  <a:rPr lang="en-US" altLang="zh-TW" dirty="0" smtClean="0"/>
                  <a:t>and </a:t>
                </a:r>
                <a14:m>
                  <m:oMath xmlns:m="http://schemas.openxmlformats.org/officeDocument/2006/math">
                    <m:r>
                      <a:rPr lang="en-US" altLang="zh-TW" i="1" dirty="0" smtClean="0">
                        <a:latin typeface="Cambria Math" panose="02040503050406030204" pitchFamily="18" charset="0"/>
                      </a:rPr>
                      <m:t>𝑅</m:t>
                    </m:r>
                    <m:r>
                      <a:rPr lang="en-US" altLang="zh-TW" i="1" baseline="-25000" dirty="0" smtClean="0">
                        <a:latin typeface="Cambria Math" panose="02040503050406030204" pitchFamily="18" charset="0"/>
                      </a:rPr>
                      <m:t>1</m:t>
                    </m:r>
                  </m:oMath>
                </a14:m>
                <a:r>
                  <a:rPr lang="en-US" altLang="zh-TW" i="1" dirty="0" smtClean="0"/>
                  <a:t>, </a:t>
                </a:r>
                <a:r>
                  <a:rPr lang="en-US" altLang="zh-TW" dirty="0" smtClean="0"/>
                  <a:t>the equivalent resistance </a:t>
                </a:r>
                <a14:m>
                  <m:oMath xmlns:m="http://schemas.openxmlformats.org/officeDocument/2006/math">
                    <m:r>
                      <a:rPr lang="en-US" altLang="zh-TW" i="1" dirty="0" smtClean="0">
                        <a:latin typeface="Cambria Math" panose="02040503050406030204" pitchFamily="18" charset="0"/>
                      </a:rPr>
                      <m:t>𝑅</m:t>
                    </m:r>
                    <m:r>
                      <a:rPr lang="en-US" altLang="zh-TW" i="1" baseline="-25000" dirty="0" smtClean="0">
                        <a:latin typeface="Cambria Math" panose="02040503050406030204" pitchFamily="18" charset="0"/>
                      </a:rPr>
                      <m:t>0</m:t>
                    </m:r>
                    <m:r>
                      <a:rPr lang="en-US" altLang="zh-TW" i="1" dirty="0" smtClean="0">
                        <a:latin typeface="Cambria Math" panose="02040503050406030204" pitchFamily="18" charset="0"/>
                      </a:rPr>
                      <m:t> </m:t>
                    </m:r>
                  </m:oMath>
                </a14:m>
                <a:r>
                  <a:rPr lang="en-US" altLang="zh-TW" dirty="0" smtClean="0"/>
                  <a:t>(</a:t>
                </a:r>
                <a14:m>
                  <m:oMath xmlns:m="http://schemas.openxmlformats.org/officeDocument/2006/math">
                    <m:r>
                      <a:rPr lang="en-US" altLang="zh-TW" i="1" dirty="0" smtClean="0">
                        <a:latin typeface="Cambria Math" panose="02040503050406030204" pitchFamily="18" charset="0"/>
                      </a:rPr>
                      <m:t>𝑅</m:t>
                    </m:r>
                    <m:r>
                      <a:rPr lang="en-US" altLang="zh-TW" i="1" baseline="-25000" dirty="0" smtClean="0">
                        <a:latin typeface="Cambria Math" panose="02040503050406030204" pitchFamily="18" charset="0"/>
                      </a:rPr>
                      <m:t>1</m:t>
                    </m:r>
                    <m:r>
                      <a:rPr lang="en-US" altLang="zh-TW" i="1" dirty="0" smtClean="0">
                        <a:latin typeface="Cambria Math" panose="02040503050406030204" pitchFamily="18" charset="0"/>
                      </a:rPr>
                      <m:t> </m:t>
                    </m:r>
                  </m:oMath>
                </a14:m>
                <a:r>
                  <a:rPr lang="en-US" altLang="zh-TW" dirty="0" smtClean="0"/>
                  <a:t>) in </a:t>
                </a:r>
                <a14:m>
                  <m:oMath xmlns:m="http://schemas.openxmlformats.org/officeDocument/2006/math">
                    <m:r>
                      <a:rPr lang="en-US" altLang="zh-TW" i="1" dirty="0" smtClean="0">
                        <a:latin typeface="Cambria Math" panose="02040503050406030204" pitchFamily="18" charset="0"/>
                      </a:rPr>
                      <m:t>𝐵</m:t>
                    </m:r>
                    <m:r>
                      <a:rPr lang="en-US" altLang="zh-TW" i="1" baseline="-25000" dirty="0" smtClean="0">
                        <a:latin typeface="Cambria Math" panose="02040503050406030204" pitchFamily="18" charset="0"/>
                      </a:rPr>
                      <m:t>0</m:t>
                    </m:r>
                  </m:oMath>
                </a14:m>
                <a:r>
                  <a:rPr lang="en-US" altLang="zh-TW" dirty="0" smtClean="0"/>
                  <a:t> (</a:t>
                </a:r>
                <a14:m>
                  <m:oMath xmlns:m="http://schemas.openxmlformats.org/officeDocument/2006/math">
                    <m:r>
                      <a:rPr lang="en-US" altLang="zh-TW" i="1" dirty="0" smtClean="0">
                        <a:latin typeface="Cambria Math" panose="02040503050406030204" pitchFamily="18" charset="0"/>
                      </a:rPr>
                      <m:t>𝐵</m:t>
                    </m:r>
                    <m:r>
                      <a:rPr lang="en-US" altLang="zh-TW" i="1" baseline="-25000" dirty="0" smtClean="0">
                        <a:latin typeface="Cambria Math" panose="02040503050406030204" pitchFamily="18" charset="0"/>
                      </a:rPr>
                      <m:t>1</m:t>
                    </m:r>
                  </m:oMath>
                </a14:m>
                <a:r>
                  <a:rPr lang="en-US" altLang="zh-TW" dirty="0" smtClean="0"/>
                  <a:t>)</a:t>
                </a:r>
                <a:r>
                  <a:rPr lang="zh-TW" altLang="en-US" dirty="0" smtClean="0"/>
                  <a:t> </a:t>
                </a:r>
                <a:r>
                  <a:rPr lang="en-US" altLang="zh-TW" dirty="0" smtClean="0"/>
                  <a:t>are </a:t>
                </a:r>
                <a:r>
                  <a:rPr lang="en-US" altLang="zh-TW" dirty="0"/>
                  <a:t>adjusted </a:t>
                </a:r>
                <a:r>
                  <a:rPr lang="en-US" altLang="zh-TW" dirty="0" smtClean="0"/>
                  <a:t>by the following equations: </a:t>
                </a:r>
              </a:p>
              <a:p>
                <a:pPr marL="0" indent="0">
                  <a:buNone/>
                </a:pPr>
                <a:r>
                  <a:rPr lang="en-US" altLang="zh-TW" i="1" dirty="0" smtClean="0"/>
                  <a:t>      </a:t>
                </a:r>
                <a:endParaRPr lang="en-US" altLang="zh-TW" dirty="0" smtClean="0"/>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72000" y="1124744"/>
                <a:ext cx="9000000" cy="2160240"/>
              </a:xfrm>
              <a:blipFill rotWithShape="0">
                <a:blip r:embed="rId3"/>
                <a:stretch>
                  <a:fillRect t="-1977" r="-474" b="-45480"/>
                </a:stretch>
              </a:blipFill>
            </p:spPr>
            <p:txBody>
              <a:bodyPr/>
              <a:lstStyle/>
              <a:p>
                <a:r>
                  <a:rPr lang="zh-TW" altLang="en-US">
                    <a:noFill/>
                  </a:rPr>
                  <a:t> </a:t>
                </a:r>
              </a:p>
            </p:txBody>
          </p:sp>
        </mc:Fallback>
      </mc:AlternateContent>
      <p:sp>
        <p:nvSpPr>
          <p:cNvPr id="3" name="標題 2"/>
          <p:cNvSpPr>
            <a:spLocks noGrp="1"/>
          </p:cNvSpPr>
          <p:nvPr>
            <p:ph type="title"/>
          </p:nvPr>
        </p:nvSpPr>
        <p:spPr/>
        <p:txBody>
          <a:bodyPr>
            <a:normAutofit fontScale="90000"/>
          </a:bodyPr>
          <a:lstStyle/>
          <a:p>
            <a:r>
              <a:rPr lang="en-US" altLang="zh-TW" dirty="0">
                <a:latin typeface="Lucida Calligraphy" panose="03010101010101010101" pitchFamily="66" charset="0"/>
              </a:rPr>
              <a:t>Modification of Allocation of Equivalent Resistance</a:t>
            </a:r>
            <a:endParaRPr lang="zh-TW" altLang="en-US" dirty="0">
              <a:latin typeface="Lucida Calligraphy" panose="03010101010101010101" pitchFamily="66" charset="0"/>
            </a:endParaRPr>
          </a:p>
        </p:txBody>
      </p:sp>
      <mc:AlternateContent xmlns:mc="http://schemas.openxmlformats.org/markup-compatibility/2006" xmlns:a14="http://schemas.microsoft.com/office/drawing/2010/main">
        <mc:Choice Requires="a14">
          <p:sp>
            <p:nvSpPr>
              <p:cNvPr id="6" name="文字方塊 5"/>
              <p:cNvSpPr txBox="1"/>
              <p:nvPr/>
            </p:nvSpPr>
            <p:spPr>
              <a:xfrm>
                <a:off x="-324544" y="4122217"/>
                <a:ext cx="5976664" cy="9996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500" i="1" smtClean="0">
                              <a:latin typeface="Cambria Math" panose="02040503050406030204" pitchFamily="18" charset="0"/>
                            </a:rPr>
                          </m:ctrlPr>
                        </m:sSubPr>
                        <m:e>
                          <m:r>
                            <a:rPr lang="en-US" altLang="zh-TW" sz="1500" b="0" i="1" smtClean="0">
                              <a:latin typeface="Cambria Math" panose="02040503050406030204" pitchFamily="18" charset="0"/>
                            </a:rPr>
                            <m:t>𝑅</m:t>
                          </m:r>
                        </m:e>
                        <m:sub>
                          <m:r>
                            <a:rPr lang="en-US" altLang="zh-TW" sz="1500" b="0" i="1" smtClean="0">
                              <a:latin typeface="Cambria Math" panose="02040503050406030204" pitchFamily="18" charset="0"/>
                            </a:rPr>
                            <m:t>0</m:t>
                          </m:r>
                        </m:sub>
                      </m:sSub>
                      <m:r>
                        <a:rPr lang="en-US" altLang="zh-TW" sz="1500" b="0" i="1" smtClean="0">
                          <a:latin typeface="Cambria Math" panose="02040503050406030204" pitchFamily="18" charset="0"/>
                        </a:rPr>
                        <m:t>=</m:t>
                      </m:r>
                      <m:d>
                        <m:dPr>
                          <m:begChr m:val="{"/>
                          <m:endChr m:val=""/>
                          <m:ctrlPr>
                            <a:rPr lang="en-US" altLang="zh-TW" sz="1500" b="0" i="1" smtClean="0">
                              <a:latin typeface="Cambria Math" panose="02040503050406030204" pitchFamily="18" charset="0"/>
                            </a:rPr>
                          </m:ctrlPr>
                        </m:dPr>
                        <m:e>
                          <m:eqArr>
                            <m:eqArrPr>
                              <m:ctrlPr>
                                <a:rPr lang="en-US" altLang="zh-TW" sz="1500" b="0" i="1" smtClean="0">
                                  <a:latin typeface="Cambria Math" panose="02040503050406030204" pitchFamily="18" charset="0"/>
                                </a:rPr>
                              </m:ctrlPr>
                            </m:eqArrPr>
                            <m:e>
                              <m:sSub>
                                <m:sSubPr>
                                  <m:ctrlPr>
                                    <a:rPr lang="en-US" altLang="zh-TW" sz="1500" b="0" i="1" smtClean="0">
                                      <a:latin typeface="Cambria Math" panose="02040503050406030204" pitchFamily="18" charset="0"/>
                                    </a:rPr>
                                  </m:ctrlPr>
                                </m:sSubPr>
                                <m:e>
                                  <m:r>
                                    <a:rPr lang="en-US" altLang="zh-TW" sz="1500" b="0" i="1" smtClean="0">
                                      <a:latin typeface="Cambria Math" panose="02040503050406030204" pitchFamily="18" charset="0"/>
                                    </a:rPr>
                                    <m:t>𝑅</m:t>
                                  </m:r>
                                </m:e>
                                <m:sub>
                                  <m:r>
                                    <a:rPr lang="en-US" altLang="zh-TW" sz="1500" b="0" i="1" smtClean="0">
                                      <a:latin typeface="Cambria Math" panose="02040503050406030204" pitchFamily="18" charset="0"/>
                                    </a:rPr>
                                    <m:t>0</m:t>
                                  </m:r>
                                </m:sub>
                              </m:sSub>
                              <m:r>
                                <a:rPr lang="en-US" altLang="zh-TW" sz="1500" b="0" i="1" smtClean="0">
                                  <a:latin typeface="Cambria Math" panose="02040503050406030204" pitchFamily="18" charset="0"/>
                                </a:rPr>
                                <m:t>=</m:t>
                              </m:r>
                              <m:d>
                                <m:dPr>
                                  <m:ctrlPr>
                                    <a:rPr lang="en-US" altLang="zh-TW" sz="1500" b="0" i="1" smtClean="0">
                                      <a:latin typeface="Cambria Math" panose="02040503050406030204" pitchFamily="18" charset="0"/>
                                    </a:rPr>
                                  </m:ctrlPr>
                                </m:dPr>
                                <m:e>
                                  <m:r>
                                    <a:rPr lang="en-US" altLang="zh-TW" sz="1500" b="0" i="1" smtClean="0">
                                      <a:latin typeface="Cambria Math" panose="02040503050406030204" pitchFamily="18" charset="0"/>
                                    </a:rPr>
                                    <m:t>1+</m:t>
                                  </m:r>
                                  <m:r>
                                    <a:rPr lang="zh-TW" altLang="en-US" sz="1500" b="0" i="1" smtClean="0">
                                      <a:latin typeface="Cambria Math" panose="02040503050406030204" pitchFamily="18" charset="0"/>
                                    </a:rPr>
                                    <m:t>𝛾</m:t>
                                  </m:r>
                                  <m:f>
                                    <m:fPr>
                                      <m:ctrlPr>
                                        <a:rPr lang="en-US" altLang="zh-TW" sz="1500" b="0" i="1" smtClean="0">
                                          <a:latin typeface="Cambria Math" panose="02040503050406030204" pitchFamily="18" charset="0"/>
                                        </a:rPr>
                                      </m:ctrlPr>
                                    </m:fPr>
                                    <m:num>
                                      <m:sSub>
                                        <m:sSubPr>
                                          <m:ctrlPr>
                                            <a:rPr lang="en-US" altLang="zh-TW" sz="1500" b="0" i="1" smtClean="0">
                                              <a:latin typeface="Cambria Math" panose="02040503050406030204" pitchFamily="18" charset="0"/>
                                            </a:rPr>
                                          </m:ctrlPr>
                                        </m:sSubPr>
                                        <m:e>
                                          <m:r>
                                            <a:rPr lang="en-US" altLang="zh-TW" sz="1500" b="0" i="1" smtClean="0">
                                              <a:latin typeface="Cambria Math" panose="02040503050406030204" pitchFamily="18" charset="0"/>
                                            </a:rPr>
                                            <m:t>𝐷</m:t>
                                          </m:r>
                                        </m:e>
                                        <m:sub>
                                          <m:r>
                                            <a:rPr lang="en-US" altLang="zh-TW" sz="1500" b="0" i="1" smtClean="0">
                                              <a:latin typeface="Cambria Math" panose="02040503050406030204" pitchFamily="18" charset="0"/>
                                            </a:rPr>
                                            <m:t>0</m:t>
                                          </m:r>
                                        </m:sub>
                                      </m:sSub>
                                    </m:num>
                                    <m:den>
                                      <m:r>
                                        <a:rPr lang="en-US" altLang="zh-TW" sz="1500" b="0" i="1" smtClean="0">
                                          <a:latin typeface="Cambria Math" panose="02040503050406030204" pitchFamily="18" charset="0"/>
                                        </a:rPr>
                                        <m:t>𝐷</m:t>
                                      </m:r>
                                      <m:r>
                                        <a:rPr lang="en-US" altLang="zh-TW" sz="1500" b="0" i="1" smtClean="0">
                                          <a:latin typeface="Cambria Math" panose="02040503050406030204" pitchFamily="18" charset="0"/>
                                        </a:rPr>
                                        <m:t>1</m:t>
                                      </m:r>
                                    </m:den>
                                  </m:f>
                                </m:e>
                              </m:d>
                              <m:r>
                                <a:rPr lang="en-US" altLang="zh-TW" sz="1500" b="0" i="1" smtClean="0">
                                  <a:latin typeface="Cambria Math" panose="02040503050406030204" pitchFamily="18" charset="0"/>
                                </a:rPr>
                                <m:t> ,</m:t>
                              </m:r>
                              <m:r>
                                <a:rPr lang="en-US" altLang="zh-TW" sz="1500" b="0" i="1" smtClean="0">
                                  <a:latin typeface="Cambria Math" panose="02040503050406030204" pitchFamily="18" charset="0"/>
                                </a:rPr>
                                <m:t>𝑖𝑓</m:t>
                              </m:r>
                              <m:f>
                                <m:fPr>
                                  <m:ctrlPr>
                                    <a:rPr lang="en-US" altLang="zh-TW" sz="1500" i="1">
                                      <a:latin typeface="Cambria Math" panose="02040503050406030204" pitchFamily="18" charset="0"/>
                                    </a:rPr>
                                  </m:ctrlPr>
                                </m:fPr>
                                <m:num>
                                  <m:sSub>
                                    <m:sSubPr>
                                      <m:ctrlPr>
                                        <a:rPr lang="en-US" altLang="zh-TW" sz="1500" i="1">
                                          <a:latin typeface="Cambria Math" panose="02040503050406030204" pitchFamily="18" charset="0"/>
                                        </a:rPr>
                                      </m:ctrlPr>
                                    </m:sSubPr>
                                    <m:e>
                                      <m:r>
                                        <a:rPr lang="en-US" altLang="zh-TW" sz="1500" i="1">
                                          <a:latin typeface="Cambria Math" panose="02040503050406030204" pitchFamily="18" charset="0"/>
                                        </a:rPr>
                                        <m:t>𝐷</m:t>
                                      </m:r>
                                    </m:e>
                                    <m:sub>
                                      <m:r>
                                        <a:rPr lang="en-US" altLang="zh-TW" sz="1500" i="1">
                                          <a:latin typeface="Cambria Math" panose="02040503050406030204" pitchFamily="18" charset="0"/>
                                        </a:rPr>
                                        <m:t>0</m:t>
                                      </m:r>
                                    </m:sub>
                                  </m:sSub>
                                </m:num>
                                <m:den>
                                  <m:r>
                                    <a:rPr lang="en-US" altLang="zh-TW" sz="1500" i="1">
                                      <a:latin typeface="Cambria Math" panose="02040503050406030204" pitchFamily="18" charset="0"/>
                                    </a:rPr>
                                    <m:t>𝐷</m:t>
                                  </m:r>
                                  <m:r>
                                    <a:rPr lang="en-US" altLang="zh-TW" sz="1500" i="1">
                                      <a:latin typeface="Cambria Math" panose="02040503050406030204" pitchFamily="18" charset="0"/>
                                    </a:rPr>
                                    <m:t>1</m:t>
                                  </m:r>
                                </m:den>
                              </m:f>
                              <m:r>
                                <a:rPr lang="en-US" altLang="zh-TW" sz="1500" i="1" smtClean="0">
                                  <a:latin typeface="Cambria Math" panose="02040503050406030204" pitchFamily="18" charset="0"/>
                                  <a:ea typeface="Cambria Math" panose="02040503050406030204" pitchFamily="18" charset="0"/>
                                </a:rPr>
                                <m:t>≥</m:t>
                              </m:r>
                              <m:r>
                                <a:rPr lang="en-US" altLang="zh-TW" sz="1500" b="0" i="1" smtClean="0">
                                  <a:latin typeface="Cambria Math" panose="02040503050406030204" pitchFamily="18" charset="0"/>
                                  <a:ea typeface="Cambria Math" panose="02040503050406030204" pitchFamily="18" charset="0"/>
                                </a:rPr>
                                <m:t>1</m:t>
                              </m:r>
                            </m:e>
                            <m:e>
                              <m:sSub>
                                <m:sSubPr>
                                  <m:ctrlPr>
                                    <a:rPr lang="en-US" altLang="zh-TW" sz="1500" i="1">
                                      <a:latin typeface="Cambria Math" panose="02040503050406030204" pitchFamily="18" charset="0"/>
                                    </a:rPr>
                                  </m:ctrlPr>
                                </m:sSubPr>
                                <m:e>
                                  <m:r>
                                    <a:rPr lang="en-US" altLang="zh-TW" sz="1500" i="1">
                                      <a:latin typeface="Cambria Math" panose="02040503050406030204" pitchFamily="18" charset="0"/>
                                    </a:rPr>
                                    <m:t>𝑅</m:t>
                                  </m:r>
                                </m:e>
                                <m:sub>
                                  <m:r>
                                    <a:rPr lang="en-US" altLang="zh-TW" sz="1500" i="1">
                                      <a:latin typeface="Cambria Math" panose="02040503050406030204" pitchFamily="18" charset="0"/>
                                    </a:rPr>
                                    <m:t>0</m:t>
                                  </m:r>
                                </m:sub>
                              </m:sSub>
                              <m:r>
                                <a:rPr lang="en-US" altLang="zh-TW" sz="1500" i="1">
                                  <a:latin typeface="Cambria Math" panose="02040503050406030204" pitchFamily="18" charset="0"/>
                                </a:rPr>
                                <m:t>=</m:t>
                              </m:r>
                              <m:d>
                                <m:dPr>
                                  <m:ctrlPr>
                                    <a:rPr lang="en-US" altLang="zh-TW" sz="1500" i="1">
                                      <a:latin typeface="Cambria Math" panose="02040503050406030204" pitchFamily="18" charset="0"/>
                                    </a:rPr>
                                  </m:ctrlPr>
                                </m:dPr>
                                <m:e>
                                  <m:r>
                                    <a:rPr lang="en-US" altLang="zh-TW" sz="1500" i="1">
                                      <a:latin typeface="Cambria Math" panose="02040503050406030204" pitchFamily="18" charset="0"/>
                                    </a:rPr>
                                    <m:t>1</m:t>
                                  </m:r>
                                  <m:r>
                                    <a:rPr lang="en-US" altLang="zh-TW" sz="1500" b="0" i="1" smtClean="0">
                                      <a:latin typeface="Cambria Math" panose="02040503050406030204" pitchFamily="18" charset="0"/>
                                    </a:rPr>
                                    <m:t>−</m:t>
                                  </m:r>
                                  <m:r>
                                    <a:rPr lang="zh-TW" altLang="en-US" sz="1500" i="1">
                                      <a:latin typeface="Cambria Math" panose="02040503050406030204" pitchFamily="18" charset="0"/>
                                    </a:rPr>
                                    <m:t>𝛾</m:t>
                                  </m:r>
                                  <m:f>
                                    <m:fPr>
                                      <m:ctrlPr>
                                        <a:rPr lang="en-US" altLang="zh-TW" sz="1500" i="1">
                                          <a:latin typeface="Cambria Math" panose="02040503050406030204" pitchFamily="18" charset="0"/>
                                        </a:rPr>
                                      </m:ctrlPr>
                                    </m:fPr>
                                    <m:num>
                                      <m:sSub>
                                        <m:sSubPr>
                                          <m:ctrlPr>
                                            <a:rPr lang="en-US" altLang="zh-TW" sz="1500" i="1">
                                              <a:latin typeface="Cambria Math" panose="02040503050406030204" pitchFamily="18" charset="0"/>
                                            </a:rPr>
                                          </m:ctrlPr>
                                        </m:sSubPr>
                                        <m:e>
                                          <m:r>
                                            <a:rPr lang="en-US" altLang="zh-TW" sz="1500" i="1">
                                              <a:latin typeface="Cambria Math" panose="02040503050406030204" pitchFamily="18" charset="0"/>
                                            </a:rPr>
                                            <m:t>𝐷</m:t>
                                          </m:r>
                                        </m:e>
                                        <m:sub>
                                          <m:r>
                                            <a:rPr lang="en-US" altLang="zh-TW" sz="1500" i="1">
                                              <a:latin typeface="Cambria Math" panose="02040503050406030204" pitchFamily="18" charset="0"/>
                                            </a:rPr>
                                            <m:t>0</m:t>
                                          </m:r>
                                        </m:sub>
                                      </m:sSub>
                                    </m:num>
                                    <m:den>
                                      <m:r>
                                        <a:rPr lang="en-US" altLang="zh-TW" sz="1500" i="1">
                                          <a:latin typeface="Cambria Math" panose="02040503050406030204" pitchFamily="18" charset="0"/>
                                        </a:rPr>
                                        <m:t>𝐷</m:t>
                                      </m:r>
                                      <m:r>
                                        <a:rPr lang="en-US" altLang="zh-TW" sz="1500" i="1">
                                          <a:latin typeface="Cambria Math" panose="02040503050406030204" pitchFamily="18" charset="0"/>
                                        </a:rPr>
                                        <m:t>1</m:t>
                                      </m:r>
                                    </m:den>
                                  </m:f>
                                </m:e>
                              </m:d>
                              <m:r>
                                <a:rPr lang="en-US" altLang="zh-TW" sz="1500" b="0" i="1" smtClean="0">
                                  <a:latin typeface="Cambria Math" panose="02040503050406030204" pitchFamily="18" charset="0"/>
                                </a:rPr>
                                <m:t> ,</m:t>
                              </m:r>
                              <m:r>
                                <a:rPr lang="en-US" altLang="zh-TW" sz="1500" b="0" i="1" smtClean="0">
                                  <a:latin typeface="Cambria Math" panose="02040503050406030204" pitchFamily="18" charset="0"/>
                                </a:rPr>
                                <m:t>𝑜𝑡h𝑒𝑟𝑤𝑖𝑠𝑒</m:t>
                              </m:r>
                            </m:e>
                          </m:eqArr>
                        </m:e>
                      </m:d>
                    </m:oMath>
                  </m:oMathPara>
                </a14:m>
                <a:endParaRPr lang="zh-TW" altLang="en-US" sz="15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324544" y="4122217"/>
                <a:ext cx="5976664" cy="999697"/>
              </a:xfrm>
              <a:prstGeom prst="rect">
                <a:avLst/>
              </a:prstGeom>
              <a:blipFill rotWithShape="0">
                <a:blip r:embed="rId4"/>
                <a:stretch>
                  <a:fillRect b="-158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4536925" y="4293096"/>
                <a:ext cx="2390896" cy="6579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𝑅</m:t>
                          </m:r>
                        </m:e>
                        <m:sub>
                          <m:r>
                            <a:rPr lang="en-US" altLang="zh-TW" b="0" i="1" smtClean="0">
                              <a:latin typeface="Cambria Math"/>
                            </a:rPr>
                            <m:t>1</m:t>
                          </m:r>
                        </m:sub>
                      </m:sSub>
                      <m:r>
                        <a:rPr lang="en-US" altLang="zh-TW" i="1">
                          <a:latin typeface="Cambria Math" panose="02040503050406030204" pitchFamily="18" charset="0"/>
                        </a:rPr>
                        <m:t>=</m:t>
                      </m:r>
                      <m:f>
                        <m:fPr>
                          <m:ctrlPr>
                            <a:rPr lang="en-US" altLang="zh-TW" i="1" smtClean="0">
                              <a:latin typeface="Cambria Math" panose="02040503050406030204" pitchFamily="18" charset="0"/>
                            </a:rPr>
                          </m:ctrlPr>
                        </m:fPr>
                        <m:num>
                          <m:sSub>
                            <m:sSubPr>
                              <m:ctrlPr>
                                <a:rPr lang="en-US" altLang="zh-TW" i="1">
                                  <a:latin typeface="Cambria Math" panose="02040503050406030204" pitchFamily="18" charset="0"/>
                                </a:rPr>
                              </m:ctrlPr>
                            </m:sSubPr>
                            <m:e>
                              <m:r>
                                <a:rPr lang="en-US" altLang="zh-TW" i="1">
                                  <a:latin typeface="Cambria Math" panose="02040503050406030204" pitchFamily="18" charset="0"/>
                                </a:rPr>
                                <m:t>𝑅</m:t>
                              </m:r>
                            </m:e>
                            <m:sub>
                              <m:r>
                                <a:rPr lang="en-US" altLang="zh-TW" i="1">
                                  <a:latin typeface="Cambria Math" panose="02040503050406030204" pitchFamily="18" charset="0"/>
                                </a:rPr>
                                <m:t>0</m:t>
                              </m:r>
                            </m:sub>
                          </m:sSub>
                          <m:sSub>
                            <m:sSubPr>
                              <m:ctrlPr>
                                <a:rPr lang="en-US" altLang="zh-TW" i="1">
                                  <a:latin typeface="Cambria Math" panose="02040503050406030204" pitchFamily="18" charset="0"/>
                                </a:rPr>
                              </m:ctrlPr>
                            </m:sSubPr>
                            <m:e>
                              <m:r>
                                <a:rPr lang="en-US" altLang="zh-TW" i="1">
                                  <a:latin typeface="Cambria Math" panose="02040503050406030204" pitchFamily="18" charset="0"/>
                                </a:rPr>
                                <m:t>𝑅</m:t>
                              </m:r>
                            </m:e>
                            <m:sub>
                              <m:r>
                                <a:rPr lang="en-US" altLang="zh-TW" b="0" i="1" smtClean="0">
                                  <a:latin typeface="Cambria Math" panose="02040503050406030204" pitchFamily="18" charset="0"/>
                                </a:rPr>
                                <m:t>𝐵</m:t>
                              </m:r>
                            </m:sub>
                          </m:sSub>
                        </m:num>
                        <m:den>
                          <m:sSub>
                            <m:sSubPr>
                              <m:ctrlPr>
                                <a:rPr lang="en-US" altLang="zh-TW" i="1">
                                  <a:latin typeface="Cambria Math" panose="02040503050406030204" pitchFamily="18" charset="0"/>
                                </a:rPr>
                              </m:ctrlPr>
                            </m:sSubPr>
                            <m:e>
                              <m:r>
                                <a:rPr lang="en-US" altLang="zh-TW" i="1">
                                  <a:latin typeface="Cambria Math" panose="02040503050406030204" pitchFamily="18" charset="0"/>
                                </a:rPr>
                                <m:t>𝑅</m:t>
                              </m:r>
                            </m:e>
                            <m:sub>
                              <m:r>
                                <a:rPr lang="en-US" altLang="zh-TW" i="1">
                                  <a:latin typeface="Cambria Math" panose="02040503050406030204" pitchFamily="18" charset="0"/>
                                </a:rPr>
                                <m:t>0</m:t>
                              </m:r>
                            </m:sub>
                          </m:sSub>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𝑅</m:t>
                              </m:r>
                            </m:e>
                            <m:sub>
                              <m:r>
                                <a:rPr lang="en-US" altLang="zh-TW" b="0" i="1" smtClean="0">
                                  <a:latin typeface="Cambria Math" panose="02040503050406030204" pitchFamily="18" charset="0"/>
                                </a:rPr>
                                <m:t>𝐵</m:t>
                              </m:r>
                            </m:sub>
                          </m:sSub>
                        </m:den>
                      </m:f>
                    </m:oMath>
                  </m:oMathPara>
                </a14:m>
                <a:endParaRPr lang="zh-TW" altLang="en-US"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4536925" y="4293096"/>
                <a:ext cx="2390896" cy="657937"/>
              </a:xfrm>
              <a:prstGeom prst="rect">
                <a:avLst/>
              </a:prstGeom>
              <a:blipFill rotWithShape="0">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內容版面配置區 1"/>
              <p:cNvSpPr txBox="1">
                <a:spLocks/>
              </p:cNvSpPr>
              <p:nvPr/>
            </p:nvSpPr>
            <p:spPr bwMode="auto">
              <a:xfrm>
                <a:off x="323528" y="5589240"/>
                <a:ext cx="9000000"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80000"/>
                  <a:buFontTx/>
                  <a:buBlip>
                    <a:blip r:embed="rId6"/>
                  </a:buBlip>
                  <a:defRPr sz="2400" kern="1200">
                    <a:solidFill>
                      <a:schemeClr val="tx1"/>
                    </a:solidFill>
                    <a:latin typeface="Arial Unicode MS" pitchFamily="34" charset="-120"/>
                    <a:ea typeface="Arial Unicode MS" pitchFamily="34" charset="-120"/>
                    <a:cs typeface="Arial Unicode MS" pitchFamily="34" charset="-120"/>
                  </a:defRPr>
                </a:lvl1pPr>
                <a:lvl2pPr marL="742950" indent="-285750" algn="l" rtl="0" eaLnBrk="1" fontAlgn="base" hangingPunct="1">
                  <a:spcBef>
                    <a:spcPct val="20000"/>
                  </a:spcBef>
                  <a:spcAft>
                    <a:spcPct val="0"/>
                  </a:spcAft>
                  <a:buSzPct val="80000"/>
                  <a:buFontTx/>
                  <a:buBlip>
                    <a:blip r:embed="rId7"/>
                  </a:buBlip>
                  <a:defRPr sz="2000" kern="1200">
                    <a:solidFill>
                      <a:srgbClr val="000099"/>
                    </a:solidFill>
                    <a:latin typeface="Arial Unicode MS" pitchFamily="34" charset="-120"/>
                    <a:ea typeface="Arial Unicode MS" pitchFamily="34" charset="-120"/>
                    <a:cs typeface="Arial Unicode MS" pitchFamily="34" charset="-120"/>
                  </a:defRPr>
                </a:lvl2pPr>
                <a:lvl3pPr marL="1143000" indent="-228600" algn="l" rtl="0" eaLnBrk="1" fontAlgn="base" hangingPunct="1">
                  <a:spcBef>
                    <a:spcPct val="20000"/>
                  </a:spcBef>
                  <a:spcAft>
                    <a:spcPct val="0"/>
                  </a:spcAft>
                  <a:buSzPct val="80000"/>
                  <a:buFontTx/>
                  <a:buBlip>
                    <a:blip r:embed="rId8"/>
                  </a:buBlip>
                  <a:defRPr sz="1800" kern="1200">
                    <a:solidFill>
                      <a:srgbClr val="336600"/>
                    </a:solidFill>
                    <a:latin typeface="Arial Unicode MS" pitchFamily="34" charset="-120"/>
                    <a:ea typeface="Arial Unicode MS" pitchFamily="34" charset="-120"/>
                    <a:cs typeface="Arial Unicode MS" pitchFamily="34" charset="-12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14:m>
                  <m:oMath xmlns:m="http://schemas.openxmlformats.org/officeDocument/2006/math">
                    <m:sSub>
                      <m:sSubPr>
                        <m:ctrlPr>
                          <a:rPr lang="en-US" altLang="zh-TW" i="1">
                            <a:latin typeface="Cambria Math" panose="02040503050406030204" pitchFamily="18" charset="0"/>
                          </a:rPr>
                        </m:ctrlPr>
                      </m:sSubPr>
                      <m:e>
                        <m:r>
                          <a:rPr lang="en-US" altLang="zh-TW">
                            <a:latin typeface="Cambria Math" panose="02040503050406030204" pitchFamily="18" charset="0"/>
                          </a:rPr>
                          <m:t>𝐷</m:t>
                        </m:r>
                      </m:e>
                      <m:sub>
                        <m:r>
                          <a:rPr lang="en-US" altLang="zh-TW">
                            <a:latin typeface="Cambria Math" panose="02040503050406030204" pitchFamily="18" charset="0"/>
                          </a:rPr>
                          <m:t>0</m:t>
                        </m:r>
                      </m:sub>
                    </m:sSub>
                  </m:oMath>
                </a14:m>
                <a:r>
                  <a:rPr lang="en-US" altLang="zh-TW" dirty="0"/>
                  <a:t> (</a:t>
                </a:r>
                <a14:m>
                  <m:oMath xmlns:m="http://schemas.openxmlformats.org/officeDocument/2006/math">
                    <m:sSub>
                      <m:sSubPr>
                        <m:ctrlPr>
                          <a:rPr lang="en-US" altLang="zh-TW" i="1">
                            <a:latin typeface="Cambria Math" panose="02040503050406030204" pitchFamily="18" charset="0"/>
                          </a:rPr>
                        </m:ctrlPr>
                      </m:sSubPr>
                      <m:e>
                        <m:r>
                          <a:rPr lang="en-US" altLang="zh-TW">
                            <a:latin typeface="Cambria Math" panose="02040503050406030204" pitchFamily="18" charset="0"/>
                          </a:rPr>
                          <m:t>𝐷</m:t>
                        </m:r>
                      </m:e>
                      <m:sub>
                        <m:r>
                          <a:rPr lang="en-US" altLang="zh-TW">
                            <a:latin typeface="Cambria Math" panose="02040503050406030204" pitchFamily="18" charset="0"/>
                          </a:rPr>
                          <m:t>1</m:t>
                        </m:r>
                      </m:sub>
                    </m:sSub>
                  </m:oMath>
                </a14:m>
                <a:r>
                  <a:rPr lang="en-US" altLang="zh-TW" dirty="0" smtClean="0"/>
                  <a:t>) denotes </a:t>
                </a:r>
                <a:r>
                  <a:rPr lang="en-US" altLang="zh-TW" dirty="0"/>
                  <a:t>the average voltage drop value in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𝐵</m:t>
                        </m:r>
                      </m:e>
                      <m:sub>
                        <m:r>
                          <a:rPr lang="en-US" altLang="zh-TW" i="1" dirty="0" smtClean="0">
                            <a:latin typeface="Cambria Math" panose="02040503050406030204" pitchFamily="18" charset="0"/>
                          </a:rPr>
                          <m:t>0</m:t>
                        </m:r>
                      </m:sub>
                    </m:sSub>
                  </m:oMath>
                </a14:m>
                <a:r>
                  <a:rPr lang="en-US" altLang="zh-TW" dirty="0" smtClean="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smtClean="0">
                            <a:latin typeface="Cambria Math" panose="02040503050406030204" pitchFamily="18" charset="0"/>
                          </a:rPr>
                          <m:t>𝐵</m:t>
                        </m:r>
                      </m:e>
                      <m:sub>
                        <m:r>
                          <a:rPr lang="en-US" altLang="zh-TW" i="1" dirty="0" smtClean="0">
                            <a:latin typeface="Cambria Math" panose="02040503050406030204" pitchFamily="18" charset="0"/>
                          </a:rPr>
                          <m:t>1</m:t>
                        </m:r>
                      </m:sub>
                    </m:sSub>
                  </m:oMath>
                </a14:m>
                <a:r>
                  <a:rPr lang="en-US" altLang="zh-TW" dirty="0"/>
                  <a:t>)</a:t>
                </a:r>
              </a:p>
              <a:p>
                <a:pPr lvl="1"/>
                <a:r>
                  <a:rPr lang="en-US" altLang="zh-TW" dirty="0"/>
                  <a:t> </a:t>
                </a:r>
                <a14:m>
                  <m:oMath xmlns:m="http://schemas.openxmlformats.org/officeDocument/2006/math">
                    <m:r>
                      <a:rPr lang="zh-TW" altLang="en-US">
                        <a:latin typeface="Cambria Math" panose="02040503050406030204" pitchFamily="18" charset="0"/>
                      </a:rPr>
                      <m:t>𝛾</m:t>
                    </m:r>
                  </m:oMath>
                </a14:m>
                <a:r>
                  <a:rPr lang="zh-TW" altLang="en-US" dirty="0" smtClean="0"/>
                  <a:t> </a:t>
                </a:r>
                <a:r>
                  <a:rPr lang="en-US" altLang="zh-TW" dirty="0"/>
                  <a:t>is a </a:t>
                </a:r>
                <a:r>
                  <a:rPr lang="en-US" altLang="zh-TW" dirty="0" smtClean="0"/>
                  <a:t>user </a:t>
                </a:r>
                <a:r>
                  <a:rPr lang="en-US" altLang="zh-TW" dirty="0"/>
                  <a:t>specified parameter</a:t>
                </a:r>
              </a:p>
            </p:txBody>
          </p:sp>
        </mc:Choice>
        <mc:Fallback xmlns="">
          <p:sp>
            <p:nvSpPr>
              <p:cNvPr id="9" name="內容版面配置區 1"/>
              <p:cNvSpPr txBox="1">
                <a:spLocks noRot="1" noChangeAspect="1" noMove="1" noResize="1" noEditPoints="1" noAdjustHandles="1" noChangeArrowheads="1" noChangeShapeType="1" noTextEdit="1"/>
              </p:cNvSpPr>
              <p:nvPr/>
            </p:nvSpPr>
            <p:spPr bwMode="auto">
              <a:xfrm>
                <a:off x="323528" y="5589240"/>
                <a:ext cx="9000000" cy="864096"/>
              </a:xfrm>
              <a:prstGeom prst="rect">
                <a:avLst/>
              </a:prstGeom>
              <a:blipFill rotWithShape="0">
                <a:blip r:embed="rId9"/>
                <a:stretch>
                  <a:fillRect t="-4225" b="-704"/>
                </a:stretch>
              </a:blipFill>
              <a:ln w="9525">
                <a:no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394981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sz="1900" dirty="0"/>
              <a:t>Introduction</a:t>
            </a:r>
          </a:p>
          <a:p>
            <a:r>
              <a:rPr lang="en-US" altLang="zh-TW" sz="1900" dirty="0"/>
              <a:t>Preliminaries </a:t>
            </a:r>
            <a:endParaRPr lang="en-US" altLang="zh-TW" sz="1900" dirty="0" smtClean="0"/>
          </a:p>
          <a:p>
            <a:r>
              <a:rPr lang="en-US" altLang="zh-TW" sz="1900" dirty="0" smtClean="0"/>
              <a:t>Problem </a:t>
            </a:r>
            <a:r>
              <a:rPr lang="en-US" altLang="zh-TW" sz="1900" dirty="0"/>
              <a:t>Formulation</a:t>
            </a:r>
          </a:p>
          <a:p>
            <a:r>
              <a:rPr lang="en-US" altLang="zh-TW" sz="1900" dirty="0"/>
              <a:t>Partition Based Placement Algorithm</a:t>
            </a:r>
          </a:p>
          <a:p>
            <a:pPr lvl="1"/>
            <a:r>
              <a:rPr lang="en-US" altLang="zh-TW" sz="1900" dirty="0"/>
              <a:t>Simplify Model</a:t>
            </a:r>
          </a:p>
          <a:p>
            <a:pPr lvl="1"/>
            <a:r>
              <a:rPr lang="en-US" altLang="zh-TW" sz="1900" dirty="0"/>
              <a:t>Partition and </a:t>
            </a:r>
            <a:r>
              <a:rPr lang="en-US" altLang="zh-TW" sz="1800" dirty="0"/>
              <a:t>Select</a:t>
            </a:r>
            <a:r>
              <a:rPr lang="en-US" altLang="zh-TW" sz="1900" dirty="0"/>
              <a:t> Power </a:t>
            </a:r>
            <a:r>
              <a:rPr lang="en-US" altLang="zh-TW" sz="1900" dirty="0" smtClean="0"/>
              <a:t>Switches</a:t>
            </a:r>
          </a:p>
          <a:p>
            <a:pPr lvl="1"/>
            <a:r>
              <a:rPr lang="en-US" altLang="zh-TW" sz="1900" dirty="0"/>
              <a:t>Placement of Power </a:t>
            </a:r>
            <a:r>
              <a:rPr lang="en-US" altLang="zh-TW" sz="1900" dirty="0" smtClean="0"/>
              <a:t>Switches</a:t>
            </a:r>
            <a:endParaRPr lang="en-US" altLang="zh-TW" sz="1900" dirty="0"/>
          </a:p>
          <a:p>
            <a:r>
              <a:rPr lang="en-US" altLang="zh-TW" sz="1900" dirty="0"/>
              <a:t>Framework of Our Methodology </a:t>
            </a:r>
            <a:endParaRPr lang="en-US" altLang="zh-TW" sz="1900" dirty="0" smtClean="0"/>
          </a:p>
          <a:p>
            <a:r>
              <a:rPr lang="en-US" altLang="zh-TW" sz="1900" dirty="0" smtClean="0">
                <a:solidFill>
                  <a:srgbClr val="FF0000"/>
                </a:solidFill>
              </a:rPr>
              <a:t>Experimental </a:t>
            </a:r>
            <a:r>
              <a:rPr lang="en-US" altLang="zh-TW" sz="1900" dirty="0">
                <a:solidFill>
                  <a:srgbClr val="FF0000"/>
                </a:solidFill>
              </a:rPr>
              <a:t>Results</a:t>
            </a:r>
          </a:p>
          <a:p>
            <a:r>
              <a:rPr lang="en-US" altLang="zh-TW" sz="1900" dirty="0"/>
              <a:t>Conclusion</a:t>
            </a:r>
          </a:p>
          <a:p>
            <a:pPr marL="0" indent="0">
              <a:buNone/>
            </a:pPr>
            <a:endParaRPr lang="zh-TW" altLang="en-US" dirty="0"/>
          </a:p>
        </p:txBody>
      </p:sp>
      <p:sp>
        <p:nvSpPr>
          <p:cNvPr id="3" name="標題 2"/>
          <p:cNvSpPr>
            <a:spLocks noGrp="1"/>
          </p:cNvSpPr>
          <p:nvPr>
            <p:ph type="title"/>
          </p:nvPr>
        </p:nvSpPr>
        <p:spPr/>
        <p:txBody>
          <a:bodyPr>
            <a:normAutofit/>
          </a:bodyPr>
          <a:lstStyle/>
          <a:p>
            <a:r>
              <a:rPr lang="en-US" altLang="zh-TW" sz="2900" dirty="0">
                <a:latin typeface="Lucida Calligraphy" panose="03010101010101010101" pitchFamily="66" charset="0"/>
              </a:rPr>
              <a:t>Outline</a:t>
            </a:r>
            <a:endParaRPr lang="zh-TW" altLang="en-US" sz="2900" dirty="0"/>
          </a:p>
        </p:txBody>
      </p:sp>
    </p:spTree>
    <p:extLst>
      <p:ext uri="{BB962C8B-B14F-4D97-AF65-F5344CB8AC3E}">
        <p14:creationId xmlns:p14="http://schemas.microsoft.com/office/powerpoint/2010/main" val="3204771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Our algorithm is implemented by C++ programming language and compiled under g++4.6.2. </a:t>
            </a:r>
            <a:endParaRPr lang="en-US" altLang="zh-TW" dirty="0" smtClean="0"/>
          </a:p>
          <a:p>
            <a:r>
              <a:rPr lang="en-US" altLang="zh-TW" dirty="0" smtClean="0"/>
              <a:t>Our </a:t>
            </a:r>
            <a:r>
              <a:rPr lang="en-US" altLang="zh-TW" dirty="0"/>
              <a:t>program is run under quad core CPU Intel(R) Xeon(R) E5520 2.27GHz and Cent OS 5.1 workstation with 62GB memory.</a:t>
            </a:r>
          </a:p>
          <a:p>
            <a:r>
              <a:rPr lang="en-US" altLang="zh-TW" dirty="0"/>
              <a:t>The power switches provided by GLOBAL FOUNDRIES 55nm physical libraries.</a:t>
            </a:r>
            <a:endParaRPr lang="zh-TW" altLang="en-US" dirty="0"/>
          </a:p>
          <a:p>
            <a:endParaRPr lang="zh-TW" altLang="en-US" dirty="0"/>
          </a:p>
        </p:txBody>
      </p:sp>
      <p:sp>
        <p:nvSpPr>
          <p:cNvPr id="3" name="標題 2"/>
          <p:cNvSpPr>
            <a:spLocks noGrp="1"/>
          </p:cNvSpPr>
          <p:nvPr>
            <p:ph type="title"/>
          </p:nvPr>
        </p:nvSpPr>
        <p:spPr/>
        <p:txBody>
          <a:bodyPr/>
          <a:lstStyle/>
          <a:p>
            <a:r>
              <a:rPr lang="en-US" altLang="zh-TW" dirty="0">
                <a:latin typeface="Lucida Calligraphy" panose="03010101010101010101" pitchFamily="66" charset="0"/>
              </a:rPr>
              <a:t>Experimental Results</a:t>
            </a:r>
            <a:endParaRPr lang="zh-TW" altLang="en-US" dirty="0">
              <a:latin typeface="Lucida Calligraphy" panose="03010101010101010101" pitchFamily="66" charset="0"/>
            </a:endParaRPr>
          </a:p>
        </p:txBody>
      </p:sp>
      <p:pic>
        <p:nvPicPr>
          <p:cNvPr id="5" name="圖片 4"/>
          <p:cNvPicPr>
            <a:picLocks noChangeAspect="1"/>
          </p:cNvPicPr>
          <p:nvPr/>
        </p:nvPicPr>
        <p:blipFill>
          <a:blip r:embed="rId3"/>
          <a:stretch>
            <a:fillRect/>
          </a:stretch>
        </p:blipFill>
        <p:spPr>
          <a:xfrm>
            <a:off x="2987824" y="3761634"/>
            <a:ext cx="5454382" cy="2679216"/>
          </a:xfrm>
          <a:prstGeom prst="rect">
            <a:avLst/>
          </a:prstGeom>
        </p:spPr>
      </p:pic>
    </p:spTree>
    <p:extLst>
      <p:ext uri="{BB962C8B-B14F-4D97-AF65-F5344CB8AC3E}">
        <p14:creationId xmlns:p14="http://schemas.microsoft.com/office/powerpoint/2010/main" val="3452312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Compare </a:t>
            </a:r>
            <a:r>
              <a:rPr lang="en-US" altLang="zh-TW" dirty="0"/>
              <a:t>our algorithm with the uniform </a:t>
            </a:r>
            <a:r>
              <a:rPr lang="en-US" altLang="zh-TW" dirty="0" smtClean="0"/>
              <a:t>placement approach and </a:t>
            </a:r>
            <a:r>
              <a:rPr lang="en-US" altLang="zh-TW" dirty="0"/>
              <a:t>Yong </a:t>
            </a:r>
            <a:r>
              <a:rPr lang="en-US" altLang="zh-TW" dirty="0" smtClean="0"/>
              <a:t>and </a:t>
            </a:r>
            <a:r>
              <a:rPr lang="en-US" altLang="zh-TW" dirty="0"/>
              <a:t>Ung's </a:t>
            </a:r>
            <a:r>
              <a:rPr lang="en-US" altLang="zh-TW" dirty="0" smtClean="0"/>
              <a:t>algorithm.</a:t>
            </a:r>
          </a:p>
          <a:p>
            <a:pPr lvl="1"/>
            <a:r>
              <a:rPr lang="en-US" altLang="zh-TW" dirty="0" smtClean="0"/>
              <a:t>Uniform </a:t>
            </a:r>
            <a:r>
              <a:rPr lang="en-US" altLang="zh-TW" dirty="0"/>
              <a:t>placement </a:t>
            </a:r>
            <a:r>
              <a:rPr lang="en-US" altLang="zh-TW" dirty="0" smtClean="0"/>
              <a:t>approach</a:t>
            </a:r>
          </a:p>
          <a:p>
            <a:pPr lvl="2"/>
            <a:r>
              <a:rPr lang="en-US" altLang="zh-TW" dirty="0" smtClean="0"/>
              <a:t>Evenly insert power switches at </a:t>
            </a:r>
            <a:r>
              <a:rPr lang="en-US" altLang="zh-TW" dirty="0"/>
              <a:t>legal locations inside a placement </a:t>
            </a:r>
            <a:r>
              <a:rPr lang="en-US" altLang="zh-TW" dirty="0" smtClean="0"/>
              <a:t>region</a:t>
            </a:r>
          </a:p>
          <a:p>
            <a:pPr lvl="1"/>
            <a:r>
              <a:rPr lang="en-US" altLang="zh-TW" dirty="0"/>
              <a:t>Yong and </a:t>
            </a:r>
            <a:r>
              <a:rPr lang="en-US" altLang="zh-TW" dirty="0" err="1"/>
              <a:t>Ung's</a:t>
            </a:r>
            <a:r>
              <a:rPr lang="en-US" altLang="zh-TW" dirty="0"/>
              <a:t> </a:t>
            </a:r>
            <a:r>
              <a:rPr lang="en-US" altLang="zh-TW" dirty="0" smtClean="0"/>
              <a:t>algorithm</a:t>
            </a:r>
          </a:p>
          <a:p>
            <a:pPr lvl="2"/>
            <a:r>
              <a:rPr lang="en-US" altLang="zh-TW" dirty="0" smtClean="0"/>
              <a:t>Define the effect region of a power switch, and place power switches into all legal regions </a:t>
            </a:r>
          </a:p>
          <a:p>
            <a:pPr lvl="2"/>
            <a:r>
              <a:rPr lang="en-US" altLang="zh-TW" dirty="0" smtClean="0"/>
              <a:t>Then remove those power </a:t>
            </a:r>
            <a:r>
              <a:rPr lang="en-US" altLang="zh-TW" dirty="0"/>
              <a:t>switches </a:t>
            </a:r>
            <a:r>
              <a:rPr lang="en-US" altLang="zh-TW" dirty="0" smtClean="0"/>
              <a:t>if their effect </a:t>
            </a:r>
            <a:r>
              <a:rPr lang="en-US" altLang="zh-TW" dirty="0"/>
              <a:t>regions are overlapped </a:t>
            </a:r>
            <a:r>
              <a:rPr lang="en-US" altLang="zh-TW" dirty="0" smtClean="0"/>
              <a:t>with </a:t>
            </a:r>
            <a:r>
              <a:rPr lang="en-US" altLang="zh-TW" dirty="0"/>
              <a:t>others.</a:t>
            </a:r>
            <a:endParaRPr lang="zh-TW" altLang="en-US" dirty="0"/>
          </a:p>
        </p:txBody>
      </p:sp>
      <p:sp>
        <p:nvSpPr>
          <p:cNvPr id="3" name="標題 2"/>
          <p:cNvSpPr>
            <a:spLocks noGrp="1"/>
          </p:cNvSpPr>
          <p:nvPr>
            <p:ph type="title"/>
          </p:nvPr>
        </p:nvSpPr>
        <p:spPr/>
        <p:txBody>
          <a:bodyPr/>
          <a:lstStyle/>
          <a:p>
            <a:r>
              <a:rPr lang="en-US" altLang="zh-TW" dirty="0">
                <a:latin typeface="Lucida Calligraphy" panose="03010101010101010101" pitchFamily="66" charset="0"/>
              </a:rPr>
              <a:t>Experimental Results</a:t>
            </a:r>
            <a:endParaRPr lang="zh-TW" altLang="en-US" dirty="0">
              <a:latin typeface="Lucida Calligraphy" panose="03010101010101010101" pitchFamily="66"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55830"/>
            <a:ext cx="9181446" cy="132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187624" y="4925292"/>
            <a:ext cx="576064" cy="879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563888" y="4925292"/>
            <a:ext cx="576064" cy="879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6804248" y="4925292"/>
            <a:ext cx="576064" cy="8772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791544" y="4932659"/>
            <a:ext cx="1155509" cy="88279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167808" y="4932659"/>
            <a:ext cx="1155509" cy="88279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7409858" y="4925292"/>
            <a:ext cx="1155509" cy="88279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55908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sz="1900" dirty="0">
                <a:solidFill>
                  <a:srgbClr val="FF0000"/>
                </a:solidFill>
              </a:rPr>
              <a:t>Introduction</a:t>
            </a:r>
          </a:p>
          <a:p>
            <a:r>
              <a:rPr lang="en-US" altLang="zh-TW" sz="1900" dirty="0"/>
              <a:t>Preliminaries </a:t>
            </a:r>
            <a:endParaRPr lang="en-US" altLang="zh-TW" sz="1900" dirty="0" smtClean="0"/>
          </a:p>
          <a:p>
            <a:r>
              <a:rPr lang="en-US" altLang="zh-TW" sz="1900" dirty="0" smtClean="0"/>
              <a:t>Problem </a:t>
            </a:r>
            <a:r>
              <a:rPr lang="en-US" altLang="zh-TW" sz="1900" dirty="0"/>
              <a:t>Formulation</a:t>
            </a:r>
          </a:p>
          <a:p>
            <a:r>
              <a:rPr lang="en-US" altLang="zh-TW" sz="1900" dirty="0"/>
              <a:t>Partition Based Placement Algorithm</a:t>
            </a:r>
          </a:p>
          <a:p>
            <a:pPr lvl="1"/>
            <a:r>
              <a:rPr lang="en-US" altLang="zh-TW" sz="1900" dirty="0"/>
              <a:t>Simplify Model</a:t>
            </a:r>
          </a:p>
          <a:p>
            <a:pPr lvl="1"/>
            <a:r>
              <a:rPr lang="en-US" altLang="zh-TW" sz="1900" dirty="0"/>
              <a:t>Partition and </a:t>
            </a:r>
            <a:r>
              <a:rPr lang="en-US" altLang="zh-TW" sz="1800" dirty="0"/>
              <a:t>Select</a:t>
            </a:r>
            <a:r>
              <a:rPr lang="en-US" altLang="zh-TW" sz="1900" dirty="0"/>
              <a:t> Power </a:t>
            </a:r>
            <a:r>
              <a:rPr lang="en-US" altLang="zh-TW" sz="1900" dirty="0" smtClean="0"/>
              <a:t>Switches</a:t>
            </a:r>
          </a:p>
          <a:p>
            <a:pPr lvl="1"/>
            <a:r>
              <a:rPr lang="en-US" altLang="zh-TW" sz="1900" dirty="0"/>
              <a:t>Placement of Power </a:t>
            </a:r>
            <a:r>
              <a:rPr lang="en-US" altLang="zh-TW" sz="1900" dirty="0" smtClean="0"/>
              <a:t>Switches</a:t>
            </a:r>
            <a:endParaRPr lang="en-US" altLang="zh-TW" sz="1900" dirty="0"/>
          </a:p>
          <a:p>
            <a:r>
              <a:rPr lang="en-US" altLang="zh-TW" sz="1900" dirty="0"/>
              <a:t>Framework of Our Methodology </a:t>
            </a:r>
            <a:endParaRPr lang="en-US" altLang="zh-TW" sz="1900" dirty="0" smtClean="0"/>
          </a:p>
          <a:p>
            <a:r>
              <a:rPr lang="en-US" altLang="zh-TW" sz="1900" dirty="0" smtClean="0"/>
              <a:t>Experimental </a:t>
            </a:r>
            <a:r>
              <a:rPr lang="en-US" altLang="zh-TW" sz="1900" dirty="0"/>
              <a:t>Results</a:t>
            </a:r>
          </a:p>
          <a:p>
            <a:r>
              <a:rPr lang="en-US" altLang="zh-TW" sz="1900" dirty="0" smtClean="0"/>
              <a:t>Conclusion</a:t>
            </a:r>
            <a:endParaRPr lang="en-US" altLang="zh-TW" sz="1900" dirty="0"/>
          </a:p>
        </p:txBody>
      </p:sp>
      <p:sp>
        <p:nvSpPr>
          <p:cNvPr id="3" name="標題 2"/>
          <p:cNvSpPr>
            <a:spLocks noGrp="1"/>
          </p:cNvSpPr>
          <p:nvPr>
            <p:ph type="title"/>
          </p:nvPr>
        </p:nvSpPr>
        <p:spPr/>
        <p:txBody>
          <a:bodyPr>
            <a:normAutofit/>
          </a:bodyPr>
          <a:lstStyle/>
          <a:p>
            <a:r>
              <a:rPr lang="en-US" altLang="zh-TW" sz="2900" dirty="0">
                <a:latin typeface="Lucida Calligraphy" panose="03010101010101010101" pitchFamily="66" charset="0"/>
              </a:rPr>
              <a:t>Outline</a:t>
            </a:r>
            <a:endParaRPr lang="zh-TW" altLang="en-US" sz="2900" dirty="0"/>
          </a:p>
        </p:txBody>
      </p:sp>
    </p:spTree>
    <p:extLst>
      <p:ext uri="{BB962C8B-B14F-4D97-AF65-F5344CB8AC3E}">
        <p14:creationId xmlns:p14="http://schemas.microsoft.com/office/powerpoint/2010/main" val="2839418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latin typeface="Lucida Calligraphy" panose="03010101010101010101" pitchFamily="66" charset="0"/>
              </a:rPr>
              <a:t>Experimental Results</a:t>
            </a:r>
            <a:endParaRPr lang="zh-TW" altLang="en-US" dirty="0">
              <a:latin typeface="Lucida Calligraphy" panose="03010101010101010101"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66" y="3866795"/>
            <a:ext cx="8351538" cy="178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799200" y="6134400"/>
            <a:ext cx="7938000" cy="369332"/>
          </a:xfrm>
          <a:prstGeom prst="rect">
            <a:avLst/>
          </a:prstGeom>
        </p:spPr>
        <p:txBody>
          <a:bodyPr wrap="square">
            <a:spAutoFit/>
          </a:bodyPr>
          <a:lstStyle/>
          <a:p>
            <a:pPr algn="ctr"/>
            <a:r>
              <a:rPr lang="en-US" altLang="zh-TW" b="1" dirty="0"/>
              <a:t>Placements of power switches and the associated IR-drop maps on </a:t>
            </a:r>
            <a:r>
              <a:rPr lang="en-US" altLang="zh-TW" b="1" dirty="0" smtClean="0"/>
              <a:t>Cir.2</a:t>
            </a:r>
            <a:endParaRPr lang="zh-TW" altLang="en-US" b="1"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142" y="1592893"/>
            <a:ext cx="2357143" cy="193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852" y="1592893"/>
            <a:ext cx="2369709" cy="195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0555" y="1612251"/>
            <a:ext cx="2340178" cy="193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字方塊 9"/>
          <p:cNvSpPr txBox="1"/>
          <p:nvPr/>
        </p:nvSpPr>
        <p:spPr>
          <a:xfrm>
            <a:off x="478080" y="5647729"/>
            <a:ext cx="2105265" cy="276999"/>
          </a:xfrm>
          <a:prstGeom prst="rect">
            <a:avLst/>
          </a:prstGeom>
          <a:noFill/>
        </p:spPr>
        <p:txBody>
          <a:bodyPr wrap="square" rtlCol="0">
            <a:spAutoFit/>
          </a:bodyPr>
          <a:lstStyle/>
          <a:p>
            <a:r>
              <a:rPr lang="en-US" altLang="zh-TW" sz="1200" dirty="0"/>
              <a:t>Uniform placement approach</a:t>
            </a:r>
            <a:endParaRPr lang="zh-TW" altLang="en-US" sz="1200" dirty="0"/>
          </a:p>
        </p:txBody>
      </p:sp>
      <p:sp>
        <p:nvSpPr>
          <p:cNvPr id="11" name="文字方塊 10"/>
          <p:cNvSpPr txBox="1"/>
          <p:nvPr/>
        </p:nvSpPr>
        <p:spPr>
          <a:xfrm>
            <a:off x="3363696" y="5647729"/>
            <a:ext cx="2105265" cy="276999"/>
          </a:xfrm>
          <a:prstGeom prst="rect">
            <a:avLst/>
          </a:prstGeom>
          <a:noFill/>
        </p:spPr>
        <p:txBody>
          <a:bodyPr wrap="square" rtlCol="0">
            <a:spAutoFit/>
          </a:bodyPr>
          <a:lstStyle/>
          <a:p>
            <a:r>
              <a:rPr lang="en-US" altLang="zh-TW" sz="1200" dirty="0"/>
              <a:t>Yong and </a:t>
            </a:r>
            <a:r>
              <a:rPr lang="en-US" altLang="zh-TW" sz="1200" dirty="0" err="1"/>
              <a:t>Ung's</a:t>
            </a:r>
            <a:r>
              <a:rPr lang="en-US" altLang="zh-TW" sz="1200" dirty="0"/>
              <a:t> algorithm</a:t>
            </a:r>
            <a:endParaRPr lang="zh-TW" altLang="en-US" sz="1200" dirty="0"/>
          </a:p>
        </p:txBody>
      </p:sp>
      <p:sp>
        <p:nvSpPr>
          <p:cNvPr id="12" name="文字方塊 11"/>
          <p:cNvSpPr txBox="1"/>
          <p:nvPr/>
        </p:nvSpPr>
        <p:spPr>
          <a:xfrm>
            <a:off x="6585729" y="5647728"/>
            <a:ext cx="1209830" cy="276999"/>
          </a:xfrm>
          <a:prstGeom prst="rect">
            <a:avLst/>
          </a:prstGeom>
          <a:noFill/>
        </p:spPr>
        <p:txBody>
          <a:bodyPr wrap="square" rtlCol="0">
            <a:spAutoFit/>
          </a:bodyPr>
          <a:lstStyle/>
          <a:p>
            <a:r>
              <a:rPr lang="en-US" altLang="zh-TW" sz="1200" dirty="0"/>
              <a:t>Our algorithm</a:t>
            </a:r>
            <a:endParaRPr lang="zh-TW" altLang="en-US" sz="1200" dirty="0"/>
          </a:p>
        </p:txBody>
      </p:sp>
    </p:spTree>
    <p:extLst>
      <p:ext uri="{BB962C8B-B14F-4D97-AF65-F5344CB8AC3E}">
        <p14:creationId xmlns:p14="http://schemas.microsoft.com/office/powerpoint/2010/main" val="2799155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sz="1900" dirty="0"/>
              <a:t>Introduction</a:t>
            </a:r>
          </a:p>
          <a:p>
            <a:r>
              <a:rPr lang="en-US" altLang="zh-TW" sz="1900" dirty="0"/>
              <a:t>Preliminaries </a:t>
            </a:r>
            <a:endParaRPr lang="en-US" altLang="zh-TW" sz="1900" dirty="0" smtClean="0"/>
          </a:p>
          <a:p>
            <a:r>
              <a:rPr lang="en-US" altLang="zh-TW" sz="1900" dirty="0" smtClean="0"/>
              <a:t>Problem </a:t>
            </a:r>
            <a:r>
              <a:rPr lang="en-US" altLang="zh-TW" sz="1900" dirty="0"/>
              <a:t>Formulation</a:t>
            </a:r>
          </a:p>
          <a:p>
            <a:r>
              <a:rPr lang="en-US" altLang="zh-TW" sz="1900" dirty="0"/>
              <a:t>Partition Based Placement Algorithm</a:t>
            </a:r>
          </a:p>
          <a:p>
            <a:pPr lvl="1"/>
            <a:r>
              <a:rPr lang="en-US" altLang="zh-TW" sz="1900" dirty="0"/>
              <a:t>Simplify Model</a:t>
            </a:r>
          </a:p>
          <a:p>
            <a:pPr lvl="1"/>
            <a:r>
              <a:rPr lang="en-US" altLang="zh-TW" sz="1900" dirty="0"/>
              <a:t>Partition and </a:t>
            </a:r>
            <a:r>
              <a:rPr lang="en-US" altLang="zh-TW" sz="1800" dirty="0"/>
              <a:t>Select</a:t>
            </a:r>
            <a:r>
              <a:rPr lang="en-US" altLang="zh-TW" sz="1900" dirty="0"/>
              <a:t> Power </a:t>
            </a:r>
            <a:r>
              <a:rPr lang="en-US" altLang="zh-TW" sz="1900" dirty="0" smtClean="0"/>
              <a:t>Switches</a:t>
            </a:r>
          </a:p>
          <a:p>
            <a:pPr lvl="1"/>
            <a:r>
              <a:rPr lang="en-US" altLang="zh-TW" sz="1900" dirty="0"/>
              <a:t>Placement of Power </a:t>
            </a:r>
            <a:r>
              <a:rPr lang="en-US" altLang="zh-TW" sz="1900" dirty="0" smtClean="0"/>
              <a:t>Switches</a:t>
            </a:r>
            <a:endParaRPr lang="en-US" altLang="zh-TW" sz="1900" dirty="0"/>
          </a:p>
          <a:p>
            <a:r>
              <a:rPr lang="en-US" altLang="zh-TW" sz="1900" dirty="0"/>
              <a:t>Framework of Our Methodology </a:t>
            </a:r>
            <a:endParaRPr lang="en-US" altLang="zh-TW" sz="1900" dirty="0" smtClean="0"/>
          </a:p>
          <a:p>
            <a:r>
              <a:rPr lang="en-US" altLang="zh-TW" sz="1900" dirty="0" smtClean="0"/>
              <a:t>Experimental </a:t>
            </a:r>
            <a:r>
              <a:rPr lang="en-US" altLang="zh-TW" sz="1900" dirty="0"/>
              <a:t>Results</a:t>
            </a:r>
          </a:p>
          <a:p>
            <a:r>
              <a:rPr lang="en-US" altLang="zh-TW" sz="1900" dirty="0">
                <a:solidFill>
                  <a:srgbClr val="FF0000"/>
                </a:solidFill>
              </a:rPr>
              <a:t>Conclusion</a:t>
            </a:r>
          </a:p>
          <a:p>
            <a:pPr marL="0" indent="0">
              <a:buNone/>
            </a:pPr>
            <a:endParaRPr lang="zh-TW" altLang="en-US" dirty="0"/>
          </a:p>
        </p:txBody>
      </p:sp>
      <p:sp>
        <p:nvSpPr>
          <p:cNvPr id="3" name="標題 2"/>
          <p:cNvSpPr>
            <a:spLocks noGrp="1"/>
          </p:cNvSpPr>
          <p:nvPr>
            <p:ph type="title"/>
          </p:nvPr>
        </p:nvSpPr>
        <p:spPr/>
        <p:txBody>
          <a:bodyPr>
            <a:normAutofit/>
          </a:bodyPr>
          <a:lstStyle/>
          <a:p>
            <a:r>
              <a:rPr lang="en-US" altLang="zh-TW" sz="2900" dirty="0">
                <a:latin typeface="Lucida Calligraphy" panose="03010101010101010101" pitchFamily="66" charset="0"/>
              </a:rPr>
              <a:t>Outline</a:t>
            </a:r>
            <a:endParaRPr lang="zh-TW" altLang="en-US" sz="2900" dirty="0"/>
          </a:p>
        </p:txBody>
      </p:sp>
    </p:spTree>
    <p:extLst>
      <p:ext uri="{BB962C8B-B14F-4D97-AF65-F5344CB8AC3E}">
        <p14:creationId xmlns:p14="http://schemas.microsoft.com/office/powerpoint/2010/main" val="18723840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2000" y="1124744"/>
            <a:ext cx="8892488" cy="5220000"/>
          </a:xfrm>
        </p:spPr>
        <p:txBody>
          <a:bodyPr/>
          <a:lstStyle/>
          <a:p>
            <a:r>
              <a:rPr lang="en-US" altLang="zh-TW" dirty="0" smtClean="0"/>
              <a:t>Propose an efficient and effective methodology to allocate power switches in power gating designs</a:t>
            </a:r>
          </a:p>
          <a:p>
            <a:pPr lvl="1"/>
            <a:r>
              <a:rPr lang="en-US" altLang="zh-TW" dirty="0" smtClean="0"/>
              <a:t>Propose a simple mode to approximate the equivalent resistance of power switches in a region</a:t>
            </a:r>
          </a:p>
          <a:p>
            <a:pPr lvl="1"/>
            <a:r>
              <a:rPr lang="en-US" altLang="zh-TW" dirty="0" smtClean="0"/>
              <a:t>Use the binary search method to find proper equivalent resistance in a  low power domain</a:t>
            </a:r>
          </a:p>
          <a:p>
            <a:pPr lvl="1"/>
            <a:r>
              <a:rPr lang="en-US" altLang="zh-TW" dirty="0" smtClean="0"/>
              <a:t>Use recursively partition based method to allocate power switches </a:t>
            </a:r>
            <a:endParaRPr lang="en-US" altLang="zh-TW" dirty="0"/>
          </a:p>
          <a:p>
            <a:pPr marL="457200" lvl="1" indent="0">
              <a:buNone/>
            </a:pPr>
            <a:endParaRPr lang="en-US" altLang="zh-TW" dirty="0" smtClean="0"/>
          </a:p>
          <a:p>
            <a:r>
              <a:rPr lang="en-US" altLang="zh-TW" dirty="0" smtClean="0"/>
              <a:t>Demonstrate our method can insert less number of </a:t>
            </a:r>
            <a:r>
              <a:rPr lang="en-US" altLang="zh-TW" dirty="0"/>
              <a:t>power </a:t>
            </a:r>
            <a:r>
              <a:rPr lang="en-US" altLang="zh-TW" dirty="0" smtClean="0"/>
              <a:t>switches and satisfy IR drop constraint comparing to other </a:t>
            </a:r>
            <a:r>
              <a:rPr lang="en-US" altLang="zh-TW" dirty="0"/>
              <a:t>approaches in </a:t>
            </a:r>
            <a:r>
              <a:rPr lang="en-US" altLang="zh-TW" dirty="0" smtClean="0"/>
              <a:t>experimental </a:t>
            </a:r>
            <a:r>
              <a:rPr lang="en-US" altLang="zh-TW" dirty="0"/>
              <a:t>results </a:t>
            </a:r>
          </a:p>
          <a:p>
            <a:endParaRPr lang="zh-TW" altLang="en-US" dirty="0"/>
          </a:p>
        </p:txBody>
      </p:sp>
      <p:sp>
        <p:nvSpPr>
          <p:cNvPr id="3" name="標題 2"/>
          <p:cNvSpPr>
            <a:spLocks noGrp="1"/>
          </p:cNvSpPr>
          <p:nvPr>
            <p:ph type="title"/>
          </p:nvPr>
        </p:nvSpPr>
        <p:spPr/>
        <p:txBody>
          <a:bodyPr>
            <a:normAutofit/>
          </a:bodyPr>
          <a:lstStyle/>
          <a:p>
            <a:r>
              <a:rPr lang="en-US" altLang="zh-TW" dirty="0" smtClean="0">
                <a:latin typeface="Lucida Calligraphy" panose="03010101010101010101" pitchFamily="66" charset="0"/>
              </a:rPr>
              <a:t>Conclusion</a:t>
            </a:r>
            <a:endParaRPr lang="zh-TW" altLang="en-US" dirty="0">
              <a:latin typeface="Lucida Calligraphy" panose="03010101010101010101" pitchFamily="66" charset="0"/>
            </a:endParaRPr>
          </a:p>
        </p:txBody>
      </p:sp>
    </p:spTree>
    <p:extLst>
      <p:ext uri="{BB962C8B-B14F-4D97-AF65-F5344CB8AC3E}">
        <p14:creationId xmlns:p14="http://schemas.microsoft.com/office/powerpoint/2010/main" val="2276362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latin typeface="Lucida Calligraphy" panose="03010101010101010101" pitchFamily="66" charset="0"/>
              </a:rPr>
              <a:t>E</a:t>
            </a:r>
            <a:r>
              <a:rPr lang="en-US" altLang="zh-TW" dirty="0" smtClean="0">
                <a:latin typeface="Lucida Calligraphy" panose="03010101010101010101" pitchFamily="66" charset="0"/>
              </a:rPr>
              <a:t>nd</a:t>
            </a:r>
            <a:endParaRPr lang="zh-TW" altLang="en-US" dirty="0"/>
          </a:p>
        </p:txBody>
      </p:sp>
      <p:pic>
        <p:nvPicPr>
          <p:cNvPr id="4" name="圖片 3"/>
          <p:cNvPicPr>
            <a:picLocks noChangeAspect="1"/>
          </p:cNvPicPr>
          <p:nvPr/>
        </p:nvPicPr>
        <p:blipFill>
          <a:blip r:embed="rId2">
            <a:extLst>
              <a:ext uri="{BEBA8EAE-BF5A-486C-A8C5-ECC9F3942E4B}">
                <a14:imgProps xmlns:a14="http://schemas.microsoft.com/office/drawing/2010/main">
                  <a14:imgLayer r:embed="rId3">
                    <a14:imgEffect>
                      <a14:artisticCrisscrossEtching trans="60000"/>
                    </a14:imgEffect>
                  </a14:imgLayer>
                </a14:imgProps>
              </a:ext>
              <a:ext uri="{28A0092B-C50C-407E-A947-70E740481C1C}">
                <a14:useLocalDpi xmlns:a14="http://schemas.microsoft.com/office/drawing/2010/main" val="0"/>
              </a:ext>
            </a:extLst>
          </a:blip>
          <a:stretch>
            <a:fillRect/>
          </a:stretch>
        </p:blipFill>
        <p:spPr>
          <a:xfrm>
            <a:off x="0" y="1025066"/>
            <a:ext cx="9132455" cy="5588256"/>
          </a:xfrm>
          <a:prstGeom prst="rect">
            <a:avLst/>
          </a:prstGeom>
        </p:spPr>
      </p:pic>
      <p:sp>
        <p:nvSpPr>
          <p:cNvPr id="5" name="標題 1"/>
          <p:cNvSpPr txBox="1">
            <a:spLocks/>
          </p:cNvSpPr>
          <p:nvPr/>
        </p:nvSpPr>
        <p:spPr bwMode="auto">
          <a:xfrm>
            <a:off x="-726792" y="1519390"/>
            <a:ext cx="10609127"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200" kern="1200">
                <a:solidFill>
                  <a:srgbClr val="800000"/>
                </a:solidFill>
                <a:latin typeface="Lucida Calligraphy" pitchFamily="66" charset="0"/>
                <a:ea typeface="+mj-ea"/>
                <a:cs typeface="Lucida Sans Unicode" pitchFamily="34" charset="0"/>
              </a:defRPr>
            </a:lvl1pPr>
            <a:lvl2pPr algn="ctr" rtl="0" eaLnBrk="1" fontAlgn="base" hangingPunct="1">
              <a:spcBef>
                <a:spcPct val="0"/>
              </a:spcBef>
              <a:spcAft>
                <a:spcPct val="0"/>
              </a:spcAft>
              <a:defRPr sz="4400">
                <a:solidFill>
                  <a:schemeClr val="tx1"/>
                </a:solidFill>
                <a:latin typeface="Calibri" pitchFamily="34" charset="0"/>
                <a:ea typeface="新細明體" pitchFamily="18" charset="-120"/>
              </a:defRPr>
            </a:lvl2pPr>
            <a:lvl3pPr algn="ctr" rtl="0" eaLnBrk="1" fontAlgn="base" hangingPunct="1">
              <a:spcBef>
                <a:spcPct val="0"/>
              </a:spcBef>
              <a:spcAft>
                <a:spcPct val="0"/>
              </a:spcAft>
              <a:defRPr sz="4400">
                <a:solidFill>
                  <a:schemeClr val="tx1"/>
                </a:solidFill>
                <a:latin typeface="Calibri" pitchFamily="34" charset="0"/>
                <a:ea typeface="新細明體" pitchFamily="18" charset="-120"/>
              </a:defRPr>
            </a:lvl3pPr>
            <a:lvl4pPr algn="ctr" rtl="0" eaLnBrk="1" fontAlgn="base" hangingPunct="1">
              <a:spcBef>
                <a:spcPct val="0"/>
              </a:spcBef>
              <a:spcAft>
                <a:spcPct val="0"/>
              </a:spcAft>
              <a:defRPr sz="4400">
                <a:solidFill>
                  <a:schemeClr val="tx1"/>
                </a:solidFill>
                <a:latin typeface="Calibri" pitchFamily="34" charset="0"/>
                <a:ea typeface="新細明體" pitchFamily="18" charset="-120"/>
              </a:defRPr>
            </a:lvl4pPr>
            <a:lvl5pPr algn="ctr" rtl="0" eaLnBrk="1" fontAlgn="base" hangingPunct="1">
              <a:spcBef>
                <a:spcPct val="0"/>
              </a:spcBef>
              <a:spcAft>
                <a:spcPct val="0"/>
              </a:spcAft>
              <a:defRPr sz="4400">
                <a:solidFill>
                  <a:schemeClr val="tx1"/>
                </a:solidFill>
                <a:latin typeface="Calibri" pitchFamily="34" charset="0"/>
                <a:ea typeface="新細明體" pitchFamily="18"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pitchFamily="18"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pitchFamily="18"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pitchFamily="18"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pitchFamily="18" charset="-120"/>
              </a:defRPr>
            </a:lvl9pPr>
          </a:lstStyle>
          <a:p>
            <a:r>
              <a:rPr lang="en-US" altLang="zh-TW" sz="3600" dirty="0" smtClean="0">
                <a:solidFill>
                  <a:schemeClr val="tx1">
                    <a:lumMod val="95000"/>
                    <a:lumOff val="5000"/>
                  </a:schemeClr>
                </a:solidFill>
              </a:rPr>
              <a:t>Thank You For Your Attention</a:t>
            </a:r>
            <a:endParaRPr lang="zh-TW" altLang="zh-TW" sz="3600" dirty="0">
              <a:solidFill>
                <a:schemeClr val="tx1">
                  <a:lumMod val="95000"/>
                  <a:lumOff val="5000"/>
                </a:schemeClr>
              </a:solidFill>
            </a:endParaRPr>
          </a:p>
        </p:txBody>
      </p:sp>
    </p:spTree>
    <p:extLst>
      <p:ext uri="{BB962C8B-B14F-4D97-AF65-F5344CB8AC3E}">
        <p14:creationId xmlns:p14="http://schemas.microsoft.com/office/powerpoint/2010/main" val="151607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251512" y="1124744"/>
                <a:ext cx="8712976" cy="5220000"/>
              </a:xfrm>
            </p:spPr>
            <p:txBody>
              <a:bodyPr/>
              <a:lstStyle/>
              <a:p>
                <a:r>
                  <a:rPr lang="en-US" altLang="zh-TW" dirty="0"/>
                  <a:t>Power-saving becomes a hot issue in VLSI designs because mobile devices are more and more popular.</a:t>
                </a:r>
              </a:p>
              <a:p>
                <a:pPr marL="0" indent="0">
                  <a:buNone/>
                </a:pPr>
                <a:endParaRPr lang="en-US" altLang="zh-TW" dirty="0"/>
              </a:p>
              <a:p>
                <a:r>
                  <a:rPr lang="en-US" altLang="zh-TW" dirty="0"/>
                  <a:t>The power gating technique is widely applied in real designs to resolve the problem. </a:t>
                </a:r>
              </a:p>
              <a:p>
                <a:pPr lvl="1"/>
                <a:r>
                  <a:rPr lang="en-US" altLang="zh-TW" dirty="0"/>
                  <a:t>It divides circuit into low-power domains and always-on domain.</a:t>
                </a:r>
              </a:p>
              <a:p>
                <a:endParaRPr lang="en-US" altLang="zh-TW" dirty="0"/>
              </a:p>
              <a:p>
                <a:r>
                  <a:rPr lang="en-US" altLang="zh-TW" dirty="0"/>
                  <a:t>It is  based on the concept of MTCOMS</a:t>
                </a:r>
              </a:p>
              <a:p>
                <a:pPr lvl="1"/>
                <a:r>
                  <a:rPr lang="en-US" altLang="zh-TW" dirty="0"/>
                  <a:t>Chip performance and power consumption are improved if low </a:t>
                </a:r>
                <a14:m>
                  <m:oMath xmlns:m="http://schemas.openxmlformats.org/officeDocument/2006/math">
                    <m:r>
                      <a:rPr lang="en-US" altLang="zh-TW" i="1" dirty="0">
                        <a:latin typeface="Cambria Math" panose="02040503050406030204" pitchFamily="18" charset="0"/>
                      </a:rPr>
                      <m:t>𝑉</m:t>
                    </m:r>
                    <m:r>
                      <a:rPr lang="en-US" altLang="zh-TW" i="1" baseline="-25000" dirty="0">
                        <a:latin typeface="Cambria Math" panose="02040503050406030204" pitchFamily="18" charset="0"/>
                      </a:rPr>
                      <m:t>𝑇</m:t>
                    </m:r>
                  </m:oMath>
                </a14:m>
                <a:r>
                  <a:rPr lang="en-US" altLang="zh-TW" dirty="0"/>
                  <a:t> cells are used in the low power domain. </a:t>
                </a:r>
              </a:p>
              <a:p>
                <a:pPr lvl="1"/>
                <a:r>
                  <a:rPr lang="en-US" altLang="zh-TW" dirty="0"/>
                  <a:t>Leakage power problem can be resolved if high </a:t>
                </a:r>
                <a14:m>
                  <m:oMath xmlns:m="http://schemas.openxmlformats.org/officeDocument/2006/math">
                    <m:r>
                      <a:rPr lang="en-US" altLang="zh-TW" i="1" dirty="0">
                        <a:latin typeface="Cambria Math" panose="02040503050406030204" pitchFamily="18" charset="0"/>
                      </a:rPr>
                      <m:t>𝑉</m:t>
                    </m:r>
                    <m:r>
                      <a:rPr lang="en-US" altLang="zh-TW" i="1" baseline="-25000" dirty="0">
                        <a:latin typeface="Cambria Math" panose="02040503050406030204" pitchFamily="18" charset="0"/>
                      </a:rPr>
                      <m:t>𝑇</m:t>
                    </m:r>
                  </m:oMath>
                </a14:m>
                <a:r>
                  <a:rPr lang="en-US" altLang="zh-TW" dirty="0"/>
                  <a:t> power switches are used to turn off the power supply in the low power domain. </a:t>
                </a:r>
                <a:endParaRPr lang="zh-TW" altLang="en-US" dirty="0"/>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251512" y="1124744"/>
                <a:ext cx="8712976" cy="5220000"/>
              </a:xfrm>
              <a:blipFill rotWithShape="0">
                <a:blip r:embed="rId3"/>
                <a:stretch>
                  <a:fillRect t="-818" r="-1818"/>
                </a:stretch>
              </a:blipFill>
            </p:spPr>
            <p:txBody>
              <a:bodyPr/>
              <a:lstStyle/>
              <a:p>
                <a:r>
                  <a:rPr lang="zh-TW" altLang="en-US">
                    <a:noFill/>
                  </a:rPr>
                  <a:t> </a:t>
                </a:r>
              </a:p>
            </p:txBody>
          </p:sp>
        </mc:Fallback>
      </mc:AlternateContent>
      <p:sp>
        <p:nvSpPr>
          <p:cNvPr id="3" name="標題 2"/>
          <p:cNvSpPr>
            <a:spLocks noGrp="1"/>
          </p:cNvSpPr>
          <p:nvPr>
            <p:ph type="title"/>
          </p:nvPr>
        </p:nvSpPr>
        <p:spPr/>
        <p:txBody>
          <a:bodyPr>
            <a:normAutofit/>
          </a:bodyPr>
          <a:lstStyle/>
          <a:p>
            <a:r>
              <a:rPr lang="en-US" altLang="zh-TW" sz="2900" dirty="0">
                <a:latin typeface="Lucida Calligraphy" panose="03010101010101010101" pitchFamily="66" charset="0"/>
              </a:rPr>
              <a:t>Introduction</a:t>
            </a:r>
            <a:endParaRPr lang="zh-TW" altLang="en-US" sz="2900" dirty="0">
              <a:latin typeface="Lucida Calligraphy" panose="03010101010101010101" pitchFamily="66" charset="0"/>
            </a:endParaRPr>
          </a:p>
        </p:txBody>
      </p:sp>
    </p:spTree>
    <p:extLst>
      <p:ext uri="{BB962C8B-B14F-4D97-AF65-F5344CB8AC3E}">
        <p14:creationId xmlns:p14="http://schemas.microsoft.com/office/powerpoint/2010/main" val="747528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sz="1900" dirty="0"/>
              <a:t>Introduction</a:t>
            </a:r>
          </a:p>
          <a:p>
            <a:r>
              <a:rPr lang="en-US" altLang="zh-TW" sz="1900" dirty="0" smtClean="0">
                <a:solidFill>
                  <a:srgbClr val="FF0000"/>
                </a:solidFill>
              </a:rPr>
              <a:t>Preliminaries</a:t>
            </a:r>
            <a:endParaRPr lang="en-US" altLang="zh-TW" sz="1900" dirty="0">
              <a:solidFill>
                <a:srgbClr val="FF0000"/>
              </a:solidFill>
            </a:endParaRPr>
          </a:p>
          <a:p>
            <a:r>
              <a:rPr lang="en-US" altLang="zh-TW" sz="1900" dirty="0"/>
              <a:t>Problem Formulation</a:t>
            </a:r>
          </a:p>
          <a:p>
            <a:r>
              <a:rPr lang="en-US" altLang="zh-TW" sz="1900" dirty="0"/>
              <a:t>Partition Based Placement Algorithm</a:t>
            </a:r>
          </a:p>
          <a:p>
            <a:pPr lvl="1"/>
            <a:r>
              <a:rPr lang="en-US" altLang="zh-TW" sz="1900" dirty="0"/>
              <a:t>Simplify Model</a:t>
            </a:r>
          </a:p>
          <a:p>
            <a:pPr lvl="1"/>
            <a:r>
              <a:rPr lang="en-US" altLang="zh-TW" sz="1900" dirty="0"/>
              <a:t>Partition and </a:t>
            </a:r>
            <a:r>
              <a:rPr lang="en-US" altLang="zh-TW" sz="1800" dirty="0"/>
              <a:t>Select</a:t>
            </a:r>
            <a:r>
              <a:rPr lang="en-US" altLang="zh-TW" sz="1900" dirty="0"/>
              <a:t> Power </a:t>
            </a:r>
            <a:r>
              <a:rPr lang="en-US" altLang="zh-TW" sz="1900" dirty="0" smtClean="0"/>
              <a:t>Switches</a:t>
            </a:r>
          </a:p>
          <a:p>
            <a:pPr lvl="1"/>
            <a:r>
              <a:rPr lang="en-US" altLang="zh-TW" sz="1900" dirty="0"/>
              <a:t>Placement of Power </a:t>
            </a:r>
            <a:r>
              <a:rPr lang="en-US" altLang="zh-TW" sz="1900" dirty="0" smtClean="0"/>
              <a:t>Switches</a:t>
            </a:r>
            <a:endParaRPr lang="en-US" altLang="zh-TW" sz="1900" dirty="0"/>
          </a:p>
          <a:p>
            <a:r>
              <a:rPr lang="en-US" altLang="zh-TW" sz="1900" dirty="0"/>
              <a:t>Framework of Our Methodology </a:t>
            </a:r>
            <a:endParaRPr lang="en-US" altLang="zh-TW" sz="1900" dirty="0" smtClean="0"/>
          </a:p>
          <a:p>
            <a:r>
              <a:rPr lang="en-US" altLang="zh-TW" sz="1900" dirty="0" smtClean="0"/>
              <a:t>Experimental </a:t>
            </a:r>
            <a:r>
              <a:rPr lang="en-US" altLang="zh-TW" sz="1900" dirty="0"/>
              <a:t>Results</a:t>
            </a:r>
          </a:p>
          <a:p>
            <a:r>
              <a:rPr lang="en-US" altLang="zh-TW" sz="1900" dirty="0" smtClean="0"/>
              <a:t>Conclusion</a:t>
            </a:r>
            <a:endParaRPr lang="en-US" altLang="zh-TW" sz="1900" dirty="0"/>
          </a:p>
        </p:txBody>
      </p:sp>
      <p:sp>
        <p:nvSpPr>
          <p:cNvPr id="3" name="標題 2"/>
          <p:cNvSpPr>
            <a:spLocks noGrp="1"/>
          </p:cNvSpPr>
          <p:nvPr>
            <p:ph type="title"/>
          </p:nvPr>
        </p:nvSpPr>
        <p:spPr/>
        <p:txBody>
          <a:bodyPr/>
          <a:lstStyle/>
          <a:p>
            <a:r>
              <a:rPr lang="en-US" altLang="zh-TW" dirty="0">
                <a:latin typeface="Lucida Calligraphy" panose="03010101010101010101" pitchFamily="66" charset="0"/>
              </a:rPr>
              <a:t>Outline</a:t>
            </a:r>
            <a:endParaRPr lang="zh-TW" altLang="en-US" dirty="0"/>
          </a:p>
        </p:txBody>
      </p:sp>
    </p:spTree>
    <p:extLst>
      <p:ext uri="{BB962C8B-B14F-4D97-AF65-F5344CB8AC3E}">
        <p14:creationId xmlns:p14="http://schemas.microsoft.com/office/powerpoint/2010/main" val="2468138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2000" y="1124744"/>
            <a:ext cx="9000000" cy="2016224"/>
          </a:xfrm>
        </p:spPr>
        <p:txBody>
          <a:bodyPr/>
          <a:lstStyle/>
          <a:p>
            <a:r>
              <a:rPr lang="en-US" altLang="zh-TW" dirty="0"/>
              <a:t>Two kinds of architectures are proposed to implement power gating designs, which include “</a:t>
            </a:r>
            <a:r>
              <a:rPr lang="en-US" altLang="zh-TW" dirty="0">
                <a:solidFill>
                  <a:srgbClr val="FF0000"/>
                </a:solidFill>
              </a:rPr>
              <a:t>fine-grain</a:t>
            </a:r>
            <a:r>
              <a:rPr lang="en-US" altLang="zh-TW" dirty="0"/>
              <a:t>” and “</a:t>
            </a:r>
            <a:r>
              <a:rPr lang="en-US" altLang="zh-TW" dirty="0">
                <a:solidFill>
                  <a:srgbClr val="FF0000"/>
                </a:solidFill>
              </a:rPr>
              <a:t>coarse-grain</a:t>
            </a:r>
            <a:r>
              <a:rPr lang="en-US" altLang="zh-TW" dirty="0" smtClean="0"/>
              <a:t>”.</a:t>
            </a:r>
          </a:p>
          <a:p>
            <a:endParaRPr lang="en-US" altLang="zh-TW" dirty="0" smtClean="0"/>
          </a:p>
          <a:p>
            <a:r>
              <a:rPr lang="en-US" altLang="zh-TW" dirty="0" smtClean="0"/>
              <a:t>Fine-grain structure</a:t>
            </a:r>
          </a:p>
          <a:p>
            <a:pPr lvl="1"/>
            <a:r>
              <a:rPr lang="en-US" altLang="zh-TW" dirty="0" smtClean="0"/>
              <a:t>Circuits </a:t>
            </a:r>
            <a:r>
              <a:rPr lang="en-US" altLang="zh-TW" dirty="0"/>
              <a:t>in a low-power domain are divided into several </a:t>
            </a:r>
            <a:r>
              <a:rPr lang="en-US" altLang="zh-TW" dirty="0" smtClean="0"/>
              <a:t>clusters. </a:t>
            </a:r>
          </a:p>
          <a:p>
            <a:pPr lvl="1"/>
            <a:r>
              <a:rPr lang="en-US" altLang="zh-TW" dirty="0" smtClean="0"/>
              <a:t>One </a:t>
            </a:r>
            <a:r>
              <a:rPr lang="en-US" altLang="zh-TW" dirty="0"/>
              <a:t>power switch is inserted </a:t>
            </a:r>
            <a:r>
              <a:rPr lang="en-US" altLang="zh-TW" dirty="0" smtClean="0"/>
              <a:t>into each cluster </a:t>
            </a:r>
            <a:r>
              <a:rPr lang="en-US" altLang="zh-TW" dirty="0"/>
              <a:t>to control </a:t>
            </a:r>
            <a:r>
              <a:rPr lang="en-US" altLang="zh-TW" dirty="0" smtClean="0"/>
              <a:t>the power-on or </a:t>
            </a:r>
            <a:r>
              <a:rPr lang="en-US" altLang="zh-TW" dirty="0"/>
              <a:t>power-off </a:t>
            </a:r>
            <a:r>
              <a:rPr lang="en-US" altLang="zh-TW" dirty="0" smtClean="0"/>
              <a:t>for the logic cells in the cluster.</a:t>
            </a:r>
          </a:p>
          <a:p>
            <a:pPr lvl="1"/>
            <a:r>
              <a:rPr lang="en-US" altLang="zh-TW" dirty="0"/>
              <a:t>Design complexity </a:t>
            </a:r>
            <a:r>
              <a:rPr lang="en-US" altLang="zh-TW" dirty="0" smtClean="0"/>
              <a:t>increases.</a:t>
            </a:r>
            <a:endParaRPr lang="en-US" altLang="zh-TW" dirty="0"/>
          </a:p>
          <a:p>
            <a:pPr lvl="1"/>
            <a:endParaRPr lang="en-US" altLang="zh-TW" dirty="0"/>
          </a:p>
          <a:p>
            <a:pPr lvl="1"/>
            <a:endParaRPr lang="en-US" altLang="zh-TW" dirty="0" smtClean="0"/>
          </a:p>
          <a:p>
            <a:pPr lvl="1"/>
            <a:endParaRPr lang="en-US" altLang="zh-TW" dirty="0"/>
          </a:p>
          <a:p>
            <a:pPr lvl="1"/>
            <a:endParaRPr lang="en-US" altLang="zh-TW" dirty="0" smtClean="0"/>
          </a:p>
          <a:p>
            <a:pPr lvl="1"/>
            <a:endParaRPr lang="en-US" altLang="zh-TW" dirty="0" smtClean="0"/>
          </a:p>
          <a:p>
            <a:pPr lvl="1"/>
            <a:endParaRPr lang="en-US" altLang="zh-TW" dirty="0"/>
          </a:p>
          <a:p>
            <a:pPr lvl="1"/>
            <a:endParaRPr lang="en-US" altLang="zh-TW" dirty="0" smtClean="0"/>
          </a:p>
          <a:p>
            <a:pPr marL="914400" lvl="2" indent="0">
              <a:buNone/>
            </a:pPr>
            <a:endParaRPr lang="en-US" altLang="zh-TW" dirty="0"/>
          </a:p>
        </p:txBody>
      </p:sp>
      <p:sp>
        <p:nvSpPr>
          <p:cNvPr id="3" name="標題 2"/>
          <p:cNvSpPr>
            <a:spLocks noGrp="1"/>
          </p:cNvSpPr>
          <p:nvPr>
            <p:ph type="title"/>
          </p:nvPr>
        </p:nvSpPr>
        <p:spPr/>
        <p:txBody>
          <a:bodyPr>
            <a:normAutofit fontScale="90000"/>
          </a:bodyPr>
          <a:lstStyle/>
          <a:p>
            <a:r>
              <a:rPr lang="en-US" altLang="zh-TW" dirty="0" smtClean="0">
                <a:latin typeface="Lucida Calligraphy" panose="03010101010101010101" pitchFamily="66" charset="0"/>
              </a:rPr>
              <a:t>Two kinds of Power Gating Structures </a:t>
            </a:r>
            <a:endParaRPr lang="zh-TW" altLang="en-US" dirty="0">
              <a:latin typeface="Lucida Calligraphy" panose="03010101010101010101"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293096"/>
            <a:ext cx="4603451"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098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Coarse-grain structure</a:t>
            </a:r>
          </a:p>
          <a:p>
            <a:pPr lvl="1"/>
            <a:r>
              <a:rPr lang="en-US" altLang="zh-TW" dirty="0" smtClean="0"/>
              <a:t>It contains two kinds of power networks</a:t>
            </a:r>
            <a:r>
              <a:rPr lang="en-US" altLang="zh-TW" dirty="0"/>
              <a:t> </a:t>
            </a:r>
            <a:r>
              <a:rPr lang="en-US" altLang="zh-TW" dirty="0" smtClean="0"/>
              <a:t>as follows:</a:t>
            </a:r>
            <a:endParaRPr lang="en-US" altLang="zh-TW" dirty="0"/>
          </a:p>
          <a:p>
            <a:pPr marL="1257300" lvl="2" indent="-342900">
              <a:buFont typeface="+mj-lt"/>
              <a:buAutoNum type="arabicPeriod"/>
            </a:pPr>
            <a:r>
              <a:rPr lang="en-US" altLang="zh-TW" dirty="0"/>
              <a:t>G</a:t>
            </a:r>
            <a:r>
              <a:rPr lang="en-US" altLang="zh-TW" dirty="0" smtClean="0"/>
              <a:t>lobal </a:t>
            </a:r>
            <a:r>
              <a:rPr lang="en-US" altLang="zh-TW" dirty="0"/>
              <a:t>power </a:t>
            </a:r>
            <a:r>
              <a:rPr lang="en-US" altLang="zh-TW" dirty="0" smtClean="0"/>
              <a:t>network: denoted </a:t>
            </a:r>
            <a:r>
              <a:rPr lang="en-US" altLang="zh-TW" dirty="0"/>
              <a:t>by </a:t>
            </a:r>
            <a:r>
              <a:rPr lang="en-US" altLang="zh-TW" dirty="0" smtClean="0"/>
              <a:t>VDD </a:t>
            </a:r>
          </a:p>
          <a:p>
            <a:pPr marL="1257300" lvl="2" indent="-342900">
              <a:buFont typeface="+mj-lt"/>
              <a:buAutoNum type="arabicPeriod"/>
            </a:pPr>
            <a:r>
              <a:rPr lang="en-US" altLang="zh-TW" dirty="0"/>
              <a:t>L</a:t>
            </a:r>
            <a:r>
              <a:rPr lang="en-US" altLang="zh-TW" dirty="0" smtClean="0"/>
              <a:t>ocal </a:t>
            </a:r>
            <a:r>
              <a:rPr lang="en-US" altLang="zh-TW" dirty="0"/>
              <a:t>power </a:t>
            </a:r>
            <a:r>
              <a:rPr lang="en-US" altLang="zh-TW" dirty="0" smtClean="0"/>
              <a:t>network: denoted </a:t>
            </a:r>
            <a:r>
              <a:rPr lang="en-US" altLang="zh-TW" dirty="0"/>
              <a:t>by </a:t>
            </a:r>
            <a:r>
              <a:rPr lang="en-US" altLang="zh-TW" dirty="0" smtClean="0"/>
              <a:t>VDD_OFF</a:t>
            </a:r>
          </a:p>
          <a:p>
            <a:pPr lvl="1"/>
            <a:r>
              <a:rPr lang="en-US" altLang="zh-TW" dirty="0" smtClean="0"/>
              <a:t>Power switches are connected between VDD and VDD_OFF.</a:t>
            </a:r>
          </a:p>
          <a:p>
            <a:pPr lvl="1"/>
            <a:r>
              <a:rPr lang="en-US" altLang="zh-TW" dirty="0" smtClean="0"/>
              <a:t>Circuits in the low power domain are connected to VDD_OFF.</a:t>
            </a:r>
            <a:endParaRPr lang="en-US" altLang="zh-TW" dirty="0"/>
          </a:p>
        </p:txBody>
      </p:sp>
      <p:sp>
        <p:nvSpPr>
          <p:cNvPr id="3" name="標題 2"/>
          <p:cNvSpPr>
            <a:spLocks noGrp="1"/>
          </p:cNvSpPr>
          <p:nvPr>
            <p:ph type="title"/>
          </p:nvPr>
        </p:nvSpPr>
        <p:spPr/>
        <p:txBody>
          <a:bodyPr>
            <a:normAutofit fontScale="90000"/>
          </a:bodyPr>
          <a:lstStyle/>
          <a:p>
            <a:r>
              <a:rPr lang="en-US" altLang="zh-TW" dirty="0">
                <a:latin typeface="Lucida Calligraphy" panose="03010101010101010101" pitchFamily="66" charset="0"/>
              </a:rPr>
              <a:t>Two kinds of Power Gating Structures </a:t>
            </a:r>
            <a:r>
              <a:rPr lang="en-US" altLang="zh-TW" dirty="0" smtClean="0">
                <a:latin typeface="Lucida Calligraphy" panose="03010101010101010101" pitchFamily="66" charset="0"/>
              </a:rPr>
              <a:t>(Cont’d)</a:t>
            </a:r>
            <a:endParaRPr lang="zh-TW" altLang="en-US" dirty="0">
              <a:latin typeface="Lucida Calligraphy" panose="03010101010101010101" pitchFamily="66" charset="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899" y="3542551"/>
            <a:ext cx="4624201" cy="2915744"/>
          </a:xfrm>
          <a:prstGeom prst="rect">
            <a:avLst/>
          </a:prstGeom>
        </p:spPr>
      </p:pic>
    </p:spTree>
    <p:extLst>
      <p:ext uri="{BB962C8B-B14F-4D97-AF65-F5344CB8AC3E}">
        <p14:creationId xmlns:p14="http://schemas.microsoft.com/office/powerpoint/2010/main" val="3210376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en-US" altLang="zh-TW" dirty="0" smtClean="0">
                <a:latin typeface="Lucida Calligraphy" panose="03010101010101010101" pitchFamily="66" charset="0"/>
              </a:rPr>
              <a:t>Bounding Box of a Low-Power Domain</a:t>
            </a:r>
            <a:endParaRPr lang="zh-TW" altLang="en-US" dirty="0">
              <a:latin typeface="Lucida Calligraphy" panose="03010101010101010101" pitchFamily="66" charset="0"/>
            </a:endParaRPr>
          </a:p>
        </p:txBody>
      </p:sp>
      <mc:AlternateContent xmlns:mc="http://schemas.openxmlformats.org/markup-compatibility/2006" xmlns:a14="http://schemas.microsoft.com/office/drawing/2010/main">
        <mc:Choice Requires="a14">
          <p:sp>
            <p:nvSpPr>
              <p:cNvPr id="6" name="內容版面配置區 5"/>
              <p:cNvSpPr>
                <a:spLocks noGrp="1"/>
              </p:cNvSpPr>
              <p:nvPr>
                <p:ph idx="1"/>
              </p:nvPr>
            </p:nvSpPr>
            <p:spPr>
              <a:xfrm>
                <a:off x="72000" y="1124744"/>
                <a:ext cx="9000000" cy="1512168"/>
              </a:xfrm>
            </p:spPr>
            <p:txBody>
              <a:bodyPr/>
              <a:lstStyle/>
              <a:p>
                <a:r>
                  <a:rPr lang="en-US" altLang="zh-TW" dirty="0" smtClean="0"/>
                  <a:t>The shape </a:t>
                </a:r>
                <a:r>
                  <a:rPr lang="en-US" altLang="zh-TW" dirty="0"/>
                  <a:t>of a low-power domain is usually not rectangular</a:t>
                </a:r>
                <a:r>
                  <a:rPr lang="en-US" altLang="zh-TW" dirty="0" smtClean="0"/>
                  <a:t>.</a:t>
                </a:r>
              </a:p>
              <a:p>
                <a:r>
                  <a:rPr lang="en-US" altLang="zh-TW" dirty="0" smtClean="0"/>
                  <a:t>We use a minimum bounding box, which is denoted by </a:t>
                </a:r>
                <a14:m>
                  <m:oMath xmlns:m="http://schemas.openxmlformats.org/officeDocument/2006/math">
                    <m:r>
                      <a:rPr lang="en-US" altLang="zh-TW" b="1" i="1" dirty="0" smtClean="0">
                        <a:latin typeface="Cambria Math" panose="02040503050406030204" pitchFamily="18" charset="0"/>
                      </a:rPr>
                      <m:t>𝑩</m:t>
                    </m:r>
                  </m:oMath>
                </a14:m>
                <a:r>
                  <a:rPr lang="en-US" altLang="zh-TW" dirty="0" smtClean="0"/>
                  <a:t>,  to represent the region of a low-power domain. </a:t>
                </a:r>
              </a:p>
            </p:txBody>
          </p:sp>
        </mc:Choice>
        <mc:Fallback xmlns="">
          <p:sp>
            <p:nvSpPr>
              <p:cNvPr id="6" name="內容版面配置區 5"/>
              <p:cNvSpPr>
                <a:spLocks noGrp="1" noRot="1" noChangeAspect="1" noMove="1" noResize="1" noEditPoints="1" noAdjustHandles="1" noChangeArrowheads="1" noChangeShapeType="1" noTextEdit="1"/>
              </p:cNvSpPr>
              <p:nvPr>
                <p:ph idx="1"/>
              </p:nvPr>
            </p:nvSpPr>
            <p:spPr>
              <a:xfrm>
                <a:off x="72000" y="1124744"/>
                <a:ext cx="9000000" cy="1512168"/>
              </a:xfrm>
              <a:blipFill rotWithShape="0">
                <a:blip r:embed="rId5"/>
                <a:stretch>
                  <a:fillRect t="-2823"/>
                </a:stretch>
              </a:blipFill>
            </p:spPr>
            <p:txBody>
              <a:bodyPr/>
              <a:lstStyle/>
              <a:p>
                <a:r>
                  <a:rPr lang="zh-TW" altLang="en-US">
                    <a:noFill/>
                  </a:rPr>
                  <a:t> </a:t>
                </a:r>
              </a:p>
            </p:txBody>
          </p:sp>
        </mc:Fallback>
      </mc:AlternateContent>
      <p:pic>
        <p:nvPicPr>
          <p:cNvPr id="8" name="圖片 7"/>
          <p:cNvPicPr>
            <a:picLocks noChangeAspect="1"/>
          </p:cNvPicPr>
          <p:nvPr/>
        </p:nvPicPr>
        <p:blipFill>
          <a:blip r:embed="rId6"/>
          <a:stretch>
            <a:fillRect/>
          </a:stretch>
        </p:blipFill>
        <p:spPr>
          <a:xfrm>
            <a:off x="611560" y="2519938"/>
            <a:ext cx="3200573" cy="2925286"/>
          </a:xfrm>
          <a:prstGeom prst="rect">
            <a:avLst/>
          </a:prstGeom>
        </p:spPr>
      </p:pic>
      <p:pic>
        <p:nvPicPr>
          <p:cNvPr id="9" name="圖片 8"/>
          <p:cNvPicPr>
            <a:picLocks noChangeAspect="1"/>
          </p:cNvPicPr>
          <p:nvPr/>
        </p:nvPicPr>
        <p:blipFill>
          <a:blip r:embed="rId7"/>
          <a:stretch>
            <a:fillRect/>
          </a:stretch>
        </p:blipFill>
        <p:spPr>
          <a:xfrm>
            <a:off x="5220072" y="2438643"/>
            <a:ext cx="3241501" cy="2968432"/>
          </a:xfrm>
          <a:prstGeom prst="rect">
            <a:avLst/>
          </a:prstGeom>
        </p:spPr>
      </p:pic>
      <p:cxnSp>
        <p:nvCxnSpPr>
          <p:cNvPr id="11" name="直線單箭頭接點 10"/>
          <p:cNvCxnSpPr/>
          <p:nvPr/>
        </p:nvCxnSpPr>
        <p:spPr>
          <a:xfrm>
            <a:off x="4040004" y="3905104"/>
            <a:ext cx="107613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3717" y="5517232"/>
            <a:ext cx="4572000" cy="923330"/>
          </a:xfrm>
          <a:prstGeom prst="rect">
            <a:avLst/>
          </a:prstGeom>
        </p:spPr>
        <p:txBody>
          <a:bodyPr>
            <a:spAutoFit/>
          </a:bodyPr>
          <a:lstStyle/>
          <a:p>
            <a:pPr lvl="1"/>
            <a:r>
              <a:rPr lang="en-US" altLang="zh-TW" dirty="0"/>
              <a:t>Yellow frame : boundary of </a:t>
            </a:r>
            <a:r>
              <a:rPr lang="en-US" altLang="zh-TW" dirty="0" smtClean="0"/>
              <a:t>chip              </a:t>
            </a:r>
            <a:endParaRPr lang="en-US" altLang="zh-TW" dirty="0"/>
          </a:p>
          <a:p>
            <a:pPr lvl="1"/>
            <a:r>
              <a:rPr lang="en-US" altLang="zh-TW" dirty="0"/>
              <a:t>Blue square : always-on domain</a:t>
            </a:r>
          </a:p>
          <a:p>
            <a:pPr lvl="1"/>
            <a:r>
              <a:rPr lang="en-US" altLang="zh-TW" dirty="0"/>
              <a:t>Green frame : low power domain </a:t>
            </a:r>
            <a:r>
              <a:rPr lang="en-US" altLang="zh-TW" dirty="0" smtClean="0"/>
              <a:t>region</a:t>
            </a:r>
            <a:endParaRPr lang="en-US" altLang="zh-TW" dirty="0"/>
          </a:p>
        </p:txBody>
      </p:sp>
      <mc:AlternateContent xmlns:mc="http://schemas.openxmlformats.org/markup-compatibility/2006" xmlns:a14="http://schemas.microsoft.com/office/drawing/2010/main">
        <mc:Choice Requires="a14">
          <p:sp>
            <p:nvSpPr>
              <p:cNvPr id="5" name="矩形 4"/>
              <p:cNvSpPr/>
              <p:nvPr/>
            </p:nvSpPr>
            <p:spPr>
              <a:xfrm>
                <a:off x="4500000" y="5534688"/>
                <a:ext cx="4572000" cy="646331"/>
              </a:xfrm>
              <a:prstGeom prst="rect">
                <a:avLst/>
              </a:prstGeom>
            </p:spPr>
            <p:txBody>
              <a:bodyPr>
                <a:spAutoFit/>
              </a:bodyPr>
              <a:lstStyle/>
              <a:p>
                <a:pPr lvl="1"/>
                <a:r>
                  <a:rPr lang="en-US" altLang="zh-TW" dirty="0"/>
                  <a:t>Red frame : minimum bounding box </a:t>
                </a:r>
                <a14:m>
                  <m:oMath xmlns:m="http://schemas.openxmlformats.org/officeDocument/2006/math">
                    <m:r>
                      <a:rPr lang="en-US" altLang="zh-TW" b="1" i="1" dirty="0" smtClean="0">
                        <a:latin typeface="Cambria Math" panose="02040503050406030204" pitchFamily="18" charset="0"/>
                      </a:rPr>
                      <m:t>𝑩</m:t>
                    </m:r>
                  </m:oMath>
                </a14:m>
                <a:r>
                  <a:rPr lang="en-US" altLang="zh-TW" dirty="0"/>
                  <a:t> encloses the whole low-power domain</a:t>
                </a:r>
              </a:p>
            </p:txBody>
          </p:sp>
        </mc:Choice>
        <mc:Fallback xmlns="">
          <p:sp>
            <p:nvSpPr>
              <p:cNvPr id="5" name="矩形 4"/>
              <p:cNvSpPr>
                <a:spLocks noRot="1" noChangeAspect="1" noMove="1" noResize="1" noEditPoints="1" noAdjustHandles="1" noChangeArrowheads="1" noChangeShapeType="1" noTextEdit="1"/>
              </p:cNvSpPr>
              <p:nvPr/>
            </p:nvSpPr>
            <p:spPr>
              <a:xfrm>
                <a:off x="4500000" y="5534688"/>
                <a:ext cx="4572000" cy="646331"/>
              </a:xfrm>
              <a:prstGeom prst="rect">
                <a:avLst/>
              </a:prstGeom>
              <a:blipFill rotWithShape="0">
                <a:blip r:embed="rId8"/>
                <a:stretch>
                  <a:fillRect t="-5660" b="-1415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96425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1612673" y="2204864"/>
            <a:ext cx="5989662" cy="1834692"/>
            <a:chOff x="1933798" y="2146241"/>
            <a:chExt cx="5989662" cy="1834692"/>
          </a:xfrm>
        </p:grpSpPr>
        <p:pic>
          <p:nvPicPr>
            <p:cNvPr id="22" name="圖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412" y="2146241"/>
              <a:ext cx="2969048" cy="1834692"/>
            </a:xfrm>
            <a:prstGeom prst="rect">
              <a:avLst/>
            </a:prstGeom>
          </p:spPr>
        </p:pic>
        <p:sp>
          <p:nvSpPr>
            <p:cNvPr id="23" name="等腰三角形 22"/>
            <p:cNvSpPr/>
            <p:nvPr/>
          </p:nvSpPr>
          <p:spPr>
            <a:xfrm rot="5100000">
              <a:off x="4729104" y="1982007"/>
              <a:ext cx="639426" cy="1618650"/>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zh-TW"/>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TW" altLang="en-US" sz="1050"/>
            </a:p>
          </p:txBody>
        </p:sp>
        <p:grpSp>
          <p:nvGrpSpPr>
            <p:cNvPr id="11" name="群組 10"/>
            <p:cNvGrpSpPr/>
            <p:nvPr/>
          </p:nvGrpSpPr>
          <p:grpSpPr>
            <a:xfrm>
              <a:off x="1933798" y="2450363"/>
              <a:ext cx="2411545" cy="811695"/>
              <a:chOff x="-461251" y="2486154"/>
              <a:chExt cx="3423974" cy="1241102"/>
            </a:xfrm>
          </p:grpSpPr>
          <p:grpSp>
            <p:nvGrpSpPr>
              <p:cNvPr id="12" name="群組 11"/>
              <p:cNvGrpSpPr/>
              <p:nvPr/>
            </p:nvGrpSpPr>
            <p:grpSpPr>
              <a:xfrm>
                <a:off x="1234336" y="2486154"/>
                <a:ext cx="1728387" cy="1241102"/>
                <a:chOff x="1381446" y="4190638"/>
                <a:chExt cx="1728387" cy="1241102"/>
              </a:xfrm>
            </p:grpSpPr>
            <p:sp>
              <p:nvSpPr>
                <p:cNvPr id="14" name="矩形 13"/>
                <p:cNvSpPr/>
                <p:nvPr/>
              </p:nvSpPr>
              <p:spPr>
                <a:xfrm>
                  <a:off x="1381446" y="4293095"/>
                  <a:ext cx="1656184" cy="106243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zh-TW"/>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TW" altLang="en-US" sz="1050"/>
                </a:p>
              </p:txBody>
            </p:sp>
            <p:cxnSp>
              <p:nvCxnSpPr>
                <p:cNvPr id="15" name="直線接點 14"/>
                <p:cNvCxnSpPr/>
                <p:nvPr/>
              </p:nvCxnSpPr>
              <p:spPr>
                <a:xfrm>
                  <a:off x="1381446" y="4509120"/>
                  <a:ext cx="1656184" cy="0"/>
                </a:xfrm>
                <a:prstGeom prst="line">
                  <a:avLst/>
                </a:prstGeom>
                <a:ln/>
              </p:spPr>
              <p:style>
                <a:lnRef idx="3">
                  <a:schemeClr val="dk1"/>
                </a:lnRef>
                <a:fillRef idx="0">
                  <a:schemeClr val="dk1"/>
                </a:fillRef>
                <a:effectRef idx="2">
                  <a:schemeClr val="dk1"/>
                </a:effectRef>
                <a:fontRef idx="minor">
                  <a:schemeClr val="tx1"/>
                </a:fontRef>
              </p:style>
            </p:cxnSp>
            <p:cxnSp>
              <p:nvCxnSpPr>
                <p:cNvPr id="16" name="直線接點 15"/>
                <p:cNvCxnSpPr/>
                <p:nvPr/>
              </p:nvCxnSpPr>
              <p:spPr>
                <a:xfrm>
                  <a:off x="1381446" y="5128273"/>
                  <a:ext cx="1656184" cy="0"/>
                </a:xfrm>
                <a:prstGeom prst="line">
                  <a:avLst/>
                </a:prstGeom>
              </p:spPr>
              <p:style>
                <a:lnRef idx="3">
                  <a:schemeClr val="dk1"/>
                </a:lnRef>
                <a:fillRef idx="0">
                  <a:schemeClr val="dk1"/>
                </a:fillRef>
                <a:effectRef idx="2">
                  <a:schemeClr val="dk1"/>
                </a:effectRef>
                <a:fontRef idx="minor">
                  <a:schemeClr val="tx1"/>
                </a:fontRef>
              </p:style>
            </p:cxnSp>
            <p:sp>
              <p:nvSpPr>
                <p:cNvPr id="17" name="矩形 16"/>
                <p:cNvSpPr/>
                <p:nvPr/>
              </p:nvSpPr>
              <p:spPr>
                <a:xfrm>
                  <a:off x="1865762" y="4697590"/>
                  <a:ext cx="202222" cy="1815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zh-TW"/>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TW" altLang="en-US" sz="1050"/>
                </a:p>
              </p:txBody>
            </p:sp>
            <p:sp>
              <p:nvSpPr>
                <p:cNvPr id="18" name="文字方塊 580"/>
                <p:cNvSpPr txBox="1"/>
                <p:nvPr/>
              </p:nvSpPr>
              <p:spPr>
                <a:xfrm>
                  <a:off x="1964613" y="4190638"/>
                  <a:ext cx="917886" cy="38824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050" dirty="0" smtClean="0"/>
                    <a:t>VSS</a:t>
                  </a:r>
                  <a:endParaRPr lang="zh-TW" altLang="en-US" sz="1050" dirty="0"/>
                </a:p>
              </p:txBody>
            </p:sp>
            <p:sp>
              <p:nvSpPr>
                <p:cNvPr id="19" name="文字方塊 581"/>
                <p:cNvSpPr txBox="1"/>
                <p:nvPr/>
              </p:nvSpPr>
              <p:spPr>
                <a:xfrm>
                  <a:off x="1723060" y="5043496"/>
                  <a:ext cx="1269279" cy="38824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050" dirty="0" smtClean="0"/>
                    <a:t>VDD_OFF</a:t>
                  </a:r>
                  <a:endParaRPr lang="zh-TW" altLang="en-US" sz="1050" dirty="0"/>
                </a:p>
              </p:txBody>
            </p:sp>
            <p:sp>
              <p:nvSpPr>
                <p:cNvPr id="20" name="文字方塊 582"/>
                <p:cNvSpPr txBox="1"/>
                <p:nvPr/>
              </p:nvSpPr>
              <p:spPr>
                <a:xfrm>
                  <a:off x="2284595" y="4642233"/>
                  <a:ext cx="825238" cy="38824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050" dirty="0" smtClean="0"/>
                    <a:t>VDD</a:t>
                  </a:r>
                  <a:endParaRPr lang="zh-TW" altLang="en-US" sz="1050" dirty="0"/>
                </a:p>
              </p:txBody>
            </p:sp>
            <p:cxnSp>
              <p:nvCxnSpPr>
                <p:cNvPr id="21" name="直線單箭頭接點 20"/>
                <p:cNvCxnSpPr/>
                <p:nvPr/>
              </p:nvCxnSpPr>
              <p:spPr>
                <a:xfrm flipH="1">
                  <a:off x="2119367" y="4807168"/>
                  <a:ext cx="21585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
            <p:nvSpPr>
              <p:cNvPr id="13" name="文字方塊 584"/>
              <p:cNvSpPr txBox="1"/>
              <p:nvPr/>
            </p:nvSpPr>
            <p:spPr>
              <a:xfrm>
                <a:off x="-461251" y="2851032"/>
                <a:ext cx="1476599" cy="800016"/>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smtClean="0"/>
                  <a:t>Power Switch</a:t>
                </a:r>
                <a:endParaRPr lang="zh-TW" altLang="en-US" sz="1400" dirty="0"/>
              </a:p>
            </p:txBody>
          </p:sp>
        </p:grpSp>
      </p:grpSp>
      <p:sp>
        <p:nvSpPr>
          <p:cNvPr id="3" name="標題 2"/>
          <p:cNvSpPr>
            <a:spLocks noGrp="1"/>
          </p:cNvSpPr>
          <p:nvPr>
            <p:ph type="title"/>
          </p:nvPr>
        </p:nvSpPr>
        <p:spPr/>
        <p:txBody>
          <a:bodyPr/>
          <a:lstStyle/>
          <a:p>
            <a:r>
              <a:rPr lang="en-US" altLang="zh-TW" dirty="0">
                <a:latin typeface="Lucida Calligraphy" panose="03010101010101010101" pitchFamily="66" charset="0"/>
              </a:rPr>
              <a:t>Legal Locations for Power Switches</a:t>
            </a:r>
            <a:endParaRPr lang="zh-TW" altLang="en-US" dirty="0">
              <a:latin typeface="Lucida Calligraphy" panose="03010101010101010101" pitchFamily="66" charset="0"/>
            </a:endParaRPr>
          </a:p>
        </p:txBody>
      </p:sp>
      <p:sp>
        <p:nvSpPr>
          <p:cNvPr id="7" name="內容版面配置區 6"/>
          <p:cNvSpPr>
            <a:spLocks noGrp="1"/>
          </p:cNvSpPr>
          <p:nvPr>
            <p:ph idx="1"/>
          </p:nvPr>
        </p:nvSpPr>
        <p:spPr>
          <a:xfrm>
            <a:off x="107504" y="1120960"/>
            <a:ext cx="9000000" cy="1587960"/>
          </a:xfrm>
        </p:spPr>
        <p:txBody>
          <a:bodyPr/>
          <a:lstStyle/>
          <a:p>
            <a:r>
              <a:rPr lang="en-US" altLang="zh-TW" dirty="0"/>
              <a:t>Power switches have better to be placed at intersections between VDD stripes and VDD_OFF rows.</a:t>
            </a:r>
          </a:p>
          <a:p>
            <a:pPr lvl="1"/>
            <a:r>
              <a:rPr lang="en-US" altLang="zh-TW" dirty="0" smtClean="0"/>
              <a:t>Each </a:t>
            </a:r>
            <a:r>
              <a:rPr lang="en-US" altLang="zh-TW" dirty="0"/>
              <a:t>power switch has three pins, which are VDD</a:t>
            </a:r>
            <a:r>
              <a:rPr lang="en-US" altLang="zh-TW" dirty="0" smtClean="0"/>
              <a:t>, VDD_OFF</a:t>
            </a:r>
            <a:r>
              <a:rPr lang="en-US" altLang="zh-TW" dirty="0"/>
              <a:t>, and VSS, </a:t>
            </a:r>
            <a:r>
              <a:rPr lang="en-US" altLang="zh-TW" dirty="0" smtClean="0"/>
              <a:t>respectively</a:t>
            </a:r>
          </a:p>
          <a:p>
            <a:endParaRPr lang="en-US" altLang="zh-TW" dirty="0"/>
          </a:p>
          <a:p>
            <a:pPr lvl="1"/>
            <a:endParaRPr lang="zh-TW" altLang="en-US" dirty="0"/>
          </a:p>
        </p:txBody>
      </p:sp>
      <p:pic>
        <p:nvPicPr>
          <p:cNvPr id="8" name="圖片 7"/>
          <p:cNvPicPr>
            <a:picLocks noChangeAspect="1"/>
          </p:cNvPicPr>
          <p:nvPr/>
        </p:nvPicPr>
        <p:blipFill>
          <a:blip r:embed="rId4">
            <a:clrChange>
              <a:clrFrom>
                <a:srgbClr val="FFFFFF"/>
              </a:clrFrom>
              <a:clrTo>
                <a:srgbClr val="FFFFFF">
                  <a:alpha val="0"/>
                </a:srgbClr>
              </a:clrTo>
            </a:clrChange>
          </a:blip>
          <a:stretch>
            <a:fillRect/>
          </a:stretch>
        </p:blipFill>
        <p:spPr>
          <a:xfrm>
            <a:off x="1139701" y="4232392"/>
            <a:ext cx="3334387" cy="2433566"/>
          </a:xfrm>
          <a:prstGeom prst="rect">
            <a:avLst/>
          </a:prstGeom>
        </p:spPr>
      </p:pic>
      <p:grpSp>
        <p:nvGrpSpPr>
          <p:cNvPr id="5" name="群組 4"/>
          <p:cNvGrpSpPr/>
          <p:nvPr/>
        </p:nvGrpSpPr>
        <p:grpSpPr>
          <a:xfrm>
            <a:off x="4860032" y="4232392"/>
            <a:ext cx="3528392" cy="2363908"/>
            <a:chOff x="4727554" y="4162122"/>
            <a:chExt cx="3569760" cy="2385860"/>
          </a:xfrm>
        </p:grpSpPr>
        <p:pic>
          <p:nvPicPr>
            <p:cNvPr id="9" name="圖片 8"/>
            <p:cNvPicPr>
              <a:picLocks noChangeAspect="1"/>
            </p:cNvPicPr>
            <p:nvPr/>
          </p:nvPicPr>
          <p:blipFill>
            <a:blip r:embed="rId5">
              <a:clrChange>
                <a:clrFrom>
                  <a:srgbClr val="FFFFFF"/>
                </a:clrFrom>
                <a:clrTo>
                  <a:srgbClr val="FFFFFF">
                    <a:alpha val="0"/>
                  </a:srgbClr>
                </a:clrTo>
              </a:clrChange>
            </a:blip>
            <a:stretch>
              <a:fillRect/>
            </a:stretch>
          </p:blipFill>
          <p:spPr>
            <a:xfrm>
              <a:off x="4794478" y="4162122"/>
              <a:ext cx="3502836" cy="2385860"/>
            </a:xfrm>
            <a:prstGeom prst="rect">
              <a:avLst/>
            </a:prstGeom>
          </p:spPr>
        </p:pic>
        <p:sp>
          <p:nvSpPr>
            <p:cNvPr id="4" name="矩形 3"/>
            <p:cNvSpPr/>
            <p:nvPr/>
          </p:nvSpPr>
          <p:spPr>
            <a:xfrm>
              <a:off x="4727554" y="4799669"/>
              <a:ext cx="564525" cy="384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4" name="內容版面配置區 6"/>
          <p:cNvSpPr txBox="1">
            <a:spLocks/>
          </p:cNvSpPr>
          <p:nvPr/>
        </p:nvSpPr>
        <p:spPr bwMode="auto">
          <a:xfrm>
            <a:off x="251520" y="3933056"/>
            <a:ext cx="9000000" cy="3626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80000"/>
              <a:buFontTx/>
              <a:buBlip>
                <a:blip r:embed="rId6"/>
              </a:buBlip>
              <a:defRPr sz="2400" kern="1200">
                <a:solidFill>
                  <a:schemeClr val="tx1"/>
                </a:solidFill>
                <a:latin typeface="Arial Unicode MS" pitchFamily="34" charset="-120"/>
                <a:ea typeface="Arial Unicode MS" pitchFamily="34" charset="-120"/>
                <a:cs typeface="Arial Unicode MS" pitchFamily="34" charset="-120"/>
              </a:defRPr>
            </a:lvl1pPr>
            <a:lvl2pPr marL="742950" indent="-285750" algn="l" rtl="0" eaLnBrk="1" fontAlgn="base" hangingPunct="1">
              <a:spcBef>
                <a:spcPct val="20000"/>
              </a:spcBef>
              <a:spcAft>
                <a:spcPct val="0"/>
              </a:spcAft>
              <a:buSzPct val="80000"/>
              <a:buFontTx/>
              <a:buBlip>
                <a:blip r:embed="rId7"/>
              </a:buBlip>
              <a:defRPr sz="2000" kern="1200">
                <a:solidFill>
                  <a:srgbClr val="000099"/>
                </a:solidFill>
                <a:latin typeface="Arial Unicode MS" pitchFamily="34" charset="-120"/>
                <a:ea typeface="Arial Unicode MS" pitchFamily="34" charset="-120"/>
                <a:cs typeface="Arial Unicode MS" pitchFamily="34" charset="-120"/>
              </a:defRPr>
            </a:lvl2pPr>
            <a:lvl3pPr marL="1143000" indent="-228600" algn="l" rtl="0" eaLnBrk="1" fontAlgn="base" hangingPunct="1">
              <a:spcBef>
                <a:spcPct val="20000"/>
              </a:spcBef>
              <a:spcAft>
                <a:spcPct val="0"/>
              </a:spcAft>
              <a:buSzPct val="80000"/>
              <a:buFontTx/>
              <a:buBlip>
                <a:blip r:embed="rId8"/>
              </a:buBlip>
              <a:defRPr sz="1800" kern="1200">
                <a:solidFill>
                  <a:srgbClr val="336600"/>
                </a:solidFill>
                <a:latin typeface="Arial Unicode MS" pitchFamily="34" charset="-120"/>
                <a:ea typeface="Arial Unicode MS" pitchFamily="34" charset="-120"/>
                <a:cs typeface="Arial Unicode MS" pitchFamily="34" charset="-12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t>Otherwise, it will waste additional </a:t>
            </a:r>
            <a:r>
              <a:rPr lang="en-US" altLang="zh-TW" dirty="0" err="1" smtClean="0"/>
              <a:t>wirelength</a:t>
            </a:r>
            <a:endParaRPr lang="en-US" altLang="zh-TW" dirty="0" smtClean="0"/>
          </a:p>
          <a:p>
            <a:endParaRPr lang="en-US" altLang="zh-TW" dirty="0" smtClean="0"/>
          </a:p>
          <a:p>
            <a:pPr lvl="1"/>
            <a:endParaRPr lang="zh-TW" altLang="en-US" dirty="0"/>
          </a:p>
        </p:txBody>
      </p:sp>
      <p:sp>
        <p:nvSpPr>
          <p:cNvPr id="25" name="右大括弧 24"/>
          <p:cNvSpPr/>
          <p:nvPr/>
        </p:nvSpPr>
        <p:spPr>
          <a:xfrm>
            <a:off x="7650181" y="2459926"/>
            <a:ext cx="233463" cy="497987"/>
          </a:xfrm>
          <a:prstGeom prst="rightBrace">
            <a:avLst>
              <a:gd name="adj1" fmla="val 23104"/>
              <a:gd name="adj2" fmla="val 5302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文字方塊 25"/>
          <p:cNvSpPr txBox="1"/>
          <p:nvPr/>
        </p:nvSpPr>
        <p:spPr>
          <a:xfrm>
            <a:off x="7873989" y="2555498"/>
            <a:ext cx="936104" cy="323165"/>
          </a:xfrm>
          <a:prstGeom prst="rect">
            <a:avLst/>
          </a:prstGeom>
          <a:noFill/>
        </p:spPr>
        <p:txBody>
          <a:bodyPr wrap="square" rtlCol="0">
            <a:spAutoFit/>
          </a:bodyPr>
          <a:lstStyle/>
          <a:p>
            <a:r>
              <a:rPr lang="en-US" altLang="zh-TW" sz="1500" dirty="0" smtClean="0"/>
              <a:t>row</a:t>
            </a:r>
            <a:endParaRPr lang="zh-TW" altLang="en-US" sz="1500" dirty="0"/>
          </a:p>
        </p:txBody>
      </p:sp>
    </p:spTree>
    <p:extLst>
      <p:ext uri="{BB962C8B-B14F-4D97-AF65-F5344CB8AC3E}">
        <p14:creationId xmlns:p14="http://schemas.microsoft.com/office/powerpoint/2010/main" val="5183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AD" id="{3D4B5234-A748-4A58-8941-42D544D1963D}" vid="{0F114E06-A93E-40B7-8B3A-57216A374FB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佈景主題1</Template>
  <TotalTime>23366</TotalTime>
  <Words>3229</Words>
  <Application>Microsoft Office PowerPoint</Application>
  <PresentationFormat>如螢幕大小 (4:3)</PresentationFormat>
  <Paragraphs>543</Paragraphs>
  <Slides>33</Slides>
  <Notes>20</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1</vt:i4>
      </vt:variant>
      <vt:variant>
        <vt:lpstr>投影片標題</vt:lpstr>
      </vt:variant>
      <vt:variant>
        <vt:i4>33</vt:i4>
      </vt:variant>
    </vt:vector>
  </HeadingPairs>
  <TitlesOfParts>
    <vt:vector size="45" baseType="lpstr">
      <vt:lpstr>Arial Unicode MS</vt:lpstr>
      <vt:lpstr>新細明體</vt:lpstr>
      <vt:lpstr>標楷體</vt:lpstr>
      <vt:lpstr>Arial</vt:lpstr>
      <vt:lpstr>Calibri</vt:lpstr>
      <vt:lpstr>Cambria Math</vt:lpstr>
      <vt:lpstr>Lucida Calligraphy</vt:lpstr>
      <vt:lpstr>Lucida Sans Unicode</vt:lpstr>
      <vt:lpstr>Times New Roman</vt:lpstr>
      <vt:lpstr>Wingdings</vt:lpstr>
      <vt:lpstr>佈景主題1</vt:lpstr>
      <vt:lpstr>方程式</vt:lpstr>
      <vt:lpstr>Current Density Aware Power Switch Placement Algorithm for Power Gating Designs</vt:lpstr>
      <vt:lpstr>Outline</vt:lpstr>
      <vt:lpstr>Outline</vt:lpstr>
      <vt:lpstr>Introduction</vt:lpstr>
      <vt:lpstr>Outline</vt:lpstr>
      <vt:lpstr>Two kinds of Power Gating Structures </vt:lpstr>
      <vt:lpstr>Two kinds of Power Gating Structures (Cont’d)</vt:lpstr>
      <vt:lpstr>Bounding Box of a Low-Power Domain</vt:lpstr>
      <vt:lpstr>Legal Locations for Power Switches</vt:lpstr>
      <vt:lpstr>Outline</vt:lpstr>
      <vt:lpstr>Problem Formulation</vt:lpstr>
      <vt:lpstr>Outline</vt:lpstr>
      <vt:lpstr>Simplified Model for Power Gating Designs</vt:lpstr>
      <vt:lpstr>Cutting a Region and the Associated Resistance</vt:lpstr>
      <vt:lpstr>Cutting a Region and the Associated Resistance (cont’d)</vt:lpstr>
      <vt:lpstr>Select Power Switches</vt:lpstr>
      <vt:lpstr>Placement of Power Switches</vt:lpstr>
      <vt:lpstr>Partition Based Algorithm</vt:lpstr>
      <vt:lpstr>Partition Based Algorithm</vt:lpstr>
      <vt:lpstr>Partition Based Algorithm</vt:lpstr>
      <vt:lpstr>Outline</vt:lpstr>
      <vt:lpstr>Framework of Our Methodology </vt:lpstr>
      <vt:lpstr>Framework of Our Methodology </vt:lpstr>
      <vt:lpstr>Framework of Our Methodology </vt:lpstr>
      <vt:lpstr>Framework of Our Methodology </vt:lpstr>
      <vt:lpstr>Modification of Allocation of Equivalent Resistance</vt:lpstr>
      <vt:lpstr>Outline</vt:lpstr>
      <vt:lpstr>Experimental Results</vt:lpstr>
      <vt:lpstr>Experimental Results</vt:lpstr>
      <vt:lpstr>Experimental Results</vt:lpstr>
      <vt:lpstr>Outline</vt:lpstr>
      <vt:lpstr>Conclusion</vt:lpstr>
      <vt:lpstr>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VAIO</cp:lastModifiedBy>
  <cp:revision>455</cp:revision>
  <cp:lastPrinted>2014-03-28T13:44:17Z</cp:lastPrinted>
  <dcterms:created xsi:type="dcterms:W3CDTF">2014-03-01T08:22:54Z</dcterms:created>
  <dcterms:modified xsi:type="dcterms:W3CDTF">2014-04-01T14:01:16Z</dcterms:modified>
</cp:coreProperties>
</file>