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307" r:id="rId3"/>
    <p:sldId id="257" r:id="rId4"/>
    <p:sldId id="258" r:id="rId5"/>
    <p:sldId id="278" r:id="rId6"/>
    <p:sldId id="279" r:id="rId7"/>
    <p:sldId id="317" r:id="rId8"/>
    <p:sldId id="318" r:id="rId9"/>
    <p:sldId id="319" r:id="rId10"/>
    <p:sldId id="282" r:id="rId11"/>
    <p:sldId id="259" r:id="rId12"/>
    <p:sldId id="271" r:id="rId13"/>
    <p:sldId id="267" r:id="rId14"/>
    <p:sldId id="270" r:id="rId15"/>
    <p:sldId id="274" r:id="rId16"/>
    <p:sldId id="275" r:id="rId17"/>
    <p:sldId id="276" r:id="rId18"/>
    <p:sldId id="288" r:id="rId19"/>
    <p:sldId id="289" r:id="rId20"/>
    <p:sldId id="291" r:id="rId21"/>
    <p:sldId id="292" r:id="rId22"/>
    <p:sldId id="293" r:id="rId23"/>
    <p:sldId id="294" r:id="rId24"/>
    <p:sldId id="295" r:id="rId25"/>
    <p:sldId id="296" r:id="rId26"/>
    <p:sldId id="297" r:id="rId27"/>
    <p:sldId id="298" r:id="rId28"/>
    <p:sldId id="299" r:id="rId29"/>
    <p:sldId id="272" r:id="rId30"/>
    <p:sldId id="301" r:id="rId31"/>
    <p:sldId id="260" r:id="rId32"/>
    <p:sldId id="310" r:id="rId33"/>
    <p:sldId id="302" r:id="rId34"/>
    <p:sldId id="303" r:id="rId35"/>
    <p:sldId id="262" r:id="rId36"/>
    <p:sldId id="263" r:id="rId37"/>
    <p:sldId id="264" r:id="rId38"/>
    <p:sldId id="305" r:id="rId39"/>
    <p:sldId id="309" r:id="rId40"/>
    <p:sldId id="304" r:id="rId41"/>
    <p:sldId id="334" r:id="rId42"/>
    <p:sldId id="335" r:id="rId43"/>
    <p:sldId id="336" r:id="rId44"/>
    <p:sldId id="331" r:id="rId45"/>
    <p:sldId id="332" r:id="rId46"/>
    <p:sldId id="333" r:id="rId47"/>
    <p:sldId id="311" r:id="rId48"/>
    <p:sldId id="316" r:id="rId49"/>
    <p:sldId id="328" r:id="rId50"/>
    <p:sldId id="324" r:id="rId51"/>
    <p:sldId id="320" r:id="rId52"/>
    <p:sldId id="321" r:id="rId53"/>
    <p:sldId id="322" r:id="rId54"/>
    <p:sldId id="329" r:id="rId55"/>
    <p:sldId id="330" r:id="rId56"/>
    <p:sldId id="326" r:id="rId57"/>
    <p:sldId id="314" r:id="rId5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579" autoAdjust="0"/>
  </p:normalViewPr>
  <p:slideViewPr>
    <p:cSldViewPr>
      <p:cViewPr varScale="1">
        <p:scale>
          <a:sx n="68" d="100"/>
          <a:sy n="68" d="100"/>
        </p:scale>
        <p:origin x="-1440" y="-96"/>
      </p:cViewPr>
      <p:guideLst>
        <p:guide orient="horz" pos="2160"/>
        <p:guide pos="2880"/>
      </p:guideLst>
    </p:cSldViewPr>
  </p:slideViewPr>
  <p:outlineViewPr>
    <p:cViewPr>
      <p:scale>
        <a:sx n="33" d="100"/>
        <a:sy n="33" d="100"/>
      </p:scale>
      <p:origin x="6" y="28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7EE115-2B7C-4230-A06D-FAEA8AA1DF37}" type="datetimeFigureOut">
              <a:rPr lang="zh-TW" altLang="en-US" smtClean="0"/>
              <a:t>2014/4/1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4C380-A863-45BD-940C-9F824DEB4E47}" type="slidenum">
              <a:rPr lang="zh-TW" altLang="en-US" smtClean="0"/>
              <a:t>‹#›</a:t>
            </a:fld>
            <a:endParaRPr lang="zh-TW" altLang="en-US"/>
          </a:p>
        </p:txBody>
      </p:sp>
    </p:spTree>
    <p:extLst>
      <p:ext uri="{BB962C8B-B14F-4D97-AF65-F5344CB8AC3E}">
        <p14:creationId xmlns:p14="http://schemas.microsoft.com/office/powerpoint/2010/main" val="3472431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 </a:t>
            </a:r>
            <a:r>
              <a:rPr lang="en-US" altLang="zh-TW" dirty="0" smtClean="0"/>
              <a:t>.</a:t>
            </a:r>
            <a:r>
              <a:rPr lang="zh-TW" altLang="en-US" dirty="0" smtClean="0"/>
              <a:t> 電源供應網路為提供</a:t>
            </a:r>
            <a:r>
              <a:rPr lang="en-US" altLang="zh-TW" dirty="0" smtClean="0"/>
              <a:t>Power</a:t>
            </a:r>
            <a:r>
              <a:rPr lang="zh-TW" altLang="en-US" dirty="0" smtClean="0"/>
              <a:t>給晶片中的元件</a:t>
            </a:r>
            <a:endParaRPr lang="en-US" altLang="zh-TW" dirty="0" smtClean="0"/>
          </a:p>
          <a:p>
            <a:endParaRPr lang="en-US" altLang="zh-TW" dirty="0" smtClean="0"/>
          </a:p>
          <a:p>
            <a:pPr marL="228600" indent="-228600">
              <a:buAutoNum type="arabicPeriod" startAt="2"/>
            </a:pPr>
            <a:r>
              <a:rPr lang="zh-TW" altLang="en-US" dirty="0" smtClean="0"/>
              <a:t>隨著超大型積體電路技術的發展，電源供應網路分析在現代變為一具有挑戰性的任務，對於電源供應網路的暫態分析更是如此。</a:t>
            </a:r>
            <a:endParaRPr lang="en-US" altLang="zh-TW" dirty="0" smtClean="0"/>
          </a:p>
          <a:p>
            <a:pPr marL="228600" indent="-228600">
              <a:buAutoNum type="arabicPeriod" startAt="2"/>
            </a:pPr>
            <a:endParaRPr lang="en-US" altLang="zh-TW" dirty="0" smtClean="0"/>
          </a:p>
          <a:p>
            <a:pPr marL="228600" indent="-228600">
              <a:buAutoNum type="arabicPeriod" startAt="2"/>
            </a:pPr>
            <a:r>
              <a:rPr lang="zh-TW" altLang="en-US" dirty="0" smtClean="0"/>
              <a:t>超低電壓、</a:t>
            </a:r>
            <a:r>
              <a:rPr lang="en-US" altLang="zh-TW" dirty="0" smtClean="0"/>
              <a:t>3D</a:t>
            </a:r>
            <a:r>
              <a:rPr lang="zh-TW" altLang="en-US" dirty="0" smtClean="0"/>
              <a:t> </a:t>
            </a:r>
            <a:r>
              <a:rPr lang="en-US" altLang="zh-TW" dirty="0" smtClean="0"/>
              <a:t>IC</a:t>
            </a:r>
            <a:r>
              <a:rPr lang="zh-TW" altLang="en-US" dirty="0" smtClean="0"/>
              <a:t>、低功率設計為現今非常熱門的設計，在這些的設計中，其對於電源雜訊更加的脆弱，</a:t>
            </a:r>
            <a:r>
              <a:rPr lang="en-US" altLang="zh-TW" dirty="0" smtClean="0"/>
              <a:t>3D</a:t>
            </a:r>
            <a:r>
              <a:rPr lang="zh-TW" altLang="en-US" dirty="0" smtClean="0"/>
              <a:t> </a:t>
            </a:r>
            <a:r>
              <a:rPr lang="en-US" altLang="zh-TW" dirty="0" smtClean="0"/>
              <a:t>IC</a:t>
            </a:r>
            <a:r>
              <a:rPr lang="zh-TW" altLang="en-US" dirty="0" smtClean="0"/>
              <a:t> 更有高電源密度的問題，電源供應網路分析日漸重要。</a:t>
            </a:r>
            <a:endParaRPr lang="zh-TW" altLang="en-US" dirty="0"/>
          </a:p>
        </p:txBody>
      </p:sp>
      <p:sp>
        <p:nvSpPr>
          <p:cNvPr id="4" name="投影片編號版面配置區 3"/>
          <p:cNvSpPr>
            <a:spLocks noGrp="1"/>
          </p:cNvSpPr>
          <p:nvPr>
            <p:ph type="sldNum" sz="quarter" idx="10"/>
          </p:nvPr>
        </p:nvSpPr>
        <p:spPr/>
        <p:txBody>
          <a:bodyPr/>
          <a:lstStyle/>
          <a:p>
            <a:fld id="{1F7E11AB-5785-4DB4-9944-12A1E9B22B22}" type="slidenum">
              <a:rPr lang="zh-TW" altLang="en-US" smtClean="0"/>
              <a:t>5</a:t>
            </a:fld>
            <a:endParaRPr lang="zh-TW" altLang="en-US"/>
          </a:p>
        </p:txBody>
      </p:sp>
    </p:spTree>
    <p:extLst>
      <p:ext uri="{BB962C8B-B14F-4D97-AF65-F5344CB8AC3E}">
        <p14:creationId xmlns:p14="http://schemas.microsoft.com/office/powerpoint/2010/main" val="330533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電源供應網路設計</a:t>
            </a:r>
            <a:endParaRPr lang="en-US" altLang="zh-TW" dirty="0" smtClean="0"/>
          </a:p>
          <a:p>
            <a:pPr marL="228600" indent="-228600">
              <a:buAutoNum type="arabicPeriod"/>
            </a:pPr>
            <a:r>
              <a:rPr lang="en-US" altLang="zh-TW" dirty="0" smtClean="0"/>
              <a:t>Wire Sizing</a:t>
            </a:r>
            <a:r>
              <a:rPr lang="zh-TW" altLang="en-US" baseline="0" dirty="0" smtClean="0"/>
              <a:t> 調變</a:t>
            </a:r>
            <a:r>
              <a:rPr lang="en-US" altLang="zh-TW" baseline="0" dirty="0" smtClean="0"/>
              <a:t>Wire </a:t>
            </a:r>
            <a:r>
              <a:rPr lang="zh-TW" altLang="en-US" baseline="0" dirty="0" smtClean="0"/>
              <a:t>的粗細</a:t>
            </a:r>
            <a:endParaRPr lang="en-US" altLang="zh-TW" baseline="0" dirty="0" smtClean="0"/>
          </a:p>
          <a:p>
            <a:pPr marL="228600" indent="-228600">
              <a:buAutoNum type="arabicPeriod"/>
            </a:pPr>
            <a:r>
              <a:rPr lang="zh-TW" altLang="en-US" baseline="0" dirty="0" smtClean="0"/>
              <a:t>拓樸結構改變</a:t>
            </a:r>
            <a:endParaRPr lang="en-US" altLang="zh-TW" baseline="0" dirty="0" smtClean="0"/>
          </a:p>
          <a:p>
            <a:pPr marL="228600" indent="-228600">
              <a:buAutoNum type="arabicPeriod"/>
            </a:pPr>
            <a:endParaRPr lang="en-US" altLang="zh-TW" baseline="0" dirty="0" smtClean="0"/>
          </a:p>
          <a:p>
            <a:pPr marL="0" indent="0">
              <a:buNone/>
            </a:pPr>
            <a:r>
              <a:rPr lang="zh-TW" altLang="en-US" baseline="0" dirty="0" smtClean="0"/>
              <a:t>在設計時，設計者經常更動電源供應網路，此時需要一快速的暫態增量分析去更新</a:t>
            </a:r>
            <a:r>
              <a:rPr lang="en-US" altLang="zh-TW" baseline="0" dirty="0" smtClean="0"/>
              <a:t>IR drops </a:t>
            </a:r>
            <a:r>
              <a:rPr lang="zh-TW" altLang="en-US" baseline="0" dirty="0" smtClean="0"/>
              <a:t>和電感雜訊對電路的影響</a:t>
            </a:r>
            <a:endParaRPr lang="zh-TW" altLang="en-US" dirty="0"/>
          </a:p>
        </p:txBody>
      </p:sp>
      <p:sp>
        <p:nvSpPr>
          <p:cNvPr id="4" name="投影片編號版面配置區 3"/>
          <p:cNvSpPr>
            <a:spLocks noGrp="1"/>
          </p:cNvSpPr>
          <p:nvPr>
            <p:ph type="sldNum" sz="quarter" idx="10"/>
          </p:nvPr>
        </p:nvSpPr>
        <p:spPr/>
        <p:txBody>
          <a:bodyPr/>
          <a:lstStyle/>
          <a:p>
            <a:fld id="{1F7E11AB-5785-4DB4-9944-12A1E9B22B22}" type="slidenum">
              <a:rPr lang="zh-TW" altLang="en-US" smtClean="0"/>
              <a:t>6</a:t>
            </a:fld>
            <a:endParaRPr lang="zh-TW" altLang="en-US"/>
          </a:p>
        </p:txBody>
      </p:sp>
    </p:spTree>
    <p:extLst>
      <p:ext uri="{BB962C8B-B14F-4D97-AF65-F5344CB8AC3E}">
        <p14:creationId xmlns:p14="http://schemas.microsoft.com/office/powerpoint/2010/main" val="2552941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1F7E11AB-5785-4DB4-9944-12A1E9B22B22}" type="slidenum">
              <a:rPr lang="zh-TW" altLang="en-US" smtClean="0"/>
              <a:t>12</a:t>
            </a:fld>
            <a:endParaRPr lang="zh-TW" altLang="en-US"/>
          </a:p>
        </p:txBody>
      </p:sp>
    </p:spTree>
    <p:extLst>
      <p:ext uri="{BB962C8B-B14F-4D97-AF65-F5344CB8AC3E}">
        <p14:creationId xmlns:p14="http://schemas.microsoft.com/office/powerpoint/2010/main" val="222761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744C380-A863-45BD-940C-9F824DEB4E47}" type="slidenum">
              <a:rPr lang="zh-TW" altLang="en-US" smtClean="0"/>
              <a:t>33</a:t>
            </a:fld>
            <a:endParaRPr lang="zh-TW" altLang="en-US"/>
          </a:p>
        </p:txBody>
      </p:sp>
    </p:spTree>
    <p:extLst>
      <p:ext uri="{BB962C8B-B14F-4D97-AF65-F5344CB8AC3E}">
        <p14:creationId xmlns:p14="http://schemas.microsoft.com/office/powerpoint/2010/main" val="2879784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744C380-A863-45BD-940C-9F824DEB4E47}" type="slidenum">
              <a:rPr lang="zh-TW" altLang="en-US" smtClean="0"/>
              <a:t>39</a:t>
            </a:fld>
            <a:endParaRPr lang="zh-TW" altLang="en-US"/>
          </a:p>
        </p:txBody>
      </p:sp>
    </p:spTree>
    <p:extLst>
      <p:ext uri="{BB962C8B-B14F-4D97-AF65-F5344CB8AC3E}">
        <p14:creationId xmlns:p14="http://schemas.microsoft.com/office/powerpoint/2010/main" val="1359556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744C380-A863-45BD-940C-9F824DEB4E47}" type="slidenum">
              <a:rPr lang="zh-TW" altLang="en-US" smtClean="0"/>
              <a:t>57</a:t>
            </a:fld>
            <a:endParaRPr lang="zh-TW" altLang="en-US"/>
          </a:p>
        </p:txBody>
      </p:sp>
    </p:spTree>
    <p:extLst>
      <p:ext uri="{BB962C8B-B14F-4D97-AF65-F5344CB8AC3E}">
        <p14:creationId xmlns:p14="http://schemas.microsoft.com/office/powerpoint/2010/main" val="3919852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5" descr="BLUELOGO"/>
          <p:cNvPicPr>
            <a:picLocks noChangeAspect="1" noChangeArrowheads="1"/>
          </p:cNvPicPr>
          <p:nvPr/>
        </p:nvPicPr>
        <p:blipFill>
          <a:blip r:embed="rId2"/>
          <a:srcRect/>
          <a:stretch>
            <a:fillRect/>
          </a:stretch>
        </p:blipFill>
        <p:spPr bwMode="auto">
          <a:xfrm>
            <a:off x="7912100" y="53975"/>
            <a:ext cx="1116013" cy="1125538"/>
          </a:xfrm>
          <a:prstGeom prst="rect">
            <a:avLst/>
          </a:prstGeom>
          <a:noFill/>
          <a:ln w="9525">
            <a:noFill/>
            <a:miter lim="800000"/>
            <a:headEnd/>
            <a:tailEnd/>
          </a:ln>
        </p:spPr>
      </p:pic>
      <p:sp>
        <p:nvSpPr>
          <p:cNvPr id="5" name="Line 7"/>
          <p:cNvSpPr>
            <a:spLocks noChangeShapeType="1"/>
          </p:cNvSpPr>
          <p:nvPr/>
        </p:nvSpPr>
        <p:spPr bwMode="auto">
          <a:xfrm>
            <a:off x="179388" y="2124075"/>
            <a:ext cx="8785225" cy="0"/>
          </a:xfrm>
          <a:prstGeom prst="line">
            <a:avLst/>
          </a:prstGeom>
          <a:noFill/>
          <a:ln w="57150">
            <a:solidFill>
              <a:srgbClr val="0000FF"/>
            </a:solidFill>
            <a:round/>
            <a:headEnd/>
            <a:tailEnd/>
          </a:ln>
          <a:effectLst/>
        </p:spPr>
        <p:txBody>
          <a:bodyPr wrap="none" anchor="ctr"/>
          <a:lstStyle/>
          <a:p>
            <a:pPr>
              <a:defRPr/>
            </a:pPr>
            <a:endParaRPr lang="zh-TW" altLang="en-US">
              <a:ea typeface="新細明體" pitchFamily="18" charset="-120"/>
            </a:endParaRPr>
          </a:p>
        </p:txBody>
      </p:sp>
      <p:pic>
        <p:nvPicPr>
          <p:cNvPr id="6"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967413" y="2214563"/>
            <a:ext cx="3324225" cy="3381375"/>
          </a:xfrm>
          <a:prstGeom prst="rect">
            <a:avLst/>
          </a:prstGeom>
          <a:noFill/>
          <a:ln w="9525">
            <a:noFill/>
            <a:miter lim="800000"/>
            <a:headEnd/>
            <a:tailEnd/>
          </a:ln>
        </p:spPr>
      </p:pic>
      <p:pic>
        <p:nvPicPr>
          <p:cNvPr id="7" name="Picture 9" descr="log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867525" y="5149850"/>
            <a:ext cx="1835150" cy="1835150"/>
          </a:xfrm>
          <a:prstGeom prst="rect">
            <a:avLst/>
          </a:prstGeom>
          <a:noFill/>
          <a:ln w="9525">
            <a:noFill/>
            <a:miter lim="800000"/>
            <a:headEnd/>
            <a:tailEnd/>
          </a:ln>
        </p:spPr>
      </p:pic>
      <p:sp>
        <p:nvSpPr>
          <p:cNvPr id="8" name="Line 10"/>
          <p:cNvSpPr>
            <a:spLocks noChangeShapeType="1"/>
          </p:cNvSpPr>
          <p:nvPr/>
        </p:nvSpPr>
        <p:spPr bwMode="auto">
          <a:xfrm flipV="1">
            <a:off x="358775" y="5634038"/>
            <a:ext cx="5788025" cy="0"/>
          </a:xfrm>
          <a:prstGeom prst="line">
            <a:avLst/>
          </a:prstGeom>
          <a:noFill/>
          <a:ln w="57150">
            <a:solidFill>
              <a:srgbClr val="FF0000"/>
            </a:solidFill>
            <a:round/>
            <a:headEnd/>
            <a:tailEnd/>
          </a:ln>
          <a:effectLst/>
        </p:spPr>
        <p:txBody>
          <a:bodyPr wrap="none" anchor="ctr"/>
          <a:lstStyle/>
          <a:p>
            <a:pPr>
              <a:defRPr/>
            </a:pPr>
            <a:endParaRPr lang="zh-TW" altLang="en-US">
              <a:ea typeface="新細明體" pitchFamily="18" charset="-120"/>
            </a:endParaRPr>
          </a:p>
        </p:txBody>
      </p:sp>
      <p:sp>
        <p:nvSpPr>
          <p:cNvPr id="20482" name="Rectangle 2"/>
          <p:cNvSpPr>
            <a:spLocks noGrp="1" noChangeArrowheads="1"/>
          </p:cNvSpPr>
          <p:nvPr>
            <p:ph type="ctrTitle"/>
          </p:nvPr>
        </p:nvSpPr>
        <p:spPr>
          <a:xfrm>
            <a:off x="685800" y="458789"/>
            <a:ext cx="7772400" cy="1470025"/>
          </a:xfrm>
        </p:spPr>
        <p:txBody>
          <a:bodyPr/>
          <a:lstStyle>
            <a:lvl1pPr>
              <a:defRPr/>
            </a:lvl1pPr>
          </a:lstStyle>
          <a:p>
            <a:r>
              <a:rPr lang="zh-TW" altLang="en-US" smtClean="0"/>
              <a:t>按一下以編輯母片標題樣式</a:t>
            </a:r>
            <a:endParaRPr lang="zh-TW" altLang="en-US"/>
          </a:p>
        </p:txBody>
      </p:sp>
      <p:sp>
        <p:nvSpPr>
          <p:cNvPr id="2048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TW" altLang="en-US" smtClean="0"/>
              <a:t>按一下以編輯母片副標題樣式</a:t>
            </a:r>
            <a:endParaRPr lang="zh-TW" altLang="en-US"/>
          </a:p>
        </p:txBody>
      </p:sp>
      <p:sp>
        <p:nvSpPr>
          <p:cNvPr id="9" name="Rectangle 4"/>
          <p:cNvSpPr>
            <a:spLocks noGrp="1" noChangeArrowheads="1"/>
          </p:cNvSpPr>
          <p:nvPr>
            <p:ph type="sldNum" sz="quarter" idx="10"/>
          </p:nvPr>
        </p:nvSpPr>
        <p:spPr>
          <a:xfrm>
            <a:off x="6911975" y="6553200"/>
            <a:ext cx="2133600" cy="476250"/>
          </a:xfrm>
        </p:spPr>
        <p:txBody>
          <a:bodyPr/>
          <a:lstStyle>
            <a:lvl1pPr>
              <a:defRPr/>
            </a:lvl1pPr>
          </a:lstStyle>
          <a:p>
            <a:fld id="{8CF2F760-D1A9-48BF-86E4-56BE405BC273}" type="slidenum">
              <a:rPr lang="zh-TW" altLang="en-US" smtClean="0"/>
              <a:pPr/>
              <a:t>‹#›</a:t>
            </a:fld>
            <a:r>
              <a:rPr lang="en-US" altLang="zh-TW" dirty="0" smtClean="0"/>
              <a:t>/39</a:t>
            </a:r>
            <a:endParaRPr lang="zh-TW"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a:ln/>
        </p:spPr>
        <p:txBody>
          <a:bodyPr/>
          <a:lstStyle>
            <a:lvl1pPr>
              <a:defRPr/>
            </a:lvl1pPr>
          </a:lstStyle>
          <a:p>
            <a:fld id="{8CF2F760-D1A9-48BF-86E4-56BE405BC273}"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96065" y="206375"/>
            <a:ext cx="2090737" cy="56673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1" y="206375"/>
            <a:ext cx="6119813" cy="56673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a:ln/>
        </p:spPr>
        <p:txBody>
          <a:bodyPr/>
          <a:lstStyle>
            <a:lvl1pPr>
              <a:defRPr/>
            </a:lvl1pPr>
          </a:lstStyle>
          <a:p>
            <a:fld id="{8CF2F760-D1A9-48BF-86E4-56BE405BC273}" type="slidenum">
              <a:rPr lang="zh-TW" altLang="en-US" smtClean="0"/>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323849" y="206376"/>
            <a:ext cx="8229600" cy="566738"/>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089026"/>
            <a:ext cx="4038600" cy="4784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089026"/>
            <a:ext cx="4038600" cy="23161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557588"/>
            <a:ext cx="4038600" cy="23161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6"/>
          <p:cNvSpPr>
            <a:spLocks noGrp="1" noChangeArrowheads="1"/>
          </p:cNvSpPr>
          <p:nvPr>
            <p:ph type="sldNum" sz="quarter" idx="10"/>
          </p:nvPr>
        </p:nvSpPr>
        <p:spPr>
          <a:ln/>
        </p:spPr>
        <p:txBody>
          <a:bodyPr/>
          <a:lstStyle>
            <a:lvl1pPr>
              <a:defRPr/>
            </a:lvl1pPr>
          </a:lstStyle>
          <a:p>
            <a:fld id="{8CF2F760-D1A9-48BF-86E4-56BE405BC273}" type="slidenum">
              <a:rPr lang="zh-TW" altLang="en-US" smtClean="0"/>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323849" y="206376"/>
            <a:ext cx="8229600" cy="566738"/>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089026"/>
            <a:ext cx="4038600" cy="4784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089026"/>
            <a:ext cx="4038600" cy="4784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sldNum" sz="quarter" idx="10"/>
          </p:nvPr>
        </p:nvSpPr>
        <p:spPr>
          <a:ln/>
        </p:spPr>
        <p:txBody>
          <a:bodyPr/>
          <a:lstStyle>
            <a:lvl1pPr>
              <a:defRPr/>
            </a:lvl1pPr>
          </a:lstStyle>
          <a:p>
            <a:fld id="{8CF2F760-D1A9-48BF-86E4-56BE405BC273}" type="slidenum">
              <a:rPr lang="zh-TW" altLang="en-US" smtClean="0"/>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323849" y="206376"/>
            <a:ext cx="8229600" cy="566738"/>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089026"/>
            <a:ext cx="8229600" cy="4784725"/>
          </a:xfrm>
        </p:spPr>
        <p:txBody>
          <a:bodyPr/>
          <a:lstStyle/>
          <a:p>
            <a:pPr lvl="0"/>
            <a:r>
              <a:rPr lang="zh-TW" altLang="en-US" noProof="0" smtClean="0"/>
              <a:t>按一下圖示以新增表格</a:t>
            </a:r>
          </a:p>
        </p:txBody>
      </p:sp>
      <p:sp>
        <p:nvSpPr>
          <p:cNvPr id="4" name="Rectangle 6"/>
          <p:cNvSpPr>
            <a:spLocks noGrp="1" noChangeArrowheads="1"/>
          </p:cNvSpPr>
          <p:nvPr>
            <p:ph type="sldNum" sz="quarter" idx="10"/>
          </p:nvPr>
        </p:nvSpPr>
        <p:spPr>
          <a:ln/>
        </p:spPr>
        <p:txBody>
          <a:bodyPr/>
          <a:lstStyle>
            <a:lvl1pPr>
              <a:defRPr/>
            </a:lvl1pPr>
          </a:lstStyle>
          <a:p>
            <a:fld id="{8CF2F760-D1A9-48BF-86E4-56BE405BC273}"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a:ln/>
        </p:spPr>
        <p:txBody>
          <a:bodyPr/>
          <a:lstStyle>
            <a:lvl1pPr>
              <a:defRPr/>
            </a:lvl1pPr>
          </a:lstStyle>
          <a:p>
            <a:fld id="{8CF2F760-D1A9-48BF-86E4-56BE405BC273}" type="slidenum">
              <a:rPr lang="zh-TW" altLang="en-US" smtClean="0"/>
              <a:pPr/>
              <a:t>‹#›</a:t>
            </a:fld>
            <a:r>
              <a:rPr lang="en-US" altLang="zh-TW" dirty="0" smtClean="0"/>
              <a:t>/39</a:t>
            </a:r>
            <a:endParaRPr lang="zh-TW"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6"/>
          <p:cNvSpPr>
            <a:spLocks noGrp="1" noChangeArrowheads="1"/>
          </p:cNvSpPr>
          <p:nvPr>
            <p:ph type="sldNum" sz="quarter" idx="10"/>
          </p:nvPr>
        </p:nvSpPr>
        <p:spPr>
          <a:ln/>
        </p:spPr>
        <p:txBody>
          <a:bodyPr/>
          <a:lstStyle>
            <a:lvl1pPr>
              <a:defRPr/>
            </a:lvl1pPr>
          </a:lstStyle>
          <a:p>
            <a:fld id="{8CF2F760-D1A9-48BF-86E4-56BE405BC273}" type="slidenum">
              <a:rPr lang="zh-TW" altLang="en-US" smtClean="0"/>
              <a:pPr/>
              <a:t>‹#›</a:t>
            </a:fld>
            <a:r>
              <a:rPr lang="en-US" altLang="zh-TW" dirty="0" smtClean="0"/>
              <a:t>/39</a:t>
            </a:r>
            <a:endParaRPr lang="zh-TW"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dirty="0"/>
          </a:p>
        </p:txBody>
      </p:sp>
      <p:sp>
        <p:nvSpPr>
          <p:cNvPr id="3" name="內容版面配置區 2"/>
          <p:cNvSpPr>
            <a:spLocks noGrp="1"/>
          </p:cNvSpPr>
          <p:nvPr>
            <p:ph sz="half" idx="1"/>
          </p:nvPr>
        </p:nvSpPr>
        <p:spPr>
          <a:xfrm>
            <a:off x="457200" y="1089026"/>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內容版面配置區 3"/>
          <p:cNvSpPr>
            <a:spLocks noGrp="1"/>
          </p:cNvSpPr>
          <p:nvPr>
            <p:ph sz="half" idx="2"/>
          </p:nvPr>
        </p:nvSpPr>
        <p:spPr>
          <a:xfrm>
            <a:off x="4648200" y="1089026"/>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sldNum" sz="quarter" idx="10"/>
          </p:nvPr>
        </p:nvSpPr>
        <p:spPr>
          <a:ln/>
        </p:spPr>
        <p:txBody>
          <a:bodyPr/>
          <a:lstStyle>
            <a:lvl1pPr>
              <a:defRPr/>
            </a:lvl1pPr>
          </a:lstStyle>
          <a:p>
            <a:fld id="{8CF2F760-D1A9-48BF-86E4-56BE405BC273}"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6"/>
          <p:cNvSpPr>
            <a:spLocks noGrp="1" noChangeArrowheads="1"/>
          </p:cNvSpPr>
          <p:nvPr>
            <p:ph type="sldNum" sz="quarter" idx="10"/>
          </p:nvPr>
        </p:nvSpPr>
        <p:spPr>
          <a:ln/>
        </p:spPr>
        <p:txBody>
          <a:bodyPr/>
          <a:lstStyle>
            <a:lvl1pPr>
              <a:defRPr/>
            </a:lvl1pPr>
          </a:lstStyle>
          <a:p>
            <a:fld id="{8CF2F760-D1A9-48BF-86E4-56BE405BC273}"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6"/>
          <p:cNvSpPr>
            <a:spLocks noGrp="1" noChangeArrowheads="1"/>
          </p:cNvSpPr>
          <p:nvPr>
            <p:ph type="sldNum" sz="quarter" idx="10"/>
          </p:nvPr>
        </p:nvSpPr>
        <p:spPr>
          <a:ln/>
        </p:spPr>
        <p:txBody>
          <a:bodyPr/>
          <a:lstStyle>
            <a:lvl1pPr>
              <a:defRPr/>
            </a:lvl1pPr>
          </a:lstStyle>
          <a:p>
            <a:fld id="{8CF2F760-D1A9-48BF-86E4-56BE405BC273}" type="slidenum">
              <a:rPr lang="zh-TW" altLang="en-US" smtClean="0"/>
              <a:pPr/>
              <a:t>‹#›</a:t>
            </a:fld>
            <a:r>
              <a:rPr lang="en-US" altLang="zh-TW" dirty="0" smtClean="0"/>
              <a:t>/39</a:t>
            </a:r>
            <a:endParaRPr lang="zh-TW"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8CF2F760-D1A9-48BF-86E4-56BE405BC273}" type="slidenum">
              <a:rPr lang="zh-TW" altLang="en-US" smtClean="0"/>
              <a:t>‹#›</a:t>
            </a:fld>
            <a:endParaRPr lang="zh-TW"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sldNum" sz="quarter" idx="10"/>
          </p:nvPr>
        </p:nvSpPr>
        <p:spPr>
          <a:ln/>
        </p:spPr>
        <p:txBody>
          <a:bodyPr/>
          <a:lstStyle>
            <a:lvl1pPr>
              <a:defRPr/>
            </a:lvl1pPr>
          </a:lstStyle>
          <a:p>
            <a:fld id="{8CF2F760-D1A9-48BF-86E4-56BE405BC273}"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1"/>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sldNum" sz="quarter" idx="10"/>
          </p:nvPr>
        </p:nvSpPr>
        <p:spPr>
          <a:ln/>
        </p:spPr>
        <p:txBody>
          <a:bodyPr/>
          <a:lstStyle>
            <a:lvl1pPr>
              <a:defRPr/>
            </a:lvl1pPr>
          </a:lstStyle>
          <a:p>
            <a:fld id="{8CF2F760-D1A9-48BF-86E4-56BE405BC273}"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23850" y="206375"/>
            <a:ext cx="8229600" cy="566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23555" name="Rectangle 3"/>
          <p:cNvSpPr>
            <a:spLocks noGrp="1" noChangeArrowheads="1"/>
          </p:cNvSpPr>
          <p:nvPr>
            <p:ph type="body" idx="1"/>
          </p:nvPr>
        </p:nvSpPr>
        <p:spPr bwMode="auto">
          <a:xfrm>
            <a:off x="457200" y="1089025"/>
            <a:ext cx="8229600" cy="4784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按一下以編輯母片</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
        <p:nvSpPr>
          <p:cNvPr id="1030" name="Rectangle 6"/>
          <p:cNvSpPr>
            <a:spLocks noGrp="1" noChangeArrowheads="1"/>
          </p:cNvSpPr>
          <p:nvPr>
            <p:ph type="sldNum" sz="quarter" idx="4"/>
          </p:nvPr>
        </p:nvSpPr>
        <p:spPr bwMode="auto">
          <a:xfrm>
            <a:off x="7866063" y="6462713"/>
            <a:ext cx="11620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pitchFamily="18" charset="-120"/>
              </a:defRPr>
            </a:lvl1pPr>
          </a:lstStyle>
          <a:p>
            <a:fld id="{8CF2F760-D1A9-48BF-86E4-56BE405BC273}" type="slidenum">
              <a:rPr lang="zh-TW" altLang="en-US" smtClean="0"/>
              <a:pPr/>
              <a:t>‹#›</a:t>
            </a:fld>
            <a:r>
              <a:rPr lang="en-US" altLang="zh-TW" dirty="0" smtClean="0"/>
              <a:t>/39</a:t>
            </a:r>
            <a:endParaRPr lang="zh-TW" altLang="en-US" dirty="0"/>
          </a:p>
        </p:txBody>
      </p:sp>
      <p:pic>
        <p:nvPicPr>
          <p:cNvPr id="23557" name="Picture 8" descr="BLUELOGO"/>
          <p:cNvPicPr>
            <a:picLocks noChangeAspect="1" noChangeArrowheads="1"/>
          </p:cNvPicPr>
          <p:nvPr/>
        </p:nvPicPr>
        <p:blipFill>
          <a:blip r:embed="rId16"/>
          <a:srcRect/>
          <a:stretch>
            <a:fillRect/>
          </a:stretch>
        </p:blipFill>
        <p:spPr bwMode="auto">
          <a:xfrm>
            <a:off x="8081963" y="0"/>
            <a:ext cx="928687" cy="936625"/>
          </a:xfrm>
          <a:prstGeom prst="rect">
            <a:avLst/>
          </a:prstGeom>
          <a:noFill/>
          <a:ln w="9525">
            <a:noFill/>
            <a:miter lim="800000"/>
            <a:headEnd/>
            <a:tailEnd/>
          </a:ln>
        </p:spPr>
      </p:pic>
      <p:sp>
        <p:nvSpPr>
          <p:cNvPr id="1034" name="Line 10"/>
          <p:cNvSpPr>
            <a:spLocks noChangeShapeType="1"/>
          </p:cNvSpPr>
          <p:nvPr/>
        </p:nvSpPr>
        <p:spPr bwMode="auto">
          <a:xfrm>
            <a:off x="179388" y="998538"/>
            <a:ext cx="8785225" cy="0"/>
          </a:xfrm>
          <a:prstGeom prst="line">
            <a:avLst/>
          </a:prstGeom>
          <a:noFill/>
          <a:ln w="57150">
            <a:solidFill>
              <a:srgbClr val="0000FF"/>
            </a:solidFill>
            <a:round/>
            <a:headEnd/>
            <a:tailEnd/>
          </a:ln>
          <a:effectLst/>
        </p:spPr>
        <p:txBody>
          <a:bodyPr wrap="none" anchor="ctr"/>
          <a:lstStyle/>
          <a:p>
            <a:pPr>
              <a:defRPr/>
            </a:pPr>
            <a:endParaRPr lang="zh-TW" altLang="en-US">
              <a:ea typeface="新細明體" pitchFamily="18" charset="-12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dt="0"/>
  <p:txStyles>
    <p:titleStyle>
      <a:lvl1pPr algn="ctr" rtl="0" eaLnBrk="1" fontAlgn="base" hangingPunct="1">
        <a:spcBef>
          <a:spcPct val="0"/>
        </a:spcBef>
        <a:spcAft>
          <a:spcPct val="0"/>
        </a:spcAft>
        <a:defRPr kumimoji="1" sz="3200" b="1">
          <a:solidFill>
            <a:schemeClr val="tx2"/>
          </a:solidFill>
          <a:latin typeface="+mj-lt"/>
          <a:ea typeface="+mj-ea"/>
          <a:cs typeface="+mj-cs"/>
        </a:defRPr>
      </a:lvl1pPr>
      <a:lvl2pPr algn="ctr" rtl="0" eaLnBrk="1" fontAlgn="base" hangingPunct="1">
        <a:spcBef>
          <a:spcPct val="0"/>
        </a:spcBef>
        <a:spcAft>
          <a:spcPct val="0"/>
        </a:spcAft>
        <a:defRPr kumimoji="1" sz="4000">
          <a:solidFill>
            <a:schemeClr val="tx2"/>
          </a:solidFill>
          <a:latin typeface="Times New Roman" pitchFamily="18" charset="0"/>
          <a:ea typeface="新細明體" pitchFamily="18" charset="-120"/>
        </a:defRPr>
      </a:lvl2pPr>
      <a:lvl3pPr algn="ctr" rtl="0" eaLnBrk="1" fontAlgn="base" hangingPunct="1">
        <a:spcBef>
          <a:spcPct val="0"/>
        </a:spcBef>
        <a:spcAft>
          <a:spcPct val="0"/>
        </a:spcAft>
        <a:defRPr kumimoji="1" sz="4000">
          <a:solidFill>
            <a:schemeClr val="tx2"/>
          </a:solidFill>
          <a:latin typeface="Times New Roman" pitchFamily="18" charset="0"/>
          <a:ea typeface="新細明體" pitchFamily="18" charset="-120"/>
        </a:defRPr>
      </a:lvl3pPr>
      <a:lvl4pPr algn="ctr" rtl="0" eaLnBrk="1" fontAlgn="base" hangingPunct="1">
        <a:spcBef>
          <a:spcPct val="0"/>
        </a:spcBef>
        <a:spcAft>
          <a:spcPct val="0"/>
        </a:spcAft>
        <a:defRPr kumimoji="1" sz="4000">
          <a:solidFill>
            <a:schemeClr val="tx2"/>
          </a:solidFill>
          <a:latin typeface="Times New Roman" pitchFamily="18" charset="0"/>
          <a:ea typeface="新細明體" pitchFamily="18" charset="-120"/>
        </a:defRPr>
      </a:lvl4pPr>
      <a:lvl5pPr algn="ctr" rtl="0" eaLnBrk="1" fontAlgn="base" hangingPunct="1">
        <a:spcBef>
          <a:spcPct val="0"/>
        </a:spcBef>
        <a:spcAft>
          <a:spcPct val="0"/>
        </a:spcAft>
        <a:defRPr kumimoji="1" sz="4000">
          <a:solidFill>
            <a:schemeClr val="tx2"/>
          </a:solidFill>
          <a:latin typeface="Times New Roman" pitchFamily="18" charset="0"/>
          <a:ea typeface="新細明體" pitchFamily="18" charset="-120"/>
        </a:defRPr>
      </a:lvl5pPr>
      <a:lvl6pPr marL="457200" algn="ctr" rtl="0" eaLnBrk="1" fontAlgn="base" hangingPunct="1">
        <a:spcBef>
          <a:spcPct val="0"/>
        </a:spcBef>
        <a:spcAft>
          <a:spcPct val="0"/>
        </a:spcAft>
        <a:defRPr kumimoji="1" sz="4000">
          <a:solidFill>
            <a:schemeClr val="tx2"/>
          </a:solidFill>
          <a:latin typeface="Times New Roman" pitchFamily="18" charset="0"/>
          <a:ea typeface="新細明體" pitchFamily="18" charset="-120"/>
        </a:defRPr>
      </a:lvl6pPr>
      <a:lvl7pPr marL="914400" algn="ctr" rtl="0" eaLnBrk="1" fontAlgn="base" hangingPunct="1">
        <a:spcBef>
          <a:spcPct val="0"/>
        </a:spcBef>
        <a:spcAft>
          <a:spcPct val="0"/>
        </a:spcAft>
        <a:defRPr kumimoji="1" sz="4000">
          <a:solidFill>
            <a:schemeClr val="tx2"/>
          </a:solidFill>
          <a:latin typeface="Times New Roman" pitchFamily="18" charset="0"/>
          <a:ea typeface="新細明體" pitchFamily="18" charset="-120"/>
        </a:defRPr>
      </a:lvl7pPr>
      <a:lvl8pPr marL="1371600" algn="ctr" rtl="0" eaLnBrk="1" fontAlgn="base" hangingPunct="1">
        <a:spcBef>
          <a:spcPct val="0"/>
        </a:spcBef>
        <a:spcAft>
          <a:spcPct val="0"/>
        </a:spcAft>
        <a:defRPr kumimoji="1" sz="4000">
          <a:solidFill>
            <a:schemeClr val="tx2"/>
          </a:solidFill>
          <a:latin typeface="Times New Roman" pitchFamily="18" charset="0"/>
          <a:ea typeface="新細明體" pitchFamily="18" charset="-120"/>
        </a:defRPr>
      </a:lvl8pPr>
      <a:lvl9pPr marL="1828800" algn="ctr" rtl="0" eaLnBrk="1" fontAlgn="base" hangingPunct="1">
        <a:spcBef>
          <a:spcPct val="0"/>
        </a:spcBef>
        <a:spcAft>
          <a:spcPct val="0"/>
        </a:spcAft>
        <a:defRPr kumimoji="1" sz="4000">
          <a:solidFill>
            <a:schemeClr val="tx2"/>
          </a:solidFill>
          <a:latin typeface="Times New Roman" pitchFamily="18" charset="0"/>
          <a:ea typeface="新細明體" pitchFamily="18" charset="-120"/>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2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littlelittle821@gmail.com" TargetMode="External"/><Relationship Id="rId2" Type="http://schemas.openxmlformats.org/officeDocument/2006/relationships/hyperlink" Target="mailto:yumin@nctu.edu.tw"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0.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yumin@nctu.edu.t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littlelittle821@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glaros.dtc.umn.edu/gkhome/views/metis/"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5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764704"/>
            <a:ext cx="7772400" cy="1470025"/>
          </a:xfrm>
        </p:spPr>
        <p:txBody>
          <a:bodyPr/>
          <a:lstStyle/>
          <a:p>
            <a:r>
              <a:rPr lang="en-US" altLang="zh-TW" dirty="0" smtClean="0"/>
              <a:t>Incremental Transient Simulation of </a:t>
            </a:r>
            <a:br>
              <a:rPr lang="en-US" altLang="zh-TW" dirty="0" smtClean="0"/>
            </a:br>
            <a:r>
              <a:rPr lang="en-US" altLang="zh-TW" dirty="0" smtClean="0"/>
              <a:t>Power Grid</a:t>
            </a:r>
            <a:endParaRPr lang="zh-TW" altLang="en-US" dirty="0"/>
          </a:p>
        </p:txBody>
      </p:sp>
      <p:sp>
        <p:nvSpPr>
          <p:cNvPr id="3" name="副標題 2"/>
          <p:cNvSpPr>
            <a:spLocks noGrp="1"/>
          </p:cNvSpPr>
          <p:nvPr>
            <p:ph type="subTitle" idx="1"/>
          </p:nvPr>
        </p:nvSpPr>
        <p:spPr>
          <a:xfrm>
            <a:off x="0" y="4725144"/>
            <a:ext cx="6192688" cy="3168352"/>
          </a:xfrm>
        </p:spPr>
        <p:txBody>
          <a:bodyPr/>
          <a:lstStyle/>
          <a:p>
            <a:r>
              <a:rPr lang="en-US" altLang="zh-TW" sz="2000" b="1" dirty="0" smtClean="0"/>
              <a:t>Chia Tung Ho, Yu Min Lee, Shu Han Wei,</a:t>
            </a:r>
          </a:p>
          <a:p>
            <a:r>
              <a:rPr lang="en-US" altLang="zh-TW" sz="2000" b="1" dirty="0"/>
              <a:t>a</a:t>
            </a:r>
            <a:r>
              <a:rPr lang="en-US" altLang="zh-TW" sz="2000" b="1" dirty="0" smtClean="0"/>
              <a:t>nd Liang Chia Cheng</a:t>
            </a:r>
          </a:p>
        </p:txBody>
      </p:sp>
      <p:sp>
        <p:nvSpPr>
          <p:cNvPr id="6" name="投影片編號版面配置區 5"/>
          <p:cNvSpPr>
            <a:spLocks noGrp="1"/>
          </p:cNvSpPr>
          <p:nvPr>
            <p:ph type="sldNum" sz="quarter" idx="10"/>
          </p:nvPr>
        </p:nvSpPr>
        <p:spPr/>
        <p:txBody>
          <a:bodyPr/>
          <a:lstStyle/>
          <a:p>
            <a:fld id="{8CF2F760-D1A9-48BF-86E4-56BE405BC273}" type="slidenum">
              <a:rPr lang="zh-TW" altLang="en-US" smtClean="0"/>
              <a:pPr/>
              <a:t>1</a:t>
            </a:fld>
            <a:r>
              <a:rPr lang="en-US" altLang="zh-TW" smtClean="0"/>
              <a:t>/39</a:t>
            </a:r>
            <a:endParaRPr lang="zh-TW" altLang="en-US" dirty="0"/>
          </a:p>
        </p:txBody>
      </p:sp>
      <p:sp>
        <p:nvSpPr>
          <p:cNvPr id="4" name="文字方塊 3"/>
          <p:cNvSpPr txBox="1"/>
          <p:nvPr/>
        </p:nvSpPr>
        <p:spPr>
          <a:xfrm>
            <a:off x="1547664" y="5949280"/>
            <a:ext cx="2694071" cy="369332"/>
          </a:xfrm>
          <a:prstGeom prst="rect">
            <a:avLst/>
          </a:prstGeom>
          <a:noFill/>
        </p:spPr>
        <p:txBody>
          <a:bodyPr wrap="none" rtlCol="0">
            <a:spAutoFit/>
          </a:bodyPr>
          <a:lstStyle/>
          <a:p>
            <a:r>
              <a:rPr lang="en-US" altLang="zh-TW" b="1" dirty="0" smtClean="0"/>
              <a:t>March 30 – April 2, ISPD</a:t>
            </a:r>
            <a:endParaRPr lang="zh-TW" altLang="en-US" b="1" dirty="0"/>
          </a:p>
        </p:txBody>
      </p:sp>
    </p:spTree>
    <p:extLst>
      <p:ext uri="{BB962C8B-B14F-4D97-AF65-F5344CB8AC3E}">
        <p14:creationId xmlns:p14="http://schemas.microsoft.com/office/powerpoint/2010/main" val="4200048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36912"/>
            <a:ext cx="8229600" cy="1143000"/>
          </a:xfrm>
        </p:spPr>
        <p:txBody>
          <a:bodyPr/>
          <a:lstStyle/>
          <a:p>
            <a:r>
              <a:rPr lang="en-US" altLang="zh-TW" dirty="0"/>
              <a:t>Related Techniques</a:t>
            </a:r>
            <a:endParaRPr lang="zh-TW" altLang="en-US" dirty="0"/>
          </a:p>
        </p:txBody>
      </p:sp>
      <p:sp>
        <p:nvSpPr>
          <p:cNvPr id="5" name="投影片編號版面配置區 4"/>
          <p:cNvSpPr>
            <a:spLocks noGrp="1"/>
          </p:cNvSpPr>
          <p:nvPr>
            <p:ph type="sldNum" sz="quarter" idx="10"/>
          </p:nvPr>
        </p:nvSpPr>
        <p:spPr/>
        <p:txBody>
          <a:bodyPr/>
          <a:lstStyle/>
          <a:p>
            <a:fld id="{8CF2F760-D1A9-48BF-86E4-56BE405BC273}" type="slidenum">
              <a:rPr lang="zh-TW" altLang="en-US" smtClean="0"/>
              <a:pPr/>
              <a:t>10</a:t>
            </a:fld>
            <a:r>
              <a:rPr lang="en-US" altLang="zh-TW" smtClean="0"/>
              <a:t>/39</a:t>
            </a:r>
            <a:endParaRPr lang="zh-TW" altLang="en-US" dirty="0"/>
          </a:p>
        </p:txBody>
      </p:sp>
    </p:spTree>
    <p:extLst>
      <p:ext uri="{BB962C8B-B14F-4D97-AF65-F5344CB8AC3E}">
        <p14:creationId xmlns:p14="http://schemas.microsoft.com/office/powerpoint/2010/main" val="2889493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Related Techniques</a:t>
            </a:r>
            <a:endParaRPr lang="zh-TW" altLang="en-US" dirty="0"/>
          </a:p>
        </p:txBody>
      </p:sp>
      <p:sp>
        <p:nvSpPr>
          <p:cNvPr id="3" name="內容版面配置區 2"/>
          <p:cNvSpPr>
            <a:spLocks noGrp="1"/>
          </p:cNvSpPr>
          <p:nvPr>
            <p:ph idx="1"/>
          </p:nvPr>
        </p:nvSpPr>
        <p:spPr/>
        <p:txBody>
          <a:bodyPr>
            <a:normAutofit/>
          </a:bodyPr>
          <a:lstStyle/>
          <a:p>
            <a:r>
              <a:rPr lang="en-US" altLang="zh-TW" sz="2500" dirty="0" smtClean="0"/>
              <a:t>Circuit Equations (MNA)</a:t>
            </a:r>
          </a:p>
          <a:p>
            <a:endParaRPr lang="en-US" altLang="zh-TW" sz="2500" dirty="0"/>
          </a:p>
          <a:p>
            <a:r>
              <a:rPr lang="en-US" altLang="zh-TW" sz="2500" dirty="0" smtClean="0"/>
              <a:t>Hierarchical Analysis of Power Grid</a:t>
            </a:r>
          </a:p>
          <a:p>
            <a:endParaRPr lang="en-US" altLang="zh-TW" sz="2500" dirty="0"/>
          </a:p>
          <a:p>
            <a:r>
              <a:rPr lang="en-US" altLang="zh-TW" sz="2500" dirty="0" smtClean="0"/>
              <a:t>Incremental Steady-State Simulation</a:t>
            </a:r>
          </a:p>
          <a:p>
            <a:pPr lvl="1"/>
            <a:r>
              <a:rPr lang="en-US" altLang="zh-TW" sz="2100" dirty="0" smtClean="0"/>
              <a:t>OMP </a:t>
            </a:r>
          </a:p>
          <a:p>
            <a:pPr lvl="1"/>
            <a:r>
              <a:rPr lang="en-US" altLang="zh-TW" sz="2100" dirty="0" smtClean="0"/>
              <a:t>MA-OMP </a:t>
            </a:r>
            <a:endParaRPr lang="zh-TW" altLang="en-US" sz="2100" dirty="0"/>
          </a:p>
        </p:txBody>
      </p:sp>
      <p:sp>
        <p:nvSpPr>
          <p:cNvPr id="6" name="投影片編號版面配置區 5"/>
          <p:cNvSpPr>
            <a:spLocks noGrp="1"/>
          </p:cNvSpPr>
          <p:nvPr>
            <p:ph type="sldNum" sz="quarter" idx="10"/>
          </p:nvPr>
        </p:nvSpPr>
        <p:spPr/>
        <p:txBody>
          <a:bodyPr/>
          <a:lstStyle/>
          <a:p>
            <a:fld id="{8CF2F760-D1A9-48BF-86E4-56BE405BC273}" type="slidenum">
              <a:rPr lang="zh-TW" altLang="en-US" smtClean="0"/>
              <a:pPr/>
              <a:t>11</a:t>
            </a:fld>
            <a:r>
              <a:rPr lang="en-US" altLang="zh-TW" smtClean="0"/>
              <a:t>/39</a:t>
            </a:r>
            <a:endParaRPr lang="zh-TW" altLang="en-US" dirty="0"/>
          </a:p>
        </p:txBody>
      </p:sp>
    </p:spTree>
    <p:extLst>
      <p:ext uri="{BB962C8B-B14F-4D97-AF65-F5344CB8AC3E}">
        <p14:creationId xmlns:p14="http://schemas.microsoft.com/office/powerpoint/2010/main" val="1199731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99392"/>
            <a:ext cx="8229600" cy="1143000"/>
          </a:xfrm>
        </p:spPr>
        <p:txBody>
          <a:bodyPr/>
          <a:lstStyle/>
          <a:p>
            <a:r>
              <a:rPr lang="en-US" altLang="zh-TW" dirty="0" smtClean="0"/>
              <a:t>Circuit Equations (MNA)</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323528" y="1052736"/>
                <a:ext cx="8229600" cy="5652343"/>
              </a:xfrm>
            </p:spPr>
            <p:txBody>
              <a:bodyPr>
                <a:normAutofit/>
              </a:bodyPr>
              <a:lstStyle/>
              <a:p>
                <a:r>
                  <a:rPr lang="en-US" altLang="zh-TW" sz="2400" dirty="0" smtClean="0"/>
                  <a:t>Given a power grid network, we can obtain the MNA equations</a:t>
                </a:r>
              </a:p>
              <a:p>
                <a:pPr marL="457200" lvl="1" indent="0">
                  <a:buNone/>
                </a:pPr>
                <a14:m>
                  <m:oMathPara xmlns:m="http://schemas.openxmlformats.org/officeDocument/2006/math">
                    <m:oMathParaPr>
                      <m:jc m:val="center"/>
                    </m:oMathParaPr>
                    <m:oMath xmlns:m="http://schemas.openxmlformats.org/officeDocument/2006/math">
                      <m:r>
                        <a:rPr lang="en-US" altLang="zh-TW" sz="2000" b="1" i="0" smtClean="0">
                          <a:latin typeface="Cambria Math"/>
                        </a:rPr>
                        <m:t>𝐆𝐱</m:t>
                      </m:r>
                      <m:r>
                        <a:rPr lang="en-US" altLang="zh-TW" sz="2000" b="1" i="0" smtClean="0">
                          <a:latin typeface="Cambria Math"/>
                        </a:rPr>
                        <m:t>+</m:t>
                      </m:r>
                      <m:r>
                        <a:rPr lang="en-US" altLang="zh-TW" sz="2000" b="1" i="0" smtClean="0">
                          <a:latin typeface="Cambria Math"/>
                        </a:rPr>
                        <m:t>𝐂</m:t>
                      </m:r>
                      <m:acc>
                        <m:accPr>
                          <m:chr m:val="̇"/>
                          <m:ctrlPr>
                            <a:rPr lang="en-US" altLang="zh-TW" sz="2000" b="1" i="1" smtClean="0">
                              <a:latin typeface="Cambria Math"/>
                            </a:rPr>
                          </m:ctrlPr>
                        </m:accPr>
                        <m:e>
                          <m:r>
                            <a:rPr lang="en-US" altLang="zh-TW" sz="2000" b="1" i="0" smtClean="0">
                              <a:latin typeface="Cambria Math"/>
                            </a:rPr>
                            <m:t>𝐱</m:t>
                          </m:r>
                        </m:e>
                      </m:acc>
                      <m:r>
                        <a:rPr lang="en-US" altLang="zh-TW" sz="2000" b="1" i="1" smtClean="0">
                          <a:latin typeface="Cambria Math"/>
                        </a:rPr>
                        <m:t>=</m:t>
                      </m:r>
                      <m:r>
                        <a:rPr lang="en-US" altLang="zh-TW" sz="2000" b="1" i="0" smtClean="0">
                          <a:latin typeface="Cambria Math"/>
                        </a:rPr>
                        <m:t>𝐛</m:t>
                      </m:r>
                    </m:oMath>
                  </m:oMathPara>
                </a14:m>
                <a:endParaRPr lang="en-US" altLang="zh-TW" sz="2000" b="1" dirty="0" smtClean="0"/>
              </a:p>
              <a:p>
                <a:pPr marL="457200" lvl="1" indent="0">
                  <a:buNone/>
                </a:pPr>
                <a:endParaRPr lang="en-US" altLang="zh-TW" sz="1600" b="1" dirty="0" smtClean="0"/>
              </a:p>
              <a:p>
                <a:pPr marL="457200" lvl="1" indent="0">
                  <a:buNone/>
                </a:pPr>
                <a:r>
                  <a:rPr lang="en-US" altLang="zh-TW" sz="1600" b="1" dirty="0" smtClean="0"/>
                  <a:t>G </a:t>
                </a:r>
                <a:r>
                  <a:rPr lang="en-US" altLang="zh-TW" sz="1600" dirty="0" smtClean="0"/>
                  <a:t>is a conductance matrix, </a:t>
                </a:r>
                <a:r>
                  <a:rPr lang="en-US" altLang="zh-TW" sz="1600" b="1" dirty="0" smtClean="0"/>
                  <a:t>C</a:t>
                </a:r>
                <a:r>
                  <a:rPr lang="en-US" altLang="zh-TW" sz="1600" dirty="0" smtClean="0"/>
                  <a:t> is a capacitance and  inductance matrix, and </a:t>
                </a:r>
                <a:r>
                  <a:rPr lang="en-US" altLang="zh-TW" sz="1600" b="1" dirty="0" smtClean="0"/>
                  <a:t>b </a:t>
                </a:r>
                <a:r>
                  <a:rPr lang="en-US" altLang="zh-TW" sz="1600" dirty="0" smtClean="0"/>
                  <a:t>is a vector consisting of independent sources. </a:t>
                </a:r>
              </a:p>
              <a:p>
                <a:endParaRPr lang="en-US" altLang="zh-TW" dirty="0"/>
              </a:p>
              <a:p>
                <a:r>
                  <a:rPr lang="en-US" altLang="zh-TW" sz="2400" dirty="0" smtClean="0"/>
                  <a:t>Using trapezoidal techniques</a:t>
                </a:r>
              </a:p>
              <a:p>
                <a:pPr marL="0" lvl="1" indent="0" algn="ctr">
                  <a:buNone/>
                </a:pPr>
                <a14:m>
                  <m:oMathPara xmlns:m="http://schemas.openxmlformats.org/officeDocument/2006/math">
                    <m:oMathParaPr>
                      <m:jc m:val="center"/>
                    </m:oMathParaPr>
                    <m:oMath xmlns:m="http://schemas.openxmlformats.org/officeDocument/2006/math">
                      <m:d>
                        <m:dPr>
                          <m:begChr m:val="["/>
                          <m:endChr m:val="]"/>
                          <m:ctrlPr>
                            <a:rPr lang="en-US" altLang="zh-TW" sz="2000" b="1" i="1" smtClean="0">
                              <a:latin typeface="Cambria Math"/>
                            </a:rPr>
                          </m:ctrlPr>
                        </m:dPr>
                        <m:e>
                          <m:r>
                            <a:rPr lang="en-US" altLang="zh-TW" sz="2000" b="1">
                              <a:latin typeface="Cambria Math"/>
                            </a:rPr>
                            <m:t>𝐆</m:t>
                          </m:r>
                          <m:r>
                            <a:rPr lang="en-US" altLang="zh-TW" sz="2000" b="1" i="0" smtClean="0">
                              <a:latin typeface="Cambria Math"/>
                            </a:rPr>
                            <m:t>+</m:t>
                          </m:r>
                          <m:d>
                            <m:dPr>
                              <m:ctrlPr>
                                <a:rPr lang="en-US" altLang="zh-TW" sz="2000" b="1" i="1" smtClean="0">
                                  <a:latin typeface="Cambria Math"/>
                                </a:rPr>
                              </m:ctrlPr>
                            </m:dPr>
                            <m:e>
                              <m:f>
                                <m:fPr>
                                  <m:ctrlPr>
                                    <a:rPr lang="en-US" altLang="zh-TW" sz="2000" i="1" smtClean="0">
                                      <a:latin typeface="Cambria Math"/>
                                    </a:rPr>
                                  </m:ctrlPr>
                                </m:fPr>
                                <m:num>
                                  <m:r>
                                    <a:rPr lang="en-US" altLang="zh-TW" sz="2000" b="0" i="1" smtClean="0">
                                      <a:latin typeface="Cambria Math"/>
                                    </a:rPr>
                                    <m:t>2</m:t>
                                  </m:r>
                                </m:num>
                                <m:den>
                                  <m:r>
                                    <a:rPr lang="en-US" altLang="zh-TW" sz="2000" b="0" i="1" smtClean="0">
                                      <a:latin typeface="Cambria Math"/>
                                    </a:rPr>
                                    <m:t>h</m:t>
                                  </m:r>
                                </m:den>
                              </m:f>
                            </m:e>
                          </m:d>
                          <m:r>
                            <a:rPr lang="en-US" altLang="zh-TW" sz="2000" b="1" i="0" smtClean="0">
                              <a:latin typeface="Cambria Math"/>
                            </a:rPr>
                            <m:t>𝐂</m:t>
                          </m:r>
                        </m:e>
                      </m:d>
                      <m:sSup>
                        <m:sSupPr>
                          <m:ctrlPr>
                            <a:rPr lang="en-US" altLang="zh-TW" sz="2000" b="1" i="1" smtClean="0">
                              <a:latin typeface="Cambria Math"/>
                            </a:rPr>
                          </m:ctrlPr>
                        </m:sSupPr>
                        <m:e>
                          <m:r>
                            <a:rPr lang="en-US" altLang="zh-TW" sz="2000" b="1" i="0" smtClean="0">
                              <a:latin typeface="Cambria Math"/>
                            </a:rPr>
                            <m:t>𝐱</m:t>
                          </m:r>
                        </m:e>
                        <m:sup>
                          <m:r>
                            <a:rPr lang="en-US" altLang="zh-TW" sz="2000" b="0" i="1" smtClean="0">
                              <a:latin typeface="Cambria Math"/>
                            </a:rPr>
                            <m:t>𝑗</m:t>
                          </m:r>
                        </m:sup>
                      </m:sSup>
                      <m:r>
                        <a:rPr lang="en-US" altLang="zh-TW" sz="2000" b="1" i="1">
                          <a:latin typeface="Cambria Math"/>
                        </a:rPr>
                        <m:t>=</m:t>
                      </m:r>
                      <m:d>
                        <m:dPr>
                          <m:begChr m:val="["/>
                          <m:endChr m:val="]"/>
                          <m:ctrlPr>
                            <a:rPr lang="en-US" altLang="zh-TW" sz="2000" b="1" i="1" smtClean="0">
                              <a:latin typeface="Cambria Math"/>
                            </a:rPr>
                          </m:ctrlPr>
                        </m:dPr>
                        <m:e>
                          <m:r>
                            <a:rPr lang="en-US" altLang="zh-TW" sz="2000" b="1" i="0" smtClean="0">
                              <a:latin typeface="Cambria Math"/>
                            </a:rPr>
                            <m:t>−</m:t>
                          </m:r>
                          <m:r>
                            <a:rPr lang="en-US" altLang="zh-TW" sz="2000" b="1">
                              <a:latin typeface="Cambria Math"/>
                            </a:rPr>
                            <m:t>𝐆</m:t>
                          </m:r>
                          <m:r>
                            <a:rPr lang="en-US" altLang="zh-TW" sz="2000" b="1">
                              <a:latin typeface="Cambria Math"/>
                            </a:rPr>
                            <m:t>+</m:t>
                          </m:r>
                          <m:d>
                            <m:dPr>
                              <m:ctrlPr>
                                <a:rPr lang="en-US" altLang="zh-TW" sz="2000" b="1" i="1">
                                  <a:latin typeface="Cambria Math"/>
                                </a:rPr>
                              </m:ctrlPr>
                            </m:dPr>
                            <m:e>
                              <m:f>
                                <m:fPr>
                                  <m:ctrlPr>
                                    <a:rPr lang="en-US" altLang="zh-TW" sz="2000" i="1">
                                      <a:latin typeface="Cambria Math"/>
                                    </a:rPr>
                                  </m:ctrlPr>
                                </m:fPr>
                                <m:num>
                                  <m:r>
                                    <a:rPr lang="en-US" altLang="zh-TW" sz="2000" i="1">
                                      <a:latin typeface="Cambria Math"/>
                                    </a:rPr>
                                    <m:t>2</m:t>
                                  </m:r>
                                </m:num>
                                <m:den>
                                  <m:r>
                                    <a:rPr lang="en-US" altLang="zh-TW" sz="2000" i="1">
                                      <a:latin typeface="Cambria Math"/>
                                    </a:rPr>
                                    <m:t>h</m:t>
                                  </m:r>
                                </m:den>
                              </m:f>
                            </m:e>
                          </m:d>
                          <m:r>
                            <a:rPr lang="en-US" altLang="zh-TW" sz="2000" b="1">
                              <a:latin typeface="Cambria Math"/>
                            </a:rPr>
                            <m:t>𝐂</m:t>
                          </m:r>
                        </m:e>
                      </m:d>
                      <m:sSup>
                        <m:sSupPr>
                          <m:ctrlPr>
                            <a:rPr lang="en-US" altLang="zh-TW" sz="2000" b="1" i="1">
                              <a:latin typeface="Cambria Math"/>
                            </a:rPr>
                          </m:ctrlPr>
                        </m:sSupPr>
                        <m:e>
                          <m:r>
                            <a:rPr lang="en-US" altLang="zh-TW" sz="2000" b="1">
                              <a:latin typeface="Cambria Math"/>
                            </a:rPr>
                            <m:t>𝐱</m:t>
                          </m:r>
                        </m:e>
                        <m:sup>
                          <m:r>
                            <a:rPr lang="en-US" altLang="zh-TW" sz="2000" b="0" i="1">
                              <a:latin typeface="Cambria Math"/>
                            </a:rPr>
                            <m:t>𝑗</m:t>
                          </m:r>
                          <m:r>
                            <a:rPr lang="en-US" altLang="zh-TW" sz="2000" b="0" i="1" smtClean="0">
                              <a:latin typeface="Cambria Math"/>
                            </a:rPr>
                            <m:t>−1</m:t>
                          </m:r>
                        </m:sup>
                      </m:sSup>
                      <m:r>
                        <a:rPr lang="en-US" altLang="zh-TW" sz="2000" b="1" i="1" smtClean="0">
                          <a:latin typeface="Cambria Math"/>
                        </a:rPr>
                        <m:t>+</m:t>
                      </m:r>
                      <m:sSup>
                        <m:sSupPr>
                          <m:ctrlPr>
                            <a:rPr lang="en-US" altLang="zh-TW" sz="2000" b="1" i="1" smtClean="0">
                              <a:latin typeface="Cambria Math"/>
                            </a:rPr>
                          </m:ctrlPr>
                        </m:sSupPr>
                        <m:e>
                          <m:r>
                            <a:rPr lang="en-US" altLang="zh-TW" sz="2000" b="1" i="0" smtClean="0">
                              <a:latin typeface="Cambria Math"/>
                            </a:rPr>
                            <m:t>𝐛</m:t>
                          </m:r>
                        </m:e>
                        <m:sup>
                          <m:r>
                            <a:rPr lang="en-US" altLang="zh-TW" sz="2000" b="0" i="1" smtClean="0">
                              <a:latin typeface="Cambria Math"/>
                            </a:rPr>
                            <m:t>𝑗</m:t>
                          </m:r>
                        </m:sup>
                      </m:sSup>
                      <m:r>
                        <a:rPr lang="en-US" altLang="zh-TW" sz="2000" b="1" i="1" smtClean="0">
                          <a:latin typeface="Cambria Math"/>
                        </a:rPr>
                        <m:t>+</m:t>
                      </m:r>
                      <m:sSup>
                        <m:sSupPr>
                          <m:ctrlPr>
                            <a:rPr lang="en-US" altLang="zh-TW" sz="2000" b="1" i="1" smtClean="0">
                              <a:latin typeface="Cambria Math"/>
                            </a:rPr>
                          </m:ctrlPr>
                        </m:sSupPr>
                        <m:e>
                          <m:r>
                            <a:rPr lang="en-US" altLang="zh-TW" sz="2000" b="1" i="0" smtClean="0">
                              <a:latin typeface="Cambria Math"/>
                            </a:rPr>
                            <m:t>𝐛</m:t>
                          </m:r>
                        </m:e>
                        <m:sup>
                          <m:r>
                            <a:rPr lang="en-US" altLang="zh-TW" sz="2000" b="0" i="1" smtClean="0">
                              <a:latin typeface="Cambria Math"/>
                            </a:rPr>
                            <m:t>𝑗</m:t>
                          </m:r>
                          <m:r>
                            <a:rPr lang="en-US" altLang="zh-TW" sz="2000" b="0" i="1" smtClean="0">
                              <a:latin typeface="Cambria Math"/>
                            </a:rPr>
                            <m:t>−1</m:t>
                          </m:r>
                        </m:sup>
                      </m:sSup>
                    </m:oMath>
                  </m:oMathPara>
                </a14:m>
                <a:endParaRPr lang="en-US" altLang="zh-TW" sz="2000" b="1" dirty="0"/>
              </a:p>
              <a:p>
                <a:pPr marL="0" indent="0">
                  <a:buNone/>
                </a:pPr>
                <a:r>
                  <a:rPr lang="en-US" altLang="zh-TW" dirty="0"/>
                  <a:t>	</a:t>
                </a:r>
                <a:endParaRPr lang="en-US" altLang="zh-TW" dirty="0" smtClean="0"/>
              </a:p>
              <a:p>
                <a:pPr marL="0" indent="0">
                  <a:buNone/>
                </a:pPr>
                <a:r>
                  <a:rPr lang="en-US" altLang="zh-TW" sz="1600" dirty="0"/>
                  <a:t> </a:t>
                </a:r>
                <a:r>
                  <a:rPr lang="en-US" altLang="zh-TW" sz="1600" dirty="0" smtClean="0"/>
                  <a:t>       h is the time step, </a:t>
                </a:r>
                <a14:m>
                  <m:oMath xmlns:m="http://schemas.openxmlformats.org/officeDocument/2006/math">
                    <m:sSup>
                      <m:sSupPr>
                        <m:ctrlPr>
                          <a:rPr lang="en-US" altLang="zh-TW" sz="1600" b="1" i="1">
                            <a:latin typeface="Cambria Math"/>
                          </a:rPr>
                        </m:ctrlPr>
                      </m:sSupPr>
                      <m:e>
                        <m:r>
                          <a:rPr lang="en-US" altLang="zh-TW" sz="1600" b="1">
                            <a:latin typeface="Cambria Math"/>
                          </a:rPr>
                          <m:t>𝐱</m:t>
                        </m:r>
                      </m:e>
                      <m:sup>
                        <m:r>
                          <a:rPr lang="en-US" altLang="zh-TW" sz="1600" b="1" i="1">
                            <a:latin typeface="Cambria Math"/>
                          </a:rPr>
                          <m:t>𝒋</m:t>
                        </m:r>
                      </m:sup>
                    </m:sSup>
                    <m:r>
                      <a:rPr lang="en-US" altLang="zh-TW" sz="1600" b="1" i="1" smtClean="0">
                        <a:latin typeface="Cambria Math"/>
                      </a:rPr>
                      <m:t> </m:t>
                    </m:r>
                  </m:oMath>
                </a14:m>
                <a:r>
                  <a:rPr lang="en-US" altLang="zh-TW" sz="1600" b="1" i="1" dirty="0" smtClean="0">
                    <a:latin typeface="Cambria Math"/>
                  </a:rPr>
                  <a:t> </a:t>
                </a:r>
                <a:r>
                  <a:rPr lang="en-US" altLang="zh-TW" sz="1600" dirty="0" smtClean="0">
                    <a:latin typeface="Cambria Math"/>
                  </a:rPr>
                  <a:t>and </a:t>
                </a:r>
                <a14:m>
                  <m:oMath xmlns:m="http://schemas.openxmlformats.org/officeDocument/2006/math">
                    <m:sSup>
                      <m:sSupPr>
                        <m:ctrlPr>
                          <a:rPr lang="en-US" altLang="zh-TW" sz="1600" b="1" i="1" smtClean="0">
                            <a:latin typeface="Cambria Math"/>
                          </a:rPr>
                        </m:ctrlPr>
                      </m:sSupPr>
                      <m:e>
                        <m:r>
                          <a:rPr lang="en-US" altLang="zh-TW" sz="1600" b="1">
                            <a:latin typeface="Cambria Math"/>
                          </a:rPr>
                          <m:t>𝐱</m:t>
                        </m:r>
                      </m:e>
                      <m:sup>
                        <m:r>
                          <a:rPr lang="en-US" altLang="zh-TW" sz="1600" b="1" i="1">
                            <a:latin typeface="Cambria Math"/>
                          </a:rPr>
                          <m:t>𝒋</m:t>
                        </m:r>
                        <m:r>
                          <a:rPr lang="en-US" altLang="zh-TW" sz="1600" b="1" i="1">
                            <a:latin typeface="Cambria Math"/>
                          </a:rPr>
                          <m:t>−</m:t>
                        </m:r>
                        <m:r>
                          <a:rPr lang="en-US" altLang="zh-TW" sz="1600" b="1" i="1">
                            <a:latin typeface="Cambria Math"/>
                          </a:rPr>
                          <m:t>𝟏</m:t>
                        </m:r>
                      </m:sup>
                    </m:sSup>
                  </m:oMath>
                </a14:m>
                <a:r>
                  <a:rPr lang="en-US" altLang="zh-TW" sz="1600" dirty="0" smtClean="0"/>
                  <a:t> are the electrical vector of j-</a:t>
                </a:r>
                <a:r>
                  <a:rPr lang="en-US" altLang="zh-TW" sz="1600" dirty="0" err="1" smtClean="0"/>
                  <a:t>th</a:t>
                </a:r>
                <a:r>
                  <a:rPr lang="en-US" altLang="zh-TW" sz="1600" dirty="0" smtClean="0"/>
                  <a:t> time step and (j-1)-</a:t>
                </a:r>
                <a:r>
                  <a:rPr lang="en-US" altLang="zh-TW" sz="1600" dirty="0" err="1" smtClean="0"/>
                  <a:t>th</a:t>
                </a:r>
                <a:r>
                  <a:rPr lang="en-US" altLang="zh-TW" sz="1600" dirty="0" smtClean="0"/>
                  <a:t> </a:t>
                </a:r>
                <a:r>
                  <a:rPr lang="en-US" altLang="zh-TW" sz="1600" dirty="0"/>
                  <a:t>time </a:t>
                </a:r>
                <a:r>
                  <a:rPr lang="en-US" altLang="zh-TW" sz="1600" dirty="0" smtClean="0"/>
                  <a:t>  </a:t>
                </a:r>
              </a:p>
              <a:p>
                <a:pPr marL="0" indent="0">
                  <a:buNone/>
                </a:pPr>
                <a:r>
                  <a:rPr lang="en-US" altLang="zh-TW" sz="1600" dirty="0"/>
                  <a:t> </a:t>
                </a:r>
                <a:r>
                  <a:rPr lang="en-US" altLang="zh-TW" sz="1600" dirty="0" smtClean="0"/>
                  <a:t>       step, respectively. </a:t>
                </a:r>
                <a14:m>
                  <m:oMath xmlns:m="http://schemas.openxmlformats.org/officeDocument/2006/math">
                    <m:sSup>
                      <m:sSupPr>
                        <m:ctrlPr>
                          <a:rPr lang="en-US" altLang="zh-TW" sz="1600" b="1" i="1">
                            <a:latin typeface="Cambria Math"/>
                          </a:rPr>
                        </m:ctrlPr>
                      </m:sSupPr>
                      <m:e>
                        <m:r>
                          <a:rPr lang="en-US" altLang="zh-TW" sz="1600" b="1">
                            <a:latin typeface="Cambria Math"/>
                          </a:rPr>
                          <m:t>𝐛</m:t>
                        </m:r>
                      </m:e>
                      <m:sup>
                        <m:r>
                          <a:rPr lang="en-US" altLang="zh-TW" sz="1600" b="1" i="1">
                            <a:latin typeface="Cambria Math"/>
                          </a:rPr>
                          <m:t>𝒋</m:t>
                        </m:r>
                      </m:sup>
                    </m:sSup>
                  </m:oMath>
                </a14:m>
                <a:r>
                  <a:rPr lang="en-US" altLang="zh-TW" sz="1600" b="1" i="1" dirty="0" smtClean="0">
                    <a:latin typeface="Cambria Math"/>
                  </a:rPr>
                  <a:t> </a:t>
                </a:r>
                <a:r>
                  <a:rPr lang="en-US" altLang="zh-TW" sz="1600" dirty="0" smtClean="0">
                    <a:latin typeface="Cambria Math"/>
                  </a:rPr>
                  <a:t>and </a:t>
                </a:r>
                <a14:m>
                  <m:oMath xmlns:m="http://schemas.openxmlformats.org/officeDocument/2006/math">
                    <m:r>
                      <a:rPr lang="en-US" altLang="zh-TW" sz="1600" b="0" i="0" smtClean="0">
                        <a:latin typeface="Cambria Math"/>
                      </a:rPr>
                      <m:t> </m:t>
                    </m:r>
                    <m:sSup>
                      <m:sSupPr>
                        <m:ctrlPr>
                          <a:rPr lang="en-US" altLang="zh-TW" sz="1600" b="1" i="1" smtClean="0">
                            <a:latin typeface="Cambria Math"/>
                          </a:rPr>
                        </m:ctrlPr>
                      </m:sSupPr>
                      <m:e>
                        <m:r>
                          <a:rPr lang="en-US" altLang="zh-TW" sz="1600" b="1">
                            <a:latin typeface="Cambria Math"/>
                          </a:rPr>
                          <m:t>𝐛</m:t>
                        </m:r>
                      </m:e>
                      <m:sup>
                        <m:r>
                          <a:rPr lang="en-US" altLang="zh-TW" sz="1600" b="1" i="1">
                            <a:latin typeface="Cambria Math"/>
                          </a:rPr>
                          <m:t>𝒋</m:t>
                        </m:r>
                        <m:r>
                          <a:rPr lang="en-US" altLang="zh-TW" sz="1600" b="1" i="1">
                            <a:latin typeface="Cambria Math"/>
                          </a:rPr>
                          <m:t>−</m:t>
                        </m:r>
                        <m:r>
                          <a:rPr lang="en-US" altLang="zh-TW" sz="1600" b="1" i="1">
                            <a:latin typeface="Cambria Math"/>
                          </a:rPr>
                          <m:t>𝟏</m:t>
                        </m:r>
                      </m:sup>
                    </m:sSup>
                  </m:oMath>
                </a14:m>
                <a:r>
                  <a:rPr lang="en-US" altLang="zh-TW" sz="1600" dirty="0" smtClean="0"/>
                  <a:t> are j-</a:t>
                </a:r>
                <a:r>
                  <a:rPr lang="en-US" altLang="zh-TW" sz="1600" dirty="0" err="1" smtClean="0"/>
                  <a:t>th</a:t>
                </a:r>
                <a:r>
                  <a:rPr lang="en-US" altLang="zh-TW" sz="1600" dirty="0" smtClean="0"/>
                  <a:t> time step and (j-1)-</a:t>
                </a:r>
                <a:r>
                  <a:rPr lang="en-US" altLang="zh-TW" sz="1600" dirty="0" err="1" smtClean="0"/>
                  <a:t>th</a:t>
                </a:r>
                <a:r>
                  <a:rPr lang="en-US" altLang="zh-TW" sz="1600" dirty="0" smtClean="0"/>
                  <a:t> time step of independent </a:t>
                </a:r>
              </a:p>
              <a:p>
                <a:pPr marL="0" indent="0">
                  <a:buNone/>
                </a:pPr>
                <a:r>
                  <a:rPr lang="en-US" altLang="zh-TW" sz="1600" dirty="0"/>
                  <a:t> </a:t>
                </a:r>
                <a:r>
                  <a:rPr lang="en-US" altLang="zh-TW" sz="1600" dirty="0" smtClean="0"/>
                  <a:t>       source vectors.  </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323528" y="1052736"/>
                <a:ext cx="8229600" cy="5652343"/>
              </a:xfrm>
              <a:blipFill rotWithShape="1">
                <a:blip r:embed="rId3"/>
                <a:stretch>
                  <a:fillRect l="-963" t="-863"/>
                </a:stretch>
              </a:blipFill>
            </p:spPr>
            <p:txBody>
              <a:bodyPr/>
              <a:lstStyle/>
              <a:p>
                <a:r>
                  <a:rPr lang="zh-TW" altLang="en-US">
                    <a:noFill/>
                  </a:rPr>
                  <a:t> </a:t>
                </a:r>
              </a:p>
            </p:txBody>
          </p:sp>
        </mc:Fallback>
      </mc:AlternateContent>
      <p:sp>
        <p:nvSpPr>
          <p:cNvPr id="6" name="投影片編號版面配置區 5"/>
          <p:cNvSpPr>
            <a:spLocks noGrp="1"/>
          </p:cNvSpPr>
          <p:nvPr>
            <p:ph type="sldNum" sz="quarter" idx="10"/>
          </p:nvPr>
        </p:nvSpPr>
        <p:spPr/>
        <p:txBody>
          <a:bodyPr/>
          <a:lstStyle/>
          <a:p>
            <a:fld id="{8CF2F760-D1A9-48BF-86E4-56BE405BC273}" type="slidenum">
              <a:rPr lang="zh-TW" altLang="en-US" smtClean="0"/>
              <a:pPr/>
              <a:t>12</a:t>
            </a:fld>
            <a:r>
              <a:rPr lang="en-US" altLang="zh-TW" smtClean="0"/>
              <a:t>/39</a:t>
            </a:r>
            <a:endParaRPr lang="zh-TW" altLang="en-US" dirty="0"/>
          </a:p>
        </p:txBody>
      </p:sp>
    </p:spTree>
    <p:extLst>
      <p:ext uri="{BB962C8B-B14F-4D97-AF65-F5344CB8AC3E}">
        <p14:creationId xmlns:p14="http://schemas.microsoft.com/office/powerpoint/2010/main" val="2984635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1815" y="-58798"/>
            <a:ext cx="8229600" cy="1143000"/>
          </a:xfrm>
        </p:spPr>
        <p:txBody>
          <a:bodyPr/>
          <a:lstStyle/>
          <a:p>
            <a:r>
              <a:rPr lang="en-US" altLang="zh-TW" dirty="0" smtClean="0"/>
              <a:t>Hierarchical Analysis of Power Grid</a:t>
            </a:r>
            <a:endParaRPr lang="zh-TW" altLang="en-US" dirty="0"/>
          </a:p>
        </p:txBody>
      </p:sp>
      <p:sp>
        <p:nvSpPr>
          <p:cNvPr id="4" name="內容版面配置區 2"/>
          <p:cNvSpPr txBox="1">
            <a:spLocks/>
          </p:cNvSpPr>
          <p:nvPr/>
        </p:nvSpPr>
        <p:spPr>
          <a:xfrm>
            <a:off x="421815" y="890850"/>
            <a:ext cx="8229600" cy="47847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TW" sz="2500" dirty="0" smtClean="0"/>
              <a:t>Given a power network, we divide the network into several blocks as below</a:t>
            </a:r>
            <a:endParaRPr lang="zh-TW" altLang="en-US" sz="2500" dirty="0"/>
          </a:p>
        </p:txBody>
      </p:sp>
      <p:grpSp>
        <p:nvGrpSpPr>
          <p:cNvPr id="5" name="群組 4"/>
          <p:cNvGrpSpPr/>
          <p:nvPr/>
        </p:nvGrpSpPr>
        <p:grpSpPr>
          <a:xfrm>
            <a:off x="1732581" y="2233062"/>
            <a:ext cx="3040898" cy="3166233"/>
            <a:chOff x="4943646" y="511206"/>
            <a:chExt cx="3040898" cy="3166233"/>
          </a:xfrm>
        </p:grpSpPr>
        <p:sp>
          <p:nvSpPr>
            <p:cNvPr id="6" name="矩形 5"/>
            <p:cNvSpPr/>
            <p:nvPr/>
          </p:nvSpPr>
          <p:spPr>
            <a:xfrm>
              <a:off x="4943646" y="514718"/>
              <a:ext cx="825513" cy="76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6097730" y="511206"/>
              <a:ext cx="825513" cy="76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7157952" y="520749"/>
              <a:ext cx="825513" cy="76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4943646" y="1710030"/>
              <a:ext cx="825513" cy="76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097730" y="1706519"/>
              <a:ext cx="825513" cy="76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7157952" y="1716062"/>
              <a:ext cx="825513" cy="76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4943646" y="2905343"/>
              <a:ext cx="825513" cy="76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6097730" y="2901832"/>
              <a:ext cx="825513" cy="76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7157952" y="2911375"/>
              <a:ext cx="825513" cy="76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 name="直線接點 14"/>
            <p:cNvCxnSpPr/>
            <p:nvPr/>
          </p:nvCxnSpPr>
          <p:spPr>
            <a:xfrm rot="5400000">
              <a:off x="4729029" y="1494334"/>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rot="5400000">
              <a:off x="4923268" y="1494334"/>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rot="5400000">
              <a:off x="5360304" y="1494334"/>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rot="5400000">
              <a:off x="5554542" y="1494334"/>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a:stCxn id="6" idx="2"/>
              <a:endCxn id="9" idx="0"/>
            </p:cNvCxnSpPr>
            <p:nvPr/>
          </p:nvCxnSpPr>
          <p:spPr>
            <a:xfrm rot="5400000">
              <a:off x="5141246" y="1494866"/>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rot="5400000">
              <a:off x="4729029" y="2689647"/>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rot="5400000">
              <a:off x="4923268" y="2689647"/>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rot="5400000">
              <a:off x="5360304" y="2689647"/>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rot="5400000">
              <a:off x="5554542" y="2689647"/>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endCxn id="12" idx="0"/>
            </p:cNvCxnSpPr>
            <p:nvPr/>
          </p:nvCxnSpPr>
          <p:spPr>
            <a:xfrm rot="5400000">
              <a:off x="5141781" y="2690183"/>
              <a:ext cx="429781" cy="5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rot="5400000">
              <a:off x="5883113" y="1490823"/>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rot="5400000">
              <a:off x="6077351" y="1490823"/>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rot="5400000">
              <a:off x="6514388" y="1490823"/>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rot="5400000">
              <a:off x="6708087" y="1490823"/>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a:endCxn id="10" idx="0"/>
            </p:cNvCxnSpPr>
            <p:nvPr/>
          </p:nvCxnSpPr>
          <p:spPr>
            <a:xfrm rot="5400000">
              <a:off x="6295865" y="1491359"/>
              <a:ext cx="429781" cy="5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rot="5400000">
              <a:off x="6919429" y="1524272"/>
              <a:ext cx="478125"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rot="5400000">
              <a:off x="7137573" y="1500366"/>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rot="5400000">
              <a:off x="7574610" y="1500366"/>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rot="5400000">
              <a:off x="7768848" y="1500366"/>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a:stCxn id="8" idx="2"/>
              <a:endCxn id="11" idx="0"/>
            </p:cNvCxnSpPr>
            <p:nvPr/>
          </p:nvCxnSpPr>
          <p:spPr>
            <a:xfrm rot="5400000">
              <a:off x="7355552" y="1500898"/>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rot="5400000">
              <a:off x="6943335" y="2695679"/>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rot="5400000">
              <a:off x="7137573" y="2695679"/>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rot="5400000">
              <a:off x="7574610" y="2695679"/>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rot="5400000">
              <a:off x="7768848" y="2695679"/>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a:endCxn id="14" idx="0"/>
            </p:cNvCxnSpPr>
            <p:nvPr/>
          </p:nvCxnSpPr>
          <p:spPr>
            <a:xfrm rot="5400000">
              <a:off x="7356086" y="2696215"/>
              <a:ext cx="429781" cy="5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rot="5400000">
              <a:off x="5883113" y="2686136"/>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rot="5400000">
              <a:off x="6077351" y="2686136"/>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rot="5400000">
              <a:off x="6514388" y="2686136"/>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rot="5400000">
              <a:off x="6708086" y="2686136"/>
              <a:ext cx="430313" cy="1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a:endCxn id="13" idx="0"/>
            </p:cNvCxnSpPr>
            <p:nvPr/>
          </p:nvCxnSpPr>
          <p:spPr>
            <a:xfrm rot="5400000">
              <a:off x="6295865" y="2686672"/>
              <a:ext cx="429781" cy="5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a:stCxn id="6" idx="3"/>
              <a:endCxn id="7" idx="1"/>
            </p:cNvCxnSpPr>
            <p:nvPr/>
          </p:nvCxnSpPr>
          <p:spPr>
            <a:xfrm flipV="1">
              <a:off x="5769159" y="893706"/>
              <a:ext cx="328571" cy="35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a:off x="5769159" y="514718"/>
              <a:ext cx="32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a:off x="5769159" y="705968"/>
              <a:ext cx="32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a:off x="5769159" y="1088468"/>
              <a:ext cx="32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a:off x="5769159" y="1279718"/>
              <a:ext cx="327491" cy="5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a:stCxn id="9" idx="3"/>
              <a:endCxn id="10" idx="1"/>
            </p:cNvCxnSpPr>
            <p:nvPr/>
          </p:nvCxnSpPr>
          <p:spPr>
            <a:xfrm flipV="1">
              <a:off x="5769159" y="2089019"/>
              <a:ext cx="328571" cy="35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5769159" y="1710030"/>
              <a:ext cx="388475" cy="10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5769159" y="1901281"/>
              <a:ext cx="32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5769159" y="2283781"/>
              <a:ext cx="32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a:off x="5769159" y="2475031"/>
              <a:ext cx="485596" cy="10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a:stCxn id="12" idx="3"/>
              <a:endCxn id="13" idx="1"/>
            </p:cNvCxnSpPr>
            <p:nvPr/>
          </p:nvCxnSpPr>
          <p:spPr>
            <a:xfrm flipV="1">
              <a:off x="5769159" y="3284332"/>
              <a:ext cx="328571" cy="35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a:off x="5769159" y="2905343"/>
              <a:ext cx="485596" cy="10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a:xfrm>
              <a:off x="5769159" y="3096594"/>
              <a:ext cx="32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5769159" y="3479094"/>
              <a:ext cx="32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flipV="1">
              <a:off x="5770238" y="3670343"/>
              <a:ext cx="38739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6915153" y="2911375"/>
              <a:ext cx="242798" cy="10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接點 60"/>
            <p:cNvCxnSpPr/>
            <p:nvPr/>
          </p:nvCxnSpPr>
          <p:spPr>
            <a:xfrm>
              <a:off x="6915153" y="3102625"/>
              <a:ext cx="242798" cy="10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接點 61"/>
            <p:cNvCxnSpPr/>
            <p:nvPr/>
          </p:nvCxnSpPr>
          <p:spPr>
            <a:xfrm>
              <a:off x="6915153" y="3676376"/>
              <a:ext cx="242798" cy="10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接點 62"/>
            <p:cNvCxnSpPr/>
            <p:nvPr/>
          </p:nvCxnSpPr>
          <p:spPr>
            <a:xfrm>
              <a:off x="6915153" y="3485126"/>
              <a:ext cx="242798" cy="10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接點 63"/>
            <p:cNvCxnSpPr/>
            <p:nvPr/>
          </p:nvCxnSpPr>
          <p:spPr>
            <a:xfrm>
              <a:off x="6915153" y="3293876"/>
              <a:ext cx="242798" cy="10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接點 64"/>
            <p:cNvCxnSpPr/>
            <p:nvPr/>
          </p:nvCxnSpPr>
          <p:spPr>
            <a:xfrm>
              <a:off x="6915153" y="1716062"/>
              <a:ext cx="242798" cy="10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接點 65"/>
            <p:cNvCxnSpPr/>
            <p:nvPr/>
          </p:nvCxnSpPr>
          <p:spPr>
            <a:xfrm>
              <a:off x="6915153" y="1907312"/>
              <a:ext cx="242798" cy="10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p:nvPr/>
          </p:nvCxnSpPr>
          <p:spPr>
            <a:xfrm>
              <a:off x="6915153" y="2481062"/>
              <a:ext cx="242798" cy="10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a:off x="6915153" y="2289813"/>
              <a:ext cx="242798" cy="10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接點 68"/>
            <p:cNvCxnSpPr/>
            <p:nvPr/>
          </p:nvCxnSpPr>
          <p:spPr>
            <a:xfrm>
              <a:off x="6915153" y="2098562"/>
              <a:ext cx="242798" cy="10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p:nvPr/>
          </p:nvCxnSpPr>
          <p:spPr>
            <a:xfrm>
              <a:off x="6915153" y="520749"/>
              <a:ext cx="242798" cy="10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a:off x="6915153" y="712000"/>
              <a:ext cx="242798" cy="10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接點 71"/>
            <p:cNvCxnSpPr/>
            <p:nvPr/>
          </p:nvCxnSpPr>
          <p:spPr>
            <a:xfrm>
              <a:off x="6915153" y="1285749"/>
              <a:ext cx="242798" cy="10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接點 72"/>
            <p:cNvCxnSpPr/>
            <p:nvPr/>
          </p:nvCxnSpPr>
          <p:spPr>
            <a:xfrm>
              <a:off x="6915153" y="1094500"/>
              <a:ext cx="242798" cy="10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接點 73"/>
            <p:cNvCxnSpPr/>
            <p:nvPr/>
          </p:nvCxnSpPr>
          <p:spPr>
            <a:xfrm>
              <a:off x="6915153" y="903249"/>
              <a:ext cx="242798" cy="10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文字方塊 74"/>
            <p:cNvSpPr txBox="1"/>
            <p:nvPr/>
          </p:nvSpPr>
          <p:spPr>
            <a:xfrm>
              <a:off x="6194849" y="3140895"/>
              <a:ext cx="631275" cy="276999"/>
            </a:xfrm>
            <a:prstGeom prst="rect">
              <a:avLst/>
            </a:prstGeom>
            <a:noFill/>
          </p:spPr>
          <p:txBody>
            <a:bodyPr wrap="square" rtlCol="0">
              <a:spAutoFit/>
            </a:bodyPr>
            <a:lstStyle/>
            <a:p>
              <a:pPr algn="ctr"/>
              <a:r>
                <a:rPr lang="en-US" altLang="zh-TW" sz="1200" dirty="0" smtClean="0"/>
                <a:t>(A</a:t>
              </a:r>
              <a:r>
                <a:rPr lang="en-US" altLang="zh-TW" sz="1200" baseline="-25000" dirty="0" smtClean="0"/>
                <a:t>8</a:t>
              </a:r>
              <a:r>
                <a:rPr lang="en-US" altLang="zh-TW" sz="1200" dirty="0" smtClean="0"/>
                <a:t>,S</a:t>
              </a:r>
              <a:r>
                <a:rPr lang="en-US" altLang="zh-TW" sz="1200" baseline="-25000" dirty="0"/>
                <a:t>8</a:t>
              </a:r>
              <a:r>
                <a:rPr lang="en-US" altLang="zh-TW" sz="1200" dirty="0" smtClean="0"/>
                <a:t>)</a:t>
              </a:r>
              <a:endParaRPr lang="zh-TW" altLang="en-US" sz="1200" dirty="0"/>
            </a:p>
          </p:txBody>
        </p:sp>
        <p:sp>
          <p:nvSpPr>
            <p:cNvPr id="76" name="文字方塊 75"/>
            <p:cNvSpPr txBox="1"/>
            <p:nvPr/>
          </p:nvSpPr>
          <p:spPr>
            <a:xfrm>
              <a:off x="5040765" y="3144406"/>
              <a:ext cx="631275" cy="276999"/>
            </a:xfrm>
            <a:prstGeom prst="rect">
              <a:avLst/>
            </a:prstGeom>
            <a:noFill/>
          </p:spPr>
          <p:txBody>
            <a:bodyPr wrap="square" rtlCol="0">
              <a:spAutoFit/>
            </a:bodyPr>
            <a:lstStyle/>
            <a:p>
              <a:pPr algn="ctr"/>
              <a:r>
                <a:rPr lang="en-US" altLang="zh-TW" sz="1200" dirty="0" smtClean="0"/>
                <a:t>(A</a:t>
              </a:r>
              <a:r>
                <a:rPr lang="en-US" altLang="zh-TW" sz="1200" baseline="-25000" dirty="0" smtClean="0"/>
                <a:t>7</a:t>
              </a:r>
              <a:r>
                <a:rPr lang="en-US" altLang="zh-TW" sz="1200" dirty="0" smtClean="0"/>
                <a:t>,S</a:t>
              </a:r>
              <a:r>
                <a:rPr lang="en-US" altLang="zh-TW" sz="1200" baseline="-25000" dirty="0"/>
                <a:t>7</a:t>
              </a:r>
              <a:r>
                <a:rPr lang="en-US" altLang="zh-TW" sz="1200" dirty="0" smtClean="0"/>
                <a:t>)</a:t>
              </a:r>
              <a:endParaRPr lang="zh-TW" altLang="en-US" sz="1200" dirty="0"/>
            </a:p>
          </p:txBody>
        </p:sp>
        <p:sp>
          <p:nvSpPr>
            <p:cNvPr id="77" name="文字方塊 76"/>
            <p:cNvSpPr txBox="1"/>
            <p:nvPr/>
          </p:nvSpPr>
          <p:spPr>
            <a:xfrm>
              <a:off x="5040765" y="1949093"/>
              <a:ext cx="631275" cy="276999"/>
            </a:xfrm>
            <a:prstGeom prst="rect">
              <a:avLst/>
            </a:prstGeom>
            <a:noFill/>
          </p:spPr>
          <p:txBody>
            <a:bodyPr wrap="square" rtlCol="0">
              <a:spAutoFit/>
            </a:bodyPr>
            <a:lstStyle/>
            <a:p>
              <a:pPr algn="ctr"/>
              <a:r>
                <a:rPr lang="en-US" altLang="zh-TW" sz="1200" dirty="0" smtClean="0"/>
                <a:t>(A</a:t>
              </a:r>
              <a:r>
                <a:rPr lang="en-US" altLang="zh-TW" sz="1200" baseline="-25000" dirty="0" smtClean="0"/>
                <a:t>4</a:t>
              </a:r>
              <a:r>
                <a:rPr lang="en-US" altLang="zh-TW" sz="1200" dirty="0" smtClean="0"/>
                <a:t>,S</a:t>
              </a:r>
              <a:r>
                <a:rPr lang="en-US" altLang="zh-TW" sz="1200" baseline="-25000" dirty="0"/>
                <a:t>4</a:t>
              </a:r>
              <a:r>
                <a:rPr lang="en-US" altLang="zh-TW" sz="1200" dirty="0" smtClean="0"/>
                <a:t>)</a:t>
              </a:r>
              <a:endParaRPr lang="zh-TW" altLang="en-US" sz="1200" dirty="0"/>
            </a:p>
          </p:txBody>
        </p:sp>
        <p:sp>
          <p:nvSpPr>
            <p:cNvPr id="78" name="文字方塊 77"/>
            <p:cNvSpPr txBox="1"/>
            <p:nvPr/>
          </p:nvSpPr>
          <p:spPr>
            <a:xfrm>
              <a:off x="6194849" y="1945582"/>
              <a:ext cx="631275" cy="276999"/>
            </a:xfrm>
            <a:prstGeom prst="rect">
              <a:avLst/>
            </a:prstGeom>
            <a:noFill/>
          </p:spPr>
          <p:txBody>
            <a:bodyPr wrap="square" rtlCol="0">
              <a:spAutoFit/>
            </a:bodyPr>
            <a:lstStyle/>
            <a:p>
              <a:pPr algn="ctr"/>
              <a:r>
                <a:rPr lang="en-US" altLang="zh-TW" sz="1200" dirty="0" smtClean="0"/>
                <a:t>(A</a:t>
              </a:r>
              <a:r>
                <a:rPr lang="en-US" altLang="zh-TW" sz="1200" baseline="-25000" dirty="0" smtClean="0"/>
                <a:t>5</a:t>
              </a:r>
              <a:r>
                <a:rPr lang="en-US" altLang="zh-TW" sz="1200" dirty="0" smtClean="0"/>
                <a:t>,S</a:t>
              </a:r>
              <a:r>
                <a:rPr lang="en-US" altLang="zh-TW" sz="1200" baseline="-25000" dirty="0"/>
                <a:t>5</a:t>
              </a:r>
              <a:r>
                <a:rPr lang="en-US" altLang="zh-TW" sz="1200" dirty="0" smtClean="0"/>
                <a:t>)</a:t>
              </a:r>
              <a:endParaRPr lang="zh-TW" altLang="en-US" sz="1200" dirty="0"/>
            </a:p>
          </p:txBody>
        </p:sp>
        <p:sp>
          <p:nvSpPr>
            <p:cNvPr id="79" name="文字方塊 78"/>
            <p:cNvSpPr txBox="1"/>
            <p:nvPr/>
          </p:nvSpPr>
          <p:spPr>
            <a:xfrm>
              <a:off x="7255071" y="3150438"/>
              <a:ext cx="631275" cy="276999"/>
            </a:xfrm>
            <a:prstGeom prst="rect">
              <a:avLst/>
            </a:prstGeom>
            <a:noFill/>
          </p:spPr>
          <p:txBody>
            <a:bodyPr wrap="square" rtlCol="0">
              <a:spAutoFit/>
            </a:bodyPr>
            <a:lstStyle/>
            <a:p>
              <a:pPr algn="ctr"/>
              <a:r>
                <a:rPr lang="en-US" altLang="zh-TW" sz="1200" dirty="0" smtClean="0"/>
                <a:t>(A</a:t>
              </a:r>
              <a:r>
                <a:rPr lang="en-US" altLang="zh-TW" sz="1200" baseline="-25000" dirty="0" smtClean="0"/>
                <a:t>9</a:t>
              </a:r>
              <a:r>
                <a:rPr lang="en-US" altLang="zh-TW" sz="1200" dirty="0" smtClean="0"/>
                <a:t>,S</a:t>
              </a:r>
              <a:r>
                <a:rPr lang="en-US" altLang="zh-TW" sz="1200" baseline="-25000" dirty="0"/>
                <a:t>9</a:t>
              </a:r>
              <a:r>
                <a:rPr lang="en-US" altLang="zh-TW" sz="1200" dirty="0" smtClean="0"/>
                <a:t>)</a:t>
              </a:r>
              <a:endParaRPr lang="zh-TW" altLang="en-US" sz="1200" dirty="0"/>
            </a:p>
          </p:txBody>
        </p:sp>
        <p:sp>
          <p:nvSpPr>
            <p:cNvPr id="80" name="文字方塊 79"/>
            <p:cNvSpPr txBox="1"/>
            <p:nvPr/>
          </p:nvSpPr>
          <p:spPr>
            <a:xfrm>
              <a:off x="7255610" y="1955125"/>
              <a:ext cx="631275" cy="276999"/>
            </a:xfrm>
            <a:prstGeom prst="rect">
              <a:avLst/>
            </a:prstGeom>
            <a:noFill/>
          </p:spPr>
          <p:txBody>
            <a:bodyPr wrap="square" rtlCol="0">
              <a:spAutoFit/>
            </a:bodyPr>
            <a:lstStyle/>
            <a:p>
              <a:pPr algn="ctr"/>
              <a:r>
                <a:rPr lang="en-US" altLang="zh-TW" sz="1200" dirty="0" smtClean="0"/>
                <a:t>(A</a:t>
              </a:r>
              <a:r>
                <a:rPr lang="en-US" altLang="zh-TW" sz="1200" baseline="-25000" dirty="0" smtClean="0"/>
                <a:t>6</a:t>
              </a:r>
              <a:r>
                <a:rPr lang="en-US" altLang="zh-TW" sz="1200" dirty="0" smtClean="0"/>
                <a:t>,S</a:t>
              </a:r>
              <a:r>
                <a:rPr lang="en-US" altLang="zh-TW" sz="1200" baseline="-25000" dirty="0"/>
                <a:t>6</a:t>
              </a:r>
              <a:r>
                <a:rPr lang="en-US" altLang="zh-TW" sz="1200" dirty="0" smtClean="0"/>
                <a:t>)</a:t>
              </a:r>
              <a:endParaRPr lang="zh-TW" altLang="en-US" sz="1200" dirty="0"/>
            </a:p>
          </p:txBody>
        </p:sp>
        <p:sp>
          <p:nvSpPr>
            <p:cNvPr id="81" name="文字方塊 80"/>
            <p:cNvSpPr txBox="1"/>
            <p:nvPr/>
          </p:nvSpPr>
          <p:spPr>
            <a:xfrm>
              <a:off x="7255071" y="759811"/>
              <a:ext cx="631275" cy="276999"/>
            </a:xfrm>
            <a:prstGeom prst="rect">
              <a:avLst/>
            </a:prstGeom>
            <a:noFill/>
          </p:spPr>
          <p:txBody>
            <a:bodyPr wrap="square" rtlCol="0">
              <a:spAutoFit/>
            </a:bodyPr>
            <a:lstStyle/>
            <a:p>
              <a:pPr algn="ctr"/>
              <a:r>
                <a:rPr lang="en-US" altLang="zh-TW" sz="1200" dirty="0" smtClean="0"/>
                <a:t>(A</a:t>
              </a:r>
              <a:r>
                <a:rPr lang="en-US" altLang="zh-TW" sz="1200" baseline="-25000" dirty="0" smtClean="0"/>
                <a:t>3</a:t>
              </a:r>
              <a:r>
                <a:rPr lang="en-US" altLang="zh-TW" sz="1200" dirty="0" smtClean="0"/>
                <a:t>,S</a:t>
              </a:r>
              <a:r>
                <a:rPr lang="en-US" altLang="zh-TW" sz="1200" baseline="-25000" dirty="0"/>
                <a:t>3</a:t>
              </a:r>
              <a:r>
                <a:rPr lang="en-US" altLang="zh-TW" sz="1200" dirty="0" smtClean="0"/>
                <a:t>)</a:t>
              </a:r>
              <a:endParaRPr lang="zh-TW" altLang="en-US" sz="1200" dirty="0"/>
            </a:p>
          </p:txBody>
        </p:sp>
        <p:sp>
          <p:nvSpPr>
            <p:cNvPr id="82" name="文字方塊 81"/>
            <p:cNvSpPr txBox="1"/>
            <p:nvPr/>
          </p:nvSpPr>
          <p:spPr>
            <a:xfrm>
              <a:off x="6194849" y="750268"/>
              <a:ext cx="631275" cy="276999"/>
            </a:xfrm>
            <a:prstGeom prst="rect">
              <a:avLst/>
            </a:prstGeom>
            <a:noFill/>
          </p:spPr>
          <p:txBody>
            <a:bodyPr wrap="square" rtlCol="0">
              <a:spAutoFit/>
            </a:bodyPr>
            <a:lstStyle/>
            <a:p>
              <a:pPr algn="ctr"/>
              <a:r>
                <a:rPr lang="en-US" altLang="zh-TW" sz="1200" dirty="0" smtClean="0"/>
                <a:t>(A</a:t>
              </a:r>
              <a:r>
                <a:rPr lang="en-US" altLang="zh-TW" sz="1200" baseline="-25000" dirty="0" smtClean="0"/>
                <a:t>2</a:t>
              </a:r>
              <a:r>
                <a:rPr lang="en-US" altLang="zh-TW" sz="1200" dirty="0" smtClean="0"/>
                <a:t>,S</a:t>
              </a:r>
              <a:r>
                <a:rPr lang="en-US" altLang="zh-TW" sz="1200" baseline="-25000" dirty="0"/>
                <a:t>2</a:t>
              </a:r>
              <a:r>
                <a:rPr lang="en-US" altLang="zh-TW" sz="1200" dirty="0" smtClean="0"/>
                <a:t>)</a:t>
              </a:r>
              <a:endParaRPr lang="zh-TW" altLang="en-US" sz="1200" dirty="0"/>
            </a:p>
          </p:txBody>
        </p:sp>
        <p:sp>
          <p:nvSpPr>
            <p:cNvPr id="83" name="文字方塊 82"/>
            <p:cNvSpPr txBox="1"/>
            <p:nvPr/>
          </p:nvSpPr>
          <p:spPr>
            <a:xfrm>
              <a:off x="5040765" y="753781"/>
              <a:ext cx="631275" cy="276999"/>
            </a:xfrm>
            <a:prstGeom prst="rect">
              <a:avLst/>
            </a:prstGeom>
            <a:noFill/>
          </p:spPr>
          <p:txBody>
            <a:bodyPr wrap="square" rtlCol="0">
              <a:spAutoFit/>
            </a:bodyPr>
            <a:lstStyle/>
            <a:p>
              <a:pPr algn="ctr"/>
              <a:r>
                <a:rPr lang="en-US" altLang="zh-TW" sz="1200" dirty="0" smtClean="0"/>
                <a:t>(A</a:t>
              </a:r>
              <a:r>
                <a:rPr lang="en-US" altLang="zh-TW" sz="1200" baseline="-25000" dirty="0" smtClean="0"/>
                <a:t>1</a:t>
              </a:r>
              <a:r>
                <a:rPr lang="en-US" altLang="zh-TW" sz="1200" dirty="0" smtClean="0"/>
                <a:t>,S</a:t>
              </a:r>
              <a:r>
                <a:rPr lang="en-US" altLang="zh-TW" sz="1200" baseline="-25000" dirty="0"/>
                <a:t>1</a:t>
              </a:r>
              <a:r>
                <a:rPr lang="en-US" altLang="zh-TW" sz="1200" dirty="0" smtClean="0"/>
                <a:t>)</a:t>
              </a:r>
              <a:endParaRPr lang="zh-TW" altLang="en-US" sz="1200" dirty="0"/>
            </a:p>
          </p:txBody>
        </p:sp>
        <p:sp>
          <p:nvSpPr>
            <p:cNvPr id="84" name="橢圓 83"/>
            <p:cNvSpPr/>
            <p:nvPr/>
          </p:nvSpPr>
          <p:spPr>
            <a:xfrm>
              <a:off x="6853943" y="3020504"/>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橢圓 84"/>
            <p:cNvSpPr/>
            <p:nvPr/>
          </p:nvSpPr>
          <p:spPr>
            <a:xfrm>
              <a:off x="6852863" y="3207386"/>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橢圓 85"/>
            <p:cNvSpPr/>
            <p:nvPr/>
          </p:nvSpPr>
          <p:spPr>
            <a:xfrm>
              <a:off x="6845313" y="3416875"/>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橢圓 86"/>
            <p:cNvSpPr/>
            <p:nvPr/>
          </p:nvSpPr>
          <p:spPr>
            <a:xfrm>
              <a:off x="7084720" y="3416744"/>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橢圓 87"/>
            <p:cNvSpPr/>
            <p:nvPr/>
          </p:nvSpPr>
          <p:spPr>
            <a:xfrm>
              <a:off x="7089191" y="3222931"/>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橢圓 88"/>
            <p:cNvSpPr/>
            <p:nvPr/>
          </p:nvSpPr>
          <p:spPr>
            <a:xfrm>
              <a:off x="7084720" y="3035233"/>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90" name="直線單箭頭接點 89"/>
          <p:cNvCxnSpPr/>
          <p:nvPr/>
        </p:nvCxnSpPr>
        <p:spPr>
          <a:xfrm flipH="1" flipV="1">
            <a:off x="3992765" y="5239642"/>
            <a:ext cx="298877" cy="33735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1" name="文字方塊 90"/>
          <p:cNvSpPr txBox="1"/>
          <p:nvPr/>
        </p:nvSpPr>
        <p:spPr>
          <a:xfrm>
            <a:off x="4131109" y="5576993"/>
            <a:ext cx="832276" cy="338554"/>
          </a:xfrm>
          <a:prstGeom prst="rect">
            <a:avLst/>
          </a:prstGeom>
          <a:noFill/>
        </p:spPr>
        <p:txBody>
          <a:bodyPr wrap="square" rtlCol="0">
            <a:spAutoFit/>
          </a:bodyPr>
          <a:lstStyle/>
          <a:p>
            <a:r>
              <a:rPr lang="en-US" altLang="zh-TW" sz="1600" b="1" dirty="0" smtClean="0"/>
              <a:t>ports </a:t>
            </a:r>
            <a:r>
              <a:rPr lang="en-US" altLang="zh-TW" sz="1200" dirty="0" smtClean="0"/>
              <a:t> </a:t>
            </a:r>
            <a:endParaRPr lang="zh-TW" altLang="en-US" sz="1200" dirty="0"/>
          </a:p>
        </p:txBody>
      </p:sp>
      <p:sp>
        <p:nvSpPr>
          <p:cNvPr id="92" name="橢圓 91"/>
          <p:cNvSpPr/>
          <p:nvPr/>
        </p:nvSpPr>
        <p:spPr>
          <a:xfrm>
            <a:off x="4071285" y="4556254"/>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橢圓 92"/>
          <p:cNvSpPr/>
          <p:nvPr/>
        </p:nvSpPr>
        <p:spPr>
          <a:xfrm>
            <a:off x="4282863" y="4562286"/>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橢圓 93"/>
          <p:cNvSpPr/>
          <p:nvPr/>
        </p:nvSpPr>
        <p:spPr>
          <a:xfrm>
            <a:off x="4508322" y="4562286"/>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橢圓 94"/>
          <p:cNvSpPr/>
          <p:nvPr/>
        </p:nvSpPr>
        <p:spPr>
          <a:xfrm>
            <a:off x="3882983" y="4140207"/>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橢圓 95"/>
          <p:cNvSpPr/>
          <p:nvPr/>
        </p:nvSpPr>
        <p:spPr>
          <a:xfrm>
            <a:off x="3873655" y="4549908"/>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橢圓 96"/>
          <p:cNvSpPr/>
          <p:nvPr/>
        </p:nvSpPr>
        <p:spPr>
          <a:xfrm>
            <a:off x="4072364" y="4130910"/>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橢圓 97"/>
          <p:cNvSpPr/>
          <p:nvPr/>
        </p:nvSpPr>
        <p:spPr>
          <a:xfrm>
            <a:off x="4289264" y="4140207"/>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橢圓 98"/>
          <p:cNvSpPr/>
          <p:nvPr/>
        </p:nvSpPr>
        <p:spPr>
          <a:xfrm>
            <a:off x="4499543" y="4149072"/>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橢圓 99"/>
          <p:cNvSpPr/>
          <p:nvPr/>
        </p:nvSpPr>
        <p:spPr>
          <a:xfrm>
            <a:off x="3643152" y="4556254"/>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橢圓 100"/>
          <p:cNvSpPr/>
          <p:nvPr/>
        </p:nvSpPr>
        <p:spPr>
          <a:xfrm>
            <a:off x="3635414" y="4130910"/>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橢圓 101"/>
          <p:cNvSpPr/>
          <p:nvPr/>
        </p:nvSpPr>
        <p:spPr>
          <a:xfrm>
            <a:off x="3448100" y="4539246"/>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 name="橢圓 102"/>
          <p:cNvSpPr/>
          <p:nvPr/>
        </p:nvSpPr>
        <p:spPr>
          <a:xfrm>
            <a:off x="3230121" y="4539322"/>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 name="橢圓 103"/>
          <p:cNvSpPr/>
          <p:nvPr/>
        </p:nvSpPr>
        <p:spPr>
          <a:xfrm>
            <a:off x="3011063" y="4543554"/>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 name="橢圓 104"/>
          <p:cNvSpPr/>
          <p:nvPr/>
        </p:nvSpPr>
        <p:spPr>
          <a:xfrm>
            <a:off x="2815745" y="4539322"/>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 name="橢圓 105"/>
          <p:cNvSpPr/>
          <p:nvPr/>
        </p:nvSpPr>
        <p:spPr>
          <a:xfrm>
            <a:off x="2817904" y="4140207"/>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 name="橢圓 106"/>
          <p:cNvSpPr/>
          <p:nvPr/>
        </p:nvSpPr>
        <p:spPr>
          <a:xfrm>
            <a:off x="3011063" y="4149072"/>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 name="橢圓 107"/>
          <p:cNvSpPr/>
          <p:nvPr/>
        </p:nvSpPr>
        <p:spPr>
          <a:xfrm>
            <a:off x="3229580" y="4130910"/>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 name="橢圓 108"/>
          <p:cNvSpPr/>
          <p:nvPr/>
        </p:nvSpPr>
        <p:spPr>
          <a:xfrm>
            <a:off x="3448100" y="4130910"/>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橢圓 109"/>
          <p:cNvSpPr/>
          <p:nvPr/>
        </p:nvSpPr>
        <p:spPr>
          <a:xfrm>
            <a:off x="2488254" y="4149072"/>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 name="橢圓 110"/>
          <p:cNvSpPr/>
          <p:nvPr/>
        </p:nvSpPr>
        <p:spPr>
          <a:xfrm>
            <a:off x="2488254" y="4528776"/>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2" name="橢圓 111"/>
          <p:cNvSpPr/>
          <p:nvPr/>
        </p:nvSpPr>
        <p:spPr>
          <a:xfrm>
            <a:off x="2295095" y="4140207"/>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3" name="橢圓 112"/>
          <p:cNvSpPr/>
          <p:nvPr/>
        </p:nvSpPr>
        <p:spPr>
          <a:xfrm>
            <a:off x="2294016" y="4538127"/>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4" name="橢圓 113"/>
          <p:cNvSpPr/>
          <p:nvPr/>
        </p:nvSpPr>
        <p:spPr>
          <a:xfrm>
            <a:off x="2076037" y="4149072"/>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5" name="橢圓 114"/>
          <p:cNvSpPr/>
          <p:nvPr/>
        </p:nvSpPr>
        <p:spPr>
          <a:xfrm>
            <a:off x="2074958" y="4538127"/>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6" name="橢圓 115"/>
          <p:cNvSpPr/>
          <p:nvPr/>
        </p:nvSpPr>
        <p:spPr>
          <a:xfrm>
            <a:off x="1856980" y="4130910"/>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7" name="橢圓 116"/>
          <p:cNvSpPr/>
          <p:nvPr/>
        </p:nvSpPr>
        <p:spPr>
          <a:xfrm>
            <a:off x="1856980" y="4534956"/>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8" name="橢圓 117"/>
          <p:cNvSpPr/>
          <p:nvPr/>
        </p:nvSpPr>
        <p:spPr>
          <a:xfrm>
            <a:off x="2815745" y="4728278"/>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9" name="橢圓 118"/>
          <p:cNvSpPr/>
          <p:nvPr/>
        </p:nvSpPr>
        <p:spPr>
          <a:xfrm>
            <a:off x="2815745" y="4927363"/>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0" name="橢圓 119"/>
          <p:cNvSpPr/>
          <p:nvPr/>
        </p:nvSpPr>
        <p:spPr>
          <a:xfrm>
            <a:off x="2815745" y="5123449"/>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1" name="橢圓 120"/>
          <p:cNvSpPr/>
          <p:nvPr/>
        </p:nvSpPr>
        <p:spPr>
          <a:xfrm>
            <a:off x="2480516" y="4746521"/>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2" name="橢圓 121"/>
          <p:cNvSpPr/>
          <p:nvPr/>
        </p:nvSpPr>
        <p:spPr>
          <a:xfrm>
            <a:off x="2488254" y="4921936"/>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3" name="橢圓 122"/>
          <p:cNvSpPr/>
          <p:nvPr/>
        </p:nvSpPr>
        <p:spPr>
          <a:xfrm>
            <a:off x="2491079" y="5123449"/>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4" name="橢圓 123"/>
          <p:cNvSpPr/>
          <p:nvPr/>
        </p:nvSpPr>
        <p:spPr>
          <a:xfrm>
            <a:off x="3882983" y="3932636"/>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5" name="橢圓 124"/>
          <p:cNvSpPr/>
          <p:nvPr/>
        </p:nvSpPr>
        <p:spPr>
          <a:xfrm>
            <a:off x="3882983" y="3741099"/>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 name="橢圓 125"/>
          <p:cNvSpPr/>
          <p:nvPr/>
        </p:nvSpPr>
        <p:spPr>
          <a:xfrm>
            <a:off x="3882983" y="3570025"/>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 name="橢圓 126"/>
          <p:cNvSpPr/>
          <p:nvPr/>
        </p:nvSpPr>
        <p:spPr>
          <a:xfrm>
            <a:off x="3882983" y="3383999"/>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 name="橢圓 127"/>
          <p:cNvSpPr/>
          <p:nvPr/>
        </p:nvSpPr>
        <p:spPr>
          <a:xfrm>
            <a:off x="4087116" y="3366973"/>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 name="橢圓 128"/>
          <p:cNvSpPr/>
          <p:nvPr/>
        </p:nvSpPr>
        <p:spPr>
          <a:xfrm>
            <a:off x="4282863" y="3366973"/>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 name="橢圓 129"/>
          <p:cNvSpPr/>
          <p:nvPr/>
        </p:nvSpPr>
        <p:spPr>
          <a:xfrm>
            <a:off x="4508322" y="3356367"/>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 name="橢圓 130"/>
          <p:cNvSpPr/>
          <p:nvPr/>
        </p:nvSpPr>
        <p:spPr>
          <a:xfrm>
            <a:off x="3643152" y="3940724"/>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 name="橢圓 131"/>
          <p:cNvSpPr/>
          <p:nvPr/>
        </p:nvSpPr>
        <p:spPr>
          <a:xfrm>
            <a:off x="3643152" y="3763701"/>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 name="橢圓 132"/>
          <p:cNvSpPr/>
          <p:nvPr/>
        </p:nvSpPr>
        <p:spPr>
          <a:xfrm>
            <a:off x="3643152" y="3570025"/>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 name="橢圓 133"/>
          <p:cNvSpPr/>
          <p:nvPr/>
        </p:nvSpPr>
        <p:spPr>
          <a:xfrm>
            <a:off x="3643152" y="3378980"/>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5" name="橢圓 134"/>
          <p:cNvSpPr/>
          <p:nvPr/>
        </p:nvSpPr>
        <p:spPr>
          <a:xfrm>
            <a:off x="4499543" y="2935597"/>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 name="橢圓 135"/>
          <p:cNvSpPr/>
          <p:nvPr/>
        </p:nvSpPr>
        <p:spPr>
          <a:xfrm>
            <a:off x="4282863" y="2945600"/>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 name="橢圓 136"/>
          <p:cNvSpPr/>
          <p:nvPr/>
        </p:nvSpPr>
        <p:spPr>
          <a:xfrm>
            <a:off x="4087116" y="2935597"/>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 name="橢圓 137"/>
          <p:cNvSpPr/>
          <p:nvPr/>
        </p:nvSpPr>
        <p:spPr>
          <a:xfrm>
            <a:off x="3882983" y="2935597"/>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 name="橢圓 138"/>
          <p:cNvSpPr/>
          <p:nvPr/>
        </p:nvSpPr>
        <p:spPr>
          <a:xfrm>
            <a:off x="3651287" y="2954889"/>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0" name="橢圓 139"/>
          <p:cNvSpPr/>
          <p:nvPr/>
        </p:nvSpPr>
        <p:spPr>
          <a:xfrm>
            <a:off x="3879715" y="2736482"/>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1" name="橢圓 140"/>
          <p:cNvSpPr/>
          <p:nvPr/>
        </p:nvSpPr>
        <p:spPr>
          <a:xfrm>
            <a:off x="3886375" y="2546508"/>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 name="橢圓 141"/>
          <p:cNvSpPr/>
          <p:nvPr/>
        </p:nvSpPr>
        <p:spPr>
          <a:xfrm>
            <a:off x="3882983" y="2362911"/>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 name="橢圓 142"/>
          <p:cNvSpPr/>
          <p:nvPr/>
        </p:nvSpPr>
        <p:spPr>
          <a:xfrm>
            <a:off x="3651287" y="2752636"/>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 name="橢圓 143"/>
          <p:cNvSpPr/>
          <p:nvPr/>
        </p:nvSpPr>
        <p:spPr>
          <a:xfrm>
            <a:off x="3650096" y="2554160"/>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5" name="橢圓 144"/>
          <p:cNvSpPr/>
          <p:nvPr/>
        </p:nvSpPr>
        <p:spPr>
          <a:xfrm>
            <a:off x="3643152" y="2366538"/>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 name="橢圓 145"/>
          <p:cNvSpPr/>
          <p:nvPr/>
        </p:nvSpPr>
        <p:spPr>
          <a:xfrm>
            <a:off x="3448100" y="2926624"/>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 name="橢圓 146"/>
          <p:cNvSpPr/>
          <p:nvPr/>
        </p:nvSpPr>
        <p:spPr>
          <a:xfrm>
            <a:off x="3229580" y="2926624"/>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 name="橢圓 147"/>
          <p:cNvSpPr/>
          <p:nvPr/>
        </p:nvSpPr>
        <p:spPr>
          <a:xfrm>
            <a:off x="3012142" y="2918802"/>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 name="橢圓 148"/>
          <p:cNvSpPr/>
          <p:nvPr/>
        </p:nvSpPr>
        <p:spPr>
          <a:xfrm>
            <a:off x="2801166" y="2918802"/>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0" name="橢圓 149"/>
          <p:cNvSpPr/>
          <p:nvPr/>
        </p:nvSpPr>
        <p:spPr>
          <a:xfrm>
            <a:off x="3448100" y="3361392"/>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1" name="橢圓 150"/>
          <p:cNvSpPr/>
          <p:nvPr/>
        </p:nvSpPr>
        <p:spPr>
          <a:xfrm>
            <a:off x="3230121" y="3350459"/>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2" name="橢圓 151"/>
          <p:cNvSpPr/>
          <p:nvPr/>
        </p:nvSpPr>
        <p:spPr>
          <a:xfrm>
            <a:off x="3012142" y="3361392"/>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3" name="橢圓 152"/>
          <p:cNvSpPr/>
          <p:nvPr/>
        </p:nvSpPr>
        <p:spPr>
          <a:xfrm>
            <a:off x="2820729" y="3368047"/>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 name="橢圓 153"/>
          <p:cNvSpPr/>
          <p:nvPr/>
        </p:nvSpPr>
        <p:spPr>
          <a:xfrm>
            <a:off x="2820729" y="3549150"/>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5" name="橢圓 154"/>
          <p:cNvSpPr/>
          <p:nvPr/>
        </p:nvSpPr>
        <p:spPr>
          <a:xfrm>
            <a:off x="2815745" y="3749473"/>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6" name="橢圓 155"/>
          <p:cNvSpPr/>
          <p:nvPr/>
        </p:nvSpPr>
        <p:spPr>
          <a:xfrm>
            <a:off x="2820729" y="3940724"/>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7" name="橢圓 156"/>
          <p:cNvSpPr/>
          <p:nvPr/>
        </p:nvSpPr>
        <p:spPr>
          <a:xfrm>
            <a:off x="2479475" y="3940724"/>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 name="橢圓 157"/>
          <p:cNvSpPr/>
          <p:nvPr/>
        </p:nvSpPr>
        <p:spPr>
          <a:xfrm>
            <a:off x="2479475" y="3763701"/>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9" name="橢圓 158"/>
          <p:cNvSpPr/>
          <p:nvPr/>
        </p:nvSpPr>
        <p:spPr>
          <a:xfrm>
            <a:off x="2491628" y="3551129"/>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0" name="橢圓 159"/>
          <p:cNvSpPr/>
          <p:nvPr/>
        </p:nvSpPr>
        <p:spPr>
          <a:xfrm>
            <a:off x="2488254" y="3368047"/>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1" name="橢圓 160"/>
          <p:cNvSpPr/>
          <p:nvPr/>
        </p:nvSpPr>
        <p:spPr>
          <a:xfrm>
            <a:off x="2491628" y="2926624"/>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2" name="橢圓 161"/>
          <p:cNvSpPr/>
          <p:nvPr/>
        </p:nvSpPr>
        <p:spPr>
          <a:xfrm>
            <a:off x="2277262" y="3361392"/>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3" name="橢圓 162"/>
          <p:cNvSpPr/>
          <p:nvPr/>
        </p:nvSpPr>
        <p:spPr>
          <a:xfrm>
            <a:off x="2078743" y="3361392"/>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4" name="橢圓 163"/>
          <p:cNvSpPr/>
          <p:nvPr/>
        </p:nvSpPr>
        <p:spPr>
          <a:xfrm>
            <a:off x="1856980" y="3361392"/>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5" name="橢圓 164"/>
          <p:cNvSpPr/>
          <p:nvPr/>
        </p:nvSpPr>
        <p:spPr>
          <a:xfrm>
            <a:off x="2295095" y="2926624"/>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6" name="橢圓 165"/>
          <p:cNvSpPr/>
          <p:nvPr/>
        </p:nvSpPr>
        <p:spPr>
          <a:xfrm>
            <a:off x="2078862" y="2935682"/>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7" name="橢圓 166"/>
          <p:cNvSpPr/>
          <p:nvPr/>
        </p:nvSpPr>
        <p:spPr>
          <a:xfrm>
            <a:off x="1858059" y="2926624"/>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8" name="橢圓 167"/>
          <p:cNvSpPr/>
          <p:nvPr/>
        </p:nvSpPr>
        <p:spPr>
          <a:xfrm>
            <a:off x="2798495" y="2744879"/>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9" name="橢圓 168"/>
          <p:cNvSpPr/>
          <p:nvPr/>
        </p:nvSpPr>
        <p:spPr>
          <a:xfrm>
            <a:off x="2800892" y="2546508"/>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0" name="橢圓 169"/>
          <p:cNvSpPr/>
          <p:nvPr/>
        </p:nvSpPr>
        <p:spPr>
          <a:xfrm>
            <a:off x="2798495" y="2355816"/>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1" name="橢圓 170"/>
          <p:cNvSpPr/>
          <p:nvPr/>
        </p:nvSpPr>
        <p:spPr>
          <a:xfrm>
            <a:off x="2479475" y="2370165"/>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2" name="橢圓 171"/>
          <p:cNvSpPr/>
          <p:nvPr/>
        </p:nvSpPr>
        <p:spPr>
          <a:xfrm>
            <a:off x="2492394" y="2554160"/>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3" name="橢圓 172"/>
          <p:cNvSpPr/>
          <p:nvPr/>
        </p:nvSpPr>
        <p:spPr>
          <a:xfrm>
            <a:off x="2492668" y="2736212"/>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4" name="橢圓 173"/>
          <p:cNvSpPr/>
          <p:nvPr/>
        </p:nvSpPr>
        <p:spPr>
          <a:xfrm>
            <a:off x="4675820" y="4556254"/>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5" name="橢圓 174"/>
          <p:cNvSpPr/>
          <p:nvPr/>
        </p:nvSpPr>
        <p:spPr>
          <a:xfrm>
            <a:off x="4675820" y="4130910"/>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6" name="橢圓 175"/>
          <p:cNvSpPr/>
          <p:nvPr/>
        </p:nvSpPr>
        <p:spPr>
          <a:xfrm>
            <a:off x="4693624" y="3361392"/>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7" name="橢圓 176"/>
          <p:cNvSpPr/>
          <p:nvPr/>
        </p:nvSpPr>
        <p:spPr>
          <a:xfrm>
            <a:off x="4693624" y="2926857"/>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8" name="橢圓 177"/>
          <p:cNvSpPr/>
          <p:nvPr/>
        </p:nvSpPr>
        <p:spPr>
          <a:xfrm>
            <a:off x="3873655" y="5316680"/>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9" name="橢圓 178"/>
          <p:cNvSpPr/>
          <p:nvPr/>
        </p:nvSpPr>
        <p:spPr>
          <a:xfrm>
            <a:off x="3631865" y="5304723"/>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0" name="橢圓 179"/>
          <p:cNvSpPr/>
          <p:nvPr/>
        </p:nvSpPr>
        <p:spPr>
          <a:xfrm>
            <a:off x="2811950" y="5316680"/>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1" name="橢圓 180"/>
          <p:cNvSpPr/>
          <p:nvPr/>
        </p:nvSpPr>
        <p:spPr>
          <a:xfrm>
            <a:off x="2494505" y="5316680"/>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2" name="橢圓 181"/>
          <p:cNvSpPr/>
          <p:nvPr/>
        </p:nvSpPr>
        <p:spPr>
          <a:xfrm>
            <a:off x="1663280" y="4545321"/>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3" name="橢圓 182"/>
          <p:cNvSpPr/>
          <p:nvPr/>
        </p:nvSpPr>
        <p:spPr>
          <a:xfrm>
            <a:off x="1662741" y="4157927"/>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4" name="橢圓 183"/>
          <p:cNvSpPr/>
          <p:nvPr/>
        </p:nvSpPr>
        <p:spPr>
          <a:xfrm>
            <a:off x="1663280" y="2935682"/>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5" name="橢圓 184"/>
          <p:cNvSpPr/>
          <p:nvPr/>
        </p:nvSpPr>
        <p:spPr>
          <a:xfrm>
            <a:off x="1681241" y="3378980"/>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6" name="橢圓 185"/>
          <p:cNvSpPr/>
          <p:nvPr/>
        </p:nvSpPr>
        <p:spPr>
          <a:xfrm>
            <a:off x="3651836" y="2171660"/>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7" name="橢圓 186"/>
          <p:cNvSpPr/>
          <p:nvPr/>
        </p:nvSpPr>
        <p:spPr>
          <a:xfrm>
            <a:off x="3873655" y="2165588"/>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8" name="橢圓 187"/>
          <p:cNvSpPr/>
          <p:nvPr/>
        </p:nvSpPr>
        <p:spPr>
          <a:xfrm>
            <a:off x="2798495" y="2166649"/>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9" name="橢圓 188"/>
          <p:cNvSpPr/>
          <p:nvPr/>
        </p:nvSpPr>
        <p:spPr>
          <a:xfrm>
            <a:off x="2496342" y="2154094"/>
            <a:ext cx="13968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0" name="文字方塊 189"/>
          <p:cNvSpPr txBox="1"/>
          <p:nvPr/>
        </p:nvSpPr>
        <p:spPr>
          <a:xfrm>
            <a:off x="161139" y="4292818"/>
            <a:ext cx="1138325" cy="338554"/>
          </a:xfrm>
          <a:prstGeom prst="rect">
            <a:avLst/>
          </a:prstGeom>
          <a:noFill/>
        </p:spPr>
        <p:txBody>
          <a:bodyPr wrap="none" rtlCol="0">
            <a:spAutoFit/>
          </a:bodyPr>
          <a:lstStyle/>
          <a:p>
            <a:r>
              <a:rPr lang="en-US" altLang="zh-TW" sz="1600" b="1" dirty="0"/>
              <a:t>g</a:t>
            </a:r>
            <a:r>
              <a:rPr lang="en-US" altLang="zh-TW" sz="1600" b="1" dirty="0" smtClean="0"/>
              <a:t>lobal </a:t>
            </a:r>
            <a:r>
              <a:rPr lang="en-US" altLang="zh-TW" sz="1600" b="1" dirty="0"/>
              <a:t>l</a:t>
            </a:r>
            <a:r>
              <a:rPr lang="en-US" altLang="zh-TW" sz="1600" b="1" dirty="0" smtClean="0"/>
              <a:t>inks</a:t>
            </a:r>
            <a:endParaRPr lang="zh-TW" altLang="en-US" sz="1600" b="1" dirty="0"/>
          </a:p>
        </p:txBody>
      </p:sp>
      <p:cxnSp>
        <p:nvCxnSpPr>
          <p:cNvPr id="191" name="直線單箭頭接點 190"/>
          <p:cNvCxnSpPr>
            <a:stCxn id="190" idx="3"/>
          </p:cNvCxnSpPr>
          <p:nvPr/>
        </p:nvCxnSpPr>
        <p:spPr>
          <a:xfrm>
            <a:off x="1299464" y="4462095"/>
            <a:ext cx="433117"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93" name="文字方塊 5"/>
          <p:cNvSpPr txBox="1">
            <a:spLocks noChangeArrowheads="1"/>
          </p:cNvSpPr>
          <p:nvPr/>
        </p:nvSpPr>
        <p:spPr bwMode="auto">
          <a:xfrm>
            <a:off x="6216693" y="4465557"/>
            <a:ext cx="2643188" cy="338554"/>
          </a:xfrm>
          <a:prstGeom prst="rect">
            <a:avLst/>
          </a:prstGeom>
          <a:noFill/>
          <a:ln w="9525">
            <a:noFill/>
            <a:miter lim="800000"/>
            <a:headEnd/>
            <a:tailEnd/>
          </a:ln>
        </p:spPr>
        <p:txBody>
          <a:bodyPr>
            <a:spAutoFit/>
          </a:bodyPr>
          <a:lstStyle/>
          <a:p>
            <a:pPr algn="ctr"/>
            <a:r>
              <a:rPr kumimoji="0" lang="en-US" altLang="zh-TW" sz="1600" b="1" dirty="0" smtClean="0">
                <a:ea typeface="ＭＳ Ｐゴシック" pitchFamily="34" charset="-128"/>
              </a:rPr>
              <a:t>Macro Model(A,S)</a:t>
            </a:r>
            <a:endParaRPr kumimoji="0" lang="zh-TW" altLang="en-US" sz="1600" b="1" dirty="0">
              <a:ea typeface="ＭＳ Ｐゴシック" pitchFamily="34" charset="-128"/>
            </a:endParaRPr>
          </a:p>
        </p:txBody>
      </p:sp>
      <p:pic>
        <p:nvPicPr>
          <p:cNvPr id="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4983" y="2590472"/>
            <a:ext cx="2386011" cy="187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7" name="文字方塊 196"/>
          <p:cNvSpPr txBox="1"/>
          <p:nvPr/>
        </p:nvSpPr>
        <p:spPr>
          <a:xfrm>
            <a:off x="6615765" y="4799639"/>
            <a:ext cx="1800200" cy="369332"/>
          </a:xfrm>
          <a:prstGeom prst="rect">
            <a:avLst/>
          </a:prstGeom>
          <a:noFill/>
        </p:spPr>
        <p:txBody>
          <a:bodyPr wrap="square" rtlCol="0">
            <a:spAutoFit/>
          </a:bodyPr>
          <a:lstStyle/>
          <a:p>
            <a:pPr marL="285750" indent="-285750">
              <a:buFont typeface="Arial" panose="020B0604020202020204" pitchFamily="34" charset="0"/>
              <a:buChar char="•"/>
            </a:pPr>
            <a:r>
              <a:rPr lang="en-US" altLang="zh-TW" b="1" dirty="0" err="1"/>
              <a:t>i</a:t>
            </a:r>
            <a:r>
              <a:rPr lang="en-US" altLang="zh-TW" b="1" dirty="0" smtClean="0"/>
              <a:t> = AV+S</a:t>
            </a:r>
            <a:endParaRPr lang="zh-TW" altLang="en-US" b="1" dirty="0"/>
          </a:p>
        </p:txBody>
      </p:sp>
      <p:sp>
        <p:nvSpPr>
          <p:cNvPr id="3" name="文字方塊 2"/>
          <p:cNvSpPr txBox="1"/>
          <p:nvPr/>
        </p:nvSpPr>
        <p:spPr>
          <a:xfrm>
            <a:off x="58180" y="6348450"/>
            <a:ext cx="7306424" cy="523220"/>
          </a:xfrm>
          <a:prstGeom prst="rect">
            <a:avLst/>
          </a:prstGeom>
          <a:noFill/>
        </p:spPr>
        <p:txBody>
          <a:bodyPr wrap="none" rtlCol="0">
            <a:spAutoFit/>
          </a:bodyPr>
          <a:lstStyle/>
          <a:p>
            <a:r>
              <a:rPr lang="en-US" altLang="zh-TW" sz="1400" dirty="0" smtClean="0"/>
              <a:t>Reference: M</a:t>
            </a:r>
            <a:r>
              <a:rPr lang="en-US" altLang="zh-TW" sz="1400" dirty="0"/>
              <a:t>. Zhao, R. V. Panda, S. S. </a:t>
            </a:r>
            <a:r>
              <a:rPr lang="en-US" altLang="zh-TW" sz="1400" dirty="0" err="1"/>
              <a:t>Sapatnekar</a:t>
            </a:r>
            <a:r>
              <a:rPr lang="en-US" altLang="zh-TW" sz="1400" dirty="0"/>
              <a:t>, and D. </a:t>
            </a:r>
            <a:r>
              <a:rPr lang="en-US" altLang="zh-TW" sz="1400" dirty="0" err="1"/>
              <a:t>Blaauw</a:t>
            </a:r>
            <a:r>
              <a:rPr lang="en-US" altLang="zh-TW" sz="1400" dirty="0"/>
              <a:t>. Hierarchical analysis </a:t>
            </a:r>
            <a:r>
              <a:rPr lang="en-US" altLang="zh-TW" sz="1400" dirty="0" smtClean="0"/>
              <a:t>of </a:t>
            </a:r>
            <a:r>
              <a:rPr lang="en-US" altLang="zh-TW" sz="1400" dirty="0"/>
              <a:t>power </a:t>
            </a:r>
            <a:endParaRPr lang="en-US" altLang="zh-TW" sz="1400" dirty="0" smtClean="0"/>
          </a:p>
          <a:p>
            <a:r>
              <a:rPr lang="en-US" altLang="zh-TW" sz="1400" dirty="0" smtClean="0"/>
              <a:t>distribution </a:t>
            </a:r>
            <a:r>
              <a:rPr lang="en-US" altLang="zh-TW" sz="1400" dirty="0"/>
              <a:t>networks. </a:t>
            </a:r>
            <a:r>
              <a:rPr lang="en-US" altLang="zh-TW" sz="1400" i="1" dirty="0"/>
              <a:t>IEEE TCAD</a:t>
            </a:r>
            <a:r>
              <a:rPr lang="en-US" altLang="zh-TW" sz="1400" dirty="0"/>
              <a:t>, 21(2):159–168, 2002</a:t>
            </a:r>
            <a:r>
              <a:rPr lang="en-US" altLang="zh-TW" sz="1400" dirty="0" smtClean="0"/>
              <a:t>.</a:t>
            </a:r>
            <a:endParaRPr lang="zh-TW" altLang="en-US" dirty="0"/>
          </a:p>
        </p:txBody>
      </p:sp>
      <p:sp>
        <p:nvSpPr>
          <p:cNvPr id="196" name="投影片編號版面配置區 195"/>
          <p:cNvSpPr>
            <a:spLocks noGrp="1"/>
          </p:cNvSpPr>
          <p:nvPr>
            <p:ph type="sldNum" sz="quarter" idx="10"/>
          </p:nvPr>
        </p:nvSpPr>
        <p:spPr/>
        <p:txBody>
          <a:bodyPr/>
          <a:lstStyle/>
          <a:p>
            <a:fld id="{8CF2F760-D1A9-48BF-86E4-56BE405BC273}" type="slidenum">
              <a:rPr lang="zh-TW" altLang="en-US" smtClean="0"/>
              <a:pPr/>
              <a:t>13</a:t>
            </a:fld>
            <a:r>
              <a:rPr lang="en-US" altLang="zh-TW" smtClean="0"/>
              <a:t>/39</a:t>
            </a:r>
            <a:endParaRPr lang="zh-TW" altLang="en-US" dirty="0"/>
          </a:p>
        </p:txBody>
      </p:sp>
    </p:spTree>
    <p:extLst>
      <p:ext uri="{BB962C8B-B14F-4D97-AF65-F5344CB8AC3E}">
        <p14:creationId xmlns:p14="http://schemas.microsoft.com/office/powerpoint/2010/main" val="3183649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9599" y="0"/>
            <a:ext cx="8229600" cy="1143000"/>
          </a:xfrm>
        </p:spPr>
        <p:txBody>
          <a:bodyPr/>
          <a:lstStyle/>
          <a:p>
            <a:r>
              <a:rPr lang="en-US" altLang="zh-TW" dirty="0"/>
              <a:t>Hierarchical Analysis of Power Grid</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38349" y="1052736"/>
                <a:ext cx="8229600" cy="4525963"/>
              </a:xfrm>
            </p:spPr>
            <p:txBody>
              <a:bodyPr/>
              <a:lstStyle/>
              <a:p>
                <a:r>
                  <a:rPr lang="en-US" altLang="zh-TW" sz="2000" dirty="0" smtClean="0"/>
                  <a:t>Global equations</a:t>
                </a:r>
              </a:p>
              <a:p>
                <a:pPr marL="0" indent="0">
                  <a:buNone/>
                </a:pPr>
                <a14:m>
                  <m:oMathPara xmlns:m="http://schemas.openxmlformats.org/officeDocument/2006/math">
                    <m:oMathParaPr>
                      <m:jc m:val="centerGroup"/>
                    </m:oMathParaPr>
                    <m:oMath xmlns:m="http://schemas.openxmlformats.org/officeDocument/2006/math">
                      <m:d>
                        <m:dPr>
                          <m:ctrlPr>
                            <a:rPr lang="zh-TW" altLang="zh-TW" sz="1400" i="1">
                              <a:latin typeface="Cambria Math"/>
                            </a:rPr>
                          </m:ctrlPr>
                        </m:dPr>
                        <m:e>
                          <m:sSub>
                            <m:sSubPr>
                              <m:ctrlPr>
                                <a:rPr lang="zh-TW" altLang="zh-TW" sz="1400" i="1">
                                  <a:latin typeface="Cambria Math"/>
                                </a:rPr>
                              </m:ctrlPr>
                            </m:sSubPr>
                            <m:e>
                              <m:r>
                                <a:rPr lang="en-US" altLang="zh-TW" sz="1400" b="1" i="0" smtClean="0">
                                  <a:latin typeface="Cambria Math"/>
                                </a:rPr>
                                <m:t>𝐆</m:t>
                              </m:r>
                            </m:e>
                            <m:sub>
                              <m:r>
                                <a:rPr lang="en-US" altLang="zh-TW" sz="1400" i="1">
                                  <a:latin typeface="Cambria Math"/>
                                </a:rPr>
                                <m:t>𝑔</m:t>
                              </m:r>
                            </m:sub>
                          </m:sSub>
                          <m:r>
                            <a:rPr lang="en-US" altLang="zh-TW" sz="1400" i="1">
                              <a:latin typeface="Cambria Math"/>
                            </a:rPr>
                            <m:t>+</m:t>
                          </m:r>
                          <m:f>
                            <m:fPr>
                              <m:ctrlPr>
                                <a:rPr lang="zh-TW" altLang="zh-TW" sz="1400" i="1">
                                  <a:latin typeface="Cambria Math"/>
                                </a:rPr>
                              </m:ctrlPr>
                            </m:fPr>
                            <m:num>
                              <m:r>
                                <a:rPr lang="en-US" altLang="zh-TW" sz="1400" i="1">
                                  <a:latin typeface="Cambria Math"/>
                                </a:rPr>
                                <m:t>2</m:t>
                              </m:r>
                            </m:num>
                            <m:den>
                              <m:r>
                                <a:rPr lang="en-US" altLang="zh-TW" sz="1400" i="1">
                                  <a:latin typeface="Cambria Math"/>
                                </a:rPr>
                                <m:t>h</m:t>
                              </m:r>
                            </m:den>
                          </m:f>
                          <m:sSub>
                            <m:sSubPr>
                              <m:ctrlPr>
                                <a:rPr lang="zh-TW" altLang="zh-TW" sz="1400" i="1">
                                  <a:latin typeface="Cambria Math"/>
                                </a:rPr>
                              </m:ctrlPr>
                            </m:sSubPr>
                            <m:e>
                              <m:r>
                                <a:rPr lang="en-US" altLang="zh-TW" sz="1400" b="1" i="0" smtClean="0">
                                  <a:latin typeface="Cambria Math"/>
                                </a:rPr>
                                <m:t>𝐂</m:t>
                              </m:r>
                            </m:e>
                            <m:sub>
                              <m:r>
                                <a:rPr lang="en-US" altLang="zh-TW" sz="1400" i="1">
                                  <a:latin typeface="Cambria Math"/>
                                </a:rPr>
                                <m:t>𝑔</m:t>
                              </m:r>
                            </m:sub>
                          </m:sSub>
                        </m:e>
                      </m:d>
                      <m:sSubSup>
                        <m:sSubSupPr>
                          <m:ctrlPr>
                            <a:rPr lang="zh-TW" altLang="zh-TW" sz="1400" i="1">
                              <a:latin typeface="Cambria Math"/>
                            </a:rPr>
                          </m:ctrlPr>
                        </m:sSubSupPr>
                        <m:e>
                          <m:r>
                            <a:rPr lang="en-US" altLang="zh-TW" sz="1400" b="1" i="0" smtClean="0">
                              <a:latin typeface="Cambria Math"/>
                            </a:rPr>
                            <m:t>𝐱</m:t>
                          </m:r>
                        </m:e>
                        <m:sub>
                          <m:r>
                            <a:rPr lang="en-US" altLang="zh-TW" sz="1400" i="1">
                              <a:latin typeface="Cambria Math"/>
                            </a:rPr>
                            <m:t>𝑔</m:t>
                          </m:r>
                        </m:sub>
                        <m:sup>
                          <m:r>
                            <a:rPr lang="en-US" altLang="zh-TW" sz="1400" i="1">
                              <a:latin typeface="Cambria Math"/>
                            </a:rPr>
                            <m:t>𝑗</m:t>
                          </m:r>
                        </m:sup>
                      </m:sSubSup>
                      <m:r>
                        <a:rPr lang="en-US" altLang="zh-TW" sz="1400" i="1">
                          <a:latin typeface="Cambria Math"/>
                        </a:rPr>
                        <m:t>=</m:t>
                      </m:r>
                      <m:d>
                        <m:dPr>
                          <m:ctrlPr>
                            <a:rPr lang="zh-TW" altLang="zh-TW" sz="1400" i="1">
                              <a:latin typeface="Cambria Math"/>
                            </a:rPr>
                          </m:ctrlPr>
                        </m:dPr>
                        <m:e>
                          <m:r>
                            <a:rPr lang="en-US" altLang="zh-TW" sz="1400" i="1">
                              <a:latin typeface="Cambria Math"/>
                            </a:rPr>
                            <m:t>−</m:t>
                          </m:r>
                          <m:sSub>
                            <m:sSubPr>
                              <m:ctrlPr>
                                <a:rPr lang="zh-TW" altLang="zh-TW" sz="1400" i="1">
                                  <a:latin typeface="Cambria Math"/>
                                </a:rPr>
                              </m:ctrlPr>
                            </m:sSubPr>
                            <m:e>
                              <m:r>
                                <a:rPr lang="en-US" altLang="zh-TW" sz="1400" b="1" i="0">
                                  <a:latin typeface="Cambria Math"/>
                                </a:rPr>
                                <m:t>𝐆</m:t>
                              </m:r>
                            </m:e>
                            <m:sub>
                              <m:r>
                                <a:rPr lang="en-US" altLang="zh-TW" sz="1400" i="1">
                                  <a:latin typeface="Cambria Math"/>
                                </a:rPr>
                                <m:t>𝑔</m:t>
                              </m:r>
                            </m:sub>
                          </m:sSub>
                          <m:r>
                            <a:rPr lang="en-US" altLang="zh-TW" sz="1400" i="1">
                              <a:latin typeface="Cambria Math"/>
                            </a:rPr>
                            <m:t>+</m:t>
                          </m:r>
                          <m:f>
                            <m:fPr>
                              <m:ctrlPr>
                                <a:rPr lang="zh-TW" altLang="zh-TW" sz="1400" i="1">
                                  <a:latin typeface="Cambria Math"/>
                                </a:rPr>
                              </m:ctrlPr>
                            </m:fPr>
                            <m:num>
                              <m:r>
                                <a:rPr lang="en-US" altLang="zh-TW" sz="1400" i="1">
                                  <a:latin typeface="Cambria Math"/>
                                </a:rPr>
                                <m:t>2</m:t>
                              </m:r>
                            </m:num>
                            <m:den>
                              <m:r>
                                <a:rPr lang="en-US" altLang="zh-TW" sz="1400" i="1">
                                  <a:latin typeface="Cambria Math"/>
                                </a:rPr>
                                <m:t>h</m:t>
                              </m:r>
                            </m:den>
                          </m:f>
                          <m:sSub>
                            <m:sSubPr>
                              <m:ctrlPr>
                                <a:rPr lang="zh-TW" altLang="zh-TW" sz="1400" i="1">
                                  <a:latin typeface="Cambria Math"/>
                                </a:rPr>
                              </m:ctrlPr>
                            </m:sSubPr>
                            <m:e>
                              <m:r>
                                <a:rPr lang="en-US" altLang="zh-TW" sz="1400" b="1" i="0">
                                  <a:latin typeface="Cambria Math"/>
                                </a:rPr>
                                <m:t>𝐂</m:t>
                              </m:r>
                            </m:e>
                            <m:sub>
                              <m:r>
                                <a:rPr lang="en-US" altLang="zh-TW" sz="1400" i="1">
                                  <a:latin typeface="Cambria Math"/>
                                </a:rPr>
                                <m:t>𝑔</m:t>
                              </m:r>
                            </m:sub>
                          </m:sSub>
                        </m:e>
                      </m:d>
                      <m:sSubSup>
                        <m:sSubSupPr>
                          <m:ctrlPr>
                            <a:rPr lang="zh-TW" altLang="zh-TW" sz="1400" i="1">
                              <a:latin typeface="Cambria Math"/>
                            </a:rPr>
                          </m:ctrlPr>
                        </m:sSubSupPr>
                        <m:e>
                          <m:r>
                            <a:rPr lang="en-US" altLang="zh-TW" sz="1400" b="1" i="0" smtClean="0">
                              <a:latin typeface="Cambria Math"/>
                            </a:rPr>
                            <m:t>𝐱</m:t>
                          </m:r>
                        </m:e>
                        <m:sub>
                          <m:r>
                            <a:rPr lang="en-US" altLang="zh-TW" sz="1400" i="1">
                              <a:latin typeface="Cambria Math"/>
                            </a:rPr>
                            <m:t>𝑔</m:t>
                          </m:r>
                        </m:sub>
                        <m:sup>
                          <m:r>
                            <a:rPr lang="en-US" altLang="zh-TW" sz="1400" i="1">
                              <a:latin typeface="Cambria Math"/>
                            </a:rPr>
                            <m:t>𝑗</m:t>
                          </m:r>
                          <m:r>
                            <a:rPr lang="en-US" altLang="zh-TW" sz="1400" i="1">
                              <a:latin typeface="Cambria Math"/>
                            </a:rPr>
                            <m:t>−1</m:t>
                          </m:r>
                        </m:sup>
                      </m:sSubSup>
                      <m:r>
                        <a:rPr lang="en-US" altLang="zh-TW" sz="1400" i="1">
                          <a:latin typeface="Cambria Math"/>
                        </a:rPr>
                        <m:t>−</m:t>
                      </m:r>
                      <m:sSup>
                        <m:sSupPr>
                          <m:ctrlPr>
                            <a:rPr lang="zh-TW" altLang="zh-TW" sz="1400" i="1">
                              <a:latin typeface="Cambria Math"/>
                            </a:rPr>
                          </m:ctrlPr>
                        </m:sSupPr>
                        <m:e>
                          <m:r>
                            <a:rPr lang="en-US" altLang="zh-TW" sz="1400" b="1" i="0">
                              <a:latin typeface="Cambria Math"/>
                            </a:rPr>
                            <m:t>𝐒</m:t>
                          </m:r>
                        </m:e>
                        <m:sup>
                          <m:r>
                            <a:rPr lang="en-US" altLang="zh-TW" sz="1400" i="1">
                              <a:latin typeface="Cambria Math"/>
                            </a:rPr>
                            <m:t>𝑗</m:t>
                          </m:r>
                        </m:sup>
                      </m:sSup>
                      <m:r>
                        <a:rPr lang="en-US" altLang="zh-TW" sz="1400" i="1">
                          <a:latin typeface="Cambria Math"/>
                        </a:rPr>
                        <m:t>+</m:t>
                      </m:r>
                      <m:sSubSup>
                        <m:sSubSupPr>
                          <m:ctrlPr>
                            <a:rPr lang="zh-TW" altLang="zh-TW" sz="1400" i="1">
                              <a:latin typeface="Cambria Math"/>
                            </a:rPr>
                          </m:ctrlPr>
                        </m:sSubSupPr>
                        <m:e>
                          <m:r>
                            <a:rPr lang="en-US" altLang="zh-TW" sz="1400" b="1" i="0" smtClean="0">
                              <a:latin typeface="Cambria Math"/>
                            </a:rPr>
                            <m:t>𝐮</m:t>
                          </m:r>
                        </m:e>
                        <m:sub>
                          <m:r>
                            <a:rPr lang="en-US" altLang="zh-TW" sz="1400" i="1">
                              <a:latin typeface="Cambria Math"/>
                            </a:rPr>
                            <m:t>𝑔</m:t>
                          </m:r>
                        </m:sub>
                        <m:sup>
                          <m:r>
                            <a:rPr lang="en-US" altLang="zh-TW" sz="1400" i="1">
                              <a:latin typeface="Cambria Math"/>
                            </a:rPr>
                            <m:t>𝑗</m:t>
                          </m:r>
                          <m:r>
                            <a:rPr lang="en-US" altLang="zh-TW" sz="1400" i="1">
                              <a:latin typeface="Cambria Math"/>
                            </a:rPr>
                            <m:t>−1</m:t>
                          </m:r>
                        </m:sup>
                      </m:sSubSup>
                      <m:r>
                        <a:rPr lang="en-US" altLang="zh-TW" sz="1400" i="1">
                          <a:latin typeface="Cambria Math"/>
                        </a:rPr>
                        <m:t>+</m:t>
                      </m:r>
                      <m:sSubSup>
                        <m:sSubSupPr>
                          <m:ctrlPr>
                            <a:rPr lang="zh-TW" altLang="zh-TW" sz="1400" i="1">
                              <a:latin typeface="Cambria Math"/>
                            </a:rPr>
                          </m:ctrlPr>
                        </m:sSubSupPr>
                        <m:e>
                          <m:r>
                            <a:rPr lang="en-US" altLang="zh-TW" sz="1400" b="1" i="0" smtClean="0">
                              <a:latin typeface="Cambria Math"/>
                            </a:rPr>
                            <m:t>𝐮</m:t>
                          </m:r>
                        </m:e>
                        <m:sub>
                          <m:r>
                            <a:rPr lang="en-US" altLang="zh-TW" sz="1400" i="1">
                              <a:latin typeface="Cambria Math"/>
                            </a:rPr>
                            <m:t>𝑔</m:t>
                          </m:r>
                        </m:sub>
                        <m:sup>
                          <m:r>
                            <a:rPr lang="en-US" altLang="zh-TW" sz="1400" i="1">
                              <a:latin typeface="Cambria Math"/>
                            </a:rPr>
                            <m:t>𝑗</m:t>
                          </m:r>
                        </m:sup>
                      </m:sSubSup>
                    </m:oMath>
                  </m:oMathPara>
                </a14:m>
                <a:endParaRPr lang="zh-TW" altLang="en-US" sz="1400" b="1" dirty="0"/>
              </a:p>
              <a:p>
                <a:pPr marL="0" indent="0">
                  <a:buNone/>
                </a:pPr>
                <a:r>
                  <a:rPr lang="en-US" altLang="zh-TW" sz="1400" dirty="0"/>
                  <a:t>Here, </a:t>
                </a:r>
                <a14:m>
                  <m:oMath xmlns:m="http://schemas.openxmlformats.org/officeDocument/2006/math">
                    <m:sSubSup>
                      <m:sSubSupPr>
                        <m:ctrlPr>
                          <a:rPr lang="zh-TW" altLang="zh-TW" sz="1400" i="1">
                            <a:latin typeface="Cambria Math"/>
                          </a:rPr>
                        </m:ctrlPr>
                      </m:sSubSupPr>
                      <m:e>
                        <m:r>
                          <a:rPr lang="en-US" altLang="zh-TW" sz="1400" b="1" i="0">
                            <a:latin typeface="Cambria Math"/>
                          </a:rPr>
                          <m:t>𝐱</m:t>
                        </m:r>
                      </m:e>
                      <m:sub>
                        <m:r>
                          <a:rPr lang="en-US" altLang="zh-TW" sz="1400" i="1">
                            <a:latin typeface="Cambria Math"/>
                          </a:rPr>
                          <m:t>𝑔</m:t>
                        </m:r>
                      </m:sub>
                      <m:sup>
                        <m:r>
                          <a:rPr lang="en-US" altLang="zh-TW" sz="1400" i="1">
                            <a:latin typeface="Cambria Math"/>
                          </a:rPr>
                          <m:t>𝑗</m:t>
                        </m:r>
                      </m:sup>
                    </m:sSubSup>
                  </m:oMath>
                </a14:m>
                <a:r>
                  <a:rPr lang="en-US" altLang="zh-TW" sz="1400" dirty="0" smtClean="0">
                    <a:latin typeface="Cambria Math"/>
                  </a:rPr>
                  <a:t> </a:t>
                </a:r>
                <a:r>
                  <a:rPr lang="en-US" altLang="zh-TW" sz="1400" dirty="0">
                    <a:latin typeface="Cambria Math"/>
                  </a:rPr>
                  <a:t>and </a:t>
                </a:r>
                <a14:m>
                  <m:oMath xmlns:m="http://schemas.openxmlformats.org/officeDocument/2006/math">
                    <m:sSubSup>
                      <m:sSubSupPr>
                        <m:ctrlPr>
                          <a:rPr lang="zh-TW" altLang="zh-TW" sz="1400" i="1">
                            <a:latin typeface="Cambria Math"/>
                          </a:rPr>
                        </m:ctrlPr>
                      </m:sSubSupPr>
                      <m:e>
                        <m:r>
                          <a:rPr lang="en-US" altLang="zh-TW" sz="1400" b="1" i="0">
                            <a:latin typeface="Cambria Math"/>
                          </a:rPr>
                          <m:t>𝐱</m:t>
                        </m:r>
                      </m:e>
                      <m:sub>
                        <m:r>
                          <a:rPr lang="en-US" altLang="zh-TW" sz="1400" i="1">
                            <a:latin typeface="Cambria Math"/>
                          </a:rPr>
                          <m:t>𝑔</m:t>
                        </m:r>
                      </m:sub>
                      <m:sup>
                        <m:r>
                          <a:rPr lang="en-US" altLang="zh-TW" sz="1400" i="1">
                            <a:latin typeface="Cambria Math"/>
                          </a:rPr>
                          <m:t>𝑗</m:t>
                        </m:r>
                        <m:r>
                          <a:rPr lang="en-US" altLang="zh-TW" sz="1400" i="1">
                            <a:latin typeface="Cambria Math"/>
                          </a:rPr>
                          <m:t>−1</m:t>
                        </m:r>
                      </m:sup>
                    </m:sSubSup>
                    <m:r>
                      <a:rPr lang="en-US" altLang="zh-TW" sz="1400" i="1">
                        <a:latin typeface="Cambria Math"/>
                      </a:rPr>
                      <m:t> </m:t>
                    </m:r>
                  </m:oMath>
                </a14:m>
                <a:r>
                  <a:rPr lang="en-US" altLang="zh-TW" sz="1400" dirty="0" smtClean="0"/>
                  <a:t> are </a:t>
                </a:r>
                <a:r>
                  <a:rPr lang="en-US" altLang="zh-TW" sz="1400" dirty="0"/>
                  <a:t>the electrical </a:t>
                </a:r>
                <a:r>
                  <a:rPr lang="en-US" altLang="zh-TW" sz="1400" dirty="0" smtClean="0"/>
                  <a:t>variable vectors </a:t>
                </a:r>
                <a:r>
                  <a:rPr lang="en-US" altLang="zh-TW" sz="1400" dirty="0"/>
                  <a:t>of ports </a:t>
                </a:r>
                <a:r>
                  <a:rPr lang="en-US" altLang="zh-TW" sz="1400" dirty="0" smtClean="0"/>
                  <a:t> at </a:t>
                </a:r>
                <a:r>
                  <a:rPr lang="en-US" altLang="zh-TW" sz="1400" dirty="0"/>
                  <a:t>j-</a:t>
                </a:r>
                <a:r>
                  <a:rPr lang="en-US" altLang="zh-TW" sz="1400" dirty="0" err="1"/>
                  <a:t>th</a:t>
                </a:r>
                <a:r>
                  <a:rPr lang="en-US" altLang="zh-TW" sz="1400" dirty="0"/>
                  <a:t> and (j-1)-</a:t>
                </a:r>
                <a:r>
                  <a:rPr lang="en-US" altLang="zh-TW" sz="1400" dirty="0" err="1"/>
                  <a:t>th</a:t>
                </a:r>
                <a:r>
                  <a:rPr lang="en-US" altLang="zh-TW" sz="1400" dirty="0"/>
                  <a:t> time step, respectively. </a:t>
                </a:r>
                <a14:m>
                  <m:oMath xmlns:m="http://schemas.openxmlformats.org/officeDocument/2006/math">
                    <m:sSubSup>
                      <m:sSubSupPr>
                        <m:ctrlPr>
                          <a:rPr lang="en-US" altLang="zh-TW" sz="1400" b="1" i="1">
                            <a:latin typeface="Cambria Math"/>
                          </a:rPr>
                        </m:ctrlPr>
                      </m:sSubSupPr>
                      <m:e>
                        <m:sSubSup>
                          <m:sSubSupPr>
                            <m:ctrlPr>
                              <a:rPr lang="en-US" altLang="zh-TW" sz="1400" b="1" i="1">
                                <a:latin typeface="Cambria Math"/>
                              </a:rPr>
                            </m:ctrlPr>
                          </m:sSubSupPr>
                          <m:e>
                            <m:r>
                              <a:rPr lang="en-US" altLang="zh-TW" sz="1400" b="1" i="0" smtClean="0">
                                <a:latin typeface="Cambria Math"/>
                              </a:rPr>
                              <m:t>𝐮</m:t>
                            </m:r>
                          </m:e>
                          <m:sub>
                            <m:r>
                              <a:rPr lang="en-US" altLang="zh-TW" sz="1400" i="1">
                                <a:latin typeface="Cambria Math"/>
                              </a:rPr>
                              <m:t>𝑔</m:t>
                            </m:r>
                          </m:sub>
                          <m:sup/>
                        </m:sSubSup>
                      </m:e>
                      <m:sub/>
                      <m:sup>
                        <m:r>
                          <m:rPr>
                            <m:sty m:val="p"/>
                          </m:rPr>
                          <a:rPr lang="en-US" altLang="zh-TW" sz="1400">
                            <a:latin typeface="Cambria Math"/>
                          </a:rPr>
                          <m:t>j</m:t>
                        </m:r>
                      </m:sup>
                    </m:sSubSup>
                  </m:oMath>
                </a14:m>
                <a:r>
                  <a:rPr lang="en-US" altLang="zh-TW" sz="1400" b="1" i="1" dirty="0">
                    <a:latin typeface="Cambria Math"/>
                  </a:rPr>
                  <a:t> </a:t>
                </a:r>
                <a:r>
                  <a:rPr lang="en-US" altLang="zh-TW" sz="1400" dirty="0">
                    <a:latin typeface="Cambria Math"/>
                  </a:rPr>
                  <a:t>and </a:t>
                </a:r>
                <a14:m>
                  <m:oMath xmlns:m="http://schemas.openxmlformats.org/officeDocument/2006/math">
                    <m:sSubSup>
                      <m:sSubSupPr>
                        <m:ctrlPr>
                          <a:rPr lang="en-US" altLang="zh-TW" sz="1400" b="1" i="1">
                            <a:latin typeface="Cambria Math"/>
                          </a:rPr>
                        </m:ctrlPr>
                      </m:sSubSupPr>
                      <m:e>
                        <m:sSubSup>
                          <m:sSubSupPr>
                            <m:ctrlPr>
                              <a:rPr lang="en-US" altLang="zh-TW" sz="1400" b="1" i="1" smtClean="0">
                                <a:latin typeface="Cambria Math"/>
                              </a:rPr>
                            </m:ctrlPr>
                          </m:sSubSupPr>
                          <m:e>
                            <m:r>
                              <a:rPr lang="en-US" altLang="zh-TW" sz="1400" b="1" i="0" smtClean="0">
                                <a:latin typeface="Cambria Math"/>
                              </a:rPr>
                              <m:t>𝐮</m:t>
                            </m:r>
                          </m:e>
                          <m:sub>
                            <m:r>
                              <a:rPr lang="en-US" altLang="zh-TW" sz="1400" i="1">
                                <a:latin typeface="Cambria Math"/>
                              </a:rPr>
                              <m:t>𝑔</m:t>
                            </m:r>
                          </m:sub>
                          <m:sup/>
                        </m:sSubSup>
                      </m:e>
                      <m:sub/>
                      <m:sup>
                        <m:r>
                          <m:rPr>
                            <m:sty m:val="p"/>
                          </m:rPr>
                          <a:rPr lang="en-US" altLang="zh-TW" sz="1400">
                            <a:latin typeface="Cambria Math"/>
                          </a:rPr>
                          <m:t>j</m:t>
                        </m:r>
                        <m:r>
                          <a:rPr lang="en-US" altLang="zh-TW" sz="1400">
                            <a:latin typeface="Cambria Math"/>
                          </a:rPr>
                          <m:t>−1</m:t>
                        </m:r>
                      </m:sup>
                    </m:sSubSup>
                  </m:oMath>
                </a14:m>
                <a:r>
                  <a:rPr lang="zh-TW" altLang="en-US" sz="1400" dirty="0"/>
                  <a:t> </a:t>
                </a:r>
                <a:r>
                  <a:rPr lang="en-US" altLang="zh-TW" sz="1400" dirty="0"/>
                  <a:t>are consist of </a:t>
                </a:r>
                <a:r>
                  <a:rPr lang="en-US" altLang="zh-TW" sz="1400" dirty="0" smtClean="0"/>
                  <a:t>global  independent </a:t>
                </a:r>
                <a:r>
                  <a:rPr lang="en-US" altLang="zh-TW" sz="1400" dirty="0"/>
                  <a:t>sources </a:t>
                </a:r>
                <a:r>
                  <a:rPr lang="en-US" altLang="zh-TW" sz="1400" dirty="0" smtClean="0"/>
                  <a:t> at </a:t>
                </a:r>
                <a:r>
                  <a:rPr lang="en-US" altLang="zh-TW" sz="1400" dirty="0"/>
                  <a:t>j-</a:t>
                </a:r>
                <a:r>
                  <a:rPr lang="en-US" altLang="zh-TW" sz="1400" dirty="0" err="1"/>
                  <a:t>th</a:t>
                </a:r>
                <a:r>
                  <a:rPr lang="en-US" altLang="zh-TW" sz="1400" dirty="0"/>
                  <a:t> and (j-1)-</a:t>
                </a:r>
                <a:r>
                  <a:rPr lang="en-US" altLang="zh-TW" sz="1400" dirty="0" err="1"/>
                  <a:t>th</a:t>
                </a:r>
                <a:r>
                  <a:rPr lang="en-US" altLang="zh-TW" sz="1400" dirty="0"/>
                  <a:t> time step. </a:t>
                </a:r>
                <a14:m>
                  <m:oMath xmlns:m="http://schemas.openxmlformats.org/officeDocument/2006/math">
                    <m:sSup>
                      <m:sSupPr>
                        <m:ctrlPr>
                          <a:rPr lang="en-US" altLang="zh-TW" sz="1400" i="1">
                            <a:latin typeface="Cambria Math"/>
                          </a:rPr>
                        </m:ctrlPr>
                      </m:sSupPr>
                      <m:e>
                        <m:r>
                          <a:rPr lang="en-US" altLang="zh-TW" sz="1400" b="1">
                            <a:latin typeface="Cambria Math"/>
                          </a:rPr>
                          <m:t>𝐒</m:t>
                        </m:r>
                      </m:e>
                      <m:sup>
                        <m:r>
                          <m:rPr>
                            <m:sty m:val="p"/>
                          </m:rPr>
                          <a:rPr lang="en-US" altLang="zh-TW" sz="1400">
                            <a:latin typeface="Cambria Math"/>
                          </a:rPr>
                          <m:t>j</m:t>
                        </m:r>
                      </m:sup>
                    </m:sSup>
                  </m:oMath>
                </a14:m>
                <a:r>
                  <a:rPr lang="zh-TW" altLang="en-US" sz="1400" dirty="0"/>
                  <a:t> </a:t>
                </a:r>
                <a:r>
                  <a:rPr lang="en-US" altLang="zh-TW" sz="1400" dirty="0"/>
                  <a:t>consists of local </a:t>
                </a:r>
                <a:r>
                  <a:rPr lang="en-US" altLang="zh-TW" sz="1400" dirty="0" smtClean="0"/>
                  <a:t>equivalent current source vectors , </a:t>
                </a:r>
                <a:r>
                  <a:rPr lang="en-US" altLang="zh-TW" sz="1400" b="1" dirty="0" smtClean="0"/>
                  <a:t>S, </a:t>
                </a:r>
                <a:r>
                  <a:rPr lang="en-US" altLang="zh-TW" sz="1400" dirty="0"/>
                  <a:t>in </a:t>
                </a:r>
                <a:r>
                  <a:rPr lang="en-US" altLang="zh-TW" sz="1400" dirty="0" smtClean="0"/>
                  <a:t>each block </a:t>
                </a:r>
                <a:r>
                  <a:rPr lang="en-US" altLang="zh-TW" sz="1400" dirty="0"/>
                  <a:t>at j-</a:t>
                </a:r>
                <a:r>
                  <a:rPr lang="en-US" altLang="zh-TW" sz="1400" dirty="0" err="1"/>
                  <a:t>th</a:t>
                </a:r>
                <a:r>
                  <a:rPr lang="en-US" altLang="zh-TW" sz="1400" dirty="0"/>
                  <a:t> time step.</a:t>
                </a:r>
              </a:p>
              <a:p>
                <a:endParaRPr lang="zh-TW" altLang="en-US" sz="1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38349" y="1052736"/>
                <a:ext cx="8229600" cy="4525963"/>
              </a:xfrm>
              <a:blipFill rotWithShape="1">
                <a:blip r:embed="rId2"/>
                <a:stretch>
                  <a:fillRect l="-667" t="-674"/>
                </a:stretch>
              </a:blipFill>
            </p:spPr>
            <p:txBody>
              <a:bodyPr/>
              <a:lstStyle/>
              <a:p>
                <a:r>
                  <a:rPr lang="zh-TW" altLang="en-US">
                    <a:noFill/>
                  </a:rPr>
                  <a:t> </a:t>
                </a:r>
              </a:p>
            </p:txBody>
          </p:sp>
        </mc:Fallback>
      </mc:AlternateContent>
      <p:pic>
        <p:nvPicPr>
          <p:cNvPr id="6" name="Picture 3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9051" y="3284984"/>
            <a:ext cx="5543803"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字方塊 6"/>
          <p:cNvSpPr txBox="1"/>
          <p:nvPr/>
        </p:nvSpPr>
        <p:spPr>
          <a:xfrm>
            <a:off x="58180" y="6348450"/>
            <a:ext cx="7306424" cy="523220"/>
          </a:xfrm>
          <a:prstGeom prst="rect">
            <a:avLst/>
          </a:prstGeom>
          <a:noFill/>
        </p:spPr>
        <p:txBody>
          <a:bodyPr wrap="none" rtlCol="0">
            <a:spAutoFit/>
          </a:bodyPr>
          <a:lstStyle/>
          <a:p>
            <a:r>
              <a:rPr lang="en-US" altLang="zh-TW" sz="1400" dirty="0" smtClean="0"/>
              <a:t>Reference: M</a:t>
            </a:r>
            <a:r>
              <a:rPr lang="en-US" altLang="zh-TW" sz="1400" dirty="0"/>
              <a:t>. Zhao, R. V. Panda, S. S. </a:t>
            </a:r>
            <a:r>
              <a:rPr lang="en-US" altLang="zh-TW" sz="1400" dirty="0" err="1"/>
              <a:t>Sapatnekar</a:t>
            </a:r>
            <a:r>
              <a:rPr lang="en-US" altLang="zh-TW" sz="1400" dirty="0"/>
              <a:t>, and D. </a:t>
            </a:r>
            <a:r>
              <a:rPr lang="en-US" altLang="zh-TW" sz="1400" dirty="0" err="1"/>
              <a:t>Blaauw</a:t>
            </a:r>
            <a:r>
              <a:rPr lang="en-US" altLang="zh-TW" sz="1400" dirty="0"/>
              <a:t>. Hierarchical analysis </a:t>
            </a:r>
            <a:r>
              <a:rPr lang="en-US" altLang="zh-TW" sz="1400" dirty="0" smtClean="0"/>
              <a:t>of </a:t>
            </a:r>
            <a:r>
              <a:rPr lang="en-US" altLang="zh-TW" sz="1400" dirty="0"/>
              <a:t>power </a:t>
            </a:r>
            <a:endParaRPr lang="en-US" altLang="zh-TW" sz="1400" dirty="0" smtClean="0"/>
          </a:p>
          <a:p>
            <a:r>
              <a:rPr lang="en-US" altLang="zh-TW" sz="1400" dirty="0" smtClean="0"/>
              <a:t>distribution </a:t>
            </a:r>
            <a:r>
              <a:rPr lang="en-US" altLang="zh-TW" sz="1400" dirty="0"/>
              <a:t>networks. </a:t>
            </a:r>
            <a:r>
              <a:rPr lang="en-US" altLang="zh-TW" sz="1400" i="1" dirty="0"/>
              <a:t>IEEE TCAD</a:t>
            </a:r>
            <a:r>
              <a:rPr lang="en-US" altLang="zh-TW" sz="1400" dirty="0"/>
              <a:t>, 21(2):159–168, 2002</a:t>
            </a:r>
            <a:r>
              <a:rPr lang="en-US" altLang="zh-TW" sz="1400" dirty="0" smtClean="0"/>
              <a:t>.</a:t>
            </a:r>
            <a:endParaRPr lang="zh-TW" altLang="en-US" dirty="0"/>
          </a:p>
        </p:txBody>
      </p:sp>
      <p:sp>
        <p:nvSpPr>
          <p:cNvPr id="8" name="投影片編號版面配置區 7"/>
          <p:cNvSpPr>
            <a:spLocks noGrp="1"/>
          </p:cNvSpPr>
          <p:nvPr>
            <p:ph type="sldNum" sz="quarter" idx="10"/>
          </p:nvPr>
        </p:nvSpPr>
        <p:spPr/>
        <p:txBody>
          <a:bodyPr/>
          <a:lstStyle/>
          <a:p>
            <a:fld id="{8CF2F760-D1A9-48BF-86E4-56BE405BC273}" type="slidenum">
              <a:rPr lang="zh-TW" altLang="en-US" smtClean="0"/>
              <a:pPr/>
              <a:t>14</a:t>
            </a:fld>
            <a:r>
              <a:rPr lang="en-US" altLang="zh-TW" smtClean="0"/>
              <a:t>/39</a:t>
            </a:r>
            <a:endParaRPr lang="zh-TW" altLang="en-US" dirty="0"/>
          </a:p>
        </p:txBody>
      </p:sp>
    </p:spTree>
    <p:extLst>
      <p:ext uri="{BB962C8B-B14F-4D97-AF65-F5344CB8AC3E}">
        <p14:creationId xmlns:p14="http://schemas.microsoft.com/office/powerpoint/2010/main" val="792870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5943" y="-29029"/>
            <a:ext cx="8229600" cy="1143000"/>
          </a:xfrm>
        </p:spPr>
        <p:txBody>
          <a:bodyPr/>
          <a:lstStyle/>
          <a:p>
            <a:r>
              <a:rPr lang="en-US" altLang="zh-TW" dirty="0" smtClean="0"/>
              <a:t>OMP</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57200" y="980728"/>
                <a:ext cx="8229600" cy="5145435"/>
              </a:xfrm>
            </p:spPr>
            <p:txBody>
              <a:bodyPr/>
              <a:lstStyle/>
              <a:p>
                <a:r>
                  <a:rPr lang="en-US" altLang="zh-TW" sz="2000" dirty="0" smtClean="0"/>
                  <a:t>After changing the original network, </a:t>
                </a:r>
                <a14:m>
                  <m:oMath xmlns:m="http://schemas.openxmlformats.org/officeDocument/2006/math">
                    <m:acc>
                      <m:accPr>
                        <m:chr m:val="̅"/>
                        <m:ctrlPr>
                          <a:rPr lang="en-US" altLang="zh-TW" sz="2000" b="1" i="1">
                            <a:latin typeface="Cambria Math"/>
                          </a:rPr>
                        </m:ctrlPr>
                      </m:accPr>
                      <m:e>
                        <m:r>
                          <a:rPr lang="en-US" altLang="zh-TW" sz="2000" b="1">
                            <a:latin typeface="Cambria Math"/>
                          </a:rPr>
                          <m:t>𝐱</m:t>
                        </m:r>
                      </m:e>
                    </m:acc>
                    <m:r>
                      <a:rPr lang="en-US" altLang="zh-TW" sz="2000" b="1">
                        <a:latin typeface="Cambria Math"/>
                      </a:rPr>
                      <m:t>=</m:t>
                    </m:r>
                    <m:r>
                      <a:rPr lang="en-US" altLang="zh-TW" sz="2000" b="1">
                        <a:latin typeface="Cambria Math"/>
                      </a:rPr>
                      <m:t>𝐱</m:t>
                    </m:r>
                    <m:r>
                      <a:rPr lang="en-US" altLang="zh-TW" sz="2000" b="1">
                        <a:latin typeface="Cambria Math"/>
                      </a:rPr>
                      <m:t>+∆</m:t>
                    </m:r>
                    <m:r>
                      <a:rPr lang="en-US" altLang="zh-TW" sz="2000" b="1">
                        <a:latin typeface="Cambria Math"/>
                        <a:ea typeface="Cambria Math"/>
                      </a:rPr>
                      <m:t>𝐱</m:t>
                    </m:r>
                  </m:oMath>
                </a14:m>
                <a:r>
                  <a:rPr lang="en-US" altLang="zh-TW" sz="2000" dirty="0" smtClean="0"/>
                  <a:t>. Due </a:t>
                </a:r>
                <a:r>
                  <a:rPr lang="en-US" altLang="zh-TW" sz="2000" dirty="0"/>
                  <a:t>to the locality characteristic of power grid, we know </a:t>
                </a:r>
                <a14:m>
                  <m:oMath xmlns:m="http://schemas.openxmlformats.org/officeDocument/2006/math">
                    <m:r>
                      <a:rPr lang="en-US" altLang="zh-TW" sz="2000" b="1" i="1">
                        <a:latin typeface="Cambria Math"/>
                        <a:ea typeface="Cambria Math"/>
                      </a:rPr>
                      <m:t>∆</m:t>
                    </m:r>
                    <m:r>
                      <a:rPr lang="en-US" altLang="zh-TW" sz="2000" b="1">
                        <a:latin typeface="Cambria Math"/>
                        <a:ea typeface="Cambria Math"/>
                      </a:rPr>
                      <m:t>𝐱</m:t>
                    </m:r>
                  </m:oMath>
                </a14:m>
                <a:r>
                  <a:rPr lang="en-US" altLang="zh-TW" sz="2000" dirty="0"/>
                  <a:t> is a sparse electrical vector. </a:t>
                </a:r>
                <a:endParaRPr lang="en-US" altLang="zh-TW" sz="2000" dirty="0" smtClean="0"/>
              </a:p>
              <a:p>
                <a:pPr marL="0" indent="0">
                  <a:buNone/>
                </a:pPr>
                <a14:m>
                  <m:oMathPara xmlns:m="http://schemas.openxmlformats.org/officeDocument/2006/math">
                    <m:oMathParaPr>
                      <m:jc m:val="centerGroup"/>
                    </m:oMathParaPr>
                    <m:oMath xmlns:m="http://schemas.openxmlformats.org/officeDocument/2006/math">
                      <m:acc>
                        <m:accPr>
                          <m:chr m:val="̅"/>
                          <m:ctrlPr>
                            <a:rPr lang="en-US" altLang="zh-TW" sz="2000" b="1" i="1">
                              <a:latin typeface="Cambria Math"/>
                            </a:rPr>
                          </m:ctrlPr>
                        </m:accPr>
                        <m:e>
                          <m:r>
                            <a:rPr lang="en-US" altLang="zh-TW" sz="2000" b="1">
                              <a:latin typeface="Cambria Math"/>
                            </a:rPr>
                            <m:t>𝐆</m:t>
                          </m:r>
                        </m:e>
                      </m:acc>
                      <m:acc>
                        <m:accPr>
                          <m:chr m:val="̅"/>
                          <m:ctrlPr>
                            <a:rPr lang="en-US" altLang="zh-TW" sz="2000" b="1" i="1">
                              <a:latin typeface="Cambria Math"/>
                            </a:rPr>
                          </m:ctrlPr>
                        </m:accPr>
                        <m:e>
                          <m:r>
                            <a:rPr lang="en-US" altLang="zh-TW" sz="2000" b="1">
                              <a:latin typeface="Cambria Math"/>
                            </a:rPr>
                            <m:t>𝐱</m:t>
                          </m:r>
                        </m:e>
                      </m:acc>
                      <m:r>
                        <a:rPr lang="en-US" altLang="zh-TW" sz="2000" b="1">
                          <a:latin typeface="Cambria Math"/>
                        </a:rPr>
                        <m:t>=</m:t>
                      </m:r>
                      <m:acc>
                        <m:accPr>
                          <m:chr m:val="̅"/>
                          <m:ctrlPr>
                            <a:rPr lang="en-US" altLang="zh-TW" sz="2000" b="1" i="1">
                              <a:latin typeface="Cambria Math"/>
                            </a:rPr>
                          </m:ctrlPr>
                        </m:accPr>
                        <m:e>
                          <m:r>
                            <a:rPr lang="en-US" altLang="zh-TW" sz="2000" b="1">
                              <a:latin typeface="Cambria Math"/>
                            </a:rPr>
                            <m:t>𝐛</m:t>
                          </m:r>
                        </m:e>
                      </m:acc>
                    </m:oMath>
                  </m:oMathPara>
                </a14:m>
                <a:endParaRPr lang="en-US" altLang="zh-TW" sz="2000" dirty="0" smtClean="0"/>
              </a:p>
              <a:p>
                <a:pPr marL="0" indent="0">
                  <a:buNone/>
                </a:pPr>
                <a:endParaRPr lang="en-US" altLang="zh-TW" sz="2000" dirty="0" smtClean="0"/>
              </a:p>
              <a:p>
                <a:pPr marL="0" indent="0">
                  <a:buNone/>
                </a:pPr>
                <a14:m>
                  <m:oMathPara xmlns:m="http://schemas.openxmlformats.org/officeDocument/2006/math">
                    <m:oMathParaPr>
                      <m:jc m:val="centerGroup"/>
                    </m:oMathParaPr>
                    <m:oMath xmlns:m="http://schemas.openxmlformats.org/officeDocument/2006/math">
                      <m:acc>
                        <m:accPr>
                          <m:chr m:val="̅"/>
                          <m:ctrlPr>
                            <a:rPr lang="en-US" altLang="zh-TW" sz="2000" b="1" i="1">
                              <a:latin typeface="Cambria Math"/>
                              <a:ea typeface="Cambria Math"/>
                            </a:rPr>
                          </m:ctrlPr>
                        </m:accPr>
                        <m:e>
                          <m:r>
                            <a:rPr lang="en-US" altLang="zh-TW" sz="2000" b="1">
                              <a:latin typeface="Cambria Math"/>
                              <a:ea typeface="Cambria Math"/>
                            </a:rPr>
                            <m:t>𝐆</m:t>
                          </m:r>
                        </m:e>
                      </m:acc>
                      <m:r>
                        <a:rPr lang="en-US" altLang="zh-TW" sz="2000" b="1" i="1">
                          <a:latin typeface="Cambria Math"/>
                          <a:ea typeface="Cambria Math"/>
                        </a:rPr>
                        <m:t>∆</m:t>
                      </m:r>
                      <m:r>
                        <a:rPr lang="en-US" altLang="zh-TW" sz="2000" b="1">
                          <a:latin typeface="Cambria Math"/>
                          <a:ea typeface="Cambria Math"/>
                        </a:rPr>
                        <m:t>𝐱</m:t>
                      </m:r>
                      <m:r>
                        <a:rPr lang="en-US" altLang="zh-TW" sz="2000" b="1" i="0">
                          <a:latin typeface="Cambria Math"/>
                        </a:rPr>
                        <m:t>=</m:t>
                      </m:r>
                      <m:acc>
                        <m:accPr>
                          <m:chr m:val="̃"/>
                          <m:ctrlPr>
                            <a:rPr lang="en-US" altLang="zh-TW" sz="2000" b="1" i="1" smtClean="0">
                              <a:latin typeface="Cambria Math"/>
                              <a:ea typeface="Cambria Math"/>
                            </a:rPr>
                          </m:ctrlPr>
                        </m:accPr>
                        <m:e>
                          <m:r>
                            <a:rPr lang="en-US" altLang="zh-TW" sz="2000" b="1" i="0" smtClean="0">
                              <a:latin typeface="Cambria Math"/>
                              <a:ea typeface="Cambria Math"/>
                            </a:rPr>
                            <m:t>𝐛</m:t>
                          </m:r>
                        </m:e>
                      </m:acc>
                      <m:r>
                        <a:rPr lang="en-US" altLang="zh-TW" sz="2000" b="1">
                          <a:latin typeface="Cambria Math"/>
                        </a:rPr>
                        <m:t> , </m:t>
                      </m:r>
                      <m:acc>
                        <m:accPr>
                          <m:chr m:val="̃"/>
                          <m:ctrlPr>
                            <a:rPr lang="en-US" altLang="zh-TW" sz="2000" b="1" i="1" smtClean="0">
                              <a:latin typeface="Cambria Math"/>
                              <a:ea typeface="Cambria Math"/>
                            </a:rPr>
                          </m:ctrlPr>
                        </m:accPr>
                        <m:e>
                          <m:r>
                            <a:rPr lang="en-US" altLang="zh-TW" sz="2000" b="1" i="0" smtClean="0">
                              <a:latin typeface="Cambria Math"/>
                              <a:ea typeface="Cambria Math"/>
                            </a:rPr>
                            <m:t>𝐛</m:t>
                          </m:r>
                        </m:e>
                      </m:acc>
                      <m:r>
                        <a:rPr lang="en-US" altLang="zh-TW" sz="2000" b="1" i="1">
                          <a:latin typeface="Cambria Math"/>
                        </a:rPr>
                        <m:t>≝</m:t>
                      </m:r>
                      <m:acc>
                        <m:accPr>
                          <m:chr m:val="̅"/>
                          <m:ctrlPr>
                            <a:rPr lang="en-US" altLang="zh-TW" sz="2000" b="1" i="1" smtClean="0">
                              <a:latin typeface="Cambria Math"/>
                              <a:ea typeface="Cambria Math"/>
                            </a:rPr>
                          </m:ctrlPr>
                        </m:accPr>
                        <m:e>
                          <m:r>
                            <a:rPr lang="en-US" altLang="zh-TW" sz="2000" b="1" i="0" smtClean="0">
                              <a:latin typeface="Cambria Math"/>
                              <a:ea typeface="Cambria Math"/>
                            </a:rPr>
                            <m:t>𝐛</m:t>
                          </m:r>
                        </m:e>
                      </m:acc>
                      <m:r>
                        <a:rPr lang="en-US" altLang="zh-TW" sz="2000" b="1" i="1">
                          <a:latin typeface="Cambria Math"/>
                        </a:rPr>
                        <m:t>−</m:t>
                      </m:r>
                      <m:acc>
                        <m:accPr>
                          <m:chr m:val="̅"/>
                          <m:ctrlPr>
                            <a:rPr lang="en-US" altLang="zh-TW" sz="2000" b="1" i="1">
                              <a:latin typeface="Cambria Math"/>
                            </a:rPr>
                          </m:ctrlPr>
                        </m:accPr>
                        <m:e>
                          <m:r>
                            <a:rPr lang="en-US" altLang="zh-TW" sz="2000" b="1">
                              <a:latin typeface="Cambria Math"/>
                            </a:rPr>
                            <m:t>𝐆</m:t>
                          </m:r>
                        </m:e>
                      </m:acc>
                      <m:r>
                        <a:rPr lang="en-US" altLang="zh-TW" sz="2000" b="1">
                          <a:latin typeface="Cambria Math"/>
                        </a:rPr>
                        <m:t>𝐱</m:t>
                      </m:r>
                    </m:oMath>
                  </m:oMathPara>
                </a14:m>
                <a:endParaRPr lang="en-US" altLang="zh-TW" sz="2000" dirty="0"/>
              </a:p>
              <a:p>
                <a:r>
                  <a:rPr lang="en-US" altLang="zh-TW" sz="2000" dirty="0"/>
                  <a:t>As a result, we can utilize orthogonal matching pursuit to recover </a:t>
                </a:r>
                <a14:m>
                  <m:oMath xmlns:m="http://schemas.openxmlformats.org/officeDocument/2006/math">
                    <m:r>
                      <a:rPr lang="en-US" altLang="zh-TW" sz="2000" b="1" i="1">
                        <a:latin typeface="Cambria Math"/>
                        <a:ea typeface="Cambria Math"/>
                      </a:rPr>
                      <m:t>∆</m:t>
                    </m:r>
                    <m:r>
                      <a:rPr lang="en-US" altLang="zh-TW" sz="2000" b="1">
                        <a:latin typeface="Cambria Math"/>
                        <a:ea typeface="Cambria Math"/>
                      </a:rPr>
                      <m:t>𝐱</m:t>
                    </m:r>
                  </m:oMath>
                </a14:m>
                <a:r>
                  <a:rPr lang="en-US" altLang="zh-TW" sz="2000" dirty="0" smtClean="0"/>
                  <a:t>.</a:t>
                </a:r>
              </a:p>
              <a:p>
                <a:endParaRPr lang="en-US" altLang="zh-TW" sz="2000"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57200" y="980728"/>
                <a:ext cx="8229600" cy="5145435"/>
              </a:xfrm>
              <a:blipFill rotWithShape="1">
                <a:blip r:embed="rId2"/>
                <a:stretch>
                  <a:fillRect l="-593" t="-592"/>
                </a:stretch>
              </a:blipFill>
            </p:spPr>
            <p:txBody>
              <a:bodyPr/>
              <a:lstStyle/>
              <a:p>
                <a:r>
                  <a:rPr lang="zh-TW" altLang="en-US">
                    <a:noFill/>
                  </a:rPr>
                  <a:t> </a:t>
                </a:r>
              </a:p>
            </p:txBody>
          </p:sp>
        </mc:Fallback>
      </mc:AlternateContent>
      <p:sp>
        <p:nvSpPr>
          <p:cNvPr id="4" name="矩形 3"/>
          <p:cNvSpPr/>
          <p:nvPr/>
        </p:nvSpPr>
        <p:spPr>
          <a:xfrm>
            <a:off x="3310603" y="3736886"/>
            <a:ext cx="2520280" cy="247787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4"/>
          <p:cNvSpPr/>
          <p:nvPr/>
        </p:nvSpPr>
        <p:spPr>
          <a:xfrm>
            <a:off x="5138068" y="3757489"/>
            <a:ext cx="672592" cy="52205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3886667" y="5422674"/>
            <a:ext cx="1232531" cy="7609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5279372" y="3838498"/>
            <a:ext cx="389985"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4082456" y="5600553"/>
            <a:ext cx="864096" cy="50405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3886667" y="3308796"/>
            <a:ext cx="1276953" cy="369332"/>
          </a:xfrm>
          <a:prstGeom prst="rect">
            <a:avLst/>
          </a:prstGeom>
          <a:noFill/>
        </p:spPr>
        <p:txBody>
          <a:bodyPr wrap="none" rtlCol="0">
            <a:spAutoFit/>
          </a:bodyPr>
          <a:lstStyle/>
          <a:p>
            <a:r>
              <a:rPr lang="en-US" altLang="zh-TW" b="1" dirty="0" smtClean="0">
                <a:solidFill>
                  <a:srgbClr val="FF0000"/>
                </a:solidFill>
              </a:rPr>
              <a:t>Entire grid</a:t>
            </a:r>
            <a:endParaRPr lang="zh-TW" altLang="en-US" b="1" dirty="0">
              <a:solidFill>
                <a:srgbClr val="FF0000"/>
              </a:solidFill>
            </a:endParaRPr>
          </a:p>
        </p:txBody>
      </p:sp>
      <p:sp>
        <p:nvSpPr>
          <p:cNvPr id="10" name="文字方塊 9"/>
          <p:cNvSpPr txBox="1"/>
          <p:nvPr/>
        </p:nvSpPr>
        <p:spPr>
          <a:xfrm>
            <a:off x="5791790" y="4702593"/>
            <a:ext cx="1678665" cy="646331"/>
          </a:xfrm>
          <a:prstGeom prst="rect">
            <a:avLst/>
          </a:prstGeom>
          <a:noFill/>
        </p:spPr>
        <p:txBody>
          <a:bodyPr wrap="none" rtlCol="0">
            <a:spAutoFit/>
          </a:bodyPr>
          <a:lstStyle/>
          <a:p>
            <a:r>
              <a:rPr lang="en-US" altLang="zh-TW" b="1" dirty="0" smtClean="0">
                <a:solidFill>
                  <a:srgbClr val="FF0000"/>
                </a:solidFill>
              </a:rPr>
              <a:t>Element values</a:t>
            </a:r>
          </a:p>
          <a:p>
            <a:r>
              <a:rPr lang="en-US" altLang="zh-TW" b="1" dirty="0" smtClean="0">
                <a:solidFill>
                  <a:srgbClr val="FF0000"/>
                </a:solidFill>
              </a:rPr>
              <a:t>changed</a:t>
            </a:r>
            <a:endParaRPr lang="zh-TW" altLang="en-US" b="1" dirty="0">
              <a:solidFill>
                <a:srgbClr val="FF0000"/>
              </a:solidFill>
            </a:endParaRPr>
          </a:p>
        </p:txBody>
      </p:sp>
      <p:cxnSp>
        <p:nvCxnSpPr>
          <p:cNvPr id="11" name="直線單箭頭接點 10"/>
          <p:cNvCxnSpPr>
            <a:stCxn id="7" idx="6"/>
          </p:cNvCxnSpPr>
          <p:nvPr/>
        </p:nvCxnSpPr>
        <p:spPr>
          <a:xfrm>
            <a:off x="5669357" y="4018518"/>
            <a:ext cx="618127" cy="6840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stCxn id="8" idx="6"/>
          </p:cNvCxnSpPr>
          <p:nvPr/>
        </p:nvCxnSpPr>
        <p:spPr>
          <a:xfrm flipV="1">
            <a:off x="4946552" y="5310781"/>
            <a:ext cx="1368152" cy="541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216322" y="6242128"/>
            <a:ext cx="8910736" cy="523220"/>
          </a:xfrm>
          <a:prstGeom prst="rect">
            <a:avLst/>
          </a:prstGeom>
        </p:spPr>
        <p:txBody>
          <a:bodyPr wrap="square">
            <a:spAutoFit/>
          </a:bodyPr>
          <a:lstStyle/>
          <a:p>
            <a:r>
              <a:rPr lang="en-US" altLang="zh-TW" sz="1400" dirty="0"/>
              <a:t>Reference: P. Sun, X. Li, and M. Y. Ting. Efficient incremental analysis of on-chip power grid via sparse  approximation. </a:t>
            </a:r>
          </a:p>
          <a:p>
            <a:r>
              <a:rPr lang="en-US" altLang="zh-TW" sz="1400" dirty="0"/>
              <a:t>                  In </a:t>
            </a:r>
            <a:r>
              <a:rPr lang="en-US" altLang="zh-TW" sz="1400" i="1" dirty="0"/>
              <a:t>DAC</a:t>
            </a:r>
            <a:r>
              <a:rPr lang="en-US" altLang="zh-TW" sz="1400" dirty="0"/>
              <a:t>, pages 676-681, 2011.</a:t>
            </a:r>
          </a:p>
        </p:txBody>
      </p:sp>
      <p:sp>
        <p:nvSpPr>
          <p:cNvPr id="16" name="投影片編號版面配置區 15"/>
          <p:cNvSpPr>
            <a:spLocks noGrp="1"/>
          </p:cNvSpPr>
          <p:nvPr>
            <p:ph type="sldNum" sz="quarter" idx="10"/>
          </p:nvPr>
        </p:nvSpPr>
        <p:spPr/>
        <p:txBody>
          <a:bodyPr/>
          <a:lstStyle/>
          <a:p>
            <a:fld id="{8CF2F760-D1A9-48BF-86E4-56BE405BC273}" type="slidenum">
              <a:rPr lang="zh-TW" altLang="en-US" smtClean="0"/>
              <a:pPr/>
              <a:t>15</a:t>
            </a:fld>
            <a:r>
              <a:rPr lang="en-US" altLang="zh-TW" smtClean="0"/>
              <a:t>/39</a:t>
            </a:r>
            <a:endParaRPr lang="zh-TW" altLang="en-US" dirty="0"/>
          </a:p>
        </p:txBody>
      </p:sp>
    </p:spTree>
    <p:extLst>
      <p:ext uri="{BB962C8B-B14F-4D97-AF65-F5344CB8AC3E}">
        <p14:creationId xmlns:p14="http://schemas.microsoft.com/office/powerpoint/2010/main" val="3038716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71400"/>
            <a:ext cx="8229600" cy="1143000"/>
          </a:xfrm>
        </p:spPr>
        <p:txBody>
          <a:bodyPr/>
          <a:lstStyle/>
          <a:p>
            <a:r>
              <a:rPr lang="en-US" altLang="zh-TW" dirty="0" smtClean="0"/>
              <a:t>OMP</a:t>
            </a:r>
            <a:endParaRPr lang="zh-TW" altLang="en-US" dirty="0"/>
          </a:p>
        </p:txBody>
      </p:sp>
      <mc:AlternateContent xmlns:mc="http://schemas.openxmlformats.org/markup-compatibility/2006" xmlns:a14="http://schemas.microsoft.com/office/drawing/2010/main">
        <mc:Choice Requires="a14">
          <p:sp>
            <p:nvSpPr>
              <p:cNvPr id="4" name="內容版面配置區 2"/>
              <p:cNvSpPr>
                <a:spLocks noGrp="1"/>
              </p:cNvSpPr>
              <p:nvPr>
                <p:ph idx="1"/>
              </p:nvPr>
            </p:nvSpPr>
            <p:spPr>
              <a:xfrm>
                <a:off x="457200" y="908050"/>
                <a:ext cx="8229600" cy="5218113"/>
              </a:xfrm>
            </p:spPr>
            <p:txBody>
              <a:bodyPr/>
              <a:lstStyle/>
              <a:p>
                <a:pPr marL="0" indent="0">
                  <a:buNone/>
                </a:pPr>
                <a:r>
                  <a:rPr lang="en-US" altLang="zh-TW" dirty="0" smtClean="0"/>
                  <a:t>  </a:t>
                </a:r>
                <a:r>
                  <a:rPr lang="en-US" altLang="zh-TW" sz="2500" dirty="0" smtClean="0"/>
                  <a:t>Algorithm</a:t>
                </a:r>
              </a:p>
              <a:p>
                <a:pPr marL="514350" indent="-514350">
                  <a:buFont typeface="+mj-lt"/>
                  <a:buAutoNum type="arabicPeriod"/>
                </a:pPr>
                <a:r>
                  <a:rPr lang="en-US" altLang="zh-TW" sz="2000" dirty="0" smtClean="0"/>
                  <a:t>Let </a:t>
                </a:r>
                <a14:m>
                  <m:oMath xmlns:m="http://schemas.openxmlformats.org/officeDocument/2006/math">
                    <m:r>
                      <a:rPr lang="en-US" altLang="zh-TW" sz="2000" b="1" i="0" smtClean="0">
                        <a:latin typeface="Cambria Math"/>
                      </a:rPr>
                      <m:t>𝐫</m:t>
                    </m:r>
                    <m:r>
                      <a:rPr lang="en-US" altLang="zh-TW" sz="2000" b="1" i="0" smtClean="0">
                        <a:latin typeface="Cambria Math"/>
                      </a:rPr>
                      <m:t>=</m:t>
                    </m:r>
                    <m:acc>
                      <m:accPr>
                        <m:chr m:val="̃"/>
                        <m:ctrlPr>
                          <a:rPr lang="en-US" altLang="zh-TW" sz="2000" b="1" i="1" smtClean="0">
                            <a:latin typeface="Cambria Math"/>
                          </a:rPr>
                        </m:ctrlPr>
                      </m:accPr>
                      <m:e>
                        <m:r>
                          <a:rPr lang="en-US" altLang="zh-TW" sz="2000" b="1" i="0" smtClean="0">
                            <a:latin typeface="Cambria Math"/>
                          </a:rPr>
                          <m:t>𝐛</m:t>
                        </m:r>
                      </m:e>
                    </m:acc>
                  </m:oMath>
                </a14:m>
                <a:r>
                  <a:rPr lang="en-US" altLang="zh-TW" sz="2000" b="1" dirty="0" smtClean="0"/>
                  <a:t> </a:t>
                </a:r>
                <a:r>
                  <a:rPr lang="en-US" altLang="zh-TW" sz="2000" dirty="0" smtClean="0"/>
                  <a:t>, the set of column vectors </a:t>
                </a:r>
                <a14:m>
                  <m:oMath xmlns:m="http://schemas.openxmlformats.org/officeDocument/2006/math">
                    <m:r>
                      <a:rPr lang="en-US" altLang="zh-TW" sz="2000" b="1">
                        <a:latin typeface="Cambria Math"/>
                      </a:rPr>
                      <m:t> </m:t>
                    </m:r>
                    <m:d>
                      <m:dPr>
                        <m:begChr m:val="{"/>
                        <m:endChr m:val="}"/>
                        <m:ctrlPr>
                          <a:rPr lang="en-US" altLang="zh-TW" sz="2000" b="1" i="1" smtClean="0">
                            <a:latin typeface="Cambria Math"/>
                          </a:rPr>
                        </m:ctrlPr>
                      </m:dPr>
                      <m:e>
                        <m:m>
                          <m:mPr>
                            <m:mcs>
                              <m:mc>
                                <m:mcPr>
                                  <m:count m:val="3"/>
                                  <m:mcJc m:val="center"/>
                                </m:mcPr>
                              </m:mc>
                            </m:mcs>
                            <m:ctrlPr>
                              <a:rPr lang="en-US" altLang="zh-TW" sz="2000" b="1" i="1">
                                <a:latin typeface="Cambria Math"/>
                              </a:rPr>
                            </m:ctrlPr>
                          </m:mPr>
                          <m:mr>
                            <m:e>
                              <m:sSub>
                                <m:sSubPr>
                                  <m:ctrlPr>
                                    <a:rPr lang="en-US" altLang="zh-TW" sz="2000" b="1" i="1">
                                      <a:latin typeface="Cambria Math"/>
                                    </a:rPr>
                                  </m:ctrlPr>
                                </m:sSubPr>
                                <m:e>
                                  <m:acc>
                                    <m:accPr>
                                      <m:chr m:val="̅"/>
                                      <m:ctrlPr>
                                        <a:rPr lang="en-US" altLang="zh-TW" sz="2000" b="1" i="1">
                                          <a:latin typeface="Cambria Math"/>
                                        </a:rPr>
                                      </m:ctrlPr>
                                    </m:accPr>
                                    <m:e>
                                      <m:r>
                                        <a:rPr lang="en-US" altLang="zh-TW" sz="2000" b="1" i="1">
                                          <a:latin typeface="Cambria Math"/>
                                        </a:rPr>
                                        <m:t>𝑮</m:t>
                                      </m:r>
                                    </m:e>
                                  </m:acc>
                                </m:e>
                                <m:sub>
                                  <m:r>
                                    <a:rPr lang="en-US" altLang="zh-TW" sz="2000">
                                      <a:latin typeface="Cambria Math"/>
                                    </a:rPr>
                                    <m:t>1</m:t>
                                  </m:r>
                                </m:sub>
                              </m:sSub>
                            </m:e>
                            <m:e>
                              <m:sSub>
                                <m:sSubPr>
                                  <m:ctrlPr>
                                    <a:rPr lang="en-US" altLang="zh-TW" sz="2000" b="1" i="1">
                                      <a:latin typeface="Cambria Math"/>
                                    </a:rPr>
                                  </m:ctrlPr>
                                </m:sSubPr>
                                <m:e>
                                  <m:acc>
                                    <m:accPr>
                                      <m:chr m:val="̅"/>
                                      <m:ctrlPr>
                                        <a:rPr lang="en-US" altLang="zh-TW" sz="2000" b="1" i="1">
                                          <a:latin typeface="Cambria Math"/>
                                        </a:rPr>
                                      </m:ctrlPr>
                                    </m:accPr>
                                    <m:e>
                                      <m:r>
                                        <a:rPr lang="en-US" altLang="zh-TW" sz="2000" b="1" i="1">
                                          <a:latin typeface="Cambria Math"/>
                                        </a:rPr>
                                        <m:t>𝑮</m:t>
                                      </m:r>
                                    </m:e>
                                  </m:acc>
                                </m:e>
                                <m:sub>
                                  <m:r>
                                    <a:rPr lang="en-US" altLang="zh-TW" sz="2000">
                                      <a:latin typeface="Cambria Math"/>
                                    </a:rPr>
                                    <m:t>2</m:t>
                                  </m:r>
                                </m:sub>
                              </m:sSub>
                            </m:e>
                            <m:e>
                              <m:m>
                                <m:mPr>
                                  <m:mcs>
                                    <m:mc>
                                      <m:mcPr>
                                        <m:count m:val="2"/>
                                        <m:mcJc m:val="center"/>
                                      </m:mcPr>
                                    </m:mc>
                                  </m:mcs>
                                  <m:ctrlPr>
                                    <a:rPr lang="en-US" altLang="zh-TW" sz="2000" i="1">
                                      <a:latin typeface="Cambria Math"/>
                                    </a:rPr>
                                  </m:ctrlPr>
                                </m:mPr>
                                <m:mr>
                                  <m:e>
                                    <m:r>
                                      <m:rPr>
                                        <m:brk m:alnAt="7"/>
                                      </m:rPr>
                                      <a:rPr lang="en-US" altLang="zh-TW" sz="2000" i="1">
                                        <a:latin typeface="Cambria Math"/>
                                      </a:rPr>
                                      <m:t>⋯</m:t>
                                    </m:r>
                                  </m:e>
                                  <m:e>
                                    <m:sSub>
                                      <m:sSubPr>
                                        <m:ctrlPr>
                                          <a:rPr lang="en-US" altLang="zh-TW" sz="2000" b="1" i="1">
                                            <a:latin typeface="Cambria Math"/>
                                          </a:rPr>
                                        </m:ctrlPr>
                                      </m:sSubPr>
                                      <m:e>
                                        <m:acc>
                                          <m:accPr>
                                            <m:chr m:val="̅"/>
                                            <m:ctrlPr>
                                              <a:rPr lang="en-US" altLang="zh-TW" sz="2000" b="1" i="1">
                                                <a:latin typeface="Cambria Math"/>
                                              </a:rPr>
                                            </m:ctrlPr>
                                          </m:accPr>
                                          <m:e>
                                            <m:r>
                                              <a:rPr lang="en-US" altLang="zh-TW" sz="2000" b="1" i="1">
                                                <a:latin typeface="Cambria Math"/>
                                              </a:rPr>
                                              <m:t>𝑮</m:t>
                                            </m:r>
                                          </m:e>
                                        </m:acc>
                                      </m:e>
                                      <m:sub>
                                        <m:r>
                                          <m:rPr>
                                            <m:sty m:val="p"/>
                                          </m:rPr>
                                          <a:rPr lang="en-US" altLang="zh-TW" sz="2000">
                                            <a:latin typeface="Cambria Math"/>
                                          </a:rPr>
                                          <m:t>m</m:t>
                                        </m:r>
                                      </m:sub>
                                    </m:sSub>
                                  </m:e>
                                </m:mr>
                              </m:m>
                            </m:e>
                          </m:mr>
                        </m:m>
                      </m:e>
                    </m:d>
                  </m:oMath>
                </a14:m>
                <a:r>
                  <a:rPr lang="en-US" altLang="zh-TW" sz="2000" dirty="0" smtClean="0"/>
                  <a:t>,  and the set of chosen vector set </a:t>
                </a:r>
                <a14:m>
                  <m:oMath xmlns:m="http://schemas.openxmlformats.org/officeDocument/2006/math">
                    <m:r>
                      <a:rPr lang="en-US" altLang="zh-TW" sz="2000" b="1" i="1" smtClean="0">
                        <a:latin typeface="Cambria Math"/>
                      </a:rPr>
                      <m:t>𝑻</m:t>
                    </m:r>
                    <m:r>
                      <a:rPr lang="en-US" altLang="zh-TW" sz="2000" b="0" i="1" smtClean="0">
                        <a:latin typeface="Cambria Math"/>
                      </a:rPr>
                      <m:t>=∅</m:t>
                    </m:r>
                  </m:oMath>
                </a14:m>
                <a:r>
                  <a:rPr lang="en-US" altLang="zh-TW" sz="2000" dirty="0" smtClean="0"/>
                  <a:t>.</a:t>
                </a:r>
              </a:p>
              <a:p>
                <a:pPr marL="514350" indent="-514350">
                  <a:buFont typeface="+mj-lt"/>
                  <a:buAutoNum type="arabicPeriod"/>
                </a:pPr>
                <a:r>
                  <a:rPr lang="en-US" altLang="zh-TW" sz="2000" dirty="0" smtClean="0"/>
                  <a:t>Using normalized inner product </a:t>
                </a:r>
                <a14:m>
                  <m:oMath xmlns:m="http://schemas.openxmlformats.org/officeDocument/2006/math">
                    <m:sSub>
                      <m:sSubPr>
                        <m:ctrlPr>
                          <a:rPr lang="en-US" altLang="zh-TW" sz="2000" i="1" smtClean="0">
                            <a:latin typeface="Cambria Math"/>
                          </a:rPr>
                        </m:ctrlPr>
                      </m:sSubPr>
                      <m:e>
                        <m:r>
                          <a:rPr lang="en-US" altLang="zh-TW" sz="2000" b="0" i="1" smtClean="0">
                            <a:latin typeface="Cambria Math"/>
                          </a:rPr>
                          <m:t>𝑐</m:t>
                        </m:r>
                      </m:e>
                      <m:sub>
                        <m:r>
                          <a:rPr lang="en-US" altLang="zh-TW" sz="2000" b="0" i="1" smtClean="0">
                            <a:latin typeface="Cambria Math"/>
                          </a:rPr>
                          <m:t>𝑖</m:t>
                        </m:r>
                      </m:sub>
                    </m:sSub>
                    <m:r>
                      <a:rPr lang="en-US" altLang="zh-TW" sz="2000" b="1" i="0" smtClean="0">
                        <a:latin typeface="Cambria Math"/>
                      </a:rPr>
                      <m:t>=</m:t>
                    </m:r>
                    <m:d>
                      <m:dPr>
                        <m:begChr m:val="|"/>
                        <m:endChr m:val="|"/>
                        <m:ctrlPr>
                          <a:rPr lang="en-US" altLang="zh-TW" sz="2000" b="1" i="1" smtClean="0">
                            <a:latin typeface="Cambria Math"/>
                          </a:rPr>
                        </m:ctrlPr>
                      </m:dPr>
                      <m:e>
                        <m:f>
                          <m:fPr>
                            <m:ctrlPr>
                              <a:rPr lang="en-US" altLang="zh-TW" sz="2000" b="1" i="1" smtClean="0">
                                <a:latin typeface="Cambria Math"/>
                              </a:rPr>
                            </m:ctrlPr>
                          </m:fPr>
                          <m:num>
                            <m:d>
                              <m:dPr>
                                <m:begChr m:val="⟨"/>
                                <m:endChr m:val="⟩"/>
                                <m:ctrlPr>
                                  <a:rPr lang="en-US" altLang="zh-TW" sz="2000" b="1" i="1" smtClean="0">
                                    <a:latin typeface="Cambria Math"/>
                                  </a:rPr>
                                </m:ctrlPr>
                              </m:dPr>
                              <m:e>
                                <m:sSub>
                                  <m:sSubPr>
                                    <m:ctrlPr>
                                      <a:rPr lang="en-US" altLang="zh-TW" sz="2000" b="1" i="1" smtClean="0">
                                        <a:latin typeface="Cambria Math"/>
                                      </a:rPr>
                                    </m:ctrlPr>
                                  </m:sSubPr>
                                  <m:e>
                                    <m:acc>
                                      <m:accPr>
                                        <m:chr m:val="̅"/>
                                        <m:ctrlPr>
                                          <a:rPr lang="en-US" altLang="zh-TW" sz="2000" b="1" i="1" smtClean="0">
                                            <a:latin typeface="Cambria Math"/>
                                          </a:rPr>
                                        </m:ctrlPr>
                                      </m:accPr>
                                      <m:e>
                                        <m:r>
                                          <a:rPr lang="en-US" altLang="zh-TW" sz="2000" b="1" i="1" smtClean="0">
                                            <a:latin typeface="Cambria Math"/>
                                          </a:rPr>
                                          <m:t>𝑮</m:t>
                                        </m:r>
                                      </m:e>
                                    </m:acc>
                                  </m:e>
                                  <m:sub>
                                    <m:r>
                                      <m:rPr>
                                        <m:sty m:val="p"/>
                                      </m:rPr>
                                      <a:rPr lang="en-US" altLang="zh-TW" sz="2000" b="0" i="0" smtClean="0">
                                        <a:latin typeface="Cambria Math"/>
                                      </a:rPr>
                                      <m:t>i</m:t>
                                    </m:r>
                                  </m:sub>
                                </m:sSub>
                                <m:r>
                                  <a:rPr lang="en-US" altLang="zh-TW" sz="2000" b="1" i="0" smtClean="0">
                                    <a:latin typeface="Cambria Math"/>
                                  </a:rPr>
                                  <m:t>,</m:t>
                                </m:r>
                                <m:r>
                                  <a:rPr lang="en-US" altLang="zh-TW" sz="2000" b="1" i="0" smtClean="0">
                                    <a:latin typeface="Cambria Math"/>
                                  </a:rPr>
                                  <m:t>𝐫</m:t>
                                </m:r>
                              </m:e>
                            </m:d>
                          </m:num>
                          <m:den>
                            <m:d>
                              <m:dPr>
                                <m:begChr m:val="⟨"/>
                                <m:endChr m:val="⟩"/>
                                <m:ctrlPr>
                                  <a:rPr lang="en-US" altLang="zh-TW" sz="2000" b="1" i="1" smtClean="0">
                                    <a:latin typeface="Cambria Math"/>
                                  </a:rPr>
                                </m:ctrlPr>
                              </m:dPr>
                              <m:e>
                                <m:sSub>
                                  <m:sSubPr>
                                    <m:ctrlPr>
                                      <a:rPr lang="en-US" altLang="zh-TW" sz="2000" b="1" i="1">
                                        <a:latin typeface="Cambria Math"/>
                                      </a:rPr>
                                    </m:ctrlPr>
                                  </m:sSubPr>
                                  <m:e>
                                    <m:acc>
                                      <m:accPr>
                                        <m:chr m:val="̅"/>
                                        <m:ctrlPr>
                                          <a:rPr lang="en-US" altLang="zh-TW" sz="2000" b="1" i="1" smtClean="0">
                                            <a:latin typeface="Cambria Math"/>
                                          </a:rPr>
                                        </m:ctrlPr>
                                      </m:accPr>
                                      <m:e>
                                        <m:r>
                                          <a:rPr lang="en-US" altLang="zh-TW" sz="2000" b="1" i="1" smtClean="0">
                                            <a:latin typeface="Cambria Math"/>
                                          </a:rPr>
                                          <m:t>𝑮</m:t>
                                        </m:r>
                                      </m:e>
                                    </m:acc>
                                  </m:e>
                                  <m:sub>
                                    <m:r>
                                      <m:rPr>
                                        <m:sty m:val="p"/>
                                      </m:rPr>
                                      <a:rPr lang="en-US" altLang="zh-TW" sz="2000">
                                        <a:latin typeface="Cambria Math"/>
                                      </a:rPr>
                                      <m:t>i</m:t>
                                    </m:r>
                                  </m:sub>
                                </m:sSub>
                                <m:r>
                                  <a:rPr lang="en-US" altLang="zh-TW" sz="2000" b="1" i="0" smtClean="0">
                                    <a:latin typeface="Cambria Math"/>
                                  </a:rPr>
                                  <m:t>,</m:t>
                                </m:r>
                                <m:sSub>
                                  <m:sSubPr>
                                    <m:ctrlPr>
                                      <a:rPr lang="en-US" altLang="zh-TW" sz="2000" b="1" i="1">
                                        <a:latin typeface="Cambria Math"/>
                                      </a:rPr>
                                    </m:ctrlPr>
                                  </m:sSubPr>
                                  <m:e>
                                    <m:acc>
                                      <m:accPr>
                                        <m:chr m:val="̅"/>
                                        <m:ctrlPr>
                                          <a:rPr lang="en-US" altLang="zh-TW" sz="2000" b="1" i="1">
                                            <a:latin typeface="Cambria Math"/>
                                          </a:rPr>
                                        </m:ctrlPr>
                                      </m:accPr>
                                      <m:e>
                                        <m:r>
                                          <a:rPr lang="en-US" altLang="zh-TW" sz="2000" b="1" i="1">
                                            <a:latin typeface="Cambria Math"/>
                                          </a:rPr>
                                          <m:t>𝑮</m:t>
                                        </m:r>
                                      </m:e>
                                    </m:acc>
                                  </m:e>
                                  <m:sub>
                                    <m:r>
                                      <m:rPr>
                                        <m:sty m:val="p"/>
                                      </m:rPr>
                                      <a:rPr lang="en-US" altLang="zh-TW" sz="2000">
                                        <a:latin typeface="Cambria Math"/>
                                      </a:rPr>
                                      <m:t>i</m:t>
                                    </m:r>
                                  </m:sub>
                                </m:sSub>
                              </m:e>
                            </m:d>
                          </m:den>
                        </m:f>
                      </m:e>
                    </m:d>
                    <m:r>
                      <a:rPr lang="en-US" altLang="zh-TW" sz="2000" b="1" i="0" smtClean="0">
                        <a:latin typeface="Cambria Math"/>
                      </a:rPr>
                      <m:t> </m:t>
                    </m:r>
                  </m:oMath>
                </a14:m>
                <a:r>
                  <a:rPr lang="en-US" altLang="zh-TW" sz="2000" dirty="0" smtClean="0"/>
                  <a:t>to pick column vectors. As </a:t>
                </a:r>
                <a14:m>
                  <m:oMath xmlns:m="http://schemas.openxmlformats.org/officeDocument/2006/math">
                    <m:sSub>
                      <m:sSubPr>
                        <m:ctrlPr>
                          <a:rPr lang="en-US" altLang="zh-TW" sz="2000" i="1">
                            <a:latin typeface="Cambria Math"/>
                          </a:rPr>
                        </m:ctrlPr>
                      </m:sSubPr>
                      <m:e>
                        <m:r>
                          <a:rPr lang="en-US" altLang="zh-TW" sz="2000" i="1">
                            <a:latin typeface="Cambria Math"/>
                          </a:rPr>
                          <m:t>𝑐</m:t>
                        </m:r>
                      </m:e>
                      <m:sub>
                        <m:r>
                          <a:rPr lang="en-US" altLang="zh-TW" sz="2000" i="1">
                            <a:latin typeface="Cambria Math"/>
                          </a:rPr>
                          <m:t>𝑖</m:t>
                        </m:r>
                      </m:sub>
                    </m:sSub>
                  </m:oMath>
                </a14:m>
                <a:r>
                  <a:rPr lang="en-US" altLang="zh-TW" sz="2000" dirty="0" smtClean="0"/>
                  <a:t> exceeds threshold, put the column vectors into </a:t>
                </a:r>
                <a14:m>
                  <m:oMath xmlns:m="http://schemas.openxmlformats.org/officeDocument/2006/math">
                    <m:r>
                      <a:rPr lang="en-US" altLang="zh-TW" sz="2000" b="1" i="1">
                        <a:latin typeface="Cambria Math"/>
                      </a:rPr>
                      <m:t>𝑻</m:t>
                    </m:r>
                  </m:oMath>
                </a14:m>
                <a:r>
                  <a:rPr lang="en-US" altLang="zh-TW" sz="2000" dirty="0" smtClean="0"/>
                  <a:t>.</a:t>
                </a:r>
              </a:p>
              <a:p>
                <a:pPr marL="514350" indent="-514350">
                  <a:buFont typeface="+mj-lt"/>
                  <a:buAutoNum type="arabicPeriod"/>
                </a:pPr>
                <a:r>
                  <a:rPr lang="en-US" altLang="zh-TW" sz="2000" dirty="0" smtClean="0"/>
                  <a:t>Do least squares fitting by using the chosen vectors in </a:t>
                </a:r>
                <a14:m>
                  <m:oMath xmlns:m="http://schemas.openxmlformats.org/officeDocument/2006/math">
                    <m:r>
                      <a:rPr lang="en-US" altLang="zh-TW" sz="2000" b="1" i="1">
                        <a:latin typeface="Cambria Math"/>
                      </a:rPr>
                      <m:t>𝑻</m:t>
                    </m:r>
                  </m:oMath>
                </a14:m>
                <a:r>
                  <a:rPr lang="en-US" altLang="zh-TW" sz="2000" dirty="0" smtClean="0"/>
                  <a:t> and obtain </a:t>
                </a:r>
                <a14:m>
                  <m:oMath xmlns:m="http://schemas.openxmlformats.org/officeDocument/2006/math">
                    <m:r>
                      <a:rPr lang="en-US" altLang="zh-TW" sz="2000" b="1" dirty="0">
                        <a:latin typeface="Cambria Math"/>
                        <a:ea typeface="Cambria Math"/>
                      </a:rPr>
                      <m:t>∆</m:t>
                    </m:r>
                    <m:r>
                      <a:rPr lang="en-US" altLang="zh-TW" sz="2000" b="1" dirty="0">
                        <a:latin typeface="Cambria Math"/>
                        <a:ea typeface="Cambria Math"/>
                      </a:rPr>
                      <m:t>𝐱</m:t>
                    </m:r>
                  </m:oMath>
                </a14:m>
                <a:endParaRPr lang="en-US" altLang="zh-TW" sz="2000" dirty="0" smtClean="0"/>
              </a:p>
              <a:p>
                <a:pPr marL="514350" indent="-514350">
                  <a:buFont typeface="+mj-lt"/>
                  <a:buAutoNum type="arabicPeriod"/>
                </a:pPr>
                <a:r>
                  <a:rPr lang="en-US" altLang="zh-TW" sz="2000" dirty="0" smtClean="0"/>
                  <a:t>Calculate the residual</a:t>
                </a:r>
                <a14:m>
                  <m:oMath xmlns:m="http://schemas.openxmlformats.org/officeDocument/2006/math">
                    <m:r>
                      <a:rPr lang="en-US" altLang="zh-TW" sz="2000" b="0" i="0" smtClean="0">
                        <a:latin typeface="Cambria Math"/>
                      </a:rPr>
                      <m:t> </m:t>
                    </m:r>
                    <m:r>
                      <a:rPr lang="en-US" altLang="zh-TW" sz="2000" b="1" i="0" smtClean="0">
                        <a:latin typeface="Cambria Math"/>
                      </a:rPr>
                      <m:t>𝐫</m:t>
                    </m:r>
                    <m:r>
                      <a:rPr lang="en-US" altLang="zh-TW" sz="2000" b="1" i="0" smtClean="0">
                        <a:latin typeface="Cambria Math"/>
                      </a:rPr>
                      <m:t>=</m:t>
                    </m:r>
                    <m:acc>
                      <m:accPr>
                        <m:chr m:val="̃"/>
                        <m:ctrlPr>
                          <a:rPr lang="en-US" altLang="zh-TW" sz="2000" b="1" i="1" smtClean="0">
                            <a:latin typeface="Cambria Math"/>
                          </a:rPr>
                        </m:ctrlPr>
                      </m:accPr>
                      <m:e>
                        <m:r>
                          <a:rPr lang="en-US" altLang="zh-TW" sz="2000" b="1" i="0" smtClean="0">
                            <a:latin typeface="Cambria Math"/>
                          </a:rPr>
                          <m:t>𝐛</m:t>
                        </m:r>
                      </m:e>
                    </m:acc>
                    <m:r>
                      <a:rPr lang="en-US" altLang="zh-TW" sz="2000" b="1" i="0" smtClean="0">
                        <a:latin typeface="Cambria Math"/>
                      </a:rPr>
                      <m:t>−</m:t>
                    </m:r>
                    <m:acc>
                      <m:accPr>
                        <m:chr m:val="̅"/>
                        <m:ctrlPr>
                          <a:rPr lang="en-US" altLang="zh-TW" sz="2000" b="1" i="1" smtClean="0">
                            <a:latin typeface="Cambria Math"/>
                          </a:rPr>
                        </m:ctrlPr>
                      </m:accPr>
                      <m:e>
                        <m:r>
                          <a:rPr lang="en-US" altLang="zh-TW" sz="2000" b="1" i="0" smtClean="0">
                            <a:latin typeface="Cambria Math"/>
                          </a:rPr>
                          <m:t>𝐆</m:t>
                        </m:r>
                      </m:e>
                    </m:acc>
                    <m:r>
                      <a:rPr lang="en-US" altLang="zh-TW" sz="2000" b="1" dirty="0">
                        <a:latin typeface="Cambria Math"/>
                        <a:ea typeface="Cambria Math"/>
                      </a:rPr>
                      <m:t>∆</m:t>
                    </m:r>
                    <m:r>
                      <a:rPr lang="en-US" altLang="zh-TW" sz="2000" b="1" i="0" dirty="0" smtClean="0">
                        <a:latin typeface="Cambria Math"/>
                        <a:ea typeface="Cambria Math"/>
                      </a:rPr>
                      <m:t>𝐱</m:t>
                    </m:r>
                  </m:oMath>
                </a14:m>
                <a:endParaRPr lang="en-US" altLang="zh-TW" sz="2000" b="1" dirty="0" smtClean="0">
                  <a:ea typeface="Cambria Math"/>
                </a:endParaRPr>
              </a:p>
              <a:p>
                <a:pPr marL="514350" indent="-514350">
                  <a:buFont typeface="+mj-lt"/>
                  <a:buAutoNum type="arabicPeriod"/>
                </a:pPr>
                <a:r>
                  <a:rPr lang="en-US" altLang="zh-TW" sz="2000" dirty="0" smtClean="0"/>
                  <a:t>Determine whether it exceeds a user defined threshold. If it exceeds the threshold, go back to step 2.</a:t>
                </a:r>
              </a:p>
              <a:p>
                <a:pPr marL="514350" indent="-514350">
                  <a:buFont typeface="+mj-lt"/>
                  <a:buAutoNum type="arabicPeriod"/>
                </a:pPr>
                <a:r>
                  <a:rPr lang="en-US" altLang="zh-TW" sz="2000" dirty="0" smtClean="0"/>
                  <a:t>Obtain the </a:t>
                </a:r>
                <a14:m>
                  <m:oMath xmlns:m="http://schemas.openxmlformats.org/officeDocument/2006/math">
                    <m:acc>
                      <m:accPr>
                        <m:chr m:val="̅"/>
                        <m:ctrlPr>
                          <a:rPr lang="en-US" altLang="zh-TW" sz="2000" b="0" i="1" smtClean="0">
                            <a:latin typeface="Cambria Math"/>
                          </a:rPr>
                        </m:ctrlPr>
                      </m:accPr>
                      <m:e>
                        <m:r>
                          <a:rPr lang="en-US" altLang="zh-TW" sz="2000" b="1" i="0" smtClean="0">
                            <a:latin typeface="Cambria Math"/>
                          </a:rPr>
                          <m:t>𝐱</m:t>
                        </m:r>
                      </m:e>
                    </m:acc>
                    <m:r>
                      <a:rPr lang="en-US" altLang="zh-TW" sz="2000" b="0" i="0" smtClean="0">
                        <a:latin typeface="Cambria Math"/>
                      </a:rPr>
                      <m:t>=</m:t>
                    </m:r>
                    <m:r>
                      <a:rPr lang="en-US" altLang="zh-TW" sz="2000" b="1" i="0" smtClean="0">
                        <a:latin typeface="Cambria Math"/>
                      </a:rPr>
                      <m:t>𝐱</m:t>
                    </m:r>
                    <m:r>
                      <a:rPr lang="en-US" altLang="zh-TW" sz="2000" b="1" i="0" smtClean="0">
                        <a:latin typeface="Cambria Math"/>
                      </a:rPr>
                      <m:t>+</m:t>
                    </m:r>
                    <m:r>
                      <a:rPr lang="en-US" altLang="zh-TW" sz="2000" b="1" i="1" smtClean="0">
                        <a:latin typeface="Cambria Math"/>
                        <a:ea typeface="Cambria Math"/>
                      </a:rPr>
                      <m:t>∆</m:t>
                    </m:r>
                    <m:r>
                      <a:rPr lang="en-US" altLang="zh-TW" sz="2000" b="1" i="0" smtClean="0">
                        <a:latin typeface="Cambria Math"/>
                        <a:ea typeface="Cambria Math"/>
                      </a:rPr>
                      <m:t>𝐱</m:t>
                    </m:r>
                  </m:oMath>
                </a14:m>
                <a:r>
                  <a:rPr lang="en-US" altLang="zh-TW" sz="2000" dirty="0" smtClean="0"/>
                  <a:t> and finish the program.</a:t>
                </a:r>
              </a:p>
              <a:p>
                <a:pPr marL="514350" indent="-514350">
                  <a:buFont typeface="+mj-lt"/>
                  <a:buAutoNum type="arabicPeriod"/>
                </a:pPr>
                <a:endParaRPr lang="en-US" altLang="zh-TW" sz="2400" dirty="0" smtClean="0"/>
              </a:p>
              <a:p>
                <a:pPr lvl="1"/>
                <a:endParaRPr lang="zh-TW" altLang="en-US" sz="2000" dirty="0"/>
              </a:p>
            </p:txBody>
          </p:sp>
        </mc:Choice>
        <mc:Fallback xmlns="">
          <p:sp>
            <p:nvSpPr>
              <p:cNvPr id="4" name="內容版面配置區 2"/>
              <p:cNvSpPr>
                <a:spLocks noGrp="1" noRot="1" noChangeAspect="1" noMove="1" noResize="1" noEditPoints="1" noAdjustHandles="1" noChangeArrowheads="1" noChangeShapeType="1" noTextEdit="1"/>
              </p:cNvSpPr>
              <p:nvPr>
                <p:ph idx="1"/>
              </p:nvPr>
            </p:nvSpPr>
            <p:spPr>
              <a:xfrm>
                <a:off x="457200" y="908050"/>
                <a:ext cx="8229600" cy="5218113"/>
              </a:xfrm>
              <a:blipFill rotWithShape="1">
                <a:blip r:embed="rId2"/>
                <a:stretch>
                  <a:fillRect l="-741" r="-296"/>
                </a:stretch>
              </a:blipFill>
            </p:spPr>
            <p:txBody>
              <a:bodyPr/>
              <a:lstStyle/>
              <a:p>
                <a:r>
                  <a:rPr lang="zh-TW" altLang="en-US">
                    <a:noFill/>
                  </a:rPr>
                  <a:t> </a:t>
                </a:r>
              </a:p>
            </p:txBody>
          </p:sp>
        </mc:Fallback>
      </mc:AlternateContent>
      <p:sp>
        <p:nvSpPr>
          <p:cNvPr id="5" name="矩形 4"/>
          <p:cNvSpPr/>
          <p:nvPr/>
        </p:nvSpPr>
        <p:spPr>
          <a:xfrm>
            <a:off x="216322" y="6242128"/>
            <a:ext cx="8910736" cy="523220"/>
          </a:xfrm>
          <a:prstGeom prst="rect">
            <a:avLst/>
          </a:prstGeom>
        </p:spPr>
        <p:txBody>
          <a:bodyPr wrap="square">
            <a:spAutoFit/>
          </a:bodyPr>
          <a:lstStyle/>
          <a:p>
            <a:r>
              <a:rPr lang="en-US" altLang="zh-TW" sz="1400" dirty="0"/>
              <a:t>Reference: P. Sun, X. Li, and M. Y. Ting. Efficient incremental analysis of on-chip power grid via sparse  approximation. </a:t>
            </a:r>
          </a:p>
          <a:p>
            <a:r>
              <a:rPr lang="en-US" altLang="zh-TW" sz="1400" dirty="0"/>
              <a:t>                  In </a:t>
            </a:r>
            <a:r>
              <a:rPr lang="en-US" altLang="zh-TW" sz="1400" i="1" dirty="0"/>
              <a:t>DAC</a:t>
            </a:r>
            <a:r>
              <a:rPr lang="en-US" altLang="zh-TW" sz="1400" dirty="0"/>
              <a:t>, pages 676-681, 2011.</a:t>
            </a:r>
          </a:p>
        </p:txBody>
      </p:sp>
      <p:sp>
        <p:nvSpPr>
          <p:cNvPr id="7" name="投影片編號版面配置區 6"/>
          <p:cNvSpPr>
            <a:spLocks noGrp="1"/>
          </p:cNvSpPr>
          <p:nvPr>
            <p:ph type="sldNum" sz="quarter" idx="10"/>
          </p:nvPr>
        </p:nvSpPr>
        <p:spPr/>
        <p:txBody>
          <a:bodyPr/>
          <a:lstStyle/>
          <a:p>
            <a:fld id="{8CF2F760-D1A9-48BF-86E4-56BE405BC273}" type="slidenum">
              <a:rPr lang="zh-TW" altLang="en-US" smtClean="0"/>
              <a:pPr/>
              <a:t>16</a:t>
            </a:fld>
            <a:r>
              <a:rPr lang="en-US" altLang="zh-TW" smtClean="0"/>
              <a:t>/39</a:t>
            </a:r>
            <a:endParaRPr lang="zh-TW" altLang="en-US" dirty="0"/>
          </a:p>
        </p:txBody>
      </p:sp>
    </p:spTree>
    <p:extLst>
      <p:ext uri="{BB962C8B-B14F-4D97-AF65-F5344CB8AC3E}">
        <p14:creationId xmlns:p14="http://schemas.microsoft.com/office/powerpoint/2010/main" val="1355263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7513" y="-171400"/>
            <a:ext cx="8229600" cy="1143000"/>
          </a:xfrm>
        </p:spPr>
        <p:txBody>
          <a:bodyPr/>
          <a:lstStyle/>
          <a:p>
            <a:r>
              <a:rPr lang="en-US" altLang="zh-TW" dirty="0" smtClean="0"/>
              <a:t>MA-OMP</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67544" y="980728"/>
                <a:ext cx="8229600" cy="4525963"/>
              </a:xfrm>
            </p:spPr>
            <p:txBody>
              <a:bodyPr>
                <a:normAutofit/>
              </a:bodyPr>
              <a:lstStyle/>
              <a:p>
                <a:r>
                  <a:rPr lang="en-US" altLang="zh-TW" sz="2000" dirty="0" smtClean="0"/>
                  <a:t>MA-OMP combines:</a:t>
                </a:r>
              </a:p>
              <a:p>
                <a:pPr lvl="1"/>
                <a:r>
                  <a:rPr lang="en-US" altLang="zh-TW" sz="1800" dirty="0" smtClean="0"/>
                  <a:t>Macro modeling technique</a:t>
                </a:r>
              </a:p>
              <a:p>
                <a:pPr lvl="1"/>
                <a:r>
                  <a:rPr lang="en-US" altLang="zh-TW" sz="1800" dirty="0" smtClean="0"/>
                  <a:t>Orthogonal matching pursuit</a:t>
                </a:r>
              </a:p>
              <a:p>
                <a:pPr lvl="2"/>
                <a:r>
                  <a:rPr lang="en-US" altLang="zh-TW" sz="1600" dirty="0" smtClean="0"/>
                  <a:t>Extended to solve the global equations</a:t>
                </a:r>
              </a:p>
              <a:p>
                <a:pPr lvl="2"/>
                <a:endParaRPr lang="en-US" altLang="zh-TW" sz="1600" dirty="0"/>
              </a:p>
              <a:p>
                <a:r>
                  <a:rPr lang="en-US" altLang="zh-TW" sz="2000" dirty="0" smtClean="0"/>
                  <a:t>Proposed an initialization procedure for dealing with topology modification:</a:t>
                </a:r>
              </a:p>
              <a:p>
                <a:pPr lvl="1"/>
                <a14:m>
                  <m:oMath xmlns:m="http://schemas.openxmlformats.org/officeDocument/2006/math">
                    <m:sSub>
                      <m:sSubPr>
                        <m:ctrlPr>
                          <a:rPr lang="en-US" altLang="zh-TW" sz="1600" i="1">
                            <a:latin typeface="Cambria Math"/>
                          </a:rPr>
                        </m:ctrlPr>
                      </m:sSubPr>
                      <m:e>
                        <m:r>
                          <a:rPr lang="en-US" altLang="zh-TW" sz="1600" i="1">
                            <a:latin typeface="Cambria Math"/>
                          </a:rPr>
                          <m:t>𝑣</m:t>
                        </m:r>
                      </m:e>
                      <m:sub>
                        <m:r>
                          <a:rPr lang="en-US" altLang="zh-TW" sz="1600" i="1">
                            <a:latin typeface="Cambria Math"/>
                          </a:rPr>
                          <m:t>𝑛𝑒𝑤</m:t>
                        </m:r>
                      </m:sub>
                    </m:sSub>
                    <m:r>
                      <a:rPr lang="en-US" altLang="zh-TW" sz="1600" i="1">
                        <a:latin typeface="Cambria Math"/>
                      </a:rPr>
                      <m:t>=</m:t>
                    </m:r>
                    <m:d>
                      <m:dPr>
                        <m:ctrlPr>
                          <a:rPr lang="en-US" altLang="zh-TW" sz="1600" i="1">
                            <a:latin typeface="Cambria Math"/>
                          </a:rPr>
                        </m:ctrlPr>
                      </m:dPr>
                      <m:e>
                        <m:f>
                          <m:fPr>
                            <m:ctrlPr>
                              <a:rPr lang="en-US" altLang="zh-TW" sz="1600" i="1">
                                <a:latin typeface="Cambria Math"/>
                              </a:rPr>
                            </m:ctrlPr>
                          </m:fPr>
                          <m:num>
                            <m:sSub>
                              <m:sSubPr>
                                <m:ctrlPr>
                                  <a:rPr lang="en-US" altLang="zh-TW" sz="1600" i="1">
                                    <a:latin typeface="Cambria Math"/>
                                  </a:rPr>
                                </m:ctrlPr>
                              </m:sSubPr>
                              <m:e>
                                <m:r>
                                  <a:rPr lang="en-US" altLang="zh-TW" sz="1600" i="1">
                                    <a:latin typeface="Cambria Math"/>
                                  </a:rPr>
                                  <m:t>𝑔</m:t>
                                </m:r>
                              </m:e>
                              <m:sub>
                                <m:r>
                                  <a:rPr lang="en-US" altLang="zh-TW" sz="1600" i="1">
                                    <a:latin typeface="Cambria Math"/>
                                  </a:rPr>
                                  <m:t>1</m:t>
                                </m:r>
                              </m:sub>
                            </m:sSub>
                          </m:num>
                          <m:den>
                            <m:sSub>
                              <m:sSubPr>
                                <m:ctrlPr>
                                  <a:rPr lang="en-US" altLang="zh-TW" sz="1600" i="1">
                                    <a:latin typeface="Cambria Math"/>
                                  </a:rPr>
                                </m:ctrlPr>
                              </m:sSubPr>
                              <m:e>
                                <m:r>
                                  <a:rPr lang="en-US" altLang="zh-TW" sz="1600" i="1">
                                    <a:latin typeface="Cambria Math"/>
                                  </a:rPr>
                                  <m:t>𝑔</m:t>
                                </m:r>
                              </m:e>
                              <m:sub>
                                <m:r>
                                  <a:rPr lang="en-US" altLang="zh-TW" sz="1600" i="1">
                                    <a:latin typeface="Cambria Math"/>
                                  </a:rPr>
                                  <m:t>1</m:t>
                                </m:r>
                              </m:sub>
                            </m:sSub>
                            <m:r>
                              <a:rPr lang="en-US" altLang="zh-TW" sz="1600" i="1">
                                <a:latin typeface="Cambria Math"/>
                              </a:rPr>
                              <m:t>+</m:t>
                            </m:r>
                            <m:sSub>
                              <m:sSubPr>
                                <m:ctrlPr>
                                  <a:rPr lang="en-US" altLang="zh-TW" sz="1600" i="1">
                                    <a:latin typeface="Cambria Math"/>
                                  </a:rPr>
                                </m:ctrlPr>
                              </m:sSubPr>
                              <m:e>
                                <m:r>
                                  <a:rPr lang="en-US" altLang="zh-TW" sz="1600" i="1">
                                    <a:latin typeface="Cambria Math"/>
                                  </a:rPr>
                                  <m:t>𝑔</m:t>
                                </m:r>
                              </m:e>
                              <m:sub>
                                <m:r>
                                  <a:rPr lang="en-US" altLang="zh-TW" sz="1600" i="1">
                                    <a:latin typeface="Cambria Math"/>
                                  </a:rPr>
                                  <m:t>2</m:t>
                                </m:r>
                              </m:sub>
                            </m:sSub>
                            <m:r>
                              <a:rPr lang="en-US" altLang="zh-TW" sz="1600" i="1">
                                <a:latin typeface="Cambria Math"/>
                              </a:rPr>
                              <m:t>+</m:t>
                            </m:r>
                            <m:sSub>
                              <m:sSubPr>
                                <m:ctrlPr>
                                  <a:rPr lang="en-US" altLang="zh-TW" sz="1600" i="1">
                                    <a:latin typeface="Cambria Math"/>
                                  </a:rPr>
                                </m:ctrlPr>
                              </m:sSubPr>
                              <m:e>
                                <m:r>
                                  <a:rPr lang="en-US" altLang="zh-TW" sz="1600" i="1">
                                    <a:latin typeface="Cambria Math"/>
                                  </a:rPr>
                                  <m:t>𝑔</m:t>
                                </m:r>
                              </m:e>
                              <m:sub>
                                <m:r>
                                  <a:rPr lang="en-US" altLang="zh-TW" sz="1600" i="1">
                                    <a:latin typeface="Cambria Math"/>
                                  </a:rPr>
                                  <m:t>3</m:t>
                                </m:r>
                              </m:sub>
                            </m:sSub>
                          </m:den>
                        </m:f>
                      </m:e>
                    </m:d>
                    <m:sSub>
                      <m:sSubPr>
                        <m:ctrlPr>
                          <a:rPr lang="en-US" altLang="zh-TW" sz="1600" i="1">
                            <a:latin typeface="Cambria Math"/>
                          </a:rPr>
                        </m:ctrlPr>
                      </m:sSubPr>
                      <m:e>
                        <m:r>
                          <a:rPr lang="en-US" altLang="zh-TW" sz="1600" i="1">
                            <a:latin typeface="Cambria Math"/>
                          </a:rPr>
                          <m:t>𝑣</m:t>
                        </m:r>
                      </m:e>
                      <m:sub>
                        <m:r>
                          <a:rPr lang="en-US" altLang="zh-TW" sz="1600" i="1">
                            <a:latin typeface="Cambria Math"/>
                          </a:rPr>
                          <m:t>1</m:t>
                        </m:r>
                      </m:sub>
                    </m:sSub>
                    <m:r>
                      <a:rPr lang="en-US" altLang="zh-TW" sz="1600" i="1">
                        <a:latin typeface="Cambria Math"/>
                      </a:rPr>
                      <m:t>+</m:t>
                    </m:r>
                    <m:d>
                      <m:dPr>
                        <m:ctrlPr>
                          <a:rPr lang="en-US" altLang="zh-TW" sz="1600" i="1">
                            <a:latin typeface="Cambria Math"/>
                          </a:rPr>
                        </m:ctrlPr>
                      </m:dPr>
                      <m:e>
                        <m:f>
                          <m:fPr>
                            <m:ctrlPr>
                              <a:rPr lang="en-US" altLang="zh-TW" sz="1600" i="1">
                                <a:latin typeface="Cambria Math"/>
                              </a:rPr>
                            </m:ctrlPr>
                          </m:fPr>
                          <m:num>
                            <m:sSub>
                              <m:sSubPr>
                                <m:ctrlPr>
                                  <a:rPr lang="en-US" altLang="zh-TW" sz="1600" i="1">
                                    <a:latin typeface="Cambria Math"/>
                                  </a:rPr>
                                </m:ctrlPr>
                              </m:sSubPr>
                              <m:e>
                                <m:r>
                                  <a:rPr lang="en-US" altLang="zh-TW" sz="1600" i="1">
                                    <a:latin typeface="Cambria Math"/>
                                  </a:rPr>
                                  <m:t>𝑔</m:t>
                                </m:r>
                              </m:e>
                              <m:sub>
                                <m:r>
                                  <a:rPr lang="en-US" altLang="zh-TW" sz="1600" i="1">
                                    <a:latin typeface="Cambria Math"/>
                                  </a:rPr>
                                  <m:t>2</m:t>
                                </m:r>
                              </m:sub>
                            </m:sSub>
                          </m:num>
                          <m:den>
                            <m:sSub>
                              <m:sSubPr>
                                <m:ctrlPr>
                                  <a:rPr lang="en-US" altLang="zh-TW" sz="1600" i="1">
                                    <a:latin typeface="Cambria Math"/>
                                  </a:rPr>
                                </m:ctrlPr>
                              </m:sSubPr>
                              <m:e>
                                <m:r>
                                  <a:rPr lang="en-US" altLang="zh-TW" sz="1600" i="1">
                                    <a:latin typeface="Cambria Math"/>
                                  </a:rPr>
                                  <m:t>𝑔</m:t>
                                </m:r>
                              </m:e>
                              <m:sub>
                                <m:r>
                                  <a:rPr lang="en-US" altLang="zh-TW" sz="1600" i="1">
                                    <a:latin typeface="Cambria Math"/>
                                  </a:rPr>
                                  <m:t>1</m:t>
                                </m:r>
                              </m:sub>
                            </m:sSub>
                            <m:r>
                              <a:rPr lang="en-US" altLang="zh-TW" sz="1600" i="1">
                                <a:latin typeface="Cambria Math"/>
                              </a:rPr>
                              <m:t>+</m:t>
                            </m:r>
                            <m:sSub>
                              <m:sSubPr>
                                <m:ctrlPr>
                                  <a:rPr lang="en-US" altLang="zh-TW" sz="1600" i="1">
                                    <a:latin typeface="Cambria Math"/>
                                  </a:rPr>
                                </m:ctrlPr>
                              </m:sSubPr>
                              <m:e>
                                <m:r>
                                  <a:rPr lang="en-US" altLang="zh-TW" sz="1600" i="1">
                                    <a:latin typeface="Cambria Math"/>
                                  </a:rPr>
                                  <m:t>𝑔</m:t>
                                </m:r>
                              </m:e>
                              <m:sub>
                                <m:r>
                                  <a:rPr lang="en-US" altLang="zh-TW" sz="1600" i="1">
                                    <a:latin typeface="Cambria Math"/>
                                  </a:rPr>
                                  <m:t>2</m:t>
                                </m:r>
                              </m:sub>
                            </m:sSub>
                            <m:r>
                              <a:rPr lang="en-US" altLang="zh-TW" sz="1600" i="1">
                                <a:latin typeface="Cambria Math"/>
                              </a:rPr>
                              <m:t>+</m:t>
                            </m:r>
                            <m:sSub>
                              <m:sSubPr>
                                <m:ctrlPr>
                                  <a:rPr lang="en-US" altLang="zh-TW" sz="1600" i="1">
                                    <a:latin typeface="Cambria Math"/>
                                  </a:rPr>
                                </m:ctrlPr>
                              </m:sSubPr>
                              <m:e>
                                <m:r>
                                  <a:rPr lang="en-US" altLang="zh-TW" sz="1600" i="1">
                                    <a:latin typeface="Cambria Math"/>
                                  </a:rPr>
                                  <m:t>𝑔</m:t>
                                </m:r>
                              </m:e>
                              <m:sub>
                                <m:r>
                                  <a:rPr lang="en-US" altLang="zh-TW" sz="1600" i="1">
                                    <a:latin typeface="Cambria Math"/>
                                  </a:rPr>
                                  <m:t>3</m:t>
                                </m:r>
                              </m:sub>
                            </m:sSub>
                          </m:den>
                        </m:f>
                      </m:e>
                    </m:d>
                    <m:sSub>
                      <m:sSubPr>
                        <m:ctrlPr>
                          <a:rPr lang="en-US" altLang="zh-TW" sz="1600" i="1">
                            <a:latin typeface="Cambria Math"/>
                          </a:rPr>
                        </m:ctrlPr>
                      </m:sSubPr>
                      <m:e>
                        <m:r>
                          <a:rPr lang="en-US" altLang="zh-TW" sz="1600" i="1">
                            <a:latin typeface="Cambria Math"/>
                          </a:rPr>
                          <m:t>𝑣</m:t>
                        </m:r>
                      </m:e>
                      <m:sub>
                        <m:r>
                          <a:rPr lang="en-US" altLang="zh-TW" sz="1600" i="1">
                            <a:latin typeface="Cambria Math"/>
                          </a:rPr>
                          <m:t>2</m:t>
                        </m:r>
                      </m:sub>
                    </m:sSub>
                    <m:r>
                      <a:rPr lang="en-US" altLang="zh-TW" sz="1600" i="1">
                        <a:latin typeface="Cambria Math"/>
                      </a:rPr>
                      <m:t>+</m:t>
                    </m:r>
                    <m:d>
                      <m:dPr>
                        <m:ctrlPr>
                          <a:rPr lang="en-US" altLang="zh-TW" sz="1600" i="1">
                            <a:latin typeface="Cambria Math"/>
                          </a:rPr>
                        </m:ctrlPr>
                      </m:dPr>
                      <m:e>
                        <m:f>
                          <m:fPr>
                            <m:ctrlPr>
                              <a:rPr lang="en-US" altLang="zh-TW" sz="1600" i="1">
                                <a:latin typeface="Cambria Math"/>
                              </a:rPr>
                            </m:ctrlPr>
                          </m:fPr>
                          <m:num>
                            <m:sSub>
                              <m:sSubPr>
                                <m:ctrlPr>
                                  <a:rPr lang="en-US" altLang="zh-TW" sz="1600" i="1">
                                    <a:latin typeface="Cambria Math"/>
                                  </a:rPr>
                                </m:ctrlPr>
                              </m:sSubPr>
                              <m:e>
                                <m:r>
                                  <a:rPr lang="en-US" altLang="zh-TW" sz="1600" i="1">
                                    <a:latin typeface="Cambria Math"/>
                                  </a:rPr>
                                  <m:t>𝑔</m:t>
                                </m:r>
                              </m:e>
                              <m:sub>
                                <m:r>
                                  <a:rPr lang="en-US" altLang="zh-TW" sz="1600" i="1">
                                    <a:latin typeface="Cambria Math"/>
                                  </a:rPr>
                                  <m:t>3</m:t>
                                </m:r>
                              </m:sub>
                            </m:sSub>
                          </m:num>
                          <m:den>
                            <m:sSub>
                              <m:sSubPr>
                                <m:ctrlPr>
                                  <a:rPr lang="en-US" altLang="zh-TW" sz="1600" i="1">
                                    <a:latin typeface="Cambria Math"/>
                                  </a:rPr>
                                </m:ctrlPr>
                              </m:sSubPr>
                              <m:e>
                                <m:r>
                                  <a:rPr lang="en-US" altLang="zh-TW" sz="1600" i="1">
                                    <a:latin typeface="Cambria Math"/>
                                  </a:rPr>
                                  <m:t>𝑔</m:t>
                                </m:r>
                              </m:e>
                              <m:sub>
                                <m:r>
                                  <a:rPr lang="en-US" altLang="zh-TW" sz="1600" i="1">
                                    <a:latin typeface="Cambria Math"/>
                                  </a:rPr>
                                  <m:t>1</m:t>
                                </m:r>
                              </m:sub>
                            </m:sSub>
                            <m:r>
                              <a:rPr lang="en-US" altLang="zh-TW" sz="1600" i="1">
                                <a:latin typeface="Cambria Math"/>
                              </a:rPr>
                              <m:t>+</m:t>
                            </m:r>
                            <m:sSub>
                              <m:sSubPr>
                                <m:ctrlPr>
                                  <a:rPr lang="en-US" altLang="zh-TW" sz="1600" i="1">
                                    <a:latin typeface="Cambria Math"/>
                                  </a:rPr>
                                </m:ctrlPr>
                              </m:sSubPr>
                              <m:e>
                                <m:r>
                                  <a:rPr lang="en-US" altLang="zh-TW" sz="1600" i="1">
                                    <a:latin typeface="Cambria Math"/>
                                  </a:rPr>
                                  <m:t>𝑔</m:t>
                                </m:r>
                              </m:e>
                              <m:sub>
                                <m:r>
                                  <a:rPr lang="en-US" altLang="zh-TW" sz="1600" i="1">
                                    <a:latin typeface="Cambria Math"/>
                                  </a:rPr>
                                  <m:t>2</m:t>
                                </m:r>
                              </m:sub>
                            </m:sSub>
                            <m:r>
                              <a:rPr lang="en-US" altLang="zh-TW" sz="1600" i="1">
                                <a:latin typeface="Cambria Math"/>
                              </a:rPr>
                              <m:t>+</m:t>
                            </m:r>
                            <m:sSub>
                              <m:sSubPr>
                                <m:ctrlPr>
                                  <a:rPr lang="en-US" altLang="zh-TW" sz="1600" i="1">
                                    <a:latin typeface="Cambria Math"/>
                                  </a:rPr>
                                </m:ctrlPr>
                              </m:sSubPr>
                              <m:e>
                                <m:r>
                                  <a:rPr lang="en-US" altLang="zh-TW" sz="1600" i="1">
                                    <a:latin typeface="Cambria Math"/>
                                  </a:rPr>
                                  <m:t>𝑔</m:t>
                                </m:r>
                              </m:e>
                              <m:sub>
                                <m:r>
                                  <a:rPr lang="en-US" altLang="zh-TW" sz="1600" i="1">
                                    <a:latin typeface="Cambria Math"/>
                                  </a:rPr>
                                  <m:t>3</m:t>
                                </m:r>
                              </m:sub>
                            </m:sSub>
                          </m:den>
                        </m:f>
                      </m:e>
                    </m:d>
                    <m:sSub>
                      <m:sSubPr>
                        <m:ctrlPr>
                          <a:rPr lang="en-US" altLang="zh-TW" sz="1600" i="1">
                            <a:latin typeface="Cambria Math"/>
                          </a:rPr>
                        </m:ctrlPr>
                      </m:sSubPr>
                      <m:e>
                        <m:r>
                          <a:rPr lang="en-US" altLang="zh-TW" sz="1600" i="1">
                            <a:latin typeface="Cambria Math"/>
                          </a:rPr>
                          <m:t>𝑣</m:t>
                        </m:r>
                      </m:e>
                      <m:sub>
                        <m:r>
                          <a:rPr lang="en-US" altLang="zh-TW" sz="1600" i="1">
                            <a:latin typeface="Cambria Math"/>
                          </a:rPr>
                          <m:t>3</m:t>
                        </m:r>
                      </m:sub>
                    </m:sSub>
                  </m:oMath>
                </a14:m>
                <a:endParaRPr lang="en-US" altLang="zh-TW" sz="1600" dirty="0" smtClean="0"/>
              </a:p>
              <a:p>
                <a:pPr lvl="1"/>
                <a:endParaRPr lang="en-US" altLang="zh-TW" sz="1600" dirty="0"/>
              </a:p>
              <a:p>
                <a:r>
                  <a:rPr lang="en-US" altLang="zh-TW" sz="2000" dirty="0" smtClean="0"/>
                  <a:t>The initialization procedure only consider the resistances. Therefore, this methodology can’t be applied to transient incremental analysis.</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67544" y="980728"/>
                <a:ext cx="8229600" cy="4525963"/>
              </a:xfrm>
              <a:blipFill rotWithShape="1">
                <a:blip r:embed="rId2"/>
                <a:stretch>
                  <a:fillRect l="-667" t="-674" r="-1185"/>
                </a:stretch>
              </a:blipFill>
            </p:spPr>
            <p:txBody>
              <a:bodyPr/>
              <a:lstStyle/>
              <a:p>
                <a:r>
                  <a:rPr lang="zh-TW" altLang="en-US">
                    <a:noFill/>
                  </a:rPr>
                  <a:t> </a:t>
                </a:r>
              </a:p>
            </p:txBody>
          </p:sp>
        </mc:Fallback>
      </mc:AlternateContent>
      <p:sp>
        <p:nvSpPr>
          <p:cNvPr id="5" name="矩形 4"/>
          <p:cNvSpPr/>
          <p:nvPr/>
        </p:nvSpPr>
        <p:spPr>
          <a:xfrm>
            <a:off x="0" y="6244668"/>
            <a:ext cx="10422904" cy="523220"/>
          </a:xfrm>
          <a:prstGeom prst="rect">
            <a:avLst/>
          </a:prstGeom>
        </p:spPr>
        <p:txBody>
          <a:bodyPr wrap="square">
            <a:spAutoFit/>
          </a:bodyPr>
          <a:lstStyle/>
          <a:p>
            <a:r>
              <a:rPr lang="en-US" altLang="zh-TW" sz="1400" dirty="0" smtClean="0"/>
              <a:t>Reference: Y</a:t>
            </a:r>
            <a:r>
              <a:rPr lang="en-US" altLang="zh-TW" sz="1400" dirty="0"/>
              <a:t>. H. Lee, Y. M. Lee, L. C. Cheng, and Y. T. Chang. A robust incremental power grid analyzer by </a:t>
            </a:r>
            <a:r>
              <a:rPr lang="en-US" altLang="zh-TW" sz="1400" dirty="0" err="1" smtClean="0"/>
              <a:t>macromodeling</a:t>
            </a:r>
            <a:r>
              <a:rPr lang="en-US" altLang="zh-TW" sz="1400" dirty="0"/>
              <a:t> </a:t>
            </a:r>
            <a:endParaRPr lang="en-US" altLang="zh-TW" sz="1400" dirty="0" smtClean="0"/>
          </a:p>
          <a:p>
            <a:r>
              <a:rPr lang="en-US" altLang="zh-TW" sz="1400" dirty="0" smtClean="0"/>
              <a:t>approach </a:t>
            </a:r>
            <a:r>
              <a:rPr lang="en-US" altLang="zh-TW" sz="1400" dirty="0"/>
              <a:t>and orthogonal matching pursuit. In </a:t>
            </a:r>
            <a:r>
              <a:rPr lang="en-US" altLang="zh-TW" sz="1400" i="1" dirty="0"/>
              <a:t>ASQED</a:t>
            </a:r>
            <a:r>
              <a:rPr lang="en-US" altLang="zh-TW" sz="1400" dirty="0"/>
              <a:t>, pages 64-70, 2012.</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472147"/>
            <a:ext cx="3321422" cy="1768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3586" y="4393997"/>
            <a:ext cx="3606886" cy="194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向右箭號 5"/>
          <p:cNvSpPr/>
          <p:nvPr/>
        </p:nvSpPr>
        <p:spPr>
          <a:xfrm>
            <a:off x="4283968" y="5065944"/>
            <a:ext cx="720080" cy="5040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8" name="投影片編號版面配置區 7"/>
          <p:cNvSpPr>
            <a:spLocks noGrp="1"/>
          </p:cNvSpPr>
          <p:nvPr>
            <p:ph type="sldNum" sz="quarter" idx="10"/>
          </p:nvPr>
        </p:nvSpPr>
        <p:spPr/>
        <p:txBody>
          <a:bodyPr/>
          <a:lstStyle/>
          <a:p>
            <a:fld id="{8CF2F760-D1A9-48BF-86E4-56BE405BC273}" type="slidenum">
              <a:rPr lang="zh-TW" altLang="en-US" smtClean="0"/>
              <a:pPr/>
              <a:t>17</a:t>
            </a:fld>
            <a:r>
              <a:rPr lang="en-US" altLang="zh-TW" smtClean="0"/>
              <a:t>/39</a:t>
            </a:r>
            <a:endParaRPr lang="zh-TW" altLang="en-US" dirty="0"/>
          </a:p>
        </p:txBody>
      </p:sp>
    </p:spTree>
    <p:extLst>
      <p:ext uri="{BB962C8B-B14F-4D97-AF65-F5344CB8AC3E}">
        <p14:creationId xmlns:p14="http://schemas.microsoft.com/office/powerpoint/2010/main" val="597634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420888"/>
            <a:ext cx="8229600" cy="1143000"/>
          </a:xfrm>
        </p:spPr>
        <p:txBody>
          <a:bodyPr>
            <a:normAutofit/>
          </a:bodyPr>
          <a:lstStyle/>
          <a:p>
            <a:r>
              <a:rPr lang="en-US" altLang="zh-TW" dirty="0"/>
              <a:t>Incremental Transient </a:t>
            </a:r>
            <a:r>
              <a:rPr lang="en-US" altLang="zh-TW" dirty="0" smtClean="0"/>
              <a:t>Simulator</a:t>
            </a:r>
            <a:endParaRPr lang="zh-TW" altLang="en-US" dirty="0"/>
          </a:p>
        </p:txBody>
      </p:sp>
      <p:sp>
        <p:nvSpPr>
          <p:cNvPr id="5" name="投影片編號版面配置區 4"/>
          <p:cNvSpPr>
            <a:spLocks noGrp="1"/>
          </p:cNvSpPr>
          <p:nvPr>
            <p:ph type="sldNum" sz="quarter" idx="10"/>
          </p:nvPr>
        </p:nvSpPr>
        <p:spPr/>
        <p:txBody>
          <a:bodyPr/>
          <a:lstStyle/>
          <a:p>
            <a:fld id="{8CF2F760-D1A9-48BF-86E4-56BE405BC273}" type="slidenum">
              <a:rPr lang="zh-TW" altLang="en-US" smtClean="0"/>
              <a:pPr/>
              <a:t>18</a:t>
            </a:fld>
            <a:r>
              <a:rPr lang="en-US" altLang="zh-TW" smtClean="0"/>
              <a:t>/39</a:t>
            </a:r>
            <a:endParaRPr lang="zh-TW" altLang="en-US" dirty="0"/>
          </a:p>
        </p:txBody>
      </p:sp>
    </p:spTree>
    <p:extLst>
      <p:ext uri="{BB962C8B-B14F-4D97-AF65-F5344CB8AC3E}">
        <p14:creationId xmlns:p14="http://schemas.microsoft.com/office/powerpoint/2010/main" val="4137888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Incremental Transient Simulator</a:t>
            </a:r>
            <a:endParaRPr lang="zh-TW" altLang="en-US" dirty="0"/>
          </a:p>
        </p:txBody>
      </p:sp>
      <p:sp>
        <p:nvSpPr>
          <p:cNvPr id="3" name="內容版面配置區 2"/>
          <p:cNvSpPr>
            <a:spLocks noGrp="1"/>
          </p:cNvSpPr>
          <p:nvPr>
            <p:ph idx="1"/>
          </p:nvPr>
        </p:nvSpPr>
        <p:spPr/>
        <p:txBody>
          <a:bodyPr>
            <a:normAutofit/>
          </a:bodyPr>
          <a:lstStyle/>
          <a:p>
            <a:r>
              <a:rPr lang="en-US" altLang="zh-TW" dirty="0" smtClean="0"/>
              <a:t>Flow Chart</a:t>
            </a:r>
          </a:p>
          <a:p>
            <a:endParaRPr lang="en-US" altLang="zh-TW" dirty="0"/>
          </a:p>
          <a:p>
            <a:r>
              <a:rPr lang="en-US" altLang="zh-TW" dirty="0" smtClean="0"/>
              <a:t>Graph Information Reconstruction</a:t>
            </a:r>
            <a:endParaRPr lang="en-US" altLang="zh-TW" dirty="0"/>
          </a:p>
          <a:p>
            <a:endParaRPr lang="en-US" altLang="zh-TW" dirty="0"/>
          </a:p>
          <a:p>
            <a:r>
              <a:rPr lang="en-US" altLang="zh-TW" dirty="0" smtClean="0"/>
              <a:t>Pseudo-Node Value Estimation for Added Nodes</a:t>
            </a:r>
            <a:endParaRPr lang="en-US" altLang="zh-TW" dirty="0"/>
          </a:p>
          <a:p>
            <a:endParaRPr lang="en-US" altLang="zh-TW" dirty="0"/>
          </a:p>
          <a:p>
            <a:r>
              <a:rPr lang="en-US" altLang="zh-TW" dirty="0" smtClean="0"/>
              <a:t>Basis Set Adjustment Criterion</a:t>
            </a:r>
            <a:endParaRPr lang="en-US" altLang="zh-TW" dirty="0"/>
          </a:p>
          <a:p>
            <a:endParaRPr lang="en-US" altLang="zh-TW" dirty="0"/>
          </a:p>
          <a:p>
            <a:r>
              <a:rPr lang="en-US" altLang="zh-TW" dirty="0"/>
              <a:t>Adaptive Error Control </a:t>
            </a:r>
            <a:r>
              <a:rPr lang="en-US" altLang="zh-TW" dirty="0" smtClean="0"/>
              <a:t>Procedure</a:t>
            </a:r>
            <a:endParaRPr lang="zh-TW" altLang="en-US" dirty="0"/>
          </a:p>
          <a:p>
            <a:endParaRPr lang="zh-TW" altLang="en-US" dirty="0"/>
          </a:p>
        </p:txBody>
      </p:sp>
      <p:sp>
        <p:nvSpPr>
          <p:cNvPr id="6" name="投影片編號版面配置區 5"/>
          <p:cNvSpPr>
            <a:spLocks noGrp="1"/>
          </p:cNvSpPr>
          <p:nvPr>
            <p:ph type="sldNum" sz="quarter" idx="10"/>
          </p:nvPr>
        </p:nvSpPr>
        <p:spPr/>
        <p:txBody>
          <a:bodyPr/>
          <a:lstStyle/>
          <a:p>
            <a:fld id="{8CF2F760-D1A9-48BF-86E4-56BE405BC273}" type="slidenum">
              <a:rPr lang="zh-TW" altLang="en-US" smtClean="0"/>
              <a:pPr/>
              <a:t>19</a:t>
            </a:fld>
            <a:r>
              <a:rPr lang="en-US" altLang="zh-TW" smtClean="0"/>
              <a:t>/39</a:t>
            </a:r>
            <a:endParaRPr lang="zh-TW" altLang="en-US" dirty="0"/>
          </a:p>
        </p:txBody>
      </p:sp>
    </p:spTree>
    <p:extLst>
      <p:ext uri="{BB962C8B-B14F-4D97-AF65-F5344CB8AC3E}">
        <p14:creationId xmlns:p14="http://schemas.microsoft.com/office/powerpoint/2010/main" val="3215697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Contact us</a:t>
            </a:r>
            <a:endParaRPr lang="zh-TW" altLang="en-US" dirty="0"/>
          </a:p>
        </p:txBody>
      </p:sp>
      <p:sp>
        <p:nvSpPr>
          <p:cNvPr id="5" name="副標題 2"/>
          <p:cNvSpPr txBox="1">
            <a:spLocks/>
          </p:cNvSpPr>
          <p:nvPr/>
        </p:nvSpPr>
        <p:spPr bwMode="auto">
          <a:xfrm>
            <a:off x="827584" y="1340768"/>
            <a:ext cx="7416824" cy="46805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2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gn="ctr">
              <a:buNone/>
            </a:pPr>
            <a:r>
              <a:rPr lang="en-US" altLang="zh-TW" sz="2000" b="1" kern="0" dirty="0" smtClean="0"/>
              <a:t>Chia Tung Ho</a:t>
            </a:r>
          </a:p>
          <a:p>
            <a:pPr marL="0" indent="0" algn="ctr">
              <a:buNone/>
            </a:pPr>
            <a:r>
              <a:rPr lang="en-US" altLang="zh-TW" sz="2000" b="1" kern="0" dirty="0" smtClean="0"/>
              <a:t>(CAD Dept. </a:t>
            </a:r>
            <a:r>
              <a:rPr lang="en-US" altLang="zh-TW" sz="2000" b="1" kern="0" dirty="0" err="1" smtClean="0"/>
              <a:t>Macronix</a:t>
            </a:r>
            <a:r>
              <a:rPr lang="en-US" altLang="zh-TW" sz="2000" b="1" kern="0" dirty="0" smtClean="0"/>
              <a:t> Intl. Co., Ltd. </a:t>
            </a:r>
            <a:r>
              <a:rPr lang="en-US" altLang="zh-TW" sz="2000" b="1" kern="0" dirty="0" err="1" smtClean="0"/>
              <a:t>Hsinchu</a:t>
            </a:r>
            <a:r>
              <a:rPr lang="en-US" altLang="zh-TW" sz="2000" b="1" kern="0" dirty="0" smtClean="0"/>
              <a:t>, Taiwan),</a:t>
            </a:r>
          </a:p>
          <a:p>
            <a:pPr marL="0" indent="0" algn="ctr">
              <a:buNone/>
            </a:pPr>
            <a:r>
              <a:rPr lang="en-US" altLang="zh-TW" sz="2000" b="1" kern="0" dirty="0" smtClean="0"/>
              <a:t>Yu Min Lee and Shu Han Wei</a:t>
            </a:r>
          </a:p>
          <a:p>
            <a:pPr marL="0" indent="0" algn="ctr">
              <a:buNone/>
            </a:pPr>
            <a:r>
              <a:rPr lang="en-US" altLang="zh-TW" sz="2000" b="1" kern="0" dirty="0" smtClean="0"/>
              <a:t>(ECE Dept., NCTU, </a:t>
            </a:r>
            <a:r>
              <a:rPr lang="en-US" altLang="zh-TW" sz="2000" b="1" kern="0" dirty="0" err="1" smtClean="0"/>
              <a:t>Hsinchu</a:t>
            </a:r>
            <a:r>
              <a:rPr lang="en-US" altLang="zh-TW" sz="2000" b="1" kern="0" dirty="0" smtClean="0"/>
              <a:t>, Taiwan),</a:t>
            </a:r>
          </a:p>
          <a:p>
            <a:pPr marL="0" indent="0" algn="ctr">
              <a:buNone/>
            </a:pPr>
            <a:r>
              <a:rPr lang="en-US" altLang="zh-TW" sz="2000" b="1" kern="0" dirty="0" smtClean="0"/>
              <a:t>Liang Chia Cheng</a:t>
            </a:r>
          </a:p>
          <a:p>
            <a:pPr marL="0" indent="0" algn="ctr">
              <a:buNone/>
            </a:pPr>
            <a:r>
              <a:rPr lang="en-US" altLang="zh-TW" sz="2000" b="1" kern="0" dirty="0" smtClean="0"/>
              <a:t>(ITRI, </a:t>
            </a:r>
            <a:r>
              <a:rPr lang="en-US" altLang="zh-TW" sz="2000" b="1" kern="0" dirty="0" err="1" smtClean="0"/>
              <a:t>Hsinchu</a:t>
            </a:r>
            <a:r>
              <a:rPr lang="en-US" altLang="zh-TW" sz="2000" b="1" kern="0" dirty="0" smtClean="0"/>
              <a:t>, Taiwan)</a:t>
            </a:r>
          </a:p>
          <a:p>
            <a:pPr marL="0" indent="0" algn="ctr">
              <a:buNone/>
            </a:pPr>
            <a:endParaRPr lang="en-US" altLang="zh-TW" sz="2000" b="1" kern="0" dirty="0"/>
          </a:p>
          <a:p>
            <a:pPr marL="0" indent="0" algn="ctr">
              <a:buNone/>
            </a:pPr>
            <a:endParaRPr lang="en-US" altLang="zh-TW" sz="2000" b="1" kern="0" dirty="0" smtClean="0"/>
          </a:p>
          <a:p>
            <a:pPr marL="0" indent="0" algn="ctr">
              <a:buNone/>
            </a:pPr>
            <a:endParaRPr lang="en-US" altLang="zh-TW" sz="2000" b="1" kern="0" dirty="0" smtClean="0"/>
          </a:p>
          <a:p>
            <a:pPr marL="0" indent="0" algn="ctr">
              <a:buNone/>
            </a:pPr>
            <a:r>
              <a:rPr lang="en-US" altLang="zh-TW" sz="2000" b="1" kern="0" dirty="0" smtClean="0"/>
              <a:t>Email:{chiatungho@mxic.com.tw, </a:t>
            </a:r>
            <a:r>
              <a:rPr lang="en-US" altLang="zh-TW" sz="2000" b="1" kern="0" dirty="0" smtClean="0">
                <a:hlinkClick r:id="rId2"/>
              </a:rPr>
              <a:t>yumin@nctu.edu.tw</a:t>
            </a:r>
            <a:r>
              <a:rPr lang="en-US" altLang="zh-TW" sz="2000" b="1" kern="0" dirty="0" smtClean="0"/>
              <a:t>, </a:t>
            </a:r>
            <a:r>
              <a:rPr lang="en-US" altLang="zh-TW" sz="2000" b="1" kern="0" dirty="0" smtClean="0">
                <a:hlinkClick r:id="rId3"/>
              </a:rPr>
              <a:t>littlelittle821@gmail.com</a:t>
            </a:r>
            <a:r>
              <a:rPr lang="en-US" altLang="zh-TW" sz="2000" b="1" kern="0" dirty="0" smtClean="0"/>
              <a:t>, aga@itri.org.tw}</a:t>
            </a:r>
            <a:endParaRPr lang="zh-TW" altLang="en-US" sz="2000" b="1" kern="0" dirty="0"/>
          </a:p>
        </p:txBody>
      </p:sp>
      <p:sp>
        <p:nvSpPr>
          <p:cNvPr id="6" name="投影片編號版面配置區 5"/>
          <p:cNvSpPr>
            <a:spLocks noGrp="1"/>
          </p:cNvSpPr>
          <p:nvPr>
            <p:ph type="sldNum" sz="quarter" idx="10"/>
          </p:nvPr>
        </p:nvSpPr>
        <p:spPr/>
        <p:txBody>
          <a:bodyPr/>
          <a:lstStyle/>
          <a:p>
            <a:fld id="{8CF2F760-D1A9-48BF-86E4-56BE405BC273}" type="slidenum">
              <a:rPr lang="zh-TW" altLang="en-US" smtClean="0"/>
              <a:pPr/>
              <a:t>2</a:t>
            </a:fld>
            <a:r>
              <a:rPr lang="en-US" altLang="zh-TW" smtClean="0"/>
              <a:t>/39</a:t>
            </a:r>
            <a:endParaRPr lang="zh-TW" altLang="en-US" dirty="0"/>
          </a:p>
        </p:txBody>
      </p:sp>
    </p:spTree>
    <p:extLst>
      <p:ext uri="{BB962C8B-B14F-4D97-AF65-F5344CB8AC3E}">
        <p14:creationId xmlns:p14="http://schemas.microsoft.com/office/powerpoint/2010/main" val="3820653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1327" y="1124744"/>
            <a:ext cx="5643288" cy="5148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a:xfrm>
            <a:off x="395536" y="0"/>
            <a:ext cx="8229600" cy="1143000"/>
          </a:xfrm>
        </p:spPr>
        <p:txBody>
          <a:bodyPr>
            <a:normAutofit/>
          </a:bodyPr>
          <a:lstStyle/>
          <a:p>
            <a:r>
              <a:rPr lang="en-US" altLang="zh-TW" dirty="0"/>
              <a:t>Flow </a:t>
            </a:r>
            <a:r>
              <a:rPr lang="en-US" altLang="zh-TW" dirty="0" smtClean="0"/>
              <a:t>Chart </a:t>
            </a:r>
            <a:endParaRPr lang="zh-TW" altLang="en-US" dirty="0"/>
          </a:p>
        </p:txBody>
      </p:sp>
      <mc:AlternateContent xmlns:mc="http://schemas.openxmlformats.org/markup-compatibility/2006" xmlns:a14="http://schemas.microsoft.com/office/drawing/2010/main">
        <mc:Choice Requires="a14">
          <p:sp>
            <p:nvSpPr>
              <p:cNvPr id="3" name="文字方塊 2"/>
              <p:cNvSpPr txBox="1"/>
              <p:nvPr/>
            </p:nvSpPr>
            <p:spPr>
              <a:xfrm>
                <a:off x="179512" y="2195572"/>
                <a:ext cx="2188420" cy="738664"/>
              </a:xfrm>
              <a:prstGeom prst="rect">
                <a:avLst/>
              </a:prstGeom>
              <a:noFill/>
            </p:spPr>
            <p:txBody>
              <a:bodyPr wrap="none" rtlCol="0">
                <a:spAutoFit/>
              </a:bodyPr>
              <a:lstStyle/>
              <a:p>
                <a:r>
                  <a:rPr lang="en-US" altLang="zh-TW" sz="1400" b="1" dirty="0">
                    <a:solidFill>
                      <a:srgbClr val="002060"/>
                    </a:solidFill>
                  </a:rPr>
                  <a:t>Phase I: </a:t>
                </a:r>
                <a:r>
                  <a:rPr lang="en-US" altLang="zh-TW" sz="1400" b="1" dirty="0" smtClean="0">
                    <a:solidFill>
                      <a:srgbClr val="002060"/>
                    </a:solidFill>
                  </a:rPr>
                  <a:t>Establishment </a:t>
                </a:r>
                <a:r>
                  <a:rPr lang="en-US" altLang="zh-TW" sz="1400" b="1" dirty="0">
                    <a:solidFill>
                      <a:srgbClr val="002060"/>
                    </a:solidFill>
                  </a:rPr>
                  <a:t>of </a:t>
                </a:r>
                <a:endParaRPr lang="en-US" altLang="zh-TW" sz="1400" b="1" dirty="0" smtClean="0">
                  <a:solidFill>
                    <a:srgbClr val="002060"/>
                  </a:solidFill>
                </a:endParaRPr>
              </a:p>
              <a:p>
                <a:r>
                  <a:rPr lang="en-US" altLang="zh-TW" sz="1400" b="1" dirty="0" smtClean="0">
                    <a:solidFill>
                      <a:srgbClr val="002060"/>
                    </a:solidFill>
                  </a:rPr>
                  <a:t>Required Information</a:t>
                </a:r>
              </a:p>
              <a:p>
                <a:r>
                  <a:rPr lang="en-US" altLang="zh-TW" sz="1400" b="1" dirty="0">
                    <a:solidFill>
                      <a:schemeClr val="accent6">
                        <a:lumMod val="75000"/>
                      </a:schemeClr>
                    </a:solidFill>
                  </a:rPr>
                  <a:t> </a:t>
                </a:r>
                <a:r>
                  <a:rPr lang="en-US" altLang="zh-TW" sz="1400" b="1" dirty="0" smtClean="0">
                    <a:solidFill>
                      <a:schemeClr val="accent6">
                        <a:lumMod val="75000"/>
                      </a:schemeClr>
                    </a:solidFill>
                  </a:rPr>
                  <a:t>    Obtain </a:t>
                </a:r>
                <a14:m>
                  <m:oMath xmlns:m="http://schemas.openxmlformats.org/officeDocument/2006/math">
                    <m:sSub>
                      <m:sSubPr>
                        <m:ctrlPr>
                          <a:rPr lang="en-US" altLang="zh-TW" sz="1200" b="1" i="1">
                            <a:solidFill>
                              <a:schemeClr val="accent6">
                                <a:lumMod val="75000"/>
                              </a:schemeClr>
                            </a:solidFill>
                            <a:latin typeface="Cambria Math"/>
                          </a:rPr>
                        </m:ctrlPr>
                      </m:sSubPr>
                      <m:e>
                        <m:acc>
                          <m:accPr>
                            <m:chr m:val="̅"/>
                            <m:ctrlPr>
                              <a:rPr lang="en-US" altLang="zh-TW" sz="1200" b="1" i="1">
                                <a:solidFill>
                                  <a:schemeClr val="accent6">
                                    <a:lumMod val="75000"/>
                                  </a:schemeClr>
                                </a:solidFill>
                                <a:latin typeface="Cambria Math"/>
                              </a:rPr>
                            </m:ctrlPr>
                          </m:accPr>
                          <m:e>
                            <m:r>
                              <a:rPr lang="en-US" altLang="zh-TW" sz="1200" b="1">
                                <a:solidFill>
                                  <a:schemeClr val="accent6">
                                    <a:lumMod val="75000"/>
                                  </a:schemeClr>
                                </a:solidFill>
                                <a:latin typeface="Cambria Math"/>
                              </a:rPr>
                              <m:t>𝐆</m:t>
                            </m:r>
                          </m:e>
                        </m:acc>
                      </m:e>
                      <m:sub>
                        <m:r>
                          <a:rPr lang="en-US" altLang="zh-TW" sz="1200" i="1">
                            <a:solidFill>
                              <a:schemeClr val="accent6">
                                <a:lumMod val="75000"/>
                              </a:schemeClr>
                            </a:solidFill>
                            <a:latin typeface="Cambria Math"/>
                          </a:rPr>
                          <m:t>𝑔</m:t>
                        </m:r>
                      </m:sub>
                    </m:sSub>
                  </m:oMath>
                </a14:m>
                <a:r>
                  <a:rPr lang="en-US" altLang="zh-TW" sz="1100" i="1" dirty="0">
                    <a:solidFill>
                      <a:schemeClr val="accent6">
                        <a:lumMod val="75000"/>
                      </a:schemeClr>
                    </a:solidFill>
                  </a:rPr>
                  <a:t> </a:t>
                </a:r>
                <a:r>
                  <a:rPr lang="en-US" altLang="zh-TW" sz="1400" dirty="0">
                    <a:solidFill>
                      <a:schemeClr val="accent6">
                        <a:lumMod val="75000"/>
                      </a:schemeClr>
                    </a:solidFill>
                  </a:rPr>
                  <a:t>and </a:t>
                </a:r>
                <a:r>
                  <a:rPr lang="en-US" altLang="zh-TW" sz="1400" dirty="0" smtClean="0">
                    <a:solidFill>
                      <a:schemeClr val="accent6">
                        <a:lumMod val="75000"/>
                      </a:schemeClr>
                    </a:solidFill>
                  </a:rPr>
                  <a:t> </a:t>
                </a:r>
                <a14:m>
                  <m:oMath xmlns:m="http://schemas.openxmlformats.org/officeDocument/2006/math">
                    <m:sSub>
                      <m:sSubPr>
                        <m:ctrlPr>
                          <a:rPr lang="en-US" altLang="zh-TW" sz="1200" b="1" i="1">
                            <a:solidFill>
                              <a:schemeClr val="accent6">
                                <a:lumMod val="75000"/>
                              </a:schemeClr>
                            </a:solidFill>
                            <a:latin typeface="Cambria Math"/>
                          </a:rPr>
                        </m:ctrlPr>
                      </m:sSubPr>
                      <m:e>
                        <m:acc>
                          <m:accPr>
                            <m:chr m:val="̅"/>
                            <m:ctrlPr>
                              <a:rPr lang="en-US" altLang="zh-TW" sz="1200" b="1" i="1">
                                <a:solidFill>
                                  <a:schemeClr val="accent6">
                                    <a:lumMod val="75000"/>
                                  </a:schemeClr>
                                </a:solidFill>
                                <a:latin typeface="Cambria Math"/>
                              </a:rPr>
                            </m:ctrlPr>
                          </m:accPr>
                          <m:e>
                            <m:r>
                              <a:rPr lang="en-US" altLang="zh-TW" sz="1200" b="1">
                                <a:solidFill>
                                  <a:schemeClr val="accent6">
                                    <a:lumMod val="75000"/>
                                  </a:schemeClr>
                                </a:solidFill>
                                <a:latin typeface="Cambria Math"/>
                              </a:rPr>
                              <m:t>𝐂</m:t>
                            </m:r>
                          </m:e>
                        </m:acc>
                      </m:e>
                      <m:sub>
                        <m:r>
                          <a:rPr lang="en-US" altLang="zh-TW" sz="1200" i="1">
                            <a:solidFill>
                              <a:schemeClr val="accent6">
                                <a:lumMod val="75000"/>
                              </a:schemeClr>
                            </a:solidFill>
                            <a:latin typeface="Cambria Math"/>
                          </a:rPr>
                          <m:t>𝑔</m:t>
                        </m:r>
                      </m:sub>
                    </m:sSub>
                  </m:oMath>
                </a14:m>
                <a:endParaRPr lang="en-US" altLang="zh-TW" sz="1400" b="1" dirty="0" smtClean="0">
                  <a:solidFill>
                    <a:schemeClr val="accent6">
                      <a:lumMod val="75000"/>
                    </a:schemeClr>
                  </a:solidFill>
                </a:endParaRPr>
              </a:p>
            </p:txBody>
          </p:sp>
        </mc:Choice>
        <mc:Fallback xmlns="">
          <p:sp>
            <p:nvSpPr>
              <p:cNvPr id="3" name="文字方塊 2"/>
              <p:cNvSpPr txBox="1">
                <a:spLocks noRot="1" noChangeAspect="1" noMove="1" noResize="1" noEditPoints="1" noAdjustHandles="1" noChangeArrowheads="1" noChangeShapeType="1" noTextEdit="1"/>
              </p:cNvSpPr>
              <p:nvPr/>
            </p:nvSpPr>
            <p:spPr>
              <a:xfrm>
                <a:off x="179512" y="2195572"/>
                <a:ext cx="2188420" cy="738664"/>
              </a:xfrm>
              <a:prstGeom prst="rect">
                <a:avLst/>
              </a:prstGeom>
              <a:blipFill rotWithShape="1">
                <a:blip r:embed="rId3"/>
                <a:stretch>
                  <a:fillRect l="-557" t="-826" r="-279" b="-661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6101292" y="4309614"/>
                <a:ext cx="2978636" cy="766044"/>
              </a:xfrm>
              <a:prstGeom prst="rect">
                <a:avLst/>
              </a:prstGeom>
              <a:noFill/>
            </p:spPr>
            <p:txBody>
              <a:bodyPr wrap="none" rtlCol="0">
                <a:spAutoFit/>
              </a:bodyPr>
              <a:lstStyle/>
              <a:p>
                <a:r>
                  <a:rPr lang="en-US" altLang="zh-TW" sz="1400" b="1" dirty="0">
                    <a:solidFill>
                      <a:srgbClr val="002060"/>
                    </a:solidFill>
                  </a:rPr>
                  <a:t>Phase II: Estimation of Incremental </a:t>
                </a:r>
                <a:endParaRPr lang="en-US" altLang="zh-TW" sz="1400" b="1" dirty="0" smtClean="0">
                  <a:solidFill>
                    <a:srgbClr val="002060"/>
                  </a:solidFill>
                </a:endParaRPr>
              </a:p>
              <a:p>
                <a:r>
                  <a:rPr lang="en-US" altLang="zh-TW" sz="1400" b="1" dirty="0" smtClean="0">
                    <a:solidFill>
                      <a:srgbClr val="002060"/>
                    </a:solidFill>
                  </a:rPr>
                  <a:t>Steady-State Values</a:t>
                </a:r>
              </a:p>
              <a:p>
                <a:pPr/>
                <a14:m>
                  <m:oMathPara xmlns:m="http://schemas.openxmlformats.org/officeDocument/2006/math">
                    <m:oMathParaPr>
                      <m:jc m:val="centerGroup"/>
                    </m:oMathParaPr>
                    <m:oMath xmlns:m="http://schemas.openxmlformats.org/officeDocument/2006/math">
                      <m:sSub>
                        <m:sSubPr>
                          <m:ctrlPr>
                            <a:rPr lang="en-US" altLang="zh-TW" sz="1400" b="1" i="1" smtClean="0">
                              <a:solidFill>
                                <a:schemeClr val="accent6">
                                  <a:lumMod val="75000"/>
                                </a:schemeClr>
                              </a:solidFill>
                              <a:latin typeface="Cambria Math"/>
                            </a:rPr>
                          </m:ctrlPr>
                        </m:sSubPr>
                        <m:e>
                          <m:acc>
                            <m:accPr>
                              <m:chr m:val="̅"/>
                              <m:ctrlPr>
                                <a:rPr lang="en-US" altLang="zh-TW" sz="1400" b="1" i="1">
                                  <a:solidFill>
                                    <a:schemeClr val="accent6">
                                      <a:lumMod val="75000"/>
                                    </a:schemeClr>
                                  </a:solidFill>
                                  <a:latin typeface="Cambria Math"/>
                                </a:rPr>
                              </m:ctrlPr>
                            </m:accPr>
                            <m:e>
                              <m:r>
                                <a:rPr lang="en-US" altLang="zh-TW" sz="1400" b="1">
                                  <a:solidFill>
                                    <a:schemeClr val="accent6">
                                      <a:lumMod val="75000"/>
                                    </a:schemeClr>
                                  </a:solidFill>
                                  <a:latin typeface="Cambria Math"/>
                                </a:rPr>
                                <m:t>𝐆</m:t>
                              </m:r>
                            </m:e>
                          </m:acc>
                        </m:e>
                        <m:sub>
                          <m:r>
                            <a:rPr lang="en-US" altLang="zh-TW" sz="1400" i="1">
                              <a:solidFill>
                                <a:schemeClr val="accent6">
                                  <a:lumMod val="75000"/>
                                </a:schemeClr>
                              </a:solidFill>
                              <a:latin typeface="Cambria Math"/>
                            </a:rPr>
                            <m:t>𝑔</m:t>
                          </m:r>
                        </m:sub>
                      </m:sSub>
                      <m:r>
                        <a:rPr lang="en-US" altLang="zh-TW" sz="1400" b="1" i="1">
                          <a:solidFill>
                            <a:schemeClr val="accent6">
                              <a:lumMod val="75000"/>
                            </a:schemeClr>
                          </a:solidFill>
                          <a:latin typeface="Cambria Math"/>
                          <a:ea typeface="Cambria Math"/>
                        </a:rPr>
                        <m:t>∆</m:t>
                      </m:r>
                      <m:acc>
                        <m:accPr>
                          <m:chr m:val="̅"/>
                          <m:ctrlPr>
                            <a:rPr lang="en-US" altLang="zh-TW" sz="1400" b="1" i="1">
                              <a:solidFill>
                                <a:schemeClr val="accent6">
                                  <a:lumMod val="75000"/>
                                </a:schemeClr>
                              </a:solidFill>
                              <a:latin typeface="Cambria Math"/>
                              <a:ea typeface="Cambria Math"/>
                            </a:rPr>
                          </m:ctrlPr>
                        </m:accPr>
                        <m:e>
                          <m:r>
                            <a:rPr lang="en-US" altLang="zh-TW" sz="1400" b="1">
                              <a:solidFill>
                                <a:schemeClr val="accent6">
                                  <a:lumMod val="75000"/>
                                </a:schemeClr>
                              </a:solidFill>
                              <a:latin typeface="Cambria Math"/>
                              <a:ea typeface="Cambria Math"/>
                            </a:rPr>
                            <m:t>𝐱</m:t>
                          </m:r>
                        </m:e>
                      </m:acc>
                      <m:r>
                        <a:rPr lang="en-US" altLang="zh-TW" sz="1400" b="1">
                          <a:solidFill>
                            <a:schemeClr val="accent6">
                              <a:lumMod val="75000"/>
                            </a:schemeClr>
                          </a:solidFill>
                          <a:latin typeface="Cambria Math"/>
                        </a:rPr>
                        <m:t>=</m:t>
                      </m:r>
                      <m:sSub>
                        <m:sSubPr>
                          <m:ctrlPr>
                            <a:rPr lang="en-US" altLang="zh-TW" sz="1400" b="1" i="1">
                              <a:solidFill>
                                <a:schemeClr val="accent6">
                                  <a:lumMod val="75000"/>
                                </a:schemeClr>
                              </a:solidFill>
                              <a:latin typeface="Cambria Math"/>
                            </a:rPr>
                          </m:ctrlPr>
                        </m:sSubPr>
                        <m:e>
                          <m:acc>
                            <m:accPr>
                              <m:chr m:val="̅"/>
                              <m:ctrlPr>
                                <a:rPr lang="en-US" altLang="zh-TW" sz="1400" b="1" i="1">
                                  <a:solidFill>
                                    <a:schemeClr val="accent6">
                                      <a:lumMod val="75000"/>
                                    </a:schemeClr>
                                  </a:solidFill>
                                  <a:latin typeface="Cambria Math"/>
                                </a:rPr>
                              </m:ctrlPr>
                            </m:accPr>
                            <m:e>
                              <m:r>
                                <a:rPr lang="en-US" altLang="zh-TW" sz="1400" b="1">
                                  <a:solidFill>
                                    <a:schemeClr val="accent6">
                                      <a:lumMod val="75000"/>
                                    </a:schemeClr>
                                  </a:solidFill>
                                  <a:latin typeface="Cambria Math"/>
                                </a:rPr>
                                <m:t>𝐛</m:t>
                              </m:r>
                            </m:e>
                          </m:acc>
                        </m:e>
                        <m:sub>
                          <m:r>
                            <a:rPr lang="en-US" altLang="zh-TW" sz="1400" i="1">
                              <a:solidFill>
                                <a:schemeClr val="accent6">
                                  <a:lumMod val="75000"/>
                                </a:schemeClr>
                              </a:solidFill>
                              <a:latin typeface="Cambria Math"/>
                            </a:rPr>
                            <m:t>𝑔</m:t>
                          </m:r>
                        </m:sub>
                      </m:sSub>
                    </m:oMath>
                  </m:oMathPara>
                </a14:m>
                <a:endParaRPr lang="en-US" altLang="zh-TW" sz="1400" b="1" dirty="0" smtClean="0">
                  <a:solidFill>
                    <a:schemeClr val="accent6">
                      <a:lumMod val="75000"/>
                    </a:schemeClr>
                  </a:solidFill>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6101292" y="4309614"/>
                <a:ext cx="2978636" cy="766044"/>
              </a:xfrm>
              <a:prstGeom prst="rect">
                <a:avLst/>
              </a:prstGeom>
              <a:blipFill rotWithShape="1">
                <a:blip r:embed="rId4"/>
                <a:stretch>
                  <a:fillRect l="-615" t="-79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6101292" y="2420887"/>
                <a:ext cx="3049168" cy="823687"/>
              </a:xfrm>
              <a:prstGeom prst="rect">
                <a:avLst/>
              </a:prstGeom>
              <a:noFill/>
            </p:spPr>
            <p:txBody>
              <a:bodyPr wrap="none" rtlCol="0">
                <a:spAutoFit/>
              </a:bodyPr>
              <a:lstStyle/>
              <a:p>
                <a:r>
                  <a:rPr lang="en-US" altLang="zh-TW" sz="1400" b="1" dirty="0" smtClean="0">
                    <a:solidFill>
                      <a:schemeClr val="accent6">
                        <a:lumMod val="75000"/>
                      </a:schemeClr>
                    </a:solidFill>
                  </a:rPr>
                  <a:t>Phase </a:t>
                </a:r>
                <a:r>
                  <a:rPr lang="en-US" altLang="zh-TW" sz="1400" b="1" dirty="0">
                    <a:solidFill>
                      <a:schemeClr val="accent6">
                        <a:lumMod val="75000"/>
                      </a:schemeClr>
                    </a:solidFill>
                  </a:rPr>
                  <a:t>III: Estimation of Incremental </a:t>
                </a:r>
                <a:endParaRPr lang="en-US" altLang="zh-TW" sz="1400" b="1" dirty="0" smtClean="0">
                  <a:solidFill>
                    <a:schemeClr val="accent6">
                      <a:lumMod val="75000"/>
                    </a:schemeClr>
                  </a:solidFill>
                </a:endParaRPr>
              </a:p>
              <a:p>
                <a:r>
                  <a:rPr lang="en-US" altLang="zh-TW" sz="1400" b="1" dirty="0" smtClean="0">
                    <a:solidFill>
                      <a:schemeClr val="accent6">
                        <a:lumMod val="75000"/>
                      </a:schemeClr>
                    </a:solidFill>
                  </a:rPr>
                  <a:t>Transient Values </a:t>
                </a:r>
              </a:p>
              <a:p>
                <a:pPr/>
                <a14:m>
                  <m:oMathPara xmlns:m="http://schemas.openxmlformats.org/officeDocument/2006/math">
                    <m:oMathParaPr>
                      <m:jc m:val="centerGroup"/>
                    </m:oMathParaPr>
                    <m:oMath xmlns:m="http://schemas.openxmlformats.org/officeDocument/2006/math">
                      <m:sSub>
                        <m:sSubPr>
                          <m:ctrlPr>
                            <a:rPr lang="en-US" altLang="zh-TW" sz="1400" b="1" i="1" smtClean="0">
                              <a:solidFill>
                                <a:schemeClr val="accent6">
                                  <a:lumMod val="75000"/>
                                </a:schemeClr>
                              </a:solidFill>
                              <a:latin typeface="Cambria Math"/>
                            </a:rPr>
                          </m:ctrlPr>
                        </m:sSubPr>
                        <m:e>
                          <m:acc>
                            <m:accPr>
                              <m:chr m:val="̅"/>
                              <m:ctrlPr>
                                <a:rPr lang="en-US" altLang="zh-TW" sz="1400" b="1" i="1">
                                  <a:solidFill>
                                    <a:schemeClr val="accent6">
                                      <a:lumMod val="75000"/>
                                    </a:schemeClr>
                                  </a:solidFill>
                                  <a:latin typeface="Cambria Math"/>
                                </a:rPr>
                              </m:ctrlPr>
                            </m:accPr>
                            <m:e>
                              <m:r>
                                <a:rPr lang="en-US" altLang="zh-TW" sz="1400" b="1">
                                  <a:solidFill>
                                    <a:schemeClr val="accent6">
                                      <a:lumMod val="75000"/>
                                    </a:schemeClr>
                                  </a:solidFill>
                                  <a:latin typeface="Cambria Math"/>
                                </a:rPr>
                                <m:t>𝐌</m:t>
                              </m:r>
                            </m:e>
                          </m:acc>
                        </m:e>
                        <m:sub>
                          <m:r>
                            <a:rPr lang="en-US" altLang="zh-TW" sz="1400" i="1">
                              <a:solidFill>
                                <a:schemeClr val="accent6">
                                  <a:lumMod val="75000"/>
                                </a:schemeClr>
                              </a:solidFill>
                              <a:latin typeface="Cambria Math"/>
                            </a:rPr>
                            <m:t>𝑔</m:t>
                          </m:r>
                        </m:sub>
                      </m:sSub>
                      <m:r>
                        <a:rPr lang="en-US" altLang="zh-TW" sz="1400" b="1" i="1">
                          <a:solidFill>
                            <a:schemeClr val="accent6">
                              <a:lumMod val="75000"/>
                            </a:schemeClr>
                          </a:solidFill>
                          <a:latin typeface="Cambria Math"/>
                          <a:ea typeface="Cambria Math"/>
                        </a:rPr>
                        <m:t>∆</m:t>
                      </m:r>
                      <m:sSup>
                        <m:sSupPr>
                          <m:ctrlPr>
                            <a:rPr lang="en-US" altLang="zh-TW" sz="1400" b="1" i="1">
                              <a:solidFill>
                                <a:schemeClr val="accent6">
                                  <a:lumMod val="75000"/>
                                </a:schemeClr>
                              </a:solidFill>
                              <a:latin typeface="Cambria Math"/>
                              <a:ea typeface="Cambria Math"/>
                            </a:rPr>
                          </m:ctrlPr>
                        </m:sSupPr>
                        <m:e>
                          <m:r>
                            <a:rPr lang="en-US" altLang="zh-TW" sz="1400" b="1">
                              <a:solidFill>
                                <a:schemeClr val="accent6">
                                  <a:lumMod val="75000"/>
                                </a:schemeClr>
                              </a:solidFill>
                              <a:latin typeface="Cambria Math"/>
                              <a:ea typeface="Cambria Math"/>
                            </a:rPr>
                            <m:t>𝐱</m:t>
                          </m:r>
                        </m:e>
                        <m:sup>
                          <m:r>
                            <a:rPr lang="en-US" altLang="zh-TW" sz="1400" i="1">
                              <a:solidFill>
                                <a:schemeClr val="accent6">
                                  <a:lumMod val="75000"/>
                                </a:schemeClr>
                              </a:solidFill>
                              <a:latin typeface="Cambria Math"/>
                              <a:ea typeface="Cambria Math"/>
                            </a:rPr>
                            <m:t>𝑗</m:t>
                          </m:r>
                        </m:sup>
                      </m:sSup>
                      <m:r>
                        <a:rPr lang="en-US" altLang="zh-TW" sz="1400">
                          <a:solidFill>
                            <a:schemeClr val="accent6">
                              <a:lumMod val="75000"/>
                            </a:schemeClr>
                          </a:solidFill>
                          <a:latin typeface="Cambria Math"/>
                          <a:ea typeface="Cambria Math"/>
                        </a:rPr>
                        <m:t>=</m:t>
                      </m:r>
                      <m:sSup>
                        <m:sSupPr>
                          <m:ctrlPr>
                            <a:rPr lang="en-US" altLang="zh-TW" sz="1400" i="1">
                              <a:solidFill>
                                <a:schemeClr val="accent6">
                                  <a:lumMod val="75000"/>
                                </a:schemeClr>
                              </a:solidFill>
                              <a:latin typeface="Cambria Math"/>
                              <a:ea typeface="Cambria Math"/>
                            </a:rPr>
                          </m:ctrlPr>
                        </m:sSupPr>
                        <m:e>
                          <m:acc>
                            <m:accPr>
                              <m:chr m:val="̃"/>
                              <m:ctrlPr>
                                <a:rPr lang="en-US" altLang="zh-TW" sz="1400" b="1" i="1">
                                  <a:solidFill>
                                    <a:schemeClr val="accent6">
                                      <a:lumMod val="75000"/>
                                    </a:schemeClr>
                                  </a:solidFill>
                                  <a:latin typeface="Cambria Math"/>
                                  <a:ea typeface="Cambria Math"/>
                                </a:rPr>
                              </m:ctrlPr>
                            </m:accPr>
                            <m:e>
                              <m:sSub>
                                <m:sSubPr>
                                  <m:ctrlPr>
                                    <a:rPr lang="en-US" altLang="zh-TW" sz="1400" b="1" i="1">
                                      <a:solidFill>
                                        <a:schemeClr val="accent6">
                                          <a:lumMod val="75000"/>
                                        </a:schemeClr>
                                      </a:solidFill>
                                      <a:latin typeface="Cambria Math"/>
                                      <a:ea typeface="Cambria Math"/>
                                    </a:rPr>
                                  </m:ctrlPr>
                                </m:sSubPr>
                                <m:e>
                                  <m:r>
                                    <a:rPr lang="en-US" altLang="zh-TW" sz="1400" b="1">
                                      <a:solidFill>
                                        <a:schemeClr val="accent6">
                                          <a:lumMod val="75000"/>
                                        </a:schemeClr>
                                      </a:solidFill>
                                      <a:latin typeface="Cambria Math"/>
                                      <a:ea typeface="Cambria Math"/>
                                    </a:rPr>
                                    <m:t>𝐛</m:t>
                                  </m:r>
                                </m:e>
                                <m:sub>
                                  <m:r>
                                    <a:rPr lang="en-US" altLang="zh-TW" sz="1400" i="1">
                                      <a:solidFill>
                                        <a:schemeClr val="accent6">
                                          <a:lumMod val="75000"/>
                                        </a:schemeClr>
                                      </a:solidFill>
                                      <a:latin typeface="Cambria Math"/>
                                      <a:ea typeface="Cambria Math"/>
                                    </a:rPr>
                                    <m:t>𝑔</m:t>
                                  </m:r>
                                </m:sub>
                              </m:sSub>
                            </m:e>
                          </m:acc>
                        </m:e>
                        <m:sup>
                          <m:r>
                            <a:rPr lang="en-US" altLang="zh-TW" sz="1400" i="1">
                              <a:solidFill>
                                <a:schemeClr val="accent6">
                                  <a:lumMod val="75000"/>
                                </a:schemeClr>
                              </a:solidFill>
                              <a:latin typeface="Cambria Math"/>
                              <a:ea typeface="Cambria Math"/>
                            </a:rPr>
                            <m:t>𝑗</m:t>
                          </m:r>
                        </m:sup>
                      </m:sSup>
                      <m:r>
                        <a:rPr lang="en-US" altLang="zh-TW" sz="1400">
                          <a:solidFill>
                            <a:schemeClr val="accent6">
                              <a:lumMod val="75000"/>
                            </a:schemeClr>
                          </a:solidFill>
                          <a:latin typeface="Cambria Math"/>
                        </a:rPr>
                        <m:t>+</m:t>
                      </m:r>
                      <m:sSub>
                        <m:sSubPr>
                          <m:ctrlPr>
                            <a:rPr lang="en-US" altLang="zh-TW" sz="1400" b="1" i="1">
                              <a:solidFill>
                                <a:schemeClr val="accent6">
                                  <a:lumMod val="75000"/>
                                </a:schemeClr>
                              </a:solidFill>
                              <a:latin typeface="Cambria Math"/>
                            </a:rPr>
                          </m:ctrlPr>
                        </m:sSubPr>
                        <m:e>
                          <m:acc>
                            <m:accPr>
                              <m:chr m:val="̅"/>
                              <m:ctrlPr>
                                <a:rPr lang="en-US" altLang="zh-TW" sz="1400" b="1" i="1">
                                  <a:solidFill>
                                    <a:schemeClr val="accent6">
                                      <a:lumMod val="75000"/>
                                    </a:schemeClr>
                                  </a:solidFill>
                                  <a:latin typeface="Cambria Math"/>
                                </a:rPr>
                              </m:ctrlPr>
                            </m:accPr>
                            <m:e>
                              <m:r>
                                <a:rPr lang="en-US" altLang="zh-TW" sz="1400" b="1">
                                  <a:solidFill>
                                    <a:schemeClr val="accent6">
                                      <a:lumMod val="75000"/>
                                    </a:schemeClr>
                                  </a:solidFill>
                                  <a:latin typeface="Cambria Math"/>
                                </a:rPr>
                                <m:t>𝐍</m:t>
                              </m:r>
                            </m:e>
                          </m:acc>
                        </m:e>
                        <m:sub>
                          <m:r>
                            <a:rPr lang="en-US" altLang="zh-TW" sz="1400" i="1">
                              <a:solidFill>
                                <a:schemeClr val="accent6">
                                  <a:lumMod val="75000"/>
                                </a:schemeClr>
                              </a:solidFill>
                              <a:latin typeface="Cambria Math"/>
                            </a:rPr>
                            <m:t>𝑔</m:t>
                          </m:r>
                        </m:sub>
                      </m:sSub>
                      <m:r>
                        <a:rPr lang="en-US" altLang="zh-TW" sz="1400" b="1" i="1">
                          <a:solidFill>
                            <a:schemeClr val="accent6">
                              <a:lumMod val="75000"/>
                            </a:schemeClr>
                          </a:solidFill>
                          <a:latin typeface="Cambria Math"/>
                          <a:ea typeface="Cambria Math"/>
                        </a:rPr>
                        <m:t>∆</m:t>
                      </m:r>
                      <m:sSup>
                        <m:sSupPr>
                          <m:ctrlPr>
                            <a:rPr lang="en-US" altLang="zh-TW" sz="1400" b="1" i="1">
                              <a:solidFill>
                                <a:schemeClr val="accent6">
                                  <a:lumMod val="75000"/>
                                </a:schemeClr>
                              </a:solidFill>
                              <a:latin typeface="Cambria Math"/>
                              <a:ea typeface="Cambria Math"/>
                            </a:rPr>
                          </m:ctrlPr>
                        </m:sSupPr>
                        <m:e>
                          <m:r>
                            <a:rPr lang="en-US" altLang="zh-TW" sz="1400" b="1">
                              <a:solidFill>
                                <a:schemeClr val="accent6">
                                  <a:lumMod val="75000"/>
                                </a:schemeClr>
                              </a:solidFill>
                              <a:latin typeface="Cambria Math"/>
                              <a:ea typeface="Cambria Math"/>
                            </a:rPr>
                            <m:t>𝐱</m:t>
                          </m:r>
                        </m:e>
                        <m:sup>
                          <m:r>
                            <a:rPr lang="en-US" altLang="zh-TW" sz="1400" i="1">
                              <a:solidFill>
                                <a:schemeClr val="accent6">
                                  <a:lumMod val="75000"/>
                                </a:schemeClr>
                              </a:solidFill>
                              <a:latin typeface="Cambria Math"/>
                              <a:ea typeface="Cambria Math"/>
                            </a:rPr>
                            <m:t>𝑗</m:t>
                          </m:r>
                          <m:r>
                            <a:rPr lang="en-US" altLang="zh-TW" sz="1400" i="1">
                              <a:solidFill>
                                <a:schemeClr val="accent6">
                                  <a:lumMod val="75000"/>
                                </a:schemeClr>
                              </a:solidFill>
                              <a:latin typeface="Cambria Math"/>
                              <a:ea typeface="Cambria Math"/>
                            </a:rPr>
                            <m:t>−1</m:t>
                          </m:r>
                        </m:sup>
                      </m:sSup>
                    </m:oMath>
                  </m:oMathPara>
                </a14:m>
                <a:endParaRPr lang="en-US" altLang="zh-TW" sz="1400" b="1" dirty="0" smtClean="0">
                  <a:solidFill>
                    <a:srgbClr val="002060"/>
                  </a:solidFill>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6101292" y="2420887"/>
                <a:ext cx="3049168" cy="823687"/>
              </a:xfrm>
              <a:prstGeom prst="rect">
                <a:avLst/>
              </a:prstGeom>
              <a:blipFill rotWithShape="1">
                <a:blip r:embed="rId5"/>
                <a:stretch>
                  <a:fillRect l="-600" t="-74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1187624" y="6273024"/>
                <a:ext cx="7105663" cy="403508"/>
              </a:xfrm>
              <a:prstGeom prst="rect">
                <a:avLst/>
              </a:prstGeom>
              <a:noFill/>
            </p:spPr>
            <p:txBody>
              <a:bodyPr wrap="none" rtlCol="0">
                <a:spAutoFit/>
              </a:bodyPr>
              <a:lstStyle/>
              <a:p>
                <a:r>
                  <a:rPr lang="en-US" altLang="zh-TW" sz="1600" b="1" dirty="0" smtClean="0"/>
                  <a:t>Here, </a:t>
                </a:r>
                <a14:m>
                  <m:oMath xmlns:m="http://schemas.openxmlformats.org/officeDocument/2006/math">
                    <m:sSub>
                      <m:sSubPr>
                        <m:ctrlPr>
                          <a:rPr lang="en-US" altLang="zh-TW" sz="1400" b="1" i="1">
                            <a:latin typeface="Cambria Math"/>
                          </a:rPr>
                        </m:ctrlPr>
                      </m:sSubPr>
                      <m:e>
                        <m:acc>
                          <m:accPr>
                            <m:chr m:val="̅"/>
                            <m:ctrlPr>
                              <a:rPr lang="en-US" altLang="zh-TW" sz="1400" b="1" i="1">
                                <a:latin typeface="Cambria Math"/>
                              </a:rPr>
                            </m:ctrlPr>
                          </m:accPr>
                          <m:e>
                            <m:r>
                              <a:rPr lang="en-US" altLang="zh-TW" sz="1400" b="1">
                                <a:latin typeface="Cambria Math"/>
                              </a:rPr>
                              <m:t>𝐌</m:t>
                            </m:r>
                          </m:e>
                        </m:acc>
                      </m:e>
                      <m:sub>
                        <m:r>
                          <a:rPr lang="en-US" altLang="zh-TW" sz="1400" b="1" i="1">
                            <a:latin typeface="Cambria Math"/>
                          </a:rPr>
                          <m:t>𝒈</m:t>
                        </m:r>
                      </m:sub>
                    </m:sSub>
                    <m:r>
                      <a:rPr lang="en-US" altLang="zh-TW" sz="1400" b="1" i="1" smtClean="0">
                        <a:latin typeface="Cambria Math"/>
                      </a:rPr>
                      <m:t>=</m:t>
                    </m:r>
                    <m:sSub>
                      <m:sSubPr>
                        <m:ctrlPr>
                          <a:rPr lang="en-US" altLang="zh-TW" sz="1400" b="1" i="1">
                            <a:latin typeface="Cambria Math"/>
                          </a:rPr>
                        </m:ctrlPr>
                      </m:sSubPr>
                      <m:e>
                        <m:acc>
                          <m:accPr>
                            <m:chr m:val="̅"/>
                            <m:ctrlPr>
                              <a:rPr lang="en-US" altLang="zh-TW" sz="1400" b="1" i="1">
                                <a:latin typeface="Cambria Math"/>
                              </a:rPr>
                            </m:ctrlPr>
                          </m:accPr>
                          <m:e>
                            <m:r>
                              <a:rPr lang="en-US" altLang="zh-TW" sz="1400" b="1">
                                <a:latin typeface="Cambria Math"/>
                              </a:rPr>
                              <m:t>𝐆</m:t>
                            </m:r>
                          </m:e>
                        </m:acc>
                      </m:e>
                      <m:sub>
                        <m:r>
                          <a:rPr lang="en-US" altLang="zh-TW" sz="1400" b="1" i="1">
                            <a:latin typeface="Cambria Math"/>
                          </a:rPr>
                          <m:t>𝒈</m:t>
                        </m:r>
                      </m:sub>
                    </m:sSub>
                    <m:r>
                      <a:rPr lang="en-US" altLang="zh-TW" sz="1400" b="1" i="1" smtClean="0">
                        <a:latin typeface="Cambria Math"/>
                      </a:rPr>
                      <m:t>+</m:t>
                    </m:r>
                    <m:f>
                      <m:fPr>
                        <m:ctrlPr>
                          <a:rPr lang="en-US" altLang="zh-TW" sz="1400" b="1" i="1" smtClean="0">
                            <a:latin typeface="Cambria Math"/>
                          </a:rPr>
                        </m:ctrlPr>
                      </m:fPr>
                      <m:num>
                        <m:r>
                          <a:rPr lang="en-US" altLang="zh-TW" sz="1400" b="1" i="1" smtClean="0">
                            <a:latin typeface="Cambria Math"/>
                          </a:rPr>
                          <m:t>𝟐</m:t>
                        </m:r>
                      </m:num>
                      <m:den>
                        <m:r>
                          <a:rPr lang="en-US" altLang="zh-TW" sz="1400" b="1" i="1" smtClean="0">
                            <a:latin typeface="Cambria Math"/>
                          </a:rPr>
                          <m:t>𝒉</m:t>
                        </m:r>
                      </m:den>
                    </m:f>
                  </m:oMath>
                </a14:m>
                <a:r>
                  <a:rPr lang="en-US" altLang="zh-TW" sz="1400" b="1" dirty="0"/>
                  <a:t> </a:t>
                </a:r>
                <a14:m>
                  <m:oMath xmlns:m="http://schemas.openxmlformats.org/officeDocument/2006/math">
                    <m:sSub>
                      <m:sSubPr>
                        <m:ctrlPr>
                          <a:rPr lang="en-US" altLang="zh-TW" sz="1400" b="1" i="1">
                            <a:latin typeface="Cambria Math"/>
                          </a:rPr>
                        </m:ctrlPr>
                      </m:sSubPr>
                      <m:e>
                        <m:acc>
                          <m:accPr>
                            <m:chr m:val="̅"/>
                            <m:ctrlPr>
                              <a:rPr lang="en-US" altLang="zh-TW" sz="1400" b="1" i="1">
                                <a:latin typeface="Cambria Math"/>
                              </a:rPr>
                            </m:ctrlPr>
                          </m:accPr>
                          <m:e>
                            <m:r>
                              <a:rPr lang="en-US" altLang="zh-TW" sz="1400" b="1" i="0" smtClean="0">
                                <a:latin typeface="Cambria Math"/>
                              </a:rPr>
                              <m:t>𝐂</m:t>
                            </m:r>
                          </m:e>
                        </m:acc>
                      </m:e>
                      <m:sub>
                        <m:r>
                          <a:rPr lang="en-US" altLang="zh-TW" sz="1400" b="1" i="1">
                            <a:latin typeface="Cambria Math"/>
                          </a:rPr>
                          <m:t>𝒈</m:t>
                        </m:r>
                      </m:sub>
                    </m:sSub>
                  </m:oMath>
                </a14:m>
                <a:r>
                  <a:rPr lang="en-US" altLang="zh-TW" sz="1400" b="1" dirty="0" smtClean="0"/>
                  <a:t>, </a:t>
                </a:r>
                <a14:m>
                  <m:oMath xmlns:m="http://schemas.openxmlformats.org/officeDocument/2006/math">
                    <m:sSub>
                      <m:sSubPr>
                        <m:ctrlPr>
                          <a:rPr lang="en-US" altLang="zh-TW" sz="1400" b="1" i="1">
                            <a:latin typeface="Cambria Math"/>
                          </a:rPr>
                        </m:ctrlPr>
                      </m:sSubPr>
                      <m:e>
                        <m:acc>
                          <m:accPr>
                            <m:chr m:val="̅"/>
                            <m:ctrlPr>
                              <a:rPr lang="en-US" altLang="zh-TW" sz="1400" b="1" i="1">
                                <a:latin typeface="Cambria Math"/>
                              </a:rPr>
                            </m:ctrlPr>
                          </m:accPr>
                          <m:e>
                            <m:r>
                              <a:rPr lang="en-US" altLang="zh-TW" sz="1400" b="1">
                                <a:latin typeface="Cambria Math"/>
                              </a:rPr>
                              <m:t>𝐍</m:t>
                            </m:r>
                          </m:e>
                        </m:acc>
                      </m:e>
                      <m:sub>
                        <m:r>
                          <a:rPr lang="en-US" altLang="zh-TW" sz="1400" b="1" i="1">
                            <a:latin typeface="Cambria Math"/>
                          </a:rPr>
                          <m:t>𝒈</m:t>
                        </m:r>
                      </m:sub>
                    </m:sSub>
                    <m:r>
                      <a:rPr lang="en-US" altLang="zh-TW" sz="1400" b="1" i="1" smtClean="0">
                        <a:latin typeface="Cambria Math"/>
                      </a:rPr>
                      <m:t>=</m:t>
                    </m:r>
                    <m:sSub>
                      <m:sSubPr>
                        <m:ctrlPr>
                          <a:rPr lang="en-US" altLang="zh-TW" sz="1400" b="1" i="1">
                            <a:latin typeface="Cambria Math"/>
                          </a:rPr>
                        </m:ctrlPr>
                      </m:sSubPr>
                      <m:e>
                        <m:r>
                          <a:rPr lang="en-US" altLang="zh-TW" sz="1400" b="1" i="1" smtClean="0">
                            <a:latin typeface="Cambria Math"/>
                          </a:rPr>
                          <m:t>−</m:t>
                        </m:r>
                        <m:acc>
                          <m:accPr>
                            <m:chr m:val="̅"/>
                            <m:ctrlPr>
                              <a:rPr lang="en-US" altLang="zh-TW" sz="1400" b="1" i="1">
                                <a:latin typeface="Cambria Math"/>
                              </a:rPr>
                            </m:ctrlPr>
                          </m:accPr>
                          <m:e>
                            <m:r>
                              <a:rPr lang="en-US" altLang="zh-TW" sz="1400" b="1">
                                <a:latin typeface="Cambria Math"/>
                              </a:rPr>
                              <m:t>𝐆</m:t>
                            </m:r>
                          </m:e>
                        </m:acc>
                      </m:e>
                      <m:sub>
                        <m:r>
                          <a:rPr lang="en-US" altLang="zh-TW" sz="1400" b="1" i="1">
                            <a:latin typeface="Cambria Math"/>
                          </a:rPr>
                          <m:t>𝒈</m:t>
                        </m:r>
                      </m:sub>
                    </m:sSub>
                    <m:r>
                      <a:rPr lang="en-US" altLang="zh-TW" sz="1400" b="1" i="1">
                        <a:latin typeface="Cambria Math"/>
                      </a:rPr>
                      <m:t>+</m:t>
                    </m:r>
                    <m:f>
                      <m:fPr>
                        <m:ctrlPr>
                          <a:rPr lang="en-US" altLang="zh-TW" sz="1400" b="1" i="1">
                            <a:latin typeface="Cambria Math"/>
                          </a:rPr>
                        </m:ctrlPr>
                      </m:fPr>
                      <m:num>
                        <m:r>
                          <a:rPr lang="en-US" altLang="zh-TW" sz="1400" b="1" i="1">
                            <a:latin typeface="Cambria Math"/>
                          </a:rPr>
                          <m:t>𝟐</m:t>
                        </m:r>
                      </m:num>
                      <m:den>
                        <m:r>
                          <a:rPr lang="en-US" altLang="zh-TW" sz="1400" b="1" i="1">
                            <a:latin typeface="Cambria Math"/>
                          </a:rPr>
                          <m:t>𝒉</m:t>
                        </m:r>
                      </m:den>
                    </m:f>
                    <m:r>
                      <m:rPr>
                        <m:nor/>
                      </m:rPr>
                      <a:rPr lang="en-US" altLang="zh-TW" sz="1400" b="1" dirty="0"/>
                      <m:t> </m:t>
                    </m:r>
                    <m:sSub>
                      <m:sSubPr>
                        <m:ctrlPr>
                          <a:rPr lang="en-US" altLang="zh-TW" sz="1400" b="1" i="1">
                            <a:latin typeface="Cambria Math"/>
                          </a:rPr>
                        </m:ctrlPr>
                      </m:sSubPr>
                      <m:e>
                        <m:acc>
                          <m:accPr>
                            <m:chr m:val="̅"/>
                            <m:ctrlPr>
                              <a:rPr lang="en-US" altLang="zh-TW" sz="1400" b="1" i="1">
                                <a:latin typeface="Cambria Math"/>
                              </a:rPr>
                            </m:ctrlPr>
                          </m:accPr>
                          <m:e>
                            <m:r>
                              <a:rPr lang="en-US" altLang="zh-TW" sz="1400" b="1">
                                <a:latin typeface="Cambria Math"/>
                              </a:rPr>
                              <m:t>𝐂</m:t>
                            </m:r>
                          </m:e>
                        </m:acc>
                      </m:e>
                      <m:sub>
                        <m:r>
                          <a:rPr lang="en-US" altLang="zh-TW" sz="1400" b="1" i="1">
                            <a:latin typeface="Cambria Math"/>
                          </a:rPr>
                          <m:t>𝒈</m:t>
                        </m:r>
                      </m:sub>
                    </m:sSub>
                  </m:oMath>
                </a14:m>
                <a:r>
                  <a:rPr lang="en-US" altLang="zh-TW" sz="1400" b="1" dirty="0" smtClean="0"/>
                  <a:t>, </a:t>
                </a:r>
                <a:r>
                  <a:rPr lang="en-US" altLang="zh-TW" sz="1600" b="1" dirty="0" smtClean="0"/>
                  <a:t>and </a:t>
                </a:r>
                <a14:m>
                  <m:oMath xmlns:m="http://schemas.openxmlformats.org/officeDocument/2006/math">
                    <m:sSup>
                      <m:sSupPr>
                        <m:ctrlPr>
                          <a:rPr lang="en-US" altLang="zh-TW" sz="1400" b="1" i="1">
                            <a:latin typeface="Cambria Math"/>
                            <a:ea typeface="Cambria Math"/>
                          </a:rPr>
                        </m:ctrlPr>
                      </m:sSupPr>
                      <m:e>
                        <m:acc>
                          <m:accPr>
                            <m:chr m:val="̃"/>
                            <m:ctrlPr>
                              <a:rPr lang="en-US" altLang="zh-TW" sz="1400" b="1" i="1">
                                <a:latin typeface="Cambria Math"/>
                                <a:ea typeface="Cambria Math"/>
                              </a:rPr>
                            </m:ctrlPr>
                          </m:accPr>
                          <m:e>
                            <m:sSub>
                              <m:sSubPr>
                                <m:ctrlPr>
                                  <a:rPr lang="en-US" altLang="zh-TW" sz="1400" b="1" i="1">
                                    <a:latin typeface="Cambria Math"/>
                                    <a:ea typeface="Cambria Math"/>
                                  </a:rPr>
                                </m:ctrlPr>
                              </m:sSubPr>
                              <m:e>
                                <m:r>
                                  <a:rPr lang="en-US" altLang="zh-TW" sz="1400" b="1">
                                    <a:latin typeface="Cambria Math"/>
                                    <a:ea typeface="Cambria Math"/>
                                  </a:rPr>
                                  <m:t>𝐛</m:t>
                                </m:r>
                              </m:e>
                              <m:sub>
                                <m:r>
                                  <a:rPr lang="en-US" altLang="zh-TW" sz="1400" b="1" i="1">
                                    <a:latin typeface="Cambria Math"/>
                                    <a:ea typeface="Cambria Math"/>
                                  </a:rPr>
                                  <m:t>𝒈</m:t>
                                </m:r>
                              </m:sub>
                            </m:sSub>
                          </m:e>
                        </m:acc>
                      </m:e>
                      <m:sup>
                        <m:r>
                          <a:rPr lang="en-US" altLang="zh-TW" sz="1400" b="1" i="1">
                            <a:latin typeface="Cambria Math"/>
                            <a:ea typeface="Cambria Math"/>
                          </a:rPr>
                          <m:t>𝒋</m:t>
                        </m:r>
                      </m:sup>
                    </m:sSup>
                    <m:r>
                      <a:rPr lang="en-US" altLang="zh-TW" sz="1400" b="1" i="0" smtClean="0">
                        <a:latin typeface="Cambria Math"/>
                        <a:ea typeface="Cambria Math"/>
                      </a:rPr>
                      <m:t>=−</m:t>
                    </m:r>
                    <m:sSub>
                      <m:sSubPr>
                        <m:ctrlPr>
                          <a:rPr lang="en-US" altLang="zh-TW" sz="1400" b="1" i="1">
                            <a:latin typeface="Cambria Math"/>
                          </a:rPr>
                        </m:ctrlPr>
                      </m:sSubPr>
                      <m:e>
                        <m:acc>
                          <m:accPr>
                            <m:chr m:val="̅"/>
                            <m:ctrlPr>
                              <a:rPr lang="en-US" altLang="zh-TW" sz="1400" b="1" i="1">
                                <a:latin typeface="Cambria Math"/>
                              </a:rPr>
                            </m:ctrlPr>
                          </m:accPr>
                          <m:e>
                            <m:r>
                              <a:rPr lang="en-US" altLang="zh-TW" sz="1400" b="1">
                                <a:latin typeface="Cambria Math"/>
                              </a:rPr>
                              <m:t>𝐌</m:t>
                            </m:r>
                          </m:e>
                        </m:acc>
                      </m:e>
                      <m:sub>
                        <m:r>
                          <a:rPr lang="en-US" altLang="zh-TW" sz="1400" b="1" i="1">
                            <a:latin typeface="Cambria Math"/>
                          </a:rPr>
                          <m:t>𝒈</m:t>
                        </m:r>
                      </m:sub>
                    </m:sSub>
                    <m:sSup>
                      <m:sSupPr>
                        <m:ctrlPr>
                          <a:rPr lang="en-US" altLang="zh-TW" sz="1400" b="1" i="1" smtClean="0">
                            <a:latin typeface="Cambria Math"/>
                          </a:rPr>
                        </m:ctrlPr>
                      </m:sSupPr>
                      <m:e>
                        <m:r>
                          <a:rPr lang="en-US" altLang="zh-TW" sz="1400" b="1" i="0" smtClean="0">
                            <a:latin typeface="Cambria Math"/>
                          </a:rPr>
                          <m:t>𝐱</m:t>
                        </m:r>
                      </m:e>
                      <m:sup>
                        <m:r>
                          <a:rPr lang="en-US" altLang="zh-TW" sz="1400" b="1" i="1" smtClean="0">
                            <a:latin typeface="Cambria Math"/>
                          </a:rPr>
                          <m:t>𝒋</m:t>
                        </m:r>
                      </m:sup>
                    </m:sSup>
                    <m:r>
                      <a:rPr lang="en-US" altLang="zh-TW" sz="1400" b="1" i="1" smtClean="0">
                        <a:latin typeface="Cambria Math"/>
                      </a:rPr>
                      <m:t>+</m:t>
                    </m:r>
                    <m:sSub>
                      <m:sSubPr>
                        <m:ctrlPr>
                          <a:rPr lang="en-US" altLang="zh-TW" sz="1400" b="1" i="1">
                            <a:latin typeface="Cambria Math"/>
                          </a:rPr>
                        </m:ctrlPr>
                      </m:sSubPr>
                      <m:e>
                        <m:acc>
                          <m:accPr>
                            <m:chr m:val="̅"/>
                            <m:ctrlPr>
                              <a:rPr lang="en-US" altLang="zh-TW" sz="1400" b="1" i="1">
                                <a:latin typeface="Cambria Math"/>
                              </a:rPr>
                            </m:ctrlPr>
                          </m:accPr>
                          <m:e>
                            <m:r>
                              <a:rPr lang="en-US" altLang="zh-TW" sz="1400" b="1">
                                <a:latin typeface="Cambria Math"/>
                              </a:rPr>
                              <m:t>𝐍</m:t>
                            </m:r>
                          </m:e>
                        </m:acc>
                      </m:e>
                      <m:sub>
                        <m:r>
                          <a:rPr lang="en-US" altLang="zh-TW" sz="1400" b="1" i="1">
                            <a:latin typeface="Cambria Math"/>
                          </a:rPr>
                          <m:t>𝒈</m:t>
                        </m:r>
                      </m:sub>
                    </m:sSub>
                    <m:sSup>
                      <m:sSupPr>
                        <m:ctrlPr>
                          <a:rPr lang="en-US" altLang="zh-TW" sz="1400" b="1" i="1" smtClean="0">
                            <a:latin typeface="Cambria Math"/>
                          </a:rPr>
                        </m:ctrlPr>
                      </m:sSupPr>
                      <m:e>
                        <m:r>
                          <a:rPr lang="en-US" altLang="zh-TW" sz="1400" b="1" i="0" smtClean="0">
                            <a:latin typeface="Cambria Math"/>
                          </a:rPr>
                          <m:t>𝐱</m:t>
                        </m:r>
                      </m:e>
                      <m:sup>
                        <m:r>
                          <a:rPr lang="en-US" altLang="zh-TW" sz="1400" b="1" i="1" smtClean="0">
                            <a:latin typeface="Cambria Math"/>
                          </a:rPr>
                          <m:t>𝒋</m:t>
                        </m:r>
                        <m:r>
                          <a:rPr lang="en-US" altLang="zh-TW" sz="1400" b="1" i="1" smtClean="0">
                            <a:latin typeface="Cambria Math"/>
                          </a:rPr>
                          <m:t>−</m:t>
                        </m:r>
                        <m:r>
                          <a:rPr lang="en-US" altLang="zh-TW" sz="1400" b="1" i="1" smtClean="0">
                            <a:latin typeface="Cambria Math"/>
                          </a:rPr>
                          <m:t>𝟏</m:t>
                        </m:r>
                      </m:sup>
                    </m:sSup>
                    <m:r>
                      <a:rPr lang="en-US" altLang="zh-TW" sz="1400" b="1" i="1" smtClean="0">
                        <a:latin typeface="Cambria Math"/>
                      </a:rPr>
                      <m:t>−</m:t>
                    </m:r>
                    <m:sSup>
                      <m:sSupPr>
                        <m:ctrlPr>
                          <a:rPr lang="en-US" altLang="zh-TW" sz="1400" b="1" i="1" smtClean="0">
                            <a:latin typeface="Cambria Math"/>
                          </a:rPr>
                        </m:ctrlPr>
                      </m:sSupPr>
                      <m:e>
                        <m:r>
                          <a:rPr lang="en-US" altLang="zh-TW" sz="1400" b="1" i="0" smtClean="0">
                            <a:latin typeface="Cambria Math"/>
                          </a:rPr>
                          <m:t>𝐒</m:t>
                        </m:r>
                      </m:e>
                      <m:sup>
                        <m:r>
                          <a:rPr lang="en-US" altLang="zh-TW" sz="1400" b="1" i="1" smtClean="0">
                            <a:latin typeface="Cambria Math"/>
                          </a:rPr>
                          <m:t>𝒋</m:t>
                        </m:r>
                      </m:sup>
                    </m:sSup>
                    <m:r>
                      <a:rPr lang="en-US" altLang="zh-TW" sz="1400" b="1" i="1" smtClean="0">
                        <a:latin typeface="Cambria Math"/>
                      </a:rPr>
                      <m:t>+</m:t>
                    </m:r>
                    <m:sSubSup>
                      <m:sSubSupPr>
                        <m:ctrlPr>
                          <a:rPr lang="zh-TW" altLang="zh-TW" sz="1400" b="1" i="1">
                            <a:latin typeface="Cambria Math"/>
                          </a:rPr>
                        </m:ctrlPr>
                      </m:sSubSupPr>
                      <m:e>
                        <m:r>
                          <a:rPr lang="en-US" altLang="zh-TW" sz="1400" b="1">
                            <a:latin typeface="Cambria Math"/>
                          </a:rPr>
                          <m:t>𝐮</m:t>
                        </m:r>
                      </m:e>
                      <m:sub>
                        <m:r>
                          <a:rPr lang="en-US" altLang="zh-TW" sz="1400" b="1" i="1">
                            <a:latin typeface="Cambria Math"/>
                          </a:rPr>
                          <m:t>𝒈</m:t>
                        </m:r>
                      </m:sub>
                      <m:sup>
                        <m:r>
                          <a:rPr lang="en-US" altLang="zh-TW" sz="1400" b="1" i="1">
                            <a:latin typeface="Cambria Math"/>
                          </a:rPr>
                          <m:t>𝒋</m:t>
                        </m:r>
                        <m:r>
                          <a:rPr lang="en-US" altLang="zh-TW" sz="1400" b="1" i="1">
                            <a:latin typeface="Cambria Math"/>
                          </a:rPr>
                          <m:t>−</m:t>
                        </m:r>
                        <m:r>
                          <a:rPr lang="en-US" altLang="zh-TW" sz="1400" b="1" i="1">
                            <a:latin typeface="Cambria Math"/>
                          </a:rPr>
                          <m:t>𝟏</m:t>
                        </m:r>
                      </m:sup>
                    </m:sSubSup>
                    <m:r>
                      <a:rPr lang="en-US" altLang="zh-TW" sz="1400" b="1" i="1">
                        <a:latin typeface="Cambria Math"/>
                      </a:rPr>
                      <m:t>+</m:t>
                    </m:r>
                    <m:sSubSup>
                      <m:sSubSupPr>
                        <m:ctrlPr>
                          <a:rPr lang="zh-TW" altLang="zh-TW" sz="1400" b="1" i="1">
                            <a:latin typeface="Cambria Math"/>
                          </a:rPr>
                        </m:ctrlPr>
                      </m:sSubSupPr>
                      <m:e>
                        <m:r>
                          <a:rPr lang="en-US" altLang="zh-TW" sz="1400" b="1">
                            <a:latin typeface="Cambria Math"/>
                          </a:rPr>
                          <m:t>𝐮</m:t>
                        </m:r>
                      </m:e>
                      <m:sub>
                        <m:r>
                          <a:rPr lang="en-US" altLang="zh-TW" sz="1400" b="1" i="1">
                            <a:latin typeface="Cambria Math"/>
                          </a:rPr>
                          <m:t>𝒈</m:t>
                        </m:r>
                      </m:sub>
                      <m:sup>
                        <m:r>
                          <a:rPr lang="en-US" altLang="zh-TW" sz="1400" b="1" i="1">
                            <a:latin typeface="Cambria Math"/>
                          </a:rPr>
                          <m:t>𝒋</m:t>
                        </m:r>
                      </m:sup>
                    </m:sSubSup>
                  </m:oMath>
                </a14:m>
                <a:r>
                  <a:rPr lang="en-US" altLang="zh-TW" sz="1400" b="1" i="1" dirty="0" smtClean="0"/>
                  <a:t>.</a:t>
                </a:r>
                <a:endParaRPr lang="zh-TW" altLang="en-US" sz="1600" b="1" i="1"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1187624" y="6273024"/>
                <a:ext cx="7105663" cy="403508"/>
              </a:xfrm>
              <a:prstGeom prst="rect">
                <a:avLst/>
              </a:prstGeom>
              <a:blipFill rotWithShape="1">
                <a:blip r:embed="rId6"/>
                <a:stretch>
                  <a:fillRect l="-515" b="-9091"/>
                </a:stretch>
              </a:blipFill>
            </p:spPr>
            <p:txBody>
              <a:bodyPr/>
              <a:lstStyle/>
              <a:p>
                <a:r>
                  <a:rPr lang="zh-TW" altLang="en-US">
                    <a:noFill/>
                  </a:rPr>
                  <a:t> </a:t>
                </a:r>
              </a:p>
            </p:txBody>
          </p:sp>
        </mc:Fallback>
      </mc:AlternateContent>
      <p:sp>
        <p:nvSpPr>
          <p:cNvPr id="53" name="投影片編號版面配置區 52"/>
          <p:cNvSpPr>
            <a:spLocks noGrp="1"/>
          </p:cNvSpPr>
          <p:nvPr>
            <p:ph type="sldNum" sz="quarter" idx="10"/>
          </p:nvPr>
        </p:nvSpPr>
        <p:spPr/>
        <p:txBody>
          <a:bodyPr/>
          <a:lstStyle/>
          <a:p>
            <a:fld id="{8CF2F760-D1A9-48BF-86E4-56BE405BC273}" type="slidenum">
              <a:rPr lang="zh-TW" altLang="en-US" smtClean="0"/>
              <a:pPr/>
              <a:t>20</a:t>
            </a:fld>
            <a:r>
              <a:rPr lang="en-US" altLang="zh-TW" smtClean="0"/>
              <a:t>/39</a:t>
            </a:r>
            <a:endParaRPr lang="zh-TW" altLang="en-US" dirty="0"/>
          </a:p>
        </p:txBody>
      </p:sp>
    </p:spTree>
    <p:extLst>
      <p:ext uri="{BB962C8B-B14F-4D97-AF65-F5344CB8AC3E}">
        <p14:creationId xmlns:p14="http://schemas.microsoft.com/office/powerpoint/2010/main" val="3044876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71400"/>
            <a:ext cx="8229600" cy="1143000"/>
          </a:xfrm>
        </p:spPr>
        <p:txBody>
          <a:bodyPr>
            <a:normAutofit/>
          </a:bodyPr>
          <a:lstStyle/>
          <a:p>
            <a:r>
              <a:rPr lang="en-US" altLang="zh-TW" dirty="0"/>
              <a:t>Graph Information </a:t>
            </a:r>
            <a:r>
              <a:rPr lang="en-US" altLang="zh-TW" dirty="0" smtClean="0"/>
              <a:t>Reconstruction</a:t>
            </a:r>
            <a:endParaRPr lang="zh-TW" altLang="en-US" dirty="0"/>
          </a:p>
        </p:txBody>
      </p:sp>
      <p:sp>
        <p:nvSpPr>
          <p:cNvPr id="3" name="內容版面配置區 2"/>
          <p:cNvSpPr>
            <a:spLocks noGrp="1"/>
          </p:cNvSpPr>
          <p:nvPr>
            <p:ph idx="1"/>
          </p:nvPr>
        </p:nvSpPr>
        <p:spPr>
          <a:xfrm>
            <a:off x="395536" y="1052736"/>
            <a:ext cx="8229600" cy="4525963"/>
          </a:xfrm>
        </p:spPr>
        <p:txBody>
          <a:bodyPr/>
          <a:lstStyle/>
          <a:p>
            <a:r>
              <a:rPr lang="en-US" altLang="zh-TW" sz="2400" dirty="0"/>
              <a:t>There are two categories</a:t>
            </a:r>
          </a:p>
          <a:p>
            <a:pPr lvl="1"/>
            <a:r>
              <a:rPr lang="en-US" altLang="zh-TW" sz="2000" dirty="0"/>
              <a:t>Change without inserting new nodes</a:t>
            </a:r>
          </a:p>
          <a:p>
            <a:pPr lvl="2"/>
            <a:r>
              <a:rPr lang="en-US" altLang="zh-TW" sz="2000" dirty="0"/>
              <a:t>Modification of existing element value</a:t>
            </a:r>
          </a:p>
          <a:p>
            <a:pPr lvl="2"/>
            <a:r>
              <a:rPr lang="en-US" altLang="zh-TW" sz="2000" dirty="0"/>
              <a:t>Insertion of branches between original nodes</a:t>
            </a:r>
          </a:p>
          <a:p>
            <a:pPr lvl="2"/>
            <a:r>
              <a:rPr lang="en-US" altLang="zh-TW" sz="2000" dirty="0"/>
              <a:t>Deletion of original nodes</a:t>
            </a:r>
          </a:p>
          <a:p>
            <a:pPr lvl="1"/>
            <a:r>
              <a:rPr lang="en-US" altLang="zh-TW" sz="2000" dirty="0"/>
              <a:t>Change with inserting new nodes</a:t>
            </a:r>
          </a:p>
          <a:p>
            <a:pPr lvl="2"/>
            <a:r>
              <a:rPr lang="en-US" altLang="zh-TW" sz="2000" dirty="0"/>
              <a:t>Consider the number of cut set between </a:t>
            </a:r>
            <a:r>
              <a:rPr lang="en-US" altLang="zh-TW" sz="2000" dirty="0" smtClean="0"/>
              <a:t>blocks</a:t>
            </a:r>
          </a:p>
          <a:p>
            <a:r>
              <a:rPr lang="en-US" altLang="zh-TW" sz="2400" dirty="0" smtClean="0"/>
              <a:t>The inserted node is assigned to the partition which most of its adjacent nodes belong to.</a:t>
            </a:r>
            <a:endParaRPr lang="en-US" altLang="zh-TW" sz="2400" dirty="0"/>
          </a:p>
          <a:p>
            <a:endParaRPr lang="en-US" altLang="zh-TW" dirty="0"/>
          </a:p>
          <a:p>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293096"/>
            <a:ext cx="3960440" cy="2387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投影片編號版面配置區 5"/>
          <p:cNvSpPr>
            <a:spLocks noGrp="1"/>
          </p:cNvSpPr>
          <p:nvPr>
            <p:ph type="sldNum" sz="quarter" idx="10"/>
          </p:nvPr>
        </p:nvSpPr>
        <p:spPr/>
        <p:txBody>
          <a:bodyPr/>
          <a:lstStyle/>
          <a:p>
            <a:fld id="{8CF2F760-D1A9-48BF-86E4-56BE405BC273}" type="slidenum">
              <a:rPr lang="zh-TW" altLang="en-US" smtClean="0"/>
              <a:pPr/>
              <a:t>21</a:t>
            </a:fld>
            <a:r>
              <a:rPr lang="en-US" altLang="zh-TW" smtClean="0"/>
              <a:t>/39</a:t>
            </a:r>
            <a:endParaRPr lang="zh-TW" altLang="en-US" dirty="0"/>
          </a:p>
        </p:txBody>
      </p:sp>
    </p:spTree>
    <p:extLst>
      <p:ext uri="{BB962C8B-B14F-4D97-AF65-F5344CB8AC3E}">
        <p14:creationId xmlns:p14="http://schemas.microsoft.com/office/powerpoint/2010/main" val="113420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0734" y="-99392"/>
            <a:ext cx="8229600" cy="1143000"/>
          </a:xfrm>
        </p:spPr>
        <p:txBody>
          <a:bodyPr>
            <a:noAutofit/>
          </a:bodyPr>
          <a:lstStyle/>
          <a:p>
            <a:r>
              <a:rPr lang="en-US" altLang="zh-TW" sz="3200" dirty="0"/>
              <a:t>Pseudo-Node Value Estimation for Added </a:t>
            </a:r>
            <a:r>
              <a:rPr lang="en-US" altLang="zh-TW" sz="3200" dirty="0" smtClean="0"/>
              <a:t>Nodes</a:t>
            </a:r>
            <a:endParaRPr lang="zh-TW" altLang="en-US" sz="3200" dirty="0"/>
          </a:p>
        </p:txBody>
      </p:sp>
      <p:sp>
        <p:nvSpPr>
          <p:cNvPr id="3" name="內容版面配置區 2"/>
          <p:cNvSpPr>
            <a:spLocks noGrp="1"/>
          </p:cNvSpPr>
          <p:nvPr>
            <p:ph idx="1"/>
          </p:nvPr>
        </p:nvSpPr>
        <p:spPr>
          <a:xfrm>
            <a:off x="395536" y="1052736"/>
            <a:ext cx="8229600" cy="4525963"/>
          </a:xfrm>
        </p:spPr>
        <p:txBody>
          <a:bodyPr/>
          <a:lstStyle/>
          <a:p>
            <a:r>
              <a:rPr lang="en-US" altLang="zh-TW" sz="2400" dirty="0" smtClean="0"/>
              <a:t>There </a:t>
            </a:r>
            <a:r>
              <a:rPr lang="en-US" altLang="zh-TW" sz="2400" dirty="0"/>
              <a:t>are extra ports </a:t>
            </a:r>
            <a:r>
              <a:rPr lang="en-US" altLang="zh-TW" sz="2400" dirty="0" smtClean="0"/>
              <a:t>emerge when modify the topology of power network. </a:t>
            </a:r>
            <a:r>
              <a:rPr lang="en-US" altLang="zh-TW" sz="2400" dirty="0"/>
              <a:t>We need </a:t>
            </a:r>
            <a:r>
              <a:rPr lang="en-US" altLang="zh-TW" sz="2400" dirty="0" smtClean="0"/>
              <a:t>their artificial original electrical variable values.</a:t>
            </a:r>
          </a:p>
          <a:p>
            <a:endParaRPr lang="en-US" altLang="zh-TW" sz="2400" dirty="0" smtClean="0"/>
          </a:p>
          <a:p>
            <a:r>
              <a:rPr lang="en-US" altLang="zh-TW" sz="2400" dirty="0"/>
              <a:t>However, this is much more </a:t>
            </a:r>
            <a:r>
              <a:rPr lang="en-US" altLang="zh-TW" sz="2400" dirty="0" smtClean="0"/>
              <a:t>complicate </a:t>
            </a:r>
            <a:r>
              <a:rPr lang="en-US" altLang="zh-TW" sz="2400" dirty="0"/>
              <a:t>than only considering DC part due to the memorable elements, such like capacitance and inductance.</a:t>
            </a:r>
            <a:endParaRPr lang="zh-TW" altLang="en-US" sz="2400" dirty="0"/>
          </a:p>
          <a:p>
            <a:endParaRPr lang="en-US" altLang="zh-TW" sz="2400" dirty="0" smtClean="0"/>
          </a:p>
          <a:p>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4221089"/>
            <a:ext cx="3840713"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256682"/>
            <a:ext cx="3976266" cy="2013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向右箭號 3"/>
          <p:cNvSpPr/>
          <p:nvPr/>
        </p:nvSpPr>
        <p:spPr>
          <a:xfrm>
            <a:off x="4139952" y="5011608"/>
            <a:ext cx="720080" cy="5040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7" name="投影片編號版面配置區 6"/>
          <p:cNvSpPr>
            <a:spLocks noGrp="1"/>
          </p:cNvSpPr>
          <p:nvPr>
            <p:ph type="sldNum" sz="quarter" idx="10"/>
          </p:nvPr>
        </p:nvSpPr>
        <p:spPr/>
        <p:txBody>
          <a:bodyPr/>
          <a:lstStyle/>
          <a:p>
            <a:fld id="{8CF2F760-D1A9-48BF-86E4-56BE405BC273}" type="slidenum">
              <a:rPr lang="zh-TW" altLang="en-US" smtClean="0"/>
              <a:pPr/>
              <a:t>22</a:t>
            </a:fld>
            <a:r>
              <a:rPr lang="en-US" altLang="zh-TW" smtClean="0"/>
              <a:t>/39</a:t>
            </a:r>
            <a:endParaRPr lang="zh-TW" altLang="en-US" dirty="0"/>
          </a:p>
        </p:txBody>
      </p:sp>
    </p:spTree>
    <p:extLst>
      <p:ext uri="{BB962C8B-B14F-4D97-AF65-F5344CB8AC3E}">
        <p14:creationId xmlns:p14="http://schemas.microsoft.com/office/powerpoint/2010/main" val="32209639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4815" y="0"/>
            <a:ext cx="8229600" cy="1143000"/>
          </a:xfrm>
        </p:spPr>
        <p:txBody>
          <a:bodyPr>
            <a:noAutofit/>
          </a:bodyPr>
          <a:lstStyle/>
          <a:p>
            <a:r>
              <a:rPr lang="en-US" altLang="zh-TW" sz="3200" dirty="0"/>
              <a:t>Pseudo-Node Value Estimation for Added Nodes</a:t>
            </a:r>
            <a:endParaRPr lang="zh-TW" altLang="en-US" sz="3200" dirty="0"/>
          </a:p>
        </p:txBody>
      </p:sp>
      <p:sp>
        <p:nvSpPr>
          <p:cNvPr id="3" name="內容版面配置區 2"/>
          <p:cNvSpPr>
            <a:spLocks noGrp="1"/>
          </p:cNvSpPr>
          <p:nvPr>
            <p:ph idx="1"/>
          </p:nvPr>
        </p:nvSpPr>
        <p:spPr>
          <a:xfrm>
            <a:off x="470734" y="1052736"/>
            <a:ext cx="8229600" cy="4525963"/>
          </a:xfrm>
        </p:spPr>
        <p:txBody>
          <a:bodyPr/>
          <a:lstStyle/>
          <a:p>
            <a:r>
              <a:rPr lang="en-US" altLang="zh-TW" sz="2400" dirty="0" smtClean="0"/>
              <a:t>Considering </a:t>
            </a:r>
            <a:r>
              <a:rPr lang="en-US" altLang="zh-TW" sz="2400" dirty="0"/>
              <a:t>the linear model of capacitance and inductance as illustrating below:</a:t>
            </a:r>
          </a:p>
          <a:p>
            <a:endParaRPr lang="en-US" altLang="zh-TW" dirty="0"/>
          </a:p>
          <a:p>
            <a:endParaRPr lang="zh-TW"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6497" y="1819850"/>
            <a:ext cx="289807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文字方塊 5"/>
              <p:cNvSpPr txBox="1"/>
              <p:nvPr/>
            </p:nvSpPr>
            <p:spPr>
              <a:xfrm>
                <a:off x="388108" y="4308990"/>
                <a:ext cx="4176593" cy="2066720"/>
              </a:xfrm>
              <a:prstGeom prst="rect">
                <a:avLst/>
              </a:prstGeom>
              <a:noFill/>
              <a:ln>
                <a:solidFill>
                  <a:srgbClr val="00B050"/>
                </a:solidFill>
              </a:ln>
            </p:spPr>
            <p:txBody>
              <a:bodyPr wrap="none" rtlCol="0">
                <a:spAutoFit/>
              </a:bodyPr>
              <a:lstStyle/>
              <a:p>
                <a14:m>
                  <m:oMath xmlns:m="http://schemas.openxmlformats.org/officeDocument/2006/math">
                    <m:sSubSup>
                      <m:sSubSupPr>
                        <m:ctrlPr>
                          <a:rPr lang="zh-TW" altLang="zh-TW" i="1" smtClean="0">
                            <a:latin typeface="Cambria Math"/>
                          </a:rPr>
                        </m:ctrlPr>
                      </m:sSubSupPr>
                      <m:e>
                        <m:r>
                          <a:rPr lang="en-US" altLang="zh-TW" b="0" i="1">
                            <a:latin typeface="Cambria Math"/>
                          </a:rPr>
                          <m:t>𝑢</m:t>
                        </m:r>
                      </m:e>
                      <m:sub>
                        <m:r>
                          <a:rPr lang="en-US" altLang="zh-TW" i="1">
                            <a:latin typeface="Cambria Math"/>
                          </a:rPr>
                          <m:t>𝐶</m:t>
                        </m:r>
                      </m:sub>
                      <m:sup>
                        <m:r>
                          <a:rPr lang="en-US" altLang="zh-TW" i="1">
                            <a:latin typeface="Cambria Math"/>
                          </a:rPr>
                          <m:t>𝑗</m:t>
                        </m:r>
                      </m:sup>
                    </m:sSubSup>
                    <m:r>
                      <a:rPr lang="en-US" altLang="zh-TW" i="1">
                        <a:latin typeface="Cambria Math"/>
                      </a:rPr>
                      <m:t>−</m:t>
                    </m:r>
                    <m:f>
                      <m:fPr>
                        <m:ctrlPr>
                          <a:rPr lang="zh-TW" altLang="zh-TW" i="1">
                            <a:latin typeface="Cambria Math"/>
                          </a:rPr>
                        </m:ctrlPr>
                      </m:fPr>
                      <m:num>
                        <m:sSub>
                          <m:sSubPr>
                            <m:ctrlPr>
                              <a:rPr lang="zh-TW" altLang="zh-TW" i="1">
                                <a:latin typeface="Cambria Math"/>
                              </a:rPr>
                            </m:ctrlPr>
                          </m:sSubPr>
                          <m:e>
                            <m:r>
                              <a:rPr lang="en-US" altLang="zh-TW" i="1">
                                <a:latin typeface="Cambria Math"/>
                              </a:rPr>
                              <m:t>𝐼</m:t>
                            </m:r>
                          </m:e>
                          <m:sub>
                            <m:r>
                              <a:rPr lang="en-US" altLang="zh-TW" i="1">
                                <a:latin typeface="Cambria Math"/>
                              </a:rPr>
                              <m:t>𝐶𝑒𝑞</m:t>
                            </m:r>
                          </m:sub>
                        </m:sSub>
                      </m:num>
                      <m:den>
                        <m:sSub>
                          <m:sSubPr>
                            <m:ctrlPr>
                              <a:rPr lang="zh-TW" altLang="zh-TW" i="1">
                                <a:latin typeface="Cambria Math"/>
                              </a:rPr>
                            </m:ctrlPr>
                          </m:sSubPr>
                          <m:e>
                            <m:r>
                              <a:rPr lang="en-US" altLang="zh-TW" i="1">
                                <a:latin typeface="Cambria Math"/>
                              </a:rPr>
                              <m:t>𝑔</m:t>
                            </m:r>
                          </m:e>
                          <m:sub>
                            <m:r>
                              <a:rPr lang="en-US" altLang="zh-TW" i="1">
                                <a:latin typeface="Cambria Math"/>
                              </a:rPr>
                              <m:t>𝐶𝑒𝑞</m:t>
                            </m:r>
                          </m:sub>
                        </m:sSub>
                      </m:den>
                    </m:f>
                    <m:r>
                      <a:rPr lang="en-US" altLang="zh-TW" i="1">
                        <a:latin typeface="Cambria Math"/>
                      </a:rPr>
                      <m:t>=</m:t>
                    </m:r>
                    <m:f>
                      <m:fPr>
                        <m:ctrlPr>
                          <a:rPr lang="zh-TW" altLang="zh-TW" i="1">
                            <a:latin typeface="Cambria Math"/>
                          </a:rPr>
                        </m:ctrlPr>
                      </m:fPr>
                      <m:num>
                        <m:sSubSup>
                          <m:sSubSupPr>
                            <m:ctrlPr>
                              <a:rPr lang="zh-TW" altLang="zh-TW" i="1">
                                <a:latin typeface="Cambria Math"/>
                              </a:rPr>
                            </m:ctrlPr>
                          </m:sSubSupPr>
                          <m:e>
                            <m:r>
                              <a:rPr lang="en-US" altLang="zh-TW" i="1">
                                <a:latin typeface="Cambria Math"/>
                              </a:rPr>
                              <m:t>𝑖</m:t>
                            </m:r>
                          </m:e>
                          <m:sub>
                            <m:r>
                              <a:rPr lang="en-US" altLang="zh-TW" i="1">
                                <a:latin typeface="Cambria Math"/>
                              </a:rPr>
                              <m:t>𝐶</m:t>
                            </m:r>
                          </m:sub>
                          <m:sup>
                            <m:r>
                              <a:rPr lang="en-US" altLang="zh-TW" i="1">
                                <a:latin typeface="Cambria Math"/>
                              </a:rPr>
                              <m:t>𝑗</m:t>
                            </m:r>
                          </m:sup>
                        </m:sSubSup>
                      </m:num>
                      <m:den>
                        <m:sSub>
                          <m:sSubPr>
                            <m:ctrlPr>
                              <a:rPr lang="zh-TW" altLang="zh-TW" i="1">
                                <a:latin typeface="Cambria Math"/>
                              </a:rPr>
                            </m:ctrlPr>
                          </m:sSubPr>
                          <m:e>
                            <m:r>
                              <a:rPr lang="en-US" altLang="zh-TW" i="1">
                                <a:latin typeface="Cambria Math"/>
                              </a:rPr>
                              <m:t>𝑔</m:t>
                            </m:r>
                          </m:e>
                          <m:sub>
                            <m:r>
                              <a:rPr lang="en-US" altLang="zh-TW" i="1">
                                <a:latin typeface="Cambria Math"/>
                              </a:rPr>
                              <m:t>𝐶𝑒𝑞</m:t>
                            </m:r>
                          </m:sub>
                        </m:sSub>
                      </m:den>
                    </m:f>
                  </m:oMath>
                </a14:m>
                <a:r>
                  <a:rPr lang="en-US" altLang="zh-TW" dirty="0" smtClean="0"/>
                  <a:t>                                  (b1)</a:t>
                </a:r>
              </a:p>
              <a:p>
                <a:endParaRPr lang="en-US" altLang="zh-TW" sz="1000" dirty="0" smtClean="0"/>
              </a:p>
              <a:p>
                <a:pPr marL="285750" indent="-285750">
                  <a:buFont typeface="Arial" panose="020B0604020202020204" pitchFamily="34" charset="0"/>
                  <a:buChar char="•"/>
                </a:pPr>
                <a14:m>
                  <m:oMath xmlns:m="http://schemas.openxmlformats.org/officeDocument/2006/math">
                    <m:sSub>
                      <m:sSubPr>
                        <m:ctrlPr>
                          <a:rPr lang="zh-TW" altLang="zh-TW" sz="1600" i="1">
                            <a:latin typeface="Cambria Math"/>
                          </a:rPr>
                        </m:ctrlPr>
                      </m:sSubPr>
                      <m:e>
                        <m:r>
                          <a:rPr lang="en-US" altLang="zh-TW" sz="1600" i="1">
                            <a:latin typeface="Cambria Math"/>
                          </a:rPr>
                          <m:t>𝐼</m:t>
                        </m:r>
                      </m:e>
                      <m:sub>
                        <m:r>
                          <a:rPr lang="en-US" altLang="zh-TW" sz="1600" i="1">
                            <a:latin typeface="Cambria Math"/>
                          </a:rPr>
                          <m:t>𝐶𝑒𝑞</m:t>
                        </m:r>
                      </m:sub>
                    </m:sSub>
                    <m:r>
                      <a:rPr lang="en-US" altLang="zh-TW" sz="1600" i="1">
                        <a:latin typeface="Cambria Math"/>
                      </a:rPr>
                      <m:t>=</m:t>
                    </m:r>
                    <m:sSubSup>
                      <m:sSubSupPr>
                        <m:ctrlPr>
                          <a:rPr lang="zh-TW" altLang="zh-TW" sz="1600" i="1">
                            <a:latin typeface="Cambria Math"/>
                          </a:rPr>
                        </m:ctrlPr>
                      </m:sSubSupPr>
                      <m:e>
                        <m:r>
                          <a:rPr lang="en-US" altLang="zh-TW" sz="1600" i="1">
                            <a:latin typeface="Cambria Math"/>
                          </a:rPr>
                          <m:t>𝑖</m:t>
                        </m:r>
                      </m:e>
                      <m:sub>
                        <m:r>
                          <a:rPr lang="en-US" altLang="zh-TW" sz="1600" i="1">
                            <a:latin typeface="Cambria Math"/>
                          </a:rPr>
                          <m:t>𝐶</m:t>
                        </m:r>
                      </m:sub>
                      <m:sup>
                        <m:r>
                          <a:rPr lang="en-US" altLang="zh-TW" sz="1600" i="1">
                            <a:latin typeface="Cambria Math"/>
                          </a:rPr>
                          <m:t>𝑗</m:t>
                        </m:r>
                        <m:r>
                          <a:rPr lang="en-US" altLang="zh-TW" sz="1600" i="1">
                            <a:latin typeface="Cambria Math"/>
                          </a:rPr>
                          <m:t>−1</m:t>
                        </m:r>
                      </m:sup>
                    </m:sSubSup>
                    <m:r>
                      <a:rPr lang="en-US" altLang="zh-TW" sz="1600">
                        <a:latin typeface="Cambria Math"/>
                      </a:rPr>
                      <m:t>+</m:t>
                    </m:r>
                    <m:sSub>
                      <m:sSubPr>
                        <m:ctrlPr>
                          <a:rPr lang="zh-TW" altLang="zh-TW" sz="1600" i="1">
                            <a:latin typeface="Cambria Math"/>
                          </a:rPr>
                        </m:ctrlPr>
                      </m:sSubPr>
                      <m:e>
                        <m:r>
                          <a:rPr lang="en-US" altLang="zh-TW" sz="1600" i="1">
                            <a:latin typeface="Cambria Math"/>
                          </a:rPr>
                          <m:t>𝑔</m:t>
                        </m:r>
                      </m:e>
                      <m:sub>
                        <m:r>
                          <a:rPr lang="en-US" altLang="zh-TW" sz="1600" i="1">
                            <a:latin typeface="Cambria Math"/>
                          </a:rPr>
                          <m:t>𝐶𝑒𝑞</m:t>
                        </m:r>
                      </m:sub>
                    </m:sSub>
                    <m:sSubSup>
                      <m:sSubSupPr>
                        <m:ctrlPr>
                          <a:rPr lang="zh-TW" altLang="zh-TW" sz="1600" i="1">
                            <a:latin typeface="Cambria Math"/>
                          </a:rPr>
                        </m:ctrlPr>
                      </m:sSubSupPr>
                      <m:e>
                        <m:r>
                          <a:rPr lang="en-US" altLang="zh-TW" sz="1600" i="1">
                            <a:latin typeface="Cambria Math"/>
                          </a:rPr>
                          <m:t>𝑢</m:t>
                        </m:r>
                      </m:e>
                      <m:sub>
                        <m:r>
                          <a:rPr lang="en-US" altLang="zh-TW" sz="1600" i="1">
                            <a:latin typeface="Cambria Math"/>
                          </a:rPr>
                          <m:t>𝐶</m:t>
                        </m:r>
                      </m:sub>
                      <m:sup>
                        <m:r>
                          <a:rPr lang="en-US" altLang="zh-TW" sz="1600" i="1">
                            <a:latin typeface="Cambria Math"/>
                          </a:rPr>
                          <m:t>𝑗</m:t>
                        </m:r>
                        <m:r>
                          <a:rPr lang="en-US" altLang="zh-TW" sz="1600" i="1">
                            <a:latin typeface="Cambria Math"/>
                          </a:rPr>
                          <m:t>−1</m:t>
                        </m:r>
                      </m:sup>
                    </m:sSubSup>
                  </m:oMath>
                </a14:m>
                <a:r>
                  <a:rPr lang="en-US" altLang="zh-TW" sz="1600" dirty="0" smtClean="0"/>
                  <a:t>, </a:t>
                </a:r>
                <a14:m>
                  <m:oMath xmlns:m="http://schemas.openxmlformats.org/officeDocument/2006/math">
                    <m:sSub>
                      <m:sSubPr>
                        <m:ctrlPr>
                          <a:rPr lang="zh-TW" altLang="zh-TW" sz="1600" i="1">
                            <a:latin typeface="Cambria Math"/>
                          </a:rPr>
                        </m:ctrlPr>
                      </m:sSubPr>
                      <m:e>
                        <m:r>
                          <a:rPr lang="en-US" altLang="zh-TW" sz="1600" i="1">
                            <a:latin typeface="Cambria Math"/>
                          </a:rPr>
                          <m:t>𝑔</m:t>
                        </m:r>
                      </m:e>
                      <m:sub>
                        <m:r>
                          <a:rPr lang="en-US" altLang="zh-TW" sz="1600" i="1">
                            <a:latin typeface="Cambria Math"/>
                          </a:rPr>
                          <m:t>𝐶𝑒𝑞</m:t>
                        </m:r>
                      </m:sub>
                    </m:sSub>
                    <m:r>
                      <a:rPr lang="en-US" altLang="zh-TW" sz="1600" b="0" i="0" smtClean="0">
                        <a:latin typeface="Cambria Math"/>
                      </a:rPr>
                      <m:t>=</m:t>
                    </m:r>
                    <m:f>
                      <m:fPr>
                        <m:ctrlPr>
                          <a:rPr lang="en-US" altLang="zh-TW" sz="1600" b="0" i="1" smtClean="0">
                            <a:latin typeface="Cambria Math"/>
                          </a:rPr>
                        </m:ctrlPr>
                      </m:fPr>
                      <m:num>
                        <m:r>
                          <a:rPr lang="en-US" altLang="zh-TW" sz="1600" b="0" i="1" smtClean="0">
                            <a:latin typeface="Cambria Math"/>
                          </a:rPr>
                          <m:t>2</m:t>
                        </m:r>
                        <m:r>
                          <a:rPr lang="en-US" altLang="zh-TW" sz="1600" b="0" i="1" smtClean="0">
                            <a:latin typeface="Cambria Math"/>
                          </a:rPr>
                          <m:t>𝐶</m:t>
                        </m:r>
                      </m:num>
                      <m:den>
                        <m:r>
                          <a:rPr lang="en-US" altLang="zh-TW" sz="1600" b="0" i="1" smtClean="0">
                            <a:latin typeface="Cambria Math"/>
                          </a:rPr>
                          <m:t>h</m:t>
                        </m:r>
                      </m:den>
                    </m:f>
                  </m:oMath>
                </a14:m>
                <a:r>
                  <a:rPr lang="en-US" altLang="zh-TW" dirty="0" smtClean="0"/>
                  <a:t> </a:t>
                </a:r>
                <a:endParaRPr lang="zh-TW" altLang="zh-TW" dirty="0"/>
              </a:p>
              <a:p>
                <a:pPr marL="285750" indent="-285750">
                  <a:buFont typeface="Arial" panose="020B0604020202020204" pitchFamily="34" charset="0"/>
                  <a:buChar char="•"/>
                </a:pPr>
                <a14:m>
                  <m:oMath xmlns:m="http://schemas.openxmlformats.org/officeDocument/2006/math">
                    <m:sSubSup>
                      <m:sSubSupPr>
                        <m:ctrlPr>
                          <a:rPr lang="zh-TW" altLang="zh-TW" sz="1400" b="1" i="1">
                            <a:latin typeface="Cambria Math"/>
                          </a:rPr>
                        </m:ctrlPr>
                      </m:sSubSupPr>
                      <m:e>
                        <m:r>
                          <a:rPr lang="en-US" altLang="zh-TW" sz="1400" b="1" i="1">
                            <a:latin typeface="Cambria Math"/>
                          </a:rPr>
                          <m:t>𝒖</m:t>
                        </m:r>
                      </m:e>
                      <m:sub>
                        <m:r>
                          <a:rPr lang="en-US" altLang="zh-TW" sz="1400" b="1" i="1">
                            <a:latin typeface="Cambria Math"/>
                          </a:rPr>
                          <m:t>𝑪</m:t>
                        </m:r>
                      </m:sub>
                      <m:sup>
                        <m:r>
                          <a:rPr lang="en-US" altLang="zh-TW" sz="1400" b="1" i="1">
                            <a:latin typeface="Cambria Math"/>
                          </a:rPr>
                          <m:t>𝒋</m:t>
                        </m:r>
                      </m:sup>
                    </m:sSubSup>
                  </m:oMath>
                </a14:m>
                <a:r>
                  <a:rPr lang="en-US" altLang="zh-TW" sz="1400" b="1" dirty="0" smtClean="0"/>
                  <a:t>/</a:t>
                </a:r>
                <a:r>
                  <a:rPr lang="zh-TW" altLang="zh-TW" sz="1400" b="1" dirty="0"/>
                  <a:t> </a:t>
                </a:r>
                <a14:m>
                  <m:oMath xmlns:m="http://schemas.openxmlformats.org/officeDocument/2006/math">
                    <m:sSubSup>
                      <m:sSubSupPr>
                        <m:ctrlPr>
                          <a:rPr lang="zh-TW" altLang="zh-TW" sz="1400" b="1" i="1">
                            <a:latin typeface="Cambria Math"/>
                          </a:rPr>
                        </m:ctrlPr>
                      </m:sSubSupPr>
                      <m:e>
                        <m:r>
                          <a:rPr lang="en-US" altLang="zh-TW" sz="1400" b="1" i="1">
                            <a:latin typeface="Cambria Math"/>
                          </a:rPr>
                          <m:t>𝒖</m:t>
                        </m:r>
                      </m:e>
                      <m:sub>
                        <m:r>
                          <a:rPr lang="en-US" altLang="zh-TW" sz="1400" b="1" i="1">
                            <a:latin typeface="Cambria Math"/>
                          </a:rPr>
                          <m:t>𝑪</m:t>
                        </m:r>
                      </m:sub>
                      <m:sup>
                        <m:r>
                          <a:rPr lang="en-US" altLang="zh-TW" sz="1400" b="1" i="1">
                            <a:latin typeface="Cambria Math"/>
                          </a:rPr>
                          <m:t>𝒋</m:t>
                        </m:r>
                      </m:sup>
                    </m:sSubSup>
                  </m:oMath>
                </a14:m>
                <a:r>
                  <a:rPr lang="en-US" altLang="zh-TW" sz="1400" b="1" dirty="0" smtClean="0"/>
                  <a:t> and </a:t>
                </a:r>
                <a14:m>
                  <m:oMath xmlns:m="http://schemas.openxmlformats.org/officeDocument/2006/math">
                    <m:sSubSup>
                      <m:sSubSupPr>
                        <m:ctrlPr>
                          <a:rPr lang="zh-TW" altLang="zh-TW" sz="1400" b="1" i="1">
                            <a:latin typeface="Cambria Math"/>
                          </a:rPr>
                        </m:ctrlPr>
                      </m:sSubSupPr>
                      <m:e>
                        <m:r>
                          <a:rPr lang="en-US" altLang="zh-TW" sz="1400" b="1" i="1">
                            <a:latin typeface="Cambria Math"/>
                          </a:rPr>
                          <m:t>𝒊</m:t>
                        </m:r>
                      </m:e>
                      <m:sub>
                        <m:r>
                          <a:rPr lang="en-US" altLang="zh-TW" sz="1400" b="1" i="1">
                            <a:latin typeface="Cambria Math"/>
                          </a:rPr>
                          <m:t>𝑪</m:t>
                        </m:r>
                      </m:sub>
                      <m:sup>
                        <m:r>
                          <a:rPr lang="en-US" altLang="zh-TW" sz="1400" b="1" i="1">
                            <a:latin typeface="Cambria Math"/>
                          </a:rPr>
                          <m:t>𝒋</m:t>
                        </m:r>
                      </m:sup>
                    </m:sSubSup>
                  </m:oMath>
                </a14:m>
                <a:r>
                  <a:rPr lang="en-US" altLang="zh-TW" sz="1400" b="1" dirty="0" smtClean="0"/>
                  <a:t>/</a:t>
                </a:r>
                <a14:m>
                  <m:oMath xmlns:m="http://schemas.openxmlformats.org/officeDocument/2006/math">
                    <m:sSubSup>
                      <m:sSubSupPr>
                        <m:ctrlPr>
                          <a:rPr lang="zh-TW" altLang="zh-TW" sz="1400" b="1" i="1">
                            <a:latin typeface="Cambria Math"/>
                          </a:rPr>
                        </m:ctrlPr>
                      </m:sSubSupPr>
                      <m:e>
                        <m:r>
                          <a:rPr lang="en-US" altLang="zh-TW" sz="1400" b="1" i="1">
                            <a:latin typeface="Cambria Math"/>
                          </a:rPr>
                          <m:t>𝒊</m:t>
                        </m:r>
                      </m:e>
                      <m:sub>
                        <m:r>
                          <a:rPr lang="en-US" altLang="zh-TW" sz="1400" b="1" i="1">
                            <a:latin typeface="Cambria Math"/>
                          </a:rPr>
                          <m:t>𝑪</m:t>
                        </m:r>
                      </m:sub>
                      <m:sup>
                        <m:r>
                          <a:rPr lang="en-US" altLang="zh-TW" sz="1400" b="1" i="1">
                            <a:latin typeface="Cambria Math"/>
                          </a:rPr>
                          <m:t>𝒋</m:t>
                        </m:r>
                        <m:r>
                          <a:rPr lang="en-US" altLang="zh-TW" sz="1400" b="1" i="1">
                            <a:latin typeface="Cambria Math"/>
                          </a:rPr>
                          <m:t>−</m:t>
                        </m:r>
                        <m:r>
                          <a:rPr lang="en-US" altLang="zh-TW" sz="1400" b="1" i="1">
                            <a:latin typeface="Cambria Math"/>
                          </a:rPr>
                          <m:t>𝟏</m:t>
                        </m:r>
                      </m:sup>
                    </m:sSubSup>
                  </m:oMath>
                </a14:m>
                <a:r>
                  <a:rPr lang="en-US" altLang="zh-TW" sz="1400" b="1" dirty="0" smtClean="0"/>
                  <a:t> are the voltage across the </a:t>
                </a:r>
              </a:p>
              <a:p>
                <a:r>
                  <a:rPr lang="en-US" altLang="zh-TW" sz="1400" b="1" dirty="0"/>
                  <a:t> </a:t>
                </a:r>
                <a:r>
                  <a:rPr lang="en-US" altLang="zh-TW" sz="1400" b="1" dirty="0" smtClean="0"/>
                  <a:t>      capacitance and the current flowing through </a:t>
                </a:r>
              </a:p>
              <a:p>
                <a:r>
                  <a:rPr lang="en-US" altLang="zh-TW" sz="1400" b="1" dirty="0" smtClean="0"/>
                  <a:t>       the capacitance at j-</a:t>
                </a:r>
                <a:r>
                  <a:rPr lang="en-US" altLang="zh-TW" sz="1400" b="1" dirty="0" err="1" smtClean="0"/>
                  <a:t>th</a:t>
                </a:r>
                <a:r>
                  <a:rPr lang="en-US" altLang="zh-TW" sz="1400" b="1" dirty="0" smtClean="0"/>
                  <a:t>/(j-1)-</a:t>
                </a:r>
                <a:r>
                  <a:rPr lang="en-US" altLang="zh-TW" sz="1400" b="1" dirty="0" err="1" smtClean="0"/>
                  <a:t>th</a:t>
                </a:r>
                <a:r>
                  <a:rPr lang="en-US" altLang="zh-TW" sz="1400" b="1" dirty="0" smtClean="0"/>
                  <a:t> sampling time, </a:t>
                </a:r>
              </a:p>
              <a:p>
                <a:r>
                  <a:rPr lang="en-US" altLang="zh-TW" sz="1400" b="1" dirty="0" smtClean="0"/>
                  <a:t>       respectively.</a:t>
                </a:r>
                <a:endParaRPr lang="zh-TW" altLang="zh-TW" sz="1400" b="1"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388108" y="4308990"/>
                <a:ext cx="4176593" cy="2066720"/>
              </a:xfrm>
              <a:prstGeom prst="rect">
                <a:avLst/>
              </a:prstGeom>
              <a:blipFill rotWithShape="1">
                <a:blip r:embed="rId3"/>
                <a:stretch>
                  <a:fillRect l="-437" b="-1760"/>
                </a:stretch>
              </a:blipFill>
              <a:ln>
                <a:solidFill>
                  <a:srgbClr val="00B05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4748663" y="4303155"/>
                <a:ext cx="4006225" cy="2072555"/>
              </a:xfrm>
              <a:prstGeom prst="rect">
                <a:avLst/>
              </a:prstGeom>
              <a:noFill/>
              <a:ln>
                <a:solidFill>
                  <a:srgbClr val="00B050"/>
                </a:solidFill>
              </a:ln>
            </p:spPr>
            <p:txBody>
              <a:bodyPr wrap="none" rtlCol="0">
                <a:spAutoFit/>
              </a:bodyPr>
              <a:lstStyle/>
              <a:p>
                <a14:m>
                  <m:oMath xmlns:m="http://schemas.openxmlformats.org/officeDocument/2006/math">
                    <m:sSubSup>
                      <m:sSubSupPr>
                        <m:ctrlPr>
                          <a:rPr lang="zh-TW" altLang="zh-TW" i="1" smtClean="0">
                            <a:latin typeface="Cambria Math"/>
                          </a:rPr>
                        </m:ctrlPr>
                      </m:sSubSupPr>
                      <m:e>
                        <m:r>
                          <a:rPr lang="en-US" altLang="zh-TW" b="0" i="1">
                            <a:latin typeface="Cambria Math"/>
                          </a:rPr>
                          <m:t>𝑢</m:t>
                        </m:r>
                      </m:e>
                      <m:sub>
                        <m:r>
                          <a:rPr lang="en-US" altLang="zh-TW" b="0" i="1" smtClean="0">
                            <a:latin typeface="Cambria Math"/>
                          </a:rPr>
                          <m:t>𝐿</m:t>
                        </m:r>
                      </m:sub>
                      <m:sup>
                        <m:r>
                          <a:rPr lang="en-US" altLang="zh-TW" i="1">
                            <a:latin typeface="Cambria Math"/>
                          </a:rPr>
                          <m:t>𝑗</m:t>
                        </m:r>
                      </m:sup>
                    </m:sSubSup>
                    <m:r>
                      <a:rPr lang="en-US" altLang="zh-TW" i="1">
                        <a:latin typeface="Cambria Math"/>
                      </a:rPr>
                      <m:t>−</m:t>
                    </m:r>
                    <m:f>
                      <m:fPr>
                        <m:ctrlPr>
                          <a:rPr lang="zh-TW" altLang="zh-TW" i="1">
                            <a:latin typeface="Cambria Math"/>
                          </a:rPr>
                        </m:ctrlPr>
                      </m:fPr>
                      <m:num>
                        <m:sSub>
                          <m:sSubPr>
                            <m:ctrlPr>
                              <a:rPr lang="zh-TW" altLang="zh-TW" i="1">
                                <a:latin typeface="Cambria Math"/>
                              </a:rPr>
                            </m:ctrlPr>
                          </m:sSubPr>
                          <m:e>
                            <m:r>
                              <a:rPr lang="en-US" altLang="zh-TW" i="1">
                                <a:latin typeface="Cambria Math"/>
                              </a:rPr>
                              <m:t>𝐼</m:t>
                            </m:r>
                          </m:e>
                          <m:sub>
                            <m:r>
                              <a:rPr lang="en-US" altLang="zh-TW" b="0" i="1" smtClean="0">
                                <a:latin typeface="Cambria Math"/>
                              </a:rPr>
                              <m:t>𝐿</m:t>
                            </m:r>
                            <m:r>
                              <a:rPr lang="en-US" altLang="zh-TW" i="1">
                                <a:latin typeface="Cambria Math"/>
                              </a:rPr>
                              <m:t>𝑒𝑞</m:t>
                            </m:r>
                          </m:sub>
                        </m:sSub>
                      </m:num>
                      <m:den>
                        <m:sSub>
                          <m:sSubPr>
                            <m:ctrlPr>
                              <a:rPr lang="zh-TW" altLang="zh-TW" i="1">
                                <a:latin typeface="Cambria Math"/>
                              </a:rPr>
                            </m:ctrlPr>
                          </m:sSubPr>
                          <m:e>
                            <m:r>
                              <a:rPr lang="en-US" altLang="zh-TW" i="1">
                                <a:latin typeface="Cambria Math"/>
                              </a:rPr>
                              <m:t>𝑔</m:t>
                            </m:r>
                          </m:e>
                          <m:sub>
                            <m:r>
                              <a:rPr lang="en-US" altLang="zh-TW" b="0" i="1" smtClean="0">
                                <a:latin typeface="Cambria Math"/>
                              </a:rPr>
                              <m:t>𝐿</m:t>
                            </m:r>
                            <m:r>
                              <a:rPr lang="en-US" altLang="zh-TW" i="1">
                                <a:latin typeface="Cambria Math"/>
                              </a:rPr>
                              <m:t>𝑒𝑞</m:t>
                            </m:r>
                          </m:sub>
                        </m:sSub>
                      </m:den>
                    </m:f>
                    <m:r>
                      <a:rPr lang="en-US" altLang="zh-TW" i="1">
                        <a:latin typeface="Cambria Math"/>
                      </a:rPr>
                      <m:t>=</m:t>
                    </m:r>
                    <m:f>
                      <m:fPr>
                        <m:ctrlPr>
                          <a:rPr lang="zh-TW" altLang="zh-TW" i="1">
                            <a:latin typeface="Cambria Math"/>
                          </a:rPr>
                        </m:ctrlPr>
                      </m:fPr>
                      <m:num>
                        <m:sSubSup>
                          <m:sSubSupPr>
                            <m:ctrlPr>
                              <a:rPr lang="zh-TW" altLang="zh-TW" i="1">
                                <a:latin typeface="Cambria Math"/>
                              </a:rPr>
                            </m:ctrlPr>
                          </m:sSubSupPr>
                          <m:e>
                            <m:r>
                              <a:rPr lang="en-US" altLang="zh-TW" i="1">
                                <a:latin typeface="Cambria Math"/>
                              </a:rPr>
                              <m:t>𝑖</m:t>
                            </m:r>
                          </m:e>
                          <m:sub>
                            <m:r>
                              <a:rPr lang="en-US" altLang="zh-TW" b="0" i="1" smtClean="0">
                                <a:latin typeface="Cambria Math"/>
                              </a:rPr>
                              <m:t>𝐿</m:t>
                            </m:r>
                          </m:sub>
                          <m:sup>
                            <m:r>
                              <a:rPr lang="en-US" altLang="zh-TW" i="1">
                                <a:latin typeface="Cambria Math"/>
                              </a:rPr>
                              <m:t>𝑗</m:t>
                            </m:r>
                          </m:sup>
                        </m:sSubSup>
                      </m:num>
                      <m:den>
                        <m:sSub>
                          <m:sSubPr>
                            <m:ctrlPr>
                              <a:rPr lang="zh-TW" altLang="zh-TW" i="1">
                                <a:latin typeface="Cambria Math"/>
                              </a:rPr>
                            </m:ctrlPr>
                          </m:sSubPr>
                          <m:e>
                            <m:r>
                              <a:rPr lang="en-US" altLang="zh-TW" i="1">
                                <a:latin typeface="Cambria Math"/>
                              </a:rPr>
                              <m:t>𝑔</m:t>
                            </m:r>
                          </m:e>
                          <m:sub>
                            <m:r>
                              <a:rPr lang="en-US" altLang="zh-TW" b="0" i="1" smtClean="0">
                                <a:latin typeface="Cambria Math"/>
                              </a:rPr>
                              <m:t>𝐿</m:t>
                            </m:r>
                            <m:r>
                              <a:rPr lang="en-US" altLang="zh-TW" i="1">
                                <a:latin typeface="Cambria Math"/>
                              </a:rPr>
                              <m:t>𝑒𝑞</m:t>
                            </m:r>
                          </m:sub>
                        </m:sSub>
                      </m:den>
                    </m:f>
                  </m:oMath>
                </a14:m>
                <a:r>
                  <a:rPr lang="en-US" altLang="zh-TW" dirty="0"/>
                  <a:t>                              </a:t>
                </a:r>
                <a:r>
                  <a:rPr lang="en-US" altLang="zh-TW" dirty="0" smtClean="0"/>
                  <a:t>   (</a:t>
                </a:r>
                <a:r>
                  <a:rPr lang="en-US" altLang="zh-TW" dirty="0"/>
                  <a:t>b</a:t>
                </a:r>
                <a:r>
                  <a:rPr lang="en-US" altLang="zh-TW" dirty="0" smtClean="0"/>
                  <a:t>2)</a:t>
                </a:r>
              </a:p>
              <a:p>
                <a:endParaRPr lang="en-US" altLang="zh-TW" sz="1050" dirty="0" smtClean="0"/>
              </a:p>
              <a:p>
                <a:pPr marL="285750" indent="-285750">
                  <a:buFont typeface="Arial" panose="020B0604020202020204" pitchFamily="34" charset="0"/>
                  <a:buChar char="•"/>
                </a:pPr>
                <a14:m>
                  <m:oMath xmlns:m="http://schemas.openxmlformats.org/officeDocument/2006/math">
                    <m:sSub>
                      <m:sSubPr>
                        <m:ctrlPr>
                          <a:rPr lang="zh-TW" altLang="zh-TW" sz="1600" i="1">
                            <a:latin typeface="Cambria Math"/>
                          </a:rPr>
                        </m:ctrlPr>
                      </m:sSubPr>
                      <m:e>
                        <m:r>
                          <a:rPr lang="en-US" altLang="zh-TW" sz="1600" i="1">
                            <a:latin typeface="Cambria Math"/>
                          </a:rPr>
                          <m:t>𝐼</m:t>
                        </m:r>
                      </m:e>
                      <m:sub>
                        <m:r>
                          <a:rPr lang="en-US" altLang="zh-TW" sz="1600" b="0" i="1" smtClean="0">
                            <a:latin typeface="Cambria Math"/>
                          </a:rPr>
                          <m:t>𝐿</m:t>
                        </m:r>
                        <m:r>
                          <a:rPr lang="en-US" altLang="zh-TW" sz="1600" i="1">
                            <a:latin typeface="Cambria Math"/>
                          </a:rPr>
                          <m:t>𝑒𝑞</m:t>
                        </m:r>
                      </m:sub>
                    </m:sSub>
                    <m:r>
                      <a:rPr lang="en-US" altLang="zh-TW" sz="1600" i="1">
                        <a:latin typeface="Cambria Math"/>
                      </a:rPr>
                      <m:t>=</m:t>
                    </m:r>
                    <m:r>
                      <a:rPr lang="en-US" altLang="zh-TW" sz="1600" b="0" i="1" smtClean="0">
                        <a:latin typeface="Cambria Math"/>
                      </a:rPr>
                      <m:t>−</m:t>
                    </m:r>
                    <m:sSubSup>
                      <m:sSubSupPr>
                        <m:ctrlPr>
                          <a:rPr lang="zh-TW" altLang="zh-TW" sz="1600" i="1">
                            <a:latin typeface="Cambria Math"/>
                          </a:rPr>
                        </m:ctrlPr>
                      </m:sSubSupPr>
                      <m:e>
                        <m:r>
                          <a:rPr lang="en-US" altLang="zh-TW" sz="1600" i="1">
                            <a:latin typeface="Cambria Math"/>
                          </a:rPr>
                          <m:t>𝑖</m:t>
                        </m:r>
                      </m:e>
                      <m:sub>
                        <m:r>
                          <a:rPr lang="en-US" altLang="zh-TW" sz="1600" b="0" i="1" smtClean="0">
                            <a:latin typeface="Cambria Math"/>
                          </a:rPr>
                          <m:t>𝐿</m:t>
                        </m:r>
                      </m:sub>
                      <m:sup>
                        <m:r>
                          <a:rPr lang="en-US" altLang="zh-TW" sz="1600" i="1">
                            <a:latin typeface="Cambria Math"/>
                          </a:rPr>
                          <m:t>𝑗</m:t>
                        </m:r>
                        <m:r>
                          <a:rPr lang="en-US" altLang="zh-TW" sz="1600" i="1">
                            <a:latin typeface="Cambria Math"/>
                          </a:rPr>
                          <m:t>−1</m:t>
                        </m:r>
                      </m:sup>
                    </m:sSubSup>
                    <m:r>
                      <a:rPr lang="en-US" altLang="zh-TW" sz="1600" b="0" i="1" smtClean="0">
                        <a:latin typeface="Cambria Math"/>
                      </a:rPr>
                      <m:t>−</m:t>
                    </m:r>
                    <m:sSub>
                      <m:sSubPr>
                        <m:ctrlPr>
                          <a:rPr lang="zh-TW" altLang="zh-TW" sz="1600" i="1">
                            <a:latin typeface="Cambria Math"/>
                          </a:rPr>
                        </m:ctrlPr>
                      </m:sSubPr>
                      <m:e>
                        <m:r>
                          <a:rPr lang="en-US" altLang="zh-TW" sz="1600" i="1">
                            <a:latin typeface="Cambria Math"/>
                          </a:rPr>
                          <m:t>𝑔</m:t>
                        </m:r>
                      </m:e>
                      <m:sub>
                        <m:r>
                          <a:rPr lang="en-US" altLang="zh-TW" sz="1600" b="0" i="1" smtClean="0">
                            <a:latin typeface="Cambria Math"/>
                          </a:rPr>
                          <m:t>𝐿</m:t>
                        </m:r>
                        <m:r>
                          <a:rPr lang="en-US" altLang="zh-TW" sz="1600" i="1">
                            <a:latin typeface="Cambria Math"/>
                          </a:rPr>
                          <m:t>𝑒𝑞</m:t>
                        </m:r>
                      </m:sub>
                    </m:sSub>
                    <m:sSubSup>
                      <m:sSubSupPr>
                        <m:ctrlPr>
                          <a:rPr lang="zh-TW" altLang="zh-TW" sz="1600" i="1">
                            <a:latin typeface="Cambria Math"/>
                          </a:rPr>
                        </m:ctrlPr>
                      </m:sSubSupPr>
                      <m:e>
                        <m:r>
                          <a:rPr lang="en-US" altLang="zh-TW" sz="1600" i="1">
                            <a:latin typeface="Cambria Math"/>
                          </a:rPr>
                          <m:t>𝑢</m:t>
                        </m:r>
                      </m:e>
                      <m:sub>
                        <m:r>
                          <a:rPr lang="en-US" altLang="zh-TW" sz="1600" b="0" i="1" smtClean="0">
                            <a:latin typeface="Cambria Math"/>
                          </a:rPr>
                          <m:t>𝐿</m:t>
                        </m:r>
                      </m:sub>
                      <m:sup>
                        <m:r>
                          <a:rPr lang="en-US" altLang="zh-TW" sz="1600" i="1">
                            <a:latin typeface="Cambria Math"/>
                          </a:rPr>
                          <m:t>𝑗</m:t>
                        </m:r>
                        <m:r>
                          <a:rPr lang="en-US" altLang="zh-TW" sz="1600" i="1">
                            <a:latin typeface="Cambria Math"/>
                          </a:rPr>
                          <m:t>−1</m:t>
                        </m:r>
                      </m:sup>
                    </m:sSubSup>
                  </m:oMath>
                </a14:m>
                <a:r>
                  <a:rPr lang="en-US" altLang="zh-TW" sz="1600" dirty="0" smtClean="0"/>
                  <a:t>, </a:t>
                </a:r>
                <a14:m>
                  <m:oMath xmlns:m="http://schemas.openxmlformats.org/officeDocument/2006/math">
                    <m:sSub>
                      <m:sSubPr>
                        <m:ctrlPr>
                          <a:rPr lang="zh-TW" altLang="zh-TW" sz="1600" i="1">
                            <a:latin typeface="Cambria Math"/>
                          </a:rPr>
                        </m:ctrlPr>
                      </m:sSubPr>
                      <m:e>
                        <m:r>
                          <a:rPr lang="en-US" altLang="zh-TW" sz="1600" i="1">
                            <a:latin typeface="Cambria Math"/>
                          </a:rPr>
                          <m:t>𝑔</m:t>
                        </m:r>
                      </m:e>
                      <m:sub>
                        <m:r>
                          <a:rPr lang="en-US" altLang="zh-TW" sz="1600" b="0" i="1" smtClean="0">
                            <a:latin typeface="Cambria Math"/>
                          </a:rPr>
                          <m:t>𝐿</m:t>
                        </m:r>
                        <m:r>
                          <a:rPr lang="en-US" altLang="zh-TW" sz="1600" i="1">
                            <a:latin typeface="Cambria Math"/>
                          </a:rPr>
                          <m:t>𝑒𝑞</m:t>
                        </m:r>
                      </m:sub>
                    </m:sSub>
                    <m:r>
                      <a:rPr lang="en-US" altLang="zh-TW" sz="1600" b="0" i="0" smtClean="0">
                        <a:latin typeface="Cambria Math"/>
                      </a:rPr>
                      <m:t>=</m:t>
                    </m:r>
                    <m:f>
                      <m:fPr>
                        <m:ctrlPr>
                          <a:rPr lang="en-US" altLang="zh-TW" sz="1600" b="0" i="1" smtClean="0">
                            <a:latin typeface="Cambria Math"/>
                          </a:rPr>
                        </m:ctrlPr>
                      </m:fPr>
                      <m:num>
                        <m:r>
                          <a:rPr lang="en-US" altLang="zh-TW" sz="1600" b="0" i="1" smtClean="0">
                            <a:latin typeface="Cambria Math"/>
                          </a:rPr>
                          <m:t>h</m:t>
                        </m:r>
                      </m:num>
                      <m:den>
                        <m:r>
                          <a:rPr lang="en-US" altLang="zh-TW" sz="1600" b="0" i="1" smtClean="0">
                            <a:latin typeface="Cambria Math"/>
                          </a:rPr>
                          <m:t>2</m:t>
                        </m:r>
                        <m:r>
                          <a:rPr lang="en-US" altLang="zh-TW" sz="1600" b="0" i="1" smtClean="0">
                            <a:latin typeface="Cambria Math"/>
                          </a:rPr>
                          <m:t>𝐿</m:t>
                        </m:r>
                      </m:den>
                    </m:f>
                  </m:oMath>
                </a14:m>
                <a:r>
                  <a:rPr lang="en-US" altLang="zh-TW" dirty="0" smtClean="0"/>
                  <a:t> </a:t>
                </a:r>
                <a:endParaRPr lang="zh-TW" altLang="zh-TW" dirty="0"/>
              </a:p>
              <a:p>
                <a:pPr marL="285750" indent="-285750">
                  <a:buFont typeface="Arial" panose="020B0604020202020204" pitchFamily="34" charset="0"/>
                  <a:buChar char="•"/>
                </a:pPr>
                <a14:m>
                  <m:oMath xmlns:m="http://schemas.openxmlformats.org/officeDocument/2006/math">
                    <m:sSubSup>
                      <m:sSubSupPr>
                        <m:ctrlPr>
                          <a:rPr lang="zh-TW" altLang="zh-TW" sz="1400" b="1" i="1">
                            <a:latin typeface="Cambria Math"/>
                          </a:rPr>
                        </m:ctrlPr>
                      </m:sSubSupPr>
                      <m:e>
                        <m:r>
                          <a:rPr lang="en-US" altLang="zh-TW" sz="1400" b="1" i="1">
                            <a:latin typeface="Cambria Math"/>
                          </a:rPr>
                          <m:t>𝒖</m:t>
                        </m:r>
                      </m:e>
                      <m:sub>
                        <m:r>
                          <a:rPr lang="en-US" altLang="zh-TW" sz="1400" b="1" i="1" smtClean="0">
                            <a:latin typeface="Cambria Math"/>
                          </a:rPr>
                          <m:t>𝑳</m:t>
                        </m:r>
                      </m:sub>
                      <m:sup>
                        <m:r>
                          <a:rPr lang="en-US" altLang="zh-TW" sz="1400" b="1" i="1">
                            <a:latin typeface="Cambria Math"/>
                          </a:rPr>
                          <m:t>𝒋</m:t>
                        </m:r>
                      </m:sup>
                    </m:sSubSup>
                  </m:oMath>
                </a14:m>
                <a:r>
                  <a:rPr lang="en-US" altLang="zh-TW" sz="1400" b="1" dirty="0" smtClean="0"/>
                  <a:t>/</a:t>
                </a:r>
                <a:r>
                  <a:rPr lang="zh-TW" altLang="zh-TW" sz="1400" b="1" dirty="0"/>
                  <a:t> </a:t>
                </a:r>
                <a14:m>
                  <m:oMath xmlns:m="http://schemas.openxmlformats.org/officeDocument/2006/math">
                    <m:sSubSup>
                      <m:sSubSupPr>
                        <m:ctrlPr>
                          <a:rPr lang="zh-TW" altLang="zh-TW" sz="1400" b="1" i="1">
                            <a:latin typeface="Cambria Math"/>
                          </a:rPr>
                        </m:ctrlPr>
                      </m:sSubSupPr>
                      <m:e>
                        <m:r>
                          <a:rPr lang="en-US" altLang="zh-TW" sz="1400" b="1" i="1">
                            <a:latin typeface="Cambria Math"/>
                          </a:rPr>
                          <m:t>𝒖</m:t>
                        </m:r>
                      </m:e>
                      <m:sub>
                        <m:r>
                          <a:rPr lang="en-US" altLang="zh-TW" sz="1400" b="1" i="1" smtClean="0">
                            <a:latin typeface="Cambria Math"/>
                          </a:rPr>
                          <m:t>𝑳</m:t>
                        </m:r>
                      </m:sub>
                      <m:sup>
                        <m:r>
                          <a:rPr lang="en-US" altLang="zh-TW" sz="1400" b="1" i="1">
                            <a:latin typeface="Cambria Math"/>
                          </a:rPr>
                          <m:t>𝒋</m:t>
                        </m:r>
                      </m:sup>
                    </m:sSubSup>
                  </m:oMath>
                </a14:m>
                <a:r>
                  <a:rPr lang="en-US" altLang="zh-TW" sz="1400" b="1" dirty="0" smtClean="0"/>
                  <a:t> and </a:t>
                </a:r>
                <a14:m>
                  <m:oMath xmlns:m="http://schemas.openxmlformats.org/officeDocument/2006/math">
                    <m:sSubSup>
                      <m:sSubSupPr>
                        <m:ctrlPr>
                          <a:rPr lang="zh-TW" altLang="zh-TW" sz="1400" b="1" i="1">
                            <a:latin typeface="Cambria Math"/>
                          </a:rPr>
                        </m:ctrlPr>
                      </m:sSubSupPr>
                      <m:e>
                        <m:r>
                          <a:rPr lang="en-US" altLang="zh-TW" sz="1400" b="1" i="1">
                            <a:latin typeface="Cambria Math"/>
                          </a:rPr>
                          <m:t>𝒊</m:t>
                        </m:r>
                      </m:e>
                      <m:sub>
                        <m:r>
                          <a:rPr lang="en-US" altLang="zh-TW" sz="1400" b="1" i="1" smtClean="0">
                            <a:latin typeface="Cambria Math"/>
                          </a:rPr>
                          <m:t>𝑳</m:t>
                        </m:r>
                      </m:sub>
                      <m:sup>
                        <m:r>
                          <a:rPr lang="en-US" altLang="zh-TW" sz="1400" b="1" i="1">
                            <a:latin typeface="Cambria Math"/>
                          </a:rPr>
                          <m:t>𝒋</m:t>
                        </m:r>
                      </m:sup>
                    </m:sSubSup>
                  </m:oMath>
                </a14:m>
                <a:r>
                  <a:rPr lang="en-US" altLang="zh-TW" sz="1400" b="1" dirty="0" smtClean="0"/>
                  <a:t>/</a:t>
                </a:r>
                <a14:m>
                  <m:oMath xmlns:m="http://schemas.openxmlformats.org/officeDocument/2006/math">
                    <m:sSubSup>
                      <m:sSubSupPr>
                        <m:ctrlPr>
                          <a:rPr lang="zh-TW" altLang="zh-TW" sz="1400" b="1" i="1">
                            <a:latin typeface="Cambria Math"/>
                          </a:rPr>
                        </m:ctrlPr>
                      </m:sSubSupPr>
                      <m:e>
                        <m:r>
                          <a:rPr lang="en-US" altLang="zh-TW" sz="1400" b="1" i="1">
                            <a:latin typeface="Cambria Math"/>
                          </a:rPr>
                          <m:t>𝒊</m:t>
                        </m:r>
                      </m:e>
                      <m:sub>
                        <m:r>
                          <a:rPr lang="en-US" altLang="zh-TW" sz="1400" b="1" i="1" smtClean="0">
                            <a:latin typeface="Cambria Math"/>
                          </a:rPr>
                          <m:t>𝑳</m:t>
                        </m:r>
                      </m:sub>
                      <m:sup>
                        <m:r>
                          <a:rPr lang="en-US" altLang="zh-TW" sz="1400" b="1" i="1">
                            <a:latin typeface="Cambria Math"/>
                          </a:rPr>
                          <m:t>𝒋</m:t>
                        </m:r>
                        <m:r>
                          <a:rPr lang="en-US" altLang="zh-TW" sz="1400" b="1" i="1">
                            <a:latin typeface="Cambria Math"/>
                          </a:rPr>
                          <m:t>−</m:t>
                        </m:r>
                        <m:r>
                          <a:rPr lang="en-US" altLang="zh-TW" sz="1400" b="1" i="1">
                            <a:latin typeface="Cambria Math"/>
                          </a:rPr>
                          <m:t>𝟏</m:t>
                        </m:r>
                      </m:sup>
                    </m:sSubSup>
                  </m:oMath>
                </a14:m>
                <a:r>
                  <a:rPr lang="en-US" altLang="zh-TW" sz="1400" b="1" dirty="0" smtClean="0"/>
                  <a:t> are the voltage across the </a:t>
                </a:r>
              </a:p>
              <a:p>
                <a:r>
                  <a:rPr lang="en-US" altLang="zh-TW" sz="1400" b="1" dirty="0"/>
                  <a:t> </a:t>
                </a:r>
                <a:r>
                  <a:rPr lang="en-US" altLang="zh-TW" sz="1400" b="1" dirty="0" smtClean="0"/>
                  <a:t>      capacitance and the current flowing through </a:t>
                </a:r>
              </a:p>
              <a:p>
                <a:r>
                  <a:rPr lang="en-US" altLang="zh-TW" sz="1400" b="1" dirty="0" smtClean="0"/>
                  <a:t>       the capacitance at j-</a:t>
                </a:r>
                <a:r>
                  <a:rPr lang="en-US" altLang="zh-TW" sz="1400" b="1" dirty="0" err="1" smtClean="0"/>
                  <a:t>th</a:t>
                </a:r>
                <a:r>
                  <a:rPr lang="en-US" altLang="zh-TW" sz="1400" b="1" dirty="0" smtClean="0"/>
                  <a:t>/(j-1)-</a:t>
                </a:r>
                <a:r>
                  <a:rPr lang="en-US" altLang="zh-TW" sz="1400" b="1" dirty="0" err="1" smtClean="0"/>
                  <a:t>th</a:t>
                </a:r>
                <a:r>
                  <a:rPr lang="en-US" altLang="zh-TW" sz="1400" b="1" dirty="0" smtClean="0"/>
                  <a:t> sampling time, </a:t>
                </a:r>
              </a:p>
              <a:p>
                <a:r>
                  <a:rPr lang="en-US" altLang="zh-TW" sz="1400" b="1" dirty="0" smtClean="0"/>
                  <a:t>       respectively.</a:t>
                </a:r>
                <a:endParaRPr lang="zh-TW" altLang="zh-TW" sz="1400" b="1"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4748663" y="4303155"/>
                <a:ext cx="4006225" cy="2072555"/>
              </a:xfrm>
              <a:prstGeom prst="rect">
                <a:avLst/>
              </a:prstGeom>
              <a:blipFill rotWithShape="1">
                <a:blip r:embed="rId4"/>
                <a:stretch>
                  <a:fillRect l="-455" r="-910" b="-1754"/>
                </a:stretch>
              </a:blipFill>
              <a:ln>
                <a:solidFill>
                  <a:srgbClr val="00B050"/>
                </a:solidFill>
              </a:ln>
            </p:spPr>
            <p:txBody>
              <a:bodyPr/>
              <a:lstStyle/>
              <a:p>
                <a:r>
                  <a:rPr lang="zh-TW" altLang="en-US">
                    <a:noFill/>
                  </a:rPr>
                  <a:t> </a:t>
                </a:r>
              </a:p>
            </p:txBody>
          </p:sp>
        </mc:Fallback>
      </mc:AlternateContent>
      <p:sp>
        <p:nvSpPr>
          <p:cNvPr id="9" name="投影片編號版面配置區 8"/>
          <p:cNvSpPr>
            <a:spLocks noGrp="1"/>
          </p:cNvSpPr>
          <p:nvPr>
            <p:ph type="sldNum" sz="quarter" idx="10"/>
          </p:nvPr>
        </p:nvSpPr>
        <p:spPr/>
        <p:txBody>
          <a:bodyPr/>
          <a:lstStyle/>
          <a:p>
            <a:fld id="{8CF2F760-D1A9-48BF-86E4-56BE405BC273}" type="slidenum">
              <a:rPr lang="zh-TW" altLang="en-US" smtClean="0"/>
              <a:pPr/>
              <a:t>23</a:t>
            </a:fld>
            <a:r>
              <a:rPr lang="en-US" altLang="zh-TW" smtClean="0"/>
              <a:t>/39</a:t>
            </a:r>
            <a:endParaRPr lang="zh-TW" altLang="en-US" dirty="0"/>
          </a:p>
        </p:txBody>
      </p:sp>
    </p:spTree>
    <p:extLst>
      <p:ext uri="{BB962C8B-B14F-4D97-AF65-F5344CB8AC3E}">
        <p14:creationId xmlns:p14="http://schemas.microsoft.com/office/powerpoint/2010/main" val="2070189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5485"/>
            <a:ext cx="8229600" cy="1143000"/>
          </a:xfrm>
        </p:spPr>
        <p:txBody>
          <a:bodyPr>
            <a:noAutofit/>
          </a:bodyPr>
          <a:lstStyle/>
          <a:p>
            <a:r>
              <a:rPr lang="en-US" altLang="zh-TW" sz="3200" dirty="0"/>
              <a:t>Pseudo-Node Value Estimation for Added Nodes</a:t>
            </a:r>
            <a:endParaRPr lang="zh-TW" altLang="en-US" sz="32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241176" y="1124744"/>
                <a:ext cx="8229600" cy="4525963"/>
              </a:xfrm>
            </p:spPr>
            <p:txBody>
              <a:bodyPr>
                <a:normAutofit/>
              </a:bodyPr>
              <a:lstStyle/>
              <a:p>
                <a:r>
                  <a:rPr lang="en-US" altLang="zh-TW" sz="2400" dirty="0" smtClean="0"/>
                  <a:t>Considering Ohm’s law,  </a:t>
                </a:r>
                <a14:m>
                  <m:oMath xmlns:m="http://schemas.openxmlformats.org/officeDocument/2006/math">
                    <m:sSup>
                      <m:sSupPr>
                        <m:ctrlPr>
                          <a:rPr lang="en-US" altLang="zh-TW" sz="1800" i="1" smtClean="0">
                            <a:latin typeface="Cambria Math"/>
                          </a:rPr>
                        </m:ctrlPr>
                      </m:sSupPr>
                      <m:e>
                        <m:r>
                          <a:rPr lang="en-US" altLang="zh-TW" sz="1800" b="0" i="1" smtClean="0">
                            <a:latin typeface="Cambria Math"/>
                          </a:rPr>
                          <m:t>𝑢</m:t>
                        </m:r>
                      </m:e>
                      <m:sup>
                        <m:r>
                          <a:rPr lang="en-US" altLang="zh-TW" sz="1800" b="0" i="1" smtClean="0">
                            <a:latin typeface="Cambria Math"/>
                          </a:rPr>
                          <m:t>𝑗</m:t>
                        </m:r>
                      </m:sup>
                    </m:sSup>
                    <m:r>
                      <a:rPr lang="en-US" altLang="zh-TW" sz="1800" b="0" i="1" smtClean="0">
                        <a:latin typeface="Cambria Math"/>
                      </a:rPr>
                      <m:t>=</m:t>
                    </m:r>
                    <m:f>
                      <m:fPr>
                        <m:ctrlPr>
                          <a:rPr lang="en-US" altLang="zh-TW" sz="1800" b="0" i="1" smtClean="0">
                            <a:latin typeface="Cambria Math"/>
                          </a:rPr>
                        </m:ctrlPr>
                      </m:fPr>
                      <m:num>
                        <m:sSup>
                          <m:sSupPr>
                            <m:ctrlPr>
                              <a:rPr lang="en-US" altLang="zh-TW" sz="1800" b="0" i="1" smtClean="0">
                                <a:latin typeface="Cambria Math"/>
                              </a:rPr>
                            </m:ctrlPr>
                          </m:sSupPr>
                          <m:e>
                            <m:r>
                              <a:rPr lang="en-US" altLang="zh-TW" sz="1800" b="0" i="1" smtClean="0">
                                <a:latin typeface="Cambria Math"/>
                              </a:rPr>
                              <m:t>𝑖</m:t>
                            </m:r>
                          </m:e>
                          <m:sup>
                            <m:r>
                              <a:rPr lang="en-US" altLang="zh-TW" sz="1800" b="0" i="1" smtClean="0">
                                <a:latin typeface="Cambria Math"/>
                              </a:rPr>
                              <m:t>𝑗</m:t>
                            </m:r>
                          </m:sup>
                        </m:sSup>
                      </m:num>
                      <m:den>
                        <m:r>
                          <a:rPr lang="en-US" altLang="zh-TW" sz="1800" b="0" i="1" smtClean="0">
                            <a:latin typeface="Cambria Math"/>
                          </a:rPr>
                          <m:t>𝑔</m:t>
                        </m:r>
                      </m:den>
                    </m:f>
                  </m:oMath>
                </a14:m>
                <a:r>
                  <a:rPr lang="en-US" altLang="zh-TW" sz="2400" dirty="0" smtClean="0"/>
                  <a:t>, we can find (b1) and (b2) are similar to Ohm’s law except the  </a:t>
                </a:r>
                <a14:m>
                  <m:oMath xmlns:m="http://schemas.openxmlformats.org/officeDocument/2006/math">
                    <m:f>
                      <m:fPr>
                        <m:ctrlPr>
                          <a:rPr lang="zh-TW" altLang="zh-TW" sz="1800" i="1">
                            <a:latin typeface="Cambria Math"/>
                          </a:rPr>
                        </m:ctrlPr>
                      </m:fPr>
                      <m:num>
                        <m:sSub>
                          <m:sSubPr>
                            <m:ctrlPr>
                              <a:rPr lang="zh-TW" altLang="zh-TW" sz="1800" i="1">
                                <a:latin typeface="Cambria Math"/>
                              </a:rPr>
                            </m:ctrlPr>
                          </m:sSubPr>
                          <m:e>
                            <m:r>
                              <a:rPr lang="en-US" altLang="zh-TW" sz="1800" i="1">
                                <a:latin typeface="Cambria Math"/>
                              </a:rPr>
                              <m:t>𝐼</m:t>
                            </m:r>
                          </m:e>
                          <m:sub>
                            <m:r>
                              <a:rPr lang="en-US" altLang="zh-TW" sz="1800" i="1">
                                <a:latin typeface="Cambria Math"/>
                              </a:rPr>
                              <m:t>𝐶𝑒𝑞</m:t>
                            </m:r>
                          </m:sub>
                        </m:sSub>
                      </m:num>
                      <m:den>
                        <m:sSub>
                          <m:sSubPr>
                            <m:ctrlPr>
                              <a:rPr lang="zh-TW" altLang="zh-TW" sz="1800" i="1">
                                <a:latin typeface="Cambria Math"/>
                              </a:rPr>
                            </m:ctrlPr>
                          </m:sSubPr>
                          <m:e>
                            <m:r>
                              <a:rPr lang="en-US" altLang="zh-TW" sz="1800" i="1">
                                <a:latin typeface="Cambria Math"/>
                              </a:rPr>
                              <m:t>𝑔</m:t>
                            </m:r>
                          </m:e>
                          <m:sub>
                            <m:r>
                              <a:rPr lang="en-US" altLang="zh-TW" sz="1800" i="1">
                                <a:latin typeface="Cambria Math"/>
                              </a:rPr>
                              <m:t>𝐶𝑒𝑞</m:t>
                            </m:r>
                          </m:sub>
                        </m:sSub>
                      </m:den>
                    </m:f>
                  </m:oMath>
                </a14:m>
                <a:r>
                  <a:rPr lang="en-US" altLang="zh-TW" sz="1800" dirty="0" smtClean="0"/>
                  <a:t>/</a:t>
                </a:r>
                <a14:m>
                  <m:oMath xmlns:m="http://schemas.openxmlformats.org/officeDocument/2006/math">
                    <m:f>
                      <m:fPr>
                        <m:ctrlPr>
                          <a:rPr lang="zh-TW" altLang="zh-TW" sz="1800" i="1">
                            <a:latin typeface="Cambria Math"/>
                          </a:rPr>
                        </m:ctrlPr>
                      </m:fPr>
                      <m:num>
                        <m:sSub>
                          <m:sSubPr>
                            <m:ctrlPr>
                              <a:rPr lang="zh-TW" altLang="zh-TW" sz="1800" i="1">
                                <a:latin typeface="Cambria Math"/>
                              </a:rPr>
                            </m:ctrlPr>
                          </m:sSubPr>
                          <m:e>
                            <m:r>
                              <a:rPr lang="en-US" altLang="zh-TW" sz="1800" i="1">
                                <a:latin typeface="Cambria Math"/>
                              </a:rPr>
                              <m:t>𝐼</m:t>
                            </m:r>
                          </m:e>
                          <m:sub>
                            <m:r>
                              <a:rPr lang="en-US" altLang="zh-TW" sz="1800" i="1">
                                <a:latin typeface="Cambria Math"/>
                              </a:rPr>
                              <m:t>𝐿𝑒𝑞</m:t>
                            </m:r>
                          </m:sub>
                        </m:sSub>
                      </m:num>
                      <m:den>
                        <m:sSub>
                          <m:sSubPr>
                            <m:ctrlPr>
                              <a:rPr lang="zh-TW" altLang="zh-TW" sz="1800" i="1">
                                <a:latin typeface="Cambria Math"/>
                              </a:rPr>
                            </m:ctrlPr>
                          </m:sSubPr>
                          <m:e>
                            <m:r>
                              <a:rPr lang="en-US" altLang="zh-TW" sz="1800" i="1">
                                <a:latin typeface="Cambria Math"/>
                              </a:rPr>
                              <m:t>𝑔</m:t>
                            </m:r>
                          </m:e>
                          <m:sub>
                            <m:r>
                              <a:rPr lang="en-US" altLang="zh-TW" sz="1800" i="1">
                                <a:latin typeface="Cambria Math"/>
                              </a:rPr>
                              <m:t>𝐿𝑒𝑞</m:t>
                            </m:r>
                          </m:sub>
                        </m:sSub>
                      </m:den>
                    </m:f>
                  </m:oMath>
                </a14:m>
                <a:r>
                  <a:rPr lang="en-US" altLang="zh-TW" sz="2400" dirty="0" smtClean="0"/>
                  <a:t> terms.</a:t>
                </a:r>
              </a:p>
              <a:p>
                <a:r>
                  <a:rPr lang="en-US" altLang="zh-TW" sz="2400" dirty="0" smtClean="0"/>
                  <a:t>We use this to build the artificial original electrical variable values of added nodes after modifying the power grid. The example is showed below:</a:t>
                </a:r>
              </a:p>
              <a:p>
                <a:pPr lvl="1"/>
                <a14:m>
                  <m:oMath xmlns:m="http://schemas.openxmlformats.org/officeDocument/2006/math">
                    <m:sSub>
                      <m:sSubPr>
                        <m:ctrlPr>
                          <a:rPr lang="en-US" altLang="zh-TW" sz="1600" i="1">
                            <a:latin typeface="Cambria Math"/>
                          </a:rPr>
                        </m:ctrlPr>
                      </m:sSubPr>
                      <m:e>
                        <m:r>
                          <a:rPr lang="en-US" altLang="zh-TW" sz="1600" i="1">
                            <a:latin typeface="Cambria Math"/>
                          </a:rPr>
                          <m:t>𝑣</m:t>
                        </m:r>
                      </m:e>
                      <m:sub>
                        <m:r>
                          <a:rPr lang="en-US" altLang="zh-TW" sz="1600" i="1">
                            <a:latin typeface="Cambria Math"/>
                          </a:rPr>
                          <m:t>𝑛𝑒𝑤</m:t>
                        </m:r>
                      </m:sub>
                    </m:sSub>
                    <m:r>
                      <a:rPr lang="en-US" altLang="zh-TW" sz="1600" i="1">
                        <a:latin typeface="Cambria Math"/>
                      </a:rPr>
                      <m:t>=</m:t>
                    </m:r>
                    <m:f>
                      <m:fPr>
                        <m:ctrlPr>
                          <a:rPr lang="en-US" altLang="zh-TW" sz="1600" i="1">
                            <a:latin typeface="Cambria Math"/>
                          </a:rPr>
                        </m:ctrlPr>
                      </m:fPr>
                      <m:num>
                        <m:sSub>
                          <m:sSubPr>
                            <m:ctrlPr>
                              <a:rPr lang="en-US" altLang="zh-TW" sz="1600" i="1" smtClean="0">
                                <a:latin typeface="Cambria Math"/>
                              </a:rPr>
                            </m:ctrlPr>
                          </m:sSubPr>
                          <m:e>
                            <m:r>
                              <a:rPr lang="en-US" altLang="zh-TW" sz="1600" b="0" i="1" smtClean="0">
                                <a:latin typeface="Cambria Math"/>
                              </a:rPr>
                              <m:t>𝑔</m:t>
                            </m:r>
                          </m:e>
                          <m:sub>
                            <m:r>
                              <a:rPr lang="en-US" altLang="zh-TW" sz="1600" b="0" i="1" smtClean="0">
                                <a:latin typeface="Cambria Math"/>
                              </a:rPr>
                              <m:t>𝑅</m:t>
                            </m:r>
                          </m:sub>
                        </m:sSub>
                      </m:num>
                      <m:den>
                        <m:sSub>
                          <m:sSubPr>
                            <m:ctrlPr>
                              <a:rPr lang="en-US" altLang="zh-TW" sz="1600" i="1" smtClean="0">
                                <a:latin typeface="Cambria Math"/>
                              </a:rPr>
                            </m:ctrlPr>
                          </m:sSubPr>
                          <m:e>
                            <m:r>
                              <a:rPr lang="en-US" altLang="zh-TW" sz="1600" b="0" i="1" smtClean="0">
                                <a:latin typeface="Cambria Math"/>
                              </a:rPr>
                              <m:t>𝑔</m:t>
                            </m:r>
                          </m:e>
                          <m:sub>
                            <m:r>
                              <a:rPr lang="en-US" altLang="zh-TW" sz="1600" b="0" i="1" smtClean="0">
                                <a:latin typeface="Cambria Math"/>
                              </a:rPr>
                              <m:t>𝑅</m:t>
                            </m:r>
                          </m:sub>
                        </m:sSub>
                        <m:r>
                          <a:rPr lang="en-US" altLang="zh-TW" sz="1600" i="1">
                            <a:latin typeface="Cambria Math"/>
                          </a:rPr>
                          <m:t>+</m:t>
                        </m:r>
                        <m:sSub>
                          <m:sSubPr>
                            <m:ctrlPr>
                              <a:rPr lang="en-US" altLang="zh-TW" sz="1600" i="1">
                                <a:latin typeface="Cambria Math"/>
                              </a:rPr>
                            </m:ctrlPr>
                          </m:sSubPr>
                          <m:e>
                            <m:r>
                              <a:rPr lang="en-US" altLang="zh-TW" sz="1600" i="1">
                                <a:latin typeface="Cambria Math"/>
                              </a:rPr>
                              <m:t>𝑔</m:t>
                            </m:r>
                          </m:e>
                          <m:sub>
                            <m:r>
                              <a:rPr lang="en-US" altLang="zh-TW" sz="1600" b="0" i="1" smtClean="0">
                                <a:latin typeface="Cambria Math"/>
                              </a:rPr>
                              <m:t>𝐶</m:t>
                            </m:r>
                            <m:r>
                              <a:rPr lang="en-US" altLang="zh-TW" sz="1600" i="1">
                                <a:latin typeface="Cambria Math"/>
                              </a:rPr>
                              <m:t>𝑒𝑞</m:t>
                            </m:r>
                          </m:sub>
                        </m:sSub>
                        <m:r>
                          <a:rPr lang="en-US" altLang="zh-TW" sz="1600" i="1">
                            <a:latin typeface="Cambria Math"/>
                          </a:rPr>
                          <m:t>+</m:t>
                        </m:r>
                        <m:sSub>
                          <m:sSubPr>
                            <m:ctrlPr>
                              <a:rPr lang="en-US" altLang="zh-TW" sz="1600" i="1">
                                <a:latin typeface="Cambria Math"/>
                              </a:rPr>
                            </m:ctrlPr>
                          </m:sSubPr>
                          <m:e>
                            <m:r>
                              <a:rPr lang="en-US" altLang="zh-TW" sz="1600" i="1">
                                <a:latin typeface="Cambria Math"/>
                              </a:rPr>
                              <m:t>𝑔</m:t>
                            </m:r>
                          </m:e>
                          <m:sub>
                            <m:r>
                              <a:rPr lang="en-US" altLang="zh-TW" sz="1600" b="0" i="1" smtClean="0">
                                <a:latin typeface="Cambria Math"/>
                              </a:rPr>
                              <m:t>𝐿</m:t>
                            </m:r>
                            <m:r>
                              <a:rPr lang="en-US" altLang="zh-TW" sz="1600" i="1">
                                <a:latin typeface="Cambria Math"/>
                              </a:rPr>
                              <m:t>𝑒𝑞</m:t>
                            </m:r>
                          </m:sub>
                        </m:sSub>
                      </m:den>
                    </m:f>
                    <m:sSub>
                      <m:sSubPr>
                        <m:ctrlPr>
                          <a:rPr lang="en-US" altLang="zh-TW" sz="1600" i="1">
                            <a:latin typeface="Cambria Math"/>
                          </a:rPr>
                        </m:ctrlPr>
                      </m:sSubPr>
                      <m:e>
                        <m:r>
                          <a:rPr lang="en-US" altLang="zh-TW" sz="1600" i="1">
                            <a:latin typeface="Cambria Math"/>
                          </a:rPr>
                          <m:t>𝑣</m:t>
                        </m:r>
                      </m:e>
                      <m:sub>
                        <m:r>
                          <a:rPr lang="en-US" altLang="zh-TW" sz="1600" b="0" i="1" smtClean="0">
                            <a:latin typeface="Cambria Math"/>
                          </a:rPr>
                          <m:t>𝑅</m:t>
                        </m:r>
                      </m:sub>
                    </m:sSub>
                    <m:r>
                      <a:rPr lang="en-US" altLang="zh-TW" sz="1600" i="1">
                        <a:latin typeface="Cambria Math"/>
                      </a:rPr>
                      <m:t>+</m:t>
                    </m:r>
                    <m:f>
                      <m:fPr>
                        <m:ctrlPr>
                          <a:rPr lang="en-US" altLang="zh-TW" sz="1600" i="1">
                            <a:latin typeface="Cambria Math"/>
                          </a:rPr>
                        </m:ctrlPr>
                      </m:fPr>
                      <m:num>
                        <m:sSub>
                          <m:sSubPr>
                            <m:ctrlPr>
                              <a:rPr lang="en-US" altLang="zh-TW" sz="1600" i="1" smtClean="0">
                                <a:latin typeface="Cambria Math"/>
                              </a:rPr>
                            </m:ctrlPr>
                          </m:sSubPr>
                          <m:e>
                            <m:r>
                              <a:rPr lang="en-US" altLang="zh-TW" sz="1600" b="0" i="1" smtClean="0">
                                <a:latin typeface="Cambria Math"/>
                              </a:rPr>
                              <m:t>𝑔</m:t>
                            </m:r>
                          </m:e>
                          <m:sub>
                            <m:r>
                              <a:rPr lang="en-US" altLang="zh-TW" sz="1600" b="0" i="1" smtClean="0">
                                <a:latin typeface="Cambria Math"/>
                              </a:rPr>
                              <m:t>𝐶</m:t>
                            </m:r>
                          </m:sub>
                        </m:sSub>
                      </m:num>
                      <m:den>
                        <m:sSub>
                          <m:sSubPr>
                            <m:ctrlPr>
                              <a:rPr lang="en-US" altLang="zh-TW" sz="1600" i="1">
                                <a:latin typeface="Cambria Math"/>
                              </a:rPr>
                            </m:ctrlPr>
                          </m:sSubPr>
                          <m:e>
                            <m:r>
                              <a:rPr lang="en-US" altLang="zh-TW" sz="1600" i="1">
                                <a:latin typeface="Cambria Math"/>
                              </a:rPr>
                              <m:t>𝑔</m:t>
                            </m:r>
                          </m:e>
                          <m:sub>
                            <m:r>
                              <a:rPr lang="en-US" altLang="zh-TW" sz="1600" i="1">
                                <a:latin typeface="Cambria Math"/>
                              </a:rPr>
                              <m:t>𝑅</m:t>
                            </m:r>
                          </m:sub>
                        </m:sSub>
                        <m:r>
                          <a:rPr lang="en-US" altLang="zh-TW" sz="1600" i="1">
                            <a:latin typeface="Cambria Math"/>
                          </a:rPr>
                          <m:t>+</m:t>
                        </m:r>
                        <m:sSub>
                          <m:sSubPr>
                            <m:ctrlPr>
                              <a:rPr lang="en-US" altLang="zh-TW" sz="1600" i="1">
                                <a:latin typeface="Cambria Math"/>
                              </a:rPr>
                            </m:ctrlPr>
                          </m:sSubPr>
                          <m:e>
                            <m:r>
                              <a:rPr lang="en-US" altLang="zh-TW" sz="1600" i="1">
                                <a:latin typeface="Cambria Math"/>
                              </a:rPr>
                              <m:t>𝑔</m:t>
                            </m:r>
                          </m:e>
                          <m:sub>
                            <m:r>
                              <a:rPr lang="en-US" altLang="zh-TW" sz="1600" i="1">
                                <a:latin typeface="Cambria Math"/>
                              </a:rPr>
                              <m:t>𝐶𝑒𝑞</m:t>
                            </m:r>
                          </m:sub>
                        </m:sSub>
                        <m:r>
                          <a:rPr lang="en-US" altLang="zh-TW" sz="1600" i="1">
                            <a:latin typeface="Cambria Math"/>
                          </a:rPr>
                          <m:t>+</m:t>
                        </m:r>
                        <m:sSub>
                          <m:sSubPr>
                            <m:ctrlPr>
                              <a:rPr lang="en-US" altLang="zh-TW" sz="1600" i="1">
                                <a:latin typeface="Cambria Math"/>
                              </a:rPr>
                            </m:ctrlPr>
                          </m:sSubPr>
                          <m:e>
                            <m:r>
                              <a:rPr lang="en-US" altLang="zh-TW" sz="1600" i="1">
                                <a:latin typeface="Cambria Math"/>
                              </a:rPr>
                              <m:t>𝑔</m:t>
                            </m:r>
                          </m:e>
                          <m:sub>
                            <m:r>
                              <a:rPr lang="en-US" altLang="zh-TW" sz="1600" i="1">
                                <a:latin typeface="Cambria Math"/>
                              </a:rPr>
                              <m:t>𝐿𝑒𝑞</m:t>
                            </m:r>
                          </m:sub>
                        </m:sSub>
                      </m:den>
                    </m:f>
                    <m:d>
                      <m:dPr>
                        <m:ctrlPr>
                          <a:rPr lang="en-US" altLang="zh-TW" sz="1600" i="1">
                            <a:latin typeface="Cambria Math"/>
                          </a:rPr>
                        </m:ctrlPr>
                      </m:dPr>
                      <m:e>
                        <m:sSub>
                          <m:sSubPr>
                            <m:ctrlPr>
                              <a:rPr lang="en-US" altLang="zh-TW" sz="1600" i="1">
                                <a:latin typeface="Cambria Math"/>
                              </a:rPr>
                            </m:ctrlPr>
                          </m:sSubPr>
                          <m:e>
                            <m:r>
                              <a:rPr lang="en-US" altLang="zh-TW" sz="1600" i="1">
                                <a:latin typeface="Cambria Math"/>
                              </a:rPr>
                              <m:t>𝑣</m:t>
                            </m:r>
                          </m:e>
                          <m:sub>
                            <m:r>
                              <a:rPr lang="en-US" altLang="zh-TW" sz="1600" b="0" i="1" smtClean="0">
                                <a:latin typeface="Cambria Math"/>
                              </a:rPr>
                              <m:t>𝐶</m:t>
                            </m:r>
                          </m:sub>
                        </m:sSub>
                        <m:r>
                          <a:rPr lang="en-US" altLang="zh-TW" sz="1600" i="1">
                            <a:latin typeface="Cambria Math"/>
                          </a:rPr>
                          <m:t>+</m:t>
                        </m:r>
                        <m:f>
                          <m:fPr>
                            <m:ctrlPr>
                              <a:rPr lang="en-US" altLang="zh-TW" sz="1600" i="1" smtClean="0">
                                <a:solidFill>
                                  <a:srgbClr val="FF0000"/>
                                </a:solidFill>
                                <a:latin typeface="Cambria Math"/>
                              </a:rPr>
                            </m:ctrlPr>
                          </m:fPr>
                          <m:num>
                            <m:sSub>
                              <m:sSubPr>
                                <m:ctrlPr>
                                  <a:rPr lang="en-US" altLang="zh-TW" sz="1600" i="1">
                                    <a:solidFill>
                                      <a:srgbClr val="FF0000"/>
                                    </a:solidFill>
                                    <a:latin typeface="Cambria Math"/>
                                  </a:rPr>
                                </m:ctrlPr>
                              </m:sSubPr>
                              <m:e>
                                <m:r>
                                  <a:rPr lang="en-US" altLang="zh-TW" sz="1600" i="1">
                                    <a:solidFill>
                                      <a:srgbClr val="FF0000"/>
                                    </a:solidFill>
                                    <a:latin typeface="Cambria Math"/>
                                  </a:rPr>
                                  <m:t>𝐼</m:t>
                                </m:r>
                              </m:e>
                              <m:sub>
                                <m:r>
                                  <a:rPr lang="en-US" altLang="zh-TW" sz="1600" b="0" i="1" smtClean="0">
                                    <a:solidFill>
                                      <a:srgbClr val="FF0000"/>
                                    </a:solidFill>
                                    <a:latin typeface="Cambria Math"/>
                                  </a:rPr>
                                  <m:t>𝐶</m:t>
                                </m:r>
                                <m:r>
                                  <a:rPr lang="en-US" altLang="zh-TW" sz="1600" i="1">
                                    <a:solidFill>
                                      <a:srgbClr val="FF0000"/>
                                    </a:solidFill>
                                    <a:latin typeface="Cambria Math"/>
                                  </a:rPr>
                                  <m:t>𝑒𝑞</m:t>
                                </m:r>
                              </m:sub>
                            </m:sSub>
                          </m:num>
                          <m:den>
                            <m:sSub>
                              <m:sSubPr>
                                <m:ctrlPr>
                                  <a:rPr lang="en-US" altLang="zh-TW" sz="1600" i="1" smtClean="0">
                                    <a:solidFill>
                                      <a:srgbClr val="FF0000"/>
                                    </a:solidFill>
                                    <a:latin typeface="Cambria Math"/>
                                  </a:rPr>
                                </m:ctrlPr>
                              </m:sSubPr>
                              <m:e>
                                <m:r>
                                  <a:rPr lang="en-US" altLang="zh-TW" sz="1600" i="1">
                                    <a:solidFill>
                                      <a:srgbClr val="FF0000"/>
                                    </a:solidFill>
                                    <a:latin typeface="Cambria Math"/>
                                  </a:rPr>
                                  <m:t>𝑔</m:t>
                                </m:r>
                              </m:e>
                              <m:sub>
                                <m:r>
                                  <a:rPr lang="en-US" altLang="zh-TW" sz="1600" b="0" i="1" smtClean="0">
                                    <a:solidFill>
                                      <a:srgbClr val="FF0000"/>
                                    </a:solidFill>
                                    <a:latin typeface="Cambria Math"/>
                                  </a:rPr>
                                  <m:t>𝐶</m:t>
                                </m:r>
                                <m:r>
                                  <a:rPr lang="en-US" altLang="zh-TW" sz="1600" i="1">
                                    <a:solidFill>
                                      <a:srgbClr val="FF0000"/>
                                    </a:solidFill>
                                    <a:latin typeface="Cambria Math"/>
                                  </a:rPr>
                                  <m:t>𝑒𝑞</m:t>
                                </m:r>
                              </m:sub>
                            </m:sSub>
                          </m:den>
                        </m:f>
                      </m:e>
                    </m:d>
                    <m:r>
                      <a:rPr lang="en-US" altLang="zh-TW" sz="1600" i="1">
                        <a:latin typeface="Cambria Math"/>
                      </a:rPr>
                      <m:t>+</m:t>
                    </m:r>
                    <m:f>
                      <m:fPr>
                        <m:ctrlPr>
                          <a:rPr lang="en-US" altLang="zh-TW" sz="1600" i="1">
                            <a:latin typeface="Cambria Math"/>
                          </a:rPr>
                        </m:ctrlPr>
                      </m:fPr>
                      <m:num>
                        <m:sSub>
                          <m:sSubPr>
                            <m:ctrlPr>
                              <a:rPr lang="en-US" altLang="zh-TW" sz="1600" i="1">
                                <a:latin typeface="Cambria Math"/>
                              </a:rPr>
                            </m:ctrlPr>
                          </m:sSubPr>
                          <m:e>
                            <m:r>
                              <a:rPr lang="en-US" altLang="zh-TW" sz="1600" i="1">
                                <a:latin typeface="Cambria Math"/>
                              </a:rPr>
                              <m:t>𝑔</m:t>
                            </m:r>
                          </m:e>
                          <m:sub>
                            <m:r>
                              <a:rPr lang="en-US" altLang="zh-TW" sz="1600" b="0" i="1" smtClean="0">
                                <a:latin typeface="Cambria Math"/>
                              </a:rPr>
                              <m:t>𝐿</m:t>
                            </m:r>
                          </m:sub>
                        </m:sSub>
                      </m:num>
                      <m:den>
                        <m:sSub>
                          <m:sSubPr>
                            <m:ctrlPr>
                              <a:rPr lang="en-US" altLang="zh-TW" sz="1600" i="1">
                                <a:latin typeface="Cambria Math"/>
                              </a:rPr>
                            </m:ctrlPr>
                          </m:sSubPr>
                          <m:e>
                            <m:r>
                              <a:rPr lang="en-US" altLang="zh-TW" sz="1600" i="1">
                                <a:latin typeface="Cambria Math"/>
                              </a:rPr>
                              <m:t>𝑔</m:t>
                            </m:r>
                          </m:e>
                          <m:sub>
                            <m:r>
                              <a:rPr lang="en-US" altLang="zh-TW" sz="1600" i="1">
                                <a:latin typeface="Cambria Math"/>
                              </a:rPr>
                              <m:t>𝑅</m:t>
                            </m:r>
                          </m:sub>
                        </m:sSub>
                        <m:r>
                          <a:rPr lang="en-US" altLang="zh-TW" sz="1600" i="1">
                            <a:latin typeface="Cambria Math"/>
                          </a:rPr>
                          <m:t>+</m:t>
                        </m:r>
                        <m:sSub>
                          <m:sSubPr>
                            <m:ctrlPr>
                              <a:rPr lang="en-US" altLang="zh-TW" sz="1600" i="1">
                                <a:latin typeface="Cambria Math"/>
                              </a:rPr>
                            </m:ctrlPr>
                          </m:sSubPr>
                          <m:e>
                            <m:r>
                              <a:rPr lang="en-US" altLang="zh-TW" sz="1600" i="1">
                                <a:latin typeface="Cambria Math"/>
                              </a:rPr>
                              <m:t>𝑔</m:t>
                            </m:r>
                          </m:e>
                          <m:sub>
                            <m:r>
                              <a:rPr lang="en-US" altLang="zh-TW" sz="1600" i="1">
                                <a:latin typeface="Cambria Math"/>
                              </a:rPr>
                              <m:t>𝐶𝑒𝑞</m:t>
                            </m:r>
                          </m:sub>
                        </m:sSub>
                        <m:r>
                          <a:rPr lang="en-US" altLang="zh-TW" sz="1600" i="1">
                            <a:latin typeface="Cambria Math"/>
                          </a:rPr>
                          <m:t>+</m:t>
                        </m:r>
                        <m:sSub>
                          <m:sSubPr>
                            <m:ctrlPr>
                              <a:rPr lang="en-US" altLang="zh-TW" sz="1600" i="1">
                                <a:latin typeface="Cambria Math"/>
                              </a:rPr>
                            </m:ctrlPr>
                          </m:sSubPr>
                          <m:e>
                            <m:r>
                              <a:rPr lang="en-US" altLang="zh-TW" sz="1600" i="1">
                                <a:latin typeface="Cambria Math"/>
                              </a:rPr>
                              <m:t>𝑔</m:t>
                            </m:r>
                          </m:e>
                          <m:sub>
                            <m:r>
                              <a:rPr lang="en-US" altLang="zh-TW" sz="1600" i="1">
                                <a:latin typeface="Cambria Math"/>
                              </a:rPr>
                              <m:t>𝐿𝑒𝑞</m:t>
                            </m:r>
                          </m:sub>
                        </m:sSub>
                      </m:den>
                    </m:f>
                    <m:d>
                      <m:dPr>
                        <m:ctrlPr>
                          <a:rPr lang="en-US" altLang="zh-TW" sz="1600" i="1">
                            <a:latin typeface="Cambria Math"/>
                          </a:rPr>
                        </m:ctrlPr>
                      </m:dPr>
                      <m:e>
                        <m:sSub>
                          <m:sSubPr>
                            <m:ctrlPr>
                              <a:rPr lang="en-US" altLang="zh-TW" sz="1600" i="1">
                                <a:latin typeface="Cambria Math"/>
                              </a:rPr>
                            </m:ctrlPr>
                          </m:sSubPr>
                          <m:e>
                            <m:r>
                              <a:rPr lang="en-US" altLang="zh-TW" sz="1600" i="1">
                                <a:latin typeface="Cambria Math"/>
                              </a:rPr>
                              <m:t>𝑣</m:t>
                            </m:r>
                          </m:e>
                          <m:sub>
                            <m:r>
                              <a:rPr lang="en-US" altLang="zh-TW" sz="1600" b="0" i="1" smtClean="0">
                                <a:latin typeface="Cambria Math"/>
                              </a:rPr>
                              <m:t>𝐿</m:t>
                            </m:r>
                          </m:sub>
                        </m:sSub>
                        <m:r>
                          <a:rPr lang="en-US" altLang="zh-TW" sz="1600" b="0" i="1" smtClean="0">
                            <a:latin typeface="Cambria Math"/>
                          </a:rPr>
                          <m:t>+</m:t>
                        </m:r>
                        <m:f>
                          <m:fPr>
                            <m:ctrlPr>
                              <a:rPr lang="en-US" altLang="zh-TW" sz="1600" i="1" smtClean="0">
                                <a:solidFill>
                                  <a:srgbClr val="FF0000"/>
                                </a:solidFill>
                                <a:latin typeface="Cambria Math"/>
                              </a:rPr>
                            </m:ctrlPr>
                          </m:fPr>
                          <m:num>
                            <m:sSub>
                              <m:sSubPr>
                                <m:ctrlPr>
                                  <a:rPr lang="en-US" altLang="zh-TW" sz="1600" i="1">
                                    <a:solidFill>
                                      <a:srgbClr val="FF0000"/>
                                    </a:solidFill>
                                    <a:latin typeface="Cambria Math"/>
                                  </a:rPr>
                                </m:ctrlPr>
                              </m:sSubPr>
                              <m:e>
                                <m:r>
                                  <a:rPr lang="en-US" altLang="zh-TW" sz="1600" i="1">
                                    <a:solidFill>
                                      <a:srgbClr val="FF0000"/>
                                    </a:solidFill>
                                    <a:latin typeface="Cambria Math"/>
                                  </a:rPr>
                                  <m:t>𝐼</m:t>
                                </m:r>
                              </m:e>
                              <m:sub>
                                <m:r>
                                  <a:rPr lang="en-US" altLang="zh-TW" sz="1600" b="0" i="1" smtClean="0">
                                    <a:solidFill>
                                      <a:srgbClr val="FF0000"/>
                                    </a:solidFill>
                                    <a:latin typeface="Cambria Math"/>
                                  </a:rPr>
                                  <m:t>𝐿</m:t>
                                </m:r>
                                <m:r>
                                  <a:rPr lang="en-US" altLang="zh-TW" sz="1600" i="1">
                                    <a:solidFill>
                                      <a:srgbClr val="FF0000"/>
                                    </a:solidFill>
                                    <a:latin typeface="Cambria Math"/>
                                  </a:rPr>
                                  <m:t>𝑒𝑞</m:t>
                                </m:r>
                              </m:sub>
                            </m:sSub>
                          </m:num>
                          <m:den>
                            <m:sSub>
                              <m:sSubPr>
                                <m:ctrlPr>
                                  <a:rPr lang="en-US" altLang="zh-TW" sz="1600" i="1">
                                    <a:solidFill>
                                      <a:srgbClr val="FF0000"/>
                                    </a:solidFill>
                                    <a:latin typeface="Cambria Math"/>
                                  </a:rPr>
                                </m:ctrlPr>
                              </m:sSubPr>
                              <m:e>
                                <m:r>
                                  <a:rPr lang="en-US" altLang="zh-TW" sz="1600" i="1">
                                    <a:solidFill>
                                      <a:srgbClr val="FF0000"/>
                                    </a:solidFill>
                                    <a:latin typeface="Cambria Math"/>
                                  </a:rPr>
                                  <m:t>𝑔</m:t>
                                </m:r>
                              </m:e>
                              <m:sub>
                                <m:r>
                                  <a:rPr lang="en-US" altLang="zh-TW" sz="1600" b="0" i="1" smtClean="0">
                                    <a:solidFill>
                                      <a:srgbClr val="FF0000"/>
                                    </a:solidFill>
                                    <a:latin typeface="Cambria Math"/>
                                  </a:rPr>
                                  <m:t>𝐿</m:t>
                                </m:r>
                                <m:r>
                                  <a:rPr lang="en-US" altLang="zh-TW" sz="1600" i="1">
                                    <a:solidFill>
                                      <a:srgbClr val="FF0000"/>
                                    </a:solidFill>
                                    <a:latin typeface="Cambria Math"/>
                                  </a:rPr>
                                  <m:t>𝑒𝑞</m:t>
                                </m:r>
                              </m:sub>
                            </m:sSub>
                          </m:den>
                        </m:f>
                      </m:e>
                    </m:d>
                  </m:oMath>
                </a14:m>
                <a:endParaRPr lang="zh-TW" altLang="en-US" sz="12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241176" y="1124744"/>
                <a:ext cx="8229600" cy="4525963"/>
              </a:xfrm>
              <a:blipFill rotWithShape="1">
                <a:blip r:embed="rId2"/>
                <a:stretch>
                  <a:fillRect l="-1037" t="-404"/>
                </a:stretch>
              </a:blipFill>
            </p:spPr>
            <p:txBody>
              <a:bodyPr/>
              <a:lstStyle/>
              <a:p>
                <a:r>
                  <a:rPr lang="zh-TW" altLang="en-US">
                    <a:noFill/>
                  </a:rPr>
                  <a:t> </a:t>
                </a:r>
              </a:p>
            </p:txBody>
          </p:sp>
        </mc:Fallback>
      </mc:AlternateContent>
      <p:sp>
        <p:nvSpPr>
          <p:cNvPr id="5" name="向右箭號 4"/>
          <p:cNvSpPr/>
          <p:nvPr/>
        </p:nvSpPr>
        <p:spPr>
          <a:xfrm>
            <a:off x="3923928" y="5235274"/>
            <a:ext cx="864096" cy="54920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917457"/>
            <a:ext cx="3819847"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917457"/>
            <a:ext cx="330517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投影片編號版面配置區 6"/>
          <p:cNvSpPr>
            <a:spLocks noGrp="1"/>
          </p:cNvSpPr>
          <p:nvPr>
            <p:ph type="sldNum" sz="quarter" idx="10"/>
          </p:nvPr>
        </p:nvSpPr>
        <p:spPr/>
        <p:txBody>
          <a:bodyPr/>
          <a:lstStyle/>
          <a:p>
            <a:fld id="{8CF2F760-D1A9-48BF-86E4-56BE405BC273}" type="slidenum">
              <a:rPr lang="zh-TW" altLang="en-US" smtClean="0"/>
              <a:pPr/>
              <a:t>24</a:t>
            </a:fld>
            <a:r>
              <a:rPr lang="en-US" altLang="zh-TW" smtClean="0"/>
              <a:t>/39</a:t>
            </a:r>
            <a:endParaRPr lang="zh-TW" altLang="en-US" dirty="0"/>
          </a:p>
        </p:txBody>
      </p:sp>
    </p:spTree>
    <p:extLst>
      <p:ext uri="{BB962C8B-B14F-4D97-AF65-F5344CB8AC3E}">
        <p14:creationId xmlns:p14="http://schemas.microsoft.com/office/powerpoint/2010/main" val="2297242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430"/>
            <a:ext cx="8229600" cy="1143000"/>
          </a:xfrm>
        </p:spPr>
        <p:txBody>
          <a:bodyPr/>
          <a:lstStyle/>
          <a:p>
            <a:r>
              <a:rPr lang="en-US" altLang="zh-TW" dirty="0" smtClean="0"/>
              <a:t>Basis Set Adjustment Criterion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67544" y="1052736"/>
                <a:ext cx="8229600" cy="5112568"/>
              </a:xfrm>
            </p:spPr>
            <p:txBody>
              <a:bodyPr>
                <a:normAutofit/>
              </a:bodyPr>
              <a:lstStyle/>
              <a:p>
                <a:r>
                  <a:rPr lang="en-US" altLang="zh-TW" sz="2400" dirty="0" smtClean="0"/>
                  <a:t>To simultaneously maintain the accuracy requirement and ease the inconsistent basis problem while changing the basis set, the difference of the estimated answers between two different basis sets must be small enough.</a:t>
                </a:r>
              </a:p>
              <a:p>
                <a:endParaRPr lang="en-US" altLang="zh-TW" sz="2400" dirty="0" smtClean="0"/>
              </a:p>
              <a:p>
                <a:pPr lvl="1"/>
                <a14:m>
                  <m:oMath xmlns:m="http://schemas.openxmlformats.org/officeDocument/2006/math">
                    <m:d>
                      <m:dPr>
                        <m:begChr m:val="{"/>
                        <m:endChr m:val=""/>
                        <m:ctrlPr>
                          <a:rPr lang="en-US" altLang="zh-TW" sz="2000" i="1">
                            <a:latin typeface="Cambria Math"/>
                          </a:rPr>
                        </m:ctrlPr>
                      </m:dPr>
                      <m:e>
                        <m:m>
                          <m:mPr>
                            <m:mcs>
                              <m:mc>
                                <m:mcPr>
                                  <m:count m:val="1"/>
                                  <m:mcJc m:val="center"/>
                                </m:mcPr>
                              </m:mc>
                            </m:mcs>
                            <m:ctrlPr>
                              <a:rPr lang="en-US" altLang="zh-TW" sz="2000" i="1" smtClean="0">
                                <a:latin typeface="Cambria Math"/>
                              </a:rPr>
                            </m:ctrlPr>
                          </m:mPr>
                          <m:mr>
                            <m:e>
                              <m:sSub>
                                <m:sSubPr>
                                  <m:ctrlPr>
                                    <a:rPr lang="en-US" altLang="zh-TW" sz="2000" i="1">
                                      <a:latin typeface="Cambria Math"/>
                                    </a:rPr>
                                  </m:ctrlPr>
                                </m:sSubPr>
                                <m:e>
                                  <m:r>
                                    <a:rPr lang="en-US" altLang="zh-TW" sz="2000" i="1">
                                      <a:latin typeface="Cambria Math"/>
                                    </a:rPr>
                                    <m:t>|</m:t>
                                  </m:r>
                                  <m:r>
                                    <a:rPr lang="en-US" altLang="zh-TW" sz="2000" i="1" smtClean="0">
                                      <a:latin typeface="Cambria Math"/>
                                      <a:ea typeface="Cambria Math"/>
                                    </a:rPr>
                                    <m:t>∆</m:t>
                                  </m:r>
                                  <m:acc>
                                    <m:accPr>
                                      <m:chr m:val="̅"/>
                                      <m:ctrlPr>
                                        <a:rPr lang="en-US" altLang="zh-TW" sz="2000" i="1">
                                          <a:latin typeface="Cambria Math"/>
                                        </a:rPr>
                                      </m:ctrlPr>
                                    </m:accPr>
                                    <m:e>
                                      <m:r>
                                        <a:rPr lang="en-US" altLang="zh-TW" sz="2000" b="0" i="1" smtClean="0">
                                          <a:latin typeface="Cambria Math"/>
                                        </a:rPr>
                                        <m:t>𝑣</m:t>
                                      </m:r>
                                    </m:e>
                                  </m:acc>
                                </m:e>
                                <m:sub>
                                  <m:r>
                                    <a:rPr lang="zh-TW" altLang="en-US" sz="2000" i="1" smtClean="0">
                                      <a:latin typeface="Cambria Math"/>
                                    </a:rPr>
                                    <m:t>𝒯</m:t>
                                  </m:r>
                                </m:sub>
                              </m:sSub>
                              <m:r>
                                <m:rPr>
                                  <m:brk m:alnAt="7"/>
                                </m:rPr>
                                <a:rPr lang="en-US" altLang="zh-TW" sz="2000" i="1" smtClean="0">
                                  <a:latin typeface="Cambria Math"/>
                                </a:rPr>
                                <m:t>−</m:t>
                              </m:r>
                              <m:r>
                                <a:rPr lang="en-US" altLang="zh-TW" sz="2000" i="1" smtClean="0">
                                  <a:latin typeface="Cambria Math"/>
                                  <a:ea typeface="Cambria Math"/>
                                </a:rPr>
                                <m:t>∆</m:t>
                              </m:r>
                              <m:sSub>
                                <m:sSubPr>
                                  <m:ctrlPr>
                                    <a:rPr lang="en-US" altLang="zh-TW" sz="2000" i="1">
                                      <a:latin typeface="Cambria Math"/>
                                    </a:rPr>
                                  </m:ctrlPr>
                                </m:sSubPr>
                                <m:e>
                                  <m:acc>
                                    <m:accPr>
                                      <m:chr m:val="̅"/>
                                      <m:ctrlPr>
                                        <a:rPr lang="en-US" altLang="zh-TW" sz="2000" i="1">
                                          <a:latin typeface="Cambria Math"/>
                                        </a:rPr>
                                      </m:ctrlPr>
                                    </m:accPr>
                                    <m:e>
                                      <m:r>
                                        <a:rPr lang="en-US" altLang="zh-TW" sz="2000" b="0" i="1" smtClean="0">
                                          <a:latin typeface="Cambria Math"/>
                                        </a:rPr>
                                        <m:t>𝑣</m:t>
                                      </m:r>
                                    </m:e>
                                  </m:acc>
                                </m:e>
                                <m:sub>
                                  <m:r>
                                    <a:rPr lang="zh-TW" altLang="en-US" sz="2000" i="1" smtClean="0">
                                      <a:latin typeface="Cambria Math"/>
                                    </a:rPr>
                                    <m:t>𝒮</m:t>
                                  </m:r>
                                </m:sub>
                              </m:sSub>
                              <m:r>
                                <m:rPr>
                                  <m:brk m:alnAt="7"/>
                                </m:rPr>
                                <a:rPr lang="en-US" altLang="zh-TW" sz="2000" i="1">
                                  <a:latin typeface="Cambria Math"/>
                                </a:rPr>
                                <m:t>|</m:t>
                              </m:r>
                              <m:r>
                                <a:rPr lang="en-US" altLang="zh-TW" sz="2000" i="1">
                                  <a:latin typeface="Cambria Math"/>
                                </a:rPr>
                                <m:t>&lt;</m:t>
                              </m:r>
                              <m:sSup>
                                <m:sSupPr>
                                  <m:ctrlPr>
                                    <a:rPr lang="en-US" altLang="zh-TW" sz="2000" i="1">
                                      <a:latin typeface="Cambria Math"/>
                                    </a:rPr>
                                  </m:ctrlPr>
                                </m:sSupPr>
                                <m:e>
                                  <m:r>
                                    <a:rPr lang="en-US" altLang="zh-TW" sz="2000" i="1">
                                      <a:latin typeface="Cambria Math"/>
                                    </a:rPr>
                                    <m:t>10</m:t>
                                  </m:r>
                                </m:e>
                                <m:sup>
                                  <m:r>
                                    <a:rPr lang="en-US" altLang="zh-TW" sz="2000" i="1">
                                      <a:latin typeface="Cambria Math"/>
                                    </a:rPr>
                                    <m:t>−</m:t>
                                  </m:r>
                                  <m:r>
                                    <a:rPr lang="en-US" altLang="zh-TW" sz="2000" b="0" i="1" smtClean="0">
                                      <a:latin typeface="Cambria Math"/>
                                    </a:rPr>
                                    <m:t>3</m:t>
                                  </m:r>
                                </m:sup>
                              </m:sSup>
                              <m:r>
                                <a:rPr lang="en-US" altLang="zh-TW" sz="2000" i="1">
                                  <a:latin typeface="Cambria Math"/>
                                </a:rPr>
                                <m:t>𝑎𝑛𝑑</m:t>
                              </m:r>
                              <m:r>
                                <a:rPr lang="en-US" altLang="zh-TW" sz="2000" i="1">
                                  <a:latin typeface="Cambria Math"/>
                                </a:rPr>
                                <m:t>  </m:t>
                              </m:r>
                              <m:d>
                                <m:dPr>
                                  <m:begChr m:val="|"/>
                                  <m:endChr m:val="|"/>
                                  <m:ctrlPr>
                                    <a:rPr lang="en-US" altLang="zh-TW" sz="2000" i="1">
                                      <a:latin typeface="Cambria Math"/>
                                    </a:rPr>
                                  </m:ctrlPr>
                                </m:dPr>
                                <m:e>
                                  <m:f>
                                    <m:fPr>
                                      <m:ctrlPr>
                                        <a:rPr lang="en-US" altLang="zh-TW" sz="2000" i="1">
                                          <a:latin typeface="Cambria Math"/>
                                        </a:rPr>
                                      </m:ctrlPr>
                                    </m:fPr>
                                    <m:num>
                                      <m:sSub>
                                        <m:sSubPr>
                                          <m:ctrlPr>
                                            <a:rPr lang="en-US" altLang="zh-TW" sz="2000" i="1">
                                              <a:latin typeface="Cambria Math"/>
                                            </a:rPr>
                                          </m:ctrlPr>
                                        </m:sSubPr>
                                        <m:e>
                                          <m:r>
                                            <a:rPr lang="en-US" altLang="zh-TW" sz="2000" i="1" smtClean="0">
                                              <a:latin typeface="Cambria Math"/>
                                              <a:ea typeface="Cambria Math"/>
                                            </a:rPr>
                                            <m:t>∆</m:t>
                                          </m:r>
                                          <m:acc>
                                            <m:accPr>
                                              <m:chr m:val="̅"/>
                                              <m:ctrlPr>
                                                <a:rPr lang="en-US" altLang="zh-TW" sz="2000" i="1">
                                                  <a:latin typeface="Cambria Math"/>
                                                </a:rPr>
                                              </m:ctrlPr>
                                            </m:accPr>
                                            <m:e>
                                              <m:r>
                                                <a:rPr lang="en-US" altLang="zh-TW" sz="2000" b="0" i="1" smtClean="0">
                                                  <a:latin typeface="Cambria Math"/>
                                                </a:rPr>
                                                <m:t>𝑣</m:t>
                                              </m:r>
                                            </m:e>
                                          </m:acc>
                                        </m:e>
                                        <m:sub>
                                          <m:r>
                                            <a:rPr lang="zh-TW" altLang="en-US" sz="2000" i="1" smtClean="0">
                                              <a:latin typeface="Cambria Math"/>
                                            </a:rPr>
                                            <m:t>𝒯</m:t>
                                          </m:r>
                                        </m:sub>
                                      </m:sSub>
                                      <m:r>
                                        <m:rPr>
                                          <m:brk m:alnAt="7"/>
                                        </m:rPr>
                                        <a:rPr lang="en-US" altLang="zh-TW" sz="2000" i="1">
                                          <a:latin typeface="Cambria Math"/>
                                        </a:rPr>
                                        <m:t>−</m:t>
                                      </m:r>
                                      <m:r>
                                        <a:rPr lang="en-US" altLang="zh-TW" sz="2000" i="1" smtClean="0">
                                          <a:latin typeface="Cambria Math"/>
                                          <a:ea typeface="Cambria Math"/>
                                        </a:rPr>
                                        <m:t>∆</m:t>
                                      </m:r>
                                      <m:sSub>
                                        <m:sSubPr>
                                          <m:ctrlPr>
                                            <a:rPr lang="en-US" altLang="zh-TW" sz="2000" i="1">
                                              <a:latin typeface="Cambria Math"/>
                                            </a:rPr>
                                          </m:ctrlPr>
                                        </m:sSubPr>
                                        <m:e>
                                          <m:acc>
                                            <m:accPr>
                                              <m:chr m:val="̅"/>
                                              <m:ctrlPr>
                                                <a:rPr lang="en-US" altLang="zh-TW" sz="2000" i="1">
                                                  <a:latin typeface="Cambria Math"/>
                                                </a:rPr>
                                              </m:ctrlPr>
                                            </m:accPr>
                                            <m:e>
                                              <m:r>
                                                <a:rPr lang="en-US" altLang="zh-TW" sz="2000" b="0" i="1" smtClean="0">
                                                  <a:latin typeface="Cambria Math"/>
                                                </a:rPr>
                                                <m:t>𝑣</m:t>
                                              </m:r>
                                            </m:e>
                                          </m:acc>
                                        </m:e>
                                        <m:sub>
                                          <m:r>
                                            <a:rPr lang="zh-TW" altLang="en-US" sz="2000" i="1" smtClean="0">
                                              <a:latin typeface="Cambria Math"/>
                                            </a:rPr>
                                            <m:t>𝒮</m:t>
                                          </m:r>
                                        </m:sub>
                                      </m:sSub>
                                    </m:num>
                                    <m:den>
                                      <m:sSub>
                                        <m:sSubPr>
                                          <m:ctrlPr>
                                            <a:rPr lang="en-US" altLang="zh-TW" sz="2000" i="1">
                                              <a:latin typeface="Cambria Math"/>
                                            </a:rPr>
                                          </m:ctrlPr>
                                        </m:sSubPr>
                                        <m:e>
                                          <m:r>
                                            <a:rPr lang="en-US" altLang="zh-TW" sz="2000" i="1" smtClean="0">
                                              <a:latin typeface="Cambria Math"/>
                                              <a:ea typeface="Cambria Math"/>
                                            </a:rPr>
                                            <m:t>∆</m:t>
                                          </m:r>
                                          <m:acc>
                                            <m:accPr>
                                              <m:chr m:val="̅"/>
                                              <m:ctrlPr>
                                                <a:rPr lang="en-US" altLang="zh-TW" sz="2000" i="1">
                                                  <a:latin typeface="Cambria Math"/>
                                                </a:rPr>
                                              </m:ctrlPr>
                                            </m:accPr>
                                            <m:e>
                                              <m:r>
                                                <a:rPr lang="en-US" altLang="zh-TW" sz="2000" b="0" i="1" smtClean="0">
                                                  <a:latin typeface="Cambria Math"/>
                                                </a:rPr>
                                                <m:t>𝑣</m:t>
                                              </m:r>
                                            </m:e>
                                          </m:acc>
                                        </m:e>
                                        <m:sub>
                                          <m:r>
                                            <a:rPr lang="zh-TW" altLang="en-US" sz="2000" i="1" smtClean="0">
                                              <a:latin typeface="Cambria Math"/>
                                            </a:rPr>
                                            <m:t>𝒯</m:t>
                                          </m:r>
                                        </m:sub>
                                      </m:sSub>
                                    </m:den>
                                  </m:f>
                                </m:e>
                              </m:d>
                              <m:r>
                                <m:rPr>
                                  <m:brk m:alnAt="7"/>
                                </m:rPr>
                                <a:rPr lang="en-US" altLang="zh-TW" sz="2000" i="1">
                                  <a:latin typeface="Cambria Math"/>
                                </a:rPr>
                                <m:t>&lt;</m:t>
                              </m:r>
                              <m:r>
                                <a:rPr lang="en-US" altLang="zh-TW" sz="2000" i="1">
                                  <a:latin typeface="Cambria Math"/>
                                </a:rPr>
                                <m:t>0.01%   </m:t>
                              </m:r>
                            </m:e>
                          </m:mr>
                          <m:mr>
                            <m:e>
                              <m:sSub>
                                <m:sSubPr>
                                  <m:ctrlPr>
                                    <a:rPr lang="en-US" altLang="zh-TW" sz="2000" i="1">
                                      <a:latin typeface="Cambria Math"/>
                                    </a:rPr>
                                  </m:ctrlPr>
                                </m:sSubPr>
                                <m:e>
                                  <m:r>
                                    <a:rPr lang="en-US" altLang="zh-TW" sz="2000" b="0" i="1" smtClean="0">
                                      <a:latin typeface="Cambria Math"/>
                                    </a:rPr>
                                    <m:t> </m:t>
                                  </m:r>
                                  <m:r>
                                    <a:rPr lang="en-US" altLang="zh-TW" sz="2000" i="1">
                                      <a:latin typeface="Cambria Math"/>
                                    </a:rPr>
                                    <m:t>|</m:t>
                                  </m:r>
                                  <m:r>
                                    <a:rPr lang="en-US" altLang="zh-TW" sz="2000" i="1" smtClean="0">
                                      <a:latin typeface="Cambria Math"/>
                                      <a:ea typeface="Cambria Math"/>
                                    </a:rPr>
                                    <m:t>∆</m:t>
                                  </m:r>
                                  <m:acc>
                                    <m:accPr>
                                      <m:chr m:val="̅"/>
                                      <m:ctrlPr>
                                        <a:rPr lang="en-US" altLang="zh-TW" sz="2000" i="1">
                                          <a:latin typeface="Cambria Math"/>
                                        </a:rPr>
                                      </m:ctrlPr>
                                    </m:accPr>
                                    <m:e>
                                      <m:r>
                                        <a:rPr lang="en-US" altLang="zh-TW" sz="2000" b="0" i="1" smtClean="0">
                                          <a:latin typeface="Cambria Math"/>
                                        </a:rPr>
                                        <m:t>𝑖</m:t>
                                      </m:r>
                                    </m:e>
                                  </m:acc>
                                </m:e>
                                <m:sub>
                                  <m:r>
                                    <a:rPr lang="zh-TW" altLang="en-US" sz="2000" i="1">
                                      <a:latin typeface="Cambria Math"/>
                                    </a:rPr>
                                    <m:t>𝒯</m:t>
                                  </m:r>
                                </m:sub>
                              </m:sSub>
                              <m:r>
                                <a:rPr lang="en-US" altLang="zh-TW" sz="2000" b="0" i="1" smtClean="0">
                                  <a:latin typeface="Cambria Math"/>
                                </a:rPr>
                                <m:t> </m:t>
                              </m:r>
                              <m:r>
                                <m:rPr>
                                  <m:brk m:alnAt="7"/>
                                </m:rPr>
                                <a:rPr lang="en-US" altLang="zh-TW" sz="2000" i="1">
                                  <a:latin typeface="Cambria Math"/>
                                </a:rPr>
                                <m:t>−</m:t>
                              </m:r>
                              <m:r>
                                <a:rPr lang="en-US" altLang="zh-TW" sz="2000" b="0" i="1" smtClean="0">
                                  <a:latin typeface="Cambria Math"/>
                                </a:rPr>
                                <m:t> </m:t>
                              </m:r>
                              <m:sSub>
                                <m:sSubPr>
                                  <m:ctrlPr>
                                    <a:rPr lang="en-US" altLang="zh-TW" sz="2000" i="1">
                                      <a:latin typeface="Cambria Math"/>
                                    </a:rPr>
                                  </m:ctrlPr>
                                </m:sSubPr>
                                <m:e>
                                  <m:r>
                                    <a:rPr lang="en-US" altLang="zh-TW" sz="2000" i="1" smtClean="0">
                                      <a:latin typeface="Cambria Math"/>
                                      <a:ea typeface="Cambria Math"/>
                                    </a:rPr>
                                    <m:t>∆</m:t>
                                  </m:r>
                                  <m:acc>
                                    <m:accPr>
                                      <m:chr m:val="̅"/>
                                      <m:ctrlPr>
                                        <a:rPr lang="en-US" altLang="zh-TW" sz="2000" i="1">
                                          <a:latin typeface="Cambria Math"/>
                                        </a:rPr>
                                      </m:ctrlPr>
                                    </m:accPr>
                                    <m:e>
                                      <m:r>
                                        <a:rPr lang="en-US" altLang="zh-TW" sz="2000" b="0" i="1" smtClean="0">
                                          <a:latin typeface="Cambria Math"/>
                                        </a:rPr>
                                        <m:t>𝑖</m:t>
                                      </m:r>
                                    </m:e>
                                  </m:acc>
                                </m:e>
                                <m:sub>
                                  <m:r>
                                    <a:rPr lang="zh-TW" altLang="en-US" sz="2000" i="1" smtClean="0">
                                      <a:latin typeface="Cambria Math"/>
                                    </a:rPr>
                                    <m:t>𝒮</m:t>
                                  </m:r>
                                </m:sub>
                              </m:sSub>
                              <m:r>
                                <a:rPr lang="en-US" altLang="zh-TW" sz="2000" i="1">
                                  <a:latin typeface="Cambria Math"/>
                                </a:rPr>
                                <m:t>|&lt;</m:t>
                              </m:r>
                              <m:sSup>
                                <m:sSupPr>
                                  <m:ctrlPr>
                                    <a:rPr lang="en-US" altLang="zh-TW" sz="2000" i="1">
                                      <a:latin typeface="Cambria Math"/>
                                    </a:rPr>
                                  </m:ctrlPr>
                                </m:sSupPr>
                                <m:e>
                                  <m:r>
                                    <a:rPr lang="en-US" altLang="zh-TW" sz="2000" b="0" i="1" smtClean="0">
                                      <a:latin typeface="Cambria Math"/>
                                    </a:rPr>
                                    <m:t>10</m:t>
                                  </m:r>
                                </m:e>
                                <m:sup>
                                  <m:r>
                                    <a:rPr lang="en-US" altLang="zh-TW" sz="2000" i="1">
                                      <a:latin typeface="Cambria Math"/>
                                    </a:rPr>
                                    <m:t>−6</m:t>
                                  </m:r>
                                </m:sup>
                              </m:sSup>
                              <m:r>
                                <a:rPr lang="en-US" altLang="zh-TW" sz="2000" i="1">
                                  <a:latin typeface="Cambria Math"/>
                                </a:rPr>
                                <m:t>  </m:t>
                              </m:r>
                              <m:r>
                                <a:rPr lang="en-US" altLang="zh-TW" sz="2000" i="1">
                                  <a:latin typeface="Cambria Math"/>
                                </a:rPr>
                                <m:t>𝑎𝑛𝑑</m:t>
                              </m:r>
                              <m:r>
                                <a:rPr lang="en-US" altLang="zh-TW" sz="2000" i="1">
                                  <a:latin typeface="Cambria Math"/>
                                </a:rPr>
                                <m:t>  </m:t>
                              </m:r>
                              <m:d>
                                <m:dPr>
                                  <m:begChr m:val="|"/>
                                  <m:endChr m:val="|"/>
                                  <m:ctrlPr>
                                    <a:rPr lang="en-US" altLang="zh-TW" sz="2000" i="1">
                                      <a:latin typeface="Cambria Math"/>
                                    </a:rPr>
                                  </m:ctrlPr>
                                </m:dPr>
                                <m:e>
                                  <m:f>
                                    <m:fPr>
                                      <m:ctrlPr>
                                        <a:rPr lang="en-US" altLang="zh-TW" sz="2000" i="1">
                                          <a:latin typeface="Cambria Math"/>
                                        </a:rPr>
                                      </m:ctrlPr>
                                    </m:fPr>
                                    <m:num>
                                      <m:sSub>
                                        <m:sSubPr>
                                          <m:ctrlPr>
                                            <a:rPr lang="en-US" altLang="zh-TW" sz="2000" i="1">
                                              <a:latin typeface="Cambria Math"/>
                                            </a:rPr>
                                          </m:ctrlPr>
                                        </m:sSubPr>
                                        <m:e>
                                          <m:r>
                                            <a:rPr lang="en-US" altLang="zh-TW" sz="2000" i="1" smtClean="0">
                                              <a:latin typeface="Cambria Math"/>
                                              <a:ea typeface="Cambria Math"/>
                                            </a:rPr>
                                            <m:t>∆</m:t>
                                          </m:r>
                                          <m:acc>
                                            <m:accPr>
                                              <m:chr m:val="̅"/>
                                              <m:ctrlPr>
                                                <a:rPr lang="en-US" altLang="zh-TW" sz="2000" i="1">
                                                  <a:latin typeface="Cambria Math"/>
                                                </a:rPr>
                                              </m:ctrlPr>
                                            </m:accPr>
                                            <m:e>
                                              <m:r>
                                                <a:rPr lang="en-US" altLang="zh-TW" sz="2000" b="0" i="1" smtClean="0">
                                                  <a:latin typeface="Cambria Math"/>
                                                </a:rPr>
                                                <m:t>𝑖</m:t>
                                              </m:r>
                                            </m:e>
                                          </m:acc>
                                        </m:e>
                                        <m:sub>
                                          <m:r>
                                            <a:rPr lang="zh-TW" altLang="en-US" sz="2000" i="1" smtClean="0">
                                              <a:latin typeface="Cambria Math"/>
                                            </a:rPr>
                                            <m:t>𝒯</m:t>
                                          </m:r>
                                        </m:sub>
                                      </m:sSub>
                                      <m:r>
                                        <m:rPr>
                                          <m:brk m:alnAt="7"/>
                                        </m:rPr>
                                        <a:rPr lang="en-US" altLang="zh-TW" sz="2000" i="1">
                                          <a:latin typeface="Cambria Math"/>
                                        </a:rPr>
                                        <m:t>−</m:t>
                                      </m:r>
                                      <m:r>
                                        <a:rPr lang="en-US" altLang="zh-TW" sz="2000" i="1" smtClean="0">
                                          <a:latin typeface="Cambria Math"/>
                                          <a:ea typeface="Cambria Math"/>
                                        </a:rPr>
                                        <m:t>∆</m:t>
                                      </m:r>
                                      <m:sSub>
                                        <m:sSubPr>
                                          <m:ctrlPr>
                                            <a:rPr lang="en-US" altLang="zh-TW" sz="2000" i="1">
                                              <a:latin typeface="Cambria Math"/>
                                            </a:rPr>
                                          </m:ctrlPr>
                                        </m:sSubPr>
                                        <m:e>
                                          <m:acc>
                                            <m:accPr>
                                              <m:chr m:val="̅"/>
                                              <m:ctrlPr>
                                                <a:rPr lang="en-US" altLang="zh-TW" sz="2000" i="1">
                                                  <a:latin typeface="Cambria Math"/>
                                                </a:rPr>
                                              </m:ctrlPr>
                                            </m:accPr>
                                            <m:e>
                                              <m:r>
                                                <a:rPr lang="en-US" altLang="zh-TW" sz="2000" b="0" i="1" smtClean="0">
                                                  <a:latin typeface="Cambria Math"/>
                                                </a:rPr>
                                                <m:t>𝑖</m:t>
                                              </m:r>
                                            </m:e>
                                          </m:acc>
                                        </m:e>
                                        <m:sub>
                                          <m:r>
                                            <a:rPr lang="zh-TW" altLang="en-US" sz="2000" i="1" smtClean="0">
                                              <a:latin typeface="Cambria Math"/>
                                            </a:rPr>
                                            <m:t>𝒮</m:t>
                                          </m:r>
                                        </m:sub>
                                      </m:sSub>
                                    </m:num>
                                    <m:den>
                                      <m:r>
                                        <a:rPr lang="en-US" altLang="zh-TW" sz="2000" i="1" smtClean="0">
                                          <a:latin typeface="Cambria Math"/>
                                          <a:ea typeface="Cambria Math"/>
                                        </a:rPr>
                                        <m:t>∆</m:t>
                                      </m:r>
                                      <m:sSub>
                                        <m:sSubPr>
                                          <m:ctrlPr>
                                            <a:rPr lang="en-US" altLang="zh-TW" sz="2000" i="1">
                                              <a:latin typeface="Cambria Math"/>
                                            </a:rPr>
                                          </m:ctrlPr>
                                        </m:sSubPr>
                                        <m:e>
                                          <m:acc>
                                            <m:accPr>
                                              <m:chr m:val="̅"/>
                                              <m:ctrlPr>
                                                <a:rPr lang="en-US" altLang="zh-TW" sz="2000" i="1">
                                                  <a:latin typeface="Cambria Math"/>
                                                </a:rPr>
                                              </m:ctrlPr>
                                            </m:accPr>
                                            <m:e>
                                              <m:r>
                                                <a:rPr lang="en-US" altLang="zh-TW" sz="2000" b="0" i="1" smtClean="0">
                                                  <a:latin typeface="Cambria Math"/>
                                                </a:rPr>
                                                <m:t>𝑖</m:t>
                                              </m:r>
                                            </m:e>
                                          </m:acc>
                                        </m:e>
                                        <m:sub>
                                          <m:r>
                                            <a:rPr lang="zh-TW" altLang="en-US" sz="2000" i="1" smtClean="0">
                                              <a:latin typeface="Cambria Math"/>
                                            </a:rPr>
                                            <m:t>𝒯</m:t>
                                          </m:r>
                                        </m:sub>
                                      </m:sSub>
                                    </m:den>
                                  </m:f>
                                </m:e>
                              </m:d>
                              <m:r>
                                <m:rPr>
                                  <m:brk m:alnAt="7"/>
                                </m:rPr>
                                <a:rPr lang="en-US" altLang="zh-TW" sz="2000" i="1">
                                  <a:latin typeface="Cambria Math"/>
                                </a:rPr>
                                <m:t>&lt;</m:t>
                              </m:r>
                              <m:r>
                                <a:rPr lang="en-US" altLang="zh-TW" sz="2000" i="1">
                                  <a:latin typeface="Cambria Math"/>
                                </a:rPr>
                                <m:t>0.01%        </m:t>
                              </m:r>
                            </m:e>
                          </m:mr>
                        </m:m>
                      </m:e>
                    </m:d>
                  </m:oMath>
                </a14:m>
                <a:endParaRPr lang="zh-TW" altLang="en-US" sz="20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67544" y="1052736"/>
                <a:ext cx="8229600" cy="5112568"/>
              </a:xfrm>
              <a:blipFill rotWithShape="1">
                <a:blip r:embed="rId2"/>
                <a:stretch>
                  <a:fillRect l="-1037" t="-955" r="-192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252218" y="4546713"/>
                <a:ext cx="8986434" cy="923330"/>
              </a:xfrm>
              <a:prstGeom prst="rect">
                <a:avLst/>
              </a:prstGeom>
              <a:noFill/>
            </p:spPr>
            <p:txBody>
              <a:bodyPr wrap="none" rtlCol="0">
                <a:spAutoFit/>
              </a:bodyPr>
              <a:lstStyle/>
              <a:p>
                <a:r>
                  <a:rPr lang="en-US" altLang="zh-TW" b="1" dirty="0" smtClean="0">
                    <a:solidFill>
                      <a:srgbClr val="FF0000"/>
                    </a:solidFill>
                  </a:rPr>
                  <a:t>The incremental values are estimated by the current basis set </a:t>
                </a:r>
                <a14:m>
                  <m:oMath xmlns:m="http://schemas.openxmlformats.org/officeDocument/2006/math">
                    <m:r>
                      <a:rPr lang="zh-TW" altLang="en-US" b="1" i="1">
                        <a:solidFill>
                          <a:srgbClr val="FF0000"/>
                        </a:solidFill>
                        <a:latin typeface="Cambria Math"/>
                      </a:rPr>
                      <m:t>𝓣</m:t>
                    </m:r>
                  </m:oMath>
                </a14:m>
                <a:r>
                  <a:rPr lang="en-US" altLang="zh-TW" b="1" dirty="0">
                    <a:solidFill>
                      <a:srgbClr val="FF0000"/>
                    </a:solidFill>
                  </a:rPr>
                  <a:t> and a new basis set </a:t>
                </a:r>
                <a14:m>
                  <m:oMath xmlns:m="http://schemas.openxmlformats.org/officeDocument/2006/math">
                    <m:r>
                      <a:rPr lang="zh-TW" altLang="en-US" b="1" i="1">
                        <a:solidFill>
                          <a:srgbClr val="FF0000"/>
                        </a:solidFill>
                        <a:latin typeface="Cambria Math"/>
                      </a:rPr>
                      <m:t>𝓢</m:t>
                    </m:r>
                  </m:oMath>
                </a14:m>
                <a:r>
                  <a:rPr lang="en-US" altLang="zh-TW" b="1" dirty="0">
                    <a:solidFill>
                      <a:srgbClr val="FF0000"/>
                    </a:solidFill>
                  </a:rPr>
                  <a:t> </a:t>
                </a:r>
                <a:endParaRPr lang="en-US" altLang="zh-TW" b="1" dirty="0" smtClean="0">
                  <a:solidFill>
                    <a:srgbClr val="FF0000"/>
                  </a:solidFill>
                </a:endParaRPr>
              </a:p>
              <a:p>
                <a:r>
                  <a:rPr lang="en-US" altLang="zh-TW" b="1" dirty="0" smtClean="0">
                    <a:solidFill>
                      <a:srgbClr val="FF0000"/>
                    </a:solidFill>
                  </a:rPr>
                  <a:t>at </a:t>
                </a:r>
                <a:r>
                  <a:rPr lang="en-US" altLang="zh-TW" b="1" dirty="0">
                    <a:solidFill>
                      <a:srgbClr val="FF0000"/>
                    </a:solidFill>
                  </a:rPr>
                  <a:t>j-</a:t>
                </a:r>
                <a:r>
                  <a:rPr lang="en-US" altLang="zh-TW" b="1" dirty="0" err="1">
                    <a:solidFill>
                      <a:srgbClr val="FF0000"/>
                    </a:solidFill>
                  </a:rPr>
                  <a:t>th</a:t>
                </a:r>
                <a:r>
                  <a:rPr lang="en-US" altLang="zh-TW" b="1" dirty="0">
                    <a:solidFill>
                      <a:srgbClr val="FF0000"/>
                    </a:solidFill>
                  </a:rPr>
                  <a:t> </a:t>
                </a:r>
                <a:r>
                  <a:rPr lang="en-US" altLang="zh-TW" b="1" dirty="0" smtClean="0">
                    <a:solidFill>
                      <a:srgbClr val="FF0000"/>
                    </a:solidFill>
                  </a:rPr>
                  <a:t>sampling </a:t>
                </a:r>
                <a:r>
                  <a:rPr lang="en-US" altLang="zh-TW" b="1" dirty="0">
                    <a:solidFill>
                      <a:srgbClr val="FF0000"/>
                    </a:solidFill>
                  </a:rPr>
                  <a:t>time.  If each difference of their estimated answers satisfies the following </a:t>
                </a:r>
                <a:endParaRPr lang="en-US" altLang="zh-TW" b="1" dirty="0" smtClean="0">
                  <a:solidFill>
                    <a:srgbClr val="FF0000"/>
                  </a:solidFill>
                </a:endParaRPr>
              </a:p>
              <a:p>
                <a:r>
                  <a:rPr lang="en-US" altLang="zh-TW" b="1" dirty="0" smtClean="0">
                    <a:solidFill>
                      <a:srgbClr val="FF0000"/>
                    </a:solidFill>
                  </a:rPr>
                  <a:t>criterion, the </a:t>
                </a:r>
                <a:r>
                  <a:rPr lang="en-US" altLang="zh-TW" b="1" dirty="0">
                    <a:solidFill>
                      <a:srgbClr val="FF0000"/>
                    </a:solidFill>
                  </a:rPr>
                  <a:t>basis set adjustment is allowed</a:t>
                </a:r>
                <a:r>
                  <a:rPr lang="en-US" altLang="zh-TW" b="1" dirty="0" smtClean="0">
                    <a:solidFill>
                      <a:srgbClr val="FF0000"/>
                    </a:solidFill>
                  </a:rPr>
                  <a:t>.</a:t>
                </a:r>
                <a:endParaRPr lang="en-US" altLang="zh-TW" b="1" dirty="0">
                  <a:solidFill>
                    <a:srgbClr val="FF0000"/>
                  </a:solidFill>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252218" y="4546713"/>
                <a:ext cx="8986434" cy="923330"/>
              </a:xfrm>
              <a:prstGeom prst="rect">
                <a:avLst/>
              </a:prstGeom>
              <a:blipFill rotWithShape="1">
                <a:blip r:embed="rId3"/>
                <a:stretch>
                  <a:fillRect l="-542" t="-3311" b="-9934"/>
                </a:stretch>
              </a:blipFill>
            </p:spPr>
            <p:txBody>
              <a:bodyPr/>
              <a:lstStyle/>
              <a:p>
                <a:r>
                  <a:rPr lang="zh-TW" altLang="en-US">
                    <a:noFill/>
                  </a:rPr>
                  <a:t> </a:t>
                </a:r>
              </a:p>
            </p:txBody>
          </p:sp>
        </mc:Fallback>
      </mc:AlternateContent>
      <p:sp>
        <p:nvSpPr>
          <p:cNvPr id="7" name="投影片編號版面配置區 6"/>
          <p:cNvSpPr>
            <a:spLocks noGrp="1"/>
          </p:cNvSpPr>
          <p:nvPr>
            <p:ph type="sldNum" sz="quarter" idx="10"/>
          </p:nvPr>
        </p:nvSpPr>
        <p:spPr/>
        <p:txBody>
          <a:bodyPr/>
          <a:lstStyle/>
          <a:p>
            <a:fld id="{8CF2F760-D1A9-48BF-86E4-56BE405BC273}" type="slidenum">
              <a:rPr lang="zh-TW" altLang="en-US" smtClean="0"/>
              <a:pPr/>
              <a:t>25</a:t>
            </a:fld>
            <a:r>
              <a:rPr lang="en-US" altLang="zh-TW" smtClean="0"/>
              <a:t>/39</a:t>
            </a:r>
            <a:endParaRPr lang="zh-TW" altLang="en-US" dirty="0"/>
          </a:p>
        </p:txBody>
      </p:sp>
    </p:spTree>
    <p:extLst>
      <p:ext uri="{BB962C8B-B14F-4D97-AF65-F5344CB8AC3E}">
        <p14:creationId xmlns:p14="http://schemas.microsoft.com/office/powerpoint/2010/main" val="2988487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7430"/>
            <a:ext cx="8229600" cy="1143000"/>
          </a:xfrm>
        </p:spPr>
        <p:txBody>
          <a:bodyPr/>
          <a:lstStyle/>
          <a:p>
            <a:r>
              <a:rPr lang="en-US" altLang="zh-TW" dirty="0"/>
              <a:t>Basis Set </a:t>
            </a:r>
            <a:r>
              <a:rPr lang="en-US" altLang="zh-TW" dirty="0" smtClean="0"/>
              <a:t>Adjustment Criterion</a:t>
            </a:r>
            <a:endParaRPr lang="zh-TW" altLang="en-US" dirty="0"/>
          </a:p>
        </p:txBody>
      </p:sp>
      <p:sp>
        <p:nvSpPr>
          <p:cNvPr id="3" name="內容版面配置區 2"/>
          <p:cNvSpPr>
            <a:spLocks noGrp="1"/>
          </p:cNvSpPr>
          <p:nvPr>
            <p:ph idx="1"/>
          </p:nvPr>
        </p:nvSpPr>
        <p:spPr>
          <a:xfrm>
            <a:off x="457200" y="1124744"/>
            <a:ext cx="8229600" cy="5001419"/>
          </a:xfrm>
        </p:spPr>
        <p:txBody>
          <a:bodyPr/>
          <a:lstStyle/>
          <a:p>
            <a:r>
              <a:rPr lang="en-US" altLang="zh-TW" dirty="0" smtClean="0"/>
              <a:t>An example of basis set adjustment.</a:t>
            </a:r>
            <a:endParaRPr lang="zh-TW" alt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0" t="5135" r="6081"/>
          <a:stretch/>
        </p:blipFill>
        <p:spPr bwMode="auto">
          <a:xfrm>
            <a:off x="395536" y="1652023"/>
            <a:ext cx="7992888" cy="493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矩形 3"/>
              <p:cNvSpPr/>
              <p:nvPr/>
            </p:nvSpPr>
            <p:spPr>
              <a:xfrm>
                <a:off x="1331640" y="4797152"/>
                <a:ext cx="3743782" cy="940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1200" b="1" i="1" smtClean="0">
                              <a:solidFill>
                                <a:srgbClr val="002060"/>
                              </a:solidFill>
                              <a:latin typeface="Cambria Math"/>
                            </a:rPr>
                          </m:ctrlPr>
                        </m:dPr>
                        <m:e>
                          <m:m>
                            <m:mPr>
                              <m:mcs>
                                <m:mc>
                                  <m:mcPr>
                                    <m:count m:val="1"/>
                                    <m:mcJc m:val="center"/>
                                  </m:mcPr>
                                </m:mc>
                              </m:mcs>
                              <m:ctrlPr>
                                <a:rPr lang="en-US" altLang="zh-TW" sz="1200" b="1" i="1">
                                  <a:solidFill>
                                    <a:srgbClr val="002060"/>
                                  </a:solidFill>
                                  <a:latin typeface="Cambria Math"/>
                                </a:rPr>
                              </m:ctrlPr>
                            </m:mPr>
                            <m:mr>
                              <m:e>
                                <m:sSub>
                                  <m:sSubPr>
                                    <m:ctrlPr>
                                      <a:rPr lang="en-US" altLang="zh-TW" sz="1200" b="1" i="1">
                                        <a:solidFill>
                                          <a:srgbClr val="002060"/>
                                        </a:solidFill>
                                        <a:latin typeface="Cambria Math"/>
                                      </a:rPr>
                                    </m:ctrlPr>
                                  </m:sSubPr>
                                  <m:e>
                                    <m:r>
                                      <a:rPr lang="en-US" altLang="zh-TW" sz="1200" b="1" i="1">
                                        <a:solidFill>
                                          <a:srgbClr val="002060"/>
                                        </a:solidFill>
                                        <a:latin typeface="Cambria Math"/>
                                      </a:rPr>
                                      <m:t>|</m:t>
                                    </m:r>
                                    <m:r>
                                      <a:rPr lang="en-US" altLang="zh-TW" sz="1200" b="1" i="1">
                                        <a:solidFill>
                                          <a:srgbClr val="002060"/>
                                        </a:solidFill>
                                        <a:latin typeface="Cambria Math"/>
                                        <a:ea typeface="Cambria Math"/>
                                      </a:rPr>
                                      <m:t>∆</m:t>
                                    </m:r>
                                    <m:acc>
                                      <m:accPr>
                                        <m:chr m:val="̅"/>
                                        <m:ctrlPr>
                                          <a:rPr lang="en-US" altLang="zh-TW" sz="1200" b="1" i="1">
                                            <a:solidFill>
                                              <a:srgbClr val="002060"/>
                                            </a:solidFill>
                                            <a:latin typeface="Cambria Math"/>
                                          </a:rPr>
                                        </m:ctrlPr>
                                      </m:accPr>
                                      <m:e>
                                        <m:r>
                                          <a:rPr lang="en-US" altLang="zh-TW" sz="1200" b="1" i="1">
                                            <a:solidFill>
                                              <a:srgbClr val="002060"/>
                                            </a:solidFill>
                                            <a:latin typeface="Cambria Math"/>
                                          </a:rPr>
                                          <m:t>𝒗</m:t>
                                        </m:r>
                                      </m:e>
                                    </m:acc>
                                  </m:e>
                                  <m:sub>
                                    <m:r>
                                      <a:rPr lang="zh-TW" altLang="en-US" sz="1200" b="1" i="1">
                                        <a:solidFill>
                                          <a:srgbClr val="002060"/>
                                        </a:solidFill>
                                        <a:latin typeface="Cambria Math"/>
                                      </a:rPr>
                                      <m:t>𝓣</m:t>
                                    </m:r>
                                  </m:sub>
                                </m:sSub>
                                <m:r>
                                  <m:rPr>
                                    <m:brk m:alnAt="7"/>
                                  </m:rPr>
                                  <a:rPr lang="en-US" altLang="zh-TW" sz="1200" b="1" i="1">
                                    <a:solidFill>
                                      <a:srgbClr val="002060"/>
                                    </a:solidFill>
                                    <a:latin typeface="Cambria Math"/>
                                  </a:rPr>
                                  <m:t>−</m:t>
                                </m:r>
                                <m:r>
                                  <a:rPr lang="en-US" altLang="zh-TW" sz="1200" b="1" i="1">
                                    <a:solidFill>
                                      <a:srgbClr val="002060"/>
                                    </a:solidFill>
                                    <a:latin typeface="Cambria Math"/>
                                    <a:ea typeface="Cambria Math"/>
                                  </a:rPr>
                                  <m:t>∆</m:t>
                                </m:r>
                                <m:sSub>
                                  <m:sSubPr>
                                    <m:ctrlPr>
                                      <a:rPr lang="en-US" altLang="zh-TW" sz="1200" b="1" i="1">
                                        <a:solidFill>
                                          <a:srgbClr val="002060"/>
                                        </a:solidFill>
                                        <a:latin typeface="Cambria Math"/>
                                      </a:rPr>
                                    </m:ctrlPr>
                                  </m:sSubPr>
                                  <m:e>
                                    <m:acc>
                                      <m:accPr>
                                        <m:chr m:val="̅"/>
                                        <m:ctrlPr>
                                          <a:rPr lang="en-US" altLang="zh-TW" sz="1200" b="1" i="1">
                                            <a:solidFill>
                                              <a:srgbClr val="002060"/>
                                            </a:solidFill>
                                            <a:latin typeface="Cambria Math"/>
                                          </a:rPr>
                                        </m:ctrlPr>
                                      </m:accPr>
                                      <m:e>
                                        <m:r>
                                          <a:rPr lang="en-US" altLang="zh-TW" sz="1200" b="1" i="1">
                                            <a:solidFill>
                                              <a:srgbClr val="002060"/>
                                            </a:solidFill>
                                            <a:latin typeface="Cambria Math"/>
                                          </a:rPr>
                                          <m:t>𝒗</m:t>
                                        </m:r>
                                      </m:e>
                                    </m:acc>
                                  </m:e>
                                  <m:sub>
                                    <m:r>
                                      <a:rPr lang="zh-TW" altLang="en-US" sz="1200" b="1" i="1">
                                        <a:solidFill>
                                          <a:srgbClr val="002060"/>
                                        </a:solidFill>
                                        <a:latin typeface="Cambria Math"/>
                                      </a:rPr>
                                      <m:t>𝓢</m:t>
                                    </m:r>
                                  </m:sub>
                                </m:sSub>
                                <m:r>
                                  <m:rPr>
                                    <m:brk m:alnAt="7"/>
                                  </m:rPr>
                                  <a:rPr lang="en-US" altLang="zh-TW" sz="1200" b="1" i="1">
                                    <a:solidFill>
                                      <a:srgbClr val="002060"/>
                                    </a:solidFill>
                                    <a:latin typeface="Cambria Math"/>
                                  </a:rPr>
                                  <m:t>|</m:t>
                                </m:r>
                                <m:r>
                                  <a:rPr lang="en-US" altLang="zh-TW" sz="1200" b="1" i="1">
                                    <a:solidFill>
                                      <a:srgbClr val="002060"/>
                                    </a:solidFill>
                                    <a:latin typeface="Cambria Math"/>
                                  </a:rPr>
                                  <m:t>&lt;</m:t>
                                </m:r>
                                <m:sSup>
                                  <m:sSupPr>
                                    <m:ctrlPr>
                                      <a:rPr lang="en-US" altLang="zh-TW" sz="1200" b="1" i="1">
                                        <a:solidFill>
                                          <a:srgbClr val="002060"/>
                                        </a:solidFill>
                                        <a:latin typeface="Cambria Math"/>
                                      </a:rPr>
                                    </m:ctrlPr>
                                  </m:sSupPr>
                                  <m:e>
                                    <m:r>
                                      <a:rPr lang="en-US" altLang="zh-TW" sz="1200" b="1" i="1">
                                        <a:solidFill>
                                          <a:srgbClr val="002060"/>
                                        </a:solidFill>
                                        <a:latin typeface="Cambria Math"/>
                                      </a:rPr>
                                      <m:t>𝟏𝟎</m:t>
                                    </m:r>
                                  </m:e>
                                  <m:sup>
                                    <m:r>
                                      <a:rPr lang="en-US" altLang="zh-TW" sz="1200" b="1" i="1">
                                        <a:solidFill>
                                          <a:srgbClr val="002060"/>
                                        </a:solidFill>
                                        <a:latin typeface="Cambria Math"/>
                                      </a:rPr>
                                      <m:t>−</m:t>
                                    </m:r>
                                    <m:r>
                                      <a:rPr lang="en-US" altLang="zh-TW" sz="1200" b="1" i="1">
                                        <a:solidFill>
                                          <a:srgbClr val="002060"/>
                                        </a:solidFill>
                                        <a:latin typeface="Cambria Math"/>
                                      </a:rPr>
                                      <m:t>𝟑</m:t>
                                    </m:r>
                                  </m:sup>
                                </m:sSup>
                                <m:r>
                                  <a:rPr lang="en-US" altLang="zh-TW" sz="1200" b="1" i="1">
                                    <a:solidFill>
                                      <a:srgbClr val="002060"/>
                                    </a:solidFill>
                                    <a:latin typeface="Cambria Math"/>
                                  </a:rPr>
                                  <m:t>𝒂𝒏𝒅</m:t>
                                </m:r>
                                <m:r>
                                  <a:rPr lang="en-US" altLang="zh-TW" sz="1200" b="1" i="1">
                                    <a:solidFill>
                                      <a:srgbClr val="002060"/>
                                    </a:solidFill>
                                    <a:latin typeface="Cambria Math"/>
                                  </a:rPr>
                                  <m:t>  </m:t>
                                </m:r>
                                <m:d>
                                  <m:dPr>
                                    <m:begChr m:val="|"/>
                                    <m:endChr m:val="|"/>
                                    <m:ctrlPr>
                                      <a:rPr lang="en-US" altLang="zh-TW" sz="1200" b="1" i="1">
                                        <a:solidFill>
                                          <a:srgbClr val="002060"/>
                                        </a:solidFill>
                                        <a:latin typeface="Cambria Math"/>
                                      </a:rPr>
                                    </m:ctrlPr>
                                  </m:dPr>
                                  <m:e>
                                    <m:f>
                                      <m:fPr>
                                        <m:ctrlPr>
                                          <a:rPr lang="en-US" altLang="zh-TW" sz="1200" b="1" i="1">
                                            <a:solidFill>
                                              <a:srgbClr val="002060"/>
                                            </a:solidFill>
                                            <a:latin typeface="Cambria Math"/>
                                          </a:rPr>
                                        </m:ctrlPr>
                                      </m:fPr>
                                      <m:num>
                                        <m:sSub>
                                          <m:sSubPr>
                                            <m:ctrlPr>
                                              <a:rPr lang="en-US" altLang="zh-TW" sz="1200" b="1" i="1">
                                                <a:solidFill>
                                                  <a:srgbClr val="002060"/>
                                                </a:solidFill>
                                                <a:latin typeface="Cambria Math"/>
                                              </a:rPr>
                                            </m:ctrlPr>
                                          </m:sSubPr>
                                          <m:e>
                                            <m:r>
                                              <a:rPr lang="en-US" altLang="zh-TW" sz="1200" b="1" i="1">
                                                <a:solidFill>
                                                  <a:srgbClr val="002060"/>
                                                </a:solidFill>
                                                <a:latin typeface="Cambria Math"/>
                                                <a:ea typeface="Cambria Math"/>
                                              </a:rPr>
                                              <m:t>∆</m:t>
                                            </m:r>
                                            <m:acc>
                                              <m:accPr>
                                                <m:chr m:val="̅"/>
                                                <m:ctrlPr>
                                                  <a:rPr lang="en-US" altLang="zh-TW" sz="1200" b="1" i="1">
                                                    <a:solidFill>
                                                      <a:srgbClr val="002060"/>
                                                    </a:solidFill>
                                                    <a:latin typeface="Cambria Math"/>
                                                  </a:rPr>
                                                </m:ctrlPr>
                                              </m:accPr>
                                              <m:e>
                                                <m:r>
                                                  <a:rPr lang="en-US" altLang="zh-TW" sz="1200" b="1" i="1">
                                                    <a:solidFill>
                                                      <a:srgbClr val="002060"/>
                                                    </a:solidFill>
                                                    <a:latin typeface="Cambria Math"/>
                                                  </a:rPr>
                                                  <m:t>𝒗</m:t>
                                                </m:r>
                                              </m:e>
                                            </m:acc>
                                          </m:e>
                                          <m:sub>
                                            <m:r>
                                              <a:rPr lang="zh-TW" altLang="en-US" sz="1200" b="1" i="1">
                                                <a:solidFill>
                                                  <a:srgbClr val="002060"/>
                                                </a:solidFill>
                                                <a:latin typeface="Cambria Math"/>
                                              </a:rPr>
                                              <m:t>𝓣</m:t>
                                            </m:r>
                                          </m:sub>
                                        </m:sSub>
                                        <m:r>
                                          <m:rPr>
                                            <m:brk m:alnAt="7"/>
                                          </m:rPr>
                                          <a:rPr lang="en-US" altLang="zh-TW" sz="1200" b="1" i="1">
                                            <a:solidFill>
                                              <a:srgbClr val="002060"/>
                                            </a:solidFill>
                                            <a:latin typeface="Cambria Math"/>
                                          </a:rPr>
                                          <m:t>−</m:t>
                                        </m:r>
                                        <m:r>
                                          <a:rPr lang="en-US" altLang="zh-TW" sz="1200" b="1" i="1">
                                            <a:solidFill>
                                              <a:srgbClr val="002060"/>
                                            </a:solidFill>
                                            <a:latin typeface="Cambria Math"/>
                                            <a:ea typeface="Cambria Math"/>
                                          </a:rPr>
                                          <m:t>∆</m:t>
                                        </m:r>
                                        <m:sSub>
                                          <m:sSubPr>
                                            <m:ctrlPr>
                                              <a:rPr lang="en-US" altLang="zh-TW" sz="1200" b="1" i="1">
                                                <a:solidFill>
                                                  <a:srgbClr val="002060"/>
                                                </a:solidFill>
                                                <a:latin typeface="Cambria Math"/>
                                              </a:rPr>
                                            </m:ctrlPr>
                                          </m:sSubPr>
                                          <m:e>
                                            <m:acc>
                                              <m:accPr>
                                                <m:chr m:val="̅"/>
                                                <m:ctrlPr>
                                                  <a:rPr lang="en-US" altLang="zh-TW" sz="1200" b="1" i="1">
                                                    <a:solidFill>
                                                      <a:srgbClr val="002060"/>
                                                    </a:solidFill>
                                                    <a:latin typeface="Cambria Math"/>
                                                  </a:rPr>
                                                </m:ctrlPr>
                                              </m:accPr>
                                              <m:e>
                                                <m:r>
                                                  <a:rPr lang="en-US" altLang="zh-TW" sz="1200" b="1" i="1">
                                                    <a:solidFill>
                                                      <a:srgbClr val="002060"/>
                                                    </a:solidFill>
                                                    <a:latin typeface="Cambria Math"/>
                                                  </a:rPr>
                                                  <m:t>𝒗</m:t>
                                                </m:r>
                                              </m:e>
                                            </m:acc>
                                          </m:e>
                                          <m:sub>
                                            <m:r>
                                              <a:rPr lang="zh-TW" altLang="en-US" sz="1200" b="1" i="1">
                                                <a:solidFill>
                                                  <a:srgbClr val="002060"/>
                                                </a:solidFill>
                                                <a:latin typeface="Cambria Math"/>
                                              </a:rPr>
                                              <m:t>𝓢</m:t>
                                            </m:r>
                                          </m:sub>
                                        </m:sSub>
                                      </m:num>
                                      <m:den>
                                        <m:sSub>
                                          <m:sSubPr>
                                            <m:ctrlPr>
                                              <a:rPr lang="en-US" altLang="zh-TW" sz="1200" b="1" i="1">
                                                <a:solidFill>
                                                  <a:srgbClr val="002060"/>
                                                </a:solidFill>
                                                <a:latin typeface="Cambria Math"/>
                                              </a:rPr>
                                            </m:ctrlPr>
                                          </m:sSubPr>
                                          <m:e>
                                            <m:r>
                                              <a:rPr lang="en-US" altLang="zh-TW" sz="1200" b="1" i="1">
                                                <a:solidFill>
                                                  <a:srgbClr val="002060"/>
                                                </a:solidFill>
                                                <a:latin typeface="Cambria Math"/>
                                                <a:ea typeface="Cambria Math"/>
                                              </a:rPr>
                                              <m:t>∆</m:t>
                                            </m:r>
                                            <m:acc>
                                              <m:accPr>
                                                <m:chr m:val="̅"/>
                                                <m:ctrlPr>
                                                  <a:rPr lang="en-US" altLang="zh-TW" sz="1200" b="1" i="1">
                                                    <a:solidFill>
                                                      <a:srgbClr val="002060"/>
                                                    </a:solidFill>
                                                    <a:latin typeface="Cambria Math"/>
                                                  </a:rPr>
                                                </m:ctrlPr>
                                              </m:accPr>
                                              <m:e>
                                                <m:r>
                                                  <a:rPr lang="en-US" altLang="zh-TW" sz="1200" b="1" i="1">
                                                    <a:solidFill>
                                                      <a:srgbClr val="002060"/>
                                                    </a:solidFill>
                                                    <a:latin typeface="Cambria Math"/>
                                                  </a:rPr>
                                                  <m:t>𝒗</m:t>
                                                </m:r>
                                              </m:e>
                                            </m:acc>
                                          </m:e>
                                          <m:sub>
                                            <m:r>
                                              <a:rPr lang="zh-TW" altLang="en-US" sz="1200" b="1" i="1">
                                                <a:solidFill>
                                                  <a:srgbClr val="002060"/>
                                                </a:solidFill>
                                                <a:latin typeface="Cambria Math"/>
                                              </a:rPr>
                                              <m:t>𝓣</m:t>
                                            </m:r>
                                          </m:sub>
                                        </m:sSub>
                                      </m:den>
                                    </m:f>
                                  </m:e>
                                </m:d>
                                <m:r>
                                  <m:rPr>
                                    <m:brk m:alnAt="7"/>
                                  </m:rPr>
                                  <a:rPr lang="en-US" altLang="zh-TW" sz="1200" b="1" i="1">
                                    <a:solidFill>
                                      <a:srgbClr val="002060"/>
                                    </a:solidFill>
                                    <a:latin typeface="Cambria Math"/>
                                  </a:rPr>
                                  <m:t>&lt;</m:t>
                                </m:r>
                                <m:r>
                                  <a:rPr lang="en-US" altLang="zh-TW" sz="1200" b="1" i="1">
                                    <a:solidFill>
                                      <a:srgbClr val="002060"/>
                                    </a:solidFill>
                                    <a:latin typeface="Cambria Math"/>
                                  </a:rPr>
                                  <m:t>𝟎</m:t>
                                </m:r>
                                <m:r>
                                  <a:rPr lang="en-US" altLang="zh-TW" sz="1200" b="1" i="1">
                                    <a:solidFill>
                                      <a:srgbClr val="002060"/>
                                    </a:solidFill>
                                    <a:latin typeface="Cambria Math"/>
                                  </a:rPr>
                                  <m:t>.</m:t>
                                </m:r>
                                <m:r>
                                  <a:rPr lang="en-US" altLang="zh-TW" sz="1200" b="1" i="1">
                                    <a:solidFill>
                                      <a:srgbClr val="002060"/>
                                    </a:solidFill>
                                    <a:latin typeface="Cambria Math"/>
                                  </a:rPr>
                                  <m:t>𝟎𝟏</m:t>
                                </m:r>
                                <m:r>
                                  <a:rPr lang="en-US" altLang="zh-TW" sz="1200" b="1" i="1">
                                    <a:solidFill>
                                      <a:srgbClr val="002060"/>
                                    </a:solidFill>
                                    <a:latin typeface="Cambria Math"/>
                                  </a:rPr>
                                  <m:t>%   </m:t>
                                </m:r>
                              </m:e>
                            </m:mr>
                            <m:mr>
                              <m:e>
                                <m:sSub>
                                  <m:sSubPr>
                                    <m:ctrlPr>
                                      <a:rPr lang="en-US" altLang="zh-TW" sz="1200" b="1" i="1">
                                        <a:solidFill>
                                          <a:srgbClr val="002060"/>
                                        </a:solidFill>
                                        <a:latin typeface="Cambria Math"/>
                                      </a:rPr>
                                    </m:ctrlPr>
                                  </m:sSubPr>
                                  <m:e>
                                    <m:r>
                                      <a:rPr lang="en-US" altLang="zh-TW" sz="1200" b="1" i="1">
                                        <a:solidFill>
                                          <a:srgbClr val="002060"/>
                                        </a:solidFill>
                                        <a:latin typeface="Cambria Math"/>
                                      </a:rPr>
                                      <m:t> |</m:t>
                                    </m:r>
                                    <m:r>
                                      <a:rPr lang="en-US" altLang="zh-TW" sz="1200" b="1" i="1">
                                        <a:solidFill>
                                          <a:srgbClr val="002060"/>
                                        </a:solidFill>
                                        <a:latin typeface="Cambria Math"/>
                                        <a:ea typeface="Cambria Math"/>
                                      </a:rPr>
                                      <m:t>∆</m:t>
                                    </m:r>
                                    <m:acc>
                                      <m:accPr>
                                        <m:chr m:val="̅"/>
                                        <m:ctrlPr>
                                          <a:rPr lang="en-US" altLang="zh-TW" sz="1200" b="1" i="1">
                                            <a:solidFill>
                                              <a:srgbClr val="002060"/>
                                            </a:solidFill>
                                            <a:latin typeface="Cambria Math"/>
                                          </a:rPr>
                                        </m:ctrlPr>
                                      </m:accPr>
                                      <m:e>
                                        <m:r>
                                          <a:rPr lang="en-US" altLang="zh-TW" sz="1200" b="1" i="1">
                                            <a:solidFill>
                                              <a:srgbClr val="002060"/>
                                            </a:solidFill>
                                            <a:latin typeface="Cambria Math"/>
                                          </a:rPr>
                                          <m:t>𝒊</m:t>
                                        </m:r>
                                      </m:e>
                                    </m:acc>
                                  </m:e>
                                  <m:sub>
                                    <m:r>
                                      <a:rPr lang="en-US" altLang="zh-TW" sz="1200" b="1" i="1">
                                        <a:solidFill>
                                          <a:srgbClr val="002060"/>
                                        </a:solidFill>
                                        <a:latin typeface="Cambria Math"/>
                                      </a:rPr>
                                      <m:t>𝒕</m:t>
                                    </m:r>
                                  </m:sub>
                                </m:sSub>
                                <m:r>
                                  <a:rPr lang="en-US" altLang="zh-TW" sz="1200" b="1" i="1">
                                    <a:solidFill>
                                      <a:srgbClr val="002060"/>
                                    </a:solidFill>
                                    <a:latin typeface="Cambria Math"/>
                                  </a:rPr>
                                  <m:t> </m:t>
                                </m:r>
                                <m:r>
                                  <m:rPr>
                                    <m:brk m:alnAt="7"/>
                                  </m:rPr>
                                  <a:rPr lang="en-US" altLang="zh-TW" sz="1200" b="1" i="1">
                                    <a:solidFill>
                                      <a:srgbClr val="002060"/>
                                    </a:solidFill>
                                    <a:latin typeface="Cambria Math"/>
                                  </a:rPr>
                                  <m:t>−</m:t>
                                </m:r>
                                <m:r>
                                  <a:rPr lang="en-US" altLang="zh-TW" sz="1200" b="1" i="1">
                                    <a:solidFill>
                                      <a:srgbClr val="002060"/>
                                    </a:solidFill>
                                    <a:latin typeface="Cambria Math"/>
                                  </a:rPr>
                                  <m:t> </m:t>
                                </m:r>
                                <m:sSub>
                                  <m:sSubPr>
                                    <m:ctrlPr>
                                      <a:rPr lang="en-US" altLang="zh-TW" sz="1200" b="1" i="1">
                                        <a:solidFill>
                                          <a:srgbClr val="002060"/>
                                        </a:solidFill>
                                        <a:latin typeface="Cambria Math"/>
                                      </a:rPr>
                                    </m:ctrlPr>
                                  </m:sSubPr>
                                  <m:e>
                                    <m:r>
                                      <a:rPr lang="en-US" altLang="zh-TW" sz="1200" b="1" i="1">
                                        <a:solidFill>
                                          <a:srgbClr val="002060"/>
                                        </a:solidFill>
                                        <a:latin typeface="Cambria Math"/>
                                        <a:ea typeface="Cambria Math"/>
                                      </a:rPr>
                                      <m:t>∆</m:t>
                                    </m:r>
                                    <m:acc>
                                      <m:accPr>
                                        <m:chr m:val="̅"/>
                                        <m:ctrlPr>
                                          <a:rPr lang="en-US" altLang="zh-TW" sz="1200" b="1" i="1">
                                            <a:solidFill>
                                              <a:srgbClr val="002060"/>
                                            </a:solidFill>
                                            <a:latin typeface="Cambria Math"/>
                                          </a:rPr>
                                        </m:ctrlPr>
                                      </m:accPr>
                                      <m:e>
                                        <m:r>
                                          <a:rPr lang="en-US" altLang="zh-TW" sz="1200" b="1" i="1">
                                            <a:solidFill>
                                              <a:srgbClr val="002060"/>
                                            </a:solidFill>
                                            <a:latin typeface="Cambria Math"/>
                                          </a:rPr>
                                          <m:t>𝒊</m:t>
                                        </m:r>
                                      </m:e>
                                    </m:acc>
                                  </m:e>
                                  <m:sub>
                                    <m:r>
                                      <a:rPr lang="zh-TW" altLang="en-US" sz="1200" b="1" i="1">
                                        <a:solidFill>
                                          <a:srgbClr val="002060"/>
                                        </a:solidFill>
                                        <a:latin typeface="Cambria Math"/>
                                      </a:rPr>
                                      <m:t>𝓢</m:t>
                                    </m:r>
                                  </m:sub>
                                </m:sSub>
                                <m:r>
                                  <a:rPr lang="en-US" altLang="zh-TW" sz="1200" b="1" i="1">
                                    <a:solidFill>
                                      <a:srgbClr val="002060"/>
                                    </a:solidFill>
                                    <a:latin typeface="Cambria Math"/>
                                  </a:rPr>
                                  <m:t>|&lt;</m:t>
                                </m:r>
                                <m:sSup>
                                  <m:sSupPr>
                                    <m:ctrlPr>
                                      <a:rPr lang="en-US" altLang="zh-TW" sz="1200" b="1" i="1">
                                        <a:solidFill>
                                          <a:srgbClr val="002060"/>
                                        </a:solidFill>
                                        <a:latin typeface="Cambria Math"/>
                                      </a:rPr>
                                    </m:ctrlPr>
                                  </m:sSupPr>
                                  <m:e>
                                    <m:r>
                                      <a:rPr lang="en-US" altLang="zh-TW" sz="1200" b="1" i="1">
                                        <a:solidFill>
                                          <a:srgbClr val="002060"/>
                                        </a:solidFill>
                                        <a:latin typeface="Cambria Math"/>
                                      </a:rPr>
                                      <m:t>𝟏𝟎</m:t>
                                    </m:r>
                                  </m:e>
                                  <m:sup>
                                    <m:r>
                                      <a:rPr lang="en-US" altLang="zh-TW" sz="1200" b="1" i="1">
                                        <a:solidFill>
                                          <a:srgbClr val="002060"/>
                                        </a:solidFill>
                                        <a:latin typeface="Cambria Math"/>
                                      </a:rPr>
                                      <m:t>−</m:t>
                                    </m:r>
                                    <m:r>
                                      <a:rPr lang="en-US" altLang="zh-TW" sz="1200" b="1" i="1">
                                        <a:solidFill>
                                          <a:srgbClr val="002060"/>
                                        </a:solidFill>
                                        <a:latin typeface="Cambria Math"/>
                                      </a:rPr>
                                      <m:t>𝟔</m:t>
                                    </m:r>
                                  </m:sup>
                                </m:sSup>
                                <m:r>
                                  <a:rPr lang="en-US" altLang="zh-TW" sz="1200" b="1" i="1">
                                    <a:solidFill>
                                      <a:srgbClr val="002060"/>
                                    </a:solidFill>
                                    <a:latin typeface="Cambria Math"/>
                                  </a:rPr>
                                  <m:t>  </m:t>
                                </m:r>
                                <m:r>
                                  <a:rPr lang="en-US" altLang="zh-TW" sz="1200" b="1" i="1">
                                    <a:solidFill>
                                      <a:srgbClr val="002060"/>
                                    </a:solidFill>
                                    <a:latin typeface="Cambria Math"/>
                                  </a:rPr>
                                  <m:t>𝒂𝒏𝒅</m:t>
                                </m:r>
                                <m:r>
                                  <a:rPr lang="en-US" altLang="zh-TW" sz="1200" b="1" i="1">
                                    <a:solidFill>
                                      <a:srgbClr val="002060"/>
                                    </a:solidFill>
                                    <a:latin typeface="Cambria Math"/>
                                  </a:rPr>
                                  <m:t>  </m:t>
                                </m:r>
                                <m:d>
                                  <m:dPr>
                                    <m:begChr m:val="|"/>
                                    <m:endChr m:val="|"/>
                                    <m:ctrlPr>
                                      <a:rPr lang="en-US" altLang="zh-TW" sz="1200" b="1" i="1">
                                        <a:solidFill>
                                          <a:srgbClr val="002060"/>
                                        </a:solidFill>
                                        <a:latin typeface="Cambria Math"/>
                                      </a:rPr>
                                    </m:ctrlPr>
                                  </m:dPr>
                                  <m:e>
                                    <m:f>
                                      <m:fPr>
                                        <m:ctrlPr>
                                          <a:rPr lang="en-US" altLang="zh-TW" sz="1200" b="1" i="1">
                                            <a:solidFill>
                                              <a:srgbClr val="002060"/>
                                            </a:solidFill>
                                            <a:latin typeface="Cambria Math"/>
                                          </a:rPr>
                                        </m:ctrlPr>
                                      </m:fPr>
                                      <m:num>
                                        <m:sSub>
                                          <m:sSubPr>
                                            <m:ctrlPr>
                                              <a:rPr lang="en-US" altLang="zh-TW" sz="1200" b="1" i="1">
                                                <a:solidFill>
                                                  <a:srgbClr val="002060"/>
                                                </a:solidFill>
                                                <a:latin typeface="Cambria Math"/>
                                              </a:rPr>
                                            </m:ctrlPr>
                                          </m:sSubPr>
                                          <m:e>
                                            <m:r>
                                              <a:rPr lang="en-US" altLang="zh-TW" sz="1200" b="1" i="1">
                                                <a:solidFill>
                                                  <a:srgbClr val="002060"/>
                                                </a:solidFill>
                                                <a:latin typeface="Cambria Math"/>
                                                <a:ea typeface="Cambria Math"/>
                                              </a:rPr>
                                              <m:t>∆</m:t>
                                            </m:r>
                                            <m:acc>
                                              <m:accPr>
                                                <m:chr m:val="̅"/>
                                                <m:ctrlPr>
                                                  <a:rPr lang="en-US" altLang="zh-TW" sz="1200" b="1" i="1">
                                                    <a:solidFill>
                                                      <a:srgbClr val="002060"/>
                                                    </a:solidFill>
                                                    <a:latin typeface="Cambria Math"/>
                                                  </a:rPr>
                                                </m:ctrlPr>
                                              </m:accPr>
                                              <m:e>
                                                <m:r>
                                                  <a:rPr lang="en-US" altLang="zh-TW" sz="1200" b="1" i="1">
                                                    <a:solidFill>
                                                      <a:srgbClr val="002060"/>
                                                    </a:solidFill>
                                                    <a:latin typeface="Cambria Math"/>
                                                  </a:rPr>
                                                  <m:t>𝒊</m:t>
                                                </m:r>
                                              </m:e>
                                            </m:acc>
                                          </m:e>
                                          <m:sub>
                                            <m:r>
                                              <a:rPr lang="zh-TW" altLang="en-US" sz="1200" b="1" i="1">
                                                <a:solidFill>
                                                  <a:srgbClr val="002060"/>
                                                </a:solidFill>
                                                <a:latin typeface="Cambria Math"/>
                                              </a:rPr>
                                              <m:t>𝓣</m:t>
                                            </m:r>
                                          </m:sub>
                                        </m:sSub>
                                        <m:r>
                                          <m:rPr>
                                            <m:brk m:alnAt="7"/>
                                          </m:rPr>
                                          <a:rPr lang="en-US" altLang="zh-TW" sz="1200" b="1" i="1">
                                            <a:solidFill>
                                              <a:srgbClr val="002060"/>
                                            </a:solidFill>
                                            <a:latin typeface="Cambria Math"/>
                                          </a:rPr>
                                          <m:t>−</m:t>
                                        </m:r>
                                        <m:r>
                                          <a:rPr lang="en-US" altLang="zh-TW" sz="1200" b="1" i="1">
                                            <a:solidFill>
                                              <a:srgbClr val="002060"/>
                                            </a:solidFill>
                                            <a:latin typeface="Cambria Math"/>
                                            <a:ea typeface="Cambria Math"/>
                                          </a:rPr>
                                          <m:t>∆</m:t>
                                        </m:r>
                                        <m:sSub>
                                          <m:sSubPr>
                                            <m:ctrlPr>
                                              <a:rPr lang="en-US" altLang="zh-TW" sz="1200" b="1" i="1">
                                                <a:solidFill>
                                                  <a:srgbClr val="002060"/>
                                                </a:solidFill>
                                                <a:latin typeface="Cambria Math"/>
                                              </a:rPr>
                                            </m:ctrlPr>
                                          </m:sSubPr>
                                          <m:e>
                                            <m:acc>
                                              <m:accPr>
                                                <m:chr m:val="̅"/>
                                                <m:ctrlPr>
                                                  <a:rPr lang="en-US" altLang="zh-TW" sz="1200" b="1" i="1">
                                                    <a:solidFill>
                                                      <a:srgbClr val="002060"/>
                                                    </a:solidFill>
                                                    <a:latin typeface="Cambria Math"/>
                                                  </a:rPr>
                                                </m:ctrlPr>
                                              </m:accPr>
                                              <m:e>
                                                <m:r>
                                                  <a:rPr lang="en-US" altLang="zh-TW" sz="1200" b="1" i="1">
                                                    <a:solidFill>
                                                      <a:srgbClr val="002060"/>
                                                    </a:solidFill>
                                                    <a:latin typeface="Cambria Math"/>
                                                  </a:rPr>
                                                  <m:t>𝒊</m:t>
                                                </m:r>
                                              </m:e>
                                            </m:acc>
                                          </m:e>
                                          <m:sub>
                                            <m:r>
                                              <a:rPr lang="zh-TW" altLang="en-US" sz="1200" b="1" i="1">
                                                <a:solidFill>
                                                  <a:srgbClr val="002060"/>
                                                </a:solidFill>
                                                <a:latin typeface="Cambria Math"/>
                                              </a:rPr>
                                              <m:t>𝓢</m:t>
                                            </m:r>
                                          </m:sub>
                                        </m:sSub>
                                      </m:num>
                                      <m:den>
                                        <m:r>
                                          <a:rPr lang="en-US" altLang="zh-TW" sz="1200" b="1" i="1">
                                            <a:solidFill>
                                              <a:srgbClr val="002060"/>
                                            </a:solidFill>
                                            <a:latin typeface="Cambria Math"/>
                                            <a:ea typeface="Cambria Math"/>
                                          </a:rPr>
                                          <m:t>∆</m:t>
                                        </m:r>
                                        <m:sSub>
                                          <m:sSubPr>
                                            <m:ctrlPr>
                                              <a:rPr lang="en-US" altLang="zh-TW" sz="1200" b="1" i="1">
                                                <a:solidFill>
                                                  <a:srgbClr val="002060"/>
                                                </a:solidFill>
                                                <a:latin typeface="Cambria Math"/>
                                              </a:rPr>
                                            </m:ctrlPr>
                                          </m:sSubPr>
                                          <m:e>
                                            <m:acc>
                                              <m:accPr>
                                                <m:chr m:val="̅"/>
                                                <m:ctrlPr>
                                                  <a:rPr lang="en-US" altLang="zh-TW" sz="1200" b="1" i="1">
                                                    <a:solidFill>
                                                      <a:srgbClr val="002060"/>
                                                    </a:solidFill>
                                                    <a:latin typeface="Cambria Math"/>
                                                  </a:rPr>
                                                </m:ctrlPr>
                                              </m:accPr>
                                              <m:e>
                                                <m:r>
                                                  <a:rPr lang="en-US" altLang="zh-TW" sz="1200" b="1" i="1">
                                                    <a:solidFill>
                                                      <a:srgbClr val="002060"/>
                                                    </a:solidFill>
                                                    <a:latin typeface="Cambria Math"/>
                                                  </a:rPr>
                                                  <m:t>𝒊</m:t>
                                                </m:r>
                                              </m:e>
                                            </m:acc>
                                          </m:e>
                                          <m:sub>
                                            <m:r>
                                              <a:rPr lang="zh-TW" altLang="en-US" sz="1200" b="1" i="1">
                                                <a:solidFill>
                                                  <a:srgbClr val="002060"/>
                                                </a:solidFill>
                                                <a:latin typeface="Cambria Math"/>
                                              </a:rPr>
                                              <m:t>𝓣</m:t>
                                            </m:r>
                                          </m:sub>
                                        </m:sSub>
                                      </m:den>
                                    </m:f>
                                  </m:e>
                                </m:d>
                                <m:r>
                                  <m:rPr>
                                    <m:brk m:alnAt="7"/>
                                  </m:rPr>
                                  <a:rPr lang="en-US" altLang="zh-TW" sz="1200" b="1" i="1">
                                    <a:solidFill>
                                      <a:srgbClr val="002060"/>
                                    </a:solidFill>
                                    <a:latin typeface="Cambria Math"/>
                                  </a:rPr>
                                  <m:t>&lt;</m:t>
                                </m:r>
                                <m:r>
                                  <a:rPr lang="en-US" altLang="zh-TW" sz="1200" b="1" i="1">
                                    <a:solidFill>
                                      <a:srgbClr val="002060"/>
                                    </a:solidFill>
                                    <a:latin typeface="Cambria Math"/>
                                  </a:rPr>
                                  <m:t>𝟎</m:t>
                                </m:r>
                                <m:r>
                                  <a:rPr lang="en-US" altLang="zh-TW" sz="1200" b="1" i="1">
                                    <a:solidFill>
                                      <a:srgbClr val="002060"/>
                                    </a:solidFill>
                                    <a:latin typeface="Cambria Math"/>
                                  </a:rPr>
                                  <m:t>.</m:t>
                                </m:r>
                                <m:r>
                                  <a:rPr lang="en-US" altLang="zh-TW" sz="1200" b="1" i="1">
                                    <a:solidFill>
                                      <a:srgbClr val="002060"/>
                                    </a:solidFill>
                                    <a:latin typeface="Cambria Math"/>
                                  </a:rPr>
                                  <m:t>𝟎𝟏</m:t>
                                </m:r>
                                <m:r>
                                  <a:rPr lang="en-US" altLang="zh-TW" sz="1200" b="1" i="1">
                                    <a:solidFill>
                                      <a:srgbClr val="002060"/>
                                    </a:solidFill>
                                    <a:latin typeface="Cambria Math"/>
                                  </a:rPr>
                                  <m:t>%        </m:t>
                                </m:r>
                              </m:e>
                            </m:mr>
                          </m:m>
                        </m:e>
                      </m:d>
                    </m:oMath>
                  </m:oMathPara>
                </a14:m>
                <a:endParaRPr lang="zh-TW" altLang="en-US" b="1" dirty="0">
                  <a:solidFill>
                    <a:srgbClr val="002060"/>
                  </a:solidFill>
                </a:endParaRPr>
              </a:p>
            </p:txBody>
          </p:sp>
        </mc:Choice>
        <mc:Fallback xmlns="">
          <p:sp>
            <p:nvSpPr>
              <p:cNvPr id="4" name="矩形 3"/>
              <p:cNvSpPr>
                <a:spLocks noRot="1" noChangeAspect="1" noMove="1" noResize="1" noEditPoints="1" noAdjustHandles="1" noChangeArrowheads="1" noChangeShapeType="1" noTextEdit="1"/>
              </p:cNvSpPr>
              <p:nvPr/>
            </p:nvSpPr>
            <p:spPr>
              <a:xfrm>
                <a:off x="1331640" y="4797152"/>
                <a:ext cx="3743782" cy="940642"/>
              </a:xfrm>
              <a:prstGeom prst="rect">
                <a:avLst/>
              </a:prstGeom>
              <a:blipFill rotWithShape="1">
                <a:blip r:embed="rId3"/>
                <a:stretch>
                  <a:fillRect/>
                </a:stretch>
              </a:blipFill>
            </p:spPr>
            <p:txBody>
              <a:bodyPr/>
              <a:lstStyle/>
              <a:p>
                <a:r>
                  <a:rPr lang="zh-TW" altLang="en-US">
                    <a:noFill/>
                  </a:rPr>
                  <a:t> </a:t>
                </a:r>
              </a:p>
            </p:txBody>
          </p:sp>
        </mc:Fallback>
      </mc:AlternateContent>
      <p:sp>
        <p:nvSpPr>
          <p:cNvPr id="7" name="投影片編號版面配置區 6"/>
          <p:cNvSpPr>
            <a:spLocks noGrp="1"/>
          </p:cNvSpPr>
          <p:nvPr>
            <p:ph type="sldNum" sz="quarter" idx="10"/>
          </p:nvPr>
        </p:nvSpPr>
        <p:spPr/>
        <p:txBody>
          <a:bodyPr/>
          <a:lstStyle/>
          <a:p>
            <a:fld id="{8CF2F760-D1A9-48BF-86E4-56BE405BC273}" type="slidenum">
              <a:rPr lang="zh-TW" altLang="en-US" smtClean="0"/>
              <a:pPr/>
              <a:t>26</a:t>
            </a:fld>
            <a:r>
              <a:rPr lang="en-US" altLang="zh-TW" smtClean="0"/>
              <a:t>/39</a:t>
            </a:r>
            <a:endParaRPr lang="zh-TW" altLang="en-US" dirty="0"/>
          </a:p>
        </p:txBody>
      </p:sp>
    </p:spTree>
    <p:extLst>
      <p:ext uri="{BB962C8B-B14F-4D97-AF65-F5344CB8AC3E}">
        <p14:creationId xmlns:p14="http://schemas.microsoft.com/office/powerpoint/2010/main" val="26166392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1497"/>
            <a:ext cx="8229600" cy="1143000"/>
          </a:xfrm>
        </p:spPr>
        <p:txBody>
          <a:bodyPr/>
          <a:lstStyle/>
          <a:p>
            <a:r>
              <a:rPr lang="en-US" altLang="zh-TW" dirty="0" smtClean="0"/>
              <a:t>Adaptive Error </a:t>
            </a:r>
            <a:r>
              <a:rPr lang="en-US" altLang="zh-TW" dirty="0"/>
              <a:t>C</a:t>
            </a:r>
            <a:r>
              <a:rPr lang="en-US" altLang="zh-TW" dirty="0" smtClean="0"/>
              <a:t>ontrol Procedure</a:t>
            </a:r>
            <a:endParaRPr lang="zh-TW" altLang="en-US" dirty="0"/>
          </a:p>
        </p:txBody>
      </p:sp>
      <p:sp>
        <p:nvSpPr>
          <p:cNvPr id="3" name="內容版面配置區 2"/>
          <p:cNvSpPr>
            <a:spLocks noGrp="1"/>
          </p:cNvSpPr>
          <p:nvPr>
            <p:ph idx="1"/>
          </p:nvPr>
        </p:nvSpPr>
        <p:spPr>
          <a:xfrm>
            <a:off x="457200" y="1052736"/>
            <a:ext cx="8229600" cy="5073427"/>
          </a:xfrm>
        </p:spPr>
        <p:txBody>
          <a:bodyPr>
            <a:normAutofit/>
          </a:bodyPr>
          <a:lstStyle/>
          <a:p>
            <a:r>
              <a:rPr lang="en-US" altLang="zh-TW" sz="2400" dirty="0" smtClean="0"/>
              <a:t>Adaptive error control procedure enhance the efficiency of incremental transient simulation.</a:t>
            </a:r>
          </a:p>
          <a:p>
            <a:pPr lvl="1"/>
            <a:r>
              <a:rPr lang="en-US" altLang="zh-TW" sz="2000" dirty="0" smtClean="0"/>
              <a:t>Choose suitable time points for adjusting the basis set</a:t>
            </a:r>
          </a:p>
          <a:p>
            <a:pPr lvl="1"/>
            <a:r>
              <a:rPr lang="en-US" altLang="zh-TW" sz="2000" dirty="0" smtClean="0"/>
              <a:t>Avoid extra computational power </a:t>
            </a:r>
            <a:endParaRPr lang="en-US" altLang="zh-TW" sz="2400" dirty="0" smtClean="0"/>
          </a:p>
          <a:p>
            <a:r>
              <a:rPr lang="en-US" altLang="zh-TW" sz="2400" dirty="0" smtClean="0"/>
              <a:t>An overview of adaptive error control procedure.</a:t>
            </a:r>
          </a:p>
          <a:p>
            <a:pPr marL="457200" lvl="1" indent="0">
              <a:buNone/>
            </a:pPr>
            <a:r>
              <a:rPr lang="en-US" altLang="zh-TW" sz="2000" dirty="0" smtClean="0"/>
              <a:t> </a:t>
            </a:r>
            <a:endParaRPr lang="zh-TW" alt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485" y="3140968"/>
            <a:ext cx="8377237"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投影片編號版面配置區 5"/>
          <p:cNvSpPr>
            <a:spLocks noGrp="1"/>
          </p:cNvSpPr>
          <p:nvPr>
            <p:ph type="sldNum" sz="quarter" idx="10"/>
          </p:nvPr>
        </p:nvSpPr>
        <p:spPr/>
        <p:txBody>
          <a:bodyPr/>
          <a:lstStyle/>
          <a:p>
            <a:fld id="{8CF2F760-D1A9-48BF-86E4-56BE405BC273}" type="slidenum">
              <a:rPr lang="zh-TW" altLang="en-US" smtClean="0"/>
              <a:pPr/>
              <a:t>27</a:t>
            </a:fld>
            <a:r>
              <a:rPr lang="en-US" altLang="zh-TW" smtClean="0"/>
              <a:t>/39</a:t>
            </a:r>
            <a:endParaRPr lang="zh-TW" altLang="en-US" dirty="0"/>
          </a:p>
        </p:txBody>
      </p:sp>
    </p:spTree>
    <p:extLst>
      <p:ext uri="{BB962C8B-B14F-4D97-AF65-F5344CB8AC3E}">
        <p14:creationId xmlns:p14="http://schemas.microsoft.com/office/powerpoint/2010/main" val="1972566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7484" y="-171400"/>
            <a:ext cx="8229600" cy="1143000"/>
          </a:xfrm>
        </p:spPr>
        <p:txBody>
          <a:bodyPr/>
          <a:lstStyle/>
          <a:p>
            <a:r>
              <a:rPr lang="en-US" altLang="zh-TW" dirty="0"/>
              <a:t>Adaptive Error Control Procedure</a:t>
            </a:r>
            <a:endParaRPr lang="zh-TW" altLang="en-US" dirty="0"/>
          </a:p>
        </p:txBody>
      </p:sp>
      <p:sp>
        <p:nvSpPr>
          <p:cNvPr id="3" name="內容版面配置區 2"/>
          <p:cNvSpPr>
            <a:spLocks noGrp="1"/>
          </p:cNvSpPr>
          <p:nvPr>
            <p:ph idx="1"/>
          </p:nvPr>
        </p:nvSpPr>
        <p:spPr>
          <a:xfrm>
            <a:off x="487484" y="908720"/>
            <a:ext cx="8229600" cy="4525963"/>
          </a:xfrm>
        </p:spPr>
        <p:txBody>
          <a:bodyPr>
            <a:normAutofit/>
          </a:bodyPr>
          <a:lstStyle/>
          <a:p>
            <a:r>
              <a:rPr lang="en-US" altLang="zh-TW" sz="2400" dirty="0" smtClean="0"/>
              <a:t>Potential Basis Resetting Point Memorization Scheme</a:t>
            </a:r>
          </a:p>
          <a:p>
            <a:pPr lvl="1"/>
            <a:r>
              <a:rPr lang="en-US" altLang="zh-TW" sz="2000" dirty="0" smtClean="0"/>
              <a:t>It wastes too much time and resource for checking the error gap node by node at each time step.</a:t>
            </a:r>
          </a:p>
          <a:p>
            <a:pPr lvl="1"/>
            <a:r>
              <a:rPr lang="en-US" altLang="zh-TW" sz="2000" dirty="0" smtClean="0"/>
              <a:t>Utilize the residual to search potential resetting sampling times </a:t>
            </a:r>
            <a:endParaRPr lang="zh-TW" altLang="en-US" sz="20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807" t="22320" r="60442" b="41711"/>
          <a:stretch/>
        </p:blipFill>
        <p:spPr bwMode="auto">
          <a:xfrm>
            <a:off x="2118008" y="2411117"/>
            <a:ext cx="4968552" cy="375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文字方塊 3"/>
              <p:cNvSpPr txBox="1"/>
              <p:nvPr/>
            </p:nvSpPr>
            <p:spPr>
              <a:xfrm>
                <a:off x="251520" y="6167105"/>
                <a:ext cx="8998745" cy="624530"/>
              </a:xfrm>
              <a:prstGeom prst="rect">
                <a:avLst/>
              </a:prstGeom>
              <a:noFill/>
            </p:spPr>
            <p:txBody>
              <a:bodyPr wrap="none" rtlCol="0">
                <a:spAutoFit/>
              </a:bodyPr>
              <a:lstStyle/>
              <a:p>
                <a:r>
                  <a:rPr lang="en-US" altLang="zh-TW" sz="1600" dirty="0" smtClean="0"/>
                  <a:t>Adjustment metric is the root mean square value of non-zero part in the residual at j-</a:t>
                </a:r>
                <a:r>
                  <a:rPr lang="en-US" altLang="zh-TW" sz="1600" dirty="0" err="1" smtClean="0"/>
                  <a:t>th</a:t>
                </a:r>
                <a:r>
                  <a:rPr lang="en-US" altLang="zh-TW" sz="1600" dirty="0" smtClean="0"/>
                  <a:t> sampling time, </a:t>
                </a:r>
                <a14:m>
                  <m:oMath xmlns:m="http://schemas.openxmlformats.org/officeDocument/2006/math">
                    <m:sSup>
                      <m:sSupPr>
                        <m:ctrlPr>
                          <a:rPr lang="en-US" altLang="zh-TW" sz="1600" i="1" smtClean="0">
                            <a:latin typeface="Cambria Math"/>
                          </a:rPr>
                        </m:ctrlPr>
                      </m:sSupPr>
                      <m:e>
                        <m:r>
                          <a:rPr lang="en-US" altLang="zh-TW" sz="1600" b="0" i="1" smtClean="0">
                            <a:latin typeface="Cambria Math"/>
                          </a:rPr>
                          <m:t>𝑟</m:t>
                        </m:r>
                      </m:e>
                      <m:sup>
                        <m:r>
                          <a:rPr lang="en-US" altLang="zh-TW" sz="1600" b="0" i="1" smtClean="0">
                            <a:latin typeface="Cambria Math"/>
                          </a:rPr>
                          <m:t>𝑗</m:t>
                        </m:r>
                      </m:sup>
                    </m:sSup>
                  </m:oMath>
                </a14:m>
                <a:r>
                  <a:rPr lang="en-US" altLang="zh-TW" sz="1600" dirty="0" smtClean="0"/>
                  <a:t>.</a:t>
                </a:r>
              </a:p>
              <a:p>
                <a:r>
                  <a:rPr lang="en-US" altLang="zh-TW" sz="1600" dirty="0" smtClean="0"/>
                  <a:t>Adjustment metric difference is defined as </a:t>
                </a:r>
                <a14:m>
                  <m:oMath xmlns:m="http://schemas.openxmlformats.org/officeDocument/2006/math">
                    <m:sSup>
                      <m:sSupPr>
                        <m:ctrlPr>
                          <a:rPr lang="en-US" altLang="zh-TW" sz="1600" i="1">
                            <a:latin typeface="Cambria Math"/>
                          </a:rPr>
                        </m:ctrlPr>
                      </m:sSupPr>
                      <m:e>
                        <m:r>
                          <a:rPr lang="zh-TW" altLang="en-US" sz="1600" i="1" smtClean="0">
                            <a:latin typeface="Cambria Math"/>
                          </a:rPr>
                          <m:t>𝛿</m:t>
                        </m:r>
                      </m:e>
                      <m:sup>
                        <m:r>
                          <a:rPr lang="en-US" altLang="zh-TW" sz="1600" i="1">
                            <a:latin typeface="Cambria Math"/>
                          </a:rPr>
                          <m:t>𝑗</m:t>
                        </m:r>
                      </m:sup>
                    </m:sSup>
                    <m:r>
                      <a:rPr lang="en-US" altLang="zh-TW" sz="1600" b="0" i="1" smtClean="0">
                        <a:latin typeface="Cambria Math"/>
                      </a:rPr>
                      <m:t>=</m:t>
                    </m:r>
                    <m:d>
                      <m:dPr>
                        <m:begChr m:val="|"/>
                        <m:endChr m:val="|"/>
                        <m:ctrlPr>
                          <a:rPr lang="en-US" altLang="zh-TW" sz="1600" b="0" i="1" smtClean="0">
                            <a:latin typeface="Cambria Math"/>
                          </a:rPr>
                        </m:ctrlPr>
                      </m:dPr>
                      <m:e>
                        <m:sSup>
                          <m:sSupPr>
                            <m:ctrlPr>
                              <a:rPr lang="en-US" altLang="zh-TW" sz="1600" i="1">
                                <a:latin typeface="Cambria Math"/>
                              </a:rPr>
                            </m:ctrlPr>
                          </m:sSupPr>
                          <m:e>
                            <m:r>
                              <a:rPr lang="en-US" altLang="zh-TW" sz="1600" i="1">
                                <a:latin typeface="Cambria Math"/>
                              </a:rPr>
                              <m:t>𝑟</m:t>
                            </m:r>
                          </m:e>
                          <m:sup>
                            <m:r>
                              <a:rPr lang="en-US" altLang="zh-TW" sz="1600" i="1">
                                <a:latin typeface="Cambria Math"/>
                              </a:rPr>
                              <m:t>𝑗</m:t>
                            </m:r>
                          </m:sup>
                        </m:sSup>
                        <m:r>
                          <a:rPr lang="en-US" altLang="zh-TW" sz="1600" b="0" i="1" smtClean="0">
                            <a:latin typeface="Cambria Math"/>
                          </a:rPr>
                          <m:t>−</m:t>
                        </m:r>
                        <m:sSup>
                          <m:sSupPr>
                            <m:ctrlPr>
                              <a:rPr lang="en-US" altLang="zh-TW" sz="1600" i="1">
                                <a:latin typeface="Cambria Math"/>
                              </a:rPr>
                            </m:ctrlPr>
                          </m:sSupPr>
                          <m:e>
                            <m:r>
                              <a:rPr lang="en-US" altLang="zh-TW" sz="1600" i="1">
                                <a:latin typeface="Cambria Math"/>
                              </a:rPr>
                              <m:t>𝑟</m:t>
                            </m:r>
                          </m:e>
                          <m:sup>
                            <m:r>
                              <a:rPr lang="en-US" altLang="zh-TW" sz="1600" i="1">
                                <a:latin typeface="Cambria Math"/>
                              </a:rPr>
                              <m:t>𝑗</m:t>
                            </m:r>
                            <m:r>
                              <a:rPr lang="en-US" altLang="zh-TW" sz="1600" b="0" i="1" smtClean="0">
                                <a:latin typeface="Cambria Math"/>
                              </a:rPr>
                              <m:t>−1</m:t>
                            </m:r>
                          </m:sup>
                        </m:sSup>
                      </m:e>
                    </m:d>
                  </m:oMath>
                </a14:m>
                <a:endParaRPr lang="zh-TW" altLang="en-US" sz="1600"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251520" y="6167105"/>
                <a:ext cx="8998745" cy="624530"/>
              </a:xfrm>
              <a:prstGeom prst="rect">
                <a:avLst/>
              </a:prstGeom>
              <a:blipFill rotWithShape="1">
                <a:blip r:embed="rId3"/>
                <a:stretch>
                  <a:fillRect l="-339" t="-980" b="-10784"/>
                </a:stretch>
              </a:blipFill>
            </p:spPr>
            <p:txBody>
              <a:bodyPr/>
              <a:lstStyle/>
              <a:p>
                <a:r>
                  <a:rPr lang="zh-TW" altLang="en-US">
                    <a:noFill/>
                  </a:rPr>
                  <a:t> </a:t>
                </a:r>
              </a:p>
            </p:txBody>
          </p:sp>
        </mc:Fallback>
      </mc:AlternateContent>
      <p:sp>
        <p:nvSpPr>
          <p:cNvPr id="7" name="投影片編號版面配置區 6"/>
          <p:cNvSpPr>
            <a:spLocks noGrp="1"/>
          </p:cNvSpPr>
          <p:nvPr>
            <p:ph type="sldNum" sz="quarter" idx="10"/>
          </p:nvPr>
        </p:nvSpPr>
        <p:spPr/>
        <p:txBody>
          <a:bodyPr/>
          <a:lstStyle/>
          <a:p>
            <a:fld id="{8CF2F760-D1A9-48BF-86E4-56BE405BC273}" type="slidenum">
              <a:rPr lang="zh-TW" altLang="en-US" smtClean="0"/>
              <a:pPr/>
              <a:t>28</a:t>
            </a:fld>
            <a:r>
              <a:rPr lang="en-US" altLang="zh-TW" smtClean="0"/>
              <a:t>/39</a:t>
            </a:r>
            <a:endParaRPr lang="zh-TW" altLang="en-US" dirty="0"/>
          </a:p>
        </p:txBody>
      </p:sp>
    </p:spTree>
    <p:extLst>
      <p:ext uri="{BB962C8B-B14F-4D97-AF65-F5344CB8AC3E}">
        <p14:creationId xmlns:p14="http://schemas.microsoft.com/office/powerpoint/2010/main" val="20354622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2348880"/>
            <a:ext cx="8229600" cy="1143000"/>
          </a:xfrm>
        </p:spPr>
        <p:txBody>
          <a:bodyPr/>
          <a:lstStyle/>
          <a:p>
            <a:r>
              <a:rPr lang="en-US" altLang="zh-TW" dirty="0" smtClean="0"/>
              <a:t>Experimental Results</a:t>
            </a:r>
            <a:endParaRPr lang="zh-TW" altLang="en-US" dirty="0"/>
          </a:p>
        </p:txBody>
      </p:sp>
      <p:sp>
        <p:nvSpPr>
          <p:cNvPr id="5" name="投影片編號版面配置區 4"/>
          <p:cNvSpPr>
            <a:spLocks noGrp="1"/>
          </p:cNvSpPr>
          <p:nvPr>
            <p:ph type="sldNum" sz="quarter" idx="10"/>
          </p:nvPr>
        </p:nvSpPr>
        <p:spPr/>
        <p:txBody>
          <a:bodyPr/>
          <a:lstStyle/>
          <a:p>
            <a:fld id="{8CF2F760-D1A9-48BF-86E4-56BE405BC273}" type="slidenum">
              <a:rPr lang="zh-TW" altLang="en-US" smtClean="0"/>
              <a:pPr/>
              <a:t>29</a:t>
            </a:fld>
            <a:r>
              <a:rPr lang="en-US" altLang="zh-TW" smtClean="0"/>
              <a:t>/39</a:t>
            </a:r>
            <a:endParaRPr lang="zh-TW" altLang="en-US" dirty="0"/>
          </a:p>
        </p:txBody>
      </p:sp>
    </p:spTree>
    <p:extLst>
      <p:ext uri="{BB962C8B-B14F-4D97-AF65-F5344CB8AC3E}">
        <p14:creationId xmlns:p14="http://schemas.microsoft.com/office/powerpoint/2010/main" val="2412843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normAutofit/>
          </a:bodyPr>
          <a:lstStyle/>
          <a:p>
            <a:r>
              <a:rPr lang="en-US" altLang="zh-TW" dirty="0" smtClean="0"/>
              <a:t>Introduction</a:t>
            </a:r>
          </a:p>
          <a:p>
            <a:endParaRPr lang="en-US" altLang="zh-TW" dirty="0" smtClean="0"/>
          </a:p>
          <a:p>
            <a:r>
              <a:rPr lang="en-US" altLang="zh-TW" dirty="0" smtClean="0"/>
              <a:t>Related Techniques</a:t>
            </a:r>
          </a:p>
          <a:p>
            <a:pPr marL="0" indent="0">
              <a:buNone/>
            </a:pPr>
            <a:endParaRPr lang="en-US" altLang="zh-TW" dirty="0" smtClean="0"/>
          </a:p>
          <a:p>
            <a:r>
              <a:rPr lang="en-US" altLang="zh-TW" dirty="0" smtClean="0"/>
              <a:t>Incremental Transient Simulator</a:t>
            </a:r>
          </a:p>
          <a:p>
            <a:endParaRPr lang="en-US" altLang="zh-TW" dirty="0" smtClean="0"/>
          </a:p>
          <a:p>
            <a:r>
              <a:rPr lang="en-US" altLang="zh-TW" dirty="0" smtClean="0"/>
              <a:t>Experimental Results</a:t>
            </a:r>
          </a:p>
          <a:p>
            <a:endParaRPr lang="en-US" altLang="zh-TW" dirty="0" smtClean="0"/>
          </a:p>
          <a:p>
            <a:r>
              <a:rPr lang="en-US" altLang="zh-TW" dirty="0" smtClean="0"/>
              <a:t>Conclusions</a:t>
            </a:r>
          </a:p>
          <a:p>
            <a:endParaRPr lang="zh-TW" altLang="en-US" dirty="0"/>
          </a:p>
        </p:txBody>
      </p:sp>
      <p:sp>
        <p:nvSpPr>
          <p:cNvPr id="6" name="投影片編號版面配置區 5"/>
          <p:cNvSpPr>
            <a:spLocks noGrp="1"/>
          </p:cNvSpPr>
          <p:nvPr>
            <p:ph type="sldNum" sz="quarter" idx="10"/>
          </p:nvPr>
        </p:nvSpPr>
        <p:spPr/>
        <p:txBody>
          <a:bodyPr/>
          <a:lstStyle/>
          <a:p>
            <a:fld id="{8CF2F760-D1A9-48BF-86E4-56BE405BC273}" type="slidenum">
              <a:rPr lang="zh-TW" altLang="en-US" smtClean="0"/>
              <a:pPr/>
              <a:t>3</a:t>
            </a:fld>
            <a:r>
              <a:rPr lang="en-US" altLang="zh-TW" smtClean="0"/>
              <a:t>/39</a:t>
            </a:r>
            <a:endParaRPr lang="zh-TW" altLang="en-US" dirty="0"/>
          </a:p>
        </p:txBody>
      </p:sp>
    </p:spTree>
    <p:extLst>
      <p:ext uri="{BB962C8B-B14F-4D97-AF65-F5344CB8AC3E}">
        <p14:creationId xmlns:p14="http://schemas.microsoft.com/office/powerpoint/2010/main" val="14380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Environment</a:t>
            </a:r>
            <a:endParaRPr lang="zh-TW" altLang="en-US" dirty="0"/>
          </a:p>
        </p:txBody>
      </p:sp>
      <p:sp>
        <p:nvSpPr>
          <p:cNvPr id="3" name="內容版面配置區 2"/>
          <p:cNvSpPr>
            <a:spLocks noGrp="1"/>
          </p:cNvSpPr>
          <p:nvPr>
            <p:ph idx="1"/>
          </p:nvPr>
        </p:nvSpPr>
        <p:spPr/>
        <p:txBody>
          <a:bodyPr/>
          <a:lstStyle/>
          <a:p>
            <a:r>
              <a:rPr lang="en-US" altLang="zh-TW" dirty="0" smtClean="0"/>
              <a:t>The developed transient incremental simulator is implemented by C++ language.</a:t>
            </a:r>
          </a:p>
          <a:p>
            <a:endParaRPr lang="en-US" altLang="zh-TW" dirty="0" smtClean="0"/>
          </a:p>
          <a:p>
            <a:r>
              <a:rPr lang="en-US" altLang="zh-TW" dirty="0" smtClean="0"/>
              <a:t>It is tested on Linux</a:t>
            </a:r>
          </a:p>
          <a:p>
            <a:pPr lvl="1"/>
            <a:r>
              <a:rPr lang="en-US" altLang="zh-TW" dirty="0" smtClean="0"/>
              <a:t>CPU: Intel Xeon 2.4GHz</a:t>
            </a:r>
          </a:p>
          <a:p>
            <a:pPr lvl="1"/>
            <a:r>
              <a:rPr lang="en-US" altLang="zh-TW" dirty="0" smtClean="0"/>
              <a:t>RAM: 96G</a:t>
            </a:r>
            <a:endParaRPr lang="zh-TW" altLang="en-US" dirty="0"/>
          </a:p>
        </p:txBody>
      </p:sp>
      <p:sp>
        <p:nvSpPr>
          <p:cNvPr id="6" name="投影片編號版面配置區 5"/>
          <p:cNvSpPr>
            <a:spLocks noGrp="1"/>
          </p:cNvSpPr>
          <p:nvPr>
            <p:ph type="sldNum" sz="quarter" idx="10"/>
          </p:nvPr>
        </p:nvSpPr>
        <p:spPr/>
        <p:txBody>
          <a:bodyPr/>
          <a:lstStyle/>
          <a:p>
            <a:fld id="{8CF2F760-D1A9-48BF-86E4-56BE405BC273}" type="slidenum">
              <a:rPr lang="zh-TW" altLang="en-US" smtClean="0"/>
              <a:pPr/>
              <a:t>30</a:t>
            </a:fld>
            <a:r>
              <a:rPr lang="en-US" altLang="zh-TW" smtClean="0"/>
              <a:t>/39</a:t>
            </a:r>
            <a:endParaRPr lang="zh-TW" altLang="en-US" dirty="0"/>
          </a:p>
        </p:txBody>
      </p:sp>
    </p:spTree>
    <p:extLst>
      <p:ext uri="{BB962C8B-B14F-4D97-AF65-F5344CB8AC3E}">
        <p14:creationId xmlns:p14="http://schemas.microsoft.com/office/powerpoint/2010/main" val="4180339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9925"/>
            <a:ext cx="8229600" cy="1143000"/>
          </a:xfrm>
        </p:spPr>
        <p:txBody>
          <a:bodyPr/>
          <a:lstStyle/>
          <a:p>
            <a:r>
              <a:rPr lang="en-US" altLang="zh-TW" dirty="0" smtClean="0"/>
              <a:t>OMP-like Solver</a:t>
            </a:r>
            <a:endParaRPr lang="zh-TW" altLang="en-US" dirty="0"/>
          </a:p>
        </p:txBody>
      </p:sp>
      <p:sp>
        <p:nvSpPr>
          <p:cNvPr id="3" name="內容版面配置區 2"/>
          <p:cNvSpPr>
            <a:spLocks noGrp="1"/>
          </p:cNvSpPr>
          <p:nvPr>
            <p:ph idx="1"/>
          </p:nvPr>
        </p:nvSpPr>
        <p:spPr>
          <a:xfrm>
            <a:off x="467544" y="1052736"/>
            <a:ext cx="8229600" cy="4525963"/>
          </a:xfrm>
        </p:spPr>
        <p:txBody>
          <a:bodyPr>
            <a:normAutofit/>
          </a:bodyPr>
          <a:lstStyle/>
          <a:p>
            <a:r>
              <a:rPr lang="en-US" altLang="zh-TW" sz="2500" dirty="0" smtClean="0"/>
              <a:t> As the residual exceeds the given threshold  during incremental transient analysis, the incremental simulation is restarted from the beginning with a new basis set for avoiding the basis inconsistence problem.</a:t>
            </a:r>
            <a:endParaRPr lang="zh-TW" altLang="en-US" sz="25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469" y="3284984"/>
            <a:ext cx="7578998" cy="194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投影片編號版面配置區 5"/>
          <p:cNvSpPr>
            <a:spLocks noGrp="1"/>
          </p:cNvSpPr>
          <p:nvPr>
            <p:ph type="sldNum" sz="quarter" idx="10"/>
          </p:nvPr>
        </p:nvSpPr>
        <p:spPr/>
        <p:txBody>
          <a:bodyPr/>
          <a:lstStyle/>
          <a:p>
            <a:fld id="{8CF2F760-D1A9-48BF-86E4-56BE405BC273}" type="slidenum">
              <a:rPr lang="zh-TW" altLang="en-US" smtClean="0"/>
              <a:pPr/>
              <a:t>31</a:t>
            </a:fld>
            <a:r>
              <a:rPr lang="en-US" altLang="zh-TW" smtClean="0"/>
              <a:t>/39</a:t>
            </a:r>
            <a:endParaRPr lang="zh-TW" altLang="en-US" dirty="0"/>
          </a:p>
        </p:txBody>
      </p:sp>
    </p:spTree>
    <p:extLst>
      <p:ext uri="{BB962C8B-B14F-4D97-AF65-F5344CB8AC3E}">
        <p14:creationId xmlns:p14="http://schemas.microsoft.com/office/powerpoint/2010/main" val="28554353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lstStyle/>
          <a:p>
            <a:r>
              <a:rPr lang="en-US" altLang="zh-TW" dirty="0" smtClean="0"/>
              <a:t>Experimental Result (1/6)</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951038961"/>
              </p:ext>
            </p:extLst>
          </p:nvPr>
        </p:nvGraphicFramePr>
        <p:xfrm>
          <a:off x="10455" y="1124744"/>
          <a:ext cx="9099404" cy="1584176"/>
        </p:xfrm>
        <a:graphic>
          <a:graphicData uri="http://schemas.openxmlformats.org/drawingml/2006/table">
            <a:tbl>
              <a:tblPr firstRow="1" bandRow="1">
                <a:tableStyleId>{5C22544A-7EE6-4342-B048-85BDC9FD1C3A}</a:tableStyleId>
              </a:tblPr>
              <a:tblGrid>
                <a:gridCol w="638972"/>
                <a:gridCol w="636444"/>
                <a:gridCol w="720080"/>
                <a:gridCol w="1008112"/>
                <a:gridCol w="432048"/>
                <a:gridCol w="576064"/>
                <a:gridCol w="576064"/>
                <a:gridCol w="432048"/>
                <a:gridCol w="514668"/>
                <a:gridCol w="648072"/>
                <a:gridCol w="432048"/>
                <a:gridCol w="576064"/>
                <a:gridCol w="611221"/>
                <a:gridCol w="432048"/>
                <a:gridCol w="432048"/>
                <a:gridCol w="433403"/>
              </a:tblGrid>
              <a:tr h="216024">
                <a:tc rowSpan="2">
                  <a:txBody>
                    <a:bodyPr/>
                    <a:lstStyle/>
                    <a:p>
                      <a:pPr algn="ctr"/>
                      <a:r>
                        <a:rPr lang="en-US" altLang="zh-TW" sz="1000" dirty="0" smtClean="0">
                          <a:solidFill>
                            <a:schemeClr val="tx1"/>
                          </a:solidFill>
                        </a:rPr>
                        <a:t>Number </a:t>
                      </a:r>
                    </a:p>
                    <a:p>
                      <a:pPr algn="ctr"/>
                      <a:r>
                        <a:rPr lang="en-US" altLang="zh-TW" sz="1000" dirty="0" smtClean="0">
                          <a:solidFill>
                            <a:schemeClr val="tx1"/>
                          </a:solidFill>
                        </a:rPr>
                        <a:t>of</a:t>
                      </a:r>
                    </a:p>
                    <a:p>
                      <a:pPr algn="ctr"/>
                      <a:r>
                        <a:rPr lang="en-US" altLang="zh-TW" sz="1000" dirty="0" smtClean="0">
                          <a:solidFill>
                            <a:schemeClr val="tx1"/>
                          </a:solidFill>
                        </a:rPr>
                        <a:t>Nodes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altLang="zh-TW" sz="1000" dirty="0" smtClean="0">
                          <a:solidFill>
                            <a:schemeClr val="tx1"/>
                          </a:solidFill>
                        </a:rPr>
                        <a:t>Number     </a:t>
                      </a:r>
                    </a:p>
                    <a:p>
                      <a:pPr algn="ctr"/>
                      <a:r>
                        <a:rPr lang="en-US" altLang="zh-TW" sz="1000" dirty="0" smtClean="0">
                          <a:solidFill>
                            <a:schemeClr val="tx1"/>
                          </a:solidFill>
                        </a:rPr>
                        <a:t> of </a:t>
                      </a:r>
                      <a:r>
                        <a:rPr lang="en-US" altLang="zh-TW" sz="1000" baseline="0" dirty="0" smtClean="0">
                          <a:solidFill>
                            <a:schemeClr val="tx1"/>
                          </a:solidFill>
                        </a:rPr>
                        <a:t> </a:t>
                      </a:r>
                    </a:p>
                    <a:p>
                      <a:pPr algn="ctr"/>
                      <a:r>
                        <a:rPr lang="en-US" altLang="zh-TW" sz="1000" baseline="0" dirty="0" smtClean="0">
                          <a:solidFill>
                            <a:schemeClr val="tx1"/>
                          </a:solidFill>
                        </a:rPr>
                        <a:t>Blocks</a:t>
                      </a:r>
                      <a:endParaRPr lang="zh-TW"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altLang="zh-TW" sz="1000" dirty="0" smtClean="0">
                          <a:solidFill>
                            <a:schemeClr val="tx1"/>
                          </a:solidFill>
                        </a:rPr>
                        <a:t>Modified </a:t>
                      </a:r>
                    </a:p>
                    <a:p>
                      <a:pPr algn="ctr"/>
                      <a:r>
                        <a:rPr lang="en-US" altLang="zh-TW" sz="1000" dirty="0" smtClean="0">
                          <a:solidFill>
                            <a:schemeClr val="tx1"/>
                          </a:solidFill>
                        </a:rPr>
                        <a:t>  Blocks</a:t>
                      </a:r>
                      <a:endParaRPr lang="zh-TW"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altLang="zh-TW" sz="1000" dirty="0" smtClean="0">
                          <a:solidFill>
                            <a:schemeClr val="tx1"/>
                          </a:solidFill>
                        </a:rPr>
                        <a:t>Hierarchical</a:t>
                      </a:r>
                      <a:r>
                        <a:rPr lang="en-US" altLang="zh-TW" sz="1000" baseline="0" dirty="0" smtClean="0">
                          <a:solidFill>
                            <a:schemeClr val="tx1"/>
                          </a:solidFill>
                        </a:rPr>
                        <a:t>   Runtime</a:t>
                      </a:r>
                    </a:p>
                    <a:p>
                      <a:pPr algn="ctr"/>
                      <a:r>
                        <a:rPr lang="en-US" altLang="zh-TW" sz="1000" baseline="0" dirty="0" smtClean="0">
                          <a:solidFill>
                            <a:schemeClr val="tx1"/>
                          </a:solidFill>
                        </a:rPr>
                        <a:t> (sec)</a:t>
                      </a:r>
                      <a:endParaRPr lang="zh-TW"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altLang="zh-TW" sz="1000" dirty="0" smtClean="0">
                          <a:solidFill>
                            <a:schemeClr val="tx1"/>
                          </a:solidFill>
                        </a:rPr>
                        <a:t>GMRES</a:t>
                      </a:r>
                      <a:r>
                        <a:rPr lang="en-US" altLang="zh-TW" sz="1000" baseline="0" dirty="0" smtClean="0">
                          <a:solidFill>
                            <a:schemeClr val="tx1"/>
                          </a:solidFill>
                        </a:rPr>
                        <a:t> </a:t>
                      </a:r>
                      <a:endParaRPr lang="zh-TW"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altLang="zh-TW" sz="1000" dirty="0" smtClean="0">
                          <a:solidFill>
                            <a:schemeClr val="tx1"/>
                          </a:solidFill>
                        </a:rPr>
                        <a:t>OMP-like</a:t>
                      </a:r>
                      <a:endParaRPr lang="zh-TW"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altLang="zh-TW" sz="1000" dirty="0" smtClean="0">
                          <a:solidFill>
                            <a:schemeClr val="tx1"/>
                          </a:solidFill>
                        </a:rPr>
                        <a:t>Proposed Method</a:t>
                      </a:r>
                      <a:endParaRPr lang="zh-TW"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zh-TW"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zh-TW"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altLang="zh-TW" sz="1000" dirty="0" smtClean="0">
                          <a:solidFill>
                            <a:schemeClr val="tx1"/>
                          </a:solidFill>
                        </a:rPr>
                        <a:t>Speedup</a:t>
                      </a:r>
                      <a:endParaRPr lang="zh-TW"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zh-TW"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zh-TW"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6967">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100" b="1" dirty="0" err="1" smtClean="0"/>
                        <a:t>e</a:t>
                      </a:r>
                      <a:r>
                        <a:rPr lang="en-US" altLang="zh-TW" sz="700" b="1" dirty="0" err="1" smtClean="0"/>
                        <a:t>max</a:t>
                      </a:r>
                      <a:endParaRPr lang="en-US" altLang="zh-TW" sz="700" b="1" dirty="0" smtClean="0"/>
                    </a:p>
                    <a:p>
                      <a:pPr algn="ctr"/>
                      <a:r>
                        <a:rPr lang="en-US" altLang="zh-TW" sz="1000" b="1" dirty="0" smtClean="0"/>
                        <a:t>(mV)</a:t>
                      </a:r>
                      <a:endParaRPr lang="zh-TW" altLang="en-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100" b="1" dirty="0" err="1" smtClean="0"/>
                        <a:t>e</a:t>
                      </a:r>
                      <a:r>
                        <a:rPr lang="en-US" altLang="zh-TW" sz="700" b="1" dirty="0" err="1" smtClean="0"/>
                        <a:t>max</a:t>
                      </a:r>
                      <a:endParaRPr lang="en-US" altLang="zh-TW" sz="700" b="1" dirty="0" smtClean="0"/>
                    </a:p>
                    <a:p>
                      <a:pPr algn="ctr"/>
                      <a:r>
                        <a:rPr lang="en-US" altLang="zh-TW" sz="1000" b="1" dirty="0" smtClean="0"/>
                        <a:t>(mV)</a:t>
                      </a:r>
                      <a:endParaRPr lang="zh-TW" altLang="en-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t>Runtime</a:t>
                      </a:r>
                    </a:p>
                    <a:p>
                      <a:pPr algn="ctr"/>
                      <a:r>
                        <a:rPr lang="en-US" altLang="zh-TW" sz="800" b="1" dirty="0" smtClean="0"/>
                        <a:t> </a:t>
                      </a:r>
                    </a:p>
                    <a:p>
                      <a:pPr algn="ctr"/>
                      <a:r>
                        <a:rPr lang="en-US" altLang="zh-TW" sz="800" b="1" dirty="0" smtClean="0"/>
                        <a:t>  (sec)</a:t>
                      </a:r>
                      <a:endParaRPr lang="zh-TW" alt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000" b="1" dirty="0" err="1" smtClean="0"/>
                        <a:t>e</a:t>
                      </a:r>
                      <a:r>
                        <a:rPr lang="en-US" altLang="zh-TW" sz="500" b="1" dirty="0" err="1" smtClean="0"/>
                        <a:t>max</a:t>
                      </a:r>
                      <a:endParaRPr lang="en-US" altLang="zh-TW" sz="500" b="1" dirty="0" smtClean="0"/>
                    </a:p>
                    <a:p>
                      <a:pPr algn="ctr"/>
                      <a:r>
                        <a:rPr lang="en-US" altLang="zh-TW" sz="1000" b="1" dirty="0" smtClean="0"/>
                        <a:t>(mV)</a:t>
                      </a:r>
                      <a:endParaRPr lang="zh-TW" altLang="en-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000" b="1" dirty="0" err="1" smtClean="0"/>
                        <a:t>e</a:t>
                      </a:r>
                      <a:r>
                        <a:rPr lang="en-US" altLang="zh-TW" sz="500" b="1" dirty="0" err="1" smtClean="0"/>
                        <a:t>max</a:t>
                      </a:r>
                      <a:endParaRPr lang="en-US" altLang="zh-TW" sz="500" b="1" dirty="0" smtClean="0"/>
                    </a:p>
                    <a:p>
                      <a:pPr algn="ctr"/>
                      <a:r>
                        <a:rPr lang="en-US" altLang="zh-TW" sz="1000" b="1" dirty="0" smtClean="0"/>
                        <a:t>(mV)</a:t>
                      </a:r>
                      <a:endParaRPr lang="zh-TW" altLang="en-US" sz="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t>Runtime</a:t>
                      </a:r>
                    </a:p>
                    <a:p>
                      <a:pPr algn="ctr"/>
                      <a:r>
                        <a:rPr lang="en-US" altLang="zh-TW" sz="800" b="1" dirty="0" smtClean="0"/>
                        <a:t>  </a:t>
                      </a:r>
                    </a:p>
                    <a:p>
                      <a:pPr algn="ctr"/>
                      <a:r>
                        <a:rPr lang="en-US" altLang="zh-TW" sz="800" b="1" dirty="0" smtClean="0"/>
                        <a:t> (sec)</a:t>
                      </a:r>
                      <a:endParaRPr lang="zh-TW" alt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000" b="1" dirty="0" err="1" smtClean="0"/>
                        <a:t>e</a:t>
                      </a:r>
                      <a:r>
                        <a:rPr lang="en-US" altLang="zh-TW" sz="500" b="1" dirty="0" err="1" smtClean="0"/>
                        <a:t>max</a:t>
                      </a:r>
                      <a:endParaRPr lang="en-US" altLang="zh-TW" sz="500" b="1" dirty="0" smtClean="0"/>
                    </a:p>
                    <a:p>
                      <a:pPr algn="ctr"/>
                      <a:r>
                        <a:rPr lang="en-US" altLang="zh-TW" sz="1000" b="1" dirty="0" smtClean="0"/>
                        <a:t>(mV)</a:t>
                      </a:r>
                      <a:endParaRPr lang="zh-TW" altLang="en-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000" b="1" dirty="0" err="1" smtClean="0"/>
                        <a:t>e</a:t>
                      </a:r>
                      <a:r>
                        <a:rPr lang="en-US" altLang="zh-TW" sz="500" b="1" dirty="0" err="1" smtClean="0"/>
                        <a:t>max</a:t>
                      </a:r>
                      <a:endParaRPr lang="en-US" altLang="zh-TW" sz="500" b="1" dirty="0" smtClean="0"/>
                    </a:p>
                    <a:p>
                      <a:pPr algn="ctr"/>
                      <a:r>
                        <a:rPr lang="en-US" altLang="zh-TW" sz="1000" b="1" dirty="0" smtClean="0"/>
                        <a:t>(mV)</a:t>
                      </a:r>
                      <a:endParaRPr lang="zh-TW" altLang="en-US" sz="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t>Runtime</a:t>
                      </a:r>
                    </a:p>
                    <a:p>
                      <a:pPr algn="ctr"/>
                      <a:r>
                        <a:rPr lang="en-US" altLang="zh-TW" sz="800" b="1" dirty="0" smtClean="0"/>
                        <a:t>  </a:t>
                      </a:r>
                    </a:p>
                    <a:p>
                      <a:pPr algn="ctr"/>
                      <a:r>
                        <a:rPr lang="en-US" altLang="zh-TW" sz="800" b="1" dirty="0" smtClean="0"/>
                        <a:t> (sec)</a:t>
                      </a:r>
                      <a:endParaRPr lang="zh-TW" alt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t>[1]</a:t>
                      </a:r>
                    </a:p>
                    <a:p>
                      <a:pPr algn="ctr"/>
                      <a:r>
                        <a:rPr lang="en-US" altLang="zh-TW" sz="800" b="1" dirty="0" smtClean="0"/>
                        <a:t>(X)</a:t>
                      </a:r>
                      <a:endParaRPr lang="zh-TW" alt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t>[13]</a:t>
                      </a:r>
                    </a:p>
                    <a:p>
                      <a:pPr algn="ctr"/>
                      <a:r>
                        <a:rPr lang="en-US" altLang="zh-TW" sz="800" b="1" dirty="0" smtClean="0"/>
                        <a:t> (X)</a:t>
                      </a:r>
                      <a:endParaRPr lang="zh-TW" alt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t>OMP-like</a:t>
                      </a:r>
                    </a:p>
                    <a:p>
                      <a:pPr algn="ctr"/>
                      <a:r>
                        <a:rPr lang="en-US" altLang="zh-TW" sz="800" b="1" dirty="0" smtClean="0"/>
                        <a:t> (X)</a:t>
                      </a:r>
                      <a:endParaRPr lang="zh-TW" alt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064">
                <a:tc>
                  <a:txBody>
                    <a:bodyPr/>
                    <a:lstStyle/>
                    <a:p>
                      <a:pPr algn="ctr"/>
                      <a:r>
                        <a:rPr lang="en-US" altLang="zh-TW" sz="800" dirty="0" smtClean="0"/>
                        <a:t>1.05M</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solidFill>
                            <a:srgbClr val="FF0000"/>
                          </a:solidFill>
                        </a:rPr>
                        <a:t>160</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solidFill>
                            <a:srgbClr val="FF0000"/>
                          </a:solidFill>
                        </a:rPr>
                        <a:t>6</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426.88</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0.11</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1.97e-4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128.28</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0.05</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6.17e-4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31.91</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0.04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9.0e-4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8.97</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47.6</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14.3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3.6</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6024">
                <a:tc>
                  <a:txBody>
                    <a:bodyPr/>
                    <a:lstStyle/>
                    <a:p>
                      <a:pPr algn="ctr"/>
                      <a:r>
                        <a:rPr lang="en-US" altLang="zh-TW" sz="800" dirty="0" smtClean="0"/>
                        <a:t>1.86M</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solidFill>
                            <a:srgbClr val="FF0000"/>
                          </a:solidFill>
                        </a:rPr>
                        <a:t>180</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solidFill>
                            <a:srgbClr val="FF0000"/>
                          </a:solidFill>
                        </a:rPr>
                        <a:t>7</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1207.51</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0.14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3.92e-3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197.16</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0.27</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2.82e-2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34.35</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0.11</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1.1e-3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15.24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79.2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12.9</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2.3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6024">
                <a:tc>
                  <a:txBody>
                    <a:bodyPr/>
                    <a:lstStyle/>
                    <a:p>
                      <a:pPr algn="ctr"/>
                      <a:r>
                        <a:rPr lang="en-US" altLang="zh-TW" sz="800" dirty="0" smtClean="0"/>
                        <a:t>2.54M</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solidFill>
                            <a:srgbClr val="FF0000"/>
                          </a:solidFill>
                        </a:rPr>
                        <a:t>220</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solidFill>
                            <a:srgbClr val="FF0000"/>
                          </a:solidFill>
                        </a:rPr>
                        <a:t>9</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2005.05</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0.99</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1.81e-3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211.06</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0.94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1.56e-2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58.92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0.94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1.2e-3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17.16</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116.8</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12.3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3.4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6024">
                <a:tc>
                  <a:txBody>
                    <a:bodyPr/>
                    <a:lstStyle/>
                    <a:p>
                      <a:pPr algn="ctr"/>
                      <a:r>
                        <a:rPr lang="en-US" altLang="zh-TW" sz="800" dirty="0" smtClean="0"/>
                        <a:t>4.60M</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solidFill>
                            <a:srgbClr val="FF0000"/>
                          </a:solidFill>
                        </a:rPr>
                        <a:t>220</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solidFill>
                            <a:srgbClr val="FF0000"/>
                          </a:solidFill>
                        </a:rPr>
                        <a:t>9</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3241.51</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0.60</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1.70e-3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291.23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0.56</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1.07e-2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77.67</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0.61</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1.0e-2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29.04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111.6</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10.0</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2.7</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文字方塊 2"/>
          <p:cNvSpPr txBox="1"/>
          <p:nvPr/>
        </p:nvSpPr>
        <p:spPr>
          <a:xfrm>
            <a:off x="238292" y="3356992"/>
            <a:ext cx="8726196" cy="1938992"/>
          </a:xfrm>
          <a:prstGeom prst="rect">
            <a:avLst/>
          </a:prstGeom>
          <a:noFill/>
        </p:spPr>
        <p:txBody>
          <a:bodyPr wrap="square" rtlCol="0">
            <a:spAutoFit/>
          </a:bodyPr>
          <a:lstStyle/>
          <a:p>
            <a:pPr marL="285750" indent="-285750">
              <a:buFont typeface="Arial" panose="020B0604020202020204" pitchFamily="34" charset="0"/>
              <a:buChar char="•"/>
            </a:pPr>
            <a:r>
              <a:rPr lang="en-US" altLang="zh-TW" sz="2000" dirty="0" smtClean="0"/>
              <a:t>We change several element values and the values of current drawn in different blocks.</a:t>
            </a:r>
          </a:p>
          <a:p>
            <a:pPr marL="285750" indent="-285750">
              <a:buFont typeface="Arial" panose="020B0604020202020204" pitchFamily="34" charset="0"/>
              <a:buChar char="•"/>
            </a:pPr>
            <a:r>
              <a:rPr lang="en-US" altLang="zh-TW" sz="2000" dirty="0" smtClean="0"/>
              <a:t>The percentage of modified blocks is around </a:t>
            </a:r>
            <a:r>
              <a:rPr lang="en-US" altLang="zh-TW" sz="2000" dirty="0" smtClean="0">
                <a:solidFill>
                  <a:srgbClr val="FF0000"/>
                </a:solidFill>
              </a:rPr>
              <a:t>3.75%</a:t>
            </a:r>
            <a:r>
              <a:rPr lang="en-US" altLang="zh-TW" sz="2000" dirty="0" smtClean="0"/>
              <a:t> for each test circuit.</a:t>
            </a:r>
            <a:endParaRPr lang="en-US" altLang="zh-TW" sz="2000" dirty="0"/>
          </a:p>
          <a:p>
            <a:pPr marL="342900" indent="-342900">
              <a:buFont typeface="Arial" panose="020B0604020202020204" pitchFamily="34" charset="0"/>
              <a:buChar char="•"/>
            </a:pPr>
            <a:r>
              <a:rPr lang="en-US" altLang="zh-TW" sz="2000" dirty="0" smtClean="0"/>
              <a:t>The proposed method achieves orders of magnitude speedup over hierarchical method, 10X speedup over GMRES, and 2.3X speedup over OMP-like method. </a:t>
            </a:r>
            <a:endParaRPr lang="en-US" altLang="zh-TW" sz="2000" dirty="0"/>
          </a:p>
          <a:p>
            <a:pPr marL="342900" indent="-342900">
              <a:buFont typeface="Arial" panose="020B0604020202020204" pitchFamily="34" charset="0"/>
              <a:buChar char="•"/>
            </a:pPr>
            <a:r>
              <a:rPr lang="en-US" altLang="zh-TW" sz="2000" dirty="0" smtClean="0"/>
              <a:t>The maximum error is less than 1mV, and the average error is very small.</a:t>
            </a:r>
            <a:endParaRPr lang="en-US" altLang="zh-TW" sz="2000" dirty="0"/>
          </a:p>
        </p:txBody>
      </p:sp>
      <p:sp>
        <p:nvSpPr>
          <p:cNvPr id="4" name="文字方塊 3"/>
          <p:cNvSpPr txBox="1"/>
          <p:nvPr/>
        </p:nvSpPr>
        <p:spPr>
          <a:xfrm>
            <a:off x="238292" y="5661248"/>
            <a:ext cx="8376396" cy="1600438"/>
          </a:xfrm>
          <a:prstGeom prst="rect">
            <a:avLst/>
          </a:prstGeom>
          <a:noFill/>
        </p:spPr>
        <p:txBody>
          <a:bodyPr wrap="none" rtlCol="0">
            <a:spAutoFit/>
          </a:bodyPr>
          <a:lstStyle/>
          <a:p>
            <a:r>
              <a:rPr lang="en-US" altLang="zh-TW" sz="1400" dirty="0" smtClean="0"/>
              <a:t>Reference: </a:t>
            </a:r>
          </a:p>
          <a:p>
            <a:r>
              <a:rPr lang="en-US" altLang="zh-TW" sz="1400" dirty="0"/>
              <a:t>M. Zhao, R. V. Panda, S. S. </a:t>
            </a:r>
            <a:r>
              <a:rPr lang="en-US" altLang="zh-TW" sz="1400" dirty="0" err="1"/>
              <a:t>Sapatnekar</a:t>
            </a:r>
            <a:r>
              <a:rPr lang="en-US" altLang="zh-TW" sz="1400" dirty="0"/>
              <a:t>, and D. </a:t>
            </a:r>
            <a:r>
              <a:rPr lang="en-US" altLang="zh-TW" sz="1400" dirty="0" err="1"/>
              <a:t>Blaauw</a:t>
            </a:r>
            <a:r>
              <a:rPr lang="en-US" altLang="zh-TW" sz="1400" dirty="0"/>
              <a:t>. Hierarchical analysis of power </a:t>
            </a:r>
            <a:r>
              <a:rPr lang="en-US" altLang="zh-TW" sz="1400" dirty="0" smtClean="0"/>
              <a:t>distribution </a:t>
            </a:r>
            <a:r>
              <a:rPr lang="en-US" altLang="zh-TW" sz="1400" dirty="0"/>
              <a:t>networks. </a:t>
            </a:r>
            <a:endParaRPr lang="en-US" altLang="zh-TW" sz="1400" dirty="0" smtClean="0"/>
          </a:p>
          <a:p>
            <a:r>
              <a:rPr lang="en-US" altLang="zh-TW" sz="1400" i="1" dirty="0" smtClean="0"/>
              <a:t>IEEE </a:t>
            </a:r>
            <a:r>
              <a:rPr lang="en-US" altLang="zh-TW" sz="1400" i="1" dirty="0"/>
              <a:t>TCAD</a:t>
            </a:r>
            <a:r>
              <a:rPr lang="en-US" altLang="zh-TW" sz="1400" dirty="0"/>
              <a:t>, 21(2):159–168, 2002</a:t>
            </a:r>
            <a:r>
              <a:rPr lang="en-US" altLang="zh-TW" sz="1400" dirty="0" smtClean="0"/>
              <a:t>.</a:t>
            </a:r>
          </a:p>
          <a:p>
            <a:r>
              <a:rPr lang="en-US" altLang="zh-TW" sz="1400" dirty="0" smtClean="0"/>
              <a:t>Y</a:t>
            </a:r>
            <a:r>
              <a:rPr lang="en-US" altLang="zh-TW" sz="1400" dirty="0"/>
              <a:t>. </a:t>
            </a:r>
            <a:r>
              <a:rPr lang="en-US" altLang="zh-TW" sz="1400" dirty="0" err="1"/>
              <a:t>Saad</a:t>
            </a:r>
            <a:r>
              <a:rPr lang="en-US" altLang="zh-TW" sz="1400" dirty="0"/>
              <a:t> and M. H. Schultz. GMRES: A generalized minimal residual algorithm for </a:t>
            </a:r>
            <a:r>
              <a:rPr lang="en-US" altLang="zh-TW" sz="1400" dirty="0" smtClean="0"/>
              <a:t> solving </a:t>
            </a:r>
            <a:r>
              <a:rPr lang="en-US" altLang="zh-TW" sz="1400" dirty="0"/>
              <a:t>non-symmetric linear </a:t>
            </a:r>
            <a:endParaRPr lang="en-US" altLang="zh-TW" sz="1400" dirty="0" smtClean="0"/>
          </a:p>
          <a:p>
            <a:r>
              <a:rPr lang="en-US" altLang="zh-TW" sz="1400" dirty="0" smtClean="0"/>
              <a:t>systems</a:t>
            </a:r>
            <a:r>
              <a:rPr lang="en-US" altLang="zh-TW" sz="1400" dirty="0"/>
              <a:t>. </a:t>
            </a:r>
            <a:r>
              <a:rPr lang="en-US" altLang="zh-TW" sz="1400" i="1" dirty="0"/>
              <a:t>SIAM J. Sci. Stat. </a:t>
            </a:r>
            <a:r>
              <a:rPr lang="en-US" altLang="zh-TW" sz="1400" i="1" dirty="0" err="1"/>
              <a:t>Comput</a:t>
            </a:r>
            <a:r>
              <a:rPr lang="en-US" altLang="zh-TW" sz="1400" i="1" dirty="0"/>
              <a:t>.</a:t>
            </a:r>
            <a:r>
              <a:rPr lang="en-US" altLang="zh-TW" sz="1400" dirty="0"/>
              <a:t>, 7:856-869,1986</a:t>
            </a:r>
            <a:r>
              <a:rPr lang="en-US" altLang="zh-TW" sz="1400" dirty="0" smtClean="0"/>
              <a:t>.</a:t>
            </a:r>
          </a:p>
          <a:p>
            <a:endParaRPr lang="en-US" altLang="zh-TW" sz="1400" dirty="0" smtClean="0"/>
          </a:p>
          <a:p>
            <a:endParaRPr lang="zh-TW" altLang="en-US" sz="1400" dirty="0"/>
          </a:p>
        </p:txBody>
      </p:sp>
      <p:sp>
        <p:nvSpPr>
          <p:cNvPr id="8" name="投影片編號版面配置區 7"/>
          <p:cNvSpPr>
            <a:spLocks noGrp="1"/>
          </p:cNvSpPr>
          <p:nvPr>
            <p:ph type="sldNum" sz="quarter" idx="10"/>
          </p:nvPr>
        </p:nvSpPr>
        <p:spPr/>
        <p:txBody>
          <a:bodyPr/>
          <a:lstStyle/>
          <a:p>
            <a:fld id="{8CF2F760-D1A9-48BF-86E4-56BE405BC273}" type="slidenum">
              <a:rPr lang="zh-TW" altLang="en-US" smtClean="0"/>
              <a:pPr/>
              <a:t>32</a:t>
            </a:fld>
            <a:r>
              <a:rPr lang="en-US" altLang="zh-TW" smtClean="0"/>
              <a:t>/39</a:t>
            </a:r>
            <a:endParaRPr lang="zh-TW" altLang="en-US" dirty="0"/>
          </a:p>
        </p:txBody>
      </p:sp>
    </p:spTree>
    <p:extLst>
      <p:ext uri="{BB962C8B-B14F-4D97-AF65-F5344CB8AC3E}">
        <p14:creationId xmlns:p14="http://schemas.microsoft.com/office/powerpoint/2010/main" val="10924326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Experimental Result </a:t>
            </a:r>
            <a:r>
              <a:rPr lang="en-US" altLang="zh-TW" dirty="0" smtClean="0"/>
              <a:t>(2/6)</a:t>
            </a:r>
            <a:endParaRPr lang="zh-TW" alt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28798"/>
            <a:ext cx="8280920" cy="2883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315767" y="4653136"/>
            <a:ext cx="8216673" cy="646331"/>
          </a:xfrm>
          <a:prstGeom prst="rect">
            <a:avLst/>
          </a:prstGeom>
          <a:noFill/>
        </p:spPr>
        <p:txBody>
          <a:bodyPr wrap="none" rtlCol="0">
            <a:spAutoFit/>
          </a:bodyPr>
          <a:lstStyle/>
          <a:p>
            <a:r>
              <a:rPr lang="en-US" altLang="zh-TW" dirty="0" smtClean="0"/>
              <a:t>The distribution of incremental voltages at 420ps for the 1.05M test case obtained by </a:t>
            </a:r>
          </a:p>
          <a:p>
            <a:r>
              <a:rPr lang="en-US" altLang="zh-TW" dirty="0" smtClean="0"/>
              <a:t>(a) the hierarchical method and (b) the proposed  method.</a:t>
            </a:r>
            <a:endParaRPr lang="zh-TW" altLang="en-US" dirty="0"/>
          </a:p>
        </p:txBody>
      </p:sp>
      <p:sp>
        <p:nvSpPr>
          <p:cNvPr id="7" name="投影片編號版面配置區 6"/>
          <p:cNvSpPr>
            <a:spLocks noGrp="1"/>
          </p:cNvSpPr>
          <p:nvPr>
            <p:ph type="sldNum" sz="quarter" idx="10"/>
          </p:nvPr>
        </p:nvSpPr>
        <p:spPr/>
        <p:txBody>
          <a:bodyPr/>
          <a:lstStyle/>
          <a:p>
            <a:fld id="{8CF2F760-D1A9-48BF-86E4-56BE405BC273}" type="slidenum">
              <a:rPr lang="zh-TW" altLang="en-US" smtClean="0"/>
              <a:pPr/>
              <a:t>33</a:t>
            </a:fld>
            <a:r>
              <a:rPr lang="en-US" altLang="zh-TW" smtClean="0"/>
              <a:t>/39</a:t>
            </a:r>
            <a:endParaRPr lang="zh-TW" altLang="en-US" dirty="0"/>
          </a:p>
        </p:txBody>
      </p:sp>
    </p:spTree>
    <p:extLst>
      <p:ext uri="{BB962C8B-B14F-4D97-AF65-F5344CB8AC3E}">
        <p14:creationId xmlns:p14="http://schemas.microsoft.com/office/powerpoint/2010/main" val="26424649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1497"/>
            <a:ext cx="8229600" cy="1143000"/>
          </a:xfrm>
        </p:spPr>
        <p:txBody>
          <a:bodyPr/>
          <a:lstStyle/>
          <a:p>
            <a:r>
              <a:rPr lang="en-US" altLang="zh-TW" dirty="0"/>
              <a:t>Experimental Result </a:t>
            </a:r>
            <a:r>
              <a:rPr lang="en-US" altLang="zh-TW" dirty="0" smtClean="0"/>
              <a:t>(3/6)</a:t>
            </a:r>
            <a:endParaRPr lang="zh-TW" alt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56" t="17124" r="35719" b="16938"/>
          <a:stretch/>
        </p:blipFill>
        <p:spPr bwMode="auto">
          <a:xfrm>
            <a:off x="1378140" y="1268760"/>
            <a:ext cx="5976664" cy="435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1763688" y="5673309"/>
            <a:ext cx="5451492" cy="369332"/>
          </a:xfrm>
          <a:prstGeom prst="rect">
            <a:avLst/>
          </a:prstGeom>
          <a:noFill/>
        </p:spPr>
        <p:txBody>
          <a:bodyPr wrap="none" rtlCol="0">
            <a:spAutoFit/>
          </a:bodyPr>
          <a:lstStyle/>
          <a:p>
            <a:r>
              <a:rPr lang="en-US" altLang="zh-TW" dirty="0" smtClean="0"/>
              <a:t>The voltage waveform at a node of the 1.05M test case.</a:t>
            </a:r>
            <a:endParaRPr lang="zh-TW" altLang="en-US" dirty="0"/>
          </a:p>
        </p:txBody>
      </p:sp>
      <p:sp>
        <p:nvSpPr>
          <p:cNvPr id="6" name="投影片編號版面配置區 5"/>
          <p:cNvSpPr>
            <a:spLocks noGrp="1"/>
          </p:cNvSpPr>
          <p:nvPr>
            <p:ph type="sldNum" sz="quarter" idx="10"/>
          </p:nvPr>
        </p:nvSpPr>
        <p:spPr/>
        <p:txBody>
          <a:bodyPr/>
          <a:lstStyle/>
          <a:p>
            <a:fld id="{8CF2F760-D1A9-48BF-86E4-56BE405BC273}" type="slidenum">
              <a:rPr lang="zh-TW" altLang="en-US" smtClean="0"/>
              <a:pPr/>
              <a:t>34</a:t>
            </a:fld>
            <a:r>
              <a:rPr lang="en-US" altLang="zh-TW" smtClean="0"/>
              <a:t>/39</a:t>
            </a:r>
            <a:endParaRPr lang="zh-TW" altLang="en-US" dirty="0"/>
          </a:p>
        </p:txBody>
      </p:sp>
    </p:spTree>
    <p:extLst>
      <p:ext uri="{BB962C8B-B14F-4D97-AF65-F5344CB8AC3E}">
        <p14:creationId xmlns:p14="http://schemas.microsoft.com/office/powerpoint/2010/main" val="19167131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71400"/>
            <a:ext cx="8229600" cy="1143000"/>
          </a:xfrm>
        </p:spPr>
        <p:txBody>
          <a:bodyPr/>
          <a:lstStyle/>
          <a:p>
            <a:r>
              <a:rPr lang="en-US" altLang="zh-TW" dirty="0"/>
              <a:t>Experimental Result </a:t>
            </a:r>
            <a:r>
              <a:rPr lang="en-US" altLang="zh-TW" dirty="0" smtClean="0"/>
              <a:t>(4/6)</a:t>
            </a:r>
            <a:endParaRPr lang="zh-TW" altLang="en-US" dirty="0"/>
          </a:p>
        </p:txBody>
      </p:sp>
      <p:sp>
        <p:nvSpPr>
          <p:cNvPr id="3" name="內容版面配置區 2"/>
          <p:cNvSpPr>
            <a:spLocks noGrp="1"/>
          </p:cNvSpPr>
          <p:nvPr>
            <p:ph idx="1"/>
          </p:nvPr>
        </p:nvSpPr>
        <p:spPr>
          <a:xfrm>
            <a:off x="457200" y="1600200"/>
            <a:ext cx="8229600" cy="5069160"/>
          </a:xfrm>
        </p:spPr>
        <p:txBody>
          <a:bodyPr>
            <a:normAutofit/>
          </a:bodyPr>
          <a:lstStyle/>
          <a:p>
            <a:endParaRPr lang="en-US" altLang="zh-TW" dirty="0" smtClean="0"/>
          </a:p>
          <a:p>
            <a:endParaRPr lang="en-US" altLang="zh-TW" dirty="0"/>
          </a:p>
          <a:p>
            <a:endParaRPr lang="en-US" altLang="zh-TW" dirty="0" smtClean="0"/>
          </a:p>
          <a:p>
            <a:r>
              <a:rPr lang="en-US" altLang="zh-TW" sz="2000" dirty="0" smtClean="0"/>
              <a:t>To further discuss the influence of modified block percentage,</a:t>
            </a:r>
            <a:r>
              <a:rPr lang="en-US" altLang="zh-TW" sz="2000" dirty="0"/>
              <a:t> </a:t>
            </a:r>
            <a:r>
              <a:rPr lang="en-US" altLang="zh-TW" sz="2000" dirty="0" smtClean="0"/>
              <a:t>the number of modified blocks of the test circuit with 1.05M nodes is varied from 1 to 46.</a:t>
            </a:r>
          </a:p>
          <a:p>
            <a:r>
              <a:rPr lang="en-US" altLang="zh-TW" sz="2000" dirty="0" smtClean="0"/>
              <a:t>The maximum percentage of modified blocks is about 30% of the original power grid network, and the hundreds of element values are changed.  </a:t>
            </a:r>
          </a:p>
          <a:p>
            <a:r>
              <a:rPr lang="en-US" altLang="zh-TW" sz="2000" dirty="0" smtClean="0"/>
              <a:t>The proposed method maintains at least 4.2X speedup over GMRES under the same level of accuracy.</a:t>
            </a:r>
          </a:p>
          <a:p>
            <a:r>
              <a:rPr lang="en-US" altLang="zh-TW" sz="2000" dirty="0" smtClean="0"/>
              <a:t>The proposed method  is much more robust and efficient while facing significant modification of power grid.</a:t>
            </a:r>
          </a:p>
          <a:p>
            <a:endParaRPr lang="en-US" altLang="zh-TW" sz="2400" dirty="0" smtClean="0"/>
          </a:p>
          <a:p>
            <a:endParaRPr lang="en-US" altLang="zh-TW" sz="2400" dirty="0" smtClean="0"/>
          </a:p>
        </p:txBody>
      </p:sp>
      <p:graphicFrame>
        <p:nvGraphicFramePr>
          <p:cNvPr id="5" name="內容版面配置區 4"/>
          <p:cNvGraphicFramePr>
            <a:graphicFrameLocks/>
          </p:cNvGraphicFramePr>
          <p:nvPr>
            <p:extLst>
              <p:ext uri="{D42A27DB-BD31-4B8C-83A1-F6EECF244321}">
                <p14:modId xmlns:p14="http://schemas.microsoft.com/office/powerpoint/2010/main" val="1870330364"/>
              </p:ext>
            </p:extLst>
          </p:nvPr>
        </p:nvGraphicFramePr>
        <p:xfrm>
          <a:off x="467544" y="1102337"/>
          <a:ext cx="8136903" cy="1584176"/>
        </p:xfrm>
        <a:graphic>
          <a:graphicData uri="http://schemas.openxmlformats.org/drawingml/2006/table">
            <a:tbl>
              <a:tblPr firstRow="1" bandRow="1">
                <a:tableStyleId>{5C22544A-7EE6-4342-B048-85BDC9FD1C3A}</a:tableStyleId>
              </a:tblPr>
              <a:tblGrid>
                <a:gridCol w="720079"/>
                <a:gridCol w="1008112"/>
                <a:gridCol w="504056"/>
                <a:gridCol w="576064"/>
                <a:gridCol w="576064"/>
                <a:gridCol w="576064"/>
                <a:gridCol w="514669"/>
                <a:gridCol w="648072"/>
                <a:gridCol w="565451"/>
                <a:gridCol w="576064"/>
                <a:gridCol w="576064"/>
                <a:gridCol w="432048"/>
                <a:gridCol w="432048"/>
                <a:gridCol w="432048"/>
              </a:tblGrid>
              <a:tr h="216024">
                <a:tc rowSpan="2">
                  <a:txBody>
                    <a:bodyPr/>
                    <a:lstStyle/>
                    <a:p>
                      <a:pPr algn="ctr"/>
                      <a:r>
                        <a:rPr lang="en-US" altLang="zh-TW" sz="1000" dirty="0" smtClean="0">
                          <a:solidFill>
                            <a:schemeClr val="tx1"/>
                          </a:solidFill>
                        </a:rPr>
                        <a:t>Modified </a:t>
                      </a:r>
                    </a:p>
                    <a:p>
                      <a:pPr algn="ctr"/>
                      <a:r>
                        <a:rPr lang="en-US" altLang="zh-TW" sz="1000" dirty="0" smtClean="0">
                          <a:solidFill>
                            <a:schemeClr val="tx1"/>
                          </a:solidFill>
                        </a:rPr>
                        <a:t>  Blocks</a:t>
                      </a:r>
                      <a:endParaRPr lang="zh-TW"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altLang="zh-TW" sz="1000" dirty="0" smtClean="0">
                          <a:solidFill>
                            <a:schemeClr val="tx1"/>
                          </a:solidFill>
                        </a:rPr>
                        <a:t>Hierarchical</a:t>
                      </a:r>
                      <a:r>
                        <a:rPr lang="en-US" altLang="zh-TW" sz="1000" baseline="0" dirty="0" smtClean="0">
                          <a:solidFill>
                            <a:schemeClr val="tx1"/>
                          </a:solidFill>
                        </a:rPr>
                        <a:t>    Runtime</a:t>
                      </a:r>
                    </a:p>
                    <a:p>
                      <a:pPr algn="ctr"/>
                      <a:r>
                        <a:rPr lang="en-US" altLang="zh-TW" sz="1000" baseline="0" dirty="0" smtClean="0">
                          <a:solidFill>
                            <a:schemeClr val="tx1"/>
                          </a:solidFill>
                        </a:rPr>
                        <a:t> (sec)</a:t>
                      </a:r>
                      <a:endParaRPr lang="zh-TW"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altLang="zh-TW" sz="1000" dirty="0" smtClean="0">
                          <a:solidFill>
                            <a:schemeClr val="tx1"/>
                          </a:solidFill>
                        </a:rPr>
                        <a:t>GMRES</a:t>
                      </a:r>
                      <a:r>
                        <a:rPr lang="en-US" altLang="zh-TW" sz="1000" baseline="0" dirty="0" smtClean="0">
                          <a:solidFill>
                            <a:schemeClr val="tx1"/>
                          </a:solidFill>
                        </a:rPr>
                        <a:t> </a:t>
                      </a:r>
                      <a:endParaRPr lang="zh-TW"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altLang="zh-TW" sz="1000" dirty="0" smtClean="0">
                          <a:solidFill>
                            <a:schemeClr val="tx1"/>
                          </a:solidFill>
                        </a:rPr>
                        <a:t>OMP-like</a:t>
                      </a:r>
                      <a:endParaRPr lang="zh-TW"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altLang="zh-TW" sz="1000" dirty="0" smtClean="0">
                          <a:solidFill>
                            <a:schemeClr val="tx1"/>
                          </a:solidFill>
                        </a:rPr>
                        <a:t>Proposed Method</a:t>
                      </a:r>
                      <a:endParaRPr lang="zh-TW"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zh-TW"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zh-TW"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altLang="zh-TW" sz="1000" dirty="0" smtClean="0">
                          <a:solidFill>
                            <a:schemeClr val="tx1"/>
                          </a:solidFill>
                        </a:rPr>
                        <a:t>Speedup</a:t>
                      </a:r>
                      <a:endParaRPr lang="zh-TW"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zh-TW"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zh-TW"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6967">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100" b="1" dirty="0" err="1" smtClean="0"/>
                        <a:t>e</a:t>
                      </a:r>
                      <a:r>
                        <a:rPr lang="en-US" altLang="zh-TW" sz="700" b="1" dirty="0" err="1" smtClean="0"/>
                        <a:t>max</a:t>
                      </a:r>
                      <a:endParaRPr lang="en-US" altLang="zh-TW" sz="700" b="1" dirty="0" smtClean="0"/>
                    </a:p>
                    <a:p>
                      <a:pPr algn="ctr"/>
                      <a:r>
                        <a:rPr lang="en-US" altLang="zh-TW" sz="1000" b="1" dirty="0" smtClean="0"/>
                        <a:t>(mV)</a:t>
                      </a:r>
                      <a:endParaRPr lang="zh-TW" altLang="en-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100" b="1" dirty="0" err="1" smtClean="0"/>
                        <a:t>e</a:t>
                      </a:r>
                      <a:r>
                        <a:rPr lang="en-US" altLang="zh-TW" sz="700" b="1" dirty="0" err="1" smtClean="0"/>
                        <a:t>max</a:t>
                      </a:r>
                      <a:endParaRPr lang="en-US" altLang="zh-TW" sz="700" b="1" dirty="0" smtClean="0"/>
                    </a:p>
                    <a:p>
                      <a:pPr algn="ctr"/>
                      <a:r>
                        <a:rPr lang="en-US" altLang="zh-TW" sz="1000" b="1" dirty="0" smtClean="0"/>
                        <a:t>(mV)</a:t>
                      </a:r>
                      <a:endParaRPr lang="zh-TW" altLang="en-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t>Runtime</a:t>
                      </a:r>
                    </a:p>
                    <a:p>
                      <a:pPr algn="ctr"/>
                      <a:r>
                        <a:rPr lang="en-US" altLang="zh-TW" sz="800" b="1" dirty="0" smtClean="0"/>
                        <a:t> </a:t>
                      </a:r>
                    </a:p>
                    <a:p>
                      <a:pPr algn="ctr"/>
                      <a:r>
                        <a:rPr lang="en-US" altLang="zh-TW" sz="800" b="1" dirty="0" smtClean="0"/>
                        <a:t>  (sec)</a:t>
                      </a:r>
                      <a:endParaRPr lang="zh-TW" alt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000" b="1" dirty="0" err="1" smtClean="0"/>
                        <a:t>e</a:t>
                      </a:r>
                      <a:r>
                        <a:rPr lang="en-US" altLang="zh-TW" sz="500" b="1" dirty="0" err="1" smtClean="0"/>
                        <a:t>max</a:t>
                      </a:r>
                      <a:endParaRPr lang="en-US" altLang="zh-TW" sz="500" b="1" dirty="0" smtClean="0"/>
                    </a:p>
                    <a:p>
                      <a:pPr algn="ctr"/>
                      <a:r>
                        <a:rPr lang="en-US" altLang="zh-TW" sz="1000" b="1" dirty="0" smtClean="0"/>
                        <a:t>(mV)</a:t>
                      </a:r>
                      <a:endParaRPr lang="zh-TW" altLang="en-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000" b="1" dirty="0" err="1" smtClean="0"/>
                        <a:t>e</a:t>
                      </a:r>
                      <a:r>
                        <a:rPr lang="en-US" altLang="zh-TW" sz="500" b="1" dirty="0" err="1" smtClean="0"/>
                        <a:t>max</a:t>
                      </a:r>
                      <a:endParaRPr lang="en-US" altLang="zh-TW" sz="500" b="1" dirty="0" smtClean="0"/>
                    </a:p>
                    <a:p>
                      <a:pPr algn="ctr"/>
                      <a:r>
                        <a:rPr lang="en-US" altLang="zh-TW" sz="1000" b="1" dirty="0" smtClean="0"/>
                        <a:t>(mV)</a:t>
                      </a:r>
                      <a:endParaRPr lang="zh-TW" altLang="en-US" sz="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t>Runtime</a:t>
                      </a:r>
                    </a:p>
                    <a:p>
                      <a:pPr algn="ctr"/>
                      <a:r>
                        <a:rPr lang="en-US" altLang="zh-TW" sz="800" b="1" dirty="0" smtClean="0"/>
                        <a:t>  </a:t>
                      </a:r>
                    </a:p>
                    <a:p>
                      <a:pPr algn="ctr"/>
                      <a:r>
                        <a:rPr lang="en-US" altLang="zh-TW" sz="800" b="1" dirty="0" smtClean="0"/>
                        <a:t> (sec)</a:t>
                      </a:r>
                      <a:endParaRPr lang="zh-TW" alt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000" b="1" dirty="0" err="1" smtClean="0"/>
                        <a:t>e</a:t>
                      </a:r>
                      <a:r>
                        <a:rPr lang="en-US" altLang="zh-TW" sz="500" b="1" dirty="0" err="1" smtClean="0"/>
                        <a:t>max</a:t>
                      </a:r>
                      <a:endParaRPr lang="en-US" altLang="zh-TW" sz="500" b="1" dirty="0" smtClean="0"/>
                    </a:p>
                    <a:p>
                      <a:pPr algn="ctr"/>
                      <a:r>
                        <a:rPr lang="en-US" altLang="zh-TW" sz="1000" b="1" dirty="0" smtClean="0"/>
                        <a:t>(mV)</a:t>
                      </a:r>
                      <a:endParaRPr lang="zh-TW" altLang="en-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000" b="1" dirty="0" err="1" smtClean="0"/>
                        <a:t>e</a:t>
                      </a:r>
                      <a:r>
                        <a:rPr lang="en-US" altLang="zh-TW" sz="500" b="1" dirty="0" err="1" smtClean="0"/>
                        <a:t>max</a:t>
                      </a:r>
                      <a:endParaRPr lang="en-US" altLang="zh-TW" sz="500" b="1" dirty="0" smtClean="0"/>
                    </a:p>
                    <a:p>
                      <a:pPr algn="ctr"/>
                      <a:r>
                        <a:rPr lang="en-US" altLang="zh-TW" sz="1000" b="1" dirty="0" smtClean="0"/>
                        <a:t>(mV)</a:t>
                      </a:r>
                      <a:endParaRPr lang="zh-TW" altLang="en-US" sz="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t>Runtime</a:t>
                      </a:r>
                    </a:p>
                    <a:p>
                      <a:pPr algn="ctr"/>
                      <a:r>
                        <a:rPr lang="en-US" altLang="zh-TW" sz="800" b="1" dirty="0" smtClean="0"/>
                        <a:t>  </a:t>
                      </a:r>
                    </a:p>
                    <a:p>
                      <a:pPr algn="ctr"/>
                      <a:r>
                        <a:rPr lang="en-US" altLang="zh-TW" sz="800" b="1" dirty="0" smtClean="0"/>
                        <a:t> (sec)</a:t>
                      </a:r>
                      <a:endParaRPr lang="zh-TW" alt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t>[1]</a:t>
                      </a:r>
                    </a:p>
                    <a:p>
                      <a:pPr algn="ctr"/>
                      <a:r>
                        <a:rPr lang="en-US" altLang="zh-TW" sz="800" b="1" dirty="0" smtClean="0"/>
                        <a:t>(X)</a:t>
                      </a:r>
                      <a:endParaRPr lang="zh-TW" alt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t>[13]</a:t>
                      </a:r>
                    </a:p>
                    <a:p>
                      <a:pPr algn="ctr"/>
                      <a:r>
                        <a:rPr lang="en-US" altLang="zh-TW" sz="800" b="1" dirty="0" smtClean="0"/>
                        <a:t> (X)</a:t>
                      </a:r>
                      <a:endParaRPr lang="zh-TW" alt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t>OMP-like</a:t>
                      </a:r>
                    </a:p>
                    <a:p>
                      <a:pPr algn="ctr"/>
                      <a:r>
                        <a:rPr lang="en-US" altLang="zh-TW" sz="800" b="1" dirty="0" smtClean="0"/>
                        <a:t> (X)</a:t>
                      </a:r>
                      <a:endParaRPr lang="zh-TW" alt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064">
                <a:tc>
                  <a:txBody>
                    <a:bodyPr/>
                    <a:lstStyle/>
                    <a:p>
                      <a:pPr algn="ctr"/>
                      <a:r>
                        <a:rPr lang="en-US" altLang="zh-TW" sz="800" b="1" dirty="0" smtClean="0">
                          <a:solidFill>
                            <a:srgbClr val="FF0000"/>
                          </a:solidFill>
                        </a:rPr>
                        <a:t>1</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430.57</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0.13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2.50e-4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128.28</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2.0e-3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8.8e-4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10.77</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1.0e-3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1.0e-4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3.69</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116.7</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34.8</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2.9</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6024">
                <a:tc>
                  <a:txBody>
                    <a:bodyPr/>
                    <a:lstStyle/>
                    <a:p>
                      <a:pPr algn="ctr"/>
                      <a:r>
                        <a:rPr lang="en-US" altLang="zh-TW" sz="800" b="1" dirty="0" smtClean="0">
                          <a:solidFill>
                            <a:srgbClr val="FF0000"/>
                          </a:solidFill>
                        </a:rPr>
                        <a:t>6</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426.88</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0.11</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1.97e-4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128.28</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5.2e-2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6.17e-4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31.91</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4.0e-2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9.0e-4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8.97</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47.6</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14.3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3.6</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6024">
                <a:tc>
                  <a:txBody>
                    <a:bodyPr/>
                    <a:lstStyle/>
                    <a:p>
                      <a:pPr algn="ctr"/>
                      <a:r>
                        <a:rPr lang="en-US" altLang="zh-TW" sz="800" b="1" dirty="0" smtClean="0">
                          <a:solidFill>
                            <a:srgbClr val="FF0000"/>
                          </a:solidFill>
                        </a:rPr>
                        <a:t>29</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427.10</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0.20</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7.71e-3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125.06</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2.3e-1</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4.88e-3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175.31</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2.3e-1</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3.0e-4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17.68</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24.2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7.1</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9.9</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6024">
                <a:tc>
                  <a:txBody>
                    <a:bodyPr/>
                    <a:lstStyle/>
                    <a:p>
                      <a:pPr algn="ctr"/>
                      <a:r>
                        <a:rPr lang="en-US" altLang="zh-TW" sz="800" b="1" dirty="0" smtClean="0">
                          <a:solidFill>
                            <a:srgbClr val="FF0000"/>
                          </a:solidFill>
                        </a:rPr>
                        <a:t>46</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427.97</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2.08</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3.79e-2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119.04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3.5e-0</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4.68e-2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b="1" dirty="0" smtClean="0">
                          <a:solidFill>
                            <a:srgbClr val="FF0000"/>
                          </a:solidFill>
                        </a:rPr>
                        <a:t>722.66</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2.4e-0</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3.5e-2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28.02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15.3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4.2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25.8</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文字方塊 5"/>
          <p:cNvSpPr txBox="1"/>
          <p:nvPr/>
        </p:nvSpPr>
        <p:spPr>
          <a:xfrm>
            <a:off x="683567" y="2731269"/>
            <a:ext cx="4661148" cy="276999"/>
          </a:xfrm>
          <a:prstGeom prst="rect">
            <a:avLst/>
          </a:prstGeom>
          <a:noFill/>
        </p:spPr>
        <p:txBody>
          <a:bodyPr wrap="none" rtlCol="0">
            <a:spAutoFit/>
          </a:bodyPr>
          <a:lstStyle/>
          <a:p>
            <a:r>
              <a:rPr lang="en-US" altLang="zh-TW" sz="1200" b="1" dirty="0" smtClean="0"/>
              <a:t>The number of blocks is 160, and the number of sampling time is 50.</a:t>
            </a:r>
            <a:endParaRPr lang="zh-TW" altLang="en-US" sz="1200" b="1" dirty="0"/>
          </a:p>
        </p:txBody>
      </p:sp>
      <p:cxnSp>
        <p:nvCxnSpPr>
          <p:cNvPr id="10" name="直線單箭頭接點 9"/>
          <p:cNvCxnSpPr/>
          <p:nvPr/>
        </p:nvCxnSpPr>
        <p:spPr>
          <a:xfrm flipV="1">
            <a:off x="611559" y="2731269"/>
            <a:ext cx="0" cy="276999"/>
          </a:xfrm>
          <a:prstGeom prst="straightConnector1">
            <a:avLst/>
          </a:prstGeom>
          <a:ln w="28575">
            <a:solidFill>
              <a:schemeClr val="tx1"/>
            </a:solidFill>
            <a:tailEnd type="arrow"/>
          </a:ln>
        </p:spPr>
        <p:style>
          <a:lnRef idx="1">
            <a:schemeClr val="accent4"/>
          </a:lnRef>
          <a:fillRef idx="0">
            <a:schemeClr val="accent4"/>
          </a:fillRef>
          <a:effectRef idx="0">
            <a:schemeClr val="accent4"/>
          </a:effectRef>
          <a:fontRef idx="minor">
            <a:schemeClr val="tx1"/>
          </a:fontRef>
        </p:style>
      </p:cxnSp>
      <p:sp>
        <p:nvSpPr>
          <p:cNvPr id="8" name="投影片編號版面配置區 7"/>
          <p:cNvSpPr>
            <a:spLocks noGrp="1"/>
          </p:cNvSpPr>
          <p:nvPr>
            <p:ph type="sldNum" sz="quarter" idx="10"/>
          </p:nvPr>
        </p:nvSpPr>
        <p:spPr/>
        <p:txBody>
          <a:bodyPr/>
          <a:lstStyle/>
          <a:p>
            <a:fld id="{8CF2F760-D1A9-48BF-86E4-56BE405BC273}" type="slidenum">
              <a:rPr lang="zh-TW" altLang="en-US" smtClean="0"/>
              <a:pPr/>
              <a:t>35</a:t>
            </a:fld>
            <a:r>
              <a:rPr lang="en-US" altLang="zh-TW" smtClean="0"/>
              <a:t>/39</a:t>
            </a:r>
            <a:endParaRPr lang="zh-TW" altLang="en-US" dirty="0"/>
          </a:p>
        </p:txBody>
      </p:sp>
    </p:spTree>
    <p:extLst>
      <p:ext uri="{BB962C8B-B14F-4D97-AF65-F5344CB8AC3E}">
        <p14:creationId xmlns:p14="http://schemas.microsoft.com/office/powerpoint/2010/main" val="5568957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3828" y="-171400"/>
            <a:ext cx="8229600" cy="1143000"/>
          </a:xfrm>
        </p:spPr>
        <p:txBody>
          <a:bodyPr/>
          <a:lstStyle/>
          <a:p>
            <a:r>
              <a:rPr lang="en-US" altLang="zh-TW" dirty="0"/>
              <a:t>Experimental Result </a:t>
            </a:r>
            <a:r>
              <a:rPr lang="en-US" altLang="zh-TW" dirty="0" smtClean="0"/>
              <a:t>(5/6)</a:t>
            </a:r>
            <a:endParaRPr lang="zh-TW" altLang="en-US" dirty="0"/>
          </a:p>
        </p:txBody>
      </p:sp>
      <p:sp>
        <p:nvSpPr>
          <p:cNvPr id="3" name="內容版面配置區 2"/>
          <p:cNvSpPr>
            <a:spLocks noGrp="1"/>
          </p:cNvSpPr>
          <p:nvPr>
            <p:ph idx="1"/>
          </p:nvPr>
        </p:nvSpPr>
        <p:spPr>
          <a:xfrm>
            <a:off x="489118" y="1700808"/>
            <a:ext cx="8229600" cy="4784725"/>
          </a:xfrm>
        </p:spPr>
        <p:txBody>
          <a:bodyPr>
            <a:normAutofit/>
          </a:bodyPr>
          <a:lstStyle/>
          <a:p>
            <a:endParaRPr lang="en-US" altLang="zh-TW" dirty="0" smtClean="0"/>
          </a:p>
          <a:p>
            <a:endParaRPr lang="en-US" altLang="zh-TW" dirty="0"/>
          </a:p>
          <a:p>
            <a:endParaRPr lang="en-US" altLang="zh-TW" sz="2400" dirty="0" smtClean="0"/>
          </a:p>
          <a:p>
            <a:r>
              <a:rPr lang="en-US" altLang="zh-TW" sz="2000" dirty="0" smtClean="0"/>
              <a:t>To demonstrate the ability of the proposed method for simultaneously dealing with the adjusted values of elements and the modified topologies, we change several element values, delete nodes, and add nodes and ports.</a:t>
            </a:r>
          </a:p>
          <a:p>
            <a:r>
              <a:rPr lang="en-US" altLang="zh-TW" sz="2000" dirty="0" smtClean="0"/>
              <a:t>It still keeps an order of magnitude speedup over the hierarchical method, 5.4X speedup over GMRES.</a:t>
            </a:r>
          </a:p>
          <a:p>
            <a:r>
              <a:rPr lang="en-US" altLang="zh-TW" sz="2000" dirty="0" smtClean="0"/>
              <a:t>The maximum error is less than 4mV, and the average error is less than 0.1 mV. </a:t>
            </a:r>
            <a:endParaRPr lang="en-US" altLang="zh-TW" sz="2000" dirty="0"/>
          </a:p>
        </p:txBody>
      </p:sp>
      <p:graphicFrame>
        <p:nvGraphicFramePr>
          <p:cNvPr id="5" name="內容版面配置區 4"/>
          <p:cNvGraphicFramePr>
            <a:graphicFrameLocks/>
          </p:cNvGraphicFramePr>
          <p:nvPr>
            <p:extLst>
              <p:ext uri="{D42A27DB-BD31-4B8C-83A1-F6EECF244321}">
                <p14:modId xmlns:p14="http://schemas.microsoft.com/office/powerpoint/2010/main" val="1357522272"/>
              </p:ext>
            </p:extLst>
          </p:nvPr>
        </p:nvGraphicFramePr>
        <p:xfrm>
          <a:off x="251520" y="1131302"/>
          <a:ext cx="8424939" cy="1584176"/>
        </p:xfrm>
        <a:graphic>
          <a:graphicData uri="http://schemas.openxmlformats.org/drawingml/2006/table">
            <a:tbl>
              <a:tblPr firstRow="1" bandRow="1">
                <a:tableStyleId>{5C22544A-7EE6-4342-B048-85BDC9FD1C3A}</a:tableStyleId>
              </a:tblPr>
              <a:tblGrid>
                <a:gridCol w="648072"/>
                <a:gridCol w="648072"/>
                <a:gridCol w="720080"/>
                <a:gridCol w="648072"/>
                <a:gridCol w="648072"/>
                <a:gridCol w="1086271"/>
                <a:gridCol w="427661"/>
                <a:gridCol w="570214"/>
                <a:gridCol w="570214"/>
                <a:gridCol w="427661"/>
                <a:gridCol w="570214"/>
                <a:gridCol w="605014"/>
                <a:gridCol w="427661"/>
                <a:gridCol w="427661"/>
              </a:tblGrid>
              <a:tr h="249109">
                <a:tc rowSpan="2">
                  <a:txBody>
                    <a:bodyPr/>
                    <a:lstStyle/>
                    <a:p>
                      <a:pPr algn="ctr"/>
                      <a:r>
                        <a:rPr lang="en-US" altLang="zh-TW" sz="1000" dirty="0" smtClean="0">
                          <a:solidFill>
                            <a:schemeClr val="tx1"/>
                          </a:solidFill>
                        </a:rPr>
                        <a:t>Number </a:t>
                      </a:r>
                    </a:p>
                    <a:p>
                      <a:pPr algn="ctr"/>
                      <a:r>
                        <a:rPr lang="en-US" altLang="zh-TW" sz="1000" dirty="0" smtClean="0">
                          <a:solidFill>
                            <a:schemeClr val="tx1"/>
                          </a:solidFill>
                        </a:rPr>
                        <a:t>of</a:t>
                      </a:r>
                    </a:p>
                    <a:p>
                      <a:pPr algn="ctr"/>
                      <a:r>
                        <a:rPr lang="en-US" altLang="zh-TW" sz="1000" dirty="0" smtClean="0">
                          <a:solidFill>
                            <a:schemeClr val="tx1"/>
                          </a:solidFill>
                        </a:rPr>
                        <a:t>Nodes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altLang="zh-TW" sz="1000" dirty="0" smtClean="0">
                          <a:solidFill>
                            <a:schemeClr val="tx1"/>
                          </a:solidFill>
                        </a:rPr>
                        <a:t>Number     </a:t>
                      </a:r>
                    </a:p>
                    <a:p>
                      <a:pPr algn="ctr"/>
                      <a:r>
                        <a:rPr lang="en-US" altLang="zh-TW" sz="1000" dirty="0" smtClean="0">
                          <a:solidFill>
                            <a:schemeClr val="tx1"/>
                          </a:solidFill>
                        </a:rPr>
                        <a:t> of </a:t>
                      </a:r>
                      <a:r>
                        <a:rPr lang="en-US" altLang="zh-TW" sz="1000" baseline="0" dirty="0" smtClean="0">
                          <a:solidFill>
                            <a:schemeClr val="tx1"/>
                          </a:solidFill>
                        </a:rPr>
                        <a:t> </a:t>
                      </a:r>
                    </a:p>
                    <a:p>
                      <a:pPr algn="ctr"/>
                      <a:r>
                        <a:rPr lang="en-US" altLang="zh-TW" sz="1000" baseline="0" dirty="0" smtClean="0">
                          <a:solidFill>
                            <a:schemeClr val="tx1"/>
                          </a:solidFill>
                        </a:rPr>
                        <a:t>Blocks</a:t>
                      </a:r>
                      <a:endParaRPr lang="zh-TW"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altLang="zh-TW" sz="1000" dirty="0" smtClean="0">
                          <a:solidFill>
                            <a:schemeClr val="tx1"/>
                          </a:solidFill>
                        </a:rPr>
                        <a:t>Modified </a:t>
                      </a:r>
                    </a:p>
                    <a:p>
                      <a:pPr algn="ctr"/>
                      <a:r>
                        <a:rPr lang="en-US" altLang="zh-TW" sz="1000" dirty="0" smtClean="0">
                          <a:solidFill>
                            <a:schemeClr val="tx1"/>
                          </a:solidFill>
                        </a:rPr>
                        <a:t>  Blocks</a:t>
                      </a:r>
                      <a:endParaRPr lang="zh-TW"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altLang="zh-TW" sz="1000" dirty="0" smtClean="0">
                          <a:solidFill>
                            <a:schemeClr val="tx1"/>
                          </a:solidFill>
                        </a:rPr>
                        <a:t>Added</a:t>
                      </a:r>
                    </a:p>
                    <a:p>
                      <a:pPr algn="ctr"/>
                      <a:r>
                        <a:rPr lang="en-US" altLang="zh-TW" sz="1000" dirty="0" smtClean="0">
                          <a:solidFill>
                            <a:schemeClr val="tx1"/>
                          </a:solidFill>
                        </a:rPr>
                        <a:t>Ports</a:t>
                      </a:r>
                      <a:endParaRPr lang="zh-TW"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altLang="zh-TW" sz="1000" dirty="0" smtClean="0">
                          <a:solidFill>
                            <a:schemeClr val="tx1"/>
                          </a:solidFill>
                        </a:rPr>
                        <a:t>Deleted</a:t>
                      </a:r>
                    </a:p>
                    <a:p>
                      <a:pPr algn="ctr"/>
                      <a:r>
                        <a:rPr lang="en-US" altLang="zh-TW" sz="1000" dirty="0" smtClean="0">
                          <a:solidFill>
                            <a:schemeClr val="tx1"/>
                          </a:solidFill>
                        </a:rPr>
                        <a:t>Nodes</a:t>
                      </a:r>
                      <a:endParaRPr lang="zh-TW"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altLang="zh-TW" sz="1000" dirty="0" smtClean="0">
                          <a:solidFill>
                            <a:srgbClr val="FF0000"/>
                          </a:solidFill>
                        </a:rPr>
                        <a:t>Hierarchical</a:t>
                      </a:r>
                      <a:r>
                        <a:rPr lang="en-US" altLang="zh-TW" sz="1000" baseline="0" dirty="0" smtClean="0">
                          <a:solidFill>
                            <a:schemeClr val="tx1"/>
                          </a:solidFill>
                        </a:rPr>
                        <a:t>    Runtime</a:t>
                      </a:r>
                    </a:p>
                    <a:p>
                      <a:pPr algn="ctr"/>
                      <a:r>
                        <a:rPr lang="en-US" altLang="zh-TW" sz="1000" baseline="0" dirty="0" smtClean="0">
                          <a:solidFill>
                            <a:schemeClr val="tx1"/>
                          </a:solidFill>
                        </a:rPr>
                        <a:t> (sec)</a:t>
                      </a:r>
                      <a:endParaRPr lang="zh-TW"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altLang="zh-TW" sz="1000" dirty="0" smtClean="0">
                          <a:solidFill>
                            <a:srgbClr val="FF0000"/>
                          </a:solidFill>
                        </a:rPr>
                        <a:t>GMRES</a:t>
                      </a:r>
                      <a:r>
                        <a:rPr lang="en-US" altLang="zh-TW" sz="1000" baseline="0" dirty="0" smtClean="0">
                          <a:solidFill>
                            <a:srgbClr val="FF0000"/>
                          </a:solidFill>
                        </a:rPr>
                        <a:t> </a:t>
                      </a:r>
                      <a:endParaRPr lang="zh-TW" altLang="en-US" sz="1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altLang="zh-TW" sz="1000" dirty="0" smtClean="0">
                          <a:solidFill>
                            <a:srgbClr val="FF0000"/>
                          </a:solidFill>
                        </a:rPr>
                        <a:t>Proposed Method</a:t>
                      </a:r>
                      <a:endParaRPr lang="zh-TW" altLang="en-US" sz="1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zh-TW"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zh-TW"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altLang="zh-TW" sz="1000" dirty="0" smtClean="0">
                          <a:solidFill>
                            <a:schemeClr val="tx1"/>
                          </a:solidFill>
                        </a:rPr>
                        <a:t>Speedup</a:t>
                      </a:r>
                      <a:endParaRPr lang="zh-TW"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zh-TW"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0971">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100" b="1" dirty="0" err="1" smtClean="0"/>
                        <a:t>e</a:t>
                      </a:r>
                      <a:r>
                        <a:rPr lang="en-US" altLang="zh-TW" sz="700" b="1" dirty="0" err="1" smtClean="0"/>
                        <a:t>max</a:t>
                      </a:r>
                      <a:endParaRPr lang="en-US" altLang="zh-TW" sz="700" b="1" dirty="0" smtClean="0"/>
                    </a:p>
                    <a:p>
                      <a:pPr algn="ctr"/>
                      <a:r>
                        <a:rPr lang="en-US" altLang="zh-TW" sz="1000" b="1" dirty="0" smtClean="0"/>
                        <a:t>(mV)</a:t>
                      </a:r>
                      <a:endParaRPr lang="zh-TW" altLang="en-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100" b="1" dirty="0" err="1" smtClean="0"/>
                        <a:t>e</a:t>
                      </a:r>
                      <a:r>
                        <a:rPr lang="en-US" altLang="zh-TW" sz="700" b="1" dirty="0" err="1" smtClean="0"/>
                        <a:t>max</a:t>
                      </a:r>
                      <a:endParaRPr lang="en-US" altLang="zh-TW" sz="700" b="1" dirty="0" smtClean="0"/>
                    </a:p>
                    <a:p>
                      <a:pPr algn="ctr"/>
                      <a:r>
                        <a:rPr lang="en-US" altLang="zh-TW" sz="1000" b="1" dirty="0" smtClean="0"/>
                        <a:t>(mV)</a:t>
                      </a:r>
                      <a:endParaRPr lang="zh-TW" altLang="en-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t>Runtime</a:t>
                      </a:r>
                    </a:p>
                    <a:p>
                      <a:pPr algn="ctr"/>
                      <a:r>
                        <a:rPr lang="en-US" altLang="zh-TW" sz="800" b="1" dirty="0" smtClean="0"/>
                        <a:t> </a:t>
                      </a:r>
                    </a:p>
                    <a:p>
                      <a:pPr algn="ctr"/>
                      <a:r>
                        <a:rPr lang="en-US" altLang="zh-TW" sz="800" b="1" dirty="0" smtClean="0"/>
                        <a:t>  (sec)</a:t>
                      </a:r>
                      <a:endParaRPr lang="zh-TW" alt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000" b="1" dirty="0" err="1" smtClean="0"/>
                        <a:t>e</a:t>
                      </a:r>
                      <a:r>
                        <a:rPr lang="en-US" altLang="zh-TW" sz="500" b="1" dirty="0" err="1" smtClean="0"/>
                        <a:t>max</a:t>
                      </a:r>
                      <a:endParaRPr lang="en-US" altLang="zh-TW" sz="500" b="1" dirty="0" smtClean="0"/>
                    </a:p>
                    <a:p>
                      <a:pPr algn="ctr"/>
                      <a:r>
                        <a:rPr lang="en-US" altLang="zh-TW" sz="1000" b="1" dirty="0" smtClean="0"/>
                        <a:t>(mV)</a:t>
                      </a:r>
                      <a:endParaRPr lang="zh-TW" altLang="en-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000" b="1" dirty="0" err="1" smtClean="0"/>
                        <a:t>e</a:t>
                      </a:r>
                      <a:r>
                        <a:rPr lang="en-US" altLang="zh-TW" sz="500" b="1" dirty="0" err="1" smtClean="0"/>
                        <a:t>max</a:t>
                      </a:r>
                      <a:endParaRPr lang="en-US" altLang="zh-TW" sz="500" b="1" dirty="0" smtClean="0"/>
                    </a:p>
                    <a:p>
                      <a:pPr algn="ctr"/>
                      <a:r>
                        <a:rPr lang="en-US" altLang="zh-TW" sz="1000" b="1" dirty="0" smtClean="0"/>
                        <a:t>(mV)</a:t>
                      </a:r>
                      <a:endParaRPr lang="zh-TW" altLang="en-US" sz="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t>Runtime</a:t>
                      </a:r>
                    </a:p>
                    <a:p>
                      <a:pPr algn="ctr"/>
                      <a:r>
                        <a:rPr lang="en-US" altLang="zh-TW" sz="800" b="1" dirty="0" smtClean="0"/>
                        <a:t>  </a:t>
                      </a:r>
                    </a:p>
                    <a:p>
                      <a:pPr algn="ctr"/>
                      <a:r>
                        <a:rPr lang="en-US" altLang="zh-TW" sz="800" b="1" dirty="0" smtClean="0"/>
                        <a:t> (sec)</a:t>
                      </a:r>
                      <a:endParaRPr lang="zh-TW" alt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t>[1]</a:t>
                      </a:r>
                    </a:p>
                    <a:p>
                      <a:pPr algn="ctr"/>
                      <a:r>
                        <a:rPr lang="en-US" altLang="zh-TW" sz="800" b="1" dirty="0" smtClean="0"/>
                        <a:t>(X)</a:t>
                      </a:r>
                      <a:endParaRPr lang="zh-TW" alt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t>[13]</a:t>
                      </a:r>
                    </a:p>
                    <a:p>
                      <a:pPr algn="ctr"/>
                      <a:r>
                        <a:rPr lang="en-US" altLang="zh-TW" sz="800" b="1" dirty="0" smtClean="0"/>
                        <a:t> (X)</a:t>
                      </a:r>
                      <a:endParaRPr lang="zh-TW" alt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6024">
                <a:tc>
                  <a:txBody>
                    <a:bodyPr/>
                    <a:lstStyle/>
                    <a:p>
                      <a:pPr algn="ctr"/>
                      <a:r>
                        <a:rPr lang="en-US" altLang="zh-TW" sz="800" dirty="0" smtClean="0"/>
                        <a:t>1.05M</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160</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solidFill>
                            <a:srgbClr val="FF0000"/>
                          </a:solidFill>
                        </a:rPr>
                        <a:t>10</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solidFill>
                            <a:srgbClr val="FF0000"/>
                          </a:solidFill>
                        </a:rPr>
                        <a:t>10</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426.45</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0.39</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8.52e-3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123.00</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0.35</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2.10e-3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11.10</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38.4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11.1</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6024">
                <a:tc>
                  <a:txBody>
                    <a:bodyPr/>
                    <a:lstStyle/>
                    <a:p>
                      <a:pPr algn="ctr"/>
                      <a:r>
                        <a:rPr lang="en-US" altLang="zh-TW" sz="800" dirty="0" smtClean="0"/>
                        <a:t>1..05M</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160</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15</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solidFill>
                            <a:srgbClr val="FF0000"/>
                          </a:solidFill>
                        </a:rPr>
                        <a:t>20</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solidFill>
                            <a:srgbClr val="FF0000"/>
                          </a:solidFill>
                        </a:rPr>
                        <a:t>20</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427.04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3.70</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4.53e-2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118.25</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3.85</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3.78e-2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14.15</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30.2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8.4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6024">
                <a:tc>
                  <a:txBody>
                    <a:bodyPr/>
                    <a:lstStyle/>
                    <a:p>
                      <a:pPr algn="ctr"/>
                      <a:r>
                        <a:rPr lang="en-US" altLang="zh-TW" sz="800" dirty="0" smtClean="0"/>
                        <a:t>4.60M</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220</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solidFill>
                            <a:srgbClr val="FF0000"/>
                          </a:solidFill>
                        </a:rPr>
                        <a:t>10</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solidFill>
                            <a:srgbClr val="FF0000"/>
                          </a:solidFill>
                        </a:rPr>
                        <a:t>10</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3241.88</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2.48</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1.75e-2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277.82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2.75</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4.36e-2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46.02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70.4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6.0</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6024">
                <a:tc>
                  <a:txBody>
                    <a:bodyPr/>
                    <a:lstStyle/>
                    <a:p>
                      <a:pPr algn="ctr"/>
                      <a:r>
                        <a:rPr lang="en-US" altLang="zh-TW" sz="800" dirty="0" smtClean="0"/>
                        <a:t>4.60M</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220</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15</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solidFill>
                            <a:srgbClr val="FF0000"/>
                          </a:solidFill>
                        </a:rPr>
                        <a:t>20</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solidFill>
                            <a:srgbClr val="FF0000"/>
                          </a:solidFill>
                        </a:rPr>
                        <a:t>20</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3167.51</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2.59</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1.89e-2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277.82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3.19</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5.20e-2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51.01</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62.1</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5.4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文字方塊 5"/>
          <p:cNvSpPr txBox="1"/>
          <p:nvPr/>
        </p:nvSpPr>
        <p:spPr>
          <a:xfrm>
            <a:off x="561126" y="2787486"/>
            <a:ext cx="2451761" cy="276999"/>
          </a:xfrm>
          <a:prstGeom prst="rect">
            <a:avLst/>
          </a:prstGeom>
          <a:noFill/>
        </p:spPr>
        <p:txBody>
          <a:bodyPr wrap="none" rtlCol="0">
            <a:spAutoFit/>
          </a:bodyPr>
          <a:lstStyle/>
          <a:p>
            <a:r>
              <a:rPr lang="en-US" altLang="zh-TW" sz="1200" b="1" dirty="0" smtClean="0"/>
              <a:t>the number of sampling time is 50.</a:t>
            </a:r>
            <a:endParaRPr lang="zh-TW" altLang="en-US" sz="1200" b="1" dirty="0"/>
          </a:p>
        </p:txBody>
      </p:sp>
      <p:cxnSp>
        <p:nvCxnSpPr>
          <p:cNvPr id="7" name="直線單箭頭接點 6"/>
          <p:cNvCxnSpPr/>
          <p:nvPr/>
        </p:nvCxnSpPr>
        <p:spPr>
          <a:xfrm flipV="1">
            <a:off x="489118" y="2787486"/>
            <a:ext cx="0" cy="276999"/>
          </a:xfrm>
          <a:prstGeom prst="straightConnector1">
            <a:avLst/>
          </a:prstGeom>
          <a:ln w="28575">
            <a:solidFill>
              <a:schemeClr val="tx1"/>
            </a:solidFill>
            <a:tailEnd type="arrow"/>
          </a:ln>
        </p:spPr>
        <p:style>
          <a:lnRef idx="1">
            <a:schemeClr val="accent4"/>
          </a:lnRef>
          <a:fillRef idx="0">
            <a:schemeClr val="accent4"/>
          </a:fillRef>
          <a:effectRef idx="0">
            <a:schemeClr val="accent4"/>
          </a:effectRef>
          <a:fontRef idx="minor">
            <a:schemeClr val="tx1"/>
          </a:fontRef>
        </p:style>
      </p:cxnSp>
      <p:sp>
        <p:nvSpPr>
          <p:cNvPr id="9" name="投影片編號版面配置區 8"/>
          <p:cNvSpPr>
            <a:spLocks noGrp="1"/>
          </p:cNvSpPr>
          <p:nvPr>
            <p:ph type="sldNum" sz="quarter" idx="10"/>
          </p:nvPr>
        </p:nvSpPr>
        <p:spPr/>
        <p:txBody>
          <a:bodyPr/>
          <a:lstStyle/>
          <a:p>
            <a:fld id="{8CF2F760-D1A9-48BF-86E4-56BE405BC273}" type="slidenum">
              <a:rPr lang="zh-TW" altLang="en-US" smtClean="0"/>
              <a:pPr/>
              <a:t>36</a:t>
            </a:fld>
            <a:r>
              <a:rPr lang="en-US" altLang="zh-TW" smtClean="0"/>
              <a:t>/39</a:t>
            </a:r>
            <a:endParaRPr lang="zh-TW" altLang="en-US" dirty="0"/>
          </a:p>
        </p:txBody>
      </p:sp>
    </p:spTree>
    <p:extLst>
      <p:ext uri="{BB962C8B-B14F-4D97-AF65-F5344CB8AC3E}">
        <p14:creationId xmlns:p14="http://schemas.microsoft.com/office/powerpoint/2010/main" val="38544942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8614" y="0"/>
            <a:ext cx="8229600" cy="1143000"/>
          </a:xfrm>
        </p:spPr>
        <p:txBody>
          <a:bodyPr/>
          <a:lstStyle/>
          <a:p>
            <a:r>
              <a:rPr lang="en-US" altLang="zh-TW" dirty="0"/>
              <a:t>Experimental Result </a:t>
            </a:r>
            <a:r>
              <a:rPr lang="en-US" altLang="zh-TW" dirty="0" smtClean="0"/>
              <a:t>(6/6)</a:t>
            </a:r>
            <a:endParaRPr lang="zh-TW" altLang="en-US" dirty="0"/>
          </a:p>
        </p:txBody>
      </p:sp>
      <p:graphicFrame>
        <p:nvGraphicFramePr>
          <p:cNvPr id="5" name="內容版面配置區 4"/>
          <p:cNvGraphicFramePr>
            <a:graphicFrameLocks/>
          </p:cNvGraphicFramePr>
          <p:nvPr>
            <p:extLst>
              <p:ext uri="{D42A27DB-BD31-4B8C-83A1-F6EECF244321}">
                <p14:modId xmlns:p14="http://schemas.microsoft.com/office/powerpoint/2010/main" val="665459797"/>
              </p:ext>
            </p:extLst>
          </p:nvPr>
        </p:nvGraphicFramePr>
        <p:xfrm>
          <a:off x="1187625" y="1196752"/>
          <a:ext cx="6336703" cy="2016224"/>
        </p:xfrm>
        <a:graphic>
          <a:graphicData uri="http://schemas.openxmlformats.org/drawingml/2006/table">
            <a:tbl>
              <a:tblPr firstRow="1" bandRow="1">
                <a:tableStyleId>{5C22544A-7EE6-4342-B048-85BDC9FD1C3A}</a:tableStyleId>
              </a:tblPr>
              <a:tblGrid>
                <a:gridCol w="1152127"/>
                <a:gridCol w="1064119"/>
                <a:gridCol w="515257"/>
                <a:gridCol w="515257"/>
                <a:gridCol w="588865"/>
                <a:gridCol w="441649"/>
                <a:gridCol w="547261"/>
                <a:gridCol w="630470"/>
                <a:gridCol w="449650"/>
                <a:gridCol w="432048"/>
              </a:tblGrid>
              <a:tr h="249109">
                <a:tc rowSpan="2">
                  <a:txBody>
                    <a:bodyPr/>
                    <a:lstStyle/>
                    <a:p>
                      <a:pPr algn="ctr"/>
                      <a:r>
                        <a:rPr lang="en-US" altLang="zh-TW" sz="1000" dirty="0" smtClean="0">
                          <a:solidFill>
                            <a:schemeClr val="tx1"/>
                          </a:solidFill>
                        </a:rPr>
                        <a:t>Number</a:t>
                      </a:r>
                      <a:r>
                        <a:rPr lang="en-US" altLang="zh-TW" sz="1000" baseline="0" dirty="0" smtClean="0">
                          <a:solidFill>
                            <a:schemeClr val="tx1"/>
                          </a:solidFill>
                        </a:rPr>
                        <a:t> </a:t>
                      </a:r>
                    </a:p>
                    <a:p>
                      <a:pPr algn="ctr"/>
                      <a:r>
                        <a:rPr lang="en-US" altLang="zh-TW" sz="1000" baseline="0" dirty="0" smtClean="0">
                          <a:solidFill>
                            <a:schemeClr val="tx1"/>
                          </a:solidFill>
                        </a:rPr>
                        <a:t>of </a:t>
                      </a:r>
                    </a:p>
                    <a:p>
                      <a:pPr algn="ctr"/>
                      <a:r>
                        <a:rPr lang="en-US" altLang="zh-TW" sz="1000" baseline="0" dirty="0" smtClean="0">
                          <a:solidFill>
                            <a:schemeClr val="tx1"/>
                          </a:solidFill>
                        </a:rPr>
                        <a:t>Sampling  Times</a:t>
                      </a:r>
                      <a:endParaRPr lang="en-US" altLang="zh-TW" sz="10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altLang="zh-TW" sz="1000" dirty="0" smtClean="0">
                          <a:solidFill>
                            <a:schemeClr val="tx1"/>
                          </a:solidFill>
                        </a:rPr>
                        <a:t>Hierarchical</a:t>
                      </a:r>
                      <a:r>
                        <a:rPr lang="en-US" altLang="zh-TW" sz="1000" baseline="0" dirty="0" smtClean="0">
                          <a:solidFill>
                            <a:schemeClr val="tx1"/>
                          </a:solidFill>
                        </a:rPr>
                        <a:t>    Runtime</a:t>
                      </a:r>
                    </a:p>
                    <a:p>
                      <a:pPr algn="ctr"/>
                      <a:r>
                        <a:rPr lang="en-US" altLang="zh-TW" sz="1000" baseline="0" dirty="0" smtClean="0">
                          <a:solidFill>
                            <a:schemeClr val="tx1"/>
                          </a:solidFill>
                        </a:rPr>
                        <a:t> (sec)</a:t>
                      </a:r>
                      <a:endParaRPr lang="zh-TW"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altLang="zh-TW" sz="1000" dirty="0" smtClean="0">
                          <a:solidFill>
                            <a:schemeClr val="tx1"/>
                          </a:solidFill>
                        </a:rPr>
                        <a:t>GMRES</a:t>
                      </a:r>
                      <a:endParaRPr lang="zh-TW"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altLang="zh-TW" sz="1000" dirty="0" smtClean="0">
                          <a:solidFill>
                            <a:schemeClr val="tx1"/>
                          </a:solidFill>
                        </a:rPr>
                        <a:t>Proposed Method</a:t>
                      </a:r>
                      <a:endParaRPr lang="zh-TW"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zh-TW"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zh-TW"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altLang="zh-TW" sz="1000" dirty="0" smtClean="0">
                          <a:solidFill>
                            <a:schemeClr val="tx1"/>
                          </a:solidFill>
                        </a:rPr>
                        <a:t>Speedup</a:t>
                      </a:r>
                      <a:endParaRPr lang="zh-TW"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zh-TW"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0971">
                <a:tc vMerge="1">
                  <a:txBody>
                    <a:bodyPr/>
                    <a:lstStyle/>
                    <a:p>
                      <a:endParaRPr lang="zh-TW" altLang="en-US"/>
                    </a:p>
                  </a:txBody>
                  <a:tcPr/>
                </a:tc>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100" b="1" dirty="0" err="1" smtClean="0"/>
                        <a:t>e</a:t>
                      </a:r>
                      <a:r>
                        <a:rPr lang="en-US" altLang="zh-TW" sz="700" b="1" dirty="0" err="1" smtClean="0"/>
                        <a:t>max</a:t>
                      </a:r>
                      <a:endParaRPr lang="en-US" altLang="zh-TW" sz="700" b="1" dirty="0" smtClean="0"/>
                    </a:p>
                    <a:p>
                      <a:pPr algn="ctr"/>
                      <a:r>
                        <a:rPr lang="en-US" altLang="zh-TW" sz="1000" b="1" dirty="0" smtClean="0"/>
                        <a:t>(mV)</a:t>
                      </a:r>
                      <a:endParaRPr lang="zh-TW" altLang="en-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100" b="1" dirty="0" err="1" smtClean="0"/>
                        <a:t>e</a:t>
                      </a:r>
                      <a:r>
                        <a:rPr lang="en-US" altLang="zh-TW" sz="700" b="1" dirty="0" err="1" smtClean="0"/>
                        <a:t>max</a:t>
                      </a:r>
                      <a:endParaRPr lang="en-US" altLang="zh-TW" sz="700" b="1" dirty="0" smtClean="0"/>
                    </a:p>
                    <a:p>
                      <a:pPr algn="ctr"/>
                      <a:r>
                        <a:rPr lang="en-US" altLang="zh-TW" sz="1000" b="1" dirty="0" smtClean="0"/>
                        <a:t>(mV)</a:t>
                      </a:r>
                      <a:endParaRPr lang="zh-TW" altLang="en-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t>Runtime</a:t>
                      </a:r>
                    </a:p>
                    <a:p>
                      <a:pPr algn="ctr"/>
                      <a:r>
                        <a:rPr lang="en-US" altLang="zh-TW" sz="800" b="1" dirty="0" smtClean="0"/>
                        <a:t> </a:t>
                      </a:r>
                    </a:p>
                    <a:p>
                      <a:pPr algn="ctr"/>
                      <a:r>
                        <a:rPr lang="en-US" altLang="zh-TW" sz="800" b="1" dirty="0" smtClean="0"/>
                        <a:t>  (sec)</a:t>
                      </a:r>
                      <a:endParaRPr lang="zh-TW" alt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000" b="1" dirty="0" err="1" smtClean="0"/>
                        <a:t>e</a:t>
                      </a:r>
                      <a:r>
                        <a:rPr lang="en-US" altLang="zh-TW" sz="500" b="1" dirty="0" err="1" smtClean="0"/>
                        <a:t>max</a:t>
                      </a:r>
                      <a:endParaRPr lang="en-US" altLang="zh-TW" sz="500" b="1" dirty="0" smtClean="0"/>
                    </a:p>
                    <a:p>
                      <a:pPr algn="ctr"/>
                      <a:r>
                        <a:rPr lang="en-US" altLang="zh-TW" sz="1000" b="1" dirty="0" smtClean="0"/>
                        <a:t>(mV)</a:t>
                      </a:r>
                      <a:endParaRPr lang="zh-TW" altLang="en-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000" b="1" dirty="0" err="1" smtClean="0"/>
                        <a:t>e</a:t>
                      </a:r>
                      <a:r>
                        <a:rPr lang="en-US" altLang="zh-TW" sz="500" b="1" dirty="0" err="1" smtClean="0"/>
                        <a:t>max</a:t>
                      </a:r>
                      <a:endParaRPr lang="en-US" altLang="zh-TW" sz="500" b="1" dirty="0" smtClean="0"/>
                    </a:p>
                    <a:p>
                      <a:pPr algn="ctr"/>
                      <a:r>
                        <a:rPr lang="en-US" altLang="zh-TW" sz="1000" b="1" dirty="0" smtClean="0"/>
                        <a:t>(mV)</a:t>
                      </a:r>
                      <a:endParaRPr lang="zh-TW" altLang="en-US" sz="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t>Runtime</a:t>
                      </a:r>
                    </a:p>
                    <a:p>
                      <a:pPr algn="ctr"/>
                      <a:r>
                        <a:rPr lang="en-US" altLang="zh-TW" sz="800" b="1" dirty="0" smtClean="0"/>
                        <a:t>  </a:t>
                      </a:r>
                    </a:p>
                    <a:p>
                      <a:pPr algn="ctr"/>
                      <a:r>
                        <a:rPr lang="en-US" altLang="zh-TW" sz="800" b="1" dirty="0" smtClean="0"/>
                        <a:t> (sec)</a:t>
                      </a:r>
                      <a:endParaRPr lang="zh-TW" alt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t>[1]</a:t>
                      </a:r>
                    </a:p>
                    <a:p>
                      <a:pPr algn="ctr"/>
                      <a:r>
                        <a:rPr lang="en-US" altLang="zh-TW" sz="800" b="1" dirty="0" smtClean="0"/>
                        <a:t>(X)</a:t>
                      </a:r>
                      <a:endParaRPr lang="zh-TW" alt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b="1" dirty="0" smtClean="0"/>
                        <a:t>[13]</a:t>
                      </a:r>
                    </a:p>
                    <a:p>
                      <a:pPr algn="ctr"/>
                      <a:r>
                        <a:rPr lang="en-US" altLang="zh-TW" sz="800" b="1" dirty="0" smtClean="0"/>
                        <a:t> (X)</a:t>
                      </a:r>
                      <a:endParaRPr lang="zh-TW" alt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6024">
                <a:tc>
                  <a:txBody>
                    <a:bodyPr/>
                    <a:lstStyle/>
                    <a:p>
                      <a:pPr algn="ctr"/>
                      <a:r>
                        <a:rPr lang="en-US" altLang="zh-TW" sz="800" b="1" dirty="0" smtClean="0">
                          <a:solidFill>
                            <a:srgbClr val="FF0000"/>
                          </a:solidFill>
                        </a:rPr>
                        <a:t>50</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277.25</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0.34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3.92e-3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32.4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0.46</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6.36e-3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2.34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solidFill>
                            <a:srgbClr val="FF0000"/>
                          </a:solidFill>
                        </a:rPr>
                        <a:t>118.5</a:t>
                      </a:r>
                      <a:endParaRPr lang="zh-TW" altLang="en-US"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solidFill>
                            <a:srgbClr val="FF0000"/>
                          </a:solidFill>
                        </a:rPr>
                        <a:t>13.8</a:t>
                      </a:r>
                      <a:endParaRPr lang="zh-TW" altLang="en-US"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6024">
                <a:tc>
                  <a:txBody>
                    <a:bodyPr/>
                    <a:lstStyle/>
                    <a:p>
                      <a:pPr algn="ctr"/>
                      <a:r>
                        <a:rPr lang="en-US" altLang="zh-TW" sz="800" b="1" dirty="0" smtClean="0">
                          <a:solidFill>
                            <a:srgbClr val="FF0000"/>
                          </a:solidFill>
                        </a:rPr>
                        <a:t>250</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482.12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0.85</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3.31e-2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132.0</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1.25</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3.10e-2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10.70</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solidFill>
                            <a:srgbClr val="FF0000"/>
                          </a:solidFill>
                        </a:rPr>
                        <a:t>45.3</a:t>
                      </a:r>
                      <a:endParaRPr lang="zh-TW" altLang="en-US"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solidFill>
                            <a:srgbClr val="FF0000"/>
                          </a:solidFill>
                        </a:rPr>
                        <a:t>12.3</a:t>
                      </a:r>
                      <a:endParaRPr lang="zh-TW" altLang="en-US"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4016">
                <a:tc>
                  <a:txBody>
                    <a:bodyPr/>
                    <a:lstStyle/>
                    <a:p>
                      <a:pPr algn="ctr"/>
                      <a:r>
                        <a:rPr lang="en-US" altLang="zh-TW" sz="800" b="1" dirty="0" smtClean="0">
                          <a:solidFill>
                            <a:srgbClr val="FF0000"/>
                          </a:solidFill>
                        </a:rPr>
                        <a:t>500</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720.84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1.33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2.19e-2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257.1</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2.16</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3.61e-2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57.39</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solidFill>
                            <a:srgbClr val="FF0000"/>
                          </a:solidFill>
                        </a:rPr>
                        <a:t>12.6</a:t>
                      </a:r>
                      <a:endParaRPr lang="zh-TW" altLang="en-US"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solidFill>
                            <a:srgbClr val="FF0000"/>
                          </a:solidFill>
                        </a:rPr>
                        <a:t>4.5</a:t>
                      </a:r>
                      <a:endParaRPr lang="zh-TW" altLang="en-US"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6680">
                <a:tc>
                  <a:txBody>
                    <a:bodyPr/>
                    <a:lstStyle/>
                    <a:p>
                      <a:pPr algn="ctr"/>
                      <a:r>
                        <a:rPr lang="en-US" altLang="zh-TW" sz="800" b="1" dirty="0" smtClean="0">
                          <a:solidFill>
                            <a:srgbClr val="FF0000"/>
                          </a:solidFill>
                        </a:rPr>
                        <a:t>750</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1007.94</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2.32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3.09e-2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390.9</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3.47</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4.88e-2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84.98</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solidFill>
                            <a:srgbClr val="FF0000"/>
                          </a:solidFill>
                        </a:rPr>
                        <a:t>11.9</a:t>
                      </a:r>
                      <a:endParaRPr lang="zh-TW" altLang="en-US"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solidFill>
                            <a:srgbClr val="FF0000"/>
                          </a:solidFill>
                        </a:rPr>
                        <a:t>4.6</a:t>
                      </a:r>
                      <a:endParaRPr lang="zh-TW" altLang="en-US"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1352">
                <a:tc>
                  <a:txBody>
                    <a:bodyPr/>
                    <a:lstStyle/>
                    <a:p>
                      <a:pPr algn="ctr"/>
                      <a:r>
                        <a:rPr lang="en-US" altLang="zh-TW" sz="800" b="1" dirty="0" smtClean="0">
                          <a:solidFill>
                            <a:srgbClr val="FF0000"/>
                          </a:solidFill>
                        </a:rPr>
                        <a:t>1000</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1242.23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3.13</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7.13e-2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530.9</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4.01</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6.24e-2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112.57</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solidFill>
                            <a:srgbClr val="FF0000"/>
                          </a:solidFill>
                        </a:rPr>
                        <a:t>11.0</a:t>
                      </a:r>
                      <a:endParaRPr lang="zh-TW" altLang="en-US"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solidFill>
                            <a:srgbClr val="FF0000"/>
                          </a:solidFill>
                        </a:rPr>
                        <a:t>4.7</a:t>
                      </a:r>
                      <a:endParaRPr lang="zh-TW" altLang="en-US"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6024">
                <a:tc>
                  <a:txBody>
                    <a:bodyPr/>
                    <a:lstStyle/>
                    <a:p>
                      <a:pPr algn="ctr"/>
                      <a:r>
                        <a:rPr lang="en-US" altLang="zh-TW" sz="800" b="1" dirty="0" smtClean="0">
                          <a:solidFill>
                            <a:srgbClr val="FF0000"/>
                          </a:solidFill>
                        </a:rPr>
                        <a:t>1250</a:t>
                      </a:r>
                      <a:endParaRPr lang="zh-TW" altLang="en-US" sz="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1751.19</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3.99</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9.66e-2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670.6</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4.01</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t>7.32e-2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zh-TW" sz="800" dirty="0" smtClean="0"/>
                        <a:t>140.32</a:t>
                      </a:r>
                      <a:endParaRPr lang="zh-TW"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solidFill>
                            <a:srgbClr val="FF0000"/>
                          </a:solidFill>
                        </a:rPr>
                        <a:t>12.5</a:t>
                      </a:r>
                      <a:endParaRPr lang="zh-TW" altLang="en-US"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800" dirty="0" smtClean="0">
                          <a:solidFill>
                            <a:srgbClr val="FF0000"/>
                          </a:solidFill>
                        </a:rPr>
                        <a:t>4.8</a:t>
                      </a:r>
                      <a:endParaRPr lang="zh-TW" altLang="en-US"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文字方塊 5"/>
          <p:cNvSpPr txBox="1"/>
          <p:nvPr/>
        </p:nvSpPr>
        <p:spPr>
          <a:xfrm>
            <a:off x="1403648" y="3260933"/>
            <a:ext cx="7314566" cy="461665"/>
          </a:xfrm>
          <a:prstGeom prst="rect">
            <a:avLst/>
          </a:prstGeom>
          <a:noFill/>
        </p:spPr>
        <p:txBody>
          <a:bodyPr wrap="none" rtlCol="0">
            <a:spAutoFit/>
          </a:bodyPr>
          <a:lstStyle/>
          <a:p>
            <a:r>
              <a:rPr lang="en-US" altLang="zh-TW" sz="1200" b="1" dirty="0" smtClean="0"/>
              <a:t>the number of node is 814K, and the number of blocks is 120.</a:t>
            </a:r>
          </a:p>
          <a:p>
            <a:r>
              <a:rPr lang="en-US" altLang="zh-TW" sz="1200" b="1" dirty="0" smtClean="0"/>
              <a:t>The number of modified blocks is 4, </a:t>
            </a:r>
            <a:r>
              <a:rPr lang="en-US" altLang="zh-TW" sz="1200" b="1" dirty="0"/>
              <a:t> </a:t>
            </a:r>
            <a:r>
              <a:rPr lang="en-US" altLang="zh-TW" sz="1200" b="1" dirty="0" smtClean="0"/>
              <a:t>the number of added nodes is 10  and the  number of deleted nodes is 10</a:t>
            </a:r>
            <a:endParaRPr lang="zh-TW" altLang="en-US" sz="1200" b="1" dirty="0"/>
          </a:p>
        </p:txBody>
      </p:sp>
      <p:cxnSp>
        <p:nvCxnSpPr>
          <p:cNvPr id="7" name="直線單箭頭接點 6"/>
          <p:cNvCxnSpPr/>
          <p:nvPr/>
        </p:nvCxnSpPr>
        <p:spPr>
          <a:xfrm flipV="1">
            <a:off x="1331640" y="3260933"/>
            <a:ext cx="0" cy="276999"/>
          </a:xfrm>
          <a:prstGeom prst="straightConnector1">
            <a:avLst/>
          </a:prstGeom>
          <a:ln w="28575">
            <a:solidFill>
              <a:schemeClr val="tx1"/>
            </a:solidFill>
            <a:tailEnd type="arrow"/>
          </a:ln>
        </p:spPr>
        <p:style>
          <a:lnRef idx="1">
            <a:schemeClr val="accent4"/>
          </a:lnRef>
          <a:fillRef idx="0">
            <a:schemeClr val="accent4"/>
          </a:fillRef>
          <a:effectRef idx="0">
            <a:schemeClr val="accent4"/>
          </a:effectRef>
          <a:fontRef idx="minor">
            <a:schemeClr val="tx1"/>
          </a:fontRef>
        </p:style>
      </p:cxnSp>
      <p:sp>
        <p:nvSpPr>
          <p:cNvPr id="3" name="文字方塊 2"/>
          <p:cNvSpPr txBox="1"/>
          <p:nvPr/>
        </p:nvSpPr>
        <p:spPr>
          <a:xfrm>
            <a:off x="341782" y="3746505"/>
            <a:ext cx="8376432" cy="2185214"/>
          </a:xfrm>
          <a:prstGeom prst="rect">
            <a:avLst/>
          </a:prstGeom>
          <a:noFill/>
        </p:spPr>
        <p:txBody>
          <a:bodyPr wrap="square" rtlCol="0">
            <a:spAutoFit/>
          </a:bodyPr>
          <a:lstStyle/>
          <a:p>
            <a:pPr marL="285750" indent="-285750">
              <a:buFont typeface="Arial" panose="020B0604020202020204" pitchFamily="34" charset="0"/>
              <a:buChar char="•"/>
            </a:pPr>
            <a:r>
              <a:rPr lang="en-US" altLang="zh-TW" sz="2000" dirty="0" smtClean="0"/>
              <a:t>Generally, the estimated error might convey to the succeeding sampling time, so we test the proposed method with various numbers of sampling times.</a:t>
            </a:r>
          </a:p>
          <a:p>
            <a:pPr marL="285750" indent="-285750">
              <a:buFont typeface="Arial" panose="020B0604020202020204" pitchFamily="34" charset="0"/>
              <a:buChar char="•"/>
            </a:pPr>
            <a:r>
              <a:rPr lang="en-US" altLang="zh-TW" sz="2000" dirty="0" smtClean="0"/>
              <a:t>The speedup ratio still maintains a good level, which is about 11 compared with hierarchical method and about 5 compared with GMRES.</a:t>
            </a:r>
          </a:p>
          <a:p>
            <a:pPr marL="342900" indent="-342900">
              <a:buFont typeface="Arial" panose="020B0604020202020204" pitchFamily="34" charset="0"/>
              <a:buChar char="•"/>
            </a:pPr>
            <a:r>
              <a:rPr lang="en-US" altLang="zh-TW" sz="2000" dirty="0" smtClean="0"/>
              <a:t>It shows that the proposed method is quite robust and reliable for capturing the transient behavior under long simulation time.</a:t>
            </a:r>
          </a:p>
          <a:p>
            <a:pPr marL="285750" indent="-285750">
              <a:buFont typeface="Arial" panose="020B0604020202020204" pitchFamily="34" charset="0"/>
              <a:buChar char="•"/>
            </a:pPr>
            <a:endParaRPr lang="zh-TW" altLang="en-US" sz="1600" dirty="0"/>
          </a:p>
        </p:txBody>
      </p:sp>
      <p:sp>
        <p:nvSpPr>
          <p:cNvPr id="9" name="投影片編號版面配置區 8"/>
          <p:cNvSpPr>
            <a:spLocks noGrp="1"/>
          </p:cNvSpPr>
          <p:nvPr>
            <p:ph type="sldNum" sz="quarter" idx="10"/>
          </p:nvPr>
        </p:nvSpPr>
        <p:spPr/>
        <p:txBody>
          <a:bodyPr/>
          <a:lstStyle/>
          <a:p>
            <a:fld id="{8CF2F760-D1A9-48BF-86E4-56BE405BC273}" type="slidenum">
              <a:rPr lang="zh-TW" altLang="en-US" smtClean="0"/>
              <a:pPr/>
              <a:t>37</a:t>
            </a:fld>
            <a:r>
              <a:rPr lang="en-US" altLang="zh-TW" smtClean="0"/>
              <a:t>/39</a:t>
            </a:r>
            <a:endParaRPr lang="zh-TW" altLang="en-US" dirty="0"/>
          </a:p>
        </p:txBody>
      </p:sp>
    </p:spTree>
    <p:extLst>
      <p:ext uri="{BB962C8B-B14F-4D97-AF65-F5344CB8AC3E}">
        <p14:creationId xmlns:p14="http://schemas.microsoft.com/office/powerpoint/2010/main" val="29498451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lstStyle/>
          <a:p>
            <a:r>
              <a:rPr lang="en-US" altLang="zh-TW" dirty="0" smtClean="0"/>
              <a:t>Conclusions</a:t>
            </a:r>
            <a:endParaRPr lang="zh-TW" altLang="en-US" dirty="0"/>
          </a:p>
        </p:txBody>
      </p:sp>
      <p:sp>
        <p:nvSpPr>
          <p:cNvPr id="3" name="內容版面配置區 2"/>
          <p:cNvSpPr>
            <a:spLocks noGrp="1"/>
          </p:cNvSpPr>
          <p:nvPr>
            <p:ph idx="1"/>
          </p:nvPr>
        </p:nvSpPr>
        <p:spPr>
          <a:xfrm>
            <a:off x="467544" y="1268760"/>
            <a:ext cx="8229600" cy="4525963"/>
          </a:xfrm>
        </p:spPr>
        <p:txBody>
          <a:bodyPr>
            <a:normAutofit/>
          </a:bodyPr>
          <a:lstStyle/>
          <a:p>
            <a:r>
              <a:rPr lang="en-US" altLang="zh-TW" sz="2400" dirty="0" smtClean="0"/>
              <a:t>An efficient and reliable incremental transient simulator for the power grid was developed.</a:t>
            </a:r>
          </a:p>
          <a:p>
            <a:endParaRPr lang="en-US" altLang="zh-TW" sz="2400" dirty="0"/>
          </a:p>
          <a:p>
            <a:r>
              <a:rPr lang="en-US" altLang="zh-TW" sz="2400" dirty="0" smtClean="0"/>
              <a:t>The experimental results have shown it can fast, accurately, and robustly capture the transient behavior of the power grid after modifying its topologies or/and the values of existing elements.</a:t>
            </a:r>
            <a:endParaRPr lang="zh-TW" altLang="en-US" sz="2400" dirty="0"/>
          </a:p>
        </p:txBody>
      </p:sp>
      <p:sp>
        <p:nvSpPr>
          <p:cNvPr id="6" name="投影片編號版面配置區 5"/>
          <p:cNvSpPr>
            <a:spLocks noGrp="1"/>
          </p:cNvSpPr>
          <p:nvPr>
            <p:ph type="sldNum" sz="quarter" idx="10"/>
          </p:nvPr>
        </p:nvSpPr>
        <p:spPr/>
        <p:txBody>
          <a:bodyPr/>
          <a:lstStyle/>
          <a:p>
            <a:fld id="{8CF2F760-D1A9-48BF-86E4-56BE405BC273}" type="slidenum">
              <a:rPr lang="zh-TW" altLang="en-US" smtClean="0"/>
              <a:pPr/>
              <a:t>38</a:t>
            </a:fld>
            <a:r>
              <a:rPr lang="en-US" altLang="zh-TW" smtClean="0"/>
              <a:t>/39</a:t>
            </a:r>
            <a:endParaRPr lang="zh-TW" altLang="en-US" dirty="0"/>
          </a:p>
        </p:txBody>
      </p:sp>
    </p:spTree>
    <p:extLst>
      <p:ext uri="{BB962C8B-B14F-4D97-AF65-F5344CB8AC3E}">
        <p14:creationId xmlns:p14="http://schemas.microsoft.com/office/powerpoint/2010/main" val="32260510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Contact us</a:t>
            </a:r>
            <a:endParaRPr lang="zh-TW" altLang="en-US" dirty="0"/>
          </a:p>
        </p:txBody>
      </p:sp>
      <p:sp>
        <p:nvSpPr>
          <p:cNvPr id="5" name="副標題 2"/>
          <p:cNvSpPr txBox="1">
            <a:spLocks/>
          </p:cNvSpPr>
          <p:nvPr/>
        </p:nvSpPr>
        <p:spPr bwMode="auto">
          <a:xfrm>
            <a:off x="827584" y="1340768"/>
            <a:ext cx="7416824" cy="46805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2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gn="ctr">
              <a:buNone/>
            </a:pPr>
            <a:r>
              <a:rPr lang="en-US" altLang="zh-TW" sz="2000" b="1" kern="0" dirty="0" smtClean="0"/>
              <a:t>Chia Tung Ho</a:t>
            </a:r>
          </a:p>
          <a:p>
            <a:pPr marL="0" indent="0" algn="ctr">
              <a:buNone/>
            </a:pPr>
            <a:r>
              <a:rPr lang="en-US" altLang="zh-TW" sz="2000" b="1" kern="0" dirty="0" smtClean="0"/>
              <a:t>(CAD Dept. </a:t>
            </a:r>
            <a:r>
              <a:rPr lang="en-US" altLang="zh-TW" sz="2000" b="1" kern="0" dirty="0" err="1" smtClean="0"/>
              <a:t>Macronix</a:t>
            </a:r>
            <a:r>
              <a:rPr lang="en-US" altLang="zh-TW" sz="2000" b="1" kern="0" dirty="0" smtClean="0"/>
              <a:t> Intl. Co., Ltd. </a:t>
            </a:r>
            <a:r>
              <a:rPr lang="en-US" altLang="zh-TW" sz="2000" b="1" kern="0" dirty="0" err="1" smtClean="0"/>
              <a:t>Hsinchu</a:t>
            </a:r>
            <a:r>
              <a:rPr lang="en-US" altLang="zh-TW" sz="2000" b="1" kern="0" dirty="0" smtClean="0"/>
              <a:t>, Taiwan),</a:t>
            </a:r>
          </a:p>
          <a:p>
            <a:pPr marL="0" indent="0" algn="ctr">
              <a:buNone/>
            </a:pPr>
            <a:r>
              <a:rPr lang="en-US" altLang="zh-TW" sz="2000" b="1" kern="0" dirty="0" smtClean="0"/>
              <a:t>Yu Min Lee and Shu Han Wei</a:t>
            </a:r>
          </a:p>
          <a:p>
            <a:pPr marL="0" indent="0" algn="ctr">
              <a:buNone/>
            </a:pPr>
            <a:r>
              <a:rPr lang="en-US" altLang="zh-TW" sz="2000" b="1" kern="0" dirty="0" smtClean="0"/>
              <a:t>(ECE Dept., NCTU, </a:t>
            </a:r>
            <a:r>
              <a:rPr lang="en-US" altLang="zh-TW" sz="2000" b="1" kern="0" dirty="0" err="1" smtClean="0"/>
              <a:t>Hsinchu</a:t>
            </a:r>
            <a:r>
              <a:rPr lang="en-US" altLang="zh-TW" sz="2000" b="1" kern="0" dirty="0" smtClean="0"/>
              <a:t>, Taiwan),</a:t>
            </a:r>
          </a:p>
          <a:p>
            <a:pPr marL="0" indent="0" algn="ctr">
              <a:buNone/>
            </a:pPr>
            <a:r>
              <a:rPr lang="en-US" altLang="zh-TW" sz="2000" b="1" kern="0" dirty="0" smtClean="0"/>
              <a:t>Liang Chia Cheng</a:t>
            </a:r>
          </a:p>
          <a:p>
            <a:pPr marL="0" indent="0" algn="ctr">
              <a:buNone/>
            </a:pPr>
            <a:r>
              <a:rPr lang="en-US" altLang="zh-TW" sz="2000" b="1" kern="0" dirty="0" smtClean="0"/>
              <a:t>(ITRI, </a:t>
            </a:r>
            <a:r>
              <a:rPr lang="en-US" altLang="zh-TW" sz="2000" b="1" kern="0" dirty="0" err="1" smtClean="0"/>
              <a:t>Hsinchu</a:t>
            </a:r>
            <a:r>
              <a:rPr lang="en-US" altLang="zh-TW" sz="2000" b="1" kern="0" dirty="0" smtClean="0"/>
              <a:t>, Taiwan)</a:t>
            </a:r>
          </a:p>
          <a:p>
            <a:pPr marL="0" indent="0" algn="ctr">
              <a:buNone/>
            </a:pPr>
            <a:endParaRPr lang="en-US" altLang="zh-TW" sz="2000" b="1" kern="0" dirty="0"/>
          </a:p>
          <a:p>
            <a:pPr marL="0" indent="0" algn="ctr">
              <a:buNone/>
            </a:pPr>
            <a:endParaRPr lang="en-US" altLang="zh-TW" sz="2000" b="1" kern="0" dirty="0" smtClean="0"/>
          </a:p>
          <a:p>
            <a:pPr marL="0" indent="0" algn="ctr">
              <a:buNone/>
            </a:pPr>
            <a:endParaRPr lang="en-US" altLang="zh-TW" sz="2000" b="1" kern="0" dirty="0" smtClean="0"/>
          </a:p>
          <a:p>
            <a:pPr marL="0" indent="0" algn="ctr">
              <a:buNone/>
            </a:pPr>
            <a:r>
              <a:rPr lang="en-US" altLang="zh-TW" sz="2000" b="1" kern="0" dirty="0" smtClean="0"/>
              <a:t>Email:{chiatungho@mxic.com.tw, </a:t>
            </a:r>
            <a:r>
              <a:rPr lang="en-US" altLang="zh-TW" sz="2000" b="1" kern="0" dirty="0" smtClean="0">
                <a:hlinkClick r:id="rId3"/>
              </a:rPr>
              <a:t>yumin@nctu.edu.tw</a:t>
            </a:r>
            <a:r>
              <a:rPr lang="en-US" altLang="zh-TW" sz="2000" b="1" kern="0" dirty="0" smtClean="0"/>
              <a:t>, </a:t>
            </a:r>
            <a:r>
              <a:rPr lang="en-US" altLang="zh-TW" sz="2000" b="1" kern="0" dirty="0" smtClean="0">
                <a:hlinkClick r:id="rId4"/>
              </a:rPr>
              <a:t>littlelittle821@gmail.com</a:t>
            </a:r>
            <a:r>
              <a:rPr lang="en-US" altLang="zh-TW" sz="2000" b="1" kern="0" dirty="0" smtClean="0"/>
              <a:t>, aga@itri.org.tw}</a:t>
            </a:r>
            <a:endParaRPr lang="zh-TW" altLang="en-US" sz="2000" b="1" kern="0" dirty="0"/>
          </a:p>
        </p:txBody>
      </p:sp>
      <p:sp>
        <p:nvSpPr>
          <p:cNvPr id="6" name="投影片編號版面配置區 5"/>
          <p:cNvSpPr>
            <a:spLocks noGrp="1"/>
          </p:cNvSpPr>
          <p:nvPr>
            <p:ph type="sldNum" sz="quarter" idx="10"/>
          </p:nvPr>
        </p:nvSpPr>
        <p:spPr/>
        <p:txBody>
          <a:bodyPr/>
          <a:lstStyle/>
          <a:p>
            <a:fld id="{8CF2F760-D1A9-48BF-86E4-56BE405BC273}" type="slidenum">
              <a:rPr lang="zh-TW" altLang="en-US" smtClean="0"/>
              <a:pPr/>
              <a:t>39</a:t>
            </a:fld>
            <a:r>
              <a:rPr lang="en-US" altLang="zh-TW" smtClean="0"/>
              <a:t>/39</a:t>
            </a:r>
            <a:endParaRPr lang="zh-TW" altLang="en-US" dirty="0"/>
          </a:p>
        </p:txBody>
      </p:sp>
    </p:spTree>
    <p:extLst>
      <p:ext uri="{BB962C8B-B14F-4D97-AF65-F5344CB8AC3E}">
        <p14:creationId xmlns:p14="http://schemas.microsoft.com/office/powerpoint/2010/main" val="4168413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276872"/>
            <a:ext cx="8229600" cy="1143000"/>
          </a:xfrm>
        </p:spPr>
        <p:txBody>
          <a:bodyPr/>
          <a:lstStyle/>
          <a:p>
            <a:r>
              <a:rPr lang="en-US" altLang="zh-TW" dirty="0" smtClean="0"/>
              <a:t>Introduction</a:t>
            </a:r>
            <a:endParaRPr lang="zh-TW" altLang="en-US" dirty="0"/>
          </a:p>
        </p:txBody>
      </p:sp>
      <p:sp>
        <p:nvSpPr>
          <p:cNvPr id="5" name="投影片編號版面配置區 4"/>
          <p:cNvSpPr>
            <a:spLocks noGrp="1"/>
          </p:cNvSpPr>
          <p:nvPr>
            <p:ph type="sldNum" sz="quarter" idx="10"/>
          </p:nvPr>
        </p:nvSpPr>
        <p:spPr/>
        <p:txBody>
          <a:bodyPr/>
          <a:lstStyle/>
          <a:p>
            <a:fld id="{8CF2F760-D1A9-48BF-86E4-56BE405BC273}" type="slidenum">
              <a:rPr lang="zh-TW" altLang="en-US" smtClean="0"/>
              <a:pPr/>
              <a:t>4</a:t>
            </a:fld>
            <a:r>
              <a:rPr lang="en-US" altLang="zh-TW" smtClean="0"/>
              <a:t>/39</a:t>
            </a:r>
            <a:endParaRPr lang="zh-TW" altLang="en-US" dirty="0"/>
          </a:p>
        </p:txBody>
      </p:sp>
    </p:spTree>
    <p:extLst>
      <p:ext uri="{BB962C8B-B14F-4D97-AF65-F5344CB8AC3E}">
        <p14:creationId xmlns:p14="http://schemas.microsoft.com/office/powerpoint/2010/main" val="12829044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780928"/>
            <a:ext cx="8229600" cy="1143000"/>
          </a:xfrm>
        </p:spPr>
        <p:txBody>
          <a:bodyPr/>
          <a:lstStyle/>
          <a:p>
            <a:r>
              <a:rPr lang="en-US" altLang="zh-TW" smtClean="0"/>
              <a:t>Thank  </a:t>
            </a:r>
            <a:r>
              <a:rPr lang="en-US" altLang="zh-TW" dirty="0" smtClean="0"/>
              <a:t>you!</a:t>
            </a:r>
            <a:endParaRPr lang="zh-TW" altLang="en-US" dirty="0"/>
          </a:p>
        </p:txBody>
      </p:sp>
      <p:sp>
        <p:nvSpPr>
          <p:cNvPr id="3" name="投影片編號版面配置區 2"/>
          <p:cNvSpPr>
            <a:spLocks noGrp="1"/>
          </p:cNvSpPr>
          <p:nvPr>
            <p:ph type="sldNum" sz="quarter" idx="10"/>
          </p:nvPr>
        </p:nvSpPr>
        <p:spPr/>
        <p:txBody>
          <a:bodyPr/>
          <a:lstStyle/>
          <a:p>
            <a:fld id="{8CF2F760-D1A9-48BF-86E4-56BE405BC273}" type="slidenum">
              <a:rPr lang="zh-TW" altLang="en-US" smtClean="0"/>
              <a:t>40</a:t>
            </a:fld>
            <a:endParaRPr lang="zh-TW" altLang="en-US"/>
          </a:p>
        </p:txBody>
      </p:sp>
    </p:spTree>
    <p:extLst>
      <p:ext uri="{BB962C8B-B14F-4D97-AF65-F5344CB8AC3E}">
        <p14:creationId xmlns:p14="http://schemas.microsoft.com/office/powerpoint/2010/main" val="30390851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Q &amp; A</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CF2F760-D1A9-48BF-86E4-56BE405BC273}" type="slidenum">
              <a:rPr lang="zh-TW" altLang="en-US" smtClean="0"/>
              <a:t>41</a:t>
            </a:fld>
            <a:endParaRPr lang="zh-TW" altLang="en-US"/>
          </a:p>
        </p:txBody>
      </p:sp>
    </p:spTree>
    <p:extLst>
      <p:ext uri="{BB962C8B-B14F-4D97-AF65-F5344CB8AC3E}">
        <p14:creationId xmlns:p14="http://schemas.microsoft.com/office/powerpoint/2010/main" val="2219082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Some Questions about Our Work</a:t>
            </a:r>
            <a:endParaRPr lang="zh-TW" altLang="en-US" dirty="0"/>
          </a:p>
        </p:txBody>
      </p:sp>
      <p:sp>
        <p:nvSpPr>
          <p:cNvPr id="3" name="內容版面配置區 2"/>
          <p:cNvSpPr>
            <a:spLocks noGrp="1"/>
          </p:cNvSpPr>
          <p:nvPr>
            <p:ph idx="1"/>
          </p:nvPr>
        </p:nvSpPr>
        <p:spPr/>
        <p:txBody>
          <a:bodyPr/>
          <a:lstStyle/>
          <a:p>
            <a:r>
              <a:rPr lang="en-US" altLang="zh-TW" sz="2400" dirty="0" smtClean="0">
                <a:solidFill>
                  <a:srgbClr val="FF0000"/>
                </a:solidFill>
              </a:rPr>
              <a:t>Q1:</a:t>
            </a:r>
            <a:r>
              <a:rPr lang="en-US" altLang="zh-TW" sz="2400" dirty="0" smtClean="0"/>
              <a:t> Why using pseudo-node value estimation method?</a:t>
            </a:r>
          </a:p>
          <a:p>
            <a:endParaRPr lang="en-US" altLang="zh-TW" sz="2400" dirty="0"/>
          </a:p>
          <a:p>
            <a:r>
              <a:rPr lang="en-US" altLang="zh-TW" sz="2400" dirty="0" smtClean="0">
                <a:solidFill>
                  <a:srgbClr val="FF0000"/>
                </a:solidFill>
              </a:rPr>
              <a:t>ANS1:</a:t>
            </a:r>
            <a:r>
              <a:rPr lang="en-US" altLang="zh-TW" sz="2400" dirty="0" smtClean="0"/>
              <a:t> We want a roughly artificial original electrical values of the added ports with certain error budget compared to the true answer. The effect is that it will not dominant the result while picking the  important basis and enhance the performance of picking suitable bases.</a:t>
            </a:r>
            <a:endParaRPr lang="zh-TW" altLang="en-US" sz="2400" dirty="0"/>
          </a:p>
        </p:txBody>
      </p:sp>
      <p:sp>
        <p:nvSpPr>
          <p:cNvPr id="4" name="投影片編號版面配置區 3"/>
          <p:cNvSpPr>
            <a:spLocks noGrp="1"/>
          </p:cNvSpPr>
          <p:nvPr>
            <p:ph type="sldNum" sz="quarter" idx="10"/>
          </p:nvPr>
        </p:nvSpPr>
        <p:spPr/>
        <p:txBody>
          <a:bodyPr/>
          <a:lstStyle/>
          <a:p>
            <a:fld id="{8CF2F760-D1A9-48BF-86E4-56BE405BC273}" type="slidenum">
              <a:rPr lang="zh-TW" altLang="en-US" smtClean="0"/>
              <a:pPr/>
              <a:t>42</a:t>
            </a:fld>
            <a:r>
              <a:rPr lang="en-US" altLang="zh-TW" smtClean="0"/>
              <a:t>/39</a:t>
            </a:r>
            <a:endParaRPr lang="zh-TW" altLang="en-US" dirty="0"/>
          </a:p>
        </p:txBody>
      </p:sp>
    </p:spTree>
    <p:extLst>
      <p:ext uri="{BB962C8B-B14F-4D97-AF65-F5344CB8AC3E}">
        <p14:creationId xmlns:p14="http://schemas.microsoft.com/office/powerpoint/2010/main" val="4110841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Some Questions about Our Work</a:t>
            </a:r>
            <a:endParaRPr lang="zh-TW" altLang="en-US" dirty="0"/>
          </a:p>
        </p:txBody>
      </p:sp>
      <p:sp>
        <p:nvSpPr>
          <p:cNvPr id="3" name="內容版面配置區 2"/>
          <p:cNvSpPr>
            <a:spLocks noGrp="1"/>
          </p:cNvSpPr>
          <p:nvPr>
            <p:ph idx="1"/>
          </p:nvPr>
        </p:nvSpPr>
        <p:spPr>
          <a:xfrm>
            <a:off x="457200" y="1089025"/>
            <a:ext cx="8229600" cy="5436319"/>
          </a:xfrm>
        </p:spPr>
        <p:txBody>
          <a:bodyPr/>
          <a:lstStyle/>
          <a:p>
            <a:r>
              <a:rPr lang="en-US" altLang="zh-TW" sz="2400" dirty="0" smtClean="0">
                <a:solidFill>
                  <a:srgbClr val="FF0000"/>
                </a:solidFill>
              </a:rPr>
              <a:t>Q2: </a:t>
            </a:r>
            <a:r>
              <a:rPr lang="en-US" altLang="zh-TW" sz="2400" dirty="0" smtClean="0"/>
              <a:t>Why use hierarchical method?</a:t>
            </a:r>
          </a:p>
          <a:p>
            <a:endParaRPr lang="en-US" altLang="zh-TW" sz="2400" dirty="0"/>
          </a:p>
          <a:p>
            <a:r>
              <a:rPr lang="en-US" altLang="zh-TW" sz="2400" dirty="0" smtClean="0">
                <a:solidFill>
                  <a:srgbClr val="FF0000"/>
                </a:solidFill>
              </a:rPr>
              <a:t>ANS2:</a:t>
            </a:r>
            <a:r>
              <a:rPr lang="en-US" altLang="zh-TW" sz="2400" dirty="0" smtClean="0"/>
              <a:t> </a:t>
            </a:r>
          </a:p>
          <a:p>
            <a:r>
              <a:rPr lang="en-US" altLang="zh-TW" sz="2400" dirty="0" smtClean="0"/>
              <a:t>There are two reasons for using the hierarchical technique. </a:t>
            </a:r>
          </a:p>
          <a:p>
            <a:pPr lvl="1"/>
            <a:r>
              <a:rPr lang="en-US" altLang="zh-TW" sz="2000" dirty="0" smtClean="0"/>
              <a:t>When the threshold of picking basis is fix, full chip incremental method may perform poorly in runtime while facing significant modification. The reason is it needs to pick lots of basis to achieve the defined accuracy level and may restart again and again during transient incremental simulation. In contrast, we just need to choose the suitable global region which is influenced by the significant modification by using hierarchical technique.</a:t>
            </a:r>
          </a:p>
          <a:p>
            <a:pPr lvl="1"/>
            <a:r>
              <a:rPr lang="en-US" altLang="zh-TW" sz="2000" dirty="0"/>
              <a:t>Nowadays, the third generation simulator, such as </a:t>
            </a:r>
            <a:r>
              <a:rPr lang="en-US" altLang="zh-TW" sz="2000" dirty="0" err="1"/>
              <a:t>Hsim</a:t>
            </a:r>
            <a:r>
              <a:rPr lang="en-US" altLang="zh-TW" sz="2000" dirty="0"/>
              <a:t>, also use the hierarchical technique. As a result, our method can be combined into the flow with less efforts.</a:t>
            </a:r>
            <a:endParaRPr lang="zh-TW" altLang="en-US" sz="2000" dirty="0"/>
          </a:p>
          <a:p>
            <a:pPr lvl="1"/>
            <a:endParaRPr lang="zh-TW" altLang="en-US" sz="2000" dirty="0"/>
          </a:p>
        </p:txBody>
      </p:sp>
      <p:sp>
        <p:nvSpPr>
          <p:cNvPr id="4" name="投影片編號版面配置區 3"/>
          <p:cNvSpPr>
            <a:spLocks noGrp="1"/>
          </p:cNvSpPr>
          <p:nvPr>
            <p:ph type="sldNum" sz="quarter" idx="10"/>
          </p:nvPr>
        </p:nvSpPr>
        <p:spPr/>
        <p:txBody>
          <a:bodyPr/>
          <a:lstStyle/>
          <a:p>
            <a:fld id="{8CF2F760-D1A9-48BF-86E4-56BE405BC273}" type="slidenum">
              <a:rPr lang="zh-TW" altLang="en-US" smtClean="0"/>
              <a:pPr/>
              <a:t>43</a:t>
            </a:fld>
            <a:r>
              <a:rPr lang="en-US" altLang="zh-TW" smtClean="0"/>
              <a:t>/39</a:t>
            </a:r>
            <a:endParaRPr lang="zh-TW" altLang="en-US" dirty="0"/>
          </a:p>
        </p:txBody>
      </p:sp>
    </p:spTree>
    <p:extLst>
      <p:ext uri="{BB962C8B-B14F-4D97-AF65-F5344CB8AC3E}">
        <p14:creationId xmlns:p14="http://schemas.microsoft.com/office/powerpoint/2010/main" val="4231308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 Some Questions from Reviewers</a:t>
            </a:r>
            <a:endParaRPr lang="zh-TW" altLang="en-US" dirty="0"/>
          </a:p>
        </p:txBody>
      </p:sp>
      <p:sp>
        <p:nvSpPr>
          <p:cNvPr id="3" name="內容版面配置區 2"/>
          <p:cNvSpPr>
            <a:spLocks noGrp="1"/>
          </p:cNvSpPr>
          <p:nvPr>
            <p:ph idx="1"/>
          </p:nvPr>
        </p:nvSpPr>
        <p:spPr>
          <a:xfrm>
            <a:off x="457200" y="1089025"/>
            <a:ext cx="8229600" cy="5652343"/>
          </a:xfrm>
        </p:spPr>
        <p:txBody>
          <a:bodyPr/>
          <a:lstStyle/>
          <a:p>
            <a:pPr marL="342900" lvl="1" indent="-342900">
              <a:buFontTx/>
              <a:buChar char="•"/>
            </a:pPr>
            <a:r>
              <a:rPr lang="en-US" altLang="zh-TW" b="1" dirty="0" smtClean="0">
                <a:solidFill>
                  <a:srgbClr val="FF0000"/>
                </a:solidFill>
              </a:rPr>
              <a:t>Q1:</a:t>
            </a:r>
            <a:r>
              <a:rPr lang="en-US" altLang="zh-TW" b="1" dirty="0" smtClean="0"/>
              <a:t> Our </a:t>
            </a:r>
            <a:r>
              <a:rPr lang="en-US" altLang="zh-TW" b="1" dirty="0"/>
              <a:t>current design are actually in the range of 500 million to 1 billion nodes. Since we can already re-analyze a small design with 1 million nodes relatively quickly on today's hardware, it would be more interesting to see how this technique scaled up to a much larger number of nodes where the incremental capabilities would enable dramatic improvements in real-life turn-around times</a:t>
            </a:r>
            <a:r>
              <a:rPr lang="en-US" altLang="zh-TW" b="1" dirty="0" smtClean="0"/>
              <a:t>.</a:t>
            </a:r>
          </a:p>
          <a:p>
            <a:pPr marL="342900" lvl="1" indent="-342900">
              <a:buFontTx/>
              <a:buChar char="•"/>
            </a:pPr>
            <a:endParaRPr lang="en-US" altLang="zh-TW" b="1" dirty="0"/>
          </a:p>
          <a:p>
            <a:pPr marL="342900" lvl="1" indent="-342900">
              <a:buFontTx/>
              <a:buChar char="•"/>
            </a:pPr>
            <a:r>
              <a:rPr lang="en-US" altLang="zh-TW" b="1" dirty="0" smtClean="0">
                <a:solidFill>
                  <a:srgbClr val="FF0000"/>
                </a:solidFill>
              </a:rPr>
              <a:t>ANS:</a:t>
            </a:r>
            <a:r>
              <a:rPr lang="en-US" altLang="zh-TW" b="1" dirty="0" smtClean="0"/>
              <a:t> </a:t>
            </a:r>
            <a:r>
              <a:rPr lang="en-US" altLang="zh-TW" dirty="0"/>
              <a:t>The question is a good question. Though we didn’t do parallel computing, our method can be parallelized. To deal with the large quantity of nodes, like 500 million - 1 billion, I believe it will perform pretty well while utilizing the parallel computing technique.</a:t>
            </a:r>
            <a:endParaRPr lang="zh-TW" altLang="zh-TW" dirty="0"/>
          </a:p>
          <a:p>
            <a:pPr marL="0" lvl="1" indent="0">
              <a:buNone/>
            </a:pPr>
            <a:r>
              <a:rPr lang="en-US" altLang="zh-TW" b="1" dirty="0"/>
              <a:t/>
            </a:r>
            <a:br>
              <a:rPr lang="en-US" altLang="zh-TW" b="1" dirty="0"/>
            </a:br>
            <a:endParaRPr lang="zh-TW" altLang="en-US" b="1" dirty="0"/>
          </a:p>
          <a:p>
            <a:endParaRPr lang="en-US" altLang="zh-TW" dirty="0" smtClean="0"/>
          </a:p>
        </p:txBody>
      </p:sp>
      <p:sp>
        <p:nvSpPr>
          <p:cNvPr id="4" name="投影片編號版面配置區 3"/>
          <p:cNvSpPr>
            <a:spLocks noGrp="1"/>
          </p:cNvSpPr>
          <p:nvPr>
            <p:ph type="sldNum" sz="quarter" idx="10"/>
          </p:nvPr>
        </p:nvSpPr>
        <p:spPr/>
        <p:txBody>
          <a:bodyPr/>
          <a:lstStyle/>
          <a:p>
            <a:fld id="{8CF2F760-D1A9-48BF-86E4-56BE405BC273}" type="slidenum">
              <a:rPr lang="zh-TW" altLang="en-US" smtClean="0"/>
              <a:t>44</a:t>
            </a:fld>
            <a:endParaRPr lang="zh-TW" altLang="en-US"/>
          </a:p>
        </p:txBody>
      </p:sp>
    </p:spTree>
    <p:extLst>
      <p:ext uri="{BB962C8B-B14F-4D97-AF65-F5344CB8AC3E}">
        <p14:creationId xmlns:p14="http://schemas.microsoft.com/office/powerpoint/2010/main" val="3274889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 Some Questions from Reviewers</a:t>
            </a:r>
            <a:endParaRPr lang="zh-TW" altLang="en-US" dirty="0"/>
          </a:p>
        </p:txBody>
      </p:sp>
      <p:sp>
        <p:nvSpPr>
          <p:cNvPr id="3" name="內容版面配置區 2"/>
          <p:cNvSpPr>
            <a:spLocks noGrp="1"/>
          </p:cNvSpPr>
          <p:nvPr>
            <p:ph idx="1"/>
          </p:nvPr>
        </p:nvSpPr>
        <p:spPr>
          <a:xfrm>
            <a:off x="457200" y="1089025"/>
            <a:ext cx="8229600" cy="5580335"/>
          </a:xfrm>
        </p:spPr>
        <p:txBody>
          <a:bodyPr/>
          <a:lstStyle/>
          <a:p>
            <a:r>
              <a:rPr lang="en-US" altLang="zh-TW" sz="2400" b="1" dirty="0" smtClean="0">
                <a:solidFill>
                  <a:srgbClr val="FF0000"/>
                </a:solidFill>
              </a:rPr>
              <a:t>Q2:</a:t>
            </a:r>
            <a:r>
              <a:rPr lang="en-US" altLang="zh-TW" sz="2400" b="1" dirty="0" smtClean="0"/>
              <a:t> </a:t>
            </a:r>
            <a:r>
              <a:rPr lang="en-US" altLang="zh-TW" sz="2400" b="1" dirty="0"/>
              <a:t>The basis reset point tracking scheme involves a trace-back-and-re-simulate process, whose complexity is unknown and case-dependent. Will there be cases in which a lot of tracing back and re-simulation is needed and runtime is hence significantly lengthened</a:t>
            </a:r>
            <a:r>
              <a:rPr lang="en-US" altLang="zh-TW" sz="2400" b="1" dirty="0" smtClean="0"/>
              <a:t>?</a:t>
            </a:r>
          </a:p>
          <a:p>
            <a:endParaRPr lang="en-US" altLang="zh-TW" sz="2400" b="1" dirty="0"/>
          </a:p>
          <a:p>
            <a:r>
              <a:rPr lang="en-US" altLang="zh-TW" sz="2400" b="1" dirty="0" smtClean="0">
                <a:solidFill>
                  <a:srgbClr val="FF0000"/>
                </a:solidFill>
              </a:rPr>
              <a:t>ANS: </a:t>
            </a:r>
            <a:r>
              <a:rPr lang="en-US" altLang="zh-TW" sz="2400" dirty="0"/>
              <a:t>Yes, this part </a:t>
            </a:r>
            <a:r>
              <a:rPr lang="en-US" altLang="zh-TW" sz="2400" dirty="0" smtClean="0"/>
              <a:t>is truly case-dependent. This situation may happen and hence increase the runtime. Though </a:t>
            </a:r>
            <a:r>
              <a:rPr lang="en-US" altLang="zh-TW" sz="2400" dirty="0"/>
              <a:t>we haven’t met the case needs a lot of tracking back scheme yet, I believe this part will be the future object. Furthermore, we have found if we have the suitable and sufficient bases, the </a:t>
            </a:r>
            <a:r>
              <a:rPr lang="en-US" altLang="zh-TW" sz="2400" dirty="0" smtClean="0"/>
              <a:t>transient incremental simulation </a:t>
            </a:r>
            <a:r>
              <a:rPr lang="en-US" altLang="zh-TW" sz="2400" dirty="0"/>
              <a:t>will </a:t>
            </a:r>
            <a:r>
              <a:rPr lang="en-US" altLang="zh-TW" sz="2400" dirty="0" smtClean="0"/>
              <a:t>finish </a:t>
            </a:r>
            <a:r>
              <a:rPr lang="en-US" altLang="zh-TW" sz="2400" dirty="0"/>
              <a:t>soon. I think this part also related to how to pick suitable and sufficient </a:t>
            </a:r>
            <a:r>
              <a:rPr lang="en-US" altLang="zh-TW" sz="2400" dirty="0" smtClean="0"/>
              <a:t>bases efficiently. </a:t>
            </a:r>
            <a:r>
              <a:rPr lang="en-US" altLang="zh-TW" sz="2400" dirty="0"/>
              <a:t>I am looking forward to finding the upper bound of the proposed method.</a:t>
            </a:r>
            <a:endParaRPr lang="zh-TW" altLang="zh-TW" sz="2400" dirty="0"/>
          </a:p>
          <a:p>
            <a:pPr marL="0" indent="0">
              <a:buNone/>
            </a:pPr>
            <a:r>
              <a:rPr lang="en-US" altLang="zh-TW" sz="2400" b="1" dirty="0"/>
              <a:t/>
            </a:r>
            <a:br>
              <a:rPr lang="en-US" altLang="zh-TW" sz="2400" b="1" dirty="0"/>
            </a:br>
            <a:r>
              <a:rPr lang="en-US" altLang="zh-TW" b="1" dirty="0" smtClean="0"/>
              <a:t> </a:t>
            </a:r>
            <a:endParaRPr lang="zh-TW" altLang="en-US" b="1" dirty="0"/>
          </a:p>
        </p:txBody>
      </p:sp>
      <p:sp>
        <p:nvSpPr>
          <p:cNvPr id="4" name="投影片編號版面配置區 3"/>
          <p:cNvSpPr>
            <a:spLocks noGrp="1"/>
          </p:cNvSpPr>
          <p:nvPr>
            <p:ph type="sldNum" sz="quarter" idx="10"/>
          </p:nvPr>
        </p:nvSpPr>
        <p:spPr/>
        <p:txBody>
          <a:bodyPr/>
          <a:lstStyle/>
          <a:p>
            <a:fld id="{8CF2F760-D1A9-48BF-86E4-56BE405BC273}" type="slidenum">
              <a:rPr lang="zh-TW" altLang="en-US" smtClean="0"/>
              <a:t>45</a:t>
            </a:fld>
            <a:endParaRPr lang="zh-TW" altLang="en-US"/>
          </a:p>
        </p:txBody>
      </p:sp>
    </p:spTree>
    <p:extLst>
      <p:ext uri="{BB962C8B-B14F-4D97-AF65-F5344CB8AC3E}">
        <p14:creationId xmlns:p14="http://schemas.microsoft.com/office/powerpoint/2010/main" val="3372791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Some Questions from Reviewers</a:t>
            </a:r>
            <a:endParaRPr lang="zh-TW" altLang="en-US" dirty="0"/>
          </a:p>
        </p:txBody>
      </p:sp>
      <p:sp>
        <p:nvSpPr>
          <p:cNvPr id="3" name="內容版面配置區 2"/>
          <p:cNvSpPr>
            <a:spLocks noGrp="1"/>
          </p:cNvSpPr>
          <p:nvPr>
            <p:ph idx="1"/>
          </p:nvPr>
        </p:nvSpPr>
        <p:spPr/>
        <p:txBody>
          <a:bodyPr/>
          <a:lstStyle/>
          <a:p>
            <a:r>
              <a:rPr lang="en-US" altLang="zh-TW" b="1" dirty="0" smtClean="0">
                <a:solidFill>
                  <a:srgbClr val="FF0000"/>
                </a:solidFill>
              </a:rPr>
              <a:t>Q3:</a:t>
            </a:r>
            <a:r>
              <a:rPr lang="en-US" altLang="zh-TW" b="1" dirty="0" smtClean="0"/>
              <a:t> </a:t>
            </a:r>
            <a:r>
              <a:rPr lang="en-US" altLang="zh-TW" b="1" dirty="0"/>
              <a:t>It would be helpful if authors could provide the setup and basic information of the </a:t>
            </a:r>
            <a:r>
              <a:rPr lang="en-US" altLang="zh-TW" b="1" dirty="0" smtClean="0"/>
              <a:t>test benches.</a:t>
            </a:r>
          </a:p>
          <a:p>
            <a:endParaRPr lang="en-US" altLang="zh-TW" dirty="0"/>
          </a:p>
          <a:p>
            <a:r>
              <a:rPr lang="en-US" altLang="zh-TW" b="1" dirty="0" smtClean="0">
                <a:solidFill>
                  <a:srgbClr val="FF0000"/>
                </a:solidFill>
              </a:rPr>
              <a:t>ANS: </a:t>
            </a:r>
            <a:r>
              <a:rPr lang="en-US" altLang="zh-TW" dirty="0" smtClean="0"/>
              <a:t>The </a:t>
            </a:r>
            <a:r>
              <a:rPr lang="en-US" altLang="zh-TW" dirty="0"/>
              <a:t>node degree in our test cases is four. However, our method isn’t restricted to the topology of the </a:t>
            </a:r>
            <a:r>
              <a:rPr lang="en-US" altLang="zh-TW" dirty="0" smtClean="0"/>
              <a:t>power grid </a:t>
            </a:r>
            <a:r>
              <a:rPr lang="en-US" altLang="zh-TW" dirty="0"/>
              <a:t>network. </a:t>
            </a:r>
            <a:endParaRPr lang="zh-TW" altLang="zh-TW" dirty="0"/>
          </a:p>
          <a:p>
            <a:endParaRPr lang="zh-TW" altLang="en-US" dirty="0"/>
          </a:p>
        </p:txBody>
      </p:sp>
      <p:sp>
        <p:nvSpPr>
          <p:cNvPr id="4" name="投影片編號版面配置區 3"/>
          <p:cNvSpPr>
            <a:spLocks noGrp="1"/>
          </p:cNvSpPr>
          <p:nvPr>
            <p:ph type="sldNum" sz="quarter" idx="10"/>
          </p:nvPr>
        </p:nvSpPr>
        <p:spPr/>
        <p:txBody>
          <a:bodyPr/>
          <a:lstStyle/>
          <a:p>
            <a:fld id="{8CF2F760-D1A9-48BF-86E4-56BE405BC273}" type="slidenum">
              <a:rPr lang="zh-TW" altLang="en-US" smtClean="0"/>
              <a:t>46</a:t>
            </a:fld>
            <a:endParaRPr lang="zh-TW" altLang="en-US"/>
          </a:p>
        </p:txBody>
      </p:sp>
    </p:spTree>
    <p:extLst>
      <p:ext uri="{BB962C8B-B14F-4D97-AF65-F5344CB8AC3E}">
        <p14:creationId xmlns:p14="http://schemas.microsoft.com/office/powerpoint/2010/main" val="21444227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Back up</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CF2F760-D1A9-48BF-86E4-56BE405BC273}" type="slidenum">
              <a:rPr lang="zh-TW" altLang="en-US" smtClean="0"/>
              <a:t>47</a:t>
            </a:fld>
            <a:endParaRPr lang="zh-TW" altLang="en-US"/>
          </a:p>
        </p:txBody>
      </p:sp>
    </p:spTree>
    <p:extLst>
      <p:ext uri="{BB962C8B-B14F-4D97-AF65-F5344CB8AC3E}">
        <p14:creationId xmlns:p14="http://schemas.microsoft.com/office/powerpoint/2010/main" val="2557166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4674"/>
            <a:ext cx="8229600" cy="1143000"/>
          </a:xfrm>
        </p:spPr>
        <p:txBody>
          <a:bodyPr/>
          <a:lstStyle/>
          <a:p>
            <a:r>
              <a:rPr lang="en-US" altLang="zh-TW" dirty="0" smtClean="0"/>
              <a:t>Partition Method: METIS </a:t>
            </a:r>
            <a:endParaRPr lang="zh-TW" altLang="en-US" dirty="0"/>
          </a:p>
        </p:txBody>
      </p:sp>
      <p:sp>
        <p:nvSpPr>
          <p:cNvPr id="3" name="內容版面配置區 2"/>
          <p:cNvSpPr>
            <a:spLocks noGrp="1"/>
          </p:cNvSpPr>
          <p:nvPr>
            <p:ph idx="1"/>
          </p:nvPr>
        </p:nvSpPr>
        <p:spPr>
          <a:xfrm>
            <a:off x="467544" y="1052736"/>
            <a:ext cx="8229600" cy="4857403"/>
          </a:xfrm>
        </p:spPr>
        <p:txBody>
          <a:bodyPr/>
          <a:lstStyle/>
          <a:p>
            <a:r>
              <a:rPr lang="en-US" altLang="zh-TW" sz="2500" dirty="0"/>
              <a:t>METIS has three phases</a:t>
            </a:r>
          </a:p>
          <a:p>
            <a:pPr lvl="1"/>
            <a:r>
              <a:rPr lang="en-US" altLang="zh-TW" sz="2000" dirty="0"/>
              <a:t>Coarsening phase</a:t>
            </a:r>
          </a:p>
          <a:p>
            <a:pPr lvl="1"/>
            <a:r>
              <a:rPr lang="en-US" altLang="zh-TW" sz="2000" dirty="0"/>
              <a:t>Initial partitioning phase</a:t>
            </a:r>
          </a:p>
          <a:p>
            <a:pPr lvl="1"/>
            <a:r>
              <a:rPr lang="en-US" altLang="zh-TW" sz="2000" dirty="0"/>
              <a:t>Refinement phase</a:t>
            </a:r>
          </a:p>
          <a:p>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924944"/>
            <a:ext cx="5328592" cy="371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251520" y="6565612"/>
            <a:ext cx="5022529" cy="307777"/>
          </a:xfrm>
          <a:prstGeom prst="rect">
            <a:avLst/>
          </a:prstGeom>
          <a:noFill/>
        </p:spPr>
        <p:txBody>
          <a:bodyPr wrap="none" rtlCol="0">
            <a:spAutoFit/>
          </a:bodyPr>
          <a:lstStyle/>
          <a:p>
            <a:r>
              <a:rPr lang="en-US" altLang="zh-TW" sz="1400" dirty="0" smtClean="0"/>
              <a:t>Reference: METIS</a:t>
            </a:r>
            <a:r>
              <a:rPr lang="en-US" altLang="zh-TW" sz="1400" dirty="0"/>
              <a:t>, </a:t>
            </a:r>
            <a:r>
              <a:rPr lang="en-US" altLang="zh-TW" sz="1400" dirty="0">
                <a:hlinkClick r:id="rId3"/>
              </a:rPr>
              <a:t>http://glaros.dtc.umn.edu/gkhome/views/metis</a:t>
            </a:r>
            <a:r>
              <a:rPr lang="en-US" altLang="zh-TW" sz="1400" dirty="0" smtClean="0">
                <a:hlinkClick r:id="rId3"/>
              </a:rPr>
              <a:t>/</a:t>
            </a:r>
            <a:r>
              <a:rPr lang="en-US" altLang="zh-TW" sz="1400" dirty="0" smtClean="0"/>
              <a:t> </a:t>
            </a:r>
            <a:endParaRPr lang="zh-TW" altLang="en-US" dirty="0"/>
          </a:p>
        </p:txBody>
      </p:sp>
      <p:sp>
        <p:nvSpPr>
          <p:cNvPr id="6" name="投影片編號版面配置區 5"/>
          <p:cNvSpPr>
            <a:spLocks noGrp="1"/>
          </p:cNvSpPr>
          <p:nvPr>
            <p:ph type="sldNum" sz="quarter" idx="10"/>
          </p:nvPr>
        </p:nvSpPr>
        <p:spPr/>
        <p:txBody>
          <a:bodyPr/>
          <a:lstStyle/>
          <a:p>
            <a:fld id="{8CF2F760-D1A9-48BF-86E4-56BE405BC273}" type="slidenum">
              <a:rPr lang="zh-TW" altLang="en-US" smtClean="0"/>
              <a:t>48</a:t>
            </a:fld>
            <a:endParaRPr lang="zh-TW" altLang="en-US"/>
          </a:p>
        </p:txBody>
      </p:sp>
    </p:spTree>
    <p:extLst>
      <p:ext uri="{BB962C8B-B14F-4D97-AF65-F5344CB8AC3E}">
        <p14:creationId xmlns:p14="http://schemas.microsoft.com/office/powerpoint/2010/main" val="16078042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636912"/>
            <a:ext cx="8229600" cy="1143000"/>
          </a:xfrm>
        </p:spPr>
        <p:txBody>
          <a:bodyPr>
            <a:normAutofit/>
          </a:bodyPr>
          <a:lstStyle/>
          <a:p>
            <a:r>
              <a:rPr lang="en-US" altLang="zh-TW" dirty="0"/>
              <a:t>Inconsistent Basis Issue of Incremental Circuit Simulation</a:t>
            </a:r>
          </a:p>
        </p:txBody>
      </p:sp>
      <p:sp>
        <p:nvSpPr>
          <p:cNvPr id="3" name="投影片編號版面配置區 2"/>
          <p:cNvSpPr>
            <a:spLocks noGrp="1"/>
          </p:cNvSpPr>
          <p:nvPr>
            <p:ph type="sldNum" sz="quarter" idx="10"/>
          </p:nvPr>
        </p:nvSpPr>
        <p:spPr/>
        <p:txBody>
          <a:bodyPr/>
          <a:lstStyle/>
          <a:p>
            <a:fld id="{8CF2F760-D1A9-48BF-86E4-56BE405BC273}" type="slidenum">
              <a:rPr lang="zh-TW" altLang="en-US" smtClean="0"/>
              <a:t>49</a:t>
            </a:fld>
            <a:endParaRPr lang="zh-TW" altLang="en-US"/>
          </a:p>
        </p:txBody>
      </p:sp>
    </p:spTree>
    <p:extLst>
      <p:ext uri="{BB962C8B-B14F-4D97-AF65-F5344CB8AC3E}">
        <p14:creationId xmlns:p14="http://schemas.microsoft.com/office/powerpoint/2010/main" val="301057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4774"/>
            <a:ext cx="8229600" cy="1143000"/>
          </a:xfrm>
        </p:spPr>
        <p:txBody>
          <a:bodyPr/>
          <a:lstStyle/>
          <a:p>
            <a:r>
              <a:rPr lang="en-US" altLang="zh-TW" dirty="0" smtClean="0"/>
              <a:t>Back Ground</a:t>
            </a:r>
            <a:endParaRPr lang="zh-TW" altLang="en-US" dirty="0"/>
          </a:p>
        </p:txBody>
      </p:sp>
      <p:sp>
        <p:nvSpPr>
          <p:cNvPr id="3" name="內容版面配置區 2"/>
          <p:cNvSpPr>
            <a:spLocks noGrp="1"/>
          </p:cNvSpPr>
          <p:nvPr>
            <p:ph idx="1"/>
          </p:nvPr>
        </p:nvSpPr>
        <p:spPr>
          <a:xfrm>
            <a:off x="467544" y="1052736"/>
            <a:ext cx="8229600" cy="4525963"/>
          </a:xfrm>
        </p:spPr>
        <p:txBody>
          <a:bodyPr/>
          <a:lstStyle/>
          <a:p>
            <a:r>
              <a:rPr lang="en-US" altLang="zh-TW" sz="2400" dirty="0" smtClean="0"/>
              <a:t>Power delivery network provides power to devices on a chip</a:t>
            </a:r>
          </a:p>
          <a:p>
            <a:endParaRPr lang="en-US" altLang="zh-TW" sz="2400" dirty="0" smtClean="0"/>
          </a:p>
          <a:p>
            <a:r>
              <a:rPr lang="en-US" altLang="zh-TW" sz="2400" dirty="0" smtClean="0"/>
              <a:t>Due to the advancement of VLSI technology, the power grid analysis becomes a challenging task.</a:t>
            </a:r>
          </a:p>
          <a:p>
            <a:endParaRPr lang="en-US" altLang="zh-TW" sz="2400" dirty="0" smtClean="0"/>
          </a:p>
          <a:p>
            <a:pPr marL="457200" lvl="1" indent="0">
              <a:buNone/>
            </a:pPr>
            <a:endParaRPr lang="zh-TW" alt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2852937"/>
            <a:ext cx="4789661"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3203848" y="6138965"/>
            <a:ext cx="2027158" cy="369332"/>
          </a:xfrm>
          <a:prstGeom prst="rect">
            <a:avLst/>
          </a:prstGeom>
          <a:noFill/>
        </p:spPr>
        <p:txBody>
          <a:bodyPr wrap="none" rtlCol="0">
            <a:spAutoFit/>
          </a:bodyPr>
          <a:lstStyle/>
          <a:p>
            <a:r>
              <a:rPr lang="en-US" altLang="zh-TW" b="1" dirty="0"/>
              <a:t>Power Grid Model</a:t>
            </a:r>
            <a:endParaRPr lang="zh-TW" altLang="en-US" b="1" dirty="0"/>
          </a:p>
        </p:txBody>
      </p:sp>
      <p:sp>
        <p:nvSpPr>
          <p:cNvPr id="7" name="投影片編號版面配置區 6"/>
          <p:cNvSpPr>
            <a:spLocks noGrp="1"/>
          </p:cNvSpPr>
          <p:nvPr>
            <p:ph type="sldNum" sz="quarter" idx="10"/>
          </p:nvPr>
        </p:nvSpPr>
        <p:spPr/>
        <p:txBody>
          <a:bodyPr/>
          <a:lstStyle/>
          <a:p>
            <a:fld id="{8CF2F760-D1A9-48BF-86E4-56BE405BC273}" type="slidenum">
              <a:rPr lang="zh-TW" altLang="en-US" smtClean="0"/>
              <a:pPr/>
              <a:t>5</a:t>
            </a:fld>
            <a:r>
              <a:rPr lang="en-US" altLang="zh-TW" smtClean="0"/>
              <a:t>/39</a:t>
            </a:r>
            <a:endParaRPr lang="zh-TW" altLang="en-US" dirty="0"/>
          </a:p>
        </p:txBody>
      </p:sp>
    </p:spTree>
    <p:extLst>
      <p:ext uri="{BB962C8B-B14F-4D97-AF65-F5344CB8AC3E}">
        <p14:creationId xmlns:p14="http://schemas.microsoft.com/office/powerpoint/2010/main" val="15570796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lstStyle/>
          <a:p>
            <a:r>
              <a:rPr lang="en-US" altLang="zh-TW" dirty="0"/>
              <a:t>Inconsistent Basis </a:t>
            </a:r>
            <a:r>
              <a:rPr lang="en-US" altLang="zh-TW" dirty="0" smtClean="0"/>
              <a:t>Issue (1/4)</a:t>
            </a:r>
            <a:endParaRPr lang="zh-TW" altLang="en-US" dirty="0"/>
          </a:p>
        </p:txBody>
      </p:sp>
      <p:sp>
        <p:nvSpPr>
          <p:cNvPr id="3" name="內容版面配置區 2"/>
          <p:cNvSpPr>
            <a:spLocks noGrp="1"/>
          </p:cNvSpPr>
          <p:nvPr>
            <p:ph idx="1"/>
          </p:nvPr>
        </p:nvSpPr>
        <p:spPr>
          <a:xfrm>
            <a:off x="467544" y="980728"/>
            <a:ext cx="8229600" cy="4525963"/>
          </a:xfrm>
        </p:spPr>
        <p:txBody>
          <a:bodyPr>
            <a:normAutofit/>
          </a:bodyPr>
          <a:lstStyle/>
          <a:p>
            <a:r>
              <a:rPr lang="en-US" altLang="zh-TW" sz="2400" dirty="0" smtClean="0"/>
              <a:t>Heuristically applying the incremental steady-state simulation methods to perform the incremental transient simulation by choosing bases repeatedly at different sampling times can cause the inconsistent problem of bases and lead to severe error or </a:t>
            </a:r>
            <a:r>
              <a:rPr lang="en-US" altLang="zh-TW" sz="2400" dirty="0" err="1" smtClean="0"/>
              <a:t>incontinuity</a:t>
            </a:r>
            <a:r>
              <a:rPr lang="en-US" altLang="zh-TW" sz="2400" dirty="0" smtClean="0"/>
              <a:t>.</a:t>
            </a:r>
            <a:endParaRPr lang="zh-TW" altLang="en-US" sz="2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00" t="16839" r="29299" b="8392"/>
          <a:stretch/>
        </p:blipFill>
        <p:spPr bwMode="auto">
          <a:xfrm>
            <a:off x="1619672" y="2852936"/>
            <a:ext cx="5904656"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p:nvPr/>
        </p:nvSpPr>
        <p:spPr>
          <a:xfrm>
            <a:off x="1259632" y="6093296"/>
            <a:ext cx="6956328" cy="584775"/>
          </a:xfrm>
          <a:prstGeom prst="rect">
            <a:avLst/>
          </a:prstGeom>
          <a:noFill/>
        </p:spPr>
        <p:txBody>
          <a:bodyPr wrap="none" rtlCol="0">
            <a:spAutoFit/>
          </a:bodyPr>
          <a:lstStyle/>
          <a:p>
            <a:r>
              <a:rPr lang="en-US" altLang="zh-TW" sz="1600" b="1" dirty="0" smtClean="0">
                <a:solidFill>
                  <a:srgbClr val="FF0000"/>
                </a:solidFill>
              </a:rPr>
              <a:t>Here, it is a case with 40 thousands nodes and the number of bases is changed </a:t>
            </a:r>
          </a:p>
          <a:p>
            <a:r>
              <a:rPr lang="en-US" altLang="zh-TW" sz="1600" b="1" dirty="0" smtClean="0">
                <a:solidFill>
                  <a:srgbClr val="FF0000"/>
                </a:solidFill>
              </a:rPr>
              <a:t>from 16 to 53 at time point 1.</a:t>
            </a:r>
            <a:endParaRPr lang="zh-TW" altLang="en-US" sz="1600" b="1" dirty="0">
              <a:solidFill>
                <a:srgbClr val="FF0000"/>
              </a:solidFill>
            </a:endParaRPr>
          </a:p>
        </p:txBody>
      </p:sp>
      <mc:AlternateContent xmlns:mc="http://schemas.openxmlformats.org/markup-compatibility/2006" xmlns:a14="http://schemas.microsoft.com/office/drawing/2010/main">
        <mc:Choice Requires="a14">
          <p:sp>
            <p:nvSpPr>
              <p:cNvPr id="4" name="文字方塊 3"/>
              <p:cNvSpPr txBox="1"/>
              <p:nvPr/>
            </p:nvSpPr>
            <p:spPr>
              <a:xfrm>
                <a:off x="3278992" y="3604374"/>
                <a:ext cx="1308371" cy="369332"/>
              </a:xfrm>
              <a:prstGeom prst="rect">
                <a:avLst/>
              </a:prstGeom>
              <a:noFill/>
            </p:spPr>
            <p:txBody>
              <a:bodyPr wrap="none" rtlCol="0">
                <a:spAutoFit/>
              </a:bodyPr>
              <a:lstStyle/>
              <a:p>
                <a:r>
                  <a:rPr lang="en-US" altLang="zh-TW" b="1" dirty="0" smtClean="0"/>
                  <a:t>Basis set  </a:t>
                </a:r>
                <a14:m>
                  <m:oMath xmlns:m="http://schemas.openxmlformats.org/officeDocument/2006/math">
                    <m:r>
                      <a:rPr lang="zh-TW" altLang="en-US" b="1" i="1">
                        <a:latin typeface="Cambria Math"/>
                      </a:rPr>
                      <m:t>𝓣</m:t>
                    </m:r>
                  </m:oMath>
                </a14:m>
                <a:endParaRPr lang="zh-TW" altLang="en-US" b="1"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3278992" y="3604374"/>
                <a:ext cx="1308371" cy="369332"/>
              </a:xfrm>
              <a:prstGeom prst="rect">
                <a:avLst/>
              </a:prstGeom>
              <a:blipFill rotWithShape="1">
                <a:blip r:embed="rId3"/>
                <a:stretch>
                  <a:fillRect l="-4186" t="-8197"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5076056" y="3604374"/>
                <a:ext cx="1220206" cy="369332"/>
              </a:xfrm>
              <a:prstGeom prst="rect">
                <a:avLst/>
              </a:prstGeom>
              <a:noFill/>
            </p:spPr>
            <p:txBody>
              <a:bodyPr wrap="none" rtlCol="0">
                <a:spAutoFit/>
              </a:bodyPr>
              <a:lstStyle/>
              <a:p>
                <a:r>
                  <a:rPr lang="en-US" altLang="zh-TW" b="1" dirty="0" smtClean="0">
                    <a:solidFill>
                      <a:schemeClr val="tx1"/>
                    </a:solidFill>
                  </a:rPr>
                  <a:t>Basis set </a:t>
                </a:r>
                <a14:m>
                  <m:oMath xmlns:m="http://schemas.openxmlformats.org/officeDocument/2006/math">
                    <m:r>
                      <a:rPr lang="zh-TW" altLang="en-US" b="1" i="1">
                        <a:solidFill>
                          <a:schemeClr val="tx1"/>
                        </a:solidFill>
                        <a:latin typeface="Cambria Math"/>
                      </a:rPr>
                      <m:t>𝓢</m:t>
                    </m:r>
                  </m:oMath>
                </a14:m>
                <a:endParaRPr lang="zh-TW" altLang="en-US" b="1" dirty="0">
                  <a:solidFill>
                    <a:schemeClr val="tx1"/>
                  </a:solidFill>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5076056" y="3604374"/>
                <a:ext cx="1220206" cy="369332"/>
              </a:xfrm>
              <a:prstGeom prst="rect">
                <a:avLst/>
              </a:prstGeom>
              <a:blipFill rotWithShape="1">
                <a:blip r:embed="rId4"/>
                <a:stretch>
                  <a:fillRect l="-4500" t="-8197" b="-24590"/>
                </a:stretch>
              </a:blipFill>
            </p:spPr>
            <p:txBody>
              <a:bodyPr/>
              <a:lstStyle/>
              <a:p>
                <a:r>
                  <a:rPr lang="zh-TW" altLang="en-US">
                    <a:noFill/>
                  </a:rPr>
                  <a:t> </a:t>
                </a:r>
              </a:p>
            </p:txBody>
          </p:sp>
        </mc:Fallback>
      </mc:AlternateContent>
      <p:sp>
        <p:nvSpPr>
          <p:cNvPr id="6" name="向右箭號 5"/>
          <p:cNvSpPr/>
          <p:nvPr/>
        </p:nvSpPr>
        <p:spPr>
          <a:xfrm>
            <a:off x="4598414" y="3696707"/>
            <a:ext cx="488693" cy="1846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投影片編號版面配置區 7"/>
          <p:cNvSpPr>
            <a:spLocks noGrp="1"/>
          </p:cNvSpPr>
          <p:nvPr>
            <p:ph type="sldNum" sz="quarter" idx="10"/>
          </p:nvPr>
        </p:nvSpPr>
        <p:spPr/>
        <p:txBody>
          <a:bodyPr/>
          <a:lstStyle/>
          <a:p>
            <a:fld id="{8CF2F760-D1A9-48BF-86E4-56BE405BC273}" type="slidenum">
              <a:rPr lang="zh-TW" altLang="en-US" smtClean="0"/>
              <a:t>50</a:t>
            </a:fld>
            <a:endParaRPr lang="zh-TW" altLang="en-US"/>
          </a:p>
        </p:txBody>
      </p:sp>
    </p:spTree>
    <p:extLst>
      <p:ext uri="{BB962C8B-B14F-4D97-AF65-F5344CB8AC3E}">
        <p14:creationId xmlns:p14="http://schemas.microsoft.com/office/powerpoint/2010/main" val="18473053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2806" y="0"/>
            <a:ext cx="8229600" cy="1143000"/>
          </a:xfrm>
        </p:spPr>
        <p:txBody>
          <a:bodyPr/>
          <a:lstStyle/>
          <a:p>
            <a:r>
              <a:rPr lang="en-US" altLang="zh-TW" dirty="0"/>
              <a:t>Inconsistent Basis </a:t>
            </a:r>
            <a:r>
              <a:rPr lang="en-US" altLang="zh-TW" dirty="0" smtClean="0"/>
              <a:t>Issue (2/4)</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22806" y="1052736"/>
                <a:ext cx="8229600" cy="4133056"/>
              </a:xfrm>
            </p:spPr>
            <p:txBody>
              <a:bodyPr/>
              <a:lstStyle/>
              <a:p>
                <a:r>
                  <a:rPr lang="en-US" altLang="zh-TW" sz="2400" dirty="0" smtClean="0"/>
                  <a:t>After utilizing trapezoidal method , the system equation of a power grid network:</a:t>
                </a:r>
              </a:p>
              <a:p>
                <a:pPr marL="0" lvl="1" indent="0">
                  <a:buNone/>
                </a:pPr>
                <a14:m>
                  <m:oMathPara xmlns:m="http://schemas.openxmlformats.org/officeDocument/2006/math">
                    <m:oMathParaPr>
                      <m:jc m:val="centerGroup"/>
                    </m:oMathParaPr>
                    <m:oMath xmlns:m="http://schemas.openxmlformats.org/officeDocument/2006/math">
                      <m:r>
                        <a:rPr lang="en-US" altLang="zh-TW" sz="1800" b="1">
                          <a:latin typeface="Cambria Math"/>
                        </a:rPr>
                        <m:t>(</m:t>
                      </m:r>
                      <m:r>
                        <a:rPr lang="en-US" altLang="zh-TW" sz="1800" b="1">
                          <a:latin typeface="Cambria Math"/>
                        </a:rPr>
                        <m:t>𝐆</m:t>
                      </m:r>
                      <m:r>
                        <a:rPr lang="en-US" altLang="zh-TW" sz="1800" i="1">
                          <a:latin typeface="Cambria Math"/>
                        </a:rPr>
                        <m:t>+</m:t>
                      </m:r>
                      <m:f>
                        <m:fPr>
                          <m:ctrlPr>
                            <a:rPr lang="en-US" altLang="zh-TW" sz="1800" i="1">
                              <a:latin typeface="Cambria Math"/>
                            </a:rPr>
                          </m:ctrlPr>
                        </m:fPr>
                        <m:num>
                          <m:r>
                            <a:rPr lang="en-US" altLang="zh-TW" sz="1800" i="1">
                              <a:latin typeface="Cambria Math"/>
                            </a:rPr>
                            <m:t>2</m:t>
                          </m:r>
                        </m:num>
                        <m:den>
                          <m:r>
                            <a:rPr lang="en-US" altLang="zh-TW" sz="1800" i="1">
                              <a:latin typeface="Cambria Math"/>
                            </a:rPr>
                            <m:t>h</m:t>
                          </m:r>
                        </m:den>
                      </m:f>
                      <m:r>
                        <a:rPr lang="en-US" altLang="zh-TW" sz="1800" b="1">
                          <a:latin typeface="Cambria Math"/>
                        </a:rPr>
                        <m:t>𝐂</m:t>
                      </m:r>
                      <m:r>
                        <a:rPr lang="en-US" altLang="zh-TW" sz="1800" b="1">
                          <a:latin typeface="Cambria Math"/>
                        </a:rPr>
                        <m:t>)</m:t>
                      </m:r>
                      <m:sSup>
                        <m:sSupPr>
                          <m:ctrlPr>
                            <a:rPr lang="en-US" altLang="zh-TW" sz="1800" b="1" i="1">
                              <a:latin typeface="Cambria Math"/>
                            </a:rPr>
                          </m:ctrlPr>
                        </m:sSupPr>
                        <m:e>
                          <m:r>
                            <a:rPr lang="en-US" altLang="zh-TW" sz="1800" b="1">
                              <a:latin typeface="Cambria Math"/>
                            </a:rPr>
                            <m:t>𝐱</m:t>
                          </m:r>
                        </m:e>
                        <m:sup>
                          <m:r>
                            <a:rPr lang="en-US" altLang="zh-TW" sz="1800" i="1">
                              <a:latin typeface="Cambria Math"/>
                            </a:rPr>
                            <m:t>𝑗</m:t>
                          </m:r>
                        </m:sup>
                      </m:sSup>
                      <m:r>
                        <a:rPr lang="en-US" altLang="zh-TW" sz="1800" b="1">
                          <a:latin typeface="Cambria Math"/>
                        </a:rPr>
                        <m:t>=(</m:t>
                      </m:r>
                      <m:r>
                        <a:rPr lang="en-US" altLang="zh-TW" sz="1800" b="1" i="0" smtClean="0">
                          <a:latin typeface="Cambria Math"/>
                        </a:rPr>
                        <m:t>−</m:t>
                      </m:r>
                      <m:r>
                        <a:rPr lang="en-US" altLang="zh-TW" sz="1800" b="1">
                          <a:latin typeface="Cambria Math"/>
                        </a:rPr>
                        <m:t>𝐆</m:t>
                      </m:r>
                      <m:r>
                        <a:rPr lang="en-US" altLang="zh-TW" sz="1800" i="1">
                          <a:latin typeface="Cambria Math"/>
                        </a:rPr>
                        <m:t>+</m:t>
                      </m:r>
                      <m:f>
                        <m:fPr>
                          <m:ctrlPr>
                            <a:rPr lang="en-US" altLang="zh-TW" sz="1800" i="1">
                              <a:latin typeface="Cambria Math"/>
                            </a:rPr>
                          </m:ctrlPr>
                        </m:fPr>
                        <m:num>
                          <m:r>
                            <a:rPr lang="en-US" altLang="zh-TW" sz="1800" i="1">
                              <a:latin typeface="Cambria Math"/>
                            </a:rPr>
                            <m:t>2</m:t>
                          </m:r>
                        </m:num>
                        <m:den>
                          <m:r>
                            <a:rPr lang="en-US" altLang="zh-TW" sz="1800" i="1">
                              <a:latin typeface="Cambria Math"/>
                            </a:rPr>
                            <m:t>h</m:t>
                          </m:r>
                        </m:den>
                      </m:f>
                      <m:r>
                        <a:rPr lang="en-US" altLang="zh-TW" sz="1800" b="1">
                          <a:latin typeface="Cambria Math"/>
                        </a:rPr>
                        <m:t>𝐂</m:t>
                      </m:r>
                      <m:r>
                        <a:rPr lang="en-US" altLang="zh-TW" sz="1800" b="1" i="1">
                          <a:latin typeface="Cambria Math"/>
                        </a:rPr>
                        <m:t>)</m:t>
                      </m:r>
                      <m:sSup>
                        <m:sSupPr>
                          <m:ctrlPr>
                            <a:rPr lang="en-US" altLang="zh-TW" sz="1800" b="1" i="1">
                              <a:latin typeface="Cambria Math"/>
                            </a:rPr>
                          </m:ctrlPr>
                        </m:sSupPr>
                        <m:e>
                          <m:r>
                            <a:rPr lang="en-US" altLang="zh-TW" sz="1800" b="1">
                              <a:latin typeface="Cambria Math"/>
                            </a:rPr>
                            <m:t>𝐱</m:t>
                          </m:r>
                        </m:e>
                        <m:sup>
                          <m:r>
                            <a:rPr lang="en-US" altLang="zh-TW" sz="1800" i="1">
                              <a:latin typeface="Cambria Math"/>
                            </a:rPr>
                            <m:t>𝑗</m:t>
                          </m:r>
                          <m:r>
                            <a:rPr lang="en-US" altLang="zh-TW" sz="1800" i="1">
                              <a:latin typeface="Cambria Math"/>
                            </a:rPr>
                            <m:t>−1</m:t>
                          </m:r>
                        </m:sup>
                      </m:sSup>
                      <m:r>
                        <a:rPr lang="en-US" altLang="zh-TW" sz="1800" b="1" i="1">
                          <a:latin typeface="Cambria Math"/>
                        </a:rPr>
                        <m:t>+</m:t>
                      </m:r>
                      <m:sSup>
                        <m:sSupPr>
                          <m:ctrlPr>
                            <a:rPr lang="en-US" altLang="zh-TW" sz="1800" b="1" i="1">
                              <a:latin typeface="Cambria Math"/>
                            </a:rPr>
                          </m:ctrlPr>
                        </m:sSupPr>
                        <m:e>
                          <m:r>
                            <a:rPr lang="en-US" altLang="zh-TW" sz="1800" b="1">
                              <a:latin typeface="Cambria Math"/>
                            </a:rPr>
                            <m:t>𝐛</m:t>
                          </m:r>
                        </m:e>
                        <m:sup>
                          <m:r>
                            <a:rPr lang="en-US" altLang="zh-TW" sz="1800" i="1">
                              <a:latin typeface="Cambria Math"/>
                            </a:rPr>
                            <m:t>𝑗</m:t>
                          </m:r>
                        </m:sup>
                      </m:sSup>
                      <m:r>
                        <a:rPr lang="en-US" altLang="zh-TW" sz="1800" b="1" i="1">
                          <a:latin typeface="Cambria Math"/>
                        </a:rPr>
                        <m:t>+</m:t>
                      </m:r>
                      <m:sSup>
                        <m:sSupPr>
                          <m:ctrlPr>
                            <a:rPr lang="en-US" altLang="zh-TW" sz="1800" b="1" i="1">
                              <a:latin typeface="Cambria Math"/>
                            </a:rPr>
                          </m:ctrlPr>
                        </m:sSupPr>
                        <m:e>
                          <m:r>
                            <a:rPr lang="en-US" altLang="zh-TW" sz="1800" b="1">
                              <a:latin typeface="Cambria Math"/>
                            </a:rPr>
                            <m:t>𝐛</m:t>
                          </m:r>
                        </m:e>
                        <m:sup>
                          <m:r>
                            <a:rPr lang="en-US" altLang="zh-TW" sz="1800" i="1">
                              <a:latin typeface="Cambria Math"/>
                            </a:rPr>
                            <m:t>𝑗</m:t>
                          </m:r>
                          <m:r>
                            <a:rPr lang="en-US" altLang="zh-TW" sz="1800" i="1">
                              <a:latin typeface="Cambria Math"/>
                            </a:rPr>
                            <m:t>−1</m:t>
                          </m:r>
                        </m:sup>
                      </m:sSup>
                    </m:oMath>
                  </m:oMathPara>
                </a14:m>
                <a:endParaRPr lang="en-US" altLang="zh-TW" sz="1800" b="1" dirty="0" smtClean="0"/>
              </a:p>
              <a:p>
                <a:pPr marL="400050" lvl="1" indent="-400050">
                  <a:buFont typeface="Arial" panose="020B0604020202020204" pitchFamily="34" charset="0"/>
                  <a:buChar char="•"/>
                </a:pPr>
                <a:endParaRPr lang="en-US" altLang="zh-TW" sz="2400" dirty="0" smtClean="0"/>
              </a:p>
              <a:p>
                <a:pPr marL="400050" lvl="1" indent="-400050">
                  <a:buFont typeface="Arial" panose="020B0604020202020204" pitchFamily="34" charset="0"/>
                  <a:buChar char="•"/>
                </a:pPr>
                <a:r>
                  <a:rPr lang="en-US" altLang="zh-TW" sz="2400" dirty="0" smtClean="0"/>
                  <a:t>After redesigning several element values, its electrical variable vector can be obtained by solving:</a:t>
                </a:r>
                <a:endParaRPr lang="en-US" altLang="zh-TW" sz="2400" dirty="0"/>
              </a:p>
              <a:p>
                <a:pPr marL="0" lvl="1" indent="0">
                  <a:buNone/>
                </a:pPr>
                <a14:m>
                  <m:oMathPara xmlns:m="http://schemas.openxmlformats.org/officeDocument/2006/math">
                    <m:oMathParaPr>
                      <m:jc m:val="centerGroup"/>
                    </m:oMathParaPr>
                    <m:oMath xmlns:m="http://schemas.openxmlformats.org/officeDocument/2006/math">
                      <m:r>
                        <a:rPr lang="en-US" altLang="zh-TW" sz="1800" b="1" i="0">
                          <a:latin typeface="Cambria Math"/>
                        </a:rPr>
                        <m:t>(</m:t>
                      </m:r>
                      <m:acc>
                        <m:accPr>
                          <m:chr m:val="̅"/>
                          <m:ctrlPr>
                            <a:rPr lang="en-US" altLang="zh-TW" sz="1800" b="1" i="1" smtClean="0">
                              <a:latin typeface="Cambria Math"/>
                            </a:rPr>
                          </m:ctrlPr>
                        </m:accPr>
                        <m:e>
                          <m:r>
                            <a:rPr lang="en-US" altLang="zh-TW" sz="1800" b="1" i="0" smtClean="0">
                              <a:latin typeface="Cambria Math"/>
                            </a:rPr>
                            <m:t>𝐆</m:t>
                          </m:r>
                        </m:e>
                      </m:acc>
                      <m:r>
                        <a:rPr lang="en-US" altLang="zh-TW" sz="1800" b="0" i="0" smtClean="0">
                          <a:latin typeface="Cambria Math"/>
                        </a:rPr>
                        <m:t>+</m:t>
                      </m:r>
                      <m:f>
                        <m:fPr>
                          <m:ctrlPr>
                            <a:rPr lang="en-US" altLang="zh-TW" sz="1800" i="1" smtClean="0">
                              <a:latin typeface="Cambria Math"/>
                            </a:rPr>
                          </m:ctrlPr>
                        </m:fPr>
                        <m:num>
                          <m:r>
                            <a:rPr lang="en-US" altLang="zh-TW" sz="1800" b="0" i="1" smtClean="0">
                              <a:latin typeface="Cambria Math"/>
                            </a:rPr>
                            <m:t>2</m:t>
                          </m:r>
                        </m:num>
                        <m:den>
                          <m:r>
                            <a:rPr lang="en-US" altLang="zh-TW" sz="1800" b="0" i="1" smtClean="0">
                              <a:latin typeface="Cambria Math"/>
                            </a:rPr>
                            <m:t>h</m:t>
                          </m:r>
                        </m:den>
                      </m:f>
                      <m:acc>
                        <m:accPr>
                          <m:chr m:val="̅"/>
                          <m:ctrlPr>
                            <a:rPr lang="en-US" altLang="zh-TW" sz="1800" b="1" i="1" smtClean="0">
                              <a:latin typeface="Cambria Math"/>
                            </a:rPr>
                          </m:ctrlPr>
                        </m:accPr>
                        <m:e>
                          <m:r>
                            <a:rPr lang="en-US" altLang="zh-TW" sz="1800" b="1" i="0" smtClean="0">
                              <a:latin typeface="Cambria Math"/>
                            </a:rPr>
                            <m:t>𝐂</m:t>
                          </m:r>
                        </m:e>
                      </m:acc>
                      <m:r>
                        <a:rPr lang="en-US" altLang="zh-TW" sz="1800" b="1" i="0" smtClean="0">
                          <a:latin typeface="Cambria Math"/>
                        </a:rPr>
                        <m:t>)(</m:t>
                      </m:r>
                      <m:sSup>
                        <m:sSupPr>
                          <m:ctrlPr>
                            <a:rPr lang="en-US" altLang="zh-TW" sz="1800" b="1" i="1">
                              <a:latin typeface="Cambria Math"/>
                            </a:rPr>
                          </m:ctrlPr>
                        </m:sSupPr>
                        <m:e>
                          <m:r>
                            <a:rPr lang="en-US" altLang="zh-TW" sz="1800" b="1">
                              <a:latin typeface="Cambria Math"/>
                            </a:rPr>
                            <m:t>𝐱</m:t>
                          </m:r>
                        </m:e>
                        <m:sup>
                          <m:r>
                            <a:rPr lang="en-US" altLang="zh-TW" sz="1800" i="1">
                              <a:latin typeface="Cambria Math"/>
                            </a:rPr>
                            <m:t>𝑗</m:t>
                          </m:r>
                        </m:sup>
                      </m:sSup>
                      <m:r>
                        <a:rPr lang="en-US" altLang="zh-TW" sz="1800" b="1" i="0" smtClean="0">
                          <a:latin typeface="Cambria Math"/>
                        </a:rPr>
                        <m:t>+</m:t>
                      </m:r>
                      <m:r>
                        <a:rPr lang="en-US" altLang="zh-TW" sz="1800" b="1">
                          <a:latin typeface="Cambria Math"/>
                          <a:ea typeface="Cambria Math"/>
                        </a:rPr>
                        <m:t>∆</m:t>
                      </m:r>
                      <m:sSup>
                        <m:sSupPr>
                          <m:ctrlPr>
                            <a:rPr lang="en-US" altLang="zh-TW" sz="1800" b="1" i="1" smtClean="0">
                              <a:latin typeface="Cambria Math"/>
                              <a:ea typeface="Cambria Math"/>
                            </a:rPr>
                          </m:ctrlPr>
                        </m:sSupPr>
                        <m:e>
                          <m:r>
                            <a:rPr lang="en-US" altLang="zh-TW" sz="1800" b="1" i="0" smtClean="0">
                              <a:latin typeface="Cambria Math"/>
                              <a:ea typeface="Cambria Math"/>
                            </a:rPr>
                            <m:t>𝐱</m:t>
                          </m:r>
                        </m:e>
                        <m:sup>
                          <m:r>
                            <a:rPr lang="en-US" altLang="zh-TW" sz="1800" b="0" i="1" smtClean="0">
                              <a:latin typeface="Cambria Math"/>
                              <a:ea typeface="Cambria Math"/>
                            </a:rPr>
                            <m:t>𝑗</m:t>
                          </m:r>
                        </m:sup>
                      </m:sSup>
                      <m:r>
                        <a:rPr lang="en-US" altLang="zh-TW" sz="1800" b="1" i="0" smtClean="0">
                          <a:latin typeface="Cambria Math"/>
                          <a:ea typeface="Cambria Math"/>
                        </a:rPr>
                        <m:t>)</m:t>
                      </m:r>
                      <m:r>
                        <a:rPr lang="en-US" altLang="zh-TW" sz="1800" b="1" i="0">
                          <a:latin typeface="Cambria Math"/>
                        </a:rPr>
                        <m:t>=</m:t>
                      </m:r>
                      <m:r>
                        <a:rPr lang="en-US" altLang="zh-TW" sz="1800" b="1">
                          <a:latin typeface="Cambria Math"/>
                        </a:rPr>
                        <m:t>(</m:t>
                      </m:r>
                      <m:r>
                        <a:rPr lang="en-US" altLang="zh-TW" sz="1800" b="1" i="1" smtClean="0">
                          <a:latin typeface="Cambria Math"/>
                        </a:rPr>
                        <m:t>−</m:t>
                      </m:r>
                      <m:acc>
                        <m:accPr>
                          <m:chr m:val="̅"/>
                          <m:ctrlPr>
                            <a:rPr lang="en-US" altLang="zh-TW" sz="1800" b="1" i="1">
                              <a:latin typeface="Cambria Math"/>
                            </a:rPr>
                          </m:ctrlPr>
                        </m:accPr>
                        <m:e>
                          <m:r>
                            <a:rPr lang="en-US" altLang="zh-TW" sz="1800" b="1">
                              <a:latin typeface="Cambria Math"/>
                            </a:rPr>
                            <m:t>𝐆</m:t>
                          </m:r>
                        </m:e>
                      </m:acc>
                      <m:r>
                        <a:rPr lang="en-US" altLang="zh-TW" sz="1800">
                          <a:latin typeface="Cambria Math"/>
                        </a:rPr>
                        <m:t>+</m:t>
                      </m:r>
                      <m:f>
                        <m:fPr>
                          <m:ctrlPr>
                            <a:rPr lang="en-US" altLang="zh-TW" sz="1800" i="1">
                              <a:latin typeface="Cambria Math"/>
                            </a:rPr>
                          </m:ctrlPr>
                        </m:fPr>
                        <m:num>
                          <m:r>
                            <a:rPr lang="en-US" altLang="zh-TW" sz="1800" i="1">
                              <a:latin typeface="Cambria Math"/>
                            </a:rPr>
                            <m:t>2</m:t>
                          </m:r>
                        </m:num>
                        <m:den>
                          <m:r>
                            <a:rPr lang="en-US" altLang="zh-TW" sz="1800" i="1">
                              <a:latin typeface="Cambria Math"/>
                            </a:rPr>
                            <m:t>h</m:t>
                          </m:r>
                        </m:den>
                      </m:f>
                      <m:acc>
                        <m:accPr>
                          <m:chr m:val="̅"/>
                          <m:ctrlPr>
                            <a:rPr lang="en-US" altLang="zh-TW" sz="1800" b="1" i="1">
                              <a:latin typeface="Cambria Math"/>
                            </a:rPr>
                          </m:ctrlPr>
                        </m:accPr>
                        <m:e>
                          <m:r>
                            <a:rPr lang="en-US" altLang="zh-TW" sz="1800" b="1">
                              <a:latin typeface="Cambria Math"/>
                            </a:rPr>
                            <m:t>𝐂</m:t>
                          </m:r>
                        </m:e>
                      </m:acc>
                      <m:r>
                        <a:rPr lang="en-US" altLang="zh-TW" sz="1800" b="1" i="1" smtClean="0">
                          <a:latin typeface="Cambria Math"/>
                        </a:rPr>
                        <m:t>)(</m:t>
                      </m:r>
                      <m:sSup>
                        <m:sSupPr>
                          <m:ctrlPr>
                            <a:rPr lang="en-US" altLang="zh-TW" sz="1800" b="1" i="1">
                              <a:latin typeface="Cambria Math"/>
                            </a:rPr>
                          </m:ctrlPr>
                        </m:sSupPr>
                        <m:e>
                          <m:r>
                            <a:rPr lang="en-US" altLang="zh-TW" sz="1800" b="1">
                              <a:latin typeface="Cambria Math"/>
                            </a:rPr>
                            <m:t>𝐱</m:t>
                          </m:r>
                        </m:e>
                        <m:sup>
                          <m:r>
                            <a:rPr lang="en-US" altLang="zh-TW" sz="1800" i="1">
                              <a:latin typeface="Cambria Math"/>
                            </a:rPr>
                            <m:t>𝑗</m:t>
                          </m:r>
                          <m:r>
                            <a:rPr lang="en-US" altLang="zh-TW" sz="1800" i="1">
                              <a:latin typeface="Cambria Math"/>
                            </a:rPr>
                            <m:t>−1</m:t>
                          </m:r>
                        </m:sup>
                      </m:sSup>
                      <m:r>
                        <a:rPr lang="en-US" altLang="zh-TW" sz="1800" b="1" i="1" smtClean="0">
                          <a:latin typeface="Cambria Math"/>
                        </a:rPr>
                        <m:t>+</m:t>
                      </m:r>
                      <m:r>
                        <a:rPr lang="en-US" altLang="zh-TW" sz="1800" b="1">
                          <a:latin typeface="Cambria Math"/>
                          <a:ea typeface="Cambria Math"/>
                        </a:rPr>
                        <m:t>∆</m:t>
                      </m:r>
                      <m:sSup>
                        <m:sSupPr>
                          <m:ctrlPr>
                            <a:rPr lang="en-US" altLang="zh-TW" sz="1800" b="1" i="1">
                              <a:latin typeface="Cambria Math"/>
                              <a:ea typeface="Cambria Math"/>
                            </a:rPr>
                          </m:ctrlPr>
                        </m:sSupPr>
                        <m:e>
                          <m:r>
                            <a:rPr lang="en-US" altLang="zh-TW" sz="1800" b="1">
                              <a:latin typeface="Cambria Math"/>
                              <a:ea typeface="Cambria Math"/>
                            </a:rPr>
                            <m:t>𝐱</m:t>
                          </m:r>
                        </m:e>
                        <m:sup>
                          <m:r>
                            <a:rPr lang="en-US" altLang="zh-TW" sz="1800" i="1">
                              <a:latin typeface="Cambria Math"/>
                              <a:ea typeface="Cambria Math"/>
                            </a:rPr>
                            <m:t>𝑗</m:t>
                          </m:r>
                          <m:r>
                            <a:rPr lang="en-US" altLang="zh-TW" sz="1800" b="0" i="0" smtClean="0">
                              <a:latin typeface="Cambria Math"/>
                              <a:ea typeface="Cambria Math"/>
                            </a:rPr>
                            <m:t>−1</m:t>
                          </m:r>
                        </m:sup>
                      </m:sSup>
                      <m:r>
                        <a:rPr lang="en-US" altLang="zh-TW" sz="1800" b="1" i="0" smtClean="0">
                          <a:latin typeface="Cambria Math"/>
                        </a:rPr>
                        <m:t>)</m:t>
                      </m:r>
                      <m:r>
                        <a:rPr lang="en-US" altLang="zh-TW" sz="1800" b="1" i="0">
                          <a:latin typeface="Cambria Math"/>
                        </a:rPr>
                        <m:t>+</m:t>
                      </m:r>
                      <m:sSup>
                        <m:sSupPr>
                          <m:ctrlPr>
                            <a:rPr lang="en-US" altLang="zh-TW" sz="1800" b="1" i="1">
                              <a:latin typeface="Cambria Math"/>
                            </a:rPr>
                          </m:ctrlPr>
                        </m:sSupPr>
                        <m:e>
                          <m:acc>
                            <m:accPr>
                              <m:chr m:val="̅"/>
                              <m:ctrlPr>
                                <a:rPr lang="en-US" altLang="zh-TW" sz="1800" b="1" i="1" smtClean="0">
                                  <a:latin typeface="Cambria Math"/>
                                </a:rPr>
                              </m:ctrlPr>
                            </m:accPr>
                            <m:e>
                              <m:r>
                                <a:rPr lang="en-US" altLang="zh-TW" sz="1800" b="1" i="0" smtClean="0">
                                  <a:latin typeface="Cambria Math"/>
                                </a:rPr>
                                <m:t>𝐛</m:t>
                              </m:r>
                            </m:e>
                          </m:acc>
                        </m:e>
                        <m:sup>
                          <m:r>
                            <a:rPr lang="en-US" altLang="zh-TW" sz="1800" i="1">
                              <a:latin typeface="Cambria Math"/>
                            </a:rPr>
                            <m:t>𝑗</m:t>
                          </m:r>
                        </m:sup>
                      </m:sSup>
                      <m:r>
                        <a:rPr lang="en-US" altLang="zh-TW" sz="1800" b="1" i="0">
                          <a:latin typeface="Cambria Math"/>
                        </a:rPr>
                        <m:t>+</m:t>
                      </m:r>
                      <m:sSup>
                        <m:sSupPr>
                          <m:ctrlPr>
                            <a:rPr lang="en-US" altLang="zh-TW" sz="1800" b="1" i="1">
                              <a:latin typeface="Cambria Math"/>
                            </a:rPr>
                          </m:ctrlPr>
                        </m:sSupPr>
                        <m:e>
                          <m:acc>
                            <m:accPr>
                              <m:chr m:val="̅"/>
                              <m:ctrlPr>
                                <a:rPr lang="en-US" altLang="zh-TW" sz="1800" b="1" i="1" smtClean="0">
                                  <a:latin typeface="Cambria Math"/>
                                </a:rPr>
                              </m:ctrlPr>
                            </m:accPr>
                            <m:e>
                              <m:r>
                                <a:rPr lang="en-US" altLang="zh-TW" sz="1800" b="1" i="0" smtClean="0">
                                  <a:latin typeface="Cambria Math"/>
                                </a:rPr>
                                <m:t>𝐛</m:t>
                              </m:r>
                            </m:e>
                          </m:acc>
                        </m:e>
                        <m:sup>
                          <m:r>
                            <a:rPr lang="en-US" altLang="zh-TW" sz="1800" i="1">
                              <a:latin typeface="Cambria Math"/>
                            </a:rPr>
                            <m:t>𝑗</m:t>
                          </m:r>
                          <m:r>
                            <a:rPr lang="en-US" altLang="zh-TW" sz="1800" i="1">
                              <a:latin typeface="Cambria Math"/>
                            </a:rPr>
                            <m:t>−1</m:t>
                          </m:r>
                        </m:sup>
                      </m:sSup>
                    </m:oMath>
                  </m:oMathPara>
                </a14:m>
                <a:endParaRPr lang="en-US" altLang="zh-TW" sz="1800" b="1" dirty="0"/>
              </a:p>
              <a:p>
                <a:endParaRPr lang="en-US" altLang="zh-TW" sz="1200" dirty="0" smtClean="0"/>
              </a:p>
              <a:p>
                <a:r>
                  <a:rPr lang="en-US" altLang="zh-TW" sz="2400" dirty="0" smtClean="0"/>
                  <a:t>Moving all terms to the right hand side except </a:t>
                </a:r>
                <a14:m>
                  <m:oMath xmlns:m="http://schemas.openxmlformats.org/officeDocument/2006/math">
                    <m:r>
                      <a:rPr lang="en-US" altLang="zh-TW" sz="2000" b="1">
                        <a:latin typeface="Cambria Math"/>
                        <a:ea typeface="Cambria Math"/>
                      </a:rPr>
                      <m:t>∆</m:t>
                    </m:r>
                    <m:sSup>
                      <m:sSupPr>
                        <m:ctrlPr>
                          <a:rPr lang="en-US" altLang="zh-TW" sz="2000" b="1" i="1">
                            <a:latin typeface="Cambria Math"/>
                            <a:ea typeface="Cambria Math"/>
                          </a:rPr>
                        </m:ctrlPr>
                      </m:sSupPr>
                      <m:e>
                        <m:r>
                          <a:rPr lang="en-US" altLang="zh-TW" sz="2000" b="1">
                            <a:latin typeface="Cambria Math"/>
                            <a:ea typeface="Cambria Math"/>
                          </a:rPr>
                          <m:t>𝐱</m:t>
                        </m:r>
                      </m:e>
                      <m:sup>
                        <m:r>
                          <a:rPr lang="en-US" altLang="zh-TW" sz="2000" i="1">
                            <a:latin typeface="Cambria Math"/>
                            <a:ea typeface="Cambria Math"/>
                          </a:rPr>
                          <m:t>𝑗</m:t>
                        </m:r>
                      </m:sup>
                    </m:sSup>
                  </m:oMath>
                </a14:m>
                <a:r>
                  <a:rPr lang="en-US" altLang="zh-TW" sz="2400" dirty="0" smtClean="0"/>
                  <a:t>:</a:t>
                </a:r>
                <a:r>
                  <a:rPr lang="en-US" altLang="zh-TW" sz="1800" dirty="0" smtClean="0"/>
                  <a:t> </a:t>
                </a:r>
              </a:p>
              <a:p>
                <a:pPr marL="0" indent="0">
                  <a:buNone/>
                </a:pPr>
                <a14:m>
                  <m:oMathPara xmlns:m="http://schemas.openxmlformats.org/officeDocument/2006/math">
                    <m:oMathParaPr>
                      <m:jc m:val="centerGroup"/>
                    </m:oMathParaPr>
                    <m:oMath xmlns:m="http://schemas.openxmlformats.org/officeDocument/2006/math">
                      <m:acc>
                        <m:accPr>
                          <m:chr m:val="̅"/>
                          <m:ctrlPr>
                            <a:rPr lang="en-US" altLang="zh-TW" sz="1800" b="1" i="1" smtClean="0">
                              <a:latin typeface="Cambria Math"/>
                            </a:rPr>
                          </m:ctrlPr>
                        </m:accPr>
                        <m:e>
                          <m:r>
                            <a:rPr lang="en-US" altLang="zh-TW" sz="1800" b="1" i="0" smtClean="0">
                              <a:latin typeface="Cambria Math"/>
                            </a:rPr>
                            <m:t>𝐌</m:t>
                          </m:r>
                        </m:e>
                      </m:acc>
                      <m:r>
                        <a:rPr lang="en-US" altLang="zh-TW" sz="1800" b="1" i="1" smtClean="0">
                          <a:latin typeface="Cambria Math"/>
                          <a:ea typeface="Cambria Math"/>
                        </a:rPr>
                        <m:t>∆</m:t>
                      </m:r>
                      <m:sSup>
                        <m:sSupPr>
                          <m:ctrlPr>
                            <a:rPr lang="en-US" altLang="zh-TW" sz="1800" b="1" i="1" smtClean="0">
                              <a:latin typeface="Cambria Math"/>
                              <a:ea typeface="Cambria Math"/>
                            </a:rPr>
                          </m:ctrlPr>
                        </m:sSupPr>
                        <m:e>
                          <m:r>
                            <a:rPr lang="en-US" altLang="zh-TW" sz="1800" b="1" i="0" smtClean="0">
                              <a:latin typeface="Cambria Math"/>
                              <a:ea typeface="Cambria Math"/>
                            </a:rPr>
                            <m:t>𝐱</m:t>
                          </m:r>
                        </m:e>
                        <m:sup>
                          <m:r>
                            <a:rPr lang="en-US" altLang="zh-TW" sz="1800" b="0" i="1" smtClean="0">
                              <a:latin typeface="Cambria Math"/>
                              <a:ea typeface="Cambria Math"/>
                            </a:rPr>
                            <m:t>𝑗</m:t>
                          </m:r>
                        </m:sup>
                      </m:sSup>
                      <m:r>
                        <a:rPr lang="en-US" altLang="zh-TW" sz="1800" b="0" i="0" smtClean="0">
                          <a:latin typeface="Cambria Math"/>
                          <a:ea typeface="Cambria Math"/>
                        </a:rPr>
                        <m:t>=</m:t>
                      </m:r>
                      <m:sSup>
                        <m:sSupPr>
                          <m:ctrlPr>
                            <a:rPr lang="en-US" altLang="zh-TW" sz="1800" i="1" smtClean="0">
                              <a:latin typeface="Cambria Math"/>
                              <a:ea typeface="Cambria Math"/>
                            </a:rPr>
                          </m:ctrlPr>
                        </m:sSupPr>
                        <m:e>
                          <m:acc>
                            <m:accPr>
                              <m:chr m:val="̃"/>
                              <m:ctrlPr>
                                <a:rPr lang="en-US" altLang="zh-TW" sz="1800" b="1" i="1" smtClean="0">
                                  <a:latin typeface="Cambria Math"/>
                                  <a:ea typeface="Cambria Math"/>
                                </a:rPr>
                              </m:ctrlPr>
                            </m:accPr>
                            <m:e>
                              <m:r>
                                <a:rPr lang="en-US" altLang="zh-TW" sz="1800" b="1" i="0" smtClean="0">
                                  <a:latin typeface="Cambria Math"/>
                                  <a:ea typeface="Cambria Math"/>
                                </a:rPr>
                                <m:t>𝐛</m:t>
                              </m:r>
                            </m:e>
                          </m:acc>
                        </m:e>
                        <m:sup>
                          <m:r>
                            <a:rPr lang="en-US" altLang="zh-TW" sz="1800" b="0" i="1" smtClean="0">
                              <a:latin typeface="Cambria Math"/>
                              <a:ea typeface="Cambria Math"/>
                            </a:rPr>
                            <m:t>𝑗</m:t>
                          </m:r>
                        </m:sup>
                      </m:sSup>
                      <m:r>
                        <a:rPr lang="en-US" altLang="zh-TW" sz="1800" b="0" i="1" smtClean="0">
                          <a:latin typeface="Cambria Math"/>
                        </a:rPr>
                        <m:t>+</m:t>
                      </m:r>
                      <m:acc>
                        <m:accPr>
                          <m:chr m:val="̅"/>
                          <m:ctrlPr>
                            <a:rPr lang="en-US" altLang="zh-TW" sz="1800" i="1" smtClean="0">
                              <a:latin typeface="Cambria Math"/>
                            </a:rPr>
                          </m:ctrlPr>
                        </m:accPr>
                        <m:e>
                          <m:r>
                            <a:rPr lang="en-US" altLang="zh-TW" sz="1800" b="1" i="0" smtClean="0">
                              <a:latin typeface="Cambria Math"/>
                            </a:rPr>
                            <m:t>𝐍</m:t>
                          </m:r>
                        </m:e>
                      </m:acc>
                      <m:r>
                        <a:rPr lang="en-US" altLang="zh-TW" sz="1800" b="1" i="1">
                          <a:latin typeface="Cambria Math"/>
                          <a:ea typeface="Cambria Math"/>
                        </a:rPr>
                        <m:t>∆</m:t>
                      </m:r>
                      <m:sSup>
                        <m:sSupPr>
                          <m:ctrlPr>
                            <a:rPr lang="en-US" altLang="zh-TW" sz="1800" b="1" i="1">
                              <a:latin typeface="Cambria Math"/>
                              <a:ea typeface="Cambria Math"/>
                            </a:rPr>
                          </m:ctrlPr>
                        </m:sSupPr>
                        <m:e>
                          <m:r>
                            <a:rPr lang="en-US" altLang="zh-TW" sz="1800" b="1">
                              <a:latin typeface="Cambria Math"/>
                              <a:ea typeface="Cambria Math"/>
                            </a:rPr>
                            <m:t>𝐱</m:t>
                          </m:r>
                        </m:e>
                        <m:sup>
                          <m:r>
                            <a:rPr lang="en-US" altLang="zh-TW" sz="1800" i="1">
                              <a:latin typeface="Cambria Math"/>
                              <a:ea typeface="Cambria Math"/>
                            </a:rPr>
                            <m:t>𝑗</m:t>
                          </m:r>
                          <m:r>
                            <a:rPr lang="en-US" altLang="zh-TW" sz="1800" b="0" i="1" smtClean="0">
                              <a:latin typeface="Cambria Math"/>
                              <a:ea typeface="Cambria Math"/>
                            </a:rPr>
                            <m:t>−1</m:t>
                          </m:r>
                        </m:sup>
                      </m:sSup>
                    </m:oMath>
                  </m:oMathPara>
                </a14:m>
                <a:endParaRPr lang="en-US" altLang="zh-TW" dirty="0" smtClean="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22806" y="1052736"/>
                <a:ext cx="8229600" cy="4133056"/>
              </a:xfrm>
              <a:blipFill rotWithShape="1">
                <a:blip r:embed="rId2"/>
                <a:stretch>
                  <a:fillRect l="-963" t="-118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810889" y="5373216"/>
                <a:ext cx="7420045" cy="414729"/>
              </a:xfrm>
              <a:prstGeom prst="rect">
                <a:avLst/>
              </a:prstGeom>
              <a:noFill/>
            </p:spPr>
            <p:txBody>
              <a:bodyPr wrap="none" rtlCol="0">
                <a:spAutoFit/>
              </a:bodyPr>
              <a:lstStyle/>
              <a:p>
                <a:r>
                  <a:rPr lang="en-US" altLang="zh-TW" sz="1400" dirty="0" smtClean="0"/>
                  <a:t>Here,</a:t>
                </a:r>
                <a:r>
                  <a:rPr lang="en-US" altLang="zh-TW" sz="1400" b="1" dirty="0" smtClean="0"/>
                  <a:t> </a:t>
                </a:r>
                <a14:m>
                  <m:oMath xmlns:m="http://schemas.openxmlformats.org/officeDocument/2006/math">
                    <m:acc>
                      <m:accPr>
                        <m:chr m:val="̅"/>
                        <m:ctrlPr>
                          <a:rPr lang="zh-TW" altLang="en-US" sz="1400" b="1" i="1" smtClean="0">
                            <a:latin typeface="Cambria Math"/>
                          </a:rPr>
                        </m:ctrlPr>
                      </m:accPr>
                      <m:e>
                        <m:r>
                          <a:rPr lang="en-US" altLang="zh-TW" sz="1400" b="1" i="0" smtClean="0">
                            <a:latin typeface="Cambria Math"/>
                          </a:rPr>
                          <m:t>𝐌</m:t>
                        </m:r>
                      </m:e>
                    </m:acc>
                    <m:r>
                      <a:rPr lang="en-US" altLang="zh-TW" sz="1400" b="1" i="0" smtClean="0">
                        <a:latin typeface="Cambria Math"/>
                      </a:rPr>
                      <m:t>=</m:t>
                    </m:r>
                    <m:d>
                      <m:dPr>
                        <m:ctrlPr>
                          <a:rPr lang="en-US" altLang="zh-TW" sz="1400" b="1" i="1">
                            <a:latin typeface="Cambria Math"/>
                          </a:rPr>
                        </m:ctrlPr>
                      </m:dPr>
                      <m:e>
                        <m:acc>
                          <m:accPr>
                            <m:chr m:val="̅"/>
                            <m:ctrlPr>
                              <a:rPr lang="en-US" altLang="zh-TW" sz="1400" b="1" i="1">
                                <a:latin typeface="Cambria Math"/>
                              </a:rPr>
                            </m:ctrlPr>
                          </m:accPr>
                          <m:e>
                            <m:r>
                              <a:rPr lang="en-US" altLang="zh-TW" sz="1400" b="1">
                                <a:latin typeface="Cambria Math"/>
                              </a:rPr>
                              <m:t>𝐆</m:t>
                            </m:r>
                          </m:e>
                        </m:acc>
                        <m:r>
                          <a:rPr lang="en-US" altLang="zh-TW" sz="1400">
                            <a:latin typeface="Cambria Math"/>
                          </a:rPr>
                          <m:t>+</m:t>
                        </m:r>
                        <m:f>
                          <m:fPr>
                            <m:ctrlPr>
                              <a:rPr lang="en-US" altLang="zh-TW" sz="1400" i="1">
                                <a:latin typeface="Cambria Math"/>
                              </a:rPr>
                            </m:ctrlPr>
                          </m:fPr>
                          <m:num>
                            <m:r>
                              <a:rPr lang="en-US" altLang="zh-TW" sz="1400" i="1">
                                <a:latin typeface="Cambria Math"/>
                              </a:rPr>
                              <m:t>2</m:t>
                            </m:r>
                          </m:num>
                          <m:den>
                            <m:r>
                              <a:rPr lang="en-US" altLang="zh-TW" sz="1400" i="1">
                                <a:latin typeface="Cambria Math"/>
                              </a:rPr>
                              <m:t>h</m:t>
                            </m:r>
                          </m:den>
                        </m:f>
                        <m:acc>
                          <m:accPr>
                            <m:chr m:val="̅"/>
                            <m:ctrlPr>
                              <a:rPr lang="en-US" altLang="zh-TW" sz="1400" b="1" i="1">
                                <a:latin typeface="Cambria Math"/>
                              </a:rPr>
                            </m:ctrlPr>
                          </m:accPr>
                          <m:e>
                            <m:r>
                              <a:rPr lang="en-US" altLang="zh-TW" sz="1400" b="1">
                                <a:latin typeface="Cambria Math"/>
                              </a:rPr>
                              <m:t>𝐂</m:t>
                            </m:r>
                          </m:e>
                        </m:acc>
                      </m:e>
                    </m:d>
                    <m:r>
                      <a:rPr lang="en-US" altLang="zh-TW" sz="1400" b="1" i="0" smtClean="0">
                        <a:latin typeface="Cambria Math"/>
                      </a:rPr>
                      <m:t>,</m:t>
                    </m:r>
                    <m:acc>
                      <m:accPr>
                        <m:chr m:val="̅"/>
                        <m:ctrlPr>
                          <a:rPr lang="zh-TW" altLang="en-US" sz="1400" b="1" i="1">
                            <a:latin typeface="Cambria Math"/>
                          </a:rPr>
                        </m:ctrlPr>
                      </m:accPr>
                      <m:e>
                        <m:r>
                          <a:rPr lang="en-US" altLang="zh-TW" sz="1400" b="1" i="0" smtClean="0">
                            <a:latin typeface="Cambria Math"/>
                          </a:rPr>
                          <m:t>𝐍</m:t>
                        </m:r>
                      </m:e>
                    </m:acc>
                    <m:r>
                      <a:rPr lang="en-US" altLang="zh-TW" sz="1400" b="1">
                        <a:latin typeface="Cambria Math"/>
                      </a:rPr>
                      <m:t>=</m:t>
                    </m:r>
                    <m:d>
                      <m:dPr>
                        <m:ctrlPr>
                          <a:rPr lang="en-US" altLang="zh-TW" sz="1400" b="1" i="1">
                            <a:latin typeface="Cambria Math"/>
                          </a:rPr>
                        </m:ctrlPr>
                      </m:dPr>
                      <m:e>
                        <m:r>
                          <a:rPr lang="en-US" altLang="zh-TW" sz="1400" b="1" i="1" smtClean="0">
                            <a:latin typeface="Cambria Math"/>
                          </a:rPr>
                          <m:t>−</m:t>
                        </m:r>
                        <m:acc>
                          <m:accPr>
                            <m:chr m:val="̅"/>
                            <m:ctrlPr>
                              <a:rPr lang="en-US" altLang="zh-TW" sz="1400" b="1" i="1">
                                <a:latin typeface="Cambria Math"/>
                              </a:rPr>
                            </m:ctrlPr>
                          </m:accPr>
                          <m:e>
                            <m:r>
                              <a:rPr lang="en-US" altLang="zh-TW" sz="1400" b="1">
                                <a:latin typeface="Cambria Math"/>
                              </a:rPr>
                              <m:t>𝐆</m:t>
                            </m:r>
                          </m:e>
                        </m:acc>
                        <m:r>
                          <a:rPr lang="en-US" altLang="zh-TW" sz="1400">
                            <a:latin typeface="Cambria Math"/>
                          </a:rPr>
                          <m:t>+</m:t>
                        </m:r>
                        <m:f>
                          <m:fPr>
                            <m:ctrlPr>
                              <a:rPr lang="en-US" altLang="zh-TW" sz="1400" i="1">
                                <a:latin typeface="Cambria Math"/>
                              </a:rPr>
                            </m:ctrlPr>
                          </m:fPr>
                          <m:num>
                            <m:r>
                              <a:rPr lang="en-US" altLang="zh-TW" sz="1400" i="1">
                                <a:latin typeface="Cambria Math"/>
                              </a:rPr>
                              <m:t>2</m:t>
                            </m:r>
                          </m:num>
                          <m:den>
                            <m:r>
                              <a:rPr lang="en-US" altLang="zh-TW" sz="1400" i="1">
                                <a:latin typeface="Cambria Math"/>
                              </a:rPr>
                              <m:t>h</m:t>
                            </m:r>
                          </m:den>
                        </m:f>
                        <m:acc>
                          <m:accPr>
                            <m:chr m:val="̅"/>
                            <m:ctrlPr>
                              <a:rPr lang="en-US" altLang="zh-TW" sz="1400" b="1" i="1">
                                <a:latin typeface="Cambria Math"/>
                              </a:rPr>
                            </m:ctrlPr>
                          </m:accPr>
                          <m:e>
                            <m:r>
                              <a:rPr lang="en-US" altLang="zh-TW" sz="1400" b="1">
                                <a:latin typeface="Cambria Math"/>
                              </a:rPr>
                              <m:t>𝐂</m:t>
                            </m:r>
                          </m:e>
                        </m:acc>
                      </m:e>
                    </m:d>
                  </m:oMath>
                </a14:m>
                <a:r>
                  <a:rPr lang="en-US" altLang="zh-TW" sz="1400" dirty="0" smtClean="0"/>
                  <a:t>, and </a:t>
                </a:r>
                <a14:m>
                  <m:oMath xmlns:m="http://schemas.openxmlformats.org/officeDocument/2006/math">
                    <m:sSup>
                      <m:sSupPr>
                        <m:ctrlPr>
                          <a:rPr lang="en-US" altLang="zh-TW" sz="1400" i="1">
                            <a:latin typeface="Cambria Math"/>
                            <a:ea typeface="Cambria Math"/>
                          </a:rPr>
                        </m:ctrlPr>
                      </m:sSupPr>
                      <m:e>
                        <m:acc>
                          <m:accPr>
                            <m:chr m:val="̃"/>
                            <m:ctrlPr>
                              <a:rPr lang="en-US" altLang="zh-TW" sz="1400" b="1" i="1">
                                <a:latin typeface="Cambria Math"/>
                                <a:ea typeface="Cambria Math"/>
                              </a:rPr>
                            </m:ctrlPr>
                          </m:accPr>
                          <m:e>
                            <m:r>
                              <a:rPr lang="en-US" altLang="zh-TW" sz="1400" b="1">
                                <a:latin typeface="Cambria Math"/>
                                <a:ea typeface="Cambria Math"/>
                              </a:rPr>
                              <m:t>𝐛</m:t>
                            </m:r>
                          </m:e>
                        </m:acc>
                      </m:e>
                      <m:sup>
                        <m:r>
                          <a:rPr lang="en-US" altLang="zh-TW" sz="1400" i="1">
                            <a:latin typeface="Cambria Math"/>
                            <a:ea typeface="Cambria Math"/>
                          </a:rPr>
                          <m:t>𝑗</m:t>
                        </m:r>
                      </m:sup>
                    </m:sSup>
                    <m:r>
                      <a:rPr lang="en-US" altLang="zh-TW" sz="1400" b="0" i="1" smtClean="0">
                        <a:latin typeface="Cambria Math"/>
                        <a:ea typeface="Cambria Math"/>
                      </a:rPr>
                      <m:t>=</m:t>
                    </m:r>
                    <m:r>
                      <a:rPr lang="en-US" altLang="zh-TW" sz="1400" b="1" i="0" smtClean="0">
                        <a:latin typeface="Cambria Math"/>
                        <a:ea typeface="Cambria Math"/>
                      </a:rPr>
                      <m:t>−</m:t>
                    </m:r>
                    <m:d>
                      <m:dPr>
                        <m:ctrlPr>
                          <a:rPr lang="en-US" altLang="zh-TW" sz="1400" b="1" i="1">
                            <a:latin typeface="Cambria Math"/>
                          </a:rPr>
                        </m:ctrlPr>
                      </m:dPr>
                      <m:e>
                        <m:acc>
                          <m:accPr>
                            <m:chr m:val="̅"/>
                            <m:ctrlPr>
                              <a:rPr lang="en-US" altLang="zh-TW" sz="1400" b="1" i="1">
                                <a:latin typeface="Cambria Math"/>
                              </a:rPr>
                            </m:ctrlPr>
                          </m:accPr>
                          <m:e>
                            <m:r>
                              <a:rPr lang="en-US" altLang="zh-TW" sz="1400" b="1">
                                <a:latin typeface="Cambria Math"/>
                              </a:rPr>
                              <m:t>𝐆</m:t>
                            </m:r>
                          </m:e>
                        </m:acc>
                        <m:r>
                          <a:rPr lang="en-US" altLang="zh-TW" sz="1400">
                            <a:latin typeface="Cambria Math"/>
                          </a:rPr>
                          <m:t>+</m:t>
                        </m:r>
                        <m:f>
                          <m:fPr>
                            <m:ctrlPr>
                              <a:rPr lang="en-US" altLang="zh-TW" sz="1400" i="1">
                                <a:latin typeface="Cambria Math"/>
                              </a:rPr>
                            </m:ctrlPr>
                          </m:fPr>
                          <m:num>
                            <m:r>
                              <a:rPr lang="en-US" altLang="zh-TW" sz="1400" i="1">
                                <a:latin typeface="Cambria Math"/>
                              </a:rPr>
                              <m:t>2</m:t>
                            </m:r>
                          </m:num>
                          <m:den>
                            <m:r>
                              <a:rPr lang="en-US" altLang="zh-TW" sz="1400" i="1">
                                <a:latin typeface="Cambria Math"/>
                              </a:rPr>
                              <m:t>h</m:t>
                            </m:r>
                          </m:den>
                        </m:f>
                        <m:acc>
                          <m:accPr>
                            <m:chr m:val="̅"/>
                            <m:ctrlPr>
                              <a:rPr lang="en-US" altLang="zh-TW" sz="1400" b="1" i="1">
                                <a:latin typeface="Cambria Math"/>
                              </a:rPr>
                            </m:ctrlPr>
                          </m:accPr>
                          <m:e>
                            <m:r>
                              <a:rPr lang="en-US" altLang="zh-TW" sz="1400" b="1">
                                <a:latin typeface="Cambria Math"/>
                              </a:rPr>
                              <m:t>𝐂</m:t>
                            </m:r>
                          </m:e>
                        </m:acc>
                      </m:e>
                    </m:d>
                    <m:sSup>
                      <m:sSupPr>
                        <m:ctrlPr>
                          <a:rPr lang="en-US" altLang="zh-TW" sz="1400" b="1" i="1">
                            <a:latin typeface="Cambria Math"/>
                          </a:rPr>
                        </m:ctrlPr>
                      </m:sSupPr>
                      <m:e>
                        <m:r>
                          <a:rPr lang="en-US" altLang="zh-TW" sz="1400" b="1">
                            <a:latin typeface="Cambria Math"/>
                          </a:rPr>
                          <m:t>𝐱</m:t>
                        </m:r>
                      </m:e>
                      <m:sup>
                        <m:r>
                          <a:rPr lang="en-US" altLang="zh-TW" sz="1400" i="1">
                            <a:latin typeface="Cambria Math"/>
                          </a:rPr>
                          <m:t>𝑗</m:t>
                        </m:r>
                      </m:sup>
                    </m:sSup>
                    <m:r>
                      <a:rPr lang="en-US" altLang="zh-TW" sz="1400" b="1" i="1" smtClean="0">
                        <a:latin typeface="Cambria Math"/>
                      </a:rPr>
                      <m:t>+</m:t>
                    </m:r>
                    <m:d>
                      <m:dPr>
                        <m:ctrlPr>
                          <a:rPr lang="en-US" altLang="zh-TW" sz="1400" b="1" i="1">
                            <a:latin typeface="Cambria Math"/>
                          </a:rPr>
                        </m:ctrlPr>
                      </m:dPr>
                      <m:e>
                        <m:r>
                          <a:rPr lang="en-US" altLang="zh-TW" sz="1400" b="1" i="1">
                            <a:latin typeface="Cambria Math"/>
                          </a:rPr>
                          <m:t>−</m:t>
                        </m:r>
                        <m:acc>
                          <m:accPr>
                            <m:chr m:val="̅"/>
                            <m:ctrlPr>
                              <a:rPr lang="en-US" altLang="zh-TW" sz="1400" b="1" i="1">
                                <a:latin typeface="Cambria Math"/>
                              </a:rPr>
                            </m:ctrlPr>
                          </m:accPr>
                          <m:e>
                            <m:r>
                              <a:rPr lang="en-US" altLang="zh-TW" sz="1400" b="1">
                                <a:latin typeface="Cambria Math"/>
                              </a:rPr>
                              <m:t>𝐆</m:t>
                            </m:r>
                          </m:e>
                        </m:acc>
                        <m:r>
                          <a:rPr lang="en-US" altLang="zh-TW" sz="1400">
                            <a:latin typeface="Cambria Math"/>
                          </a:rPr>
                          <m:t>+</m:t>
                        </m:r>
                        <m:f>
                          <m:fPr>
                            <m:ctrlPr>
                              <a:rPr lang="en-US" altLang="zh-TW" sz="1400" i="1">
                                <a:latin typeface="Cambria Math"/>
                              </a:rPr>
                            </m:ctrlPr>
                          </m:fPr>
                          <m:num>
                            <m:r>
                              <a:rPr lang="en-US" altLang="zh-TW" sz="1400" i="1">
                                <a:latin typeface="Cambria Math"/>
                              </a:rPr>
                              <m:t>2</m:t>
                            </m:r>
                          </m:num>
                          <m:den>
                            <m:r>
                              <a:rPr lang="en-US" altLang="zh-TW" sz="1400" i="1">
                                <a:latin typeface="Cambria Math"/>
                              </a:rPr>
                              <m:t>h</m:t>
                            </m:r>
                          </m:den>
                        </m:f>
                        <m:acc>
                          <m:accPr>
                            <m:chr m:val="̅"/>
                            <m:ctrlPr>
                              <a:rPr lang="en-US" altLang="zh-TW" sz="1400" b="1" i="1">
                                <a:latin typeface="Cambria Math"/>
                              </a:rPr>
                            </m:ctrlPr>
                          </m:accPr>
                          <m:e>
                            <m:r>
                              <a:rPr lang="en-US" altLang="zh-TW" sz="1400" b="1">
                                <a:latin typeface="Cambria Math"/>
                              </a:rPr>
                              <m:t>𝐂</m:t>
                            </m:r>
                          </m:e>
                        </m:acc>
                      </m:e>
                    </m:d>
                    <m:sSup>
                      <m:sSupPr>
                        <m:ctrlPr>
                          <a:rPr lang="en-US" altLang="zh-TW" sz="1400" b="1" i="1">
                            <a:latin typeface="Cambria Math"/>
                          </a:rPr>
                        </m:ctrlPr>
                      </m:sSupPr>
                      <m:e>
                        <m:r>
                          <a:rPr lang="en-US" altLang="zh-TW" sz="1400" b="1">
                            <a:latin typeface="Cambria Math"/>
                          </a:rPr>
                          <m:t>𝐱</m:t>
                        </m:r>
                      </m:e>
                      <m:sup>
                        <m:r>
                          <a:rPr lang="en-US" altLang="zh-TW" sz="1400" i="1">
                            <a:latin typeface="Cambria Math"/>
                          </a:rPr>
                          <m:t>𝑗</m:t>
                        </m:r>
                        <m:r>
                          <a:rPr lang="en-US" altLang="zh-TW" sz="1400" i="1">
                            <a:latin typeface="Cambria Math"/>
                          </a:rPr>
                          <m:t>−1</m:t>
                        </m:r>
                      </m:sup>
                    </m:sSup>
                    <m:r>
                      <a:rPr lang="en-US" altLang="zh-TW" sz="1400" b="1" i="1" smtClean="0">
                        <a:latin typeface="Cambria Math"/>
                      </a:rPr>
                      <m:t>+</m:t>
                    </m:r>
                    <m:sSup>
                      <m:sSupPr>
                        <m:ctrlPr>
                          <a:rPr lang="en-US" altLang="zh-TW" sz="1400" b="1" i="1">
                            <a:latin typeface="Cambria Math"/>
                          </a:rPr>
                        </m:ctrlPr>
                      </m:sSupPr>
                      <m:e>
                        <m:acc>
                          <m:accPr>
                            <m:chr m:val="̅"/>
                            <m:ctrlPr>
                              <a:rPr lang="en-US" altLang="zh-TW" sz="1400" b="1" i="1">
                                <a:latin typeface="Cambria Math"/>
                              </a:rPr>
                            </m:ctrlPr>
                          </m:accPr>
                          <m:e>
                            <m:r>
                              <a:rPr lang="en-US" altLang="zh-TW" sz="1400" b="1">
                                <a:latin typeface="Cambria Math"/>
                              </a:rPr>
                              <m:t>𝐛</m:t>
                            </m:r>
                          </m:e>
                        </m:acc>
                      </m:e>
                      <m:sup>
                        <m:r>
                          <a:rPr lang="en-US" altLang="zh-TW" sz="1400" i="1">
                            <a:latin typeface="Cambria Math"/>
                          </a:rPr>
                          <m:t>𝑗</m:t>
                        </m:r>
                      </m:sup>
                    </m:sSup>
                    <m:r>
                      <a:rPr lang="en-US" altLang="zh-TW" sz="1400" b="1">
                        <a:latin typeface="Cambria Math"/>
                      </a:rPr>
                      <m:t>+</m:t>
                    </m:r>
                    <m:sSup>
                      <m:sSupPr>
                        <m:ctrlPr>
                          <a:rPr lang="en-US" altLang="zh-TW" sz="1400" b="1" i="1">
                            <a:latin typeface="Cambria Math"/>
                          </a:rPr>
                        </m:ctrlPr>
                      </m:sSupPr>
                      <m:e>
                        <m:acc>
                          <m:accPr>
                            <m:chr m:val="̅"/>
                            <m:ctrlPr>
                              <a:rPr lang="en-US" altLang="zh-TW" sz="1400" b="1" i="1">
                                <a:latin typeface="Cambria Math"/>
                              </a:rPr>
                            </m:ctrlPr>
                          </m:accPr>
                          <m:e>
                            <m:r>
                              <a:rPr lang="en-US" altLang="zh-TW" sz="1400" b="1">
                                <a:latin typeface="Cambria Math"/>
                              </a:rPr>
                              <m:t>𝐛</m:t>
                            </m:r>
                          </m:e>
                        </m:acc>
                      </m:e>
                      <m:sup>
                        <m:r>
                          <a:rPr lang="en-US" altLang="zh-TW" sz="1400" i="1">
                            <a:latin typeface="Cambria Math"/>
                          </a:rPr>
                          <m:t>𝑗</m:t>
                        </m:r>
                        <m:r>
                          <a:rPr lang="en-US" altLang="zh-TW" sz="1400" i="1">
                            <a:latin typeface="Cambria Math"/>
                          </a:rPr>
                          <m:t>−1</m:t>
                        </m:r>
                      </m:sup>
                    </m:sSup>
                  </m:oMath>
                </a14:m>
                <a:endParaRPr lang="zh-TW" altLang="en-US" sz="14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810889" y="5373216"/>
                <a:ext cx="7420045" cy="414729"/>
              </a:xfrm>
              <a:prstGeom prst="rect">
                <a:avLst/>
              </a:prstGeom>
              <a:blipFill rotWithShape="1">
                <a:blip r:embed="rId3"/>
                <a:stretch>
                  <a:fillRect l="-164" b="-2941"/>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0"/>
          </p:nvPr>
        </p:nvSpPr>
        <p:spPr/>
        <p:txBody>
          <a:bodyPr/>
          <a:lstStyle/>
          <a:p>
            <a:fld id="{8CF2F760-D1A9-48BF-86E4-56BE405BC273}" type="slidenum">
              <a:rPr lang="zh-TW" altLang="en-US" smtClean="0"/>
              <a:t>51</a:t>
            </a:fld>
            <a:endParaRPr lang="zh-TW" altLang="en-US"/>
          </a:p>
        </p:txBody>
      </p:sp>
    </p:spTree>
    <p:extLst>
      <p:ext uri="{BB962C8B-B14F-4D97-AF65-F5344CB8AC3E}">
        <p14:creationId xmlns:p14="http://schemas.microsoft.com/office/powerpoint/2010/main" val="12681788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352"/>
            <a:ext cx="8229600" cy="1143000"/>
          </a:xfrm>
        </p:spPr>
        <p:txBody>
          <a:bodyPr/>
          <a:lstStyle/>
          <a:p>
            <a:r>
              <a:rPr lang="en-US" altLang="zh-TW" dirty="0"/>
              <a:t>Inconsistent Basis Issue </a:t>
            </a:r>
            <a:r>
              <a:rPr lang="en-US" altLang="zh-TW" dirty="0" smtClean="0"/>
              <a:t>(2/4)</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395536" y="908720"/>
                <a:ext cx="8229600" cy="5217443"/>
              </a:xfrm>
            </p:spPr>
            <p:txBody>
              <a:bodyPr>
                <a:normAutofit/>
              </a:bodyPr>
              <a:lstStyle/>
              <a:p>
                <a:r>
                  <a:rPr lang="en-US" altLang="zh-TW" sz="2400" dirty="0" smtClean="0"/>
                  <a:t>Assume there are two basis sets, </a:t>
                </a:r>
                <a14:m>
                  <m:oMath xmlns:m="http://schemas.openxmlformats.org/officeDocument/2006/math">
                    <m:r>
                      <a:rPr lang="zh-TW" altLang="en-US" sz="2000" i="1" smtClean="0">
                        <a:latin typeface="Cambria Math"/>
                      </a:rPr>
                      <m:t>𝒯</m:t>
                    </m:r>
                    <m:r>
                      <a:rPr lang="en-US" altLang="zh-TW" sz="2000" b="1" i="0" smtClean="0">
                        <a:latin typeface="Cambria Math"/>
                      </a:rPr>
                      <m:t>={</m:t>
                    </m:r>
                    <m:sSub>
                      <m:sSubPr>
                        <m:ctrlPr>
                          <a:rPr lang="en-US" altLang="zh-TW" sz="2000" b="1" i="1" smtClean="0">
                            <a:latin typeface="Cambria Math"/>
                          </a:rPr>
                        </m:ctrlPr>
                      </m:sSubPr>
                      <m:e>
                        <m:acc>
                          <m:accPr>
                            <m:chr m:val="̅"/>
                            <m:ctrlPr>
                              <a:rPr lang="en-US" altLang="zh-TW" sz="2000" b="1" i="1" smtClean="0">
                                <a:latin typeface="Cambria Math"/>
                              </a:rPr>
                            </m:ctrlPr>
                          </m:accPr>
                          <m:e>
                            <m:r>
                              <a:rPr lang="en-US" altLang="zh-TW" sz="2000" b="1" i="0" smtClean="0">
                                <a:latin typeface="Cambria Math"/>
                              </a:rPr>
                              <m:t>𝐌</m:t>
                            </m:r>
                          </m:e>
                        </m:acc>
                      </m:e>
                      <m:sub>
                        <m:sSub>
                          <m:sSubPr>
                            <m:ctrlPr>
                              <a:rPr lang="en-US" altLang="zh-TW" sz="2000" i="1" smtClean="0">
                                <a:latin typeface="Cambria Math"/>
                              </a:rPr>
                            </m:ctrlPr>
                          </m:sSubPr>
                          <m:e>
                            <m:r>
                              <a:rPr lang="en-US" altLang="zh-TW" sz="2000" b="0" i="1" smtClean="0">
                                <a:latin typeface="Cambria Math"/>
                              </a:rPr>
                              <m:t>𝑠</m:t>
                            </m:r>
                          </m:e>
                          <m:sub>
                            <m:r>
                              <a:rPr lang="en-US" altLang="zh-TW" sz="2000" b="0" i="1" smtClean="0">
                                <a:latin typeface="Cambria Math"/>
                              </a:rPr>
                              <m:t>1</m:t>
                            </m:r>
                          </m:sub>
                        </m:sSub>
                      </m:sub>
                    </m:sSub>
                    <m:r>
                      <a:rPr lang="en-US" altLang="zh-TW" sz="2000" b="0" i="1" smtClean="0">
                        <a:latin typeface="Cambria Math"/>
                      </a:rPr>
                      <m:t>,</m:t>
                    </m:r>
                    <m:r>
                      <a:rPr lang="en-US" altLang="zh-TW" sz="2000" b="0" i="1" smtClean="0">
                        <a:latin typeface="Cambria Math"/>
                        <a:ea typeface="Cambria Math"/>
                      </a:rPr>
                      <m:t>⋯,</m:t>
                    </m:r>
                    <m:sSub>
                      <m:sSubPr>
                        <m:ctrlPr>
                          <a:rPr lang="en-US" altLang="zh-TW" sz="2000" b="1" i="1">
                            <a:latin typeface="Cambria Math"/>
                          </a:rPr>
                        </m:ctrlPr>
                      </m:sSubPr>
                      <m:e>
                        <m:acc>
                          <m:accPr>
                            <m:chr m:val="̅"/>
                            <m:ctrlPr>
                              <a:rPr lang="en-US" altLang="zh-TW" sz="2000" b="1" i="1">
                                <a:latin typeface="Cambria Math"/>
                              </a:rPr>
                            </m:ctrlPr>
                          </m:accPr>
                          <m:e>
                            <m:r>
                              <a:rPr lang="en-US" altLang="zh-TW" sz="2000" b="1">
                                <a:latin typeface="Cambria Math"/>
                              </a:rPr>
                              <m:t>𝐌</m:t>
                            </m:r>
                          </m:e>
                        </m:acc>
                      </m:e>
                      <m:sub>
                        <m:sSub>
                          <m:sSubPr>
                            <m:ctrlPr>
                              <a:rPr lang="en-US" altLang="zh-TW" sz="2000" i="1">
                                <a:latin typeface="Cambria Math"/>
                              </a:rPr>
                            </m:ctrlPr>
                          </m:sSubPr>
                          <m:e>
                            <m:r>
                              <a:rPr lang="en-US" altLang="zh-TW" sz="2000" i="1">
                                <a:latin typeface="Cambria Math"/>
                              </a:rPr>
                              <m:t>𝑠</m:t>
                            </m:r>
                          </m:e>
                          <m:sub>
                            <m:r>
                              <a:rPr lang="en-US" altLang="zh-TW" sz="2000" b="0" i="1" smtClean="0">
                                <a:latin typeface="Cambria Math"/>
                              </a:rPr>
                              <m:t>𝑖</m:t>
                            </m:r>
                          </m:sub>
                        </m:sSub>
                      </m:sub>
                    </m:sSub>
                    <m:r>
                      <a:rPr lang="en-US" altLang="zh-TW" sz="2000" b="1" i="1" smtClean="0">
                        <a:latin typeface="Cambria Math"/>
                      </a:rPr>
                      <m:t>,</m:t>
                    </m:r>
                    <m:r>
                      <a:rPr lang="en-US" altLang="zh-TW" sz="2000" i="1">
                        <a:latin typeface="Cambria Math"/>
                        <a:ea typeface="Cambria Math"/>
                      </a:rPr>
                      <m:t>⋯,</m:t>
                    </m:r>
                    <m:sSub>
                      <m:sSubPr>
                        <m:ctrlPr>
                          <a:rPr lang="en-US" altLang="zh-TW" sz="2000" b="1" i="1">
                            <a:latin typeface="Cambria Math"/>
                          </a:rPr>
                        </m:ctrlPr>
                      </m:sSubPr>
                      <m:e>
                        <m:acc>
                          <m:accPr>
                            <m:chr m:val="̅"/>
                            <m:ctrlPr>
                              <a:rPr lang="en-US" altLang="zh-TW" sz="2000" b="1" i="1">
                                <a:latin typeface="Cambria Math"/>
                              </a:rPr>
                            </m:ctrlPr>
                          </m:accPr>
                          <m:e>
                            <m:r>
                              <a:rPr lang="en-US" altLang="zh-TW" sz="2000" b="1">
                                <a:latin typeface="Cambria Math"/>
                              </a:rPr>
                              <m:t>𝐌</m:t>
                            </m:r>
                          </m:e>
                        </m:acc>
                      </m:e>
                      <m:sub>
                        <m:sSub>
                          <m:sSubPr>
                            <m:ctrlPr>
                              <a:rPr lang="en-US" altLang="zh-TW" sz="2000" i="1">
                                <a:latin typeface="Cambria Math"/>
                              </a:rPr>
                            </m:ctrlPr>
                          </m:sSubPr>
                          <m:e>
                            <m:r>
                              <a:rPr lang="en-US" altLang="zh-TW" sz="2000" i="1">
                                <a:latin typeface="Cambria Math"/>
                              </a:rPr>
                              <m:t>𝑠</m:t>
                            </m:r>
                          </m:e>
                          <m:sub>
                            <m:r>
                              <a:rPr lang="en-US" altLang="zh-TW" sz="2000" b="0" i="1" smtClean="0">
                                <a:latin typeface="Cambria Math"/>
                              </a:rPr>
                              <m:t>𝑙</m:t>
                            </m:r>
                          </m:sub>
                        </m:sSub>
                      </m:sub>
                    </m:sSub>
                    <m:r>
                      <a:rPr lang="en-US" altLang="zh-TW" sz="2000" b="0" i="1" smtClean="0">
                        <a:latin typeface="Cambria Math"/>
                      </a:rPr>
                      <m:t>}</m:t>
                    </m:r>
                  </m:oMath>
                </a14:m>
                <a:r>
                  <a:rPr lang="zh-TW" altLang="en-US" sz="2000" dirty="0" smtClean="0"/>
                  <a:t>  </a:t>
                </a:r>
                <a:r>
                  <a:rPr lang="en-US" altLang="zh-TW" sz="2400" dirty="0" smtClean="0"/>
                  <a:t>and </a:t>
                </a:r>
                <a14:m>
                  <m:oMath xmlns:m="http://schemas.openxmlformats.org/officeDocument/2006/math">
                    <m:r>
                      <a:rPr lang="zh-TW" altLang="en-US" sz="2000" i="1" smtClean="0">
                        <a:latin typeface="Cambria Math"/>
                      </a:rPr>
                      <m:t>𝒮</m:t>
                    </m:r>
                    <m:r>
                      <a:rPr lang="en-US" altLang="zh-TW" sz="2000" b="1">
                        <a:latin typeface="Cambria Math"/>
                      </a:rPr>
                      <m:t>=</m:t>
                    </m:r>
                    <m:d>
                      <m:dPr>
                        <m:begChr m:val="{"/>
                        <m:endChr m:val="}"/>
                        <m:ctrlPr>
                          <a:rPr lang="en-US" altLang="zh-TW" sz="2000" b="1" i="1">
                            <a:latin typeface="Cambria Math"/>
                          </a:rPr>
                        </m:ctrlPr>
                      </m:dPr>
                      <m:e>
                        <m:sSub>
                          <m:sSubPr>
                            <m:ctrlPr>
                              <a:rPr lang="en-US" altLang="zh-TW" sz="2000" b="1" i="1">
                                <a:latin typeface="Cambria Math"/>
                              </a:rPr>
                            </m:ctrlPr>
                          </m:sSubPr>
                          <m:e>
                            <m:acc>
                              <m:accPr>
                                <m:chr m:val="̅"/>
                                <m:ctrlPr>
                                  <a:rPr lang="en-US" altLang="zh-TW" sz="2000" b="1" i="1">
                                    <a:latin typeface="Cambria Math"/>
                                  </a:rPr>
                                </m:ctrlPr>
                              </m:accPr>
                              <m:e>
                                <m:r>
                                  <a:rPr lang="en-US" altLang="zh-TW" sz="2000" b="1">
                                    <a:latin typeface="Cambria Math"/>
                                  </a:rPr>
                                  <m:t>𝐌</m:t>
                                </m:r>
                              </m:e>
                            </m:acc>
                          </m:e>
                          <m:sub>
                            <m:sSub>
                              <m:sSubPr>
                                <m:ctrlPr>
                                  <a:rPr lang="en-US" altLang="zh-TW" sz="2000" i="1">
                                    <a:latin typeface="Cambria Math"/>
                                  </a:rPr>
                                </m:ctrlPr>
                              </m:sSubPr>
                              <m:e>
                                <m:r>
                                  <a:rPr lang="en-US" altLang="zh-TW" sz="2000" i="1">
                                    <a:latin typeface="Cambria Math"/>
                                  </a:rPr>
                                  <m:t>𝑠</m:t>
                                </m:r>
                              </m:e>
                              <m:sub>
                                <m:r>
                                  <a:rPr lang="en-US" altLang="zh-TW" sz="2000" i="1">
                                    <a:latin typeface="Cambria Math"/>
                                  </a:rPr>
                                  <m:t>1</m:t>
                                </m:r>
                              </m:sub>
                            </m:sSub>
                          </m:sub>
                        </m:sSub>
                        <m:r>
                          <a:rPr lang="en-US" altLang="zh-TW" sz="2000" i="1">
                            <a:latin typeface="Cambria Math"/>
                          </a:rPr>
                          <m:t>,</m:t>
                        </m:r>
                        <m:r>
                          <a:rPr lang="en-US" altLang="zh-TW" sz="2000" i="1">
                            <a:latin typeface="Cambria Math"/>
                            <a:ea typeface="Cambria Math"/>
                          </a:rPr>
                          <m:t>⋯,</m:t>
                        </m:r>
                        <m:sSub>
                          <m:sSubPr>
                            <m:ctrlPr>
                              <a:rPr lang="en-US" altLang="zh-TW" sz="2000" b="1" i="1">
                                <a:latin typeface="Cambria Math"/>
                              </a:rPr>
                            </m:ctrlPr>
                          </m:sSubPr>
                          <m:e>
                            <m:acc>
                              <m:accPr>
                                <m:chr m:val="̅"/>
                                <m:ctrlPr>
                                  <a:rPr lang="en-US" altLang="zh-TW" sz="2000" b="1" i="1">
                                    <a:latin typeface="Cambria Math"/>
                                  </a:rPr>
                                </m:ctrlPr>
                              </m:accPr>
                              <m:e>
                                <m:r>
                                  <a:rPr lang="en-US" altLang="zh-TW" sz="2000" b="1">
                                    <a:latin typeface="Cambria Math"/>
                                  </a:rPr>
                                  <m:t>𝐌</m:t>
                                </m:r>
                              </m:e>
                            </m:acc>
                          </m:e>
                          <m:sub>
                            <m:sSub>
                              <m:sSubPr>
                                <m:ctrlPr>
                                  <a:rPr lang="en-US" altLang="zh-TW" sz="2000" i="1">
                                    <a:latin typeface="Cambria Math"/>
                                  </a:rPr>
                                </m:ctrlPr>
                              </m:sSubPr>
                              <m:e>
                                <m:r>
                                  <a:rPr lang="en-US" altLang="zh-TW" sz="2000" i="1">
                                    <a:latin typeface="Cambria Math"/>
                                  </a:rPr>
                                  <m:t>𝑠</m:t>
                                </m:r>
                              </m:e>
                              <m:sub>
                                <m:r>
                                  <a:rPr lang="en-US" altLang="zh-TW" sz="2000" i="1">
                                    <a:latin typeface="Cambria Math"/>
                                  </a:rPr>
                                  <m:t>𝑖</m:t>
                                </m:r>
                              </m:sub>
                            </m:sSub>
                          </m:sub>
                        </m:sSub>
                        <m:r>
                          <a:rPr lang="en-US" altLang="zh-TW" sz="2000" b="1" i="1">
                            <a:latin typeface="Cambria Math"/>
                          </a:rPr>
                          <m:t>,</m:t>
                        </m:r>
                        <m:r>
                          <a:rPr lang="en-US" altLang="zh-TW" sz="2000" i="1">
                            <a:latin typeface="Cambria Math"/>
                            <a:ea typeface="Cambria Math"/>
                          </a:rPr>
                          <m:t>⋯,</m:t>
                        </m:r>
                        <m:sSub>
                          <m:sSubPr>
                            <m:ctrlPr>
                              <a:rPr lang="en-US" altLang="zh-TW" sz="2000" b="1" i="1">
                                <a:latin typeface="Cambria Math"/>
                              </a:rPr>
                            </m:ctrlPr>
                          </m:sSubPr>
                          <m:e>
                            <m:acc>
                              <m:accPr>
                                <m:chr m:val="̅"/>
                                <m:ctrlPr>
                                  <a:rPr lang="en-US" altLang="zh-TW" sz="2000" b="1" i="1">
                                    <a:latin typeface="Cambria Math"/>
                                  </a:rPr>
                                </m:ctrlPr>
                              </m:accPr>
                              <m:e>
                                <m:r>
                                  <a:rPr lang="en-US" altLang="zh-TW" sz="2000" b="1">
                                    <a:latin typeface="Cambria Math"/>
                                  </a:rPr>
                                  <m:t>𝐌</m:t>
                                </m:r>
                              </m:e>
                            </m:acc>
                          </m:e>
                          <m:sub>
                            <m:sSub>
                              <m:sSubPr>
                                <m:ctrlPr>
                                  <a:rPr lang="en-US" altLang="zh-TW" sz="2000" i="1">
                                    <a:latin typeface="Cambria Math"/>
                                  </a:rPr>
                                </m:ctrlPr>
                              </m:sSubPr>
                              <m:e>
                                <m:r>
                                  <a:rPr lang="en-US" altLang="zh-TW" sz="2000" i="1">
                                    <a:latin typeface="Cambria Math"/>
                                  </a:rPr>
                                  <m:t>𝑠</m:t>
                                </m:r>
                              </m:e>
                              <m:sub>
                                <m:r>
                                  <a:rPr lang="en-US" altLang="zh-TW" sz="2000" b="0" i="1" smtClean="0">
                                    <a:latin typeface="Cambria Math"/>
                                  </a:rPr>
                                  <m:t>𝑘</m:t>
                                </m:r>
                              </m:sub>
                            </m:sSub>
                          </m:sub>
                        </m:sSub>
                      </m:e>
                    </m:d>
                  </m:oMath>
                </a14:m>
                <a:r>
                  <a:rPr lang="en-US" altLang="zh-TW" sz="2400" dirty="0" smtClean="0"/>
                  <a:t>. Here</a:t>
                </a:r>
                <a:r>
                  <a:rPr lang="en-US" altLang="zh-TW" sz="2000" dirty="0" smtClean="0"/>
                  <a:t>, </a:t>
                </a:r>
                <a14:m>
                  <m:oMath xmlns:m="http://schemas.openxmlformats.org/officeDocument/2006/math">
                    <m:r>
                      <a:rPr lang="en-US" altLang="zh-TW" sz="2000" b="0" i="1" dirty="0" smtClean="0">
                        <a:latin typeface="Cambria Math"/>
                      </a:rPr>
                      <m:t>𝑙</m:t>
                    </m:r>
                    <m:r>
                      <a:rPr lang="en-US" altLang="zh-TW" sz="2000" b="0" i="1" dirty="0" smtClean="0">
                        <a:latin typeface="Cambria Math"/>
                      </a:rPr>
                      <m:t>&lt;</m:t>
                    </m:r>
                    <m:r>
                      <a:rPr lang="en-US" altLang="zh-TW" sz="2000" b="0" i="1" dirty="0" smtClean="0">
                        <a:latin typeface="Cambria Math"/>
                      </a:rPr>
                      <m:t>𝑘</m:t>
                    </m:r>
                  </m:oMath>
                </a14:m>
                <a:r>
                  <a:rPr lang="en-US" altLang="zh-TW" sz="2400" dirty="0" smtClean="0"/>
                  <a:t>, and </a:t>
                </a:r>
                <a14:m>
                  <m:oMath xmlns:m="http://schemas.openxmlformats.org/officeDocument/2006/math">
                    <m:r>
                      <a:rPr lang="zh-TW" altLang="en-US" sz="2000" i="1">
                        <a:latin typeface="Cambria Math"/>
                      </a:rPr>
                      <m:t>𝒯</m:t>
                    </m:r>
                    <m:r>
                      <a:rPr lang="zh-TW" altLang="en-US" sz="2000" i="1" smtClean="0">
                        <a:latin typeface="Cambria Math"/>
                      </a:rPr>
                      <m:t>⊂</m:t>
                    </m:r>
                    <m:r>
                      <a:rPr lang="zh-TW" altLang="en-US" sz="2000" i="1">
                        <a:latin typeface="Cambria Math"/>
                      </a:rPr>
                      <m:t>𝒮</m:t>
                    </m:r>
                  </m:oMath>
                </a14:m>
                <a:r>
                  <a:rPr lang="en-US" altLang="zh-TW" sz="2000" dirty="0" smtClean="0"/>
                  <a:t>.</a:t>
                </a:r>
                <a:endParaRPr lang="en-US" altLang="zh-TW" sz="2400" dirty="0" smtClean="0"/>
              </a:p>
              <a:p>
                <a:endParaRPr lang="en-US" altLang="zh-TW" sz="2400" dirty="0" smtClean="0"/>
              </a:p>
              <a:p>
                <a:r>
                  <a:rPr lang="en-US" altLang="zh-TW" sz="2400" dirty="0" smtClean="0">
                    <a:ea typeface="Cambria Math"/>
                  </a:rPr>
                  <a:t>Case 1:</a:t>
                </a:r>
                <a:r>
                  <a:rPr lang="en-US" altLang="zh-TW" sz="2400" b="1" dirty="0" smtClean="0">
                    <a:ea typeface="Cambria Math"/>
                  </a:rPr>
                  <a:t> </a:t>
                </a:r>
                <a14:m>
                  <m:oMath xmlns:m="http://schemas.openxmlformats.org/officeDocument/2006/math">
                    <m:r>
                      <a:rPr lang="en-US" altLang="zh-TW" sz="2000" b="1" i="1">
                        <a:latin typeface="Cambria Math"/>
                        <a:ea typeface="Cambria Math"/>
                      </a:rPr>
                      <m:t>∆</m:t>
                    </m:r>
                    <m:sSup>
                      <m:sSupPr>
                        <m:ctrlPr>
                          <a:rPr lang="en-US" altLang="zh-TW" sz="2000" b="1" i="1">
                            <a:latin typeface="Cambria Math"/>
                            <a:ea typeface="Cambria Math"/>
                          </a:rPr>
                        </m:ctrlPr>
                      </m:sSupPr>
                      <m:e>
                        <m:r>
                          <a:rPr lang="en-US" altLang="zh-TW" sz="2000" b="1">
                            <a:latin typeface="Cambria Math"/>
                            <a:ea typeface="Cambria Math"/>
                          </a:rPr>
                          <m:t>𝐱</m:t>
                        </m:r>
                      </m:e>
                      <m:sup>
                        <m:r>
                          <a:rPr lang="en-US" altLang="zh-TW" sz="2000" i="1">
                            <a:latin typeface="Cambria Math"/>
                            <a:ea typeface="Cambria Math"/>
                          </a:rPr>
                          <m:t>𝑗</m:t>
                        </m:r>
                        <m:r>
                          <a:rPr lang="en-US" altLang="zh-TW" sz="2000" i="1">
                            <a:latin typeface="Cambria Math"/>
                            <a:ea typeface="Cambria Math"/>
                          </a:rPr>
                          <m:t>−1</m:t>
                        </m:r>
                      </m:sup>
                    </m:sSup>
                    <m:r>
                      <a:rPr lang="en-US" altLang="zh-TW" sz="2000" b="1" i="1">
                        <a:latin typeface="Cambria Math"/>
                        <a:ea typeface="Cambria Math"/>
                      </a:rPr>
                      <m:t> </m:t>
                    </m:r>
                  </m:oMath>
                </a14:m>
                <a:r>
                  <a:rPr lang="en-US" altLang="zh-TW" sz="2400" dirty="0" smtClean="0"/>
                  <a:t> is estimated by  using </a:t>
                </a:r>
                <a14:m>
                  <m:oMath xmlns:m="http://schemas.openxmlformats.org/officeDocument/2006/math">
                    <m:r>
                      <a:rPr lang="zh-TW" altLang="en-US" sz="2400" i="1">
                        <a:latin typeface="Cambria Math"/>
                      </a:rPr>
                      <m:t>𝒯</m:t>
                    </m:r>
                  </m:oMath>
                </a14:m>
                <a:r>
                  <a:rPr lang="en-US" altLang="zh-TW" sz="2400" dirty="0" smtClean="0"/>
                  <a:t>. Later, </a:t>
                </a:r>
                <a:r>
                  <a:rPr lang="en-US" altLang="zh-TW" sz="2400" dirty="0"/>
                  <a:t>t</a:t>
                </a:r>
                <a:r>
                  <a:rPr lang="en-US" altLang="zh-TW" sz="2400" dirty="0" smtClean="0"/>
                  <a:t>he basis set is changed to </a:t>
                </a:r>
                <a:r>
                  <a:rPr lang="zh-TW" altLang="en-US" sz="2400" dirty="0" smtClean="0"/>
                  <a:t>𝒮 </a:t>
                </a:r>
                <a:r>
                  <a:rPr lang="en-US" altLang="zh-TW" sz="2400" dirty="0" smtClean="0"/>
                  <a:t>at the </a:t>
                </a:r>
                <a:r>
                  <a:rPr lang="en-US" altLang="zh-TW" sz="2400" i="1" dirty="0" smtClean="0"/>
                  <a:t>j</a:t>
                </a:r>
                <a:r>
                  <a:rPr lang="en-US" altLang="zh-TW" sz="2400" dirty="0" smtClean="0"/>
                  <a:t>-</a:t>
                </a:r>
                <a:r>
                  <a:rPr lang="en-US" altLang="zh-TW" sz="2400" dirty="0" err="1" smtClean="0"/>
                  <a:t>th</a:t>
                </a:r>
                <a:r>
                  <a:rPr lang="en-US" altLang="zh-TW" sz="2400" dirty="0" smtClean="0"/>
                  <a:t> time step:</a:t>
                </a:r>
              </a:p>
              <a:p>
                <a:pPr marL="0" indent="0">
                  <a:buNone/>
                </a:pPr>
                <a14:m>
                  <m:oMathPara xmlns:m="http://schemas.openxmlformats.org/officeDocument/2006/math">
                    <m:oMathParaPr>
                      <m:jc m:val="centerGroup"/>
                    </m:oMathParaPr>
                    <m:oMath xmlns:m="http://schemas.openxmlformats.org/officeDocument/2006/math">
                      <m:nary>
                        <m:naryPr>
                          <m:chr m:val="∑"/>
                          <m:ctrlPr>
                            <a:rPr lang="zh-TW" altLang="en-US" sz="2000" i="1" smtClean="0">
                              <a:latin typeface="Cambria Math"/>
                            </a:rPr>
                          </m:ctrlPr>
                        </m:naryPr>
                        <m:sub>
                          <m:r>
                            <m:rPr>
                              <m:brk m:alnAt="23"/>
                            </m:rPr>
                            <a:rPr lang="en-US" altLang="zh-TW" sz="2000" b="0" i="1" smtClean="0">
                              <a:latin typeface="Cambria Math"/>
                            </a:rPr>
                            <m:t>𝑖</m:t>
                          </m:r>
                          <m:r>
                            <a:rPr lang="en-US" altLang="zh-TW" sz="2000" b="0" i="1" smtClean="0">
                              <a:latin typeface="Cambria Math"/>
                            </a:rPr>
                            <m:t>=1</m:t>
                          </m:r>
                        </m:sub>
                        <m:sup>
                          <m:r>
                            <a:rPr lang="en-US" altLang="zh-TW" sz="2000" b="0" i="1" smtClean="0">
                              <a:latin typeface="Cambria Math"/>
                            </a:rPr>
                            <m:t>𝑘</m:t>
                          </m:r>
                        </m:sup>
                        <m:e>
                          <m:sSub>
                            <m:sSubPr>
                              <m:ctrlPr>
                                <a:rPr lang="en-US" altLang="zh-TW" sz="2000" b="1" i="1">
                                  <a:latin typeface="Cambria Math"/>
                                </a:rPr>
                              </m:ctrlPr>
                            </m:sSubPr>
                            <m:e>
                              <m:acc>
                                <m:accPr>
                                  <m:chr m:val="̅"/>
                                  <m:ctrlPr>
                                    <a:rPr lang="en-US" altLang="zh-TW" sz="2000" b="1" i="1">
                                      <a:latin typeface="Cambria Math"/>
                                    </a:rPr>
                                  </m:ctrlPr>
                                </m:accPr>
                                <m:e>
                                  <m:r>
                                    <a:rPr lang="en-US" altLang="zh-TW" sz="2000" b="1">
                                      <a:latin typeface="Cambria Math"/>
                                    </a:rPr>
                                    <m:t>𝐌</m:t>
                                  </m:r>
                                </m:e>
                              </m:acc>
                            </m:e>
                            <m:sub>
                              <m:sSub>
                                <m:sSubPr>
                                  <m:ctrlPr>
                                    <a:rPr lang="en-US" altLang="zh-TW" sz="2000" i="1">
                                      <a:latin typeface="Cambria Math"/>
                                    </a:rPr>
                                  </m:ctrlPr>
                                </m:sSubPr>
                                <m:e>
                                  <m:r>
                                    <a:rPr lang="en-US" altLang="zh-TW" sz="2000" i="1">
                                      <a:latin typeface="Cambria Math"/>
                                    </a:rPr>
                                    <m:t>𝑠</m:t>
                                  </m:r>
                                </m:e>
                                <m:sub>
                                  <m:r>
                                    <a:rPr lang="en-US" altLang="zh-TW" sz="2000" i="1">
                                      <a:latin typeface="Cambria Math"/>
                                    </a:rPr>
                                    <m:t>𝑖</m:t>
                                  </m:r>
                                </m:sub>
                              </m:sSub>
                            </m:sub>
                          </m:sSub>
                        </m:e>
                      </m:nary>
                      <m:r>
                        <a:rPr lang="en-US" altLang="zh-TW" sz="2000">
                          <a:latin typeface="Cambria Math"/>
                        </a:rPr>
                        <m:t>∆</m:t>
                      </m:r>
                      <m:sSubSup>
                        <m:sSubSupPr>
                          <m:ctrlPr>
                            <a:rPr lang="zh-TW" altLang="zh-TW" sz="2000" i="1">
                              <a:latin typeface="Cambria Math"/>
                            </a:rPr>
                          </m:ctrlPr>
                        </m:sSubSupPr>
                        <m:e>
                          <m:r>
                            <a:rPr lang="en-US" altLang="zh-TW" sz="2000" i="1">
                              <a:latin typeface="Cambria Math"/>
                            </a:rPr>
                            <m:t>𝑥</m:t>
                          </m:r>
                        </m:e>
                        <m:sub>
                          <m:sSub>
                            <m:sSubPr>
                              <m:ctrlPr>
                                <a:rPr lang="zh-TW" altLang="zh-TW" sz="2000" i="1">
                                  <a:latin typeface="Cambria Math"/>
                                </a:rPr>
                              </m:ctrlPr>
                            </m:sSubPr>
                            <m:e>
                              <m:r>
                                <a:rPr lang="en-US" altLang="zh-TW" sz="2000" i="1">
                                  <a:latin typeface="Cambria Math"/>
                                </a:rPr>
                                <m:t>𝑠</m:t>
                              </m:r>
                            </m:e>
                            <m:sub>
                              <m:r>
                                <a:rPr lang="en-US" altLang="zh-TW" sz="2000" i="1">
                                  <a:latin typeface="Cambria Math"/>
                                </a:rPr>
                                <m:t>𝑖</m:t>
                              </m:r>
                            </m:sub>
                          </m:sSub>
                        </m:sub>
                        <m:sup>
                          <m:r>
                            <a:rPr lang="en-US" altLang="zh-TW" sz="2000" i="1">
                              <a:latin typeface="Cambria Math"/>
                            </a:rPr>
                            <m:t>𝑗</m:t>
                          </m:r>
                        </m:sup>
                      </m:sSubSup>
                      <m:r>
                        <a:rPr lang="en-US" altLang="zh-TW" sz="2000" b="0" i="1" smtClean="0">
                          <a:latin typeface="Cambria Math"/>
                        </a:rPr>
                        <m:t>=</m:t>
                      </m:r>
                      <m:sSup>
                        <m:sSupPr>
                          <m:ctrlPr>
                            <a:rPr lang="en-US" altLang="zh-TW" sz="2000" i="1">
                              <a:latin typeface="Cambria Math"/>
                              <a:ea typeface="Cambria Math"/>
                            </a:rPr>
                          </m:ctrlPr>
                        </m:sSupPr>
                        <m:e>
                          <m:acc>
                            <m:accPr>
                              <m:chr m:val="̃"/>
                              <m:ctrlPr>
                                <a:rPr lang="en-US" altLang="zh-TW" sz="2000" b="1" i="1">
                                  <a:latin typeface="Cambria Math"/>
                                  <a:ea typeface="Cambria Math"/>
                                </a:rPr>
                              </m:ctrlPr>
                            </m:accPr>
                            <m:e>
                              <m:r>
                                <a:rPr lang="en-US" altLang="zh-TW" sz="2000" b="1">
                                  <a:latin typeface="Cambria Math"/>
                                  <a:ea typeface="Cambria Math"/>
                                </a:rPr>
                                <m:t>𝐛</m:t>
                              </m:r>
                            </m:e>
                          </m:acc>
                        </m:e>
                        <m:sup>
                          <m:r>
                            <a:rPr lang="en-US" altLang="zh-TW" sz="2000" i="1">
                              <a:latin typeface="Cambria Math"/>
                              <a:ea typeface="Cambria Math"/>
                            </a:rPr>
                            <m:t>𝑗</m:t>
                          </m:r>
                        </m:sup>
                      </m:sSup>
                      <m:r>
                        <a:rPr lang="en-US" altLang="zh-TW" sz="2000" b="0" i="1" smtClean="0">
                          <a:latin typeface="Cambria Math"/>
                          <a:ea typeface="Cambria Math"/>
                        </a:rPr>
                        <m:t>+</m:t>
                      </m:r>
                      <m:nary>
                        <m:naryPr>
                          <m:chr m:val="∑"/>
                          <m:ctrlPr>
                            <a:rPr lang="zh-TW" altLang="en-US" sz="2000" i="1">
                              <a:latin typeface="Cambria Math"/>
                            </a:rPr>
                          </m:ctrlPr>
                        </m:naryPr>
                        <m:sub>
                          <m:r>
                            <m:rPr>
                              <m:brk m:alnAt="23"/>
                            </m:rPr>
                            <a:rPr lang="en-US" altLang="zh-TW" sz="2000" i="1">
                              <a:latin typeface="Cambria Math"/>
                            </a:rPr>
                            <m:t>𝑖</m:t>
                          </m:r>
                          <m:r>
                            <a:rPr lang="en-US" altLang="zh-TW" sz="2000" i="1">
                              <a:latin typeface="Cambria Math"/>
                            </a:rPr>
                            <m:t>=1</m:t>
                          </m:r>
                        </m:sub>
                        <m:sup>
                          <m:r>
                            <a:rPr lang="en-US" altLang="zh-TW" sz="2000" b="0" i="1" smtClean="0">
                              <a:latin typeface="Cambria Math"/>
                            </a:rPr>
                            <m:t>𝑙</m:t>
                          </m:r>
                        </m:sup>
                        <m:e>
                          <m:sSub>
                            <m:sSubPr>
                              <m:ctrlPr>
                                <a:rPr lang="en-US" altLang="zh-TW" sz="2000" b="1" i="1">
                                  <a:latin typeface="Cambria Math"/>
                                </a:rPr>
                              </m:ctrlPr>
                            </m:sSubPr>
                            <m:e>
                              <m:acc>
                                <m:accPr>
                                  <m:chr m:val="̅"/>
                                  <m:ctrlPr>
                                    <a:rPr lang="en-US" altLang="zh-TW" sz="2000" b="1" i="1" smtClean="0">
                                      <a:latin typeface="Cambria Math"/>
                                    </a:rPr>
                                  </m:ctrlPr>
                                </m:accPr>
                                <m:e>
                                  <m:r>
                                    <a:rPr lang="en-US" altLang="zh-TW" sz="2000" b="1" i="0" smtClean="0">
                                      <a:latin typeface="Cambria Math"/>
                                    </a:rPr>
                                    <m:t>𝐍</m:t>
                                  </m:r>
                                </m:e>
                              </m:acc>
                            </m:e>
                            <m:sub>
                              <m:sSub>
                                <m:sSubPr>
                                  <m:ctrlPr>
                                    <a:rPr lang="en-US" altLang="zh-TW" sz="2000" i="1">
                                      <a:latin typeface="Cambria Math"/>
                                    </a:rPr>
                                  </m:ctrlPr>
                                </m:sSubPr>
                                <m:e>
                                  <m:r>
                                    <a:rPr lang="en-US" altLang="zh-TW" sz="2000" i="1">
                                      <a:latin typeface="Cambria Math"/>
                                    </a:rPr>
                                    <m:t>𝑠</m:t>
                                  </m:r>
                                </m:e>
                                <m:sub>
                                  <m:r>
                                    <a:rPr lang="en-US" altLang="zh-TW" sz="2000" i="1">
                                      <a:latin typeface="Cambria Math"/>
                                    </a:rPr>
                                    <m:t>𝑖</m:t>
                                  </m:r>
                                </m:sub>
                              </m:sSub>
                            </m:sub>
                          </m:sSub>
                        </m:e>
                      </m:nary>
                      <m:r>
                        <a:rPr lang="en-US" altLang="zh-TW" sz="2000">
                          <a:latin typeface="Cambria Math"/>
                        </a:rPr>
                        <m:t>∆</m:t>
                      </m:r>
                      <m:sSubSup>
                        <m:sSubSupPr>
                          <m:ctrlPr>
                            <a:rPr lang="zh-TW" altLang="zh-TW" sz="2000" i="1">
                              <a:latin typeface="Cambria Math"/>
                            </a:rPr>
                          </m:ctrlPr>
                        </m:sSubSupPr>
                        <m:e>
                          <m:r>
                            <a:rPr lang="en-US" altLang="zh-TW" sz="2000" i="1">
                              <a:latin typeface="Cambria Math"/>
                            </a:rPr>
                            <m:t>𝑥</m:t>
                          </m:r>
                        </m:e>
                        <m:sub>
                          <m:sSub>
                            <m:sSubPr>
                              <m:ctrlPr>
                                <a:rPr lang="zh-TW" altLang="zh-TW" sz="2000" i="1">
                                  <a:latin typeface="Cambria Math"/>
                                </a:rPr>
                              </m:ctrlPr>
                            </m:sSubPr>
                            <m:e>
                              <m:r>
                                <a:rPr lang="en-US" altLang="zh-TW" sz="2000" i="1">
                                  <a:latin typeface="Cambria Math"/>
                                </a:rPr>
                                <m:t>𝑠</m:t>
                              </m:r>
                            </m:e>
                            <m:sub>
                              <m:r>
                                <a:rPr lang="en-US" altLang="zh-TW" sz="2000" i="1">
                                  <a:latin typeface="Cambria Math"/>
                                </a:rPr>
                                <m:t>𝑖</m:t>
                              </m:r>
                            </m:sub>
                          </m:sSub>
                        </m:sub>
                        <m:sup>
                          <m:r>
                            <a:rPr lang="en-US" altLang="zh-TW" sz="2000" i="1">
                              <a:latin typeface="Cambria Math"/>
                            </a:rPr>
                            <m:t>𝑗</m:t>
                          </m:r>
                          <m:r>
                            <a:rPr lang="en-US" altLang="zh-TW" sz="2000" b="0" i="1" smtClean="0">
                              <a:latin typeface="Cambria Math"/>
                            </a:rPr>
                            <m:t>−1</m:t>
                          </m:r>
                        </m:sup>
                      </m:sSubSup>
                    </m:oMath>
                  </m:oMathPara>
                </a14:m>
                <a:endParaRPr lang="zh-TW" altLang="zh-TW" sz="2000" dirty="0"/>
              </a:p>
              <a:p>
                <a:r>
                  <a:rPr lang="en-US" altLang="zh-TW" sz="2400" dirty="0" smtClean="0"/>
                  <a:t>Case2: </a:t>
                </a:r>
                <a:r>
                  <a:rPr lang="zh-TW" altLang="en-US" sz="2400" dirty="0" smtClean="0"/>
                  <a:t>𝒮</a:t>
                </a:r>
                <a:r>
                  <a:rPr lang="zh-TW" altLang="en-US" sz="2400" dirty="0"/>
                  <a:t> </a:t>
                </a:r>
                <a:r>
                  <a:rPr lang="en-US" altLang="zh-TW" sz="2400" dirty="0" smtClean="0"/>
                  <a:t>is utilized to estimate the incremental electrical variable vector all the time:</a:t>
                </a:r>
              </a:p>
              <a:p>
                <a:pPr marL="0" indent="0">
                  <a:buNone/>
                </a:pPr>
                <a14:m>
                  <m:oMathPara xmlns:m="http://schemas.openxmlformats.org/officeDocument/2006/math">
                    <m:oMathParaPr>
                      <m:jc m:val="centerGroup"/>
                    </m:oMathParaPr>
                    <m:oMath xmlns:m="http://schemas.openxmlformats.org/officeDocument/2006/math">
                      <m:nary>
                        <m:naryPr>
                          <m:chr m:val="∑"/>
                          <m:ctrlPr>
                            <a:rPr lang="zh-TW" altLang="en-US" sz="2000" i="1">
                              <a:latin typeface="Cambria Math"/>
                            </a:rPr>
                          </m:ctrlPr>
                        </m:naryPr>
                        <m:sub>
                          <m:r>
                            <m:rPr>
                              <m:brk m:alnAt="23"/>
                            </m:rPr>
                            <a:rPr lang="en-US" altLang="zh-TW" sz="2000" i="1">
                              <a:latin typeface="Cambria Math"/>
                            </a:rPr>
                            <m:t>𝑖</m:t>
                          </m:r>
                          <m:r>
                            <a:rPr lang="en-US" altLang="zh-TW" sz="2000" i="1">
                              <a:latin typeface="Cambria Math"/>
                            </a:rPr>
                            <m:t>=1</m:t>
                          </m:r>
                        </m:sub>
                        <m:sup>
                          <m:r>
                            <a:rPr lang="en-US" altLang="zh-TW" sz="2000" i="1">
                              <a:latin typeface="Cambria Math"/>
                            </a:rPr>
                            <m:t>𝑘</m:t>
                          </m:r>
                        </m:sup>
                        <m:e>
                          <m:sSub>
                            <m:sSubPr>
                              <m:ctrlPr>
                                <a:rPr lang="en-US" altLang="zh-TW" sz="2000" b="1" i="1">
                                  <a:latin typeface="Cambria Math"/>
                                </a:rPr>
                              </m:ctrlPr>
                            </m:sSubPr>
                            <m:e>
                              <m:acc>
                                <m:accPr>
                                  <m:chr m:val="̅"/>
                                  <m:ctrlPr>
                                    <a:rPr lang="en-US" altLang="zh-TW" sz="2000" b="1" i="1">
                                      <a:latin typeface="Cambria Math"/>
                                    </a:rPr>
                                  </m:ctrlPr>
                                </m:accPr>
                                <m:e>
                                  <m:r>
                                    <a:rPr lang="en-US" altLang="zh-TW" sz="2000" b="1">
                                      <a:latin typeface="Cambria Math"/>
                                    </a:rPr>
                                    <m:t>𝐌</m:t>
                                  </m:r>
                                </m:e>
                              </m:acc>
                            </m:e>
                            <m:sub>
                              <m:sSub>
                                <m:sSubPr>
                                  <m:ctrlPr>
                                    <a:rPr lang="en-US" altLang="zh-TW" sz="2000" i="1">
                                      <a:latin typeface="Cambria Math"/>
                                    </a:rPr>
                                  </m:ctrlPr>
                                </m:sSubPr>
                                <m:e>
                                  <m:r>
                                    <a:rPr lang="en-US" altLang="zh-TW" sz="2000" i="1">
                                      <a:latin typeface="Cambria Math"/>
                                    </a:rPr>
                                    <m:t>𝑠</m:t>
                                  </m:r>
                                </m:e>
                                <m:sub>
                                  <m:r>
                                    <a:rPr lang="en-US" altLang="zh-TW" sz="2000" i="1">
                                      <a:latin typeface="Cambria Math"/>
                                    </a:rPr>
                                    <m:t>𝑖</m:t>
                                  </m:r>
                                </m:sub>
                              </m:sSub>
                            </m:sub>
                          </m:sSub>
                        </m:e>
                      </m:nary>
                      <m:r>
                        <a:rPr lang="en-US" altLang="zh-TW" sz="2000">
                          <a:latin typeface="Cambria Math"/>
                        </a:rPr>
                        <m:t>∆</m:t>
                      </m:r>
                      <m:sSubSup>
                        <m:sSubSupPr>
                          <m:ctrlPr>
                            <a:rPr lang="zh-TW" altLang="zh-TW" sz="2000" i="1">
                              <a:latin typeface="Cambria Math"/>
                            </a:rPr>
                          </m:ctrlPr>
                        </m:sSubSupPr>
                        <m:e>
                          <m:acc>
                            <m:accPr>
                              <m:chr m:val="̅"/>
                              <m:ctrlPr>
                                <a:rPr lang="zh-TW" altLang="en-US" sz="2000" i="1" smtClean="0">
                                  <a:latin typeface="Cambria Math"/>
                                </a:rPr>
                              </m:ctrlPr>
                            </m:accPr>
                            <m:e>
                              <m:r>
                                <a:rPr lang="en-US" altLang="zh-TW" sz="2000" b="0" i="1" smtClean="0">
                                  <a:latin typeface="Cambria Math"/>
                                </a:rPr>
                                <m:t>𝑥</m:t>
                              </m:r>
                            </m:e>
                          </m:acc>
                        </m:e>
                        <m:sub>
                          <m:sSub>
                            <m:sSubPr>
                              <m:ctrlPr>
                                <a:rPr lang="zh-TW" altLang="zh-TW" sz="2000" i="1">
                                  <a:latin typeface="Cambria Math"/>
                                </a:rPr>
                              </m:ctrlPr>
                            </m:sSubPr>
                            <m:e>
                              <m:r>
                                <a:rPr lang="en-US" altLang="zh-TW" sz="2000" i="1">
                                  <a:latin typeface="Cambria Math"/>
                                </a:rPr>
                                <m:t>𝑠</m:t>
                              </m:r>
                            </m:e>
                            <m:sub>
                              <m:r>
                                <a:rPr lang="en-US" altLang="zh-TW" sz="2000" i="1">
                                  <a:latin typeface="Cambria Math"/>
                                </a:rPr>
                                <m:t>𝑖</m:t>
                              </m:r>
                            </m:sub>
                          </m:sSub>
                        </m:sub>
                        <m:sup>
                          <m:r>
                            <a:rPr lang="en-US" altLang="zh-TW" sz="2000" i="1">
                              <a:latin typeface="Cambria Math"/>
                            </a:rPr>
                            <m:t>𝑗</m:t>
                          </m:r>
                        </m:sup>
                      </m:sSubSup>
                      <m:r>
                        <a:rPr lang="en-US" altLang="zh-TW" sz="2000" i="1">
                          <a:latin typeface="Cambria Math"/>
                        </a:rPr>
                        <m:t>=</m:t>
                      </m:r>
                      <m:sSup>
                        <m:sSupPr>
                          <m:ctrlPr>
                            <a:rPr lang="en-US" altLang="zh-TW" sz="2000" i="1">
                              <a:latin typeface="Cambria Math"/>
                              <a:ea typeface="Cambria Math"/>
                            </a:rPr>
                          </m:ctrlPr>
                        </m:sSupPr>
                        <m:e>
                          <m:acc>
                            <m:accPr>
                              <m:chr m:val="̃"/>
                              <m:ctrlPr>
                                <a:rPr lang="en-US" altLang="zh-TW" sz="2000" b="1" i="1">
                                  <a:latin typeface="Cambria Math"/>
                                  <a:ea typeface="Cambria Math"/>
                                </a:rPr>
                              </m:ctrlPr>
                            </m:accPr>
                            <m:e>
                              <m:r>
                                <a:rPr lang="en-US" altLang="zh-TW" sz="2000" b="1">
                                  <a:latin typeface="Cambria Math"/>
                                  <a:ea typeface="Cambria Math"/>
                                </a:rPr>
                                <m:t>𝐛</m:t>
                              </m:r>
                            </m:e>
                          </m:acc>
                        </m:e>
                        <m:sup>
                          <m:r>
                            <a:rPr lang="en-US" altLang="zh-TW" sz="2000" i="1">
                              <a:latin typeface="Cambria Math"/>
                              <a:ea typeface="Cambria Math"/>
                            </a:rPr>
                            <m:t>𝑗</m:t>
                          </m:r>
                        </m:sup>
                      </m:sSup>
                      <m:r>
                        <a:rPr lang="en-US" altLang="zh-TW" sz="2000" i="1">
                          <a:latin typeface="Cambria Math"/>
                          <a:ea typeface="Cambria Math"/>
                        </a:rPr>
                        <m:t>+</m:t>
                      </m:r>
                      <m:nary>
                        <m:naryPr>
                          <m:chr m:val="∑"/>
                          <m:ctrlPr>
                            <a:rPr lang="zh-TW" altLang="en-US" sz="2000" i="1">
                              <a:latin typeface="Cambria Math"/>
                            </a:rPr>
                          </m:ctrlPr>
                        </m:naryPr>
                        <m:sub>
                          <m:r>
                            <m:rPr>
                              <m:brk m:alnAt="23"/>
                            </m:rPr>
                            <a:rPr lang="en-US" altLang="zh-TW" sz="2000" i="1">
                              <a:latin typeface="Cambria Math"/>
                            </a:rPr>
                            <m:t>𝑖</m:t>
                          </m:r>
                          <m:r>
                            <a:rPr lang="en-US" altLang="zh-TW" sz="2000" i="1">
                              <a:latin typeface="Cambria Math"/>
                            </a:rPr>
                            <m:t>=1</m:t>
                          </m:r>
                        </m:sub>
                        <m:sup>
                          <m:r>
                            <a:rPr lang="en-US" altLang="zh-TW" sz="2000" b="0" i="1" smtClean="0">
                              <a:latin typeface="Cambria Math"/>
                            </a:rPr>
                            <m:t>𝑘</m:t>
                          </m:r>
                        </m:sup>
                        <m:e>
                          <m:sSub>
                            <m:sSubPr>
                              <m:ctrlPr>
                                <a:rPr lang="en-US" altLang="zh-TW" sz="2000" b="1" i="1">
                                  <a:latin typeface="Cambria Math"/>
                                </a:rPr>
                              </m:ctrlPr>
                            </m:sSubPr>
                            <m:e>
                              <m:acc>
                                <m:accPr>
                                  <m:chr m:val="̅"/>
                                  <m:ctrlPr>
                                    <a:rPr lang="en-US" altLang="zh-TW" sz="2000" b="1" i="1">
                                      <a:latin typeface="Cambria Math"/>
                                    </a:rPr>
                                  </m:ctrlPr>
                                </m:accPr>
                                <m:e>
                                  <m:r>
                                    <a:rPr lang="en-US" altLang="zh-TW" sz="2000" b="1">
                                      <a:latin typeface="Cambria Math"/>
                                    </a:rPr>
                                    <m:t>𝐍</m:t>
                                  </m:r>
                                </m:e>
                              </m:acc>
                            </m:e>
                            <m:sub>
                              <m:sSub>
                                <m:sSubPr>
                                  <m:ctrlPr>
                                    <a:rPr lang="en-US" altLang="zh-TW" sz="2000" i="1">
                                      <a:latin typeface="Cambria Math"/>
                                    </a:rPr>
                                  </m:ctrlPr>
                                </m:sSubPr>
                                <m:e>
                                  <m:r>
                                    <a:rPr lang="en-US" altLang="zh-TW" sz="2000" i="1">
                                      <a:latin typeface="Cambria Math"/>
                                    </a:rPr>
                                    <m:t>𝑠</m:t>
                                  </m:r>
                                </m:e>
                                <m:sub>
                                  <m:r>
                                    <a:rPr lang="en-US" altLang="zh-TW" sz="2000" i="1">
                                      <a:latin typeface="Cambria Math"/>
                                    </a:rPr>
                                    <m:t>𝑖</m:t>
                                  </m:r>
                                </m:sub>
                              </m:sSub>
                            </m:sub>
                          </m:sSub>
                        </m:e>
                      </m:nary>
                      <m:r>
                        <a:rPr lang="en-US" altLang="zh-TW" sz="2000">
                          <a:latin typeface="Cambria Math"/>
                        </a:rPr>
                        <m:t>∆</m:t>
                      </m:r>
                      <m:sSubSup>
                        <m:sSubSupPr>
                          <m:ctrlPr>
                            <a:rPr lang="zh-TW" altLang="zh-TW" sz="2000" i="1">
                              <a:latin typeface="Cambria Math"/>
                            </a:rPr>
                          </m:ctrlPr>
                        </m:sSubSupPr>
                        <m:e>
                          <m:acc>
                            <m:accPr>
                              <m:chr m:val="̅"/>
                              <m:ctrlPr>
                                <a:rPr lang="zh-TW" altLang="en-US" sz="2000" i="1" smtClean="0">
                                  <a:latin typeface="Cambria Math"/>
                                </a:rPr>
                              </m:ctrlPr>
                            </m:accPr>
                            <m:e>
                              <m:r>
                                <a:rPr lang="en-US" altLang="zh-TW" sz="2000" b="0" i="1" smtClean="0">
                                  <a:latin typeface="Cambria Math"/>
                                </a:rPr>
                                <m:t>𝑥</m:t>
                              </m:r>
                            </m:e>
                          </m:acc>
                        </m:e>
                        <m:sub>
                          <m:sSub>
                            <m:sSubPr>
                              <m:ctrlPr>
                                <a:rPr lang="zh-TW" altLang="zh-TW" sz="2000" i="1">
                                  <a:latin typeface="Cambria Math"/>
                                </a:rPr>
                              </m:ctrlPr>
                            </m:sSubPr>
                            <m:e>
                              <m:r>
                                <a:rPr lang="en-US" altLang="zh-TW" sz="2000" i="1">
                                  <a:latin typeface="Cambria Math"/>
                                </a:rPr>
                                <m:t>𝑠</m:t>
                              </m:r>
                            </m:e>
                            <m:sub>
                              <m:r>
                                <a:rPr lang="en-US" altLang="zh-TW" sz="2000" i="1">
                                  <a:latin typeface="Cambria Math"/>
                                </a:rPr>
                                <m:t>𝑖</m:t>
                              </m:r>
                            </m:sub>
                          </m:sSub>
                        </m:sub>
                        <m:sup>
                          <m:r>
                            <a:rPr lang="en-US" altLang="zh-TW" sz="2000" i="1">
                              <a:latin typeface="Cambria Math"/>
                            </a:rPr>
                            <m:t>𝑗</m:t>
                          </m:r>
                          <m:r>
                            <a:rPr lang="en-US" altLang="zh-TW" sz="2000" i="1">
                              <a:latin typeface="Cambria Math"/>
                            </a:rPr>
                            <m:t>−1</m:t>
                          </m:r>
                        </m:sup>
                      </m:sSubSup>
                    </m:oMath>
                  </m:oMathPara>
                </a14:m>
                <a:endParaRPr lang="zh-TW" altLang="zh-TW" sz="2000" dirty="0"/>
              </a:p>
              <a:p>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395536" y="908720"/>
                <a:ext cx="8229600" cy="5217443"/>
              </a:xfrm>
              <a:blipFill rotWithShape="1">
                <a:blip r:embed="rId2"/>
                <a:stretch>
                  <a:fillRect l="-1037" t="-1168"/>
                </a:stretch>
              </a:blipFill>
            </p:spPr>
            <p:txBody>
              <a:bodyPr/>
              <a:lstStyle/>
              <a:p>
                <a:r>
                  <a:rPr lang="zh-TW" altLang="en-US">
                    <a:noFill/>
                  </a:rPr>
                  <a:t> </a:t>
                </a:r>
              </a:p>
            </p:txBody>
          </p:sp>
        </mc:Fallback>
      </mc:AlternateContent>
      <p:sp>
        <p:nvSpPr>
          <p:cNvPr id="4" name="文字方塊 3"/>
          <p:cNvSpPr txBox="1"/>
          <p:nvPr/>
        </p:nvSpPr>
        <p:spPr>
          <a:xfrm>
            <a:off x="7896059" y="3244334"/>
            <a:ext cx="402674" cy="369332"/>
          </a:xfrm>
          <a:prstGeom prst="rect">
            <a:avLst/>
          </a:prstGeom>
          <a:noFill/>
        </p:spPr>
        <p:txBody>
          <a:bodyPr wrap="none" rtlCol="0">
            <a:spAutoFit/>
          </a:bodyPr>
          <a:lstStyle/>
          <a:p>
            <a:r>
              <a:rPr lang="en-US" altLang="zh-TW" dirty="0" smtClean="0"/>
              <a:t>a1</a:t>
            </a:r>
            <a:endParaRPr lang="zh-TW" altLang="en-US" dirty="0"/>
          </a:p>
        </p:txBody>
      </p:sp>
      <p:sp>
        <p:nvSpPr>
          <p:cNvPr id="5" name="文字方塊 4"/>
          <p:cNvSpPr txBox="1"/>
          <p:nvPr/>
        </p:nvSpPr>
        <p:spPr>
          <a:xfrm>
            <a:off x="7877755" y="4869160"/>
            <a:ext cx="402674" cy="369332"/>
          </a:xfrm>
          <a:prstGeom prst="rect">
            <a:avLst/>
          </a:prstGeom>
          <a:noFill/>
        </p:spPr>
        <p:txBody>
          <a:bodyPr wrap="none" rtlCol="0">
            <a:spAutoFit/>
          </a:bodyPr>
          <a:lstStyle/>
          <a:p>
            <a:r>
              <a:rPr lang="en-US" altLang="zh-TW" dirty="0" smtClean="0"/>
              <a:t>a2</a:t>
            </a:r>
            <a:endParaRPr lang="zh-TW" altLang="en-US" dirty="0"/>
          </a:p>
        </p:txBody>
      </p:sp>
      <p:sp>
        <p:nvSpPr>
          <p:cNvPr id="6" name="投影片編號版面配置區 5"/>
          <p:cNvSpPr>
            <a:spLocks noGrp="1"/>
          </p:cNvSpPr>
          <p:nvPr>
            <p:ph type="sldNum" sz="quarter" idx="10"/>
          </p:nvPr>
        </p:nvSpPr>
        <p:spPr/>
        <p:txBody>
          <a:bodyPr/>
          <a:lstStyle/>
          <a:p>
            <a:fld id="{8CF2F760-D1A9-48BF-86E4-56BE405BC273}" type="slidenum">
              <a:rPr lang="zh-TW" altLang="en-US" smtClean="0"/>
              <a:t>52</a:t>
            </a:fld>
            <a:endParaRPr lang="zh-TW" altLang="en-US"/>
          </a:p>
        </p:txBody>
      </p:sp>
    </p:spTree>
    <p:extLst>
      <p:ext uri="{BB962C8B-B14F-4D97-AF65-F5344CB8AC3E}">
        <p14:creationId xmlns:p14="http://schemas.microsoft.com/office/powerpoint/2010/main" val="6577437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lstStyle/>
          <a:p>
            <a:r>
              <a:rPr lang="en-US" altLang="zh-TW" dirty="0"/>
              <a:t>Inconsistent Basis Issue </a:t>
            </a:r>
            <a:r>
              <a:rPr lang="en-US" altLang="zh-TW" dirty="0" smtClean="0"/>
              <a:t>(4/4 </a:t>
            </a:r>
            <a:r>
              <a:rPr lang="en-US" altLang="zh-TW" dirty="0"/>
              <a:t>)</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67544" y="1124744"/>
                <a:ext cx="8229600" cy="4525963"/>
              </a:xfrm>
            </p:spPr>
            <p:txBody>
              <a:bodyPr/>
              <a:lstStyle/>
              <a:p>
                <a:r>
                  <a:rPr lang="en-US" altLang="zh-TW" sz="2400" dirty="0" smtClean="0"/>
                  <a:t>Subtracting </a:t>
                </a:r>
                <a:r>
                  <a:rPr lang="en-US" altLang="zh-TW" sz="2000" dirty="0" smtClean="0"/>
                  <a:t>(a1) </a:t>
                </a:r>
                <a:r>
                  <a:rPr lang="en-US" altLang="zh-TW" sz="2400" dirty="0" smtClean="0"/>
                  <a:t>from </a:t>
                </a:r>
                <a:r>
                  <a:rPr lang="en-US" altLang="zh-TW" sz="2000" dirty="0" smtClean="0"/>
                  <a:t>(a2)</a:t>
                </a:r>
                <a:r>
                  <a:rPr lang="en-US" altLang="zh-TW" sz="2400" dirty="0" smtClean="0"/>
                  <a:t>,</a:t>
                </a:r>
                <a:r>
                  <a:rPr lang="en-US" altLang="zh-TW" sz="2000" dirty="0" smtClean="0"/>
                  <a:t> </a:t>
                </a:r>
                <a:r>
                  <a:rPr lang="en-US" altLang="zh-TW" sz="2400" dirty="0" smtClean="0"/>
                  <a:t>the error gap between them can be obtained as: </a:t>
                </a:r>
              </a:p>
              <a:p>
                <a:pPr marL="457200" lvl="1" indent="0">
                  <a:buNone/>
                </a:pPr>
                <a14:m>
                  <m:oMathPara xmlns:m="http://schemas.openxmlformats.org/officeDocument/2006/math">
                    <m:oMathParaPr>
                      <m:jc m:val="centerGroup"/>
                    </m:oMathParaPr>
                    <m:oMath xmlns:m="http://schemas.openxmlformats.org/officeDocument/2006/math">
                      <m:nary>
                        <m:naryPr>
                          <m:chr m:val="∑"/>
                          <m:ctrlPr>
                            <a:rPr lang="zh-TW" altLang="en-US" sz="2000" i="1">
                              <a:latin typeface="Cambria Math"/>
                            </a:rPr>
                          </m:ctrlPr>
                        </m:naryPr>
                        <m:sub>
                          <m:r>
                            <m:rPr>
                              <m:brk m:alnAt="23"/>
                            </m:rPr>
                            <a:rPr lang="en-US" altLang="zh-TW" sz="2000" i="1">
                              <a:latin typeface="Cambria Math"/>
                            </a:rPr>
                            <m:t>𝑖</m:t>
                          </m:r>
                          <m:r>
                            <a:rPr lang="en-US" altLang="zh-TW" sz="2000" i="1">
                              <a:latin typeface="Cambria Math"/>
                            </a:rPr>
                            <m:t>=1</m:t>
                          </m:r>
                        </m:sub>
                        <m:sup>
                          <m:r>
                            <a:rPr lang="en-US" altLang="zh-TW" sz="2000" i="1">
                              <a:latin typeface="Cambria Math"/>
                            </a:rPr>
                            <m:t>𝑘</m:t>
                          </m:r>
                        </m:sup>
                        <m:e>
                          <m:sSub>
                            <m:sSubPr>
                              <m:ctrlPr>
                                <a:rPr lang="en-US" altLang="zh-TW" sz="2000" b="1" i="1">
                                  <a:latin typeface="Cambria Math"/>
                                </a:rPr>
                              </m:ctrlPr>
                            </m:sSubPr>
                            <m:e>
                              <m:acc>
                                <m:accPr>
                                  <m:chr m:val="̅"/>
                                  <m:ctrlPr>
                                    <a:rPr lang="en-US" altLang="zh-TW" sz="2000" b="1" i="1">
                                      <a:latin typeface="Cambria Math"/>
                                    </a:rPr>
                                  </m:ctrlPr>
                                </m:accPr>
                                <m:e>
                                  <m:r>
                                    <a:rPr lang="en-US" altLang="zh-TW" sz="2000" b="1">
                                      <a:latin typeface="Cambria Math"/>
                                    </a:rPr>
                                    <m:t>𝐌</m:t>
                                  </m:r>
                                </m:e>
                              </m:acc>
                            </m:e>
                            <m:sub>
                              <m:sSub>
                                <m:sSubPr>
                                  <m:ctrlPr>
                                    <a:rPr lang="en-US" altLang="zh-TW" sz="2000" i="1">
                                      <a:latin typeface="Cambria Math"/>
                                    </a:rPr>
                                  </m:ctrlPr>
                                </m:sSubPr>
                                <m:e>
                                  <m:r>
                                    <a:rPr lang="en-US" altLang="zh-TW" sz="2000" i="1">
                                      <a:latin typeface="Cambria Math"/>
                                    </a:rPr>
                                    <m:t>𝑠</m:t>
                                  </m:r>
                                </m:e>
                                <m:sub>
                                  <m:r>
                                    <a:rPr lang="en-US" altLang="zh-TW" sz="2000" i="1">
                                      <a:latin typeface="Cambria Math"/>
                                    </a:rPr>
                                    <m:t>𝑖</m:t>
                                  </m:r>
                                </m:sub>
                              </m:sSub>
                            </m:sub>
                          </m:sSub>
                        </m:e>
                      </m:nary>
                      <m:sSubSup>
                        <m:sSubSupPr>
                          <m:ctrlPr>
                            <a:rPr lang="zh-TW" altLang="zh-TW" sz="2000" i="1">
                              <a:latin typeface="Cambria Math"/>
                            </a:rPr>
                          </m:ctrlPr>
                        </m:sSubSupPr>
                        <m:e>
                          <m:r>
                            <a:rPr lang="en-US" altLang="zh-TW" sz="2000" b="0" i="1" smtClean="0">
                              <a:latin typeface="Cambria Math"/>
                            </a:rPr>
                            <m:t>𝑒</m:t>
                          </m:r>
                        </m:e>
                        <m:sub>
                          <m:sSub>
                            <m:sSubPr>
                              <m:ctrlPr>
                                <a:rPr lang="zh-TW" altLang="zh-TW" sz="2000" i="1">
                                  <a:latin typeface="Cambria Math"/>
                                </a:rPr>
                              </m:ctrlPr>
                            </m:sSubPr>
                            <m:e>
                              <m:r>
                                <a:rPr lang="en-US" altLang="zh-TW" sz="2000" i="1">
                                  <a:latin typeface="Cambria Math"/>
                                </a:rPr>
                                <m:t>𝑠</m:t>
                              </m:r>
                            </m:e>
                            <m:sub>
                              <m:r>
                                <a:rPr lang="en-US" altLang="zh-TW" sz="2000" i="1">
                                  <a:latin typeface="Cambria Math"/>
                                </a:rPr>
                                <m:t>𝑖</m:t>
                              </m:r>
                            </m:sub>
                          </m:sSub>
                        </m:sub>
                        <m:sup>
                          <m:r>
                            <a:rPr lang="en-US" altLang="zh-TW" sz="2000" i="1">
                              <a:latin typeface="Cambria Math"/>
                            </a:rPr>
                            <m:t>𝑗</m:t>
                          </m:r>
                        </m:sup>
                      </m:sSubSup>
                      <m:r>
                        <a:rPr lang="en-US" altLang="zh-TW" sz="2000" i="1">
                          <a:latin typeface="Cambria Math"/>
                        </a:rPr>
                        <m:t>=</m:t>
                      </m:r>
                      <m:nary>
                        <m:naryPr>
                          <m:chr m:val="∑"/>
                          <m:ctrlPr>
                            <a:rPr lang="zh-TW" altLang="en-US" sz="2000" i="1">
                              <a:latin typeface="Cambria Math"/>
                            </a:rPr>
                          </m:ctrlPr>
                        </m:naryPr>
                        <m:sub>
                          <m:r>
                            <m:rPr>
                              <m:brk m:alnAt="23"/>
                            </m:rPr>
                            <a:rPr lang="en-US" altLang="zh-TW" sz="2000" i="1">
                              <a:latin typeface="Cambria Math"/>
                            </a:rPr>
                            <m:t>𝑖</m:t>
                          </m:r>
                          <m:r>
                            <a:rPr lang="en-US" altLang="zh-TW" sz="2000" i="1">
                              <a:latin typeface="Cambria Math"/>
                            </a:rPr>
                            <m:t>=1</m:t>
                          </m:r>
                        </m:sub>
                        <m:sup>
                          <m:r>
                            <a:rPr lang="en-US" altLang="zh-TW" sz="2000" i="1">
                              <a:latin typeface="Cambria Math"/>
                            </a:rPr>
                            <m:t>𝑙</m:t>
                          </m:r>
                        </m:sup>
                        <m:e>
                          <m:sSub>
                            <m:sSubPr>
                              <m:ctrlPr>
                                <a:rPr lang="en-US" altLang="zh-TW" sz="2000" b="1" i="1">
                                  <a:latin typeface="Cambria Math"/>
                                </a:rPr>
                              </m:ctrlPr>
                            </m:sSubPr>
                            <m:e>
                              <m:acc>
                                <m:accPr>
                                  <m:chr m:val="̅"/>
                                  <m:ctrlPr>
                                    <a:rPr lang="en-US" altLang="zh-TW" sz="2000" b="1" i="1">
                                      <a:latin typeface="Cambria Math"/>
                                    </a:rPr>
                                  </m:ctrlPr>
                                </m:accPr>
                                <m:e>
                                  <m:r>
                                    <a:rPr lang="en-US" altLang="zh-TW" sz="2000" b="1">
                                      <a:latin typeface="Cambria Math"/>
                                    </a:rPr>
                                    <m:t>𝐍</m:t>
                                  </m:r>
                                </m:e>
                              </m:acc>
                            </m:e>
                            <m:sub>
                              <m:sSub>
                                <m:sSubPr>
                                  <m:ctrlPr>
                                    <a:rPr lang="en-US" altLang="zh-TW" sz="2000" i="1">
                                      <a:latin typeface="Cambria Math"/>
                                    </a:rPr>
                                  </m:ctrlPr>
                                </m:sSubPr>
                                <m:e>
                                  <m:r>
                                    <a:rPr lang="en-US" altLang="zh-TW" sz="2000" i="1">
                                      <a:latin typeface="Cambria Math"/>
                                    </a:rPr>
                                    <m:t>𝑠</m:t>
                                  </m:r>
                                </m:e>
                                <m:sub>
                                  <m:r>
                                    <a:rPr lang="en-US" altLang="zh-TW" sz="2000" i="1">
                                      <a:latin typeface="Cambria Math"/>
                                    </a:rPr>
                                    <m:t>𝑖</m:t>
                                  </m:r>
                                </m:sub>
                              </m:sSub>
                            </m:sub>
                          </m:sSub>
                        </m:e>
                      </m:nary>
                      <m:sSubSup>
                        <m:sSubSupPr>
                          <m:ctrlPr>
                            <a:rPr lang="zh-TW" altLang="zh-TW" sz="2000" i="1">
                              <a:latin typeface="Cambria Math"/>
                            </a:rPr>
                          </m:ctrlPr>
                        </m:sSubSupPr>
                        <m:e>
                          <m:r>
                            <a:rPr lang="en-US" altLang="zh-TW" sz="2000" b="0" i="1" smtClean="0">
                              <a:latin typeface="Cambria Math"/>
                            </a:rPr>
                            <m:t>𝑒</m:t>
                          </m:r>
                        </m:e>
                        <m:sub>
                          <m:sSub>
                            <m:sSubPr>
                              <m:ctrlPr>
                                <a:rPr lang="zh-TW" altLang="zh-TW" sz="2000" i="1">
                                  <a:latin typeface="Cambria Math"/>
                                </a:rPr>
                              </m:ctrlPr>
                            </m:sSubPr>
                            <m:e>
                              <m:r>
                                <a:rPr lang="en-US" altLang="zh-TW" sz="2000" i="1">
                                  <a:latin typeface="Cambria Math"/>
                                </a:rPr>
                                <m:t>𝑠</m:t>
                              </m:r>
                            </m:e>
                            <m:sub>
                              <m:r>
                                <a:rPr lang="en-US" altLang="zh-TW" sz="2000" i="1">
                                  <a:latin typeface="Cambria Math"/>
                                </a:rPr>
                                <m:t>𝑖</m:t>
                              </m:r>
                            </m:sub>
                          </m:sSub>
                        </m:sub>
                        <m:sup>
                          <m:r>
                            <a:rPr lang="en-US" altLang="zh-TW" sz="2000" i="1">
                              <a:latin typeface="Cambria Math"/>
                            </a:rPr>
                            <m:t>𝑗</m:t>
                          </m:r>
                          <m:r>
                            <a:rPr lang="en-US" altLang="zh-TW" sz="2000" i="1">
                              <a:latin typeface="Cambria Math"/>
                            </a:rPr>
                            <m:t>−1</m:t>
                          </m:r>
                        </m:sup>
                      </m:sSubSup>
                      <m:r>
                        <a:rPr lang="en-US" altLang="zh-TW" sz="2000" b="0" i="1" smtClean="0">
                          <a:latin typeface="Cambria Math"/>
                        </a:rPr>
                        <m:t>+</m:t>
                      </m:r>
                      <m:nary>
                        <m:naryPr>
                          <m:chr m:val="∑"/>
                          <m:ctrlPr>
                            <a:rPr lang="zh-TW" altLang="en-US" sz="2000" i="1">
                              <a:latin typeface="Cambria Math"/>
                            </a:rPr>
                          </m:ctrlPr>
                        </m:naryPr>
                        <m:sub>
                          <m:r>
                            <m:rPr>
                              <m:brk m:alnAt="23"/>
                            </m:rPr>
                            <a:rPr lang="en-US" altLang="zh-TW" sz="2000" i="1">
                              <a:latin typeface="Cambria Math"/>
                            </a:rPr>
                            <m:t>𝑖</m:t>
                          </m:r>
                          <m:r>
                            <a:rPr lang="en-US" altLang="zh-TW" sz="2000" i="1">
                              <a:latin typeface="Cambria Math"/>
                            </a:rPr>
                            <m:t>=</m:t>
                          </m:r>
                          <m:r>
                            <a:rPr lang="en-US" altLang="zh-TW" sz="2000" b="0" i="1" smtClean="0">
                              <a:latin typeface="Cambria Math"/>
                            </a:rPr>
                            <m:t>𝑙</m:t>
                          </m:r>
                          <m:r>
                            <a:rPr lang="en-US" altLang="zh-TW" sz="2000" b="0" i="1" smtClean="0">
                              <a:latin typeface="Cambria Math"/>
                            </a:rPr>
                            <m:t>+1</m:t>
                          </m:r>
                        </m:sub>
                        <m:sup>
                          <m:r>
                            <a:rPr lang="en-US" altLang="zh-TW" sz="2000" b="0" i="1" smtClean="0">
                              <a:latin typeface="Cambria Math"/>
                            </a:rPr>
                            <m:t>𝑘</m:t>
                          </m:r>
                        </m:sup>
                        <m:e>
                          <m:sSub>
                            <m:sSubPr>
                              <m:ctrlPr>
                                <a:rPr lang="en-US" altLang="zh-TW" sz="2000" b="1" i="1">
                                  <a:latin typeface="Cambria Math"/>
                                </a:rPr>
                              </m:ctrlPr>
                            </m:sSubPr>
                            <m:e>
                              <m:acc>
                                <m:accPr>
                                  <m:chr m:val="̅"/>
                                  <m:ctrlPr>
                                    <a:rPr lang="en-US" altLang="zh-TW" sz="2000" b="1" i="1">
                                      <a:latin typeface="Cambria Math"/>
                                    </a:rPr>
                                  </m:ctrlPr>
                                </m:accPr>
                                <m:e>
                                  <m:r>
                                    <a:rPr lang="en-US" altLang="zh-TW" sz="2000" b="1">
                                      <a:latin typeface="Cambria Math"/>
                                    </a:rPr>
                                    <m:t>𝐍</m:t>
                                  </m:r>
                                </m:e>
                              </m:acc>
                            </m:e>
                            <m:sub>
                              <m:sSub>
                                <m:sSubPr>
                                  <m:ctrlPr>
                                    <a:rPr lang="en-US" altLang="zh-TW" sz="2000" i="1">
                                      <a:latin typeface="Cambria Math"/>
                                    </a:rPr>
                                  </m:ctrlPr>
                                </m:sSubPr>
                                <m:e>
                                  <m:r>
                                    <a:rPr lang="en-US" altLang="zh-TW" sz="2000" i="1">
                                      <a:latin typeface="Cambria Math"/>
                                    </a:rPr>
                                    <m:t>𝑠</m:t>
                                  </m:r>
                                </m:e>
                                <m:sub>
                                  <m:r>
                                    <a:rPr lang="en-US" altLang="zh-TW" sz="2000" i="1">
                                      <a:latin typeface="Cambria Math"/>
                                    </a:rPr>
                                    <m:t>𝑖</m:t>
                                  </m:r>
                                </m:sub>
                              </m:sSub>
                            </m:sub>
                          </m:sSub>
                        </m:e>
                      </m:nary>
                      <m:r>
                        <a:rPr lang="en-US" altLang="zh-TW" sz="2000">
                          <a:latin typeface="Cambria Math"/>
                        </a:rPr>
                        <m:t>∆</m:t>
                      </m:r>
                      <m:sSubSup>
                        <m:sSubSupPr>
                          <m:ctrlPr>
                            <a:rPr lang="zh-TW" altLang="zh-TW" sz="2000" i="1">
                              <a:latin typeface="Cambria Math"/>
                            </a:rPr>
                          </m:ctrlPr>
                        </m:sSubSupPr>
                        <m:e>
                          <m:acc>
                            <m:accPr>
                              <m:chr m:val="̅"/>
                              <m:ctrlPr>
                                <a:rPr lang="zh-TW" altLang="en-US" sz="2000" i="1" smtClean="0">
                                  <a:latin typeface="Cambria Math"/>
                                </a:rPr>
                              </m:ctrlPr>
                            </m:accPr>
                            <m:e>
                              <m:r>
                                <a:rPr lang="en-US" altLang="zh-TW" sz="2000" b="0" i="1" smtClean="0">
                                  <a:latin typeface="Cambria Math"/>
                                </a:rPr>
                                <m:t>𝑥</m:t>
                              </m:r>
                            </m:e>
                          </m:acc>
                        </m:e>
                        <m:sub>
                          <m:sSub>
                            <m:sSubPr>
                              <m:ctrlPr>
                                <a:rPr lang="zh-TW" altLang="zh-TW" sz="2000" i="1">
                                  <a:latin typeface="Cambria Math"/>
                                </a:rPr>
                              </m:ctrlPr>
                            </m:sSubPr>
                            <m:e>
                              <m:r>
                                <a:rPr lang="en-US" altLang="zh-TW" sz="2000" i="1">
                                  <a:latin typeface="Cambria Math"/>
                                </a:rPr>
                                <m:t>𝑠</m:t>
                              </m:r>
                            </m:e>
                            <m:sub>
                              <m:r>
                                <a:rPr lang="en-US" altLang="zh-TW" sz="2000" i="1">
                                  <a:latin typeface="Cambria Math"/>
                                </a:rPr>
                                <m:t>𝑖</m:t>
                              </m:r>
                            </m:sub>
                          </m:sSub>
                        </m:sub>
                        <m:sup>
                          <m:r>
                            <a:rPr lang="en-US" altLang="zh-TW" sz="2000" i="1">
                              <a:latin typeface="Cambria Math"/>
                            </a:rPr>
                            <m:t>𝑗</m:t>
                          </m:r>
                          <m:r>
                            <a:rPr lang="en-US" altLang="zh-TW" sz="2000" i="1">
                              <a:latin typeface="Cambria Math"/>
                            </a:rPr>
                            <m:t>−1</m:t>
                          </m:r>
                        </m:sup>
                      </m:sSubSup>
                    </m:oMath>
                  </m:oMathPara>
                </a14:m>
                <a:endParaRPr lang="en-US" altLang="zh-TW" dirty="0" smtClean="0"/>
              </a:p>
              <a:p>
                <a:r>
                  <a:rPr lang="en-US" altLang="zh-TW" sz="2400" dirty="0" smtClean="0"/>
                  <a:t>This error gap will influence the estimated results of succeeding sampling times.</a:t>
                </a:r>
              </a:p>
              <a:p>
                <a:endParaRPr lang="en-US" altLang="zh-TW" sz="2400" dirty="0"/>
              </a:p>
              <a:p>
                <a:r>
                  <a:rPr lang="en-US" altLang="zh-TW" sz="2400" dirty="0" smtClean="0"/>
                  <a:t>Though we assume </a:t>
                </a:r>
                <a14:m>
                  <m:oMath xmlns:m="http://schemas.openxmlformats.org/officeDocument/2006/math">
                    <m:r>
                      <a:rPr lang="zh-TW" altLang="en-US" sz="2000" i="1">
                        <a:latin typeface="Cambria Math"/>
                      </a:rPr>
                      <m:t>𝒯</m:t>
                    </m:r>
                    <m:r>
                      <a:rPr lang="zh-TW" altLang="en-US" sz="2000" i="1">
                        <a:latin typeface="Cambria Math"/>
                      </a:rPr>
                      <m:t>⊂</m:t>
                    </m:r>
                    <m:r>
                      <a:rPr lang="zh-TW" altLang="en-US" sz="2000" i="1">
                        <a:latin typeface="Cambria Math"/>
                      </a:rPr>
                      <m:t>𝒮</m:t>
                    </m:r>
                  </m:oMath>
                </a14:m>
                <a:r>
                  <a:rPr lang="en-US" altLang="zh-TW" sz="2000" dirty="0" smtClean="0"/>
                  <a:t>, </a:t>
                </a:r>
                <a:r>
                  <a:rPr lang="en-US" altLang="zh-TW" sz="2400" dirty="0" smtClean="0"/>
                  <a:t>the situation could be worse in the reality. These picked bases might be partially different or even totally different.</a:t>
                </a:r>
                <a:endParaRPr lang="zh-TW" altLang="zh-TW" sz="2400" dirty="0"/>
              </a:p>
              <a:p>
                <a:pPr lvl="1"/>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67544" y="1124744"/>
                <a:ext cx="8229600" cy="4525963"/>
              </a:xfrm>
              <a:blipFill rotWithShape="1">
                <a:blip r:embed="rId2"/>
                <a:stretch>
                  <a:fillRect l="-1037" t="-1078" r="-1037"/>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0"/>
          </p:nvPr>
        </p:nvSpPr>
        <p:spPr/>
        <p:txBody>
          <a:bodyPr/>
          <a:lstStyle/>
          <a:p>
            <a:fld id="{8CF2F760-D1A9-48BF-86E4-56BE405BC273}" type="slidenum">
              <a:rPr lang="zh-TW" altLang="en-US" smtClean="0"/>
              <a:t>53</a:t>
            </a:fld>
            <a:endParaRPr lang="zh-TW" altLang="en-US"/>
          </a:p>
        </p:txBody>
      </p:sp>
    </p:spTree>
    <p:extLst>
      <p:ext uri="{BB962C8B-B14F-4D97-AF65-F5344CB8AC3E}">
        <p14:creationId xmlns:p14="http://schemas.microsoft.com/office/powerpoint/2010/main" val="14843949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Flow chart</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CF2F760-D1A9-48BF-86E4-56BE405BC273}" type="slidenum">
              <a:rPr lang="zh-TW" altLang="en-US" smtClean="0"/>
              <a:t>54</a:t>
            </a:fld>
            <a:endParaRPr lang="zh-TW" altLang="en-US"/>
          </a:p>
        </p:txBody>
      </p:sp>
    </p:spTree>
    <p:extLst>
      <p:ext uri="{BB962C8B-B14F-4D97-AF65-F5344CB8AC3E}">
        <p14:creationId xmlns:p14="http://schemas.microsoft.com/office/powerpoint/2010/main" val="14359366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normAutofit/>
          </a:bodyPr>
          <a:lstStyle/>
          <a:p>
            <a:r>
              <a:rPr lang="en-US" altLang="zh-TW" dirty="0"/>
              <a:t>Flow </a:t>
            </a:r>
            <a:r>
              <a:rPr lang="en-US" altLang="zh-TW" dirty="0" smtClean="0"/>
              <a:t>Chart (1/2)</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67544" y="1052736"/>
                <a:ext cx="8229600" cy="5112568"/>
              </a:xfrm>
            </p:spPr>
            <p:txBody>
              <a:bodyPr>
                <a:normAutofit/>
              </a:bodyPr>
              <a:lstStyle/>
              <a:p>
                <a:r>
                  <a:rPr lang="en-US" altLang="zh-TW" sz="2400" dirty="0" smtClean="0"/>
                  <a:t>Phase I: Establishment of Required Information</a:t>
                </a:r>
              </a:p>
              <a:p>
                <a:pPr lvl="1"/>
                <a:r>
                  <a:rPr lang="en-US" altLang="zh-TW" sz="2000" dirty="0" smtClean="0"/>
                  <a:t>Update the graph information and </a:t>
                </a:r>
                <a:r>
                  <a:rPr lang="en-US" altLang="zh-TW" sz="2000" b="1" dirty="0" smtClean="0"/>
                  <a:t>(</a:t>
                </a:r>
                <a14:m>
                  <m:oMath xmlns:m="http://schemas.openxmlformats.org/officeDocument/2006/math">
                    <m:sSub>
                      <m:sSubPr>
                        <m:ctrlPr>
                          <a:rPr lang="en-US" altLang="zh-TW" sz="2000" b="1" i="1" smtClean="0">
                            <a:latin typeface="Cambria Math"/>
                          </a:rPr>
                        </m:ctrlPr>
                      </m:sSubPr>
                      <m:e>
                        <m:r>
                          <a:rPr lang="en-US" altLang="zh-TW" sz="2000" b="1" i="0" smtClean="0">
                            <a:latin typeface="Cambria Math"/>
                          </a:rPr>
                          <m:t>𝐀</m:t>
                        </m:r>
                      </m:e>
                      <m:sub>
                        <m:r>
                          <a:rPr lang="en-US" altLang="zh-TW" sz="2000" b="0" i="1" smtClean="0">
                            <a:latin typeface="Cambria Math"/>
                          </a:rPr>
                          <m:t>𝑙</m:t>
                        </m:r>
                      </m:sub>
                    </m:sSub>
                    <m:r>
                      <a:rPr lang="en-US" altLang="zh-TW" sz="2000" b="0" i="1" smtClean="0">
                        <a:latin typeface="Cambria Math"/>
                      </a:rPr>
                      <m:t>, </m:t>
                    </m:r>
                    <m:sSub>
                      <m:sSubPr>
                        <m:ctrlPr>
                          <a:rPr lang="en-US" altLang="zh-TW" sz="2000" b="1" i="1" smtClean="0">
                            <a:latin typeface="Cambria Math"/>
                          </a:rPr>
                        </m:ctrlPr>
                      </m:sSubPr>
                      <m:e>
                        <m:r>
                          <a:rPr lang="en-US" altLang="zh-TW" sz="2000" b="1" i="0" smtClean="0">
                            <a:latin typeface="Cambria Math"/>
                          </a:rPr>
                          <m:t>𝐒</m:t>
                        </m:r>
                      </m:e>
                      <m:sub>
                        <m:r>
                          <a:rPr lang="en-US" altLang="zh-TW" sz="2000" b="0" i="1" smtClean="0">
                            <a:latin typeface="Cambria Math"/>
                          </a:rPr>
                          <m:t>𝑙</m:t>
                        </m:r>
                      </m:sub>
                    </m:sSub>
                  </m:oMath>
                </a14:m>
                <a:r>
                  <a:rPr lang="en-US" altLang="zh-TW" sz="2000" i="1" dirty="0" smtClean="0"/>
                  <a:t>)</a:t>
                </a:r>
                <a:r>
                  <a:rPr lang="en-US" altLang="zh-TW" sz="2000" dirty="0" smtClean="0"/>
                  <a:t> for modified blocks</a:t>
                </a:r>
              </a:p>
              <a:p>
                <a:pPr lvl="1"/>
                <a:r>
                  <a:rPr lang="en-US" altLang="zh-TW" sz="2000" dirty="0" smtClean="0"/>
                  <a:t>If there are added ports, their artificial original electrical variable values will be estimated</a:t>
                </a:r>
              </a:p>
              <a:p>
                <a:pPr lvl="1"/>
                <a:r>
                  <a:rPr lang="en-US" altLang="zh-TW" sz="2000" dirty="0" smtClean="0"/>
                  <a:t>Obtain the global conductance matrix </a:t>
                </a:r>
                <a14:m>
                  <m:oMath xmlns:m="http://schemas.openxmlformats.org/officeDocument/2006/math">
                    <m:sSub>
                      <m:sSubPr>
                        <m:ctrlPr>
                          <a:rPr lang="en-US" altLang="zh-TW" sz="1800" b="1" i="1" smtClean="0">
                            <a:latin typeface="Cambria Math"/>
                          </a:rPr>
                        </m:ctrlPr>
                      </m:sSubPr>
                      <m:e>
                        <m:acc>
                          <m:accPr>
                            <m:chr m:val="̅"/>
                            <m:ctrlPr>
                              <a:rPr lang="en-US" altLang="zh-TW" sz="1800" b="1" i="1" smtClean="0">
                                <a:latin typeface="Cambria Math"/>
                              </a:rPr>
                            </m:ctrlPr>
                          </m:accPr>
                          <m:e>
                            <m:r>
                              <a:rPr lang="en-US" altLang="zh-TW" sz="1800" b="1" i="0" smtClean="0">
                                <a:latin typeface="Cambria Math"/>
                              </a:rPr>
                              <m:t>𝐆</m:t>
                            </m:r>
                          </m:e>
                        </m:acc>
                      </m:e>
                      <m:sub>
                        <m:r>
                          <a:rPr lang="en-US" altLang="zh-TW" sz="1800" b="0" i="1" smtClean="0">
                            <a:latin typeface="Cambria Math"/>
                          </a:rPr>
                          <m:t>𝑔</m:t>
                        </m:r>
                      </m:sub>
                    </m:sSub>
                  </m:oMath>
                </a14:m>
                <a:r>
                  <a:rPr lang="en-US" altLang="zh-TW" sz="1600" i="1" dirty="0" smtClean="0"/>
                  <a:t> </a:t>
                </a:r>
                <a:r>
                  <a:rPr lang="en-US" altLang="zh-TW" sz="2000" dirty="0" smtClean="0"/>
                  <a:t>and capacitance and inductance matrix </a:t>
                </a:r>
                <a14:m>
                  <m:oMath xmlns:m="http://schemas.openxmlformats.org/officeDocument/2006/math">
                    <m:sSub>
                      <m:sSubPr>
                        <m:ctrlPr>
                          <a:rPr lang="en-US" altLang="zh-TW" sz="1800" b="1" i="1">
                            <a:latin typeface="Cambria Math"/>
                          </a:rPr>
                        </m:ctrlPr>
                      </m:sSubPr>
                      <m:e>
                        <m:acc>
                          <m:accPr>
                            <m:chr m:val="̅"/>
                            <m:ctrlPr>
                              <a:rPr lang="en-US" altLang="zh-TW" sz="1800" b="1" i="1">
                                <a:latin typeface="Cambria Math"/>
                              </a:rPr>
                            </m:ctrlPr>
                          </m:accPr>
                          <m:e>
                            <m:r>
                              <a:rPr lang="en-US" altLang="zh-TW" sz="1800" b="1" i="0" smtClean="0">
                                <a:latin typeface="Cambria Math"/>
                              </a:rPr>
                              <m:t>𝐂</m:t>
                            </m:r>
                          </m:e>
                        </m:acc>
                      </m:e>
                      <m:sub>
                        <m:r>
                          <a:rPr lang="en-US" altLang="zh-TW" sz="1800" i="1">
                            <a:latin typeface="Cambria Math"/>
                          </a:rPr>
                          <m:t>𝑔</m:t>
                        </m:r>
                      </m:sub>
                    </m:sSub>
                  </m:oMath>
                </a14:m>
                <a:endParaRPr lang="en-US" altLang="zh-TW" sz="1600" dirty="0" smtClean="0"/>
              </a:p>
              <a:p>
                <a:r>
                  <a:rPr lang="en-US" altLang="zh-TW" sz="2400" dirty="0" smtClean="0"/>
                  <a:t>Phase II: Estimation of Incremental Steady-State Values</a:t>
                </a:r>
              </a:p>
              <a:p>
                <a:pPr lvl="1"/>
                <a:r>
                  <a:rPr lang="en-US" altLang="zh-TW" sz="2000" dirty="0" smtClean="0"/>
                  <a:t>The incremental global steady-state equation: </a:t>
                </a:r>
                <a14:m>
                  <m:oMath xmlns:m="http://schemas.openxmlformats.org/officeDocument/2006/math">
                    <m:sSub>
                      <m:sSubPr>
                        <m:ctrlPr>
                          <a:rPr lang="en-US" altLang="zh-TW" sz="1800" b="1" i="1">
                            <a:latin typeface="Cambria Math"/>
                          </a:rPr>
                        </m:ctrlPr>
                      </m:sSubPr>
                      <m:e>
                        <m:acc>
                          <m:accPr>
                            <m:chr m:val="̅"/>
                            <m:ctrlPr>
                              <a:rPr lang="en-US" altLang="zh-TW" sz="1800" b="1" i="1">
                                <a:latin typeface="Cambria Math"/>
                              </a:rPr>
                            </m:ctrlPr>
                          </m:accPr>
                          <m:e>
                            <m:r>
                              <a:rPr lang="en-US" altLang="zh-TW" sz="1800" b="1">
                                <a:latin typeface="Cambria Math"/>
                              </a:rPr>
                              <m:t>𝐆</m:t>
                            </m:r>
                          </m:e>
                        </m:acc>
                      </m:e>
                      <m:sub>
                        <m:r>
                          <a:rPr lang="en-US" altLang="zh-TW" sz="1800" i="1">
                            <a:latin typeface="Cambria Math"/>
                          </a:rPr>
                          <m:t>𝑔</m:t>
                        </m:r>
                      </m:sub>
                    </m:sSub>
                    <m:r>
                      <a:rPr lang="en-US" altLang="zh-TW" sz="1800" b="1" i="1" smtClean="0">
                        <a:latin typeface="Cambria Math"/>
                        <a:ea typeface="Cambria Math"/>
                      </a:rPr>
                      <m:t>∆</m:t>
                    </m:r>
                    <m:acc>
                      <m:accPr>
                        <m:chr m:val="̅"/>
                        <m:ctrlPr>
                          <a:rPr lang="en-US" altLang="zh-TW" sz="1800" b="1" i="1" smtClean="0">
                            <a:latin typeface="Cambria Math"/>
                            <a:ea typeface="Cambria Math"/>
                          </a:rPr>
                        </m:ctrlPr>
                      </m:accPr>
                      <m:e>
                        <m:r>
                          <a:rPr lang="en-US" altLang="zh-TW" sz="1800" b="1" i="0" smtClean="0">
                            <a:latin typeface="Cambria Math"/>
                            <a:ea typeface="Cambria Math"/>
                          </a:rPr>
                          <m:t>𝐱</m:t>
                        </m:r>
                      </m:e>
                    </m:acc>
                    <m:r>
                      <a:rPr lang="en-US" altLang="zh-TW" sz="1800" b="1" i="0" smtClean="0">
                        <a:latin typeface="Cambria Math"/>
                      </a:rPr>
                      <m:t>=</m:t>
                    </m:r>
                    <m:sSub>
                      <m:sSubPr>
                        <m:ctrlPr>
                          <a:rPr lang="en-US" altLang="zh-TW" sz="1800" b="1" i="1" smtClean="0">
                            <a:latin typeface="Cambria Math"/>
                          </a:rPr>
                        </m:ctrlPr>
                      </m:sSubPr>
                      <m:e>
                        <m:acc>
                          <m:accPr>
                            <m:chr m:val="̅"/>
                            <m:ctrlPr>
                              <a:rPr lang="en-US" altLang="zh-TW" sz="1800" b="1" i="1" smtClean="0">
                                <a:latin typeface="Cambria Math"/>
                              </a:rPr>
                            </m:ctrlPr>
                          </m:accPr>
                          <m:e>
                            <m:r>
                              <a:rPr lang="en-US" altLang="zh-TW" sz="1800" b="1" i="0" smtClean="0">
                                <a:latin typeface="Cambria Math"/>
                              </a:rPr>
                              <m:t>𝐛</m:t>
                            </m:r>
                          </m:e>
                        </m:acc>
                      </m:e>
                      <m:sub>
                        <m:r>
                          <a:rPr lang="en-US" altLang="zh-TW" sz="1800" b="0" i="1" smtClean="0">
                            <a:latin typeface="Cambria Math"/>
                          </a:rPr>
                          <m:t>𝑔</m:t>
                        </m:r>
                      </m:sub>
                    </m:sSub>
                  </m:oMath>
                </a14:m>
                <a:endParaRPr lang="en-US" altLang="zh-TW" sz="2000" i="1" dirty="0" smtClean="0"/>
              </a:p>
              <a:p>
                <a:pPr lvl="1"/>
                <a:r>
                  <a:rPr lang="en-US" altLang="zh-TW" sz="2000" dirty="0" smtClean="0"/>
                  <a:t>Extract a basis set </a:t>
                </a:r>
                <a:r>
                  <a:rPr lang="en-US" altLang="zh-TW" sz="2000" b="1" i="1" dirty="0" smtClean="0">
                    <a:latin typeface="Cambria Math" panose="02040503050406030204" pitchFamily="18" charset="0"/>
                    <a:ea typeface="Cambria Math" panose="02040503050406030204" pitchFamily="18" charset="0"/>
                  </a:rPr>
                  <a:t>I  </a:t>
                </a:r>
                <a:r>
                  <a:rPr lang="en-US" altLang="zh-TW" sz="2000" dirty="0" smtClean="0">
                    <a:ea typeface="Cambria Math" panose="02040503050406030204" pitchFamily="18" charset="0"/>
                  </a:rPr>
                  <a:t>by OMP</a:t>
                </a:r>
                <a:r>
                  <a:rPr lang="en-US" altLang="zh-TW" sz="2000" b="1" i="1" dirty="0" smtClean="0">
                    <a:ea typeface="Cambria Math" panose="02040503050406030204" pitchFamily="18" charset="0"/>
                  </a:rPr>
                  <a:t> </a:t>
                </a:r>
                <a:r>
                  <a:rPr lang="en-US" altLang="zh-TW" sz="2000" dirty="0" smtClean="0">
                    <a:ea typeface="Cambria Math" panose="02040503050406030204" pitchFamily="18" charset="0"/>
                  </a:rPr>
                  <a:t>and estimate the global incremental steady-state electrical variable values </a:t>
                </a:r>
                <a:endParaRPr lang="en-US" altLang="zh-TW" sz="2000" dirty="0" smtClean="0">
                  <a:latin typeface="Cambria Math" panose="02040503050406030204" pitchFamily="18" charset="0"/>
                  <a:ea typeface="Cambria Math" panose="02040503050406030204" pitchFamily="18" charset="0"/>
                </a:endParaRPr>
              </a:p>
              <a:p>
                <a:r>
                  <a:rPr lang="en-US" altLang="zh-TW" sz="2400" dirty="0" smtClean="0"/>
                  <a:t>Phase III: Estimation of Incremental Transient Values</a:t>
                </a:r>
              </a:p>
              <a:p>
                <a:pPr lvl="1"/>
                <a:r>
                  <a:rPr lang="en-US" altLang="zh-TW" sz="2000" dirty="0"/>
                  <a:t>The incremental global </a:t>
                </a:r>
                <a:r>
                  <a:rPr lang="en-US" altLang="zh-TW" sz="2000" dirty="0" smtClean="0"/>
                  <a:t>transient </a:t>
                </a:r>
                <a:r>
                  <a:rPr lang="en-US" altLang="zh-TW" sz="2000" dirty="0"/>
                  <a:t>equation</a:t>
                </a:r>
                <a:r>
                  <a:rPr lang="en-US" altLang="zh-TW" sz="2000" dirty="0" smtClean="0"/>
                  <a:t>:</a:t>
                </a:r>
                <a:r>
                  <a:rPr lang="en-US" altLang="zh-TW" sz="2000" dirty="0"/>
                  <a:t> </a:t>
                </a:r>
                <a14:m>
                  <m:oMath xmlns:m="http://schemas.openxmlformats.org/officeDocument/2006/math">
                    <m:r>
                      <a:rPr lang="en-US" altLang="zh-TW" sz="1600" b="0" i="0" smtClean="0">
                        <a:latin typeface="Cambria Math"/>
                      </a:rPr>
                      <m:t> </m:t>
                    </m:r>
                    <m:sSub>
                      <m:sSubPr>
                        <m:ctrlPr>
                          <a:rPr lang="en-US" altLang="zh-TW" sz="1600" b="1" i="1" smtClean="0">
                            <a:latin typeface="Cambria Math"/>
                          </a:rPr>
                        </m:ctrlPr>
                      </m:sSubPr>
                      <m:e>
                        <m:acc>
                          <m:accPr>
                            <m:chr m:val="̅"/>
                            <m:ctrlPr>
                              <a:rPr lang="en-US" altLang="zh-TW" sz="1600" b="1" i="1" smtClean="0">
                                <a:latin typeface="Cambria Math"/>
                              </a:rPr>
                            </m:ctrlPr>
                          </m:accPr>
                          <m:e>
                            <m:r>
                              <a:rPr lang="en-US" altLang="zh-TW" sz="1600" b="1" i="0" smtClean="0">
                                <a:latin typeface="Cambria Math"/>
                              </a:rPr>
                              <m:t>𝐌</m:t>
                            </m:r>
                          </m:e>
                        </m:acc>
                      </m:e>
                      <m:sub>
                        <m:r>
                          <a:rPr lang="en-US" altLang="zh-TW" sz="1600" b="0" i="1" smtClean="0">
                            <a:latin typeface="Cambria Math"/>
                          </a:rPr>
                          <m:t>𝑔</m:t>
                        </m:r>
                      </m:sub>
                    </m:sSub>
                    <m:r>
                      <a:rPr lang="en-US" altLang="zh-TW" sz="1600" b="1" i="1">
                        <a:latin typeface="Cambria Math"/>
                        <a:ea typeface="Cambria Math"/>
                      </a:rPr>
                      <m:t>∆</m:t>
                    </m:r>
                    <m:sSup>
                      <m:sSupPr>
                        <m:ctrlPr>
                          <a:rPr lang="en-US" altLang="zh-TW" sz="1600" b="1" i="1">
                            <a:latin typeface="Cambria Math"/>
                            <a:ea typeface="Cambria Math"/>
                          </a:rPr>
                        </m:ctrlPr>
                      </m:sSupPr>
                      <m:e>
                        <m:r>
                          <a:rPr lang="en-US" altLang="zh-TW" sz="1600" b="1">
                            <a:latin typeface="Cambria Math"/>
                            <a:ea typeface="Cambria Math"/>
                          </a:rPr>
                          <m:t>𝐱</m:t>
                        </m:r>
                      </m:e>
                      <m:sup>
                        <m:r>
                          <a:rPr lang="en-US" altLang="zh-TW" sz="1600" i="1">
                            <a:latin typeface="Cambria Math"/>
                            <a:ea typeface="Cambria Math"/>
                          </a:rPr>
                          <m:t>𝑗</m:t>
                        </m:r>
                      </m:sup>
                    </m:sSup>
                    <m:r>
                      <a:rPr lang="en-US" altLang="zh-TW" sz="1600" i="0">
                        <a:latin typeface="Cambria Math"/>
                        <a:ea typeface="Cambria Math"/>
                      </a:rPr>
                      <m:t>=</m:t>
                    </m:r>
                    <m:sSup>
                      <m:sSupPr>
                        <m:ctrlPr>
                          <a:rPr lang="en-US" altLang="zh-TW" sz="1600" i="1">
                            <a:latin typeface="Cambria Math"/>
                            <a:ea typeface="Cambria Math"/>
                          </a:rPr>
                        </m:ctrlPr>
                      </m:sSupPr>
                      <m:e>
                        <m:acc>
                          <m:accPr>
                            <m:chr m:val="̃"/>
                            <m:ctrlPr>
                              <a:rPr lang="en-US" altLang="zh-TW" sz="1600" b="1" i="1">
                                <a:latin typeface="Cambria Math"/>
                                <a:ea typeface="Cambria Math"/>
                              </a:rPr>
                            </m:ctrlPr>
                          </m:accPr>
                          <m:e>
                            <m:sSub>
                              <m:sSubPr>
                                <m:ctrlPr>
                                  <a:rPr lang="en-US" altLang="zh-TW" sz="1600" b="1" i="1" smtClean="0">
                                    <a:latin typeface="Cambria Math"/>
                                    <a:ea typeface="Cambria Math"/>
                                  </a:rPr>
                                </m:ctrlPr>
                              </m:sSubPr>
                              <m:e>
                                <m:r>
                                  <a:rPr lang="en-US" altLang="zh-TW" sz="1600" b="1" i="0" smtClean="0">
                                    <a:latin typeface="Cambria Math"/>
                                    <a:ea typeface="Cambria Math"/>
                                  </a:rPr>
                                  <m:t>𝐛</m:t>
                                </m:r>
                              </m:e>
                              <m:sub>
                                <m:r>
                                  <a:rPr lang="en-US" altLang="zh-TW" sz="1600" b="0" i="1" smtClean="0">
                                    <a:latin typeface="Cambria Math"/>
                                    <a:ea typeface="Cambria Math"/>
                                  </a:rPr>
                                  <m:t>𝑔</m:t>
                                </m:r>
                              </m:sub>
                            </m:sSub>
                          </m:e>
                        </m:acc>
                      </m:e>
                      <m:sup>
                        <m:r>
                          <a:rPr lang="en-US" altLang="zh-TW" sz="1600" i="1">
                            <a:latin typeface="Cambria Math"/>
                            <a:ea typeface="Cambria Math"/>
                          </a:rPr>
                          <m:t>𝑗</m:t>
                        </m:r>
                      </m:sup>
                    </m:sSup>
                    <m:r>
                      <a:rPr lang="en-US" altLang="zh-TW" sz="1600" i="0">
                        <a:latin typeface="Cambria Math"/>
                      </a:rPr>
                      <m:t>+</m:t>
                    </m:r>
                    <m:sSub>
                      <m:sSubPr>
                        <m:ctrlPr>
                          <a:rPr lang="en-US" altLang="zh-TW" sz="1600" b="1" i="1">
                            <a:latin typeface="Cambria Math"/>
                          </a:rPr>
                        </m:ctrlPr>
                      </m:sSubPr>
                      <m:e>
                        <m:acc>
                          <m:accPr>
                            <m:chr m:val="̅"/>
                            <m:ctrlPr>
                              <a:rPr lang="en-US" altLang="zh-TW" sz="1600" b="1" i="1" smtClean="0">
                                <a:latin typeface="Cambria Math"/>
                              </a:rPr>
                            </m:ctrlPr>
                          </m:accPr>
                          <m:e>
                            <m:r>
                              <a:rPr lang="en-US" altLang="zh-TW" sz="1600" b="1" i="0" smtClean="0">
                                <a:latin typeface="Cambria Math"/>
                              </a:rPr>
                              <m:t>𝐍</m:t>
                            </m:r>
                          </m:e>
                        </m:acc>
                      </m:e>
                      <m:sub>
                        <m:r>
                          <a:rPr lang="en-US" altLang="zh-TW" sz="1600" i="1">
                            <a:latin typeface="Cambria Math"/>
                          </a:rPr>
                          <m:t>𝑔</m:t>
                        </m:r>
                      </m:sub>
                    </m:sSub>
                    <m:r>
                      <a:rPr lang="en-US" altLang="zh-TW" sz="1600" b="1" i="1">
                        <a:latin typeface="Cambria Math"/>
                        <a:ea typeface="Cambria Math"/>
                      </a:rPr>
                      <m:t>∆</m:t>
                    </m:r>
                    <m:sSup>
                      <m:sSupPr>
                        <m:ctrlPr>
                          <a:rPr lang="en-US" altLang="zh-TW" sz="1600" b="1" i="1">
                            <a:latin typeface="Cambria Math"/>
                            <a:ea typeface="Cambria Math"/>
                          </a:rPr>
                        </m:ctrlPr>
                      </m:sSupPr>
                      <m:e>
                        <m:r>
                          <a:rPr lang="en-US" altLang="zh-TW" sz="1600" b="1">
                            <a:latin typeface="Cambria Math"/>
                            <a:ea typeface="Cambria Math"/>
                          </a:rPr>
                          <m:t>𝐱</m:t>
                        </m:r>
                      </m:e>
                      <m:sup>
                        <m:r>
                          <a:rPr lang="en-US" altLang="zh-TW" sz="1600" i="1">
                            <a:latin typeface="Cambria Math"/>
                            <a:ea typeface="Cambria Math"/>
                          </a:rPr>
                          <m:t>𝑗</m:t>
                        </m:r>
                        <m:r>
                          <a:rPr lang="en-US" altLang="zh-TW" sz="1600" i="1">
                            <a:latin typeface="Cambria Math"/>
                            <a:ea typeface="Cambria Math"/>
                          </a:rPr>
                          <m:t>−1</m:t>
                        </m:r>
                      </m:sup>
                    </m:sSup>
                  </m:oMath>
                </a14:m>
                <a:endParaRPr lang="en-US" altLang="zh-TW" sz="2000" dirty="0" smtClean="0"/>
              </a:p>
              <a:p>
                <a:pPr lvl="1"/>
                <a:r>
                  <a:rPr lang="en-US" altLang="zh-TW" sz="2000" dirty="0" smtClean="0"/>
                  <a:t>Adaptive error control procedure is used to control the fitting error</a:t>
                </a:r>
                <a:endParaRPr lang="zh-TW" altLang="en-US" sz="20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67544" y="1052736"/>
                <a:ext cx="8229600" cy="5112568"/>
              </a:xfrm>
              <a:blipFill rotWithShape="1">
                <a:blip r:embed="rId2"/>
                <a:stretch>
                  <a:fillRect l="-1037" t="-955" r="-140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文字方塊 3"/>
              <p:cNvSpPr txBox="1"/>
              <p:nvPr/>
            </p:nvSpPr>
            <p:spPr>
              <a:xfrm>
                <a:off x="899592" y="6093296"/>
                <a:ext cx="7035259" cy="400238"/>
              </a:xfrm>
              <a:prstGeom prst="rect">
                <a:avLst/>
              </a:prstGeom>
              <a:noFill/>
            </p:spPr>
            <p:txBody>
              <a:bodyPr wrap="none" rtlCol="0">
                <a:spAutoFit/>
              </a:bodyPr>
              <a:lstStyle/>
              <a:p>
                <a:r>
                  <a:rPr lang="en-US" altLang="zh-TW" sz="1600" dirty="0" smtClean="0"/>
                  <a:t>Here, </a:t>
                </a:r>
                <a14:m>
                  <m:oMath xmlns:m="http://schemas.openxmlformats.org/officeDocument/2006/math">
                    <m:sSub>
                      <m:sSubPr>
                        <m:ctrlPr>
                          <a:rPr lang="en-US" altLang="zh-TW" sz="1400" b="1" i="1">
                            <a:latin typeface="Cambria Math"/>
                          </a:rPr>
                        </m:ctrlPr>
                      </m:sSubPr>
                      <m:e>
                        <m:acc>
                          <m:accPr>
                            <m:chr m:val="̅"/>
                            <m:ctrlPr>
                              <a:rPr lang="en-US" altLang="zh-TW" sz="1400" b="1" i="1">
                                <a:latin typeface="Cambria Math"/>
                              </a:rPr>
                            </m:ctrlPr>
                          </m:accPr>
                          <m:e>
                            <m:r>
                              <a:rPr lang="en-US" altLang="zh-TW" sz="1400" b="1">
                                <a:latin typeface="Cambria Math"/>
                              </a:rPr>
                              <m:t>𝐌</m:t>
                            </m:r>
                          </m:e>
                        </m:acc>
                      </m:e>
                      <m:sub>
                        <m:r>
                          <a:rPr lang="en-US" altLang="zh-TW" sz="1400" i="1">
                            <a:latin typeface="Cambria Math"/>
                          </a:rPr>
                          <m:t>𝑔</m:t>
                        </m:r>
                      </m:sub>
                    </m:sSub>
                    <m:r>
                      <a:rPr lang="en-US" altLang="zh-TW" sz="1400" b="1" i="1" smtClean="0">
                        <a:latin typeface="Cambria Math"/>
                      </a:rPr>
                      <m:t>=</m:t>
                    </m:r>
                    <m:sSub>
                      <m:sSubPr>
                        <m:ctrlPr>
                          <a:rPr lang="en-US" altLang="zh-TW" sz="1400" b="1" i="1">
                            <a:latin typeface="Cambria Math"/>
                          </a:rPr>
                        </m:ctrlPr>
                      </m:sSubPr>
                      <m:e>
                        <m:acc>
                          <m:accPr>
                            <m:chr m:val="̅"/>
                            <m:ctrlPr>
                              <a:rPr lang="en-US" altLang="zh-TW" sz="1400" b="1" i="1">
                                <a:latin typeface="Cambria Math"/>
                              </a:rPr>
                            </m:ctrlPr>
                          </m:accPr>
                          <m:e>
                            <m:r>
                              <a:rPr lang="en-US" altLang="zh-TW" sz="1400" b="1">
                                <a:latin typeface="Cambria Math"/>
                              </a:rPr>
                              <m:t>𝐆</m:t>
                            </m:r>
                          </m:e>
                        </m:acc>
                      </m:e>
                      <m:sub>
                        <m:r>
                          <a:rPr lang="en-US" altLang="zh-TW" sz="1400" i="1">
                            <a:latin typeface="Cambria Math"/>
                          </a:rPr>
                          <m:t>𝑔</m:t>
                        </m:r>
                      </m:sub>
                    </m:sSub>
                    <m:r>
                      <a:rPr lang="en-US" altLang="zh-TW" sz="1400" b="1" i="1" smtClean="0">
                        <a:latin typeface="Cambria Math"/>
                      </a:rPr>
                      <m:t>+</m:t>
                    </m:r>
                    <m:f>
                      <m:fPr>
                        <m:ctrlPr>
                          <a:rPr lang="en-US" altLang="zh-TW" sz="1400" i="1" smtClean="0">
                            <a:latin typeface="Cambria Math"/>
                          </a:rPr>
                        </m:ctrlPr>
                      </m:fPr>
                      <m:num>
                        <m:r>
                          <a:rPr lang="en-US" altLang="zh-TW" sz="1400" b="0" i="1" smtClean="0">
                            <a:latin typeface="Cambria Math"/>
                          </a:rPr>
                          <m:t>2</m:t>
                        </m:r>
                      </m:num>
                      <m:den>
                        <m:r>
                          <a:rPr lang="en-US" altLang="zh-TW" sz="1400" b="0" i="1" smtClean="0">
                            <a:latin typeface="Cambria Math"/>
                          </a:rPr>
                          <m:t>h</m:t>
                        </m:r>
                      </m:den>
                    </m:f>
                  </m:oMath>
                </a14:m>
                <a:r>
                  <a:rPr lang="en-US" altLang="zh-TW" sz="1400" b="1" dirty="0"/>
                  <a:t> </a:t>
                </a:r>
                <a14:m>
                  <m:oMath xmlns:m="http://schemas.openxmlformats.org/officeDocument/2006/math">
                    <m:sSub>
                      <m:sSubPr>
                        <m:ctrlPr>
                          <a:rPr lang="en-US" altLang="zh-TW" sz="1400" b="1" i="1">
                            <a:latin typeface="Cambria Math"/>
                          </a:rPr>
                        </m:ctrlPr>
                      </m:sSubPr>
                      <m:e>
                        <m:acc>
                          <m:accPr>
                            <m:chr m:val="̅"/>
                            <m:ctrlPr>
                              <a:rPr lang="en-US" altLang="zh-TW" sz="1400" b="1" i="1">
                                <a:latin typeface="Cambria Math"/>
                              </a:rPr>
                            </m:ctrlPr>
                          </m:accPr>
                          <m:e>
                            <m:r>
                              <a:rPr lang="en-US" altLang="zh-TW" sz="1400" b="1" i="0" smtClean="0">
                                <a:latin typeface="Cambria Math"/>
                              </a:rPr>
                              <m:t>𝐂</m:t>
                            </m:r>
                          </m:e>
                        </m:acc>
                      </m:e>
                      <m:sub>
                        <m:r>
                          <a:rPr lang="en-US" altLang="zh-TW" sz="1400" i="1">
                            <a:latin typeface="Cambria Math"/>
                          </a:rPr>
                          <m:t>𝑔</m:t>
                        </m:r>
                      </m:sub>
                    </m:sSub>
                  </m:oMath>
                </a14:m>
                <a:r>
                  <a:rPr lang="en-US" altLang="zh-TW" sz="1400" dirty="0" smtClean="0"/>
                  <a:t>, </a:t>
                </a:r>
                <a14:m>
                  <m:oMath xmlns:m="http://schemas.openxmlformats.org/officeDocument/2006/math">
                    <m:sSub>
                      <m:sSubPr>
                        <m:ctrlPr>
                          <a:rPr lang="en-US" altLang="zh-TW" sz="1400" b="1" i="1">
                            <a:latin typeface="Cambria Math"/>
                          </a:rPr>
                        </m:ctrlPr>
                      </m:sSubPr>
                      <m:e>
                        <m:acc>
                          <m:accPr>
                            <m:chr m:val="̅"/>
                            <m:ctrlPr>
                              <a:rPr lang="en-US" altLang="zh-TW" sz="1400" b="1" i="1">
                                <a:latin typeface="Cambria Math"/>
                              </a:rPr>
                            </m:ctrlPr>
                          </m:accPr>
                          <m:e>
                            <m:r>
                              <a:rPr lang="en-US" altLang="zh-TW" sz="1400" b="1">
                                <a:latin typeface="Cambria Math"/>
                              </a:rPr>
                              <m:t>𝐍</m:t>
                            </m:r>
                          </m:e>
                        </m:acc>
                      </m:e>
                      <m:sub>
                        <m:r>
                          <a:rPr lang="en-US" altLang="zh-TW" sz="1400" i="1">
                            <a:latin typeface="Cambria Math"/>
                          </a:rPr>
                          <m:t>𝑔</m:t>
                        </m:r>
                      </m:sub>
                    </m:sSub>
                    <m:r>
                      <a:rPr lang="en-US" altLang="zh-TW" sz="1400" b="1" i="1" smtClean="0">
                        <a:latin typeface="Cambria Math"/>
                      </a:rPr>
                      <m:t>=</m:t>
                    </m:r>
                    <m:sSub>
                      <m:sSubPr>
                        <m:ctrlPr>
                          <a:rPr lang="en-US" altLang="zh-TW" sz="1400" b="1" i="1">
                            <a:latin typeface="Cambria Math"/>
                          </a:rPr>
                        </m:ctrlPr>
                      </m:sSubPr>
                      <m:e>
                        <m:r>
                          <a:rPr lang="en-US" altLang="zh-TW" sz="1400" b="1" i="1" smtClean="0">
                            <a:latin typeface="Cambria Math"/>
                          </a:rPr>
                          <m:t>−</m:t>
                        </m:r>
                        <m:acc>
                          <m:accPr>
                            <m:chr m:val="̅"/>
                            <m:ctrlPr>
                              <a:rPr lang="en-US" altLang="zh-TW" sz="1400" b="1" i="1">
                                <a:latin typeface="Cambria Math"/>
                              </a:rPr>
                            </m:ctrlPr>
                          </m:accPr>
                          <m:e>
                            <m:r>
                              <a:rPr lang="en-US" altLang="zh-TW" sz="1400" b="1">
                                <a:latin typeface="Cambria Math"/>
                              </a:rPr>
                              <m:t>𝐆</m:t>
                            </m:r>
                          </m:e>
                        </m:acc>
                      </m:e>
                      <m:sub>
                        <m:r>
                          <a:rPr lang="en-US" altLang="zh-TW" sz="1400" i="1">
                            <a:latin typeface="Cambria Math"/>
                          </a:rPr>
                          <m:t>𝑔</m:t>
                        </m:r>
                      </m:sub>
                    </m:sSub>
                    <m:r>
                      <a:rPr lang="en-US" altLang="zh-TW" sz="1400" b="1" i="1">
                        <a:latin typeface="Cambria Math"/>
                      </a:rPr>
                      <m:t>+</m:t>
                    </m:r>
                    <m:f>
                      <m:fPr>
                        <m:ctrlPr>
                          <a:rPr lang="en-US" altLang="zh-TW" sz="1400" i="1">
                            <a:latin typeface="Cambria Math"/>
                          </a:rPr>
                        </m:ctrlPr>
                      </m:fPr>
                      <m:num>
                        <m:r>
                          <a:rPr lang="en-US" altLang="zh-TW" sz="1400" i="1">
                            <a:latin typeface="Cambria Math"/>
                          </a:rPr>
                          <m:t>2</m:t>
                        </m:r>
                      </m:num>
                      <m:den>
                        <m:r>
                          <a:rPr lang="en-US" altLang="zh-TW" sz="1400" i="1">
                            <a:latin typeface="Cambria Math"/>
                          </a:rPr>
                          <m:t>h</m:t>
                        </m:r>
                      </m:den>
                    </m:f>
                    <m:r>
                      <m:rPr>
                        <m:nor/>
                      </m:rPr>
                      <a:rPr lang="en-US" altLang="zh-TW" sz="1400" b="1" dirty="0"/>
                      <m:t> </m:t>
                    </m:r>
                    <m:sSub>
                      <m:sSubPr>
                        <m:ctrlPr>
                          <a:rPr lang="en-US" altLang="zh-TW" sz="1400" b="1" i="1">
                            <a:latin typeface="Cambria Math"/>
                          </a:rPr>
                        </m:ctrlPr>
                      </m:sSubPr>
                      <m:e>
                        <m:acc>
                          <m:accPr>
                            <m:chr m:val="̅"/>
                            <m:ctrlPr>
                              <a:rPr lang="en-US" altLang="zh-TW" sz="1400" b="1" i="1">
                                <a:latin typeface="Cambria Math"/>
                              </a:rPr>
                            </m:ctrlPr>
                          </m:accPr>
                          <m:e>
                            <m:r>
                              <a:rPr lang="en-US" altLang="zh-TW" sz="1400" b="1">
                                <a:latin typeface="Cambria Math"/>
                              </a:rPr>
                              <m:t>𝐂</m:t>
                            </m:r>
                          </m:e>
                        </m:acc>
                      </m:e>
                      <m:sub>
                        <m:r>
                          <a:rPr lang="en-US" altLang="zh-TW" sz="1400" i="1">
                            <a:latin typeface="Cambria Math"/>
                          </a:rPr>
                          <m:t>𝑔</m:t>
                        </m:r>
                      </m:sub>
                    </m:sSub>
                  </m:oMath>
                </a14:m>
                <a:r>
                  <a:rPr lang="en-US" altLang="zh-TW" sz="1400" dirty="0" smtClean="0"/>
                  <a:t>, </a:t>
                </a:r>
                <a:r>
                  <a:rPr lang="en-US" altLang="zh-TW" sz="1600" dirty="0" smtClean="0"/>
                  <a:t>and </a:t>
                </a:r>
                <a14:m>
                  <m:oMath xmlns:m="http://schemas.openxmlformats.org/officeDocument/2006/math">
                    <m:sSup>
                      <m:sSupPr>
                        <m:ctrlPr>
                          <a:rPr lang="en-US" altLang="zh-TW" sz="1400" i="1">
                            <a:latin typeface="Cambria Math"/>
                            <a:ea typeface="Cambria Math"/>
                          </a:rPr>
                        </m:ctrlPr>
                      </m:sSupPr>
                      <m:e>
                        <m:acc>
                          <m:accPr>
                            <m:chr m:val="̃"/>
                            <m:ctrlPr>
                              <a:rPr lang="en-US" altLang="zh-TW" sz="1400" b="1" i="1">
                                <a:latin typeface="Cambria Math"/>
                                <a:ea typeface="Cambria Math"/>
                              </a:rPr>
                            </m:ctrlPr>
                          </m:accPr>
                          <m:e>
                            <m:sSub>
                              <m:sSubPr>
                                <m:ctrlPr>
                                  <a:rPr lang="en-US" altLang="zh-TW" sz="1400" b="1" i="1">
                                    <a:latin typeface="Cambria Math"/>
                                    <a:ea typeface="Cambria Math"/>
                                  </a:rPr>
                                </m:ctrlPr>
                              </m:sSubPr>
                              <m:e>
                                <m:r>
                                  <a:rPr lang="en-US" altLang="zh-TW" sz="1400" b="1">
                                    <a:latin typeface="Cambria Math"/>
                                    <a:ea typeface="Cambria Math"/>
                                  </a:rPr>
                                  <m:t>𝐛</m:t>
                                </m:r>
                              </m:e>
                              <m:sub>
                                <m:r>
                                  <a:rPr lang="en-US" altLang="zh-TW" sz="1400" i="1">
                                    <a:latin typeface="Cambria Math"/>
                                    <a:ea typeface="Cambria Math"/>
                                  </a:rPr>
                                  <m:t>𝑔</m:t>
                                </m:r>
                              </m:sub>
                            </m:sSub>
                          </m:e>
                        </m:acc>
                      </m:e>
                      <m:sup>
                        <m:r>
                          <a:rPr lang="en-US" altLang="zh-TW" sz="1400" i="1">
                            <a:latin typeface="Cambria Math"/>
                            <a:ea typeface="Cambria Math"/>
                          </a:rPr>
                          <m:t>𝑗</m:t>
                        </m:r>
                      </m:sup>
                    </m:sSup>
                    <m:r>
                      <a:rPr lang="en-US" altLang="zh-TW" sz="1400" b="0" i="0" smtClean="0">
                        <a:latin typeface="Cambria Math"/>
                        <a:ea typeface="Cambria Math"/>
                      </a:rPr>
                      <m:t>=−</m:t>
                    </m:r>
                    <m:sSub>
                      <m:sSubPr>
                        <m:ctrlPr>
                          <a:rPr lang="en-US" altLang="zh-TW" sz="1400" b="1" i="1">
                            <a:latin typeface="Cambria Math"/>
                          </a:rPr>
                        </m:ctrlPr>
                      </m:sSubPr>
                      <m:e>
                        <m:acc>
                          <m:accPr>
                            <m:chr m:val="̅"/>
                            <m:ctrlPr>
                              <a:rPr lang="en-US" altLang="zh-TW" sz="1400" b="1" i="1">
                                <a:latin typeface="Cambria Math"/>
                              </a:rPr>
                            </m:ctrlPr>
                          </m:accPr>
                          <m:e>
                            <m:r>
                              <a:rPr lang="en-US" altLang="zh-TW" sz="1400" b="1">
                                <a:latin typeface="Cambria Math"/>
                              </a:rPr>
                              <m:t>𝐌</m:t>
                            </m:r>
                          </m:e>
                        </m:acc>
                      </m:e>
                      <m:sub>
                        <m:r>
                          <a:rPr lang="en-US" altLang="zh-TW" sz="1400" i="1">
                            <a:latin typeface="Cambria Math"/>
                          </a:rPr>
                          <m:t>𝑔</m:t>
                        </m:r>
                      </m:sub>
                    </m:sSub>
                    <m:sSup>
                      <m:sSupPr>
                        <m:ctrlPr>
                          <a:rPr lang="en-US" altLang="zh-TW" sz="1400" b="1" i="1" smtClean="0">
                            <a:latin typeface="Cambria Math"/>
                          </a:rPr>
                        </m:ctrlPr>
                      </m:sSupPr>
                      <m:e>
                        <m:r>
                          <a:rPr lang="en-US" altLang="zh-TW" sz="1400" b="1" i="0" smtClean="0">
                            <a:latin typeface="Cambria Math"/>
                          </a:rPr>
                          <m:t>𝐱</m:t>
                        </m:r>
                      </m:e>
                      <m:sup>
                        <m:r>
                          <a:rPr lang="en-US" altLang="zh-TW" sz="1400" b="0" i="1" smtClean="0">
                            <a:latin typeface="Cambria Math"/>
                          </a:rPr>
                          <m:t>𝑗</m:t>
                        </m:r>
                      </m:sup>
                    </m:sSup>
                    <m:r>
                      <a:rPr lang="en-US" altLang="zh-TW" sz="1400" b="0" i="1" smtClean="0">
                        <a:latin typeface="Cambria Math"/>
                      </a:rPr>
                      <m:t>+</m:t>
                    </m:r>
                    <m:sSub>
                      <m:sSubPr>
                        <m:ctrlPr>
                          <a:rPr lang="en-US" altLang="zh-TW" sz="1400" b="1" i="1">
                            <a:latin typeface="Cambria Math"/>
                          </a:rPr>
                        </m:ctrlPr>
                      </m:sSubPr>
                      <m:e>
                        <m:acc>
                          <m:accPr>
                            <m:chr m:val="̅"/>
                            <m:ctrlPr>
                              <a:rPr lang="en-US" altLang="zh-TW" sz="1400" b="1" i="1">
                                <a:latin typeface="Cambria Math"/>
                              </a:rPr>
                            </m:ctrlPr>
                          </m:accPr>
                          <m:e>
                            <m:r>
                              <a:rPr lang="en-US" altLang="zh-TW" sz="1400" b="1">
                                <a:latin typeface="Cambria Math"/>
                              </a:rPr>
                              <m:t>𝐍</m:t>
                            </m:r>
                          </m:e>
                        </m:acc>
                      </m:e>
                      <m:sub>
                        <m:r>
                          <a:rPr lang="en-US" altLang="zh-TW" sz="1400" i="1">
                            <a:latin typeface="Cambria Math"/>
                          </a:rPr>
                          <m:t>𝑔</m:t>
                        </m:r>
                      </m:sub>
                    </m:sSub>
                    <m:sSup>
                      <m:sSupPr>
                        <m:ctrlPr>
                          <a:rPr lang="en-US" altLang="zh-TW" sz="1400" b="1" i="1" smtClean="0">
                            <a:latin typeface="Cambria Math"/>
                          </a:rPr>
                        </m:ctrlPr>
                      </m:sSupPr>
                      <m:e>
                        <m:r>
                          <a:rPr lang="en-US" altLang="zh-TW" sz="1400" b="1" i="0" smtClean="0">
                            <a:latin typeface="Cambria Math"/>
                          </a:rPr>
                          <m:t>𝐱</m:t>
                        </m:r>
                      </m:e>
                      <m:sup>
                        <m:r>
                          <a:rPr lang="en-US" altLang="zh-TW" sz="1400" b="0" i="1" smtClean="0">
                            <a:latin typeface="Cambria Math"/>
                          </a:rPr>
                          <m:t>𝑗</m:t>
                        </m:r>
                        <m:r>
                          <a:rPr lang="en-US" altLang="zh-TW" sz="1400" b="0" i="1" smtClean="0">
                            <a:latin typeface="Cambria Math"/>
                          </a:rPr>
                          <m:t>−1</m:t>
                        </m:r>
                      </m:sup>
                    </m:sSup>
                    <m:r>
                      <a:rPr lang="en-US" altLang="zh-TW" sz="1400" b="0" i="1" smtClean="0">
                        <a:latin typeface="Cambria Math"/>
                      </a:rPr>
                      <m:t>−</m:t>
                    </m:r>
                    <m:sSup>
                      <m:sSupPr>
                        <m:ctrlPr>
                          <a:rPr lang="en-US" altLang="zh-TW" sz="1400" b="1" i="1" smtClean="0">
                            <a:latin typeface="Cambria Math"/>
                          </a:rPr>
                        </m:ctrlPr>
                      </m:sSupPr>
                      <m:e>
                        <m:r>
                          <a:rPr lang="en-US" altLang="zh-TW" sz="1400" b="1" i="0" smtClean="0">
                            <a:latin typeface="Cambria Math"/>
                          </a:rPr>
                          <m:t>𝐒</m:t>
                        </m:r>
                      </m:e>
                      <m:sup>
                        <m:r>
                          <a:rPr lang="en-US" altLang="zh-TW" sz="1400" b="0" i="1" smtClean="0">
                            <a:latin typeface="Cambria Math"/>
                          </a:rPr>
                          <m:t>𝑗</m:t>
                        </m:r>
                      </m:sup>
                    </m:sSup>
                    <m:r>
                      <a:rPr lang="en-US" altLang="zh-TW" sz="1400" b="0" i="1" smtClean="0">
                        <a:latin typeface="Cambria Math"/>
                      </a:rPr>
                      <m:t>+</m:t>
                    </m:r>
                    <m:sSubSup>
                      <m:sSubSupPr>
                        <m:ctrlPr>
                          <a:rPr lang="zh-TW" altLang="zh-TW" sz="1400" i="1">
                            <a:latin typeface="Cambria Math"/>
                          </a:rPr>
                        </m:ctrlPr>
                      </m:sSubSupPr>
                      <m:e>
                        <m:r>
                          <a:rPr lang="en-US" altLang="zh-TW" sz="1400" b="1">
                            <a:latin typeface="Cambria Math"/>
                          </a:rPr>
                          <m:t>𝐮</m:t>
                        </m:r>
                      </m:e>
                      <m:sub>
                        <m:r>
                          <a:rPr lang="en-US" altLang="zh-TW" sz="1400" i="1">
                            <a:latin typeface="Cambria Math"/>
                          </a:rPr>
                          <m:t>𝑔</m:t>
                        </m:r>
                      </m:sub>
                      <m:sup>
                        <m:r>
                          <a:rPr lang="en-US" altLang="zh-TW" sz="1400" i="1">
                            <a:latin typeface="Cambria Math"/>
                          </a:rPr>
                          <m:t>𝑗</m:t>
                        </m:r>
                        <m:r>
                          <a:rPr lang="en-US" altLang="zh-TW" sz="1400" i="1">
                            <a:latin typeface="Cambria Math"/>
                          </a:rPr>
                          <m:t>−1</m:t>
                        </m:r>
                      </m:sup>
                    </m:sSubSup>
                    <m:r>
                      <a:rPr lang="en-US" altLang="zh-TW" sz="1400" i="1">
                        <a:latin typeface="Cambria Math"/>
                      </a:rPr>
                      <m:t>+</m:t>
                    </m:r>
                    <m:sSubSup>
                      <m:sSubSupPr>
                        <m:ctrlPr>
                          <a:rPr lang="zh-TW" altLang="zh-TW" sz="1400" i="1">
                            <a:latin typeface="Cambria Math"/>
                          </a:rPr>
                        </m:ctrlPr>
                      </m:sSubSupPr>
                      <m:e>
                        <m:r>
                          <a:rPr lang="en-US" altLang="zh-TW" sz="1400" b="1">
                            <a:latin typeface="Cambria Math"/>
                          </a:rPr>
                          <m:t>𝐮</m:t>
                        </m:r>
                      </m:e>
                      <m:sub>
                        <m:r>
                          <a:rPr lang="en-US" altLang="zh-TW" sz="1400" i="1">
                            <a:latin typeface="Cambria Math"/>
                          </a:rPr>
                          <m:t>𝑔</m:t>
                        </m:r>
                      </m:sub>
                      <m:sup>
                        <m:r>
                          <a:rPr lang="en-US" altLang="zh-TW" sz="1400" i="1">
                            <a:latin typeface="Cambria Math"/>
                          </a:rPr>
                          <m:t>𝑗</m:t>
                        </m:r>
                      </m:sup>
                    </m:sSubSup>
                  </m:oMath>
                </a14:m>
                <a:r>
                  <a:rPr lang="en-US" altLang="zh-TW" sz="1400" i="1" dirty="0" smtClean="0"/>
                  <a:t>.</a:t>
                </a:r>
                <a:endParaRPr lang="zh-TW" altLang="en-US" sz="1600" i="1"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899592" y="6093296"/>
                <a:ext cx="7035259" cy="400238"/>
              </a:xfrm>
              <a:prstGeom prst="rect">
                <a:avLst/>
              </a:prstGeom>
              <a:blipFill rotWithShape="1">
                <a:blip r:embed="rId3"/>
                <a:stretch>
                  <a:fillRect l="-520" b="-12308"/>
                </a:stretch>
              </a:blipFill>
            </p:spPr>
            <p:txBody>
              <a:bodyPr/>
              <a:lstStyle/>
              <a:p>
                <a:r>
                  <a:rPr lang="zh-TW" altLang="en-US">
                    <a:noFill/>
                  </a:rPr>
                  <a:t> </a:t>
                </a:r>
              </a:p>
            </p:txBody>
          </p:sp>
        </mc:Fallback>
      </mc:AlternateContent>
      <p:sp>
        <p:nvSpPr>
          <p:cNvPr id="5" name="投影片編號版面配置區 4"/>
          <p:cNvSpPr>
            <a:spLocks noGrp="1"/>
          </p:cNvSpPr>
          <p:nvPr>
            <p:ph type="sldNum" sz="quarter" idx="10"/>
          </p:nvPr>
        </p:nvSpPr>
        <p:spPr/>
        <p:txBody>
          <a:bodyPr/>
          <a:lstStyle/>
          <a:p>
            <a:fld id="{8CF2F760-D1A9-48BF-86E4-56BE405BC273}" type="slidenum">
              <a:rPr lang="zh-TW" altLang="en-US" smtClean="0"/>
              <a:t>55</a:t>
            </a:fld>
            <a:endParaRPr lang="zh-TW" altLang="en-US"/>
          </a:p>
        </p:txBody>
      </p:sp>
    </p:spTree>
    <p:extLst>
      <p:ext uri="{BB962C8B-B14F-4D97-AF65-F5344CB8AC3E}">
        <p14:creationId xmlns:p14="http://schemas.microsoft.com/office/powerpoint/2010/main" val="31270993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0"/>
            <a:ext cx="8229600" cy="1143000"/>
          </a:xfrm>
        </p:spPr>
        <p:txBody>
          <a:bodyPr>
            <a:normAutofit/>
          </a:bodyPr>
          <a:lstStyle/>
          <a:p>
            <a:r>
              <a:rPr lang="en-US" altLang="zh-TW" dirty="0"/>
              <a:t>Flow </a:t>
            </a:r>
            <a:r>
              <a:rPr lang="en-US" altLang="zh-TW" dirty="0" smtClean="0"/>
              <a:t>Chart (2/2)</a:t>
            </a:r>
            <a:endParaRPr lang="zh-TW"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124744"/>
            <a:ext cx="6445655" cy="5580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投影片編號版面配置區 2"/>
          <p:cNvSpPr>
            <a:spLocks noGrp="1"/>
          </p:cNvSpPr>
          <p:nvPr>
            <p:ph type="sldNum" sz="quarter" idx="10"/>
          </p:nvPr>
        </p:nvSpPr>
        <p:spPr/>
        <p:txBody>
          <a:bodyPr/>
          <a:lstStyle/>
          <a:p>
            <a:fld id="{8CF2F760-D1A9-48BF-86E4-56BE405BC273}" type="slidenum">
              <a:rPr lang="zh-TW" altLang="en-US" smtClean="0"/>
              <a:t>56</a:t>
            </a:fld>
            <a:endParaRPr lang="zh-TW" altLang="en-US"/>
          </a:p>
        </p:txBody>
      </p:sp>
    </p:spTree>
    <p:extLst>
      <p:ext uri="{BB962C8B-B14F-4D97-AF65-F5344CB8AC3E}">
        <p14:creationId xmlns:p14="http://schemas.microsoft.com/office/powerpoint/2010/main" val="7662021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lstStyle/>
          <a:p>
            <a:r>
              <a:rPr lang="en-US" altLang="zh-TW" dirty="0"/>
              <a:t>Adaptive Error Control Procedure</a:t>
            </a:r>
            <a:endParaRPr lang="zh-TW" altLang="en-US" dirty="0"/>
          </a:p>
        </p:txBody>
      </p:sp>
      <p:sp>
        <p:nvSpPr>
          <p:cNvPr id="3" name="內容版面配置區 2"/>
          <p:cNvSpPr>
            <a:spLocks noGrp="1"/>
          </p:cNvSpPr>
          <p:nvPr>
            <p:ph idx="1"/>
          </p:nvPr>
        </p:nvSpPr>
        <p:spPr>
          <a:xfrm>
            <a:off x="415485" y="980728"/>
            <a:ext cx="8229600" cy="4525963"/>
          </a:xfrm>
        </p:spPr>
        <p:txBody>
          <a:bodyPr/>
          <a:lstStyle/>
          <a:p>
            <a:r>
              <a:rPr lang="en-US" altLang="zh-TW" sz="2400" dirty="0" smtClean="0"/>
              <a:t>Basis Resetting Point Tracking Scheme</a:t>
            </a:r>
          </a:p>
          <a:p>
            <a:pPr lvl="1"/>
            <a:r>
              <a:rPr lang="en-US" altLang="zh-TW" sz="2000" dirty="0" smtClean="0"/>
              <a:t>Choose a suitable sampling time to reset the basis set for continuously finishing the incremental transient simulation.</a:t>
            </a:r>
            <a:endParaRPr lang="en-US" altLang="zh-TW" sz="2400" dirty="0" smtClean="0"/>
          </a:p>
          <a:p>
            <a:endParaRPr lang="en-US" altLang="zh-TW" sz="2400" dirty="0" smtClean="0"/>
          </a:p>
          <a:p>
            <a:r>
              <a:rPr lang="en-US" altLang="zh-TW" sz="2400" dirty="0" smtClean="0"/>
              <a:t>It will track back, pick the nearest potential resetting point, and check whether the basis set adjustment criterion is satisfied.</a:t>
            </a:r>
            <a:endParaRPr lang="zh-TW" altLang="en-US"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89" y="3717032"/>
            <a:ext cx="8377237"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sz="quarter" idx="10"/>
          </p:nvPr>
        </p:nvSpPr>
        <p:spPr/>
        <p:txBody>
          <a:bodyPr/>
          <a:lstStyle/>
          <a:p>
            <a:fld id="{8CF2F760-D1A9-48BF-86E4-56BE405BC273}" type="slidenum">
              <a:rPr lang="zh-TW" altLang="en-US" smtClean="0"/>
              <a:t>57</a:t>
            </a:fld>
            <a:endParaRPr lang="zh-TW" altLang="en-US"/>
          </a:p>
        </p:txBody>
      </p:sp>
    </p:spTree>
    <p:extLst>
      <p:ext uri="{BB962C8B-B14F-4D97-AF65-F5344CB8AC3E}">
        <p14:creationId xmlns:p14="http://schemas.microsoft.com/office/powerpoint/2010/main" val="1185498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lstStyle/>
          <a:p>
            <a:r>
              <a:rPr lang="en-US" altLang="zh-TW" dirty="0" smtClean="0"/>
              <a:t>Power Grid Design</a:t>
            </a:r>
            <a:endParaRPr lang="zh-TW" altLang="en-US" dirty="0"/>
          </a:p>
        </p:txBody>
      </p:sp>
      <p:sp>
        <p:nvSpPr>
          <p:cNvPr id="3" name="內容版面配置區 2"/>
          <p:cNvSpPr>
            <a:spLocks noGrp="1"/>
          </p:cNvSpPr>
          <p:nvPr>
            <p:ph idx="1"/>
          </p:nvPr>
        </p:nvSpPr>
        <p:spPr>
          <a:xfrm>
            <a:off x="457200" y="1124745"/>
            <a:ext cx="8229600" cy="2664296"/>
          </a:xfrm>
        </p:spPr>
        <p:txBody>
          <a:bodyPr/>
          <a:lstStyle/>
          <a:p>
            <a:r>
              <a:rPr lang="en-US" altLang="zh-TW" sz="2400" dirty="0"/>
              <a:t>Wire </a:t>
            </a:r>
            <a:r>
              <a:rPr lang="en-US" altLang="zh-TW" sz="2400" dirty="0" smtClean="0"/>
              <a:t>sizing</a:t>
            </a:r>
            <a:endParaRPr lang="en-US" altLang="zh-TW" sz="2400" dirty="0"/>
          </a:p>
          <a:p>
            <a:pPr marL="0" indent="0">
              <a:buNone/>
            </a:pPr>
            <a:r>
              <a:rPr lang="en-US" altLang="zh-TW" sz="2400" dirty="0"/>
              <a:t>         - </a:t>
            </a:r>
            <a:r>
              <a:rPr lang="en-US" altLang="zh-TW" sz="2400" dirty="0" smtClean="0"/>
              <a:t>Change element </a:t>
            </a:r>
            <a:r>
              <a:rPr lang="en-US" altLang="zh-TW" sz="2400" dirty="0"/>
              <a:t>values </a:t>
            </a:r>
          </a:p>
          <a:p>
            <a:endParaRPr lang="en-US" altLang="zh-TW" sz="2400" dirty="0" smtClean="0"/>
          </a:p>
          <a:p>
            <a:r>
              <a:rPr lang="en-US" altLang="zh-TW" sz="2400" dirty="0" smtClean="0"/>
              <a:t>Topology </a:t>
            </a:r>
            <a:r>
              <a:rPr lang="en-US" altLang="zh-TW" sz="2400" dirty="0"/>
              <a:t>optimization</a:t>
            </a:r>
          </a:p>
          <a:p>
            <a:pPr marL="0" indent="0">
              <a:buNone/>
            </a:pPr>
            <a:r>
              <a:rPr lang="en-US" altLang="zh-TW" sz="2400" dirty="0"/>
              <a:t>         - Increase or decrease the </a:t>
            </a:r>
            <a:r>
              <a:rPr lang="en-US" altLang="zh-TW" sz="2400" dirty="0" smtClean="0"/>
              <a:t>tracks</a:t>
            </a:r>
            <a:endParaRPr lang="en-US" altLang="zh-TW" sz="2400" dirty="0"/>
          </a:p>
          <a:p>
            <a:pPr marL="342900" lvl="1" indent="-342900">
              <a:buFontTx/>
              <a:buChar char="•"/>
            </a:pPr>
            <a:endParaRPr lang="en-US" altLang="zh-TW" sz="2000" kern="1200" dirty="0" smtClean="0">
              <a:solidFill>
                <a:srgbClr val="FF0000"/>
              </a:solidFill>
            </a:endParaRPr>
          </a:p>
          <a:p>
            <a:endParaRPr lang="zh-TW" altLang="en-US" dirty="0"/>
          </a:p>
        </p:txBody>
      </p:sp>
      <mc:AlternateContent xmlns:mc="http://schemas.openxmlformats.org/markup-compatibility/2006" xmlns:a14="http://schemas.microsoft.com/office/drawing/2010/main">
        <mc:Choice Requires="a14">
          <p:sp>
            <p:nvSpPr>
              <p:cNvPr id="4" name="文字方塊 3"/>
              <p:cNvSpPr txBox="1"/>
              <p:nvPr/>
            </p:nvSpPr>
            <p:spPr>
              <a:xfrm>
                <a:off x="188343" y="4028971"/>
                <a:ext cx="8955657" cy="1124923"/>
              </a:xfrm>
              <a:prstGeom prst="rect">
                <a:avLst/>
              </a:prstGeom>
              <a:noFill/>
            </p:spPr>
            <p:txBody>
              <a:bodyPr wrap="none" rtlCol="0">
                <a:spAutoFit/>
              </a:bodyPr>
              <a:lstStyle/>
              <a:p>
                <a:pPr marL="0" lvl="1"/>
                <a:r>
                  <a:rPr lang="en-US" altLang="zh-TW" sz="2000" dirty="0">
                    <a:solidFill>
                      <a:srgbClr val="FF0000"/>
                    </a:solidFill>
                  </a:rPr>
                  <a:t>Designer often changes power grid locally, and needs a </a:t>
                </a:r>
                <a:r>
                  <a:rPr lang="en-US" altLang="zh-TW" sz="2000" dirty="0" smtClean="0">
                    <a:solidFill>
                      <a:srgbClr val="FF0000"/>
                    </a:solidFill>
                  </a:rPr>
                  <a:t>faster </a:t>
                </a:r>
                <a:r>
                  <a:rPr lang="en-US" altLang="zh-TW" sz="2000" dirty="0">
                    <a:solidFill>
                      <a:srgbClr val="FF0000"/>
                    </a:solidFill>
                  </a:rPr>
                  <a:t>incremental </a:t>
                </a:r>
                <a:r>
                  <a:rPr lang="en-US" altLang="zh-TW" sz="2000" dirty="0" smtClean="0">
                    <a:solidFill>
                      <a:srgbClr val="FF0000"/>
                    </a:solidFill>
                  </a:rPr>
                  <a:t>analyzer </a:t>
                </a:r>
                <a:r>
                  <a:rPr lang="en-US" altLang="zh-TW" sz="2000" dirty="0">
                    <a:solidFill>
                      <a:srgbClr val="FF0000"/>
                    </a:solidFill>
                  </a:rPr>
                  <a:t>to </a:t>
                </a:r>
                <a:endParaRPr lang="en-US" altLang="zh-TW" sz="2000" dirty="0" smtClean="0">
                  <a:solidFill>
                    <a:srgbClr val="FF0000"/>
                  </a:solidFill>
                </a:endParaRPr>
              </a:p>
              <a:p>
                <a:pPr marL="0" lvl="1"/>
                <a:r>
                  <a:rPr lang="en-US" altLang="zh-TW" sz="2000" dirty="0" smtClean="0">
                    <a:solidFill>
                      <a:srgbClr val="FF0000"/>
                    </a:solidFill>
                  </a:rPr>
                  <a:t>update </a:t>
                </a:r>
                <a:r>
                  <a:rPr lang="en-US" altLang="zh-TW" sz="2000" dirty="0">
                    <a:solidFill>
                      <a:srgbClr val="FF0000"/>
                    </a:solidFill>
                  </a:rPr>
                  <a:t>the influence of IR drops and </a:t>
                </a:r>
                <a14:m>
                  <m:oMath xmlns:m="http://schemas.openxmlformats.org/officeDocument/2006/math">
                    <m:r>
                      <a:rPr lang="en-US" altLang="zh-TW" sz="2000" i="1">
                        <a:solidFill>
                          <a:srgbClr val="FF0000"/>
                        </a:solidFill>
                        <a:latin typeface="Cambria Math"/>
                      </a:rPr>
                      <m:t>𝐿</m:t>
                    </m:r>
                    <m:f>
                      <m:fPr>
                        <m:ctrlPr>
                          <a:rPr lang="en-US" altLang="zh-TW" sz="2000" i="1">
                            <a:solidFill>
                              <a:srgbClr val="FF0000"/>
                            </a:solidFill>
                            <a:latin typeface="Cambria Math"/>
                          </a:rPr>
                        </m:ctrlPr>
                      </m:fPr>
                      <m:num>
                        <m:r>
                          <a:rPr lang="en-US" altLang="zh-TW" sz="2000" i="1">
                            <a:solidFill>
                              <a:srgbClr val="FF0000"/>
                            </a:solidFill>
                            <a:latin typeface="Cambria Math"/>
                          </a:rPr>
                          <m:t>𝑑𝑖</m:t>
                        </m:r>
                      </m:num>
                      <m:den>
                        <m:r>
                          <a:rPr lang="en-US" altLang="zh-TW" sz="2000" i="1">
                            <a:solidFill>
                              <a:srgbClr val="FF0000"/>
                            </a:solidFill>
                            <a:latin typeface="Cambria Math"/>
                          </a:rPr>
                          <m:t>𝑑𝑡</m:t>
                        </m:r>
                      </m:den>
                    </m:f>
                    <m:r>
                      <a:rPr lang="en-US" altLang="zh-TW" sz="2000" i="1">
                        <a:solidFill>
                          <a:srgbClr val="FF0000"/>
                        </a:solidFill>
                        <a:latin typeface="Cambria Math"/>
                      </a:rPr>
                      <m:t> </m:t>
                    </m:r>
                  </m:oMath>
                </a14:m>
                <a:r>
                  <a:rPr lang="en-US" altLang="zh-TW" sz="2000" dirty="0">
                    <a:solidFill>
                      <a:srgbClr val="FF0000"/>
                    </a:solidFill>
                  </a:rPr>
                  <a:t> noises in each design iteration.</a:t>
                </a:r>
              </a:p>
              <a:p>
                <a:endParaRPr lang="zh-TW" altLang="en-US"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188343" y="4028971"/>
                <a:ext cx="8955657" cy="1124923"/>
              </a:xfrm>
              <a:prstGeom prst="rect">
                <a:avLst/>
              </a:prstGeom>
              <a:blipFill rotWithShape="1">
                <a:blip r:embed="rId3"/>
                <a:stretch>
                  <a:fillRect l="-749" t="-2717" r="-204"/>
                </a:stretch>
              </a:blipFill>
            </p:spPr>
            <p:txBody>
              <a:bodyPr/>
              <a:lstStyle/>
              <a:p>
                <a:r>
                  <a:rPr lang="zh-TW" altLang="en-US">
                    <a:noFill/>
                  </a:rPr>
                  <a:t> </a:t>
                </a:r>
              </a:p>
            </p:txBody>
          </p:sp>
        </mc:Fallback>
      </mc:AlternateContent>
      <p:sp>
        <p:nvSpPr>
          <p:cNvPr id="7" name="投影片編號版面配置區 6"/>
          <p:cNvSpPr>
            <a:spLocks noGrp="1"/>
          </p:cNvSpPr>
          <p:nvPr>
            <p:ph type="sldNum" sz="quarter" idx="10"/>
          </p:nvPr>
        </p:nvSpPr>
        <p:spPr/>
        <p:txBody>
          <a:bodyPr/>
          <a:lstStyle/>
          <a:p>
            <a:fld id="{8CF2F760-D1A9-48BF-86E4-56BE405BC273}" type="slidenum">
              <a:rPr lang="zh-TW" altLang="en-US" smtClean="0"/>
              <a:pPr/>
              <a:t>6</a:t>
            </a:fld>
            <a:r>
              <a:rPr lang="en-US" altLang="zh-TW" smtClean="0"/>
              <a:t>/39</a:t>
            </a:r>
            <a:endParaRPr lang="zh-TW" altLang="en-US" dirty="0"/>
          </a:p>
        </p:txBody>
      </p:sp>
      <p:sp>
        <p:nvSpPr>
          <p:cNvPr id="5" name="文字方塊 4"/>
          <p:cNvSpPr txBox="1"/>
          <p:nvPr/>
        </p:nvSpPr>
        <p:spPr>
          <a:xfrm>
            <a:off x="0" y="6237312"/>
            <a:ext cx="7803034" cy="523220"/>
          </a:xfrm>
          <a:prstGeom prst="rect">
            <a:avLst/>
          </a:prstGeom>
          <a:noFill/>
        </p:spPr>
        <p:txBody>
          <a:bodyPr wrap="none" rtlCol="0">
            <a:spAutoFit/>
          </a:bodyPr>
          <a:lstStyle/>
          <a:p>
            <a:r>
              <a:rPr lang="en-US" altLang="zh-TW" sz="1400" dirty="0" smtClean="0"/>
              <a:t>Reference: J</a:t>
            </a:r>
            <a:r>
              <a:rPr lang="en-US" altLang="zh-TW" sz="1400" dirty="0"/>
              <a:t>. Singh and S. S. </a:t>
            </a:r>
            <a:r>
              <a:rPr lang="en-US" altLang="zh-TW" sz="1400" dirty="0" err="1"/>
              <a:t>Sapantnekar</a:t>
            </a:r>
            <a:r>
              <a:rPr lang="en-US" altLang="zh-TW" sz="1400" dirty="0"/>
              <a:t>. Partition-based algorithm </a:t>
            </a:r>
            <a:r>
              <a:rPr lang="en-US" altLang="zh-TW" sz="1400" dirty="0" smtClean="0"/>
              <a:t>for power </a:t>
            </a:r>
            <a:r>
              <a:rPr lang="en-US" altLang="zh-TW" sz="1400" dirty="0"/>
              <a:t>grid design </a:t>
            </a:r>
            <a:r>
              <a:rPr lang="en-US" altLang="zh-TW" sz="1400" dirty="0" smtClean="0"/>
              <a:t>using locality</a:t>
            </a:r>
            <a:r>
              <a:rPr lang="en-US" altLang="zh-TW" sz="1400" dirty="0"/>
              <a:t>. </a:t>
            </a:r>
            <a:endParaRPr lang="en-US" altLang="zh-TW" sz="1400" dirty="0" smtClean="0"/>
          </a:p>
          <a:p>
            <a:r>
              <a:rPr lang="en-US" altLang="zh-TW" sz="1400" dirty="0" smtClean="0"/>
              <a:t>IEEE </a:t>
            </a:r>
            <a:r>
              <a:rPr lang="en-US" altLang="zh-TW" sz="1400" dirty="0"/>
              <a:t>TCAD, 25(4):664–677, 2006.</a:t>
            </a:r>
            <a:endParaRPr lang="zh-TW" altLang="en-US" sz="1400" dirty="0"/>
          </a:p>
        </p:txBody>
      </p:sp>
    </p:spTree>
    <p:extLst>
      <p:ext uri="{BB962C8B-B14F-4D97-AF65-F5344CB8AC3E}">
        <p14:creationId xmlns:p14="http://schemas.microsoft.com/office/powerpoint/2010/main" val="3100729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Contributions</a:t>
            </a:r>
            <a:endParaRPr lang="zh-TW" altLang="en-US" dirty="0"/>
          </a:p>
        </p:txBody>
      </p:sp>
      <p:sp>
        <p:nvSpPr>
          <p:cNvPr id="3" name="內容版面配置區 2"/>
          <p:cNvSpPr>
            <a:spLocks noGrp="1"/>
          </p:cNvSpPr>
          <p:nvPr>
            <p:ph idx="1"/>
          </p:nvPr>
        </p:nvSpPr>
        <p:spPr/>
        <p:txBody>
          <a:bodyPr/>
          <a:lstStyle/>
          <a:p>
            <a:r>
              <a:rPr lang="en-US" altLang="zh-TW" sz="2400" dirty="0"/>
              <a:t>To manipulate the modified topology</a:t>
            </a:r>
          </a:p>
          <a:p>
            <a:pPr lvl="1"/>
            <a:r>
              <a:rPr lang="en-US" altLang="zh-TW" sz="2000" dirty="0"/>
              <a:t>P</a:t>
            </a:r>
            <a:r>
              <a:rPr lang="en-US" altLang="zh-TW" sz="2000" dirty="0" smtClean="0"/>
              <a:t>seudo-node </a:t>
            </a:r>
            <a:r>
              <a:rPr lang="en-US" altLang="zh-TW" sz="2000" dirty="0"/>
              <a:t>value  estimation method is proposed to build </a:t>
            </a:r>
            <a:r>
              <a:rPr lang="en-US" altLang="zh-TW" sz="2000" i="1" dirty="0"/>
              <a:t>artificial </a:t>
            </a:r>
            <a:r>
              <a:rPr lang="en-US" altLang="zh-TW" sz="2000" dirty="0"/>
              <a:t>original electrical values of added nodes</a:t>
            </a:r>
          </a:p>
          <a:p>
            <a:pPr lvl="2"/>
            <a:r>
              <a:rPr lang="en-US" altLang="zh-TW" sz="1800" dirty="0" smtClean="0"/>
              <a:t>Consider </a:t>
            </a:r>
            <a:r>
              <a:rPr lang="en-US" altLang="zh-TW" sz="1800" dirty="0"/>
              <a:t>capacitances, inductances, and resistances</a:t>
            </a:r>
          </a:p>
          <a:p>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70" y="3320988"/>
            <a:ext cx="3840713"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213" y="3356581"/>
            <a:ext cx="3976266" cy="2013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向右箭號 5"/>
          <p:cNvSpPr/>
          <p:nvPr/>
        </p:nvSpPr>
        <p:spPr>
          <a:xfrm>
            <a:off x="4126117" y="4111507"/>
            <a:ext cx="720080" cy="5040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9" name="投影片編號版面配置區 8"/>
          <p:cNvSpPr>
            <a:spLocks noGrp="1"/>
          </p:cNvSpPr>
          <p:nvPr>
            <p:ph type="sldNum" sz="quarter" idx="10"/>
          </p:nvPr>
        </p:nvSpPr>
        <p:spPr/>
        <p:txBody>
          <a:bodyPr/>
          <a:lstStyle/>
          <a:p>
            <a:fld id="{8CF2F760-D1A9-48BF-86E4-56BE405BC273}" type="slidenum">
              <a:rPr lang="zh-TW" altLang="en-US" smtClean="0"/>
              <a:pPr/>
              <a:t>7</a:t>
            </a:fld>
            <a:r>
              <a:rPr lang="en-US" altLang="zh-TW" smtClean="0"/>
              <a:t>/39</a:t>
            </a:r>
            <a:endParaRPr lang="zh-TW" altLang="en-US" dirty="0"/>
          </a:p>
        </p:txBody>
      </p:sp>
    </p:spTree>
    <p:extLst>
      <p:ext uri="{BB962C8B-B14F-4D97-AF65-F5344CB8AC3E}">
        <p14:creationId xmlns:p14="http://schemas.microsoft.com/office/powerpoint/2010/main" val="3286775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Contributions</a:t>
            </a:r>
            <a:endParaRPr lang="zh-TW" altLang="en-US" dirty="0"/>
          </a:p>
        </p:txBody>
      </p:sp>
      <p:sp>
        <p:nvSpPr>
          <p:cNvPr id="3" name="內容版面配置區 2"/>
          <p:cNvSpPr>
            <a:spLocks noGrp="1"/>
          </p:cNvSpPr>
          <p:nvPr>
            <p:ph idx="1"/>
          </p:nvPr>
        </p:nvSpPr>
        <p:spPr/>
        <p:txBody>
          <a:bodyPr/>
          <a:lstStyle/>
          <a:p>
            <a:r>
              <a:rPr lang="en-US" altLang="zh-TW" sz="2400" dirty="0"/>
              <a:t>To improve the accuracy and ease the inconsistent basis issue</a:t>
            </a:r>
          </a:p>
          <a:p>
            <a:pPr lvl="1"/>
            <a:r>
              <a:rPr lang="en-US" altLang="zh-TW" sz="2000" dirty="0"/>
              <a:t>B</a:t>
            </a:r>
            <a:r>
              <a:rPr lang="en-US" altLang="zh-TW" sz="2000" dirty="0" smtClean="0"/>
              <a:t>asis-set </a:t>
            </a:r>
            <a:r>
              <a:rPr lang="en-US" altLang="zh-TW" sz="2000" dirty="0"/>
              <a:t>adjustment criterion</a:t>
            </a:r>
          </a:p>
          <a:p>
            <a:endParaRPr lang="zh-TW" alt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0" t="5135" r="6081"/>
          <a:stretch/>
        </p:blipFill>
        <p:spPr bwMode="auto">
          <a:xfrm>
            <a:off x="4946224" y="2928112"/>
            <a:ext cx="3672408" cy="226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矩形 5"/>
              <p:cNvSpPr/>
              <p:nvPr/>
            </p:nvSpPr>
            <p:spPr>
              <a:xfrm>
                <a:off x="4789296" y="5301208"/>
                <a:ext cx="4284476" cy="10820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1400" i="1">
                              <a:latin typeface="Cambria Math"/>
                            </a:rPr>
                          </m:ctrlPr>
                        </m:dPr>
                        <m:e>
                          <m:m>
                            <m:mPr>
                              <m:mcs>
                                <m:mc>
                                  <m:mcPr>
                                    <m:count m:val="1"/>
                                    <m:mcJc m:val="center"/>
                                  </m:mcPr>
                                </m:mc>
                              </m:mcs>
                              <m:ctrlPr>
                                <a:rPr lang="en-US" altLang="zh-TW" sz="1400" i="1">
                                  <a:latin typeface="Cambria Math"/>
                                </a:rPr>
                              </m:ctrlPr>
                            </m:mPr>
                            <m:mr>
                              <m:e>
                                <m:sSub>
                                  <m:sSubPr>
                                    <m:ctrlPr>
                                      <a:rPr lang="en-US" altLang="zh-TW" sz="1400" i="1">
                                        <a:latin typeface="Cambria Math"/>
                                      </a:rPr>
                                    </m:ctrlPr>
                                  </m:sSubPr>
                                  <m:e>
                                    <m:r>
                                      <a:rPr lang="en-US" altLang="zh-TW" sz="1400" i="1">
                                        <a:latin typeface="Cambria Math"/>
                                      </a:rPr>
                                      <m:t>|</m:t>
                                    </m:r>
                                    <m:r>
                                      <a:rPr lang="en-US" altLang="zh-TW" sz="1400" i="1">
                                        <a:latin typeface="Cambria Math"/>
                                        <a:ea typeface="Cambria Math"/>
                                      </a:rPr>
                                      <m:t>∆</m:t>
                                    </m:r>
                                    <m:acc>
                                      <m:accPr>
                                        <m:chr m:val="̅"/>
                                        <m:ctrlPr>
                                          <a:rPr lang="en-US" altLang="zh-TW" sz="1400" i="1">
                                            <a:latin typeface="Cambria Math"/>
                                          </a:rPr>
                                        </m:ctrlPr>
                                      </m:accPr>
                                      <m:e>
                                        <m:r>
                                          <a:rPr lang="en-US" altLang="zh-TW" sz="1400" i="1">
                                            <a:latin typeface="Cambria Math"/>
                                          </a:rPr>
                                          <m:t>𝑣</m:t>
                                        </m:r>
                                      </m:e>
                                    </m:acc>
                                  </m:e>
                                  <m:sub>
                                    <m:r>
                                      <a:rPr lang="zh-TW" altLang="en-US" sz="1400" i="1">
                                        <a:latin typeface="Cambria Math"/>
                                      </a:rPr>
                                      <m:t>𝒯</m:t>
                                    </m:r>
                                  </m:sub>
                                </m:sSub>
                                <m:r>
                                  <m:rPr>
                                    <m:brk m:alnAt="7"/>
                                  </m:rPr>
                                  <a:rPr lang="en-US" altLang="zh-TW" sz="1400" i="1">
                                    <a:latin typeface="Cambria Math"/>
                                  </a:rPr>
                                  <m:t>−</m:t>
                                </m:r>
                                <m:r>
                                  <a:rPr lang="en-US" altLang="zh-TW" sz="1400" i="1">
                                    <a:latin typeface="Cambria Math"/>
                                    <a:ea typeface="Cambria Math"/>
                                  </a:rPr>
                                  <m:t>∆</m:t>
                                </m:r>
                                <m:sSub>
                                  <m:sSubPr>
                                    <m:ctrlPr>
                                      <a:rPr lang="en-US" altLang="zh-TW" sz="1400" i="1">
                                        <a:latin typeface="Cambria Math"/>
                                      </a:rPr>
                                    </m:ctrlPr>
                                  </m:sSubPr>
                                  <m:e>
                                    <m:acc>
                                      <m:accPr>
                                        <m:chr m:val="̅"/>
                                        <m:ctrlPr>
                                          <a:rPr lang="en-US" altLang="zh-TW" sz="1400" i="1">
                                            <a:latin typeface="Cambria Math"/>
                                          </a:rPr>
                                        </m:ctrlPr>
                                      </m:accPr>
                                      <m:e>
                                        <m:r>
                                          <a:rPr lang="en-US" altLang="zh-TW" sz="1400" i="1">
                                            <a:latin typeface="Cambria Math"/>
                                          </a:rPr>
                                          <m:t>𝑣</m:t>
                                        </m:r>
                                      </m:e>
                                    </m:acc>
                                  </m:e>
                                  <m:sub>
                                    <m:r>
                                      <a:rPr lang="zh-TW" altLang="en-US" sz="1400" i="1">
                                        <a:latin typeface="Cambria Math"/>
                                      </a:rPr>
                                      <m:t>𝒮</m:t>
                                    </m:r>
                                  </m:sub>
                                </m:sSub>
                                <m:r>
                                  <m:rPr>
                                    <m:brk m:alnAt="7"/>
                                  </m:rPr>
                                  <a:rPr lang="en-US" altLang="zh-TW" sz="1400" i="1">
                                    <a:latin typeface="Cambria Math"/>
                                  </a:rPr>
                                  <m:t>|</m:t>
                                </m:r>
                                <m:r>
                                  <a:rPr lang="en-US" altLang="zh-TW" sz="1400" i="1">
                                    <a:latin typeface="Cambria Math"/>
                                  </a:rPr>
                                  <m:t>&lt;</m:t>
                                </m:r>
                                <m:sSup>
                                  <m:sSupPr>
                                    <m:ctrlPr>
                                      <a:rPr lang="en-US" altLang="zh-TW" sz="1400" i="1">
                                        <a:latin typeface="Cambria Math"/>
                                      </a:rPr>
                                    </m:ctrlPr>
                                  </m:sSupPr>
                                  <m:e>
                                    <m:r>
                                      <a:rPr lang="en-US" altLang="zh-TW" sz="1400" i="1">
                                        <a:latin typeface="Cambria Math"/>
                                      </a:rPr>
                                      <m:t>10</m:t>
                                    </m:r>
                                  </m:e>
                                  <m:sup>
                                    <m:r>
                                      <a:rPr lang="en-US" altLang="zh-TW" sz="1400" i="1">
                                        <a:latin typeface="Cambria Math"/>
                                      </a:rPr>
                                      <m:t>−3</m:t>
                                    </m:r>
                                  </m:sup>
                                </m:sSup>
                                <m:r>
                                  <a:rPr lang="en-US" altLang="zh-TW" sz="1400" i="1">
                                    <a:latin typeface="Cambria Math"/>
                                  </a:rPr>
                                  <m:t>𝑎𝑛𝑑</m:t>
                                </m:r>
                                <m:r>
                                  <a:rPr lang="en-US" altLang="zh-TW" sz="1400" i="1">
                                    <a:latin typeface="Cambria Math"/>
                                  </a:rPr>
                                  <m:t>  </m:t>
                                </m:r>
                                <m:d>
                                  <m:dPr>
                                    <m:begChr m:val="|"/>
                                    <m:endChr m:val="|"/>
                                    <m:ctrlPr>
                                      <a:rPr lang="en-US" altLang="zh-TW" sz="1400" i="1">
                                        <a:latin typeface="Cambria Math"/>
                                      </a:rPr>
                                    </m:ctrlPr>
                                  </m:dPr>
                                  <m:e>
                                    <m:f>
                                      <m:fPr>
                                        <m:ctrlPr>
                                          <a:rPr lang="en-US" altLang="zh-TW" sz="1400" i="1">
                                            <a:latin typeface="Cambria Math"/>
                                          </a:rPr>
                                        </m:ctrlPr>
                                      </m:fPr>
                                      <m:num>
                                        <m:sSub>
                                          <m:sSubPr>
                                            <m:ctrlPr>
                                              <a:rPr lang="en-US" altLang="zh-TW" sz="1400" i="1">
                                                <a:latin typeface="Cambria Math"/>
                                              </a:rPr>
                                            </m:ctrlPr>
                                          </m:sSubPr>
                                          <m:e>
                                            <m:r>
                                              <a:rPr lang="en-US" altLang="zh-TW" sz="1400" i="1">
                                                <a:latin typeface="Cambria Math"/>
                                                <a:ea typeface="Cambria Math"/>
                                              </a:rPr>
                                              <m:t>∆</m:t>
                                            </m:r>
                                            <m:acc>
                                              <m:accPr>
                                                <m:chr m:val="̅"/>
                                                <m:ctrlPr>
                                                  <a:rPr lang="en-US" altLang="zh-TW" sz="1400" i="1">
                                                    <a:latin typeface="Cambria Math"/>
                                                  </a:rPr>
                                                </m:ctrlPr>
                                              </m:accPr>
                                              <m:e>
                                                <m:r>
                                                  <a:rPr lang="en-US" altLang="zh-TW" sz="1400" i="1">
                                                    <a:latin typeface="Cambria Math"/>
                                                  </a:rPr>
                                                  <m:t>𝑣</m:t>
                                                </m:r>
                                              </m:e>
                                            </m:acc>
                                          </m:e>
                                          <m:sub>
                                            <m:r>
                                              <a:rPr lang="zh-TW" altLang="en-US" sz="1400" i="1">
                                                <a:latin typeface="Cambria Math"/>
                                              </a:rPr>
                                              <m:t>𝒯</m:t>
                                            </m:r>
                                          </m:sub>
                                        </m:sSub>
                                        <m:r>
                                          <m:rPr>
                                            <m:brk m:alnAt="7"/>
                                          </m:rPr>
                                          <a:rPr lang="en-US" altLang="zh-TW" sz="1400" i="1">
                                            <a:latin typeface="Cambria Math"/>
                                          </a:rPr>
                                          <m:t>−</m:t>
                                        </m:r>
                                        <m:r>
                                          <a:rPr lang="en-US" altLang="zh-TW" sz="1400" i="1">
                                            <a:latin typeface="Cambria Math"/>
                                            <a:ea typeface="Cambria Math"/>
                                          </a:rPr>
                                          <m:t>∆</m:t>
                                        </m:r>
                                        <m:sSub>
                                          <m:sSubPr>
                                            <m:ctrlPr>
                                              <a:rPr lang="en-US" altLang="zh-TW" sz="1400" i="1">
                                                <a:latin typeface="Cambria Math"/>
                                              </a:rPr>
                                            </m:ctrlPr>
                                          </m:sSubPr>
                                          <m:e>
                                            <m:acc>
                                              <m:accPr>
                                                <m:chr m:val="̅"/>
                                                <m:ctrlPr>
                                                  <a:rPr lang="en-US" altLang="zh-TW" sz="1400" i="1">
                                                    <a:latin typeface="Cambria Math"/>
                                                  </a:rPr>
                                                </m:ctrlPr>
                                              </m:accPr>
                                              <m:e>
                                                <m:r>
                                                  <a:rPr lang="en-US" altLang="zh-TW" sz="1400" i="1">
                                                    <a:latin typeface="Cambria Math"/>
                                                  </a:rPr>
                                                  <m:t>𝑣</m:t>
                                                </m:r>
                                              </m:e>
                                            </m:acc>
                                          </m:e>
                                          <m:sub>
                                            <m:r>
                                              <a:rPr lang="zh-TW" altLang="en-US" sz="1400" i="1">
                                                <a:latin typeface="Cambria Math"/>
                                              </a:rPr>
                                              <m:t>𝒮</m:t>
                                            </m:r>
                                          </m:sub>
                                        </m:sSub>
                                      </m:num>
                                      <m:den>
                                        <m:sSub>
                                          <m:sSubPr>
                                            <m:ctrlPr>
                                              <a:rPr lang="en-US" altLang="zh-TW" sz="1400" i="1">
                                                <a:latin typeface="Cambria Math"/>
                                              </a:rPr>
                                            </m:ctrlPr>
                                          </m:sSubPr>
                                          <m:e>
                                            <m:r>
                                              <a:rPr lang="en-US" altLang="zh-TW" sz="1400" i="1">
                                                <a:latin typeface="Cambria Math"/>
                                                <a:ea typeface="Cambria Math"/>
                                              </a:rPr>
                                              <m:t>∆</m:t>
                                            </m:r>
                                            <m:acc>
                                              <m:accPr>
                                                <m:chr m:val="̅"/>
                                                <m:ctrlPr>
                                                  <a:rPr lang="en-US" altLang="zh-TW" sz="1400" i="1">
                                                    <a:latin typeface="Cambria Math"/>
                                                  </a:rPr>
                                                </m:ctrlPr>
                                              </m:accPr>
                                              <m:e>
                                                <m:r>
                                                  <a:rPr lang="en-US" altLang="zh-TW" sz="1400" i="1">
                                                    <a:latin typeface="Cambria Math"/>
                                                  </a:rPr>
                                                  <m:t>𝑣</m:t>
                                                </m:r>
                                              </m:e>
                                            </m:acc>
                                          </m:e>
                                          <m:sub>
                                            <m:r>
                                              <a:rPr lang="zh-TW" altLang="en-US" sz="1400" i="1">
                                                <a:latin typeface="Cambria Math"/>
                                              </a:rPr>
                                              <m:t>𝒯</m:t>
                                            </m:r>
                                          </m:sub>
                                        </m:sSub>
                                      </m:den>
                                    </m:f>
                                  </m:e>
                                </m:d>
                                <m:r>
                                  <m:rPr>
                                    <m:brk m:alnAt="7"/>
                                  </m:rPr>
                                  <a:rPr lang="en-US" altLang="zh-TW" sz="1400" i="1">
                                    <a:latin typeface="Cambria Math"/>
                                  </a:rPr>
                                  <m:t>&lt;</m:t>
                                </m:r>
                                <m:r>
                                  <a:rPr lang="en-US" altLang="zh-TW" sz="1400" i="1">
                                    <a:latin typeface="Cambria Math"/>
                                  </a:rPr>
                                  <m:t>0.01%   </m:t>
                                </m:r>
                              </m:e>
                            </m:mr>
                            <m:mr>
                              <m:e>
                                <m:sSub>
                                  <m:sSubPr>
                                    <m:ctrlPr>
                                      <a:rPr lang="en-US" altLang="zh-TW" sz="1400" i="1">
                                        <a:latin typeface="Cambria Math"/>
                                      </a:rPr>
                                    </m:ctrlPr>
                                  </m:sSubPr>
                                  <m:e>
                                    <m:r>
                                      <a:rPr lang="en-US" altLang="zh-TW" sz="1400" i="1">
                                        <a:latin typeface="Cambria Math"/>
                                      </a:rPr>
                                      <m:t> |</m:t>
                                    </m:r>
                                    <m:r>
                                      <a:rPr lang="en-US" altLang="zh-TW" sz="1400" i="1">
                                        <a:latin typeface="Cambria Math"/>
                                        <a:ea typeface="Cambria Math"/>
                                      </a:rPr>
                                      <m:t>∆</m:t>
                                    </m:r>
                                    <m:acc>
                                      <m:accPr>
                                        <m:chr m:val="̅"/>
                                        <m:ctrlPr>
                                          <a:rPr lang="en-US" altLang="zh-TW" sz="1400" i="1">
                                            <a:latin typeface="Cambria Math"/>
                                          </a:rPr>
                                        </m:ctrlPr>
                                      </m:accPr>
                                      <m:e>
                                        <m:r>
                                          <a:rPr lang="en-US" altLang="zh-TW" sz="1400" i="1">
                                            <a:latin typeface="Cambria Math"/>
                                          </a:rPr>
                                          <m:t>𝑖</m:t>
                                        </m:r>
                                      </m:e>
                                    </m:acc>
                                  </m:e>
                                  <m:sub>
                                    <m:r>
                                      <a:rPr lang="en-US" altLang="zh-TW" sz="1400" i="1">
                                        <a:latin typeface="Cambria Math"/>
                                      </a:rPr>
                                      <m:t>𝑡</m:t>
                                    </m:r>
                                  </m:sub>
                                </m:sSub>
                                <m:r>
                                  <a:rPr lang="en-US" altLang="zh-TW" sz="1400" i="1">
                                    <a:latin typeface="Cambria Math"/>
                                  </a:rPr>
                                  <m:t> </m:t>
                                </m:r>
                                <m:r>
                                  <m:rPr>
                                    <m:brk m:alnAt="7"/>
                                  </m:rPr>
                                  <a:rPr lang="en-US" altLang="zh-TW" sz="1400" i="1">
                                    <a:latin typeface="Cambria Math"/>
                                  </a:rPr>
                                  <m:t>−</m:t>
                                </m:r>
                                <m:r>
                                  <a:rPr lang="en-US" altLang="zh-TW" sz="1400" i="1">
                                    <a:latin typeface="Cambria Math"/>
                                  </a:rPr>
                                  <m:t> </m:t>
                                </m:r>
                                <m:sSub>
                                  <m:sSubPr>
                                    <m:ctrlPr>
                                      <a:rPr lang="en-US" altLang="zh-TW" sz="1400" i="1">
                                        <a:latin typeface="Cambria Math"/>
                                      </a:rPr>
                                    </m:ctrlPr>
                                  </m:sSubPr>
                                  <m:e>
                                    <m:r>
                                      <a:rPr lang="en-US" altLang="zh-TW" sz="1400" i="1">
                                        <a:latin typeface="Cambria Math"/>
                                        <a:ea typeface="Cambria Math"/>
                                      </a:rPr>
                                      <m:t>∆</m:t>
                                    </m:r>
                                    <m:acc>
                                      <m:accPr>
                                        <m:chr m:val="̅"/>
                                        <m:ctrlPr>
                                          <a:rPr lang="en-US" altLang="zh-TW" sz="1400" i="1">
                                            <a:latin typeface="Cambria Math"/>
                                          </a:rPr>
                                        </m:ctrlPr>
                                      </m:accPr>
                                      <m:e>
                                        <m:r>
                                          <a:rPr lang="en-US" altLang="zh-TW" sz="1400" i="1">
                                            <a:latin typeface="Cambria Math"/>
                                          </a:rPr>
                                          <m:t>𝑖</m:t>
                                        </m:r>
                                      </m:e>
                                    </m:acc>
                                  </m:e>
                                  <m:sub>
                                    <m:r>
                                      <a:rPr lang="zh-TW" altLang="en-US" sz="1400" i="1">
                                        <a:latin typeface="Cambria Math"/>
                                      </a:rPr>
                                      <m:t>𝒮</m:t>
                                    </m:r>
                                  </m:sub>
                                </m:sSub>
                                <m:r>
                                  <a:rPr lang="en-US" altLang="zh-TW" sz="1400" i="1">
                                    <a:latin typeface="Cambria Math"/>
                                  </a:rPr>
                                  <m:t>|&lt;</m:t>
                                </m:r>
                                <m:sSup>
                                  <m:sSupPr>
                                    <m:ctrlPr>
                                      <a:rPr lang="en-US" altLang="zh-TW" sz="1400" i="1">
                                        <a:latin typeface="Cambria Math"/>
                                      </a:rPr>
                                    </m:ctrlPr>
                                  </m:sSupPr>
                                  <m:e>
                                    <m:r>
                                      <a:rPr lang="en-US" altLang="zh-TW" sz="1400" i="1">
                                        <a:latin typeface="Cambria Math"/>
                                      </a:rPr>
                                      <m:t>10</m:t>
                                    </m:r>
                                  </m:e>
                                  <m:sup>
                                    <m:r>
                                      <a:rPr lang="en-US" altLang="zh-TW" sz="1400" i="1">
                                        <a:latin typeface="Cambria Math"/>
                                      </a:rPr>
                                      <m:t>−6</m:t>
                                    </m:r>
                                  </m:sup>
                                </m:sSup>
                                <m:r>
                                  <a:rPr lang="en-US" altLang="zh-TW" sz="1400" i="1">
                                    <a:latin typeface="Cambria Math"/>
                                  </a:rPr>
                                  <m:t>  </m:t>
                                </m:r>
                                <m:r>
                                  <a:rPr lang="en-US" altLang="zh-TW" sz="1400" i="1">
                                    <a:latin typeface="Cambria Math"/>
                                  </a:rPr>
                                  <m:t>𝑎𝑛𝑑</m:t>
                                </m:r>
                                <m:r>
                                  <a:rPr lang="en-US" altLang="zh-TW" sz="1400" i="1">
                                    <a:latin typeface="Cambria Math"/>
                                  </a:rPr>
                                  <m:t>  </m:t>
                                </m:r>
                                <m:d>
                                  <m:dPr>
                                    <m:begChr m:val="|"/>
                                    <m:endChr m:val="|"/>
                                    <m:ctrlPr>
                                      <a:rPr lang="en-US" altLang="zh-TW" sz="1400" i="1">
                                        <a:latin typeface="Cambria Math"/>
                                      </a:rPr>
                                    </m:ctrlPr>
                                  </m:dPr>
                                  <m:e>
                                    <m:f>
                                      <m:fPr>
                                        <m:ctrlPr>
                                          <a:rPr lang="en-US" altLang="zh-TW" sz="1400" i="1">
                                            <a:latin typeface="Cambria Math"/>
                                          </a:rPr>
                                        </m:ctrlPr>
                                      </m:fPr>
                                      <m:num>
                                        <m:sSub>
                                          <m:sSubPr>
                                            <m:ctrlPr>
                                              <a:rPr lang="en-US" altLang="zh-TW" sz="1400" i="1">
                                                <a:latin typeface="Cambria Math"/>
                                              </a:rPr>
                                            </m:ctrlPr>
                                          </m:sSubPr>
                                          <m:e>
                                            <m:r>
                                              <a:rPr lang="en-US" altLang="zh-TW" sz="1400" i="1">
                                                <a:latin typeface="Cambria Math"/>
                                                <a:ea typeface="Cambria Math"/>
                                              </a:rPr>
                                              <m:t>∆</m:t>
                                            </m:r>
                                            <m:acc>
                                              <m:accPr>
                                                <m:chr m:val="̅"/>
                                                <m:ctrlPr>
                                                  <a:rPr lang="en-US" altLang="zh-TW" sz="1400" i="1">
                                                    <a:latin typeface="Cambria Math"/>
                                                  </a:rPr>
                                                </m:ctrlPr>
                                              </m:accPr>
                                              <m:e>
                                                <m:r>
                                                  <a:rPr lang="en-US" altLang="zh-TW" sz="1400" i="1">
                                                    <a:latin typeface="Cambria Math"/>
                                                  </a:rPr>
                                                  <m:t>𝑖</m:t>
                                                </m:r>
                                              </m:e>
                                            </m:acc>
                                          </m:e>
                                          <m:sub>
                                            <m:r>
                                              <a:rPr lang="zh-TW" altLang="en-US" sz="1400" i="1">
                                                <a:latin typeface="Cambria Math"/>
                                              </a:rPr>
                                              <m:t>𝒯</m:t>
                                            </m:r>
                                          </m:sub>
                                        </m:sSub>
                                        <m:r>
                                          <m:rPr>
                                            <m:brk m:alnAt="7"/>
                                          </m:rPr>
                                          <a:rPr lang="en-US" altLang="zh-TW" sz="1400" i="1">
                                            <a:latin typeface="Cambria Math"/>
                                          </a:rPr>
                                          <m:t>−</m:t>
                                        </m:r>
                                        <m:r>
                                          <a:rPr lang="en-US" altLang="zh-TW" sz="1400" i="1">
                                            <a:latin typeface="Cambria Math"/>
                                            <a:ea typeface="Cambria Math"/>
                                          </a:rPr>
                                          <m:t>∆</m:t>
                                        </m:r>
                                        <m:sSub>
                                          <m:sSubPr>
                                            <m:ctrlPr>
                                              <a:rPr lang="en-US" altLang="zh-TW" sz="1400" i="1">
                                                <a:latin typeface="Cambria Math"/>
                                              </a:rPr>
                                            </m:ctrlPr>
                                          </m:sSubPr>
                                          <m:e>
                                            <m:acc>
                                              <m:accPr>
                                                <m:chr m:val="̅"/>
                                                <m:ctrlPr>
                                                  <a:rPr lang="en-US" altLang="zh-TW" sz="1400" i="1">
                                                    <a:latin typeface="Cambria Math"/>
                                                  </a:rPr>
                                                </m:ctrlPr>
                                              </m:accPr>
                                              <m:e>
                                                <m:r>
                                                  <a:rPr lang="en-US" altLang="zh-TW" sz="1400" i="1">
                                                    <a:latin typeface="Cambria Math"/>
                                                  </a:rPr>
                                                  <m:t>𝑖</m:t>
                                                </m:r>
                                              </m:e>
                                            </m:acc>
                                          </m:e>
                                          <m:sub>
                                            <m:r>
                                              <a:rPr lang="zh-TW" altLang="en-US" sz="1400" i="1">
                                                <a:latin typeface="Cambria Math"/>
                                              </a:rPr>
                                              <m:t>𝒮</m:t>
                                            </m:r>
                                          </m:sub>
                                        </m:sSub>
                                      </m:num>
                                      <m:den>
                                        <m:r>
                                          <a:rPr lang="en-US" altLang="zh-TW" sz="1400" i="1">
                                            <a:latin typeface="Cambria Math"/>
                                            <a:ea typeface="Cambria Math"/>
                                          </a:rPr>
                                          <m:t>∆</m:t>
                                        </m:r>
                                        <m:sSub>
                                          <m:sSubPr>
                                            <m:ctrlPr>
                                              <a:rPr lang="en-US" altLang="zh-TW" sz="1400" i="1">
                                                <a:latin typeface="Cambria Math"/>
                                              </a:rPr>
                                            </m:ctrlPr>
                                          </m:sSubPr>
                                          <m:e>
                                            <m:acc>
                                              <m:accPr>
                                                <m:chr m:val="̅"/>
                                                <m:ctrlPr>
                                                  <a:rPr lang="en-US" altLang="zh-TW" sz="1400" i="1">
                                                    <a:latin typeface="Cambria Math"/>
                                                  </a:rPr>
                                                </m:ctrlPr>
                                              </m:accPr>
                                              <m:e>
                                                <m:r>
                                                  <a:rPr lang="en-US" altLang="zh-TW" sz="1400" i="1">
                                                    <a:latin typeface="Cambria Math"/>
                                                  </a:rPr>
                                                  <m:t>𝑖</m:t>
                                                </m:r>
                                              </m:e>
                                            </m:acc>
                                          </m:e>
                                          <m:sub>
                                            <m:r>
                                              <a:rPr lang="zh-TW" altLang="en-US" sz="1400" i="1">
                                                <a:latin typeface="Cambria Math"/>
                                              </a:rPr>
                                              <m:t>𝒯</m:t>
                                            </m:r>
                                          </m:sub>
                                        </m:sSub>
                                      </m:den>
                                    </m:f>
                                  </m:e>
                                </m:d>
                                <m:r>
                                  <m:rPr>
                                    <m:brk m:alnAt="7"/>
                                  </m:rPr>
                                  <a:rPr lang="en-US" altLang="zh-TW" sz="1400" i="1">
                                    <a:latin typeface="Cambria Math"/>
                                  </a:rPr>
                                  <m:t>&lt;</m:t>
                                </m:r>
                                <m:r>
                                  <a:rPr lang="en-US" altLang="zh-TW" sz="1400" i="1">
                                    <a:latin typeface="Cambria Math"/>
                                  </a:rPr>
                                  <m:t>0.01%        </m:t>
                                </m:r>
                              </m:e>
                            </m:mr>
                          </m:m>
                        </m:e>
                      </m:d>
                    </m:oMath>
                  </m:oMathPara>
                </a14:m>
                <a:endParaRPr lang="zh-TW" altLang="en-US" sz="1400" dirty="0"/>
              </a:p>
            </p:txBody>
          </p:sp>
        </mc:Choice>
        <mc:Fallback xmlns="">
          <p:sp>
            <p:nvSpPr>
              <p:cNvPr id="6" name="矩形 5"/>
              <p:cNvSpPr>
                <a:spLocks noRot="1" noChangeAspect="1" noMove="1" noResize="1" noEditPoints="1" noAdjustHandles="1" noChangeArrowheads="1" noChangeShapeType="1" noTextEdit="1"/>
              </p:cNvSpPr>
              <p:nvPr/>
            </p:nvSpPr>
            <p:spPr>
              <a:xfrm>
                <a:off x="4789296" y="5301208"/>
                <a:ext cx="4284476" cy="1082027"/>
              </a:xfrm>
              <a:prstGeom prst="rect">
                <a:avLst/>
              </a:prstGeom>
              <a:blipFill rotWithShape="1">
                <a:blip r:embed="rId3"/>
                <a:stretch>
                  <a:fillRect/>
                </a:stretch>
              </a:blipFill>
            </p:spPr>
            <p:txBody>
              <a:bodyPr/>
              <a:lstStyle/>
              <a:p>
                <a:r>
                  <a:rPr lang="zh-TW" altLang="en-US">
                    <a:noFill/>
                  </a:rPr>
                  <a:t> </a:t>
                </a:r>
              </a:p>
            </p:txBody>
          </p:sp>
        </mc:Fallback>
      </mc:AlternateContent>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900" t="16839" r="29299" b="8392"/>
          <a:stretch/>
        </p:blipFill>
        <p:spPr bwMode="auto">
          <a:xfrm>
            <a:off x="236960" y="1951883"/>
            <a:ext cx="4395688" cy="2412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文字方塊 7"/>
          <p:cNvSpPr txBox="1"/>
          <p:nvPr/>
        </p:nvSpPr>
        <p:spPr>
          <a:xfrm>
            <a:off x="236960" y="4364151"/>
            <a:ext cx="4552336" cy="830997"/>
          </a:xfrm>
          <a:prstGeom prst="rect">
            <a:avLst/>
          </a:prstGeom>
          <a:noFill/>
        </p:spPr>
        <p:txBody>
          <a:bodyPr wrap="none" rtlCol="0">
            <a:spAutoFit/>
          </a:bodyPr>
          <a:lstStyle/>
          <a:p>
            <a:r>
              <a:rPr lang="en-US" altLang="zh-TW" sz="1600" b="1" dirty="0" smtClean="0">
                <a:solidFill>
                  <a:srgbClr val="FF0000"/>
                </a:solidFill>
              </a:rPr>
              <a:t>Here, it is a case with 40 thousands nodes and the </a:t>
            </a:r>
          </a:p>
          <a:p>
            <a:r>
              <a:rPr lang="en-US" altLang="zh-TW" sz="1600" b="1" dirty="0" smtClean="0">
                <a:solidFill>
                  <a:srgbClr val="FF0000"/>
                </a:solidFill>
              </a:rPr>
              <a:t>number of bases is changed from 16 to 53 at time </a:t>
            </a:r>
          </a:p>
          <a:p>
            <a:r>
              <a:rPr lang="en-US" altLang="zh-TW" sz="1600" b="1" dirty="0" smtClean="0">
                <a:solidFill>
                  <a:srgbClr val="FF0000"/>
                </a:solidFill>
              </a:rPr>
              <a:t>point 1.</a:t>
            </a:r>
            <a:endParaRPr lang="zh-TW" altLang="en-US" sz="1600" b="1" dirty="0">
              <a:solidFill>
                <a:srgbClr val="FF0000"/>
              </a:solidFill>
            </a:endParaRPr>
          </a:p>
        </p:txBody>
      </p:sp>
      <mc:AlternateContent xmlns:mc="http://schemas.openxmlformats.org/markup-compatibility/2006" xmlns:a14="http://schemas.microsoft.com/office/drawing/2010/main">
        <mc:Choice Requires="a14">
          <p:sp>
            <p:nvSpPr>
              <p:cNvPr id="9" name="文字方塊 8"/>
              <p:cNvSpPr txBox="1"/>
              <p:nvPr/>
            </p:nvSpPr>
            <p:spPr>
              <a:xfrm>
                <a:off x="1126433" y="2492896"/>
                <a:ext cx="1059906" cy="307777"/>
              </a:xfrm>
              <a:prstGeom prst="rect">
                <a:avLst/>
              </a:prstGeom>
              <a:noFill/>
            </p:spPr>
            <p:txBody>
              <a:bodyPr wrap="none" rtlCol="0">
                <a:spAutoFit/>
              </a:bodyPr>
              <a:lstStyle/>
              <a:p>
                <a:r>
                  <a:rPr lang="en-US" altLang="zh-TW" sz="1400" b="1" dirty="0" smtClean="0"/>
                  <a:t>Basis set  </a:t>
                </a:r>
                <a14:m>
                  <m:oMath xmlns:m="http://schemas.openxmlformats.org/officeDocument/2006/math">
                    <m:r>
                      <a:rPr lang="zh-TW" altLang="en-US" sz="1400" b="1" i="1">
                        <a:latin typeface="Cambria Math"/>
                      </a:rPr>
                      <m:t>𝓣</m:t>
                    </m:r>
                  </m:oMath>
                </a14:m>
                <a:endParaRPr lang="zh-TW" altLang="en-US" sz="1400" b="1"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1126433" y="2492896"/>
                <a:ext cx="1059906" cy="307777"/>
              </a:xfrm>
              <a:prstGeom prst="rect">
                <a:avLst/>
              </a:prstGeom>
              <a:blipFill rotWithShape="1">
                <a:blip r:embed="rId5"/>
                <a:stretch>
                  <a:fillRect l="-1724" t="-2000" b="-20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p:cNvSpPr txBox="1"/>
              <p:nvPr/>
            </p:nvSpPr>
            <p:spPr>
              <a:xfrm>
                <a:off x="2556177" y="2490526"/>
                <a:ext cx="992579" cy="307777"/>
              </a:xfrm>
              <a:prstGeom prst="rect">
                <a:avLst/>
              </a:prstGeom>
              <a:noFill/>
            </p:spPr>
            <p:txBody>
              <a:bodyPr wrap="none" rtlCol="0">
                <a:spAutoFit/>
              </a:bodyPr>
              <a:lstStyle/>
              <a:p>
                <a:r>
                  <a:rPr lang="en-US" altLang="zh-TW" sz="1400" b="1" dirty="0" smtClean="0">
                    <a:solidFill>
                      <a:schemeClr val="tx1"/>
                    </a:solidFill>
                  </a:rPr>
                  <a:t>Basis set </a:t>
                </a:r>
                <a14:m>
                  <m:oMath xmlns:m="http://schemas.openxmlformats.org/officeDocument/2006/math">
                    <m:r>
                      <a:rPr lang="zh-TW" altLang="en-US" sz="1400" b="1" i="1">
                        <a:solidFill>
                          <a:schemeClr val="tx1"/>
                        </a:solidFill>
                        <a:latin typeface="Cambria Math"/>
                      </a:rPr>
                      <m:t>𝓢</m:t>
                    </m:r>
                  </m:oMath>
                </a14:m>
                <a:endParaRPr lang="zh-TW" altLang="en-US" sz="1400" b="1" dirty="0">
                  <a:solidFill>
                    <a:schemeClr val="tx1"/>
                  </a:solidFill>
                </a:endParaRPr>
              </a:p>
            </p:txBody>
          </p:sp>
        </mc:Choice>
        <mc:Fallback xmlns="">
          <p:sp>
            <p:nvSpPr>
              <p:cNvPr id="10" name="文字方塊 9"/>
              <p:cNvSpPr txBox="1">
                <a:spLocks noRot="1" noChangeAspect="1" noMove="1" noResize="1" noEditPoints="1" noAdjustHandles="1" noChangeArrowheads="1" noChangeShapeType="1" noTextEdit="1"/>
              </p:cNvSpPr>
              <p:nvPr/>
            </p:nvSpPr>
            <p:spPr>
              <a:xfrm>
                <a:off x="2556177" y="2490526"/>
                <a:ext cx="992579" cy="307777"/>
              </a:xfrm>
              <a:prstGeom prst="rect">
                <a:avLst/>
              </a:prstGeom>
              <a:blipFill rotWithShape="1">
                <a:blip r:embed="rId6"/>
                <a:stretch>
                  <a:fillRect l="-1227" t="-2000" b="-20000"/>
                </a:stretch>
              </a:blipFill>
            </p:spPr>
            <p:txBody>
              <a:bodyPr/>
              <a:lstStyle/>
              <a:p>
                <a:r>
                  <a:rPr lang="zh-TW" altLang="en-US">
                    <a:noFill/>
                  </a:rPr>
                  <a:t> </a:t>
                </a:r>
              </a:p>
            </p:txBody>
          </p:sp>
        </mc:Fallback>
      </mc:AlternateContent>
      <p:sp>
        <p:nvSpPr>
          <p:cNvPr id="11" name="向右箭號 10"/>
          <p:cNvSpPr/>
          <p:nvPr/>
        </p:nvSpPr>
        <p:spPr>
          <a:xfrm>
            <a:off x="2201499" y="2552081"/>
            <a:ext cx="326789" cy="1846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右彎箭號 15"/>
          <p:cNvSpPr/>
          <p:nvPr/>
        </p:nvSpPr>
        <p:spPr>
          <a:xfrm rot="10800000" flipH="1">
            <a:off x="2918697" y="5013177"/>
            <a:ext cx="1434397" cy="1224136"/>
          </a:xfrm>
          <a:prstGeom prst="bentArrow">
            <a:avLst/>
          </a:prstGeom>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solidFill>
                <a:schemeClr val="tx1"/>
              </a:solidFill>
            </a:endParaRPr>
          </a:p>
        </p:txBody>
      </p:sp>
      <p:sp>
        <p:nvSpPr>
          <p:cNvPr id="13" name="投影片編號版面配置區 12"/>
          <p:cNvSpPr>
            <a:spLocks noGrp="1"/>
          </p:cNvSpPr>
          <p:nvPr>
            <p:ph type="sldNum" sz="quarter" idx="10"/>
          </p:nvPr>
        </p:nvSpPr>
        <p:spPr/>
        <p:txBody>
          <a:bodyPr/>
          <a:lstStyle/>
          <a:p>
            <a:fld id="{8CF2F760-D1A9-48BF-86E4-56BE405BC273}" type="slidenum">
              <a:rPr lang="zh-TW" altLang="en-US" smtClean="0"/>
              <a:pPr/>
              <a:t>8</a:t>
            </a:fld>
            <a:r>
              <a:rPr lang="en-US" altLang="zh-TW" smtClean="0"/>
              <a:t>/39</a:t>
            </a:r>
            <a:endParaRPr lang="zh-TW" altLang="en-US" dirty="0"/>
          </a:p>
        </p:txBody>
      </p:sp>
    </p:spTree>
    <p:extLst>
      <p:ext uri="{BB962C8B-B14F-4D97-AF65-F5344CB8AC3E}">
        <p14:creationId xmlns:p14="http://schemas.microsoft.com/office/powerpoint/2010/main" val="2848590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Contributions</a:t>
            </a:r>
            <a:endParaRPr lang="zh-TW" altLang="en-US" dirty="0"/>
          </a:p>
        </p:txBody>
      </p:sp>
      <p:sp>
        <p:nvSpPr>
          <p:cNvPr id="3" name="內容版面配置區 2"/>
          <p:cNvSpPr>
            <a:spLocks noGrp="1"/>
          </p:cNvSpPr>
          <p:nvPr>
            <p:ph idx="1"/>
          </p:nvPr>
        </p:nvSpPr>
        <p:spPr/>
        <p:txBody>
          <a:bodyPr/>
          <a:lstStyle/>
          <a:p>
            <a:r>
              <a:rPr lang="en-US" altLang="zh-TW" sz="2400" dirty="0"/>
              <a:t>To enhance the efficiency of simulation</a:t>
            </a:r>
          </a:p>
          <a:p>
            <a:pPr lvl="1"/>
            <a:r>
              <a:rPr lang="en-US" altLang="zh-TW" sz="2000" dirty="0"/>
              <a:t>A</a:t>
            </a:r>
            <a:r>
              <a:rPr lang="en-US" altLang="zh-TW" sz="2000" dirty="0" smtClean="0"/>
              <a:t>daptive </a:t>
            </a:r>
            <a:r>
              <a:rPr lang="en-US" altLang="zh-TW" sz="2000" dirty="0"/>
              <a:t>error control  procedure</a:t>
            </a:r>
          </a:p>
          <a:p>
            <a:pPr lvl="2"/>
            <a:r>
              <a:rPr lang="en-US" altLang="zh-TW" sz="1800" dirty="0"/>
              <a:t>C</a:t>
            </a:r>
            <a:r>
              <a:rPr lang="en-US" altLang="zh-TW" sz="1800" dirty="0" smtClean="0"/>
              <a:t>hoose </a:t>
            </a:r>
            <a:r>
              <a:rPr lang="en-US" altLang="zh-TW" sz="1800" dirty="0"/>
              <a:t>suitable time points for adjusting the basis set</a:t>
            </a:r>
          </a:p>
          <a:p>
            <a:pPr lvl="2"/>
            <a:r>
              <a:rPr lang="en-US" altLang="zh-TW" sz="1800" dirty="0"/>
              <a:t>A</a:t>
            </a:r>
            <a:r>
              <a:rPr lang="en-US" altLang="zh-TW" sz="1800" dirty="0" smtClean="0"/>
              <a:t>void </a:t>
            </a:r>
            <a:r>
              <a:rPr lang="en-US" altLang="zh-TW" sz="1800" dirty="0"/>
              <a:t>the wasteful use of computational power.</a:t>
            </a:r>
          </a:p>
          <a:p>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40968"/>
            <a:ext cx="8377237"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投影片編號版面配置區 6"/>
          <p:cNvSpPr>
            <a:spLocks noGrp="1"/>
          </p:cNvSpPr>
          <p:nvPr>
            <p:ph type="sldNum" sz="quarter" idx="10"/>
          </p:nvPr>
        </p:nvSpPr>
        <p:spPr/>
        <p:txBody>
          <a:bodyPr/>
          <a:lstStyle/>
          <a:p>
            <a:fld id="{8CF2F760-D1A9-48BF-86E4-56BE405BC273}" type="slidenum">
              <a:rPr lang="zh-TW" altLang="en-US" smtClean="0"/>
              <a:pPr/>
              <a:t>9</a:t>
            </a:fld>
            <a:r>
              <a:rPr lang="en-US" altLang="zh-TW" smtClean="0"/>
              <a:t>/39</a:t>
            </a:r>
            <a:endParaRPr lang="zh-TW" altLang="en-US" dirty="0"/>
          </a:p>
        </p:txBody>
      </p:sp>
    </p:spTree>
    <p:extLst>
      <p:ext uri="{BB962C8B-B14F-4D97-AF65-F5344CB8AC3E}">
        <p14:creationId xmlns:p14="http://schemas.microsoft.com/office/powerpoint/2010/main" val="3581829628"/>
      </p:ext>
    </p:extLst>
  </p:cSld>
  <p:clrMapOvr>
    <a:masterClrMapping/>
  </p:clrMapOvr>
</p:sld>
</file>

<file path=ppt/theme/theme1.xml><?xml version="1.0" encoding="utf-8"?>
<a:theme xmlns:a="http://schemas.openxmlformats.org/drawingml/2006/main" name="Lab">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 2">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Lab</Template>
  <TotalTime>2802</TotalTime>
  <Words>5413</Words>
  <Application>Microsoft Office PowerPoint</Application>
  <PresentationFormat>如螢幕大小 (4:3)</PresentationFormat>
  <Paragraphs>806</Paragraphs>
  <Slides>57</Slides>
  <Notes>6</Notes>
  <HiddenSlides>0</HiddenSlides>
  <MMClips>0</MMClips>
  <ScaleCrop>false</ScaleCrop>
  <HeadingPairs>
    <vt:vector size="4" baseType="variant">
      <vt:variant>
        <vt:lpstr>佈景主題</vt:lpstr>
      </vt:variant>
      <vt:variant>
        <vt:i4>1</vt:i4>
      </vt:variant>
      <vt:variant>
        <vt:lpstr>投影片標題</vt:lpstr>
      </vt:variant>
      <vt:variant>
        <vt:i4>57</vt:i4>
      </vt:variant>
    </vt:vector>
  </HeadingPairs>
  <TitlesOfParts>
    <vt:vector size="58" baseType="lpstr">
      <vt:lpstr>Lab</vt:lpstr>
      <vt:lpstr>Incremental Transient Simulation of  Power Grid</vt:lpstr>
      <vt:lpstr>Contact us</vt:lpstr>
      <vt:lpstr>Outline</vt:lpstr>
      <vt:lpstr>Introduction</vt:lpstr>
      <vt:lpstr>Back Ground</vt:lpstr>
      <vt:lpstr>Power Grid Design</vt:lpstr>
      <vt:lpstr>Contributions</vt:lpstr>
      <vt:lpstr>Contributions</vt:lpstr>
      <vt:lpstr>Contributions</vt:lpstr>
      <vt:lpstr>Related Techniques</vt:lpstr>
      <vt:lpstr>Related Techniques</vt:lpstr>
      <vt:lpstr>Circuit Equations (MNA)</vt:lpstr>
      <vt:lpstr>Hierarchical Analysis of Power Grid</vt:lpstr>
      <vt:lpstr>Hierarchical Analysis of Power Grid</vt:lpstr>
      <vt:lpstr>OMP</vt:lpstr>
      <vt:lpstr>OMP</vt:lpstr>
      <vt:lpstr>MA-OMP</vt:lpstr>
      <vt:lpstr>Incremental Transient Simulator</vt:lpstr>
      <vt:lpstr>Incremental Transient Simulator</vt:lpstr>
      <vt:lpstr>Flow Chart </vt:lpstr>
      <vt:lpstr>Graph Information Reconstruction</vt:lpstr>
      <vt:lpstr>Pseudo-Node Value Estimation for Added Nodes</vt:lpstr>
      <vt:lpstr>Pseudo-Node Value Estimation for Added Nodes</vt:lpstr>
      <vt:lpstr>Pseudo-Node Value Estimation for Added Nodes</vt:lpstr>
      <vt:lpstr>Basis Set Adjustment Criterion</vt:lpstr>
      <vt:lpstr>Basis Set Adjustment Criterion</vt:lpstr>
      <vt:lpstr>Adaptive Error Control Procedure</vt:lpstr>
      <vt:lpstr>Adaptive Error Control Procedure</vt:lpstr>
      <vt:lpstr>Experimental Results</vt:lpstr>
      <vt:lpstr>Environment</vt:lpstr>
      <vt:lpstr>OMP-like Solver</vt:lpstr>
      <vt:lpstr>Experimental Result (1/6)</vt:lpstr>
      <vt:lpstr>Experimental Result (2/6)</vt:lpstr>
      <vt:lpstr>Experimental Result (3/6)</vt:lpstr>
      <vt:lpstr>Experimental Result (4/6)</vt:lpstr>
      <vt:lpstr>Experimental Result (5/6)</vt:lpstr>
      <vt:lpstr>Experimental Result (6/6)</vt:lpstr>
      <vt:lpstr>Conclusions</vt:lpstr>
      <vt:lpstr>Contact us</vt:lpstr>
      <vt:lpstr>Thank  you!</vt:lpstr>
      <vt:lpstr>Q &amp; A</vt:lpstr>
      <vt:lpstr>Some Questions about Our Work</vt:lpstr>
      <vt:lpstr>Some Questions about Our Work</vt:lpstr>
      <vt:lpstr> Some Questions from Reviewers</vt:lpstr>
      <vt:lpstr> Some Questions from Reviewers</vt:lpstr>
      <vt:lpstr>Some Questions from Reviewers</vt:lpstr>
      <vt:lpstr>Back up</vt:lpstr>
      <vt:lpstr>Partition Method: METIS </vt:lpstr>
      <vt:lpstr>Inconsistent Basis Issue of Incremental Circuit Simulation</vt:lpstr>
      <vt:lpstr>Inconsistent Basis Issue (1/4)</vt:lpstr>
      <vt:lpstr>Inconsistent Basis Issue (2/4)</vt:lpstr>
      <vt:lpstr>Inconsistent Basis Issue (2/4)</vt:lpstr>
      <vt:lpstr>Inconsistent Basis Issue (4/4 )</vt:lpstr>
      <vt:lpstr>Flow chart</vt:lpstr>
      <vt:lpstr>Flow Chart (1/2)</vt:lpstr>
      <vt:lpstr>Flow Chart (2/2)</vt:lpstr>
      <vt:lpstr>Adaptive Error Control Procedure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Incremental Transient Simulation of Power Grid</dc:title>
  <dc:creator>mark712</dc:creator>
  <cp:lastModifiedBy>mark712</cp:lastModifiedBy>
  <cp:revision>169</cp:revision>
  <dcterms:created xsi:type="dcterms:W3CDTF">2014-02-20T13:15:49Z</dcterms:created>
  <dcterms:modified xsi:type="dcterms:W3CDTF">2014-04-01T07:13:20Z</dcterms:modified>
</cp:coreProperties>
</file>