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300" r:id="rId3"/>
    <p:sldId id="257" r:id="rId4"/>
    <p:sldId id="290" r:id="rId5"/>
    <p:sldId id="291" r:id="rId6"/>
    <p:sldId id="258" r:id="rId7"/>
    <p:sldId id="292" r:id="rId8"/>
    <p:sldId id="270" r:id="rId9"/>
    <p:sldId id="271" r:id="rId10"/>
    <p:sldId id="272" r:id="rId11"/>
    <p:sldId id="303" r:id="rId12"/>
    <p:sldId id="276" r:id="rId13"/>
    <p:sldId id="297" r:id="rId14"/>
    <p:sldId id="295" r:id="rId15"/>
    <p:sldId id="299" r:id="rId16"/>
    <p:sldId id="298" r:id="rId17"/>
    <p:sldId id="278" r:id="rId18"/>
    <p:sldId id="269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67" r:id="rId27"/>
    <p:sldId id="304" r:id="rId28"/>
    <p:sldId id="281" r:id="rId29"/>
    <p:sldId id="282" r:id="rId30"/>
    <p:sldId id="293" r:id="rId31"/>
    <p:sldId id="294" r:id="rId32"/>
    <p:sldId id="301" r:id="rId33"/>
    <p:sldId id="30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29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75C0F-842E-499A-9121-6E4B3EBEC34A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4C7C8-77B6-443A-9F18-9ABE9DB9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72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4C7C8-77B6-443A-9F18-9ABE9DB971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40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4C7C8-77B6-443A-9F18-9ABE9DB9718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13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B629-E32B-4080-B334-5EC27235E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38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B629-E32B-4080-B334-5EC27235E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5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B629-E32B-4080-B334-5EC27235E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77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B629-E32B-4080-B334-5EC27235E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96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B629-E32B-4080-B334-5EC27235E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16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B629-E32B-4080-B334-5EC27235E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2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B629-E32B-4080-B334-5EC27235E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29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B629-E32B-4080-B334-5EC27235E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62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B629-E32B-4080-B334-5EC27235E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3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B629-E32B-4080-B334-5EC27235E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B629-E32B-4080-B334-5EC27235E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7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416706"/>
            <a:ext cx="6858000" cy="1000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3/31/2014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35635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BB629-E32B-4080-B334-5EC27235E89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http://www.smithconnector.com/s/1172/images/editor/logos/clark-engineering-logo.gif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1463388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ece_powerpoint_header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506422"/>
            <a:ext cx="4876800" cy="24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7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82E3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0.png"/><Relationship Id="rId4" Type="http://schemas.openxmlformats.org/officeDocument/2006/relationships/image" Target="../media/image59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534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Coupling-Aware Force Driven Placement of TSVs and Shields in 3D-IC Layouts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Caleb Serafy and </a:t>
            </a:r>
            <a:r>
              <a:rPr lang="en-US" dirty="0" err="1" smtClean="0"/>
              <a:t>Ankur</a:t>
            </a:r>
            <a:r>
              <a:rPr lang="en-US" dirty="0" smtClean="0"/>
              <a:t> Srivastava</a:t>
            </a:r>
          </a:p>
          <a:p>
            <a:r>
              <a:rPr lang="en-US" dirty="0" smtClean="0"/>
              <a:t>Dept. ECE, University of Maryland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B629-E32B-4080-B334-5EC27235E894}" type="slidenum">
              <a:rPr lang="en-US" smtClean="0"/>
              <a:t>1</a:t>
            </a:fld>
            <a:endParaRPr lang="en-US"/>
          </a:p>
        </p:txBody>
      </p:sp>
      <p:pic>
        <p:nvPicPr>
          <p:cNvPr id="3074" name="Picture 2" descr="http://www.ispd.cc/images/ispd14_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7162800" cy="11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81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Assumption</a:t>
            </a:r>
            <a:r>
              <a:rPr lang="en-US" dirty="0" smtClean="0"/>
              <a:t>: Transistor cells are already placed, limiting the possible locations of TSVs (whitespace)</a:t>
            </a:r>
          </a:p>
          <a:p>
            <a:r>
              <a:rPr lang="en-US" dirty="0" smtClean="0"/>
              <a:t>Step 0: assign each signal TSV to a whitespace region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Step 1: perform coupling aware placement until equilibrium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Step 2: insert shields using our shield insertion method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Step 3: repeat coupling aware placement until equilibrium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B629-E32B-4080-B334-5EC27235E894}" type="slidenum">
              <a:rPr lang="en-US" smtClean="0"/>
              <a:t>10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42229"/>
            <a:ext cx="21812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" b="4919"/>
          <a:stretch/>
        </p:blipFill>
        <p:spPr bwMode="auto">
          <a:xfrm>
            <a:off x="1981200" y="2867624"/>
            <a:ext cx="3811662" cy="292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89" y="3087043"/>
            <a:ext cx="554737" cy="5547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576" y="3087042"/>
            <a:ext cx="554737" cy="5547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087043"/>
            <a:ext cx="554737" cy="55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8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L 0.36667 0.0578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289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62670" y="6267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00364 0.27616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1379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-0.0066 0.220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1101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01979 0.24282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1213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Assumption</a:t>
            </a:r>
            <a:r>
              <a:rPr lang="en-US" dirty="0" smtClean="0"/>
              <a:t>: Transistor cells are already placed, limiting the possible locations of TSVs (whitespace)</a:t>
            </a:r>
          </a:p>
          <a:p>
            <a:r>
              <a:rPr lang="en-US" dirty="0" smtClean="0"/>
              <a:t>Step 0: assign each </a:t>
            </a:r>
            <a:r>
              <a:rPr lang="en-US" dirty="0"/>
              <a:t>signal TSV </a:t>
            </a:r>
            <a:r>
              <a:rPr lang="en-US" dirty="0" smtClean="0"/>
              <a:t>to a whitespace region</a:t>
            </a:r>
          </a:p>
          <a:p>
            <a:r>
              <a:rPr lang="en-US" dirty="0" smtClean="0"/>
              <a:t>Step 1: perform coupling aware placement until equilibrium</a:t>
            </a:r>
          </a:p>
          <a:p>
            <a:r>
              <a:rPr lang="en-US" dirty="0" smtClean="0"/>
              <a:t>Step 2: insert shields using our shield insertion method</a:t>
            </a:r>
          </a:p>
          <a:p>
            <a:r>
              <a:rPr lang="en-US" dirty="0" smtClean="0"/>
              <a:t>Step 3: repeat coupling </a:t>
            </a:r>
            <a:r>
              <a:rPr lang="en-US" dirty="0"/>
              <a:t>aware placement until equilibrium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B629-E32B-4080-B334-5EC27235E894}" type="slidenum">
              <a:rPr lang="en-US" smtClean="0"/>
              <a:t>11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42229"/>
            <a:ext cx="227647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42229"/>
            <a:ext cx="374332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42229"/>
            <a:ext cx="47434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0" y="5007863"/>
            <a:ext cx="554737" cy="5547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0" y="5007863"/>
            <a:ext cx="554737" cy="5547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60" y="5007863"/>
            <a:ext cx="554737" cy="5547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562600" y="4495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Coupling Force Repels TSVs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10200" y="45074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Shield Reduces Coupling Force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81600" y="45074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WL force attracts TSVs back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08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09531 -3.33333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4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09636 -3.33333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64 -3.33333E-6 L -0.09531 -3.33333E-6 " pathEditMode="relative" rAng="0" ptsTypes="AA">
                                      <p:cBhvr>
                                        <p:cTn id="54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69 -3.33333E-6 L 0.09636 -3.33333E-6 " pathEditMode="relative" rAng="0" ptsTypes="AA">
                                      <p:cBhvr>
                                        <p:cTn id="56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5213" y="4114800"/>
            <a:ext cx="4500563" cy="147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7873" y="4114800"/>
            <a:ext cx="449524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9784" y="4031456"/>
            <a:ext cx="4491420" cy="208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181600" cy="4654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Each  signal TSV must be assigned to a whitespace region</a:t>
            </a:r>
          </a:p>
          <a:p>
            <a:pPr lvl="1"/>
            <a:r>
              <a:rPr lang="en-US" dirty="0" smtClean="0"/>
              <a:t>Once assigned TSVs </a:t>
            </a:r>
            <a:r>
              <a:rPr lang="en-US" b="1" dirty="0" smtClean="0"/>
              <a:t>cannot change regions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Objective:</a:t>
            </a:r>
          </a:p>
          <a:p>
            <a:pPr lvl="1"/>
            <a:r>
              <a:rPr lang="en-US" dirty="0" smtClean="0"/>
              <a:t>Minimize </a:t>
            </a:r>
            <a:r>
              <a:rPr lang="en-US" dirty="0" err="1" smtClean="0"/>
              <a:t>wirelength</a:t>
            </a:r>
            <a:endParaRPr lang="en-US" dirty="0" smtClean="0"/>
          </a:p>
          <a:p>
            <a:pPr lvl="1"/>
            <a:r>
              <a:rPr lang="en-US" dirty="0" smtClean="0"/>
              <a:t>Constrain #TSV assigned to each region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B629-E32B-4080-B334-5EC27235E894}" type="slidenum">
              <a:rPr lang="en-US" smtClean="0"/>
              <a:t>12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1526195"/>
            <a:ext cx="2959100" cy="197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93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557733"/>
              </p:ext>
            </p:extLst>
          </p:nvPr>
        </p:nvGraphicFramePr>
        <p:xfrm>
          <a:off x="1371600" y="438404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 rowSpan="2" gridSpan="2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Coupling Aware Placement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Without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With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Shield Insertion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Without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Traditional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With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CA+SI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Four Cases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Traditional Placement: WL and overlap force only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Placement with </a:t>
            </a:r>
            <a:r>
              <a:rPr lang="en-US" dirty="0" smtClean="0"/>
              <a:t>coupling </a:t>
            </a:r>
            <a:r>
              <a:rPr lang="en-US" dirty="0"/>
              <a:t>force (CA)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Placement with shield insertion (SI)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CA+SI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B629-E32B-4080-B334-5EC27235E89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6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097486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B629-E32B-4080-B334-5EC27235E894}" type="slidenum">
              <a:rPr lang="en-US" smtClean="0"/>
              <a:t>14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3962400"/>
            <a:ext cx="8173686" cy="2286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CA+SI required less shields than SI alone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Improvement due to CA+SI is </a:t>
            </a:r>
            <a:r>
              <a:rPr lang="en-US" b="1" dirty="0" smtClean="0"/>
              <a:t>greater than the sum</a:t>
            </a:r>
            <a:r>
              <a:rPr lang="en-US" dirty="0" smtClean="0"/>
              <a:t> of CA and SI alone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Change in total WL is an </a:t>
            </a:r>
            <a:r>
              <a:rPr lang="en-US" b="1" dirty="0" smtClean="0"/>
              <a:t>order of magnitude smaller</a:t>
            </a:r>
            <a:r>
              <a:rPr lang="en-US" dirty="0" smtClean="0"/>
              <a:t> than improvement to coupling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90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Illustrative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B629-E32B-4080-B334-5EC27235E894}" type="slidenum">
              <a:rPr lang="en-US" smtClean="0"/>
              <a:t>15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29960" y="2011363"/>
            <a:ext cx="1046440" cy="21717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dirty="0" smtClean="0"/>
              <a:t>Without Shields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4183063"/>
            <a:ext cx="615553" cy="21717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dirty="0" smtClean="0"/>
              <a:t>With Shields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981200" y="1686580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Coupling Unaware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181600" y="1686580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Coupling Aware</a:t>
            </a:r>
            <a:endParaRPr lang="en-U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4343400"/>
            <a:ext cx="2848478" cy="213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81225"/>
            <a:ext cx="2848478" cy="213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343400"/>
            <a:ext cx="2848478" cy="213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2180570"/>
            <a:ext cx="2848478" cy="213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324600" y="5638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CA+SI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0" y="3505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53039" y="570559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0" y="3503652"/>
            <a:ext cx="173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Traditional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41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We have shown that signal and shield TSV placement </a:t>
            </a:r>
            <a:r>
              <a:rPr lang="en-US" b="1" dirty="0" smtClean="0"/>
              <a:t>must be done simultaneously</a:t>
            </a:r>
          </a:p>
          <a:p>
            <a:r>
              <a:rPr lang="en-US" dirty="0" smtClean="0"/>
              <a:t>Also, coupling aware placement and shield insertion are </a:t>
            </a:r>
            <a:r>
              <a:rPr lang="en-US" b="1" dirty="0" smtClean="0"/>
              <a:t>complementary techniques</a:t>
            </a:r>
          </a:p>
          <a:p>
            <a:pPr lvl="3"/>
            <a:endParaRPr lang="en-US" dirty="0"/>
          </a:p>
          <a:p>
            <a:r>
              <a:rPr lang="en-US" dirty="0"/>
              <a:t>This approach should be integrated with transistor </a:t>
            </a:r>
            <a:r>
              <a:rPr lang="en-US" dirty="0" smtClean="0"/>
              <a:t>placement</a:t>
            </a:r>
          </a:p>
          <a:p>
            <a:pPr lvl="1"/>
            <a:r>
              <a:rPr lang="en-US" dirty="0" smtClean="0"/>
              <a:t>Larger solution space</a:t>
            </a:r>
            <a:endParaRPr lang="en-US" dirty="0"/>
          </a:p>
          <a:p>
            <a:pPr lvl="1"/>
            <a:r>
              <a:rPr lang="en-US" dirty="0" smtClean="0"/>
              <a:t>No </a:t>
            </a:r>
            <a:r>
              <a:rPr lang="en-US" dirty="0"/>
              <a:t>assumptions about TSV and transistor placement</a:t>
            </a:r>
          </a:p>
          <a:p>
            <a:pPr lvl="1"/>
            <a:r>
              <a:rPr lang="en-US" dirty="0" smtClean="0"/>
              <a:t>Optimize area</a:t>
            </a:r>
          </a:p>
          <a:p>
            <a:pPr lvl="2"/>
            <a:r>
              <a:rPr lang="en-US" dirty="0" smtClean="0"/>
              <a:t>Instead of adding a fixed amount of whitespace for TSVs during transistor placement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B629-E32B-4080-B334-5EC27235E89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7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B629-E32B-4080-B334-5EC27235E89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0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B629-E32B-4080-B334-5EC27235E89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3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Simulating Coupling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53400" cy="2590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S-parameter</a:t>
            </a:r>
            <a:r>
              <a:rPr lang="en-US" dirty="0" smtClean="0"/>
              <a:t> (</a:t>
            </a:r>
            <a:r>
              <a:rPr lang="en-US" i="1" dirty="0" smtClean="0"/>
              <a:t>S</a:t>
            </a:r>
            <a:r>
              <a:rPr lang="en-US" dirty="0" smtClean="0"/>
              <a:t>): ratio of energy </a:t>
            </a:r>
            <a:r>
              <a:rPr lang="en-US" b="1" dirty="0" smtClean="0"/>
              <a:t>inserted</a:t>
            </a:r>
            <a:r>
              <a:rPr lang="en-US" dirty="0" smtClean="0"/>
              <a:t> into one TSV to energy </a:t>
            </a:r>
            <a:r>
              <a:rPr lang="en-US" b="1" dirty="0" smtClean="0"/>
              <a:t>emitted</a:t>
            </a:r>
            <a:r>
              <a:rPr lang="en-US" dirty="0" smtClean="0"/>
              <a:t> by another</a:t>
            </a:r>
          </a:p>
          <a:p>
            <a:pPr lvl="1"/>
            <a:r>
              <a:rPr lang="en-US" dirty="0" smtClean="0"/>
              <a:t>Insertion loss, i.e. coupling ratio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HFSS</a:t>
            </a:r>
            <a:r>
              <a:rPr lang="en-US" dirty="0" smtClean="0"/>
              <a:t>: Commercial FEM simulator of Maxwell’s equations</a:t>
            </a:r>
          </a:p>
          <a:p>
            <a:pPr lvl="1"/>
            <a:r>
              <a:rPr lang="en-US" dirty="0" smtClean="0"/>
              <a:t>HFSS data is used as </a:t>
            </a:r>
            <a:r>
              <a:rPr lang="en-US" b="1" dirty="0" smtClean="0"/>
              <a:t>golden data </a:t>
            </a:r>
            <a:r>
              <a:rPr lang="en-US" dirty="0" smtClean="0"/>
              <a:t>to construct model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B629-E32B-4080-B334-5EC27235E894}" type="slidenum">
              <a:rPr lang="en-US" smtClean="0"/>
              <a:t>19</a:t>
            </a:fld>
            <a:endParaRPr 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" r="6695"/>
          <a:stretch/>
        </p:blipFill>
        <p:spPr bwMode="auto">
          <a:xfrm>
            <a:off x="228600" y="4191000"/>
            <a:ext cx="2055410" cy="212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24600" y="4648200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model is for specific physical dimensions. The modeling approach can be reapplied for different dimensions.</a:t>
            </a:r>
            <a:endParaRPr lang="en-US" dirty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816426"/>
            <a:ext cx="4114800" cy="135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77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7673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Vertically stack chips and integrate layers with vertical interconnects</a:t>
            </a:r>
          </a:p>
          <a:p>
            <a:pPr lvl="1"/>
            <a:r>
              <a:rPr lang="en-US" dirty="0" smtClean="0"/>
              <a:t>Through Silicon </a:t>
            </a:r>
            <a:r>
              <a:rPr lang="en-US" dirty="0" err="1" smtClean="0"/>
              <a:t>Vias</a:t>
            </a:r>
            <a:r>
              <a:rPr lang="en-US" dirty="0" smtClean="0"/>
              <a:t> (TSVs)</a:t>
            </a:r>
          </a:p>
          <a:p>
            <a:r>
              <a:rPr lang="en-US" b="1" dirty="0" smtClean="0"/>
              <a:t>Advantages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Smaller footprint area</a:t>
            </a:r>
          </a:p>
          <a:p>
            <a:pPr lvl="1"/>
            <a:r>
              <a:rPr lang="en-US" dirty="0" smtClean="0"/>
              <a:t>Shorter global wirelengths</a:t>
            </a:r>
          </a:p>
          <a:p>
            <a:pPr lvl="1"/>
            <a:r>
              <a:rPr lang="en-US" dirty="0" smtClean="0"/>
              <a:t>Heterogeneous Integration</a:t>
            </a:r>
          </a:p>
          <a:p>
            <a:r>
              <a:rPr lang="en-US" b="1" dirty="0" smtClean="0"/>
              <a:t>Disadvantages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TSV-TSV coupling</a:t>
            </a:r>
          </a:p>
          <a:p>
            <a:pPr lvl="1"/>
            <a:r>
              <a:rPr lang="en-US" dirty="0" smtClean="0"/>
              <a:t>TSV reliability</a:t>
            </a:r>
          </a:p>
          <a:p>
            <a:pPr lvl="1"/>
            <a:r>
              <a:rPr lang="en-US" dirty="0" smtClean="0"/>
              <a:t>Increased power density</a:t>
            </a:r>
          </a:p>
          <a:p>
            <a:pPr lvl="1"/>
            <a:r>
              <a:rPr lang="en-US" dirty="0" smtClean="0"/>
              <a:t>Trapped heat effect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B629-E32B-4080-B334-5EC27235E894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930" y="4143375"/>
            <a:ext cx="2419569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721" y="1828800"/>
            <a:ext cx="200398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91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F0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F0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Modeling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15456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HFSS: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Model two signal TSVs</a:t>
            </a:r>
          </a:p>
          <a:p>
            <a:pPr lvl="2"/>
            <a:r>
              <a:rPr lang="en-US" dirty="0"/>
              <a:t>Sweep distance </a:t>
            </a:r>
            <a:r>
              <a:rPr lang="en-US" i="1" dirty="0"/>
              <a:t>d</a:t>
            </a:r>
            <a:r>
              <a:rPr lang="en-US" dirty="0"/>
              <a:t> between them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Add a shield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Sweep </a:t>
            </a:r>
            <a:r>
              <a:rPr lang="en-US" i="1" dirty="0">
                <a:solidFill>
                  <a:schemeClr val="bg1"/>
                </a:solidFill>
              </a:rPr>
              <a:t>d</a:t>
            </a:r>
            <a:r>
              <a:rPr lang="en-US" dirty="0">
                <a:solidFill>
                  <a:schemeClr val="bg1"/>
                </a:solidFill>
              </a:rPr>
              <a:t> and shield distance </a:t>
            </a:r>
            <a:r>
              <a:rPr lang="en-US" i="1" dirty="0">
                <a:solidFill>
                  <a:schemeClr val="bg1"/>
                </a:solidFill>
              </a:rPr>
              <a:t>y</a:t>
            </a:r>
          </a:p>
          <a:p>
            <a:pPr lvl="2"/>
            <a:r>
              <a:rPr lang="en-US" i="1" dirty="0">
                <a:solidFill>
                  <a:schemeClr val="bg1"/>
                </a:solidFill>
              </a:rPr>
              <a:t>x</a:t>
            </a:r>
            <a:r>
              <a:rPr lang="en-US" dirty="0">
                <a:solidFill>
                  <a:schemeClr val="bg1"/>
                </a:solidFill>
              </a:rPr>
              <a:t> value does not change results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Add a second shield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Sweep </a:t>
            </a:r>
            <a:r>
              <a:rPr lang="en-US" i="1" dirty="0">
                <a:solidFill>
                  <a:schemeClr val="bg1"/>
                </a:solidFill>
              </a:rPr>
              <a:t>y</a:t>
            </a:r>
            <a:r>
              <a:rPr lang="en-US" i="1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i="1" dirty="0">
                <a:solidFill>
                  <a:schemeClr val="bg1"/>
                </a:solidFill>
              </a:rPr>
              <a:t>y</a:t>
            </a:r>
            <a:r>
              <a:rPr lang="en-US" i="1" baseline="-25000" dirty="0">
                <a:solidFill>
                  <a:schemeClr val="bg1"/>
                </a:solidFill>
              </a:rPr>
              <a:t>2</a:t>
            </a:r>
          </a:p>
          <a:p>
            <a:pPr lvl="1"/>
            <a:endParaRPr lang="en-US" i="1" baseline="-250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Fit </a:t>
            </a:r>
            <a:r>
              <a:rPr lang="en-US" i="1" dirty="0">
                <a:solidFill>
                  <a:schemeClr val="bg1"/>
                </a:solidFill>
              </a:rPr>
              <a:t>S(d,y</a:t>
            </a:r>
            <a:r>
              <a:rPr lang="en-US" i="1" baseline="-25000" dirty="0">
                <a:solidFill>
                  <a:schemeClr val="bg1"/>
                </a:solidFill>
              </a:rPr>
              <a:t>1</a:t>
            </a:r>
            <a:r>
              <a:rPr lang="en-US" i="1" dirty="0">
                <a:solidFill>
                  <a:schemeClr val="bg1"/>
                </a:solidFill>
              </a:rPr>
              <a:t>,y</a:t>
            </a:r>
            <a:r>
              <a:rPr lang="en-US" i="1" baseline="-25000" dirty="0">
                <a:solidFill>
                  <a:schemeClr val="bg1"/>
                </a:solidFill>
              </a:rPr>
              <a:t>2</a:t>
            </a:r>
            <a:r>
              <a:rPr lang="en-US" i="1" dirty="0">
                <a:solidFill>
                  <a:schemeClr val="bg1"/>
                </a:solidFill>
              </a:rPr>
              <a:t>)</a:t>
            </a:r>
            <a:r>
              <a:rPr lang="en-US" dirty="0">
                <a:solidFill>
                  <a:schemeClr val="bg1"/>
                </a:solidFill>
              </a:rPr>
              <a:t> to HFSS data using curve fitting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B629-E32B-4080-B334-5EC27235E894}" type="slidenum">
              <a:rPr lang="en-US" smtClean="0"/>
              <a:t>20</a:t>
            </a:fld>
            <a:endParaRPr 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0640" y="4206240"/>
            <a:ext cx="40005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95400"/>
            <a:ext cx="2569655" cy="289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35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Modeling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15456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HFSS: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Model two signal TSVs</a:t>
            </a:r>
          </a:p>
          <a:p>
            <a:pPr lvl="2"/>
            <a:r>
              <a:rPr lang="en-US" dirty="0" smtClean="0"/>
              <a:t>Sweep distance </a:t>
            </a:r>
            <a:r>
              <a:rPr lang="en-US" i="1" dirty="0" smtClean="0"/>
              <a:t>d</a:t>
            </a:r>
            <a:r>
              <a:rPr lang="en-US" dirty="0" smtClean="0"/>
              <a:t> between them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Add a shield</a:t>
            </a:r>
          </a:p>
          <a:p>
            <a:pPr lvl="2"/>
            <a:r>
              <a:rPr lang="en-US" dirty="0" smtClean="0"/>
              <a:t>Sweep </a:t>
            </a:r>
            <a:r>
              <a:rPr lang="en-US" i="1" dirty="0" smtClean="0"/>
              <a:t>d</a:t>
            </a:r>
            <a:r>
              <a:rPr lang="en-US" dirty="0" smtClean="0"/>
              <a:t> and shield distance </a:t>
            </a:r>
            <a:r>
              <a:rPr lang="en-US" i="1" dirty="0" smtClean="0"/>
              <a:t>y</a:t>
            </a:r>
          </a:p>
          <a:p>
            <a:pPr lvl="2"/>
            <a:r>
              <a:rPr lang="en-US" i="1" dirty="0" smtClean="0"/>
              <a:t>x</a:t>
            </a:r>
            <a:r>
              <a:rPr lang="en-US" dirty="0" smtClean="0"/>
              <a:t> value does not change results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Add a second shield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Sweep </a:t>
            </a:r>
            <a:r>
              <a:rPr lang="en-US" i="1" dirty="0" smtClean="0">
                <a:solidFill>
                  <a:schemeClr val="bg1"/>
                </a:solidFill>
              </a:rPr>
              <a:t>y</a:t>
            </a:r>
            <a:r>
              <a:rPr lang="en-US" i="1" baseline="-25000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i="1" dirty="0" smtClean="0">
                <a:solidFill>
                  <a:schemeClr val="bg1"/>
                </a:solidFill>
              </a:rPr>
              <a:t>y</a:t>
            </a:r>
            <a:r>
              <a:rPr lang="en-US" i="1" baseline="-25000" dirty="0" smtClean="0">
                <a:solidFill>
                  <a:schemeClr val="bg1"/>
                </a:solidFill>
              </a:rPr>
              <a:t>2</a:t>
            </a:r>
          </a:p>
          <a:p>
            <a:pPr lvl="1"/>
            <a:endParaRPr lang="en-US" i="1" baseline="-250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Fit </a:t>
            </a:r>
            <a:r>
              <a:rPr lang="en-US" i="1" dirty="0" smtClean="0">
                <a:solidFill>
                  <a:schemeClr val="bg1"/>
                </a:solidFill>
              </a:rPr>
              <a:t>S(d,y</a:t>
            </a:r>
            <a:r>
              <a:rPr lang="en-US" i="1" baseline="-25000" dirty="0" smtClean="0">
                <a:solidFill>
                  <a:schemeClr val="bg1"/>
                </a:solidFill>
              </a:rPr>
              <a:t>1</a:t>
            </a:r>
            <a:r>
              <a:rPr lang="en-US" i="1" dirty="0" smtClean="0">
                <a:solidFill>
                  <a:schemeClr val="bg1"/>
                </a:solidFill>
              </a:rPr>
              <a:t>,y</a:t>
            </a:r>
            <a:r>
              <a:rPr lang="en-US" i="1" baseline="-25000" dirty="0" smtClean="0">
                <a:solidFill>
                  <a:schemeClr val="bg1"/>
                </a:solidFill>
              </a:rPr>
              <a:t>2</a:t>
            </a:r>
            <a:r>
              <a:rPr lang="en-US" i="1" dirty="0" smtClean="0">
                <a:solidFill>
                  <a:schemeClr val="bg1"/>
                </a:solidFill>
              </a:rPr>
              <a:t>)</a:t>
            </a:r>
            <a:r>
              <a:rPr lang="en-US" dirty="0" smtClean="0">
                <a:solidFill>
                  <a:schemeClr val="bg1"/>
                </a:solidFill>
              </a:rPr>
              <a:t> to HFSS data using curve fitting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B629-E32B-4080-B334-5EC27235E894}" type="slidenum">
              <a:rPr lang="en-US" smtClean="0"/>
              <a:t>21</a:t>
            </a:fld>
            <a:endParaRPr lang="en-US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0640" y="4206240"/>
            <a:ext cx="40005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943600" y="1371600"/>
            <a:ext cx="2438399" cy="274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68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Modeling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15456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HFSS: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Model two signal TSVs</a:t>
            </a:r>
          </a:p>
          <a:p>
            <a:pPr lvl="2"/>
            <a:r>
              <a:rPr lang="en-US" dirty="0"/>
              <a:t>Sweep distance </a:t>
            </a:r>
            <a:r>
              <a:rPr lang="en-US" i="1" dirty="0"/>
              <a:t>d</a:t>
            </a:r>
            <a:r>
              <a:rPr lang="en-US" dirty="0"/>
              <a:t> between them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Add a shield</a:t>
            </a:r>
          </a:p>
          <a:p>
            <a:pPr lvl="2"/>
            <a:r>
              <a:rPr lang="en-US" dirty="0"/>
              <a:t>Sweep </a:t>
            </a:r>
            <a:r>
              <a:rPr lang="en-US" i="1" dirty="0"/>
              <a:t>d</a:t>
            </a:r>
            <a:r>
              <a:rPr lang="en-US" dirty="0"/>
              <a:t> and shield distance </a:t>
            </a:r>
            <a:r>
              <a:rPr lang="en-US" i="1" dirty="0"/>
              <a:t>y</a:t>
            </a:r>
          </a:p>
          <a:p>
            <a:pPr lvl="2"/>
            <a:r>
              <a:rPr lang="en-US" i="1" dirty="0"/>
              <a:t>x</a:t>
            </a:r>
            <a:r>
              <a:rPr lang="en-US" dirty="0"/>
              <a:t> value does not change results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Add a second shield</a:t>
            </a:r>
          </a:p>
          <a:p>
            <a:pPr lvl="2"/>
            <a:r>
              <a:rPr lang="en-US" dirty="0"/>
              <a:t>Sweep 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y</a:t>
            </a:r>
            <a:r>
              <a:rPr lang="en-US" i="1" baseline="-25000" dirty="0" smtClean="0"/>
              <a:t>1</a:t>
            </a:r>
            <a:r>
              <a:rPr lang="en-US" dirty="0" smtClean="0"/>
              <a:t>) </a:t>
            </a:r>
            <a:r>
              <a:rPr lang="en-US" dirty="0"/>
              <a:t>and 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i="1" baseline="-25000" dirty="0" smtClean="0"/>
              <a:t>2</a:t>
            </a:r>
            <a:r>
              <a:rPr lang="en-US" dirty="0" smtClean="0"/>
              <a:t>,</a:t>
            </a:r>
            <a:r>
              <a:rPr lang="en-US" i="1" dirty="0" smtClean="0"/>
              <a:t>y</a:t>
            </a:r>
            <a:r>
              <a:rPr lang="en-US" i="1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  <a:p>
            <a:pPr lvl="1"/>
            <a:endParaRPr lang="en-US" i="1" baseline="-25000" dirty="0"/>
          </a:p>
          <a:p>
            <a:r>
              <a:rPr lang="en-US" dirty="0">
                <a:solidFill>
                  <a:schemeClr val="bg1"/>
                </a:solidFill>
              </a:rPr>
              <a:t>Fit </a:t>
            </a:r>
            <a:r>
              <a:rPr lang="en-US" i="1" dirty="0" smtClean="0">
                <a:solidFill>
                  <a:schemeClr val="bg1"/>
                </a:solidFill>
              </a:rPr>
              <a:t>S(d,x</a:t>
            </a:r>
            <a:r>
              <a:rPr lang="en-US" i="1" baseline="-25000" dirty="0" smtClean="0">
                <a:solidFill>
                  <a:schemeClr val="bg1"/>
                </a:solidFill>
              </a:rPr>
              <a:t>1</a:t>
            </a:r>
            <a:r>
              <a:rPr lang="en-US" i="1" dirty="0" smtClean="0">
                <a:solidFill>
                  <a:schemeClr val="bg1"/>
                </a:solidFill>
              </a:rPr>
              <a:t>,y</a:t>
            </a:r>
            <a:r>
              <a:rPr lang="en-US" i="1" baseline="-25000" dirty="0" smtClean="0">
                <a:solidFill>
                  <a:schemeClr val="bg1"/>
                </a:solidFill>
              </a:rPr>
              <a:t>1</a:t>
            </a:r>
            <a:r>
              <a:rPr lang="en-US" i="1" dirty="0" smtClean="0">
                <a:solidFill>
                  <a:schemeClr val="bg1"/>
                </a:solidFill>
              </a:rPr>
              <a:t>,x</a:t>
            </a:r>
            <a:r>
              <a:rPr lang="en-US" i="1" baseline="-25000" dirty="0" smtClean="0">
                <a:solidFill>
                  <a:schemeClr val="bg1"/>
                </a:solidFill>
              </a:rPr>
              <a:t>2</a:t>
            </a:r>
            <a:r>
              <a:rPr lang="en-US" i="1" dirty="0" smtClean="0">
                <a:solidFill>
                  <a:schemeClr val="bg1"/>
                </a:solidFill>
              </a:rPr>
              <a:t>,y</a:t>
            </a:r>
            <a:r>
              <a:rPr lang="en-US" i="1" baseline="-25000" dirty="0" smtClean="0">
                <a:solidFill>
                  <a:schemeClr val="bg1"/>
                </a:solidFill>
              </a:rPr>
              <a:t>2</a:t>
            </a:r>
            <a:r>
              <a:rPr lang="en-US" i="1" dirty="0">
                <a:solidFill>
                  <a:schemeClr val="bg1"/>
                </a:solidFill>
              </a:rPr>
              <a:t>)</a:t>
            </a:r>
            <a:r>
              <a:rPr lang="en-US" dirty="0">
                <a:solidFill>
                  <a:schemeClr val="bg1"/>
                </a:solidFill>
              </a:rPr>
              <a:t> to HFSS data using curve fitting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B629-E32B-4080-B334-5EC27235E894}" type="slidenum">
              <a:rPr lang="en-US" smtClean="0"/>
              <a:t>22</a:t>
            </a:fld>
            <a:endParaRPr lang="en-US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0640" y="4206240"/>
            <a:ext cx="40005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019800" y="1353026"/>
            <a:ext cx="2448783" cy="275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62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Modeling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15456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HFSS: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Model two signal TSVs</a:t>
            </a:r>
          </a:p>
          <a:p>
            <a:pPr lvl="2"/>
            <a:r>
              <a:rPr lang="en-US" dirty="0"/>
              <a:t>Sweep distance </a:t>
            </a:r>
            <a:r>
              <a:rPr lang="en-US" i="1" dirty="0"/>
              <a:t>d</a:t>
            </a:r>
            <a:r>
              <a:rPr lang="en-US" dirty="0"/>
              <a:t> between them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Add a shield</a:t>
            </a:r>
          </a:p>
          <a:p>
            <a:pPr lvl="2"/>
            <a:r>
              <a:rPr lang="en-US" dirty="0"/>
              <a:t>Sweep </a:t>
            </a:r>
            <a:r>
              <a:rPr lang="en-US" i="1" dirty="0"/>
              <a:t>d</a:t>
            </a:r>
            <a:r>
              <a:rPr lang="en-US" dirty="0"/>
              <a:t> and shield distance </a:t>
            </a:r>
            <a:r>
              <a:rPr lang="en-US" i="1" dirty="0"/>
              <a:t>y</a:t>
            </a:r>
          </a:p>
          <a:p>
            <a:pPr lvl="2"/>
            <a:r>
              <a:rPr lang="en-US" i="1" dirty="0"/>
              <a:t>x</a:t>
            </a:r>
            <a:r>
              <a:rPr lang="en-US" dirty="0"/>
              <a:t> value does not change results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Add a second shield</a:t>
            </a:r>
          </a:p>
          <a:p>
            <a:pPr lvl="2"/>
            <a:r>
              <a:rPr lang="en-US" dirty="0"/>
              <a:t>Sweep 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y</a:t>
            </a:r>
            <a:r>
              <a:rPr lang="en-US" i="1" baseline="-25000" dirty="0" smtClean="0"/>
              <a:t>1</a:t>
            </a:r>
            <a:r>
              <a:rPr lang="en-US" dirty="0" smtClean="0"/>
              <a:t>) </a:t>
            </a:r>
            <a:r>
              <a:rPr lang="en-US" dirty="0"/>
              <a:t>and 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i="1" baseline="-25000" dirty="0" smtClean="0"/>
              <a:t>2</a:t>
            </a:r>
            <a:r>
              <a:rPr lang="en-US" dirty="0" smtClean="0"/>
              <a:t>,</a:t>
            </a:r>
            <a:r>
              <a:rPr lang="en-US" i="1" dirty="0" smtClean="0"/>
              <a:t>y</a:t>
            </a:r>
            <a:r>
              <a:rPr lang="en-US" i="1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  <a:p>
            <a:pPr lvl="1"/>
            <a:endParaRPr lang="en-US" i="1" baseline="-25000" dirty="0"/>
          </a:p>
          <a:p>
            <a:r>
              <a:rPr lang="en-US" dirty="0">
                <a:solidFill>
                  <a:schemeClr val="bg1"/>
                </a:solidFill>
              </a:rPr>
              <a:t>Fit </a:t>
            </a:r>
            <a:r>
              <a:rPr lang="en-US" i="1" dirty="0" smtClean="0">
                <a:solidFill>
                  <a:schemeClr val="bg1"/>
                </a:solidFill>
              </a:rPr>
              <a:t>S(d,x</a:t>
            </a:r>
            <a:r>
              <a:rPr lang="en-US" i="1" baseline="-25000" dirty="0" smtClean="0">
                <a:solidFill>
                  <a:schemeClr val="bg1"/>
                </a:solidFill>
              </a:rPr>
              <a:t>1</a:t>
            </a:r>
            <a:r>
              <a:rPr lang="en-US" i="1" dirty="0" smtClean="0">
                <a:solidFill>
                  <a:schemeClr val="bg1"/>
                </a:solidFill>
              </a:rPr>
              <a:t>,y</a:t>
            </a:r>
            <a:r>
              <a:rPr lang="en-US" i="1" baseline="-25000" dirty="0" smtClean="0">
                <a:solidFill>
                  <a:schemeClr val="bg1"/>
                </a:solidFill>
              </a:rPr>
              <a:t>1</a:t>
            </a:r>
            <a:r>
              <a:rPr lang="en-US" i="1" dirty="0" smtClean="0">
                <a:solidFill>
                  <a:schemeClr val="bg1"/>
                </a:solidFill>
              </a:rPr>
              <a:t>,x</a:t>
            </a:r>
            <a:r>
              <a:rPr lang="en-US" i="1" baseline="-25000" dirty="0" smtClean="0">
                <a:solidFill>
                  <a:schemeClr val="bg1"/>
                </a:solidFill>
              </a:rPr>
              <a:t>2</a:t>
            </a:r>
            <a:r>
              <a:rPr lang="en-US" i="1" dirty="0" smtClean="0">
                <a:solidFill>
                  <a:schemeClr val="bg1"/>
                </a:solidFill>
              </a:rPr>
              <a:t>,y</a:t>
            </a:r>
            <a:r>
              <a:rPr lang="en-US" i="1" baseline="-25000" dirty="0" smtClean="0">
                <a:solidFill>
                  <a:schemeClr val="bg1"/>
                </a:solidFill>
              </a:rPr>
              <a:t>2</a:t>
            </a:r>
            <a:r>
              <a:rPr lang="en-US" i="1" dirty="0">
                <a:solidFill>
                  <a:schemeClr val="bg1"/>
                </a:solidFill>
              </a:rPr>
              <a:t>)</a:t>
            </a:r>
            <a:r>
              <a:rPr lang="en-US" dirty="0">
                <a:solidFill>
                  <a:schemeClr val="bg1"/>
                </a:solidFill>
              </a:rPr>
              <a:t> to HFSS data using curve fitting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B629-E32B-4080-B334-5EC27235E894}" type="slidenum">
              <a:rPr lang="en-US" smtClean="0"/>
              <a:t>23</a:t>
            </a:fld>
            <a:endParaRPr lang="en-US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0640" y="4206240"/>
            <a:ext cx="40005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019800" y="1353026"/>
            <a:ext cx="2448783" cy="275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59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Modeling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15456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HFSS: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Model two signal TSVs</a:t>
            </a:r>
          </a:p>
          <a:p>
            <a:pPr lvl="2"/>
            <a:r>
              <a:rPr lang="en-US" dirty="0"/>
              <a:t>Sweep distance </a:t>
            </a:r>
            <a:r>
              <a:rPr lang="en-US" i="1" dirty="0"/>
              <a:t>d</a:t>
            </a:r>
            <a:r>
              <a:rPr lang="en-US" dirty="0"/>
              <a:t> between them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Add a shield</a:t>
            </a:r>
          </a:p>
          <a:p>
            <a:pPr lvl="2"/>
            <a:r>
              <a:rPr lang="en-US" dirty="0"/>
              <a:t>Sweep </a:t>
            </a:r>
            <a:r>
              <a:rPr lang="en-US" i="1" dirty="0"/>
              <a:t>d</a:t>
            </a:r>
            <a:r>
              <a:rPr lang="en-US" dirty="0"/>
              <a:t> and shield distance </a:t>
            </a:r>
            <a:r>
              <a:rPr lang="en-US" i="1" dirty="0"/>
              <a:t>y</a:t>
            </a:r>
          </a:p>
          <a:p>
            <a:pPr lvl="2"/>
            <a:r>
              <a:rPr lang="en-US" i="1" dirty="0"/>
              <a:t>x</a:t>
            </a:r>
            <a:r>
              <a:rPr lang="en-US" dirty="0"/>
              <a:t> value does not change results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Add a second shield</a:t>
            </a:r>
          </a:p>
          <a:p>
            <a:pPr lvl="2"/>
            <a:r>
              <a:rPr lang="en-US" dirty="0"/>
              <a:t>Sweep 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y</a:t>
            </a:r>
            <a:r>
              <a:rPr lang="en-US" i="1" baseline="-25000" dirty="0" smtClean="0"/>
              <a:t>1</a:t>
            </a:r>
            <a:r>
              <a:rPr lang="en-US" dirty="0" smtClean="0"/>
              <a:t>) </a:t>
            </a:r>
            <a:r>
              <a:rPr lang="en-US" dirty="0"/>
              <a:t>and 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i="1" baseline="-25000" dirty="0" smtClean="0"/>
              <a:t>2</a:t>
            </a:r>
            <a:r>
              <a:rPr lang="en-US" dirty="0" smtClean="0"/>
              <a:t>,</a:t>
            </a:r>
            <a:r>
              <a:rPr lang="en-US" i="1" dirty="0" smtClean="0"/>
              <a:t>y</a:t>
            </a:r>
            <a:r>
              <a:rPr lang="en-US" i="1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  <a:p>
            <a:pPr lvl="1"/>
            <a:endParaRPr lang="en-US" i="1" baseline="-25000" dirty="0"/>
          </a:p>
          <a:p>
            <a:r>
              <a:rPr lang="en-US" dirty="0"/>
              <a:t>Fit </a:t>
            </a:r>
            <a:r>
              <a:rPr lang="en-US" i="1" dirty="0" smtClean="0"/>
              <a:t>S(d,x</a:t>
            </a:r>
            <a:r>
              <a:rPr lang="en-US" i="1" baseline="-25000" dirty="0" smtClean="0"/>
              <a:t>1</a:t>
            </a:r>
            <a:r>
              <a:rPr lang="en-US" i="1" dirty="0" smtClean="0"/>
              <a:t>,y</a:t>
            </a:r>
            <a:r>
              <a:rPr lang="en-US" i="1" baseline="-25000" dirty="0" smtClean="0"/>
              <a:t>1</a:t>
            </a:r>
            <a:r>
              <a:rPr lang="en-US" i="1" dirty="0" smtClean="0"/>
              <a:t>,x</a:t>
            </a:r>
            <a:r>
              <a:rPr lang="en-US" i="1" baseline="-25000" dirty="0" smtClean="0"/>
              <a:t>2</a:t>
            </a:r>
            <a:r>
              <a:rPr lang="en-US" i="1" dirty="0" smtClean="0"/>
              <a:t>,y</a:t>
            </a:r>
            <a:r>
              <a:rPr lang="en-US" i="1" baseline="-25000" dirty="0" smtClean="0"/>
              <a:t>2</a:t>
            </a:r>
            <a:r>
              <a:rPr lang="en-US" i="1" dirty="0"/>
              <a:t>)</a:t>
            </a:r>
            <a:r>
              <a:rPr lang="en-US" dirty="0"/>
              <a:t> to HFSS data using curve fitting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B629-E32B-4080-B334-5EC27235E894}" type="slidenum">
              <a:rPr lang="en-US" smtClean="0"/>
              <a:t>24</a:t>
            </a:fld>
            <a:endParaRPr lang="en-US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0640" y="4206240"/>
            <a:ext cx="40005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019800" y="1353026"/>
            <a:ext cx="2448783" cy="275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84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4724400"/>
            <a:ext cx="2438530" cy="172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Extension and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76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Double shield model:</a:t>
            </a:r>
          </a:p>
          <a:p>
            <a:pPr lvl="1"/>
            <a:r>
              <a:rPr lang="en-US" dirty="0" smtClean="0"/>
              <a:t>Add results from single shield model: </a:t>
            </a:r>
            <a:r>
              <a:rPr lang="en-US" i="1" dirty="0" smtClean="0"/>
              <a:t>S(d,y</a:t>
            </a:r>
            <a:r>
              <a:rPr lang="en-US" i="1" baseline="-25000" dirty="0" smtClean="0"/>
              <a:t>1</a:t>
            </a:r>
            <a:r>
              <a:rPr lang="en-US" i="1" dirty="0" smtClean="0"/>
              <a:t>)</a:t>
            </a:r>
            <a:r>
              <a:rPr lang="en-US" dirty="0" smtClean="0"/>
              <a:t>+</a:t>
            </a:r>
            <a:r>
              <a:rPr lang="en-US" i="1" dirty="0" smtClean="0"/>
              <a:t>S(d,y</a:t>
            </a:r>
            <a:r>
              <a:rPr lang="en-US" i="1" baseline="-25000" dirty="0" smtClean="0"/>
              <a:t>2</a:t>
            </a:r>
            <a:r>
              <a:rPr lang="en-US" i="1" dirty="0" smtClean="0"/>
              <a:t>)</a:t>
            </a:r>
          </a:p>
          <a:p>
            <a:pPr lvl="1"/>
            <a:r>
              <a:rPr lang="en-US" b="1" dirty="0" smtClean="0"/>
              <a:t>Superposition is not an accurate model</a:t>
            </a:r>
          </a:p>
          <a:p>
            <a:pPr lvl="1"/>
            <a:r>
              <a:rPr lang="en-US" dirty="0" smtClean="0"/>
              <a:t>Subtract overlap </a:t>
            </a:r>
            <a:r>
              <a:rPr lang="en-US" i="1" dirty="0" smtClean="0"/>
              <a:t>M(x</a:t>
            </a:r>
            <a:r>
              <a:rPr lang="en-US" i="1" baseline="-25000" dirty="0" smtClean="0"/>
              <a:t>1</a:t>
            </a:r>
            <a:r>
              <a:rPr lang="en-US" i="1" dirty="0" smtClean="0"/>
              <a:t>,y</a:t>
            </a:r>
            <a:r>
              <a:rPr lang="en-US" i="1" baseline="-25000" dirty="0" smtClean="0"/>
              <a:t>1</a:t>
            </a:r>
            <a:r>
              <a:rPr lang="en-US" i="1" dirty="0" smtClean="0"/>
              <a:t>,x</a:t>
            </a:r>
            <a:r>
              <a:rPr lang="en-US" i="1" baseline="-25000" dirty="0" smtClean="0"/>
              <a:t>2</a:t>
            </a:r>
            <a:r>
              <a:rPr lang="en-US" i="1" dirty="0" smtClean="0"/>
              <a:t>,y</a:t>
            </a:r>
            <a:r>
              <a:rPr lang="en-US" i="1" baseline="-25000" dirty="0" smtClean="0"/>
              <a:t>2</a:t>
            </a:r>
            <a:r>
              <a:rPr lang="en-US" i="1" dirty="0" smtClean="0"/>
              <a:t>)</a:t>
            </a:r>
          </a:p>
          <a:p>
            <a:pPr lvl="3"/>
            <a:endParaRPr lang="en-US" i="1" dirty="0" smtClean="0"/>
          </a:p>
          <a:p>
            <a:r>
              <a:rPr lang="en-US" dirty="0" smtClean="0"/>
              <a:t>Extension to </a:t>
            </a:r>
            <a:r>
              <a:rPr lang="en-US" i="1" dirty="0" smtClean="0"/>
              <a:t>n</a:t>
            </a:r>
            <a:r>
              <a:rPr lang="en-US" dirty="0" smtClean="0"/>
              <a:t> shields:</a:t>
            </a:r>
          </a:p>
          <a:p>
            <a:pPr lvl="1"/>
            <a:r>
              <a:rPr lang="en-US" dirty="0" smtClean="0"/>
              <a:t>Add results from single shield models: </a:t>
            </a:r>
            <a:r>
              <a:rPr lang="en-US" i="1" dirty="0" smtClean="0"/>
              <a:t>S(d,y</a:t>
            </a:r>
            <a:r>
              <a:rPr lang="en-US" i="1" baseline="-25000" dirty="0" smtClean="0"/>
              <a:t>1</a:t>
            </a:r>
            <a:r>
              <a:rPr lang="en-US" i="1" dirty="0" smtClean="0"/>
              <a:t>)</a:t>
            </a:r>
            <a:r>
              <a:rPr lang="en-US" dirty="0" smtClean="0"/>
              <a:t>+…+</a:t>
            </a:r>
            <a:r>
              <a:rPr lang="en-US" i="1" dirty="0" smtClean="0"/>
              <a:t>S(</a:t>
            </a:r>
            <a:r>
              <a:rPr lang="en-US" i="1" dirty="0" err="1" smtClean="0"/>
              <a:t>d,y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)</a:t>
            </a:r>
          </a:p>
          <a:p>
            <a:pPr lvl="1"/>
            <a:r>
              <a:rPr lang="en-US" dirty="0" smtClean="0"/>
              <a:t>Subtract overlap </a:t>
            </a:r>
            <a:r>
              <a:rPr lang="en-US" i="1" dirty="0" smtClean="0"/>
              <a:t>M(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i</a:t>
            </a:r>
            <a:r>
              <a:rPr lang="en-US" i="1" dirty="0" err="1" smtClean="0"/>
              <a:t>,y</a:t>
            </a:r>
            <a:r>
              <a:rPr lang="en-US" i="1" baseline="-25000" dirty="0" err="1" smtClean="0"/>
              <a:t>i</a:t>
            </a:r>
            <a:r>
              <a:rPr lang="en-US" i="1" dirty="0" err="1" smtClean="0"/>
              <a:t>,x</a:t>
            </a:r>
            <a:r>
              <a:rPr lang="en-US" i="1" baseline="-25000" dirty="0" err="1" smtClean="0"/>
              <a:t>j</a:t>
            </a:r>
            <a:r>
              <a:rPr lang="en-US" i="1" dirty="0" err="1" smtClean="0"/>
              <a:t>,y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)</a:t>
            </a:r>
            <a:r>
              <a:rPr lang="en-US" dirty="0" smtClean="0"/>
              <a:t> for each pair of shields</a:t>
            </a:r>
          </a:p>
          <a:p>
            <a:pPr lvl="1"/>
            <a:r>
              <a:rPr lang="en-US" dirty="0" smtClean="0"/>
              <a:t>Assumes higher order overlap is negligible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B629-E32B-4080-B334-5EC27235E894}" type="slidenum">
              <a:rPr lang="en-US" smtClean="0"/>
              <a:t>25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76800" y="4648200"/>
            <a:ext cx="4038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Create random distributions of 3 and 4 shields</a:t>
            </a:r>
          </a:p>
          <a:p>
            <a:r>
              <a:rPr lang="en-US" sz="1600" dirty="0" smtClean="0"/>
              <a:t>Compare HFSS results to model results</a:t>
            </a:r>
          </a:p>
          <a:p>
            <a:r>
              <a:rPr lang="en-US" sz="1600" dirty="0" smtClean="0"/>
              <a:t>Average Error:</a:t>
            </a:r>
          </a:p>
          <a:p>
            <a:pPr lvl="1"/>
            <a:r>
              <a:rPr lang="en-US" sz="1400" dirty="0" smtClean="0"/>
              <a:t>S3: 3.7 %	S4: 9.4 %</a:t>
            </a:r>
          </a:p>
          <a:p>
            <a:pPr lvl="1"/>
            <a:r>
              <a:rPr lang="en-US" sz="1400" dirty="0" smtClean="0"/>
              <a:t>S3: 1.6 dB	S4: 4.6 dB</a:t>
            </a:r>
            <a:endParaRPr lang="en-US" sz="14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3541" y="4724400"/>
            <a:ext cx="2551440" cy="180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02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Coupling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)=8.8×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1.035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−0.013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−33.2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)=−(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+40.8)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p>
                        </m:sSup>
                      </m:sup>
                    </m:sSup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=71.08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42.13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0.21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+1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=0.013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+0.44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…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1.137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𝑑𝑖𝑠𝑡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0.563</m:t>
                            </m:r>
                          </m:sup>
                        </m:sSup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=−3.09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1.0001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1.82</m:t>
                                </m:r>
                              </m:sup>
                            </m:sSup>
                          </m:sup>
                        </m:sSup>
                        <m:r>
                          <a:rPr lang="en-US" i="1"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1.0001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1.82</m:t>
                                </m:r>
                              </m:sup>
                            </m:sSup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B629-E32B-4080-B334-5EC27235E89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0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3962400"/>
            <a:ext cx="28670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3962399"/>
            <a:ext cx="28670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8" y="3962400"/>
            <a:ext cx="28670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47812" y="5952936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Poor Solution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77000" y="5952182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Good Solution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Shield Insertion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25907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For each signal TSV pair we identify the  region where a shield could improve the coupling of that pair</a:t>
            </a:r>
            <a:endParaRPr lang="en-US" b="1" dirty="0" smtClean="0"/>
          </a:p>
          <a:p>
            <a:pPr lvl="2"/>
            <a:endParaRPr lang="en-US" b="1" dirty="0" smtClean="0"/>
          </a:p>
          <a:p>
            <a:r>
              <a:rPr lang="en-US" dirty="0" smtClean="0"/>
              <a:t>Assign a shield to each TSV pair using MCF problem formulation</a:t>
            </a:r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b="1" dirty="0" smtClean="0"/>
              <a:t>Objective</a:t>
            </a:r>
            <a:r>
              <a:rPr lang="en-US" dirty="0" smtClean="0"/>
              <a:t>: provide shielding for each TSV pair while </a:t>
            </a:r>
            <a:r>
              <a:rPr lang="en-US" b="1" dirty="0" smtClean="0"/>
              <a:t>using least number of shields</a:t>
            </a:r>
          </a:p>
          <a:p>
            <a:pPr lvl="1"/>
            <a:r>
              <a:rPr lang="en-US" dirty="0" smtClean="0"/>
              <a:t>Take advantage of region overlap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B629-E32B-4080-B334-5EC27235E894}" type="slidenum">
              <a:rPr lang="en-US" smtClean="0"/>
              <a:t>27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12192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[Serafy et. al GLSVLSI’13]</a:t>
            </a:r>
            <a:endParaRPr lang="en-US" sz="1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114800" y="4881562"/>
            <a:ext cx="1066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93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16562"/>
            <a:ext cx="3505200" cy="249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MCF Shield Insertion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25907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Each pair of signal TSVs defines a region</a:t>
            </a:r>
          </a:p>
          <a:p>
            <a:pPr lvl="1"/>
            <a:r>
              <a:rPr lang="en-US" dirty="0" smtClean="0"/>
              <a:t>A set of positions that are </a:t>
            </a:r>
            <a:r>
              <a:rPr lang="en-US" b="1" dirty="0" smtClean="0"/>
              <a:t>good candidates for shielding that pair</a:t>
            </a:r>
          </a:p>
          <a:p>
            <a:pPr lvl="2"/>
            <a:endParaRPr lang="en-US" b="1" dirty="0" smtClean="0"/>
          </a:p>
          <a:p>
            <a:r>
              <a:rPr lang="en-US" b="1" dirty="0" smtClean="0"/>
              <a:t>MCF problem</a:t>
            </a:r>
            <a:r>
              <a:rPr lang="en-US" dirty="0" smtClean="0"/>
              <a:t>: assigns a shield to each TSV pair</a:t>
            </a:r>
          </a:p>
          <a:p>
            <a:pPr lvl="2"/>
            <a:endParaRPr lang="en-US" dirty="0" smtClean="0"/>
          </a:p>
          <a:p>
            <a:r>
              <a:rPr lang="en-US" b="1" dirty="0" smtClean="0"/>
              <a:t>Objective</a:t>
            </a:r>
            <a:r>
              <a:rPr lang="en-US" dirty="0" smtClean="0"/>
              <a:t>: Maximize ratio of shielding added to shielding required (shielding ratio) for each TSV pair while using least number of shields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B629-E32B-4080-B334-5EC27235E894}" type="slidenum">
              <a:rPr lang="en-US" smtClean="0"/>
              <a:t>28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277217"/>
            <a:ext cx="2209800" cy="197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72200" y="12192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From Serafy et. al GLSVLSI’13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6816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038600"/>
            <a:ext cx="5038725" cy="2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MCF Problem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514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Region node for each TSV pair</a:t>
            </a:r>
          </a:p>
          <a:p>
            <a:r>
              <a:rPr lang="en-US" dirty="0" smtClean="0"/>
              <a:t>Point node for each whitespace grid point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Point cost proportional to </a:t>
            </a:r>
            <a:r>
              <a:rPr lang="en-US" b="1" dirty="0" smtClean="0"/>
              <a:t>total shielding ratio</a:t>
            </a:r>
          </a:p>
          <a:p>
            <a:r>
              <a:rPr lang="en-US" dirty="0" smtClean="0"/>
              <a:t>True cost </a:t>
            </a:r>
            <a:r>
              <a:rPr lang="en-US" dirty="0"/>
              <a:t>of </a:t>
            </a:r>
            <a:r>
              <a:rPr lang="en-US" dirty="0" smtClean="0"/>
              <a:t>each shield </a:t>
            </a:r>
            <a:r>
              <a:rPr lang="en-US" dirty="0"/>
              <a:t>is </a:t>
            </a:r>
            <a:r>
              <a:rPr lang="en-US" dirty="0" smtClean="0"/>
              <a:t>independent of amount of flow carried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B629-E32B-4080-B334-5EC27235E894}" type="slidenum">
              <a:rPr lang="en-US" smtClean="0"/>
              <a:t>29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315200" y="4038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 = capacity</a:t>
            </a:r>
          </a:p>
          <a:p>
            <a:pPr algn="ctr"/>
            <a:r>
              <a:rPr lang="en-US" dirty="0" smtClean="0"/>
              <a:t>c = cost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04800" y="4343400"/>
            <a:ext cx="35814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latin typeface="+mn-lt"/>
              </a:rPr>
              <a:t>Heuristic</a:t>
            </a:r>
            <a:r>
              <a:rPr lang="en-US" dirty="0" smtClean="0">
                <a:latin typeface="+mn-lt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After each iteration scale cost by number of units of flow carried in previous iteration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12192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From Serafy et. al GLSVLSI’13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4526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TSV-TSV Coupling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19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TSVs have large </a:t>
            </a:r>
            <a:r>
              <a:rPr lang="en-US" b="1" dirty="0" smtClean="0"/>
              <a:t>capacitance</a:t>
            </a:r>
            <a:r>
              <a:rPr lang="en-US" dirty="0" smtClean="0"/>
              <a:t> to substrate</a:t>
            </a:r>
          </a:p>
          <a:p>
            <a:r>
              <a:rPr lang="en-US" dirty="0" smtClean="0"/>
              <a:t>Substrate is </a:t>
            </a:r>
            <a:r>
              <a:rPr lang="en-US" b="1" dirty="0" smtClean="0"/>
              <a:t>conductive</a:t>
            </a:r>
            <a:r>
              <a:rPr lang="en-US" dirty="0" smtClean="0"/>
              <a:t>: low noise attenuation</a:t>
            </a:r>
          </a:p>
          <a:p>
            <a:r>
              <a:rPr lang="en-US" dirty="0" smtClean="0"/>
              <a:t>Coupling between TSVs must be minimized in order to maximize switching speed</a:t>
            </a:r>
          </a:p>
          <a:p>
            <a:endParaRPr lang="en-US" dirty="0" smtClean="0"/>
          </a:p>
          <a:p>
            <a:r>
              <a:rPr lang="en-US" sz="3500" b="1" dirty="0" smtClean="0"/>
              <a:t>SOLUTIONS</a:t>
            </a:r>
            <a:r>
              <a:rPr lang="en-US" sz="3500" dirty="0" smtClean="0"/>
              <a:t>: TSV spacing and TSV shielding</a:t>
            </a:r>
            <a:endParaRPr lang="en-US" sz="3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B629-E32B-4080-B334-5EC27235E894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4588042"/>
            <a:ext cx="57340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029200"/>
            <a:ext cx="234638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463365"/>
              </p:ext>
            </p:extLst>
          </p:nvPr>
        </p:nvGraphicFramePr>
        <p:xfrm>
          <a:off x="7543800" y="152400"/>
          <a:ext cx="1447800" cy="2114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Visio" r:id="rId5" imgW="1118080" imgH="1631340" progId="Visio.Drawing.11">
                  <p:embed/>
                </p:oleObj>
              </mc:Choice>
              <mc:Fallback>
                <p:oleObj name="Visio" r:id="rId5" imgW="1118080" imgH="1631340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152400"/>
                        <a:ext cx="1447800" cy="21141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678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4"/>
          <a:stretch/>
        </p:blipFill>
        <p:spPr bwMode="auto">
          <a:xfrm>
            <a:off x="5943600" y="5158484"/>
            <a:ext cx="2400300" cy="136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Placement Forces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B629-E32B-4080-B334-5EC27235E894}" type="slidenum">
              <a:rPr lang="en-US" smtClean="0"/>
              <a:t>30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020070"/>
            <a:ext cx="2362200" cy="1418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846809"/>
            <a:ext cx="3231144" cy="140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306938"/>
            <a:ext cx="914400" cy="1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513664"/>
            <a:ext cx="914400" cy="20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873" y="4724400"/>
            <a:ext cx="2307301" cy="24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953000"/>
            <a:ext cx="2590800" cy="28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472" y="2626805"/>
            <a:ext cx="2350528" cy="141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379" y="1295400"/>
            <a:ext cx="18002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63615"/>
            <a:ext cx="1582282" cy="41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17379" y="1714500"/>
            <a:ext cx="1880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</a:t>
            </a:r>
            <a:r>
              <a:rPr lang="en-US" sz="1200" dirty="0" smtClean="0"/>
              <a:t>: all signal TSVs assigned to this shield</a:t>
            </a:r>
            <a:endParaRPr lang="en-US" sz="12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00600"/>
            <a:ext cx="1819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6248400" cy="3352801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KOZ</a:t>
            </a:r>
            <a:r>
              <a:rPr lang="en-US" dirty="0" smtClean="0"/>
              <a:t> is the overlap force</a:t>
            </a:r>
          </a:p>
          <a:p>
            <a:pPr lvl="1"/>
            <a:r>
              <a:rPr lang="en-US" dirty="0" smtClean="0"/>
              <a:t>Prevents a TSV from getting within the KOZ area of a transistor or another TSV</a:t>
            </a:r>
          </a:p>
          <a:p>
            <a:r>
              <a:rPr lang="en-US" dirty="0" smtClean="0"/>
              <a:t>F</a:t>
            </a:r>
            <a:r>
              <a:rPr lang="en-US" baseline="-25000" dirty="0" smtClean="0"/>
              <a:t>WL</a:t>
            </a:r>
            <a:r>
              <a:rPr lang="en-US" dirty="0" smtClean="0"/>
              <a:t> is the wirelength force</a:t>
            </a:r>
          </a:p>
          <a:p>
            <a:pPr lvl="1"/>
            <a:r>
              <a:rPr lang="en-US" dirty="0" smtClean="0"/>
              <a:t>Pushes each TSV towards its respective </a:t>
            </a:r>
            <a:r>
              <a:rPr lang="en-US" dirty="0" err="1" smtClean="0"/>
              <a:t>netbox</a:t>
            </a:r>
            <a:endParaRPr lang="en-US" dirty="0" smtClean="0"/>
          </a:p>
          <a:p>
            <a:pPr lvl="1"/>
            <a:r>
              <a:rPr lang="en-US" dirty="0" smtClean="0"/>
              <a:t>TSVs inside the </a:t>
            </a:r>
            <a:r>
              <a:rPr lang="en-US" dirty="0" err="1" smtClean="0"/>
              <a:t>netbox</a:t>
            </a:r>
            <a:r>
              <a:rPr lang="en-US" dirty="0" smtClean="0"/>
              <a:t> have minimal WL and F</a:t>
            </a:r>
            <a:r>
              <a:rPr lang="en-US" baseline="-25000" dirty="0" smtClean="0"/>
              <a:t>WL</a:t>
            </a:r>
            <a:r>
              <a:rPr lang="en-US" dirty="0" smtClean="0"/>
              <a:t> = 0</a:t>
            </a:r>
          </a:p>
          <a:p>
            <a:r>
              <a:rPr lang="en-US" dirty="0" smtClean="0"/>
              <a:t>F</a:t>
            </a:r>
            <a:r>
              <a:rPr lang="en-US" baseline="-25000" dirty="0" smtClean="0"/>
              <a:t>C</a:t>
            </a:r>
            <a:r>
              <a:rPr lang="en-US" dirty="0" smtClean="0"/>
              <a:t> is a new force which captures the coupling between two TSVs</a:t>
            </a:r>
          </a:p>
          <a:p>
            <a:pPr lvl="1"/>
            <a:r>
              <a:rPr lang="en-US" dirty="0" smtClean="0"/>
              <a:t>Coupling force is proportional to the coupling between two TSVs</a:t>
            </a:r>
          </a:p>
          <a:p>
            <a:pPr lvl="1"/>
            <a:r>
              <a:rPr lang="en-US" dirty="0" smtClean="0"/>
              <a:t>Each TSV has a coupling force from all other TSVs, but </a:t>
            </a:r>
            <a:r>
              <a:rPr lang="en-US" b="1" dirty="0" smtClean="0"/>
              <a:t>only the strongest coupling force</a:t>
            </a:r>
            <a:r>
              <a:rPr lang="en-US" dirty="0" smtClean="0"/>
              <a:t> is used to determine movement on each iteration</a:t>
            </a:r>
          </a:p>
          <a:p>
            <a:r>
              <a:rPr lang="en-US" dirty="0" err="1" smtClean="0"/>
              <a:t>F</a:t>
            </a:r>
            <a:r>
              <a:rPr lang="en-US" baseline="-25000" dirty="0" err="1" smtClean="0"/>
              <a:t>Shielding</a:t>
            </a:r>
            <a:r>
              <a:rPr lang="en-US" dirty="0" smtClean="0"/>
              <a:t> pushes shield TSVs towards each signal TSV they are assigned 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61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max(F</a:t>
            </a:r>
            <a:r>
              <a:rPr lang="en-US" baseline="-25000" dirty="0" smtClean="0"/>
              <a:t>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B629-E32B-4080-B334-5EC27235E894}" type="slidenum">
              <a:rPr lang="en-US" smtClean="0"/>
              <a:t>31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4572001"/>
            <a:ext cx="8229600" cy="83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Don’t let many loosely coupled TSVs overpower strongly coupled TSV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08974987"/>
              </p:ext>
            </p:extLst>
          </p:nvPr>
        </p:nvGraphicFramePr>
        <p:xfrm>
          <a:off x="2209800" y="1447800"/>
          <a:ext cx="4344988" cy="309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Visio" r:id="rId3" imgW="3366127" imgH="2393280" progId="Visio.Drawing.11">
                  <p:embed/>
                </p:oleObj>
              </mc:Choice>
              <mc:Fallback>
                <p:oleObj name="Visio" r:id="rId3" imgW="3366127" imgH="2393280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447800"/>
                        <a:ext cx="4344988" cy="309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5414682"/>
            <a:ext cx="5749779" cy="83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79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Data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9178155"/>
              </p:ext>
            </p:extLst>
          </p:nvPr>
        </p:nvGraphicFramePr>
        <p:xfrm>
          <a:off x="457200" y="1600200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Traditional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CA+SI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-25.0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-25.3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-25.2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-26.2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-25.3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-25.5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-26.1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-26.5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-25.3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-25.3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-26.1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-26.4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-25.3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-25.6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-25.2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-26.5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-25.3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-25.3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-26.3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-26.4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-25.3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-26.3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-26.1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-26.4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-25.3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-25.7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-25.4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-26.4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-25.2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-25.3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-26.1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-26.4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AVG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-25.3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-25.6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-25.8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-26.4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B629-E32B-4080-B334-5EC27235E89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1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 (dB)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4080688"/>
              </p:ext>
            </p:extLst>
          </p:nvPr>
        </p:nvGraphicFramePr>
        <p:xfrm>
          <a:off x="457200" y="1600200"/>
          <a:ext cx="658368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CA+SI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-1.1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-1.2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-1.1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-1.2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-1.0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-1.0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-1.0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-1.2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AVG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-1.1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B629-E32B-4080-B334-5EC27235E89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2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TSV spacing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r>
              <a:rPr lang="en-US" dirty="0" smtClean="0"/>
              <a:t>Spacing between TSVs can reduce coupling</a:t>
            </a:r>
          </a:p>
          <a:p>
            <a:pPr lvl="1"/>
            <a:r>
              <a:rPr lang="en-US" dirty="0" smtClean="0"/>
              <a:t>But requires large distance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Shield insertion can reduce coupling when spacing is small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B629-E32B-4080-B334-5EC27235E894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0640" y="4206240"/>
            <a:ext cx="40005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1281110"/>
            <a:ext cx="2262188" cy="293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53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9137" y="1280160"/>
            <a:ext cx="2370175" cy="294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TSV spacing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r>
              <a:rPr lang="en-US" dirty="0" smtClean="0"/>
              <a:t>Spacing between TSVs can reduce coupling</a:t>
            </a:r>
          </a:p>
          <a:p>
            <a:pPr lvl="1"/>
            <a:r>
              <a:rPr lang="en-US" dirty="0" smtClean="0"/>
              <a:t>But requires large distance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Shield insertion can reduce coupling when spacing is small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B629-E32B-4080-B334-5EC27235E894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0640" y="4206240"/>
            <a:ext cx="40005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96200" y="40502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d</a:t>
            </a:r>
            <a:r>
              <a:rPr lang="en-US" dirty="0" smtClean="0"/>
              <a:t>=12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49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TSV Shielding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B629-E32B-4080-B334-5EC27235E894}" type="slidenum">
              <a:rPr lang="en-US" smtClean="0"/>
              <a:t>6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886" y="5346320"/>
            <a:ext cx="1967523" cy="106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363580"/>
            <a:ext cx="1967523" cy="102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643467"/>
            <a:ext cx="23526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68104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Shielding</a:t>
            </a:r>
            <a:r>
              <a:rPr lang="en-US" dirty="0" smtClean="0"/>
              <a:t>: place a grounded conductor between two wires</a:t>
            </a:r>
          </a:p>
          <a:p>
            <a:pPr lvl="1"/>
            <a:r>
              <a:rPr lang="en-US" dirty="0" smtClean="0"/>
              <a:t>EM waves cannot pass through shield, reducing coupling between wires</a:t>
            </a:r>
          </a:p>
          <a:p>
            <a:endParaRPr lang="en-US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Guard </a:t>
            </a:r>
            <a:r>
              <a:rPr lang="en-US" dirty="0"/>
              <a:t>ring </a:t>
            </a:r>
            <a:r>
              <a:rPr lang="en-US" dirty="0" smtClean="0"/>
              <a:t>is less effective with TSVs</a:t>
            </a:r>
          </a:p>
          <a:p>
            <a:pPr lvl="1"/>
            <a:r>
              <a:rPr lang="en-US" dirty="0"/>
              <a:t>TSVs require shielding </a:t>
            </a:r>
            <a:r>
              <a:rPr lang="en-US" b="1" dirty="0"/>
              <a:t>throughout the </a:t>
            </a:r>
            <a:br>
              <a:rPr lang="en-US" b="1" dirty="0"/>
            </a:br>
            <a:r>
              <a:rPr lang="en-US" b="1" dirty="0"/>
              <a:t>thickness </a:t>
            </a:r>
            <a:r>
              <a:rPr lang="en-US" dirty="0"/>
              <a:t>of the silicon substrate </a:t>
            </a:r>
            <a:endParaRPr lang="en-US" dirty="0" smtClean="0"/>
          </a:p>
          <a:p>
            <a:pPr lvl="1"/>
            <a:r>
              <a:rPr lang="en-US" dirty="0" smtClean="0"/>
              <a:t>use GND TSV as shield</a:t>
            </a:r>
          </a:p>
          <a:p>
            <a:pPr lvl="1"/>
            <a:endParaRPr lang="en-US" dirty="0"/>
          </a:p>
          <a:p>
            <a:r>
              <a:rPr lang="en-US" dirty="0" smtClean="0"/>
              <a:t>Optimal shield placement requires </a:t>
            </a:r>
            <a:r>
              <a:rPr lang="en-US" b="1" dirty="0" smtClean="0"/>
              <a:t>chip-scale</a:t>
            </a:r>
            <a:r>
              <a:rPr lang="en-US" dirty="0" smtClean="0"/>
              <a:t> coupling models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234492"/>
              </p:ext>
            </p:extLst>
          </p:nvPr>
        </p:nvGraphicFramePr>
        <p:xfrm>
          <a:off x="5943600" y="2057400"/>
          <a:ext cx="2616200" cy="2702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Visio" r:id="rId6" imgW="2158362" imgH="2229660" progId="Visio.Drawing.11">
                  <p:embed/>
                </p:oleObj>
              </mc:Choice>
              <mc:Fallback>
                <p:oleObj name="Visio" r:id="rId6" imgW="2158362" imgH="222966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43600" y="2057400"/>
                        <a:ext cx="2616200" cy="2702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77000" y="25908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Analog</a:t>
            </a:r>
            <a:r>
              <a:rPr lang="en-US" sz="1050" b="1" dirty="0" smtClean="0"/>
              <a:t> Transistor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228538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u="sng" dirty="0" smtClean="0"/>
              <a:t>Geometric model of coupling</a:t>
            </a:r>
          </a:p>
          <a:p>
            <a:pPr lvl="1"/>
            <a:r>
              <a:rPr lang="en-US" dirty="0" smtClean="0"/>
              <a:t>Circuit model of coupling </a:t>
            </a:r>
            <a:r>
              <a:rPr lang="en-US" b="1" dirty="0" smtClean="0"/>
              <a:t>too complex </a:t>
            </a:r>
            <a:r>
              <a:rPr lang="en-US" dirty="0" smtClean="0"/>
              <a:t>for chip-scale optimization</a:t>
            </a:r>
          </a:p>
          <a:p>
            <a:pPr lvl="1"/>
            <a:r>
              <a:rPr lang="en-US" dirty="0" smtClean="0"/>
              <a:t>Developed model of S-parameter based on </a:t>
            </a:r>
            <a:r>
              <a:rPr lang="en-US" b="1" dirty="0" smtClean="0"/>
              <a:t>relative TSV positions</a:t>
            </a:r>
          </a:p>
          <a:p>
            <a:pPr lvl="1"/>
            <a:r>
              <a:rPr lang="en-US" dirty="0" smtClean="0"/>
              <a:t>Used curve fitting on HFSS simulation data</a:t>
            </a:r>
          </a:p>
          <a:p>
            <a:pPr lvl="3"/>
            <a:endParaRPr lang="en-US" dirty="0"/>
          </a:p>
          <a:p>
            <a:r>
              <a:rPr lang="en-US" u="sng" dirty="0" smtClean="0"/>
              <a:t>Shield insertion algorithm</a:t>
            </a:r>
          </a:p>
          <a:p>
            <a:pPr lvl="1"/>
            <a:r>
              <a:rPr lang="en-US" dirty="0" smtClean="0"/>
              <a:t>Based on fixed signal TSV locations, place shield TSVs to minimize coupling</a:t>
            </a:r>
          </a:p>
          <a:p>
            <a:pPr lvl="1"/>
            <a:r>
              <a:rPr lang="en-US" dirty="0" smtClean="0"/>
              <a:t>Solved using MCF problem formulation</a:t>
            </a:r>
          </a:p>
          <a:p>
            <a:pPr lvl="3"/>
            <a:endParaRPr lang="en-US" dirty="0" smtClean="0"/>
          </a:p>
          <a:p>
            <a:r>
              <a:rPr lang="en-US" u="sng" dirty="0" smtClean="0"/>
              <a:t>Avenue for improvement</a:t>
            </a:r>
          </a:p>
          <a:p>
            <a:pPr lvl="1"/>
            <a:r>
              <a:rPr lang="en-US" dirty="0" smtClean="0"/>
              <a:t>Shield insertion cannot mitigate coupling if </a:t>
            </a:r>
            <a:r>
              <a:rPr lang="en-US" b="1" dirty="0" smtClean="0"/>
              <a:t>spacing</a:t>
            </a:r>
            <a:br>
              <a:rPr lang="en-US" b="1" dirty="0" smtClean="0"/>
            </a:br>
            <a:r>
              <a:rPr lang="en-US" b="1" dirty="0" smtClean="0"/>
              <a:t>is too small</a:t>
            </a:r>
          </a:p>
          <a:p>
            <a:pPr lvl="1"/>
            <a:r>
              <a:rPr lang="en-US" dirty="0" smtClean="0"/>
              <a:t>Determine signal and shield positions simultaneously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B629-E32B-4080-B334-5EC27235E894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72200" y="12192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[Serafy et. al GLSVLSI’13]</a:t>
            </a:r>
            <a:endParaRPr lang="en-US" sz="1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200" y="1546027"/>
            <a:ext cx="2133898" cy="112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200" y="2673945"/>
            <a:ext cx="2133898" cy="112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3962400"/>
            <a:ext cx="2905125" cy="144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03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1524000"/>
            <a:ext cx="7010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Force-Driven Placement (FDP)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Input: </a:t>
            </a:r>
            <a:r>
              <a:rPr lang="en-US" dirty="0" smtClean="0"/>
              <a:t>Fixed transistor placement</a:t>
            </a:r>
          </a:p>
          <a:p>
            <a:pPr marL="0" indent="0">
              <a:buNone/>
            </a:pPr>
            <a:r>
              <a:rPr lang="en-US" b="1" dirty="0" smtClean="0"/>
              <a:t>Output:</a:t>
            </a:r>
            <a:r>
              <a:rPr lang="en-US" dirty="0"/>
              <a:t> </a:t>
            </a:r>
            <a:r>
              <a:rPr lang="en-US" dirty="0" smtClean="0"/>
              <a:t>Placement for signal and shield TSVs</a:t>
            </a:r>
          </a:p>
          <a:p>
            <a:pPr lvl="3"/>
            <a:endParaRPr lang="en-US" dirty="0" smtClean="0"/>
          </a:p>
          <a:p>
            <a:r>
              <a:rPr lang="en-US" b="1" dirty="0" smtClean="0"/>
              <a:t>Objective</a:t>
            </a:r>
            <a:r>
              <a:rPr lang="en-US" dirty="0" smtClean="0"/>
              <a:t>: place signal and shield TSVs</a:t>
            </a:r>
            <a:endParaRPr lang="en-US" dirty="0"/>
          </a:p>
          <a:p>
            <a:pPr lvl="1"/>
            <a:r>
              <a:rPr lang="en-US" dirty="0" smtClean="0"/>
              <a:t>Minimize some cost function</a:t>
            </a:r>
          </a:p>
          <a:p>
            <a:pPr lvl="2"/>
            <a:endParaRPr lang="en-US" dirty="0" smtClean="0"/>
          </a:p>
          <a:p>
            <a:r>
              <a:rPr lang="en-US" b="1" dirty="0" smtClean="0"/>
              <a:t>Force</a:t>
            </a:r>
            <a:r>
              <a:rPr lang="en-US" dirty="0" smtClean="0"/>
              <a:t>: derivative of cost function</a:t>
            </a:r>
          </a:p>
          <a:p>
            <a:pPr lvl="2"/>
            <a:endParaRPr lang="en-US" dirty="0" smtClean="0"/>
          </a:p>
          <a:p>
            <a:r>
              <a:rPr lang="en-US" b="1" dirty="0" smtClean="0"/>
              <a:t>Solution</a:t>
            </a:r>
            <a:r>
              <a:rPr lang="en-US" dirty="0" smtClean="0"/>
              <a:t>: find total force F=0</a:t>
            </a:r>
          </a:p>
          <a:p>
            <a:pPr lvl="2"/>
            <a:endParaRPr lang="en-US" dirty="0"/>
          </a:p>
          <a:p>
            <a:r>
              <a:rPr lang="en-US" dirty="0" smtClean="0"/>
              <a:t>Iteratively solve for F=0 and then update forces based on new placement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B629-E32B-4080-B334-5EC27235E8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2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b="1" dirty="0" smtClean="0"/>
              <a:t>Wirelength </a:t>
            </a:r>
            <a:r>
              <a:rPr lang="en-US" b="1" dirty="0"/>
              <a:t>(WL) Force</a:t>
            </a:r>
            <a:r>
              <a:rPr lang="en-US" dirty="0"/>
              <a:t>: pulls objects towards position with optimal wirelength</a:t>
            </a:r>
          </a:p>
          <a:p>
            <a:pPr lvl="1"/>
            <a:r>
              <a:rPr lang="en-US" b="1" dirty="0"/>
              <a:t>Overlap Force</a:t>
            </a:r>
            <a:r>
              <a:rPr lang="en-US" dirty="0"/>
              <a:t>: repels objects from one another when they </a:t>
            </a:r>
            <a:r>
              <a:rPr lang="en-US" dirty="0" smtClean="0"/>
              <a:t>overlap</a:t>
            </a:r>
          </a:p>
          <a:p>
            <a:pPr lvl="2"/>
            <a:endParaRPr lang="en-US" dirty="0"/>
          </a:p>
          <a:p>
            <a:pPr lvl="1"/>
            <a:r>
              <a:rPr lang="en-US" b="1" dirty="0" smtClean="0"/>
              <a:t>Coupling Force</a:t>
            </a:r>
            <a:r>
              <a:rPr lang="en-US" dirty="0" smtClean="0"/>
              <a:t>: repels each signal TSV from its </a:t>
            </a:r>
            <a:r>
              <a:rPr lang="en-US" i="1" dirty="0" smtClean="0"/>
              <a:t>most highly coupled</a:t>
            </a:r>
            <a:r>
              <a:rPr lang="en-US" dirty="0" smtClean="0"/>
              <a:t> neighbor</a:t>
            </a:r>
          </a:p>
          <a:p>
            <a:pPr lvl="2"/>
            <a:r>
              <a:rPr lang="en-US" dirty="0" smtClean="0"/>
              <a:t>Coupling evaluated using our </a:t>
            </a:r>
            <a:r>
              <a:rPr lang="en-US" b="1" dirty="0" smtClean="0"/>
              <a:t>geometric model</a:t>
            </a:r>
          </a:p>
          <a:p>
            <a:pPr lvl="1"/>
            <a:r>
              <a:rPr lang="en-US" b="1" dirty="0" smtClean="0"/>
              <a:t>Shielding Force</a:t>
            </a:r>
            <a:r>
              <a:rPr lang="en-US" dirty="0" smtClean="0"/>
              <a:t>: Pulls shield TSVs towards the signal TSVs it is assigned to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BB629-E32B-4080-B334-5EC27235E8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7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920</TotalTime>
  <Words>1827</Words>
  <Application>Microsoft Office PowerPoint</Application>
  <PresentationFormat>On-screen Show (4:3)</PresentationFormat>
  <Paragraphs>424</Paragraphs>
  <Slides>33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1_Office Theme</vt:lpstr>
      <vt:lpstr>Visio</vt:lpstr>
      <vt:lpstr>Coupling-Aware Force Driven Placement of TSVs and Shields in 3D-IC Layouts</vt:lpstr>
      <vt:lpstr>3D Integration</vt:lpstr>
      <vt:lpstr>TSV-TSV Coupling</vt:lpstr>
      <vt:lpstr>TSV spacing</vt:lpstr>
      <vt:lpstr>TSV spacing</vt:lpstr>
      <vt:lpstr>TSV Shielding</vt:lpstr>
      <vt:lpstr>Previous Work</vt:lpstr>
      <vt:lpstr>Force-Driven Placement (FDP)</vt:lpstr>
      <vt:lpstr>Forces</vt:lpstr>
      <vt:lpstr>Proposed Algorithm</vt:lpstr>
      <vt:lpstr>Proposed Algorithm</vt:lpstr>
      <vt:lpstr>Initial Placement</vt:lpstr>
      <vt:lpstr>Simulation Setup</vt:lpstr>
      <vt:lpstr>Experimental Results</vt:lpstr>
      <vt:lpstr>Illustrative Example</vt:lpstr>
      <vt:lpstr>Future Work</vt:lpstr>
      <vt:lpstr>Questions?</vt:lpstr>
      <vt:lpstr>Backup Slides</vt:lpstr>
      <vt:lpstr>Simulating Coupling</vt:lpstr>
      <vt:lpstr>Modeling Approach</vt:lpstr>
      <vt:lpstr>Modeling Approach</vt:lpstr>
      <vt:lpstr>Modeling Approach</vt:lpstr>
      <vt:lpstr>Modeling Approach</vt:lpstr>
      <vt:lpstr>Modeling Approach</vt:lpstr>
      <vt:lpstr>Extension and Validation</vt:lpstr>
      <vt:lpstr>Coupling Model</vt:lpstr>
      <vt:lpstr>Shield Insertion Algorithm</vt:lpstr>
      <vt:lpstr>MCF Shield Insertion Algorithm</vt:lpstr>
      <vt:lpstr>MCF Problem Formulation</vt:lpstr>
      <vt:lpstr>Placement Forces</vt:lpstr>
      <vt:lpstr>Why max(Fc)</vt:lpstr>
      <vt:lpstr>Raw Data</vt:lpstr>
      <vt:lpstr>Improvement (dB)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Caleb &amp; Kacee</dc:creator>
  <cp:lastModifiedBy>Caleb &amp; Kacee</cp:lastModifiedBy>
  <cp:revision>47</cp:revision>
  <dcterms:created xsi:type="dcterms:W3CDTF">2014-03-17T20:53:09Z</dcterms:created>
  <dcterms:modified xsi:type="dcterms:W3CDTF">2014-03-31T21:53:52Z</dcterms:modified>
</cp:coreProperties>
</file>