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7" r:id="rId3"/>
    <p:sldId id="359" r:id="rId4"/>
    <p:sldId id="370" r:id="rId5"/>
    <p:sldId id="360" r:id="rId6"/>
    <p:sldId id="329" r:id="rId7"/>
    <p:sldId id="335" r:id="rId8"/>
    <p:sldId id="334" r:id="rId9"/>
    <p:sldId id="336" r:id="rId10"/>
    <p:sldId id="337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64" r:id="rId19"/>
    <p:sldId id="350" r:id="rId20"/>
    <p:sldId id="351" r:id="rId21"/>
    <p:sldId id="348" r:id="rId22"/>
    <p:sldId id="349" r:id="rId23"/>
    <p:sldId id="352" r:id="rId24"/>
    <p:sldId id="368" r:id="rId25"/>
    <p:sldId id="358" r:id="rId26"/>
    <p:sldId id="353" r:id="rId27"/>
    <p:sldId id="366" r:id="rId28"/>
    <p:sldId id="354" r:id="rId29"/>
    <p:sldId id="356" r:id="rId30"/>
    <p:sldId id="355" r:id="rId31"/>
    <p:sldId id="367" r:id="rId32"/>
    <p:sldId id="361" r:id="rId33"/>
    <p:sldId id="363" r:id="rId34"/>
    <p:sldId id="36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CCFFCC"/>
    <a:srgbClr val="FFFFCC"/>
    <a:srgbClr val="99FF33"/>
    <a:srgbClr val="006666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6187" autoAdjust="0"/>
  </p:normalViewPr>
  <p:slideViewPr>
    <p:cSldViewPr>
      <p:cViewPr varScale="1">
        <p:scale>
          <a:sx n="84" d="100"/>
          <a:sy n="84" d="100"/>
        </p:scale>
        <p:origin x="1620" y="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54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congDriven!$D$20</c:f>
              <c:strCache>
                <c:ptCount val="1"/>
                <c:pt idx="0">
                  <c:v>2D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congDriven!$C$21:$C$26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congDriven!$D$21:$D$26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congDriven!$E$20</c:f>
              <c:strCache>
                <c:ptCount val="1"/>
                <c:pt idx="0">
                  <c:v>Min-Cut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congDriven!$C$21:$C$26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congDriven!$E$21:$E$26</c:f>
              <c:numCache>
                <c:formatCode>General</c:formatCode>
                <c:ptCount val="6"/>
                <c:pt idx="0">
                  <c:v>0.82419084907371609</c:v>
                </c:pt>
                <c:pt idx="1">
                  <c:v>0.88835221532709574</c:v>
                </c:pt>
                <c:pt idx="2">
                  <c:v>0.81071019126167498</c:v>
                </c:pt>
                <c:pt idx="3">
                  <c:v>0.77906636717500621</c:v>
                </c:pt>
                <c:pt idx="4">
                  <c:v>0.85337971814715075</c:v>
                </c:pt>
                <c:pt idx="5">
                  <c:v>0.83030772147955378</c:v>
                </c:pt>
              </c:numCache>
            </c:numRef>
          </c:val>
        </c:ser>
        <c:ser>
          <c:idx val="2"/>
          <c:order val="2"/>
          <c:tx>
            <c:strRef>
              <c:f>congDriven!$F$20</c:f>
              <c:strCache>
                <c:ptCount val="1"/>
                <c:pt idx="0">
                  <c:v>Min-Overflow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congDriven!$C$21:$C$26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congDriven!$F$21:$F$26</c:f>
              <c:numCache>
                <c:formatCode>General</c:formatCode>
                <c:ptCount val="6"/>
                <c:pt idx="0">
                  <c:v>0.79108727570168613</c:v>
                </c:pt>
                <c:pt idx="1">
                  <c:v>0.87565036209544689</c:v>
                </c:pt>
                <c:pt idx="2">
                  <c:v>0.78762487293824079</c:v>
                </c:pt>
                <c:pt idx="3">
                  <c:v>0.76283244515027859</c:v>
                </c:pt>
                <c:pt idx="4">
                  <c:v>0.82532696027926022</c:v>
                </c:pt>
                <c:pt idx="5">
                  <c:v>0.80758073153738952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997856"/>
        <c:axId val="119997464"/>
      </c:barChart>
      <c:catAx>
        <c:axId val="1199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997464"/>
        <c:crosses val="autoZero"/>
        <c:auto val="1"/>
        <c:lblAlgn val="ctr"/>
        <c:lblOffset val="100"/>
        <c:noMultiLvlLbl val="0"/>
      </c:catAx>
      <c:valAx>
        <c:axId val="119997464"/>
        <c:scaling>
          <c:orientation val="minMax"/>
          <c:min val="0.7500000000000004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Routed</a:t>
                </a:r>
                <a:r>
                  <a:rPr lang="en-US" sz="1800" baseline="0" dirty="0"/>
                  <a:t> Wirelength</a:t>
                </a:r>
                <a:endParaRPr lang="en-US" sz="1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99978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52092830501444"/>
          <c:y val="7.1641791044776124E-2"/>
          <c:w val="0.6474206842565734"/>
          <c:h val="7.1971794570454786E-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congDriven!$D$31</c:f>
              <c:strCache>
                <c:ptCount val="1"/>
                <c:pt idx="0">
                  <c:v>2D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congDriven!$C$32:$C$37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congDriven!$D$32:$D$37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congDriven!$E$31</c:f>
              <c:strCache>
                <c:ptCount val="1"/>
                <c:pt idx="0">
                  <c:v>Min-Cut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congDriven!$C$32:$C$37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congDriven!$E$32:$E$37</c:f>
              <c:numCache>
                <c:formatCode>General</c:formatCode>
                <c:ptCount val="6"/>
                <c:pt idx="0">
                  <c:v>0.92163724893487531</c:v>
                </c:pt>
                <c:pt idx="1">
                  <c:v>0.9163590926566707</c:v>
                </c:pt>
                <c:pt idx="2">
                  <c:v>0.89630058336363683</c:v>
                </c:pt>
                <c:pt idx="3">
                  <c:v>0.78426719763384545</c:v>
                </c:pt>
                <c:pt idx="4">
                  <c:v>0.99783707571801561</c:v>
                </c:pt>
                <c:pt idx="5">
                  <c:v>0.90057651173785602</c:v>
                </c:pt>
              </c:numCache>
            </c:numRef>
          </c:val>
        </c:ser>
        <c:ser>
          <c:idx val="2"/>
          <c:order val="2"/>
          <c:tx>
            <c:strRef>
              <c:f>congDriven!$F$31</c:f>
              <c:strCache>
                <c:ptCount val="1"/>
                <c:pt idx="0">
                  <c:v>Min-Overflow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congDriven!$C$32:$C$37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congDriven!$F$32:$F$37</c:f>
              <c:numCache>
                <c:formatCode>General</c:formatCode>
                <c:ptCount val="6"/>
                <c:pt idx="0">
                  <c:v>0.88338405356055982</c:v>
                </c:pt>
                <c:pt idx="1">
                  <c:v>0.91206459054209921</c:v>
                </c:pt>
                <c:pt idx="2">
                  <c:v>0.88059227542548668</c:v>
                </c:pt>
                <c:pt idx="3">
                  <c:v>0.77278636508621323</c:v>
                </c:pt>
                <c:pt idx="4">
                  <c:v>0.95459843342036577</c:v>
                </c:pt>
                <c:pt idx="5">
                  <c:v>0.87854909972276618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01384"/>
        <c:axId val="120001776"/>
      </c:barChart>
      <c:catAx>
        <c:axId val="120001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001776"/>
        <c:crosses val="autoZero"/>
        <c:auto val="1"/>
        <c:lblAlgn val="ctr"/>
        <c:lblOffset val="100"/>
        <c:noMultiLvlLbl val="0"/>
      </c:catAx>
      <c:valAx>
        <c:axId val="120001776"/>
        <c:scaling>
          <c:orientation val="minMax"/>
          <c:min val="0.7500000000000004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Power Delay Product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001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537824908983151"/>
          <c:y val="4.7619047619047623E-2"/>
          <c:w val="0.60924329015324707"/>
          <c:h val="9.497531558555182E-2"/>
        </c:manualLayout>
      </c:layout>
      <c:overlay val="1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mPL_3D!$D$18</c:f>
              <c:strCache>
                <c:ptCount val="1"/>
                <c:pt idx="0">
                  <c:v>3D-Craft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mPL_3D!$C$19:$C$24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mPL_3D!$D$19:$D$24</c:f>
              <c:numCache>
                <c:formatCode>General</c:formatCode>
                <c:ptCount val="6"/>
                <c:pt idx="0">
                  <c:v>14673</c:v>
                </c:pt>
                <c:pt idx="1">
                  <c:v>49074</c:v>
                </c:pt>
                <c:pt idx="2">
                  <c:v>87816</c:v>
                </c:pt>
                <c:pt idx="3">
                  <c:v>147338</c:v>
                </c:pt>
                <c:pt idx="4">
                  <c:v>312551</c:v>
                </c:pt>
                <c:pt idx="5">
                  <c:v>78133.258753452144</c:v>
                </c:pt>
              </c:numCache>
            </c:numRef>
          </c:val>
        </c:ser>
        <c:ser>
          <c:idx val="1"/>
          <c:order val="1"/>
          <c:tx>
            <c:strRef>
              <c:f>mPL_3D!$E$18</c:f>
              <c:strCache>
                <c:ptCount val="1"/>
                <c:pt idx="0">
                  <c:v>Our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mPL_3D!$C$19:$C$24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mPL_3D!$E$19:$E$24</c:f>
              <c:numCache>
                <c:formatCode>General</c:formatCode>
                <c:ptCount val="6"/>
                <c:pt idx="0">
                  <c:v>4744</c:v>
                </c:pt>
                <c:pt idx="1">
                  <c:v>14944</c:v>
                </c:pt>
                <c:pt idx="2">
                  <c:v>37541</c:v>
                </c:pt>
                <c:pt idx="3">
                  <c:v>54000</c:v>
                </c:pt>
                <c:pt idx="4">
                  <c:v>81946</c:v>
                </c:pt>
                <c:pt idx="5">
                  <c:v>25954.207897436416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04128"/>
        <c:axId val="121618992"/>
      </c:barChart>
      <c:catAx>
        <c:axId val="12000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618992"/>
        <c:crosses val="autoZero"/>
        <c:auto val="1"/>
        <c:lblAlgn val="ctr"/>
        <c:lblOffset val="100"/>
        <c:noMultiLvlLbl val="0"/>
      </c:catAx>
      <c:valAx>
        <c:axId val="121618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# MIV</a:t>
                </a:r>
              </a:p>
            </c:rich>
          </c:tx>
          <c:layout>
            <c:manualLayout>
              <c:xMode val="edge"/>
              <c:yMode val="edge"/>
              <c:x val="9.8305118110236248E-2"/>
              <c:y val="0.341429707090976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0004128"/>
        <c:crosses val="autoZero"/>
        <c:crossBetween val="between"/>
        <c:dispUnits>
          <c:builtInUnit val="thousands"/>
          <c:dispUnits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</c:dispUnitsLbl>
        </c:dispUnits>
      </c:valAx>
    </c:plotArea>
    <c:legend>
      <c:legendPos val="l"/>
      <c:layout>
        <c:manualLayout>
          <c:xMode val="edge"/>
          <c:yMode val="edge"/>
          <c:x val="0.2952549076325009"/>
          <c:y val="4.6853292007448519E-2"/>
          <c:w val="0.3946051853681819"/>
          <c:h val="0.10025177206279569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mPL_3D!$D$18</c:f>
              <c:strCache>
                <c:ptCount val="1"/>
                <c:pt idx="0">
                  <c:v>3D-Craft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mPL_3D!$C$19:$C$24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mPL_3D!$D$30:$D$35</c:f>
              <c:numCache>
                <c:formatCode>General</c:formatCode>
                <c:ptCount val="6"/>
                <c:pt idx="0">
                  <c:v>20.615791856779627</c:v>
                </c:pt>
                <c:pt idx="1">
                  <c:v>20.419216269270887</c:v>
                </c:pt>
                <c:pt idx="2">
                  <c:v>26.041199912762451</c:v>
                </c:pt>
                <c:pt idx="3">
                  <c:v>25.681857948636289</c:v>
                </c:pt>
                <c:pt idx="4">
                  <c:v>31.957461595854504</c:v>
                </c:pt>
                <c:pt idx="5">
                  <c:v>24.593467153376892</c:v>
                </c:pt>
              </c:numCache>
            </c:numRef>
          </c:val>
        </c:ser>
        <c:ser>
          <c:idx val="1"/>
          <c:order val="1"/>
          <c:tx>
            <c:strRef>
              <c:f>mPL_3D!$E$18</c:f>
              <c:strCache>
                <c:ptCount val="1"/>
                <c:pt idx="0">
                  <c:v>Our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mPL_3D!$C$19:$C$24</c:f>
              <c:strCache>
                <c:ptCount val="6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  <c:pt idx="5">
                  <c:v>Geo. Mean</c:v>
                </c:pt>
              </c:strCache>
            </c:strRef>
          </c:cat>
          <c:val>
            <c:numRef>
              <c:f>mPL_3D!$E$30:$E$35</c:f>
              <c:numCache>
                <c:formatCode>General</c:formatCode>
                <c:ptCount val="6"/>
                <c:pt idx="0">
                  <c:v>24.822003566342957</c:v>
                </c:pt>
                <c:pt idx="1">
                  <c:v>21.145202436527079</c:v>
                </c:pt>
                <c:pt idx="2">
                  <c:v>26.61497320048036</c:v>
                </c:pt>
                <c:pt idx="3">
                  <c:v>26.502065907487655</c:v>
                </c:pt>
                <c:pt idx="4">
                  <c:v>31.029023746701842</c:v>
                </c:pt>
                <c:pt idx="5">
                  <c:v>25.825248617193772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19776"/>
        <c:axId val="121620168"/>
      </c:barChart>
      <c:catAx>
        <c:axId val="1216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620168"/>
        <c:crosses val="autoZero"/>
        <c:auto val="1"/>
        <c:lblAlgn val="ctr"/>
        <c:lblOffset val="100"/>
        <c:noMultiLvlLbl val="0"/>
      </c:catAx>
      <c:valAx>
        <c:axId val="121620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3D/2D </a:t>
                </a:r>
                <a:r>
                  <a:rPr lang="en-US" sz="1600" dirty="0" smtClean="0"/>
                  <a:t>HPWL</a:t>
                </a:r>
                <a:endParaRPr lang="en-US" sz="1600" baseline="0" dirty="0"/>
              </a:p>
              <a:p>
                <a:pPr>
                  <a:defRPr sz="1600"/>
                </a:pPr>
                <a:r>
                  <a:rPr lang="en-US" sz="1600" baseline="0" dirty="0"/>
                  <a:t>Reduction (%)</a:t>
                </a:r>
                <a:endParaRPr lang="en-US" sz="16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6197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1298444248791779"/>
          <c:y val="4.442167015249656E-2"/>
          <c:w val="0.45943720927943604"/>
          <c:h val="0.10025177206279569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MIVplan!$I$21</c:f>
              <c:strCache>
                <c:ptCount val="1"/>
                <c:pt idx="0">
                  <c:v>placement-based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mPL_3D!$C$19:$C$23</c:f>
              <c:strCache>
                <c:ptCount val="5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</c:strCache>
            </c:strRef>
          </c:cat>
          <c:val>
            <c:numRef>
              <c:f>MIVplan!$I$22:$I$26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MIVplan!$F$30</c:f>
              <c:strCache>
                <c:ptCount val="1"/>
                <c:pt idx="0">
                  <c:v>router-based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mPL_3D!$C$19:$C$23</c:f>
              <c:strCache>
                <c:ptCount val="5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</c:strCache>
            </c:strRef>
          </c:cat>
          <c:val>
            <c:numRef>
              <c:f>MIVplan!$J$22:$J$26</c:f>
              <c:numCache>
                <c:formatCode>General</c:formatCode>
                <c:ptCount val="5"/>
                <c:pt idx="1">
                  <c:v>0.95920000000000005</c:v>
                </c:pt>
                <c:pt idx="2">
                  <c:v>0.94920000000000004</c:v>
                </c:pt>
                <c:pt idx="3">
                  <c:v>0.85150000000000003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20952"/>
        <c:axId val="121621344"/>
      </c:barChart>
      <c:catAx>
        <c:axId val="121620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1621344"/>
        <c:crosses val="autoZero"/>
        <c:auto val="1"/>
        <c:lblAlgn val="ctr"/>
        <c:lblOffset val="100"/>
        <c:noMultiLvlLbl val="0"/>
      </c:catAx>
      <c:valAx>
        <c:axId val="121621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Routed WL</a:t>
                </a:r>
              </a:p>
            </c:rich>
          </c:tx>
          <c:layout>
            <c:manualLayout>
              <c:xMode val="edge"/>
              <c:yMode val="edge"/>
              <c:x val="4.2372890780926827E-2"/>
              <c:y val="0.248065522261921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62095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0211600892176915"/>
          <c:y val="6.066802500230109E-2"/>
          <c:w val="0.70643194867328707"/>
          <c:h val="0.10025177206279569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MIVplan!$I$21</c:f>
              <c:strCache>
                <c:ptCount val="1"/>
                <c:pt idx="0">
                  <c:v>placement-based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mPL_3D!$C$19:$C$23</c:f>
              <c:strCache>
                <c:ptCount val="5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</c:strCache>
            </c:strRef>
          </c:cat>
          <c:val>
            <c:numRef>
              <c:f>MIVplan!$I$31:$I$35</c:f>
              <c:numCache>
                <c:formatCode>General</c:formatCode>
                <c:ptCount val="5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MIVplan!$F$30</c:f>
              <c:strCache>
                <c:ptCount val="1"/>
                <c:pt idx="0">
                  <c:v>router-based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mPL_3D!$C$19:$C$23</c:f>
              <c:strCache>
                <c:ptCount val="5"/>
                <c:pt idx="0">
                  <c:v>mul_64</c:v>
                </c:pt>
                <c:pt idx="1">
                  <c:v>rca_16</c:v>
                </c:pt>
                <c:pt idx="2">
                  <c:v>aes_128</c:v>
                </c:pt>
                <c:pt idx="3">
                  <c:v>jpeg</c:v>
                </c:pt>
                <c:pt idx="4">
                  <c:v>fft_256</c:v>
                </c:pt>
              </c:strCache>
            </c:strRef>
          </c:cat>
          <c:val>
            <c:numRef>
              <c:f>MIVplan!$J$31:$J$35</c:f>
              <c:numCache>
                <c:formatCode>General</c:formatCode>
                <c:ptCount val="5"/>
                <c:pt idx="1">
                  <c:v>1.0009999999999997</c:v>
                </c:pt>
                <c:pt idx="2">
                  <c:v>0.97070000000000012</c:v>
                </c:pt>
                <c:pt idx="3">
                  <c:v>0.94240000000000002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622128"/>
        <c:axId val="121622520"/>
      </c:barChart>
      <c:catAx>
        <c:axId val="12162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21622520"/>
        <c:crosses val="autoZero"/>
        <c:auto val="1"/>
        <c:lblAlgn val="ctr"/>
        <c:lblOffset val="100"/>
        <c:noMultiLvlLbl val="0"/>
      </c:catAx>
      <c:valAx>
        <c:axId val="121622520"/>
        <c:scaling>
          <c:orientation val="minMax"/>
          <c:max val="1.05"/>
          <c:min val="0.7500000000000004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Power-Delay</a:t>
                </a:r>
                <a:r>
                  <a:rPr lang="en-US" sz="2000" baseline="0"/>
                  <a:t> Product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3.5519125683060114E-2"/>
              <c:y val="0.117413926200401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162212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0840475883137563"/>
          <c:y val="3.7653234522155334E-2"/>
          <c:w val="0.71427649412675864"/>
          <c:h val="0.10025177206279569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t" anchorCtr="0" compatLnSpc="1">
            <a:prstTxWarp prst="textNoShape">
              <a:avLst/>
            </a:prstTxWarp>
          </a:bodyPr>
          <a:lstStyle>
            <a:lvl1pPr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b" anchorCtr="0" compatLnSpc="1">
            <a:prstTxWarp prst="textNoShape">
              <a:avLst/>
            </a:prstTxWarp>
          </a:bodyPr>
          <a:lstStyle>
            <a:lvl1pPr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fld id="{E4E257A5-BA78-45A6-BEC1-EB7D5E765AA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4452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t" anchorCtr="0" compatLnSpc="1">
            <a:prstTxWarp prst="textNoShape">
              <a:avLst/>
            </a:prstTxWarp>
          </a:bodyPr>
          <a:lstStyle>
            <a:lvl1pPr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2475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b" anchorCtr="0" compatLnSpc="1">
            <a:prstTxWarp prst="textNoShape">
              <a:avLst/>
            </a:prstTxWarp>
          </a:bodyPr>
          <a:lstStyle>
            <a:lvl1pPr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0" tIns="46610" rIns="93220" bIns="4661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300" baseline="0">
                <a:ea typeface="굴림" pitchFamily="50" charset="-127"/>
              </a:defRPr>
            </a:lvl1pPr>
          </a:lstStyle>
          <a:p>
            <a:pPr>
              <a:defRPr/>
            </a:pPr>
            <a:fld id="{B1B7F127-4AA3-4205-A6C7-CFAADDA262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778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7F127-4AA3-4205-A6C7-CFAADDA262AB}" type="slidenum">
              <a:rPr lang="ko-KR" altLang="en-US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089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7F127-4AA3-4205-A6C7-CFAADDA262AB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154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0" y="3365500"/>
            <a:ext cx="9144000" cy="3492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27" descr="Thin wire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42408" y="0"/>
            <a:ext cx="3200420" cy="14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8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5175" y="3752973"/>
            <a:ext cx="1216025" cy="912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29" descr="15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79975" y="3751385"/>
            <a:ext cx="1216025" cy="912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30" descr="fig06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6775" y="3751385"/>
            <a:ext cx="1216025" cy="912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31" descr="fig10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8375" y="3751385"/>
            <a:ext cx="1216025" cy="912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1596684"/>
            <a:ext cx="7166041" cy="148538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en-US" altLang="ko-KR" dirty="0"/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8006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0" y="6689188"/>
            <a:ext cx="5484813" cy="171192"/>
          </a:xfrm>
          <a:prstGeom prst="rect">
            <a:avLst/>
          </a:prstGeom>
          <a:solidFill>
            <a:srgbClr val="B7D3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29"/>
          <p:cNvSpPr>
            <a:spLocks noChangeArrowheads="1"/>
          </p:cNvSpPr>
          <p:nvPr userDrawn="1"/>
        </p:nvSpPr>
        <p:spPr bwMode="auto">
          <a:xfrm>
            <a:off x="7315201" y="6689188"/>
            <a:ext cx="1828799" cy="176166"/>
          </a:xfrm>
          <a:prstGeom prst="rect">
            <a:avLst/>
          </a:prstGeom>
          <a:solidFill>
            <a:srgbClr val="4061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 userDrawn="1"/>
        </p:nvSpPr>
        <p:spPr bwMode="auto">
          <a:xfrm>
            <a:off x="6400800" y="6689188"/>
            <a:ext cx="914400" cy="17119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Rectangle 31"/>
          <p:cNvSpPr>
            <a:spLocks noChangeArrowheads="1"/>
          </p:cNvSpPr>
          <p:nvPr userDrawn="1"/>
        </p:nvSpPr>
        <p:spPr bwMode="auto">
          <a:xfrm>
            <a:off x="5484018" y="6689188"/>
            <a:ext cx="916781" cy="1688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en-US" altLang="ko-KR" dirty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1219200"/>
            <a:ext cx="9144000" cy="762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0" y="6689188"/>
            <a:ext cx="5484813" cy="171192"/>
          </a:xfrm>
          <a:prstGeom prst="rect">
            <a:avLst/>
          </a:prstGeom>
          <a:solidFill>
            <a:srgbClr val="B7D35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29"/>
          <p:cNvSpPr>
            <a:spLocks noChangeArrowheads="1"/>
          </p:cNvSpPr>
          <p:nvPr userDrawn="1"/>
        </p:nvSpPr>
        <p:spPr bwMode="auto">
          <a:xfrm>
            <a:off x="7315201" y="6689188"/>
            <a:ext cx="1828799" cy="176166"/>
          </a:xfrm>
          <a:prstGeom prst="rect">
            <a:avLst/>
          </a:prstGeom>
          <a:solidFill>
            <a:srgbClr val="4061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30"/>
          <p:cNvSpPr>
            <a:spLocks noChangeArrowheads="1"/>
          </p:cNvSpPr>
          <p:nvPr userDrawn="1"/>
        </p:nvSpPr>
        <p:spPr bwMode="auto">
          <a:xfrm>
            <a:off x="6400800" y="6689188"/>
            <a:ext cx="914400" cy="171192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31"/>
          <p:cNvSpPr>
            <a:spLocks noChangeArrowheads="1"/>
          </p:cNvSpPr>
          <p:nvPr userDrawn="1"/>
        </p:nvSpPr>
        <p:spPr bwMode="auto">
          <a:xfrm>
            <a:off x="5484018" y="6689188"/>
            <a:ext cx="916781" cy="1688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Slide Number Placeholder 1"/>
          <p:cNvSpPr txBox="1">
            <a:spLocks/>
          </p:cNvSpPr>
          <p:nvPr userDrawn="1"/>
        </p:nvSpPr>
        <p:spPr>
          <a:xfrm>
            <a:off x="8382000" y="883118"/>
            <a:ext cx="624847" cy="20213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7DCBF172-0270-4743-8981-937FD20F77D4}" type="slidenum">
              <a:rPr lang="ko-KR" altLang="en-US" sz="1600" b="1" i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rPr>
              <a:pPr algn="r"/>
              <a:t>‹#›</a:t>
            </a:fld>
            <a:r>
              <a:rPr lang="en-US" altLang="ko-KR" sz="1600" b="1" i="0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itchFamily="34" charset="0"/>
              </a:rPr>
              <a:t>/34</a:t>
            </a:r>
            <a:endParaRPr lang="en-US" altLang="ko-KR" sz="1600" b="1" i="0" dirty="0">
              <a:solidFill>
                <a:schemeClr val="bg1">
                  <a:lumMod val="75000"/>
                </a:schemeClr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-1" y="0"/>
            <a:ext cx="977705" cy="14067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>
              <a:lumMod val="75000"/>
            </a:schemeClr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1" y="1486412"/>
            <a:ext cx="8686800" cy="1485388"/>
          </a:xfrm>
        </p:spPr>
        <p:txBody>
          <a:bodyPr>
            <a:normAutofit fontScale="90000"/>
          </a:bodyPr>
          <a:lstStyle/>
          <a:p>
            <a:r>
              <a:rPr lang="en-US" dirty="0"/>
              <a:t>Placement-Driven Partitioning for </a:t>
            </a:r>
            <a:r>
              <a:rPr lang="en-US" dirty="0" smtClean="0"/>
              <a:t>Congestion Mitigation in Monolithic </a:t>
            </a:r>
            <a:r>
              <a:rPr lang="en-US" dirty="0"/>
              <a:t>3D IC Designs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686800" cy="1752600"/>
          </a:xfrm>
        </p:spPr>
        <p:txBody>
          <a:bodyPr/>
          <a:lstStyle/>
          <a:p>
            <a:r>
              <a:rPr lang="en-US" dirty="0" smtClean="0"/>
              <a:t>Shreepad Panth</a:t>
            </a:r>
            <a:r>
              <a:rPr lang="en-US" baseline="30000" dirty="0" smtClean="0"/>
              <a:t>1</a:t>
            </a:r>
            <a:r>
              <a:rPr lang="en-US" dirty="0" smtClean="0"/>
              <a:t>, Kambiz Samadi</a:t>
            </a:r>
            <a:r>
              <a:rPr lang="en-US" baseline="30000" dirty="0" smtClean="0"/>
              <a:t>2</a:t>
            </a:r>
            <a:r>
              <a:rPr lang="en-US" dirty="0" smtClean="0"/>
              <a:t>, Yang Du</a:t>
            </a:r>
            <a:r>
              <a:rPr lang="en-US" baseline="30000" dirty="0" smtClean="0"/>
              <a:t>2</a:t>
            </a:r>
            <a:r>
              <a:rPr lang="en-US" dirty="0" smtClean="0"/>
              <a:t>, and Sung Kyu Lim</a:t>
            </a:r>
            <a:r>
              <a:rPr lang="en-US" baseline="30000" dirty="0" smtClean="0"/>
              <a:t>1</a:t>
            </a:r>
          </a:p>
          <a:p>
            <a:endParaRPr lang="en-US" sz="2000" dirty="0" smtClean="0"/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Dept. of  Electrical and Computer Engineering, Georgia Tech, Atlanta GA, USA</a:t>
            </a:r>
          </a:p>
          <a:p>
            <a:r>
              <a:rPr lang="en-US" sz="2000" baseline="30000" dirty="0" smtClean="0"/>
              <a:t>2</a:t>
            </a:r>
            <a:r>
              <a:rPr lang="en-US" sz="2000" dirty="0" smtClean="0"/>
              <a:t>Qualcomm Research, San Diego, CA, USA</a:t>
            </a:r>
          </a:p>
        </p:txBody>
      </p:sp>
    </p:spTree>
    <p:extLst>
      <p:ext uri="{BB962C8B-B14F-4D97-AF65-F5344CB8AC3E}">
        <p14:creationId xmlns:p14="http://schemas.microsoft.com/office/powerpoint/2010/main" val="15578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M3D: Unique Optimization Opportunity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94012"/>
            <a:ext cx="3581400" cy="123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13" y="1917545"/>
            <a:ext cx="152550" cy="152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879798"/>
            <a:ext cx="3581400" cy="1238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25" y="2363161"/>
            <a:ext cx="152550" cy="152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650" y="3466394"/>
            <a:ext cx="152550" cy="1522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 bwMode="auto">
          <a:xfrm>
            <a:off x="1419225" y="1987712"/>
            <a:ext cx="1406525" cy="447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819325" y="2435387"/>
            <a:ext cx="517600" cy="11209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25" y="2439309"/>
            <a:ext cx="152550" cy="15229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 flipH="1">
            <a:off x="1549477" y="2270641"/>
            <a:ext cx="752398" cy="2448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17812"/>
            <a:ext cx="3581400" cy="12384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350" y="2781639"/>
            <a:ext cx="3581400" cy="12384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24" y="2299306"/>
            <a:ext cx="152550" cy="1522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150" y="3402540"/>
            <a:ext cx="152550" cy="152297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 bwMode="auto">
          <a:xfrm flipV="1">
            <a:off x="7509368" y="3499012"/>
            <a:ext cx="500363" cy="180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611" y="2443032"/>
            <a:ext cx="152550" cy="152297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 bwMode="auto">
          <a:xfrm>
            <a:off x="6106356" y="3235858"/>
            <a:ext cx="1406525" cy="4476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463405" y="2371533"/>
            <a:ext cx="43582" cy="131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6428355" y="2527752"/>
            <a:ext cx="540770" cy="9855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2279015" y="2246828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6932386" y="3476152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7485196" y="3653156"/>
            <a:ext cx="45719" cy="45719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3615" y="4249409"/>
            <a:ext cx="352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Initial partitioning solution &amp; routing </a:t>
            </a:r>
            <a:endParaRPr lang="en-US" sz="1800" b="1" baseline="0" dirty="0">
              <a:latin typeface="+mn-lt"/>
            </a:endParaRPr>
          </a:p>
        </p:txBody>
      </p:sp>
      <p:sp>
        <p:nvSpPr>
          <p:cNvPr id="69" name="Cloud 68"/>
          <p:cNvSpPr/>
          <p:nvPr/>
        </p:nvSpPr>
        <p:spPr bwMode="auto">
          <a:xfrm>
            <a:off x="1585913" y="1963264"/>
            <a:ext cx="526415" cy="329283"/>
          </a:xfrm>
          <a:prstGeom prst="cloud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4599" y="1447800"/>
            <a:ext cx="2790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Heavy routing congestion</a:t>
            </a:r>
            <a:endParaRPr lang="en-US" sz="1800" b="1" baseline="0" dirty="0">
              <a:latin typeface="+mn-lt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>
            <a:off x="2095500" y="1741864"/>
            <a:ext cx="730250" cy="3043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3737159" y="2945696"/>
            <a:ext cx="1011137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305465" y="4249409"/>
            <a:ext cx="323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Re-partition to reduce demand in congested regions </a:t>
            </a:r>
            <a:endParaRPr lang="en-US" sz="1800" b="1" baseline="0" dirty="0">
              <a:latin typeface="+mn-lt"/>
            </a:endParaRPr>
          </a:p>
        </p:txBody>
      </p: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6037263" y="3156466"/>
            <a:ext cx="152400" cy="152400"/>
            <a:chOff x="3803" y="2192"/>
            <a:chExt cx="96" cy="9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03" y="2192"/>
              <a:ext cx="9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818" y="2207"/>
              <a:ext cx="67" cy="6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818" y="2207"/>
              <a:ext cx="67" cy="67"/>
            </a:xfrm>
            <a:prstGeom prst="ellipse">
              <a:avLst/>
            </a:prstGeom>
            <a:solidFill>
              <a:srgbClr val="FF0000"/>
            </a:solidFill>
            <a:ln w="4763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Content Placeholder 1"/>
          <p:cNvSpPr>
            <a:spLocks noGrp="1"/>
          </p:cNvSpPr>
          <p:nvPr>
            <p:ph idx="1"/>
          </p:nvPr>
        </p:nvSpPr>
        <p:spPr>
          <a:xfrm>
            <a:off x="285750" y="5306142"/>
            <a:ext cx="8534400" cy="1172263"/>
          </a:xfrm>
        </p:spPr>
        <p:txBody>
          <a:bodyPr/>
          <a:lstStyle/>
          <a:p>
            <a:r>
              <a:rPr lang="en-US" sz="2000" dirty="0" smtClean="0"/>
              <a:t>Same HPWL (apart from the &lt;1 um required for the extra MIV)</a:t>
            </a:r>
          </a:p>
          <a:p>
            <a:r>
              <a:rPr lang="en-US" sz="2000" dirty="0" smtClean="0"/>
              <a:t>Since congested regions are avoided, routed WL will be much lower</a:t>
            </a:r>
          </a:p>
          <a:p>
            <a:r>
              <a:rPr lang="en-US" sz="2000" dirty="0" smtClean="0"/>
              <a:t>We propose a partitioner that minimizes the total overflow on routing edges</a:t>
            </a:r>
          </a:p>
        </p:txBody>
      </p:sp>
    </p:spTree>
    <p:extLst>
      <p:ext uri="{BB962C8B-B14F-4D97-AF65-F5344CB8AC3E}">
        <p14:creationId xmlns:p14="http://schemas.microsoft.com/office/powerpoint/2010/main" val="7082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9" grpId="0" animBg="1"/>
      <p:bldP spid="70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Design Flow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38700" y="2534589"/>
            <a:ext cx="2895600" cy="3810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3D Routing Demand Model 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33936" y="1789646"/>
            <a:ext cx="28956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Modified 2D Placement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47800" y="2533650"/>
            <a:ext cx="2895600" cy="3810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Min-overflow partitioning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295650"/>
            <a:ext cx="28956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Top-off placement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3981450"/>
            <a:ext cx="2895600" cy="3810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MIV Insertion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7800" y="5417403"/>
            <a:ext cx="28956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3D Timing &amp; Power Analysis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2" name="Straight Arrow Connector 31"/>
          <p:cNvCxnSpPr>
            <a:stCxn id="6" idx="1"/>
            <a:endCxn id="27" idx="3"/>
          </p:cNvCxnSpPr>
          <p:nvPr/>
        </p:nvCxnSpPr>
        <p:spPr bwMode="auto">
          <a:xfrm flipH="1" flipV="1">
            <a:off x="4343400" y="1978819"/>
            <a:ext cx="490536" cy="13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2"/>
            <a:endCxn id="8" idx="0"/>
          </p:cNvCxnSpPr>
          <p:nvPr/>
        </p:nvCxnSpPr>
        <p:spPr bwMode="auto">
          <a:xfrm>
            <a:off x="2895600" y="2914650"/>
            <a:ext cx="0" cy="3810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2"/>
            <a:endCxn id="9" idx="0"/>
          </p:cNvCxnSpPr>
          <p:nvPr/>
        </p:nvCxnSpPr>
        <p:spPr bwMode="auto">
          <a:xfrm>
            <a:off x="2895600" y="3676650"/>
            <a:ext cx="0" cy="304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9" idx="2"/>
          </p:cNvCxnSpPr>
          <p:nvPr/>
        </p:nvCxnSpPr>
        <p:spPr bwMode="auto">
          <a:xfrm>
            <a:off x="2895600" y="4362450"/>
            <a:ext cx="0" cy="2857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672032" y="3234750"/>
            <a:ext cx="322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This is to ensure that the target density is met after partitioning 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72032" y="4038600"/>
            <a:ext cx="32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Insert MIVs into whitespace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72032" y="5417403"/>
            <a:ext cx="322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Load tier </a:t>
            </a:r>
            <a:r>
              <a:rPr lang="en-US" sz="1800" b="1" baseline="0" dirty="0" err="1" smtClean="0">
                <a:latin typeface="+mn-lt"/>
              </a:rPr>
              <a:t>netlists</a:t>
            </a:r>
            <a:r>
              <a:rPr lang="en-US" sz="1800" b="1" baseline="0" dirty="0" smtClean="0">
                <a:latin typeface="+mn-lt"/>
              </a:rPr>
              <a:t>, SPEF as well as top-level </a:t>
            </a:r>
            <a:r>
              <a:rPr lang="en-US" sz="1800" b="1" baseline="0" dirty="0" err="1" smtClean="0">
                <a:latin typeface="+mn-lt"/>
              </a:rPr>
              <a:t>netlists</a:t>
            </a:r>
            <a:r>
              <a:rPr lang="en-US" sz="1800" b="1" baseline="0" dirty="0" smtClean="0">
                <a:latin typeface="+mn-lt"/>
              </a:rPr>
              <a:t> &amp; SPEF into Synopsys Primetime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447800" y="4667250"/>
            <a:ext cx="28956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Tier by Tier Route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53" name="Straight Arrow Connector 52"/>
          <p:cNvCxnSpPr>
            <a:stCxn id="49" idx="2"/>
            <a:endCxn id="10" idx="0"/>
          </p:cNvCxnSpPr>
          <p:nvPr/>
        </p:nvCxnSpPr>
        <p:spPr bwMode="auto">
          <a:xfrm>
            <a:off x="2895600" y="5048250"/>
            <a:ext cx="0" cy="3691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72032" y="4688473"/>
            <a:ext cx="40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Use Cadence Encounter to global &amp; detail route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4400550" y="3527137"/>
            <a:ext cx="25243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H="1" flipV="1">
            <a:off x="4400550" y="4214227"/>
            <a:ext cx="25243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400550" y="4901316"/>
            <a:ext cx="25243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4400550" y="5607903"/>
            <a:ext cx="25243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1447800" y="1788319"/>
            <a:ext cx="28956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latin typeface="+mn-lt"/>
              </a:rPr>
              <a:t>Min-cut partitioning</a:t>
            </a:r>
            <a:endParaRPr kumimoji="0" lang="en-US" sz="20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35" name="Straight Arrow Connector 34"/>
          <p:cNvCxnSpPr>
            <a:stCxn id="27" idx="2"/>
          </p:cNvCxnSpPr>
          <p:nvPr/>
        </p:nvCxnSpPr>
        <p:spPr bwMode="auto">
          <a:xfrm>
            <a:off x="2895600" y="2169319"/>
            <a:ext cx="0" cy="3643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" idx="1"/>
            <a:endCxn id="7" idx="3"/>
          </p:cNvCxnSpPr>
          <p:nvPr/>
        </p:nvCxnSpPr>
        <p:spPr bwMode="auto">
          <a:xfrm flipH="1" flipV="1">
            <a:off x="4343400" y="2724150"/>
            <a:ext cx="495300" cy="9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3D Routing Demand Model: (1) Decomposing Multi-Pin Nets Into Two Pin Nets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6464080"/>
            <a:ext cx="9144000" cy="3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</a:t>
            </a:r>
            <a:r>
              <a:rPr lang="en-US" sz="1200" b="1" kern="0" baseline="0" dirty="0">
                <a:latin typeface="+mn-lt"/>
              </a:rPr>
              <a:t>8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C. Chu and Y.-C. Wong. </a:t>
            </a:r>
            <a:r>
              <a:rPr lang="en-US" sz="1200" b="1" kern="0" baseline="0" dirty="0" smtClean="0">
                <a:latin typeface="+mn-lt"/>
              </a:rPr>
              <a:t>“FLUTE</a:t>
            </a:r>
            <a:r>
              <a:rPr lang="en-US" sz="1200" b="1" kern="0" baseline="0" dirty="0">
                <a:latin typeface="+mn-lt"/>
              </a:rPr>
              <a:t>: Fast Lookup Table </a:t>
            </a:r>
            <a:r>
              <a:rPr lang="en-US" sz="1200" b="1" kern="0" baseline="0" dirty="0" smtClean="0">
                <a:latin typeface="+mn-lt"/>
              </a:rPr>
              <a:t>Based Rectilinear </a:t>
            </a:r>
            <a:r>
              <a:rPr lang="en-US" sz="1200" b="1" kern="0" baseline="0" dirty="0">
                <a:latin typeface="+mn-lt"/>
              </a:rPr>
              <a:t>Steiner Minimal Tree Algorithm for VLSI </a:t>
            </a:r>
            <a:r>
              <a:rPr lang="en-US" sz="1200" b="1" kern="0" baseline="0" dirty="0" smtClean="0">
                <a:latin typeface="+mn-lt"/>
              </a:rPr>
              <a:t>Design”. TCAD 2008</a:t>
            </a:r>
            <a:endParaRPr lang="en-US" sz="1200" b="1" kern="0" baseline="0" dirty="0">
              <a:latin typeface="+mn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76185"/>
            <a:ext cx="1844114" cy="13399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28600" y="3276600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Given a set of points </a:t>
            </a:r>
          </a:p>
          <a:p>
            <a:r>
              <a:rPr lang="en-US" sz="1800" b="1" baseline="0" dirty="0" smtClean="0">
                <a:latin typeface="+mn-lt"/>
              </a:rPr>
              <a:t>to route in 3D</a:t>
            </a:r>
            <a:endParaRPr lang="en-US" sz="1600" b="1" baseline="0" dirty="0">
              <a:latin typeface="+mn-lt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172" y="1775811"/>
            <a:ext cx="1340050" cy="13407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1774735"/>
            <a:ext cx="1848105" cy="1342860"/>
          </a:xfrm>
          <a:prstGeom prst="rect">
            <a:avLst/>
          </a:prstGeom>
        </p:spPr>
      </p:pic>
      <p:grpSp>
        <p:nvGrpSpPr>
          <p:cNvPr id="50" name="Group 42"/>
          <p:cNvGrpSpPr>
            <a:grpSpLocks noChangeAspect="1"/>
          </p:cNvGrpSpPr>
          <p:nvPr/>
        </p:nvGrpSpPr>
        <p:grpSpPr bwMode="auto">
          <a:xfrm>
            <a:off x="2774950" y="1776413"/>
            <a:ext cx="1338263" cy="1339850"/>
            <a:chOff x="1748" y="1119"/>
            <a:chExt cx="843" cy="844"/>
          </a:xfrm>
        </p:grpSpPr>
        <p:sp>
          <p:nvSpPr>
            <p:cNvPr id="51" name="AutoShape 41"/>
            <p:cNvSpPr>
              <a:spLocks noChangeAspect="1" noChangeArrowheads="1" noTextEdit="1"/>
            </p:cNvSpPr>
            <p:nvPr/>
          </p:nvSpPr>
          <p:spPr bwMode="auto">
            <a:xfrm>
              <a:off x="1748" y="1119"/>
              <a:ext cx="843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759" y="1130"/>
              <a:ext cx="821" cy="82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1759" y="1130"/>
              <a:ext cx="821" cy="822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45"/>
            <p:cNvSpPr>
              <a:spLocks noChangeArrowheads="1"/>
            </p:cNvSpPr>
            <p:nvPr/>
          </p:nvSpPr>
          <p:spPr bwMode="auto">
            <a:xfrm>
              <a:off x="1916" y="1396"/>
              <a:ext cx="29" cy="2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46"/>
            <p:cNvSpPr>
              <a:spLocks noChangeArrowheads="1"/>
            </p:cNvSpPr>
            <p:nvPr/>
          </p:nvSpPr>
          <p:spPr bwMode="auto">
            <a:xfrm>
              <a:off x="1916" y="1396"/>
              <a:ext cx="29" cy="28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1797" y="1518"/>
              <a:ext cx="29" cy="2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1797" y="1518"/>
              <a:ext cx="29" cy="28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3"/>
            <p:cNvSpPr>
              <a:spLocks noChangeArrowheads="1"/>
            </p:cNvSpPr>
            <p:nvPr/>
          </p:nvSpPr>
          <p:spPr bwMode="auto">
            <a:xfrm>
              <a:off x="2506" y="1293"/>
              <a:ext cx="29" cy="2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4"/>
            <p:cNvSpPr>
              <a:spLocks noChangeArrowheads="1"/>
            </p:cNvSpPr>
            <p:nvPr/>
          </p:nvSpPr>
          <p:spPr bwMode="auto">
            <a:xfrm>
              <a:off x="2506" y="1293"/>
              <a:ext cx="29" cy="28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2385" y="1173"/>
              <a:ext cx="28" cy="2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56"/>
            <p:cNvSpPr>
              <a:spLocks noChangeArrowheads="1"/>
            </p:cNvSpPr>
            <p:nvPr/>
          </p:nvSpPr>
          <p:spPr bwMode="auto">
            <a:xfrm>
              <a:off x="2385" y="1173"/>
              <a:ext cx="28" cy="29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1"/>
            <p:cNvSpPr>
              <a:spLocks noChangeArrowheads="1"/>
            </p:cNvSpPr>
            <p:nvPr/>
          </p:nvSpPr>
          <p:spPr bwMode="auto">
            <a:xfrm>
              <a:off x="2148" y="1848"/>
              <a:ext cx="29" cy="2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2"/>
            <p:cNvSpPr>
              <a:spLocks noChangeArrowheads="1"/>
            </p:cNvSpPr>
            <p:nvPr/>
          </p:nvSpPr>
          <p:spPr bwMode="auto">
            <a:xfrm>
              <a:off x="2148" y="1848"/>
              <a:ext cx="29" cy="29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3"/>
            <p:cNvSpPr>
              <a:spLocks noChangeArrowheads="1"/>
            </p:cNvSpPr>
            <p:nvPr/>
          </p:nvSpPr>
          <p:spPr bwMode="auto">
            <a:xfrm>
              <a:off x="2267" y="1726"/>
              <a:ext cx="29" cy="29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2267" y="1726"/>
              <a:ext cx="29" cy="29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436811" y="3276600"/>
            <a:ext cx="213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Project to a 2D Plane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64869" y="3276600"/>
            <a:ext cx="218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Use FLUTE</a:t>
            </a:r>
            <a:r>
              <a:rPr lang="en-US" sz="1800" b="1" baseline="30000" dirty="0" smtClean="0">
                <a:latin typeface="+mn-lt"/>
              </a:rPr>
              <a:t>[8]</a:t>
            </a:r>
            <a:r>
              <a:rPr lang="en-US" sz="1800" b="1" baseline="0" dirty="0" smtClean="0">
                <a:latin typeface="+mn-lt"/>
              </a:rPr>
              <a:t> to construct a 2D RSMT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086600" y="3276600"/>
            <a:ext cx="18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Expand to 3D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2140690" y="2467506"/>
            <a:ext cx="457811" cy="247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 bwMode="auto">
          <a:xfrm flipV="1">
            <a:off x="4213408" y="2467506"/>
            <a:ext cx="457811" cy="247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 bwMode="auto">
          <a:xfrm flipV="1">
            <a:off x="6392405" y="2467506"/>
            <a:ext cx="457811" cy="247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0" name="Group 74"/>
          <p:cNvGrpSpPr>
            <a:grpSpLocks noChangeAspect="1"/>
          </p:cNvGrpSpPr>
          <p:nvPr/>
        </p:nvGrpSpPr>
        <p:grpSpPr bwMode="auto">
          <a:xfrm>
            <a:off x="1219200" y="4312920"/>
            <a:ext cx="1844675" cy="1339850"/>
            <a:chOff x="783" y="2773"/>
            <a:chExt cx="1162" cy="844"/>
          </a:xfrm>
        </p:grpSpPr>
        <p:sp>
          <p:nvSpPr>
            <p:cNvPr id="91" name="AutoShape 73"/>
            <p:cNvSpPr>
              <a:spLocks noChangeAspect="1" noChangeArrowheads="1" noTextEdit="1"/>
            </p:cNvSpPr>
            <p:nvPr/>
          </p:nvSpPr>
          <p:spPr bwMode="auto">
            <a:xfrm>
              <a:off x="783" y="2773"/>
              <a:ext cx="1162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5"/>
            <p:cNvSpPr>
              <a:spLocks/>
            </p:cNvSpPr>
            <p:nvPr/>
          </p:nvSpPr>
          <p:spPr bwMode="auto">
            <a:xfrm>
              <a:off x="793" y="2783"/>
              <a:ext cx="1142" cy="381"/>
            </a:xfrm>
            <a:custGeom>
              <a:avLst/>
              <a:gdLst>
                <a:gd name="T0" fmla="*/ 571 w 1142"/>
                <a:gd name="T1" fmla="*/ 381 h 381"/>
                <a:gd name="T2" fmla="*/ 1142 w 1142"/>
                <a:gd name="T3" fmla="*/ 191 h 381"/>
                <a:gd name="T4" fmla="*/ 571 w 1142"/>
                <a:gd name="T5" fmla="*/ 0 h 381"/>
                <a:gd name="T6" fmla="*/ 0 w 1142"/>
                <a:gd name="T7" fmla="*/ 191 h 381"/>
                <a:gd name="T8" fmla="*/ 571 w 1142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381">
                  <a:moveTo>
                    <a:pt x="571" y="381"/>
                  </a:moveTo>
                  <a:lnTo>
                    <a:pt x="1142" y="191"/>
                  </a:lnTo>
                  <a:lnTo>
                    <a:pt x="571" y="0"/>
                  </a:lnTo>
                  <a:lnTo>
                    <a:pt x="0" y="191"/>
                  </a:lnTo>
                  <a:lnTo>
                    <a:pt x="571" y="38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6"/>
            <p:cNvSpPr>
              <a:spLocks/>
            </p:cNvSpPr>
            <p:nvPr/>
          </p:nvSpPr>
          <p:spPr bwMode="auto">
            <a:xfrm>
              <a:off x="793" y="2783"/>
              <a:ext cx="1142" cy="381"/>
            </a:xfrm>
            <a:custGeom>
              <a:avLst/>
              <a:gdLst>
                <a:gd name="T0" fmla="*/ 571 w 1142"/>
                <a:gd name="T1" fmla="*/ 381 h 381"/>
                <a:gd name="T2" fmla="*/ 1142 w 1142"/>
                <a:gd name="T3" fmla="*/ 191 h 381"/>
                <a:gd name="T4" fmla="*/ 571 w 1142"/>
                <a:gd name="T5" fmla="*/ 0 h 381"/>
                <a:gd name="T6" fmla="*/ 0 w 1142"/>
                <a:gd name="T7" fmla="*/ 191 h 381"/>
                <a:gd name="T8" fmla="*/ 571 w 1142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381">
                  <a:moveTo>
                    <a:pt x="571" y="381"/>
                  </a:moveTo>
                  <a:lnTo>
                    <a:pt x="1142" y="191"/>
                  </a:lnTo>
                  <a:lnTo>
                    <a:pt x="571" y="0"/>
                  </a:lnTo>
                  <a:lnTo>
                    <a:pt x="0" y="191"/>
                  </a:lnTo>
                  <a:lnTo>
                    <a:pt x="571" y="381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7"/>
            <p:cNvSpPr>
              <a:spLocks/>
            </p:cNvSpPr>
            <p:nvPr/>
          </p:nvSpPr>
          <p:spPr bwMode="auto">
            <a:xfrm>
              <a:off x="793" y="3226"/>
              <a:ext cx="1142" cy="381"/>
            </a:xfrm>
            <a:custGeom>
              <a:avLst/>
              <a:gdLst>
                <a:gd name="T0" fmla="*/ 571 w 1142"/>
                <a:gd name="T1" fmla="*/ 381 h 381"/>
                <a:gd name="T2" fmla="*/ 1142 w 1142"/>
                <a:gd name="T3" fmla="*/ 191 h 381"/>
                <a:gd name="T4" fmla="*/ 571 w 1142"/>
                <a:gd name="T5" fmla="*/ 0 h 381"/>
                <a:gd name="T6" fmla="*/ 0 w 1142"/>
                <a:gd name="T7" fmla="*/ 191 h 381"/>
                <a:gd name="T8" fmla="*/ 571 w 1142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381">
                  <a:moveTo>
                    <a:pt x="571" y="381"/>
                  </a:moveTo>
                  <a:lnTo>
                    <a:pt x="1142" y="191"/>
                  </a:lnTo>
                  <a:lnTo>
                    <a:pt x="571" y="0"/>
                  </a:lnTo>
                  <a:lnTo>
                    <a:pt x="0" y="191"/>
                  </a:lnTo>
                  <a:lnTo>
                    <a:pt x="571" y="38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8"/>
            <p:cNvSpPr>
              <a:spLocks/>
            </p:cNvSpPr>
            <p:nvPr/>
          </p:nvSpPr>
          <p:spPr bwMode="auto">
            <a:xfrm>
              <a:off x="793" y="3226"/>
              <a:ext cx="1142" cy="381"/>
            </a:xfrm>
            <a:custGeom>
              <a:avLst/>
              <a:gdLst>
                <a:gd name="T0" fmla="*/ 571 w 1142"/>
                <a:gd name="T1" fmla="*/ 381 h 381"/>
                <a:gd name="T2" fmla="*/ 1142 w 1142"/>
                <a:gd name="T3" fmla="*/ 191 h 381"/>
                <a:gd name="T4" fmla="*/ 571 w 1142"/>
                <a:gd name="T5" fmla="*/ 0 h 381"/>
                <a:gd name="T6" fmla="*/ 0 w 1142"/>
                <a:gd name="T7" fmla="*/ 191 h 381"/>
                <a:gd name="T8" fmla="*/ 571 w 1142"/>
                <a:gd name="T9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381">
                  <a:moveTo>
                    <a:pt x="571" y="381"/>
                  </a:moveTo>
                  <a:lnTo>
                    <a:pt x="1142" y="191"/>
                  </a:lnTo>
                  <a:lnTo>
                    <a:pt x="571" y="0"/>
                  </a:lnTo>
                  <a:lnTo>
                    <a:pt x="0" y="191"/>
                  </a:lnTo>
                  <a:lnTo>
                    <a:pt x="571" y="381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79"/>
            <p:cNvSpPr>
              <a:spLocks noChangeArrowheads="1"/>
            </p:cNvSpPr>
            <p:nvPr/>
          </p:nvSpPr>
          <p:spPr bwMode="auto">
            <a:xfrm>
              <a:off x="1131" y="3054"/>
              <a:ext cx="24" cy="2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0"/>
            <p:cNvSpPr>
              <a:spLocks noChangeArrowheads="1"/>
            </p:cNvSpPr>
            <p:nvPr/>
          </p:nvSpPr>
          <p:spPr bwMode="auto">
            <a:xfrm>
              <a:off x="1131" y="3054"/>
              <a:ext cx="24" cy="24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81"/>
            <p:cNvSpPr>
              <a:spLocks noChangeArrowheads="1"/>
            </p:cNvSpPr>
            <p:nvPr/>
          </p:nvSpPr>
          <p:spPr bwMode="auto">
            <a:xfrm>
              <a:off x="1118" y="3002"/>
              <a:ext cx="25" cy="24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82"/>
            <p:cNvSpPr>
              <a:spLocks noChangeArrowheads="1"/>
            </p:cNvSpPr>
            <p:nvPr/>
          </p:nvSpPr>
          <p:spPr bwMode="auto">
            <a:xfrm>
              <a:off x="1118" y="3002"/>
              <a:ext cx="25" cy="24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83"/>
            <p:cNvSpPr>
              <a:spLocks noChangeArrowheads="1"/>
            </p:cNvSpPr>
            <p:nvPr/>
          </p:nvSpPr>
          <p:spPr bwMode="auto">
            <a:xfrm>
              <a:off x="1303" y="2822"/>
              <a:ext cx="24" cy="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84"/>
            <p:cNvSpPr>
              <a:spLocks noChangeArrowheads="1"/>
            </p:cNvSpPr>
            <p:nvPr/>
          </p:nvSpPr>
          <p:spPr bwMode="auto">
            <a:xfrm>
              <a:off x="1303" y="2822"/>
              <a:ext cx="24" cy="25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85"/>
            <p:cNvSpPr>
              <a:spLocks noChangeArrowheads="1"/>
            </p:cNvSpPr>
            <p:nvPr/>
          </p:nvSpPr>
          <p:spPr bwMode="auto">
            <a:xfrm>
              <a:off x="1443" y="2827"/>
              <a:ext cx="24" cy="2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87"/>
            <p:cNvSpPr>
              <a:spLocks noChangeArrowheads="1"/>
            </p:cNvSpPr>
            <p:nvPr/>
          </p:nvSpPr>
          <p:spPr bwMode="auto">
            <a:xfrm>
              <a:off x="1512" y="3509"/>
              <a:ext cx="24" cy="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88"/>
            <p:cNvSpPr>
              <a:spLocks noChangeArrowheads="1"/>
            </p:cNvSpPr>
            <p:nvPr/>
          </p:nvSpPr>
          <p:spPr bwMode="auto">
            <a:xfrm>
              <a:off x="1512" y="3509"/>
              <a:ext cx="24" cy="25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89"/>
            <p:cNvSpPr>
              <a:spLocks noChangeArrowheads="1"/>
            </p:cNvSpPr>
            <p:nvPr/>
          </p:nvSpPr>
          <p:spPr bwMode="auto">
            <a:xfrm>
              <a:off x="1504" y="3452"/>
              <a:ext cx="25" cy="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90"/>
            <p:cNvSpPr>
              <a:spLocks noChangeArrowheads="1"/>
            </p:cNvSpPr>
            <p:nvPr/>
          </p:nvSpPr>
          <p:spPr bwMode="auto">
            <a:xfrm>
              <a:off x="1504" y="3452"/>
              <a:ext cx="25" cy="25"/>
            </a:xfrm>
            <a:prstGeom prst="ellipse">
              <a:avLst/>
            </a:pr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990600" y="5622925"/>
            <a:ext cx="2086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What if the tier of red cell is changed ?</a:t>
            </a:r>
            <a:endParaRPr lang="en-US" sz="1600" b="1" baseline="0" dirty="0">
              <a:latin typeface="+mn-lt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974" y="4312491"/>
            <a:ext cx="1340050" cy="134070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3467894" y="5622925"/>
            <a:ext cx="247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Reuse existing 2D RSMT</a:t>
            </a:r>
            <a:endParaRPr lang="en-US" sz="1600" b="1" baseline="0" dirty="0">
              <a:latin typeface="+mn-lt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122" y="4283318"/>
            <a:ext cx="1925442" cy="1399054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316840" y="5622925"/>
            <a:ext cx="176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Re-expand to 3D</a:t>
            </a:r>
            <a:endParaRPr lang="en-US" sz="1800" b="1" baseline="0" dirty="0">
              <a:latin typeface="+mn-lt"/>
            </a:endParaRPr>
          </a:p>
          <a:p>
            <a:r>
              <a:rPr lang="en-US" sz="1800" b="1" baseline="0" dirty="0" smtClean="0">
                <a:latin typeface="+mn-lt"/>
              </a:rPr>
              <a:t>(Very Quick)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113" name="Straight Arrow Connector 112"/>
          <p:cNvCxnSpPr/>
          <p:nvPr/>
        </p:nvCxnSpPr>
        <p:spPr bwMode="auto">
          <a:xfrm flipV="1">
            <a:off x="5501969" y="5032058"/>
            <a:ext cx="457811" cy="2472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1" grpId="0"/>
      <p:bldP spid="82" grpId="0"/>
      <p:bldP spid="83" grpId="0"/>
      <p:bldP spid="108" grpId="0"/>
      <p:bldP spid="110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0" y="5458699"/>
            <a:ext cx="8894492" cy="942101"/>
            <a:chOff x="356246" y="5784116"/>
            <a:chExt cx="5511154" cy="5459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900" y="5827904"/>
              <a:ext cx="3086100" cy="46084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246" y="5850032"/>
              <a:ext cx="1129654" cy="3461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5112" y="5784116"/>
              <a:ext cx="1312288" cy="545989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3D Routing Demand Model: </a:t>
            </a:r>
            <a:r>
              <a:rPr lang="en-US" dirty="0" smtClean="0"/>
              <a:t>(2) 3D Probabilistic Demand Model for each two-pin 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418580"/>
            <a:ext cx="3259384" cy="14008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4416" y="172338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Consider the 3D routing sub-graph of one two pin net </a:t>
            </a:r>
            <a:endParaRPr lang="en-US" sz="1600" b="1" baseline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124200"/>
            <a:ext cx="1676400" cy="1139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819400"/>
            <a:ext cx="99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Top view</a:t>
            </a:r>
            <a:endParaRPr lang="en-US" sz="1600" b="1" baseline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2872344"/>
            <a:ext cx="1778775" cy="1318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9375" y="3322184"/>
            <a:ext cx="2429279" cy="6808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3575" y="2912146"/>
            <a:ext cx="173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Unfurled view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133600" y="2667000"/>
            <a:ext cx="762000" cy="42798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419600" y="2667000"/>
            <a:ext cx="555096" cy="655184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6146850" y="3662602"/>
            <a:ext cx="387135" cy="20518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439949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Each bend represents a local via </a:t>
            </a:r>
            <a:r>
              <a:rPr lang="en-US" sz="1800" b="1" baseline="0" dirty="0" smtClean="0">
                <a:latin typeface="+mn-lt"/>
                <a:sym typeface="Wingdings" panose="05000000000000000000" pitchFamily="2" charset="2"/>
              </a:rPr>
              <a:t> The maximum number of allowed bends is 2</a:t>
            </a:r>
            <a:r>
              <a:rPr lang="en-US" sz="1800" b="1" baseline="30000" dirty="0" smtClean="0">
                <a:latin typeface="+mn-lt"/>
                <a:sym typeface="Wingdings" panose="05000000000000000000" pitchFamily="2" charset="2"/>
              </a:rPr>
              <a:t>[9]</a:t>
            </a:r>
            <a:endParaRPr lang="en-US" sz="1600" b="1" baseline="30000" dirty="0">
              <a:latin typeface="+mn-lt"/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0" y="6464080"/>
            <a:ext cx="9144000" cy="3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[9] U</a:t>
            </a:r>
            <a:r>
              <a:rPr lang="en-US" sz="1200" b="1" kern="0" baseline="0" dirty="0">
                <a:latin typeface="+mn-lt"/>
              </a:rPr>
              <a:t>. Brenner and A. </a:t>
            </a:r>
            <a:r>
              <a:rPr lang="en-US" sz="1200" b="1" kern="0" baseline="0" dirty="0" err="1">
                <a:latin typeface="+mn-lt"/>
              </a:rPr>
              <a:t>Rohe</a:t>
            </a:r>
            <a:r>
              <a:rPr lang="en-US" sz="1200" b="1" kern="0" baseline="0" dirty="0">
                <a:latin typeface="+mn-lt"/>
              </a:rPr>
              <a:t>. </a:t>
            </a:r>
            <a:r>
              <a:rPr lang="en-US" sz="1200" b="1" kern="0" baseline="0" dirty="0" smtClean="0">
                <a:latin typeface="+mn-lt"/>
              </a:rPr>
              <a:t>“An </a:t>
            </a:r>
            <a:r>
              <a:rPr lang="en-US" sz="1200" b="1" kern="0" baseline="0" dirty="0">
                <a:latin typeface="+mn-lt"/>
              </a:rPr>
              <a:t>Effective Congestion Driven </a:t>
            </a:r>
            <a:r>
              <a:rPr lang="en-US" sz="1200" b="1" kern="0" baseline="0" dirty="0" smtClean="0">
                <a:latin typeface="+mn-lt"/>
              </a:rPr>
              <a:t>Placement Framework” TCAD </a:t>
            </a:r>
            <a:r>
              <a:rPr lang="en-US" sz="1200" b="1" kern="0" baseline="0" dirty="0">
                <a:latin typeface="+mn-lt"/>
              </a:rPr>
              <a:t>2003.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4416" y="4135431"/>
            <a:ext cx="303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Irrespective of number of bends, #MIV = #Tiers – 1 </a:t>
            </a:r>
            <a:r>
              <a:rPr lang="en-US" sz="1800" b="1" baseline="0" dirty="0" smtClean="0">
                <a:latin typeface="+mn-lt"/>
                <a:sym typeface="Wingdings" panose="05000000000000000000" pitchFamily="2" charset="2"/>
              </a:rPr>
              <a:t> Unlimited bends allowed</a:t>
            </a:r>
            <a:endParaRPr lang="en-US" sz="1600" b="1" baseline="30000" dirty="0">
              <a:latin typeface="+mn-lt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2707689" y="4994845"/>
            <a:ext cx="389508" cy="418387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flipH="1">
            <a:off x="5230797" y="5014678"/>
            <a:ext cx="475495" cy="402983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316" y="1584276"/>
            <a:ext cx="852488" cy="2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3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Tier Example – RST construction</a:t>
            </a:r>
            <a:endParaRPr lang="en-US" dirty="0"/>
          </a:p>
        </p:txBody>
      </p:sp>
      <p:pic>
        <p:nvPicPr>
          <p:cNvPr id="4" name="Picture 3" descr="cong3d.png"/>
          <p:cNvPicPr>
            <a:picLocks noChangeAspect="1"/>
          </p:cNvPicPr>
          <p:nvPr/>
        </p:nvPicPr>
        <p:blipFill rotWithShape="1">
          <a:blip r:embed="rId2" cstate="print"/>
          <a:srcRect t="553"/>
          <a:stretch/>
        </p:blipFill>
        <p:spPr>
          <a:xfrm>
            <a:off x="269081" y="1447800"/>
            <a:ext cx="8455241" cy="51422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419230" y="2514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06705" y="28829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85605" y="4348163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52330" y="5267325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76605" y="485775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76605" y="5343525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84" y="2436469"/>
            <a:ext cx="150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Original points to route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5800" y="3124200"/>
            <a:ext cx="1399805" cy="12239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45542" y="2417974"/>
            <a:ext cx="15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Steiner Point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486400" y="2756528"/>
            <a:ext cx="1759142" cy="4438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Tier Example – Demand Estimation</a:t>
            </a:r>
            <a:endParaRPr lang="en-US" dirty="0"/>
          </a:p>
        </p:txBody>
      </p:sp>
      <p:pic>
        <p:nvPicPr>
          <p:cNvPr id="17" name="Picture 16" descr="cong3d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1447800"/>
            <a:ext cx="8305800" cy="4988306"/>
          </a:xfrm>
          <a:prstGeom prst="rect">
            <a:avLst/>
          </a:prstGeom>
        </p:spPr>
      </p:pic>
      <p:pic>
        <p:nvPicPr>
          <p:cNvPr id="18" name="Picture 17" descr="cong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1498968"/>
            <a:ext cx="1660744" cy="1015632"/>
          </a:xfrm>
          <a:prstGeom prst="rect">
            <a:avLst/>
          </a:prstGeom>
        </p:spPr>
      </p:pic>
      <p:pic>
        <p:nvPicPr>
          <p:cNvPr id="19" name="Picture 18" descr="lege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761914"/>
            <a:ext cx="711989" cy="14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If a cell changes its tier, what other cells are affected 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All nets in affected regions need to be updated </a:t>
            </a:r>
            <a:r>
              <a:rPr lang="en-US" sz="2000" dirty="0" smtClean="0">
                <a:sym typeface="Wingdings" panose="05000000000000000000" pitchFamily="2" charset="2"/>
              </a:rPr>
              <a:t> very slow</a:t>
            </a:r>
            <a:endParaRPr lang="en-US" sz="2000" dirty="0" smtClean="0"/>
          </a:p>
          <a:p>
            <a:r>
              <a:rPr lang="en-US" sz="2000" dirty="0" smtClean="0"/>
              <a:t>Solution: Consider only a few cells at a time, not all the cells in the chip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914400"/>
          </a:xfrm>
        </p:spPr>
        <p:txBody>
          <a:bodyPr/>
          <a:lstStyle/>
          <a:p>
            <a:r>
              <a:rPr lang="en-US" dirty="0" smtClean="0"/>
              <a:t>Incremental Gain Update : Why won’t it work ?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6800" y="2286232"/>
            <a:ext cx="5381525" cy="2057168"/>
            <a:chOff x="1095475" y="2057633"/>
            <a:chExt cx="4476845" cy="13985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475" y="2085975"/>
              <a:ext cx="1848105" cy="134286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4" idx="3"/>
            </p:cNvCxnSpPr>
            <p:nvPr/>
          </p:nvCxnSpPr>
          <p:spPr bwMode="auto">
            <a:xfrm flipV="1">
              <a:off x="2943580" y="2756927"/>
              <a:ext cx="693578" cy="478"/>
            </a:xfrm>
            <a:prstGeom prst="straightConnector1">
              <a:avLst/>
            </a:prstGeom>
            <a:ln>
              <a:headEnd type="none" w="med" len="med"/>
              <a:tailEnd type="triangle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3646683" y="2057633"/>
              <a:ext cx="1925637" cy="1398588"/>
              <a:chOff x="2291" y="1296"/>
              <a:chExt cx="1213" cy="881"/>
            </a:xfrm>
          </p:grpSpPr>
          <p:sp>
            <p:nvSpPr>
              <p:cNvPr id="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91" y="1296"/>
                <a:ext cx="1213" cy="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2301" y="1306"/>
                <a:ext cx="1193" cy="398"/>
              </a:xfrm>
              <a:custGeom>
                <a:avLst/>
                <a:gdLst>
                  <a:gd name="T0" fmla="*/ 597 w 1193"/>
                  <a:gd name="T1" fmla="*/ 398 h 398"/>
                  <a:gd name="T2" fmla="*/ 1193 w 1193"/>
                  <a:gd name="T3" fmla="*/ 199 h 398"/>
                  <a:gd name="T4" fmla="*/ 597 w 1193"/>
                  <a:gd name="T5" fmla="*/ 0 h 398"/>
                  <a:gd name="T6" fmla="*/ 0 w 1193"/>
                  <a:gd name="T7" fmla="*/ 199 h 398"/>
                  <a:gd name="T8" fmla="*/ 597 w 1193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3" h="398">
                    <a:moveTo>
                      <a:pt x="597" y="398"/>
                    </a:moveTo>
                    <a:lnTo>
                      <a:pt x="1193" y="199"/>
                    </a:lnTo>
                    <a:lnTo>
                      <a:pt x="597" y="0"/>
                    </a:lnTo>
                    <a:lnTo>
                      <a:pt x="0" y="199"/>
                    </a:lnTo>
                    <a:lnTo>
                      <a:pt x="597" y="39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2301" y="1306"/>
                <a:ext cx="1193" cy="398"/>
              </a:xfrm>
              <a:custGeom>
                <a:avLst/>
                <a:gdLst>
                  <a:gd name="T0" fmla="*/ 597 w 1193"/>
                  <a:gd name="T1" fmla="*/ 398 h 398"/>
                  <a:gd name="T2" fmla="*/ 1193 w 1193"/>
                  <a:gd name="T3" fmla="*/ 199 h 398"/>
                  <a:gd name="T4" fmla="*/ 597 w 1193"/>
                  <a:gd name="T5" fmla="*/ 0 h 398"/>
                  <a:gd name="T6" fmla="*/ 0 w 1193"/>
                  <a:gd name="T7" fmla="*/ 199 h 398"/>
                  <a:gd name="T8" fmla="*/ 597 w 1193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3" h="398">
                    <a:moveTo>
                      <a:pt x="597" y="398"/>
                    </a:moveTo>
                    <a:lnTo>
                      <a:pt x="1193" y="199"/>
                    </a:lnTo>
                    <a:lnTo>
                      <a:pt x="597" y="0"/>
                    </a:lnTo>
                    <a:lnTo>
                      <a:pt x="0" y="199"/>
                    </a:lnTo>
                    <a:lnTo>
                      <a:pt x="597" y="39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2301" y="1769"/>
                <a:ext cx="1193" cy="398"/>
              </a:xfrm>
              <a:custGeom>
                <a:avLst/>
                <a:gdLst>
                  <a:gd name="T0" fmla="*/ 597 w 1193"/>
                  <a:gd name="T1" fmla="*/ 398 h 398"/>
                  <a:gd name="T2" fmla="*/ 1193 w 1193"/>
                  <a:gd name="T3" fmla="*/ 199 h 398"/>
                  <a:gd name="T4" fmla="*/ 597 w 1193"/>
                  <a:gd name="T5" fmla="*/ 0 h 398"/>
                  <a:gd name="T6" fmla="*/ 0 w 1193"/>
                  <a:gd name="T7" fmla="*/ 199 h 398"/>
                  <a:gd name="T8" fmla="*/ 597 w 1193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3" h="398">
                    <a:moveTo>
                      <a:pt x="597" y="398"/>
                    </a:moveTo>
                    <a:lnTo>
                      <a:pt x="1193" y="199"/>
                    </a:lnTo>
                    <a:lnTo>
                      <a:pt x="597" y="0"/>
                    </a:lnTo>
                    <a:lnTo>
                      <a:pt x="0" y="199"/>
                    </a:lnTo>
                    <a:lnTo>
                      <a:pt x="597" y="39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2301" y="1769"/>
                <a:ext cx="1193" cy="398"/>
              </a:xfrm>
              <a:custGeom>
                <a:avLst/>
                <a:gdLst>
                  <a:gd name="T0" fmla="*/ 597 w 1193"/>
                  <a:gd name="T1" fmla="*/ 398 h 398"/>
                  <a:gd name="T2" fmla="*/ 1193 w 1193"/>
                  <a:gd name="T3" fmla="*/ 199 h 398"/>
                  <a:gd name="T4" fmla="*/ 597 w 1193"/>
                  <a:gd name="T5" fmla="*/ 0 h 398"/>
                  <a:gd name="T6" fmla="*/ 0 w 1193"/>
                  <a:gd name="T7" fmla="*/ 199 h 398"/>
                  <a:gd name="T8" fmla="*/ 597 w 1193"/>
                  <a:gd name="T9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3" h="398">
                    <a:moveTo>
                      <a:pt x="597" y="398"/>
                    </a:moveTo>
                    <a:lnTo>
                      <a:pt x="1193" y="199"/>
                    </a:lnTo>
                    <a:lnTo>
                      <a:pt x="597" y="0"/>
                    </a:lnTo>
                    <a:lnTo>
                      <a:pt x="0" y="199"/>
                    </a:lnTo>
                    <a:lnTo>
                      <a:pt x="597" y="39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2654" y="1589"/>
                <a:ext cx="25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2654" y="1589"/>
                <a:ext cx="25" cy="2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2641" y="1535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2641" y="1535"/>
                <a:ext cx="26" cy="2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 flipV="1">
                <a:off x="2660" y="1550"/>
                <a:ext cx="77" cy="26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 flipV="1">
                <a:off x="2667" y="1577"/>
                <a:ext cx="70" cy="25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2727" y="1568"/>
                <a:ext cx="17" cy="1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2727" y="1568"/>
                <a:ext cx="17" cy="1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2833" y="1347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2833" y="1347"/>
                <a:ext cx="26" cy="2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2920" y="1838"/>
                <a:ext cx="74" cy="29"/>
              </a:xfrm>
              <a:custGeom>
                <a:avLst/>
                <a:gdLst>
                  <a:gd name="T0" fmla="*/ 7 w 351"/>
                  <a:gd name="T1" fmla="*/ 119 h 135"/>
                  <a:gd name="T2" fmla="*/ 112 w 351"/>
                  <a:gd name="T3" fmla="*/ 81 h 135"/>
                  <a:gd name="T4" fmla="*/ 123 w 351"/>
                  <a:gd name="T5" fmla="*/ 86 h 135"/>
                  <a:gd name="T6" fmla="*/ 118 w 351"/>
                  <a:gd name="T7" fmla="*/ 97 h 135"/>
                  <a:gd name="T8" fmla="*/ 12 w 351"/>
                  <a:gd name="T9" fmla="*/ 134 h 135"/>
                  <a:gd name="T10" fmla="*/ 2 w 351"/>
                  <a:gd name="T11" fmla="*/ 129 h 135"/>
                  <a:gd name="T12" fmla="*/ 7 w 351"/>
                  <a:gd name="T13" fmla="*/ 119 h 135"/>
                  <a:gd name="T14" fmla="*/ 188 w 351"/>
                  <a:gd name="T15" fmla="*/ 55 h 135"/>
                  <a:gd name="T16" fmla="*/ 188 w 351"/>
                  <a:gd name="T17" fmla="*/ 55 h 135"/>
                  <a:gd name="T18" fmla="*/ 198 w 351"/>
                  <a:gd name="T19" fmla="*/ 60 h 135"/>
                  <a:gd name="T20" fmla="*/ 193 w 351"/>
                  <a:gd name="T21" fmla="*/ 70 h 135"/>
                  <a:gd name="T22" fmla="*/ 193 w 351"/>
                  <a:gd name="T23" fmla="*/ 70 h 135"/>
                  <a:gd name="T24" fmla="*/ 183 w 351"/>
                  <a:gd name="T25" fmla="*/ 65 h 135"/>
                  <a:gd name="T26" fmla="*/ 188 w 351"/>
                  <a:gd name="T27" fmla="*/ 55 h 135"/>
                  <a:gd name="T28" fmla="*/ 263 w 351"/>
                  <a:gd name="T29" fmla="*/ 28 h 135"/>
                  <a:gd name="T30" fmla="*/ 339 w 351"/>
                  <a:gd name="T31" fmla="*/ 2 h 135"/>
                  <a:gd name="T32" fmla="*/ 350 w 351"/>
                  <a:gd name="T33" fmla="*/ 7 h 135"/>
                  <a:gd name="T34" fmla="*/ 345 w 351"/>
                  <a:gd name="T35" fmla="*/ 17 h 135"/>
                  <a:gd name="T36" fmla="*/ 269 w 351"/>
                  <a:gd name="T37" fmla="*/ 44 h 135"/>
                  <a:gd name="T38" fmla="*/ 259 w 351"/>
                  <a:gd name="T39" fmla="*/ 39 h 135"/>
                  <a:gd name="T40" fmla="*/ 263 w 351"/>
                  <a:gd name="T41" fmla="*/ 2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1" h="135">
                    <a:moveTo>
                      <a:pt x="7" y="119"/>
                    </a:moveTo>
                    <a:lnTo>
                      <a:pt x="112" y="81"/>
                    </a:lnTo>
                    <a:cubicBezTo>
                      <a:pt x="117" y="80"/>
                      <a:pt x="121" y="82"/>
                      <a:pt x="123" y="86"/>
                    </a:cubicBezTo>
                    <a:cubicBezTo>
                      <a:pt x="124" y="90"/>
                      <a:pt x="122" y="95"/>
                      <a:pt x="118" y="97"/>
                    </a:cubicBezTo>
                    <a:lnTo>
                      <a:pt x="12" y="134"/>
                    </a:lnTo>
                    <a:cubicBezTo>
                      <a:pt x="8" y="135"/>
                      <a:pt x="3" y="133"/>
                      <a:pt x="2" y="129"/>
                    </a:cubicBezTo>
                    <a:cubicBezTo>
                      <a:pt x="0" y="125"/>
                      <a:pt x="3" y="120"/>
                      <a:pt x="7" y="119"/>
                    </a:cubicBezTo>
                    <a:close/>
                    <a:moveTo>
                      <a:pt x="188" y="55"/>
                    </a:moveTo>
                    <a:lnTo>
                      <a:pt x="188" y="55"/>
                    </a:lnTo>
                    <a:cubicBezTo>
                      <a:pt x="192" y="53"/>
                      <a:pt x="197" y="56"/>
                      <a:pt x="198" y="60"/>
                    </a:cubicBezTo>
                    <a:cubicBezTo>
                      <a:pt x="200" y="64"/>
                      <a:pt x="197" y="69"/>
                      <a:pt x="193" y="70"/>
                    </a:cubicBezTo>
                    <a:lnTo>
                      <a:pt x="193" y="70"/>
                    </a:lnTo>
                    <a:cubicBezTo>
                      <a:pt x="189" y="72"/>
                      <a:pt x="185" y="69"/>
                      <a:pt x="183" y="65"/>
                    </a:cubicBezTo>
                    <a:cubicBezTo>
                      <a:pt x="182" y="61"/>
                      <a:pt x="184" y="56"/>
                      <a:pt x="188" y="55"/>
                    </a:cubicBezTo>
                    <a:close/>
                    <a:moveTo>
                      <a:pt x="263" y="28"/>
                    </a:moveTo>
                    <a:lnTo>
                      <a:pt x="339" y="2"/>
                    </a:lnTo>
                    <a:cubicBezTo>
                      <a:pt x="343" y="0"/>
                      <a:pt x="348" y="3"/>
                      <a:pt x="350" y="7"/>
                    </a:cubicBezTo>
                    <a:cubicBezTo>
                      <a:pt x="351" y="11"/>
                      <a:pt x="349" y="15"/>
                      <a:pt x="345" y="17"/>
                    </a:cubicBezTo>
                    <a:lnTo>
                      <a:pt x="269" y="44"/>
                    </a:lnTo>
                    <a:cubicBezTo>
                      <a:pt x="265" y="45"/>
                      <a:pt x="260" y="43"/>
                      <a:pt x="259" y="39"/>
                    </a:cubicBezTo>
                    <a:cubicBezTo>
                      <a:pt x="257" y="34"/>
                      <a:pt x="259" y="30"/>
                      <a:pt x="263" y="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2915" y="1857"/>
                <a:ext cx="17" cy="1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2915" y="1857"/>
                <a:ext cx="17" cy="1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3052" y="2064"/>
                <a:ext cx="25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3052" y="2064"/>
                <a:ext cx="25" cy="2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 flipV="1">
                <a:off x="2987" y="2019"/>
                <a:ext cx="71" cy="25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H="1" flipV="1">
                <a:off x="2987" y="2046"/>
                <a:ext cx="77" cy="26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3044" y="2005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29"/>
              <p:cNvSpPr>
                <a:spLocks noChangeArrowheads="1"/>
              </p:cNvSpPr>
              <p:nvPr/>
            </p:nvSpPr>
            <p:spPr bwMode="auto">
              <a:xfrm>
                <a:off x="3044" y="2005"/>
                <a:ext cx="26" cy="2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2979" y="2035"/>
                <a:ext cx="17" cy="1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1"/>
              <p:cNvSpPr>
                <a:spLocks noChangeArrowheads="1"/>
              </p:cNvSpPr>
              <p:nvPr/>
            </p:nvSpPr>
            <p:spPr bwMode="auto">
              <a:xfrm>
                <a:off x="2979" y="2035"/>
                <a:ext cx="17" cy="1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2875" y="2003"/>
                <a:ext cx="16" cy="16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3"/>
              <p:cNvSpPr>
                <a:spLocks noChangeArrowheads="1"/>
              </p:cNvSpPr>
              <p:nvPr/>
            </p:nvSpPr>
            <p:spPr bwMode="auto">
              <a:xfrm>
                <a:off x="2875" y="2003"/>
                <a:ext cx="16" cy="16"/>
              </a:xfrm>
              <a:prstGeom prst="ellipse">
                <a:avLst/>
              </a:pr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>
                <a:off x="2891" y="2012"/>
                <a:ext cx="97" cy="35"/>
              </a:xfrm>
              <a:custGeom>
                <a:avLst/>
                <a:gdLst>
                  <a:gd name="T0" fmla="*/ 446 w 458"/>
                  <a:gd name="T1" fmla="*/ 164 h 166"/>
                  <a:gd name="T2" fmla="*/ 340 w 458"/>
                  <a:gd name="T3" fmla="*/ 129 h 166"/>
                  <a:gd name="T4" fmla="*/ 335 w 458"/>
                  <a:gd name="T5" fmla="*/ 118 h 166"/>
                  <a:gd name="T6" fmla="*/ 345 w 458"/>
                  <a:gd name="T7" fmla="*/ 113 h 166"/>
                  <a:gd name="T8" fmla="*/ 451 w 458"/>
                  <a:gd name="T9" fmla="*/ 149 h 166"/>
                  <a:gd name="T10" fmla="*/ 456 w 458"/>
                  <a:gd name="T11" fmla="*/ 159 h 166"/>
                  <a:gd name="T12" fmla="*/ 446 w 458"/>
                  <a:gd name="T13" fmla="*/ 164 h 166"/>
                  <a:gd name="T14" fmla="*/ 264 w 458"/>
                  <a:gd name="T15" fmla="*/ 103 h 166"/>
                  <a:gd name="T16" fmla="*/ 264 w 458"/>
                  <a:gd name="T17" fmla="*/ 103 h 166"/>
                  <a:gd name="T18" fmla="*/ 259 w 458"/>
                  <a:gd name="T19" fmla="*/ 93 h 166"/>
                  <a:gd name="T20" fmla="*/ 269 w 458"/>
                  <a:gd name="T21" fmla="*/ 88 h 166"/>
                  <a:gd name="T22" fmla="*/ 269 w 458"/>
                  <a:gd name="T23" fmla="*/ 88 h 166"/>
                  <a:gd name="T24" fmla="*/ 274 w 458"/>
                  <a:gd name="T25" fmla="*/ 98 h 166"/>
                  <a:gd name="T26" fmla="*/ 264 w 458"/>
                  <a:gd name="T27" fmla="*/ 103 h 166"/>
                  <a:gd name="T28" fmla="*/ 188 w 458"/>
                  <a:gd name="T29" fmla="*/ 78 h 166"/>
                  <a:gd name="T30" fmla="*/ 82 w 458"/>
                  <a:gd name="T31" fmla="*/ 42 h 166"/>
                  <a:gd name="T32" fmla="*/ 77 w 458"/>
                  <a:gd name="T33" fmla="*/ 32 h 166"/>
                  <a:gd name="T34" fmla="*/ 87 w 458"/>
                  <a:gd name="T35" fmla="*/ 27 h 166"/>
                  <a:gd name="T36" fmla="*/ 193 w 458"/>
                  <a:gd name="T37" fmla="*/ 62 h 166"/>
                  <a:gd name="T38" fmla="*/ 198 w 458"/>
                  <a:gd name="T39" fmla="*/ 73 h 166"/>
                  <a:gd name="T40" fmla="*/ 188 w 458"/>
                  <a:gd name="T41" fmla="*/ 78 h 166"/>
                  <a:gd name="T42" fmla="*/ 6 w 458"/>
                  <a:gd name="T43" fmla="*/ 16 h 166"/>
                  <a:gd name="T44" fmla="*/ 6 w 458"/>
                  <a:gd name="T45" fmla="*/ 16 h 166"/>
                  <a:gd name="T46" fmla="*/ 1 w 458"/>
                  <a:gd name="T47" fmla="*/ 6 h 166"/>
                  <a:gd name="T48" fmla="*/ 11 w 458"/>
                  <a:gd name="T49" fmla="*/ 1 h 166"/>
                  <a:gd name="T50" fmla="*/ 11 w 458"/>
                  <a:gd name="T51" fmla="*/ 1 h 166"/>
                  <a:gd name="T52" fmla="*/ 17 w 458"/>
                  <a:gd name="T53" fmla="*/ 11 h 166"/>
                  <a:gd name="T54" fmla="*/ 6 w 458"/>
                  <a:gd name="T55" fmla="*/ 1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8" h="166">
                    <a:moveTo>
                      <a:pt x="446" y="164"/>
                    </a:moveTo>
                    <a:lnTo>
                      <a:pt x="340" y="129"/>
                    </a:lnTo>
                    <a:cubicBezTo>
                      <a:pt x="336" y="127"/>
                      <a:pt x="334" y="123"/>
                      <a:pt x="335" y="118"/>
                    </a:cubicBezTo>
                    <a:cubicBezTo>
                      <a:pt x="336" y="114"/>
                      <a:pt x="341" y="112"/>
                      <a:pt x="345" y="113"/>
                    </a:cubicBezTo>
                    <a:lnTo>
                      <a:pt x="451" y="149"/>
                    </a:lnTo>
                    <a:cubicBezTo>
                      <a:pt x="455" y="150"/>
                      <a:pt x="458" y="155"/>
                      <a:pt x="456" y="159"/>
                    </a:cubicBezTo>
                    <a:cubicBezTo>
                      <a:pt x="455" y="163"/>
                      <a:pt x="450" y="166"/>
                      <a:pt x="446" y="164"/>
                    </a:cubicBezTo>
                    <a:close/>
                    <a:moveTo>
                      <a:pt x="264" y="103"/>
                    </a:moveTo>
                    <a:lnTo>
                      <a:pt x="264" y="103"/>
                    </a:lnTo>
                    <a:cubicBezTo>
                      <a:pt x="260" y="102"/>
                      <a:pt x="258" y="97"/>
                      <a:pt x="259" y="93"/>
                    </a:cubicBezTo>
                    <a:cubicBezTo>
                      <a:pt x="261" y="89"/>
                      <a:pt x="265" y="86"/>
                      <a:pt x="269" y="88"/>
                    </a:cubicBezTo>
                    <a:lnTo>
                      <a:pt x="269" y="88"/>
                    </a:lnTo>
                    <a:cubicBezTo>
                      <a:pt x="273" y="89"/>
                      <a:pt x="276" y="94"/>
                      <a:pt x="274" y="98"/>
                    </a:cubicBezTo>
                    <a:cubicBezTo>
                      <a:pt x="273" y="102"/>
                      <a:pt x="268" y="104"/>
                      <a:pt x="264" y="103"/>
                    </a:cubicBezTo>
                    <a:close/>
                    <a:moveTo>
                      <a:pt x="188" y="78"/>
                    </a:moveTo>
                    <a:lnTo>
                      <a:pt x="82" y="42"/>
                    </a:lnTo>
                    <a:cubicBezTo>
                      <a:pt x="78" y="40"/>
                      <a:pt x="76" y="36"/>
                      <a:pt x="77" y="32"/>
                    </a:cubicBezTo>
                    <a:cubicBezTo>
                      <a:pt x="79" y="28"/>
                      <a:pt x="83" y="25"/>
                      <a:pt x="87" y="27"/>
                    </a:cubicBezTo>
                    <a:lnTo>
                      <a:pt x="193" y="62"/>
                    </a:lnTo>
                    <a:cubicBezTo>
                      <a:pt x="198" y="64"/>
                      <a:pt x="200" y="68"/>
                      <a:pt x="198" y="73"/>
                    </a:cubicBezTo>
                    <a:cubicBezTo>
                      <a:pt x="197" y="77"/>
                      <a:pt x="193" y="79"/>
                      <a:pt x="188" y="78"/>
                    </a:cubicBezTo>
                    <a:close/>
                    <a:moveTo>
                      <a:pt x="6" y="16"/>
                    </a:moveTo>
                    <a:lnTo>
                      <a:pt x="6" y="16"/>
                    </a:lnTo>
                    <a:cubicBezTo>
                      <a:pt x="2" y="15"/>
                      <a:pt x="0" y="10"/>
                      <a:pt x="1" y="6"/>
                    </a:cubicBezTo>
                    <a:cubicBezTo>
                      <a:pt x="3" y="2"/>
                      <a:pt x="7" y="0"/>
                      <a:pt x="11" y="1"/>
                    </a:cubicBezTo>
                    <a:lnTo>
                      <a:pt x="11" y="1"/>
                    </a:lnTo>
                    <a:cubicBezTo>
                      <a:pt x="16" y="3"/>
                      <a:pt x="18" y="7"/>
                      <a:pt x="17" y="11"/>
                    </a:cubicBezTo>
                    <a:cubicBezTo>
                      <a:pt x="15" y="15"/>
                      <a:pt x="11" y="18"/>
                      <a:pt x="6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/>
              <p:cNvSpPr>
                <a:spLocks noEditPoints="1"/>
              </p:cNvSpPr>
              <p:nvPr/>
            </p:nvSpPr>
            <p:spPr bwMode="auto">
              <a:xfrm>
                <a:off x="2846" y="1362"/>
                <a:ext cx="80" cy="501"/>
              </a:xfrm>
              <a:custGeom>
                <a:avLst/>
                <a:gdLst>
                  <a:gd name="T0" fmla="*/ 34 w 377"/>
                  <a:gd name="T1" fmla="*/ 118 h 2358"/>
                  <a:gd name="T2" fmla="*/ 18 w 377"/>
                  <a:gd name="T3" fmla="*/ 121 h 2358"/>
                  <a:gd name="T4" fmla="*/ 7 w 377"/>
                  <a:gd name="T5" fmla="*/ 1 h 2358"/>
                  <a:gd name="T6" fmla="*/ 46 w 377"/>
                  <a:gd name="T7" fmla="*/ 197 h 2358"/>
                  <a:gd name="T8" fmla="*/ 39 w 377"/>
                  <a:gd name="T9" fmla="*/ 206 h 2358"/>
                  <a:gd name="T10" fmla="*/ 30 w 377"/>
                  <a:gd name="T11" fmla="*/ 200 h 2358"/>
                  <a:gd name="T12" fmla="*/ 46 w 377"/>
                  <a:gd name="T13" fmla="*/ 197 h 2358"/>
                  <a:gd name="T14" fmla="*/ 75 w 377"/>
                  <a:gd name="T15" fmla="*/ 387 h 2358"/>
                  <a:gd name="T16" fmla="*/ 59 w 377"/>
                  <a:gd name="T17" fmla="*/ 389 h 2358"/>
                  <a:gd name="T18" fmla="*/ 49 w 377"/>
                  <a:gd name="T19" fmla="*/ 270 h 2358"/>
                  <a:gd name="T20" fmla="*/ 87 w 377"/>
                  <a:gd name="T21" fmla="*/ 466 h 2358"/>
                  <a:gd name="T22" fmla="*/ 80 w 377"/>
                  <a:gd name="T23" fmla="*/ 475 h 2358"/>
                  <a:gd name="T24" fmla="*/ 71 w 377"/>
                  <a:gd name="T25" fmla="*/ 468 h 2358"/>
                  <a:gd name="T26" fmla="*/ 87 w 377"/>
                  <a:gd name="T27" fmla="*/ 466 h 2358"/>
                  <a:gd name="T28" fmla="*/ 116 w 377"/>
                  <a:gd name="T29" fmla="*/ 656 h 2358"/>
                  <a:gd name="T30" fmla="*/ 100 w 377"/>
                  <a:gd name="T31" fmla="*/ 658 h 2358"/>
                  <a:gd name="T32" fmla="*/ 90 w 377"/>
                  <a:gd name="T33" fmla="*/ 538 h 2358"/>
                  <a:gd name="T34" fmla="*/ 128 w 377"/>
                  <a:gd name="T35" fmla="*/ 735 h 2358"/>
                  <a:gd name="T36" fmla="*/ 122 w 377"/>
                  <a:gd name="T37" fmla="*/ 744 h 2358"/>
                  <a:gd name="T38" fmla="*/ 113 w 377"/>
                  <a:gd name="T39" fmla="*/ 737 h 2358"/>
                  <a:gd name="T40" fmla="*/ 128 w 377"/>
                  <a:gd name="T41" fmla="*/ 735 h 2358"/>
                  <a:gd name="T42" fmla="*/ 158 w 377"/>
                  <a:gd name="T43" fmla="*/ 925 h 2358"/>
                  <a:gd name="T44" fmla="*/ 142 w 377"/>
                  <a:gd name="T45" fmla="*/ 927 h 2358"/>
                  <a:gd name="T46" fmla="*/ 132 w 377"/>
                  <a:gd name="T47" fmla="*/ 807 h 2358"/>
                  <a:gd name="T48" fmla="*/ 170 w 377"/>
                  <a:gd name="T49" fmla="*/ 1004 h 2358"/>
                  <a:gd name="T50" fmla="*/ 163 w 377"/>
                  <a:gd name="T51" fmla="*/ 1013 h 2358"/>
                  <a:gd name="T52" fmla="*/ 154 w 377"/>
                  <a:gd name="T53" fmla="*/ 1006 h 2358"/>
                  <a:gd name="T54" fmla="*/ 170 w 377"/>
                  <a:gd name="T55" fmla="*/ 1004 h 2358"/>
                  <a:gd name="T56" fmla="*/ 199 w 377"/>
                  <a:gd name="T57" fmla="*/ 1194 h 2358"/>
                  <a:gd name="T58" fmla="*/ 183 w 377"/>
                  <a:gd name="T59" fmla="*/ 1196 h 2358"/>
                  <a:gd name="T60" fmla="*/ 173 w 377"/>
                  <a:gd name="T61" fmla="*/ 1076 h 2358"/>
                  <a:gd name="T62" fmla="*/ 211 w 377"/>
                  <a:gd name="T63" fmla="*/ 1273 h 2358"/>
                  <a:gd name="T64" fmla="*/ 204 w 377"/>
                  <a:gd name="T65" fmla="*/ 1282 h 2358"/>
                  <a:gd name="T66" fmla="*/ 195 w 377"/>
                  <a:gd name="T67" fmla="*/ 1275 h 2358"/>
                  <a:gd name="T68" fmla="*/ 211 w 377"/>
                  <a:gd name="T69" fmla="*/ 1273 h 2358"/>
                  <a:gd name="T70" fmla="*/ 240 w 377"/>
                  <a:gd name="T71" fmla="*/ 1462 h 2358"/>
                  <a:gd name="T72" fmla="*/ 225 w 377"/>
                  <a:gd name="T73" fmla="*/ 1465 h 2358"/>
                  <a:gd name="T74" fmla="*/ 214 w 377"/>
                  <a:gd name="T75" fmla="*/ 1345 h 2358"/>
                  <a:gd name="T76" fmla="*/ 253 w 377"/>
                  <a:gd name="T77" fmla="*/ 1542 h 2358"/>
                  <a:gd name="T78" fmla="*/ 246 w 377"/>
                  <a:gd name="T79" fmla="*/ 1551 h 2358"/>
                  <a:gd name="T80" fmla="*/ 237 w 377"/>
                  <a:gd name="T81" fmla="*/ 1544 h 2358"/>
                  <a:gd name="T82" fmla="*/ 253 w 377"/>
                  <a:gd name="T83" fmla="*/ 1542 h 2358"/>
                  <a:gd name="T84" fmla="*/ 282 w 377"/>
                  <a:gd name="T85" fmla="*/ 1731 h 2358"/>
                  <a:gd name="T86" fmla="*/ 266 w 377"/>
                  <a:gd name="T87" fmla="*/ 1734 h 2358"/>
                  <a:gd name="T88" fmla="*/ 256 w 377"/>
                  <a:gd name="T89" fmla="*/ 1614 h 2358"/>
                  <a:gd name="T90" fmla="*/ 294 w 377"/>
                  <a:gd name="T91" fmla="*/ 1810 h 2358"/>
                  <a:gd name="T92" fmla="*/ 287 w 377"/>
                  <a:gd name="T93" fmla="*/ 1819 h 2358"/>
                  <a:gd name="T94" fmla="*/ 278 w 377"/>
                  <a:gd name="T95" fmla="*/ 1813 h 2358"/>
                  <a:gd name="T96" fmla="*/ 294 w 377"/>
                  <a:gd name="T97" fmla="*/ 1810 h 2358"/>
                  <a:gd name="T98" fmla="*/ 323 w 377"/>
                  <a:gd name="T99" fmla="*/ 2000 h 2358"/>
                  <a:gd name="T100" fmla="*/ 307 w 377"/>
                  <a:gd name="T101" fmla="*/ 2003 h 2358"/>
                  <a:gd name="T102" fmla="*/ 297 w 377"/>
                  <a:gd name="T103" fmla="*/ 1883 h 2358"/>
                  <a:gd name="T104" fmla="*/ 335 w 377"/>
                  <a:gd name="T105" fmla="*/ 2079 h 2358"/>
                  <a:gd name="T106" fmla="*/ 328 w 377"/>
                  <a:gd name="T107" fmla="*/ 2088 h 2358"/>
                  <a:gd name="T108" fmla="*/ 319 w 377"/>
                  <a:gd name="T109" fmla="*/ 2081 h 2358"/>
                  <a:gd name="T110" fmla="*/ 335 w 377"/>
                  <a:gd name="T111" fmla="*/ 2079 h 2358"/>
                  <a:gd name="T112" fmla="*/ 364 w 377"/>
                  <a:gd name="T113" fmla="*/ 2269 h 2358"/>
                  <a:gd name="T114" fmla="*/ 349 w 377"/>
                  <a:gd name="T115" fmla="*/ 2271 h 2358"/>
                  <a:gd name="T116" fmla="*/ 338 w 377"/>
                  <a:gd name="T117" fmla="*/ 2152 h 2358"/>
                  <a:gd name="T118" fmla="*/ 377 w 377"/>
                  <a:gd name="T119" fmla="*/ 2348 h 2358"/>
                  <a:gd name="T120" fmla="*/ 370 w 377"/>
                  <a:gd name="T121" fmla="*/ 2357 h 2358"/>
                  <a:gd name="T122" fmla="*/ 361 w 377"/>
                  <a:gd name="T123" fmla="*/ 2350 h 2358"/>
                  <a:gd name="T124" fmla="*/ 377 w 377"/>
                  <a:gd name="T125" fmla="*/ 2348 h 2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7" h="2358">
                    <a:moveTo>
                      <a:pt x="17" y="7"/>
                    </a:moveTo>
                    <a:lnTo>
                      <a:pt x="34" y="118"/>
                    </a:lnTo>
                    <a:cubicBezTo>
                      <a:pt x="34" y="122"/>
                      <a:pt x="31" y="127"/>
                      <a:pt x="27" y="127"/>
                    </a:cubicBezTo>
                    <a:cubicBezTo>
                      <a:pt x="23" y="128"/>
                      <a:pt x="18" y="125"/>
                      <a:pt x="18" y="121"/>
                    </a:cubicBezTo>
                    <a:lnTo>
                      <a:pt x="1" y="10"/>
                    </a:lnTo>
                    <a:cubicBezTo>
                      <a:pt x="0" y="5"/>
                      <a:pt x="3" y="1"/>
                      <a:pt x="7" y="1"/>
                    </a:cubicBezTo>
                    <a:cubicBezTo>
                      <a:pt x="12" y="0"/>
                      <a:pt x="16" y="3"/>
                      <a:pt x="17" y="7"/>
                    </a:cubicBezTo>
                    <a:close/>
                    <a:moveTo>
                      <a:pt x="46" y="197"/>
                    </a:moveTo>
                    <a:lnTo>
                      <a:pt x="46" y="197"/>
                    </a:lnTo>
                    <a:cubicBezTo>
                      <a:pt x="46" y="202"/>
                      <a:pt x="43" y="206"/>
                      <a:pt x="39" y="206"/>
                    </a:cubicBezTo>
                    <a:cubicBezTo>
                      <a:pt x="35" y="207"/>
                      <a:pt x="31" y="204"/>
                      <a:pt x="30" y="200"/>
                    </a:cubicBezTo>
                    <a:lnTo>
                      <a:pt x="30" y="200"/>
                    </a:lnTo>
                    <a:cubicBezTo>
                      <a:pt x="29" y="195"/>
                      <a:pt x="32" y="191"/>
                      <a:pt x="37" y="190"/>
                    </a:cubicBezTo>
                    <a:cubicBezTo>
                      <a:pt x="41" y="190"/>
                      <a:pt x="45" y="193"/>
                      <a:pt x="46" y="197"/>
                    </a:cubicBezTo>
                    <a:close/>
                    <a:moveTo>
                      <a:pt x="58" y="276"/>
                    </a:moveTo>
                    <a:lnTo>
                      <a:pt x="75" y="387"/>
                    </a:lnTo>
                    <a:cubicBezTo>
                      <a:pt x="76" y="391"/>
                      <a:pt x="73" y="395"/>
                      <a:pt x="68" y="396"/>
                    </a:cubicBezTo>
                    <a:cubicBezTo>
                      <a:pt x="64" y="397"/>
                      <a:pt x="60" y="394"/>
                      <a:pt x="59" y="389"/>
                    </a:cubicBezTo>
                    <a:lnTo>
                      <a:pt x="42" y="279"/>
                    </a:lnTo>
                    <a:cubicBezTo>
                      <a:pt x="41" y="274"/>
                      <a:pt x="44" y="270"/>
                      <a:pt x="49" y="270"/>
                    </a:cubicBezTo>
                    <a:cubicBezTo>
                      <a:pt x="53" y="269"/>
                      <a:pt x="57" y="272"/>
                      <a:pt x="58" y="276"/>
                    </a:cubicBezTo>
                    <a:close/>
                    <a:moveTo>
                      <a:pt x="87" y="466"/>
                    </a:moveTo>
                    <a:lnTo>
                      <a:pt x="87" y="466"/>
                    </a:lnTo>
                    <a:cubicBezTo>
                      <a:pt x="88" y="471"/>
                      <a:pt x="85" y="475"/>
                      <a:pt x="80" y="475"/>
                    </a:cubicBezTo>
                    <a:cubicBezTo>
                      <a:pt x="76" y="476"/>
                      <a:pt x="72" y="473"/>
                      <a:pt x="71" y="468"/>
                    </a:cubicBezTo>
                    <a:lnTo>
                      <a:pt x="71" y="468"/>
                    </a:lnTo>
                    <a:cubicBezTo>
                      <a:pt x="71" y="464"/>
                      <a:pt x="74" y="460"/>
                      <a:pt x="78" y="459"/>
                    </a:cubicBezTo>
                    <a:cubicBezTo>
                      <a:pt x="82" y="459"/>
                      <a:pt x="87" y="462"/>
                      <a:pt x="87" y="466"/>
                    </a:cubicBezTo>
                    <a:close/>
                    <a:moveTo>
                      <a:pt x="99" y="545"/>
                    </a:moveTo>
                    <a:lnTo>
                      <a:pt x="116" y="656"/>
                    </a:lnTo>
                    <a:cubicBezTo>
                      <a:pt x="117" y="660"/>
                      <a:pt x="114" y="664"/>
                      <a:pt x="110" y="665"/>
                    </a:cubicBezTo>
                    <a:cubicBezTo>
                      <a:pt x="105" y="666"/>
                      <a:pt x="101" y="663"/>
                      <a:pt x="100" y="658"/>
                    </a:cubicBezTo>
                    <a:lnTo>
                      <a:pt x="83" y="548"/>
                    </a:lnTo>
                    <a:cubicBezTo>
                      <a:pt x="83" y="543"/>
                      <a:pt x="86" y="539"/>
                      <a:pt x="90" y="538"/>
                    </a:cubicBezTo>
                    <a:cubicBezTo>
                      <a:pt x="95" y="538"/>
                      <a:pt x="99" y="541"/>
                      <a:pt x="99" y="545"/>
                    </a:cubicBezTo>
                    <a:close/>
                    <a:moveTo>
                      <a:pt x="128" y="735"/>
                    </a:moveTo>
                    <a:lnTo>
                      <a:pt x="128" y="735"/>
                    </a:lnTo>
                    <a:cubicBezTo>
                      <a:pt x="129" y="739"/>
                      <a:pt x="126" y="743"/>
                      <a:pt x="122" y="744"/>
                    </a:cubicBezTo>
                    <a:cubicBezTo>
                      <a:pt x="117" y="745"/>
                      <a:pt x="113" y="742"/>
                      <a:pt x="113" y="737"/>
                    </a:cubicBezTo>
                    <a:lnTo>
                      <a:pt x="113" y="737"/>
                    </a:lnTo>
                    <a:cubicBezTo>
                      <a:pt x="112" y="733"/>
                      <a:pt x="115" y="729"/>
                      <a:pt x="119" y="728"/>
                    </a:cubicBezTo>
                    <a:cubicBezTo>
                      <a:pt x="124" y="728"/>
                      <a:pt x="128" y="731"/>
                      <a:pt x="128" y="735"/>
                    </a:cubicBezTo>
                    <a:close/>
                    <a:moveTo>
                      <a:pt x="141" y="814"/>
                    </a:moveTo>
                    <a:lnTo>
                      <a:pt x="158" y="925"/>
                    </a:lnTo>
                    <a:cubicBezTo>
                      <a:pt x="158" y="929"/>
                      <a:pt x="155" y="933"/>
                      <a:pt x="151" y="934"/>
                    </a:cubicBezTo>
                    <a:cubicBezTo>
                      <a:pt x="147" y="934"/>
                      <a:pt x="143" y="931"/>
                      <a:pt x="142" y="927"/>
                    </a:cubicBezTo>
                    <a:lnTo>
                      <a:pt x="125" y="816"/>
                    </a:lnTo>
                    <a:cubicBezTo>
                      <a:pt x="124" y="812"/>
                      <a:pt x="127" y="808"/>
                      <a:pt x="132" y="807"/>
                    </a:cubicBezTo>
                    <a:cubicBezTo>
                      <a:pt x="136" y="807"/>
                      <a:pt x="140" y="810"/>
                      <a:pt x="141" y="814"/>
                    </a:cubicBezTo>
                    <a:close/>
                    <a:moveTo>
                      <a:pt x="170" y="1004"/>
                    </a:moveTo>
                    <a:lnTo>
                      <a:pt x="170" y="1004"/>
                    </a:lnTo>
                    <a:cubicBezTo>
                      <a:pt x="170" y="1008"/>
                      <a:pt x="167" y="1012"/>
                      <a:pt x="163" y="1013"/>
                    </a:cubicBezTo>
                    <a:cubicBezTo>
                      <a:pt x="159" y="1014"/>
                      <a:pt x="155" y="1010"/>
                      <a:pt x="154" y="1006"/>
                    </a:cubicBezTo>
                    <a:lnTo>
                      <a:pt x="154" y="1006"/>
                    </a:lnTo>
                    <a:cubicBezTo>
                      <a:pt x="153" y="1002"/>
                      <a:pt x="156" y="998"/>
                      <a:pt x="161" y="997"/>
                    </a:cubicBezTo>
                    <a:cubicBezTo>
                      <a:pt x="165" y="996"/>
                      <a:pt x="169" y="999"/>
                      <a:pt x="170" y="1004"/>
                    </a:cubicBezTo>
                    <a:close/>
                    <a:moveTo>
                      <a:pt x="182" y="1083"/>
                    </a:moveTo>
                    <a:lnTo>
                      <a:pt x="199" y="1194"/>
                    </a:lnTo>
                    <a:cubicBezTo>
                      <a:pt x="200" y="1198"/>
                      <a:pt x="197" y="1202"/>
                      <a:pt x="192" y="1203"/>
                    </a:cubicBezTo>
                    <a:cubicBezTo>
                      <a:pt x="188" y="1203"/>
                      <a:pt x="184" y="1200"/>
                      <a:pt x="183" y="1196"/>
                    </a:cubicBezTo>
                    <a:lnTo>
                      <a:pt x="166" y="1085"/>
                    </a:lnTo>
                    <a:cubicBezTo>
                      <a:pt x="166" y="1081"/>
                      <a:pt x="168" y="1077"/>
                      <a:pt x="173" y="1076"/>
                    </a:cubicBezTo>
                    <a:cubicBezTo>
                      <a:pt x="177" y="1075"/>
                      <a:pt x="181" y="1078"/>
                      <a:pt x="182" y="1083"/>
                    </a:cubicBezTo>
                    <a:close/>
                    <a:moveTo>
                      <a:pt x="211" y="1273"/>
                    </a:moveTo>
                    <a:lnTo>
                      <a:pt x="211" y="1273"/>
                    </a:lnTo>
                    <a:cubicBezTo>
                      <a:pt x="212" y="1277"/>
                      <a:pt x="209" y="1281"/>
                      <a:pt x="204" y="1282"/>
                    </a:cubicBezTo>
                    <a:cubicBezTo>
                      <a:pt x="200" y="1282"/>
                      <a:pt x="196" y="1279"/>
                      <a:pt x="195" y="1275"/>
                    </a:cubicBezTo>
                    <a:lnTo>
                      <a:pt x="195" y="1275"/>
                    </a:lnTo>
                    <a:cubicBezTo>
                      <a:pt x="195" y="1271"/>
                      <a:pt x="198" y="1267"/>
                      <a:pt x="202" y="1266"/>
                    </a:cubicBezTo>
                    <a:cubicBezTo>
                      <a:pt x="207" y="1265"/>
                      <a:pt x="211" y="1268"/>
                      <a:pt x="211" y="1273"/>
                    </a:cubicBezTo>
                    <a:close/>
                    <a:moveTo>
                      <a:pt x="223" y="1352"/>
                    </a:moveTo>
                    <a:lnTo>
                      <a:pt x="240" y="1462"/>
                    </a:lnTo>
                    <a:cubicBezTo>
                      <a:pt x="241" y="1467"/>
                      <a:pt x="238" y="1471"/>
                      <a:pt x="234" y="1472"/>
                    </a:cubicBezTo>
                    <a:cubicBezTo>
                      <a:pt x="229" y="1472"/>
                      <a:pt x="225" y="1469"/>
                      <a:pt x="225" y="1465"/>
                    </a:cubicBezTo>
                    <a:lnTo>
                      <a:pt x="208" y="1354"/>
                    </a:lnTo>
                    <a:cubicBezTo>
                      <a:pt x="207" y="1350"/>
                      <a:pt x="210" y="1346"/>
                      <a:pt x="214" y="1345"/>
                    </a:cubicBezTo>
                    <a:cubicBezTo>
                      <a:pt x="219" y="1344"/>
                      <a:pt x="223" y="1347"/>
                      <a:pt x="223" y="1352"/>
                    </a:cubicBezTo>
                    <a:close/>
                    <a:moveTo>
                      <a:pt x="253" y="1542"/>
                    </a:moveTo>
                    <a:lnTo>
                      <a:pt x="253" y="1542"/>
                    </a:lnTo>
                    <a:cubicBezTo>
                      <a:pt x="253" y="1546"/>
                      <a:pt x="250" y="1550"/>
                      <a:pt x="246" y="1551"/>
                    </a:cubicBezTo>
                    <a:cubicBezTo>
                      <a:pt x="241" y="1551"/>
                      <a:pt x="237" y="1548"/>
                      <a:pt x="237" y="1544"/>
                    </a:cubicBezTo>
                    <a:lnTo>
                      <a:pt x="237" y="1544"/>
                    </a:lnTo>
                    <a:cubicBezTo>
                      <a:pt x="236" y="1539"/>
                      <a:pt x="239" y="1535"/>
                      <a:pt x="244" y="1535"/>
                    </a:cubicBezTo>
                    <a:cubicBezTo>
                      <a:pt x="248" y="1534"/>
                      <a:pt x="252" y="1537"/>
                      <a:pt x="253" y="1542"/>
                    </a:cubicBezTo>
                    <a:close/>
                    <a:moveTo>
                      <a:pt x="265" y="1621"/>
                    </a:moveTo>
                    <a:lnTo>
                      <a:pt x="282" y="1731"/>
                    </a:lnTo>
                    <a:cubicBezTo>
                      <a:pt x="282" y="1736"/>
                      <a:pt x="279" y="1740"/>
                      <a:pt x="275" y="1740"/>
                    </a:cubicBezTo>
                    <a:cubicBezTo>
                      <a:pt x="271" y="1741"/>
                      <a:pt x="267" y="1738"/>
                      <a:pt x="266" y="1734"/>
                    </a:cubicBezTo>
                    <a:lnTo>
                      <a:pt x="249" y="1623"/>
                    </a:lnTo>
                    <a:cubicBezTo>
                      <a:pt x="248" y="1619"/>
                      <a:pt x="251" y="1615"/>
                      <a:pt x="256" y="1614"/>
                    </a:cubicBezTo>
                    <a:cubicBezTo>
                      <a:pt x="260" y="1613"/>
                      <a:pt x="264" y="1616"/>
                      <a:pt x="265" y="1621"/>
                    </a:cubicBezTo>
                    <a:close/>
                    <a:moveTo>
                      <a:pt x="294" y="1810"/>
                    </a:moveTo>
                    <a:lnTo>
                      <a:pt x="294" y="1810"/>
                    </a:lnTo>
                    <a:cubicBezTo>
                      <a:pt x="295" y="1815"/>
                      <a:pt x="291" y="1819"/>
                      <a:pt x="287" y="1819"/>
                    </a:cubicBezTo>
                    <a:cubicBezTo>
                      <a:pt x="283" y="1820"/>
                      <a:pt x="279" y="1817"/>
                      <a:pt x="278" y="1813"/>
                    </a:cubicBezTo>
                    <a:lnTo>
                      <a:pt x="278" y="1813"/>
                    </a:lnTo>
                    <a:cubicBezTo>
                      <a:pt x="277" y="1808"/>
                      <a:pt x="281" y="1804"/>
                      <a:pt x="285" y="1804"/>
                    </a:cubicBezTo>
                    <a:cubicBezTo>
                      <a:pt x="289" y="1803"/>
                      <a:pt x="293" y="1806"/>
                      <a:pt x="294" y="1810"/>
                    </a:cubicBezTo>
                    <a:close/>
                    <a:moveTo>
                      <a:pt x="306" y="1889"/>
                    </a:moveTo>
                    <a:lnTo>
                      <a:pt x="323" y="2000"/>
                    </a:lnTo>
                    <a:cubicBezTo>
                      <a:pt x="324" y="2004"/>
                      <a:pt x="321" y="2009"/>
                      <a:pt x="316" y="2009"/>
                    </a:cubicBezTo>
                    <a:cubicBezTo>
                      <a:pt x="312" y="2010"/>
                      <a:pt x="308" y="2007"/>
                      <a:pt x="307" y="2003"/>
                    </a:cubicBezTo>
                    <a:lnTo>
                      <a:pt x="290" y="1892"/>
                    </a:lnTo>
                    <a:cubicBezTo>
                      <a:pt x="290" y="1887"/>
                      <a:pt x="293" y="1883"/>
                      <a:pt x="297" y="1883"/>
                    </a:cubicBezTo>
                    <a:cubicBezTo>
                      <a:pt x="301" y="1882"/>
                      <a:pt x="305" y="1885"/>
                      <a:pt x="306" y="1889"/>
                    </a:cubicBezTo>
                    <a:close/>
                    <a:moveTo>
                      <a:pt x="335" y="2079"/>
                    </a:moveTo>
                    <a:lnTo>
                      <a:pt x="335" y="2079"/>
                    </a:lnTo>
                    <a:cubicBezTo>
                      <a:pt x="336" y="2084"/>
                      <a:pt x="333" y="2088"/>
                      <a:pt x="328" y="2088"/>
                    </a:cubicBezTo>
                    <a:cubicBezTo>
                      <a:pt x="324" y="2089"/>
                      <a:pt x="320" y="2086"/>
                      <a:pt x="319" y="2082"/>
                    </a:cubicBezTo>
                    <a:lnTo>
                      <a:pt x="319" y="2081"/>
                    </a:lnTo>
                    <a:cubicBezTo>
                      <a:pt x="319" y="2077"/>
                      <a:pt x="322" y="2073"/>
                      <a:pt x="326" y="2072"/>
                    </a:cubicBezTo>
                    <a:cubicBezTo>
                      <a:pt x="331" y="2072"/>
                      <a:pt x="335" y="2075"/>
                      <a:pt x="335" y="2079"/>
                    </a:cubicBezTo>
                    <a:close/>
                    <a:moveTo>
                      <a:pt x="347" y="2158"/>
                    </a:moveTo>
                    <a:lnTo>
                      <a:pt x="364" y="2269"/>
                    </a:lnTo>
                    <a:cubicBezTo>
                      <a:pt x="365" y="2273"/>
                      <a:pt x="362" y="2277"/>
                      <a:pt x="358" y="2278"/>
                    </a:cubicBezTo>
                    <a:cubicBezTo>
                      <a:pt x="353" y="2279"/>
                      <a:pt x="349" y="2276"/>
                      <a:pt x="349" y="2271"/>
                    </a:cubicBezTo>
                    <a:lnTo>
                      <a:pt x="332" y="2161"/>
                    </a:lnTo>
                    <a:cubicBezTo>
                      <a:pt x="331" y="2156"/>
                      <a:pt x="334" y="2152"/>
                      <a:pt x="338" y="2152"/>
                    </a:cubicBezTo>
                    <a:cubicBezTo>
                      <a:pt x="343" y="2151"/>
                      <a:pt x="347" y="2154"/>
                      <a:pt x="347" y="2158"/>
                    </a:cubicBezTo>
                    <a:close/>
                    <a:moveTo>
                      <a:pt x="377" y="2348"/>
                    </a:moveTo>
                    <a:lnTo>
                      <a:pt x="377" y="2348"/>
                    </a:lnTo>
                    <a:cubicBezTo>
                      <a:pt x="377" y="2353"/>
                      <a:pt x="374" y="2357"/>
                      <a:pt x="370" y="2357"/>
                    </a:cubicBezTo>
                    <a:cubicBezTo>
                      <a:pt x="365" y="2358"/>
                      <a:pt x="361" y="2355"/>
                      <a:pt x="361" y="2350"/>
                    </a:cubicBezTo>
                    <a:lnTo>
                      <a:pt x="361" y="2350"/>
                    </a:lnTo>
                    <a:cubicBezTo>
                      <a:pt x="360" y="2346"/>
                      <a:pt x="363" y="2342"/>
                      <a:pt x="368" y="2341"/>
                    </a:cubicBezTo>
                    <a:cubicBezTo>
                      <a:pt x="372" y="2341"/>
                      <a:pt x="376" y="2344"/>
                      <a:pt x="377" y="23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/>
              <p:cNvSpPr>
                <a:spLocks noEditPoints="1"/>
              </p:cNvSpPr>
              <p:nvPr/>
            </p:nvSpPr>
            <p:spPr bwMode="auto">
              <a:xfrm>
                <a:off x="2880" y="1874"/>
                <a:ext cx="42" cy="138"/>
              </a:xfrm>
              <a:custGeom>
                <a:avLst/>
                <a:gdLst>
                  <a:gd name="T0" fmla="*/ 1 w 197"/>
                  <a:gd name="T1" fmla="*/ 638 h 649"/>
                  <a:gd name="T2" fmla="*/ 32 w 197"/>
                  <a:gd name="T3" fmla="*/ 530 h 649"/>
                  <a:gd name="T4" fmla="*/ 42 w 197"/>
                  <a:gd name="T5" fmla="*/ 525 h 649"/>
                  <a:gd name="T6" fmla="*/ 47 w 197"/>
                  <a:gd name="T7" fmla="*/ 535 h 649"/>
                  <a:gd name="T8" fmla="*/ 17 w 197"/>
                  <a:gd name="T9" fmla="*/ 643 h 649"/>
                  <a:gd name="T10" fmla="*/ 7 w 197"/>
                  <a:gd name="T11" fmla="*/ 648 h 649"/>
                  <a:gd name="T12" fmla="*/ 1 w 197"/>
                  <a:gd name="T13" fmla="*/ 638 h 649"/>
                  <a:gd name="T14" fmla="*/ 53 w 197"/>
                  <a:gd name="T15" fmla="*/ 454 h 649"/>
                  <a:gd name="T16" fmla="*/ 53 w 197"/>
                  <a:gd name="T17" fmla="*/ 454 h 649"/>
                  <a:gd name="T18" fmla="*/ 63 w 197"/>
                  <a:gd name="T19" fmla="*/ 448 h 649"/>
                  <a:gd name="T20" fmla="*/ 69 w 197"/>
                  <a:gd name="T21" fmla="*/ 458 h 649"/>
                  <a:gd name="T22" fmla="*/ 69 w 197"/>
                  <a:gd name="T23" fmla="*/ 458 h 649"/>
                  <a:gd name="T24" fmla="*/ 59 w 197"/>
                  <a:gd name="T25" fmla="*/ 463 h 649"/>
                  <a:gd name="T26" fmla="*/ 53 w 197"/>
                  <a:gd name="T27" fmla="*/ 454 h 649"/>
                  <a:gd name="T28" fmla="*/ 75 w 197"/>
                  <a:gd name="T29" fmla="*/ 376 h 649"/>
                  <a:gd name="T30" fmla="*/ 106 w 197"/>
                  <a:gd name="T31" fmla="*/ 269 h 649"/>
                  <a:gd name="T32" fmla="*/ 116 w 197"/>
                  <a:gd name="T33" fmla="*/ 263 h 649"/>
                  <a:gd name="T34" fmla="*/ 121 w 197"/>
                  <a:gd name="T35" fmla="*/ 273 h 649"/>
                  <a:gd name="T36" fmla="*/ 91 w 197"/>
                  <a:gd name="T37" fmla="*/ 381 h 649"/>
                  <a:gd name="T38" fmla="*/ 81 w 197"/>
                  <a:gd name="T39" fmla="*/ 386 h 649"/>
                  <a:gd name="T40" fmla="*/ 75 w 197"/>
                  <a:gd name="T41" fmla="*/ 376 h 649"/>
                  <a:gd name="T42" fmla="*/ 128 w 197"/>
                  <a:gd name="T43" fmla="*/ 192 h 649"/>
                  <a:gd name="T44" fmla="*/ 128 w 197"/>
                  <a:gd name="T45" fmla="*/ 192 h 649"/>
                  <a:gd name="T46" fmla="*/ 137 w 197"/>
                  <a:gd name="T47" fmla="*/ 186 h 649"/>
                  <a:gd name="T48" fmla="*/ 143 w 197"/>
                  <a:gd name="T49" fmla="*/ 196 h 649"/>
                  <a:gd name="T50" fmla="*/ 143 w 197"/>
                  <a:gd name="T51" fmla="*/ 196 h 649"/>
                  <a:gd name="T52" fmla="*/ 133 w 197"/>
                  <a:gd name="T53" fmla="*/ 202 h 649"/>
                  <a:gd name="T54" fmla="*/ 128 w 197"/>
                  <a:gd name="T55" fmla="*/ 192 h 649"/>
                  <a:gd name="T56" fmla="*/ 149 w 197"/>
                  <a:gd name="T57" fmla="*/ 115 h 649"/>
                  <a:gd name="T58" fmla="*/ 180 w 197"/>
                  <a:gd name="T59" fmla="*/ 7 h 649"/>
                  <a:gd name="T60" fmla="*/ 190 w 197"/>
                  <a:gd name="T61" fmla="*/ 1 h 649"/>
                  <a:gd name="T62" fmla="*/ 195 w 197"/>
                  <a:gd name="T63" fmla="*/ 11 h 649"/>
                  <a:gd name="T64" fmla="*/ 165 w 197"/>
                  <a:gd name="T65" fmla="*/ 119 h 649"/>
                  <a:gd name="T66" fmla="*/ 155 w 197"/>
                  <a:gd name="T67" fmla="*/ 125 h 649"/>
                  <a:gd name="T68" fmla="*/ 149 w 197"/>
                  <a:gd name="T69" fmla="*/ 115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7" h="649">
                    <a:moveTo>
                      <a:pt x="1" y="638"/>
                    </a:moveTo>
                    <a:lnTo>
                      <a:pt x="32" y="530"/>
                    </a:lnTo>
                    <a:cubicBezTo>
                      <a:pt x="33" y="526"/>
                      <a:pt x="37" y="524"/>
                      <a:pt x="42" y="525"/>
                    </a:cubicBezTo>
                    <a:cubicBezTo>
                      <a:pt x="46" y="526"/>
                      <a:pt x="48" y="531"/>
                      <a:pt x="47" y="535"/>
                    </a:cubicBezTo>
                    <a:lnTo>
                      <a:pt x="17" y="643"/>
                    </a:lnTo>
                    <a:cubicBezTo>
                      <a:pt x="15" y="647"/>
                      <a:pt x="11" y="649"/>
                      <a:pt x="7" y="648"/>
                    </a:cubicBezTo>
                    <a:cubicBezTo>
                      <a:pt x="2" y="647"/>
                      <a:pt x="0" y="642"/>
                      <a:pt x="1" y="638"/>
                    </a:cubicBezTo>
                    <a:close/>
                    <a:moveTo>
                      <a:pt x="53" y="454"/>
                    </a:moveTo>
                    <a:lnTo>
                      <a:pt x="53" y="454"/>
                    </a:lnTo>
                    <a:cubicBezTo>
                      <a:pt x="55" y="449"/>
                      <a:pt x="59" y="447"/>
                      <a:pt x="63" y="448"/>
                    </a:cubicBezTo>
                    <a:cubicBezTo>
                      <a:pt x="68" y="449"/>
                      <a:pt x="70" y="453"/>
                      <a:pt x="69" y="458"/>
                    </a:cubicBezTo>
                    <a:lnTo>
                      <a:pt x="69" y="458"/>
                    </a:lnTo>
                    <a:cubicBezTo>
                      <a:pt x="68" y="462"/>
                      <a:pt x="63" y="465"/>
                      <a:pt x="59" y="463"/>
                    </a:cubicBezTo>
                    <a:cubicBezTo>
                      <a:pt x="55" y="462"/>
                      <a:pt x="52" y="458"/>
                      <a:pt x="53" y="454"/>
                    </a:cubicBezTo>
                    <a:close/>
                    <a:moveTo>
                      <a:pt x="75" y="376"/>
                    </a:moveTo>
                    <a:lnTo>
                      <a:pt x="106" y="269"/>
                    </a:lnTo>
                    <a:cubicBezTo>
                      <a:pt x="107" y="264"/>
                      <a:pt x="111" y="262"/>
                      <a:pt x="116" y="263"/>
                    </a:cubicBezTo>
                    <a:cubicBezTo>
                      <a:pt x="120" y="264"/>
                      <a:pt x="122" y="269"/>
                      <a:pt x="121" y="273"/>
                    </a:cubicBezTo>
                    <a:lnTo>
                      <a:pt x="91" y="381"/>
                    </a:lnTo>
                    <a:cubicBezTo>
                      <a:pt x="90" y="385"/>
                      <a:pt x="85" y="388"/>
                      <a:pt x="81" y="386"/>
                    </a:cubicBezTo>
                    <a:cubicBezTo>
                      <a:pt x="77" y="385"/>
                      <a:pt x="74" y="381"/>
                      <a:pt x="75" y="376"/>
                    </a:cubicBezTo>
                    <a:close/>
                    <a:moveTo>
                      <a:pt x="128" y="192"/>
                    </a:moveTo>
                    <a:lnTo>
                      <a:pt x="128" y="192"/>
                    </a:lnTo>
                    <a:cubicBezTo>
                      <a:pt x="129" y="188"/>
                      <a:pt x="133" y="185"/>
                      <a:pt x="137" y="186"/>
                    </a:cubicBezTo>
                    <a:cubicBezTo>
                      <a:pt x="142" y="187"/>
                      <a:pt x="144" y="192"/>
                      <a:pt x="143" y="196"/>
                    </a:cubicBezTo>
                    <a:lnTo>
                      <a:pt x="143" y="196"/>
                    </a:lnTo>
                    <a:cubicBezTo>
                      <a:pt x="142" y="200"/>
                      <a:pt x="138" y="203"/>
                      <a:pt x="133" y="202"/>
                    </a:cubicBezTo>
                    <a:cubicBezTo>
                      <a:pt x="129" y="201"/>
                      <a:pt x="126" y="196"/>
                      <a:pt x="128" y="192"/>
                    </a:cubicBezTo>
                    <a:close/>
                    <a:moveTo>
                      <a:pt x="149" y="115"/>
                    </a:moveTo>
                    <a:lnTo>
                      <a:pt x="180" y="7"/>
                    </a:lnTo>
                    <a:cubicBezTo>
                      <a:pt x="181" y="3"/>
                      <a:pt x="186" y="0"/>
                      <a:pt x="190" y="1"/>
                    </a:cubicBezTo>
                    <a:cubicBezTo>
                      <a:pt x="194" y="3"/>
                      <a:pt x="197" y="7"/>
                      <a:pt x="195" y="11"/>
                    </a:cubicBezTo>
                    <a:lnTo>
                      <a:pt x="165" y="119"/>
                    </a:lnTo>
                    <a:cubicBezTo>
                      <a:pt x="164" y="123"/>
                      <a:pt x="159" y="126"/>
                      <a:pt x="155" y="125"/>
                    </a:cubicBezTo>
                    <a:cubicBezTo>
                      <a:pt x="151" y="123"/>
                      <a:pt x="148" y="119"/>
                      <a:pt x="149" y="1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"/>
              <p:cNvSpPr>
                <a:spLocks noEditPoints="1"/>
              </p:cNvSpPr>
              <p:nvPr/>
            </p:nvSpPr>
            <p:spPr bwMode="auto">
              <a:xfrm>
                <a:off x="2735" y="1575"/>
                <a:ext cx="146" cy="426"/>
              </a:xfrm>
              <a:custGeom>
                <a:avLst/>
                <a:gdLst>
                  <a:gd name="T0" fmla="*/ 52 w 687"/>
                  <a:gd name="T1" fmla="*/ 113 h 2005"/>
                  <a:gd name="T2" fmla="*/ 37 w 687"/>
                  <a:gd name="T3" fmla="*/ 118 h 2005"/>
                  <a:gd name="T4" fmla="*/ 6 w 687"/>
                  <a:gd name="T5" fmla="*/ 2 h 2005"/>
                  <a:gd name="T6" fmla="*/ 78 w 687"/>
                  <a:gd name="T7" fmla="*/ 189 h 2005"/>
                  <a:gd name="T8" fmla="*/ 72 w 687"/>
                  <a:gd name="T9" fmla="*/ 199 h 2005"/>
                  <a:gd name="T10" fmla="*/ 62 w 687"/>
                  <a:gd name="T11" fmla="*/ 194 h 2005"/>
                  <a:gd name="T12" fmla="*/ 78 w 687"/>
                  <a:gd name="T13" fmla="*/ 189 h 2005"/>
                  <a:gd name="T14" fmla="*/ 139 w 687"/>
                  <a:gd name="T15" fmla="*/ 371 h 2005"/>
                  <a:gd name="T16" fmla="*/ 124 w 687"/>
                  <a:gd name="T17" fmla="*/ 376 h 2005"/>
                  <a:gd name="T18" fmla="*/ 93 w 687"/>
                  <a:gd name="T19" fmla="*/ 260 h 2005"/>
                  <a:gd name="T20" fmla="*/ 164 w 687"/>
                  <a:gd name="T21" fmla="*/ 447 h 2005"/>
                  <a:gd name="T22" fmla="*/ 159 w 687"/>
                  <a:gd name="T23" fmla="*/ 457 h 2005"/>
                  <a:gd name="T24" fmla="*/ 149 w 687"/>
                  <a:gd name="T25" fmla="*/ 452 h 2005"/>
                  <a:gd name="T26" fmla="*/ 164 w 687"/>
                  <a:gd name="T27" fmla="*/ 447 h 2005"/>
                  <a:gd name="T28" fmla="*/ 226 w 687"/>
                  <a:gd name="T29" fmla="*/ 629 h 2005"/>
                  <a:gd name="T30" fmla="*/ 211 w 687"/>
                  <a:gd name="T31" fmla="*/ 634 h 2005"/>
                  <a:gd name="T32" fmla="*/ 180 w 687"/>
                  <a:gd name="T33" fmla="*/ 517 h 2005"/>
                  <a:gd name="T34" fmla="*/ 251 w 687"/>
                  <a:gd name="T35" fmla="*/ 704 h 2005"/>
                  <a:gd name="T36" fmla="*/ 246 w 687"/>
                  <a:gd name="T37" fmla="*/ 715 h 2005"/>
                  <a:gd name="T38" fmla="*/ 236 w 687"/>
                  <a:gd name="T39" fmla="*/ 709 h 2005"/>
                  <a:gd name="T40" fmla="*/ 251 w 687"/>
                  <a:gd name="T41" fmla="*/ 704 h 2005"/>
                  <a:gd name="T42" fmla="*/ 313 w 687"/>
                  <a:gd name="T43" fmla="*/ 886 h 2005"/>
                  <a:gd name="T44" fmla="*/ 298 w 687"/>
                  <a:gd name="T45" fmla="*/ 891 h 2005"/>
                  <a:gd name="T46" fmla="*/ 267 w 687"/>
                  <a:gd name="T47" fmla="*/ 775 h 2005"/>
                  <a:gd name="T48" fmla="*/ 338 w 687"/>
                  <a:gd name="T49" fmla="*/ 962 h 2005"/>
                  <a:gd name="T50" fmla="*/ 333 w 687"/>
                  <a:gd name="T51" fmla="*/ 972 h 2005"/>
                  <a:gd name="T52" fmla="*/ 323 w 687"/>
                  <a:gd name="T53" fmla="*/ 967 h 2005"/>
                  <a:gd name="T54" fmla="*/ 338 w 687"/>
                  <a:gd name="T55" fmla="*/ 962 h 2005"/>
                  <a:gd name="T56" fmla="*/ 400 w 687"/>
                  <a:gd name="T57" fmla="*/ 1144 h 2005"/>
                  <a:gd name="T58" fmla="*/ 385 w 687"/>
                  <a:gd name="T59" fmla="*/ 1149 h 2005"/>
                  <a:gd name="T60" fmla="*/ 354 w 687"/>
                  <a:gd name="T61" fmla="*/ 1033 h 2005"/>
                  <a:gd name="T62" fmla="*/ 425 w 687"/>
                  <a:gd name="T63" fmla="*/ 1220 h 2005"/>
                  <a:gd name="T64" fmla="*/ 420 w 687"/>
                  <a:gd name="T65" fmla="*/ 1230 h 2005"/>
                  <a:gd name="T66" fmla="*/ 410 w 687"/>
                  <a:gd name="T67" fmla="*/ 1225 h 2005"/>
                  <a:gd name="T68" fmla="*/ 425 w 687"/>
                  <a:gd name="T69" fmla="*/ 1220 h 2005"/>
                  <a:gd name="T70" fmla="*/ 487 w 687"/>
                  <a:gd name="T71" fmla="*/ 1402 h 2005"/>
                  <a:gd name="T72" fmla="*/ 471 w 687"/>
                  <a:gd name="T73" fmla="*/ 1407 h 2005"/>
                  <a:gd name="T74" fmla="*/ 441 w 687"/>
                  <a:gd name="T75" fmla="*/ 1291 h 2005"/>
                  <a:gd name="T76" fmla="*/ 512 w 687"/>
                  <a:gd name="T77" fmla="*/ 1478 h 2005"/>
                  <a:gd name="T78" fmla="*/ 507 w 687"/>
                  <a:gd name="T79" fmla="*/ 1488 h 2005"/>
                  <a:gd name="T80" fmla="*/ 497 w 687"/>
                  <a:gd name="T81" fmla="*/ 1483 h 2005"/>
                  <a:gd name="T82" fmla="*/ 512 w 687"/>
                  <a:gd name="T83" fmla="*/ 1478 h 2005"/>
                  <a:gd name="T84" fmla="*/ 574 w 687"/>
                  <a:gd name="T85" fmla="*/ 1660 h 2005"/>
                  <a:gd name="T86" fmla="*/ 558 w 687"/>
                  <a:gd name="T87" fmla="*/ 1665 h 2005"/>
                  <a:gd name="T88" fmla="*/ 528 w 687"/>
                  <a:gd name="T89" fmla="*/ 1548 h 2005"/>
                  <a:gd name="T90" fmla="*/ 599 w 687"/>
                  <a:gd name="T91" fmla="*/ 1735 h 2005"/>
                  <a:gd name="T92" fmla="*/ 594 w 687"/>
                  <a:gd name="T93" fmla="*/ 1746 h 2005"/>
                  <a:gd name="T94" fmla="*/ 584 w 687"/>
                  <a:gd name="T95" fmla="*/ 1740 h 2005"/>
                  <a:gd name="T96" fmla="*/ 599 w 687"/>
                  <a:gd name="T97" fmla="*/ 1735 h 2005"/>
                  <a:gd name="T98" fmla="*/ 660 w 687"/>
                  <a:gd name="T99" fmla="*/ 1917 h 2005"/>
                  <a:gd name="T100" fmla="*/ 645 w 687"/>
                  <a:gd name="T101" fmla="*/ 1922 h 2005"/>
                  <a:gd name="T102" fmla="*/ 615 w 687"/>
                  <a:gd name="T103" fmla="*/ 1806 h 2005"/>
                  <a:gd name="T104" fmla="*/ 686 w 687"/>
                  <a:gd name="T105" fmla="*/ 1993 h 2005"/>
                  <a:gd name="T106" fmla="*/ 681 w 687"/>
                  <a:gd name="T107" fmla="*/ 2003 h 2005"/>
                  <a:gd name="T108" fmla="*/ 671 w 687"/>
                  <a:gd name="T109" fmla="*/ 1998 h 2005"/>
                  <a:gd name="T110" fmla="*/ 686 w 687"/>
                  <a:gd name="T111" fmla="*/ 1993 h 2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87" h="2005">
                    <a:moveTo>
                      <a:pt x="16" y="7"/>
                    </a:moveTo>
                    <a:lnTo>
                      <a:pt x="52" y="113"/>
                    </a:lnTo>
                    <a:cubicBezTo>
                      <a:pt x="53" y="117"/>
                      <a:pt x="51" y="122"/>
                      <a:pt x="47" y="123"/>
                    </a:cubicBezTo>
                    <a:cubicBezTo>
                      <a:pt x="43" y="125"/>
                      <a:pt x="38" y="122"/>
                      <a:pt x="37" y="118"/>
                    </a:cubicBezTo>
                    <a:lnTo>
                      <a:pt x="1" y="12"/>
                    </a:lnTo>
                    <a:cubicBezTo>
                      <a:pt x="0" y="8"/>
                      <a:pt x="2" y="3"/>
                      <a:pt x="6" y="2"/>
                    </a:cubicBezTo>
                    <a:cubicBezTo>
                      <a:pt x="10" y="0"/>
                      <a:pt x="15" y="3"/>
                      <a:pt x="16" y="7"/>
                    </a:cubicBezTo>
                    <a:close/>
                    <a:moveTo>
                      <a:pt x="78" y="189"/>
                    </a:moveTo>
                    <a:lnTo>
                      <a:pt x="78" y="189"/>
                    </a:lnTo>
                    <a:cubicBezTo>
                      <a:pt x="79" y="193"/>
                      <a:pt x="77" y="198"/>
                      <a:pt x="72" y="199"/>
                    </a:cubicBezTo>
                    <a:cubicBezTo>
                      <a:pt x="68" y="200"/>
                      <a:pt x="64" y="198"/>
                      <a:pt x="62" y="194"/>
                    </a:cubicBezTo>
                    <a:lnTo>
                      <a:pt x="62" y="194"/>
                    </a:lnTo>
                    <a:cubicBezTo>
                      <a:pt x="61" y="190"/>
                      <a:pt x="63" y="185"/>
                      <a:pt x="67" y="184"/>
                    </a:cubicBezTo>
                    <a:cubicBezTo>
                      <a:pt x="72" y="182"/>
                      <a:pt x="76" y="185"/>
                      <a:pt x="78" y="189"/>
                    </a:cubicBezTo>
                    <a:close/>
                    <a:moveTo>
                      <a:pt x="103" y="265"/>
                    </a:moveTo>
                    <a:lnTo>
                      <a:pt x="139" y="371"/>
                    </a:lnTo>
                    <a:cubicBezTo>
                      <a:pt x="140" y="375"/>
                      <a:pt x="138" y="380"/>
                      <a:pt x="134" y="381"/>
                    </a:cubicBezTo>
                    <a:cubicBezTo>
                      <a:pt x="130" y="382"/>
                      <a:pt x="125" y="380"/>
                      <a:pt x="124" y="376"/>
                    </a:cubicBezTo>
                    <a:lnTo>
                      <a:pt x="88" y="270"/>
                    </a:lnTo>
                    <a:cubicBezTo>
                      <a:pt x="87" y="266"/>
                      <a:pt x="89" y="261"/>
                      <a:pt x="93" y="260"/>
                    </a:cubicBezTo>
                    <a:cubicBezTo>
                      <a:pt x="97" y="258"/>
                      <a:pt x="102" y="260"/>
                      <a:pt x="103" y="265"/>
                    </a:cubicBezTo>
                    <a:close/>
                    <a:moveTo>
                      <a:pt x="164" y="447"/>
                    </a:moveTo>
                    <a:lnTo>
                      <a:pt x="164" y="447"/>
                    </a:lnTo>
                    <a:cubicBezTo>
                      <a:pt x="166" y="451"/>
                      <a:pt x="164" y="455"/>
                      <a:pt x="159" y="457"/>
                    </a:cubicBezTo>
                    <a:cubicBezTo>
                      <a:pt x="155" y="458"/>
                      <a:pt x="151" y="456"/>
                      <a:pt x="149" y="452"/>
                    </a:cubicBezTo>
                    <a:lnTo>
                      <a:pt x="149" y="452"/>
                    </a:lnTo>
                    <a:cubicBezTo>
                      <a:pt x="148" y="447"/>
                      <a:pt x="150" y="443"/>
                      <a:pt x="154" y="442"/>
                    </a:cubicBezTo>
                    <a:cubicBezTo>
                      <a:pt x="159" y="440"/>
                      <a:pt x="163" y="442"/>
                      <a:pt x="164" y="447"/>
                    </a:cubicBezTo>
                    <a:close/>
                    <a:moveTo>
                      <a:pt x="190" y="522"/>
                    </a:moveTo>
                    <a:lnTo>
                      <a:pt x="226" y="629"/>
                    </a:lnTo>
                    <a:cubicBezTo>
                      <a:pt x="227" y="633"/>
                      <a:pt x="225" y="637"/>
                      <a:pt x="221" y="639"/>
                    </a:cubicBezTo>
                    <a:cubicBezTo>
                      <a:pt x="217" y="640"/>
                      <a:pt x="212" y="638"/>
                      <a:pt x="211" y="634"/>
                    </a:cubicBezTo>
                    <a:lnTo>
                      <a:pt x="175" y="528"/>
                    </a:lnTo>
                    <a:cubicBezTo>
                      <a:pt x="173" y="523"/>
                      <a:pt x="176" y="519"/>
                      <a:pt x="180" y="517"/>
                    </a:cubicBezTo>
                    <a:cubicBezTo>
                      <a:pt x="184" y="516"/>
                      <a:pt x="189" y="518"/>
                      <a:pt x="190" y="522"/>
                    </a:cubicBezTo>
                    <a:close/>
                    <a:moveTo>
                      <a:pt x="251" y="704"/>
                    </a:moveTo>
                    <a:lnTo>
                      <a:pt x="251" y="704"/>
                    </a:lnTo>
                    <a:cubicBezTo>
                      <a:pt x="253" y="709"/>
                      <a:pt x="250" y="713"/>
                      <a:pt x="246" y="715"/>
                    </a:cubicBezTo>
                    <a:cubicBezTo>
                      <a:pt x="242" y="716"/>
                      <a:pt x="238" y="714"/>
                      <a:pt x="236" y="709"/>
                    </a:cubicBezTo>
                    <a:lnTo>
                      <a:pt x="236" y="709"/>
                    </a:lnTo>
                    <a:cubicBezTo>
                      <a:pt x="235" y="705"/>
                      <a:pt x="237" y="701"/>
                      <a:pt x="241" y="699"/>
                    </a:cubicBezTo>
                    <a:cubicBezTo>
                      <a:pt x="246" y="698"/>
                      <a:pt x="250" y="700"/>
                      <a:pt x="251" y="704"/>
                    </a:cubicBezTo>
                    <a:close/>
                    <a:moveTo>
                      <a:pt x="277" y="780"/>
                    </a:moveTo>
                    <a:lnTo>
                      <a:pt x="313" y="886"/>
                    </a:lnTo>
                    <a:cubicBezTo>
                      <a:pt x="314" y="890"/>
                      <a:pt x="312" y="895"/>
                      <a:pt x="308" y="896"/>
                    </a:cubicBezTo>
                    <a:cubicBezTo>
                      <a:pt x="304" y="898"/>
                      <a:pt x="299" y="896"/>
                      <a:pt x="298" y="891"/>
                    </a:cubicBezTo>
                    <a:lnTo>
                      <a:pt x="262" y="785"/>
                    </a:lnTo>
                    <a:cubicBezTo>
                      <a:pt x="260" y="781"/>
                      <a:pt x="263" y="777"/>
                      <a:pt x="267" y="775"/>
                    </a:cubicBezTo>
                    <a:cubicBezTo>
                      <a:pt x="271" y="774"/>
                      <a:pt x="276" y="776"/>
                      <a:pt x="277" y="780"/>
                    </a:cubicBezTo>
                    <a:close/>
                    <a:moveTo>
                      <a:pt x="338" y="962"/>
                    </a:moveTo>
                    <a:lnTo>
                      <a:pt x="338" y="962"/>
                    </a:lnTo>
                    <a:cubicBezTo>
                      <a:pt x="340" y="966"/>
                      <a:pt x="337" y="971"/>
                      <a:pt x="333" y="972"/>
                    </a:cubicBezTo>
                    <a:cubicBezTo>
                      <a:pt x="329" y="974"/>
                      <a:pt x="324" y="971"/>
                      <a:pt x="323" y="967"/>
                    </a:cubicBezTo>
                    <a:lnTo>
                      <a:pt x="323" y="967"/>
                    </a:lnTo>
                    <a:cubicBezTo>
                      <a:pt x="322" y="963"/>
                      <a:pt x="324" y="958"/>
                      <a:pt x="328" y="957"/>
                    </a:cubicBezTo>
                    <a:cubicBezTo>
                      <a:pt x="332" y="956"/>
                      <a:pt x="337" y="958"/>
                      <a:pt x="338" y="962"/>
                    </a:cubicBezTo>
                    <a:close/>
                    <a:moveTo>
                      <a:pt x="364" y="1038"/>
                    </a:moveTo>
                    <a:lnTo>
                      <a:pt x="400" y="1144"/>
                    </a:lnTo>
                    <a:cubicBezTo>
                      <a:pt x="401" y="1148"/>
                      <a:pt x="399" y="1153"/>
                      <a:pt x="395" y="1154"/>
                    </a:cubicBezTo>
                    <a:cubicBezTo>
                      <a:pt x="390" y="1156"/>
                      <a:pt x="386" y="1153"/>
                      <a:pt x="385" y="1149"/>
                    </a:cubicBezTo>
                    <a:lnTo>
                      <a:pt x="349" y="1043"/>
                    </a:lnTo>
                    <a:cubicBezTo>
                      <a:pt x="347" y="1039"/>
                      <a:pt x="350" y="1034"/>
                      <a:pt x="354" y="1033"/>
                    </a:cubicBezTo>
                    <a:cubicBezTo>
                      <a:pt x="358" y="1031"/>
                      <a:pt x="362" y="1034"/>
                      <a:pt x="364" y="1038"/>
                    </a:cubicBezTo>
                    <a:close/>
                    <a:moveTo>
                      <a:pt x="425" y="1220"/>
                    </a:moveTo>
                    <a:lnTo>
                      <a:pt x="425" y="1220"/>
                    </a:lnTo>
                    <a:cubicBezTo>
                      <a:pt x="427" y="1224"/>
                      <a:pt x="424" y="1229"/>
                      <a:pt x="420" y="1230"/>
                    </a:cubicBezTo>
                    <a:cubicBezTo>
                      <a:pt x="416" y="1231"/>
                      <a:pt x="411" y="1229"/>
                      <a:pt x="410" y="1225"/>
                    </a:cubicBezTo>
                    <a:lnTo>
                      <a:pt x="410" y="1225"/>
                    </a:lnTo>
                    <a:cubicBezTo>
                      <a:pt x="409" y="1221"/>
                      <a:pt x="411" y="1216"/>
                      <a:pt x="415" y="1215"/>
                    </a:cubicBezTo>
                    <a:cubicBezTo>
                      <a:pt x="419" y="1213"/>
                      <a:pt x="424" y="1216"/>
                      <a:pt x="425" y="1220"/>
                    </a:cubicBezTo>
                    <a:close/>
                    <a:moveTo>
                      <a:pt x="451" y="1296"/>
                    </a:moveTo>
                    <a:lnTo>
                      <a:pt x="487" y="1402"/>
                    </a:lnTo>
                    <a:cubicBezTo>
                      <a:pt x="488" y="1406"/>
                      <a:pt x="486" y="1411"/>
                      <a:pt x="482" y="1412"/>
                    </a:cubicBezTo>
                    <a:cubicBezTo>
                      <a:pt x="477" y="1413"/>
                      <a:pt x="473" y="1411"/>
                      <a:pt x="471" y="1407"/>
                    </a:cubicBezTo>
                    <a:lnTo>
                      <a:pt x="436" y="1301"/>
                    </a:lnTo>
                    <a:cubicBezTo>
                      <a:pt x="434" y="1297"/>
                      <a:pt x="436" y="1292"/>
                      <a:pt x="441" y="1291"/>
                    </a:cubicBezTo>
                    <a:cubicBezTo>
                      <a:pt x="445" y="1289"/>
                      <a:pt x="449" y="1291"/>
                      <a:pt x="451" y="1296"/>
                    </a:cubicBezTo>
                    <a:close/>
                    <a:moveTo>
                      <a:pt x="512" y="1478"/>
                    </a:moveTo>
                    <a:lnTo>
                      <a:pt x="512" y="1478"/>
                    </a:lnTo>
                    <a:cubicBezTo>
                      <a:pt x="514" y="1482"/>
                      <a:pt x="511" y="1486"/>
                      <a:pt x="507" y="1488"/>
                    </a:cubicBezTo>
                    <a:cubicBezTo>
                      <a:pt x="503" y="1489"/>
                      <a:pt x="498" y="1487"/>
                      <a:pt x="497" y="1483"/>
                    </a:cubicBezTo>
                    <a:lnTo>
                      <a:pt x="497" y="1483"/>
                    </a:lnTo>
                    <a:cubicBezTo>
                      <a:pt x="496" y="1478"/>
                      <a:pt x="498" y="1474"/>
                      <a:pt x="502" y="1473"/>
                    </a:cubicBezTo>
                    <a:cubicBezTo>
                      <a:pt x="506" y="1471"/>
                      <a:pt x="511" y="1473"/>
                      <a:pt x="512" y="1478"/>
                    </a:cubicBezTo>
                    <a:close/>
                    <a:moveTo>
                      <a:pt x="538" y="1553"/>
                    </a:moveTo>
                    <a:lnTo>
                      <a:pt x="574" y="1660"/>
                    </a:lnTo>
                    <a:cubicBezTo>
                      <a:pt x="575" y="1664"/>
                      <a:pt x="573" y="1668"/>
                      <a:pt x="569" y="1670"/>
                    </a:cubicBezTo>
                    <a:cubicBezTo>
                      <a:pt x="564" y="1671"/>
                      <a:pt x="560" y="1669"/>
                      <a:pt x="558" y="1665"/>
                    </a:cubicBezTo>
                    <a:lnTo>
                      <a:pt x="523" y="1559"/>
                    </a:lnTo>
                    <a:cubicBezTo>
                      <a:pt x="521" y="1554"/>
                      <a:pt x="523" y="1550"/>
                      <a:pt x="528" y="1548"/>
                    </a:cubicBezTo>
                    <a:cubicBezTo>
                      <a:pt x="532" y="1547"/>
                      <a:pt x="536" y="1549"/>
                      <a:pt x="538" y="1553"/>
                    </a:cubicBezTo>
                    <a:close/>
                    <a:moveTo>
                      <a:pt x="599" y="1735"/>
                    </a:moveTo>
                    <a:lnTo>
                      <a:pt x="599" y="1735"/>
                    </a:lnTo>
                    <a:cubicBezTo>
                      <a:pt x="601" y="1740"/>
                      <a:pt x="598" y="1744"/>
                      <a:pt x="594" y="1746"/>
                    </a:cubicBezTo>
                    <a:cubicBezTo>
                      <a:pt x="590" y="1747"/>
                      <a:pt x="585" y="1745"/>
                      <a:pt x="584" y="1740"/>
                    </a:cubicBezTo>
                    <a:lnTo>
                      <a:pt x="584" y="1740"/>
                    </a:lnTo>
                    <a:cubicBezTo>
                      <a:pt x="583" y="1736"/>
                      <a:pt x="585" y="1732"/>
                      <a:pt x="589" y="1730"/>
                    </a:cubicBezTo>
                    <a:cubicBezTo>
                      <a:pt x="593" y="1729"/>
                      <a:pt x="598" y="1731"/>
                      <a:pt x="599" y="1735"/>
                    </a:cubicBezTo>
                    <a:close/>
                    <a:moveTo>
                      <a:pt x="625" y="1811"/>
                    </a:moveTo>
                    <a:lnTo>
                      <a:pt x="660" y="1917"/>
                    </a:lnTo>
                    <a:cubicBezTo>
                      <a:pt x="662" y="1921"/>
                      <a:pt x="660" y="1926"/>
                      <a:pt x="655" y="1927"/>
                    </a:cubicBezTo>
                    <a:cubicBezTo>
                      <a:pt x="651" y="1929"/>
                      <a:pt x="647" y="1927"/>
                      <a:pt x="645" y="1922"/>
                    </a:cubicBezTo>
                    <a:lnTo>
                      <a:pt x="610" y="1816"/>
                    </a:lnTo>
                    <a:cubicBezTo>
                      <a:pt x="608" y="1812"/>
                      <a:pt x="610" y="1808"/>
                      <a:pt x="615" y="1806"/>
                    </a:cubicBezTo>
                    <a:cubicBezTo>
                      <a:pt x="619" y="1805"/>
                      <a:pt x="623" y="1807"/>
                      <a:pt x="625" y="1811"/>
                    </a:cubicBezTo>
                    <a:close/>
                    <a:moveTo>
                      <a:pt x="686" y="1993"/>
                    </a:moveTo>
                    <a:lnTo>
                      <a:pt x="686" y="1993"/>
                    </a:lnTo>
                    <a:cubicBezTo>
                      <a:pt x="687" y="1997"/>
                      <a:pt x="685" y="2002"/>
                      <a:pt x="681" y="2003"/>
                    </a:cubicBezTo>
                    <a:cubicBezTo>
                      <a:pt x="677" y="2005"/>
                      <a:pt x="672" y="2002"/>
                      <a:pt x="671" y="1998"/>
                    </a:cubicBezTo>
                    <a:lnTo>
                      <a:pt x="671" y="1998"/>
                    </a:lnTo>
                    <a:cubicBezTo>
                      <a:pt x="669" y="1994"/>
                      <a:pt x="672" y="1989"/>
                      <a:pt x="676" y="1988"/>
                    </a:cubicBezTo>
                    <a:cubicBezTo>
                      <a:pt x="680" y="1987"/>
                      <a:pt x="685" y="1989"/>
                      <a:pt x="686" y="19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2981" y="1827"/>
                <a:ext cx="26" cy="25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 bwMode="auto">
            <a:xfrm rot="1210765">
              <a:off x="4583187" y="2214814"/>
              <a:ext cx="45719" cy="2286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4341747">
              <a:off x="4433482" y="2351879"/>
              <a:ext cx="45719" cy="2286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20437793">
              <a:off x="4615239" y="2186346"/>
              <a:ext cx="96285" cy="4571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1176515">
              <a:off x="4542273" y="2175583"/>
              <a:ext cx="96285" cy="45719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467408" y="2143254"/>
            <a:ext cx="15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Nets removed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22748" y="3178228"/>
            <a:ext cx="150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Nets added</a:t>
            </a:r>
            <a:endParaRPr lang="en-US" sz="1600" b="1" baseline="0" dirty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5370575" y="2440344"/>
            <a:ext cx="1152173" cy="2266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H="1">
            <a:off x="5354868" y="3371988"/>
            <a:ext cx="1241662" cy="4459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Min-Overflow Partitioner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1" y="1581150"/>
            <a:ext cx="2590800" cy="3810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Mark all nets “invalid”</a:t>
            </a:r>
          </a:p>
        </p:txBody>
      </p:sp>
      <p:sp>
        <p:nvSpPr>
          <p:cNvPr id="5" name="Diamond 4"/>
          <p:cNvSpPr/>
          <p:nvPr/>
        </p:nvSpPr>
        <p:spPr bwMode="auto">
          <a:xfrm>
            <a:off x="1066801" y="2952750"/>
            <a:ext cx="1828800" cy="685800"/>
          </a:xfrm>
          <a:prstGeom prst="diamond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All nets done ?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85801" y="2266950"/>
            <a:ext cx="25908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Sort nets by HPWL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5801" y="3943350"/>
            <a:ext cx="2590800" cy="381000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solidFill>
                  <a:schemeClr val="tx1"/>
                </a:solidFill>
              </a:rPr>
              <a:t>Mark net as valid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1" y="4629150"/>
            <a:ext cx="25908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solidFill>
                  <a:schemeClr val="tx1"/>
                </a:solidFill>
              </a:rPr>
              <a:t>Min-overflow ( Cells of net 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1" y="5314950"/>
            <a:ext cx="2590800" cy="381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baseline="0" dirty="0" smtClean="0">
                <a:solidFill>
                  <a:schemeClr val="tx1"/>
                </a:solidFill>
              </a:rPr>
              <a:t>Stop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 bwMode="auto">
          <a:xfrm>
            <a:off x="1981201" y="196215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5" idx="0"/>
          </p:cNvCxnSpPr>
          <p:nvPr/>
        </p:nvCxnSpPr>
        <p:spPr bwMode="auto">
          <a:xfrm>
            <a:off x="1981201" y="264795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7" idx="0"/>
          </p:cNvCxnSpPr>
          <p:nvPr/>
        </p:nvCxnSpPr>
        <p:spPr bwMode="auto">
          <a:xfrm>
            <a:off x="1981201" y="363855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 bwMode="auto">
          <a:xfrm>
            <a:off x="1981201" y="4324350"/>
            <a:ext cx="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1"/>
            <a:endCxn id="5" idx="1"/>
          </p:cNvCxnSpPr>
          <p:nvPr/>
        </p:nvCxnSpPr>
        <p:spPr bwMode="auto">
          <a:xfrm rot="10800000" flipH="1">
            <a:off x="685801" y="3295650"/>
            <a:ext cx="381000" cy="1524000"/>
          </a:xfrm>
          <a:prstGeom prst="bentConnector3">
            <a:avLst>
              <a:gd name="adj1" fmla="val -6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9" idx="3"/>
          </p:cNvCxnSpPr>
          <p:nvPr/>
        </p:nvCxnSpPr>
        <p:spPr bwMode="auto">
          <a:xfrm>
            <a:off x="2895601" y="3295650"/>
            <a:ext cx="381000" cy="2209800"/>
          </a:xfrm>
          <a:prstGeom prst="bentConnector3">
            <a:avLst>
              <a:gd name="adj1" fmla="val 160000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34"/>
          <p:cNvSpPr txBox="1"/>
          <p:nvPr/>
        </p:nvSpPr>
        <p:spPr>
          <a:xfrm>
            <a:off x="2895601" y="29644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baseline="0" dirty="0" smtClean="0">
                <a:latin typeface="+mn-lt"/>
              </a:rPr>
              <a:t>Yes</a:t>
            </a:r>
            <a:endParaRPr lang="en-US" sz="1800" b="1" baseline="0" dirty="0">
              <a:latin typeface="+mn-lt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2057401" y="357401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b="1" baseline="0" dirty="0" smtClean="0">
                <a:latin typeface="+mn-lt"/>
              </a:rPr>
              <a:t>No</a:t>
            </a:r>
            <a:endParaRPr lang="en-US" sz="1800" b="1" baseline="0" dirty="0">
              <a:latin typeface="+mn-lt"/>
            </a:endParaRPr>
          </a:p>
        </p:txBody>
      </p:sp>
      <p:sp>
        <p:nvSpPr>
          <p:cNvPr id="18" name="Content Placeholder 1"/>
          <p:cNvSpPr>
            <a:spLocks noGrp="1"/>
          </p:cNvSpPr>
          <p:nvPr/>
        </p:nvSpPr>
        <p:spPr bwMode="auto">
          <a:xfrm>
            <a:off x="3733800" y="1447800"/>
            <a:ext cx="51815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171450" indent="-171450"/>
            <a:r>
              <a:rPr lang="en-US" baseline="0" dirty="0" smtClean="0"/>
              <a:t>Two stages:</a:t>
            </a:r>
          </a:p>
          <a:p>
            <a:pPr marL="400050" lvl="1"/>
            <a:r>
              <a:rPr lang="en-US" baseline="0" dirty="0" smtClean="0"/>
              <a:t>Build : All steps shown</a:t>
            </a:r>
          </a:p>
          <a:p>
            <a:pPr marL="400050" lvl="1"/>
            <a:r>
              <a:rPr lang="en-US" baseline="0" dirty="0" smtClean="0"/>
              <a:t>Refine : The orange steps are skipped</a:t>
            </a:r>
          </a:p>
          <a:p>
            <a:pPr marL="457200" lvl="1" indent="0">
              <a:buNone/>
            </a:pPr>
            <a:endParaRPr lang="en-US" baseline="0" dirty="0" smtClean="0"/>
          </a:p>
          <a:p>
            <a:pPr marL="171450" indent="-171450"/>
            <a:r>
              <a:rPr lang="en-US" baseline="0" dirty="0" smtClean="0"/>
              <a:t>Min-overflow (Cells of net):</a:t>
            </a:r>
          </a:p>
          <a:p>
            <a:pPr marL="342900" lvl="1"/>
            <a:r>
              <a:rPr lang="en-US" baseline="0" dirty="0" smtClean="0"/>
              <a:t>Very similar to min-cut partitioner</a:t>
            </a:r>
          </a:p>
          <a:p>
            <a:pPr marL="342900" lvl="1"/>
            <a:r>
              <a:rPr lang="en-US" baseline="0" dirty="0" smtClean="0"/>
              <a:t>We look at the overflow among all valid nets, not just the current one. </a:t>
            </a:r>
          </a:p>
          <a:p>
            <a:pPr marL="342900" lvl="1"/>
            <a:r>
              <a:rPr lang="en-US" baseline="0" dirty="0" smtClean="0"/>
              <a:t>Time complexity = O(C</a:t>
            </a:r>
            <a:r>
              <a:rPr lang="en-US" baseline="30000" dirty="0" smtClean="0"/>
              <a:t>2</a:t>
            </a:r>
            <a:r>
              <a:rPr lang="en-US" baseline="0" dirty="0" smtClean="0"/>
              <a:t>), where C is the cells in this net</a:t>
            </a:r>
          </a:p>
          <a:p>
            <a:pPr marL="0"/>
            <a:endParaRPr lang="en-US" sz="3200" baseline="0" dirty="0" smtClean="0"/>
          </a:p>
          <a:p>
            <a:pPr marL="0"/>
            <a:r>
              <a:rPr lang="en-US" baseline="0" dirty="0" smtClean="0"/>
              <a:t>Overall time complexity =</a:t>
            </a:r>
            <a:endParaRPr lang="en-US" baseline="0" dirty="0"/>
          </a:p>
          <a:p>
            <a:pPr marL="0"/>
            <a:endParaRPr lang="en-US" sz="3200" baseline="0" dirty="0" smtClean="0"/>
          </a:p>
          <a:p>
            <a:pPr marL="342900" lvl="1"/>
            <a:endParaRPr lang="en-US" baseline="0" dirty="0" smtClean="0"/>
          </a:p>
          <a:p>
            <a:pPr marL="342900" lvl="1"/>
            <a:endParaRPr lang="en-US" baseline="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828" y="5791200"/>
            <a:ext cx="181788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the simple 3D routing grid with certain routing values on each edge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2000" dirty="0" smtClean="0"/>
              <a:t>We show the top view using placement bins (dual of the above graph)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Representing a 3D Routing Grid using 2D Maps</a:t>
            </a:r>
            <a:endParaRPr lang="en-US" dirty="0"/>
          </a:p>
        </p:txBody>
      </p:sp>
      <p:pic>
        <p:nvPicPr>
          <p:cNvPr id="4" name="Picture 3" descr="cong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119" y="1907322"/>
            <a:ext cx="2179212" cy="1524000"/>
          </a:xfrm>
          <a:prstGeom prst="rect">
            <a:avLst/>
          </a:prstGeom>
        </p:spPr>
      </p:pic>
      <p:pic>
        <p:nvPicPr>
          <p:cNvPr id="11" name="Picture 10" descr="d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724400"/>
            <a:ext cx="1456113" cy="1452592"/>
          </a:xfrm>
          <a:prstGeom prst="rect">
            <a:avLst/>
          </a:prstGeom>
        </p:spPr>
      </p:pic>
      <p:pic>
        <p:nvPicPr>
          <p:cNvPr id="12" name="Picture 11" descr="miv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 flipV="1">
            <a:off x="3124200" y="4724400"/>
            <a:ext cx="1447799" cy="1449537"/>
          </a:xfrm>
          <a:prstGeom prst="rect">
            <a:avLst/>
          </a:prstGeom>
        </p:spPr>
      </p:pic>
      <p:pic>
        <p:nvPicPr>
          <p:cNvPr id="13" name="Picture 12" descr="miv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4953006" y="4724400"/>
            <a:ext cx="1447786" cy="14495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62454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Die 0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76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MIV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6245423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Die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8538" y="2346156"/>
            <a:ext cx="322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Green = 0.17</a:t>
            </a:r>
          </a:p>
          <a:p>
            <a:r>
              <a:rPr lang="en-US" sz="1800" b="1" baseline="0" dirty="0" smtClean="0">
                <a:latin typeface="+mn-lt"/>
              </a:rPr>
              <a:t>Red = 0.33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1893570" y="3276600"/>
            <a:ext cx="251460" cy="228600"/>
          </a:xfrm>
          <a:prstGeom prst="ellipse">
            <a:avLst/>
          </a:prstGeom>
          <a:noFill/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5486400"/>
            <a:ext cx="685800" cy="686668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Curved Connector 17"/>
          <p:cNvCxnSpPr>
            <a:stCxn id="6" idx="3"/>
            <a:endCxn id="11" idx="1"/>
          </p:cNvCxnSpPr>
          <p:nvPr/>
        </p:nvCxnSpPr>
        <p:spPr bwMode="auto">
          <a:xfrm rot="5400000">
            <a:off x="623411" y="4143712"/>
            <a:ext cx="1978974" cy="634995"/>
          </a:xfrm>
          <a:prstGeom prst="curvedConnector4">
            <a:avLst>
              <a:gd name="adj1" fmla="val 3081"/>
              <a:gd name="adj2" fmla="val 285401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7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Demand Maps </a:t>
            </a:r>
            <a:endParaRPr lang="en-US" dirty="0"/>
          </a:p>
        </p:txBody>
      </p:sp>
      <p:pic>
        <p:nvPicPr>
          <p:cNvPr id="12" name="Picture 11" descr="mincut_demand_d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2209800" cy="2220399"/>
          </a:xfrm>
          <a:prstGeom prst="rect">
            <a:avLst/>
          </a:prstGeom>
        </p:spPr>
      </p:pic>
      <p:pic>
        <p:nvPicPr>
          <p:cNvPr id="13" name="Picture 12" descr="mincut_demand_d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98943"/>
            <a:ext cx="2209800" cy="2204513"/>
          </a:xfrm>
          <a:prstGeom prst="rect">
            <a:avLst/>
          </a:prstGeom>
        </p:spPr>
      </p:pic>
      <p:pic>
        <p:nvPicPr>
          <p:cNvPr id="14" name="Picture 13" descr="mincut_demand_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834099"/>
            <a:ext cx="2209800" cy="2209800"/>
          </a:xfrm>
          <a:prstGeom prst="rect">
            <a:avLst/>
          </a:prstGeom>
        </p:spPr>
      </p:pic>
      <p:pic>
        <p:nvPicPr>
          <p:cNvPr id="15" name="Picture 14" descr="mincut_demand_d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192320"/>
            <a:ext cx="2209800" cy="2217758"/>
          </a:xfrm>
          <a:prstGeom prst="rect">
            <a:avLst/>
          </a:prstGeom>
        </p:spPr>
      </p:pic>
      <p:pic>
        <p:nvPicPr>
          <p:cNvPr id="16" name="Picture 15" descr="mincut_demand_d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830135"/>
            <a:ext cx="2209800" cy="2217729"/>
          </a:xfrm>
          <a:prstGeom prst="rect">
            <a:avLst/>
          </a:prstGeom>
        </p:spPr>
      </p:pic>
      <p:pic>
        <p:nvPicPr>
          <p:cNvPr id="17" name="Picture 16" descr="mincut_demand_d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8621" y="4191000"/>
            <a:ext cx="2204557" cy="222039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6172200" y="2514600"/>
            <a:ext cx="457200" cy="1066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9" idx="4"/>
          </p:cNvCxnSpPr>
          <p:nvPr/>
        </p:nvCxnSpPr>
        <p:spPr bwMode="auto">
          <a:xfrm>
            <a:off x="6400800" y="3581400"/>
            <a:ext cx="6350" cy="1682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 bwMode="auto">
          <a:xfrm>
            <a:off x="3733800" y="5181600"/>
            <a:ext cx="609600" cy="685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endCxn id="24" idx="6"/>
          </p:cNvCxnSpPr>
          <p:nvPr/>
        </p:nvCxnSpPr>
        <p:spPr bwMode="auto">
          <a:xfrm flipH="1">
            <a:off x="4343400" y="5486400"/>
            <a:ext cx="381000" cy="381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8200" y="5181600"/>
            <a:ext cx="1219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baseline="0" dirty="0" smtClean="0">
                <a:latin typeface="+mn-lt"/>
              </a:rPr>
              <a:t>Much higher MIV usage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1200" y="1428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Tier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91000" y="1428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MIV layer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0" y="14159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Tier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8100" y="2819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Min - Cut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7625" y="4724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Min - Overflow</a:t>
            </a:r>
          </a:p>
        </p:txBody>
      </p:sp>
      <p:pic>
        <p:nvPicPr>
          <p:cNvPr id="36" name="Picture 35" descr="demand_lege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41004" y="3276600"/>
            <a:ext cx="8029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Monolithic 3D-ICs – An Emerging 3D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1400834"/>
            <a:ext cx="3174249" cy="19795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IBM 32nm TSV-based 3D with </a:t>
            </a:r>
            <a:r>
              <a:rPr lang="en-US" sz="1800" b="1" baseline="0" dirty="0" err="1" smtClean="0">
                <a:latin typeface="+mn-lt"/>
              </a:rPr>
              <a:t>eDRAM</a:t>
            </a:r>
            <a:endParaRPr lang="en-US" sz="1800" b="1" baseline="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514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TSV is very large compared to gates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6110" y="4038600"/>
            <a:ext cx="1623680" cy="189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3000" y="587096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Monolithic 3D SRAM by Samsung (2010)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264" y="4038600"/>
            <a:ext cx="1559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Monolithic inter-tier via (MIV)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312" y="501320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Gate</a:t>
            </a:r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 bwMode="auto">
          <a:xfrm flipH="1" flipV="1">
            <a:off x="2670618" y="4450957"/>
            <a:ext cx="434646" cy="4930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880184" y="5196619"/>
            <a:ext cx="1127167" cy="23840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761101"/>
            <a:ext cx="2736379" cy="2504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62400" y="6265302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Monolithic 3D for general logic by LETI (2011)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3011269"/>
            <a:ext cx="28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High quality thin silicon</a:t>
            </a:r>
          </a:p>
          <a:p>
            <a:r>
              <a:rPr lang="en-US" sz="1800" b="1" baseline="0" dirty="0" smtClean="0">
                <a:latin typeface="+mn-lt"/>
              </a:rPr>
              <a:t>(single crystal)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021432" y="3677129"/>
            <a:ext cx="1226968" cy="9879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400000">
            <a:off x="1831999" y="2381417"/>
            <a:ext cx="95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>
                <a:solidFill>
                  <a:schemeClr val="bg1"/>
                </a:solidFill>
                <a:latin typeface="+mn-lt"/>
              </a:rPr>
              <a:t>TSV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5379" y="1981200"/>
            <a:ext cx="2832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TSV Size = 5-10um</a:t>
            </a:r>
          </a:p>
          <a:p>
            <a:r>
              <a:rPr lang="en-US" sz="1800" b="1" baseline="0" dirty="0" smtClean="0">
                <a:latin typeface="+mn-lt"/>
              </a:rPr>
              <a:t>MIV Size = 0.07 – 0.1um</a:t>
            </a:r>
          </a:p>
        </p:txBody>
      </p:sp>
    </p:spTree>
    <p:extLst>
      <p:ext uri="{BB962C8B-B14F-4D97-AF65-F5344CB8AC3E}">
        <p14:creationId xmlns:p14="http://schemas.microsoft.com/office/powerpoint/2010/main" val="30909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Overflow Maps </a:t>
            </a:r>
            <a:endParaRPr lang="en-US" dirty="0"/>
          </a:p>
        </p:txBody>
      </p:sp>
      <p:pic>
        <p:nvPicPr>
          <p:cNvPr id="12" name="Picture 11" descr="mincut_demand_d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32775"/>
            <a:ext cx="2209800" cy="2212449"/>
          </a:xfrm>
          <a:prstGeom prst="rect">
            <a:avLst/>
          </a:prstGeom>
        </p:spPr>
      </p:pic>
      <p:pic>
        <p:nvPicPr>
          <p:cNvPr id="13" name="Picture 12" descr="mincut_demand_d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8043" y="4198943"/>
            <a:ext cx="2204513" cy="2204513"/>
          </a:xfrm>
          <a:prstGeom prst="rect">
            <a:avLst/>
          </a:prstGeom>
        </p:spPr>
      </p:pic>
      <p:pic>
        <p:nvPicPr>
          <p:cNvPr id="14" name="Picture 13" descr="mincut_demand_d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836736"/>
            <a:ext cx="2209800" cy="2204526"/>
          </a:xfrm>
          <a:prstGeom prst="rect">
            <a:avLst/>
          </a:prstGeom>
        </p:spPr>
      </p:pic>
      <p:pic>
        <p:nvPicPr>
          <p:cNvPr id="15" name="Picture 14" descr="mincut_demand_d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4193640"/>
            <a:ext cx="2209800" cy="2215118"/>
          </a:xfrm>
          <a:prstGeom prst="rect">
            <a:avLst/>
          </a:prstGeom>
        </p:spPr>
      </p:pic>
      <p:pic>
        <p:nvPicPr>
          <p:cNvPr id="16" name="Picture 15" descr="mincut_demand_d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835420"/>
            <a:ext cx="2209800" cy="2207159"/>
          </a:xfrm>
          <a:prstGeom prst="rect">
            <a:avLst/>
          </a:prstGeom>
        </p:spPr>
      </p:pic>
      <p:pic>
        <p:nvPicPr>
          <p:cNvPr id="17" name="Picture 16" descr="mincut_demand_d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8621" y="4197602"/>
            <a:ext cx="2204557" cy="220719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6172200" y="2514600"/>
            <a:ext cx="457200" cy="10668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1200" y="142869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Tier 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91000" y="14286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MIV layer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0" y="141599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Tier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38100" y="2819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Min - Cut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47625" y="4724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latin typeface="+mn-lt"/>
              </a:rPr>
              <a:t>Min - Overflow</a:t>
            </a:r>
          </a:p>
        </p:txBody>
      </p:sp>
      <p:pic>
        <p:nvPicPr>
          <p:cNvPr id="36" name="Picture 35" descr="demand_lege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41004" y="3283506"/>
            <a:ext cx="802995" cy="181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Router-Based MIV Insertion (1/2)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810000" cy="248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38200" y="3962400"/>
            <a:ext cx="3276600" cy="381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LEF files are modified for 3D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105400" y="3429000"/>
            <a:ext cx="3276600" cy="762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All gates are then placed in the same placement layer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2514600" cy="16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191000" y="1371600"/>
            <a:ext cx="4648200" cy="5334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Routing blockage to prevent MIV insertion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638800" y="1752600"/>
            <a:ext cx="1143000" cy="609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1"/>
          <p:cNvSpPr txBox="1">
            <a:spLocks/>
          </p:cNvSpPr>
          <p:nvPr/>
        </p:nvSpPr>
        <p:spPr>
          <a:xfrm>
            <a:off x="76200" y="4876800"/>
            <a:ext cx="1524000" cy="685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Encounter screenshots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114800" y="2667000"/>
            <a:ext cx="6096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468" y="4561548"/>
            <a:ext cx="2256757" cy="2002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862" y="4301228"/>
            <a:ext cx="2428875" cy="2206571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7410449" y="4838700"/>
            <a:ext cx="1790700" cy="762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No overlap in the routing layers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Router-Based MIV Insertion (2/2)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814637" cy="203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90600" y="3733800"/>
            <a:ext cx="2209800" cy="381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Route with Encounter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048000" cy="270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267200" y="4114800"/>
            <a:ext cx="4191000" cy="3810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Create separate </a:t>
            </a:r>
            <a:r>
              <a:rPr lang="en-US" sz="1800" b="1" kern="0" baseline="0" dirty="0" err="1" smtClean="0">
                <a:latin typeface="+mn-lt"/>
              </a:rPr>
              <a:t>verilog</a:t>
            </a:r>
            <a:r>
              <a:rPr lang="en-US" sz="1800" b="1" kern="0" baseline="0" dirty="0" smtClean="0">
                <a:latin typeface="+mn-lt"/>
              </a:rPr>
              <a:t>/DEF for each tier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733800" y="2819400"/>
            <a:ext cx="6096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76200" y="4876800"/>
            <a:ext cx="1524000" cy="685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Encounter screenshots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662" y="4648199"/>
            <a:ext cx="2357438" cy="182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592" y="4648199"/>
            <a:ext cx="2339071" cy="18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14400"/>
          </a:xfrm>
        </p:spPr>
        <p:txBody>
          <a:bodyPr/>
          <a:lstStyle/>
          <a:p>
            <a:r>
              <a:rPr lang="en-US" dirty="0" smtClean="0"/>
              <a:t>Benchmarks and Technology Assumptions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322744"/>
              </p:ext>
            </p:extLst>
          </p:nvPr>
        </p:nvGraphicFramePr>
        <p:xfrm>
          <a:off x="609600" y="1905000"/>
          <a:ext cx="7010400" cy="29953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55964"/>
                <a:gridCol w="1001485"/>
                <a:gridCol w="1069770"/>
                <a:gridCol w="1456705"/>
                <a:gridCol w="1263238"/>
                <a:gridCol w="1263238"/>
              </a:tblGrid>
              <a:tr h="7561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#Gates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#Nets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 Area (mm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period (ns)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Metal Layers</a:t>
                      </a:r>
                      <a:endParaRPr lang="en-US" b="1" dirty="0"/>
                    </a:p>
                  </a:txBody>
                  <a:tcPr anchor="ctr"/>
                </a:tc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mul_64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21,671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22,399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b="0" dirty="0"/>
                    </a:p>
                  </a:txBody>
                  <a:tcPr anchor="ctr"/>
                </a:tc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rca_16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67,086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75,786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b="0" dirty="0"/>
                    </a:p>
                  </a:txBody>
                  <a:tcPr anchor="ctr"/>
                </a:tc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aes_128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133,944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138,861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0.348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5</a:t>
                      </a:r>
                      <a:endParaRPr lang="en-US" b="0" dirty="0"/>
                    </a:p>
                  </a:txBody>
                  <a:tcPr anchor="ctr"/>
                </a:tc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jpeg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193,988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238,496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b="0" dirty="0"/>
                    </a:p>
                  </a:txBody>
                  <a:tcPr anchor="ctr"/>
                </a:tc>
              </a:tr>
              <a:tr h="4478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fft_256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488,508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492,499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1.833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333375" y="5168680"/>
            <a:ext cx="8534400" cy="129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baseline="0" dirty="0" smtClean="0">
                <a:latin typeface="+mn-lt"/>
              </a:rPr>
              <a:t>Benchmarks synthesized in a 28nm library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MIV diameter = 100nm, R = 2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 = 0.1fF 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baseline="0" noProof="0" dirty="0" smtClean="0">
                <a:latin typeface="+mn-lt"/>
              </a:rPr>
              <a:t>We focus on two-tier implementations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6464080"/>
            <a:ext cx="9144000" cy="31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</a:t>
            </a:r>
            <a:r>
              <a:rPr lang="en-US" sz="1200" b="1" kern="0" baseline="0" dirty="0">
                <a:latin typeface="+mn-lt"/>
              </a:rPr>
              <a:t>1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Y.-J. Lee, D. </a:t>
            </a:r>
            <a:r>
              <a:rPr lang="en-US" sz="1200" b="1" kern="0" baseline="0" dirty="0" err="1">
                <a:latin typeface="+mn-lt"/>
              </a:rPr>
              <a:t>Limbrick</a:t>
            </a:r>
            <a:r>
              <a:rPr lang="en-US" sz="1200" b="1" kern="0" baseline="0" dirty="0">
                <a:latin typeface="+mn-lt"/>
              </a:rPr>
              <a:t>, and S. K. Lim. Power Benefit Study </a:t>
            </a:r>
            <a:r>
              <a:rPr lang="en-US" sz="1200" b="1" kern="0" baseline="0" dirty="0" smtClean="0">
                <a:latin typeface="+mn-lt"/>
              </a:rPr>
              <a:t>for Ultra-High </a:t>
            </a:r>
            <a:r>
              <a:rPr lang="en-US" sz="1200" b="1" kern="0" baseline="0" dirty="0">
                <a:latin typeface="+mn-lt"/>
              </a:rPr>
              <a:t>Density Transistor-Level Monolithic 3D ICs. </a:t>
            </a:r>
            <a:r>
              <a:rPr lang="en-US" sz="1200" b="1" kern="0" baseline="0" dirty="0" smtClean="0">
                <a:latin typeface="+mn-lt"/>
              </a:rPr>
              <a:t>DAC </a:t>
            </a:r>
            <a:r>
              <a:rPr lang="en-US" sz="1200" b="1" kern="0" baseline="0" dirty="0">
                <a:latin typeface="+mn-lt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4947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Overall comparisons</a:t>
            </a:r>
          </a:p>
          <a:p>
            <a:pPr lvl="1"/>
            <a:r>
              <a:rPr lang="en-US" sz="1800" dirty="0" smtClean="0"/>
              <a:t>2D vs. min-cut 3D vs. min-overflow 3D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Placement engine comparisons</a:t>
            </a:r>
          </a:p>
          <a:p>
            <a:pPr lvl="1"/>
            <a:r>
              <a:rPr lang="en-US" sz="1800" dirty="0" smtClean="0"/>
              <a:t>3D Craft</a:t>
            </a:r>
            <a:r>
              <a:rPr lang="en-US" sz="1800" baseline="30000" dirty="0" smtClean="0"/>
              <a:t>[5]</a:t>
            </a:r>
          </a:p>
          <a:p>
            <a:pPr lvl="1"/>
            <a:r>
              <a:rPr lang="en-US" sz="1800" dirty="0" smtClean="0"/>
              <a:t>Partition-then-place</a:t>
            </a:r>
            <a:r>
              <a:rPr lang="en-US" sz="1800" baseline="30000" dirty="0" smtClean="0"/>
              <a:t>[6]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Impact of router-based MIV insertion</a:t>
            </a:r>
          </a:p>
          <a:p>
            <a:endParaRPr lang="en-US" sz="2000" dirty="0"/>
          </a:p>
          <a:p>
            <a:r>
              <a:rPr lang="en-US" sz="2000" dirty="0" smtClean="0"/>
              <a:t>Impact of metal layer reduction in monolithic 3D</a:t>
            </a:r>
          </a:p>
          <a:p>
            <a:endParaRPr lang="en-US" sz="2000" dirty="0"/>
          </a:p>
          <a:p>
            <a:r>
              <a:rPr lang="en-US" sz="2000" dirty="0" smtClean="0"/>
              <a:t>Scalability of the algorithm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 to Follow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[5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J. Cong and G. Luo.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Multilevel Analytical Placement for 3D </a:t>
            </a:r>
            <a:r>
              <a:rPr lang="en-US" sz="1200" b="1" kern="0" baseline="0" dirty="0" smtClean="0">
                <a:latin typeface="+mn-lt"/>
              </a:rPr>
              <a:t>ICs”. ASPDAC 2009.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[6] </a:t>
            </a:r>
            <a:r>
              <a:rPr lang="en-US" sz="1200" b="1" kern="0" baseline="0" dirty="0">
                <a:latin typeface="+mn-lt"/>
              </a:rPr>
              <a:t>D. Kim, K. </a:t>
            </a:r>
            <a:r>
              <a:rPr lang="en-US" sz="1200" b="1" kern="0" baseline="0" dirty="0" err="1">
                <a:latin typeface="+mn-lt"/>
              </a:rPr>
              <a:t>Athikulwongse</a:t>
            </a:r>
            <a:r>
              <a:rPr lang="en-US" sz="1200" b="1" kern="0" baseline="0" dirty="0">
                <a:latin typeface="+mn-lt"/>
              </a:rPr>
              <a:t>, and S. Lim.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study </a:t>
            </a:r>
            <a:r>
              <a:rPr lang="en-US" sz="1200" b="1" kern="0" baseline="0" dirty="0" smtClean="0">
                <a:latin typeface="+mn-lt"/>
              </a:rPr>
              <a:t>of Through-Silicon-Via </a:t>
            </a:r>
            <a:r>
              <a:rPr lang="en-US" sz="1200" b="1" kern="0" baseline="0" dirty="0">
                <a:latin typeface="+mn-lt"/>
              </a:rPr>
              <a:t>Impact on the 3D Stacked IC </a:t>
            </a:r>
            <a:r>
              <a:rPr lang="en-US" sz="1200" b="1" kern="0" baseline="0" dirty="0" smtClean="0">
                <a:latin typeface="+mn-lt"/>
              </a:rPr>
              <a:t>Layout”. ICCAD </a:t>
            </a:r>
            <a:r>
              <a:rPr lang="en-US" sz="1200" b="1" kern="0" baseline="0" dirty="0">
                <a:latin typeface="+mn-lt"/>
              </a:rPr>
              <a:t>2009.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 of Routability-Driven Partitioning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371600"/>
          <a:ext cx="4343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19601" y="1371600"/>
          <a:ext cx="4724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4800" y="5105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baseline="0" noProof="0" dirty="0" smtClean="0">
                <a:latin typeface="+mn-lt"/>
              </a:rPr>
              <a:t>This enables us to reduce 1 metal layer in monolithic 3D &amp; still see an average benefit of 19.2% w.r.t. WL &amp; 12.1% </a:t>
            </a:r>
            <a:r>
              <a:rPr lang="en-US" sz="1800" b="1" kern="0" baseline="0" noProof="0" dirty="0" err="1" smtClean="0">
                <a:latin typeface="+mn-lt"/>
              </a:rPr>
              <a:t>w.r.t</a:t>
            </a:r>
            <a:r>
              <a:rPr lang="en-US" sz="1800" b="1" kern="0" baseline="0" noProof="0" dirty="0" smtClean="0">
                <a:latin typeface="+mn-lt"/>
              </a:rPr>
              <a:t>. power delay product when compared to 2D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b="1" kern="0" baseline="0" dirty="0">
                <a:solidFill>
                  <a:srgbClr val="000000"/>
                </a:solidFill>
                <a:latin typeface="Arial Narrow"/>
              </a:rPr>
              <a:t>Min-overflow partitioning offers up to 4% reduction in routed WL &amp; 4.33% reduction in power-delay product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2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990600"/>
          </a:xfrm>
        </p:spPr>
        <p:txBody>
          <a:bodyPr/>
          <a:lstStyle/>
          <a:p>
            <a:r>
              <a:rPr lang="en-US" sz="2000" dirty="0" smtClean="0"/>
              <a:t>Comparison to 3D-Craft</a:t>
            </a:r>
            <a:r>
              <a:rPr lang="en-US" sz="2000" baseline="30000" dirty="0" smtClean="0"/>
              <a:t>[5]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3D-Craft does not support density control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sym typeface="Wingdings" pitchFamily="2" charset="2"/>
              </a:rPr>
              <a:t>unroutable</a:t>
            </a:r>
            <a:r>
              <a:rPr lang="en-US" sz="2000" dirty="0" smtClean="0">
                <a:sym typeface="Wingdings" pitchFamily="2" charset="2"/>
              </a:rPr>
              <a:t> results. So, we only compare HPWL.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Placement Engine Comparison – 1 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97789572"/>
              </p:ext>
            </p:extLst>
          </p:nvPr>
        </p:nvGraphicFramePr>
        <p:xfrm>
          <a:off x="4267200" y="2590800"/>
          <a:ext cx="4572000" cy="340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25498075"/>
              </p:ext>
            </p:extLst>
          </p:nvPr>
        </p:nvGraphicFramePr>
        <p:xfrm>
          <a:off x="1" y="2667000"/>
          <a:ext cx="4267199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[5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J. Cong and G. Luo.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Multilevel Analytical Placement for 3D </a:t>
            </a:r>
            <a:r>
              <a:rPr lang="en-US" sz="1200" b="1" kern="0" baseline="0" dirty="0" smtClean="0">
                <a:latin typeface="+mn-lt"/>
              </a:rPr>
              <a:t>ICs”. ASPDAC 2009</a:t>
            </a:r>
            <a:r>
              <a:rPr lang="en-US" sz="1200" b="1" kern="0" baseline="0" dirty="0">
                <a:latin typeface="+mn-lt"/>
              </a:rPr>
              <a:t>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381000"/>
          </a:xfrm>
        </p:spPr>
        <p:txBody>
          <a:bodyPr/>
          <a:lstStyle/>
          <a:p>
            <a:r>
              <a:rPr lang="en-US" sz="2000" dirty="0" smtClean="0"/>
              <a:t>Compare with partition-then-place technique</a:t>
            </a:r>
            <a:r>
              <a:rPr lang="en-US" sz="2000" baseline="30000" dirty="0" smtClean="0"/>
              <a:t>[6]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ul_64 benchmark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Engine Comparison – 2 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[6] </a:t>
            </a:r>
            <a:r>
              <a:rPr lang="en-US" sz="1200" b="1" kern="0" baseline="0" dirty="0">
                <a:latin typeface="+mn-lt"/>
              </a:rPr>
              <a:t>D. Kim, K. </a:t>
            </a:r>
            <a:r>
              <a:rPr lang="en-US" sz="1200" b="1" kern="0" baseline="0" dirty="0" err="1">
                <a:latin typeface="+mn-lt"/>
              </a:rPr>
              <a:t>Athikulwongse</a:t>
            </a:r>
            <a:r>
              <a:rPr lang="en-US" sz="1200" b="1" kern="0" baseline="0" dirty="0">
                <a:latin typeface="+mn-lt"/>
              </a:rPr>
              <a:t>, and S. Lim.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study </a:t>
            </a:r>
            <a:r>
              <a:rPr lang="en-US" sz="1200" b="1" kern="0" baseline="0" dirty="0" smtClean="0">
                <a:latin typeface="+mn-lt"/>
              </a:rPr>
              <a:t>of Through-Silicon-Via </a:t>
            </a:r>
            <a:r>
              <a:rPr lang="en-US" sz="1200" b="1" kern="0" baseline="0" dirty="0">
                <a:latin typeface="+mn-lt"/>
              </a:rPr>
              <a:t>Impact on the 3D Stacked IC </a:t>
            </a:r>
            <a:r>
              <a:rPr lang="en-US" sz="1200" b="1" kern="0" baseline="0" dirty="0" smtClean="0">
                <a:latin typeface="+mn-lt"/>
              </a:rPr>
              <a:t>Layout”. ICCAD </a:t>
            </a:r>
            <a:r>
              <a:rPr lang="en-US" sz="1200" b="1" kern="0" baseline="0" dirty="0">
                <a:latin typeface="+mn-lt"/>
              </a:rPr>
              <a:t>2009.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4143375" cy="3238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462212"/>
            <a:ext cx="4076700" cy="3228975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170709" y="2767446"/>
            <a:ext cx="554182" cy="48490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2D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2667000" y="4681971"/>
            <a:ext cx="647700" cy="9010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1752600" y="3386571"/>
            <a:ext cx="2133600" cy="27102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Partition-then-place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819400" y="5638800"/>
            <a:ext cx="3048000" cy="44507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Placement-driven partitioning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66875"/>
            <a:ext cx="8590234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24800" cy="914400"/>
          </a:xfrm>
        </p:spPr>
        <p:txBody>
          <a:bodyPr/>
          <a:lstStyle/>
          <a:p>
            <a:r>
              <a:rPr lang="en-US" dirty="0" smtClean="0"/>
              <a:t>Placement Engine Comparison – 2 (Contd.) 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6019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need to sweep cutsize &amp; up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5.7% better routed WL &amp; 2.57% better PDP </a:t>
            </a:r>
          </a:p>
        </p:txBody>
      </p:sp>
    </p:spTree>
    <p:extLst>
      <p:ext uri="{BB962C8B-B14F-4D97-AF65-F5344CB8AC3E}">
        <p14:creationId xmlns:p14="http://schemas.microsoft.com/office/powerpoint/2010/main" val="3957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Router-Based MIV Insertion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75719365"/>
              </p:ext>
            </p:extLst>
          </p:nvPr>
        </p:nvGraphicFramePr>
        <p:xfrm>
          <a:off x="-152400" y="1828800"/>
          <a:ext cx="4495799" cy="38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16889997"/>
              </p:ext>
            </p:extLst>
          </p:nvPr>
        </p:nvGraphicFramePr>
        <p:xfrm>
          <a:off x="4343400" y="1828800"/>
          <a:ext cx="4648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04800" y="5562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14.8 % reduction in routed WL &amp; 5.8% reduction in PDP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kern="0" baseline="0" dirty="0" smtClean="0">
                <a:latin typeface="+mn-lt"/>
              </a:rPr>
              <a:t>mul_64 &amp; fft_256 are un-routable in placement-based MIV insertion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52400" y="1447800"/>
            <a:ext cx="853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works co-place TSVs &amp; cells. MIVs can also be handled in a similar manner</a:t>
            </a:r>
            <a:r>
              <a:rPr kumimoji="0" lang="en-US" sz="18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[6]</a:t>
            </a:r>
            <a:endParaRPr kumimoji="0" lang="en-US" sz="1800" b="1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[6] </a:t>
            </a:r>
            <a:r>
              <a:rPr lang="en-US" sz="1200" b="1" kern="0" baseline="0" dirty="0">
                <a:latin typeface="+mn-lt"/>
              </a:rPr>
              <a:t>D. Kim, K. </a:t>
            </a:r>
            <a:r>
              <a:rPr lang="en-US" sz="1200" b="1" kern="0" baseline="0" dirty="0" err="1">
                <a:latin typeface="+mn-lt"/>
              </a:rPr>
              <a:t>Athikulwongse</a:t>
            </a:r>
            <a:r>
              <a:rPr lang="en-US" sz="1200" b="1" kern="0" baseline="0" dirty="0">
                <a:latin typeface="+mn-lt"/>
              </a:rPr>
              <a:t>, and S. Lim.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study </a:t>
            </a:r>
            <a:r>
              <a:rPr lang="en-US" sz="1200" b="1" kern="0" baseline="0" dirty="0" smtClean="0">
                <a:latin typeface="+mn-lt"/>
              </a:rPr>
              <a:t>of Through-Silicon-Via </a:t>
            </a:r>
            <a:r>
              <a:rPr lang="en-US" sz="1200" b="1" kern="0" baseline="0" dirty="0">
                <a:latin typeface="+mn-lt"/>
              </a:rPr>
              <a:t>Impact on the 3D Stacked IC </a:t>
            </a:r>
            <a:r>
              <a:rPr lang="en-US" sz="1200" b="1" kern="0" baseline="0" dirty="0" smtClean="0">
                <a:latin typeface="+mn-lt"/>
              </a:rPr>
              <a:t>Layout”. ICCAD </a:t>
            </a:r>
            <a:r>
              <a:rPr lang="en-US" sz="1200" b="1" kern="0" baseline="0" dirty="0">
                <a:latin typeface="+mn-lt"/>
              </a:rPr>
              <a:t>2009.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6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r>
              <a:rPr lang="en-US" dirty="0" smtClean="0"/>
              <a:t>Transistor-level</a:t>
            </a:r>
            <a:r>
              <a:rPr lang="en-US" baseline="30000" dirty="0" smtClean="0"/>
              <a:t>[1]</a:t>
            </a:r>
          </a:p>
          <a:p>
            <a:pPr lvl="1"/>
            <a:r>
              <a:rPr lang="en-US" sz="1800" dirty="0" smtClean="0"/>
              <a:t>Each standard cell is folded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Pin density increases significantly</a:t>
            </a:r>
            <a:endParaRPr lang="en-US" sz="1800" dirty="0" smtClean="0"/>
          </a:p>
          <a:p>
            <a:pPr lvl="1"/>
            <a:r>
              <a:rPr lang="en-US" sz="1800" dirty="0" smtClean="0"/>
              <a:t>Footprint reduction is ~40%, not 50%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tandard cell re-design required. 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r>
              <a:rPr lang="en-US" dirty="0" smtClean="0"/>
              <a:t>Block-level</a:t>
            </a:r>
            <a:r>
              <a:rPr lang="en-US" baseline="30000" dirty="0" smtClean="0"/>
              <a:t>[2]</a:t>
            </a:r>
          </a:p>
          <a:p>
            <a:pPr lvl="1"/>
            <a:r>
              <a:rPr lang="en-US" sz="1800" dirty="0" smtClean="0"/>
              <a:t>Functional blocks are 2D &amp; they </a:t>
            </a:r>
          </a:p>
          <a:p>
            <a:pPr marL="457200" lvl="1" indent="0">
              <a:buNone/>
            </a:pPr>
            <a:r>
              <a:rPr lang="en-US" sz="1800" dirty="0" smtClean="0"/>
              <a:t>      are </a:t>
            </a:r>
            <a:r>
              <a:rPr lang="en-US" sz="1800" dirty="0" err="1" smtClean="0"/>
              <a:t>floorplanned</a:t>
            </a:r>
            <a:r>
              <a:rPr lang="en-US" sz="1800" dirty="0" smtClean="0"/>
              <a:t> on to a 3D space</a:t>
            </a:r>
          </a:p>
          <a:p>
            <a:pPr lvl="1"/>
            <a:r>
              <a:rPr lang="en-US" sz="1800" dirty="0" smtClean="0"/>
              <a:t>Does not fully take advantage 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of the high density offered</a:t>
            </a:r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Styles Available (1/2)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</a:t>
            </a:r>
            <a:r>
              <a:rPr lang="en-US" sz="1200" b="1" kern="0" baseline="0" dirty="0">
                <a:latin typeface="+mn-lt"/>
              </a:rPr>
              <a:t>1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Y.-J. Lee, D. </a:t>
            </a:r>
            <a:r>
              <a:rPr lang="en-US" sz="1200" b="1" kern="0" baseline="0" dirty="0" err="1">
                <a:latin typeface="+mn-lt"/>
              </a:rPr>
              <a:t>Limbrick</a:t>
            </a:r>
            <a:r>
              <a:rPr lang="en-US" sz="1200" b="1" kern="0" baseline="0" dirty="0">
                <a:latin typeface="+mn-lt"/>
              </a:rPr>
              <a:t>, and S. K. Lim. Power Benefit Study </a:t>
            </a:r>
            <a:r>
              <a:rPr lang="en-US" sz="1200" b="1" kern="0" baseline="0" dirty="0" smtClean="0">
                <a:latin typeface="+mn-lt"/>
              </a:rPr>
              <a:t>for Ultra-High </a:t>
            </a:r>
            <a:r>
              <a:rPr lang="en-US" sz="1200" b="1" kern="0" baseline="0" dirty="0">
                <a:latin typeface="+mn-lt"/>
              </a:rPr>
              <a:t>Density Transistor-Level Monolithic 3D ICs. </a:t>
            </a:r>
            <a:r>
              <a:rPr lang="en-US" sz="1200" b="1" kern="0" baseline="0" dirty="0" smtClean="0">
                <a:latin typeface="+mn-lt"/>
              </a:rPr>
              <a:t>DAC 2013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[2</a:t>
            </a:r>
            <a:r>
              <a:rPr lang="en-US" sz="1200" b="1" kern="0" baseline="0" dirty="0">
                <a:latin typeface="+mn-lt"/>
              </a:rPr>
              <a:t>] S. Panth, K. Samadi, Y. Du, and S. K. Lim. High-Density </a:t>
            </a:r>
            <a:r>
              <a:rPr lang="en-US" sz="1200" b="1" kern="0" baseline="0" dirty="0" smtClean="0">
                <a:latin typeface="+mn-lt"/>
              </a:rPr>
              <a:t>Integration of </a:t>
            </a:r>
            <a:r>
              <a:rPr lang="en-US" sz="1200" b="1" kern="0" baseline="0" dirty="0">
                <a:latin typeface="+mn-lt"/>
              </a:rPr>
              <a:t>Functional Modules Using Monolithic 3D-IC Technology. </a:t>
            </a:r>
            <a:r>
              <a:rPr lang="en-US" sz="1200" b="1" kern="0" baseline="0" dirty="0" smtClean="0">
                <a:latin typeface="+mn-lt"/>
              </a:rPr>
              <a:t>ASPDAC 2013</a:t>
            </a:r>
            <a:endParaRPr lang="en-US" sz="1200" b="1" kern="0" baseline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057400"/>
            <a:ext cx="2819400" cy="1682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4183408"/>
            <a:ext cx="4475145" cy="17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Metal Layer Reduction 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9969" y="13716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Mul_64 benchmark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58" y="2369973"/>
            <a:ext cx="4446942" cy="2931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9973"/>
            <a:ext cx="4530090" cy="2931754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1170709" y="2703369"/>
            <a:ext cx="554182" cy="48490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2D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971800" y="4495800"/>
            <a:ext cx="342900" cy="10231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ontent Placeholder 1"/>
          <p:cNvSpPr txBox="1">
            <a:spLocks/>
          </p:cNvSpPr>
          <p:nvPr/>
        </p:nvSpPr>
        <p:spPr>
          <a:xfrm>
            <a:off x="1752600" y="3810001"/>
            <a:ext cx="914400" cy="2286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Min-cut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819400" y="5574723"/>
            <a:ext cx="1371600" cy="445077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kern="0" baseline="0" dirty="0" smtClean="0">
                <a:latin typeface="+mn-lt"/>
              </a:rPr>
              <a:t>Min-overflow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914400"/>
          </a:xfrm>
        </p:spPr>
        <p:txBody>
          <a:bodyPr/>
          <a:lstStyle/>
          <a:p>
            <a:r>
              <a:rPr lang="en-US" dirty="0" smtClean="0"/>
              <a:t>Impact of Metal Layer Reduction (Contd.)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6337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8600" y="5867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Min-overflow helps more when routing resources are reduced</a:t>
            </a:r>
          </a:p>
        </p:txBody>
      </p:sp>
    </p:spTree>
    <p:extLst>
      <p:ext uri="{BB962C8B-B14F-4D97-AF65-F5344CB8AC3E}">
        <p14:creationId xmlns:p14="http://schemas.microsoft.com/office/powerpoint/2010/main" val="5675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runtime of our min-overflow partitioner scales linearly with the number of nets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Comparison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09079"/>
              </p:ext>
            </p:extLst>
          </p:nvPr>
        </p:nvGraphicFramePr>
        <p:xfrm>
          <a:off x="685800" y="2743200"/>
          <a:ext cx="7863840" cy="30300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2768"/>
                <a:gridCol w="1572768"/>
                <a:gridCol w="1572768"/>
                <a:gridCol w="1572768"/>
                <a:gridCol w="1572768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Circuit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# Nets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Runtime (s)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</a:t>
                      </a:r>
                      <a:endParaRPr lang="en-US" sz="2400" dirty="0"/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mul_64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22,399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1.000</a:t>
                      </a:r>
                      <a:endParaRPr lang="en-US" sz="2400" dirty="0"/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rca_16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75,786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3.383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4.16</a:t>
                      </a:r>
                      <a:endParaRPr lang="en-US" sz="2400" dirty="0"/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aes_128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138,861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6.199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5.42</a:t>
                      </a:r>
                      <a:endParaRPr lang="en-US" sz="2400" dirty="0"/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jpeg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238,496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10.647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26.88</a:t>
                      </a:r>
                      <a:endParaRPr lang="en-US" sz="2400" dirty="0"/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fft_256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492,499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21.987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2998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29.98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97402" y="1524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baseline="0" dirty="0" smtClean="0"/>
              <a:t>2D engine + post-placement partitioning is sufficient for monolithic 3D ICs</a:t>
            </a:r>
          </a:p>
          <a:p>
            <a:pPr lvl="1"/>
            <a:endParaRPr lang="en-US" sz="1800" kern="0" baseline="0" dirty="0" smtClean="0"/>
          </a:p>
          <a:p>
            <a:r>
              <a:rPr lang="en-US" sz="2000" kern="0" baseline="0" dirty="0" smtClean="0"/>
              <a:t>A min-overflow partitioner was developed</a:t>
            </a:r>
          </a:p>
          <a:p>
            <a:pPr lvl="1"/>
            <a:r>
              <a:rPr lang="en-US" sz="1800" kern="0" baseline="0" dirty="0" smtClean="0"/>
              <a:t>This reduces wirelength by up to 4% and power-delay product by up to 4.33%</a:t>
            </a:r>
          </a:p>
          <a:p>
            <a:pPr lvl="1"/>
            <a:endParaRPr lang="en-US" sz="1800" kern="0" baseline="0" dirty="0" smtClean="0"/>
          </a:p>
          <a:p>
            <a:r>
              <a:rPr lang="en-US" sz="2000" kern="0" baseline="0" dirty="0" smtClean="0"/>
              <a:t>A commercial router based MIV insertion algorithm was developed</a:t>
            </a:r>
          </a:p>
          <a:p>
            <a:pPr lvl="1"/>
            <a:r>
              <a:rPr lang="en-US" sz="1800" kern="0" baseline="0" dirty="0" smtClean="0"/>
              <a:t>This reduces the routed WL by up to 14.8% compared to placement-based MIV insertion</a:t>
            </a:r>
          </a:p>
          <a:p>
            <a:endParaRPr lang="en-US" sz="2000" kern="0" baseline="0" dirty="0" smtClean="0"/>
          </a:p>
          <a:p>
            <a:r>
              <a:rPr lang="en-US" sz="2000" kern="0" baseline="0" dirty="0" smtClean="0"/>
              <a:t>Monolithic 3D ICs with reduced metal layer counts still beat 2D ICs</a:t>
            </a:r>
          </a:p>
          <a:p>
            <a:pPr lvl="1"/>
            <a:r>
              <a:rPr lang="en-US" sz="1800" kern="0" baseline="0" dirty="0" smtClean="0"/>
              <a:t>On average, with 1 less metal layer, the WL is better by 19.2% and the power-delay product by 12.1%</a:t>
            </a:r>
            <a:endParaRPr lang="en-US" sz="1800" kern="0" baseline="0" dirty="0"/>
          </a:p>
        </p:txBody>
      </p:sp>
    </p:spTree>
    <p:extLst>
      <p:ext uri="{BB962C8B-B14F-4D97-AF65-F5344CB8AC3E}">
        <p14:creationId xmlns:p14="http://schemas.microsoft.com/office/powerpoint/2010/main" val="30619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>
          <a:xfrm>
            <a:off x="3427412" y="2667000"/>
            <a:ext cx="2744787" cy="1676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Thank you.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12357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420" y="1432560"/>
            <a:ext cx="8534400" cy="5029200"/>
          </a:xfrm>
        </p:spPr>
        <p:txBody>
          <a:bodyPr/>
          <a:lstStyle/>
          <a:p>
            <a:r>
              <a:rPr lang="en-US" sz="2000" dirty="0" smtClean="0"/>
              <a:t>CELONCEL</a:t>
            </a:r>
            <a:r>
              <a:rPr lang="en-US" sz="2000" baseline="30000" dirty="0" smtClean="0"/>
              <a:t>[3]</a:t>
            </a:r>
            <a:endParaRPr lang="en-US" baseline="30000" dirty="0" smtClean="0"/>
          </a:p>
          <a:p>
            <a:pPr lvl="1"/>
            <a:r>
              <a:rPr lang="en-US" sz="1800" dirty="0" smtClean="0"/>
              <a:t>Hybrid between transistor-level and gate-level 3D</a:t>
            </a:r>
          </a:p>
          <a:p>
            <a:pPr lvl="1"/>
            <a:r>
              <a:rPr lang="en-US" sz="1800" dirty="0" smtClean="0"/>
              <a:t>Footprint reduction is not 50%. Only ~ 40%</a:t>
            </a:r>
          </a:p>
          <a:p>
            <a:pPr lvl="1"/>
            <a:r>
              <a:rPr lang="en-US" sz="1800" dirty="0" smtClean="0"/>
              <a:t>Pin density is increased here as well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Gate-level</a:t>
            </a:r>
            <a:endParaRPr lang="en-US" dirty="0"/>
          </a:p>
          <a:p>
            <a:pPr lvl="1"/>
            <a:r>
              <a:rPr lang="en-US" sz="1800" dirty="0" smtClean="0"/>
              <a:t>Use existing standard cells &amp; place them in 3D</a:t>
            </a:r>
          </a:p>
          <a:p>
            <a:pPr lvl="1"/>
            <a:r>
              <a:rPr lang="en-US" sz="1800" dirty="0" smtClean="0"/>
              <a:t>No </a:t>
            </a:r>
            <a:r>
              <a:rPr lang="en-US" sz="1800" dirty="0"/>
              <a:t>prior work</a:t>
            </a:r>
          </a:p>
          <a:p>
            <a:pPr lvl="1"/>
            <a:r>
              <a:rPr lang="en-US" sz="1800" dirty="0"/>
              <a:t>Several parallels in TSV-based 3D, but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we show </a:t>
            </a:r>
            <a:r>
              <a:rPr lang="en-US" sz="1800" dirty="0"/>
              <a:t>that those approaches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are </a:t>
            </a:r>
            <a:r>
              <a:rPr lang="en-US" sz="1800" dirty="0"/>
              <a:t>inferior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Styles Available (2/2)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-76200" y="6387881"/>
            <a:ext cx="9677400" cy="39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[3] S </a:t>
            </a:r>
            <a:r>
              <a:rPr lang="en-US" sz="1200" b="1" kern="0" baseline="0" dirty="0" err="1" smtClean="0">
                <a:latin typeface="+mn-lt"/>
              </a:rPr>
              <a:t>Bobba</a:t>
            </a:r>
            <a:r>
              <a:rPr lang="en-US" sz="1200" b="1" kern="0" baseline="0" dirty="0" smtClean="0">
                <a:latin typeface="+mn-lt"/>
              </a:rPr>
              <a:t> et al</a:t>
            </a:r>
            <a:r>
              <a:rPr lang="en-US" sz="1200" b="1" kern="0" baseline="0" dirty="0">
                <a:latin typeface="+mn-lt"/>
              </a:rPr>
              <a:t>. “CELONCEL: Effective Design Technique </a:t>
            </a:r>
            <a:r>
              <a:rPr lang="en-US" sz="1200" b="1" kern="0" baseline="0" dirty="0" smtClean="0">
                <a:latin typeface="+mn-lt"/>
              </a:rPr>
              <a:t> for </a:t>
            </a:r>
            <a:r>
              <a:rPr lang="en-US" sz="1200" b="1" kern="0" baseline="0" dirty="0">
                <a:latin typeface="+mn-lt"/>
              </a:rPr>
              <a:t>3-D Monolithic Integration targeting </a:t>
            </a:r>
            <a:r>
              <a:rPr lang="en-US" sz="1200" b="1" kern="0" baseline="0" dirty="0" smtClean="0">
                <a:latin typeface="+mn-lt"/>
              </a:rPr>
              <a:t>High </a:t>
            </a:r>
            <a:r>
              <a:rPr lang="en-US" sz="1200" b="1" kern="0" baseline="0" dirty="0">
                <a:latin typeface="+mn-lt"/>
              </a:rPr>
              <a:t>Performance Integrated </a:t>
            </a:r>
            <a:r>
              <a:rPr lang="en-US" sz="1200" b="1" kern="0" baseline="0" dirty="0" smtClean="0">
                <a:latin typeface="+mn-lt"/>
              </a:rPr>
              <a:t>Circuits”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ASPDAC 2011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8158"/>
          <a:stretch/>
        </p:blipFill>
        <p:spPr>
          <a:xfrm>
            <a:off x="5715000" y="1447800"/>
            <a:ext cx="2590800" cy="2446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20946"/>
            <a:ext cx="3211830" cy="19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This is the first work to study routability in gate-level monolithic 3D ICs</a:t>
            </a:r>
          </a:p>
          <a:p>
            <a:pPr lvl="1"/>
            <a:r>
              <a:rPr lang="en-US" dirty="0" smtClean="0"/>
              <a:t>Improvements are reported as reduction in detail-routed wirelength, not just a reduction in global router overflow</a:t>
            </a:r>
          </a:p>
          <a:p>
            <a:pPr lvl="1"/>
            <a:endParaRPr lang="en-US" dirty="0"/>
          </a:p>
          <a:p>
            <a:r>
              <a:rPr lang="en-US" dirty="0" smtClean="0"/>
              <a:t>We present a probabilistic 3D routing demand model and use it to develop a O(N) min-overflow partitioner. </a:t>
            </a:r>
          </a:p>
          <a:p>
            <a:pPr lvl="1"/>
            <a:r>
              <a:rPr lang="en-US" dirty="0" smtClean="0"/>
              <a:t>This reduces wirelength by up to 4% and power-delay product by up to 4.33%</a:t>
            </a:r>
          </a:p>
          <a:p>
            <a:pPr lvl="1"/>
            <a:endParaRPr lang="en-US" dirty="0"/>
          </a:p>
          <a:p>
            <a:r>
              <a:rPr lang="en-US" dirty="0" smtClean="0"/>
              <a:t>We present a commercial router based MIV insertion algorithm </a:t>
            </a:r>
          </a:p>
          <a:p>
            <a:pPr lvl="1"/>
            <a:r>
              <a:rPr lang="en-US" dirty="0" smtClean="0"/>
              <a:t>This reduces the routed WL by up to 14.8% compared to placement-based MIV insertion</a:t>
            </a:r>
          </a:p>
          <a:p>
            <a:endParaRPr lang="en-US" dirty="0"/>
          </a:p>
          <a:p>
            <a:r>
              <a:rPr lang="en-US" dirty="0" smtClean="0"/>
              <a:t>We demonstrate that monolithic 3D ICs can still beat 2D with reduced metal layer count</a:t>
            </a:r>
          </a:p>
          <a:p>
            <a:pPr lvl="1"/>
            <a:r>
              <a:rPr lang="en-US" dirty="0" smtClean="0"/>
              <a:t>On average, with 1 less metal layer, the WL is better by 19.2% and the power-delay product by 12.1%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r>
              <a:rPr lang="en-US" sz="2000" dirty="0" smtClean="0"/>
              <a:t>Current work only focuses on TSV-based placement</a:t>
            </a:r>
          </a:p>
          <a:p>
            <a:pPr lvl="1"/>
            <a:r>
              <a:rPr lang="en-US" sz="1800" dirty="0" smtClean="0"/>
              <a:t>The number of 3D connections are limited in TSV-based 3D</a:t>
            </a:r>
          </a:p>
          <a:p>
            <a:pPr lvl="1"/>
            <a:endParaRPr lang="en-US" sz="1800" dirty="0" smtClean="0"/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(1) Scaling or folding-based approach</a:t>
            </a:r>
            <a:r>
              <a:rPr lang="en-US" sz="2000" baseline="30000" dirty="0" smtClean="0"/>
              <a:t>[4]</a:t>
            </a:r>
          </a:p>
          <a:p>
            <a:endParaRPr lang="en-US" sz="2000" baseline="30000" dirty="0"/>
          </a:p>
          <a:p>
            <a:endParaRPr lang="en-US" sz="2000" baseline="30000" dirty="0" smtClean="0"/>
          </a:p>
          <a:p>
            <a:endParaRPr lang="en-US" sz="2000" baseline="30000" dirty="0"/>
          </a:p>
          <a:p>
            <a:endParaRPr lang="en-US" sz="2000" baseline="30000" dirty="0" smtClean="0"/>
          </a:p>
          <a:p>
            <a:endParaRPr lang="en-US" sz="2000" baseline="30000" dirty="0"/>
          </a:p>
          <a:p>
            <a:endParaRPr lang="en-US" sz="2000" baseline="30000" dirty="0" smtClean="0"/>
          </a:p>
          <a:p>
            <a:endParaRPr lang="en-US" sz="2000" baseline="30000" dirty="0"/>
          </a:p>
          <a:p>
            <a:pPr lvl="1"/>
            <a:r>
              <a:rPr lang="en-US" sz="1800" dirty="0" smtClean="0"/>
              <a:t>Other papers</a:t>
            </a:r>
            <a:r>
              <a:rPr lang="en-US" sz="1800" baseline="30000" dirty="0" smtClean="0"/>
              <a:t>[5]</a:t>
            </a:r>
            <a:r>
              <a:rPr lang="en-US" sz="1800" dirty="0" smtClean="0"/>
              <a:t> have shown this technique to have inferior quality</a:t>
            </a:r>
          </a:p>
          <a:p>
            <a:pPr lvl="1"/>
            <a:r>
              <a:rPr lang="en-US" sz="1800" dirty="0" smtClean="0"/>
              <a:t>Cannot handle any</a:t>
            </a:r>
            <a:r>
              <a:rPr lang="en-US" sz="1800" i="1" dirty="0" smtClean="0"/>
              <a:t> </a:t>
            </a:r>
            <a:r>
              <a:rPr lang="en-US" sz="1800" dirty="0" smtClean="0"/>
              <a:t>pre-placed hard macros which are common in today’s designs</a:t>
            </a:r>
          </a:p>
          <a:p>
            <a:pPr lvl="1"/>
            <a:r>
              <a:rPr lang="en-US" sz="1800" dirty="0" smtClean="0"/>
              <a:t>Purely HPWL driven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Work on 3D Gate-level Placement (1/2)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[4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J. Cong, G. Luo, J. Wei, and Y. Zhang. </a:t>
            </a:r>
            <a:r>
              <a:rPr lang="en-US" sz="1200" b="1" kern="0" baseline="0" dirty="0" smtClean="0">
                <a:latin typeface="+mn-lt"/>
              </a:rPr>
              <a:t>“Thermal-Aware </a:t>
            </a:r>
            <a:r>
              <a:rPr lang="en-US" sz="1200" b="1" kern="0" baseline="0" dirty="0">
                <a:latin typeface="+mn-lt"/>
              </a:rPr>
              <a:t>3D </a:t>
            </a:r>
            <a:r>
              <a:rPr lang="en-US" sz="1200" b="1" kern="0" baseline="0" dirty="0" smtClean="0">
                <a:latin typeface="+mn-lt"/>
              </a:rPr>
              <a:t>IC Placement </a:t>
            </a:r>
            <a:r>
              <a:rPr lang="en-US" sz="1200" b="1" kern="0" baseline="0" dirty="0">
                <a:latin typeface="+mn-lt"/>
              </a:rPr>
              <a:t>Via </a:t>
            </a:r>
            <a:r>
              <a:rPr lang="en-US" sz="1200" b="1" kern="0" baseline="0" dirty="0" smtClean="0">
                <a:latin typeface="+mn-lt"/>
              </a:rPr>
              <a:t>Transformation”. ASPDAC </a:t>
            </a:r>
            <a:r>
              <a:rPr lang="en-US" sz="1200" b="1" kern="0" baseline="0" dirty="0">
                <a:latin typeface="+mn-lt"/>
              </a:rPr>
              <a:t>2007</a:t>
            </a:r>
            <a:r>
              <a:rPr lang="en-US" sz="1200" b="1" kern="0" baseline="0" dirty="0" smtClean="0">
                <a:latin typeface="+mn-lt"/>
              </a:rPr>
              <a:t>.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[5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J. Cong and G. Luo.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Multilevel Analytical Placement for 3D </a:t>
            </a:r>
            <a:r>
              <a:rPr lang="en-US" sz="1200" b="1" kern="0" baseline="0" dirty="0" smtClean="0">
                <a:latin typeface="+mn-lt"/>
              </a:rPr>
              <a:t>ICs”. ASPDAC 2009</a:t>
            </a:r>
            <a:r>
              <a:rPr lang="en-US" sz="1200" b="1" kern="0" baseline="0" dirty="0">
                <a:latin typeface="+mn-lt"/>
              </a:rPr>
              <a:t>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447788"/>
            <a:ext cx="3543589" cy="785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55" y="3312789"/>
            <a:ext cx="4343400" cy="1055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3448" y="4233446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0" dirty="0">
                <a:latin typeface="+mn-lt"/>
              </a:rPr>
              <a:t>S</a:t>
            </a:r>
            <a:r>
              <a:rPr lang="en-US" sz="1600" b="1" baseline="0" dirty="0" smtClean="0">
                <a:latin typeface="+mn-lt"/>
              </a:rPr>
              <a:t>caling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5781" y="4233446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0" dirty="0" smtClean="0">
                <a:latin typeface="+mn-lt"/>
              </a:rPr>
              <a:t>Folding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4038600"/>
            <a:ext cx="1600200" cy="19484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5344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 smtClean="0"/>
                  <a:t>(2) Partition, then place</a:t>
                </a:r>
                <a:r>
                  <a:rPr lang="en-US" sz="2000" baseline="30000" dirty="0" smtClean="0"/>
                  <a:t>[6]</a:t>
                </a:r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1800" dirty="0" smtClean="0"/>
                  <a:t>First, partition all the gates into multiple tiers.  Insert TSVs as cells into the netlist</a:t>
                </a:r>
              </a:p>
              <a:p>
                <a:pPr lvl="1"/>
                <a:r>
                  <a:rPr lang="en-US" sz="1800" dirty="0" smtClean="0"/>
                  <a:t>Co-place the cells and TSVs. This solves the same set of equations as 2D ICs  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 ;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𝒄𝒐𝒏𝒔𝒕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sz="1800" dirty="0" smtClean="0"/>
                  <a:t>Question: How to partition ? Min-cut ? Sweep the cut-size ?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(3) True 3D Placement + legalization</a:t>
                </a:r>
                <a:r>
                  <a:rPr lang="en-US" sz="2000" baseline="30000" dirty="0" smtClean="0"/>
                  <a:t>[5]</a:t>
                </a:r>
                <a:endParaRPr lang="en-US" sz="1600" dirty="0" smtClean="0"/>
              </a:p>
              <a:p>
                <a:pPr lvl="1"/>
                <a:r>
                  <a:rPr lang="en-US" sz="1800" dirty="0" smtClean="0"/>
                  <a:t>This adds a third term to find out the optimal location in the z-dimension as well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𝚪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𝜶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; Set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 smtClean="0"/>
                  <a:t>to have unlimited </a:t>
                </a:r>
                <a:r>
                  <a:rPr lang="en-US" sz="1800" b="1" dirty="0" err="1" smtClean="0"/>
                  <a:t>vias</a:t>
                </a:r>
                <a:r>
                  <a:rPr lang="en-US" sz="1800" b="1" dirty="0" smtClean="0"/>
                  <a:t> (as in monolithic 3D)</a:t>
                </a:r>
              </a:p>
              <a:p>
                <a:pPr lvl="1"/>
                <a:r>
                  <a:rPr lang="en-US" sz="1800" dirty="0" smtClean="0"/>
                  <a:t>Relax z locations from integer values to continuous, then legalize them later</a:t>
                </a:r>
                <a:endParaRPr lang="en-US" sz="1800" b="1" dirty="0" smtClean="0"/>
              </a:p>
              <a:p>
                <a:pPr marL="457200" lvl="1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endParaRPr lang="en-US" sz="2000" baseline="30000" dirty="0" smtClean="0"/>
              </a:p>
              <a:p>
                <a:endParaRPr lang="en-US" sz="1800" dirty="0" smtClean="0"/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534400" cy="5029200"/>
              </a:xfrm>
              <a:blipFill rotWithShape="0">
                <a:blip r:embed="rId2"/>
                <a:stretch>
                  <a:fillRect l="-714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Existing Work on 3D Gate-level Placement (2/2)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[5</a:t>
            </a:r>
            <a:r>
              <a:rPr lang="en-US" sz="1200" b="1" kern="0" baseline="0" dirty="0" smtClean="0">
                <a:latin typeface="+mn-lt"/>
              </a:rPr>
              <a:t>] </a:t>
            </a:r>
            <a:r>
              <a:rPr lang="en-US" sz="1200" b="1" kern="0" baseline="0" dirty="0">
                <a:latin typeface="+mn-lt"/>
              </a:rPr>
              <a:t>J. Cong and G. Luo.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Multilevel Analytical Placement for 3D </a:t>
            </a:r>
            <a:r>
              <a:rPr lang="en-US" sz="1200" b="1" kern="0" baseline="0" dirty="0" smtClean="0">
                <a:latin typeface="+mn-lt"/>
              </a:rPr>
              <a:t>ICs”. ASPDAC 2009.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[6] </a:t>
            </a:r>
            <a:r>
              <a:rPr lang="en-US" sz="1200" b="1" kern="0" baseline="0" dirty="0">
                <a:latin typeface="+mn-lt"/>
              </a:rPr>
              <a:t>D. Kim, K. </a:t>
            </a:r>
            <a:r>
              <a:rPr lang="en-US" sz="1200" b="1" kern="0" baseline="0" dirty="0" err="1">
                <a:latin typeface="+mn-lt"/>
              </a:rPr>
              <a:t>Athikulwongse</a:t>
            </a:r>
            <a:r>
              <a:rPr lang="en-US" sz="1200" b="1" kern="0" baseline="0" dirty="0">
                <a:latin typeface="+mn-lt"/>
              </a:rPr>
              <a:t>, and S. Lim. </a:t>
            </a:r>
            <a:r>
              <a:rPr lang="en-US" sz="1200" b="1" kern="0" baseline="0" dirty="0" smtClean="0">
                <a:latin typeface="+mn-lt"/>
              </a:rPr>
              <a:t>“A </a:t>
            </a:r>
            <a:r>
              <a:rPr lang="en-US" sz="1200" b="1" kern="0" baseline="0" dirty="0">
                <a:latin typeface="+mn-lt"/>
              </a:rPr>
              <a:t>study </a:t>
            </a:r>
            <a:r>
              <a:rPr lang="en-US" sz="1200" b="1" kern="0" baseline="0" dirty="0" smtClean="0">
                <a:latin typeface="+mn-lt"/>
              </a:rPr>
              <a:t>of Through-Silicon-Via </a:t>
            </a:r>
            <a:r>
              <a:rPr lang="en-US" sz="1200" b="1" kern="0" baseline="0" dirty="0">
                <a:latin typeface="+mn-lt"/>
              </a:rPr>
              <a:t>Impact on the 3D Stacked IC </a:t>
            </a:r>
            <a:r>
              <a:rPr lang="en-US" sz="1200" b="1" kern="0" baseline="0" dirty="0" smtClean="0">
                <a:latin typeface="+mn-lt"/>
              </a:rPr>
              <a:t>Layout”. ICCAD </a:t>
            </a:r>
            <a:r>
              <a:rPr lang="en-US" sz="1200" b="1" kern="0" baseline="0" dirty="0">
                <a:latin typeface="+mn-lt"/>
              </a:rPr>
              <a:t>2009.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415636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 bwMode="auto">
          <a:xfrm>
            <a:off x="2298700" y="2257009"/>
            <a:ext cx="3733800" cy="882650"/>
          </a:xfrm>
          <a:prstGeom prst="parallelogram">
            <a:avLst>
              <a:gd name="adj" fmla="val 93998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z dimension is negligible compared to x &amp; y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MIVs are so small that they can be considered to be (almost) free</a:t>
            </a:r>
          </a:p>
          <a:p>
            <a:r>
              <a:rPr lang="en-US" sz="2000" dirty="0" smtClean="0"/>
              <a:t>If a cell has as fixed x &amp; y location, </a:t>
            </a:r>
            <a:r>
              <a:rPr lang="en-US" sz="2000" dirty="0" smtClean="0">
                <a:solidFill>
                  <a:srgbClr val="FF0000"/>
                </a:solidFill>
              </a:rPr>
              <a:t>any</a:t>
            </a:r>
            <a:r>
              <a:rPr lang="en-US" sz="2000" i="1" dirty="0" smtClean="0"/>
              <a:t> </a:t>
            </a:r>
            <a:r>
              <a:rPr lang="en-US" sz="2000" dirty="0" smtClean="0"/>
              <a:t>choice of z location will have roughly the same 3D HPWL </a:t>
            </a:r>
          </a:p>
          <a:p>
            <a:endParaRPr lang="en-US" sz="2000" dirty="0"/>
          </a:p>
          <a:p>
            <a:r>
              <a:rPr lang="en-US" sz="2000" dirty="0" smtClean="0"/>
              <a:t>Proposed idea: </a:t>
            </a:r>
          </a:p>
          <a:p>
            <a:pPr lvl="1"/>
            <a:r>
              <a:rPr lang="en-US" sz="1800" dirty="0" smtClean="0"/>
              <a:t>Use a 2D placer to first obtain x &amp; y locations.</a:t>
            </a:r>
          </a:p>
          <a:p>
            <a:pPr lvl="1"/>
            <a:r>
              <a:rPr lang="en-US" sz="1800" dirty="0" smtClean="0"/>
              <a:t>Compute z locations as a post-process</a:t>
            </a:r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Monolithic 3D Placement Problem </a:t>
            </a:r>
            <a:endParaRPr lang="en-US" dirty="0"/>
          </a:p>
        </p:txBody>
      </p:sp>
      <p:sp>
        <p:nvSpPr>
          <p:cNvPr id="5" name="Parallelogram 4"/>
          <p:cNvSpPr/>
          <p:nvPr/>
        </p:nvSpPr>
        <p:spPr bwMode="auto">
          <a:xfrm>
            <a:off x="2286000" y="2212559"/>
            <a:ext cx="3733800" cy="882650"/>
          </a:xfrm>
          <a:prstGeom prst="parallelogram">
            <a:avLst>
              <a:gd name="adj" fmla="val 93998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2087732"/>
            <a:ext cx="877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baseline="0" dirty="0" smtClean="0">
                <a:latin typeface="+mn-lt"/>
              </a:rPr>
              <a:t>Top Tier </a:t>
            </a:r>
            <a:endParaRPr lang="en-US" sz="1400" b="1" baseline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2725" y="2559809"/>
            <a:ext cx="1162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0" dirty="0" smtClean="0">
                <a:latin typeface="+mn-lt"/>
              </a:rPr>
              <a:t>Bottom Tier </a:t>
            </a:r>
            <a:endParaRPr lang="en-US" sz="1400" b="1" baseline="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 flipV="1">
            <a:off x="6032500" y="2212559"/>
            <a:ext cx="520700" cy="444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5998371" y="2333211"/>
            <a:ext cx="637381" cy="3196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295526" y="3196809"/>
            <a:ext cx="0" cy="110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211762" y="3196809"/>
            <a:ext cx="0" cy="1103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3090446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0" dirty="0" smtClean="0">
                <a:latin typeface="+mn-lt"/>
              </a:rPr>
              <a:t>A few mm</a:t>
            </a:r>
            <a:endParaRPr lang="en-US" sz="1400" b="1" baseline="0" dirty="0">
              <a:latin typeface="+mn-lt"/>
            </a:endParaRPr>
          </a:p>
        </p:txBody>
      </p:sp>
      <p:cxnSp>
        <p:nvCxnSpPr>
          <p:cNvPr id="23" name="Straight Arrow Connector 22"/>
          <p:cNvCxnSpPr>
            <a:stCxn id="18" idx="3"/>
          </p:cNvCxnSpPr>
          <p:nvPr/>
        </p:nvCxnSpPr>
        <p:spPr bwMode="auto">
          <a:xfrm>
            <a:off x="4267200" y="3259723"/>
            <a:ext cx="883934" cy="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 bwMode="auto">
          <a:xfrm flipH="1">
            <a:off x="2395236" y="3259723"/>
            <a:ext cx="881364" cy="5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Left Brace 47"/>
          <p:cNvSpPr/>
          <p:nvPr/>
        </p:nvSpPr>
        <p:spPr bwMode="auto">
          <a:xfrm>
            <a:off x="2189641" y="3090446"/>
            <a:ext cx="45719" cy="6876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2714209"/>
            <a:ext cx="1427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0" dirty="0" smtClean="0">
                <a:latin typeface="+mn-lt"/>
              </a:rPr>
              <a:t>Less than 1 um</a:t>
            </a:r>
            <a:endParaRPr lang="en-US" sz="1400" b="1" baseline="0" dirty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1828800" y="2974559"/>
            <a:ext cx="346790" cy="1480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2D Placer for M3D Placement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17525" y="1771471"/>
            <a:ext cx="2987675" cy="2980984"/>
            <a:chOff x="1987" y="1269"/>
            <a:chExt cx="1786" cy="17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87" y="1269"/>
              <a:ext cx="1786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2011" y="1293"/>
              <a:ext cx="1738" cy="1734"/>
              <a:chOff x="2011" y="1293"/>
              <a:chExt cx="1738" cy="1734"/>
            </a:xfrm>
          </p:grpSpPr>
          <p:sp>
            <p:nvSpPr>
              <p:cNvPr id="196" name="Rectangle 5"/>
              <p:cNvSpPr>
                <a:spLocks noChangeArrowheads="1"/>
              </p:cNvSpPr>
              <p:nvPr/>
            </p:nvSpPr>
            <p:spPr bwMode="auto">
              <a:xfrm>
                <a:off x="2011" y="1293"/>
                <a:ext cx="1738" cy="1734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6"/>
              <p:cNvSpPr>
                <a:spLocks noChangeArrowheads="1"/>
              </p:cNvSpPr>
              <p:nvPr/>
            </p:nvSpPr>
            <p:spPr bwMode="auto">
              <a:xfrm>
                <a:off x="2011" y="1293"/>
                <a:ext cx="1738" cy="1734"/>
              </a:xfrm>
              <a:prstGeom prst="rect">
                <a:avLst/>
              </a:prstGeom>
              <a:noFill/>
              <a:ln w="365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Rectangle 7"/>
              <p:cNvSpPr>
                <a:spLocks noChangeArrowheads="1"/>
              </p:cNvSpPr>
              <p:nvPr/>
            </p:nvSpPr>
            <p:spPr bwMode="auto">
              <a:xfrm>
                <a:off x="2052" y="1334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8"/>
              <p:cNvSpPr>
                <a:spLocks noChangeArrowheads="1"/>
              </p:cNvSpPr>
              <p:nvPr/>
            </p:nvSpPr>
            <p:spPr bwMode="auto">
              <a:xfrm>
                <a:off x="2052" y="1334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Rectangle 9"/>
              <p:cNvSpPr>
                <a:spLocks noChangeArrowheads="1"/>
              </p:cNvSpPr>
              <p:nvPr/>
            </p:nvSpPr>
            <p:spPr bwMode="auto">
              <a:xfrm>
                <a:off x="2094" y="1431"/>
                <a:ext cx="183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10"/>
              <p:cNvSpPr>
                <a:spLocks noChangeArrowheads="1"/>
              </p:cNvSpPr>
              <p:nvPr/>
            </p:nvSpPr>
            <p:spPr bwMode="auto">
              <a:xfrm>
                <a:off x="2094" y="1431"/>
                <a:ext cx="183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Rectangle 11"/>
              <p:cNvSpPr>
                <a:spLocks noChangeArrowheads="1"/>
              </p:cNvSpPr>
              <p:nvPr/>
            </p:nvSpPr>
            <p:spPr bwMode="auto">
              <a:xfrm>
                <a:off x="2261" y="1334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12"/>
              <p:cNvSpPr>
                <a:spLocks noChangeArrowheads="1"/>
              </p:cNvSpPr>
              <p:nvPr/>
            </p:nvSpPr>
            <p:spPr bwMode="auto">
              <a:xfrm>
                <a:off x="2261" y="1334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Rectangle 13"/>
              <p:cNvSpPr>
                <a:spLocks noChangeArrowheads="1"/>
              </p:cNvSpPr>
              <p:nvPr/>
            </p:nvSpPr>
            <p:spPr bwMode="auto">
              <a:xfrm>
                <a:off x="2034" y="1516"/>
                <a:ext cx="121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4"/>
              <p:cNvSpPr>
                <a:spLocks noChangeArrowheads="1"/>
              </p:cNvSpPr>
              <p:nvPr/>
            </p:nvSpPr>
            <p:spPr bwMode="auto">
              <a:xfrm>
                <a:off x="2034" y="1516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Rectangle 15"/>
              <p:cNvSpPr>
                <a:spLocks noChangeArrowheads="1"/>
              </p:cNvSpPr>
              <p:nvPr/>
            </p:nvSpPr>
            <p:spPr bwMode="auto">
              <a:xfrm>
                <a:off x="2280" y="1407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6"/>
              <p:cNvSpPr>
                <a:spLocks noChangeArrowheads="1"/>
              </p:cNvSpPr>
              <p:nvPr/>
            </p:nvSpPr>
            <p:spPr bwMode="auto">
              <a:xfrm>
                <a:off x="2280" y="1407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Rectangle 17"/>
              <p:cNvSpPr>
                <a:spLocks noChangeArrowheads="1"/>
              </p:cNvSpPr>
              <p:nvPr/>
            </p:nvSpPr>
            <p:spPr bwMode="auto">
              <a:xfrm>
                <a:off x="2064" y="1613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8"/>
              <p:cNvSpPr>
                <a:spLocks noChangeArrowheads="1"/>
              </p:cNvSpPr>
              <p:nvPr/>
            </p:nvSpPr>
            <p:spPr bwMode="auto">
              <a:xfrm>
                <a:off x="2064" y="1613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19"/>
              <p:cNvSpPr>
                <a:spLocks noChangeArrowheads="1"/>
              </p:cNvSpPr>
              <p:nvPr/>
            </p:nvSpPr>
            <p:spPr bwMode="auto">
              <a:xfrm>
                <a:off x="2204" y="1528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20"/>
              <p:cNvSpPr>
                <a:spLocks noChangeArrowheads="1"/>
              </p:cNvSpPr>
              <p:nvPr/>
            </p:nvSpPr>
            <p:spPr bwMode="auto">
              <a:xfrm>
                <a:off x="2204" y="1528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Rectangle 21"/>
              <p:cNvSpPr>
                <a:spLocks noChangeArrowheads="1"/>
              </p:cNvSpPr>
              <p:nvPr/>
            </p:nvSpPr>
            <p:spPr bwMode="auto">
              <a:xfrm>
                <a:off x="2034" y="1703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22"/>
              <p:cNvSpPr>
                <a:spLocks noChangeArrowheads="1"/>
              </p:cNvSpPr>
              <p:nvPr/>
            </p:nvSpPr>
            <p:spPr bwMode="auto">
              <a:xfrm>
                <a:off x="2034" y="1703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23"/>
              <p:cNvSpPr>
                <a:spLocks noChangeArrowheads="1"/>
              </p:cNvSpPr>
              <p:nvPr/>
            </p:nvSpPr>
            <p:spPr bwMode="auto">
              <a:xfrm>
                <a:off x="2216" y="1697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24"/>
              <p:cNvSpPr>
                <a:spLocks noChangeArrowheads="1"/>
              </p:cNvSpPr>
              <p:nvPr/>
            </p:nvSpPr>
            <p:spPr bwMode="auto">
              <a:xfrm>
                <a:off x="2216" y="1697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25"/>
              <p:cNvSpPr>
                <a:spLocks noChangeArrowheads="1"/>
              </p:cNvSpPr>
              <p:nvPr/>
            </p:nvSpPr>
            <p:spPr bwMode="auto">
              <a:xfrm>
                <a:off x="2094" y="1801"/>
                <a:ext cx="183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26"/>
              <p:cNvSpPr>
                <a:spLocks noChangeArrowheads="1"/>
              </p:cNvSpPr>
              <p:nvPr/>
            </p:nvSpPr>
            <p:spPr bwMode="auto">
              <a:xfrm>
                <a:off x="2094" y="1801"/>
                <a:ext cx="183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27"/>
              <p:cNvSpPr>
                <a:spLocks noChangeArrowheads="1"/>
              </p:cNvSpPr>
              <p:nvPr/>
            </p:nvSpPr>
            <p:spPr bwMode="auto">
              <a:xfrm>
                <a:off x="2261" y="2138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28"/>
              <p:cNvSpPr>
                <a:spLocks noChangeArrowheads="1"/>
              </p:cNvSpPr>
              <p:nvPr/>
            </p:nvSpPr>
            <p:spPr bwMode="auto">
              <a:xfrm>
                <a:off x="2261" y="2138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29"/>
              <p:cNvSpPr>
                <a:spLocks noChangeArrowheads="1"/>
              </p:cNvSpPr>
              <p:nvPr/>
            </p:nvSpPr>
            <p:spPr bwMode="auto">
              <a:xfrm>
                <a:off x="2672" y="1673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30"/>
              <p:cNvSpPr>
                <a:spLocks noChangeArrowheads="1"/>
              </p:cNvSpPr>
              <p:nvPr/>
            </p:nvSpPr>
            <p:spPr bwMode="auto">
              <a:xfrm>
                <a:off x="2672" y="1673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31"/>
              <p:cNvSpPr>
                <a:spLocks noChangeArrowheads="1"/>
              </p:cNvSpPr>
              <p:nvPr/>
            </p:nvSpPr>
            <p:spPr bwMode="auto">
              <a:xfrm>
                <a:off x="2231" y="1995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32"/>
              <p:cNvSpPr>
                <a:spLocks noChangeArrowheads="1"/>
              </p:cNvSpPr>
              <p:nvPr/>
            </p:nvSpPr>
            <p:spPr bwMode="auto">
              <a:xfrm>
                <a:off x="2231" y="1995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33"/>
              <p:cNvSpPr>
                <a:spLocks noChangeArrowheads="1"/>
              </p:cNvSpPr>
              <p:nvPr/>
            </p:nvSpPr>
            <p:spPr bwMode="auto">
              <a:xfrm>
                <a:off x="2459" y="1498"/>
                <a:ext cx="121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34"/>
              <p:cNvSpPr>
                <a:spLocks noChangeArrowheads="1"/>
              </p:cNvSpPr>
              <p:nvPr/>
            </p:nvSpPr>
            <p:spPr bwMode="auto">
              <a:xfrm>
                <a:off x="2459" y="1498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35"/>
              <p:cNvSpPr>
                <a:spLocks noChangeArrowheads="1"/>
              </p:cNvSpPr>
              <p:nvPr/>
            </p:nvSpPr>
            <p:spPr bwMode="auto">
              <a:xfrm>
                <a:off x="2428" y="1613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36"/>
              <p:cNvSpPr>
                <a:spLocks noChangeArrowheads="1"/>
              </p:cNvSpPr>
              <p:nvPr/>
            </p:nvSpPr>
            <p:spPr bwMode="auto">
              <a:xfrm>
                <a:off x="2428" y="1613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37"/>
              <p:cNvSpPr>
                <a:spLocks noChangeArrowheads="1"/>
              </p:cNvSpPr>
              <p:nvPr/>
            </p:nvSpPr>
            <p:spPr bwMode="auto">
              <a:xfrm>
                <a:off x="2580" y="1679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38"/>
              <p:cNvSpPr>
                <a:spLocks noChangeArrowheads="1"/>
              </p:cNvSpPr>
              <p:nvPr/>
            </p:nvSpPr>
            <p:spPr bwMode="auto">
              <a:xfrm>
                <a:off x="2580" y="1679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39"/>
              <p:cNvSpPr>
                <a:spLocks noChangeArrowheads="1"/>
              </p:cNvSpPr>
              <p:nvPr/>
            </p:nvSpPr>
            <p:spPr bwMode="auto">
              <a:xfrm>
                <a:off x="2368" y="1734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40"/>
              <p:cNvSpPr>
                <a:spLocks noChangeArrowheads="1"/>
              </p:cNvSpPr>
              <p:nvPr/>
            </p:nvSpPr>
            <p:spPr bwMode="auto">
              <a:xfrm>
                <a:off x="2368" y="1734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41"/>
              <p:cNvSpPr>
                <a:spLocks noChangeArrowheads="1"/>
              </p:cNvSpPr>
              <p:nvPr/>
            </p:nvSpPr>
            <p:spPr bwMode="auto">
              <a:xfrm>
                <a:off x="2064" y="1970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Rectangle 42"/>
              <p:cNvSpPr>
                <a:spLocks noChangeArrowheads="1"/>
              </p:cNvSpPr>
              <p:nvPr/>
            </p:nvSpPr>
            <p:spPr bwMode="auto">
              <a:xfrm>
                <a:off x="2064" y="1970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43"/>
              <p:cNvSpPr>
                <a:spLocks noChangeArrowheads="1"/>
              </p:cNvSpPr>
              <p:nvPr/>
            </p:nvSpPr>
            <p:spPr bwMode="auto">
              <a:xfrm>
                <a:off x="2094" y="1909"/>
                <a:ext cx="122" cy="74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Rectangle 44"/>
              <p:cNvSpPr>
                <a:spLocks noChangeArrowheads="1"/>
              </p:cNvSpPr>
              <p:nvPr/>
            </p:nvSpPr>
            <p:spPr bwMode="auto">
              <a:xfrm>
                <a:off x="2094" y="1909"/>
                <a:ext cx="122" cy="74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45"/>
              <p:cNvSpPr>
                <a:spLocks noChangeArrowheads="1"/>
              </p:cNvSpPr>
              <p:nvPr/>
            </p:nvSpPr>
            <p:spPr bwMode="auto">
              <a:xfrm>
                <a:off x="2428" y="1407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Rectangle 46"/>
              <p:cNvSpPr>
                <a:spLocks noChangeArrowheads="1"/>
              </p:cNvSpPr>
              <p:nvPr/>
            </p:nvSpPr>
            <p:spPr bwMode="auto">
              <a:xfrm>
                <a:off x="2428" y="1407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47"/>
              <p:cNvSpPr>
                <a:spLocks noChangeArrowheads="1"/>
              </p:cNvSpPr>
              <p:nvPr/>
            </p:nvSpPr>
            <p:spPr bwMode="auto">
              <a:xfrm>
                <a:off x="2368" y="1316"/>
                <a:ext cx="121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Rectangle 48"/>
              <p:cNvSpPr>
                <a:spLocks noChangeArrowheads="1"/>
              </p:cNvSpPr>
              <p:nvPr/>
            </p:nvSpPr>
            <p:spPr bwMode="auto">
              <a:xfrm>
                <a:off x="2368" y="1316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49"/>
              <p:cNvSpPr>
                <a:spLocks noChangeArrowheads="1"/>
              </p:cNvSpPr>
              <p:nvPr/>
            </p:nvSpPr>
            <p:spPr bwMode="auto">
              <a:xfrm>
                <a:off x="2353" y="1522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50"/>
              <p:cNvSpPr>
                <a:spLocks noChangeArrowheads="1"/>
              </p:cNvSpPr>
              <p:nvPr/>
            </p:nvSpPr>
            <p:spPr bwMode="auto">
              <a:xfrm>
                <a:off x="2353" y="1522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51"/>
              <p:cNvSpPr>
                <a:spLocks noChangeArrowheads="1"/>
              </p:cNvSpPr>
              <p:nvPr/>
            </p:nvSpPr>
            <p:spPr bwMode="auto">
              <a:xfrm>
                <a:off x="2322" y="1619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52"/>
              <p:cNvSpPr>
                <a:spLocks noChangeArrowheads="1"/>
              </p:cNvSpPr>
              <p:nvPr/>
            </p:nvSpPr>
            <p:spPr bwMode="auto">
              <a:xfrm>
                <a:off x="2322" y="1619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53"/>
              <p:cNvSpPr>
                <a:spLocks noChangeArrowheads="1"/>
              </p:cNvSpPr>
              <p:nvPr/>
            </p:nvSpPr>
            <p:spPr bwMode="auto">
              <a:xfrm>
                <a:off x="2368" y="2007"/>
                <a:ext cx="121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54"/>
              <p:cNvSpPr>
                <a:spLocks noChangeArrowheads="1"/>
              </p:cNvSpPr>
              <p:nvPr/>
            </p:nvSpPr>
            <p:spPr bwMode="auto">
              <a:xfrm>
                <a:off x="2368" y="2007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55"/>
              <p:cNvSpPr>
                <a:spLocks noChangeArrowheads="1"/>
              </p:cNvSpPr>
              <p:nvPr/>
            </p:nvSpPr>
            <p:spPr bwMode="auto">
              <a:xfrm>
                <a:off x="2125" y="2054"/>
                <a:ext cx="121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56"/>
              <p:cNvSpPr>
                <a:spLocks noChangeArrowheads="1"/>
              </p:cNvSpPr>
              <p:nvPr/>
            </p:nvSpPr>
            <p:spPr bwMode="auto">
              <a:xfrm>
                <a:off x="2125" y="2054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57"/>
              <p:cNvSpPr>
                <a:spLocks noChangeArrowheads="1"/>
              </p:cNvSpPr>
              <p:nvPr/>
            </p:nvSpPr>
            <p:spPr bwMode="auto">
              <a:xfrm>
                <a:off x="2611" y="1588"/>
                <a:ext cx="121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58"/>
              <p:cNvSpPr>
                <a:spLocks noChangeArrowheads="1"/>
              </p:cNvSpPr>
              <p:nvPr/>
            </p:nvSpPr>
            <p:spPr bwMode="auto">
              <a:xfrm>
                <a:off x="2611" y="1588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59"/>
              <p:cNvSpPr>
                <a:spLocks noChangeArrowheads="1"/>
              </p:cNvSpPr>
              <p:nvPr/>
            </p:nvSpPr>
            <p:spPr bwMode="auto">
              <a:xfrm>
                <a:off x="2550" y="1770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60"/>
              <p:cNvSpPr>
                <a:spLocks noChangeArrowheads="1"/>
              </p:cNvSpPr>
              <p:nvPr/>
            </p:nvSpPr>
            <p:spPr bwMode="auto">
              <a:xfrm>
                <a:off x="2550" y="1770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61"/>
              <p:cNvSpPr>
                <a:spLocks noChangeArrowheads="1"/>
              </p:cNvSpPr>
              <p:nvPr/>
            </p:nvSpPr>
            <p:spPr bwMode="auto">
              <a:xfrm>
                <a:off x="2550" y="1340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62"/>
              <p:cNvSpPr>
                <a:spLocks noChangeArrowheads="1"/>
              </p:cNvSpPr>
              <p:nvPr/>
            </p:nvSpPr>
            <p:spPr bwMode="auto">
              <a:xfrm>
                <a:off x="2550" y="1340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63"/>
              <p:cNvSpPr>
                <a:spLocks noChangeArrowheads="1"/>
              </p:cNvSpPr>
              <p:nvPr/>
            </p:nvSpPr>
            <p:spPr bwMode="auto">
              <a:xfrm>
                <a:off x="2261" y="1909"/>
                <a:ext cx="122" cy="74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64"/>
              <p:cNvSpPr>
                <a:spLocks noChangeArrowheads="1"/>
              </p:cNvSpPr>
              <p:nvPr/>
            </p:nvSpPr>
            <p:spPr bwMode="auto">
              <a:xfrm>
                <a:off x="2261" y="1909"/>
                <a:ext cx="122" cy="74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65"/>
              <p:cNvSpPr>
                <a:spLocks noChangeArrowheads="1"/>
              </p:cNvSpPr>
              <p:nvPr/>
            </p:nvSpPr>
            <p:spPr bwMode="auto">
              <a:xfrm>
                <a:off x="2292" y="1825"/>
                <a:ext cx="121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66"/>
              <p:cNvSpPr>
                <a:spLocks noChangeArrowheads="1"/>
              </p:cNvSpPr>
              <p:nvPr/>
            </p:nvSpPr>
            <p:spPr bwMode="auto">
              <a:xfrm>
                <a:off x="2292" y="1825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67"/>
              <p:cNvSpPr>
                <a:spLocks noChangeArrowheads="1"/>
              </p:cNvSpPr>
              <p:nvPr/>
            </p:nvSpPr>
            <p:spPr bwMode="auto">
              <a:xfrm>
                <a:off x="2672" y="1588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68"/>
              <p:cNvSpPr>
                <a:spLocks noChangeArrowheads="1"/>
              </p:cNvSpPr>
              <p:nvPr/>
            </p:nvSpPr>
            <p:spPr bwMode="auto">
              <a:xfrm>
                <a:off x="2672" y="1588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69"/>
              <p:cNvSpPr>
                <a:spLocks noChangeArrowheads="1"/>
              </p:cNvSpPr>
              <p:nvPr/>
            </p:nvSpPr>
            <p:spPr bwMode="auto">
              <a:xfrm>
                <a:off x="2519" y="1993"/>
                <a:ext cx="183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70"/>
              <p:cNvSpPr>
                <a:spLocks noChangeArrowheads="1"/>
              </p:cNvSpPr>
              <p:nvPr/>
            </p:nvSpPr>
            <p:spPr bwMode="auto">
              <a:xfrm>
                <a:off x="2519" y="1993"/>
                <a:ext cx="183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71"/>
              <p:cNvSpPr>
                <a:spLocks noChangeArrowheads="1"/>
              </p:cNvSpPr>
              <p:nvPr/>
            </p:nvSpPr>
            <p:spPr bwMode="auto">
              <a:xfrm>
                <a:off x="2672" y="1770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72"/>
              <p:cNvSpPr>
                <a:spLocks noChangeArrowheads="1"/>
              </p:cNvSpPr>
              <p:nvPr/>
            </p:nvSpPr>
            <p:spPr bwMode="auto">
              <a:xfrm>
                <a:off x="2672" y="1770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73"/>
              <p:cNvSpPr>
                <a:spLocks noChangeArrowheads="1"/>
              </p:cNvSpPr>
              <p:nvPr/>
            </p:nvSpPr>
            <p:spPr bwMode="auto">
              <a:xfrm>
                <a:off x="2611" y="1879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74"/>
              <p:cNvSpPr>
                <a:spLocks noChangeArrowheads="1"/>
              </p:cNvSpPr>
              <p:nvPr/>
            </p:nvSpPr>
            <p:spPr bwMode="auto">
              <a:xfrm>
                <a:off x="2611" y="1879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75"/>
              <p:cNvSpPr>
                <a:spLocks noChangeArrowheads="1"/>
              </p:cNvSpPr>
              <p:nvPr/>
            </p:nvSpPr>
            <p:spPr bwMode="auto">
              <a:xfrm>
                <a:off x="2034" y="2138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76"/>
              <p:cNvSpPr>
                <a:spLocks noChangeArrowheads="1"/>
              </p:cNvSpPr>
              <p:nvPr/>
            </p:nvSpPr>
            <p:spPr bwMode="auto">
              <a:xfrm>
                <a:off x="2034" y="2138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77"/>
              <p:cNvSpPr>
                <a:spLocks noChangeArrowheads="1"/>
              </p:cNvSpPr>
              <p:nvPr/>
            </p:nvSpPr>
            <p:spPr bwMode="auto">
              <a:xfrm>
                <a:off x="2611" y="1455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78"/>
              <p:cNvSpPr>
                <a:spLocks noChangeArrowheads="1"/>
              </p:cNvSpPr>
              <p:nvPr/>
            </p:nvSpPr>
            <p:spPr bwMode="auto">
              <a:xfrm>
                <a:off x="2611" y="1455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79"/>
              <p:cNvSpPr>
                <a:spLocks noChangeArrowheads="1"/>
              </p:cNvSpPr>
              <p:nvPr/>
            </p:nvSpPr>
            <p:spPr bwMode="auto">
              <a:xfrm>
                <a:off x="2353" y="2072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80"/>
              <p:cNvSpPr>
                <a:spLocks noChangeArrowheads="1"/>
              </p:cNvSpPr>
              <p:nvPr/>
            </p:nvSpPr>
            <p:spPr bwMode="auto">
              <a:xfrm>
                <a:off x="2353" y="2072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81"/>
              <p:cNvSpPr>
                <a:spLocks noChangeArrowheads="1"/>
              </p:cNvSpPr>
              <p:nvPr/>
            </p:nvSpPr>
            <p:spPr bwMode="auto">
              <a:xfrm>
                <a:off x="2398" y="1922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82"/>
              <p:cNvSpPr>
                <a:spLocks noChangeArrowheads="1"/>
              </p:cNvSpPr>
              <p:nvPr/>
            </p:nvSpPr>
            <p:spPr bwMode="auto">
              <a:xfrm>
                <a:off x="2398" y="1922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83"/>
              <p:cNvSpPr>
                <a:spLocks noChangeArrowheads="1"/>
              </p:cNvSpPr>
              <p:nvPr/>
            </p:nvSpPr>
            <p:spPr bwMode="auto">
              <a:xfrm>
                <a:off x="2398" y="1849"/>
                <a:ext cx="121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84"/>
              <p:cNvSpPr>
                <a:spLocks noChangeArrowheads="1"/>
              </p:cNvSpPr>
              <p:nvPr/>
            </p:nvSpPr>
            <p:spPr bwMode="auto">
              <a:xfrm>
                <a:off x="2398" y="1849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85"/>
              <p:cNvSpPr>
                <a:spLocks noChangeArrowheads="1"/>
              </p:cNvSpPr>
              <p:nvPr/>
            </p:nvSpPr>
            <p:spPr bwMode="auto">
              <a:xfrm>
                <a:off x="2641" y="1346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86"/>
              <p:cNvSpPr>
                <a:spLocks noChangeArrowheads="1"/>
              </p:cNvSpPr>
              <p:nvPr/>
            </p:nvSpPr>
            <p:spPr bwMode="auto">
              <a:xfrm>
                <a:off x="2641" y="1346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87"/>
              <p:cNvSpPr>
                <a:spLocks noChangeArrowheads="1"/>
              </p:cNvSpPr>
              <p:nvPr/>
            </p:nvSpPr>
            <p:spPr bwMode="auto">
              <a:xfrm>
                <a:off x="2459" y="2108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88"/>
              <p:cNvSpPr>
                <a:spLocks noChangeArrowheads="1"/>
              </p:cNvSpPr>
              <p:nvPr/>
            </p:nvSpPr>
            <p:spPr bwMode="auto">
              <a:xfrm>
                <a:off x="2459" y="2108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89"/>
              <p:cNvSpPr>
                <a:spLocks noChangeArrowheads="1"/>
              </p:cNvSpPr>
              <p:nvPr/>
            </p:nvSpPr>
            <p:spPr bwMode="auto">
              <a:xfrm>
                <a:off x="2459" y="2232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90"/>
              <p:cNvSpPr>
                <a:spLocks noChangeArrowheads="1"/>
              </p:cNvSpPr>
              <p:nvPr/>
            </p:nvSpPr>
            <p:spPr bwMode="auto">
              <a:xfrm>
                <a:off x="2459" y="2232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91"/>
              <p:cNvSpPr>
                <a:spLocks noChangeArrowheads="1"/>
              </p:cNvSpPr>
              <p:nvPr/>
            </p:nvSpPr>
            <p:spPr bwMode="auto">
              <a:xfrm>
                <a:off x="2580" y="2138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92"/>
              <p:cNvSpPr>
                <a:spLocks noChangeArrowheads="1"/>
              </p:cNvSpPr>
              <p:nvPr/>
            </p:nvSpPr>
            <p:spPr bwMode="auto">
              <a:xfrm>
                <a:off x="2580" y="2138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93"/>
              <p:cNvSpPr>
                <a:spLocks noChangeArrowheads="1"/>
              </p:cNvSpPr>
              <p:nvPr/>
            </p:nvSpPr>
            <p:spPr bwMode="auto">
              <a:xfrm>
                <a:off x="2398" y="2319"/>
                <a:ext cx="121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94"/>
              <p:cNvSpPr>
                <a:spLocks noChangeArrowheads="1"/>
              </p:cNvSpPr>
              <p:nvPr/>
            </p:nvSpPr>
            <p:spPr bwMode="auto">
              <a:xfrm>
                <a:off x="2398" y="2319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95"/>
              <p:cNvSpPr>
                <a:spLocks noChangeArrowheads="1"/>
              </p:cNvSpPr>
              <p:nvPr/>
            </p:nvSpPr>
            <p:spPr bwMode="auto">
              <a:xfrm>
                <a:off x="2599" y="2208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96"/>
              <p:cNvSpPr>
                <a:spLocks noChangeArrowheads="1"/>
              </p:cNvSpPr>
              <p:nvPr/>
            </p:nvSpPr>
            <p:spPr bwMode="auto">
              <a:xfrm>
                <a:off x="2599" y="2208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97"/>
              <p:cNvSpPr>
                <a:spLocks noChangeArrowheads="1"/>
              </p:cNvSpPr>
              <p:nvPr/>
            </p:nvSpPr>
            <p:spPr bwMode="auto">
              <a:xfrm>
                <a:off x="2428" y="2416"/>
                <a:ext cx="183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98"/>
              <p:cNvSpPr>
                <a:spLocks noChangeArrowheads="1"/>
              </p:cNvSpPr>
              <p:nvPr/>
            </p:nvSpPr>
            <p:spPr bwMode="auto">
              <a:xfrm>
                <a:off x="2428" y="2416"/>
                <a:ext cx="183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99"/>
              <p:cNvSpPr>
                <a:spLocks noChangeArrowheads="1"/>
              </p:cNvSpPr>
              <p:nvPr/>
            </p:nvSpPr>
            <p:spPr bwMode="auto">
              <a:xfrm>
                <a:off x="2568" y="2331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100"/>
              <p:cNvSpPr>
                <a:spLocks noChangeArrowheads="1"/>
              </p:cNvSpPr>
              <p:nvPr/>
            </p:nvSpPr>
            <p:spPr bwMode="auto">
              <a:xfrm>
                <a:off x="2568" y="2331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Rectangle 101"/>
              <p:cNvSpPr>
                <a:spLocks noChangeArrowheads="1"/>
              </p:cNvSpPr>
              <p:nvPr/>
            </p:nvSpPr>
            <p:spPr bwMode="auto">
              <a:xfrm>
                <a:off x="2398" y="2507"/>
                <a:ext cx="121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Rectangle 102"/>
              <p:cNvSpPr>
                <a:spLocks noChangeArrowheads="1"/>
              </p:cNvSpPr>
              <p:nvPr/>
            </p:nvSpPr>
            <p:spPr bwMode="auto">
              <a:xfrm>
                <a:off x="2398" y="2507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Rectangle 103"/>
              <p:cNvSpPr>
                <a:spLocks noChangeArrowheads="1"/>
              </p:cNvSpPr>
              <p:nvPr/>
            </p:nvSpPr>
            <p:spPr bwMode="auto">
              <a:xfrm>
                <a:off x="2580" y="2501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Rectangle 104"/>
              <p:cNvSpPr>
                <a:spLocks noChangeArrowheads="1"/>
              </p:cNvSpPr>
              <p:nvPr/>
            </p:nvSpPr>
            <p:spPr bwMode="auto">
              <a:xfrm>
                <a:off x="2580" y="2501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Rectangle 105"/>
              <p:cNvSpPr>
                <a:spLocks noChangeArrowheads="1"/>
              </p:cNvSpPr>
              <p:nvPr/>
            </p:nvSpPr>
            <p:spPr bwMode="auto">
              <a:xfrm>
                <a:off x="2459" y="2604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Rectangle 106"/>
              <p:cNvSpPr>
                <a:spLocks noChangeArrowheads="1"/>
              </p:cNvSpPr>
              <p:nvPr/>
            </p:nvSpPr>
            <p:spPr bwMode="auto">
              <a:xfrm>
                <a:off x="2459" y="2604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107"/>
              <p:cNvSpPr>
                <a:spLocks noChangeArrowheads="1"/>
              </p:cNvSpPr>
              <p:nvPr/>
            </p:nvSpPr>
            <p:spPr bwMode="auto">
              <a:xfrm>
                <a:off x="2580" y="2910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Rectangle 108"/>
              <p:cNvSpPr>
                <a:spLocks noChangeArrowheads="1"/>
              </p:cNvSpPr>
              <p:nvPr/>
            </p:nvSpPr>
            <p:spPr bwMode="auto">
              <a:xfrm>
                <a:off x="2580" y="2910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Rectangle 109"/>
              <p:cNvSpPr>
                <a:spLocks noChangeArrowheads="1"/>
              </p:cNvSpPr>
              <p:nvPr/>
            </p:nvSpPr>
            <p:spPr bwMode="auto">
              <a:xfrm>
                <a:off x="3000" y="2476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Rectangle 110"/>
              <p:cNvSpPr>
                <a:spLocks noChangeArrowheads="1"/>
              </p:cNvSpPr>
              <p:nvPr/>
            </p:nvSpPr>
            <p:spPr bwMode="auto">
              <a:xfrm>
                <a:off x="3000" y="2476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Rectangle 111"/>
              <p:cNvSpPr>
                <a:spLocks noChangeArrowheads="1"/>
              </p:cNvSpPr>
              <p:nvPr/>
            </p:nvSpPr>
            <p:spPr bwMode="auto">
              <a:xfrm>
                <a:off x="2641" y="2788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Rectangle 112"/>
              <p:cNvSpPr>
                <a:spLocks noChangeArrowheads="1"/>
              </p:cNvSpPr>
              <p:nvPr/>
            </p:nvSpPr>
            <p:spPr bwMode="auto">
              <a:xfrm>
                <a:off x="2641" y="2788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113"/>
              <p:cNvSpPr>
                <a:spLocks noChangeArrowheads="1"/>
              </p:cNvSpPr>
              <p:nvPr/>
            </p:nvSpPr>
            <p:spPr bwMode="auto">
              <a:xfrm>
                <a:off x="2854" y="2301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Rectangle 114"/>
              <p:cNvSpPr>
                <a:spLocks noChangeArrowheads="1"/>
              </p:cNvSpPr>
              <p:nvPr/>
            </p:nvSpPr>
            <p:spPr bwMode="auto">
              <a:xfrm>
                <a:off x="2854" y="2301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Rectangle 115"/>
              <p:cNvSpPr>
                <a:spLocks noChangeArrowheads="1"/>
              </p:cNvSpPr>
              <p:nvPr/>
            </p:nvSpPr>
            <p:spPr bwMode="auto">
              <a:xfrm>
                <a:off x="2823" y="2416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Rectangle 116"/>
              <p:cNvSpPr>
                <a:spLocks noChangeArrowheads="1"/>
              </p:cNvSpPr>
              <p:nvPr/>
            </p:nvSpPr>
            <p:spPr bwMode="auto">
              <a:xfrm>
                <a:off x="2823" y="2416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Rectangle 117"/>
              <p:cNvSpPr>
                <a:spLocks noChangeArrowheads="1"/>
              </p:cNvSpPr>
              <p:nvPr/>
            </p:nvSpPr>
            <p:spPr bwMode="auto">
              <a:xfrm>
                <a:off x="2884" y="2482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Rectangle 118"/>
              <p:cNvSpPr>
                <a:spLocks noChangeArrowheads="1"/>
              </p:cNvSpPr>
              <p:nvPr/>
            </p:nvSpPr>
            <p:spPr bwMode="auto">
              <a:xfrm>
                <a:off x="2884" y="2482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119"/>
              <p:cNvSpPr>
                <a:spLocks noChangeArrowheads="1"/>
              </p:cNvSpPr>
              <p:nvPr/>
            </p:nvSpPr>
            <p:spPr bwMode="auto">
              <a:xfrm>
                <a:off x="2762" y="2537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Rectangle 120"/>
              <p:cNvSpPr>
                <a:spLocks noChangeArrowheads="1"/>
              </p:cNvSpPr>
              <p:nvPr/>
            </p:nvSpPr>
            <p:spPr bwMode="auto">
              <a:xfrm>
                <a:off x="2762" y="2537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Rectangle 121"/>
              <p:cNvSpPr>
                <a:spLocks noChangeArrowheads="1"/>
              </p:cNvSpPr>
              <p:nvPr/>
            </p:nvSpPr>
            <p:spPr bwMode="auto">
              <a:xfrm>
                <a:off x="2428" y="2758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Rectangle 122"/>
              <p:cNvSpPr>
                <a:spLocks noChangeArrowheads="1"/>
              </p:cNvSpPr>
              <p:nvPr/>
            </p:nvSpPr>
            <p:spPr bwMode="auto">
              <a:xfrm>
                <a:off x="2428" y="2758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Rectangle 123"/>
              <p:cNvSpPr>
                <a:spLocks noChangeArrowheads="1"/>
              </p:cNvSpPr>
              <p:nvPr/>
            </p:nvSpPr>
            <p:spPr bwMode="auto">
              <a:xfrm>
                <a:off x="2459" y="2667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Rectangle 124"/>
              <p:cNvSpPr>
                <a:spLocks noChangeArrowheads="1"/>
              </p:cNvSpPr>
              <p:nvPr/>
            </p:nvSpPr>
            <p:spPr bwMode="auto">
              <a:xfrm>
                <a:off x="2459" y="2667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Rectangle 125"/>
              <p:cNvSpPr>
                <a:spLocks noChangeArrowheads="1"/>
              </p:cNvSpPr>
              <p:nvPr/>
            </p:nvSpPr>
            <p:spPr bwMode="auto">
              <a:xfrm>
                <a:off x="2823" y="2208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Rectangle 126"/>
              <p:cNvSpPr>
                <a:spLocks noChangeArrowheads="1"/>
              </p:cNvSpPr>
              <p:nvPr/>
            </p:nvSpPr>
            <p:spPr bwMode="auto">
              <a:xfrm>
                <a:off x="2823" y="2208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Rectangle 127"/>
              <p:cNvSpPr>
                <a:spLocks noChangeArrowheads="1"/>
              </p:cNvSpPr>
              <p:nvPr/>
            </p:nvSpPr>
            <p:spPr bwMode="auto">
              <a:xfrm>
                <a:off x="2762" y="2120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Rectangle 128"/>
              <p:cNvSpPr>
                <a:spLocks noChangeArrowheads="1"/>
              </p:cNvSpPr>
              <p:nvPr/>
            </p:nvSpPr>
            <p:spPr bwMode="auto">
              <a:xfrm>
                <a:off x="2762" y="2120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Rectangle 129"/>
              <p:cNvSpPr>
                <a:spLocks noChangeArrowheads="1"/>
              </p:cNvSpPr>
              <p:nvPr/>
            </p:nvSpPr>
            <p:spPr bwMode="auto">
              <a:xfrm>
                <a:off x="2672" y="2325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Rectangle 130"/>
              <p:cNvSpPr>
                <a:spLocks noChangeArrowheads="1"/>
              </p:cNvSpPr>
              <p:nvPr/>
            </p:nvSpPr>
            <p:spPr bwMode="auto">
              <a:xfrm>
                <a:off x="2672" y="2325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Rectangle 131"/>
              <p:cNvSpPr>
                <a:spLocks noChangeArrowheads="1"/>
              </p:cNvSpPr>
              <p:nvPr/>
            </p:nvSpPr>
            <p:spPr bwMode="auto">
              <a:xfrm>
                <a:off x="2641" y="2422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Rectangle 132"/>
              <p:cNvSpPr>
                <a:spLocks noChangeArrowheads="1"/>
              </p:cNvSpPr>
              <p:nvPr/>
            </p:nvSpPr>
            <p:spPr bwMode="auto">
              <a:xfrm>
                <a:off x="2641" y="2422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Rectangle 133"/>
              <p:cNvSpPr>
                <a:spLocks noChangeArrowheads="1"/>
              </p:cNvSpPr>
              <p:nvPr/>
            </p:nvSpPr>
            <p:spPr bwMode="auto">
              <a:xfrm>
                <a:off x="2762" y="2794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Rectangle 134"/>
              <p:cNvSpPr>
                <a:spLocks noChangeArrowheads="1"/>
              </p:cNvSpPr>
              <p:nvPr/>
            </p:nvSpPr>
            <p:spPr bwMode="auto">
              <a:xfrm>
                <a:off x="2762" y="2794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Rectangle 135"/>
              <p:cNvSpPr>
                <a:spLocks noChangeArrowheads="1"/>
              </p:cNvSpPr>
              <p:nvPr/>
            </p:nvSpPr>
            <p:spPr bwMode="auto">
              <a:xfrm>
                <a:off x="2489" y="2861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Rectangle 136"/>
              <p:cNvSpPr>
                <a:spLocks noChangeArrowheads="1"/>
              </p:cNvSpPr>
              <p:nvPr/>
            </p:nvSpPr>
            <p:spPr bwMode="auto">
              <a:xfrm>
                <a:off x="2489" y="2861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137"/>
              <p:cNvSpPr>
                <a:spLocks noChangeArrowheads="1"/>
              </p:cNvSpPr>
              <p:nvPr/>
            </p:nvSpPr>
            <p:spPr bwMode="auto">
              <a:xfrm>
                <a:off x="2915" y="2392"/>
                <a:ext cx="121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Rectangle 138"/>
              <p:cNvSpPr>
                <a:spLocks noChangeArrowheads="1"/>
              </p:cNvSpPr>
              <p:nvPr/>
            </p:nvSpPr>
            <p:spPr bwMode="auto">
              <a:xfrm>
                <a:off x="2915" y="2392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Rectangle 139"/>
              <p:cNvSpPr>
                <a:spLocks noChangeArrowheads="1"/>
              </p:cNvSpPr>
              <p:nvPr/>
            </p:nvSpPr>
            <p:spPr bwMode="auto">
              <a:xfrm>
                <a:off x="2854" y="2573"/>
                <a:ext cx="121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Rectangle 140"/>
              <p:cNvSpPr>
                <a:spLocks noChangeArrowheads="1"/>
              </p:cNvSpPr>
              <p:nvPr/>
            </p:nvSpPr>
            <p:spPr bwMode="auto">
              <a:xfrm>
                <a:off x="2854" y="2573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Rectangle 141"/>
              <p:cNvSpPr>
                <a:spLocks noChangeArrowheads="1"/>
              </p:cNvSpPr>
              <p:nvPr/>
            </p:nvSpPr>
            <p:spPr bwMode="auto">
              <a:xfrm>
                <a:off x="2854" y="2144"/>
                <a:ext cx="121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Rectangle 142"/>
              <p:cNvSpPr>
                <a:spLocks noChangeArrowheads="1"/>
              </p:cNvSpPr>
              <p:nvPr/>
            </p:nvSpPr>
            <p:spPr bwMode="auto">
              <a:xfrm>
                <a:off x="2854" y="2144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Rectangle 143"/>
              <p:cNvSpPr>
                <a:spLocks noChangeArrowheads="1"/>
              </p:cNvSpPr>
              <p:nvPr/>
            </p:nvSpPr>
            <p:spPr bwMode="auto">
              <a:xfrm>
                <a:off x="2580" y="2698"/>
                <a:ext cx="122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Rectangle 144"/>
              <p:cNvSpPr>
                <a:spLocks noChangeArrowheads="1"/>
              </p:cNvSpPr>
              <p:nvPr/>
            </p:nvSpPr>
            <p:spPr bwMode="auto">
              <a:xfrm>
                <a:off x="2580" y="2698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Rectangle 145"/>
              <p:cNvSpPr>
                <a:spLocks noChangeArrowheads="1"/>
              </p:cNvSpPr>
              <p:nvPr/>
            </p:nvSpPr>
            <p:spPr bwMode="auto">
              <a:xfrm>
                <a:off x="2611" y="2598"/>
                <a:ext cx="121" cy="72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Rectangle 146"/>
              <p:cNvSpPr>
                <a:spLocks noChangeArrowheads="1"/>
              </p:cNvSpPr>
              <p:nvPr/>
            </p:nvSpPr>
            <p:spPr bwMode="auto">
              <a:xfrm>
                <a:off x="2611" y="2598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Rectangle 147"/>
              <p:cNvSpPr>
                <a:spLocks noChangeArrowheads="1"/>
              </p:cNvSpPr>
              <p:nvPr/>
            </p:nvSpPr>
            <p:spPr bwMode="auto">
              <a:xfrm>
                <a:off x="3000" y="2392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Rectangle 148"/>
              <p:cNvSpPr>
                <a:spLocks noChangeArrowheads="1"/>
              </p:cNvSpPr>
              <p:nvPr/>
            </p:nvSpPr>
            <p:spPr bwMode="auto">
              <a:xfrm>
                <a:off x="3000" y="2392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Rectangle 149"/>
              <p:cNvSpPr>
                <a:spLocks noChangeArrowheads="1"/>
              </p:cNvSpPr>
              <p:nvPr/>
            </p:nvSpPr>
            <p:spPr bwMode="auto">
              <a:xfrm>
                <a:off x="2823" y="2800"/>
                <a:ext cx="183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Rectangle 150"/>
              <p:cNvSpPr>
                <a:spLocks noChangeArrowheads="1"/>
              </p:cNvSpPr>
              <p:nvPr/>
            </p:nvSpPr>
            <p:spPr bwMode="auto">
              <a:xfrm>
                <a:off x="2823" y="2800"/>
                <a:ext cx="183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Rectangle 151"/>
              <p:cNvSpPr>
                <a:spLocks noChangeArrowheads="1"/>
              </p:cNvSpPr>
              <p:nvPr/>
            </p:nvSpPr>
            <p:spPr bwMode="auto">
              <a:xfrm>
                <a:off x="3000" y="2573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Rectangle 152"/>
              <p:cNvSpPr>
                <a:spLocks noChangeArrowheads="1"/>
              </p:cNvSpPr>
              <p:nvPr/>
            </p:nvSpPr>
            <p:spPr bwMode="auto">
              <a:xfrm>
                <a:off x="3000" y="2573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Rectangle 153"/>
              <p:cNvSpPr>
                <a:spLocks noChangeArrowheads="1"/>
              </p:cNvSpPr>
              <p:nvPr/>
            </p:nvSpPr>
            <p:spPr bwMode="auto">
              <a:xfrm>
                <a:off x="2915" y="2637"/>
                <a:ext cx="181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Rectangle 154"/>
              <p:cNvSpPr>
                <a:spLocks noChangeArrowheads="1"/>
              </p:cNvSpPr>
              <p:nvPr/>
            </p:nvSpPr>
            <p:spPr bwMode="auto">
              <a:xfrm>
                <a:off x="2915" y="2637"/>
                <a:ext cx="18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Rectangle 155"/>
              <p:cNvSpPr>
                <a:spLocks noChangeArrowheads="1"/>
              </p:cNvSpPr>
              <p:nvPr/>
            </p:nvSpPr>
            <p:spPr bwMode="auto">
              <a:xfrm>
                <a:off x="2398" y="2910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Rectangle 156"/>
              <p:cNvSpPr>
                <a:spLocks noChangeArrowheads="1"/>
              </p:cNvSpPr>
              <p:nvPr/>
            </p:nvSpPr>
            <p:spPr bwMode="auto">
              <a:xfrm>
                <a:off x="2398" y="2910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Rectangle 157"/>
              <p:cNvSpPr>
                <a:spLocks noChangeArrowheads="1"/>
              </p:cNvSpPr>
              <p:nvPr/>
            </p:nvSpPr>
            <p:spPr bwMode="auto">
              <a:xfrm>
                <a:off x="2915" y="2257"/>
                <a:ext cx="181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Rectangle 158"/>
              <p:cNvSpPr>
                <a:spLocks noChangeArrowheads="1"/>
              </p:cNvSpPr>
              <p:nvPr/>
            </p:nvSpPr>
            <p:spPr bwMode="auto">
              <a:xfrm>
                <a:off x="2915" y="2257"/>
                <a:ext cx="18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Rectangle 159"/>
              <p:cNvSpPr>
                <a:spLocks noChangeArrowheads="1"/>
              </p:cNvSpPr>
              <p:nvPr/>
            </p:nvSpPr>
            <p:spPr bwMode="auto">
              <a:xfrm>
                <a:off x="2672" y="2880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Rectangle 160"/>
              <p:cNvSpPr>
                <a:spLocks noChangeArrowheads="1"/>
              </p:cNvSpPr>
              <p:nvPr/>
            </p:nvSpPr>
            <p:spPr bwMode="auto">
              <a:xfrm>
                <a:off x="2672" y="2880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Rectangle 161"/>
              <p:cNvSpPr>
                <a:spLocks noChangeArrowheads="1"/>
              </p:cNvSpPr>
              <p:nvPr/>
            </p:nvSpPr>
            <p:spPr bwMode="auto">
              <a:xfrm>
                <a:off x="2793" y="2710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Rectangle 162"/>
              <p:cNvSpPr>
                <a:spLocks noChangeArrowheads="1"/>
              </p:cNvSpPr>
              <p:nvPr/>
            </p:nvSpPr>
            <p:spPr bwMode="auto">
              <a:xfrm>
                <a:off x="2793" y="2710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Rectangle 163"/>
              <p:cNvSpPr>
                <a:spLocks noChangeArrowheads="1"/>
              </p:cNvSpPr>
              <p:nvPr/>
            </p:nvSpPr>
            <p:spPr bwMode="auto">
              <a:xfrm>
                <a:off x="2793" y="2652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Rectangle 164"/>
              <p:cNvSpPr>
                <a:spLocks noChangeArrowheads="1"/>
              </p:cNvSpPr>
              <p:nvPr/>
            </p:nvSpPr>
            <p:spPr bwMode="auto">
              <a:xfrm>
                <a:off x="2793" y="2652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Rectangle 165"/>
              <p:cNvSpPr>
                <a:spLocks noChangeArrowheads="1"/>
              </p:cNvSpPr>
              <p:nvPr/>
            </p:nvSpPr>
            <p:spPr bwMode="auto">
              <a:xfrm>
                <a:off x="2969" y="2181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Rectangle 166"/>
              <p:cNvSpPr>
                <a:spLocks noChangeArrowheads="1"/>
              </p:cNvSpPr>
              <p:nvPr/>
            </p:nvSpPr>
            <p:spPr bwMode="auto">
              <a:xfrm>
                <a:off x="2969" y="2181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Rectangle 167"/>
              <p:cNvSpPr>
                <a:spLocks noChangeArrowheads="1"/>
              </p:cNvSpPr>
              <p:nvPr/>
            </p:nvSpPr>
            <p:spPr bwMode="auto">
              <a:xfrm>
                <a:off x="2854" y="1340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Rectangle 168"/>
              <p:cNvSpPr>
                <a:spLocks noChangeArrowheads="1"/>
              </p:cNvSpPr>
              <p:nvPr/>
            </p:nvSpPr>
            <p:spPr bwMode="auto">
              <a:xfrm>
                <a:off x="2854" y="1340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Rectangle 169"/>
              <p:cNvSpPr>
                <a:spLocks noChangeArrowheads="1"/>
              </p:cNvSpPr>
              <p:nvPr/>
            </p:nvSpPr>
            <p:spPr bwMode="auto">
              <a:xfrm>
                <a:off x="2838" y="1455"/>
                <a:ext cx="122" cy="73"/>
              </a:xfrm>
              <a:prstGeom prst="rect">
                <a:avLst/>
              </a:pr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Rectangle 170"/>
              <p:cNvSpPr>
                <a:spLocks noChangeArrowheads="1"/>
              </p:cNvSpPr>
              <p:nvPr/>
            </p:nvSpPr>
            <p:spPr bwMode="auto">
              <a:xfrm>
                <a:off x="2838" y="1455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Rectangle 171"/>
              <p:cNvSpPr>
                <a:spLocks noChangeArrowheads="1"/>
              </p:cNvSpPr>
              <p:nvPr/>
            </p:nvSpPr>
            <p:spPr bwMode="auto">
              <a:xfrm>
                <a:off x="3018" y="1346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Rectangle 172"/>
              <p:cNvSpPr>
                <a:spLocks noChangeArrowheads="1"/>
              </p:cNvSpPr>
              <p:nvPr/>
            </p:nvSpPr>
            <p:spPr bwMode="auto">
              <a:xfrm>
                <a:off x="3018" y="1346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Rectangle 173"/>
              <p:cNvSpPr>
                <a:spLocks noChangeArrowheads="1"/>
              </p:cNvSpPr>
              <p:nvPr/>
            </p:nvSpPr>
            <p:spPr bwMode="auto">
              <a:xfrm>
                <a:off x="2869" y="1552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Rectangle 174"/>
              <p:cNvSpPr>
                <a:spLocks noChangeArrowheads="1"/>
              </p:cNvSpPr>
              <p:nvPr/>
            </p:nvSpPr>
            <p:spPr bwMode="auto">
              <a:xfrm>
                <a:off x="2869" y="1552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Rectangle 175"/>
              <p:cNvSpPr>
                <a:spLocks noChangeArrowheads="1"/>
              </p:cNvSpPr>
              <p:nvPr/>
            </p:nvSpPr>
            <p:spPr bwMode="auto">
              <a:xfrm>
                <a:off x="2942" y="1467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Rectangle 176"/>
              <p:cNvSpPr>
                <a:spLocks noChangeArrowheads="1"/>
              </p:cNvSpPr>
              <p:nvPr/>
            </p:nvSpPr>
            <p:spPr bwMode="auto">
              <a:xfrm>
                <a:off x="2942" y="1467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Rectangle 177"/>
              <p:cNvSpPr>
                <a:spLocks noChangeArrowheads="1"/>
              </p:cNvSpPr>
              <p:nvPr/>
            </p:nvSpPr>
            <p:spPr bwMode="auto">
              <a:xfrm>
                <a:off x="2838" y="1643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178"/>
              <p:cNvSpPr>
                <a:spLocks noChangeArrowheads="1"/>
              </p:cNvSpPr>
              <p:nvPr/>
            </p:nvSpPr>
            <p:spPr bwMode="auto">
              <a:xfrm>
                <a:off x="2838" y="1643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Rectangle 179"/>
              <p:cNvSpPr>
                <a:spLocks noChangeArrowheads="1"/>
              </p:cNvSpPr>
              <p:nvPr/>
            </p:nvSpPr>
            <p:spPr bwMode="auto">
              <a:xfrm>
                <a:off x="2954" y="1637"/>
                <a:ext cx="182" cy="72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Rectangle 180"/>
              <p:cNvSpPr>
                <a:spLocks noChangeArrowheads="1"/>
              </p:cNvSpPr>
              <p:nvPr/>
            </p:nvSpPr>
            <p:spPr bwMode="auto">
              <a:xfrm>
                <a:off x="2954" y="1637"/>
                <a:ext cx="18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181"/>
              <p:cNvSpPr>
                <a:spLocks noChangeArrowheads="1"/>
              </p:cNvSpPr>
              <p:nvPr/>
            </p:nvSpPr>
            <p:spPr bwMode="auto">
              <a:xfrm>
                <a:off x="2854" y="1740"/>
                <a:ext cx="182" cy="73"/>
              </a:xfrm>
              <a:prstGeom prst="rect">
                <a:avLst/>
              </a:pr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Rectangle 182"/>
              <p:cNvSpPr>
                <a:spLocks noChangeArrowheads="1"/>
              </p:cNvSpPr>
              <p:nvPr/>
            </p:nvSpPr>
            <p:spPr bwMode="auto">
              <a:xfrm>
                <a:off x="2854" y="1740"/>
                <a:ext cx="18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Rectangle 183"/>
              <p:cNvSpPr>
                <a:spLocks noChangeArrowheads="1"/>
              </p:cNvSpPr>
              <p:nvPr/>
            </p:nvSpPr>
            <p:spPr bwMode="auto">
              <a:xfrm>
                <a:off x="3000" y="2048"/>
                <a:ext cx="121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184"/>
              <p:cNvSpPr>
                <a:spLocks noChangeArrowheads="1"/>
              </p:cNvSpPr>
              <p:nvPr/>
            </p:nvSpPr>
            <p:spPr bwMode="auto">
              <a:xfrm>
                <a:off x="3000" y="2048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Rectangle 185"/>
              <p:cNvSpPr>
                <a:spLocks noChangeArrowheads="1"/>
              </p:cNvSpPr>
              <p:nvPr/>
            </p:nvSpPr>
            <p:spPr bwMode="auto">
              <a:xfrm>
                <a:off x="3317" y="1613"/>
                <a:ext cx="122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186"/>
              <p:cNvSpPr>
                <a:spLocks noChangeArrowheads="1"/>
              </p:cNvSpPr>
              <p:nvPr/>
            </p:nvSpPr>
            <p:spPr bwMode="auto">
              <a:xfrm>
                <a:off x="3317" y="1613"/>
                <a:ext cx="122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Rectangle 187"/>
              <p:cNvSpPr>
                <a:spLocks noChangeArrowheads="1"/>
              </p:cNvSpPr>
              <p:nvPr/>
            </p:nvSpPr>
            <p:spPr bwMode="auto">
              <a:xfrm>
                <a:off x="2969" y="1940"/>
                <a:ext cx="121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Rectangle 188"/>
              <p:cNvSpPr>
                <a:spLocks noChangeArrowheads="1"/>
              </p:cNvSpPr>
              <p:nvPr/>
            </p:nvSpPr>
            <p:spPr bwMode="auto">
              <a:xfrm>
                <a:off x="2969" y="1940"/>
                <a:ext cx="121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Rectangle 189"/>
              <p:cNvSpPr>
                <a:spLocks noChangeArrowheads="1"/>
              </p:cNvSpPr>
              <p:nvPr/>
            </p:nvSpPr>
            <p:spPr bwMode="auto">
              <a:xfrm>
                <a:off x="3151" y="1437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190"/>
              <p:cNvSpPr>
                <a:spLocks noChangeArrowheads="1"/>
              </p:cNvSpPr>
              <p:nvPr/>
            </p:nvSpPr>
            <p:spPr bwMode="auto">
              <a:xfrm>
                <a:off x="3151" y="1437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Rectangle 191"/>
              <p:cNvSpPr>
                <a:spLocks noChangeArrowheads="1"/>
              </p:cNvSpPr>
              <p:nvPr/>
            </p:nvSpPr>
            <p:spPr bwMode="auto">
              <a:xfrm>
                <a:off x="3151" y="1552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192"/>
              <p:cNvSpPr>
                <a:spLocks noChangeArrowheads="1"/>
              </p:cNvSpPr>
              <p:nvPr/>
            </p:nvSpPr>
            <p:spPr bwMode="auto">
              <a:xfrm>
                <a:off x="3151" y="1552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Rectangle 193"/>
              <p:cNvSpPr>
                <a:spLocks noChangeArrowheads="1"/>
              </p:cNvSpPr>
              <p:nvPr/>
            </p:nvSpPr>
            <p:spPr bwMode="auto">
              <a:xfrm>
                <a:off x="3273" y="1619"/>
                <a:ext cx="121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194"/>
              <p:cNvSpPr>
                <a:spLocks noChangeArrowheads="1"/>
              </p:cNvSpPr>
              <p:nvPr/>
            </p:nvSpPr>
            <p:spPr bwMode="auto">
              <a:xfrm>
                <a:off x="3273" y="1619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Rectangle 195"/>
              <p:cNvSpPr>
                <a:spLocks noChangeArrowheads="1"/>
              </p:cNvSpPr>
              <p:nvPr/>
            </p:nvSpPr>
            <p:spPr bwMode="auto">
              <a:xfrm>
                <a:off x="3090" y="1643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196"/>
              <p:cNvSpPr>
                <a:spLocks noChangeArrowheads="1"/>
              </p:cNvSpPr>
              <p:nvPr/>
            </p:nvSpPr>
            <p:spPr bwMode="auto">
              <a:xfrm>
                <a:off x="3090" y="1643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Rectangle 197"/>
              <p:cNvSpPr>
                <a:spLocks noChangeArrowheads="1"/>
              </p:cNvSpPr>
              <p:nvPr/>
            </p:nvSpPr>
            <p:spPr bwMode="auto">
              <a:xfrm>
                <a:off x="2869" y="1909"/>
                <a:ext cx="122" cy="74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Rectangle 198"/>
              <p:cNvSpPr>
                <a:spLocks noChangeArrowheads="1"/>
              </p:cNvSpPr>
              <p:nvPr/>
            </p:nvSpPr>
            <p:spPr bwMode="auto">
              <a:xfrm>
                <a:off x="2869" y="1909"/>
                <a:ext cx="122" cy="74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Rectangle 199"/>
              <p:cNvSpPr>
                <a:spLocks noChangeArrowheads="1"/>
              </p:cNvSpPr>
              <p:nvPr/>
            </p:nvSpPr>
            <p:spPr bwMode="auto">
              <a:xfrm>
                <a:off x="2854" y="1819"/>
                <a:ext cx="121" cy="72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200"/>
              <p:cNvSpPr>
                <a:spLocks noChangeArrowheads="1"/>
              </p:cNvSpPr>
              <p:nvPr/>
            </p:nvSpPr>
            <p:spPr bwMode="auto">
              <a:xfrm>
                <a:off x="2854" y="1819"/>
                <a:ext cx="121" cy="72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Rectangle 201"/>
              <p:cNvSpPr>
                <a:spLocks noChangeArrowheads="1"/>
              </p:cNvSpPr>
              <p:nvPr/>
            </p:nvSpPr>
            <p:spPr bwMode="auto">
              <a:xfrm>
                <a:off x="3151" y="1346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202"/>
              <p:cNvSpPr>
                <a:spLocks noChangeArrowheads="1"/>
              </p:cNvSpPr>
              <p:nvPr/>
            </p:nvSpPr>
            <p:spPr bwMode="auto">
              <a:xfrm>
                <a:off x="3151" y="1346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Rectangle 203"/>
              <p:cNvSpPr>
                <a:spLocks noChangeArrowheads="1"/>
              </p:cNvSpPr>
              <p:nvPr/>
            </p:nvSpPr>
            <p:spPr bwMode="auto">
              <a:xfrm>
                <a:off x="3090" y="1461"/>
                <a:ext cx="122" cy="73"/>
              </a:xfrm>
              <a:prstGeom prst="rect">
                <a:avLst/>
              </a:pr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Rectangle 204"/>
              <p:cNvSpPr>
                <a:spLocks noChangeArrowheads="1"/>
              </p:cNvSpPr>
              <p:nvPr/>
            </p:nvSpPr>
            <p:spPr bwMode="auto">
              <a:xfrm>
                <a:off x="3090" y="1461"/>
                <a:ext cx="122" cy="73"/>
              </a:xfrm>
              <a:prstGeom prst="rect">
                <a:avLst/>
              </a:pr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3060" y="1558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07"/>
            <p:cNvSpPr>
              <a:spLocks noChangeArrowheads="1"/>
            </p:cNvSpPr>
            <p:nvPr/>
          </p:nvSpPr>
          <p:spPr bwMode="auto">
            <a:xfrm>
              <a:off x="3060" y="1558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3090" y="1946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3090" y="1946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2884" y="2007"/>
              <a:ext cx="122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1"/>
            <p:cNvSpPr>
              <a:spLocks noChangeArrowheads="1"/>
            </p:cNvSpPr>
            <p:nvPr/>
          </p:nvSpPr>
          <p:spPr bwMode="auto">
            <a:xfrm>
              <a:off x="2884" y="2007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212"/>
            <p:cNvSpPr>
              <a:spLocks noChangeArrowheads="1"/>
            </p:cNvSpPr>
            <p:nvPr/>
          </p:nvSpPr>
          <p:spPr bwMode="auto">
            <a:xfrm>
              <a:off x="3303" y="1528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213"/>
            <p:cNvSpPr>
              <a:spLocks noChangeArrowheads="1"/>
            </p:cNvSpPr>
            <p:nvPr/>
          </p:nvSpPr>
          <p:spPr bwMode="auto">
            <a:xfrm>
              <a:off x="3303" y="1528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214"/>
            <p:cNvSpPr>
              <a:spLocks noChangeArrowheads="1"/>
            </p:cNvSpPr>
            <p:nvPr/>
          </p:nvSpPr>
          <p:spPr bwMode="auto">
            <a:xfrm>
              <a:off x="3243" y="1709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215"/>
            <p:cNvSpPr>
              <a:spLocks noChangeArrowheads="1"/>
            </p:cNvSpPr>
            <p:nvPr/>
          </p:nvSpPr>
          <p:spPr bwMode="auto">
            <a:xfrm>
              <a:off x="3243" y="1709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16"/>
            <p:cNvSpPr>
              <a:spLocks noChangeArrowheads="1"/>
            </p:cNvSpPr>
            <p:nvPr/>
          </p:nvSpPr>
          <p:spPr bwMode="auto">
            <a:xfrm>
              <a:off x="3000" y="1849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217"/>
            <p:cNvSpPr>
              <a:spLocks noChangeArrowheads="1"/>
            </p:cNvSpPr>
            <p:nvPr/>
          </p:nvSpPr>
          <p:spPr bwMode="auto">
            <a:xfrm>
              <a:off x="3000" y="1849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218"/>
            <p:cNvSpPr>
              <a:spLocks noChangeArrowheads="1"/>
            </p:cNvSpPr>
            <p:nvPr/>
          </p:nvSpPr>
          <p:spPr bwMode="auto">
            <a:xfrm>
              <a:off x="3030" y="1734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19"/>
            <p:cNvSpPr>
              <a:spLocks noChangeArrowheads="1"/>
            </p:cNvSpPr>
            <p:nvPr/>
          </p:nvSpPr>
          <p:spPr bwMode="auto">
            <a:xfrm>
              <a:off x="3030" y="1734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20"/>
            <p:cNvSpPr>
              <a:spLocks noChangeArrowheads="1"/>
            </p:cNvSpPr>
            <p:nvPr/>
          </p:nvSpPr>
          <p:spPr bwMode="auto">
            <a:xfrm>
              <a:off x="3317" y="1528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1"/>
            <p:cNvSpPr>
              <a:spLocks noChangeArrowheads="1"/>
            </p:cNvSpPr>
            <p:nvPr/>
          </p:nvSpPr>
          <p:spPr bwMode="auto">
            <a:xfrm>
              <a:off x="3317" y="1528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22"/>
            <p:cNvSpPr>
              <a:spLocks noChangeArrowheads="1"/>
            </p:cNvSpPr>
            <p:nvPr/>
          </p:nvSpPr>
          <p:spPr bwMode="auto">
            <a:xfrm>
              <a:off x="3212" y="1983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23"/>
            <p:cNvSpPr>
              <a:spLocks noChangeArrowheads="1"/>
            </p:cNvSpPr>
            <p:nvPr/>
          </p:nvSpPr>
          <p:spPr bwMode="auto">
            <a:xfrm>
              <a:off x="3212" y="1983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4"/>
            <p:cNvSpPr>
              <a:spLocks noChangeArrowheads="1"/>
            </p:cNvSpPr>
            <p:nvPr/>
          </p:nvSpPr>
          <p:spPr bwMode="auto">
            <a:xfrm>
              <a:off x="3317" y="1709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5"/>
            <p:cNvSpPr>
              <a:spLocks noChangeArrowheads="1"/>
            </p:cNvSpPr>
            <p:nvPr/>
          </p:nvSpPr>
          <p:spPr bwMode="auto">
            <a:xfrm>
              <a:off x="3317" y="1709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3303" y="1819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7"/>
            <p:cNvSpPr>
              <a:spLocks noChangeArrowheads="1"/>
            </p:cNvSpPr>
            <p:nvPr/>
          </p:nvSpPr>
          <p:spPr bwMode="auto">
            <a:xfrm>
              <a:off x="3303" y="1819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8"/>
            <p:cNvSpPr>
              <a:spLocks noChangeArrowheads="1"/>
            </p:cNvSpPr>
            <p:nvPr/>
          </p:nvSpPr>
          <p:spPr bwMode="auto">
            <a:xfrm>
              <a:off x="2838" y="2072"/>
              <a:ext cx="183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9"/>
            <p:cNvSpPr>
              <a:spLocks noChangeArrowheads="1"/>
            </p:cNvSpPr>
            <p:nvPr/>
          </p:nvSpPr>
          <p:spPr bwMode="auto">
            <a:xfrm>
              <a:off x="2838" y="2072"/>
              <a:ext cx="183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0"/>
            <p:cNvSpPr>
              <a:spLocks noChangeArrowheads="1"/>
            </p:cNvSpPr>
            <p:nvPr/>
          </p:nvSpPr>
          <p:spPr bwMode="auto">
            <a:xfrm>
              <a:off x="3303" y="1364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3303" y="1364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3090" y="1981"/>
              <a:ext cx="183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3"/>
            <p:cNvSpPr>
              <a:spLocks noChangeArrowheads="1"/>
            </p:cNvSpPr>
            <p:nvPr/>
          </p:nvSpPr>
          <p:spPr bwMode="auto">
            <a:xfrm>
              <a:off x="3090" y="1981"/>
              <a:ext cx="183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4"/>
            <p:cNvSpPr>
              <a:spLocks noChangeArrowheads="1"/>
            </p:cNvSpPr>
            <p:nvPr/>
          </p:nvSpPr>
          <p:spPr bwMode="auto">
            <a:xfrm>
              <a:off x="3121" y="1861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5"/>
            <p:cNvSpPr>
              <a:spLocks noChangeArrowheads="1"/>
            </p:cNvSpPr>
            <p:nvPr/>
          </p:nvSpPr>
          <p:spPr bwMode="auto">
            <a:xfrm>
              <a:off x="3121" y="1861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6"/>
            <p:cNvSpPr>
              <a:spLocks noChangeArrowheads="1"/>
            </p:cNvSpPr>
            <p:nvPr/>
          </p:nvSpPr>
          <p:spPr bwMode="auto">
            <a:xfrm>
              <a:off x="3121" y="1789"/>
              <a:ext cx="122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37"/>
            <p:cNvSpPr>
              <a:spLocks noChangeArrowheads="1"/>
            </p:cNvSpPr>
            <p:nvPr/>
          </p:nvSpPr>
          <p:spPr bwMode="auto">
            <a:xfrm>
              <a:off x="3121" y="1789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38"/>
            <p:cNvSpPr>
              <a:spLocks noChangeArrowheads="1"/>
            </p:cNvSpPr>
            <p:nvPr/>
          </p:nvSpPr>
          <p:spPr bwMode="auto">
            <a:xfrm>
              <a:off x="3200" y="2072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39"/>
            <p:cNvSpPr>
              <a:spLocks noChangeArrowheads="1"/>
            </p:cNvSpPr>
            <p:nvPr/>
          </p:nvSpPr>
          <p:spPr bwMode="auto">
            <a:xfrm>
              <a:off x="3200" y="2072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40"/>
            <p:cNvSpPr>
              <a:spLocks noChangeArrowheads="1"/>
            </p:cNvSpPr>
            <p:nvPr/>
          </p:nvSpPr>
          <p:spPr bwMode="auto">
            <a:xfrm>
              <a:off x="3243" y="2144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41"/>
            <p:cNvSpPr>
              <a:spLocks noChangeArrowheads="1"/>
            </p:cNvSpPr>
            <p:nvPr/>
          </p:nvSpPr>
          <p:spPr bwMode="auto">
            <a:xfrm>
              <a:off x="3243" y="2144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42"/>
            <p:cNvSpPr>
              <a:spLocks noChangeArrowheads="1"/>
            </p:cNvSpPr>
            <p:nvPr/>
          </p:nvSpPr>
          <p:spPr bwMode="auto">
            <a:xfrm>
              <a:off x="3317" y="2072"/>
              <a:ext cx="122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43"/>
            <p:cNvSpPr>
              <a:spLocks noChangeArrowheads="1"/>
            </p:cNvSpPr>
            <p:nvPr/>
          </p:nvSpPr>
          <p:spPr bwMode="auto">
            <a:xfrm>
              <a:off x="3317" y="2072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44"/>
            <p:cNvSpPr>
              <a:spLocks noChangeArrowheads="1"/>
            </p:cNvSpPr>
            <p:nvPr/>
          </p:nvSpPr>
          <p:spPr bwMode="auto">
            <a:xfrm>
              <a:off x="3182" y="2226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45"/>
            <p:cNvSpPr>
              <a:spLocks noChangeArrowheads="1"/>
            </p:cNvSpPr>
            <p:nvPr/>
          </p:nvSpPr>
          <p:spPr bwMode="auto">
            <a:xfrm>
              <a:off x="3182" y="2226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46"/>
            <p:cNvSpPr>
              <a:spLocks noChangeArrowheads="1"/>
            </p:cNvSpPr>
            <p:nvPr/>
          </p:nvSpPr>
          <p:spPr bwMode="auto">
            <a:xfrm>
              <a:off x="3335" y="2120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7"/>
            <p:cNvSpPr>
              <a:spLocks noChangeArrowheads="1"/>
            </p:cNvSpPr>
            <p:nvPr/>
          </p:nvSpPr>
          <p:spPr bwMode="auto">
            <a:xfrm>
              <a:off x="3335" y="2120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48"/>
            <p:cNvSpPr>
              <a:spLocks noChangeArrowheads="1"/>
            </p:cNvSpPr>
            <p:nvPr/>
          </p:nvSpPr>
          <p:spPr bwMode="auto">
            <a:xfrm>
              <a:off x="3212" y="2325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49"/>
            <p:cNvSpPr>
              <a:spLocks noChangeArrowheads="1"/>
            </p:cNvSpPr>
            <p:nvPr/>
          </p:nvSpPr>
          <p:spPr bwMode="auto">
            <a:xfrm>
              <a:off x="3212" y="2325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50"/>
            <p:cNvSpPr>
              <a:spLocks noChangeArrowheads="1"/>
            </p:cNvSpPr>
            <p:nvPr/>
          </p:nvSpPr>
          <p:spPr bwMode="auto">
            <a:xfrm>
              <a:off x="3328" y="2239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51"/>
            <p:cNvSpPr>
              <a:spLocks noChangeArrowheads="1"/>
            </p:cNvSpPr>
            <p:nvPr/>
          </p:nvSpPr>
          <p:spPr bwMode="auto">
            <a:xfrm>
              <a:off x="3328" y="2239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2"/>
            <p:cNvSpPr>
              <a:spLocks noChangeArrowheads="1"/>
            </p:cNvSpPr>
            <p:nvPr/>
          </p:nvSpPr>
          <p:spPr bwMode="auto">
            <a:xfrm>
              <a:off x="3182" y="2416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53"/>
            <p:cNvSpPr>
              <a:spLocks noChangeArrowheads="1"/>
            </p:cNvSpPr>
            <p:nvPr/>
          </p:nvSpPr>
          <p:spPr bwMode="auto">
            <a:xfrm>
              <a:off x="3182" y="2416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3340" y="2410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55"/>
            <p:cNvSpPr>
              <a:spLocks noChangeArrowheads="1"/>
            </p:cNvSpPr>
            <p:nvPr/>
          </p:nvSpPr>
          <p:spPr bwMode="auto">
            <a:xfrm>
              <a:off x="3340" y="2410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56"/>
            <p:cNvSpPr>
              <a:spLocks noChangeArrowheads="1"/>
            </p:cNvSpPr>
            <p:nvPr/>
          </p:nvSpPr>
          <p:spPr bwMode="auto">
            <a:xfrm>
              <a:off x="3243" y="2513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57"/>
            <p:cNvSpPr>
              <a:spLocks noChangeArrowheads="1"/>
            </p:cNvSpPr>
            <p:nvPr/>
          </p:nvSpPr>
          <p:spPr bwMode="auto">
            <a:xfrm>
              <a:off x="3243" y="2513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58"/>
            <p:cNvSpPr>
              <a:spLocks noChangeArrowheads="1"/>
            </p:cNvSpPr>
            <p:nvPr/>
          </p:nvSpPr>
          <p:spPr bwMode="auto">
            <a:xfrm>
              <a:off x="3317" y="2880"/>
              <a:ext cx="122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59"/>
            <p:cNvSpPr>
              <a:spLocks noChangeArrowheads="1"/>
            </p:cNvSpPr>
            <p:nvPr/>
          </p:nvSpPr>
          <p:spPr bwMode="auto">
            <a:xfrm>
              <a:off x="3317" y="2880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60"/>
            <p:cNvSpPr>
              <a:spLocks noChangeArrowheads="1"/>
            </p:cNvSpPr>
            <p:nvPr/>
          </p:nvSpPr>
          <p:spPr bwMode="auto">
            <a:xfrm>
              <a:off x="3355" y="2698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61"/>
            <p:cNvSpPr>
              <a:spLocks noChangeArrowheads="1"/>
            </p:cNvSpPr>
            <p:nvPr/>
          </p:nvSpPr>
          <p:spPr bwMode="auto">
            <a:xfrm>
              <a:off x="3355" y="2698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62"/>
            <p:cNvSpPr>
              <a:spLocks noChangeArrowheads="1"/>
            </p:cNvSpPr>
            <p:nvPr/>
          </p:nvSpPr>
          <p:spPr bwMode="auto">
            <a:xfrm>
              <a:off x="3423" y="2232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63"/>
            <p:cNvSpPr>
              <a:spLocks noChangeArrowheads="1"/>
            </p:cNvSpPr>
            <p:nvPr/>
          </p:nvSpPr>
          <p:spPr bwMode="auto">
            <a:xfrm>
              <a:off x="3423" y="2232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4"/>
            <p:cNvSpPr>
              <a:spLocks noChangeArrowheads="1"/>
            </p:cNvSpPr>
            <p:nvPr/>
          </p:nvSpPr>
          <p:spPr bwMode="auto">
            <a:xfrm>
              <a:off x="3423" y="2325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65"/>
            <p:cNvSpPr>
              <a:spLocks noChangeArrowheads="1"/>
            </p:cNvSpPr>
            <p:nvPr/>
          </p:nvSpPr>
          <p:spPr bwMode="auto">
            <a:xfrm>
              <a:off x="3423" y="2325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66"/>
            <p:cNvSpPr>
              <a:spLocks noChangeArrowheads="1"/>
            </p:cNvSpPr>
            <p:nvPr/>
          </p:nvSpPr>
          <p:spPr bwMode="auto">
            <a:xfrm>
              <a:off x="3575" y="2392"/>
              <a:ext cx="122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67"/>
            <p:cNvSpPr>
              <a:spLocks noChangeArrowheads="1"/>
            </p:cNvSpPr>
            <p:nvPr/>
          </p:nvSpPr>
          <p:spPr bwMode="auto">
            <a:xfrm>
              <a:off x="3575" y="2392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68"/>
            <p:cNvSpPr>
              <a:spLocks noChangeArrowheads="1"/>
            </p:cNvSpPr>
            <p:nvPr/>
          </p:nvSpPr>
          <p:spPr bwMode="auto">
            <a:xfrm>
              <a:off x="3408" y="2446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69"/>
            <p:cNvSpPr>
              <a:spLocks noChangeArrowheads="1"/>
            </p:cNvSpPr>
            <p:nvPr/>
          </p:nvSpPr>
          <p:spPr bwMode="auto">
            <a:xfrm>
              <a:off x="3408" y="2446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0"/>
            <p:cNvSpPr>
              <a:spLocks noChangeArrowheads="1"/>
            </p:cNvSpPr>
            <p:nvPr/>
          </p:nvSpPr>
          <p:spPr bwMode="auto">
            <a:xfrm>
              <a:off x="3212" y="2667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71"/>
            <p:cNvSpPr>
              <a:spLocks noChangeArrowheads="1"/>
            </p:cNvSpPr>
            <p:nvPr/>
          </p:nvSpPr>
          <p:spPr bwMode="auto">
            <a:xfrm>
              <a:off x="3212" y="2667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2"/>
            <p:cNvSpPr>
              <a:spLocks noChangeArrowheads="1"/>
            </p:cNvSpPr>
            <p:nvPr/>
          </p:nvSpPr>
          <p:spPr bwMode="auto">
            <a:xfrm>
              <a:off x="3243" y="2591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73"/>
            <p:cNvSpPr>
              <a:spLocks noChangeArrowheads="1"/>
            </p:cNvSpPr>
            <p:nvPr/>
          </p:nvSpPr>
          <p:spPr bwMode="auto">
            <a:xfrm>
              <a:off x="3243" y="2591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4"/>
            <p:cNvSpPr>
              <a:spLocks noChangeArrowheads="1"/>
            </p:cNvSpPr>
            <p:nvPr/>
          </p:nvSpPr>
          <p:spPr bwMode="auto">
            <a:xfrm>
              <a:off x="3408" y="2114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75"/>
            <p:cNvSpPr>
              <a:spLocks noChangeArrowheads="1"/>
            </p:cNvSpPr>
            <p:nvPr/>
          </p:nvSpPr>
          <p:spPr bwMode="auto">
            <a:xfrm>
              <a:off x="3408" y="2114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6"/>
            <p:cNvSpPr>
              <a:spLocks noChangeArrowheads="1"/>
            </p:cNvSpPr>
            <p:nvPr/>
          </p:nvSpPr>
          <p:spPr bwMode="auto">
            <a:xfrm>
              <a:off x="3408" y="2054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77"/>
            <p:cNvSpPr>
              <a:spLocks noChangeArrowheads="1"/>
            </p:cNvSpPr>
            <p:nvPr/>
          </p:nvSpPr>
          <p:spPr bwMode="auto">
            <a:xfrm>
              <a:off x="3408" y="2054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78"/>
            <p:cNvSpPr>
              <a:spLocks noChangeArrowheads="1"/>
            </p:cNvSpPr>
            <p:nvPr/>
          </p:nvSpPr>
          <p:spPr bwMode="auto">
            <a:xfrm>
              <a:off x="3408" y="2232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79"/>
            <p:cNvSpPr>
              <a:spLocks noChangeArrowheads="1"/>
            </p:cNvSpPr>
            <p:nvPr/>
          </p:nvSpPr>
          <p:spPr bwMode="auto">
            <a:xfrm>
              <a:off x="3408" y="2232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80"/>
            <p:cNvSpPr>
              <a:spLocks noChangeArrowheads="1"/>
            </p:cNvSpPr>
            <p:nvPr/>
          </p:nvSpPr>
          <p:spPr bwMode="auto">
            <a:xfrm>
              <a:off x="3378" y="2331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81"/>
            <p:cNvSpPr>
              <a:spLocks noChangeArrowheads="1"/>
            </p:cNvSpPr>
            <p:nvPr/>
          </p:nvSpPr>
          <p:spPr bwMode="auto">
            <a:xfrm>
              <a:off x="3378" y="2331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82"/>
            <p:cNvSpPr>
              <a:spLocks noChangeArrowheads="1"/>
            </p:cNvSpPr>
            <p:nvPr/>
          </p:nvSpPr>
          <p:spPr bwMode="auto">
            <a:xfrm>
              <a:off x="3408" y="2704"/>
              <a:ext cx="121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83"/>
            <p:cNvSpPr>
              <a:spLocks noChangeArrowheads="1"/>
            </p:cNvSpPr>
            <p:nvPr/>
          </p:nvSpPr>
          <p:spPr bwMode="auto">
            <a:xfrm>
              <a:off x="3408" y="2704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84"/>
            <p:cNvSpPr>
              <a:spLocks noChangeArrowheads="1"/>
            </p:cNvSpPr>
            <p:nvPr/>
          </p:nvSpPr>
          <p:spPr bwMode="auto">
            <a:xfrm>
              <a:off x="3273" y="2770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85"/>
            <p:cNvSpPr>
              <a:spLocks noChangeArrowheads="1"/>
            </p:cNvSpPr>
            <p:nvPr/>
          </p:nvSpPr>
          <p:spPr bwMode="auto">
            <a:xfrm>
              <a:off x="3273" y="2770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86"/>
            <p:cNvSpPr>
              <a:spLocks noChangeArrowheads="1"/>
            </p:cNvSpPr>
            <p:nvPr/>
          </p:nvSpPr>
          <p:spPr bwMode="auto">
            <a:xfrm>
              <a:off x="3605" y="2301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87"/>
            <p:cNvSpPr>
              <a:spLocks noChangeArrowheads="1"/>
            </p:cNvSpPr>
            <p:nvPr/>
          </p:nvSpPr>
          <p:spPr bwMode="auto">
            <a:xfrm>
              <a:off x="3605" y="2301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88"/>
            <p:cNvSpPr>
              <a:spLocks noChangeArrowheads="1"/>
            </p:cNvSpPr>
            <p:nvPr/>
          </p:nvSpPr>
          <p:spPr bwMode="auto">
            <a:xfrm>
              <a:off x="3545" y="2482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89"/>
            <p:cNvSpPr>
              <a:spLocks noChangeArrowheads="1"/>
            </p:cNvSpPr>
            <p:nvPr/>
          </p:nvSpPr>
          <p:spPr bwMode="auto">
            <a:xfrm>
              <a:off x="3545" y="2482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90"/>
            <p:cNvSpPr>
              <a:spLocks noChangeArrowheads="1"/>
            </p:cNvSpPr>
            <p:nvPr/>
          </p:nvSpPr>
          <p:spPr bwMode="auto">
            <a:xfrm>
              <a:off x="3545" y="2078"/>
              <a:ext cx="121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91"/>
            <p:cNvSpPr>
              <a:spLocks noChangeArrowheads="1"/>
            </p:cNvSpPr>
            <p:nvPr/>
          </p:nvSpPr>
          <p:spPr bwMode="auto">
            <a:xfrm>
              <a:off x="3545" y="2078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92"/>
            <p:cNvSpPr>
              <a:spLocks noChangeArrowheads="1"/>
            </p:cNvSpPr>
            <p:nvPr/>
          </p:nvSpPr>
          <p:spPr bwMode="auto">
            <a:xfrm>
              <a:off x="3317" y="2622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93"/>
            <p:cNvSpPr>
              <a:spLocks noChangeArrowheads="1"/>
            </p:cNvSpPr>
            <p:nvPr/>
          </p:nvSpPr>
          <p:spPr bwMode="auto">
            <a:xfrm>
              <a:off x="3317" y="2622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94"/>
            <p:cNvSpPr>
              <a:spLocks noChangeArrowheads="1"/>
            </p:cNvSpPr>
            <p:nvPr/>
          </p:nvSpPr>
          <p:spPr bwMode="auto">
            <a:xfrm>
              <a:off x="3347" y="2537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95"/>
            <p:cNvSpPr>
              <a:spLocks noChangeArrowheads="1"/>
            </p:cNvSpPr>
            <p:nvPr/>
          </p:nvSpPr>
          <p:spPr bwMode="auto">
            <a:xfrm>
              <a:off x="3347" y="2537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96"/>
            <p:cNvSpPr>
              <a:spLocks noChangeArrowheads="1"/>
            </p:cNvSpPr>
            <p:nvPr/>
          </p:nvSpPr>
          <p:spPr bwMode="auto">
            <a:xfrm>
              <a:off x="3514" y="2740"/>
              <a:ext cx="183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97"/>
            <p:cNvSpPr>
              <a:spLocks noChangeArrowheads="1"/>
            </p:cNvSpPr>
            <p:nvPr/>
          </p:nvSpPr>
          <p:spPr bwMode="auto">
            <a:xfrm>
              <a:off x="3514" y="2740"/>
              <a:ext cx="183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98"/>
            <p:cNvSpPr>
              <a:spLocks noChangeArrowheads="1"/>
            </p:cNvSpPr>
            <p:nvPr/>
          </p:nvSpPr>
          <p:spPr bwMode="auto">
            <a:xfrm>
              <a:off x="3545" y="2567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99"/>
            <p:cNvSpPr>
              <a:spLocks noChangeArrowheads="1"/>
            </p:cNvSpPr>
            <p:nvPr/>
          </p:nvSpPr>
          <p:spPr bwMode="auto">
            <a:xfrm>
              <a:off x="3545" y="2567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00"/>
            <p:cNvSpPr>
              <a:spLocks noChangeArrowheads="1"/>
            </p:cNvSpPr>
            <p:nvPr/>
          </p:nvSpPr>
          <p:spPr bwMode="auto">
            <a:xfrm>
              <a:off x="3182" y="2880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01"/>
            <p:cNvSpPr>
              <a:spLocks noChangeArrowheads="1"/>
            </p:cNvSpPr>
            <p:nvPr/>
          </p:nvSpPr>
          <p:spPr bwMode="auto">
            <a:xfrm>
              <a:off x="3182" y="2880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02"/>
            <p:cNvSpPr>
              <a:spLocks noChangeArrowheads="1"/>
            </p:cNvSpPr>
            <p:nvPr/>
          </p:nvSpPr>
          <p:spPr bwMode="auto">
            <a:xfrm>
              <a:off x="3545" y="2169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03"/>
            <p:cNvSpPr>
              <a:spLocks noChangeArrowheads="1"/>
            </p:cNvSpPr>
            <p:nvPr/>
          </p:nvSpPr>
          <p:spPr bwMode="auto">
            <a:xfrm>
              <a:off x="3545" y="2169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04"/>
            <p:cNvSpPr>
              <a:spLocks noChangeArrowheads="1"/>
            </p:cNvSpPr>
            <p:nvPr/>
          </p:nvSpPr>
          <p:spPr bwMode="auto">
            <a:xfrm>
              <a:off x="3408" y="2788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05"/>
            <p:cNvSpPr>
              <a:spLocks noChangeArrowheads="1"/>
            </p:cNvSpPr>
            <p:nvPr/>
          </p:nvSpPr>
          <p:spPr bwMode="auto">
            <a:xfrm>
              <a:off x="3408" y="2788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06"/>
            <p:cNvSpPr>
              <a:spLocks noChangeArrowheads="1"/>
            </p:cNvSpPr>
            <p:nvPr/>
          </p:nvSpPr>
          <p:spPr bwMode="auto">
            <a:xfrm>
              <a:off x="3439" y="2634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07"/>
            <p:cNvSpPr>
              <a:spLocks noChangeArrowheads="1"/>
            </p:cNvSpPr>
            <p:nvPr/>
          </p:nvSpPr>
          <p:spPr bwMode="auto">
            <a:xfrm>
              <a:off x="3439" y="2634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08"/>
            <p:cNvSpPr>
              <a:spLocks noChangeArrowheads="1"/>
            </p:cNvSpPr>
            <p:nvPr/>
          </p:nvSpPr>
          <p:spPr bwMode="auto">
            <a:xfrm>
              <a:off x="3439" y="2561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09"/>
            <p:cNvSpPr>
              <a:spLocks noChangeArrowheads="1"/>
            </p:cNvSpPr>
            <p:nvPr/>
          </p:nvSpPr>
          <p:spPr bwMode="auto">
            <a:xfrm>
              <a:off x="3439" y="2561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310"/>
            <p:cNvSpPr>
              <a:spLocks noChangeArrowheads="1"/>
            </p:cNvSpPr>
            <p:nvPr/>
          </p:nvSpPr>
          <p:spPr bwMode="auto">
            <a:xfrm>
              <a:off x="2107" y="2223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311"/>
            <p:cNvSpPr>
              <a:spLocks noChangeArrowheads="1"/>
            </p:cNvSpPr>
            <p:nvPr/>
          </p:nvSpPr>
          <p:spPr bwMode="auto">
            <a:xfrm>
              <a:off x="2107" y="2223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312"/>
            <p:cNvSpPr>
              <a:spLocks noChangeArrowheads="1"/>
            </p:cNvSpPr>
            <p:nvPr/>
          </p:nvSpPr>
          <p:spPr bwMode="auto">
            <a:xfrm>
              <a:off x="2046" y="2310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313"/>
            <p:cNvSpPr>
              <a:spLocks noChangeArrowheads="1"/>
            </p:cNvSpPr>
            <p:nvPr/>
          </p:nvSpPr>
          <p:spPr bwMode="auto">
            <a:xfrm>
              <a:off x="2046" y="2310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314"/>
            <p:cNvSpPr>
              <a:spLocks noChangeArrowheads="1"/>
            </p:cNvSpPr>
            <p:nvPr/>
          </p:nvSpPr>
          <p:spPr bwMode="auto">
            <a:xfrm>
              <a:off x="2292" y="2199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315"/>
            <p:cNvSpPr>
              <a:spLocks noChangeArrowheads="1"/>
            </p:cNvSpPr>
            <p:nvPr/>
          </p:nvSpPr>
          <p:spPr bwMode="auto">
            <a:xfrm>
              <a:off x="2292" y="2199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16"/>
            <p:cNvSpPr>
              <a:spLocks noChangeArrowheads="1"/>
            </p:cNvSpPr>
            <p:nvPr/>
          </p:nvSpPr>
          <p:spPr bwMode="auto">
            <a:xfrm>
              <a:off x="2076" y="2407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317"/>
            <p:cNvSpPr>
              <a:spLocks noChangeArrowheads="1"/>
            </p:cNvSpPr>
            <p:nvPr/>
          </p:nvSpPr>
          <p:spPr bwMode="auto">
            <a:xfrm>
              <a:off x="2076" y="2407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318"/>
            <p:cNvSpPr>
              <a:spLocks noChangeArrowheads="1"/>
            </p:cNvSpPr>
            <p:nvPr/>
          </p:nvSpPr>
          <p:spPr bwMode="auto">
            <a:xfrm>
              <a:off x="2170" y="2322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319"/>
            <p:cNvSpPr>
              <a:spLocks noChangeArrowheads="1"/>
            </p:cNvSpPr>
            <p:nvPr/>
          </p:nvSpPr>
          <p:spPr bwMode="auto">
            <a:xfrm>
              <a:off x="2170" y="2322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320"/>
            <p:cNvSpPr>
              <a:spLocks noChangeArrowheads="1"/>
            </p:cNvSpPr>
            <p:nvPr/>
          </p:nvSpPr>
          <p:spPr bwMode="auto">
            <a:xfrm>
              <a:off x="2046" y="2498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321"/>
            <p:cNvSpPr>
              <a:spLocks noChangeArrowheads="1"/>
            </p:cNvSpPr>
            <p:nvPr/>
          </p:nvSpPr>
          <p:spPr bwMode="auto">
            <a:xfrm>
              <a:off x="2046" y="2498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322"/>
            <p:cNvSpPr>
              <a:spLocks noChangeArrowheads="1"/>
            </p:cNvSpPr>
            <p:nvPr/>
          </p:nvSpPr>
          <p:spPr bwMode="auto">
            <a:xfrm>
              <a:off x="2182" y="2491"/>
              <a:ext cx="183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323"/>
            <p:cNvSpPr>
              <a:spLocks noChangeArrowheads="1"/>
            </p:cNvSpPr>
            <p:nvPr/>
          </p:nvSpPr>
          <p:spPr bwMode="auto">
            <a:xfrm>
              <a:off x="2182" y="2491"/>
              <a:ext cx="183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24"/>
            <p:cNvSpPr>
              <a:spLocks noChangeArrowheads="1"/>
            </p:cNvSpPr>
            <p:nvPr/>
          </p:nvSpPr>
          <p:spPr bwMode="auto">
            <a:xfrm>
              <a:off x="2107" y="2595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325"/>
            <p:cNvSpPr>
              <a:spLocks noChangeArrowheads="1"/>
            </p:cNvSpPr>
            <p:nvPr/>
          </p:nvSpPr>
          <p:spPr bwMode="auto">
            <a:xfrm>
              <a:off x="2107" y="2595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26"/>
            <p:cNvSpPr>
              <a:spLocks noChangeArrowheads="1"/>
            </p:cNvSpPr>
            <p:nvPr/>
          </p:nvSpPr>
          <p:spPr bwMode="auto">
            <a:xfrm>
              <a:off x="2274" y="2901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327"/>
            <p:cNvSpPr>
              <a:spLocks noChangeArrowheads="1"/>
            </p:cNvSpPr>
            <p:nvPr/>
          </p:nvSpPr>
          <p:spPr bwMode="auto">
            <a:xfrm>
              <a:off x="2274" y="2901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328"/>
            <p:cNvSpPr>
              <a:spLocks noChangeArrowheads="1"/>
            </p:cNvSpPr>
            <p:nvPr/>
          </p:nvSpPr>
          <p:spPr bwMode="auto">
            <a:xfrm>
              <a:off x="2243" y="2779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329"/>
            <p:cNvSpPr>
              <a:spLocks noChangeArrowheads="1"/>
            </p:cNvSpPr>
            <p:nvPr/>
          </p:nvSpPr>
          <p:spPr bwMode="auto">
            <a:xfrm>
              <a:off x="2243" y="2779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2076" y="2749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2076" y="2749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332"/>
            <p:cNvSpPr>
              <a:spLocks noChangeArrowheads="1"/>
            </p:cNvSpPr>
            <p:nvPr/>
          </p:nvSpPr>
          <p:spPr bwMode="auto">
            <a:xfrm>
              <a:off x="2107" y="2658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333"/>
            <p:cNvSpPr>
              <a:spLocks noChangeArrowheads="1"/>
            </p:cNvSpPr>
            <p:nvPr/>
          </p:nvSpPr>
          <p:spPr bwMode="auto">
            <a:xfrm>
              <a:off x="2107" y="2658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34"/>
            <p:cNvSpPr>
              <a:spLocks noChangeArrowheads="1"/>
            </p:cNvSpPr>
            <p:nvPr/>
          </p:nvSpPr>
          <p:spPr bwMode="auto">
            <a:xfrm>
              <a:off x="2335" y="2413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335"/>
            <p:cNvSpPr>
              <a:spLocks noChangeArrowheads="1"/>
            </p:cNvSpPr>
            <p:nvPr/>
          </p:nvSpPr>
          <p:spPr bwMode="auto">
            <a:xfrm>
              <a:off x="2335" y="2413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336"/>
            <p:cNvSpPr>
              <a:spLocks noChangeArrowheads="1"/>
            </p:cNvSpPr>
            <p:nvPr/>
          </p:nvSpPr>
          <p:spPr bwMode="auto">
            <a:xfrm>
              <a:off x="2137" y="2852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337"/>
            <p:cNvSpPr>
              <a:spLocks noChangeArrowheads="1"/>
            </p:cNvSpPr>
            <p:nvPr/>
          </p:nvSpPr>
          <p:spPr bwMode="auto">
            <a:xfrm>
              <a:off x="2137" y="2852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338"/>
            <p:cNvSpPr>
              <a:spLocks noChangeArrowheads="1"/>
            </p:cNvSpPr>
            <p:nvPr/>
          </p:nvSpPr>
          <p:spPr bwMode="auto">
            <a:xfrm>
              <a:off x="2274" y="2689"/>
              <a:ext cx="121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339"/>
            <p:cNvSpPr>
              <a:spLocks noChangeArrowheads="1"/>
            </p:cNvSpPr>
            <p:nvPr/>
          </p:nvSpPr>
          <p:spPr bwMode="auto">
            <a:xfrm>
              <a:off x="2274" y="2689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340"/>
            <p:cNvSpPr>
              <a:spLocks noChangeArrowheads="1"/>
            </p:cNvSpPr>
            <p:nvPr/>
          </p:nvSpPr>
          <p:spPr bwMode="auto">
            <a:xfrm>
              <a:off x="2304" y="2588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41"/>
            <p:cNvSpPr>
              <a:spLocks noChangeArrowheads="1"/>
            </p:cNvSpPr>
            <p:nvPr/>
          </p:nvSpPr>
          <p:spPr bwMode="auto">
            <a:xfrm>
              <a:off x="2304" y="2588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342"/>
            <p:cNvSpPr>
              <a:spLocks noChangeArrowheads="1"/>
            </p:cNvSpPr>
            <p:nvPr/>
          </p:nvSpPr>
          <p:spPr bwMode="auto">
            <a:xfrm>
              <a:off x="2046" y="2901"/>
              <a:ext cx="182" cy="72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343"/>
            <p:cNvSpPr>
              <a:spLocks noChangeArrowheads="1"/>
            </p:cNvSpPr>
            <p:nvPr/>
          </p:nvSpPr>
          <p:spPr bwMode="auto">
            <a:xfrm>
              <a:off x="2046" y="2901"/>
              <a:ext cx="18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44"/>
            <p:cNvSpPr>
              <a:spLocks noChangeArrowheads="1"/>
            </p:cNvSpPr>
            <p:nvPr/>
          </p:nvSpPr>
          <p:spPr bwMode="auto">
            <a:xfrm>
              <a:off x="2353" y="2849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345"/>
            <p:cNvSpPr>
              <a:spLocks noChangeArrowheads="1"/>
            </p:cNvSpPr>
            <p:nvPr/>
          </p:nvSpPr>
          <p:spPr bwMode="auto">
            <a:xfrm>
              <a:off x="2353" y="2849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346"/>
            <p:cNvSpPr>
              <a:spLocks noChangeArrowheads="1"/>
            </p:cNvSpPr>
            <p:nvPr/>
          </p:nvSpPr>
          <p:spPr bwMode="auto">
            <a:xfrm>
              <a:off x="2793" y="1986"/>
              <a:ext cx="122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347"/>
            <p:cNvSpPr>
              <a:spLocks noChangeArrowheads="1"/>
            </p:cNvSpPr>
            <p:nvPr/>
          </p:nvSpPr>
          <p:spPr bwMode="auto">
            <a:xfrm>
              <a:off x="2793" y="1986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348"/>
            <p:cNvSpPr>
              <a:spLocks noChangeArrowheads="1"/>
            </p:cNvSpPr>
            <p:nvPr/>
          </p:nvSpPr>
          <p:spPr bwMode="auto">
            <a:xfrm>
              <a:off x="2641" y="1952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349"/>
            <p:cNvSpPr>
              <a:spLocks noChangeArrowheads="1"/>
            </p:cNvSpPr>
            <p:nvPr/>
          </p:nvSpPr>
          <p:spPr bwMode="auto">
            <a:xfrm>
              <a:off x="2641" y="1952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350"/>
            <p:cNvSpPr>
              <a:spLocks noChangeArrowheads="1"/>
            </p:cNvSpPr>
            <p:nvPr/>
          </p:nvSpPr>
          <p:spPr bwMode="auto">
            <a:xfrm>
              <a:off x="2732" y="1861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351"/>
            <p:cNvSpPr>
              <a:spLocks noChangeArrowheads="1"/>
            </p:cNvSpPr>
            <p:nvPr/>
          </p:nvSpPr>
          <p:spPr bwMode="auto">
            <a:xfrm>
              <a:off x="2732" y="1861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352"/>
            <p:cNvSpPr>
              <a:spLocks noChangeArrowheads="1"/>
            </p:cNvSpPr>
            <p:nvPr/>
          </p:nvSpPr>
          <p:spPr bwMode="auto">
            <a:xfrm>
              <a:off x="2702" y="2005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353"/>
            <p:cNvSpPr>
              <a:spLocks noChangeArrowheads="1"/>
            </p:cNvSpPr>
            <p:nvPr/>
          </p:nvSpPr>
          <p:spPr bwMode="auto">
            <a:xfrm>
              <a:off x="2702" y="2005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354"/>
            <p:cNvSpPr>
              <a:spLocks noChangeArrowheads="1"/>
            </p:cNvSpPr>
            <p:nvPr/>
          </p:nvSpPr>
          <p:spPr bwMode="auto">
            <a:xfrm>
              <a:off x="3545" y="1467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355"/>
            <p:cNvSpPr>
              <a:spLocks noChangeArrowheads="1"/>
            </p:cNvSpPr>
            <p:nvPr/>
          </p:nvSpPr>
          <p:spPr bwMode="auto">
            <a:xfrm>
              <a:off x="3545" y="1467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356"/>
            <p:cNvSpPr>
              <a:spLocks noChangeArrowheads="1"/>
            </p:cNvSpPr>
            <p:nvPr/>
          </p:nvSpPr>
          <p:spPr bwMode="auto">
            <a:xfrm>
              <a:off x="3378" y="1407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357"/>
            <p:cNvSpPr>
              <a:spLocks noChangeArrowheads="1"/>
            </p:cNvSpPr>
            <p:nvPr/>
          </p:nvSpPr>
          <p:spPr bwMode="auto">
            <a:xfrm>
              <a:off x="3378" y="1407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358"/>
            <p:cNvSpPr>
              <a:spLocks noChangeArrowheads="1"/>
            </p:cNvSpPr>
            <p:nvPr/>
          </p:nvSpPr>
          <p:spPr bwMode="auto">
            <a:xfrm>
              <a:off x="3408" y="1316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359"/>
            <p:cNvSpPr>
              <a:spLocks noChangeArrowheads="1"/>
            </p:cNvSpPr>
            <p:nvPr/>
          </p:nvSpPr>
          <p:spPr bwMode="auto">
            <a:xfrm>
              <a:off x="3408" y="1316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360"/>
            <p:cNvSpPr>
              <a:spLocks noChangeArrowheads="1"/>
            </p:cNvSpPr>
            <p:nvPr/>
          </p:nvSpPr>
          <p:spPr bwMode="auto">
            <a:xfrm>
              <a:off x="3439" y="1540"/>
              <a:ext cx="121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361"/>
            <p:cNvSpPr>
              <a:spLocks noChangeArrowheads="1"/>
            </p:cNvSpPr>
            <p:nvPr/>
          </p:nvSpPr>
          <p:spPr bwMode="auto">
            <a:xfrm>
              <a:off x="3439" y="1540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362"/>
            <p:cNvSpPr>
              <a:spLocks noChangeArrowheads="1"/>
            </p:cNvSpPr>
            <p:nvPr/>
          </p:nvSpPr>
          <p:spPr bwMode="auto">
            <a:xfrm>
              <a:off x="3575" y="1346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363"/>
            <p:cNvSpPr>
              <a:spLocks noChangeArrowheads="1"/>
            </p:cNvSpPr>
            <p:nvPr/>
          </p:nvSpPr>
          <p:spPr bwMode="auto">
            <a:xfrm>
              <a:off x="3575" y="1346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364"/>
            <p:cNvSpPr>
              <a:spLocks noChangeArrowheads="1"/>
            </p:cNvSpPr>
            <p:nvPr/>
          </p:nvSpPr>
          <p:spPr bwMode="auto">
            <a:xfrm>
              <a:off x="3060" y="2788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365"/>
            <p:cNvSpPr>
              <a:spLocks noChangeArrowheads="1"/>
            </p:cNvSpPr>
            <p:nvPr/>
          </p:nvSpPr>
          <p:spPr bwMode="auto">
            <a:xfrm>
              <a:off x="3060" y="2788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366"/>
            <p:cNvSpPr>
              <a:spLocks noChangeArrowheads="1"/>
            </p:cNvSpPr>
            <p:nvPr/>
          </p:nvSpPr>
          <p:spPr bwMode="auto">
            <a:xfrm>
              <a:off x="3000" y="2776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367"/>
            <p:cNvSpPr>
              <a:spLocks noChangeArrowheads="1"/>
            </p:cNvSpPr>
            <p:nvPr/>
          </p:nvSpPr>
          <p:spPr bwMode="auto">
            <a:xfrm>
              <a:off x="3000" y="2776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368"/>
            <p:cNvSpPr>
              <a:spLocks noChangeArrowheads="1"/>
            </p:cNvSpPr>
            <p:nvPr/>
          </p:nvSpPr>
          <p:spPr bwMode="auto">
            <a:xfrm>
              <a:off x="3030" y="2716"/>
              <a:ext cx="121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369"/>
            <p:cNvSpPr>
              <a:spLocks noChangeArrowheads="1"/>
            </p:cNvSpPr>
            <p:nvPr/>
          </p:nvSpPr>
          <p:spPr bwMode="auto">
            <a:xfrm>
              <a:off x="3030" y="2716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370"/>
            <p:cNvSpPr>
              <a:spLocks noChangeArrowheads="1"/>
            </p:cNvSpPr>
            <p:nvPr/>
          </p:nvSpPr>
          <p:spPr bwMode="auto">
            <a:xfrm>
              <a:off x="3060" y="2910"/>
              <a:ext cx="122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371"/>
            <p:cNvSpPr>
              <a:spLocks noChangeArrowheads="1"/>
            </p:cNvSpPr>
            <p:nvPr/>
          </p:nvSpPr>
          <p:spPr bwMode="auto">
            <a:xfrm>
              <a:off x="3060" y="2910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372"/>
            <p:cNvSpPr>
              <a:spLocks noChangeArrowheads="1"/>
            </p:cNvSpPr>
            <p:nvPr/>
          </p:nvSpPr>
          <p:spPr bwMode="auto">
            <a:xfrm>
              <a:off x="3151" y="2716"/>
              <a:ext cx="122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73"/>
            <p:cNvSpPr>
              <a:spLocks noChangeArrowheads="1"/>
            </p:cNvSpPr>
            <p:nvPr/>
          </p:nvSpPr>
          <p:spPr bwMode="auto">
            <a:xfrm>
              <a:off x="3151" y="2716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374"/>
            <p:cNvSpPr>
              <a:spLocks noChangeArrowheads="1"/>
            </p:cNvSpPr>
            <p:nvPr/>
          </p:nvSpPr>
          <p:spPr bwMode="auto">
            <a:xfrm>
              <a:off x="3484" y="1952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375"/>
            <p:cNvSpPr>
              <a:spLocks noChangeArrowheads="1"/>
            </p:cNvSpPr>
            <p:nvPr/>
          </p:nvSpPr>
          <p:spPr bwMode="auto">
            <a:xfrm>
              <a:off x="3484" y="1952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376"/>
            <p:cNvSpPr>
              <a:spLocks noChangeArrowheads="1"/>
            </p:cNvSpPr>
            <p:nvPr/>
          </p:nvSpPr>
          <p:spPr bwMode="auto">
            <a:xfrm>
              <a:off x="3408" y="1922"/>
              <a:ext cx="121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377"/>
            <p:cNvSpPr>
              <a:spLocks noChangeArrowheads="1"/>
            </p:cNvSpPr>
            <p:nvPr/>
          </p:nvSpPr>
          <p:spPr bwMode="auto">
            <a:xfrm>
              <a:off x="3408" y="1922"/>
              <a:ext cx="121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378"/>
            <p:cNvSpPr>
              <a:spLocks noChangeArrowheads="1"/>
            </p:cNvSpPr>
            <p:nvPr/>
          </p:nvSpPr>
          <p:spPr bwMode="auto">
            <a:xfrm>
              <a:off x="3347" y="1831"/>
              <a:ext cx="122" cy="72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379"/>
            <p:cNvSpPr>
              <a:spLocks noChangeArrowheads="1"/>
            </p:cNvSpPr>
            <p:nvPr/>
          </p:nvSpPr>
          <p:spPr bwMode="auto">
            <a:xfrm>
              <a:off x="3347" y="1831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380"/>
            <p:cNvSpPr>
              <a:spLocks noChangeArrowheads="1"/>
            </p:cNvSpPr>
            <p:nvPr/>
          </p:nvSpPr>
          <p:spPr bwMode="auto">
            <a:xfrm>
              <a:off x="3378" y="1989"/>
              <a:ext cx="121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381"/>
            <p:cNvSpPr>
              <a:spLocks noChangeArrowheads="1"/>
            </p:cNvSpPr>
            <p:nvPr/>
          </p:nvSpPr>
          <p:spPr bwMode="auto">
            <a:xfrm>
              <a:off x="3378" y="1989"/>
              <a:ext cx="121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382"/>
            <p:cNvSpPr>
              <a:spLocks noChangeArrowheads="1"/>
            </p:cNvSpPr>
            <p:nvPr/>
          </p:nvSpPr>
          <p:spPr bwMode="auto">
            <a:xfrm>
              <a:off x="3514" y="1831"/>
              <a:ext cx="122" cy="72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383"/>
            <p:cNvSpPr>
              <a:spLocks noChangeArrowheads="1"/>
            </p:cNvSpPr>
            <p:nvPr/>
          </p:nvSpPr>
          <p:spPr bwMode="auto">
            <a:xfrm>
              <a:off x="3514" y="1831"/>
              <a:ext cx="122" cy="72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384"/>
            <p:cNvSpPr>
              <a:spLocks noChangeArrowheads="1"/>
            </p:cNvSpPr>
            <p:nvPr/>
          </p:nvSpPr>
          <p:spPr bwMode="auto">
            <a:xfrm>
              <a:off x="3303" y="1922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385"/>
            <p:cNvSpPr>
              <a:spLocks noChangeArrowheads="1"/>
            </p:cNvSpPr>
            <p:nvPr/>
          </p:nvSpPr>
          <p:spPr bwMode="auto">
            <a:xfrm>
              <a:off x="3303" y="1922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386"/>
            <p:cNvSpPr>
              <a:spLocks noChangeArrowheads="1"/>
            </p:cNvSpPr>
            <p:nvPr/>
          </p:nvSpPr>
          <p:spPr bwMode="auto">
            <a:xfrm>
              <a:off x="3121" y="2270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387"/>
            <p:cNvSpPr>
              <a:spLocks noChangeArrowheads="1"/>
            </p:cNvSpPr>
            <p:nvPr/>
          </p:nvSpPr>
          <p:spPr bwMode="auto">
            <a:xfrm>
              <a:off x="3121" y="2270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388"/>
            <p:cNvSpPr>
              <a:spLocks noChangeArrowheads="1"/>
            </p:cNvSpPr>
            <p:nvPr/>
          </p:nvSpPr>
          <p:spPr bwMode="auto">
            <a:xfrm>
              <a:off x="3090" y="2138"/>
              <a:ext cx="122" cy="73"/>
            </a:xfrm>
            <a:prstGeom prst="rect">
              <a:avLst/>
            </a:pr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389"/>
            <p:cNvSpPr>
              <a:spLocks noChangeArrowheads="1"/>
            </p:cNvSpPr>
            <p:nvPr/>
          </p:nvSpPr>
          <p:spPr bwMode="auto">
            <a:xfrm>
              <a:off x="3090" y="2138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390"/>
            <p:cNvSpPr>
              <a:spLocks noChangeArrowheads="1"/>
            </p:cNvSpPr>
            <p:nvPr/>
          </p:nvSpPr>
          <p:spPr bwMode="auto">
            <a:xfrm>
              <a:off x="3454" y="1734"/>
              <a:ext cx="182" cy="73"/>
            </a:xfrm>
            <a:prstGeom prst="rect">
              <a:avLst/>
            </a:pr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391"/>
            <p:cNvSpPr>
              <a:spLocks noChangeArrowheads="1"/>
            </p:cNvSpPr>
            <p:nvPr/>
          </p:nvSpPr>
          <p:spPr bwMode="auto">
            <a:xfrm>
              <a:off x="3454" y="1734"/>
              <a:ext cx="18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392"/>
            <p:cNvSpPr>
              <a:spLocks noChangeArrowheads="1"/>
            </p:cNvSpPr>
            <p:nvPr/>
          </p:nvSpPr>
          <p:spPr bwMode="auto">
            <a:xfrm>
              <a:off x="3514" y="1649"/>
              <a:ext cx="122" cy="73"/>
            </a:xfrm>
            <a:prstGeom prst="rect">
              <a:avLst/>
            </a:pr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393"/>
            <p:cNvSpPr>
              <a:spLocks noChangeArrowheads="1"/>
            </p:cNvSpPr>
            <p:nvPr/>
          </p:nvSpPr>
          <p:spPr bwMode="auto">
            <a:xfrm>
              <a:off x="3514" y="1649"/>
              <a:ext cx="122" cy="73"/>
            </a:xfrm>
            <a:prstGeom prst="rect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7" name="Group 396"/>
          <p:cNvGrpSpPr>
            <a:grpSpLocks noChangeAspect="1"/>
          </p:cNvGrpSpPr>
          <p:nvPr/>
        </p:nvGrpSpPr>
        <p:grpSpPr bwMode="auto">
          <a:xfrm>
            <a:off x="4515280" y="1804860"/>
            <a:ext cx="4020708" cy="2914207"/>
            <a:chOff x="2528" y="1240"/>
            <a:chExt cx="2867" cy="2078"/>
          </a:xfrm>
        </p:grpSpPr>
        <p:sp>
          <p:nvSpPr>
            <p:cNvPr id="398" name="AutoShape 395"/>
            <p:cNvSpPr>
              <a:spLocks noChangeAspect="1" noChangeArrowheads="1" noTextEdit="1"/>
            </p:cNvSpPr>
            <p:nvPr/>
          </p:nvSpPr>
          <p:spPr bwMode="auto">
            <a:xfrm>
              <a:off x="2528" y="1240"/>
              <a:ext cx="2867" cy="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9" name="Group 597"/>
            <p:cNvGrpSpPr>
              <a:grpSpLocks/>
            </p:cNvGrpSpPr>
            <p:nvPr/>
          </p:nvGrpSpPr>
          <p:grpSpPr bwMode="auto">
            <a:xfrm>
              <a:off x="2552" y="1264"/>
              <a:ext cx="2819" cy="2028"/>
              <a:chOff x="2552" y="1264"/>
              <a:chExt cx="2819" cy="2028"/>
            </a:xfrm>
          </p:grpSpPr>
          <p:sp>
            <p:nvSpPr>
              <p:cNvPr id="457" name="Freeform 397"/>
              <p:cNvSpPr>
                <a:spLocks/>
              </p:cNvSpPr>
              <p:nvPr/>
            </p:nvSpPr>
            <p:spPr bwMode="auto">
              <a:xfrm>
                <a:off x="2552" y="1264"/>
                <a:ext cx="2819" cy="938"/>
              </a:xfrm>
              <a:custGeom>
                <a:avLst/>
                <a:gdLst>
                  <a:gd name="T0" fmla="*/ 1409 w 2819"/>
                  <a:gd name="T1" fmla="*/ 938 h 938"/>
                  <a:gd name="T2" fmla="*/ 2819 w 2819"/>
                  <a:gd name="T3" fmla="*/ 469 h 938"/>
                  <a:gd name="T4" fmla="*/ 1409 w 2819"/>
                  <a:gd name="T5" fmla="*/ 0 h 938"/>
                  <a:gd name="T6" fmla="*/ 0 w 2819"/>
                  <a:gd name="T7" fmla="*/ 469 h 938"/>
                  <a:gd name="T8" fmla="*/ 1409 w 2819"/>
                  <a:gd name="T9" fmla="*/ 938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9" h="938">
                    <a:moveTo>
                      <a:pt x="1409" y="938"/>
                    </a:moveTo>
                    <a:lnTo>
                      <a:pt x="2819" y="469"/>
                    </a:lnTo>
                    <a:lnTo>
                      <a:pt x="1409" y="0"/>
                    </a:lnTo>
                    <a:lnTo>
                      <a:pt x="0" y="469"/>
                    </a:lnTo>
                    <a:lnTo>
                      <a:pt x="1409" y="93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98"/>
              <p:cNvSpPr>
                <a:spLocks/>
              </p:cNvSpPr>
              <p:nvPr/>
            </p:nvSpPr>
            <p:spPr bwMode="auto">
              <a:xfrm>
                <a:off x="2552" y="1264"/>
                <a:ext cx="2819" cy="938"/>
              </a:xfrm>
              <a:custGeom>
                <a:avLst/>
                <a:gdLst>
                  <a:gd name="T0" fmla="*/ 1409 w 2819"/>
                  <a:gd name="T1" fmla="*/ 938 h 938"/>
                  <a:gd name="T2" fmla="*/ 2819 w 2819"/>
                  <a:gd name="T3" fmla="*/ 469 h 938"/>
                  <a:gd name="T4" fmla="*/ 1409 w 2819"/>
                  <a:gd name="T5" fmla="*/ 0 h 938"/>
                  <a:gd name="T6" fmla="*/ 0 w 2819"/>
                  <a:gd name="T7" fmla="*/ 469 h 938"/>
                  <a:gd name="T8" fmla="*/ 1409 w 2819"/>
                  <a:gd name="T9" fmla="*/ 938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9" h="938">
                    <a:moveTo>
                      <a:pt x="1409" y="938"/>
                    </a:moveTo>
                    <a:lnTo>
                      <a:pt x="2819" y="469"/>
                    </a:lnTo>
                    <a:lnTo>
                      <a:pt x="1409" y="0"/>
                    </a:lnTo>
                    <a:lnTo>
                      <a:pt x="0" y="469"/>
                    </a:lnTo>
                    <a:lnTo>
                      <a:pt x="1409" y="938"/>
                    </a:lnTo>
                    <a:close/>
                  </a:path>
                </a:pathLst>
              </a:custGeom>
              <a:noFill/>
              <a:ln w="365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99"/>
              <p:cNvSpPr>
                <a:spLocks/>
              </p:cNvSpPr>
              <p:nvPr/>
            </p:nvSpPr>
            <p:spPr bwMode="auto">
              <a:xfrm>
                <a:off x="2552" y="2354"/>
                <a:ext cx="2819" cy="938"/>
              </a:xfrm>
              <a:custGeom>
                <a:avLst/>
                <a:gdLst>
                  <a:gd name="T0" fmla="*/ 1409 w 2819"/>
                  <a:gd name="T1" fmla="*/ 938 h 938"/>
                  <a:gd name="T2" fmla="*/ 2819 w 2819"/>
                  <a:gd name="T3" fmla="*/ 469 h 938"/>
                  <a:gd name="T4" fmla="*/ 1409 w 2819"/>
                  <a:gd name="T5" fmla="*/ 0 h 938"/>
                  <a:gd name="T6" fmla="*/ 0 w 2819"/>
                  <a:gd name="T7" fmla="*/ 469 h 938"/>
                  <a:gd name="T8" fmla="*/ 1409 w 2819"/>
                  <a:gd name="T9" fmla="*/ 938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9" h="938">
                    <a:moveTo>
                      <a:pt x="1409" y="938"/>
                    </a:moveTo>
                    <a:lnTo>
                      <a:pt x="2819" y="469"/>
                    </a:lnTo>
                    <a:lnTo>
                      <a:pt x="1409" y="0"/>
                    </a:lnTo>
                    <a:lnTo>
                      <a:pt x="0" y="469"/>
                    </a:lnTo>
                    <a:lnTo>
                      <a:pt x="1409" y="93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400"/>
              <p:cNvSpPr>
                <a:spLocks/>
              </p:cNvSpPr>
              <p:nvPr/>
            </p:nvSpPr>
            <p:spPr bwMode="auto">
              <a:xfrm>
                <a:off x="2552" y="2354"/>
                <a:ext cx="2819" cy="938"/>
              </a:xfrm>
              <a:custGeom>
                <a:avLst/>
                <a:gdLst>
                  <a:gd name="T0" fmla="*/ 1409 w 2819"/>
                  <a:gd name="T1" fmla="*/ 938 h 938"/>
                  <a:gd name="T2" fmla="*/ 2819 w 2819"/>
                  <a:gd name="T3" fmla="*/ 469 h 938"/>
                  <a:gd name="T4" fmla="*/ 1409 w 2819"/>
                  <a:gd name="T5" fmla="*/ 0 h 938"/>
                  <a:gd name="T6" fmla="*/ 0 w 2819"/>
                  <a:gd name="T7" fmla="*/ 469 h 938"/>
                  <a:gd name="T8" fmla="*/ 1409 w 2819"/>
                  <a:gd name="T9" fmla="*/ 938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9" h="938">
                    <a:moveTo>
                      <a:pt x="1409" y="938"/>
                    </a:moveTo>
                    <a:lnTo>
                      <a:pt x="2819" y="469"/>
                    </a:lnTo>
                    <a:lnTo>
                      <a:pt x="1409" y="0"/>
                    </a:lnTo>
                    <a:lnTo>
                      <a:pt x="0" y="469"/>
                    </a:lnTo>
                    <a:lnTo>
                      <a:pt x="1409" y="938"/>
                    </a:lnTo>
                    <a:close/>
                  </a:path>
                </a:pathLst>
              </a:custGeom>
              <a:noFill/>
              <a:ln w="365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401"/>
              <p:cNvSpPr>
                <a:spLocks/>
              </p:cNvSpPr>
              <p:nvPr/>
            </p:nvSpPr>
            <p:spPr bwMode="auto">
              <a:xfrm>
                <a:off x="2734" y="277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402"/>
              <p:cNvSpPr>
                <a:spLocks/>
              </p:cNvSpPr>
              <p:nvPr/>
            </p:nvSpPr>
            <p:spPr bwMode="auto">
              <a:xfrm>
                <a:off x="2734" y="277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403"/>
              <p:cNvSpPr>
                <a:spLocks/>
              </p:cNvSpPr>
              <p:nvPr/>
            </p:nvSpPr>
            <p:spPr bwMode="auto">
              <a:xfrm>
                <a:off x="2825" y="2838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404"/>
              <p:cNvSpPr>
                <a:spLocks/>
              </p:cNvSpPr>
              <p:nvPr/>
            </p:nvSpPr>
            <p:spPr bwMode="auto">
              <a:xfrm>
                <a:off x="2825" y="2838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405"/>
              <p:cNvSpPr>
                <a:spLocks/>
              </p:cNvSpPr>
              <p:nvPr/>
            </p:nvSpPr>
            <p:spPr bwMode="auto">
              <a:xfrm>
                <a:off x="2931" y="2721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8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8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406"/>
              <p:cNvSpPr>
                <a:spLocks/>
              </p:cNvSpPr>
              <p:nvPr/>
            </p:nvSpPr>
            <p:spPr bwMode="auto">
              <a:xfrm>
                <a:off x="2931" y="2721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8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8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407"/>
              <p:cNvSpPr>
                <a:spLocks/>
              </p:cNvSpPr>
              <p:nvPr/>
            </p:nvSpPr>
            <p:spPr bwMode="auto">
              <a:xfrm>
                <a:off x="2976" y="289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408"/>
              <p:cNvSpPr>
                <a:spLocks/>
              </p:cNvSpPr>
              <p:nvPr/>
            </p:nvSpPr>
            <p:spPr bwMode="auto">
              <a:xfrm>
                <a:off x="2976" y="289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409"/>
              <p:cNvSpPr>
                <a:spLocks/>
              </p:cNvSpPr>
              <p:nvPr/>
            </p:nvSpPr>
            <p:spPr bwMode="auto">
              <a:xfrm>
                <a:off x="3583" y="276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410"/>
              <p:cNvSpPr>
                <a:spLocks/>
              </p:cNvSpPr>
              <p:nvPr/>
            </p:nvSpPr>
            <p:spPr bwMode="auto">
              <a:xfrm>
                <a:off x="3583" y="276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411"/>
              <p:cNvSpPr>
                <a:spLocks/>
              </p:cNvSpPr>
              <p:nvPr/>
            </p:nvSpPr>
            <p:spPr bwMode="auto">
              <a:xfrm>
                <a:off x="3249" y="2959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412"/>
              <p:cNvSpPr>
                <a:spLocks/>
              </p:cNvSpPr>
              <p:nvPr/>
            </p:nvSpPr>
            <p:spPr bwMode="auto">
              <a:xfrm>
                <a:off x="3249" y="2959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413"/>
              <p:cNvSpPr>
                <a:spLocks/>
              </p:cNvSpPr>
              <p:nvPr/>
            </p:nvSpPr>
            <p:spPr bwMode="auto">
              <a:xfrm>
                <a:off x="3537" y="2500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414"/>
              <p:cNvSpPr>
                <a:spLocks/>
              </p:cNvSpPr>
              <p:nvPr/>
            </p:nvSpPr>
            <p:spPr bwMode="auto">
              <a:xfrm>
                <a:off x="3537" y="2500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415"/>
              <p:cNvSpPr>
                <a:spLocks/>
              </p:cNvSpPr>
              <p:nvPr/>
            </p:nvSpPr>
            <p:spPr bwMode="auto">
              <a:xfrm>
                <a:off x="3188" y="2716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7 h 71"/>
                  <a:gd name="T4" fmla="*/ 135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7"/>
                    </a:lnTo>
                    <a:lnTo>
                      <a:pt x="135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416"/>
              <p:cNvSpPr>
                <a:spLocks/>
              </p:cNvSpPr>
              <p:nvPr/>
            </p:nvSpPr>
            <p:spPr bwMode="auto">
              <a:xfrm>
                <a:off x="3188" y="2716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7 h 71"/>
                  <a:gd name="T4" fmla="*/ 135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7"/>
                    </a:lnTo>
                    <a:lnTo>
                      <a:pt x="135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417"/>
              <p:cNvSpPr>
                <a:spLocks/>
              </p:cNvSpPr>
              <p:nvPr/>
            </p:nvSpPr>
            <p:spPr bwMode="auto">
              <a:xfrm>
                <a:off x="3083" y="2651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3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3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418"/>
              <p:cNvSpPr>
                <a:spLocks/>
              </p:cNvSpPr>
              <p:nvPr/>
            </p:nvSpPr>
            <p:spPr bwMode="auto">
              <a:xfrm>
                <a:off x="3083" y="2651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3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3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419"/>
              <p:cNvSpPr>
                <a:spLocks/>
              </p:cNvSpPr>
              <p:nvPr/>
            </p:nvSpPr>
            <p:spPr bwMode="auto">
              <a:xfrm>
                <a:off x="3022" y="2808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420"/>
              <p:cNvSpPr>
                <a:spLocks/>
              </p:cNvSpPr>
              <p:nvPr/>
            </p:nvSpPr>
            <p:spPr bwMode="auto">
              <a:xfrm>
                <a:off x="3022" y="2808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421"/>
              <p:cNvSpPr>
                <a:spLocks/>
              </p:cNvSpPr>
              <p:nvPr/>
            </p:nvSpPr>
            <p:spPr bwMode="auto">
              <a:xfrm>
                <a:off x="3401" y="3029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7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422"/>
              <p:cNvSpPr>
                <a:spLocks/>
              </p:cNvSpPr>
              <p:nvPr/>
            </p:nvSpPr>
            <p:spPr bwMode="auto">
              <a:xfrm>
                <a:off x="3401" y="3029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7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423"/>
              <p:cNvSpPr>
                <a:spLocks/>
              </p:cNvSpPr>
              <p:nvPr/>
            </p:nvSpPr>
            <p:spPr bwMode="auto">
              <a:xfrm>
                <a:off x="3477" y="2696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424"/>
              <p:cNvSpPr>
                <a:spLocks/>
              </p:cNvSpPr>
              <p:nvPr/>
            </p:nvSpPr>
            <p:spPr bwMode="auto">
              <a:xfrm>
                <a:off x="3477" y="2696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425"/>
              <p:cNvSpPr>
                <a:spLocks/>
              </p:cNvSpPr>
              <p:nvPr/>
            </p:nvSpPr>
            <p:spPr bwMode="auto">
              <a:xfrm>
                <a:off x="3416" y="2873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4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426"/>
              <p:cNvSpPr>
                <a:spLocks/>
              </p:cNvSpPr>
              <p:nvPr/>
            </p:nvSpPr>
            <p:spPr bwMode="auto">
              <a:xfrm>
                <a:off x="3416" y="2873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4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427"/>
              <p:cNvSpPr>
                <a:spLocks/>
              </p:cNvSpPr>
              <p:nvPr/>
            </p:nvSpPr>
            <p:spPr bwMode="auto">
              <a:xfrm>
                <a:off x="3325" y="2605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428"/>
              <p:cNvSpPr>
                <a:spLocks/>
              </p:cNvSpPr>
              <p:nvPr/>
            </p:nvSpPr>
            <p:spPr bwMode="auto">
              <a:xfrm>
                <a:off x="3325" y="2605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429"/>
              <p:cNvSpPr>
                <a:spLocks/>
              </p:cNvSpPr>
              <p:nvPr/>
            </p:nvSpPr>
            <p:spPr bwMode="auto">
              <a:xfrm>
                <a:off x="3143" y="290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430"/>
              <p:cNvSpPr>
                <a:spLocks/>
              </p:cNvSpPr>
              <p:nvPr/>
            </p:nvSpPr>
            <p:spPr bwMode="auto">
              <a:xfrm>
                <a:off x="3143" y="290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431"/>
              <p:cNvSpPr>
                <a:spLocks/>
              </p:cNvSpPr>
              <p:nvPr/>
            </p:nvSpPr>
            <p:spPr bwMode="auto">
              <a:xfrm>
                <a:off x="3628" y="287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432"/>
              <p:cNvSpPr>
                <a:spLocks/>
              </p:cNvSpPr>
              <p:nvPr/>
            </p:nvSpPr>
            <p:spPr bwMode="auto">
              <a:xfrm>
                <a:off x="3628" y="287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433"/>
              <p:cNvSpPr>
                <a:spLocks/>
              </p:cNvSpPr>
              <p:nvPr/>
            </p:nvSpPr>
            <p:spPr bwMode="auto">
              <a:xfrm>
                <a:off x="3522" y="295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434"/>
              <p:cNvSpPr>
                <a:spLocks/>
              </p:cNvSpPr>
              <p:nvPr/>
            </p:nvSpPr>
            <p:spPr bwMode="auto">
              <a:xfrm>
                <a:off x="3522" y="295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435"/>
              <p:cNvSpPr>
                <a:spLocks/>
              </p:cNvSpPr>
              <p:nvPr/>
            </p:nvSpPr>
            <p:spPr bwMode="auto">
              <a:xfrm>
                <a:off x="3507" y="2600"/>
                <a:ext cx="152" cy="51"/>
              </a:xfrm>
              <a:custGeom>
                <a:avLst/>
                <a:gdLst>
                  <a:gd name="T0" fmla="*/ 70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0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0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436"/>
              <p:cNvSpPr>
                <a:spLocks/>
              </p:cNvSpPr>
              <p:nvPr/>
            </p:nvSpPr>
            <p:spPr bwMode="auto">
              <a:xfrm>
                <a:off x="3507" y="2600"/>
                <a:ext cx="152" cy="51"/>
              </a:xfrm>
              <a:custGeom>
                <a:avLst/>
                <a:gdLst>
                  <a:gd name="T0" fmla="*/ 70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0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0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437"/>
              <p:cNvSpPr>
                <a:spLocks/>
              </p:cNvSpPr>
              <p:nvPr/>
            </p:nvSpPr>
            <p:spPr bwMode="auto">
              <a:xfrm>
                <a:off x="3537" y="3060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438"/>
              <p:cNvSpPr>
                <a:spLocks/>
              </p:cNvSpPr>
              <p:nvPr/>
            </p:nvSpPr>
            <p:spPr bwMode="auto">
              <a:xfrm>
                <a:off x="3537" y="3060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439"/>
              <p:cNvSpPr>
                <a:spLocks/>
              </p:cNvSpPr>
              <p:nvPr/>
            </p:nvSpPr>
            <p:spPr bwMode="auto">
              <a:xfrm>
                <a:off x="3401" y="2782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7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440"/>
              <p:cNvSpPr>
                <a:spLocks/>
              </p:cNvSpPr>
              <p:nvPr/>
            </p:nvSpPr>
            <p:spPr bwMode="auto">
              <a:xfrm>
                <a:off x="3401" y="2782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7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441"/>
              <p:cNvSpPr>
                <a:spLocks/>
              </p:cNvSpPr>
              <p:nvPr/>
            </p:nvSpPr>
            <p:spPr bwMode="auto">
              <a:xfrm>
                <a:off x="3265" y="2838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3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3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442"/>
              <p:cNvSpPr>
                <a:spLocks/>
              </p:cNvSpPr>
              <p:nvPr/>
            </p:nvSpPr>
            <p:spPr bwMode="auto">
              <a:xfrm>
                <a:off x="3265" y="2838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3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3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443"/>
              <p:cNvSpPr>
                <a:spLocks/>
              </p:cNvSpPr>
              <p:nvPr/>
            </p:nvSpPr>
            <p:spPr bwMode="auto">
              <a:xfrm>
                <a:off x="3795" y="2808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444"/>
              <p:cNvSpPr>
                <a:spLocks/>
              </p:cNvSpPr>
              <p:nvPr/>
            </p:nvSpPr>
            <p:spPr bwMode="auto">
              <a:xfrm>
                <a:off x="3795" y="2808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445"/>
              <p:cNvSpPr>
                <a:spLocks/>
              </p:cNvSpPr>
              <p:nvPr/>
            </p:nvSpPr>
            <p:spPr bwMode="auto">
              <a:xfrm>
                <a:off x="3886" y="2868"/>
                <a:ext cx="152" cy="50"/>
              </a:xfrm>
              <a:custGeom>
                <a:avLst/>
                <a:gdLst>
                  <a:gd name="T0" fmla="*/ 70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0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0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446"/>
              <p:cNvSpPr>
                <a:spLocks/>
              </p:cNvSpPr>
              <p:nvPr/>
            </p:nvSpPr>
            <p:spPr bwMode="auto">
              <a:xfrm>
                <a:off x="3886" y="2868"/>
                <a:ext cx="152" cy="50"/>
              </a:xfrm>
              <a:custGeom>
                <a:avLst/>
                <a:gdLst>
                  <a:gd name="T0" fmla="*/ 70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0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0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447"/>
              <p:cNvSpPr>
                <a:spLocks/>
              </p:cNvSpPr>
              <p:nvPr/>
            </p:nvSpPr>
            <p:spPr bwMode="auto">
              <a:xfrm>
                <a:off x="4038" y="2916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448"/>
              <p:cNvSpPr>
                <a:spLocks/>
              </p:cNvSpPr>
              <p:nvPr/>
            </p:nvSpPr>
            <p:spPr bwMode="auto">
              <a:xfrm>
                <a:off x="4038" y="2916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449"/>
              <p:cNvSpPr>
                <a:spLocks/>
              </p:cNvSpPr>
              <p:nvPr/>
            </p:nvSpPr>
            <p:spPr bwMode="auto">
              <a:xfrm>
                <a:off x="4644" y="279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450"/>
              <p:cNvSpPr>
                <a:spLocks/>
              </p:cNvSpPr>
              <p:nvPr/>
            </p:nvSpPr>
            <p:spPr bwMode="auto">
              <a:xfrm>
                <a:off x="4644" y="279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451"/>
              <p:cNvSpPr>
                <a:spLocks/>
              </p:cNvSpPr>
              <p:nvPr/>
            </p:nvSpPr>
            <p:spPr bwMode="auto">
              <a:xfrm>
                <a:off x="4310" y="2989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6 h 71"/>
                  <a:gd name="T4" fmla="*/ 134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452"/>
              <p:cNvSpPr>
                <a:spLocks/>
              </p:cNvSpPr>
              <p:nvPr/>
            </p:nvSpPr>
            <p:spPr bwMode="auto">
              <a:xfrm>
                <a:off x="4310" y="2989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6 h 71"/>
                  <a:gd name="T4" fmla="*/ 134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453"/>
              <p:cNvSpPr>
                <a:spLocks/>
              </p:cNvSpPr>
              <p:nvPr/>
            </p:nvSpPr>
            <p:spPr bwMode="auto">
              <a:xfrm>
                <a:off x="4250" y="274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454"/>
              <p:cNvSpPr>
                <a:spLocks/>
              </p:cNvSpPr>
              <p:nvPr/>
            </p:nvSpPr>
            <p:spPr bwMode="auto">
              <a:xfrm>
                <a:off x="4250" y="2747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455"/>
              <p:cNvSpPr>
                <a:spLocks/>
              </p:cNvSpPr>
              <p:nvPr/>
            </p:nvSpPr>
            <p:spPr bwMode="auto">
              <a:xfrm>
                <a:off x="4143" y="2681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6 h 71"/>
                  <a:gd name="T4" fmla="*/ 135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456"/>
              <p:cNvSpPr>
                <a:spLocks/>
              </p:cNvSpPr>
              <p:nvPr/>
            </p:nvSpPr>
            <p:spPr bwMode="auto">
              <a:xfrm>
                <a:off x="4143" y="2681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6 h 71"/>
                  <a:gd name="T4" fmla="*/ 135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457"/>
              <p:cNvSpPr>
                <a:spLocks/>
              </p:cNvSpPr>
              <p:nvPr/>
            </p:nvSpPr>
            <p:spPr bwMode="auto">
              <a:xfrm>
                <a:off x="4095" y="2828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458"/>
              <p:cNvSpPr>
                <a:spLocks/>
              </p:cNvSpPr>
              <p:nvPr/>
            </p:nvSpPr>
            <p:spPr bwMode="auto">
              <a:xfrm>
                <a:off x="4095" y="2828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459"/>
              <p:cNvSpPr>
                <a:spLocks/>
              </p:cNvSpPr>
              <p:nvPr/>
            </p:nvSpPr>
            <p:spPr bwMode="auto">
              <a:xfrm>
                <a:off x="4401" y="3049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460"/>
              <p:cNvSpPr>
                <a:spLocks/>
              </p:cNvSpPr>
              <p:nvPr/>
            </p:nvSpPr>
            <p:spPr bwMode="auto">
              <a:xfrm>
                <a:off x="4401" y="3049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461"/>
              <p:cNvSpPr>
                <a:spLocks/>
              </p:cNvSpPr>
              <p:nvPr/>
            </p:nvSpPr>
            <p:spPr bwMode="auto">
              <a:xfrm>
                <a:off x="4538" y="2726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8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8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462"/>
              <p:cNvSpPr>
                <a:spLocks/>
              </p:cNvSpPr>
              <p:nvPr/>
            </p:nvSpPr>
            <p:spPr bwMode="auto">
              <a:xfrm>
                <a:off x="4538" y="2726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8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8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463"/>
              <p:cNvSpPr>
                <a:spLocks/>
              </p:cNvSpPr>
              <p:nvPr/>
            </p:nvSpPr>
            <p:spPr bwMode="auto">
              <a:xfrm>
                <a:off x="4477" y="2903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464"/>
              <p:cNvSpPr>
                <a:spLocks/>
              </p:cNvSpPr>
              <p:nvPr/>
            </p:nvSpPr>
            <p:spPr bwMode="auto">
              <a:xfrm>
                <a:off x="4477" y="2903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465"/>
              <p:cNvSpPr>
                <a:spLocks/>
              </p:cNvSpPr>
              <p:nvPr/>
            </p:nvSpPr>
            <p:spPr bwMode="auto">
              <a:xfrm>
                <a:off x="4386" y="2636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466"/>
              <p:cNvSpPr>
                <a:spLocks/>
              </p:cNvSpPr>
              <p:nvPr/>
            </p:nvSpPr>
            <p:spPr bwMode="auto">
              <a:xfrm>
                <a:off x="4386" y="2636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467"/>
              <p:cNvSpPr>
                <a:spLocks/>
              </p:cNvSpPr>
              <p:nvPr/>
            </p:nvSpPr>
            <p:spPr bwMode="auto">
              <a:xfrm>
                <a:off x="4204" y="293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468"/>
              <p:cNvSpPr>
                <a:spLocks/>
              </p:cNvSpPr>
              <p:nvPr/>
            </p:nvSpPr>
            <p:spPr bwMode="auto">
              <a:xfrm>
                <a:off x="4204" y="293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469"/>
              <p:cNvSpPr>
                <a:spLocks/>
              </p:cNvSpPr>
              <p:nvPr/>
            </p:nvSpPr>
            <p:spPr bwMode="auto">
              <a:xfrm>
                <a:off x="4689" y="290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470"/>
              <p:cNvSpPr>
                <a:spLocks/>
              </p:cNvSpPr>
              <p:nvPr/>
            </p:nvSpPr>
            <p:spPr bwMode="auto">
              <a:xfrm>
                <a:off x="4689" y="290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471"/>
              <p:cNvSpPr>
                <a:spLocks/>
              </p:cNvSpPr>
              <p:nvPr/>
            </p:nvSpPr>
            <p:spPr bwMode="auto">
              <a:xfrm>
                <a:off x="4583" y="298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472"/>
              <p:cNvSpPr>
                <a:spLocks/>
              </p:cNvSpPr>
              <p:nvPr/>
            </p:nvSpPr>
            <p:spPr bwMode="auto">
              <a:xfrm>
                <a:off x="4583" y="298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473"/>
              <p:cNvSpPr>
                <a:spLocks/>
              </p:cNvSpPr>
              <p:nvPr/>
            </p:nvSpPr>
            <p:spPr bwMode="auto">
              <a:xfrm>
                <a:off x="4568" y="2631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474"/>
              <p:cNvSpPr>
                <a:spLocks/>
              </p:cNvSpPr>
              <p:nvPr/>
            </p:nvSpPr>
            <p:spPr bwMode="auto">
              <a:xfrm>
                <a:off x="4568" y="2631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475"/>
              <p:cNvSpPr>
                <a:spLocks/>
              </p:cNvSpPr>
              <p:nvPr/>
            </p:nvSpPr>
            <p:spPr bwMode="auto">
              <a:xfrm>
                <a:off x="4462" y="2813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476"/>
              <p:cNvSpPr>
                <a:spLocks/>
              </p:cNvSpPr>
              <p:nvPr/>
            </p:nvSpPr>
            <p:spPr bwMode="auto">
              <a:xfrm>
                <a:off x="4462" y="2813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477"/>
              <p:cNvSpPr>
                <a:spLocks/>
              </p:cNvSpPr>
              <p:nvPr/>
            </p:nvSpPr>
            <p:spPr bwMode="auto">
              <a:xfrm>
                <a:off x="4325" y="286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478"/>
              <p:cNvSpPr>
                <a:spLocks/>
              </p:cNvSpPr>
              <p:nvPr/>
            </p:nvSpPr>
            <p:spPr bwMode="auto">
              <a:xfrm>
                <a:off x="4325" y="286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479"/>
              <p:cNvSpPr>
                <a:spLocks/>
              </p:cNvSpPr>
              <p:nvPr/>
            </p:nvSpPr>
            <p:spPr bwMode="auto">
              <a:xfrm>
                <a:off x="3659" y="2631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480"/>
              <p:cNvSpPr>
                <a:spLocks/>
              </p:cNvSpPr>
              <p:nvPr/>
            </p:nvSpPr>
            <p:spPr bwMode="auto">
              <a:xfrm>
                <a:off x="3659" y="2631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481"/>
              <p:cNvSpPr>
                <a:spLocks/>
              </p:cNvSpPr>
              <p:nvPr/>
            </p:nvSpPr>
            <p:spPr bwMode="auto">
              <a:xfrm>
                <a:off x="3749" y="2691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482"/>
              <p:cNvSpPr>
                <a:spLocks/>
              </p:cNvSpPr>
              <p:nvPr/>
            </p:nvSpPr>
            <p:spPr bwMode="auto">
              <a:xfrm>
                <a:off x="3749" y="2691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483"/>
              <p:cNvSpPr>
                <a:spLocks/>
              </p:cNvSpPr>
              <p:nvPr/>
            </p:nvSpPr>
            <p:spPr bwMode="auto">
              <a:xfrm>
                <a:off x="3856" y="2575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484"/>
              <p:cNvSpPr>
                <a:spLocks/>
              </p:cNvSpPr>
              <p:nvPr/>
            </p:nvSpPr>
            <p:spPr bwMode="auto">
              <a:xfrm>
                <a:off x="3856" y="2575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485"/>
              <p:cNvSpPr>
                <a:spLocks/>
              </p:cNvSpPr>
              <p:nvPr/>
            </p:nvSpPr>
            <p:spPr bwMode="auto">
              <a:xfrm>
                <a:off x="3901" y="2752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486"/>
              <p:cNvSpPr>
                <a:spLocks/>
              </p:cNvSpPr>
              <p:nvPr/>
            </p:nvSpPr>
            <p:spPr bwMode="auto">
              <a:xfrm>
                <a:off x="3901" y="2752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487"/>
              <p:cNvSpPr>
                <a:spLocks/>
              </p:cNvSpPr>
              <p:nvPr/>
            </p:nvSpPr>
            <p:spPr bwMode="auto">
              <a:xfrm>
                <a:off x="3977" y="1814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488"/>
              <p:cNvSpPr>
                <a:spLocks/>
              </p:cNvSpPr>
              <p:nvPr/>
            </p:nvSpPr>
            <p:spPr bwMode="auto">
              <a:xfrm>
                <a:off x="3977" y="1814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489"/>
              <p:cNvSpPr>
                <a:spLocks/>
              </p:cNvSpPr>
              <p:nvPr/>
            </p:nvSpPr>
            <p:spPr bwMode="auto">
              <a:xfrm>
                <a:off x="3546" y="1960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490"/>
              <p:cNvSpPr>
                <a:spLocks/>
              </p:cNvSpPr>
              <p:nvPr/>
            </p:nvSpPr>
            <p:spPr bwMode="auto">
              <a:xfrm>
                <a:off x="3546" y="1960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491"/>
              <p:cNvSpPr>
                <a:spLocks/>
              </p:cNvSpPr>
              <p:nvPr/>
            </p:nvSpPr>
            <p:spPr bwMode="auto">
              <a:xfrm>
                <a:off x="3877" y="2955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492"/>
              <p:cNvSpPr>
                <a:spLocks/>
              </p:cNvSpPr>
              <p:nvPr/>
            </p:nvSpPr>
            <p:spPr bwMode="auto">
              <a:xfrm>
                <a:off x="3877" y="2955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493"/>
              <p:cNvSpPr>
                <a:spLocks/>
              </p:cNvSpPr>
              <p:nvPr/>
            </p:nvSpPr>
            <p:spPr bwMode="auto">
              <a:xfrm>
                <a:off x="3583" y="1763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494"/>
              <p:cNvSpPr>
                <a:spLocks/>
              </p:cNvSpPr>
              <p:nvPr/>
            </p:nvSpPr>
            <p:spPr bwMode="auto">
              <a:xfrm>
                <a:off x="3583" y="1763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495"/>
              <p:cNvSpPr>
                <a:spLocks/>
              </p:cNvSpPr>
              <p:nvPr/>
            </p:nvSpPr>
            <p:spPr bwMode="auto">
              <a:xfrm>
                <a:off x="4159" y="2495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496"/>
              <p:cNvSpPr>
                <a:spLocks/>
              </p:cNvSpPr>
              <p:nvPr/>
            </p:nvSpPr>
            <p:spPr bwMode="auto">
              <a:xfrm>
                <a:off x="4159" y="2495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497"/>
              <p:cNvSpPr>
                <a:spLocks/>
              </p:cNvSpPr>
              <p:nvPr/>
            </p:nvSpPr>
            <p:spPr bwMode="auto">
              <a:xfrm>
                <a:off x="3946" y="2661"/>
                <a:ext cx="213" cy="70"/>
              </a:xfrm>
              <a:custGeom>
                <a:avLst/>
                <a:gdLst>
                  <a:gd name="T0" fmla="*/ 79 w 213"/>
                  <a:gd name="T1" fmla="*/ 70 h 70"/>
                  <a:gd name="T2" fmla="*/ 213 w 213"/>
                  <a:gd name="T3" fmla="*/ 26 h 70"/>
                  <a:gd name="T4" fmla="*/ 135 w 213"/>
                  <a:gd name="T5" fmla="*/ 0 h 70"/>
                  <a:gd name="T6" fmla="*/ 0 w 213"/>
                  <a:gd name="T7" fmla="*/ 44 h 70"/>
                  <a:gd name="T8" fmla="*/ 79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9" y="70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498"/>
              <p:cNvSpPr>
                <a:spLocks/>
              </p:cNvSpPr>
              <p:nvPr/>
            </p:nvSpPr>
            <p:spPr bwMode="auto">
              <a:xfrm>
                <a:off x="3946" y="2661"/>
                <a:ext cx="213" cy="70"/>
              </a:xfrm>
              <a:custGeom>
                <a:avLst/>
                <a:gdLst>
                  <a:gd name="T0" fmla="*/ 79 w 213"/>
                  <a:gd name="T1" fmla="*/ 70 h 70"/>
                  <a:gd name="T2" fmla="*/ 213 w 213"/>
                  <a:gd name="T3" fmla="*/ 26 h 70"/>
                  <a:gd name="T4" fmla="*/ 135 w 213"/>
                  <a:gd name="T5" fmla="*/ 0 h 70"/>
                  <a:gd name="T6" fmla="*/ 0 w 213"/>
                  <a:gd name="T7" fmla="*/ 44 h 70"/>
                  <a:gd name="T8" fmla="*/ 79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9" y="70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499"/>
              <p:cNvSpPr>
                <a:spLocks/>
              </p:cNvSpPr>
              <p:nvPr/>
            </p:nvSpPr>
            <p:spPr bwMode="auto">
              <a:xfrm>
                <a:off x="3749" y="2061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500"/>
              <p:cNvSpPr>
                <a:spLocks/>
              </p:cNvSpPr>
              <p:nvPr/>
            </p:nvSpPr>
            <p:spPr bwMode="auto">
              <a:xfrm>
                <a:off x="3749" y="2061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501"/>
              <p:cNvSpPr>
                <a:spLocks/>
              </p:cNvSpPr>
              <p:nvPr/>
            </p:nvSpPr>
            <p:spPr bwMode="auto">
              <a:xfrm>
                <a:off x="3871" y="3180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502"/>
              <p:cNvSpPr>
                <a:spLocks/>
              </p:cNvSpPr>
              <p:nvPr/>
            </p:nvSpPr>
            <p:spPr bwMode="auto">
              <a:xfrm>
                <a:off x="3871" y="3180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503"/>
              <p:cNvSpPr>
                <a:spLocks/>
              </p:cNvSpPr>
              <p:nvPr/>
            </p:nvSpPr>
            <p:spPr bwMode="auto">
              <a:xfrm>
                <a:off x="3801" y="1894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7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504"/>
              <p:cNvSpPr>
                <a:spLocks/>
              </p:cNvSpPr>
              <p:nvPr/>
            </p:nvSpPr>
            <p:spPr bwMode="auto">
              <a:xfrm>
                <a:off x="3801" y="1894"/>
                <a:ext cx="151" cy="51"/>
              </a:xfrm>
              <a:custGeom>
                <a:avLst/>
                <a:gdLst>
                  <a:gd name="T0" fmla="*/ 71 w 151"/>
                  <a:gd name="T1" fmla="*/ 51 h 51"/>
                  <a:gd name="T2" fmla="*/ 151 w 151"/>
                  <a:gd name="T3" fmla="*/ 24 h 51"/>
                  <a:gd name="T4" fmla="*/ 81 w 151"/>
                  <a:gd name="T5" fmla="*/ 0 h 51"/>
                  <a:gd name="T6" fmla="*/ 0 w 151"/>
                  <a:gd name="T7" fmla="*/ 27 h 51"/>
                  <a:gd name="T8" fmla="*/ 71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1" y="51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505"/>
              <p:cNvSpPr>
                <a:spLocks/>
              </p:cNvSpPr>
              <p:nvPr/>
            </p:nvSpPr>
            <p:spPr bwMode="auto">
              <a:xfrm>
                <a:off x="3677" y="3127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506"/>
              <p:cNvSpPr>
                <a:spLocks/>
              </p:cNvSpPr>
              <p:nvPr/>
            </p:nvSpPr>
            <p:spPr bwMode="auto">
              <a:xfrm>
                <a:off x="3677" y="3127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507"/>
              <p:cNvSpPr>
                <a:spLocks/>
              </p:cNvSpPr>
              <p:nvPr/>
            </p:nvSpPr>
            <p:spPr bwMode="auto">
              <a:xfrm>
                <a:off x="4068" y="2762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508"/>
              <p:cNvSpPr>
                <a:spLocks/>
              </p:cNvSpPr>
              <p:nvPr/>
            </p:nvSpPr>
            <p:spPr bwMode="auto">
              <a:xfrm>
                <a:off x="4068" y="2762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509"/>
              <p:cNvSpPr>
                <a:spLocks/>
              </p:cNvSpPr>
              <p:nvPr/>
            </p:nvSpPr>
            <p:spPr bwMode="auto">
              <a:xfrm>
                <a:off x="4022" y="1925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510"/>
              <p:cNvSpPr>
                <a:spLocks/>
              </p:cNvSpPr>
              <p:nvPr/>
            </p:nvSpPr>
            <p:spPr bwMode="auto">
              <a:xfrm>
                <a:off x="4022" y="1925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511"/>
              <p:cNvSpPr>
                <a:spLocks/>
              </p:cNvSpPr>
              <p:nvPr/>
            </p:nvSpPr>
            <p:spPr bwMode="auto">
              <a:xfrm>
                <a:off x="4174" y="1910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6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512"/>
              <p:cNvSpPr>
                <a:spLocks/>
              </p:cNvSpPr>
              <p:nvPr/>
            </p:nvSpPr>
            <p:spPr bwMode="auto">
              <a:xfrm>
                <a:off x="4174" y="1910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6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513"/>
              <p:cNvSpPr>
                <a:spLocks/>
              </p:cNvSpPr>
              <p:nvPr/>
            </p:nvSpPr>
            <p:spPr bwMode="auto">
              <a:xfrm>
                <a:off x="3886" y="3060"/>
                <a:ext cx="152" cy="50"/>
              </a:xfrm>
              <a:custGeom>
                <a:avLst/>
                <a:gdLst>
                  <a:gd name="T0" fmla="*/ 70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0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0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514"/>
              <p:cNvSpPr>
                <a:spLocks/>
              </p:cNvSpPr>
              <p:nvPr/>
            </p:nvSpPr>
            <p:spPr bwMode="auto">
              <a:xfrm>
                <a:off x="3886" y="3060"/>
                <a:ext cx="152" cy="50"/>
              </a:xfrm>
              <a:custGeom>
                <a:avLst/>
                <a:gdLst>
                  <a:gd name="T0" fmla="*/ 70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0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0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515"/>
              <p:cNvSpPr>
                <a:spLocks/>
              </p:cNvSpPr>
              <p:nvPr/>
            </p:nvSpPr>
            <p:spPr bwMode="auto">
              <a:xfrm>
                <a:off x="3946" y="2061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2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2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516"/>
              <p:cNvSpPr>
                <a:spLocks/>
              </p:cNvSpPr>
              <p:nvPr/>
            </p:nvSpPr>
            <p:spPr bwMode="auto">
              <a:xfrm>
                <a:off x="3946" y="2061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2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2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517"/>
              <p:cNvSpPr>
                <a:spLocks/>
              </p:cNvSpPr>
              <p:nvPr/>
            </p:nvSpPr>
            <p:spPr bwMode="auto">
              <a:xfrm>
                <a:off x="3795" y="1829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518"/>
              <p:cNvSpPr>
                <a:spLocks/>
              </p:cNvSpPr>
              <p:nvPr/>
            </p:nvSpPr>
            <p:spPr bwMode="auto">
              <a:xfrm>
                <a:off x="3795" y="1829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519"/>
              <p:cNvSpPr>
                <a:spLocks/>
              </p:cNvSpPr>
              <p:nvPr/>
            </p:nvSpPr>
            <p:spPr bwMode="auto">
              <a:xfrm>
                <a:off x="3628" y="1874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520"/>
              <p:cNvSpPr>
                <a:spLocks/>
              </p:cNvSpPr>
              <p:nvPr/>
            </p:nvSpPr>
            <p:spPr bwMode="auto">
              <a:xfrm>
                <a:off x="3628" y="1874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521"/>
              <p:cNvSpPr>
                <a:spLocks/>
              </p:cNvSpPr>
              <p:nvPr/>
            </p:nvSpPr>
            <p:spPr bwMode="auto">
              <a:xfrm>
                <a:off x="3825" y="2384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522"/>
              <p:cNvSpPr>
                <a:spLocks/>
              </p:cNvSpPr>
              <p:nvPr/>
            </p:nvSpPr>
            <p:spPr bwMode="auto">
              <a:xfrm>
                <a:off x="3825" y="2384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523"/>
              <p:cNvSpPr>
                <a:spLocks/>
              </p:cNvSpPr>
              <p:nvPr/>
            </p:nvSpPr>
            <p:spPr bwMode="auto">
              <a:xfrm>
                <a:off x="3719" y="2545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524"/>
              <p:cNvSpPr>
                <a:spLocks/>
              </p:cNvSpPr>
              <p:nvPr/>
            </p:nvSpPr>
            <p:spPr bwMode="auto">
              <a:xfrm>
                <a:off x="3719" y="2545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525"/>
              <p:cNvSpPr>
                <a:spLocks/>
              </p:cNvSpPr>
              <p:nvPr/>
            </p:nvSpPr>
            <p:spPr bwMode="auto">
              <a:xfrm>
                <a:off x="3795" y="2485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6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526"/>
              <p:cNvSpPr>
                <a:spLocks/>
              </p:cNvSpPr>
              <p:nvPr/>
            </p:nvSpPr>
            <p:spPr bwMode="auto">
              <a:xfrm>
                <a:off x="3795" y="2485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3 h 50"/>
                  <a:gd name="T4" fmla="*/ 81 w 151"/>
                  <a:gd name="T5" fmla="*/ 0 h 50"/>
                  <a:gd name="T6" fmla="*/ 0 w 151"/>
                  <a:gd name="T7" fmla="*/ 26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527"/>
              <p:cNvSpPr>
                <a:spLocks/>
              </p:cNvSpPr>
              <p:nvPr/>
            </p:nvSpPr>
            <p:spPr bwMode="auto">
              <a:xfrm>
                <a:off x="3977" y="2434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528"/>
              <p:cNvSpPr>
                <a:spLocks/>
              </p:cNvSpPr>
              <p:nvPr/>
            </p:nvSpPr>
            <p:spPr bwMode="auto">
              <a:xfrm>
                <a:off x="3977" y="2434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529"/>
              <p:cNvSpPr>
                <a:spLocks/>
              </p:cNvSpPr>
              <p:nvPr/>
            </p:nvSpPr>
            <p:spPr bwMode="auto">
              <a:xfrm>
                <a:off x="4038" y="2575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530"/>
              <p:cNvSpPr>
                <a:spLocks/>
              </p:cNvSpPr>
              <p:nvPr/>
            </p:nvSpPr>
            <p:spPr bwMode="auto">
              <a:xfrm>
                <a:off x="4038" y="2575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531"/>
              <p:cNvSpPr>
                <a:spLocks/>
              </p:cNvSpPr>
              <p:nvPr/>
            </p:nvSpPr>
            <p:spPr bwMode="auto">
              <a:xfrm>
                <a:off x="3704" y="2935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532"/>
              <p:cNvSpPr>
                <a:spLocks/>
              </p:cNvSpPr>
              <p:nvPr/>
            </p:nvSpPr>
            <p:spPr bwMode="auto">
              <a:xfrm>
                <a:off x="3704" y="2935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533"/>
              <p:cNvSpPr>
                <a:spLocks/>
              </p:cNvSpPr>
              <p:nvPr/>
            </p:nvSpPr>
            <p:spPr bwMode="auto">
              <a:xfrm>
                <a:off x="4053" y="3120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534"/>
              <p:cNvSpPr>
                <a:spLocks/>
              </p:cNvSpPr>
              <p:nvPr/>
            </p:nvSpPr>
            <p:spPr bwMode="auto">
              <a:xfrm>
                <a:off x="4053" y="3120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535"/>
              <p:cNvSpPr>
                <a:spLocks/>
              </p:cNvSpPr>
              <p:nvPr/>
            </p:nvSpPr>
            <p:spPr bwMode="auto">
              <a:xfrm>
                <a:off x="4083" y="3024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536"/>
              <p:cNvSpPr>
                <a:spLocks/>
              </p:cNvSpPr>
              <p:nvPr/>
            </p:nvSpPr>
            <p:spPr bwMode="auto">
              <a:xfrm>
                <a:off x="4083" y="3024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537"/>
              <p:cNvSpPr>
                <a:spLocks/>
              </p:cNvSpPr>
              <p:nvPr/>
            </p:nvSpPr>
            <p:spPr bwMode="auto">
              <a:xfrm>
                <a:off x="4219" y="2575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538"/>
              <p:cNvSpPr>
                <a:spLocks/>
              </p:cNvSpPr>
              <p:nvPr/>
            </p:nvSpPr>
            <p:spPr bwMode="auto">
              <a:xfrm>
                <a:off x="4219" y="2575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539"/>
              <p:cNvSpPr>
                <a:spLocks/>
              </p:cNvSpPr>
              <p:nvPr/>
            </p:nvSpPr>
            <p:spPr bwMode="auto">
              <a:xfrm>
                <a:off x="4401" y="2570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540"/>
              <p:cNvSpPr>
                <a:spLocks/>
              </p:cNvSpPr>
              <p:nvPr/>
            </p:nvSpPr>
            <p:spPr bwMode="auto">
              <a:xfrm>
                <a:off x="4401" y="2570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541"/>
              <p:cNvSpPr>
                <a:spLocks/>
              </p:cNvSpPr>
              <p:nvPr/>
            </p:nvSpPr>
            <p:spPr bwMode="auto">
              <a:xfrm>
                <a:off x="4818" y="2818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542"/>
              <p:cNvSpPr>
                <a:spLocks/>
              </p:cNvSpPr>
              <p:nvPr/>
            </p:nvSpPr>
            <p:spPr bwMode="auto">
              <a:xfrm>
                <a:off x="4818" y="2818"/>
                <a:ext cx="212" cy="70"/>
              </a:xfrm>
              <a:custGeom>
                <a:avLst/>
                <a:gdLst>
                  <a:gd name="T0" fmla="*/ 79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9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9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543"/>
              <p:cNvSpPr>
                <a:spLocks/>
              </p:cNvSpPr>
              <p:nvPr/>
            </p:nvSpPr>
            <p:spPr bwMode="auto">
              <a:xfrm>
                <a:off x="4909" y="287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544"/>
              <p:cNvSpPr>
                <a:spLocks/>
              </p:cNvSpPr>
              <p:nvPr/>
            </p:nvSpPr>
            <p:spPr bwMode="auto">
              <a:xfrm>
                <a:off x="4909" y="287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545"/>
              <p:cNvSpPr>
                <a:spLocks/>
              </p:cNvSpPr>
              <p:nvPr/>
            </p:nvSpPr>
            <p:spPr bwMode="auto">
              <a:xfrm>
                <a:off x="5053" y="280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546"/>
              <p:cNvSpPr>
                <a:spLocks/>
              </p:cNvSpPr>
              <p:nvPr/>
            </p:nvSpPr>
            <p:spPr bwMode="auto">
              <a:xfrm>
                <a:off x="5053" y="2808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547"/>
              <p:cNvSpPr>
                <a:spLocks/>
              </p:cNvSpPr>
              <p:nvPr/>
            </p:nvSpPr>
            <p:spPr bwMode="auto">
              <a:xfrm>
                <a:off x="4872" y="2726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8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8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548"/>
              <p:cNvSpPr>
                <a:spLocks/>
              </p:cNvSpPr>
              <p:nvPr/>
            </p:nvSpPr>
            <p:spPr bwMode="auto">
              <a:xfrm>
                <a:off x="4872" y="2726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8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8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549"/>
              <p:cNvSpPr>
                <a:spLocks/>
              </p:cNvSpPr>
              <p:nvPr/>
            </p:nvSpPr>
            <p:spPr bwMode="auto">
              <a:xfrm>
                <a:off x="4705" y="2676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550"/>
              <p:cNvSpPr>
                <a:spLocks/>
              </p:cNvSpPr>
              <p:nvPr/>
            </p:nvSpPr>
            <p:spPr bwMode="auto">
              <a:xfrm>
                <a:off x="4705" y="2676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551"/>
              <p:cNvSpPr>
                <a:spLocks/>
              </p:cNvSpPr>
              <p:nvPr/>
            </p:nvSpPr>
            <p:spPr bwMode="auto">
              <a:xfrm>
                <a:off x="4553" y="1617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552"/>
              <p:cNvSpPr>
                <a:spLocks/>
              </p:cNvSpPr>
              <p:nvPr/>
            </p:nvSpPr>
            <p:spPr bwMode="auto">
              <a:xfrm>
                <a:off x="4553" y="1617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553"/>
              <p:cNvSpPr>
                <a:spLocks/>
              </p:cNvSpPr>
              <p:nvPr/>
            </p:nvSpPr>
            <p:spPr bwMode="auto">
              <a:xfrm>
                <a:off x="4219" y="1809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5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554"/>
              <p:cNvSpPr>
                <a:spLocks/>
              </p:cNvSpPr>
              <p:nvPr/>
            </p:nvSpPr>
            <p:spPr bwMode="auto">
              <a:xfrm>
                <a:off x="4219" y="1809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5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555"/>
              <p:cNvSpPr>
                <a:spLocks/>
              </p:cNvSpPr>
              <p:nvPr/>
            </p:nvSpPr>
            <p:spPr bwMode="auto">
              <a:xfrm>
                <a:off x="4159" y="1566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556"/>
              <p:cNvSpPr>
                <a:spLocks/>
              </p:cNvSpPr>
              <p:nvPr/>
            </p:nvSpPr>
            <p:spPr bwMode="auto">
              <a:xfrm>
                <a:off x="4159" y="1566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557"/>
              <p:cNvSpPr>
                <a:spLocks/>
              </p:cNvSpPr>
              <p:nvPr/>
            </p:nvSpPr>
            <p:spPr bwMode="auto">
              <a:xfrm>
                <a:off x="4371" y="1879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558"/>
              <p:cNvSpPr>
                <a:spLocks/>
              </p:cNvSpPr>
              <p:nvPr/>
            </p:nvSpPr>
            <p:spPr bwMode="auto">
              <a:xfrm>
                <a:off x="4371" y="1879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559"/>
              <p:cNvSpPr>
                <a:spLocks/>
              </p:cNvSpPr>
              <p:nvPr/>
            </p:nvSpPr>
            <p:spPr bwMode="auto">
              <a:xfrm>
                <a:off x="4386" y="1723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560"/>
              <p:cNvSpPr>
                <a:spLocks/>
              </p:cNvSpPr>
              <p:nvPr/>
            </p:nvSpPr>
            <p:spPr bwMode="auto">
              <a:xfrm>
                <a:off x="4386" y="1723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4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561"/>
              <p:cNvSpPr>
                <a:spLocks/>
              </p:cNvSpPr>
              <p:nvPr/>
            </p:nvSpPr>
            <p:spPr bwMode="auto">
              <a:xfrm>
                <a:off x="4598" y="172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562"/>
              <p:cNvSpPr>
                <a:spLocks/>
              </p:cNvSpPr>
              <p:nvPr/>
            </p:nvSpPr>
            <p:spPr bwMode="auto">
              <a:xfrm>
                <a:off x="4598" y="1728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563"/>
              <p:cNvSpPr>
                <a:spLocks/>
              </p:cNvSpPr>
              <p:nvPr/>
            </p:nvSpPr>
            <p:spPr bwMode="auto">
              <a:xfrm>
                <a:off x="4492" y="180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564"/>
              <p:cNvSpPr>
                <a:spLocks/>
              </p:cNvSpPr>
              <p:nvPr/>
            </p:nvSpPr>
            <p:spPr bwMode="auto">
              <a:xfrm>
                <a:off x="4492" y="1809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565"/>
              <p:cNvSpPr>
                <a:spLocks/>
              </p:cNvSpPr>
              <p:nvPr/>
            </p:nvSpPr>
            <p:spPr bwMode="auto">
              <a:xfrm>
                <a:off x="4507" y="1910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566"/>
              <p:cNvSpPr>
                <a:spLocks/>
              </p:cNvSpPr>
              <p:nvPr/>
            </p:nvSpPr>
            <p:spPr bwMode="auto">
              <a:xfrm>
                <a:off x="4507" y="1910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6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6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567"/>
              <p:cNvSpPr>
                <a:spLocks/>
              </p:cNvSpPr>
              <p:nvPr/>
            </p:nvSpPr>
            <p:spPr bwMode="auto">
              <a:xfrm>
                <a:off x="4371" y="1632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568"/>
              <p:cNvSpPr>
                <a:spLocks/>
              </p:cNvSpPr>
              <p:nvPr/>
            </p:nvSpPr>
            <p:spPr bwMode="auto">
              <a:xfrm>
                <a:off x="4371" y="1632"/>
                <a:ext cx="152" cy="50"/>
              </a:xfrm>
              <a:custGeom>
                <a:avLst/>
                <a:gdLst>
                  <a:gd name="T0" fmla="*/ 71 w 152"/>
                  <a:gd name="T1" fmla="*/ 50 h 50"/>
                  <a:gd name="T2" fmla="*/ 152 w 152"/>
                  <a:gd name="T3" fmla="*/ 23 h 50"/>
                  <a:gd name="T4" fmla="*/ 81 w 152"/>
                  <a:gd name="T5" fmla="*/ 0 h 50"/>
                  <a:gd name="T6" fmla="*/ 0 w 152"/>
                  <a:gd name="T7" fmla="*/ 27 h 50"/>
                  <a:gd name="T8" fmla="*/ 71 w 152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0">
                    <a:moveTo>
                      <a:pt x="71" y="50"/>
                    </a:moveTo>
                    <a:lnTo>
                      <a:pt x="152" y="23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569"/>
              <p:cNvSpPr>
                <a:spLocks/>
              </p:cNvSpPr>
              <p:nvPr/>
            </p:nvSpPr>
            <p:spPr bwMode="auto">
              <a:xfrm>
                <a:off x="4235" y="1687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570"/>
              <p:cNvSpPr>
                <a:spLocks/>
              </p:cNvSpPr>
              <p:nvPr/>
            </p:nvSpPr>
            <p:spPr bwMode="auto">
              <a:xfrm>
                <a:off x="4235" y="1687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571"/>
              <p:cNvSpPr>
                <a:spLocks/>
              </p:cNvSpPr>
              <p:nvPr/>
            </p:nvSpPr>
            <p:spPr bwMode="auto">
              <a:xfrm>
                <a:off x="3841" y="1597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572"/>
              <p:cNvSpPr>
                <a:spLocks/>
              </p:cNvSpPr>
              <p:nvPr/>
            </p:nvSpPr>
            <p:spPr bwMode="auto">
              <a:xfrm>
                <a:off x="3841" y="1597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573"/>
              <p:cNvSpPr>
                <a:spLocks/>
              </p:cNvSpPr>
              <p:nvPr/>
            </p:nvSpPr>
            <p:spPr bwMode="auto">
              <a:xfrm>
                <a:off x="4310" y="1950"/>
                <a:ext cx="213" cy="70"/>
              </a:xfrm>
              <a:custGeom>
                <a:avLst/>
                <a:gdLst>
                  <a:gd name="T0" fmla="*/ 79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9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9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574"/>
              <p:cNvSpPr>
                <a:spLocks/>
              </p:cNvSpPr>
              <p:nvPr/>
            </p:nvSpPr>
            <p:spPr bwMode="auto">
              <a:xfrm>
                <a:off x="4310" y="1950"/>
                <a:ext cx="213" cy="70"/>
              </a:xfrm>
              <a:custGeom>
                <a:avLst/>
                <a:gdLst>
                  <a:gd name="T0" fmla="*/ 79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9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9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9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575"/>
              <p:cNvSpPr>
                <a:spLocks/>
              </p:cNvSpPr>
              <p:nvPr/>
            </p:nvSpPr>
            <p:spPr bwMode="auto">
              <a:xfrm>
                <a:off x="4659" y="1804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576"/>
              <p:cNvSpPr>
                <a:spLocks/>
              </p:cNvSpPr>
              <p:nvPr/>
            </p:nvSpPr>
            <p:spPr bwMode="auto">
              <a:xfrm>
                <a:off x="4659" y="1804"/>
                <a:ext cx="213" cy="70"/>
              </a:xfrm>
              <a:custGeom>
                <a:avLst/>
                <a:gdLst>
                  <a:gd name="T0" fmla="*/ 78 w 213"/>
                  <a:gd name="T1" fmla="*/ 70 h 70"/>
                  <a:gd name="T2" fmla="*/ 213 w 213"/>
                  <a:gd name="T3" fmla="*/ 26 h 70"/>
                  <a:gd name="T4" fmla="*/ 134 w 213"/>
                  <a:gd name="T5" fmla="*/ 0 h 70"/>
                  <a:gd name="T6" fmla="*/ 0 w 213"/>
                  <a:gd name="T7" fmla="*/ 44 h 70"/>
                  <a:gd name="T8" fmla="*/ 78 w 213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0">
                    <a:moveTo>
                      <a:pt x="78" y="70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577"/>
              <p:cNvSpPr>
                <a:spLocks/>
              </p:cNvSpPr>
              <p:nvPr/>
            </p:nvSpPr>
            <p:spPr bwMode="auto">
              <a:xfrm>
                <a:off x="3370" y="1687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6 h 71"/>
                  <a:gd name="T4" fmla="*/ 135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578"/>
              <p:cNvSpPr>
                <a:spLocks/>
              </p:cNvSpPr>
              <p:nvPr/>
            </p:nvSpPr>
            <p:spPr bwMode="auto">
              <a:xfrm>
                <a:off x="3370" y="1687"/>
                <a:ext cx="213" cy="71"/>
              </a:xfrm>
              <a:custGeom>
                <a:avLst/>
                <a:gdLst>
                  <a:gd name="T0" fmla="*/ 79 w 213"/>
                  <a:gd name="T1" fmla="*/ 71 h 71"/>
                  <a:gd name="T2" fmla="*/ 213 w 213"/>
                  <a:gd name="T3" fmla="*/ 26 h 71"/>
                  <a:gd name="T4" fmla="*/ 135 w 213"/>
                  <a:gd name="T5" fmla="*/ 0 h 71"/>
                  <a:gd name="T6" fmla="*/ 0 w 213"/>
                  <a:gd name="T7" fmla="*/ 45 h 71"/>
                  <a:gd name="T8" fmla="*/ 79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9" y="71"/>
                    </a:moveTo>
                    <a:lnTo>
                      <a:pt x="213" y="26"/>
                    </a:lnTo>
                    <a:lnTo>
                      <a:pt x="135" y="0"/>
                    </a:lnTo>
                    <a:lnTo>
                      <a:pt x="0" y="45"/>
                    </a:lnTo>
                    <a:lnTo>
                      <a:pt x="79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579"/>
              <p:cNvSpPr>
                <a:spLocks/>
              </p:cNvSpPr>
              <p:nvPr/>
            </p:nvSpPr>
            <p:spPr bwMode="auto">
              <a:xfrm>
                <a:off x="3234" y="1859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580"/>
              <p:cNvSpPr>
                <a:spLocks/>
              </p:cNvSpPr>
              <p:nvPr/>
            </p:nvSpPr>
            <p:spPr bwMode="auto">
              <a:xfrm>
                <a:off x="3234" y="1859"/>
                <a:ext cx="212" cy="71"/>
              </a:xfrm>
              <a:custGeom>
                <a:avLst/>
                <a:gdLst>
                  <a:gd name="T0" fmla="*/ 78 w 212"/>
                  <a:gd name="T1" fmla="*/ 71 h 71"/>
                  <a:gd name="T2" fmla="*/ 212 w 212"/>
                  <a:gd name="T3" fmla="*/ 26 h 71"/>
                  <a:gd name="T4" fmla="*/ 134 w 212"/>
                  <a:gd name="T5" fmla="*/ 0 h 71"/>
                  <a:gd name="T6" fmla="*/ 0 w 212"/>
                  <a:gd name="T7" fmla="*/ 45 h 71"/>
                  <a:gd name="T8" fmla="*/ 78 w 212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1">
                    <a:moveTo>
                      <a:pt x="78" y="71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581"/>
              <p:cNvSpPr>
                <a:spLocks/>
              </p:cNvSpPr>
              <p:nvPr/>
            </p:nvSpPr>
            <p:spPr bwMode="auto">
              <a:xfrm>
                <a:off x="3401" y="1920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582"/>
              <p:cNvSpPr>
                <a:spLocks/>
              </p:cNvSpPr>
              <p:nvPr/>
            </p:nvSpPr>
            <p:spPr bwMode="auto">
              <a:xfrm>
                <a:off x="3401" y="1920"/>
                <a:ext cx="212" cy="70"/>
              </a:xfrm>
              <a:custGeom>
                <a:avLst/>
                <a:gdLst>
                  <a:gd name="T0" fmla="*/ 78 w 212"/>
                  <a:gd name="T1" fmla="*/ 70 h 70"/>
                  <a:gd name="T2" fmla="*/ 212 w 212"/>
                  <a:gd name="T3" fmla="*/ 26 h 70"/>
                  <a:gd name="T4" fmla="*/ 134 w 212"/>
                  <a:gd name="T5" fmla="*/ 0 h 70"/>
                  <a:gd name="T6" fmla="*/ 0 w 212"/>
                  <a:gd name="T7" fmla="*/ 44 h 70"/>
                  <a:gd name="T8" fmla="*/ 78 w 212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0">
                    <a:moveTo>
                      <a:pt x="78" y="70"/>
                    </a:moveTo>
                    <a:lnTo>
                      <a:pt x="212" y="26"/>
                    </a:lnTo>
                    <a:lnTo>
                      <a:pt x="134" y="0"/>
                    </a:lnTo>
                    <a:lnTo>
                      <a:pt x="0" y="44"/>
                    </a:lnTo>
                    <a:lnTo>
                      <a:pt x="78" y="7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583"/>
              <p:cNvSpPr>
                <a:spLocks/>
              </p:cNvSpPr>
              <p:nvPr/>
            </p:nvSpPr>
            <p:spPr bwMode="auto">
              <a:xfrm>
                <a:off x="3825" y="1980"/>
                <a:ext cx="213" cy="71"/>
              </a:xfrm>
              <a:custGeom>
                <a:avLst/>
                <a:gdLst>
                  <a:gd name="T0" fmla="*/ 78 w 213"/>
                  <a:gd name="T1" fmla="*/ 71 h 71"/>
                  <a:gd name="T2" fmla="*/ 213 w 213"/>
                  <a:gd name="T3" fmla="*/ 26 h 71"/>
                  <a:gd name="T4" fmla="*/ 134 w 213"/>
                  <a:gd name="T5" fmla="*/ 0 h 71"/>
                  <a:gd name="T6" fmla="*/ 0 w 213"/>
                  <a:gd name="T7" fmla="*/ 45 h 71"/>
                  <a:gd name="T8" fmla="*/ 78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8" y="71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solidFill>
                <a:srgbClr val="347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584"/>
              <p:cNvSpPr>
                <a:spLocks/>
              </p:cNvSpPr>
              <p:nvPr/>
            </p:nvSpPr>
            <p:spPr bwMode="auto">
              <a:xfrm>
                <a:off x="3825" y="1980"/>
                <a:ext cx="213" cy="71"/>
              </a:xfrm>
              <a:custGeom>
                <a:avLst/>
                <a:gdLst>
                  <a:gd name="T0" fmla="*/ 78 w 213"/>
                  <a:gd name="T1" fmla="*/ 71 h 71"/>
                  <a:gd name="T2" fmla="*/ 213 w 213"/>
                  <a:gd name="T3" fmla="*/ 26 h 71"/>
                  <a:gd name="T4" fmla="*/ 134 w 213"/>
                  <a:gd name="T5" fmla="*/ 0 h 71"/>
                  <a:gd name="T6" fmla="*/ 0 w 213"/>
                  <a:gd name="T7" fmla="*/ 45 h 71"/>
                  <a:gd name="T8" fmla="*/ 78 w 213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71">
                    <a:moveTo>
                      <a:pt x="78" y="71"/>
                    </a:moveTo>
                    <a:lnTo>
                      <a:pt x="213" y="26"/>
                    </a:lnTo>
                    <a:lnTo>
                      <a:pt x="134" y="0"/>
                    </a:lnTo>
                    <a:lnTo>
                      <a:pt x="0" y="45"/>
                    </a:lnTo>
                    <a:lnTo>
                      <a:pt x="78" y="7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585"/>
              <p:cNvSpPr>
                <a:spLocks/>
              </p:cNvSpPr>
              <p:nvPr/>
            </p:nvSpPr>
            <p:spPr bwMode="auto">
              <a:xfrm>
                <a:off x="3098" y="1753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586"/>
              <p:cNvSpPr>
                <a:spLocks/>
              </p:cNvSpPr>
              <p:nvPr/>
            </p:nvSpPr>
            <p:spPr bwMode="auto">
              <a:xfrm>
                <a:off x="3098" y="1753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587"/>
              <p:cNvSpPr>
                <a:spLocks/>
              </p:cNvSpPr>
              <p:nvPr/>
            </p:nvSpPr>
            <p:spPr bwMode="auto">
              <a:xfrm>
                <a:off x="2901" y="1748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588"/>
              <p:cNvSpPr>
                <a:spLocks/>
              </p:cNvSpPr>
              <p:nvPr/>
            </p:nvSpPr>
            <p:spPr bwMode="auto">
              <a:xfrm>
                <a:off x="2901" y="1748"/>
                <a:ext cx="151" cy="51"/>
              </a:xfrm>
              <a:custGeom>
                <a:avLst/>
                <a:gdLst>
                  <a:gd name="T0" fmla="*/ 70 w 151"/>
                  <a:gd name="T1" fmla="*/ 51 h 51"/>
                  <a:gd name="T2" fmla="*/ 151 w 151"/>
                  <a:gd name="T3" fmla="*/ 24 h 51"/>
                  <a:gd name="T4" fmla="*/ 80 w 151"/>
                  <a:gd name="T5" fmla="*/ 0 h 51"/>
                  <a:gd name="T6" fmla="*/ 0 w 151"/>
                  <a:gd name="T7" fmla="*/ 27 h 51"/>
                  <a:gd name="T8" fmla="*/ 70 w 151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1">
                    <a:moveTo>
                      <a:pt x="70" y="51"/>
                    </a:moveTo>
                    <a:lnTo>
                      <a:pt x="151" y="24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589"/>
              <p:cNvSpPr>
                <a:spLocks/>
              </p:cNvSpPr>
              <p:nvPr/>
            </p:nvSpPr>
            <p:spPr bwMode="auto">
              <a:xfrm>
                <a:off x="3173" y="1687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590"/>
              <p:cNvSpPr>
                <a:spLocks/>
              </p:cNvSpPr>
              <p:nvPr/>
            </p:nvSpPr>
            <p:spPr bwMode="auto">
              <a:xfrm>
                <a:off x="3173" y="1687"/>
                <a:ext cx="152" cy="51"/>
              </a:xfrm>
              <a:custGeom>
                <a:avLst/>
                <a:gdLst>
                  <a:gd name="T0" fmla="*/ 71 w 152"/>
                  <a:gd name="T1" fmla="*/ 51 h 51"/>
                  <a:gd name="T2" fmla="*/ 152 w 152"/>
                  <a:gd name="T3" fmla="*/ 24 h 51"/>
                  <a:gd name="T4" fmla="*/ 81 w 152"/>
                  <a:gd name="T5" fmla="*/ 0 h 51"/>
                  <a:gd name="T6" fmla="*/ 0 w 152"/>
                  <a:gd name="T7" fmla="*/ 27 h 51"/>
                  <a:gd name="T8" fmla="*/ 71 w 152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51">
                    <a:moveTo>
                      <a:pt x="71" y="51"/>
                    </a:moveTo>
                    <a:lnTo>
                      <a:pt x="152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1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591"/>
              <p:cNvSpPr>
                <a:spLocks/>
              </p:cNvSpPr>
              <p:nvPr/>
            </p:nvSpPr>
            <p:spPr bwMode="auto">
              <a:xfrm>
                <a:off x="3022" y="1839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4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592"/>
              <p:cNvSpPr>
                <a:spLocks/>
              </p:cNvSpPr>
              <p:nvPr/>
            </p:nvSpPr>
            <p:spPr bwMode="auto">
              <a:xfrm>
                <a:off x="3022" y="1839"/>
                <a:ext cx="151" cy="50"/>
              </a:xfrm>
              <a:custGeom>
                <a:avLst/>
                <a:gdLst>
                  <a:gd name="T0" fmla="*/ 71 w 151"/>
                  <a:gd name="T1" fmla="*/ 50 h 50"/>
                  <a:gd name="T2" fmla="*/ 151 w 151"/>
                  <a:gd name="T3" fmla="*/ 24 h 50"/>
                  <a:gd name="T4" fmla="*/ 81 w 151"/>
                  <a:gd name="T5" fmla="*/ 0 h 50"/>
                  <a:gd name="T6" fmla="*/ 0 w 151"/>
                  <a:gd name="T7" fmla="*/ 27 h 50"/>
                  <a:gd name="T8" fmla="*/ 71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1" y="50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1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593"/>
              <p:cNvSpPr>
                <a:spLocks/>
              </p:cNvSpPr>
              <p:nvPr/>
            </p:nvSpPr>
            <p:spPr bwMode="auto">
              <a:xfrm>
                <a:off x="2901" y="1637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3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3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EDC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594"/>
              <p:cNvSpPr>
                <a:spLocks/>
              </p:cNvSpPr>
              <p:nvPr/>
            </p:nvSpPr>
            <p:spPr bwMode="auto">
              <a:xfrm>
                <a:off x="2901" y="1637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3 h 50"/>
                  <a:gd name="T4" fmla="*/ 80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3"/>
                    </a:lnTo>
                    <a:lnTo>
                      <a:pt x="80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595"/>
              <p:cNvSpPr>
                <a:spLocks/>
              </p:cNvSpPr>
              <p:nvPr/>
            </p:nvSpPr>
            <p:spPr bwMode="auto">
              <a:xfrm>
                <a:off x="2734" y="1723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1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solidFill>
                <a:srgbClr val="CAD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596"/>
              <p:cNvSpPr>
                <a:spLocks/>
              </p:cNvSpPr>
              <p:nvPr/>
            </p:nvSpPr>
            <p:spPr bwMode="auto">
              <a:xfrm>
                <a:off x="2734" y="1723"/>
                <a:ext cx="151" cy="50"/>
              </a:xfrm>
              <a:custGeom>
                <a:avLst/>
                <a:gdLst>
                  <a:gd name="T0" fmla="*/ 70 w 151"/>
                  <a:gd name="T1" fmla="*/ 50 h 50"/>
                  <a:gd name="T2" fmla="*/ 151 w 151"/>
                  <a:gd name="T3" fmla="*/ 24 h 50"/>
                  <a:gd name="T4" fmla="*/ 81 w 151"/>
                  <a:gd name="T5" fmla="*/ 0 h 50"/>
                  <a:gd name="T6" fmla="*/ 0 w 151"/>
                  <a:gd name="T7" fmla="*/ 27 h 50"/>
                  <a:gd name="T8" fmla="*/ 70 w 151"/>
                  <a:gd name="T9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50">
                    <a:moveTo>
                      <a:pt x="70" y="50"/>
                    </a:moveTo>
                    <a:lnTo>
                      <a:pt x="151" y="24"/>
                    </a:lnTo>
                    <a:lnTo>
                      <a:pt x="81" y="0"/>
                    </a:lnTo>
                    <a:lnTo>
                      <a:pt x="0" y="27"/>
                    </a:lnTo>
                    <a:lnTo>
                      <a:pt x="70" y="50"/>
                    </a:lnTo>
                    <a:close/>
                  </a:path>
                </a:pathLst>
              </a:custGeom>
              <a:noFill/>
              <a:ln w="206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0" name="Freeform 598"/>
            <p:cNvSpPr>
              <a:spLocks/>
            </p:cNvSpPr>
            <p:nvPr/>
          </p:nvSpPr>
          <p:spPr bwMode="auto">
            <a:xfrm>
              <a:off x="3492" y="1839"/>
              <a:ext cx="152" cy="50"/>
            </a:xfrm>
            <a:custGeom>
              <a:avLst/>
              <a:gdLst>
                <a:gd name="T0" fmla="*/ 70 w 152"/>
                <a:gd name="T1" fmla="*/ 50 h 50"/>
                <a:gd name="T2" fmla="*/ 152 w 152"/>
                <a:gd name="T3" fmla="*/ 24 h 50"/>
                <a:gd name="T4" fmla="*/ 80 w 152"/>
                <a:gd name="T5" fmla="*/ 0 h 50"/>
                <a:gd name="T6" fmla="*/ 0 w 152"/>
                <a:gd name="T7" fmla="*/ 27 h 50"/>
                <a:gd name="T8" fmla="*/ 70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0" y="50"/>
                  </a:moveTo>
                  <a:lnTo>
                    <a:pt x="152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0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599"/>
            <p:cNvSpPr>
              <a:spLocks/>
            </p:cNvSpPr>
            <p:nvPr/>
          </p:nvSpPr>
          <p:spPr bwMode="auto">
            <a:xfrm>
              <a:off x="3492" y="1839"/>
              <a:ext cx="152" cy="50"/>
            </a:xfrm>
            <a:custGeom>
              <a:avLst/>
              <a:gdLst>
                <a:gd name="T0" fmla="*/ 70 w 152"/>
                <a:gd name="T1" fmla="*/ 50 h 50"/>
                <a:gd name="T2" fmla="*/ 152 w 152"/>
                <a:gd name="T3" fmla="*/ 24 h 50"/>
                <a:gd name="T4" fmla="*/ 80 w 152"/>
                <a:gd name="T5" fmla="*/ 0 h 50"/>
                <a:gd name="T6" fmla="*/ 0 w 152"/>
                <a:gd name="T7" fmla="*/ 27 h 50"/>
                <a:gd name="T8" fmla="*/ 70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0" y="50"/>
                  </a:moveTo>
                  <a:lnTo>
                    <a:pt x="152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600"/>
            <p:cNvSpPr>
              <a:spLocks/>
            </p:cNvSpPr>
            <p:nvPr/>
          </p:nvSpPr>
          <p:spPr bwMode="auto">
            <a:xfrm>
              <a:off x="3340" y="1779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3 h 50"/>
                <a:gd name="T4" fmla="*/ 81 w 152"/>
                <a:gd name="T5" fmla="*/ 0 h 50"/>
                <a:gd name="T6" fmla="*/ 0 w 152"/>
                <a:gd name="T7" fmla="*/ 26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3"/>
                  </a:lnTo>
                  <a:lnTo>
                    <a:pt x="81" y="0"/>
                  </a:lnTo>
                  <a:lnTo>
                    <a:pt x="0" y="26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601"/>
            <p:cNvSpPr>
              <a:spLocks/>
            </p:cNvSpPr>
            <p:nvPr/>
          </p:nvSpPr>
          <p:spPr bwMode="auto">
            <a:xfrm>
              <a:off x="3340" y="1779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3 h 50"/>
                <a:gd name="T4" fmla="*/ 81 w 152"/>
                <a:gd name="T5" fmla="*/ 0 h 50"/>
                <a:gd name="T6" fmla="*/ 0 w 152"/>
                <a:gd name="T7" fmla="*/ 26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3"/>
                  </a:lnTo>
                  <a:lnTo>
                    <a:pt x="81" y="0"/>
                  </a:lnTo>
                  <a:lnTo>
                    <a:pt x="0" y="26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602"/>
            <p:cNvSpPr>
              <a:spLocks/>
            </p:cNvSpPr>
            <p:nvPr/>
          </p:nvSpPr>
          <p:spPr bwMode="auto">
            <a:xfrm>
              <a:off x="3325" y="1566"/>
              <a:ext cx="212" cy="71"/>
            </a:xfrm>
            <a:custGeom>
              <a:avLst/>
              <a:gdLst>
                <a:gd name="T0" fmla="*/ 78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8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8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8" y="71"/>
                  </a:lnTo>
                  <a:close/>
                </a:path>
              </a:pathLst>
            </a:cu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603"/>
            <p:cNvSpPr>
              <a:spLocks/>
            </p:cNvSpPr>
            <p:nvPr/>
          </p:nvSpPr>
          <p:spPr bwMode="auto">
            <a:xfrm>
              <a:off x="3325" y="1566"/>
              <a:ext cx="212" cy="71"/>
            </a:xfrm>
            <a:custGeom>
              <a:avLst/>
              <a:gdLst>
                <a:gd name="T0" fmla="*/ 78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8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8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8" y="7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604"/>
            <p:cNvSpPr>
              <a:spLocks/>
            </p:cNvSpPr>
            <p:nvPr/>
          </p:nvSpPr>
          <p:spPr bwMode="auto">
            <a:xfrm>
              <a:off x="3674" y="1466"/>
              <a:ext cx="151" cy="50"/>
            </a:xfrm>
            <a:custGeom>
              <a:avLst/>
              <a:gdLst>
                <a:gd name="T0" fmla="*/ 70 w 151"/>
                <a:gd name="T1" fmla="*/ 50 h 50"/>
                <a:gd name="T2" fmla="*/ 151 w 151"/>
                <a:gd name="T3" fmla="*/ 23 h 50"/>
                <a:gd name="T4" fmla="*/ 80 w 151"/>
                <a:gd name="T5" fmla="*/ 0 h 50"/>
                <a:gd name="T6" fmla="*/ 0 w 151"/>
                <a:gd name="T7" fmla="*/ 26 h 50"/>
                <a:gd name="T8" fmla="*/ 70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0" y="50"/>
                  </a:moveTo>
                  <a:lnTo>
                    <a:pt x="151" y="23"/>
                  </a:lnTo>
                  <a:lnTo>
                    <a:pt x="80" y="0"/>
                  </a:lnTo>
                  <a:lnTo>
                    <a:pt x="0" y="26"/>
                  </a:lnTo>
                  <a:lnTo>
                    <a:pt x="70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605"/>
            <p:cNvSpPr>
              <a:spLocks/>
            </p:cNvSpPr>
            <p:nvPr/>
          </p:nvSpPr>
          <p:spPr bwMode="auto">
            <a:xfrm>
              <a:off x="3674" y="1466"/>
              <a:ext cx="151" cy="50"/>
            </a:xfrm>
            <a:custGeom>
              <a:avLst/>
              <a:gdLst>
                <a:gd name="T0" fmla="*/ 70 w 151"/>
                <a:gd name="T1" fmla="*/ 50 h 50"/>
                <a:gd name="T2" fmla="*/ 151 w 151"/>
                <a:gd name="T3" fmla="*/ 23 h 50"/>
                <a:gd name="T4" fmla="*/ 80 w 151"/>
                <a:gd name="T5" fmla="*/ 0 h 50"/>
                <a:gd name="T6" fmla="*/ 0 w 151"/>
                <a:gd name="T7" fmla="*/ 26 h 50"/>
                <a:gd name="T8" fmla="*/ 70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0" y="50"/>
                  </a:moveTo>
                  <a:lnTo>
                    <a:pt x="151" y="23"/>
                  </a:lnTo>
                  <a:lnTo>
                    <a:pt x="80" y="0"/>
                  </a:lnTo>
                  <a:lnTo>
                    <a:pt x="0" y="26"/>
                  </a:lnTo>
                  <a:lnTo>
                    <a:pt x="70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606"/>
            <p:cNvSpPr>
              <a:spLocks/>
            </p:cNvSpPr>
            <p:nvPr/>
          </p:nvSpPr>
          <p:spPr bwMode="auto">
            <a:xfrm>
              <a:off x="3567" y="1546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2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2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607"/>
            <p:cNvSpPr>
              <a:spLocks/>
            </p:cNvSpPr>
            <p:nvPr/>
          </p:nvSpPr>
          <p:spPr bwMode="auto">
            <a:xfrm>
              <a:off x="3567" y="1546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2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2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608"/>
            <p:cNvSpPr>
              <a:spLocks/>
            </p:cNvSpPr>
            <p:nvPr/>
          </p:nvSpPr>
          <p:spPr bwMode="auto">
            <a:xfrm>
              <a:off x="3583" y="1647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4 h 50"/>
                <a:gd name="T4" fmla="*/ 81 w 151"/>
                <a:gd name="T5" fmla="*/ 0 h 50"/>
                <a:gd name="T6" fmla="*/ 0 w 151"/>
                <a:gd name="T7" fmla="*/ 27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609"/>
            <p:cNvSpPr>
              <a:spLocks/>
            </p:cNvSpPr>
            <p:nvPr/>
          </p:nvSpPr>
          <p:spPr bwMode="auto">
            <a:xfrm>
              <a:off x="3583" y="1647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4 h 50"/>
                <a:gd name="T4" fmla="*/ 81 w 151"/>
                <a:gd name="T5" fmla="*/ 0 h 50"/>
                <a:gd name="T6" fmla="*/ 0 w 151"/>
                <a:gd name="T7" fmla="*/ 27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610"/>
            <p:cNvSpPr>
              <a:spLocks/>
            </p:cNvSpPr>
            <p:nvPr/>
          </p:nvSpPr>
          <p:spPr bwMode="auto">
            <a:xfrm>
              <a:off x="3734" y="1541"/>
              <a:ext cx="212" cy="71"/>
            </a:xfrm>
            <a:custGeom>
              <a:avLst/>
              <a:gdLst>
                <a:gd name="T0" fmla="*/ 79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9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9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9" y="71"/>
                  </a:lnTo>
                  <a:close/>
                </a:path>
              </a:pathLst>
            </a:cu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611"/>
            <p:cNvSpPr>
              <a:spLocks/>
            </p:cNvSpPr>
            <p:nvPr/>
          </p:nvSpPr>
          <p:spPr bwMode="auto">
            <a:xfrm>
              <a:off x="3734" y="1541"/>
              <a:ext cx="212" cy="71"/>
            </a:xfrm>
            <a:custGeom>
              <a:avLst/>
              <a:gdLst>
                <a:gd name="T0" fmla="*/ 79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9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9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9" y="7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612"/>
            <p:cNvSpPr>
              <a:spLocks/>
            </p:cNvSpPr>
            <p:nvPr/>
          </p:nvSpPr>
          <p:spPr bwMode="auto">
            <a:xfrm>
              <a:off x="3977" y="1335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3 h 50"/>
                <a:gd name="T4" fmla="*/ 81 w 151"/>
                <a:gd name="T5" fmla="*/ 0 h 50"/>
                <a:gd name="T6" fmla="*/ 0 w 151"/>
                <a:gd name="T7" fmla="*/ 26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3"/>
                  </a:lnTo>
                  <a:lnTo>
                    <a:pt x="81" y="0"/>
                  </a:lnTo>
                  <a:lnTo>
                    <a:pt x="0" y="26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613"/>
            <p:cNvSpPr>
              <a:spLocks/>
            </p:cNvSpPr>
            <p:nvPr/>
          </p:nvSpPr>
          <p:spPr bwMode="auto">
            <a:xfrm>
              <a:off x="3977" y="1335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3 h 50"/>
                <a:gd name="T4" fmla="*/ 81 w 151"/>
                <a:gd name="T5" fmla="*/ 0 h 50"/>
                <a:gd name="T6" fmla="*/ 0 w 151"/>
                <a:gd name="T7" fmla="*/ 26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3"/>
                  </a:lnTo>
                  <a:lnTo>
                    <a:pt x="81" y="0"/>
                  </a:lnTo>
                  <a:lnTo>
                    <a:pt x="0" y="26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614"/>
            <p:cNvSpPr>
              <a:spLocks/>
            </p:cNvSpPr>
            <p:nvPr/>
          </p:nvSpPr>
          <p:spPr bwMode="auto">
            <a:xfrm>
              <a:off x="3749" y="1355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3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3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615"/>
            <p:cNvSpPr>
              <a:spLocks/>
            </p:cNvSpPr>
            <p:nvPr/>
          </p:nvSpPr>
          <p:spPr bwMode="auto">
            <a:xfrm>
              <a:off x="3749" y="1355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3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3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616"/>
            <p:cNvSpPr>
              <a:spLocks/>
            </p:cNvSpPr>
            <p:nvPr/>
          </p:nvSpPr>
          <p:spPr bwMode="auto">
            <a:xfrm>
              <a:off x="3841" y="1445"/>
              <a:ext cx="151" cy="51"/>
            </a:xfrm>
            <a:custGeom>
              <a:avLst/>
              <a:gdLst>
                <a:gd name="T0" fmla="*/ 70 w 151"/>
                <a:gd name="T1" fmla="*/ 51 h 51"/>
                <a:gd name="T2" fmla="*/ 151 w 151"/>
                <a:gd name="T3" fmla="*/ 24 h 51"/>
                <a:gd name="T4" fmla="*/ 80 w 151"/>
                <a:gd name="T5" fmla="*/ 0 h 51"/>
                <a:gd name="T6" fmla="*/ 0 w 151"/>
                <a:gd name="T7" fmla="*/ 27 h 51"/>
                <a:gd name="T8" fmla="*/ 70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0" y="51"/>
                  </a:moveTo>
                  <a:lnTo>
                    <a:pt x="151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617"/>
            <p:cNvSpPr>
              <a:spLocks/>
            </p:cNvSpPr>
            <p:nvPr/>
          </p:nvSpPr>
          <p:spPr bwMode="auto">
            <a:xfrm>
              <a:off x="3841" y="1445"/>
              <a:ext cx="151" cy="51"/>
            </a:xfrm>
            <a:custGeom>
              <a:avLst/>
              <a:gdLst>
                <a:gd name="T0" fmla="*/ 70 w 151"/>
                <a:gd name="T1" fmla="*/ 51 h 51"/>
                <a:gd name="T2" fmla="*/ 151 w 151"/>
                <a:gd name="T3" fmla="*/ 24 h 51"/>
                <a:gd name="T4" fmla="*/ 80 w 151"/>
                <a:gd name="T5" fmla="*/ 0 h 51"/>
                <a:gd name="T6" fmla="*/ 0 w 151"/>
                <a:gd name="T7" fmla="*/ 27 h 51"/>
                <a:gd name="T8" fmla="*/ 70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0" y="51"/>
                  </a:moveTo>
                  <a:lnTo>
                    <a:pt x="151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618"/>
            <p:cNvSpPr>
              <a:spLocks/>
            </p:cNvSpPr>
            <p:nvPr/>
          </p:nvSpPr>
          <p:spPr bwMode="auto">
            <a:xfrm>
              <a:off x="4128" y="1395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4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619"/>
            <p:cNvSpPr>
              <a:spLocks/>
            </p:cNvSpPr>
            <p:nvPr/>
          </p:nvSpPr>
          <p:spPr bwMode="auto">
            <a:xfrm>
              <a:off x="4128" y="1395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4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620"/>
            <p:cNvSpPr>
              <a:spLocks/>
            </p:cNvSpPr>
            <p:nvPr/>
          </p:nvSpPr>
          <p:spPr bwMode="auto">
            <a:xfrm>
              <a:off x="4022" y="1440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621"/>
            <p:cNvSpPr>
              <a:spLocks/>
            </p:cNvSpPr>
            <p:nvPr/>
          </p:nvSpPr>
          <p:spPr bwMode="auto">
            <a:xfrm>
              <a:off x="4022" y="1440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622"/>
            <p:cNvSpPr>
              <a:spLocks/>
            </p:cNvSpPr>
            <p:nvPr/>
          </p:nvSpPr>
          <p:spPr bwMode="auto">
            <a:xfrm>
              <a:off x="4038" y="1541"/>
              <a:ext cx="151" cy="51"/>
            </a:xfrm>
            <a:custGeom>
              <a:avLst/>
              <a:gdLst>
                <a:gd name="T0" fmla="*/ 70 w 151"/>
                <a:gd name="T1" fmla="*/ 51 h 51"/>
                <a:gd name="T2" fmla="*/ 151 w 151"/>
                <a:gd name="T3" fmla="*/ 24 h 51"/>
                <a:gd name="T4" fmla="*/ 80 w 151"/>
                <a:gd name="T5" fmla="*/ 0 h 51"/>
                <a:gd name="T6" fmla="*/ 0 w 151"/>
                <a:gd name="T7" fmla="*/ 27 h 51"/>
                <a:gd name="T8" fmla="*/ 70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0" y="51"/>
                  </a:moveTo>
                  <a:lnTo>
                    <a:pt x="151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623"/>
            <p:cNvSpPr>
              <a:spLocks/>
            </p:cNvSpPr>
            <p:nvPr/>
          </p:nvSpPr>
          <p:spPr bwMode="auto">
            <a:xfrm>
              <a:off x="4038" y="1541"/>
              <a:ext cx="151" cy="51"/>
            </a:xfrm>
            <a:custGeom>
              <a:avLst/>
              <a:gdLst>
                <a:gd name="T0" fmla="*/ 70 w 151"/>
                <a:gd name="T1" fmla="*/ 51 h 51"/>
                <a:gd name="T2" fmla="*/ 151 w 151"/>
                <a:gd name="T3" fmla="*/ 24 h 51"/>
                <a:gd name="T4" fmla="*/ 80 w 151"/>
                <a:gd name="T5" fmla="*/ 0 h 51"/>
                <a:gd name="T6" fmla="*/ 0 w 151"/>
                <a:gd name="T7" fmla="*/ 27 h 51"/>
                <a:gd name="T8" fmla="*/ 70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0" y="51"/>
                  </a:moveTo>
                  <a:lnTo>
                    <a:pt x="151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624"/>
            <p:cNvSpPr>
              <a:spLocks/>
            </p:cNvSpPr>
            <p:nvPr/>
          </p:nvSpPr>
          <p:spPr bwMode="auto">
            <a:xfrm>
              <a:off x="3113" y="1556"/>
              <a:ext cx="212" cy="71"/>
            </a:xfrm>
            <a:custGeom>
              <a:avLst/>
              <a:gdLst>
                <a:gd name="T0" fmla="*/ 78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8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8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8" y="71"/>
                  </a:lnTo>
                  <a:close/>
                </a:path>
              </a:pathLst>
            </a:cu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625"/>
            <p:cNvSpPr>
              <a:spLocks/>
            </p:cNvSpPr>
            <p:nvPr/>
          </p:nvSpPr>
          <p:spPr bwMode="auto">
            <a:xfrm>
              <a:off x="3113" y="1556"/>
              <a:ext cx="212" cy="71"/>
            </a:xfrm>
            <a:custGeom>
              <a:avLst/>
              <a:gdLst>
                <a:gd name="T0" fmla="*/ 78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8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8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8" y="7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626"/>
            <p:cNvSpPr>
              <a:spLocks/>
            </p:cNvSpPr>
            <p:nvPr/>
          </p:nvSpPr>
          <p:spPr bwMode="auto">
            <a:xfrm>
              <a:off x="3795" y="1697"/>
              <a:ext cx="151" cy="51"/>
            </a:xfrm>
            <a:custGeom>
              <a:avLst/>
              <a:gdLst>
                <a:gd name="T0" fmla="*/ 71 w 151"/>
                <a:gd name="T1" fmla="*/ 51 h 51"/>
                <a:gd name="T2" fmla="*/ 151 w 151"/>
                <a:gd name="T3" fmla="*/ 24 h 51"/>
                <a:gd name="T4" fmla="*/ 81 w 151"/>
                <a:gd name="T5" fmla="*/ 0 h 51"/>
                <a:gd name="T6" fmla="*/ 0 w 151"/>
                <a:gd name="T7" fmla="*/ 27 h 51"/>
                <a:gd name="T8" fmla="*/ 71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1" y="51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627"/>
            <p:cNvSpPr>
              <a:spLocks/>
            </p:cNvSpPr>
            <p:nvPr/>
          </p:nvSpPr>
          <p:spPr bwMode="auto">
            <a:xfrm>
              <a:off x="3795" y="1697"/>
              <a:ext cx="151" cy="51"/>
            </a:xfrm>
            <a:custGeom>
              <a:avLst/>
              <a:gdLst>
                <a:gd name="T0" fmla="*/ 71 w 151"/>
                <a:gd name="T1" fmla="*/ 51 h 51"/>
                <a:gd name="T2" fmla="*/ 151 w 151"/>
                <a:gd name="T3" fmla="*/ 24 h 51"/>
                <a:gd name="T4" fmla="*/ 81 w 151"/>
                <a:gd name="T5" fmla="*/ 0 h 51"/>
                <a:gd name="T6" fmla="*/ 0 w 151"/>
                <a:gd name="T7" fmla="*/ 27 h 51"/>
                <a:gd name="T8" fmla="*/ 71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1" y="51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628"/>
            <p:cNvSpPr>
              <a:spLocks/>
            </p:cNvSpPr>
            <p:nvPr/>
          </p:nvSpPr>
          <p:spPr bwMode="auto">
            <a:xfrm>
              <a:off x="4128" y="1647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4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629"/>
            <p:cNvSpPr>
              <a:spLocks/>
            </p:cNvSpPr>
            <p:nvPr/>
          </p:nvSpPr>
          <p:spPr bwMode="auto">
            <a:xfrm>
              <a:off x="4128" y="1647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4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630"/>
            <p:cNvSpPr>
              <a:spLocks/>
            </p:cNvSpPr>
            <p:nvPr/>
          </p:nvSpPr>
          <p:spPr bwMode="auto">
            <a:xfrm>
              <a:off x="4022" y="1728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631"/>
            <p:cNvSpPr>
              <a:spLocks/>
            </p:cNvSpPr>
            <p:nvPr/>
          </p:nvSpPr>
          <p:spPr bwMode="auto">
            <a:xfrm>
              <a:off x="4022" y="1728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632"/>
            <p:cNvSpPr>
              <a:spLocks/>
            </p:cNvSpPr>
            <p:nvPr/>
          </p:nvSpPr>
          <p:spPr bwMode="auto">
            <a:xfrm>
              <a:off x="4204" y="1445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633"/>
            <p:cNvSpPr>
              <a:spLocks/>
            </p:cNvSpPr>
            <p:nvPr/>
          </p:nvSpPr>
          <p:spPr bwMode="auto">
            <a:xfrm>
              <a:off x="4204" y="1445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634"/>
            <p:cNvSpPr>
              <a:spLocks/>
            </p:cNvSpPr>
            <p:nvPr/>
          </p:nvSpPr>
          <p:spPr bwMode="auto">
            <a:xfrm>
              <a:off x="3401" y="1456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3 h 50"/>
                <a:gd name="T4" fmla="*/ 81 w 151"/>
                <a:gd name="T5" fmla="*/ 0 h 50"/>
                <a:gd name="T6" fmla="*/ 0 w 151"/>
                <a:gd name="T7" fmla="*/ 26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3"/>
                  </a:lnTo>
                  <a:lnTo>
                    <a:pt x="81" y="0"/>
                  </a:lnTo>
                  <a:lnTo>
                    <a:pt x="0" y="26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635"/>
            <p:cNvSpPr>
              <a:spLocks/>
            </p:cNvSpPr>
            <p:nvPr/>
          </p:nvSpPr>
          <p:spPr bwMode="auto">
            <a:xfrm>
              <a:off x="3401" y="1456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3 h 50"/>
                <a:gd name="T4" fmla="*/ 81 w 151"/>
                <a:gd name="T5" fmla="*/ 0 h 50"/>
                <a:gd name="T6" fmla="*/ 0 w 151"/>
                <a:gd name="T7" fmla="*/ 26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3"/>
                  </a:lnTo>
                  <a:lnTo>
                    <a:pt x="81" y="0"/>
                  </a:lnTo>
                  <a:lnTo>
                    <a:pt x="0" y="26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636"/>
            <p:cNvSpPr>
              <a:spLocks/>
            </p:cNvSpPr>
            <p:nvPr/>
          </p:nvSpPr>
          <p:spPr bwMode="auto">
            <a:xfrm>
              <a:off x="3583" y="1395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4 h 50"/>
                <a:gd name="T4" fmla="*/ 81 w 151"/>
                <a:gd name="T5" fmla="*/ 0 h 50"/>
                <a:gd name="T6" fmla="*/ 0 w 151"/>
                <a:gd name="T7" fmla="*/ 27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637"/>
            <p:cNvSpPr>
              <a:spLocks/>
            </p:cNvSpPr>
            <p:nvPr/>
          </p:nvSpPr>
          <p:spPr bwMode="auto">
            <a:xfrm>
              <a:off x="3583" y="1395"/>
              <a:ext cx="151" cy="50"/>
            </a:xfrm>
            <a:custGeom>
              <a:avLst/>
              <a:gdLst>
                <a:gd name="T0" fmla="*/ 71 w 151"/>
                <a:gd name="T1" fmla="*/ 50 h 50"/>
                <a:gd name="T2" fmla="*/ 151 w 151"/>
                <a:gd name="T3" fmla="*/ 24 h 50"/>
                <a:gd name="T4" fmla="*/ 81 w 151"/>
                <a:gd name="T5" fmla="*/ 0 h 50"/>
                <a:gd name="T6" fmla="*/ 0 w 151"/>
                <a:gd name="T7" fmla="*/ 27 h 50"/>
                <a:gd name="T8" fmla="*/ 71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1" y="50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638"/>
            <p:cNvSpPr>
              <a:spLocks/>
            </p:cNvSpPr>
            <p:nvPr/>
          </p:nvSpPr>
          <p:spPr bwMode="auto">
            <a:xfrm>
              <a:off x="4841" y="1753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639"/>
            <p:cNvSpPr>
              <a:spLocks/>
            </p:cNvSpPr>
            <p:nvPr/>
          </p:nvSpPr>
          <p:spPr bwMode="auto">
            <a:xfrm>
              <a:off x="4841" y="1753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640"/>
            <p:cNvSpPr>
              <a:spLocks/>
            </p:cNvSpPr>
            <p:nvPr/>
          </p:nvSpPr>
          <p:spPr bwMode="auto">
            <a:xfrm>
              <a:off x="4872" y="1657"/>
              <a:ext cx="151" cy="50"/>
            </a:xfrm>
            <a:custGeom>
              <a:avLst/>
              <a:gdLst>
                <a:gd name="T0" fmla="*/ 70 w 151"/>
                <a:gd name="T1" fmla="*/ 50 h 50"/>
                <a:gd name="T2" fmla="*/ 151 w 151"/>
                <a:gd name="T3" fmla="*/ 24 h 50"/>
                <a:gd name="T4" fmla="*/ 80 w 151"/>
                <a:gd name="T5" fmla="*/ 0 h 50"/>
                <a:gd name="T6" fmla="*/ 0 w 151"/>
                <a:gd name="T7" fmla="*/ 27 h 50"/>
                <a:gd name="T8" fmla="*/ 70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0" y="50"/>
                  </a:moveTo>
                  <a:lnTo>
                    <a:pt x="151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641"/>
            <p:cNvSpPr>
              <a:spLocks/>
            </p:cNvSpPr>
            <p:nvPr/>
          </p:nvSpPr>
          <p:spPr bwMode="auto">
            <a:xfrm>
              <a:off x="4872" y="1657"/>
              <a:ext cx="151" cy="50"/>
            </a:xfrm>
            <a:custGeom>
              <a:avLst/>
              <a:gdLst>
                <a:gd name="T0" fmla="*/ 70 w 151"/>
                <a:gd name="T1" fmla="*/ 50 h 50"/>
                <a:gd name="T2" fmla="*/ 151 w 151"/>
                <a:gd name="T3" fmla="*/ 24 h 50"/>
                <a:gd name="T4" fmla="*/ 80 w 151"/>
                <a:gd name="T5" fmla="*/ 0 h 50"/>
                <a:gd name="T6" fmla="*/ 0 w 151"/>
                <a:gd name="T7" fmla="*/ 27 h 50"/>
                <a:gd name="T8" fmla="*/ 70 w 15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0">
                  <a:moveTo>
                    <a:pt x="70" y="50"/>
                  </a:moveTo>
                  <a:lnTo>
                    <a:pt x="151" y="24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70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642"/>
            <p:cNvSpPr>
              <a:spLocks/>
            </p:cNvSpPr>
            <p:nvPr/>
          </p:nvSpPr>
          <p:spPr bwMode="auto">
            <a:xfrm>
              <a:off x="5008" y="1702"/>
              <a:ext cx="151" cy="51"/>
            </a:xfrm>
            <a:custGeom>
              <a:avLst/>
              <a:gdLst>
                <a:gd name="T0" fmla="*/ 71 w 151"/>
                <a:gd name="T1" fmla="*/ 51 h 51"/>
                <a:gd name="T2" fmla="*/ 151 w 151"/>
                <a:gd name="T3" fmla="*/ 24 h 51"/>
                <a:gd name="T4" fmla="*/ 81 w 151"/>
                <a:gd name="T5" fmla="*/ 0 h 51"/>
                <a:gd name="T6" fmla="*/ 0 w 151"/>
                <a:gd name="T7" fmla="*/ 27 h 51"/>
                <a:gd name="T8" fmla="*/ 71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1" y="51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643"/>
            <p:cNvSpPr>
              <a:spLocks/>
            </p:cNvSpPr>
            <p:nvPr/>
          </p:nvSpPr>
          <p:spPr bwMode="auto">
            <a:xfrm>
              <a:off x="5008" y="1702"/>
              <a:ext cx="151" cy="51"/>
            </a:xfrm>
            <a:custGeom>
              <a:avLst/>
              <a:gdLst>
                <a:gd name="T0" fmla="*/ 71 w 151"/>
                <a:gd name="T1" fmla="*/ 51 h 51"/>
                <a:gd name="T2" fmla="*/ 151 w 151"/>
                <a:gd name="T3" fmla="*/ 24 h 51"/>
                <a:gd name="T4" fmla="*/ 81 w 151"/>
                <a:gd name="T5" fmla="*/ 0 h 51"/>
                <a:gd name="T6" fmla="*/ 0 w 151"/>
                <a:gd name="T7" fmla="*/ 27 h 51"/>
                <a:gd name="T8" fmla="*/ 71 w 15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51">
                  <a:moveTo>
                    <a:pt x="71" y="51"/>
                  </a:moveTo>
                  <a:lnTo>
                    <a:pt x="151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644"/>
            <p:cNvSpPr>
              <a:spLocks/>
            </p:cNvSpPr>
            <p:nvPr/>
          </p:nvSpPr>
          <p:spPr bwMode="auto">
            <a:xfrm>
              <a:off x="4477" y="1526"/>
              <a:ext cx="212" cy="71"/>
            </a:xfrm>
            <a:custGeom>
              <a:avLst/>
              <a:gdLst>
                <a:gd name="T0" fmla="*/ 78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8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8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8" y="71"/>
                  </a:lnTo>
                  <a:close/>
                </a:path>
              </a:pathLst>
            </a:custGeom>
            <a:solidFill>
              <a:srgbClr val="3475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645"/>
            <p:cNvSpPr>
              <a:spLocks/>
            </p:cNvSpPr>
            <p:nvPr/>
          </p:nvSpPr>
          <p:spPr bwMode="auto">
            <a:xfrm>
              <a:off x="4477" y="1526"/>
              <a:ext cx="212" cy="71"/>
            </a:xfrm>
            <a:custGeom>
              <a:avLst/>
              <a:gdLst>
                <a:gd name="T0" fmla="*/ 78 w 212"/>
                <a:gd name="T1" fmla="*/ 71 h 71"/>
                <a:gd name="T2" fmla="*/ 212 w 212"/>
                <a:gd name="T3" fmla="*/ 26 h 71"/>
                <a:gd name="T4" fmla="*/ 134 w 212"/>
                <a:gd name="T5" fmla="*/ 0 h 71"/>
                <a:gd name="T6" fmla="*/ 0 w 212"/>
                <a:gd name="T7" fmla="*/ 45 h 71"/>
                <a:gd name="T8" fmla="*/ 78 w 212"/>
                <a:gd name="T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1">
                  <a:moveTo>
                    <a:pt x="78" y="71"/>
                  </a:moveTo>
                  <a:lnTo>
                    <a:pt x="212" y="26"/>
                  </a:lnTo>
                  <a:lnTo>
                    <a:pt x="134" y="0"/>
                  </a:lnTo>
                  <a:lnTo>
                    <a:pt x="0" y="45"/>
                  </a:lnTo>
                  <a:lnTo>
                    <a:pt x="78" y="7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646"/>
            <p:cNvSpPr>
              <a:spLocks/>
            </p:cNvSpPr>
            <p:nvPr/>
          </p:nvSpPr>
          <p:spPr bwMode="auto">
            <a:xfrm>
              <a:off x="4750" y="1571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solidFill>
              <a:srgbClr val="CAD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647"/>
            <p:cNvSpPr>
              <a:spLocks/>
            </p:cNvSpPr>
            <p:nvPr/>
          </p:nvSpPr>
          <p:spPr bwMode="auto">
            <a:xfrm>
              <a:off x="4750" y="1571"/>
              <a:ext cx="152" cy="51"/>
            </a:xfrm>
            <a:custGeom>
              <a:avLst/>
              <a:gdLst>
                <a:gd name="T0" fmla="*/ 71 w 152"/>
                <a:gd name="T1" fmla="*/ 51 h 51"/>
                <a:gd name="T2" fmla="*/ 152 w 152"/>
                <a:gd name="T3" fmla="*/ 24 h 51"/>
                <a:gd name="T4" fmla="*/ 81 w 152"/>
                <a:gd name="T5" fmla="*/ 0 h 51"/>
                <a:gd name="T6" fmla="*/ 0 w 152"/>
                <a:gd name="T7" fmla="*/ 27 h 51"/>
                <a:gd name="T8" fmla="*/ 71 w 152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1">
                  <a:moveTo>
                    <a:pt x="71" y="51"/>
                  </a:moveTo>
                  <a:lnTo>
                    <a:pt x="152" y="24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1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648"/>
            <p:cNvSpPr>
              <a:spLocks/>
            </p:cNvSpPr>
            <p:nvPr/>
          </p:nvSpPr>
          <p:spPr bwMode="auto">
            <a:xfrm>
              <a:off x="4401" y="1476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3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3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solidFill>
              <a:srgbClr val="EDCD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649"/>
            <p:cNvSpPr>
              <a:spLocks/>
            </p:cNvSpPr>
            <p:nvPr/>
          </p:nvSpPr>
          <p:spPr bwMode="auto">
            <a:xfrm>
              <a:off x="4401" y="1476"/>
              <a:ext cx="152" cy="50"/>
            </a:xfrm>
            <a:custGeom>
              <a:avLst/>
              <a:gdLst>
                <a:gd name="T0" fmla="*/ 71 w 152"/>
                <a:gd name="T1" fmla="*/ 50 h 50"/>
                <a:gd name="T2" fmla="*/ 152 w 152"/>
                <a:gd name="T3" fmla="*/ 23 h 50"/>
                <a:gd name="T4" fmla="*/ 81 w 152"/>
                <a:gd name="T5" fmla="*/ 0 h 50"/>
                <a:gd name="T6" fmla="*/ 0 w 152"/>
                <a:gd name="T7" fmla="*/ 27 h 50"/>
                <a:gd name="T8" fmla="*/ 71 w 152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0">
                  <a:moveTo>
                    <a:pt x="71" y="50"/>
                  </a:moveTo>
                  <a:lnTo>
                    <a:pt x="152" y="23"/>
                  </a:lnTo>
                  <a:lnTo>
                    <a:pt x="81" y="0"/>
                  </a:lnTo>
                  <a:lnTo>
                    <a:pt x="0" y="27"/>
                  </a:lnTo>
                  <a:lnTo>
                    <a:pt x="71" y="50"/>
                  </a:lnTo>
                  <a:close/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650"/>
            <p:cNvSpPr>
              <a:spLocks noEditPoints="1"/>
            </p:cNvSpPr>
            <p:nvPr/>
          </p:nvSpPr>
          <p:spPr bwMode="auto">
            <a:xfrm>
              <a:off x="3591" y="3027"/>
              <a:ext cx="761" cy="276"/>
            </a:xfrm>
            <a:custGeom>
              <a:avLst/>
              <a:gdLst>
                <a:gd name="T0" fmla="*/ 92 w 1517"/>
                <a:gd name="T1" fmla="*/ 313 h 550"/>
                <a:gd name="T2" fmla="*/ 4 w 1517"/>
                <a:gd name="T3" fmla="*/ 283 h 550"/>
                <a:gd name="T4" fmla="*/ 208 w 1517"/>
                <a:gd name="T5" fmla="*/ 327 h 550"/>
                <a:gd name="T6" fmla="*/ 150 w 1517"/>
                <a:gd name="T7" fmla="*/ 356 h 550"/>
                <a:gd name="T8" fmla="*/ 296 w 1517"/>
                <a:gd name="T9" fmla="*/ 356 h 550"/>
                <a:gd name="T10" fmla="*/ 325 w 1517"/>
                <a:gd name="T11" fmla="*/ 415 h 550"/>
                <a:gd name="T12" fmla="*/ 296 w 1517"/>
                <a:gd name="T13" fmla="*/ 356 h 550"/>
                <a:gd name="T14" fmla="*/ 485 w 1517"/>
                <a:gd name="T15" fmla="*/ 444 h 550"/>
                <a:gd name="T16" fmla="*/ 398 w 1517"/>
                <a:gd name="T17" fmla="*/ 415 h 550"/>
                <a:gd name="T18" fmla="*/ 602 w 1517"/>
                <a:gd name="T19" fmla="*/ 458 h 550"/>
                <a:gd name="T20" fmla="*/ 544 w 1517"/>
                <a:gd name="T21" fmla="*/ 487 h 550"/>
                <a:gd name="T22" fmla="*/ 689 w 1517"/>
                <a:gd name="T23" fmla="*/ 487 h 550"/>
                <a:gd name="T24" fmla="*/ 718 w 1517"/>
                <a:gd name="T25" fmla="*/ 546 h 550"/>
                <a:gd name="T26" fmla="*/ 689 w 1517"/>
                <a:gd name="T27" fmla="*/ 487 h 550"/>
                <a:gd name="T28" fmla="*/ 879 w 1517"/>
                <a:gd name="T29" fmla="*/ 481 h 550"/>
                <a:gd name="T30" fmla="*/ 791 w 1517"/>
                <a:gd name="T31" fmla="*/ 511 h 550"/>
                <a:gd name="T32" fmla="*/ 981 w 1517"/>
                <a:gd name="T33" fmla="*/ 423 h 550"/>
                <a:gd name="T34" fmla="*/ 952 w 1517"/>
                <a:gd name="T35" fmla="*/ 481 h 550"/>
                <a:gd name="T36" fmla="*/ 1068 w 1517"/>
                <a:gd name="T37" fmla="*/ 394 h 550"/>
                <a:gd name="T38" fmla="*/ 1126 w 1517"/>
                <a:gd name="T39" fmla="*/ 423 h 550"/>
                <a:gd name="T40" fmla="*/ 1068 w 1517"/>
                <a:gd name="T41" fmla="*/ 394 h 550"/>
                <a:gd name="T42" fmla="*/ 1272 w 1517"/>
                <a:gd name="T43" fmla="*/ 350 h 550"/>
                <a:gd name="T44" fmla="*/ 1185 w 1517"/>
                <a:gd name="T45" fmla="*/ 379 h 550"/>
                <a:gd name="T46" fmla="*/ 1374 w 1517"/>
                <a:gd name="T47" fmla="*/ 292 h 550"/>
                <a:gd name="T48" fmla="*/ 1345 w 1517"/>
                <a:gd name="T49" fmla="*/ 350 h 550"/>
                <a:gd name="T50" fmla="*/ 1462 w 1517"/>
                <a:gd name="T51" fmla="*/ 263 h 550"/>
                <a:gd name="T52" fmla="*/ 1469 w 1517"/>
                <a:gd name="T53" fmla="*/ 292 h 550"/>
                <a:gd name="T54" fmla="*/ 1502 w 1517"/>
                <a:gd name="T55" fmla="*/ 254 h 550"/>
                <a:gd name="T56" fmla="*/ 1476 w 1517"/>
                <a:gd name="T57" fmla="*/ 307 h 550"/>
                <a:gd name="T58" fmla="*/ 1381 w 1517"/>
                <a:gd name="T59" fmla="*/ 263 h 550"/>
                <a:gd name="T60" fmla="*/ 1352 w 1517"/>
                <a:gd name="T61" fmla="*/ 205 h 550"/>
                <a:gd name="T62" fmla="*/ 1381 w 1517"/>
                <a:gd name="T63" fmla="*/ 263 h 550"/>
                <a:gd name="T64" fmla="*/ 1192 w 1517"/>
                <a:gd name="T65" fmla="*/ 175 h 550"/>
                <a:gd name="T66" fmla="*/ 1279 w 1517"/>
                <a:gd name="T67" fmla="*/ 205 h 550"/>
                <a:gd name="T68" fmla="*/ 1075 w 1517"/>
                <a:gd name="T69" fmla="*/ 161 h 550"/>
                <a:gd name="T70" fmla="*/ 1134 w 1517"/>
                <a:gd name="T71" fmla="*/ 132 h 550"/>
                <a:gd name="T72" fmla="*/ 988 w 1517"/>
                <a:gd name="T73" fmla="*/ 132 h 550"/>
                <a:gd name="T74" fmla="*/ 959 w 1517"/>
                <a:gd name="T75" fmla="*/ 73 h 550"/>
                <a:gd name="T76" fmla="*/ 988 w 1517"/>
                <a:gd name="T77" fmla="*/ 132 h 550"/>
                <a:gd name="T78" fmla="*/ 799 w 1517"/>
                <a:gd name="T79" fmla="*/ 44 h 550"/>
                <a:gd name="T80" fmla="*/ 886 w 1517"/>
                <a:gd name="T81" fmla="*/ 73 h 550"/>
                <a:gd name="T82" fmla="*/ 697 w 1517"/>
                <a:gd name="T83" fmla="*/ 62 h 550"/>
                <a:gd name="T84" fmla="*/ 726 w 1517"/>
                <a:gd name="T85" fmla="*/ 4 h 550"/>
                <a:gd name="T86" fmla="*/ 609 w 1517"/>
                <a:gd name="T87" fmla="*/ 92 h 550"/>
                <a:gd name="T88" fmla="*/ 551 w 1517"/>
                <a:gd name="T89" fmla="*/ 62 h 550"/>
                <a:gd name="T90" fmla="*/ 609 w 1517"/>
                <a:gd name="T91" fmla="*/ 92 h 550"/>
                <a:gd name="T92" fmla="*/ 405 w 1517"/>
                <a:gd name="T93" fmla="*/ 135 h 550"/>
                <a:gd name="T94" fmla="*/ 493 w 1517"/>
                <a:gd name="T95" fmla="*/ 106 h 550"/>
                <a:gd name="T96" fmla="*/ 303 w 1517"/>
                <a:gd name="T97" fmla="*/ 194 h 550"/>
                <a:gd name="T98" fmla="*/ 332 w 1517"/>
                <a:gd name="T99" fmla="*/ 135 h 550"/>
                <a:gd name="T100" fmla="*/ 216 w 1517"/>
                <a:gd name="T101" fmla="*/ 223 h 550"/>
                <a:gd name="T102" fmla="*/ 157 w 1517"/>
                <a:gd name="T103" fmla="*/ 194 h 550"/>
                <a:gd name="T104" fmla="*/ 216 w 1517"/>
                <a:gd name="T105" fmla="*/ 223 h 550"/>
                <a:gd name="T106" fmla="*/ 12 w 1517"/>
                <a:gd name="T107" fmla="*/ 266 h 550"/>
                <a:gd name="T108" fmla="*/ 99 w 1517"/>
                <a:gd name="T109" fmla="*/ 23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17" h="550">
                  <a:moveTo>
                    <a:pt x="34" y="269"/>
                  </a:moveTo>
                  <a:lnTo>
                    <a:pt x="77" y="283"/>
                  </a:lnTo>
                  <a:cubicBezTo>
                    <a:pt x="89" y="288"/>
                    <a:pt x="96" y="301"/>
                    <a:pt x="92" y="313"/>
                  </a:cubicBezTo>
                  <a:cubicBezTo>
                    <a:pt x="88" y="325"/>
                    <a:pt x="75" y="331"/>
                    <a:pt x="63" y="327"/>
                  </a:cubicBezTo>
                  <a:lnTo>
                    <a:pt x="19" y="313"/>
                  </a:lnTo>
                  <a:cubicBezTo>
                    <a:pt x="7" y="309"/>
                    <a:pt x="0" y="296"/>
                    <a:pt x="4" y="283"/>
                  </a:cubicBezTo>
                  <a:cubicBezTo>
                    <a:pt x="8" y="271"/>
                    <a:pt x="22" y="265"/>
                    <a:pt x="34" y="269"/>
                  </a:cubicBezTo>
                  <a:close/>
                  <a:moveTo>
                    <a:pt x="165" y="313"/>
                  </a:moveTo>
                  <a:lnTo>
                    <a:pt x="208" y="327"/>
                  </a:lnTo>
                  <a:cubicBezTo>
                    <a:pt x="221" y="331"/>
                    <a:pt x="227" y="344"/>
                    <a:pt x="223" y="356"/>
                  </a:cubicBezTo>
                  <a:cubicBezTo>
                    <a:pt x="219" y="368"/>
                    <a:pt x="206" y="375"/>
                    <a:pt x="194" y="371"/>
                  </a:cubicBezTo>
                  <a:lnTo>
                    <a:pt x="150" y="356"/>
                  </a:lnTo>
                  <a:cubicBezTo>
                    <a:pt x="138" y="352"/>
                    <a:pt x="132" y="339"/>
                    <a:pt x="136" y="327"/>
                  </a:cubicBezTo>
                  <a:cubicBezTo>
                    <a:pt x="140" y="315"/>
                    <a:pt x="153" y="309"/>
                    <a:pt x="165" y="313"/>
                  </a:cubicBezTo>
                  <a:close/>
                  <a:moveTo>
                    <a:pt x="296" y="356"/>
                  </a:moveTo>
                  <a:lnTo>
                    <a:pt x="340" y="371"/>
                  </a:lnTo>
                  <a:cubicBezTo>
                    <a:pt x="352" y="375"/>
                    <a:pt x="358" y="388"/>
                    <a:pt x="354" y="400"/>
                  </a:cubicBezTo>
                  <a:cubicBezTo>
                    <a:pt x="350" y="412"/>
                    <a:pt x="337" y="419"/>
                    <a:pt x="325" y="415"/>
                  </a:cubicBezTo>
                  <a:lnTo>
                    <a:pt x="281" y="400"/>
                  </a:lnTo>
                  <a:cubicBezTo>
                    <a:pt x="269" y="396"/>
                    <a:pt x="263" y="383"/>
                    <a:pt x="267" y="371"/>
                  </a:cubicBezTo>
                  <a:cubicBezTo>
                    <a:pt x="271" y="359"/>
                    <a:pt x="284" y="352"/>
                    <a:pt x="296" y="356"/>
                  </a:cubicBezTo>
                  <a:close/>
                  <a:moveTo>
                    <a:pt x="427" y="400"/>
                  </a:moveTo>
                  <a:lnTo>
                    <a:pt x="471" y="415"/>
                  </a:lnTo>
                  <a:cubicBezTo>
                    <a:pt x="483" y="419"/>
                    <a:pt x="489" y="432"/>
                    <a:pt x="485" y="444"/>
                  </a:cubicBezTo>
                  <a:cubicBezTo>
                    <a:pt x="481" y="456"/>
                    <a:pt x="468" y="462"/>
                    <a:pt x="456" y="458"/>
                  </a:cubicBezTo>
                  <a:lnTo>
                    <a:pt x="412" y="444"/>
                  </a:lnTo>
                  <a:cubicBezTo>
                    <a:pt x="400" y="440"/>
                    <a:pt x="394" y="427"/>
                    <a:pt x="398" y="415"/>
                  </a:cubicBezTo>
                  <a:cubicBezTo>
                    <a:pt x="402" y="403"/>
                    <a:pt x="415" y="396"/>
                    <a:pt x="427" y="400"/>
                  </a:cubicBezTo>
                  <a:close/>
                  <a:moveTo>
                    <a:pt x="558" y="444"/>
                  </a:moveTo>
                  <a:lnTo>
                    <a:pt x="602" y="458"/>
                  </a:lnTo>
                  <a:cubicBezTo>
                    <a:pt x="614" y="462"/>
                    <a:pt x="620" y="475"/>
                    <a:pt x="616" y="487"/>
                  </a:cubicBezTo>
                  <a:cubicBezTo>
                    <a:pt x="612" y="500"/>
                    <a:pt x="599" y="506"/>
                    <a:pt x="587" y="502"/>
                  </a:cubicBezTo>
                  <a:lnTo>
                    <a:pt x="544" y="487"/>
                  </a:lnTo>
                  <a:cubicBezTo>
                    <a:pt x="532" y="483"/>
                    <a:pt x="525" y="470"/>
                    <a:pt x="529" y="458"/>
                  </a:cubicBezTo>
                  <a:cubicBezTo>
                    <a:pt x="533" y="446"/>
                    <a:pt x="546" y="440"/>
                    <a:pt x="558" y="444"/>
                  </a:cubicBezTo>
                  <a:close/>
                  <a:moveTo>
                    <a:pt x="689" y="487"/>
                  </a:moveTo>
                  <a:lnTo>
                    <a:pt x="733" y="502"/>
                  </a:lnTo>
                  <a:cubicBezTo>
                    <a:pt x="745" y="506"/>
                    <a:pt x="752" y="519"/>
                    <a:pt x="748" y="531"/>
                  </a:cubicBezTo>
                  <a:cubicBezTo>
                    <a:pt x="744" y="543"/>
                    <a:pt x="731" y="550"/>
                    <a:pt x="718" y="546"/>
                  </a:cubicBezTo>
                  <a:lnTo>
                    <a:pt x="675" y="531"/>
                  </a:lnTo>
                  <a:cubicBezTo>
                    <a:pt x="663" y="527"/>
                    <a:pt x="656" y="514"/>
                    <a:pt x="660" y="502"/>
                  </a:cubicBezTo>
                  <a:cubicBezTo>
                    <a:pt x="664" y="490"/>
                    <a:pt x="677" y="483"/>
                    <a:pt x="689" y="487"/>
                  </a:cubicBezTo>
                  <a:close/>
                  <a:moveTo>
                    <a:pt x="806" y="481"/>
                  </a:moveTo>
                  <a:lnTo>
                    <a:pt x="850" y="467"/>
                  </a:lnTo>
                  <a:cubicBezTo>
                    <a:pt x="862" y="463"/>
                    <a:pt x="875" y="469"/>
                    <a:pt x="879" y="481"/>
                  </a:cubicBezTo>
                  <a:cubicBezTo>
                    <a:pt x="883" y="493"/>
                    <a:pt x="876" y="507"/>
                    <a:pt x="864" y="511"/>
                  </a:cubicBezTo>
                  <a:lnTo>
                    <a:pt x="820" y="525"/>
                  </a:lnTo>
                  <a:cubicBezTo>
                    <a:pt x="808" y="529"/>
                    <a:pt x="795" y="523"/>
                    <a:pt x="791" y="511"/>
                  </a:cubicBezTo>
                  <a:cubicBezTo>
                    <a:pt x="787" y="498"/>
                    <a:pt x="794" y="485"/>
                    <a:pt x="806" y="481"/>
                  </a:cubicBezTo>
                  <a:close/>
                  <a:moveTo>
                    <a:pt x="937" y="438"/>
                  </a:moveTo>
                  <a:lnTo>
                    <a:pt x="981" y="423"/>
                  </a:lnTo>
                  <a:cubicBezTo>
                    <a:pt x="993" y="419"/>
                    <a:pt x="1006" y="426"/>
                    <a:pt x="1010" y="438"/>
                  </a:cubicBezTo>
                  <a:cubicBezTo>
                    <a:pt x="1014" y="450"/>
                    <a:pt x="1007" y="463"/>
                    <a:pt x="995" y="467"/>
                  </a:cubicBezTo>
                  <a:lnTo>
                    <a:pt x="952" y="481"/>
                  </a:lnTo>
                  <a:cubicBezTo>
                    <a:pt x="940" y="485"/>
                    <a:pt x="926" y="479"/>
                    <a:pt x="922" y="467"/>
                  </a:cubicBezTo>
                  <a:cubicBezTo>
                    <a:pt x="918" y="455"/>
                    <a:pt x="925" y="442"/>
                    <a:pt x="937" y="438"/>
                  </a:cubicBezTo>
                  <a:close/>
                  <a:moveTo>
                    <a:pt x="1068" y="394"/>
                  </a:moveTo>
                  <a:lnTo>
                    <a:pt x="1112" y="379"/>
                  </a:lnTo>
                  <a:cubicBezTo>
                    <a:pt x="1124" y="375"/>
                    <a:pt x="1137" y="382"/>
                    <a:pt x="1141" y="394"/>
                  </a:cubicBezTo>
                  <a:cubicBezTo>
                    <a:pt x="1145" y="406"/>
                    <a:pt x="1139" y="419"/>
                    <a:pt x="1126" y="423"/>
                  </a:cubicBezTo>
                  <a:lnTo>
                    <a:pt x="1083" y="438"/>
                  </a:lnTo>
                  <a:cubicBezTo>
                    <a:pt x="1071" y="442"/>
                    <a:pt x="1058" y="435"/>
                    <a:pt x="1054" y="423"/>
                  </a:cubicBezTo>
                  <a:cubicBezTo>
                    <a:pt x="1050" y="411"/>
                    <a:pt x="1056" y="398"/>
                    <a:pt x="1068" y="394"/>
                  </a:cubicBezTo>
                  <a:close/>
                  <a:moveTo>
                    <a:pt x="1199" y="350"/>
                  </a:moveTo>
                  <a:lnTo>
                    <a:pt x="1243" y="336"/>
                  </a:lnTo>
                  <a:cubicBezTo>
                    <a:pt x="1255" y="332"/>
                    <a:pt x="1268" y="338"/>
                    <a:pt x="1272" y="350"/>
                  </a:cubicBezTo>
                  <a:cubicBezTo>
                    <a:pt x="1276" y="362"/>
                    <a:pt x="1270" y="375"/>
                    <a:pt x="1258" y="379"/>
                  </a:cubicBezTo>
                  <a:lnTo>
                    <a:pt x="1214" y="394"/>
                  </a:lnTo>
                  <a:cubicBezTo>
                    <a:pt x="1202" y="398"/>
                    <a:pt x="1189" y="391"/>
                    <a:pt x="1185" y="379"/>
                  </a:cubicBezTo>
                  <a:cubicBezTo>
                    <a:pt x="1181" y="367"/>
                    <a:pt x="1187" y="354"/>
                    <a:pt x="1199" y="350"/>
                  </a:cubicBezTo>
                  <a:close/>
                  <a:moveTo>
                    <a:pt x="1330" y="307"/>
                  </a:moveTo>
                  <a:lnTo>
                    <a:pt x="1374" y="292"/>
                  </a:lnTo>
                  <a:cubicBezTo>
                    <a:pt x="1386" y="288"/>
                    <a:pt x="1399" y="294"/>
                    <a:pt x="1403" y="307"/>
                  </a:cubicBezTo>
                  <a:cubicBezTo>
                    <a:pt x="1407" y="319"/>
                    <a:pt x="1401" y="332"/>
                    <a:pt x="1389" y="336"/>
                  </a:cubicBezTo>
                  <a:lnTo>
                    <a:pt x="1345" y="350"/>
                  </a:lnTo>
                  <a:cubicBezTo>
                    <a:pt x="1333" y="354"/>
                    <a:pt x="1320" y="348"/>
                    <a:pt x="1316" y="336"/>
                  </a:cubicBezTo>
                  <a:cubicBezTo>
                    <a:pt x="1312" y="324"/>
                    <a:pt x="1318" y="311"/>
                    <a:pt x="1330" y="307"/>
                  </a:cubicBezTo>
                  <a:close/>
                  <a:moveTo>
                    <a:pt x="1462" y="263"/>
                  </a:moveTo>
                  <a:lnTo>
                    <a:pt x="1487" y="254"/>
                  </a:lnTo>
                  <a:lnTo>
                    <a:pt x="1487" y="298"/>
                  </a:lnTo>
                  <a:lnTo>
                    <a:pt x="1469" y="292"/>
                  </a:lnTo>
                  <a:cubicBezTo>
                    <a:pt x="1457" y="288"/>
                    <a:pt x="1450" y="275"/>
                    <a:pt x="1454" y="263"/>
                  </a:cubicBezTo>
                  <a:cubicBezTo>
                    <a:pt x="1458" y="251"/>
                    <a:pt x="1471" y="244"/>
                    <a:pt x="1483" y="248"/>
                  </a:cubicBezTo>
                  <a:lnTo>
                    <a:pt x="1502" y="254"/>
                  </a:lnTo>
                  <a:cubicBezTo>
                    <a:pt x="1511" y="257"/>
                    <a:pt x="1517" y="266"/>
                    <a:pt x="1517" y="276"/>
                  </a:cubicBezTo>
                  <a:cubicBezTo>
                    <a:pt x="1517" y="286"/>
                    <a:pt x="1511" y="295"/>
                    <a:pt x="1502" y="298"/>
                  </a:cubicBezTo>
                  <a:lnTo>
                    <a:pt x="1476" y="307"/>
                  </a:lnTo>
                  <a:cubicBezTo>
                    <a:pt x="1464" y="311"/>
                    <a:pt x="1451" y="304"/>
                    <a:pt x="1447" y="292"/>
                  </a:cubicBezTo>
                  <a:cubicBezTo>
                    <a:pt x="1443" y="280"/>
                    <a:pt x="1450" y="267"/>
                    <a:pt x="1462" y="263"/>
                  </a:cubicBezTo>
                  <a:close/>
                  <a:moveTo>
                    <a:pt x="1381" y="263"/>
                  </a:moveTo>
                  <a:lnTo>
                    <a:pt x="1338" y="248"/>
                  </a:lnTo>
                  <a:cubicBezTo>
                    <a:pt x="1326" y="244"/>
                    <a:pt x="1319" y="231"/>
                    <a:pt x="1323" y="219"/>
                  </a:cubicBezTo>
                  <a:cubicBezTo>
                    <a:pt x="1327" y="207"/>
                    <a:pt x="1340" y="201"/>
                    <a:pt x="1352" y="205"/>
                  </a:cubicBezTo>
                  <a:lnTo>
                    <a:pt x="1396" y="219"/>
                  </a:lnTo>
                  <a:cubicBezTo>
                    <a:pt x="1408" y="223"/>
                    <a:pt x="1415" y="236"/>
                    <a:pt x="1411" y="248"/>
                  </a:cubicBezTo>
                  <a:cubicBezTo>
                    <a:pt x="1407" y="260"/>
                    <a:pt x="1394" y="267"/>
                    <a:pt x="1381" y="263"/>
                  </a:cubicBezTo>
                  <a:close/>
                  <a:moveTo>
                    <a:pt x="1250" y="219"/>
                  </a:moveTo>
                  <a:lnTo>
                    <a:pt x="1207" y="205"/>
                  </a:lnTo>
                  <a:cubicBezTo>
                    <a:pt x="1195" y="201"/>
                    <a:pt x="1188" y="187"/>
                    <a:pt x="1192" y="175"/>
                  </a:cubicBezTo>
                  <a:cubicBezTo>
                    <a:pt x="1196" y="163"/>
                    <a:pt x="1209" y="157"/>
                    <a:pt x="1221" y="161"/>
                  </a:cubicBezTo>
                  <a:lnTo>
                    <a:pt x="1265" y="175"/>
                  </a:lnTo>
                  <a:cubicBezTo>
                    <a:pt x="1277" y="179"/>
                    <a:pt x="1283" y="192"/>
                    <a:pt x="1279" y="205"/>
                  </a:cubicBezTo>
                  <a:cubicBezTo>
                    <a:pt x="1275" y="217"/>
                    <a:pt x="1262" y="223"/>
                    <a:pt x="1250" y="219"/>
                  </a:cubicBezTo>
                  <a:close/>
                  <a:moveTo>
                    <a:pt x="1119" y="175"/>
                  </a:moveTo>
                  <a:lnTo>
                    <a:pt x="1075" y="161"/>
                  </a:lnTo>
                  <a:cubicBezTo>
                    <a:pt x="1063" y="157"/>
                    <a:pt x="1057" y="144"/>
                    <a:pt x="1061" y="132"/>
                  </a:cubicBezTo>
                  <a:cubicBezTo>
                    <a:pt x="1065" y="120"/>
                    <a:pt x="1078" y="113"/>
                    <a:pt x="1090" y="117"/>
                  </a:cubicBezTo>
                  <a:lnTo>
                    <a:pt x="1134" y="132"/>
                  </a:lnTo>
                  <a:cubicBezTo>
                    <a:pt x="1146" y="136"/>
                    <a:pt x="1152" y="149"/>
                    <a:pt x="1148" y="161"/>
                  </a:cubicBezTo>
                  <a:cubicBezTo>
                    <a:pt x="1144" y="173"/>
                    <a:pt x="1131" y="179"/>
                    <a:pt x="1119" y="175"/>
                  </a:cubicBezTo>
                  <a:close/>
                  <a:moveTo>
                    <a:pt x="988" y="132"/>
                  </a:moveTo>
                  <a:lnTo>
                    <a:pt x="944" y="117"/>
                  </a:lnTo>
                  <a:cubicBezTo>
                    <a:pt x="932" y="113"/>
                    <a:pt x="926" y="100"/>
                    <a:pt x="930" y="88"/>
                  </a:cubicBezTo>
                  <a:cubicBezTo>
                    <a:pt x="934" y="76"/>
                    <a:pt x="947" y="69"/>
                    <a:pt x="959" y="73"/>
                  </a:cubicBezTo>
                  <a:lnTo>
                    <a:pt x="1003" y="88"/>
                  </a:lnTo>
                  <a:cubicBezTo>
                    <a:pt x="1015" y="92"/>
                    <a:pt x="1021" y="105"/>
                    <a:pt x="1017" y="117"/>
                  </a:cubicBezTo>
                  <a:cubicBezTo>
                    <a:pt x="1013" y="129"/>
                    <a:pt x="1000" y="136"/>
                    <a:pt x="988" y="132"/>
                  </a:cubicBezTo>
                  <a:close/>
                  <a:moveTo>
                    <a:pt x="857" y="88"/>
                  </a:moveTo>
                  <a:lnTo>
                    <a:pt x="813" y="73"/>
                  </a:lnTo>
                  <a:cubicBezTo>
                    <a:pt x="801" y="69"/>
                    <a:pt x="795" y="56"/>
                    <a:pt x="799" y="44"/>
                  </a:cubicBezTo>
                  <a:cubicBezTo>
                    <a:pt x="803" y="32"/>
                    <a:pt x="816" y="26"/>
                    <a:pt x="828" y="30"/>
                  </a:cubicBezTo>
                  <a:lnTo>
                    <a:pt x="871" y="44"/>
                  </a:lnTo>
                  <a:cubicBezTo>
                    <a:pt x="883" y="48"/>
                    <a:pt x="890" y="61"/>
                    <a:pt x="886" y="73"/>
                  </a:cubicBezTo>
                  <a:cubicBezTo>
                    <a:pt x="882" y="85"/>
                    <a:pt x="869" y="92"/>
                    <a:pt x="857" y="88"/>
                  </a:cubicBezTo>
                  <a:close/>
                  <a:moveTo>
                    <a:pt x="740" y="48"/>
                  </a:moveTo>
                  <a:lnTo>
                    <a:pt x="697" y="62"/>
                  </a:lnTo>
                  <a:cubicBezTo>
                    <a:pt x="684" y="67"/>
                    <a:pt x="671" y="60"/>
                    <a:pt x="667" y="48"/>
                  </a:cubicBezTo>
                  <a:cubicBezTo>
                    <a:pt x="663" y="36"/>
                    <a:pt x="670" y="23"/>
                    <a:pt x="682" y="19"/>
                  </a:cubicBezTo>
                  <a:lnTo>
                    <a:pt x="726" y="4"/>
                  </a:lnTo>
                  <a:cubicBezTo>
                    <a:pt x="738" y="0"/>
                    <a:pt x="751" y="7"/>
                    <a:pt x="755" y="19"/>
                  </a:cubicBezTo>
                  <a:cubicBezTo>
                    <a:pt x="759" y="31"/>
                    <a:pt x="752" y="44"/>
                    <a:pt x="740" y="48"/>
                  </a:cubicBezTo>
                  <a:close/>
                  <a:moveTo>
                    <a:pt x="609" y="92"/>
                  </a:moveTo>
                  <a:lnTo>
                    <a:pt x="565" y="106"/>
                  </a:lnTo>
                  <a:cubicBezTo>
                    <a:pt x="553" y="110"/>
                    <a:pt x="540" y="104"/>
                    <a:pt x="536" y="92"/>
                  </a:cubicBezTo>
                  <a:cubicBezTo>
                    <a:pt x="532" y="80"/>
                    <a:pt x="539" y="67"/>
                    <a:pt x="551" y="62"/>
                  </a:cubicBezTo>
                  <a:lnTo>
                    <a:pt x="595" y="48"/>
                  </a:lnTo>
                  <a:cubicBezTo>
                    <a:pt x="607" y="44"/>
                    <a:pt x="620" y="50"/>
                    <a:pt x="624" y="62"/>
                  </a:cubicBezTo>
                  <a:cubicBezTo>
                    <a:pt x="628" y="75"/>
                    <a:pt x="621" y="88"/>
                    <a:pt x="609" y="92"/>
                  </a:cubicBezTo>
                  <a:close/>
                  <a:moveTo>
                    <a:pt x="478" y="135"/>
                  </a:moveTo>
                  <a:lnTo>
                    <a:pt x="434" y="150"/>
                  </a:lnTo>
                  <a:cubicBezTo>
                    <a:pt x="422" y="154"/>
                    <a:pt x="409" y="147"/>
                    <a:pt x="405" y="135"/>
                  </a:cubicBezTo>
                  <a:cubicBezTo>
                    <a:pt x="401" y="123"/>
                    <a:pt x="408" y="110"/>
                    <a:pt x="420" y="106"/>
                  </a:cubicBezTo>
                  <a:lnTo>
                    <a:pt x="463" y="92"/>
                  </a:lnTo>
                  <a:cubicBezTo>
                    <a:pt x="475" y="88"/>
                    <a:pt x="489" y="94"/>
                    <a:pt x="493" y="106"/>
                  </a:cubicBezTo>
                  <a:cubicBezTo>
                    <a:pt x="497" y="118"/>
                    <a:pt x="490" y="131"/>
                    <a:pt x="478" y="135"/>
                  </a:cubicBezTo>
                  <a:close/>
                  <a:moveTo>
                    <a:pt x="347" y="179"/>
                  </a:moveTo>
                  <a:lnTo>
                    <a:pt x="303" y="194"/>
                  </a:lnTo>
                  <a:cubicBezTo>
                    <a:pt x="291" y="198"/>
                    <a:pt x="278" y="191"/>
                    <a:pt x="274" y="179"/>
                  </a:cubicBezTo>
                  <a:cubicBezTo>
                    <a:pt x="270" y="167"/>
                    <a:pt x="276" y="154"/>
                    <a:pt x="289" y="150"/>
                  </a:cubicBezTo>
                  <a:lnTo>
                    <a:pt x="332" y="135"/>
                  </a:lnTo>
                  <a:cubicBezTo>
                    <a:pt x="344" y="131"/>
                    <a:pt x="357" y="138"/>
                    <a:pt x="361" y="150"/>
                  </a:cubicBezTo>
                  <a:cubicBezTo>
                    <a:pt x="365" y="162"/>
                    <a:pt x="359" y="175"/>
                    <a:pt x="347" y="179"/>
                  </a:cubicBezTo>
                  <a:close/>
                  <a:moveTo>
                    <a:pt x="216" y="223"/>
                  </a:moveTo>
                  <a:lnTo>
                    <a:pt x="172" y="237"/>
                  </a:lnTo>
                  <a:cubicBezTo>
                    <a:pt x="160" y="241"/>
                    <a:pt x="147" y="235"/>
                    <a:pt x="143" y="223"/>
                  </a:cubicBezTo>
                  <a:cubicBezTo>
                    <a:pt x="139" y="211"/>
                    <a:pt x="145" y="198"/>
                    <a:pt x="157" y="194"/>
                  </a:cubicBezTo>
                  <a:lnTo>
                    <a:pt x="201" y="179"/>
                  </a:lnTo>
                  <a:cubicBezTo>
                    <a:pt x="213" y="175"/>
                    <a:pt x="226" y="182"/>
                    <a:pt x="230" y="194"/>
                  </a:cubicBezTo>
                  <a:cubicBezTo>
                    <a:pt x="234" y="206"/>
                    <a:pt x="228" y="219"/>
                    <a:pt x="216" y="223"/>
                  </a:cubicBezTo>
                  <a:close/>
                  <a:moveTo>
                    <a:pt x="85" y="266"/>
                  </a:moveTo>
                  <a:lnTo>
                    <a:pt x="41" y="281"/>
                  </a:lnTo>
                  <a:cubicBezTo>
                    <a:pt x="29" y="285"/>
                    <a:pt x="16" y="279"/>
                    <a:pt x="12" y="266"/>
                  </a:cubicBezTo>
                  <a:cubicBezTo>
                    <a:pt x="8" y="254"/>
                    <a:pt x="14" y="241"/>
                    <a:pt x="26" y="237"/>
                  </a:cubicBezTo>
                  <a:lnTo>
                    <a:pt x="70" y="223"/>
                  </a:lnTo>
                  <a:cubicBezTo>
                    <a:pt x="82" y="219"/>
                    <a:pt x="95" y="225"/>
                    <a:pt x="99" y="237"/>
                  </a:cubicBezTo>
                  <a:cubicBezTo>
                    <a:pt x="103" y="249"/>
                    <a:pt x="97" y="262"/>
                    <a:pt x="85" y="266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651"/>
            <p:cNvSpPr>
              <a:spLocks noEditPoints="1"/>
            </p:cNvSpPr>
            <p:nvPr/>
          </p:nvSpPr>
          <p:spPr bwMode="auto">
            <a:xfrm>
              <a:off x="3591" y="1938"/>
              <a:ext cx="761" cy="275"/>
            </a:xfrm>
            <a:custGeom>
              <a:avLst/>
              <a:gdLst>
                <a:gd name="T0" fmla="*/ 92 w 1517"/>
                <a:gd name="T1" fmla="*/ 313 h 550"/>
                <a:gd name="T2" fmla="*/ 4 w 1517"/>
                <a:gd name="T3" fmla="*/ 283 h 550"/>
                <a:gd name="T4" fmla="*/ 208 w 1517"/>
                <a:gd name="T5" fmla="*/ 327 h 550"/>
                <a:gd name="T6" fmla="*/ 150 w 1517"/>
                <a:gd name="T7" fmla="*/ 356 h 550"/>
                <a:gd name="T8" fmla="*/ 296 w 1517"/>
                <a:gd name="T9" fmla="*/ 356 h 550"/>
                <a:gd name="T10" fmla="*/ 325 w 1517"/>
                <a:gd name="T11" fmla="*/ 415 h 550"/>
                <a:gd name="T12" fmla="*/ 296 w 1517"/>
                <a:gd name="T13" fmla="*/ 356 h 550"/>
                <a:gd name="T14" fmla="*/ 485 w 1517"/>
                <a:gd name="T15" fmla="*/ 444 h 550"/>
                <a:gd name="T16" fmla="*/ 398 w 1517"/>
                <a:gd name="T17" fmla="*/ 415 h 550"/>
                <a:gd name="T18" fmla="*/ 602 w 1517"/>
                <a:gd name="T19" fmla="*/ 458 h 550"/>
                <a:gd name="T20" fmla="*/ 544 w 1517"/>
                <a:gd name="T21" fmla="*/ 487 h 550"/>
                <a:gd name="T22" fmla="*/ 689 w 1517"/>
                <a:gd name="T23" fmla="*/ 487 h 550"/>
                <a:gd name="T24" fmla="*/ 718 w 1517"/>
                <a:gd name="T25" fmla="*/ 546 h 550"/>
                <a:gd name="T26" fmla="*/ 689 w 1517"/>
                <a:gd name="T27" fmla="*/ 487 h 550"/>
                <a:gd name="T28" fmla="*/ 879 w 1517"/>
                <a:gd name="T29" fmla="*/ 481 h 550"/>
                <a:gd name="T30" fmla="*/ 791 w 1517"/>
                <a:gd name="T31" fmla="*/ 511 h 550"/>
                <a:gd name="T32" fmla="*/ 981 w 1517"/>
                <a:gd name="T33" fmla="*/ 423 h 550"/>
                <a:gd name="T34" fmla="*/ 952 w 1517"/>
                <a:gd name="T35" fmla="*/ 481 h 550"/>
                <a:gd name="T36" fmla="*/ 1068 w 1517"/>
                <a:gd name="T37" fmla="*/ 394 h 550"/>
                <a:gd name="T38" fmla="*/ 1126 w 1517"/>
                <a:gd name="T39" fmla="*/ 423 h 550"/>
                <a:gd name="T40" fmla="*/ 1068 w 1517"/>
                <a:gd name="T41" fmla="*/ 394 h 550"/>
                <a:gd name="T42" fmla="*/ 1272 w 1517"/>
                <a:gd name="T43" fmla="*/ 350 h 550"/>
                <a:gd name="T44" fmla="*/ 1185 w 1517"/>
                <a:gd name="T45" fmla="*/ 379 h 550"/>
                <a:gd name="T46" fmla="*/ 1374 w 1517"/>
                <a:gd name="T47" fmla="*/ 292 h 550"/>
                <a:gd name="T48" fmla="*/ 1345 w 1517"/>
                <a:gd name="T49" fmla="*/ 350 h 550"/>
                <a:gd name="T50" fmla="*/ 1462 w 1517"/>
                <a:gd name="T51" fmla="*/ 263 h 550"/>
                <a:gd name="T52" fmla="*/ 1469 w 1517"/>
                <a:gd name="T53" fmla="*/ 292 h 550"/>
                <a:gd name="T54" fmla="*/ 1502 w 1517"/>
                <a:gd name="T55" fmla="*/ 254 h 550"/>
                <a:gd name="T56" fmla="*/ 1476 w 1517"/>
                <a:gd name="T57" fmla="*/ 307 h 550"/>
                <a:gd name="T58" fmla="*/ 1381 w 1517"/>
                <a:gd name="T59" fmla="*/ 263 h 550"/>
                <a:gd name="T60" fmla="*/ 1352 w 1517"/>
                <a:gd name="T61" fmla="*/ 205 h 550"/>
                <a:gd name="T62" fmla="*/ 1381 w 1517"/>
                <a:gd name="T63" fmla="*/ 263 h 550"/>
                <a:gd name="T64" fmla="*/ 1192 w 1517"/>
                <a:gd name="T65" fmla="*/ 175 h 550"/>
                <a:gd name="T66" fmla="*/ 1279 w 1517"/>
                <a:gd name="T67" fmla="*/ 205 h 550"/>
                <a:gd name="T68" fmla="*/ 1075 w 1517"/>
                <a:gd name="T69" fmla="*/ 161 h 550"/>
                <a:gd name="T70" fmla="*/ 1134 w 1517"/>
                <a:gd name="T71" fmla="*/ 132 h 550"/>
                <a:gd name="T72" fmla="*/ 988 w 1517"/>
                <a:gd name="T73" fmla="*/ 132 h 550"/>
                <a:gd name="T74" fmla="*/ 959 w 1517"/>
                <a:gd name="T75" fmla="*/ 73 h 550"/>
                <a:gd name="T76" fmla="*/ 988 w 1517"/>
                <a:gd name="T77" fmla="*/ 132 h 550"/>
                <a:gd name="T78" fmla="*/ 799 w 1517"/>
                <a:gd name="T79" fmla="*/ 44 h 550"/>
                <a:gd name="T80" fmla="*/ 886 w 1517"/>
                <a:gd name="T81" fmla="*/ 73 h 550"/>
                <a:gd name="T82" fmla="*/ 697 w 1517"/>
                <a:gd name="T83" fmla="*/ 62 h 550"/>
                <a:gd name="T84" fmla="*/ 726 w 1517"/>
                <a:gd name="T85" fmla="*/ 4 h 550"/>
                <a:gd name="T86" fmla="*/ 609 w 1517"/>
                <a:gd name="T87" fmla="*/ 92 h 550"/>
                <a:gd name="T88" fmla="*/ 551 w 1517"/>
                <a:gd name="T89" fmla="*/ 62 h 550"/>
                <a:gd name="T90" fmla="*/ 609 w 1517"/>
                <a:gd name="T91" fmla="*/ 92 h 550"/>
                <a:gd name="T92" fmla="*/ 405 w 1517"/>
                <a:gd name="T93" fmla="*/ 135 h 550"/>
                <a:gd name="T94" fmla="*/ 493 w 1517"/>
                <a:gd name="T95" fmla="*/ 106 h 550"/>
                <a:gd name="T96" fmla="*/ 303 w 1517"/>
                <a:gd name="T97" fmla="*/ 194 h 550"/>
                <a:gd name="T98" fmla="*/ 332 w 1517"/>
                <a:gd name="T99" fmla="*/ 135 h 550"/>
                <a:gd name="T100" fmla="*/ 216 w 1517"/>
                <a:gd name="T101" fmla="*/ 223 h 550"/>
                <a:gd name="T102" fmla="*/ 157 w 1517"/>
                <a:gd name="T103" fmla="*/ 194 h 550"/>
                <a:gd name="T104" fmla="*/ 216 w 1517"/>
                <a:gd name="T105" fmla="*/ 223 h 550"/>
                <a:gd name="T106" fmla="*/ 12 w 1517"/>
                <a:gd name="T107" fmla="*/ 266 h 550"/>
                <a:gd name="T108" fmla="*/ 99 w 1517"/>
                <a:gd name="T109" fmla="*/ 237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17" h="550">
                  <a:moveTo>
                    <a:pt x="34" y="269"/>
                  </a:moveTo>
                  <a:lnTo>
                    <a:pt x="77" y="283"/>
                  </a:lnTo>
                  <a:cubicBezTo>
                    <a:pt x="89" y="287"/>
                    <a:pt x="96" y="301"/>
                    <a:pt x="92" y="313"/>
                  </a:cubicBezTo>
                  <a:cubicBezTo>
                    <a:pt x="88" y="325"/>
                    <a:pt x="75" y="331"/>
                    <a:pt x="63" y="327"/>
                  </a:cubicBezTo>
                  <a:lnTo>
                    <a:pt x="19" y="313"/>
                  </a:lnTo>
                  <a:cubicBezTo>
                    <a:pt x="7" y="309"/>
                    <a:pt x="0" y="296"/>
                    <a:pt x="4" y="283"/>
                  </a:cubicBezTo>
                  <a:cubicBezTo>
                    <a:pt x="8" y="271"/>
                    <a:pt x="22" y="265"/>
                    <a:pt x="34" y="269"/>
                  </a:cubicBezTo>
                  <a:close/>
                  <a:moveTo>
                    <a:pt x="165" y="313"/>
                  </a:moveTo>
                  <a:lnTo>
                    <a:pt x="208" y="327"/>
                  </a:lnTo>
                  <a:cubicBezTo>
                    <a:pt x="221" y="331"/>
                    <a:pt x="227" y="344"/>
                    <a:pt x="223" y="356"/>
                  </a:cubicBezTo>
                  <a:cubicBezTo>
                    <a:pt x="219" y="368"/>
                    <a:pt x="206" y="375"/>
                    <a:pt x="194" y="371"/>
                  </a:cubicBezTo>
                  <a:lnTo>
                    <a:pt x="150" y="356"/>
                  </a:lnTo>
                  <a:cubicBezTo>
                    <a:pt x="138" y="352"/>
                    <a:pt x="132" y="339"/>
                    <a:pt x="136" y="327"/>
                  </a:cubicBezTo>
                  <a:cubicBezTo>
                    <a:pt x="140" y="315"/>
                    <a:pt x="153" y="309"/>
                    <a:pt x="165" y="313"/>
                  </a:cubicBezTo>
                  <a:close/>
                  <a:moveTo>
                    <a:pt x="296" y="356"/>
                  </a:moveTo>
                  <a:lnTo>
                    <a:pt x="340" y="371"/>
                  </a:lnTo>
                  <a:cubicBezTo>
                    <a:pt x="352" y="375"/>
                    <a:pt x="358" y="388"/>
                    <a:pt x="354" y="400"/>
                  </a:cubicBezTo>
                  <a:cubicBezTo>
                    <a:pt x="350" y="412"/>
                    <a:pt x="337" y="419"/>
                    <a:pt x="325" y="415"/>
                  </a:cubicBezTo>
                  <a:lnTo>
                    <a:pt x="281" y="400"/>
                  </a:lnTo>
                  <a:cubicBezTo>
                    <a:pt x="269" y="396"/>
                    <a:pt x="263" y="383"/>
                    <a:pt x="267" y="371"/>
                  </a:cubicBezTo>
                  <a:cubicBezTo>
                    <a:pt x="271" y="359"/>
                    <a:pt x="284" y="352"/>
                    <a:pt x="296" y="356"/>
                  </a:cubicBezTo>
                  <a:close/>
                  <a:moveTo>
                    <a:pt x="427" y="400"/>
                  </a:moveTo>
                  <a:lnTo>
                    <a:pt x="471" y="415"/>
                  </a:lnTo>
                  <a:cubicBezTo>
                    <a:pt x="483" y="419"/>
                    <a:pt x="489" y="432"/>
                    <a:pt x="485" y="444"/>
                  </a:cubicBezTo>
                  <a:cubicBezTo>
                    <a:pt x="481" y="456"/>
                    <a:pt x="468" y="462"/>
                    <a:pt x="456" y="458"/>
                  </a:cubicBezTo>
                  <a:lnTo>
                    <a:pt x="412" y="444"/>
                  </a:lnTo>
                  <a:cubicBezTo>
                    <a:pt x="400" y="440"/>
                    <a:pt x="394" y="427"/>
                    <a:pt x="398" y="415"/>
                  </a:cubicBezTo>
                  <a:cubicBezTo>
                    <a:pt x="402" y="403"/>
                    <a:pt x="415" y="396"/>
                    <a:pt x="427" y="400"/>
                  </a:cubicBezTo>
                  <a:close/>
                  <a:moveTo>
                    <a:pt x="558" y="444"/>
                  </a:moveTo>
                  <a:lnTo>
                    <a:pt x="602" y="458"/>
                  </a:lnTo>
                  <a:cubicBezTo>
                    <a:pt x="614" y="462"/>
                    <a:pt x="620" y="475"/>
                    <a:pt x="616" y="487"/>
                  </a:cubicBezTo>
                  <a:cubicBezTo>
                    <a:pt x="612" y="500"/>
                    <a:pt x="599" y="506"/>
                    <a:pt x="587" y="502"/>
                  </a:cubicBezTo>
                  <a:lnTo>
                    <a:pt x="544" y="487"/>
                  </a:lnTo>
                  <a:cubicBezTo>
                    <a:pt x="532" y="483"/>
                    <a:pt x="525" y="470"/>
                    <a:pt x="529" y="458"/>
                  </a:cubicBezTo>
                  <a:cubicBezTo>
                    <a:pt x="533" y="446"/>
                    <a:pt x="546" y="440"/>
                    <a:pt x="558" y="444"/>
                  </a:cubicBezTo>
                  <a:close/>
                  <a:moveTo>
                    <a:pt x="689" y="487"/>
                  </a:moveTo>
                  <a:lnTo>
                    <a:pt x="733" y="502"/>
                  </a:lnTo>
                  <a:cubicBezTo>
                    <a:pt x="745" y="506"/>
                    <a:pt x="752" y="519"/>
                    <a:pt x="748" y="531"/>
                  </a:cubicBezTo>
                  <a:cubicBezTo>
                    <a:pt x="744" y="543"/>
                    <a:pt x="731" y="550"/>
                    <a:pt x="718" y="546"/>
                  </a:cubicBezTo>
                  <a:lnTo>
                    <a:pt x="675" y="531"/>
                  </a:lnTo>
                  <a:cubicBezTo>
                    <a:pt x="663" y="527"/>
                    <a:pt x="656" y="514"/>
                    <a:pt x="660" y="502"/>
                  </a:cubicBezTo>
                  <a:cubicBezTo>
                    <a:pt x="664" y="490"/>
                    <a:pt x="677" y="483"/>
                    <a:pt x="689" y="487"/>
                  </a:cubicBezTo>
                  <a:close/>
                  <a:moveTo>
                    <a:pt x="806" y="481"/>
                  </a:moveTo>
                  <a:lnTo>
                    <a:pt x="850" y="467"/>
                  </a:lnTo>
                  <a:cubicBezTo>
                    <a:pt x="862" y="463"/>
                    <a:pt x="875" y="469"/>
                    <a:pt x="879" y="481"/>
                  </a:cubicBezTo>
                  <a:cubicBezTo>
                    <a:pt x="883" y="493"/>
                    <a:pt x="876" y="507"/>
                    <a:pt x="864" y="511"/>
                  </a:cubicBezTo>
                  <a:lnTo>
                    <a:pt x="820" y="525"/>
                  </a:lnTo>
                  <a:cubicBezTo>
                    <a:pt x="808" y="529"/>
                    <a:pt x="795" y="523"/>
                    <a:pt x="791" y="511"/>
                  </a:cubicBezTo>
                  <a:cubicBezTo>
                    <a:pt x="787" y="498"/>
                    <a:pt x="794" y="485"/>
                    <a:pt x="806" y="481"/>
                  </a:cubicBezTo>
                  <a:close/>
                  <a:moveTo>
                    <a:pt x="937" y="438"/>
                  </a:moveTo>
                  <a:lnTo>
                    <a:pt x="981" y="423"/>
                  </a:lnTo>
                  <a:cubicBezTo>
                    <a:pt x="993" y="419"/>
                    <a:pt x="1006" y="426"/>
                    <a:pt x="1010" y="438"/>
                  </a:cubicBezTo>
                  <a:cubicBezTo>
                    <a:pt x="1014" y="450"/>
                    <a:pt x="1007" y="463"/>
                    <a:pt x="995" y="467"/>
                  </a:cubicBezTo>
                  <a:lnTo>
                    <a:pt x="952" y="481"/>
                  </a:lnTo>
                  <a:cubicBezTo>
                    <a:pt x="940" y="485"/>
                    <a:pt x="926" y="479"/>
                    <a:pt x="922" y="467"/>
                  </a:cubicBezTo>
                  <a:cubicBezTo>
                    <a:pt x="918" y="455"/>
                    <a:pt x="925" y="442"/>
                    <a:pt x="937" y="438"/>
                  </a:cubicBezTo>
                  <a:close/>
                  <a:moveTo>
                    <a:pt x="1068" y="394"/>
                  </a:moveTo>
                  <a:lnTo>
                    <a:pt x="1112" y="379"/>
                  </a:lnTo>
                  <a:cubicBezTo>
                    <a:pt x="1124" y="375"/>
                    <a:pt x="1137" y="382"/>
                    <a:pt x="1141" y="394"/>
                  </a:cubicBezTo>
                  <a:cubicBezTo>
                    <a:pt x="1145" y="406"/>
                    <a:pt x="1139" y="419"/>
                    <a:pt x="1126" y="423"/>
                  </a:cubicBezTo>
                  <a:lnTo>
                    <a:pt x="1083" y="438"/>
                  </a:lnTo>
                  <a:cubicBezTo>
                    <a:pt x="1071" y="442"/>
                    <a:pt x="1058" y="435"/>
                    <a:pt x="1054" y="423"/>
                  </a:cubicBezTo>
                  <a:cubicBezTo>
                    <a:pt x="1050" y="411"/>
                    <a:pt x="1056" y="398"/>
                    <a:pt x="1068" y="394"/>
                  </a:cubicBezTo>
                  <a:close/>
                  <a:moveTo>
                    <a:pt x="1199" y="350"/>
                  </a:moveTo>
                  <a:lnTo>
                    <a:pt x="1243" y="336"/>
                  </a:lnTo>
                  <a:cubicBezTo>
                    <a:pt x="1255" y="332"/>
                    <a:pt x="1268" y="338"/>
                    <a:pt x="1272" y="350"/>
                  </a:cubicBezTo>
                  <a:cubicBezTo>
                    <a:pt x="1276" y="362"/>
                    <a:pt x="1270" y="375"/>
                    <a:pt x="1258" y="379"/>
                  </a:cubicBezTo>
                  <a:lnTo>
                    <a:pt x="1214" y="394"/>
                  </a:lnTo>
                  <a:cubicBezTo>
                    <a:pt x="1202" y="398"/>
                    <a:pt x="1189" y="391"/>
                    <a:pt x="1185" y="379"/>
                  </a:cubicBezTo>
                  <a:cubicBezTo>
                    <a:pt x="1181" y="367"/>
                    <a:pt x="1187" y="354"/>
                    <a:pt x="1199" y="350"/>
                  </a:cubicBezTo>
                  <a:close/>
                  <a:moveTo>
                    <a:pt x="1330" y="307"/>
                  </a:moveTo>
                  <a:lnTo>
                    <a:pt x="1374" y="292"/>
                  </a:lnTo>
                  <a:cubicBezTo>
                    <a:pt x="1386" y="288"/>
                    <a:pt x="1399" y="294"/>
                    <a:pt x="1403" y="307"/>
                  </a:cubicBezTo>
                  <a:cubicBezTo>
                    <a:pt x="1407" y="319"/>
                    <a:pt x="1401" y="332"/>
                    <a:pt x="1389" y="336"/>
                  </a:cubicBezTo>
                  <a:lnTo>
                    <a:pt x="1345" y="350"/>
                  </a:lnTo>
                  <a:cubicBezTo>
                    <a:pt x="1333" y="354"/>
                    <a:pt x="1320" y="348"/>
                    <a:pt x="1316" y="336"/>
                  </a:cubicBezTo>
                  <a:cubicBezTo>
                    <a:pt x="1312" y="324"/>
                    <a:pt x="1318" y="311"/>
                    <a:pt x="1330" y="307"/>
                  </a:cubicBezTo>
                  <a:close/>
                  <a:moveTo>
                    <a:pt x="1462" y="263"/>
                  </a:moveTo>
                  <a:lnTo>
                    <a:pt x="1487" y="254"/>
                  </a:lnTo>
                  <a:lnTo>
                    <a:pt x="1487" y="298"/>
                  </a:lnTo>
                  <a:lnTo>
                    <a:pt x="1469" y="292"/>
                  </a:lnTo>
                  <a:cubicBezTo>
                    <a:pt x="1457" y="288"/>
                    <a:pt x="1450" y="275"/>
                    <a:pt x="1454" y="263"/>
                  </a:cubicBezTo>
                  <a:cubicBezTo>
                    <a:pt x="1458" y="251"/>
                    <a:pt x="1471" y="244"/>
                    <a:pt x="1483" y="248"/>
                  </a:cubicBezTo>
                  <a:lnTo>
                    <a:pt x="1502" y="254"/>
                  </a:lnTo>
                  <a:cubicBezTo>
                    <a:pt x="1511" y="257"/>
                    <a:pt x="1517" y="266"/>
                    <a:pt x="1517" y="276"/>
                  </a:cubicBezTo>
                  <a:cubicBezTo>
                    <a:pt x="1517" y="286"/>
                    <a:pt x="1511" y="295"/>
                    <a:pt x="1502" y="298"/>
                  </a:cubicBezTo>
                  <a:lnTo>
                    <a:pt x="1476" y="307"/>
                  </a:lnTo>
                  <a:cubicBezTo>
                    <a:pt x="1464" y="311"/>
                    <a:pt x="1451" y="304"/>
                    <a:pt x="1447" y="292"/>
                  </a:cubicBezTo>
                  <a:cubicBezTo>
                    <a:pt x="1443" y="280"/>
                    <a:pt x="1450" y="267"/>
                    <a:pt x="1462" y="263"/>
                  </a:cubicBezTo>
                  <a:close/>
                  <a:moveTo>
                    <a:pt x="1381" y="263"/>
                  </a:moveTo>
                  <a:lnTo>
                    <a:pt x="1338" y="248"/>
                  </a:lnTo>
                  <a:cubicBezTo>
                    <a:pt x="1326" y="244"/>
                    <a:pt x="1319" y="231"/>
                    <a:pt x="1323" y="219"/>
                  </a:cubicBezTo>
                  <a:cubicBezTo>
                    <a:pt x="1327" y="207"/>
                    <a:pt x="1340" y="201"/>
                    <a:pt x="1352" y="205"/>
                  </a:cubicBezTo>
                  <a:lnTo>
                    <a:pt x="1396" y="219"/>
                  </a:lnTo>
                  <a:cubicBezTo>
                    <a:pt x="1408" y="223"/>
                    <a:pt x="1415" y="236"/>
                    <a:pt x="1411" y="248"/>
                  </a:cubicBezTo>
                  <a:cubicBezTo>
                    <a:pt x="1407" y="260"/>
                    <a:pt x="1394" y="267"/>
                    <a:pt x="1381" y="263"/>
                  </a:cubicBezTo>
                  <a:close/>
                  <a:moveTo>
                    <a:pt x="1250" y="219"/>
                  </a:moveTo>
                  <a:lnTo>
                    <a:pt x="1207" y="205"/>
                  </a:lnTo>
                  <a:cubicBezTo>
                    <a:pt x="1195" y="201"/>
                    <a:pt x="1188" y="187"/>
                    <a:pt x="1192" y="175"/>
                  </a:cubicBezTo>
                  <a:cubicBezTo>
                    <a:pt x="1196" y="163"/>
                    <a:pt x="1209" y="157"/>
                    <a:pt x="1221" y="161"/>
                  </a:cubicBezTo>
                  <a:lnTo>
                    <a:pt x="1265" y="175"/>
                  </a:lnTo>
                  <a:cubicBezTo>
                    <a:pt x="1277" y="179"/>
                    <a:pt x="1283" y="192"/>
                    <a:pt x="1279" y="205"/>
                  </a:cubicBezTo>
                  <a:cubicBezTo>
                    <a:pt x="1275" y="217"/>
                    <a:pt x="1262" y="223"/>
                    <a:pt x="1250" y="219"/>
                  </a:cubicBezTo>
                  <a:close/>
                  <a:moveTo>
                    <a:pt x="1119" y="175"/>
                  </a:moveTo>
                  <a:lnTo>
                    <a:pt x="1075" y="161"/>
                  </a:lnTo>
                  <a:cubicBezTo>
                    <a:pt x="1063" y="157"/>
                    <a:pt x="1057" y="144"/>
                    <a:pt x="1061" y="132"/>
                  </a:cubicBezTo>
                  <a:cubicBezTo>
                    <a:pt x="1065" y="120"/>
                    <a:pt x="1078" y="113"/>
                    <a:pt x="1090" y="117"/>
                  </a:cubicBezTo>
                  <a:lnTo>
                    <a:pt x="1134" y="132"/>
                  </a:lnTo>
                  <a:cubicBezTo>
                    <a:pt x="1146" y="136"/>
                    <a:pt x="1152" y="149"/>
                    <a:pt x="1148" y="161"/>
                  </a:cubicBezTo>
                  <a:cubicBezTo>
                    <a:pt x="1144" y="173"/>
                    <a:pt x="1131" y="179"/>
                    <a:pt x="1119" y="175"/>
                  </a:cubicBezTo>
                  <a:close/>
                  <a:moveTo>
                    <a:pt x="988" y="132"/>
                  </a:moveTo>
                  <a:lnTo>
                    <a:pt x="944" y="117"/>
                  </a:lnTo>
                  <a:cubicBezTo>
                    <a:pt x="932" y="113"/>
                    <a:pt x="926" y="100"/>
                    <a:pt x="930" y="88"/>
                  </a:cubicBezTo>
                  <a:cubicBezTo>
                    <a:pt x="934" y="76"/>
                    <a:pt x="947" y="69"/>
                    <a:pt x="959" y="73"/>
                  </a:cubicBezTo>
                  <a:lnTo>
                    <a:pt x="1003" y="88"/>
                  </a:lnTo>
                  <a:cubicBezTo>
                    <a:pt x="1015" y="92"/>
                    <a:pt x="1021" y="105"/>
                    <a:pt x="1017" y="117"/>
                  </a:cubicBezTo>
                  <a:cubicBezTo>
                    <a:pt x="1013" y="129"/>
                    <a:pt x="1000" y="136"/>
                    <a:pt x="988" y="132"/>
                  </a:cubicBezTo>
                  <a:close/>
                  <a:moveTo>
                    <a:pt x="857" y="88"/>
                  </a:moveTo>
                  <a:lnTo>
                    <a:pt x="813" y="73"/>
                  </a:lnTo>
                  <a:cubicBezTo>
                    <a:pt x="801" y="69"/>
                    <a:pt x="795" y="56"/>
                    <a:pt x="799" y="44"/>
                  </a:cubicBezTo>
                  <a:cubicBezTo>
                    <a:pt x="803" y="32"/>
                    <a:pt x="816" y="26"/>
                    <a:pt x="828" y="30"/>
                  </a:cubicBezTo>
                  <a:lnTo>
                    <a:pt x="871" y="44"/>
                  </a:lnTo>
                  <a:cubicBezTo>
                    <a:pt x="883" y="48"/>
                    <a:pt x="890" y="61"/>
                    <a:pt x="886" y="73"/>
                  </a:cubicBezTo>
                  <a:cubicBezTo>
                    <a:pt x="882" y="85"/>
                    <a:pt x="869" y="92"/>
                    <a:pt x="857" y="88"/>
                  </a:cubicBezTo>
                  <a:close/>
                  <a:moveTo>
                    <a:pt x="740" y="48"/>
                  </a:moveTo>
                  <a:lnTo>
                    <a:pt x="697" y="62"/>
                  </a:lnTo>
                  <a:cubicBezTo>
                    <a:pt x="684" y="66"/>
                    <a:pt x="671" y="60"/>
                    <a:pt x="667" y="48"/>
                  </a:cubicBezTo>
                  <a:cubicBezTo>
                    <a:pt x="663" y="36"/>
                    <a:pt x="670" y="23"/>
                    <a:pt x="682" y="19"/>
                  </a:cubicBezTo>
                  <a:lnTo>
                    <a:pt x="726" y="4"/>
                  </a:lnTo>
                  <a:cubicBezTo>
                    <a:pt x="738" y="0"/>
                    <a:pt x="751" y="7"/>
                    <a:pt x="755" y="19"/>
                  </a:cubicBezTo>
                  <a:cubicBezTo>
                    <a:pt x="759" y="31"/>
                    <a:pt x="752" y="44"/>
                    <a:pt x="740" y="48"/>
                  </a:cubicBezTo>
                  <a:close/>
                  <a:moveTo>
                    <a:pt x="609" y="92"/>
                  </a:moveTo>
                  <a:lnTo>
                    <a:pt x="565" y="106"/>
                  </a:lnTo>
                  <a:cubicBezTo>
                    <a:pt x="553" y="110"/>
                    <a:pt x="540" y="104"/>
                    <a:pt x="536" y="92"/>
                  </a:cubicBezTo>
                  <a:cubicBezTo>
                    <a:pt x="532" y="80"/>
                    <a:pt x="539" y="66"/>
                    <a:pt x="551" y="62"/>
                  </a:cubicBezTo>
                  <a:lnTo>
                    <a:pt x="595" y="48"/>
                  </a:lnTo>
                  <a:cubicBezTo>
                    <a:pt x="607" y="44"/>
                    <a:pt x="620" y="50"/>
                    <a:pt x="624" y="62"/>
                  </a:cubicBezTo>
                  <a:cubicBezTo>
                    <a:pt x="628" y="75"/>
                    <a:pt x="621" y="88"/>
                    <a:pt x="609" y="92"/>
                  </a:cubicBezTo>
                  <a:close/>
                  <a:moveTo>
                    <a:pt x="478" y="135"/>
                  </a:moveTo>
                  <a:lnTo>
                    <a:pt x="434" y="150"/>
                  </a:lnTo>
                  <a:cubicBezTo>
                    <a:pt x="422" y="154"/>
                    <a:pt x="409" y="147"/>
                    <a:pt x="405" y="135"/>
                  </a:cubicBezTo>
                  <a:cubicBezTo>
                    <a:pt x="401" y="123"/>
                    <a:pt x="408" y="110"/>
                    <a:pt x="420" y="106"/>
                  </a:cubicBezTo>
                  <a:lnTo>
                    <a:pt x="463" y="92"/>
                  </a:lnTo>
                  <a:cubicBezTo>
                    <a:pt x="475" y="88"/>
                    <a:pt x="489" y="94"/>
                    <a:pt x="493" y="106"/>
                  </a:cubicBezTo>
                  <a:cubicBezTo>
                    <a:pt x="497" y="118"/>
                    <a:pt x="490" y="131"/>
                    <a:pt x="478" y="135"/>
                  </a:cubicBezTo>
                  <a:close/>
                  <a:moveTo>
                    <a:pt x="347" y="179"/>
                  </a:moveTo>
                  <a:lnTo>
                    <a:pt x="303" y="194"/>
                  </a:lnTo>
                  <a:cubicBezTo>
                    <a:pt x="291" y="198"/>
                    <a:pt x="278" y="191"/>
                    <a:pt x="274" y="179"/>
                  </a:cubicBezTo>
                  <a:cubicBezTo>
                    <a:pt x="270" y="167"/>
                    <a:pt x="276" y="154"/>
                    <a:pt x="289" y="150"/>
                  </a:cubicBezTo>
                  <a:lnTo>
                    <a:pt x="332" y="135"/>
                  </a:lnTo>
                  <a:cubicBezTo>
                    <a:pt x="344" y="131"/>
                    <a:pt x="357" y="138"/>
                    <a:pt x="361" y="150"/>
                  </a:cubicBezTo>
                  <a:cubicBezTo>
                    <a:pt x="365" y="162"/>
                    <a:pt x="359" y="175"/>
                    <a:pt x="347" y="179"/>
                  </a:cubicBezTo>
                  <a:close/>
                  <a:moveTo>
                    <a:pt x="216" y="223"/>
                  </a:moveTo>
                  <a:lnTo>
                    <a:pt x="172" y="237"/>
                  </a:lnTo>
                  <a:cubicBezTo>
                    <a:pt x="160" y="241"/>
                    <a:pt x="147" y="235"/>
                    <a:pt x="143" y="223"/>
                  </a:cubicBezTo>
                  <a:cubicBezTo>
                    <a:pt x="139" y="211"/>
                    <a:pt x="145" y="198"/>
                    <a:pt x="157" y="194"/>
                  </a:cubicBezTo>
                  <a:lnTo>
                    <a:pt x="201" y="179"/>
                  </a:lnTo>
                  <a:cubicBezTo>
                    <a:pt x="213" y="175"/>
                    <a:pt x="226" y="182"/>
                    <a:pt x="230" y="194"/>
                  </a:cubicBezTo>
                  <a:cubicBezTo>
                    <a:pt x="234" y="206"/>
                    <a:pt x="228" y="219"/>
                    <a:pt x="216" y="223"/>
                  </a:cubicBezTo>
                  <a:close/>
                  <a:moveTo>
                    <a:pt x="85" y="266"/>
                  </a:moveTo>
                  <a:lnTo>
                    <a:pt x="41" y="281"/>
                  </a:lnTo>
                  <a:cubicBezTo>
                    <a:pt x="29" y="285"/>
                    <a:pt x="16" y="279"/>
                    <a:pt x="12" y="266"/>
                  </a:cubicBezTo>
                  <a:cubicBezTo>
                    <a:pt x="8" y="254"/>
                    <a:pt x="14" y="241"/>
                    <a:pt x="26" y="237"/>
                  </a:cubicBezTo>
                  <a:lnTo>
                    <a:pt x="70" y="223"/>
                  </a:lnTo>
                  <a:cubicBezTo>
                    <a:pt x="82" y="219"/>
                    <a:pt x="95" y="225"/>
                    <a:pt x="99" y="237"/>
                  </a:cubicBezTo>
                  <a:cubicBezTo>
                    <a:pt x="103" y="249"/>
                    <a:pt x="97" y="262"/>
                    <a:pt x="85" y="266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652"/>
            <p:cNvSpPr>
              <a:spLocks noEditPoints="1"/>
            </p:cNvSpPr>
            <p:nvPr/>
          </p:nvSpPr>
          <p:spPr bwMode="auto">
            <a:xfrm>
              <a:off x="3586" y="2058"/>
              <a:ext cx="24" cy="1084"/>
            </a:xfrm>
            <a:custGeom>
              <a:avLst/>
              <a:gdLst>
                <a:gd name="T0" fmla="*/ 46 w 46"/>
                <a:gd name="T1" fmla="*/ 69 h 2166"/>
                <a:gd name="T2" fmla="*/ 0 w 46"/>
                <a:gd name="T3" fmla="*/ 69 h 2166"/>
                <a:gd name="T4" fmla="*/ 23 w 46"/>
                <a:gd name="T5" fmla="*/ 0 h 2166"/>
                <a:gd name="T6" fmla="*/ 46 w 46"/>
                <a:gd name="T7" fmla="*/ 161 h 2166"/>
                <a:gd name="T8" fmla="*/ 23 w 46"/>
                <a:gd name="T9" fmla="*/ 230 h 2166"/>
                <a:gd name="T10" fmla="*/ 0 w 46"/>
                <a:gd name="T11" fmla="*/ 161 h 2166"/>
                <a:gd name="T12" fmla="*/ 46 w 46"/>
                <a:gd name="T13" fmla="*/ 161 h 2166"/>
                <a:gd name="T14" fmla="*/ 46 w 46"/>
                <a:gd name="T15" fmla="*/ 346 h 2166"/>
                <a:gd name="T16" fmla="*/ 0 w 46"/>
                <a:gd name="T17" fmla="*/ 346 h 2166"/>
                <a:gd name="T18" fmla="*/ 23 w 46"/>
                <a:gd name="T19" fmla="*/ 277 h 2166"/>
                <a:gd name="T20" fmla="*/ 46 w 46"/>
                <a:gd name="T21" fmla="*/ 438 h 2166"/>
                <a:gd name="T22" fmla="*/ 23 w 46"/>
                <a:gd name="T23" fmla="*/ 507 h 2166"/>
                <a:gd name="T24" fmla="*/ 0 w 46"/>
                <a:gd name="T25" fmla="*/ 438 h 2166"/>
                <a:gd name="T26" fmla="*/ 46 w 46"/>
                <a:gd name="T27" fmla="*/ 438 h 2166"/>
                <a:gd name="T28" fmla="*/ 46 w 46"/>
                <a:gd name="T29" fmla="*/ 622 h 2166"/>
                <a:gd name="T30" fmla="*/ 0 w 46"/>
                <a:gd name="T31" fmla="*/ 622 h 2166"/>
                <a:gd name="T32" fmla="*/ 23 w 46"/>
                <a:gd name="T33" fmla="*/ 553 h 2166"/>
                <a:gd name="T34" fmla="*/ 46 w 46"/>
                <a:gd name="T35" fmla="*/ 714 h 2166"/>
                <a:gd name="T36" fmla="*/ 23 w 46"/>
                <a:gd name="T37" fmla="*/ 783 h 2166"/>
                <a:gd name="T38" fmla="*/ 0 w 46"/>
                <a:gd name="T39" fmla="*/ 714 h 2166"/>
                <a:gd name="T40" fmla="*/ 46 w 46"/>
                <a:gd name="T41" fmla="*/ 714 h 2166"/>
                <a:gd name="T42" fmla="*/ 46 w 46"/>
                <a:gd name="T43" fmla="*/ 899 h 2166"/>
                <a:gd name="T44" fmla="*/ 0 w 46"/>
                <a:gd name="T45" fmla="*/ 899 h 2166"/>
                <a:gd name="T46" fmla="*/ 23 w 46"/>
                <a:gd name="T47" fmla="*/ 829 h 2166"/>
                <a:gd name="T48" fmla="*/ 46 w 46"/>
                <a:gd name="T49" fmla="*/ 991 h 2166"/>
                <a:gd name="T50" fmla="*/ 23 w 46"/>
                <a:gd name="T51" fmla="*/ 1060 h 2166"/>
                <a:gd name="T52" fmla="*/ 0 w 46"/>
                <a:gd name="T53" fmla="*/ 991 h 2166"/>
                <a:gd name="T54" fmla="*/ 46 w 46"/>
                <a:gd name="T55" fmla="*/ 991 h 2166"/>
                <a:gd name="T56" fmla="*/ 46 w 46"/>
                <a:gd name="T57" fmla="*/ 1175 h 2166"/>
                <a:gd name="T58" fmla="*/ 0 w 46"/>
                <a:gd name="T59" fmla="*/ 1175 h 2166"/>
                <a:gd name="T60" fmla="*/ 23 w 46"/>
                <a:gd name="T61" fmla="*/ 1106 h 2166"/>
                <a:gd name="T62" fmla="*/ 46 w 46"/>
                <a:gd name="T63" fmla="*/ 1267 h 2166"/>
                <a:gd name="T64" fmla="*/ 23 w 46"/>
                <a:gd name="T65" fmla="*/ 1336 h 2166"/>
                <a:gd name="T66" fmla="*/ 0 w 46"/>
                <a:gd name="T67" fmla="*/ 1267 h 2166"/>
                <a:gd name="T68" fmla="*/ 46 w 46"/>
                <a:gd name="T69" fmla="*/ 1267 h 2166"/>
                <a:gd name="T70" fmla="*/ 46 w 46"/>
                <a:gd name="T71" fmla="*/ 1452 h 2166"/>
                <a:gd name="T72" fmla="*/ 0 w 46"/>
                <a:gd name="T73" fmla="*/ 1452 h 2166"/>
                <a:gd name="T74" fmla="*/ 23 w 46"/>
                <a:gd name="T75" fmla="*/ 1382 h 2166"/>
                <a:gd name="T76" fmla="*/ 46 w 46"/>
                <a:gd name="T77" fmla="*/ 1544 h 2166"/>
                <a:gd name="T78" fmla="*/ 23 w 46"/>
                <a:gd name="T79" fmla="*/ 1613 h 2166"/>
                <a:gd name="T80" fmla="*/ 0 w 46"/>
                <a:gd name="T81" fmla="*/ 1544 h 2166"/>
                <a:gd name="T82" fmla="*/ 46 w 46"/>
                <a:gd name="T83" fmla="*/ 1544 h 2166"/>
                <a:gd name="T84" fmla="*/ 46 w 46"/>
                <a:gd name="T85" fmla="*/ 1728 h 2166"/>
                <a:gd name="T86" fmla="*/ 0 w 46"/>
                <a:gd name="T87" fmla="*/ 1728 h 2166"/>
                <a:gd name="T88" fmla="*/ 23 w 46"/>
                <a:gd name="T89" fmla="*/ 1659 h 2166"/>
                <a:gd name="T90" fmla="*/ 46 w 46"/>
                <a:gd name="T91" fmla="*/ 1820 h 2166"/>
                <a:gd name="T92" fmla="*/ 23 w 46"/>
                <a:gd name="T93" fmla="*/ 1889 h 2166"/>
                <a:gd name="T94" fmla="*/ 0 w 46"/>
                <a:gd name="T95" fmla="*/ 1820 h 2166"/>
                <a:gd name="T96" fmla="*/ 46 w 46"/>
                <a:gd name="T97" fmla="*/ 1820 h 2166"/>
                <a:gd name="T98" fmla="*/ 46 w 46"/>
                <a:gd name="T99" fmla="*/ 2005 h 2166"/>
                <a:gd name="T100" fmla="*/ 0 w 46"/>
                <a:gd name="T101" fmla="*/ 2005 h 2166"/>
                <a:gd name="T102" fmla="*/ 23 w 46"/>
                <a:gd name="T103" fmla="*/ 1935 h 2166"/>
                <a:gd name="T104" fmla="*/ 46 w 46"/>
                <a:gd name="T105" fmla="*/ 2097 h 2166"/>
                <a:gd name="T106" fmla="*/ 23 w 46"/>
                <a:gd name="T107" fmla="*/ 2166 h 2166"/>
                <a:gd name="T108" fmla="*/ 0 w 46"/>
                <a:gd name="T109" fmla="*/ 2097 h 2166"/>
                <a:gd name="T110" fmla="*/ 46 w 46"/>
                <a:gd name="T111" fmla="*/ 2097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2166">
                  <a:moveTo>
                    <a:pt x="46" y="23"/>
                  </a:moveTo>
                  <a:lnTo>
                    <a:pt x="46" y="69"/>
                  </a:lnTo>
                  <a:cubicBezTo>
                    <a:pt x="46" y="82"/>
                    <a:pt x="36" y="92"/>
                    <a:pt x="23" y="92"/>
                  </a:cubicBezTo>
                  <a:cubicBezTo>
                    <a:pt x="10" y="92"/>
                    <a:pt x="0" y="82"/>
                    <a:pt x="0" y="69"/>
                  </a:cubicBezTo>
                  <a:lnTo>
                    <a:pt x="0" y="23"/>
                  </a:ln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lose/>
                  <a:moveTo>
                    <a:pt x="46" y="161"/>
                  </a:moveTo>
                  <a:lnTo>
                    <a:pt x="46" y="207"/>
                  </a:lnTo>
                  <a:cubicBezTo>
                    <a:pt x="46" y="220"/>
                    <a:pt x="36" y="230"/>
                    <a:pt x="23" y="230"/>
                  </a:cubicBezTo>
                  <a:cubicBezTo>
                    <a:pt x="10" y="230"/>
                    <a:pt x="0" y="220"/>
                    <a:pt x="0" y="207"/>
                  </a:cubicBezTo>
                  <a:lnTo>
                    <a:pt x="0" y="161"/>
                  </a:lnTo>
                  <a:cubicBezTo>
                    <a:pt x="0" y="149"/>
                    <a:pt x="10" y="138"/>
                    <a:pt x="23" y="138"/>
                  </a:cubicBezTo>
                  <a:cubicBezTo>
                    <a:pt x="36" y="138"/>
                    <a:pt x="46" y="149"/>
                    <a:pt x="46" y="161"/>
                  </a:cubicBezTo>
                  <a:close/>
                  <a:moveTo>
                    <a:pt x="46" y="300"/>
                  </a:moveTo>
                  <a:lnTo>
                    <a:pt x="46" y="346"/>
                  </a:lnTo>
                  <a:cubicBezTo>
                    <a:pt x="46" y="358"/>
                    <a:pt x="36" y="369"/>
                    <a:pt x="23" y="369"/>
                  </a:cubicBezTo>
                  <a:cubicBezTo>
                    <a:pt x="10" y="369"/>
                    <a:pt x="0" y="358"/>
                    <a:pt x="0" y="346"/>
                  </a:cubicBezTo>
                  <a:lnTo>
                    <a:pt x="0" y="300"/>
                  </a:lnTo>
                  <a:cubicBezTo>
                    <a:pt x="0" y="287"/>
                    <a:pt x="10" y="277"/>
                    <a:pt x="23" y="277"/>
                  </a:cubicBezTo>
                  <a:cubicBezTo>
                    <a:pt x="36" y="277"/>
                    <a:pt x="46" y="287"/>
                    <a:pt x="46" y="300"/>
                  </a:cubicBezTo>
                  <a:close/>
                  <a:moveTo>
                    <a:pt x="46" y="438"/>
                  </a:moveTo>
                  <a:lnTo>
                    <a:pt x="46" y="484"/>
                  </a:lnTo>
                  <a:cubicBezTo>
                    <a:pt x="46" y="497"/>
                    <a:pt x="36" y="507"/>
                    <a:pt x="23" y="507"/>
                  </a:cubicBezTo>
                  <a:cubicBezTo>
                    <a:pt x="10" y="507"/>
                    <a:pt x="0" y="497"/>
                    <a:pt x="0" y="484"/>
                  </a:cubicBezTo>
                  <a:lnTo>
                    <a:pt x="0" y="438"/>
                  </a:lnTo>
                  <a:cubicBezTo>
                    <a:pt x="0" y="425"/>
                    <a:pt x="10" y="415"/>
                    <a:pt x="23" y="415"/>
                  </a:cubicBezTo>
                  <a:cubicBezTo>
                    <a:pt x="36" y="415"/>
                    <a:pt x="46" y="425"/>
                    <a:pt x="46" y="438"/>
                  </a:cubicBezTo>
                  <a:close/>
                  <a:moveTo>
                    <a:pt x="46" y="576"/>
                  </a:moveTo>
                  <a:lnTo>
                    <a:pt x="46" y="622"/>
                  </a:lnTo>
                  <a:cubicBezTo>
                    <a:pt x="46" y="635"/>
                    <a:pt x="36" y="645"/>
                    <a:pt x="23" y="645"/>
                  </a:cubicBezTo>
                  <a:cubicBezTo>
                    <a:pt x="10" y="645"/>
                    <a:pt x="0" y="635"/>
                    <a:pt x="0" y="622"/>
                  </a:cubicBezTo>
                  <a:lnTo>
                    <a:pt x="0" y="576"/>
                  </a:lnTo>
                  <a:cubicBezTo>
                    <a:pt x="0" y="563"/>
                    <a:pt x="10" y="553"/>
                    <a:pt x="23" y="553"/>
                  </a:cubicBezTo>
                  <a:cubicBezTo>
                    <a:pt x="36" y="553"/>
                    <a:pt x="46" y="563"/>
                    <a:pt x="46" y="576"/>
                  </a:cubicBezTo>
                  <a:close/>
                  <a:moveTo>
                    <a:pt x="46" y="714"/>
                  </a:moveTo>
                  <a:lnTo>
                    <a:pt x="46" y="760"/>
                  </a:lnTo>
                  <a:cubicBezTo>
                    <a:pt x="46" y="773"/>
                    <a:pt x="36" y="783"/>
                    <a:pt x="23" y="783"/>
                  </a:cubicBezTo>
                  <a:cubicBezTo>
                    <a:pt x="10" y="783"/>
                    <a:pt x="0" y="773"/>
                    <a:pt x="0" y="760"/>
                  </a:cubicBezTo>
                  <a:lnTo>
                    <a:pt x="0" y="714"/>
                  </a:lnTo>
                  <a:cubicBezTo>
                    <a:pt x="0" y="702"/>
                    <a:pt x="10" y="691"/>
                    <a:pt x="23" y="691"/>
                  </a:cubicBezTo>
                  <a:cubicBezTo>
                    <a:pt x="36" y="691"/>
                    <a:pt x="46" y="702"/>
                    <a:pt x="46" y="714"/>
                  </a:cubicBezTo>
                  <a:close/>
                  <a:moveTo>
                    <a:pt x="46" y="853"/>
                  </a:moveTo>
                  <a:lnTo>
                    <a:pt x="46" y="899"/>
                  </a:lnTo>
                  <a:cubicBezTo>
                    <a:pt x="46" y="911"/>
                    <a:pt x="36" y="922"/>
                    <a:pt x="23" y="922"/>
                  </a:cubicBezTo>
                  <a:cubicBezTo>
                    <a:pt x="10" y="922"/>
                    <a:pt x="0" y="911"/>
                    <a:pt x="0" y="899"/>
                  </a:cubicBezTo>
                  <a:lnTo>
                    <a:pt x="0" y="853"/>
                  </a:lnTo>
                  <a:cubicBezTo>
                    <a:pt x="0" y="840"/>
                    <a:pt x="10" y="829"/>
                    <a:pt x="23" y="829"/>
                  </a:cubicBezTo>
                  <a:cubicBezTo>
                    <a:pt x="36" y="829"/>
                    <a:pt x="46" y="840"/>
                    <a:pt x="46" y="853"/>
                  </a:cubicBezTo>
                  <a:close/>
                  <a:moveTo>
                    <a:pt x="46" y="991"/>
                  </a:moveTo>
                  <a:lnTo>
                    <a:pt x="46" y="1037"/>
                  </a:lnTo>
                  <a:cubicBezTo>
                    <a:pt x="46" y="1050"/>
                    <a:pt x="36" y="1060"/>
                    <a:pt x="23" y="1060"/>
                  </a:cubicBezTo>
                  <a:cubicBezTo>
                    <a:pt x="10" y="1060"/>
                    <a:pt x="0" y="1050"/>
                    <a:pt x="0" y="1037"/>
                  </a:cubicBezTo>
                  <a:lnTo>
                    <a:pt x="0" y="991"/>
                  </a:lnTo>
                  <a:cubicBezTo>
                    <a:pt x="0" y="978"/>
                    <a:pt x="10" y="968"/>
                    <a:pt x="23" y="968"/>
                  </a:cubicBezTo>
                  <a:cubicBezTo>
                    <a:pt x="36" y="968"/>
                    <a:pt x="46" y="978"/>
                    <a:pt x="46" y="991"/>
                  </a:cubicBezTo>
                  <a:close/>
                  <a:moveTo>
                    <a:pt x="46" y="1129"/>
                  </a:moveTo>
                  <a:lnTo>
                    <a:pt x="46" y="1175"/>
                  </a:lnTo>
                  <a:cubicBezTo>
                    <a:pt x="46" y="1188"/>
                    <a:pt x="36" y="1198"/>
                    <a:pt x="23" y="1198"/>
                  </a:cubicBezTo>
                  <a:cubicBezTo>
                    <a:pt x="10" y="1198"/>
                    <a:pt x="0" y="1188"/>
                    <a:pt x="0" y="1175"/>
                  </a:cubicBezTo>
                  <a:lnTo>
                    <a:pt x="0" y="1129"/>
                  </a:lnTo>
                  <a:cubicBezTo>
                    <a:pt x="0" y="1116"/>
                    <a:pt x="10" y="1106"/>
                    <a:pt x="23" y="1106"/>
                  </a:cubicBezTo>
                  <a:cubicBezTo>
                    <a:pt x="36" y="1106"/>
                    <a:pt x="46" y="1116"/>
                    <a:pt x="46" y="1129"/>
                  </a:cubicBezTo>
                  <a:close/>
                  <a:moveTo>
                    <a:pt x="46" y="1267"/>
                  </a:moveTo>
                  <a:lnTo>
                    <a:pt x="46" y="1313"/>
                  </a:lnTo>
                  <a:cubicBezTo>
                    <a:pt x="46" y="1326"/>
                    <a:pt x="36" y="1336"/>
                    <a:pt x="23" y="1336"/>
                  </a:cubicBezTo>
                  <a:cubicBezTo>
                    <a:pt x="10" y="1336"/>
                    <a:pt x="0" y="1326"/>
                    <a:pt x="0" y="1313"/>
                  </a:cubicBezTo>
                  <a:lnTo>
                    <a:pt x="0" y="1267"/>
                  </a:lnTo>
                  <a:cubicBezTo>
                    <a:pt x="0" y="1255"/>
                    <a:pt x="10" y="1244"/>
                    <a:pt x="23" y="1244"/>
                  </a:cubicBezTo>
                  <a:cubicBezTo>
                    <a:pt x="36" y="1244"/>
                    <a:pt x="46" y="1255"/>
                    <a:pt x="46" y="1267"/>
                  </a:cubicBezTo>
                  <a:close/>
                  <a:moveTo>
                    <a:pt x="46" y="1405"/>
                  </a:moveTo>
                  <a:lnTo>
                    <a:pt x="46" y="1452"/>
                  </a:lnTo>
                  <a:cubicBezTo>
                    <a:pt x="46" y="1464"/>
                    <a:pt x="36" y="1475"/>
                    <a:pt x="23" y="1475"/>
                  </a:cubicBezTo>
                  <a:cubicBezTo>
                    <a:pt x="10" y="1475"/>
                    <a:pt x="0" y="1464"/>
                    <a:pt x="0" y="1452"/>
                  </a:cubicBezTo>
                  <a:lnTo>
                    <a:pt x="0" y="1405"/>
                  </a:lnTo>
                  <a:cubicBezTo>
                    <a:pt x="0" y="1393"/>
                    <a:pt x="10" y="1382"/>
                    <a:pt x="23" y="1382"/>
                  </a:cubicBezTo>
                  <a:cubicBezTo>
                    <a:pt x="36" y="1382"/>
                    <a:pt x="46" y="1393"/>
                    <a:pt x="46" y="1405"/>
                  </a:cubicBezTo>
                  <a:close/>
                  <a:moveTo>
                    <a:pt x="46" y="1544"/>
                  </a:moveTo>
                  <a:lnTo>
                    <a:pt x="46" y="1590"/>
                  </a:lnTo>
                  <a:cubicBezTo>
                    <a:pt x="46" y="1603"/>
                    <a:pt x="36" y="1613"/>
                    <a:pt x="23" y="1613"/>
                  </a:cubicBezTo>
                  <a:cubicBezTo>
                    <a:pt x="10" y="1613"/>
                    <a:pt x="0" y="1603"/>
                    <a:pt x="0" y="1590"/>
                  </a:cubicBezTo>
                  <a:lnTo>
                    <a:pt x="0" y="1544"/>
                  </a:lnTo>
                  <a:cubicBezTo>
                    <a:pt x="0" y="1531"/>
                    <a:pt x="10" y="1521"/>
                    <a:pt x="23" y="1521"/>
                  </a:cubicBezTo>
                  <a:cubicBezTo>
                    <a:pt x="36" y="1521"/>
                    <a:pt x="46" y="1531"/>
                    <a:pt x="46" y="1544"/>
                  </a:cubicBezTo>
                  <a:close/>
                  <a:moveTo>
                    <a:pt x="46" y="1682"/>
                  </a:moveTo>
                  <a:lnTo>
                    <a:pt x="46" y="1728"/>
                  </a:lnTo>
                  <a:cubicBezTo>
                    <a:pt x="46" y="1741"/>
                    <a:pt x="36" y="1751"/>
                    <a:pt x="23" y="1751"/>
                  </a:cubicBezTo>
                  <a:cubicBezTo>
                    <a:pt x="10" y="1751"/>
                    <a:pt x="0" y="1741"/>
                    <a:pt x="0" y="1728"/>
                  </a:cubicBezTo>
                  <a:lnTo>
                    <a:pt x="0" y="1682"/>
                  </a:lnTo>
                  <a:cubicBezTo>
                    <a:pt x="0" y="1669"/>
                    <a:pt x="10" y="1659"/>
                    <a:pt x="23" y="1659"/>
                  </a:cubicBezTo>
                  <a:cubicBezTo>
                    <a:pt x="36" y="1659"/>
                    <a:pt x="46" y="1669"/>
                    <a:pt x="46" y="1682"/>
                  </a:cubicBezTo>
                  <a:close/>
                  <a:moveTo>
                    <a:pt x="46" y="1820"/>
                  </a:moveTo>
                  <a:lnTo>
                    <a:pt x="46" y="1866"/>
                  </a:lnTo>
                  <a:cubicBezTo>
                    <a:pt x="46" y="1879"/>
                    <a:pt x="36" y="1889"/>
                    <a:pt x="23" y="1889"/>
                  </a:cubicBezTo>
                  <a:cubicBezTo>
                    <a:pt x="10" y="1889"/>
                    <a:pt x="0" y="1879"/>
                    <a:pt x="0" y="1866"/>
                  </a:cubicBezTo>
                  <a:lnTo>
                    <a:pt x="0" y="1820"/>
                  </a:lnTo>
                  <a:cubicBezTo>
                    <a:pt x="0" y="1807"/>
                    <a:pt x="10" y="1797"/>
                    <a:pt x="23" y="1797"/>
                  </a:cubicBezTo>
                  <a:cubicBezTo>
                    <a:pt x="36" y="1797"/>
                    <a:pt x="46" y="1807"/>
                    <a:pt x="46" y="1820"/>
                  </a:cubicBezTo>
                  <a:close/>
                  <a:moveTo>
                    <a:pt x="46" y="1958"/>
                  </a:moveTo>
                  <a:lnTo>
                    <a:pt x="46" y="2005"/>
                  </a:lnTo>
                  <a:cubicBezTo>
                    <a:pt x="46" y="2017"/>
                    <a:pt x="36" y="2028"/>
                    <a:pt x="23" y="2028"/>
                  </a:cubicBezTo>
                  <a:cubicBezTo>
                    <a:pt x="10" y="2028"/>
                    <a:pt x="0" y="2017"/>
                    <a:pt x="0" y="2005"/>
                  </a:cubicBezTo>
                  <a:lnTo>
                    <a:pt x="0" y="1958"/>
                  </a:lnTo>
                  <a:cubicBezTo>
                    <a:pt x="0" y="1946"/>
                    <a:pt x="10" y="1935"/>
                    <a:pt x="23" y="1935"/>
                  </a:cubicBezTo>
                  <a:cubicBezTo>
                    <a:pt x="36" y="1935"/>
                    <a:pt x="46" y="1946"/>
                    <a:pt x="46" y="1958"/>
                  </a:cubicBezTo>
                  <a:close/>
                  <a:moveTo>
                    <a:pt x="46" y="2097"/>
                  </a:moveTo>
                  <a:lnTo>
                    <a:pt x="46" y="2143"/>
                  </a:lnTo>
                  <a:cubicBezTo>
                    <a:pt x="46" y="2155"/>
                    <a:pt x="36" y="2166"/>
                    <a:pt x="23" y="2166"/>
                  </a:cubicBezTo>
                  <a:cubicBezTo>
                    <a:pt x="10" y="2166"/>
                    <a:pt x="0" y="2155"/>
                    <a:pt x="0" y="2143"/>
                  </a:cubicBezTo>
                  <a:lnTo>
                    <a:pt x="0" y="2097"/>
                  </a:lnTo>
                  <a:cubicBezTo>
                    <a:pt x="0" y="2084"/>
                    <a:pt x="10" y="2074"/>
                    <a:pt x="23" y="2074"/>
                  </a:cubicBezTo>
                  <a:cubicBezTo>
                    <a:pt x="36" y="2074"/>
                    <a:pt x="46" y="2084"/>
                    <a:pt x="46" y="2097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653"/>
            <p:cNvSpPr>
              <a:spLocks noEditPoints="1"/>
            </p:cNvSpPr>
            <p:nvPr/>
          </p:nvSpPr>
          <p:spPr bwMode="auto">
            <a:xfrm>
              <a:off x="3949" y="2190"/>
              <a:ext cx="24" cy="1085"/>
            </a:xfrm>
            <a:custGeom>
              <a:avLst/>
              <a:gdLst>
                <a:gd name="T0" fmla="*/ 47 w 47"/>
                <a:gd name="T1" fmla="*/ 69 h 2166"/>
                <a:gd name="T2" fmla="*/ 0 w 47"/>
                <a:gd name="T3" fmla="*/ 69 h 2166"/>
                <a:gd name="T4" fmla="*/ 23 w 47"/>
                <a:gd name="T5" fmla="*/ 0 h 2166"/>
                <a:gd name="T6" fmla="*/ 47 w 47"/>
                <a:gd name="T7" fmla="*/ 161 h 2166"/>
                <a:gd name="T8" fmla="*/ 23 w 47"/>
                <a:gd name="T9" fmla="*/ 231 h 2166"/>
                <a:gd name="T10" fmla="*/ 0 w 47"/>
                <a:gd name="T11" fmla="*/ 161 h 2166"/>
                <a:gd name="T12" fmla="*/ 47 w 47"/>
                <a:gd name="T13" fmla="*/ 161 h 2166"/>
                <a:gd name="T14" fmla="*/ 47 w 47"/>
                <a:gd name="T15" fmla="*/ 346 h 2166"/>
                <a:gd name="T16" fmla="*/ 0 w 47"/>
                <a:gd name="T17" fmla="*/ 346 h 2166"/>
                <a:gd name="T18" fmla="*/ 23 w 47"/>
                <a:gd name="T19" fmla="*/ 277 h 2166"/>
                <a:gd name="T20" fmla="*/ 47 w 47"/>
                <a:gd name="T21" fmla="*/ 438 h 2166"/>
                <a:gd name="T22" fmla="*/ 23 w 47"/>
                <a:gd name="T23" fmla="*/ 507 h 2166"/>
                <a:gd name="T24" fmla="*/ 0 w 47"/>
                <a:gd name="T25" fmla="*/ 438 h 2166"/>
                <a:gd name="T26" fmla="*/ 47 w 47"/>
                <a:gd name="T27" fmla="*/ 438 h 2166"/>
                <a:gd name="T28" fmla="*/ 47 w 47"/>
                <a:gd name="T29" fmla="*/ 622 h 2166"/>
                <a:gd name="T30" fmla="*/ 0 w 47"/>
                <a:gd name="T31" fmla="*/ 622 h 2166"/>
                <a:gd name="T32" fmla="*/ 23 w 47"/>
                <a:gd name="T33" fmla="*/ 553 h 2166"/>
                <a:gd name="T34" fmla="*/ 47 w 47"/>
                <a:gd name="T35" fmla="*/ 714 h 2166"/>
                <a:gd name="T36" fmla="*/ 23 w 47"/>
                <a:gd name="T37" fmla="*/ 783 h 2166"/>
                <a:gd name="T38" fmla="*/ 0 w 47"/>
                <a:gd name="T39" fmla="*/ 714 h 2166"/>
                <a:gd name="T40" fmla="*/ 47 w 47"/>
                <a:gd name="T41" fmla="*/ 714 h 2166"/>
                <a:gd name="T42" fmla="*/ 47 w 47"/>
                <a:gd name="T43" fmla="*/ 899 h 2166"/>
                <a:gd name="T44" fmla="*/ 0 w 47"/>
                <a:gd name="T45" fmla="*/ 899 h 2166"/>
                <a:gd name="T46" fmla="*/ 23 w 47"/>
                <a:gd name="T47" fmla="*/ 830 h 2166"/>
                <a:gd name="T48" fmla="*/ 47 w 47"/>
                <a:gd name="T49" fmla="*/ 991 h 2166"/>
                <a:gd name="T50" fmla="*/ 23 w 47"/>
                <a:gd name="T51" fmla="*/ 1060 h 2166"/>
                <a:gd name="T52" fmla="*/ 0 w 47"/>
                <a:gd name="T53" fmla="*/ 991 h 2166"/>
                <a:gd name="T54" fmla="*/ 47 w 47"/>
                <a:gd name="T55" fmla="*/ 991 h 2166"/>
                <a:gd name="T56" fmla="*/ 47 w 47"/>
                <a:gd name="T57" fmla="*/ 1175 h 2166"/>
                <a:gd name="T58" fmla="*/ 0 w 47"/>
                <a:gd name="T59" fmla="*/ 1175 h 2166"/>
                <a:gd name="T60" fmla="*/ 23 w 47"/>
                <a:gd name="T61" fmla="*/ 1106 h 2166"/>
                <a:gd name="T62" fmla="*/ 47 w 47"/>
                <a:gd name="T63" fmla="*/ 1267 h 2166"/>
                <a:gd name="T64" fmla="*/ 23 w 47"/>
                <a:gd name="T65" fmla="*/ 1336 h 2166"/>
                <a:gd name="T66" fmla="*/ 0 w 47"/>
                <a:gd name="T67" fmla="*/ 1267 h 2166"/>
                <a:gd name="T68" fmla="*/ 47 w 47"/>
                <a:gd name="T69" fmla="*/ 1267 h 2166"/>
                <a:gd name="T70" fmla="*/ 47 w 47"/>
                <a:gd name="T71" fmla="*/ 1452 h 2166"/>
                <a:gd name="T72" fmla="*/ 0 w 47"/>
                <a:gd name="T73" fmla="*/ 1452 h 2166"/>
                <a:gd name="T74" fmla="*/ 23 w 47"/>
                <a:gd name="T75" fmla="*/ 1383 h 2166"/>
                <a:gd name="T76" fmla="*/ 47 w 47"/>
                <a:gd name="T77" fmla="*/ 1544 h 2166"/>
                <a:gd name="T78" fmla="*/ 23 w 47"/>
                <a:gd name="T79" fmla="*/ 1613 h 2166"/>
                <a:gd name="T80" fmla="*/ 0 w 47"/>
                <a:gd name="T81" fmla="*/ 1544 h 2166"/>
                <a:gd name="T82" fmla="*/ 47 w 47"/>
                <a:gd name="T83" fmla="*/ 1544 h 2166"/>
                <a:gd name="T84" fmla="*/ 47 w 47"/>
                <a:gd name="T85" fmla="*/ 1728 h 2166"/>
                <a:gd name="T86" fmla="*/ 0 w 47"/>
                <a:gd name="T87" fmla="*/ 1728 h 2166"/>
                <a:gd name="T88" fmla="*/ 23 w 47"/>
                <a:gd name="T89" fmla="*/ 1659 h 2166"/>
                <a:gd name="T90" fmla="*/ 47 w 47"/>
                <a:gd name="T91" fmla="*/ 1820 h 2166"/>
                <a:gd name="T92" fmla="*/ 23 w 47"/>
                <a:gd name="T93" fmla="*/ 1889 h 2166"/>
                <a:gd name="T94" fmla="*/ 0 w 47"/>
                <a:gd name="T95" fmla="*/ 1820 h 2166"/>
                <a:gd name="T96" fmla="*/ 47 w 47"/>
                <a:gd name="T97" fmla="*/ 1820 h 2166"/>
                <a:gd name="T98" fmla="*/ 47 w 47"/>
                <a:gd name="T99" fmla="*/ 2005 h 2166"/>
                <a:gd name="T100" fmla="*/ 0 w 47"/>
                <a:gd name="T101" fmla="*/ 2005 h 2166"/>
                <a:gd name="T102" fmla="*/ 23 w 47"/>
                <a:gd name="T103" fmla="*/ 1935 h 2166"/>
                <a:gd name="T104" fmla="*/ 47 w 47"/>
                <a:gd name="T105" fmla="*/ 2097 h 2166"/>
                <a:gd name="T106" fmla="*/ 23 w 47"/>
                <a:gd name="T107" fmla="*/ 2166 h 2166"/>
                <a:gd name="T108" fmla="*/ 0 w 47"/>
                <a:gd name="T109" fmla="*/ 2097 h 2166"/>
                <a:gd name="T110" fmla="*/ 47 w 47"/>
                <a:gd name="T111" fmla="*/ 2097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2166">
                  <a:moveTo>
                    <a:pt x="47" y="23"/>
                  </a:moveTo>
                  <a:lnTo>
                    <a:pt x="47" y="69"/>
                  </a:lnTo>
                  <a:cubicBezTo>
                    <a:pt x="47" y="82"/>
                    <a:pt x="36" y="92"/>
                    <a:pt x="23" y="92"/>
                  </a:cubicBezTo>
                  <a:cubicBezTo>
                    <a:pt x="11" y="92"/>
                    <a:pt x="0" y="82"/>
                    <a:pt x="0" y="69"/>
                  </a:cubicBezTo>
                  <a:lnTo>
                    <a:pt x="0" y="23"/>
                  </a:ln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7" y="10"/>
                    <a:pt x="47" y="23"/>
                  </a:cubicBezTo>
                  <a:close/>
                  <a:moveTo>
                    <a:pt x="47" y="161"/>
                  </a:moveTo>
                  <a:lnTo>
                    <a:pt x="47" y="207"/>
                  </a:lnTo>
                  <a:cubicBezTo>
                    <a:pt x="47" y="220"/>
                    <a:pt x="36" y="231"/>
                    <a:pt x="23" y="231"/>
                  </a:cubicBezTo>
                  <a:cubicBezTo>
                    <a:pt x="11" y="231"/>
                    <a:pt x="0" y="220"/>
                    <a:pt x="0" y="207"/>
                  </a:cubicBezTo>
                  <a:lnTo>
                    <a:pt x="0" y="161"/>
                  </a:lnTo>
                  <a:cubicBezTo>
                    <a:pt x="0" y="149"/>
                    <a:pt x="11" y="138"/>
                    <a:pt x="23" y="138"/>
                  </a:cubicBezTo>
                  <a:cubicBezTo>
                    <a:pt x="36" y="138"/>
                    <a:pt x="47" y="149"/>
                    <a:pt x="47" y="161"/>
                  </a:cubicBezTo>
                  <a:close/>
                  <a:moveTo>
                    <a:pt x="47" y="300"/>
                  </a:moveTo>
                  <a:lnTo>
                    <a:pt x="47" y="346"/>
                  </a:lnTo>
                  <a:cubicBezTo>
                    <a:pt x="47" y="358"/>
                    <a:pt x="36" y="369"/>
                    <a:pt x="23" y="369"/>
                  </a:cubicBezTo>
                  <a:cubicBezTo>
                    <a:pt x="11" y="369"/>
                    <a:pt x="0" y="358"/>
                    <a:pt x="0" y="346"/>
                  </a:cubicBezTo>
                  <a:lnTo>
                    <a:pt x="0" y="300"/>
                  </a:lnTo>
                  <a:cubicBezTo>
                    <a:pt x="0" y="287"/>
                    <a:pt x="11" y="277"/>
                    <a:pt x="23" y="277"/>
                  </a:cubicBezTo>
                  <a:cubicBezTo>
                    <a:pt x="36" y="277"/>
                    <a:pt x="47" y="287"/>
                    <a:pt x="47" y="300"/>
                  </a:cubicBezTo>
                  <a:close/>
                  <a:moveTo>
                    <a:pt x="47" y="438"/>
                  </a:moveTo>
                  <a:lnTo>
                    <a:pt x="47" y="484"/>
                  </a:lnTo>
                  <a:cubicBezTo>
                    <a:pt x="47" y="497"/>
                    <a:pt x="36" y="507"/>
                    <a:pt x="23" y="507"/>
                  </a:cubicBezTo>
                  <a:cubicBezTo>
                    <a:pt x="11" y="507"/>
                    <a:pt x="0" y="497"/>
                    <a:pt x="0" y="484"/>
                  </a:cubicBezTo>
                  <a:lnTo>
                    <a:pt x="0" y="438"/>
                  </a:lnTo>
                  <a:cubicBezTo>
                    <a:pt x="0" y="425"/>
                    <a:pt x="11" y="415"/>
                    <a:pt x="23" y="415"/>
                  </a:cubicBezTo>
                  <a:cubicBezTo>
                    <a:pt x="36" y="415"/>
                    <a:pt x="47" y="425"/>
                    <a:pt x="47" y="438"/>
                  </a:cubicBezTo>
                  <a:close/>
                  <a:moveTo>
                    <a:pt x="47" y="576"/>
                  </a:moveTo>
                  <a:lnTo>
                    <a:pt x="47" y="622"/>
                  </a:lnTo>
                  <a:cubicBezTo>
                    <a:pt x="47" y="635"/>
                    <a:pt x="36" y="645"/>
                    <a:pt x="23" y="645"/>
                  </a:cubicBezTo>
                  <a:cubicBezTo>
                    <a:pt x="11" y="645"/>
                    <a:pt x="0" y="635"/>
                    <a:pt x="0" y="622"/>
                  </a:cubicBezTo>
                  <a:lnTo>
                    <a:pt x="0" y="576"/>
                  </a:lnTo>
                  <a:cubicBezTo>
                    <a:pt x="0" y="563"/>
                    <a:pt x="11" y="553"/>
                    <a:pt x="23" y="553"/>
                  </a:cubicBezTo>
                  <a:cubicBezTo>
                    <a:pt x="36" y="553"/>
                    <a:pt x="47" y="563"/>
                    <a:pt x="47" y="576"/>
                  </a:cubicBezTo>
                  <a:close/>
                  <a:moveTo>
                    <a:pt x="47" y="714"/>
                  </a:moveTo>
                  <a:lnTo>
                    <a:pt x="47" y="760"/>
                  </a:lnTo>
                  <a:cubicBezTo>
                    <a:pt x="47" y="773"/>
                    <a:pt x="36" y="783"/>
                    <a:pt x="23" y="783"/>
                  </a:cubicBezTo>
                  <a:cubicBezTo>
                    <a:pt x="11" y="783"/>
                    <a:pt x="0" y="773"/>
                    <a:pt x="0" y="760"/>
                  </a:cubicBezTo>
                  <a:lnTo>
                    <a:pt x="0" y="714"/>
                  </a:lnTo>
                  <a:cubicBezTo>
                    <a:pt x="0" y="702"/>
                    <a:pt x="11" y="691"/>
                    <a:pt x="23" y="691"/>
                  </a:cubicBezTo>
                  <a:cubicBezTo>
                    <a:pt x="36" y="691"/>
                    <a:pt x="47" y="702"/>
                    <a:pt x="47" y="714"/>
                  </a:cubicBezTo>
                  <a:close/>
                  <a:moveTo>
                    <a:pt x="47" y="853"/>
                  </a:moveTo>
                  <a:lnTo>
                    <a:pt x="47" y="899"/>
                  </a:lnTo>
                  <a:cubicBezTo>
                    <a:pt x="47" y="911"/>
                    <a:pt x="36" y="922"/>
                    <a:pt x="23" y="922"/>
                  </a:cubicBezTo>
                  <a:cubicBezTo>
                    <a:pt x="11" y="922"/>
                    <a:pt x="0" y="911"/>
                    <a:pt x="0" y="899"/>
                  </a:cubicBezTo>
                  <a:lnTo>
                    <a:pt x="0" y="853"/>
                  </a:lnTo>
                  <a:cubicBezTo>
                    <a:pt x="0" y="840"/>
                    <a:pt x="11" y="830"/>
                    <a:pt x="23" y="830"/>
                  </a:cubicBezTo>
                  <a:cubicBezTo>
                    <a:pt x="36" y="830"/>
                    <a:pt x="47" y="840"/>
                    <a:pt x="47" y="853"/>
                  </a:cubicBezTo>
                  <a:close/>
                  <a:moveTo>
                    <a:pt x="47" y="991"/>
                  </a:moveTo>
                  <a:lnTo>
                    <a:pt x="47" y="1037"/>
                  </a:lnTo>
                  <a:cubicBezTo>
                    <a:pt x="47" y="1050"/>
                    <a:pt x="36" y="1060"/>
                    <a:pt x="23" y="1060"/>
                  </a:cubicBezTo>
                  <a:cubicBezTo>
                    <a:pt x="11" y="1060"/>
                    <a:pt x="0" y="1050"/>
                    <a:pt x="0" y="1037"/>
                  </a:cubicBezTo>
                  <a:lnTo>
                    <a:pt x="0" y="991"/>
                  </a:lnTo>
                  <a:cubicBezTo>
                    <a:pt x="0" y="978"/>
                    <a:pt x="11" y="968"/>
                    <a:pt x="23" y="968"/>
                  </a:cubicBezTo>
                  <a:cubicBezTo>
                    <a:pt x="36" y="968"/>
                    <a:pt x="47" y="978"/>
                    <a:pt x="47" y="991"/>
                  </a:cubicBezTo>
                  <a:close/>
                  <a:moveTo>
                    <a:pt x="47" y="1129"/>
                  </a:moveTo>
                  <a:lnTo>
                    <a:pt x="47" y="1175"/>
                  </a:lnTo>
                  <a:cubicBezTo>
                    <a:pt x="47" y="1188"/>
                    <a:pt x="36" y="1198"/>
                    <a:pt x="23" y="1198"/>
                  </a:cubicBezTo>
                  <a:cubicBezTo>
                    <a:pt x="11" y="1198"/>
                    <a:pt x="0" y="1188"/>
                    <a:pt x="0" y="1175"/>
                  </a:cubicBezTo>
                  <a:lnTo>
                    <a:pt x="0" y="1129"/>
                  </a:lnTo>
                  <a:cubicBezTo>
                    <a:pt x="0" y="1116"/>
                    <a:pt x="11" y="1106"/>
                    <a:pt x="23" y="1106"/>
                  </a:cubicBezTo>
                  <a:cubicBezTo>
                    <a:pt x="36" y="1106"/>
                    <a:pt x="47" y="1116"/>
                    <a:pt x="47" y="1129"/>
                  </a:cubicBezTo>
                  <a:close/>
                  <a:moveTo>
                    <a:pt x="47" y="1267"/>
                  </a:moveTo>
                  <a:lnTo>
                    <a:pt x="47" y="1313"/>
                  </a:lnTo>
                  <a:cubicBezTo>
                    <a:pt x="47" y="1326"/>
                    <a:pt x="36" y="1336"/>
                    <a:pt x="23" y="1336"/>
                  </a:cubicBezTo>
                  <a:cubicBezTo>
                    <a:pt x="11" y="1336"/>
                    <a:pt x="0" y="1326"/>
                    <a:pt x="0" y="1313"/>
                  </a:cubicBezTo>
                  <a:lnTo>
                    <a:pt x="0" y="1267"/>
                  </a:lnTo>
                  <a:cubicBezTo>
                    <a:pt x="0" y="1255"/>
                    <a:pt x="11" y="1244"/>
                    <a:pt x="23" y="1244"/>
                  </a:cubicBezTo>
                  <a:cubicBezTo>
                    <a:pt x="36" y="1244"/>
                    <a:pt x="47" y="1255"/>
                    <a:pt x="47" y="1267"/>
                  </a:cubicBezTo>
                  <a:close/>
                  <a:moveTo>
                    <a:pt x="47" y="1406"/>
                  </a:moveTo>
                  <a:lnTo>
                    <a:pt x="47" y="1452"/>
                  </a:lnTo>
                  <a:cubicBezTo>
                    <a:pt x="47" y="1464"/>
                    <a:pt x="36" y="1475"/>
                    <a:pt x="23" y="1475"/>
                  </a:cubicBezTo>
                  <a:cubicBezTo>
                    <a:pt x="11" y="1475"/>
                    <a:pt x="0" y="1464"/>
                    <a:pt x="0" y="1452"/>
                  </a:cubicBezTo>
                  <a:lnTo>
                    <a:pt x="0" y="1406"/>
                  </a:lnTo>
                  <a:cubicBezTo>
                    <a:pt x="0" y="1393"/>
                    <a:pt x="11" y="1383"/>
                    <a:pt x="23" y="1383"/>
                  </a:cubicBezTo>
                  <a:cubicBezTo>
                    <a:pt x="36" y="1383"/>
                    <a:pt x="47" y="1393"/>
                    <a:pt x="47" y="1406"/>
                  </a:cubicBezTo>
                  <a:close/>
                  <a:moveTo>
                    <a:pt x="47" y="1544"/>
                  </a:moveTo>
                  <a:lnTo>
                    <a:pt x="47" y="1590"/>
                  </a:lnTo>
                  <a:cubicBezTo>
                    <a:pt x="47" y="1603"/>
                    <a:pt x="36" y="1613"/>
                    <a:pt x="23" y="1613"/>
                  </a:cubicBezTo>
                  <a:cubicBezTo>
                    <a:pt x="11" y="1613"/>
                    <a:pt x="0" y="1603"/>
                    <a:pt x="0" y="1590"/>
                  </a:cubicBezTo>
                  <a:lnTo>
                    <a:pt x="0" y="1544"/>
                  </a:lnTo>
                  <a:cubicBezTo>
                    <a:pt x="0" y="1531"/>
                    <a:pt x="11" y="1521"/>
                    <a:pt x="23" y="1521"/>
                  </a:cubicBezTo>
                  <a:cubicBezTo>
                    <a:pt x="36" y="1521"/>
                    <a:pt x="47" y="1531"/>
                    <a:pt x="47" y="1544"/>
                  </a:cubicBezTo>
                  <a:close/>
                  <a:moveTo>
                    <a:pt x="47" y="1682"/>
                  </a:moveTo>
                  <a:lnTo>
                    <a:pt x="47" y="1728"/>
                  </a:lnTo>
                  <a:cubicBezTo>
                    <a:pt x="47" y="1741"/>
                    <a:pt x="36" y="1751"/>
                    <a:pt x="23" y="1751"/>
                  </a:cubicBezTo>
                  <a:cubicBezTo>
                    <a:pt x="11" y="1751"/>
                    <a:pt x="0" y="1741"/>
                    <a:pt x="0" y="1728"/>
                  </a:cubicBezTo>
                  <a:lnTo>
                    <a:pt x="0" y="1682"/>
                  </a:lnTo>
                  <a:cubicBezTo>
                    <a:pt x="0" y="1669"/>
                    <a:pt x="11" y="1659"/>
                    <a:pt x="23" y="1659"/>
                  </a:cubicBezTo>
                  <a:cubicBezTo>
                    <a:pt x="36" y="1659"/>
                    <a:pt x="47" y="1669"/>
                    <a:pt x="47" y="1682"/>
                  </a:cubicBezTo>
                  <a:close/>
                  <a:moveTo>
                    <a:pt x="47" y="1820"/>
                  </a:moveTo>
                  <a:lnTo>
                    <a:pt x="47" y="1866"/>
                  </a:lnTo>
                  <a:cubicBezTo>
                    <a:pt x="47" y="1879"/>
                    <a:pt x="36" y="1889"/>
                    <a:pt x="23" y="1889"/>
                  </a:cubicBezTo>
                  <a:cubicBezTo>
                    <a:pt x="11" y="1889"/>
                    <a:pt x="0" y="1879"/>
                    <a:pt x="0" y="1866"/>
                  </a:cubicBezTo>
                  <a:lnTo>
                    <a:pt x="0" y="1820"/>
                  </a:lnTo>
                  <a:cubicBezTo>
                    <a:pt x="0" y="1808"/>
                    <a:pt x="11" y="1797"/>
                    <a:pt x="23" y="1797"/>
                  </a:cubicBezTo>
                  <a:cubicBezTo>
                    <a:pt x="36" y="1797"/>
                    <a:pt x="47" y="1808"/>
                    <a:pt x="47" y="1820"/>
                  </a:cubicBezTo>
                  <a:close/>
                  <a:moveTo>
                    <a:pt x="47" y="1959"/>
                  </a:moveTo>
                  <a:lnTo>
                    <a:pt x="47" y="2005"/>
                  </a:lnTo>
                  <a:cubicBezTo>
                    <a:pt x="47" y="2017"/>
                    <a:pt x="36" y="2028"/>
                    <a:pt x="23" y="2028"/>
                  </a:cubicBezTo>
                  <a:cubicBezTo>
                    <a:pt x="11" y="2028"/>
                    <a:pt x="0" y="2017"/>
                    <a:pt x="0" y="2005"/>
                  </a:cubicBezTo>
                  <a:lnTo>
                    <a:pt x="0" y="1959"/>
                  </a:lnTo>
                  <a:cubicBezTo>
                    <a:pt x="0" y="1946"/>
                    <a:pt x="11" y="1935"/>
                    <a:pt x="23" y="1935"/>
                  </a:cubicBezTo>
                  <a:cubicBezTo>
                    <a:pt x="36" y="1935"/>
                    <a:pt x="47" y="1946"/>
                    <a:pt x="47" y="1959"/>
                  </a:cubicBezTo>
                  <a:close/>
                  <a:moveTo>
                    <a:pt x="47" y="2097"/>
                  </a:moveTo>
                  <a:lnTo>
                    <a:pt x="47" y="2143"/>
                  </a:lnTo>
                  <a:cubicBezTo>
                    <a:pt x="47" y="2156"/>
                    <a:pt x="36" y="2166"/>
                    <a:pt x="23" y="2166"/>
                  </a:cubicBezTo>
                  <a:cubicBezTo>
                    <a:pt x="11" y="2166"/>
                    <a:pt x="0" y="2156"/>
                    <a:pt x="0" y="2143"/>
                  </a:cubicBezTo>
                  <a:lnTo>
                    <a:pt x="0" y="2097"/>
                  </a:lnTo>
                  <a:cubicBezTo>
                    <a:pt x="0" y="2084"/>
                    <a:pt x="11" y="2074"/>
                    <a:pt x="23" y="2074"/>
                  </a:cubicBezTo>
                  <a:cubicBezTo>
                    <a:pt x="36" y="2074"/>
                    <a:pt x="47" y="2084"/>
                    <a:pt x="47" y="2097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654"/>
            <p:cNvSpPr>
              <a:spLocks noEditPoints="1"/>
            </p:cNvSpPr>
            <p:nvPr/>
          </p:nvSpPr>
          <p:spPr bwMode="auto">
            <a:xfrm>
              <a:off x="4325" y="2069"/>
              <a:ext cx="23" cy="1084"/>
            </a:xfrm>
            <a:custGeom>
              <a:avLst/>
              <a:gdLst>
                <a:gd name="T0" fmla="*/ 46 w 46"/>
                <a:gd name="T1" fmla="*/ 69 h 2166"/>
                <a:gd name="T2" fmla="*/ 0 w 46"/>
                <a:gd name="T3" fmla="*/ 69 h 2166"/>
                <a:gd name="T4" fmla="*/ 23 w 46"/>
                <a:gd name="T5" fmla="*/ 0 h 2166"/>
                <a:gd name="T6" fmla="*/ 46 w 46"/>
                <a:gd name="T7" fmla="*/ 162 h 2166"/>
                <a:gd name="T8" fmla="*/ 23 w 46"/>
                <a:gd name="T9" fmla="*/ 231 h 2166"/>
                <a:gd name="T10" fmla="*/ 0 w 46"/>
                <a:gd name="T11" fmla="*/ 162 h 2166"/>
                <a:gd name="T12" fmla="*/ 46 w 46"/>
                <a:gd name="T13" fmla="*/ 162 h 2166"/>
                <a:gd name="T14" fmla="*/ 46 w 46"/>
                <a:gd name="T15" fmla="*/ 346 h 2166"/>
                <a:gd name="T16" fmla="*/ 0 w 46"/>
                <a:gd name="T17" fmla="*/ 346 h 2166"/>
                <a:gd name="T18" fmla="*/ 23 w 46"/>
                <a:gd name="T19" fmla="*/ 277 h 2166"/>
                <a:gd name="T20" fmla="*/ 46 w 46"/>
                <a:gd name="T21" fmla="*/ 438 h 2166"/>
                <a:gd name="T22" fmla="*/ 23 w 46"/>
                <a:gd name="T23" fmla="*/ 507 h 2166"/>
                <a:gd name="T24" fmla="*/ 0 w 46"/>
                <a:gd name="T25" fmla="*/ 438 h 2166"/>
                <a:gd name="T26" fmla="*/ 46 w 46"/>
                <a:gd name="T27" fmla="*/ 438 h 2166"/>
                <a:gd name="T28" fmla="*/ 46 w 46"/>
                <a:gd name="T29" fmla="*/ 622 h 2166"/>
                <a:gd name="T30" fmla="*/ 0 w 46"/>
                <a:gd name="T31" fmla="*/ 622 h 2166"/>
                <a:gd name="T32" fmla="*/ 23 w 46"/>
                <a:gd name="T33" fmla="*/ 553 h 2166"/>
                <a:gd name="T34" fmla="*/ 46 w 46"/>
                <a:gd name="T35" fmla="*/ 714 h 2166"/>
                <a:gd name="T36" fmla="*/ 23 w 46"/>
                <a:gd name="T37" fmla="*/ 784 h 2166"/>
                <a:gd name="T38" fmla="*/ 0 w 46"/>
                <a:gd name="T39" fmla="*/ 714 h 2166"/>
                <a:gd name="T40" fmla="*/ 46 w 46"/>
                <a:gd name="T41" fmla="*/ 714 h 2166"/>
                <a:gd name="T42" fmla="*/ 46 w 46"/>
                <a:gd name="T43" fmla="*/ 899 h 2166"/>
                <a:gd name="T44" fmla="*/ 0 w 46"/>
                <a:gd name="T45" fmla="*/ 899 h 2166"/>
                <a:gd name="T46" fmla="*/ 23 w 46"/>
                <a:gd name="T47" fmla="*/ 830 h 2166"/>
                <a:gd name="T48" fmla="*/ 46 w 46"/>
                <a:gd name="T49" fmla="*/ 991 h 2166"/>
                <a:gd name="T50" fmla="*/ 23 w 46"/>
                <a:gd name="T51" fmla="*/ 1060 h 2166"/>
                <a:gd name="T52" fmla="*/ 0 w 46"/>
                <a:gd name="T53" fmla="*/ 991 h 2166"/>
                <a:gd name="T54" fmla="*/ 46 w 46"/>
                <a:gd name="T55" fmla="*/ 991 h 2166"/>
                <a:gd name="T56" fmla="*/ 46 w 46"/>
                <a:gd name="T57" fmla="*/ 1175 h 2166"/>
                <a:gd name="T58" fmla="*/ 0 w 46"/>
                <a:gd name="T59" fmla="*/ 1175 h 2166"/>
                <a:gd name="T60" fmla="*/ 23 w 46"/>
                <a:gd name="T61" fmla="*/ 1106 h 2166"/>
                <a:gd name="T62" fmla="*/ 46 w 46"/>
                <a:gd name="T63" fmla="*/ 1267 h 2166"/>
                <a:gd name="T64" fmla="*/ 23 w 46"/>
                <a:gd name="T65" fmla="*/ 1337 h 2166"/>
                <a:gd name="T66" fmla="*/ 0 w 46"/>
                <a:gd name="T67" fmla="*/ 1267 h 2166"/>
                <a:gd name="T68" fmla="*/ 46 w 46"/>
                <a:gd name="T69" fmla="*/ 1267 h 2166"/>
                <a:gd name="T70" fmla="*/ 46 w 46"/>
                <a:gd name="T71" fmla="*/ 1452 h 2166"/>
                <a:gd name="T72" fmla="*/ 0 w 46"/>
                <a:gd name="T73" fmla="*/ 1452 h 2166"/>
                <a:gd name="T74" fmla="*/ 23 w 46"/>
                <a:gd name="T75" fmla="*/ 1383 h 2166"/>
                <a:gd name="T76" fmla="*/ 46 w 46"/>
                <a:gd name="T77" fmla="*/ 1544 h 2166"/>
                <a:gd name="T78" fmla="*/ 23 w 46"/>
                <a:gd name="T79" fmla="*/ 1613 h 2166"/>
                <a:gd name="T80" fmla="*/ 0 w 46"/>
                <a:gd name="T81" fmla="*/ 1544 h 2166"/>
                <a:gd name="T82" fmla="*/ 46 w 46"/>
                <a:gd name="T83" fmla="*/ 1544 h 2166"/>
                <a:gd name="T84" fmla="*/ 46 w 46"/>
                <a:gd name="T85" fmla="*/ 1728 h 2166"/>
                <a:gd name="T86" fmla="*/ 0 w 46"/>
                <a:gd name="T87" fmla="*/ 1728 h 2166"/>
                <a:gd name="T88" fmla="*/ 23 w 46"/>
                <a:gd name="T89" fmla="*/ 1659 h 2166"/>
                <a:gd name="T90" fmla="*/ 46 w 46"/>
                <a:gd name="T91" fmla="*/ 1820 h 2166"/>
                <a:gd name="T92" fmla="*/ 23 w 46"/>
                <a:gd name="T93" fmla="*/ 1890 h 2166"/>
                <a:gd name="T94" fmla="*/ 0 w 46"/>
                <a:gd name="T95" fmla="*/ 1820 h 2166"/>
                <a:gd name="T96" fmla="*/ 46 w 46"/>
                <a:gd name="T97" fmla="*/ 1820 h 2166"/>
                <a:gd name="T98" fmla="*/ 46 w 46"/>
                <a:gd name="T99" fmla="*/ 2005 h 2166"/>
                <a:gd name="T100" fmla="*/ 0 w 46"/>
                <a:gd name="T101" fmla="*/ 2005 h 2166"/>
                <a:gd name="T102" fmla="*/ 23 w 46"/>
                <a:gd name="T103" fmla="*/ 1936 h 2166"/>
                <a:gd name="T104" fmla="*/ 46 w 46"/>
                <a:gd name="T105" fmla="*/ 2097 h 2166"/>
                <a:gd name="T106" fmla="*/ 23 w 46"/>
                <a:gd name="T107" fmla="*/ 2166 h 2166"/>
                <a:gd name="T108" fmla="*/ 0 w 46"/>
                <a:gd name="T109" fmla="*/ 2097 h 2166"/>
                <a:gd name="T110" fmla="*/ 46 w 46"/>
                <a:gd name="T111" fmla="*/ 2097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2166">
                  <a:moveTo>
                    <a:pt x="46" y="23"/>
                  </a:moveTo>
                  <a:lnTo>
                    <a:pt x="46" y="69"/>
                  </a:lnTo>
                  <a:cubicBezTo>
                    <a:pt x="46" y="82"/>
                    <a:pt x="36" y="92"/>
                    <a:pt x="23" y="92"/>
                  </a:cubicBezTo>
                  <a:cubicBezTo>
                    <a:pt x="11" y="92"/>
                    <a:pt x="0" y="82"/>
                    <a:pt x="0" y="69"/>
                  </a:cubicBezTo>
                  <a:lnTo>
                    <a:pt x="0" y="23"/>
                  </a:ln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lose/>
                  <a:moveTo>
                    <a:pt x="46" y="162"/>
                  </a:moveTo>
                  <a:lnTo>
                    <a:pt x="46" y="208"/>
                  </a:lnTo>
                  <a:cubicBezTo>
                    <a:pt x="46" y="220"/>
                    <a:pt x="36" y="231"/>
                    <a:pt x="23" y="231"/>
                  </a:cubicBezTo>
                  <a:cubicBezTo>
                    <a:pt x="11" y="231"/>
                    <a:pt x="0" y="220"/>
                    <a:pt x="0" y="208"/>
                  </a:cubicBezTo>
                  <a:lnTo>
                    <a:pt x="0" y="162"/>
                  </a:lnTo>
                  <a:cubicBezTo>
                    <a:pt x="0" y="149"/>
                    <a:pt x="11" y="138"/>
                    <a:pt x="23" y="138"/>
                  </a:cubicBezTo>
                  <a:cubicBezTo>
                    <a:pt x="36" y="138"/>
                    <a:pt x="46" y="149"/>
                    <a:pt x="46" y="162"/>
                  </a:cubicBezTo>
                  <a:close/>
                  <a:moveTo>
                    <a:pt x="46" y="300"/>
                  </a:moveTo>
                  <a:lnTo>
                    <a:pt x="46" y="346"/>
                  </a:lnTo>
                  <a:cubicBezTo>
                    <a:pt x="46" y="359"/>
                    <a:pt x="36" y="369"/>
                    <a:pt x="23" y="369"/>
                  </a:cubicBezTo>
                  <a:cubicBezTo>
                    <a:pt x="11" y="369"/>
                    <a:pt x="0" y="359"/>
                    <a:pt x="0" y="346"/>
                  </a:cubicBezTo>
                  <a:lnTo>
                    <a:pt x="0" y="300"/>
                  </a:lnTo>
                  <a:cubicBezTo>
                    <a:pt x="0" y="287"/>
                    <a:pt x="11" y="277"/>
                    <a:pt x="23" y="277"/>
                  </a:cubicBezTo>
                  <a:cubicBezTo>
                    <a:pt x="36" y="277"/>
                    <a:pt x="46" y="287"/>
                    <a:pt x="46" y="300"/>
                  </a:cubicBezTo>
                  <a:close/>
                  <a:moveTo>
                    <a:pt x="46" y="438"/>
                  </a:moveTo>
                  <a:lnTo>
                    <a:pt x="46" y="484"/>
                  </a:lnTo>
                  <a:cubicBezTo>
                    <a:pt x="46" y="497"/>
                    <a:pt x="36" y="507"/>
                    <a:pt x="23" y="507"/>
                  </a:cubicBezTo>
                  <a:cubicBezTo>
                    <a:pt x="11" y="507"/>
                    <a:pt x="0" y="497"/>
                    <a:pt x="0" y="484"/>
                  </a:cubicBezTo>
                  <a:lnTo>
                    <a:pt x="0" y="438"/>
                  </a:lnTo>
                  <a:cubicBezTo>
                    <a:pt x="0" y="425"/>
                    <a:pt x="11" y="415"/>
                    <a:pt x="23" y="415"/>
                  </a:cubicBezTo>
                  <a:cubicBezTo>
                    <a:pt x="36" y="415"/>
                    <a:pt x="46" y="425"/>
                    <a:pt x="46" y="438"/>
                  </a:cubicBezTo>
                  <a:close/>
                  <a:moveTo>
                    <a:pt x="46" y="576"/>
                  </a:moveTo>
                  <a:lnTo>
                    <a:pt x="46" y="622"/>
                  </a:lnTo>
                  <a:cubicBezTo>
                    <a:pt x="46" y="635"/>
                    <a:pt x="36" y="645"/>
                    <a:pt x="23" y="645"/>
                  </a:cubicBezTo>
                  <a:cubicBezTo>
                    <a:pt x="11" y="645"/>
                    <a:pt x="0" y="635"/>
                    <a:pt x="0" y="622"/>
                  </a:cubicBezTo>
                  <a:lnTo>
                    <a:pt x="0" y="576"/>
                  </a:lnTo>
                  <a:cubicBezTo>
                    <a:pt x="0" y="563"/>
                    <a:pt x="11" y="553"/>
                    <a:pt x="23" y="553"/>
                  </a:cubicBezTo>
                  <a:cubicBezTo>
                    <a:pt x="36" y="553"/>
                    <a:pt x="46" y="563"/>
                    <a:pt x="46" y="576"/>
                  </a:cubicBezTo>
                  <a:close/>
                  <a:moveTo>
                    <a:pt x="46" y="714"/>
                  </a:moveTo>
                  <a:lnTo>
                    <a:pt x="46" y="761"/>
                  </a:lnTo>
                  <a:cubicBezTo>
                    <a:pt x="46" y="773"/>
                    <a:pt x="36" y="784"/>
                    <a:pt x="23" y="784"/>
                  </a:cubicBezTo>
                  <a:cubicBezTo>
                    <a:pt x="11" y="784"/>
                    <a:pt x="0" y="773"/>
                    <a:pt x="0" y="761"/>
                  </a:cubicBezTo>
                  <a:lnTo>
                    <a:pt x="0" y="714"/>
                  </a:lnTo>
                  <a:cubicBezTo>
                    <a:pt x="0" y="702"/>
                    <a:pt x="11" y="691"/>
                    <a:pt x="23" y="691"/>
                  </a:cubicBezTo>
                  <a:cubicBezTo>
                    <a:pt x="36" y="691"/>
                    <a:pt x="46" y="702"/>
                    <a:pt x="46" y="714"/>
                  </a:cubicBezTo>
                  <a:close/>
                  <a:moveTo>
                    <a:pt x="46" y="853"/>
                  </a:moveTo>
                  <a:lnTo>
                    <a:pt x="46" y="899"/>
                  </a:lnTo>
                  <a:cubicBezTo>
                    <a:pt x="46" y="912"/>
                    <a:pt x="36" y="922"/>
                    <a:pt x="23" y="922"/>
                  </a:cubicBezTo>
                  <a:cubicBezTo>
                    <a:pt x="11" y="922"/>
                    <a:pt x="0" y="912"/>
                    <a:pt x="0" y="899"/>
                  </a:cubicBezTo>
                  <a:lnTo>
                    <a:pt x="0" y="853"/>
                  </a:lnTo>
                  <a:cubicBezTo>
                    <a:pt x="0" y="840"/>
                    <a:pt x="11" y="830"/>
                    <a:pt x="23" y="830"/>
                  </a:cubicBezTo>
                  <a:cubicBezTo>
                    <a:pt x="36" y="830"/>
                    <a:pt x="46" y="840"/>
                    <a:pt x="46" y="853"/>
                  </a:cubicBezTo>
                  <a:close/>
                  <a:moveTo>
                    <a:pt x="46" y="991"/>
                  </a:moveTo>
                  <a:lnTo>
                    <a:pt x="46" y="1037"/>
                  </a:lnTo>
                  <a:cubicBezTo>
                    <a:pt x="46" y="1050"/>
                    <a:pt x="36" y="1060"/>
                    <a:pt x="23" y="1060"/>
                  </a:cubicBezTo>
                  <a:cubicBezTo>
                    <a:pt x="11" y="1060"/>
                    <a:pt x="0" y="1050"/>
                    <a:pt x="0" y="1037"/>
                  </a:cubicBezTo>
                  <a:lnTo>
                    <a:pt x="0" y="991"/>
                  </a:lnTo>
                  <a:cubicBezTo>
                    <a:pt x="0" y="978"/>
                    <a:pt x="11" y="968"/>
                    <a:pt x="23" y="968"/>
                  </a:cubicBezTo>
                  <a:cubicBezTo>
                    <a:pt x="36" y="968"/>
                    <a:pt x="46" y="978"/>
                    <a:pt x="46" y="991"/>
                  </a:cubicBezTo>
                  <a:close/>
                  <a:moveTo>
                    <a:pt x="46" y="1129"/>
                  </a:moveTo>
                  <a:lnTo>
                    <a:pt x="46" y="1175"/>
                  </a:lnTo>
                  <a:cubicBezTo>
                    <a:pt x="46" y="1188"/>
                    <a:pt x="36" y="1198"/>
                    <a:pt x="23" y="1198"/>
                  </a:cubicBezTo>
                  <a:cubicBezTo>
                    <a:pt x="11" y="1198"/>
                    <a:pt x="0" y="1188"/>
                    <a:pt x="0" y="1175"/>
                  </a:cubicBezTo>
                  <a:lnTo>
                    <a:pt x="0" y="1129"/>
                  </a:lnTo>
                  <a:cubicBezTo>
                    <a:pt x="0" y="1116"/>
                    <a:pt x="11" y="1106"/>
                    <a:pt x="23" y="1106"/>
                  </a:cubicBezTo>
                  <a:cubicBezTo>
                    <a:pt x="36" y="1106"/>
                    <a:pt x="46" y="1116"/>
                    <a:pt x="46" y="1129"/>
                  </a:cubicBezTo>
                  <a:close/>
                  <a:moveTo>
                    <a:pt x="46" y="1267"/>
                  </a:moveTo>
                  <a:lnTo>
                    <a:pt x="46" y="1314"/>
                  </a:lnTo>
                  <a:cubicBezTo>
                    <a:pt x="46" y="1326"/>
                    <a:pt x="36" y="1337"/>
                    <a:pt x="23" y="1337"/>
                  </a:cubicBezTo>
                  <a:cubicBezTo>
                    <a:pt x="11" y="1337"/>
                    <a:pt x="0" y="1326"/>
                    <a:pt x="0" y="1314"/>
                  </a:cubicBezTo>
                  <a:lnTo>
                    <a:pt x="0" y="1267"/>
                  </a:lnTo>
                  <a:cubicBezTo>
                    <a:pt x="0" y="1255"/>
                    <a:pt x="11" y="1244"/>
                    <a:pt x="23" y="1244"/>
                  </a:cubicBezTo>
                  <a:cubicBezTo>
                    <a:pt x="36" y="1244"/>
                    <a:pt x="46" y="1255"/>
                    <a:pt x="46" y="1267"/>
                  </a:cubicBezTo>
                  <a:close/>
                  <a:moveTo>
                    <a:pt x="46" y="1406"/>
                  </a:moveTo>
                  <a:lnTo>
                    <a:pt x="46" y="1452"/>
                  </a:lnTo>
                  <a:cubicBezTo>
                    <a:pt x="46" y="1464"/>
                    <a:pt x="36" y="1475"/>
                    <a:pt x="23" y="1475"/>
                  </a:cubicBezTo>
                  <a:cubicBezTo>
                    <a:pt x="11" y="1475"/>
                    <a:pt x="0" y="1464"/>
                    <a:pt x="0" y="1452"/>
                  </a:cubicBezTo>
                  <a:lnTo>
                    <a:pt x="0" y="1406"/>
                  </a:lnTo>
                  <a:cubicBezTo>
                    <a:pt x="0" y="1393"/>
                    <a:pt x="11" y="1383"/>
                    <a:pt x="23" y="1383"/>
                  </a:cubicBezTo>
                  <a:cubicBezTo>
                    <a:pt x="36" y="1383"/>
                    <a:pt x="46" y="1393"/>
                    <a:pt x="46" y="1406"/>
                  </a:cubicBezTo>
                  <a:close/>
                  <a:moveTo>
                    <a:pt x="46" y="1544"/>
                  </a:moveTo>
                  <a:lnTo>
                    <a:pt x="46" y="1590"/>
                  </a:lnTo>
                  <a:cubicBezTo>
                    <a:pt x="46" y="1603"/>
                    <a:pt x="36" y="1613"/>
                    <a:pt x="23" y="1613"/>
                  </a:cubicBezTo>
                  <a:cubicBezTo>
                    <a:pt x="11" y="1613"/>
                    <a:pt x="0" y="1603"/>
                    <a:pt x="0" y="1590"/>
                  </a:cubicBezTo>
                  <a:lnTo>
                    <a:pt x="0" y="1544"/>
                  </a:lnTo>
                  <a:cubicBezTo>
                    <a:pt x="0" y="1531"/>
                    <a:pt x="11" y="1521"/>
                    <a:pt x="23" y="1521"/>
                  </a:cubicBezTo>
                  <a:cubicBezTo>
                    <a:pt x="36" y="1521"/>
                    <a:pt x="46" y="1531"/>
                    <a:pt x="46" y="1544"/>
                  </a:cubicBezTo>
                  <a:close/>
                  <a:moveTo>
                    <a:pt x="46" y="1682"/>
                  </a:moveTo>
                  <a:lnTo>
                    <a:pt x="46" y="1728"/>
                  </a:lnTo>
                  <a:cubicBezTo>
                    <a:pt x="46" y="1741"/>
                    <a:pt x="36" y="1751"/>
                    <a:pt x="23" y="1751"/>
                  </a:cubicBezTo>
                  <a:cubicBezTo>
                    <a:pt x="11" y="1751"/>
                    <a:pt x="0" y="1741"/>
                    <a:pt x="0" y="1728"/>
                  </a:cubicBezTo>
                  <a:lnTo>
                    <a:pt x="0" y="1682"/>
                  </a:lnTo>
                  <a:cubicBezTo>
                    <a:pt x="0" y="1669"/>
                    <a:pt x="11" y="1659"/>
                    <a:pt x="23" y="1659"/>
                  </a:cubicBezTo>
                  <a:cubicBezTo>
                    <a:pt x="36" y="1659"/>
                    <a:pt x="46" y="1669"/>
                    <a:pt x="46" y="1682"/>
                  </a:cubicBezTo>
                  <a:close/>
                  <a:moveTo>
                    <a:pt x="46" y="1820"/>
                  </a:moveTo>
                  <a:lnTo>
                    <a:pt x="46" y="1866"/>
                  </a:lnTo>
                  <a:cubicBezTo>
                    <a:pt x="46" y="1879"/>
                    <a:pt x="36" y="1890"/>
                    <a:pt x="23" y="1890"/>
                  </a:cubicBezTo>
                  <a:cubicBezTo>
                    <a:pt x="11" y="1890"/>
                    <a:pt x="0" y="1879"/>
                    <a:pt x="0" y="1866"/>
                  </a:cubicBezTo>
                  <a:lnTo>
                    <a:pt x="0" y="1820"/>
                  </a:lnTo>
                  <a:cubicBezTo>
                    <a:pt x="0" y="1808"/>
                    <a:pt x="11" y="1797"/>
                    <a:pt x="23" y="1797"/>
                  </a:cubicBezTo>
                  <a:cubicBezTo>
                    <a:pt x="36" y="1797"/>
                    <a:pt x="46" y="1808"/>
                    <a:pt x="46" y="1820"/>
                  </a:cubicBezTo>
                  <a:close/>
                  <a:moveTo>
                    <a:pt x="46" y="1959"/>
                  </a:moveTo>
                  <a:lnTo>
                    <a:pt x="46" y="2005"/>
                  </a:lnTo>
                  <a:cubicBezTo>
                    <a:pt x="46" y="2017"/>
                    <a:pt x="36" y="2028"/>
                    <a:pt x="23" y="2028"/>
                  </a:cubicBezTo>
                  <a:cubicBezTo>
                    <a:pt x="11" y="2028"/>
                    <a:pt x="0" y="2017"/>
                    <a:pt x="0" y="2005"/>
                  </a:cubicBezTo>
                  <a:lnTo>
                    <a:pt x="0" y="1959"/>
                  </a:lnTo>
                  <a:cubicBezTo>
                    <a:pt x="0" y="1946"/>
                    <a:pt x="11" y="1936"/>
                    <a:pt x="23" y="1936"/>
                  </a:cubicBezTo>
                  <a:cubicBezTo>
                    <a:pt x="36" y="1936"/>
                    <a:pt x="46" y="1946"/>
                    <a:pt x="46" y="1959"/>
                  </a:cubicBezTo>
                  <a:close/>
                  <a:moveTo>
                    <a:pt x="46" y="2097"/>
                  </a:moveTo>
                  <a:lnTo>
                    <a:pt x="46" y="2143"/>
                  </a:lnTo>
                  <a:cubicBezTo>
                    <a:pt x="46" y="2156"/>
                    <a:pt x="36" y="2166"/>
                    <a:pt x="23" y="2166"/>
                  </a:cubicBezTo>
                  <a:cubicBezTo>
                    <a:pt x="11" y="2166"/>
                    <a:pt x="0" y="2156"/>
                    <a:pt x="0" y="2143"/>
                  </a:cubicBezTo>
                  <a:lnTo>
                    <a:pt x="0" y="2097"/>
                  </a:lnTo>
                  <a:cubicBezTo>
                    <a:pt x="0" y="2084"/>
                    <a:pt x="11" y="2074"/>
                    <a:pt x="23" y="2074"/>
                  </a:cubicBezTo>
                  <a:cubicBezTo>
                    <a:pt x="36" y="2074"/>
                    <a:pt x="46" y="2084"/>
                    <a:pt x="46" y="2097"/>
                  </a:cubicBez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7" name="Rectangle 656"/>
          <p:cNvSpPr/>
          <p:nvPr/>
        </p:nvSpPr>
        <p:spPr bwMode="auto">
          <a:xfrm>
            <a:off x="533400" y="4133671"/>
            <a:ext cx="609600" cy="582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8" name="TextBox 657"/>
          <p:cNvSpPr txBox="1"/>
          <p:nvPr/>
        </p:nvSpPr>
        <p:spPr>
          <a:xfrm>
            <a:off x="228599" y="1459468"/>
            <a:ext cx="400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First, make the M3D footprint 50% of 2D</a:t>
            </a:r>
            <a:endParaRPr lang="en-US" sz="1800" b="1" baseline="0" dirty="0">
              <a:latin typeface="+mn-lt"/>
            </a:endParaRPr>
          </a:p>
        </p:txBody>
      </p:sp>
      <p:sp>
        <p:nvSpPr>
          <p:cNvPr id="659" name="TextBox 658"/>
          <p:cNvSpPr txBox="1"/>
          <p:nvPr/>
        </p:nvSpPr>
        <p:spPr>
          <a:xfrm>
            <a:off x="140410" y="4971871"/>
            <a:ext cx="4143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In a 2D placer, simply double the placement capacity of each global bin (for two-tier</a:t>
            </a:r>
            <a:r>
              <a:rPr lang="en-US" sz="1800" b="1" baseline="0" dirty="0">
                <a:latin typeface="+mn-lt"/>
              </a:rPr>
              <a:t>) . We use our implementation of </a:t>
            </a:r>
            <a:r>
              <a:rPr lang="en-US" sz="1800" b="1" baseline="0" dirty="0" smtClean="0">
                <a:latin typeface="+mn-lt"/>
              </a:rPr>
              <a:t>KraftWerk2</a:t>
            </a:r>
            <a:r>
              <a:rPr lang="en-US" sz="1800" b="1" baseline="30000" dirty="0" smtClean="0">
                <a:latin typeface="+mn-lt"/>
              </a:rPr>
              <a:t>[7]</a:t>
            </a:r>
          </a:p>
        </p:txBody>
      </p:sp>
      <p:cxnSp>
        <p:nvCxnSpPr>
          <p:cNvPr id="662" name="Straight Arrow Connector 661"/>
          <p:cNvCxnSpPr>
            <a:endCxn id="657" idx="2"/>
          </p:cNvCxnSpPr>
          <p:nvPr/>
        </p:nvCxnSpPr>
        <p:spPr bwMode="auto">
          <a:xfrm flipH="1" flipV="1">
            <a:off x="838200" y="4715671"/>
            <a:ext cx="143535" cy="317983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9" name="Straight Arrow Connector 668"/>
          <p:cNvCxnSpPr/>
          <p:nvPr/>
        </p:nvCxnSpPr>
        <p:spPr bwMode="auto">
          <a:xfrm>
            <a:off x="3737159" y="3269030"/>
            <a:ext cx="1011137" cy="0"/>
          </a:xfrm>
          <a:prstGeom prst="straightConnector1">
            <a:avLst/>
          </a:prstGeom>
          <a:ln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0" name="Content Placeholder 1"/>
          <p:cNvSpPr txBox="1">
            <a:spLocks/>
          </p:cNvSpPr>
          <p:nvPr/>
        </p:nvSpPr>
        <p:spPr bwMode="auto">
          <a:xfrm>
            <a:off x="0" y="6235480"/>
            <a:ext cx="9144000" cy="39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 smtClean="0">
                <a:latin typeface="+mn-lt"/>
              </a:rPr>
              <a:t>[7] </a:t>
            </a:r>
            <a:r>
              <a:rPr lang="en-US" sz="1200" b="1" kern="0" baseline="0" dirty="0">
                <a:latin typeface="+mn-lt"/>
              </a:rPr>
              <a:t>P. </a:t>
            </a:r>
            <a:r>
              <a:rPr lang="en-US" sz="1200" b="1" kern="0" baseline="0" dirty="0" err="1">
                <a:latin typeface="+mn-lt"/>
              </a:rPr>
              <a:t>Spindler</a:t>
            </a:r>
            <a:r>
              <a:rPr lang="en-US" sz="1200" b="1" kern="0" baseline="0" dirty="0">
                <a:latin typeface="+mn-lt"/>
              </a:rPr>
              <a:t>, U. </a:t>
            </a:r>
            <a:r>
              <a:rPr lang="en-US" sz="1200" b="1" kern="0" baseline="0" dirty="0" err="1">
                <a:latin typeface="+mn-lt"/>
              </a:rPr>
              <a:t>Schlichtmann</a:t>
            </a:r>
            <a:r>
              <a:rPr lang="en-US" sz="1200" b="1" kern="0" baseline="0" dirty="0">
                <a:latin typeface="+mn-lt"/>
              </a:rPr>
              <a:t>, and F. M. Johannes. </a:t>
            </a:r>
            <a:r>
              <a:rPr lang="en-US" sz="1200" b="1" kern="0" baseline="0" dirty="0" smtClean="0">
                <a:latin typeface="+mn-lt"/>
              </a:rPr>
              <a:t>“Kraftwerk2 </a:t>
            </a:r>
            <a:r>
              <a:rPr lang="en-US" sz="1200" b="1" kern="0" baseline="0" dirty="0">
                <a:latin typeface="+mn-lt"/>
              </a:rPr>
              <a:t>- </a:t>
            </a:r>
            <a:r>
              <a:rPr lang="en-US" sz="1200" b="1" kern="0" baseline="0" dirty="0" err="1" smtClean="0">
                <a:latin typeface="+mn-lt"/>
              </a:rPr>
              <a:t>AFast</a:t>
            </a:r>
            <a:r>
              <a:rPr lang="en-US" sz="1200" b="1" kern="0" baseline="0" dirty="0" smtClean="0">
                <a:latin typeface="+mn-lt"/>
              </a:rPr>
              <a:t> </a:t>
            </a:r>
            <a:r>
              <a:rPr lang="en-US" sz="1200" b="1" kern="0" baseline="0" dirty="0">
                <a:latin typeface="+mn-lt"/>
              </a:rPr>
              <a:t>Force-Directed Quadratic Placement Approach Using an</a:t>
            </a:r>
          </a:p>
          <a:p>
            <a:pPr marL="228600" indent="-228600" eaLnBrk="0" hangingPunct="0">
              <a:spcBef>
                <a:spcPct val="20000"/>
              </a:spcBef>
            </a:pPr>
            <a:r>
              <a:rPr lang="en-US" sz="1200" b="1" kern="0" baseline="0" dirty="0">
                <a:latin typeface="+mn-lt"/>
              </a:rPr>
              <a:t>Accurate Net </a:t>
            </a:r>
            <a:r>
              <a:rPr lang="en-US" sz="1200" b="1" kern="0" baseline="0" dirty="0" smtClean="0">
                <a:latin typeface="+mn-lt"/>
              </a:rPr>
              <a:t>Model”. TCAD </a:t>
            </a:r>
            <a:r>
              <a:rPr lang="en-US" sz="1200" b="1" kern="0" baseline="0" dirty="0">
                <a:latin typeface="+mn-lt"/>
              </a:rPr>
              <a:t>2008.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71" name="TextBox 670"/>
          <p:cNvSpPr txBox="1"/>
          <p:nvPr/>
        </p:nvSpPr>
        <p:spPr>
          <a:xfrm>
            <a:off x="4772016" y="5068669"/>
            <a:ext cx="4143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Partition the design, maintaining local area balance within each partitioning bin</a:t>
            </a:r>
          </a:p>
          <a:p>
            <a:r>
              <a:rPr lang="en-US" sz="1800" b="1" baseline="0" dirty="0" smtClean="0">
                <a:latin typeface="+mn-lt"/>
              </a:rPr>
              <a:t>“Placement-driven Partitioning”</a:t>
            </a:r>
          </a:p>
        </p:txBody>
      </p:sp>
      <p:sp>
        <p:nvSpPr>
          <p:cNvPr id="673" name="TextBox 672"/>
          <p:cNvSpPr txBox="1"/>
          <p:nvPr/>
        </p:nvSpPr>
        <p:spPr>
          <a:xfrm>
            <a:off x="7461742" y="2971800"/>
            <a:ext cx="16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0" dirty="0" smtClean="0">
                <a:latin typeface="+mn-lt"/>
              </a:rPr>
              <a:t>Partitioning bin</a:t>
            </a:r>
          </a:p>
          <a:p>
            <a:r>
              <a:rPr lang="en-US" sz="1800" b="1" baseline="0" dirty="0" smtClean="0">
                <a:latin typeface="+mn-lt"/>
              </a:rPr>
              <a:t>(10um)</a:t>
            </a:r>
            <a:endParaRPr lang="en-US" sz="1800" b="1" baseline="30000" dirty="0" smtClean="0">
              <a:latin typeface="+mn-lt"/>
            </a:endParaRPr>
          </a:p>
        </p:txBody>
      </p:sp>
      <p:cxnSp>
        <p:nvCxnSpPr>
          <p:cNvPr id="675" name="Straight Arrow Connector 674"/>
          <p:cNvCxnSpPr>
            <a:stCxn id="673" idx="1"/>
          </p:cNvCxnSpPr>
          <p:nvPr/>
        </p:nvCxnSpPr>
        <p:spPr bwMode="auto">
          <a:xfrm flipH="1" flipV="1">
            <a:off x="7136383" y="3288610"/>
            <a:ext cx="325359" cy="6356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3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Designs\Sandstone.pot</Template>
  <TotalTime>27361</TotalTime>
  <Words>2111</Words>
  <Application>Microsoft Office PowerPoint</Application>
  <PresentationFormat>On-screen Show (4:3)</PresentationFormat>
  <Paragraphs>373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굴림</vt:lpstr>
      <vt:lpstr>맑은 고딕</vt:lpstr>
      <vt:lpstr>Arial</vt:lpstr>
      <vt:lpstr>Arial Narrow</vt:lpstr>
      <vt:lpstr>Cambria Math</vt:lpstr>
      <vt:lpstr>Times New Roman</vt:lpstr>
      <vt:lpstr>Wingdings</vt:lpstr>
      <vt:lpstr>Default Design</vt:lpstr>
      <vt:lpstr>Placement-Driven Partitioning for Congestion Mitigation in Monolithic 3D IC Designs</vt:lpstr>
      <vt:lpstr>Monolithic 3D-ICs – An Emerging 3D Technology</vt:lpstr>
      <vt:lpstr>Design Styles Available (1/2)</vt:lpstr>
      <vt:lpstr>Design Styles Available (2/2)</vt:lpstr>
      <vt:lpstr>Contributions</vt:lpstr>
      <vt:lpstr>Existing Work on 3D Gate-level Placement (1/2)</vt:lpstr>
      <vt:lpstr>Existing Work on 3D Gate-level Placement (2/2)</vt:lpstr>
      <vt:lpstr>Monolithic 3D Placement Problem </vt:lpstr>
      <vt:lpstr>Using a 2D Placer for M3D Placement</vt:lpstr>
      <vt:lpstr>M3D: Unique Optimization Opportunity</vt:lpstr>
      <vt:lpstr>Overall Design Flow</vt:lpstr>
      <vt:lpstr>3D Routing Demand Model: (1) Decomposing Multi-Pin Nets Into Two Pin Nets</vt:lpstr>
      <vt:lpstr>3D Routing Demand Model: (2) 3D Probabilistic Demand Model for each two-pin Net</vt:lpstr>
      <vt:lpstr>Five Tier Example – RST construction</vt:lpstr>
      <vt:lpstr>Five Tier Example – Demand Estimation</vt:lpstr>
      <vt:lpstr>Incremental Gain Update : Why won’t it work ? </vt:lpstr>
      <vt:lpstr>Proposed Min-Overflow Partitioner </vt:lpstr>
      <vt:lpstr>Representing a 3D Routing Grid using 2D Maps</vt:lpstr>
      <vt:lpstr>Demand Maps </vt:lpstr>
      <vt:lpstr>Overflow Maps </vt:lpstr>
      <vt:lpstr>Router-Based MIV Insertion (1/2)</vt:lpstr>
      <vt:lpstr>Router-Based MIV Insertion (2/2)</vt:lpstr>
      <vt:lpstr>Benchmarks and Technology Assumptions</vt:lpstr>
      <vt:lpstr>Summary of Results to Follow</vt:lpstr>
      <vt:lpstr>Benefit of Routability-Driven Partitioning</vt:lpstr>
      <vt:lpstr>Placement Engine Comparison – 1 </vt:lpstr>
      <vt:lpstr>Placement Engine Comparison – 2 </vt:lpstr>
      <vt:lpstr>Placement Engine Comparison – 2 (Contd.) </vt:lpstr>
      <vt:lpstr>Impact of Router-Based MIV Insertion</vt:lpstr>
      <vt:lpstr>Impact of Metal Layer Reduction </vt:lpstr>
      <vt:lpstr>Impact of Metal Layer Reduction (Contd.)</vt:lpstr>
      <vt:lpstr>Runtime Comparison</vt:lpstr>
      <vt:lpstr>Summary</vt:lpstr>
      <vt:lpstr>Thank you.  Questions ?</vt:lpstr>
    </vt:vector>
  </TitlesOfParts>
  <Company>Aplus Design Technologies,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limsk</dc:creator>
  <cp:lastModifiedBy>shreepad</cp:lastModifiedBy>
  <cp:revision>5910</cp:revision>
  <cp:lastPrinted>2012-03-19T05:26:38Z</cp:lastPrinted>
  <dcterms:created xsi:type="dcterms:W3CDTF">2001-02-10T00:34:28Z</dcterms:created>
  <dcterms:modified xsi:type="dcterms:W3CDTF">2014-03-31T17:01:50Z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-343127492</vt:i4>
  </property>
  <property fmtid="{D5CDD505-2E9C-101B-9397-08002B2CF9AE}" pid="3" name="_NewReviewCycle">
    <vt:lpwstr/>
  </property>
  <property fmtid="{D5CDD505-2E9C-101B-9397-08002B2CF9AE}" pid="4" name="_EmailSubject">
    <vt:lpwstr>ASPDAC slides</vt:lpwstr>
  </property>
  <property fmtid="{D5CDD505-2E9C-101B-9397-08002B2CF9AE}" pid="5" name="_AuthorEmail">
    <vt:lpwstr>ksamadi@qti.qualcomm.com</vt:lpwstr>
  </property>
  <property fmtid="{D5CDD505-2E9C-101B-9397-08002B2CF9AE}" pid="6" name="_AuthorEmailDisplayName">
    <vt:lpwstr>Samadi, Kambiz</vt:lpwstr>
  </property>
</Properties>
</file>