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391" r:id="rId5"/>
    <p:sldId id="328" r:id="rId6"/>
    <p:sldId id="424" r:id="rId7"/>
    <p:sldId id="392" r:id="rId8"/>
    <p:sldId id="393" r:id="rId9"/>
    <p:sldId id="425" r:id="rId10"/>
    <p:sldId id="427" r:id="rId11"/>
    <p:sldId id="426" r:id="rId12"/>
    <p:sldId id="428" r:id="rId13"/>
    <p:sldId id="432" r:id="rId14"/>
    <p:sldId id="404" r:id="rId15"/>
    <p:sldId id="406" r:id="rId16"/>
    <p:sldId id="411" r:id="rId17"/>
    <p:sldId id="433" r:id="rId18"/>
    <p:sldId id="414" r:id="rId19"/>
    <p:sldId id="416" r:id="rId20"/>
    <p:sldId id="415" r:id="rId21"/>
    <p:sldId id="434" r:id="rId22"/>
    <p:sldId id="42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FDD5"/>
    <a:srgbClr val="D9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7" autoAdjust="0"/>
    <p:restoredTop sz="95327" autoAdjust="0"/>
  </p:normalViewPr>
  <p:slideViewPr>
    <p:cSldViewPr>
      <p:cViewPr>
        <p:scale>
          <a:sx n="100" d="100"/>
          <a:sy n="100" d="100"/>
        </p:scale>
        <p:origin x="-99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Sheet1!$B$10</c:f>
              <c:strCache>
                <c:ptCount val="1"/>
                <c:pt idx="0">
                  <c:v>Logic Cells</c:v>
                </c:pt>
              </c:strCache>
            </c:strRef>
          </c:tx>
          <c:marker>
            <c:symbol val="none"/>
          </c:marker>
          <c:cat>
            <c:strRef>
              <c:f>Sheet1!$A$11:$A$15</c:f>
              <c:strCache>
                <c:ptCount val="5"/>
                <c:pt idx="0">
                  <c:v>V4 220</c:v>
                </c:pt>
                <c:pt idx="1">
                  <c:v>V5 330</c:v>
                </c:pt>
                <c:pt idx="2">
                  <c:v>V6 760</c:v>
                </c:pt>
                <c:pt idx="3">
                  <c:v>V7 2000T</c:v>
                </c:pt>
                <c:pt idx="4">
                  <c:v>US 440</c:v>
                </c:pt>
              </c:strCache>
            </c:strRef>
          </c:cat>
          <c:val>
            <c:numRef>
              <c:f>Sheet1!$B$11:$B$15</c:f>
              <c:numCache>
                <c:formatCode>General</c:formatCode>
                <c:ptCount val="5"/>
                <c:pt idx="0">
                  <c:v>1</c:v>
                </c:pt>
                <c:pt idx="1">
                  <c:v>1.6463122605363985</c:v>
                </c:pt>
                <c:pt idx="2">
                  <c:v>3.7854406130268199</c:v>
                </c:pt>
                <c:pt idx="3">
                  <c:v>9.7509578544061295</c:v>
                </c:pt>
                <c:pt idx="4">
                  <c:v>21.988146551724139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Sheet1!$C$10</c:f>
              <c:strCache>
                <c:ptCount val="1"/>
                <c:pt idx="0">
                  <c:v>LUTs</c:v>
                </c:pt>
              </c:strCache>
            </c:strRef>
          </c:tx>
          <c:marker>
            <c:symbol val="none"/>
          </c:marker>
          <c:cat>
            <c:strRef>
              <c:f>Sheet1!$A$11:$A$15</c:f>
              <c:strCache>
                <c:ptCount val="5"/>
                <c:pt idx="0">
                  <c:v>V4 220</c:v>
                </c:pt>
                <c:pt idx="1">
                  <c:v>V5 330</c:v>
                </c:pt>
                <c:pt idx="2">
                  <c:v>V6 760</c:v>
                </c:pt>
                <c:pt idx="3">
                  <c:v>V7 2000T</c:v>
                </c:pt>
                <c:pt idx="4">
                  <c:v>US 440</c:v>
                </c:pt>
              </c:strCache>
            </c:strRef>
          </c:cat>
          <c:val>
            <c:numRef>
              <c:f>Sheet1!$C$11:$C$15</c:f>
              <c:numCache>
                <c:formatCode>General</c:formatCode>
                <c:ptCount val="5"/>
                <c:pt idx="0">
                  <c:v>1</c:v>
                </c:pt>
                <c:pt idx="1">
                  <c:v>1.1637931034482758</c:v>
                </c:pt>
                <c:pt idx="2">
                  <c:v>2.6616379310344827</c:v>
                </c:pt>
                <c:pt idx="3">
                  <c:v>6.8561422413793105</c:v>
                </c:pt>
                <c:pt idx="4">
                  <c:v>14.135237068965518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Sheet1!$D$10</c:f>
              <c:strCache>
                <c:ptCount val="1"/>
                <c:pt idx="0">
                  <c:v>FFs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strRef>
              <c:f>Sheet1!$A$11:$A$15</c:f>
              <c:strCache>
                <c:ptCount val="5"/>
                <c:pt idx="0">
                  <c:v>V4 220</c:v>
                </c:pt>
                <c:pt idx="1">
                  <c:v>V5 330</c:v>
                </c:pt>
                <c:pt idx="2">
                  <c:v>V6 760</c:v>
                </c:pt>
                <c:pt idx="3">
                  <c:v>V7 2000T</c:v>
                </c:pt>
                <c:pt idx="4">
                  <c:v>US 440</c:v>
                </c:pt>
              </c:strCache>
            </c:strRef>
          </c:cat>
          <c:val>
            <c:numRef>
              <c:f>Sheet1!$D$11:$D$15</c:f>
              <c:numCache>
                <c:formatCode>General</c:formatCode>
                <c:ptCount val="5"/>
                <c:pt idx="0">
                  <c:v>1</c:v>
                </c:pt>
                <c:pt idx="1">
                  <c:v>1.1637931034482758</c:v>
                </c:pt>
                <c:pt idx="2">
                  <c:v>5.3232758620689653</c:v>
                </c:pt>
                <c:pt idx="3">
                  <c:v>13.712284482758621</c:v>
                </c:pt>
                <c:pt idx="4">
                  <c:v>28.270474137931036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Sheet1!$E$10</c:f>
              <c:strCache>
                <c:ptCount val="1"/>
                <c:pt idx="0">
                  <c:v>Distributed RAM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Sheet1!$A$11:$A$15</c:f>
              <c:strCache>
                <c:ptCount val="5"/>
                <c:pt idx="0">
                  <c:v>V4 220</c:v>
                </c:pt>
                <c:pt idx="1">
                  <c:v>V5 330</c:v>
                </c:pt>
                <c:pt idx="2">
                  <c:v>V6 760</c:v>
                </c:pt>
                <c:pt idx="3">
                  <c:v>V7 2000T</c:v>
                </c:pt>
                <c:pt idx="4">
                  <c:v>US 440</c:v>
                </c:pt>
              </c:strCache>
            </c:strRef>
          </c:cat>
          <c:val>
            <c:numRef>
              <c:f>Sheet1!$E$11:$E$15</c:f>
              <c:numCache>
                <c:formatCode>General</c:formatCode>
                <c:ptCount val="5"/>
                <c:pt idx="0">
                  <c:v>1</c:v>
                </c:pt>
                <c:pt idx="1">
                  <c:v>2.4568965517241379</c:v>
                </c:pt>
                <c:pt idx="2">
                  <c:v>5.9482758620689653</c:v>
                </c:pt>
                <c:pt idx="3">
                  <c:v>15.48132183908046</c:v>
                </c:pt>
                <c:pt idx="4">
                  <c:v>20.617816091954023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Sheet1!$F$10</c:f>
              <c:strCache>
                <c:ptCount val="1"/>
                <c:pt idx="0">
                  <c:v>DSP</c:v>
                </c:pt>
              </c:strCache>
            </c:strRef>
          </c:tx>
          <c:marker>
            <c:symbol val="none"/>
          </c:marker>
          <c:cat>
            <c:strRef>
              <c:f>Sheet1!$A$11:$A$15</c:f>
              <c:strCache>
                <c:ptCount val="5"/>
                <c:pt idx="0">
                  <c:v>V4 220</c:v>
                </c:pt>
                <c:pt idx="1">
                  <c:v>V5 330</c:v>
                </c:pt>
                <c:pt idx="2">
                  <c:v>V6 760</c:v>
                </c:pt>
                <c:pt idx="3">
                  <c:v>V7 2000T</c:v>
                </c:pt>
                <c:pt idx="4">
                  <c:v>US 440</c:v>
                </c:pt>
              </c:strCache>
            </c:strRef>
          </c:cat>
          <c:val>
            <c:numRef>
              <c:f>Sheet1!$F$11:$F$15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9</c:v>
                </c:pt>
                <c:pt idx="3">
                  <c:v>22.5</c:v>
                </c:pt>
                <c:pt idx="4">
                  <c:v>30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Sheet1!$G$10</c:f>
              <c:strCache>
                <c:ptCount val="1"/>
                <c:pt idx="0">
                  <c:v>Block RAM</c:v>
                </c:pt>
              </c:strCache>
            </c:strRef>
          </c:tx>
          <c:marker>
            <c:symbol val="none"/>
          </c:marker>
          <c:cat>
            <c:strRef>
              <c:f>Sheet1!$A$11:$A$15</c:f>
              <c:strCache>
                <c:ptCount val="5"/>
                <c:pt idx="0">
                  <c:v>V4 220</c:v>
                </c:pt>
                <c:pt idx="1">
                  <c:v>V5 330</c:v>
                </c:pt>
                <c:pt idx="2">
                  <c:v>V6 760</c:v>
                </c:pt>
                <c:pt idx="3">
                  <c:v>V7 2000T</c:v>
                </c:pt>
                <c:pt idx="4">
                  <c:v>US 440</c:v>
                </c:pt>
              </c:strCache>
            </c:strRef>
          </c:cat>
          <c:val>
            <c:numRef>
              <c:f>Sheet1!$G$11:$G$15</c:f>
              <c:numCache>
                <c:formatCode>General</c:formatCode>
                <c:ptCount val="5"/>
                <c:pt idx="0">
                  <c:v>1</c:v>
                </c:pt>
                <c:pt idx="1">
                  <c:v>1.7142857142857142</c:v>
                </c:pt>
                <c:pt idx="2">
                  <c:v>4.2857142857142856</c:v>
                </c:pt>
                <c:pt idx="3">
                  <c:v>7.6904761904761907</c:v>
                </c:pt>
                <c:pt idx="4">
                  <c:v>14.649470899470899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922368"/>
        <c:axId val="192924288"/>
      </c:lineChart>
      <c:catAx>
        <c:axId val="192922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Largest device for each Xilinx Architecture</a:t>
                </a:r>
                <a:r>
                  <a:rPr lang="en-US" baseline="0" dirty="0" smtClean="0"/>
                  <a:t> Family</a:t>
                </a:r>
                <a:endParaRPr lang="en-US" dirty="0"/>
              </a:p>
            </c:rich>
          </c:tx>
          <c:layout/>
          <c:overlay val="0"/>
        </c:title>
        <c:majorTickMark val="none"/>
        <c:minorTickMark val="none"/>
        <c:tickLblPos val="nextTo"/>
        <c:spPr>
          <a:ln w="25400"/>
        </c:spPr>
        <c:txPr>
          <a:bodyPr/>
          <a:lstStyle/>
          <a:p>
            <a:pPr>
              <a:defRPr b="1"/>
            </a:pPr>
            <a:endParaRPr lang="en-US"/>
          </a:p>
        </c:txPr>
        <c:crossAx val="192924288"/>
        <c:crosses val="autoZero"/>
        <c:auto val="1"/>
        <c:lblAlgn val="ctr"/>
        <c:lblOffset val="100"/>
        <c:noMultiLvlLbl val="0"/>
      </c:catAx>
      <c:valAx>
        <c:axId val="192924288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Multiple of equivalent V4</a:t>
                </a:r>
                <a:r>
                  <a:rPr lang="en-US" baseline="0" dirty="0" smtClean="0"/>
                  <a:t> 220 resource count 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25400"/>
          <a:effectLst>
            <a:outerShdw blurRad="50800" dist="50800" dir="5400000" algn="ctr" rotWithShape="0">
              <a:schemeClr val="bg1"/>
            </a:outerShdw>
          </a:effectLst>
        </c:spPr>
        <c:txPr>
          <a:bodyPr/>
          <a:lstStyle/>
          <a:p>
            <a:pPr>
              <a:defRPr b="1"/>
            </a:pPr>
            <a:endParaRPr lang="en-US"/>
          </a:p>
        </c:txPr>
        <c:crossAx val="19292236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406352-23FE-48D7-9023-420C8D731F54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347655-18D9-4EF1-AF87-093E1C698FF2}">
      <dgm:prSet custT="1"/>
      <dgm:spPr/>
      <dgm:t>
        <a:bodyPr/>
        <a:lstStyle/>
        <a:p>
          <a:pPr rtl="0"/>
          <a:r>
            <a:rPr lang="en-US" sz="2800" b="1" dirty="0" smtClean="0"/>
            <a:t>Incremental Flows</a:t>
          </a:r>
          <a:endParaRPr lang="en-US" sz="2800" dirty="0"/>
        </a:p>
      </dgm:t>
    </dgm:pt>
    <dgm:pt modelId="{93F2C051-653E-4C5F-9B62-020352ECAE26}" type="parTrans" cxnId="{4DD4684A-0207-40E6-A949-622AD9E9E814}">
      <dgm:prSet/>
      <dgm:spPr/>
      <dgm:t>
        <a:bodyPr/>
        <a:lstStyle/>
        <a:p>
          <a:endParaRPr lang="en-US"/>
        </a:p>
      </dgm:t>
    </dgm:pt>
    <dgm:pt modelId="{D2464E3B-3B76-47B5-9528-F71473CE405D}" type="sibTrans" cxnId="{4DD4684A-0207-40E6-A949-622AD9E9E814}">
      <dgm:prSet/>
      <dgm:spPr/>
      <dgm:t>
        <a:bodyPr/>
        <a:lstStyle/>
        <a:p>
          <a:endParaRPr lang="en-US"/>
        </a:p>
      </dgm:t>
    </dgm:pt>
    <dgm:pt modelId="{B1C46528-73C9-4A4B-8B0B-2EBEF4C4997E}">
      <dgm:prSet custT="1"/>
      <dgm:spPr/>
      <dgm:t>
        <a:bodyPr/>
        <a:lstStyle/>
        <a:p>
          <a:pPr rtl="0"/>
          <a:r>
            <a:rPr lang="en-US" sz="1600" b="0" dirty="0" smtClean="0"/>
            <a:t>Ultrafast compilations for small changes</a:t>
          </a:r>
          <a:endParaRPr lang="en-US" sz="1600" dirty="0"/>
        </a:p>
      </dgm:t>
    </dgm:pt>
    <dgm:pt modelId="{5BB8C38D-DDE4-400D-BA7E-20430C926F93}" type="parTrans" cxnId="{33785E88-2754-454F-812E-214B5AED6A60}">
      <dgm:prSet/>
      <dgm:spPr/>
      <dgm:t>
        <a:bodyPr/>
        <a:lstStyle/>
        <a:p>
          <a:endParaRPr lang="en-US"/>
        </a:p>
      </dgm:t>
    </dgm:pt>
    <dgm:pt modelId="{699DFB8C-BD33-4219-B049-68FC75231DD1}" type="sibTrans" cxnId="{33785E88-2754-454F-812E-214B5AED6A60}">
      <dgm:prSet/>
      <dgm:spPr/>
      <dgm:t>
        <a:bodyPr/>
        <a:lstStyle/>
        <a:p>
          <a:endParaRPr lang="en-US"/>
        </a:p>
      </dgm:t>
    </dgm:pt>
    <dgm:pt modelId="{4A613491-7733-41A5-9550-0E3CDCDD1E02}">
      <dgm:prSet custT="1"/>
      <dgm:spPr/>
      <dgm:t>
        <a:bodyPr/>
        <a:lstStyle/>
        <a:p>
          <a:pPr rtl="0"/>
          <a:r>
            <a:rPr lang="en-US" sz="1600" b="0" dirty="0" smtClean="0"/>
            <a:t>Emulation and </a:t>
          </a:r>
          <a:r>
            <a:rPr lang="en-US" sz="1600" b="0" dirty="0" err="1" smtClean="0"/>
            <a:t>OpenCL</a:t>
          </a:r>
          <a:r>
            <a:rPr lang="en-US" sz="1600" b="0" dirty="0" smtClean="0"/>
            <a:t> markets</a:t>
          </a:r>
          <a:endParaRPr lang="en-US" sz="1600" dirty="0"/>
        </a:p>
      </dgm:t>
    </dgm:pt>
    <dgm:pt modelId="{ED7533FF-DDE7-434D-8931-7D0FAD2AC41D}" type="parTrans" cxnId="{B399A988-51A4-4678-A752-2797AF30FE8E}">
      <dgm:prSet/>
      <dgm:spPr/>
      <dgm:t>
        <a:bodyPr/>
        <a:lstStyle/>
        <a:p>
          <a:endParaRPr lang="en-US"/>
        </a:p>
      </dgm:t>
    </dgm:pt>
    <dgm:pt modelId="{132A0DD1-4DBD-4062-90B7-516A1E73E6C9}" type="sibTrans" cxnId="{B399A988-51A4-4678-A752-2797AF30FE8E}">
      <dgm:prSet/>
      <dgm:spPr/>
      <dgm:t>
        <a:bodyPr/>
        <a:lstStyle/>
        <a:p>
          <a:endParaRPr lang="en-US"/>
        </a:p>
      </dgm:t>
    </dgm:pt>
    <dgm:pt modelId="{77BCA418-A35D-4BE9-BDA3-7E9BCBA0B2BF}">
      <dgm:prSet custT="1"/>
      <dgm:spPr/>
      <dgm:t>
        <a:bodyPr/>
        <a:lstStyle/>
        <a:p>
          <a:pPr rtl="0"/>
          <a:r>
            <a:rPr lang="en-US" sz="2800" b="1" dirty="0" smtClean="0"/>
            <a:t>Evaluation</a:t>
          </a:r>
          <a:endParaRPr lang="en-US" sz="3700" dirty="0"/>
        </a:p>
      </dgm:t>
    </dgm:pt>
    <dgm:pt modelId="{274F9299-F080-461A-B95A-A49D8552529D}" type="parTrans" cxnId="{3CC475F2-99E1-4198-B23B-2533CF3C667A}">
      <dgm:prSet/>
      <dgm:spPr/>
      <dgm:t>
        <a:bodyPr/>
        <a:lstStyle/>
        <a:p>
          <a:endParaRPr lang="en-US"/>
        </a:p>
      </dgm:t>
    </dgm:pt>
    <dgm:pt modelId="{C12D59A1-10AE-4995-90D9-53E9A08ACB82}" type="sibTrans" cxnId="{3CC475F2-99E1-4198-B23B-2533CF3C667A}">
      <dgm:prSet/>
      <dgm:spPr/>
      <dgm:t>
        <a:bodyPr/>
        <a:lstStyle/>
        <a:p>
          <a:endParaRPr lang="en-US"/>
        </a:p>
      </dgm:t>
    </dgm:pt>
    <dgm:pt modelId="{DF554291-0A23-479C-BF70-C80093240509}">
      <dgm:prSet custT="1"/>
      <dgm:spPr/>
      <dgm:t>
        <a:bodyPr/>
        <a:lstStyle/>
        <a:p>
          <a:pPr rtl="0"/>
          <a:r>
            <a:rPr lang="en-US" sz="1600" b="0" dirty="0" smtClean="0"/>
            <a:t>Fast and accurate evaluation of new architectures</a:t>
          </a:r>
          <a:endParaRPr lang="en-US" sz="1600" dirty="0"/>
        </a:p>
      </dgm:t>
    </dgm:pt>
    <dgm:pt modelId="{39B20A02-5342-4590-8BEF-34FDFAA3F060}" type="parTrans" cxnId="{6156E5EE-9C20-4D3E-934F-10EDB43F2089}">
      <dgm:prSet/>
      <dgm:spPr/>
      <dgm:t>
        <a:bodyPr/>
        <a:lstStyle/>
        <a:p>
          <a:endParaRPr lang="en-US"/>
        </a:p>
      </dgm:t>
    </dgm:pt>
    <dgm:pt modelId="{8AE9F323-D591-44AD-8CC6-0426FD140DA5}" type="sibTrans" cxnId="{6156E5EE-9C20-4D3E-934F-10EDB43F2089}">
      <dgm:prSet/>
      <dgm:spPr/>
      <dgm:t>
        <a:bodyPr/>
        <a:lstStyle/>
        <a:p>
          <a:endParaRPr lang="en-US"/>
        </a:p>
      </dgm:t>
    </dgm:pt>
    <dgm:pt modelId="{6D025D04-E41E-4C92-A8B7-6A6C247E729A}">
      <dgm:prSet custT="1"/>
      <dgm:spPr/>
      <dgm:t>
        <a:bodyPr/>
        <a:lstStyle/>
        <a:p>
          <a:pPr rtl="0"/>
          <a:r>
            <a:rPr lang="en-US" sz="1600" b="0" dirty="0" smtClean="0"/>
            <a:t>Create new methods of Abstractions</a:t>
          </a:r>
          <a:endParaRPr lang="en-US" sz="1600" dirty="0"/>
        </a:p>
      </dgm:t>
    </dgm:pt>
    <dgm:pt modelId="{F89D658A-5F1F-4C06-8C61-0FDE56A78E5E}" type="parTrans" cxnId="{4A845539-4CB0-41BC-B6D2-6E2E8AAE4B94}">
      <dgm:prSet/>
      <dgm:spPr/>
      <dgm:t>
        <a:bodyPr/>
        <a:lstStyle/>
        <a:p>
          <a:endParaRPr lang="en-US"/>
        </a:p>
      </dgm:t>
    </dgm:pt>
    <dgm:pt modelId="{3DDD004D-2539-4994-9C7A-51D6DF941FF5}" type="sibTrans" cxnId="{4A845539-4CB0-41BC-B6D2-6E2E8AAE4B94}">
      <dgm:prSet/>
      <dgm:spPr/>
      <dgm:t>
        <a:bodyPr/>
        <a:lstStyle/>
        <a:p>
          <a:endParaRPr lang="en-US"/>
        </a:p>
      </dgm:t>
    </dgm:pt>
    <dgm:pt modelId="{F0D9C02C-0DB6-4C89-B1E5-B068E348B8B6}">
      <dgm:prSet custT="1"/>
      <dgm:spPr/>
      <dgm:t>
        <a:bodyPr/>
        <a:lstStyle/>
        <a:p>
          <a:pPr rtl="0"/>
          <a:r>
            <a:rPr lang="en-US" sz="2800" b="1" dirty="0" smtClean="0"/>
            <a:t>3D FPGAs</a:t>
          </a:r>
          <a:endParaRPr lang="en-US" sz="2800" dirty="0"/>
        </a:p>
      </dgm:t>
    </dgm:pt>
    <dgm:pt modelId="{7698180C-5891-4F2E-8C44-97EE4B42277D}" type="parTrans" cxnId="{BE36E4A4-3C65-44DF-AA6C-B2108D105699}">
      <dgm:prSet/>
      <dgm:spPr/>
      <dgm:t>
        <a:bodyPr/>
        <a:lstStyle/>
        <a:p>
          <a:endParaRPr lang="en-US"/>
        </a:p>
      </dgm:t>
    </dgm:pt>
    <dgm:pt modelId="{809E2E31-F13C-48D3-ACF7-0CA7F8472FEA}" type="sibTrans" cxnId="{BE36E4A4-3C65-44DF-AA6C-B2108D105699}">
      <dgm:prSet/>
      <dgm:spPr/>
      <dgm:t>
        <a:bodyPr/>
        <a:lstStyle/>
        <a:p>
          <a:endParaRPr lang="en-US"/>
        </a:p>
      </dgm:t>
    </dgm:pt>
    <dgm:pt modelId="{121D7DF5-FF4B-4DDD-BE90-69CB0B7DFB40}">
      <dgm:prSet custT="1"/>
      <dgm:spPr/>
      <dgm:t>
        <a:bodyPr/>
        <a:lstStyle/>
        <a:p>
          <a:pPr rtl="0"/>
          <a:r>
            <a:rPr lang="en-US" sz="1600" b="0" dirty="0" smtClean="0"/>
            <a:t>Adoption is set to increase more and more</a:t>
          </a:r>
          <a:endParaRPr lang="en-US" sz="1600" dirty="0"/>
        </a:p>
      </dgm:t>
    </dgm:pt>
    <dgm:pt modelId="{30A9F838-6549-4664-A283-E6818319A50E}" type="parTrans" cxnId="{DF890906-9EBF-4E50-A890-33CDF76CB75A}">
      <dgm:prSet/>
      <dgm:spPr/>
      <dgm:t>
        <a:bodyPr/>
        <a:lstStyle/>
        <a:p>
          <a:endParaRPr lang="en-US"/>
        </a:p>
      </dgm:t>
    </dgm:pt>
    <dgm:pt modelId="{F51E91B9-F38A-4175-9DDC-B33FF3B35E65}" type="sibTrans" cxnId="{DF890906-9EBF-4E50-A890-33CDF76CB75A}">
      <dgm:prSet/>
      <dgm:spPr/>
      <dgm:t>
        <a:bodyPr/>
        <a:lstStyle/>
        <a:p>
          <a:endParaRPr lang="en-US"/>
        </a:p>
      </dgm:t>
    </dgm:pt>
    <dgm:pt modelId="{D2F0ABFA-8F21-4655-AFB6-91E6BB311AB9}">
      <dgm:prSet custT="1"/>
      <dgm:spPr/>
      <dgm:t>
        <a:bodyPr/>
        <a:lstStyle/>
        <a:p>
          <a:pPr rtl="0"/>
          <a:r>
            <a:rPr lang="en-US" sz="2800" b="1" dirty="0" smtClean="0"/>
            <a:t>Scalability</a:t>
          </a:r>
          <a:endParaRPr lang="en-US" sz="2800" dirty="0"/>
        </a:p>
      </dgm:t>
    </dgm:pt>
    <dgm:pt modelId="{81B9ACC0-A74D-44D5-BAB8-EC2A38AC949E}" type="parTrans" cxnId="{F3566144-C4E4-4E3A-BEC7-EA26F45678E2}">
      <dgm:prSet/>
      <dgm:spPr/>
      <dgm:t>
        <a:bodyPr/>
        <a:lstStyle/>
        <a:p>
          <a:endParaRPr lang="en-US"/>
        </a:p>
      </dgm:t>
    </dgm:pt>
    <dgm:pt modelId="{28F0834F-E96B-4E82-8F2A-2189D3DA43AE}" type="sibTrans" cxnId="{F3566144-C4E4-4E3A-BEC7-EA26F45678E2}">
      <dgm:prSet/>
      <dgm:spPr/>
      <dgm:t>
        <a:bodyPr/>
        <a:lstStyle/>
        <a:p>
          <a:endParaRPr lang="en-US"/>
        </a:p>
      </dgm:t>
    </dgm:pt>
    <dgm:pt modelId="{A016A602-786A-4743-832C-38CBEE926E07}">
      <dgm:prSet/>
      <dgm:spPr/>
      <dgm:t>
        <a:bodyPr/>
        <a:lstStyle/>
        <a:p>
          <a:pPr rtl="0"/>
          <a:r>
            <a:rPr lang="en-US" b="0" dirty="0" smtClean="0"/>
            <a:t>Design size 750K </a:t>
          </a:r>
          <a:r>
            <a:rPr lang="en-US" b="0" dirty="0" smtClean="0">
              <a:sym typeface="Wingdings"/>
            </a:rPr>
            <a:t></a:t>
          </a:r>
          <a:r>
            <a:rPr lang="en-US" b="0" dirty="0" smtClean="0"/>
            <a:t> 2.0M </a:t>
          </a:r>
          <a:r>
            <a:rPr lang="en-US" b="0" dirty="0" smtClean="0">
              <a:sym typeface="Wingdings"/>
            </a:rPr>
            <a:t></a:t>
          </a:r>
          <a:r>
            <a:rPr lang="en-US" b="0" dirty="0" smtClean="0"/>
            <a:t> 4.4M </a:t>
          </a:r>
          <a:r>
            <a:rPr lang="en-US" b="0" dirty="0" smtClean="0">
              <a:sym typeface="Wingdings"/>
            </a:rPr>
            <a:t></a:t>
          </a:r>
          <a:r>
            <a:rPr lang="en-US" b="0" dirty="0" smtClean="0"/>
            <a:t> ?</a:t>
          </a:r>
          <a:endParaRPr lang="en-US" dirty="0"/>
        </a:p>
      </dgm:t>
    </dgm:pt>
    <dgm:pt modelId="{8AAE90A7-8724-47DA-B142-FADCC69BC9F1}" type="parTrans" cxnId="{67C680C8-11F3-4116-88AB-DD0A29951464}">
      <dgm:prSet/>
      <dgm:spPr/>
      <dgm:t>
        <a:bodyPr/>
        <a:lstStyle/>
        <a:p>
          <a:endParaRPr lang="en-US"/>
        </a:p>
      </dgm:t>
    </dgm:pt>
    <dgm:pt modelId="{C23D365B-9840-4058-9EA2-7897E1855226}" type="sibTrans" cxnId="{67C680C8-11F3-4116-88AB-DD0A29951464}">
      <dgm:prSet/>
      <dgm:spPr/>
      <dgm:t>
        <a:bodyPr/>
        <a:lstStyle/>
        <a:p>
          <a:endParaRPr lang="en-US"/>
        </a:p>
      </dgm:t>
    </dgm:pt>
    <dgm:pt modelId="{1836E788-DB3A-4A37-B39C-066F17DDD3F3}">
      <dgm:prSet/>
      <dgm:spPr/>
      <dgm:t>
        <a:bodyPr/>
        <a:lstStyle/>
        <a:p>
          <a:pPr rtl="0"/>
          <a:r>
            <a:rPr lang="en-US" b="0" dirty="0" smtClean="0"/>
            <a:t>Need to deliver 2x-3x scalability every 2 years</a:t>
          </a:r>
          <a:endParaRPr lang="en-US" dirty="0"/>
        </a:p>
      </dgm:t>
    </dgm:pt>
    <dgm:pt modelId="{DA6AB270-135E-4AB8-91F6-52B9B47010E4}" type="parTrans" cxnId="{FE8CBE0A-A73E-4806-822F-4C822B9FC35D}">
      <dgm:prSet/>
      <dgm:spPr/>
      <dgm:t>
        <a:bodyPr/>
        <a:lstStyle/>
        <a:p>
          <a:endParaRPr lang="en-US"/>
        </a:p>
      </dgm:t>
    </dgm:pt>
    <dgm:pt modelId="{C205274E-1D1E-41AF-BB03-B16D24A896DB}" type="sibTrans" cxnId="{FE8CBE0A-A73E-4806-822F-4C822B9FC35D}">
      <dgm:prSet/>
      <dgm:spPr/>
      <dgm:t>
        <a:bodyPr/>
        <a:lstStyle/>
        <a:p>
          <a:endParaRPr lang="en-US"/>
        </a:p>
      </dgm:t>
    </dgm:pt>
    <dgm:pt modelId="{F3A235D9-BF9A-42E4-B56E-9F6043FAC7F2}">
      <dgm:prSet/>
      <dgm:spPr/>
      <dgm:t>
        <a:bodyPr/>
        <a:lstStyle/>
        <a:p>
          <a:pPr rtl="0"/>
          <a:r>
            <a:rPr lang="en-US" b="0" dirty="0" smtClean="0"/>
            <a:t>Massive Multi-threading? Multi-Processing? </a:t>
          </a:r>
          <a:endParaRPr lang="en-US" dirty="0"/>
        </a:p>
      </dgm:t>
    </dgm:pt>
    <dgm:pt modelId="{B7B61E0F-DD2A-4F87-ACE0-55B209EDD5A7}" type="parTrans" cxnId="{5F2BE4BE-DD46-4703-B1F1-B16605B4D69F}">
      <dgm:prSet/>
      <dgm:spPr/>
      <dgm:t>
        <a:bodyPr/>
        <a:lstStyle/>
        <a:p>
          <a:endParaRPr lang="en-US"/>
        </a:p>
      </dgm:t>
    </dgm:pt>
    <dgm:pt modelId="{D445289C-D8A2-4740-A5E5-9C5B0ECB6600}" type="sibTrans" cxnId="{5F2BE4BE-DD46-4703-B1F1-B16605B4D69F}">
      <dgm:prSet/>
      <dgm:spPr/>
      <dgm:t>
        <a:bodyPr/>
        <a:lstStyle/>
        <a:p>
          <a:endParaRPr lang="en-US"/>
        </a:p>
      </dgm:t>
    </dgm:pt>
    <dgm:pt modelId="{63163529-796F-46FB-9108-58367857E9BE}">
      <dgm:prSet custT="1"/>
      <dgm:spPr/>
      <dgm:t>
        <a:bodyPr/>
        <a:lstStyle/>
        <a:p>
          <a:pPr rtl="0"/>
          <a:r>
            <a:rPr lang="en-US" sz="1600" b="0" dirty="0" smtClean="0"/>
            <a:t>Different configurations with non-identical dice</a:t>
          </a:r>
          <a:endParaRPr lang="en-US" sz="1600" dirty="0"/>
        </a:p>
      </dgm:t>
    </dgm:pt>
    <dgm:pt modelId="{9D3587BA-0EE7-4406-AED6-2783016D8942}" type="parTrans" cxnId="{40DD9163-05A0-402C-9A95-712040D69C88}">
      <dgm:prSet/>
      <dgm:spPr/>
      <dgm:t>
        <a:bodyPr/>
        <a:lstStyle/>
        <a:p>
          <a:endParaRPr lang="en-US"/>
        </a:p>
      </dgm:t>
    </dgm:pt>
    <dgm:pt modelId="{CCA6D6B8-F09A-4950-9862-DA8539F9D42C}" type="sibTrans" cxnId="{40DD9163-05A0-402C-9A95-712040D69C88}">
      <dgm:prSet/>
      <dgm:spPr/>
      <dgm:t>
        <a:bodyPr/>
        <a:lstStyle/>
        <a:p>
          <a:endParaRPr lang="en-US"/>
        </a:p>
      </dgm:t>
    </dgm:pt>
    <dgm:pt modelId="{14877864-A469-4558-9920-1FA1ABCA8C96}" type="pres">
      <dgm:prSet presAssocID="{AD406352-23FE-48D7-9023-420C8D731F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0105F7-A2A1-4B00-967A-6385DCB6BDE6}" type="pres">
      <dgm:prSet presAssocID="{79347655-18D9-4EF1-AF87-093E1C698FF2}" presName="linNode" presStyleCnt="0"/>
      <dgm:spPr/>
    </dgm:pt>
    <dgm:pt modelId="{5FB2C0AE-482A-4763-A7F1-33A411BFB487}" type="pres">
      <dgm:prSet presAssocID="{79347655-18D9-4EF1-AF87-093E1C698FF2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7977A-D94A-4BB1-9863-1CAA97FB20BD}" type="pres">
      <dgm:prSet presAssocID="{79347655-18D9-4EF1-AF87-093E1C698FF2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C3EA9C-313F-4393-AFD8-6B55C183A09E}" type="pres">
      <dgm:prSet presAssocID="{D2464E3B-3B76-47B5-9528-F71473CE405D}" presName="sp" presStyleCnt="0"/>
      <dgm:spPr/>
    </dgm:pt>
    <dgm:pt modelId="{9FB75798-3DB1-4324-860B-1B6457E44624}" type="pres">
      <dgm:prSet presAssocID="{77BCA418-A35D-4BE9-BDA3-7E9BCBA0B2BF}" presName="linNode" presStyleCnt="0"/>
      <dgm:spPr/>
    </dgm:pt>
    <dgm:pt modelId="{DA50C94A-ACA3-4844-815F-A2C87522C2A9}" type="pres">
      <dgm:prSet presAssocID="{77BCA418-A35D-4BE9-BDA3-7E9BCBA0B2BF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EA4C66-D063-4C83-B06D-3FB094A770BD}" type="pres">
      <dgm:prSet presAssocID="{77BCA418-A35D-4BE9-BDA3-7E9BCBA0B2BF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B5FCA-6CCF-4F38-B603-C339C1BB8153}" type="pres">
      <dgm:prSet presAssocID="{C12D59A1-10AE-4995-90D9-53E9A08ACB82}" presName="sp" presStyleCnt="0"/>
      <dgm:spPr/>
    </dgm:pt>
    <dgm:pt modelId="{D1C8A99B-9E10-4BE9-83F0-52948D568B7F}" type="pres">
      <dgm:prSet presAssocID="{F0D9C02C-0DB6-4C89-B1E5-B068E348B8B6}" presName="linNode" presStyleCnt="0"/>
      <dgm:spPr/>
    </dgm:pt>
    <dgm:pt modelId="{CC9BA39B-BC60-4A6F-81C4-CA99EB719D75}" type="pres">
      <dgm:prSet presAssocID="{F0D9C02C-0DB6-4C89-B1E5-B068E348B8B6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B5165-250E-43BA-9CD9-073A1CFAB487}" type="pres">
      <dgm:prSet presAssocID="{F0D9C02C-0DB6-4C89-B1E5-B068E348B8B6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4151D-6DA0-4CAA-8167-485787C02CF6}" type="pres">
      <dgm:prSet presAssocID="{809E2E31-F13C-48D3-ACF7-0CA7F8472FEA}" presName="sp" presStyleCnt="0"/>
      <dgm:spPr/>
    </dgm:pt>
    <dgm:pt modelId="{8DC73DA0-D9A4-4B3B-BB01-FB79FD0254D0}" type="pres">
      <dgm:prSet presAssocID="{D2F0ABFA-8F21-4655-AFB6-91E6BB311AB9}" presName="linNode" presStyleCnt="0"/>
      <dgm:spPr/>
    </dgm:pt>
    <dgm:pt modelId="{035DE3AE-F344-4880-B5FE-D34A543C6EEE}" type="pres">
      <dgm:prSet presAssocID="{D2F0ABFA-8F21-4655-AFB6-91E6BB311AB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873B6D-C85B-4F78-8ECC-8F350BEF7005}" type="pres">
      <dgm:prSet presAssocID="{D2F0ABFA-8F21-4655-AFB6-91E6BB311AB9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9CBFDA-43E9-4247-9803-B5A27860B5E2}" type="presOf" srcId="{D2F0ABFA-8F21-4655-AFB6-91E6BB311AB9}" destId="{035DE3AE-F344-4880-B5FE-D34A543C6EEE}" srcOrd="0" destOrd="0" presId="urn:microsoft.com/office/officeart/2005/8/layout/vList5"/>
    <dgm:cxn modelId="{3ECA2670-A0BB-41C4-A02D-1ADF80106FEF}" type="presOf" srcId="{F3A235D9-BF9A-42E4-B56E-9F6043FAC7F2}" destId="{4E873B6D-C85B-4F78-8ECC-8F350BEF7005}" srcOrd="0" destOrd="2" presId="urn:microsoft.com/office/officeart/2005/8/layout/vList5"/>
    <dgm:cxn modelId="{65CA9226-8BBB-4857-8F51-F121BDBAAA35}" type="presOf" srcId="{A016A602-786A-4743-832C-38CBEE926E07}" destId="{4E873B6D-C85B-4F78-8ECC-8F350BEF7005}" srcOrd="0" destOrd="0" presId="urn:microsoft.com/office/officeart/2005/8/layout/vList5"/>
    <dgm:cxn modelId="{08E6C2E1-FD57-4CD7-819C-1A79656053D0}" type="presOf" srcId="{DF554291-0A23-479C-BF70-C80093240509}" destId="{E5EA4C66-D063-4C83-B06D-3FB094A770BD}" srcOrd="0" destOrd="0" presId="urn:microsoft.com/office/officeart/2005/8/layout/vList5"/>
    <dgm:cxn modelId="{834C8922-F759-4B9A-8848-420370DBF2FB}" type="presOf" srcId="{6D025D04-E41E-4C92-A8B7-6A6C247E729A}" destId="{E5EA4C66-D063-4C83-B06D-3FB094A770BD}" srcOrd="0" destOrd="1" presId="urn:microsoft.com/office/officeart/2005/8/layout/vList5"/>
    <dgm:cxn modelId="{5F2BE4BE-DD46-4703-B1F1-B16605B4D69F}" srcId="{D2F0ABFA-8F21-4655-AFB6-91E6BB311AB9}" destId="{F3A235D9-BF9A-42E4-B56E-9F6043FAC7F2}" srcOrd="2" destOrd="0" parTransId="{B7B61E0F-DD2A-4F87-ACE0-55B209EDD5A7}" sibTransId="{D445289C-D8A2-4740-A5E5-9C5B0ECB6600}"/>
    <dgm:cxn modelId="{FE8CBE0A-A73E-4806-822F-4C822B9FC35D}" srcId="{D2F0ABFA-8F21-4655-AFB6-91E6BB311AB9}" destId="{1836E788-DB3A-4A37-B39C-066F17DDD3F3}" srcOrd="1" destOrd="0" parTransId="{DA6AB270-135E-4AB8-91F6-52B9B47010E4}" sibTransId="{C205274E-1D1E-41AF-BB03-B16D24A896DB}"/>
    <dgm:cxn modelId="{01018A9F-58D3-4DC3-A4C3-76EC9294DCD5}" type="presOf" srcId="{AD406352-23FE-48D7-9023-420C8D731F54}" destId="{14877864-A469-4558-9920-1FA1ABCA8C96}" srcOrd="0" destOrd="0" presId="urn:microsoft.com/office/officeart/2005/8/layout/vList5"/>
    <dgm:cxn modelId="{40DD9163-05A0-402C-9A95-712040D69C88}" srcId="{F0D9C02C-0DB6-4C89-B1E5-B068E348B8B6}" destId="{63163529-796F-46FB-9108-58367857E9BE}" srcOrd="1" destOrd="0" parTransId="{9D3587BA-0EE7-4406-AED6-2783016D8942}" sibTransId="{CCA6D6B8-F09A-4950-9862-DA8539F9D42C}"/>
    <dgm:cxn modelId="{B399A988-51A4-4678-A752-2797AF30FE8E}" srcId="{79347655-18D9-4EF1-AF87-093E1C698FF2}" destId="{4A613491-7733-41A5-9550-0E3CDCDD1E02}" srcOrd="1" destOrd="0" parTransId="{ED7533FF-DDE7-434D-8931-7D0FAD2AC41D}" sibTransId="{132A0DD1-4DBD-4062-90B7-516A1E73E6C9}"/>
    <dgm:cxn modelId="{3CC475F2-99E1-4198-B23B-2533CF3C667A}" srcId="{AD406352-23FE-48D7-9023-420C8D731F54}" destId="{77BCA418-A35D-4BE9-BDA3-7E9BCBA0B2BF}" srcOrd="1" destOrd="0" parTransId="{274F9299-F080-461A-B95A-A49D8552529D}" sibTransId="{C12D59A1-10AE-4995-90D9-53E9A08ACB82}"/>
    <dgm:cxn modelId="{4DD4684A-0207-40E6-A949-622AD9E9E814}" srcId="{AD406352-23FE-48D7-9023-420C8D731F54}" destId="{79347655-18D9-4EF1-AF87-093E1C698FF2}" srcOrd="0" destOrd="0" parTransId="{93F2C051-653E-4C5F-9B62-020352ECAE26}" sibTransId="{D2464E3B-3B76-47B5-9528-F71473CE405D}"/>
    <dgm:cxn modelId="{88AD5CD1-EF0E-4B67-897A-3A9B2615899C}" type="presOf" srcId="{79347655-18D9-4EF1-AF87-093E1C698FF2}" destId="{5FB2C0AE-482A-4763-A7F1-33A411BFB487}" srcOrd="0" destOrd="0" presId="urn:microsoft.com/office/officeart/2005/8/layout/vList5"/>
    <dgm:cxn modelId="{F4B83964-4EE2-4466-8816-99463D4A05B4}" type="presOf" srcId="{63163529-796F-46FB-9108-58367857E9BE}" destId="{0A7B5165-250E-43BA-9CD9-073A1CFAB487}" srcOrd="0" destOrd="1" presId="urn:microsoft.com/office/officeart/2005/8/layout/vList5"/>
    <dgm:cxn modelId="{33785E88-2754-454F-812E-214B5AED6A60}" srcId="{79347655-18D9-4EF1-AF87-093E1C698FF2}" destId="{B1C46528-73C9-4A4B-8B0B-2EBEF4C4997E}" srcOrd="0" destOrd="0" parTransId="{5BB8C38D-DDE4-400D-BA7E-20430C926F93}" sibTransId="{699DFB8C-BD33-4219-B049-68FC75231DD1}"/>
    <dgm:cxn modelId="{1E59062E-FDB6-4923-B451-C6D6F5E324BC}" type="presOf" srcId="{1836E788-DB3A-4A37-B39C-066F17DDD3F3}" destId="{4E873B6D-C85B-4F78-8ECC-8F350BEF7005}" srcOrd="0" destOrd="1" presId="urn:microsoft.com/office/officeart/2005/8/layout/vList5"/>
    <dgm:cxn modelId="{42D2CBA1-3458-4DE3-A47D-150EFA13D31F}" type="presOf" srcId="{77BCA418-A35D-4BE9-BDA3-7E9BCBA0B2BF}" destId="{DA50C94A-ACA3-4844-815F-A2C87522C2A9}" srcOrd="0" destOrd="0" presId="urn:microsoft.com/office/officeart/2005/8/layout/vList5"/>
    <dgm:cxn modelId="{DE21BD76-19AB-4F6F-9826-E5C912D8D115}" type="presOf" srcId="{F0D9C02C-0DB6-4C89-B1E5-B068E348B8B6}" destId="{CC9BA39B-BC60-4A6F-81C4-CA99EB719D75}" srcOrd="0" destOrd="0" presId="urn:microsoft.com/office/officeart/2005/8/layout/vList5"/>
    <dgm:cxn modelId="{C06AED74-073E-45FC-88B5-9576E032D282}" type="presOf" srcId="{121D7DF5-FF4B-4DDD-BE90-69CB0B7DFB40}" destId="{0A7B5165-250E-43BA-9CD9-073A1CFAB487}" srcOrd="0" destOrd="0" presId="urn:microsoft.com/office/officeart/2005/8/layout/vList5"/>
    <dgm:cxn modelId="{6156E5EE-9C20-4D3E-934F-10EDB43F2089}" srcId="{77BCA418-A35D-4BE9-BDA3-7E9BCBA0B2BF}" destId="{DF554291-0A23-479C-BF70-C80093240509}" srcOrd="0" destOrd="0" parTransId="{39B20A02-5342-4590-8BEF-34FDFAA3F060}" sibTransId="{8AE9F323-D591-44AD-8CC6-0426FD140DA5}"/>
    <dgm:cxn modelId="{1449E0DF-F34F-45AF-953E-3489DCF3D803}" type="presOf" srcId="{4A613491-7733-41A5-9550-0E3CDCDD1E02}" destId="{00D7977A-D94A-4BB1-9863-1CAA97FB20BD}" srcOrd="0" destOrd="1" presId="urn:microsoft.com/office/officeart/2005/8/layout/vList5"/>
    <dgm:cxn modelId="{F3566144-C4E4-4E3A-BEC7-EA26F45678E2}" srcId="{AD406352-23FE-48D7-9023-420C8D731F54}" destId="{D2F0ABFA-8F21-4655-AFB6-91E6BB311AB9}" srcOrd="3" destOrd="0" parTransId="{81B9ACC0-A74D-44D5-BAB8-EC2A38AC949E}" sibTransId="{28F0834F-E96B-4E82-8F2A-2189D3DA43AE}"/>
    <dgm:cxn modelId="{4A845539-4CB0-41BC-B6D2-6E2E8AAE4B94}" srcId="{77BCA418-A35D-4BE9-BDA3-7E9BCBA0B2BF}" destId="{6D025D04-E41E-4C92-A8B7-6A6C247E729A}" srcOrd="1" destOrd="0" parTransId="{F89D658A-5F1F-4C06-8C61-0FDE56A78E5E}" sibTransId="{3DDD004D-2539-4994-9C7A-51D6DF941FF5}"/>
    <dgm:cxn modelId="{BE36E4A4-3C65-44DF-AA6C-B2108D105699}" srcId="{AD406352-23FE-48D7-9023-420C8D731F54}" destId="{F0D9C02C-0DB6-4C89-B1E5-B068E348B8B6}" srcOrd="2" destOrd="0" parTransId="{7698180C-5891-4F2E-8C44-97EE4B42277D}" sibTransId="{809E2E31-F13C-48D3-ACF7-0CA7F8472FEA}"/>
    <dgm:cxn modelId="{5A3C5454-33C5-4647-8472-BDCCB2A6009E}" type="presOf" srcId="{B1C46528-73C9-4A4B-8B0B-2EBEF4C4997E}" destId="{00D7977A-D94A-4BB1-9863-1CAA97FB20BD}" srcOrd="0" destOrd="0" presId="urn:microsoft.com/office/officeart/2005/8/layout/vList5"/>
    <dgm:cxn modelId="{67C680C8-11F3-4116-88AB-DD0A29951464}" srcId="{D2F0ABFA-8F21-4655-AFB6-91E6BB311AB9}" destId="{A016A602-786A-4743-832C-38CBEE926E07}" srcOrd="0" destOrd="0" parTransId="{8AAE90A7-8724-47DA-B142-FADCC69BC9F1}" sibTransId="{C23D365B-9840-4058-9EA2-7897E1855226}"/>
    <dgm:cxn modelId="{DF890906-9EBF-4E50-A890-33CDF76CB75A}" srcId="{F0D9C02C-0DB6-4C89-B1E5-B068E348B8B6}" destId="{121D7DF5-FF4B-4DDD-BE90-69CB0B7DFB40}" srcOrd="0" destOrd="0" parTransId="{30A9F838-6549-4664-A283-E6818319A50E}" sibTransId="{F51E91B9-F38A-4175-9DDC-B33FF3B35E65}"/>
    <dgm:cxn modelId="{6D9FEA33-7C22-48BE-BE1A-A54EC7F68CB5}" type="presParOf" srcId="{14877864-A469-4558-9920-1FA1ABCA8C96}" destId="{E70105F7-A2A1-4B00-967A-6385DCB6BDE6}" srcOrd="0" destOrd="0" presId="urn:microsoft.com/office/officeart/2005/8/layout/vList5"/>
    <dgm:cxn modelId="{FA73339F-5065-46AF-A12C-AB066B499F61}" type="presParOf" srcId="{E70105F7-A2A1-4B00-967A-6385DCB6BDE6}" destId="{5FB2C0AE-482A-4763-A7F1-33A411BFB487}" srcOrd="0" destOrd="0" presId="urn:microsoft.com/office/officeart/2005/8/layout/vList5"/>
    <dgm:cxn modelId="{A47DC48A-0004-408D-8C38-6ECA6C5AD944}" type="presParOf" srcId="{E70105F7-A2A1-4B00-967A-6385DCB6BDE6}" destId="{00D7977A-D94A-4BB1-9863-1CAA97FB20BD}" srcOrd="1" destOrd="0" presId="urn:microsoft.com/office/officeart/2005/8/layout/vList5"/>
    <dgm:cxn modelId="{A0F2B6F4-046B-4B78-BAD4-ACEC75CCDCC3}" type="presParOf" srcId="{14877864-A469-4558-9920-1FA1ABCA8C96}" destId="{1AC3EA9C-313F-4393-AFD8-6B55C183A09E}" srcOrd="1" destOrd="0" presId="urn:microsoft.com/office/officeart/2005/8/layout/vList5"/>
    <dgm:cxn modelId="{B0E7C8FA-2F53-4F8C-A078-835BAAC98FF6}" type="presParOf" srcId="{14877864-A469-4558-9920-1FA1ABCA8C96}" destId="{9FB75798-3DB1-4324-860B-1B6457E44624}" srcOrd="2" destOrd="0" presId="urn:microsoft.com/office/officeart/2005/8/layout/vList5"/>
    <dgm:cxn modelId="{44635163-815C-41B1-9C3B-2CFEB7316DE2}" type="presParOf" srcId="{9FB75798-3DB1-4324-860B-1B6457E44624}" destId="{DA50C94A-ACA3-4844-815F-A2C87522C2A9}" srcOrd="0" destOrd="0" presId="urn:microsoft.com/office/officeart/2005/8/layout/vList5"/>
    <dgm:cxn modelId="{3A0251EF-0828-4AA4-AFF2-5882A08C0F05}" type="presParOf" srcId="{9FB75798-3DB1-4324-860B-1B6457E44624}" destId="{E5EA4C66-D063-4C83-B06D-3FB094A770BD}" srcOrd="1" destOrd="0" presId="urn:microsoft.com/office/officeart/2005/8/layout/vList5"/>
    <dgm:cxn modelId="{C84F0C82-07B9-4BCD-9685-0A2D99801C83}" type="presParOf" srcId="{14877864-A469-4558-9920-1FA1ABCA8C96}" destId="{A0FB5FCA-6CCF-4F38-B603-C339C1BB8153}" srcOrd="3" destOrd="0" presId="urn:microsoft.com/office/officeart/2005/8/layout/vList5"/>
    <dgm:cxn modelId="{84673B53-B15B-42F0-9852-ACCA0A3B6157}" type="presParOf" srcId="{14877864-A469-4558-9920-1FA1ABCA8C96}" destId="{D1C8A99B-9E10-4BE9-83F0-52948D568B7F}" srcOrd="4" destOrd="0" presId="urn:microsoft.com/office/officeart/2005/8/layout/vList5"/>
    <dgm:cxn modelId="{E006F580-BFC5-4C95-A9D0-13AB8A0820A1}" type="presParOf" srcId="{D1C8A99B-9E10-4BE9-83F0-52948D568B7F}" destId="{CC9BA39B-BC60-4A6F-81C4-CA99EB719D75}" srcOrd="0" destOrd="0" presId="urn:microsoft.com/office/officeart/2005/8/layout/vList5"/>
    <dgm:cxn modelId="{8CA93661-9EDE-4222-80D1-D07539FDE3DC}" type="presParOf" srcId="{D1C8A99B-9E10-4BE9-83F0-52948D568B7F}" destId="{0A7B5165-250E-43BA-9CD9-073A1CFAB487}" srcOrd="1" destOrd="0" presId="urn:microsoft.com/office/officeart/2005/8/layout/vList5"/>
    <dgm:cxn modelId="{BDCB7ED6-7086-4077-ABED-A26B24061B6E}" type="presParOf" srcId="{14877864-A469-4558-9920-1FA1ABCA8C96}" destId="{53C4151D-6DA0-4CAA-8167-485787C02CF6}" srcOrd="5" destOrd="0" presId="urn:microsoft.com/office/officeart/2005/8/layout/vList5"/>
    <dgm:cxn modelId="{772DBD85-8542-4176-8D2D-137C1CFD7D04}" type="presParOf" srcId="{14877864-A469-4558-9920-1FA1ABCA8C96}" destId="{8DC73DA0-D9A4-4B3B-BB01-FB79FD0254D0}" srcOrd="6" destOrd="0" presId="urn:microsoft.com/office/officeart/2005/8/layout/vList5"/>
    <dgm:cxn modelId="{1C4D9A45-C48C-4684-80A2-63824B0658EF}" type="presParOf" srcId="{8DC73DA0-D9A4-4B3B-BB01-FB79FD0254D0}" destId="{035DE3AE-F344-4880-B5FE-D34A543C6EEE}" srcOrd="0" destOrd="0" presId="urn:microsoft.com/office/officeart/2005/8/layout/vList5"/>
    <dgm:cxn modelId="{93D06647-69A3-4200-BBE3-AD830FF09B1E}" type="presParOf" srcId="{8DC73DA0-D9A4-4B3B-BB01-FB79FD0254D0}" destId="{4E873B6D-C85B-4F78-8ECC-8F350BEF700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7977A-D94A-4BB1-9863-1CAA97FB20BD}">
      <dsp:nvSpPr>
        <dsp:cNvPr id="0" name=""/>
        <dsp:cNvSpPr/>
      </dsp:nvSpPr>
      <dsp:spPr>
        <a:xfrm rot="5400000">
          <a:off x="5125016" y="-2039975"/>
          <a:ext cx="947725" cy="52695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/>
            <a:t>Ultrafast compilations for small changes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/>
            <a:t>Emulation and </a:t>
          </a:r>
          <a:r>
            <a:rPr lang="en-US" sz="1600" b="0" kern="1200" dirty="0" err="1" smtClean="0"/>
            <a:t>OpenCL</a:t>
          </a:r>
          <a:r>
            <a:rPr lang="en-US" sz="1600" b="0" kern="1200" dirty="0" smtClean="0"/>
            <a:t> markets</a:t>
          </a:r>
          <a:endParaRPr lang="en-US" sz="1600" kern="1200" dirty="0"/>
        </a:p>
      </dsp:txBody>
      <dsp:txXfrm rot="-5400000">
        <a:off x="2964112" y="167193"/>
        <a:ext cx="5223269" cy="855197"/>
      </dsp:txXfrm>
    </dsp:sp>
    <dsp:sp modelId="{5FB2C0AE-482A-4763-A7F1-33A411BFB487}">
      <dsp:nvSpPr>
        <dsp:cNvPr id="0" name=""/>
        <dsp:cNvSpPr/>
      </dsp:nvSpPr>
      <dsp:spPr>
        <a:xfrm>
          <a:off x="0" y="2463"/>
          <a:ext cx="2964112" cy="11846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Incremental Flows</a:t>
          </a:r>
          <a:endParaRPr lang="en-US" sz="2800" kern="1200" dirty="0"/>
        </a:p>
      </dsp:txBody>
      <dsp:txXfrm>
        <a:off x="57830" y="60293"/>
        <a:ext cx="2848452" cy="1068996"/>
      </dsp:txXfrm>
    </dsp:sp>
    <dsp:sp modelId="{E5EA4C66-D063-4C83-B06D-3FB094A770BD}">
      <dsp:nvSpPr>
        <dsp:cNvPr id="0" name=""/>
        <dsp:cNvSpPr/>
      </dsp:nvSpPr>
      <dsp:spPr>
        <a:xfrm rot="5400000">
          <a:off x="5125016" y="-796086"/>
          <a:ext cx="947725" cy="52695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/>
            <a:t>Fast and accurate evaluation of new architectures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/>
            <a:t>Create new methods of Abstractions</a:t>
          </a:r>
          <a:endParaRPr lang="en-US" sz="1600" kern="1200" dirty="0"/>
        </a:p>
      </dsp:txBody>
      <dsp:txXfrm rot="-5400000">
        <a:off x="2964112" y="1411082"/>
        <a:ext cx="5223269" cy="855197"/>
      </dsp:txXfrm>
    </dsp:sp>
    <dsp:sp modelId="{DA50C94A-ACA3-4844-815F-A2C87522C2A9}">
      <dsp:nvSpPr>
        <dsp:cNvPr id="0" name=""/>
        <dsp:cNvSpPr/>
      </dsp:nvSpPr>
      <dsp:spPr>
        <a:xfrm>
          <a:off x="0" y="1246352"/>
          <a:ext cx="2964112" cy="11846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Evaluation</a:t>
          </a:r>
          <a:endParaRPr lang="en-US" sz="3700" kern="1200" dirty="0"/>
        </a:p>
      </dsp:txBody>
      <dsp:txXfrm>
        <a:off x="57830" y="1304182"/>
        <a:ext cx="2848452" cy="1068996"/>
      </dsp:txXfrm>
    </dsp:sp>
    <dsp:sp modelId="{0A7B5165-250E-43BA-9CD9-073A1CFAB487}">
      <dsp:nvSpPr>
        <dsp:cNvPr id="0" name=""/>
        <dsp:cNvSpPr/>
      </dsp:nvSpPr>
      <dsp:spPr>
        <a:xfrm rot="5400000">
          <a:off x="5125016" y="447802"/>
          <a:ext cx="947725" cy="52695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/>
            <a:t>Adoption is set to increase more and more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/>
            <a:t>Different configurations with non-identical dice</a:t>
          </a:r>
          <a:endParaRPr lang="en-US" sz="1600" kern="1200" dirty="0"/>
        </a:p>
      </dsp:txBody>
      <dsp:txXfrm rot="-5400000">
        <a:off x="2964112" y="2654970"/>
        <a:ext cx="5223269" cy="855197"/>
      </dsp:txXfrm>
    </dsp:sp>
    <dsp:sp modelId="{CC9BA39B-BC60-4A6F-81C4-CA99EB719D75}">
      <dsp:nvSpPr>
        <dsp:cNvPr id="0" name=""/>
        <dsp:cNvSpPr/>
      </dsp:nvSpPr>
      <dsp:spPr>
        <a:xfrm>
          <a:off x="0" y="2490241"/>
          <a:ext cx="2964112" cy="11846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3D FPGAs</a:t>
          </a:r>
          <a:endParaRPr lang="en-US" sz="2800" kern="1200" dirty="0"/>
        </a:p>
      </dsp:txBody>
      <dsp:txXfrm>
        <a:off x="57830" y="2548071"/>
        <a:ext cx="2848452" cy="1068996"/>
      </dsp:txXfrm>
    </dsp:sp>
    <dsp:sp modelId="{4E873B6D-C85B-4F78-8ECC-8F350BEF7005}">
      <dsp:nvSpPr>
        <dsp:cNvPr id="0" name=""/>
        <dsp:cNvSpPr/>
      </dsp:nvSpPr>
      <dsp:spPr>
        <a:xfrm rot="5400000">
          <a:off x="5125016" y="1691692"/>
          <a:ext cx="947725" cy="52695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Design size 750K </a:t>
          </a:r>
          <a:r>
            <a:rPr lang="en-US" sz="1700" b="0" kern="1200" dirty="0" smtClean="0">
              <a:sym typeface="Wingdings"/>
            </a:rPr>
            <a:t></a:t>
          </a:r>
          <a:r>
            <a:rPr lang="en-US" sz="1700" b="0" kern="1200" dirty="0" smtClean="0"/>
            <a:t> 2.0M </a:t>
          </a:r>
          <a:r>
            <a:rPr lang="en-US" sz="1700" b="0" kern="1200" dirty="0" smtClean="0">
              <a:sym typeface="Wingdings"/>
            </a:rPr>
            <a:t></a:t>
          </a:r>
          <a:r>
            <a:rPr lang="en-US" sz="1700" b="0" kern="1200" dirty="0" smtClean="0"/>
            <a:t> 4.4M </a:t>
          </a:r>
          <a:r>
            <a:rPr lang="en-US" sz="1700" b="0" kern="1200" dirty="0" smtClean="0">
              <a:sym typeface="Wingdings"/>
            </a:rPr>
            <a:t></a:t>
          </a:r>
          <a:r>
            <a:rPr lang="en-US" sz="1700" b="0" kern="1200" dirty="0" smtClean="0"/>
            <a:t> ?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Need to deliver 2x-3x scalability every 2 years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/>
            <a:t>Massive Multi-threading? Multi-Processing? </a:t>
          </a:r>
          <a:endParaRPr lang="en-US" sz="1700" kern="1200" dirty="0"/>
        </a:p>
      </dsp:txBody>
      <dsp:txXfrm rot="-5400000">
        <a:off x="2964112" y="3898860"/>
        <a:ext cx="5223269" cy="855197"/>
      </dsp:txXfrm>
    </dsp:sp>
    <dsp:sp modelId="{035DE3AE-F344-4880-B5FE-D34A543C6EEE}">
      <dsp:nvSpPr>
        <dsp:cNvPr id="0" name=""/>
        <dsp:cNvSpPr/>
      </dsp:nvSpPr>
      <dsp:spPr>
        <a:xfrm>
          <a:off x="0" y="3734130"/>
          <a:ext cx="2964112" cy="11846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Scalability</a:t>
          </a:r>
          <a:endParaRPr lang="en-US" sz="2800" kern="1200" dirty="0"/>
        </a:p>
      </dsp:txBody>
      <dsp:txXfrm>
        <a:off x="57830" y="3791960"/>
        <a:ext cx="2848452" cy="1068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BF25A-48F1-429C-8CD7-3D994DBD22B5}" type="datetimeFigureOut">
              <a:rPr lang="en-US" smtClean="0"/>
              <a:pPr/>
              <a:t>3/28/2014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0A2C8-C80D-4FA6-9395-33B607B809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435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122" y="8685234"/>
            <a:ext cx="2972320" cy="457200"/>
          </a:xfrm>
          <a:prstGeom prst="rect">
            <a:avLst/>
          </a:prstGeom>
        </p:spPr>
        <p:txBody>
          <a:bodyPr/>
          <a:lstStyle/>
          <a:p>
            <a:fld id="{56D37A3C-597F-45A2-A5EB-3D1BD4D7D15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A2C8-C80D-4FA6-9395-33B607B809E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553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A5C98-1958-4DBB-A07B-DD5B35C0C6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86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A2C8-C80D-4FA6-9395-33B607B809E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94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A2C8-C80D-4FA6-9395-33B607B809E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553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A2C8-C80D-4FA6-9395-33B607B809E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33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A2C8-C80D-4FA6-9395-33B607B809E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553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71638" y="384175"/>
            <a:ext cx="3192462" cy="2393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Take-Away: Our 20nm story must be tied back to our 28nm breakout to fully understand our strategy and vision</a:t>
            </a:r>
            <a:endParaRPr lang="en-US" dirty="0" smtClean="0"/>
          </a:p>
          <a:p>
            <a:pPr marL="223285" indent="-223285">
              <a:buFont typeface="Arial" pitchFamily="34" charset="0"/>
              <a:buChar char="•"/>
            </a:pPr>
            <a:r>
              <a:rPr lang="en-US" dirty="0" smtClean="0"/>
              <a:t>To set the context for our 20nm story, it helps to know what exactly changed at 28. </a:t>
            </a:r>
          </a:p>
          <a:p>
            <a:pPr marL="223285" indent="-223285">
              <a:buFont typeface="Arial" pitchFamily="34" charset="0"/>
              <a:buChar char="•"/>
            </a:pPr>
            <a:r>
              <a:rPr lang="en-US" dirty="0" smtClean="0"/>
              <a:t>Originally, most people traditionally thought of us as just a programmable ‘logic’ design company, as on the left, </a:t>
            </a:r>
          </a:p>
          <a:p>
            <a:pPr marL="223285" indent="-223285">
              <a:buFont typeface="Arial" pitchFamily="34" charset="0"/>
              <a:buChar char="•"/>
            </a:pPr>
            <a:r>
              <a:rPr lang="en-US" dirty="0" smtClean="0"/>
              <a:t>Yet at 28nm we made a significant break-out from being a ‘programmable logic’ company to being an ‘ALL PROGRAMMABLE” company by providing not just FPGAs, but SoC and 3D IC  devices, essentially employing ‘All’ forms of programmable technologies; this meant going beyond </a:t>
            </a:r>
            <a:r>
              <a:rPr lang="en-US" dirty="0" err="1" smtClean="0"/>
              <a:t>beyond</a:t>
            </a:r>
            <a:r>
              <a:rPr lang="en-US" dirty="0" smtClean="0"/>
              <a:t> digital to analog mixed signal (AMS), beyond programmable hardware to software, and beyond single die to multi-die 3DIC implementations.</a:t>
            </a:r>
          </a:p>
          <a:p>
            <a:pPr marL="223285" indent="-223285">
              <a:buFont typeface="Arial" pitchFamily="34" charset="0"/>
              <a:buChar char="•"/>
            </a:pPr>
            <a:r>
              <a:rPr lang="en-US" dirty="0" smtClean="0"/>
              <a:t>This new portfolio enables much more than programmable ‘logic’ design, but ‘programmable systems integration’, in effect putting more and more functionality into a single device. By doing this customers maximize overall system performance, lower total system power, and reduce overall BOM cost .</a:t>
            </a:r>
          </a:p>
          <a:p>
            <a:pPr defTabSz="89304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5053" y="8685240"/>
            <a:ext cx="2971382" cy="457201"/>
          </a:xfrm>
          <a:prstGeom prst="rect">
            <a:avLst/>
          </a:prstGeom>
        </p:spPr>
        <p:txBody>
          <a:bodyPr lIns="89803" tIns="44901" rIns="89803" bIns="44901"/>
          <a:lstStyle/>
          <a:p>
            <a:pPr>
              <a:defRPr/>
            </a:pPr>
            <a:fld id="{FF7365ED-922D-4C0B-8315-D797D1C27E6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A2C8-C80D-4FA6-9395-33B607B809E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8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A2C8-C80D-4FA6-9395-33B607B809E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44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415" y="8685894"/>
            <a:ext cx="2972098" cy="456595"/>
          </a:xfrm>
          <a:prstGeom prst="rect">
            <a:avLst/>
          </a:prstGeom>
        </p:spPr>
        <p:txBody>
          <a:bodyPr/>
          <a:lstStyle/>
          <a:p>
            <a:fld id="{7DFD22F3-9FB5-4CC4-928B-DB015D5A034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A2C8-C80D-4FA6-9395-33B607B809E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553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684926"/>
            <a:ext cx="2972421" cy="457512"/>
          </a:xfrm>
          <a:prstGeom prst="rect">
            <a:avLst/>
          </a:prstGeom>
        </p:spPr>
        <p:txBody>
          <a:bodyPr/>
          <a:lstStyle/>
          <a:p>
            <a:fld id="{84DF32F5-C589-484F-BEF5-0EE40C577B1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0A2C8-C80D-4FA6-9395-33B607B809E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931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Jennifer Lockhart\Desktop\Picture2 copy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0" y="0"/>
            <a:ext cx="9137920" cy="6858000"/>
          </a:xfrm>
          <a:prstGeom prst="rect">
            <a:avLst/>
          </a:prstGeom>
          <a:noFill/>
        </p:spPr>
      </p:pic>
      <p:sp>
        <p:nvSpPr>
          <p:cNvPr id="1946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6525" y="5680630"/>
            <a:ext cx="4972050" cy="676275"/>
          </a:xfrm>
        </p:spPr>
        <p:txBody>
          <a:bodyPr lIns="91440" anchor="ctr"/>
          <a:lstStyle>
            <a:lvl1pPr marL="0" indent="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4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25413" y="4313792"/>
            <a:ext cx="4876800" cy="1114425"/>
          </a:xfrm>
        </p:spPr>
        <p:txBody>
          <a:bodyPr lIns="91440"/>
          <a:lstStyle>
            <a:lvl1pPr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All_Programmable_Lock_u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6172" y="1068534"/>
            <a:ext cx="4344270" cy="1307592"/>
          </a:xfrm>
          <a:prstGeom prst="rect">
            <a:avLst/>
          </a:prstGeom>
        </p:spPr>
      </p:pic>
      <p:sp>
        <p:nvSpPr>
          <p:cNvPr id="9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124200" y="6579165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4" descr="C:\Documents and Settings\Jennifer Lockhart\Desktop\Picture2 copy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0" y="0"/>
            <a:ext cx="9137920" cy="6858000"/>
          </a:xfrm>
          <a:prstGeom prst="rect">
            <a:avLst/>
          </a:prstGeom>
          <a:noFill/>
        </p:spPr>
      </p:pic>
      <p:pic>
        <p:nvPicPr>
          <p:cNvPr id="10" name="Picture 9" descr="All_Programmable_Lock_u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6172" y="1068534"/>
            <a:ext cx="4344270" cy="1307592"/>
          </a:xfrm>
          <a:prstGeom prst="rect">
            <a:avLst/>
          </a:prstGeom>
        </p:spPr>
      </p:pic>
      <p:pic>
        <p:nvPicPr>
          <p:cNvPr id="11" name="Picture 4" descr="C:\Documents and Settings\Jennifer Lockhart\Desktop\Picture2 copy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0" y="0"/>
            <a:ext cx="9137920" cy="6858000"/>
          </a:xfrm>
          <a:prstGeom prst="rect">
            <a:avLst/>
          </a:prstGeom>
          <a:noFill/>
        </p:spPr>
      </p:pic>
      <p:pic>
        <p:nvPicPr>
          <p:cNvPr id="12" name="Picture 11" descr="All_Programmable_Lock_u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6172" y="1068534"/>
            <a:ext cx="4344270" cy="1307592"/>
          </a:xfrm>
          <a:prstGeom prst="rect">
            <a:avLst/>
          </a:prstGeom>
        </p:spPr>
      </p:pic>
      <p:sp>
        <p:nvSpPr>
          <p:cNvPr id="13" name="fc" descr="© Copyright 2012 Xilinx&#10;."/>
          <p:cNvSpPr txBox="1"/>
          <p:nvPr userDrawn="1"/>
        </p:nvSpPr>
        <p:spPr bwMode="auto">
          <a:xfrm>
            <a:off x="0" y="6571361"/>
            <a:ext cx="9144000" cy="31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Copyright 2012 Xilinx</a:t>
            </a:r>
          </a:p>
          <a:p>
            <a:pPr marL="228600" marR="0" indent="-22860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US" sz="3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3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150"/>
            <a:ext cx="8233646" cy="4268337"/>
          </a:xfrm>
        </p:spPr>
        <p:txBody>
          <a:bodyPr/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63550" indent="-174625">
              <a:lnSpc>
                <a:spcPct val="110000"/>
              </a:lnSpc>
              <a:defRPr/>
            </a:lvl2pPr>
            <a:lvl3pPr marL="682625" indent="-173038">
              <a:lnSpc>
                <a:spcPct val="110000"/>
              </a:lnSpc>
              <a:defRPr/>
            </a:lvl3pPr>
            <a:lvl4pPr marL="914400" indent="-173038">
              <a:lnSpc>
                <a:spcPct val="110000"/>
              </a:lnSpc>
              <a:buFont typeface="Arial" pitchFamily="34" charset="0"/>
              <a:buChar char="–"/>
              <a:defRPr sz="1400"/>
            </a:lvl4pPr>
            <a:lvl5pPr marL="1319213" indent="-347663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fld id="{F5143431-5364-492B-819A-503EBDF809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8000"/>
              </a:lnSpc>
              <a:defRPr lang="en-US" sz="2800" b="1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123825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0" y="-1"/>
            <a:ext cx="9144000" cy="200025"/>
            <a:chOff x="0" y="-1"/>
            <a:chExt cx="9144000" cy="200025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0" y="-1"/>
              <a:ext cx="9144000" cy="200025"/>
            </a:xfrm>
            <a:prstGeom prst="rect">
              <a:avLst/>
            </a:prstGeom>
            <a:solidFill>
              <a:schemeClr val="bg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11" name="Picture 17" descr="Red Header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invGray">
            <a:xfrm>
              <a:off x="7658100" y="0"/>
              <a:ext cx="1485900" cy="194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800" b="1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fld id="{F5143431-5364-492B-819A-503EBDF809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0" y="0"/>
            <a:ext cx="9144000" cy="123825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0" y="-1"/>
            <a:ext cx="9144000" cy="200025"/>
            <a:chOff x="0" y="-1"/>
            <a:chExt cx="9144000" cy="200025"/>
          </a:xfrm>
        </p:grpSpPr>
        <p:sp>
          <p:nvSpPr>
            <p:cNvPr id="13" name="Rectangle 12"/>
            <p:cNvSpPr/>
            <p:nvPr userDrawn="1"/>
          </p:nvSpPr>
          <p:spPr bwMode="auto">
            <a:xfrm>
              <a:off x="0" y="-1"/>
              <a:ext cx="9144000" cy="200025"/>
            </a:xfrm>
            <a:prstGeom prst="rect">
              <a:avLst/>
            </a:prstGeom>
            <a:solidFill>
              <a:schemeClr val="bg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14" name="Picture 17" descr="Red Header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invGray">
            <a:xfrm>
              <a:off x="7658100" y="0"/>
              <a:ext cx="1485900" cy="194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Rectangle 14"/>
          <p:cNvSpPr/>
          <p:nvPr/>
        </p:nvSpPr>
        <p:spPr bwMode="auto">
          <a:xfrm>
            <a:off x="0" y="0"/>
            <a:ext cx="9144000" cy="123825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7" name="Group 15"/>
          <p:cNvGrpSpPr/>
          <p:nvPr/>
        </p:nvGrpSpPr>
        <p:grpSpPr>
          <a:xfrm>
            <a:off x="0" y="-1"/>
            <a:ext cx="9144000" cy="200025"/>
            <a:chOff x="0" y="-1"/>
            <a:chExt cx="9144000" cy="200025"/>
          </a:xfrm>
        </p:grpSpPr>
        <p:sp>
          <p:nvSpPr>
            <p:cNvPr id="17" name="Rectangle 16"/>
            <p:cNvSpPr/>
            <p:nvPr userDrawn="1"/>
          </p:nvSpPr>
          <p:spPr bwMode="auto">
            <a:xfrm>
              <a:off x="0" y="-1"/>
              <a:ext cx="9144000" cy="200025"/>
            </a:xfrm>
            <a:prstGeom prst="rect">
              <a:avLst/>
            </a:prstGeom>
            <a:solidFill>
              <a:schemeClr val="bg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18" name="Picture 17" descr="Red Header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invGray">
            <a:xfrm>
              <a:off x="7658100" y="0"/>
              <a:ext cx="1485900" cy="194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7150"/>
            <a:ext cx="3810000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476" y="1327150"/>
            <a:ext cx="3852612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2000" b="1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8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5143431-5364-492B-819A-503EBDF809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5143431-5364-492B-819A-503EBDF809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8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27150"/>
            <a:ext cx="8241738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143431-5364-492B-819A-503EBDF809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12FED613-AF6C-44E9-A4B3-AD116F3FAC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70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-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2133600"/>
            <a:ext cx="9144001" cy="2209800"/>
          </a:xfrm>
          <a:prstGeom prst="rect">
            <a:avLst/>
          </a:prstGeom>
        </p:spPr>
      </p:pic>
      <p:pic>
        <p:nvPicPr>
          <p:cNvPr id="33" name="Picture 32" descr="All_Programmable_Lock_up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53200" y="381001"/>
            <a:ext cx="2224311" cy="669501"/>
          </a:xfrm>
          <a:prstGeom prst="rect">
            <a:avLst/>
          </a:prstGeom>
        </p:spPr>
      </p:pic>
      <p:sp>
        <p:nvSpPr>
          <p:cNvPr id="8" name="fc" descr="© Copyright 2013 Xilinx&#10;."/>
          <p:cNvSpPr txBox="1"/>
          <p:nvPr userDrawn="1"/>
        </p:nvSpPr>
        <p:spPr>
          <a:xfrm>
            <a:off x="0" y="6596380"/>
            <a:ext cx="9144000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 b="0" i="0" u="none" baseline="0" dirty="0" smtClean="0">
                <a:solidFill>
                  <a:srgbClr val="000000"/>
                </a:solidFill>
                <a:latin typeface="arial"/>
              </a:rPr>
              <a:t>© Copyright 2013 Xilinx</a:t>
            </a:r>
          </a:p>
          <a:p>
            <a:pPr algn="ctr"/>
            <a:r>
              <a:rPr lang="en-US" sz="300" b="0" i="0" u="none" baseline="0" dirty="0" smtClean="0">
                <a:solidFill>
                  <a:srgbClr val="FFFFFF"/>
                </a:solidFill>
                <a:latin typeface="arial"/>
              </a:rPr>
              <a:t>.</a:t>
            </a:r>
            <a:endParaRPr lang="en-US" sz="300" b="0" i="0" u="none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4343400"/>
            <a:ext cx="9144000" cy="76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2133600"/>
            <a:ext cx="9144000" cy="76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14" name="Picture 13" descr="vivado_05.png"/>
          <p:cNvPicPr>
            <a:picLocks noChangeAspect="1"/>
          </p:cNvPicPr>
          <p:nvPr userDrawn="1"/>
        </p:nvPicPr>
        <p:blipFill>
          <a:blip r:embed="rId4" cstate="print"/>
          <a:srcRect t="7867"/>
          <a:stretch>
            <a:fillRect/>
          </a:stretch>
        </p:blipFill>
        <p:spPr>
          <a:xfrm>
            <a:off x="4436168" y="2209800"/>
            <a:ext cx="4631632" cy="2677254"/>
          </a:xfrm>
          <a:prstGeom prst="rect">
            <a:avLst/>
          </a:prstGeom>
          <a:effectLst>
            <a:outerShdw blurRad="127000" dist="508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86986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Page </a:t>
            </a:r>
            <a:fld id="{62304C53-1A0F-4275-8D7B-D2D020E8D1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5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0" y="-1"/>
            <a:ext cx="9144000" cy="200025"/>
            <a:chOff x="0" y="-1"/>
            <a:chExt cx="9144000" cy="200025"/>
          </a:xfrm>
        </p:grpSpPr>
        <p:sp>
          <p:nvSpPr>
            <p:cNvPr id="14" name="Rectangle 13"/>
            <p:cNvSpPr/>
            <p:nvPr userDrawn="1"/>
          </p:nvSpPr>
          <p:spPr bwMode="auto">
            <a:xfrm>
              <a:off x="0" y="-1"/>
              <a:ext cx="9144000" cy="200025"/>
            </a:xfrm>
            <a:prstGeom prst="rect">
              <a:avLst/>
            </a:prstGeom>
            <a:solidFill>
              <a:schemeClr val="bg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15" name="Picture 17" descr="Red Header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invGray">
            <a:xfrm>
              <a:off x="7658100" y="0"/>
              <a:ext cx="1485900" cy="194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95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7150"/>
            <a:ext cx="8225554" cy="42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0" y="6580372"/>
            <a:ext cx="838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fld id="{F5143431-5364-492B-819A-503EBDF8096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All_Programmable_Text_FINAL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34634" y="6623976"/>
            <a:ext cx="3084852" cy="157267"/>
          </a:xfrm>
          <a:prstGeom prst="rect">
            <a:avLst/>
          </a:prstGeom>
        </p:spPr>
      </p:pic>
      <p:sp>
        <p:nvSpPr>
          <p:cNvPr id="9" name="fc" descr="© Copyright 2012 Xilinx&#10;."/>
          <p:cNvSpPr txBox="1"/>
          <p:nvPr/>
        </p:nvSpPr>
        <p:spPr bwMode="auto">
          <a:xfrm>
            <a:off x="0" y="6571361"/>
            <a:ext cx="9144000" cy="31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Copyright 2012 Xilinx</a:t>
            </a:r>
          </a:p>
          <a:p>
            <a:pPr marL="228600" marR="0" indent="-22860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US" sz="3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3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lang="en-US" sz="2800" b="1" dirty="0" smtClean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eaLnBrk="1" fontAlgn="base" hangingPunct="1">
        <a:lnSpc>
          <a:spcPct val="110000"/>
        </a:lnSpc>
        <a:spcBef>
          <a:spcPts val="800"/>
        </a:spcBef>
        <a:spcAft>
          <a:spcPct val="0"/>
        </a:spcAft>
        <a:buClr>
          <a:schemeClr val="tx2"/>
        </a:buClr>
        <a:buSzPct val="88000"/>
        <a:buFont typeface="Wingdings" pitchFamily="2" charset="2"/>
        <a:buBlip>
          <a:blip r:embed="rId13"/>
        </a:buBlip>
        <a:defRPr lang="en-US" sz="2000" b="1" dirty="0" smtClean="0">
          <a:solidFill>
            <a:schemeClr val="accent4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lang="en-US" sz="1800" b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lang="en-US" sz="1600" b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5462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lang="en-US" sz="1600" b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034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Char char="»"/>
        <a:defRPr lang="en-US" sz="1600" b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4606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178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3750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322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 txBox="1">
            <a:spLocks/>
          </p:cNvSpPr>
          <p:nvPr/>
        </p:nvSpPr>
        <p:spPr bwMode="auto">
          <a:xfrm>
            <a:off x="762000" y="5410200"/>
            <a:ext cx="769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>
              <a:defRPr/>
            </a:pPr>
            <a:r>
              <a:rPr lang="en-US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Rajat Aggarwal</a:t>
            </a:r>
          </a:p>
          <a:p>
            <a:pPr lvl="0" algn="l">
              <a:defRPr/>
            </a:pPr>
            <a:r>
              <a:rPr lang="en-US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Sr</a:t>
            </a:r>
            <a:r>
              <a:rPr lang="en-US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 Director, FPGA Implementation Tools</a:t>
            </a:r>
          </a:p>
          <a:p>
            <a:pPr lvl="0" algn="l">
              <a:defRPr/>
            </a:pPr>
            <a:r>
              <a:rPr lang="en-US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March 31</a:t>
            </a:r>
            <a:r>
              <a:rPr lang="en-US" sz="2000" kern="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st</a:t>
            </a:r>
            <a:r>
              <a:rPr lang="en-US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, 2014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821" y="2667000"/>
            <a:ext cx="4168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FPGA Place &amp; Route Challenges</a:t>
            </a:r>
          </a:p>
        </p:txBody>
      </p:sp>
    </p:spTree>
    <p:extLst>
      <p:ext uri="{BB962C8B-B14F-4D97-AF65-F5344CB8AC3E}">
        <p14:creationId xmlns:p14="http://schemas.microsoft.com/office/powerpoint/2010/main" val="3823942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609600" y="1767840"/>
            <a:ext cx="3733800" cy="3810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609600" y="1341120"/>
            <a:ext cx="3733800" cy="3810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27150"/>
            <a:ext cx="3657600" cy="4268337"/>
          </a:xfrm>
        </p:spPr>
        <p:txBody>
          <a:bodyPr/>
          <a:lstStyle/>
          <a:p>
            <a:pPr lvl="0"/>
            <a:r>
              <a:rPr lang="en-US" dirty="0" smtClean="0"/>
              <a:t>FPGA Evolution</a:t>
            </a:r>
          </a:p>
          <a:p>
            <a:pPr lvl="0"/>
            <a:r>
              <a:rPr lang="en-US" dirty="0" smtClean="0"/>
              <a:t>Placement Challenges</a:t>
            </a:r>
          </a:p>
          <a:p>
            <a:pPr lvl="0"/>
            <a:r>
              <a:rPr lang="en-US" dirty="0" smtClean="0"/>
              <a:t>Routing Challenges</a:t>
            </a:r>
          </a:p>
          <a:p>
            <a:pPr lvl="0"/>
            <a:r>
              <a:rPr lang="en-US" dirty="0" smtClean="0"/>
              <a:t>Open Areas of Research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43431-5364-492B-819A-503EBDF8096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8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IO Banking Rules and Compatibility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867" y="1413933"/>
            <a:ext cx="3445933" cy="45259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dirty="0" smtClean="0"/>
              <a:t>IO Bank:</a:t>
            </a:r>
          </a:p>
          <a:p>
            <a:pPr lvl="1">
              <a:lnSpc>
                <a:spcPct val="100000"/>
              </a:lnSpc>
            </a:pPr>
            <a:r>
              <a:rPr lang="en-US" sz="1400" dirty="0" smtClean="0"/>
              <a:t>group </a:t>
            </a:r>
            <a:r>
              <a:rPr lang="en-US" sz="1400" dirty="0"/>
              <a:t>of </a:t>
            </a:r>
            <a:r>
              <a:rPr lang="en-US" sz="1400" dirty="0" smtClean="0"/>
              <a:t>IO </a:t>
            </a:r>
            <a:r>
              <a:rPr lang="en-US" sz="1400" dirty="0"/>
              <a:t>sites that share common VREF and VCCO </a:t>
            </a:r>
            <a:r>
              <a:rPr lang="en-US" sz="1400" dirty="0" smtClean="0"/>
              <a:t>voltages</a:t>
            </a:r>
          </a:p>
          <a:p>
            <a:pPr eaLnBrk="1" hangingPunct="1">
              <a:lnSpc>
                <a:spcPct val="100000"/>
              </a:lnSpc>
            </a:pPr>
            <a:endParaRPr lang="en-US" sz="1600" dirty="0" smtClean="0"/>
          </a:p>
          <a:p>
            <a:pPr eaLnBrk="1" hangingPunct="1">
              <a:lnSpc>
                <a:spcPct val="100000"/>
              </a:lnSpc>
            </a:pPr>
            <a:r>
              <a:rPr lang="en-US" sz="1600" dirty="0" smtClean="0"/>
              <a:t>Only IOs with compatible standards can go to </a:t>
            </a:r>
            <a:r>
              <a:rPr lang="en-US" sz="1600" dirty="0" smtClean="0"/>
              <a:t>the same </a:t>
            </a:r>
            <a:r>
              <a:rPr lang="en-US" sz="1600" dirty="0" smtClean="0"/>
              <a:t>IO Bank</a:t>
            </a:r>
          </a:p>
          <a:p>
            <a:pPr eaLnBrk="1" hangingPunct="1">
              <a:lnSpc>
                <a:spcPct val="100000"/>
              </a:lnSpc>
            </a:pPr>
            <a:endParaRPr lang="en-US" sz="1600" dirty="0" smtClean="0"/>
          </a:p>
          <a:p>
            <a:pPr eaLnBrk="1" hangingPunct="1">
              <a:lnSpc>
                <a:spcPct val="100000"/>
              </a:lnSpc>
            </a:pPr>
            <a:r>
              <a:rPr lang="en-US" sz="1600" dirty="0" smtClean="0"/>
              <a:t>Compatibility Rules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1400" dirty="0" smtClean="0"/>
              <a:t>Numerous and complicated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1400" dirty="0"/>
              <a:t>C</a:t>
            </a:r>
            <a:r>
              <a:rPr lang="en-US" sz="1400" dirty="0" smtClean="0"/>
              <a:t>hange from architecture to architecture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645" y="1084791"/>
            <a:ext cx="5159375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43431-5364-492B-819A-503EBDF8096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Rectangle 482"/>
          <p:cNvSpPr>
            <a:spLocks noChangeArrowheads="1"/>
          </p:cNvSpPr>
          <p:nvPr/>
        </p:nvSpPr>
        <p:spPr bwMode="auto">
          <a:xfrm>
            <a:off x="3500939" y="4025907"/>
            <a:ext cx="5016842" cy="23706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 sz="1100" dirty="0"/>
          </a:p>
        </p:txBody>
      </p:sp>
      <p:cxnSp>
        <p:nvCxnSpPr>
          <p:cNvPr id="484" name="Straight Connector 483"/>
          <p:cNvCxnSpPr/>
          <p:nvPr/>
        </p:nvCxnSpPr>
        <p:spPr bwMode="auto">
          <a:xfrm>
            <a:off x="4045549" y="4033385"/>
            <a:ext cx="0" cy="2366747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5" name="Straight Connector 484"/>
          <p:cNvCxnSpPr/>
          <p:nvPr/>
        </p:nvCxnSpPr>
        <p:spPr bwMode="auto">
          <a:xfrm>
            <a:off x="4557613" y="4026794"/>
            <a:ext cx="0" cy="2366747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6" name="Straight Connector 485"/>
          <p:cNvCxnSpPr/>
          <p:nvPr/>
        </p:nvCxnSpPr>
        <p:spPr bwMode="auto">
          <a:xfrm>
            <a:off x="5142829" y="4017643"/>
            <a:ext cx="0" cy="2366747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7" name="Straight Connector 486"/>
          <p:cNvCxnSpPr/>
          <p:nvPr/>
        </p:nvCxnSpPr>
        <p:spPr bwMode="auto">
          <a:xfrm>
            <a:off x="6324675" y="4033385"/>
            <a:ext cx="0" cy="2366747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9" name="Straight Connector 488"/>
          <p:cNvCxnSpPr/>
          <p:nvPr/>
        </p:nvCxnSpPr>
        <p:spPr bwMode="auto">
          <a:xfrm>
            <a:off x="7410541" y="4026794"/>
            <a:ext cx="0" cy="2366747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0" name="Straight Connector 489"/>
          <p:cNvCxnSpPr/>
          <p:nvPr/>
        </p:nvCxnSpPr>
        <p:spPr bwMode="auto">
          <a:xfrm>
            <a:off x="7995757" y="4017643"/>
            <a:ext cx="0" cy="2366747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1" name="Straight Connector 490"/>
          <p:cNvCxnSpPr/>
          <p:nvPr/>
        </p:nvCxnSpPr>
        <p:spPr bwMode="auto">
          <a:xfrm flipV="1">
            <a:off x="3455358" y="4418934"/>
            <a:ext cx="5110141" cy="426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2" name="Straight Connector 491"/>
          <p:cNvCxnSpPr/>
          <p:nvPr/>
        </p:nvCxnSpPr>
        <p:spPr bwMode="auto">
          <a:xfrm flipV="1">
            <a:off x="3500939" y="4810669"/>
            <a:ext cx="5110141" cy="426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3" name="Straight Connector 492"/>
          <p:cNvCxnSpPr/>
          <p:nvPr/>
        </p:nvCxnSpPr>
        <p:spPr bwMode="auto">
          <a:xfrm flipV="1">
            <a:off x="3500939" y="5201447"/>
            <a:ext cx="5110141" cy="426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4" name="Straight Connector 493"/>
          <p:cNvCxnSpPr/>
          <p:nvPr/>
        </p:nvCxnSpPr>
        <p:spPr bwMode="auto">
          <a:xfrm flipV="1">
            <a:off x="3500939" y="5598741"/>
            <a:ext cx="5110141" cy="426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5" name="Straight Connector 494"/>
          <p:cNvCxnSpPr/>
          <p:nvPr/>
        </p:nvCxnSpPr>
        <p:spPr bwMode="auto">
          <a:xfrm flipV="1">
            <a:off x="3500939" y="5990476"/>
            <a:ext cx="5110141" cy="426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1" name="Rectangle 450"/>
          <p:cNvSpPr>
            <a:spLocks noChangeArrowheads="1"/>
          </p:cNvSpPr>
          <p:nvPr/>
        </p:nvSpPr>
        <p:spPr bwMode="auto">
          <a:xfrm>
            <a:off x="3503111" y="1593079"/>
            <a:ext cx="5016842" cy="23706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 sz="1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UltraScale</a:t>
            </a:r>
            <a:r>
              <a:rPr lang="en-US" dirty="0" smtClean="0"/>
              <a:t> Clocking Architecture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07957" y="3559428"/>
            <a:ext cx="268540" cy="396505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/>
              <a:t>IOx52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607957" y="3164640"/>
            <a:ext cx="268540" cy="395646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/>
              <a:t>IOx52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607957" y="2768993"/>
            <a:ext cx="268540" cy="395647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/>
              <a:t>IOx52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527330" y="2773774"/>
            <a:ext cx="81970" cy="395607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500"/>
              <a:t>Clocking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521697" y="3165914"/>
            <a:ext cx="87601" cy="400761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500"/>
              <a:t>Clocking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522270" y="3557649"/>
            <a:ext cx="87601" cy="400761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500"/>
              <a:t>Clocking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8610130" y="2379621"/>
            <a:ext cx="268540" cy="396505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/>
              <a:t>IOx52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8610130" y="1984832"/>
            <a:ext cx="268540" cy="395646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/>
              <a:t>IOx52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8610130" y="1589185"/>
            <a:ext cx="268540" cy="395647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/>
              <a:t>IOx52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8529503" y="1593966"/>
            <a:ext cx="81970" cy="395607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500"/>
              <a:t>Clocking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8523870" y="1986106"/>
            <a:ext cx="87601" cy="400761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500"/>
              <a:t>Clocking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8524443" y="2377841"/>
            <a:ext cx="87601" cy="400761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500"/>
              <a:t>Clocking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3142443" y="3567233"/>
            <a:ext cx="268540" cy="396505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/>
              <a:t>IOx52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3142443" y="3172445"/>
            <a:ext cx="268540" cy="395646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/>
              <a:t>IOx52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3142443" y="2776798"/>
            <a:ext cx="268540" cy="395647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/>
              <a:t>IOx52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3411557" y="2772887"/>
            <a:ext cx="87601" cy="400761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500"/>
              <a:t>Clocking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3411557" y="3170181"/>
            <a:ext cx="87601" cy="400761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500"/>
              <a:t>Clocking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3412130" y="3561916"/>
            <a:ext cx="87601" cy="400761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500"/>
              <a:t>Clocking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144616" y="2387426"/>
            <a:ext cx="268540" cy="396505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/>
              <a:t>IOx52</a:t>
            </a: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3144616" y="1992638"/>
            <a:ext cx="268540" cy="395646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/>
              <a:t>IOx52</a:t>
            </a: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3144616" y="1596991"/>
            <a:ext cx="268540" cy="395647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/>
              <a:t>IOx52</a:t>
            </a: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3413729" y="1593079"/>
            <a:ext cx="87601" cy="400761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500"/>
              <a:t>Clocking</a:t>
            </a: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3413729" y="1990374"/>
            <a:ext cx="87601" cy="400761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500"/>
              <a:t>Clocking</a:t>
            </a: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3414302" y="2382109"/>
            <a:ext cx="87601" cy="400761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500"/>
              <a:t>Clocking</a:t>
            </a: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5687716" y="3556913"/>
            <a:ext cx="111359" cy="394649"/>
          </a:xfrm>
          <a:prstGeom prst="rect">
            <a:avLst/>
          </a:prstGeom>
          <a:solidFill>
            <a:srgbClr val="2D7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00" dirty="0" err="1"/>
              <a:t>PCIe</a:t>
            </a:r>
            <a:endParaRPr lang="en-US" sz="500" dirty="0"/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5681680" y="1594466"/>
            <a:ext cx="111359" cy="394649"/>
          </a:xfrm>
          <a:prstGeom prst="rect">
            <a:avLst/>
          </a:prstGeom>
          <a:solidFill>
            <a:srgbClr val="2D7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00" dirty="0" err="1"/>
              <a:t>PCIe</a:t>
            </a:r>
            <a:endParaRPr lang="en-US" sz="500" dirty="0"/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5696341" y="5596276"/>
            <a:ext cx="110027" cy="394205"/>
          </a:xfrm>
          <a:prstGeom prst="rect">
            <a:avLst/>
          </a:prstGeom>
          <a:solidFill>
            <a:srgbClr val="33CC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00" dirty="0" err="1"/>
              <a:t>Config</a:t>
            </a:r>
            <a:endParaRPr lang="en-US" sz="500" dirty="0"/>
          </a:p>
        </p:txBody>
      </p:sp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8609165" y="5996891"/>
            <a:ext cx="268540" cy="396505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/>
              <a:t>IOx52</a:t>
            </a:r>
          </a:p>
        </p:txBody>
      </p:sp>
      <p:sp>
        <p:nvSpPr>
          <p:cNvPr id="101" name="Rectangle 100"/>
          <p:cNvSpPr>
            <a:spLocks noChangeArrowheads="1"/>
          </p:cNvSpPr>
          <p:nvPr/>
        </p:nvSpPr>
        <p:spPr bwMode="auto">
          <a:xfrm>
            <a:off x="8609165" y="5602103"/>
            <a:ext cx="268540" cy="395646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/>
              <a:t>IOx52</a:t>
            </a:r>
          </a:p>
        </p:txBody>
      </p:sp>
      <p:sp>
        <p:nvSpPr>
          <p:cNvPr id="102" name="Rectangle 101"/>
          <p:cNvSpPr>
            <a:spLocks noChangeArrowheads="1"/>
          </p:cNvSpPr>
          <p:nvPr/>
        </p:nvSpPr>
        <p:spPr bwMode="auto">
          <a:xfrm>
            <a:off x="8609165" y="5206456"/>
            <a:ext cx="268540" cy="395647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/>
              <a:t>IOx52</a:t>
            </a:r>
          </a:p>
        </p:txBody>
      </p:sp>
      <p:sp>
        <p:nvSpPr>
          <p:cNvPr id="103" name="Rectangle 102"/>
          <p:cNvSpPr>
            <a:spLocks noChangeArrowheads="1"/>
          </p:cNvSpPr>
          <p:nvPr/>
        </p:nvSpPr>
        <p:spPr bwMode="auto">
          <a:xfrm>
            <a:off x="8528538" y="5211237"/>
            <a:ext cx="81970" cy="395607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500"/>
              <a:t>Clocking</a:t>
            </a:r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8522905" y="5603377"/>
            <a:ext cx="87601" cy="400761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500"/>
              <a:t>Clocking</a:t>
            </a: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8523478" y="5995112"/>
            <a:ext cx="87601" cy="400761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500"/>
              <a:t>Clocking</a:t>
            </a:r>
          </a:p>
        </p:txBody>
      </p:sp>
      <p:sp>
        <p:nvSpPr>
          <p:cNvPr id="118" name="Rectangle 117"/>
          <p:cNvSpPr>
            <a:spLocks noChangeArrowheads="1"/>
          </p:cNvSpPr>
          <p:nvPr/>
        </p:nvSpPr>
        <p:spPr bwMode="auto">
          <a:xfrm>
            <a:off x="8611338" y="4817084"/>
            <a:ext cx="268540" cy="396505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/>
              <a:t>IOx52</a:t>
            </a:r>
          </a:p>
        </p:txBody>
      </p:sp>
      <p:sp>
        <p:nvSpPr>
          <p:cNvPr id="119" name="Rectangle 118"/>
          <p:cNvSpPr>
            <a:spLocks noChangeArrowheads="1"/>
          </p:cNvSpPr>
          <p:nvPr/>
        </p:nvSpPr>
        <p:spPr bwMode="auto">
          <a:xfrm>
            <a:off x="8611338" y="4422295"/>
            <a:ext cx="268540" cy="395646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/>
              <a:t>IOx52</a:t>
            </a:r>
          </a:p>
        </p:txBody>
      </p:sp>
      <p:sp>
        <p:nvSpPr>
          <p:cNvPr id="120" name="Rectangle 119"/>
          <p:cNvSpPr>
            <a:spLocks noChangeArrowheads="1"/>
          </p:cNvSpPr>
          <p:nvPr/>
        </p:nvSpPr>
        <p:spPr bwMode="auto">
          <a:xfrm>
            <a:off x="8611338" y="4026648"/>
            <a:ext cx="268540" cy="395647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/>
              <a:t>IOx52</a:t>
            </a:r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8530711" y="4031429"/>
            <a:ext cx="81970" cy="395607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500"/>
              <a:t>Clocking</a:t>
            </a:r>
          </a:p>
        </p:txBody>
      </p:sp>
      <p:sp>
        <p:nvSpPr>
          <p:cNvPr id="122" name="Rectangle 121"/>
          <p:cNvSpPr>
            <a:spLocks noChangeArrowheads="1"/>
          </p:cNvSpPr>
          <p:nvPr/>
        </p:nvSpPr>
        <p:spPr bwMode="auto">
          <a:xfrm>
            <a:off x="8525078" y="4423569"/>
            <a:ext cx="87601" cy="400761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500"/>
              <a:t>Clocking</a:t>
            </a:r>
          </a:p>
        </p:txBody>
      </p: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8525651" y="4815304"/>
            <a:ext cx="87601" cy="400761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500"/>
              <a:t>Clocking</a:t>
            </a:r>
          </a:p>
        </p:txBody>
      </p: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3143651" y="6004696"/>
            <a:ext cx="268540" cy="396505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/>
              <a:t>IOx52</a:t>
            </a:r>
          </a:p>
        </p:txBody>
      </p:sp>
      <p:sp>
        <p:nvSpPr>
          <p:cNvPr id="137" name="Rectangle 136"/>
          <p:cNvSpPr>
            <a:spLocks noChangeArrowheads="1"/>
          </p:cNvSpPr>
          <p:nvPr/>
        </p:nvSpPr>
        <p:spPr bwMode="auto">
          <a:xfrm>
            <a:off x="3143651" y="5609908"/>
            <a:ext cx="268540" cy="395646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/>
              <a:t>IOx52</a:t>
            </a:r>
          </a:p>
        </p:txBody>
      </p:sp>
      <p:sp>
        <p:nvSpPr>
          <p:cNvPr id="138" name="Rectangle 137"/>
          <p:cNvSpPr>
            <a:spLocks noChangeArrowheads="1"/>
          </p:cNvSpPr>
          <p:nvPr/>
        </p:nvSpPr>
        <p:spPr bwMode="auto">
          <a:xfrm>
            <a:off x="3143651" y="5214261"/>
            <a:ext cx="268540" cy="395647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/>
              <a:t>IOx52</a:t>
            </a:r>
          </a:p>
        </p:txBody>
      </p:sp>
      <p:sp>
        <p:nvSpPr>
          <p:cNvPr id="139" name="Rectangle 138"/>
          <p:cNvSpPr>
            <a:spLocks noChangeArrowheads="1"/>
          </p:cNvSpPr>
          <p:nvPr/>
        </p:nvSpPr>
        <p:spPr bwMode="auto">
          <a:xfrm>
            <a:off x="3412765" y="5210350"/>
            <a:ext cx="87601" cy="400761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500"/>
              <a:t>Clocking</a:t>
            </a:r>
          </a:p>
        </p:txBody>
      </p:sp>
      <p:sp>
        <p:nvSpPr>
          <p:cNvPr id="140" name="Rectangle 139"/>
          <p:cNvSpPr>
            <a:spLocks noChangeArrowheads="1"/>
          </p:cNvSpPr>
          <p:nvPr/>
        </p:nvSpPr>
        <p:spPr bwMode="auto">
          <a:xfrm>
            <a:off x="3412765" y="5607644"/>
            <a:ext cx="87601" cy="400761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500"/>
              <a:t>Clocking</a:t>
            </a:r>
          </a:p>
        </p:txBody>
      </p:sp>
      <p:sp>
        <p:nvSpPr>
          <p:cNvPr id="141" name="Rectangle 140"/>
          <p:cNvSpPr>
            <a:spLocks noChangeArrowheads="1"/>
          </p:cNvSpPr>
          <p:nvPr/>
        </p:nvSpPr>
        <p:spPr bwMode="auto">
          <a:xfrm>
            <a:off x="3413338" y="5999379"/>
            <a:ext cx="87601" cy="400761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500"/>
              <a:t>Clocking</a:t>
            </a:r>
          </a:p>
        </p:txBody>
      </p:sp>
      <p:sp>
        <p:nvSpPr>
          <p:cNvPr id="154" name="Rectangle 153"/>
          <p:cNvSpPr>
            <a:spLocks noChangeArrowheads="1"/>
          </p:cNvSpPr>
          <p:nvPr/>
        </p:nvSpPr>
        <p:spPr bwMode="auto">
          <a:xfrm>
            <a:off x="3145824" y="4824889"/>
            <a:ext cx="268540" cy="396505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/>
              <a:t>IOx52</a:t>
            </a:r>
          </a:p>
        </p:txBody>
      </p:sp>
      <p:sp>
        <p:nvSpPr>
          <p:cNvPr id="155" name="Rectangle 154"/>
          <p:cNvSpPr>
            <a:spLocks noChangeArrowheads="1"/>
          </p:cNvSpPr>
          <p:nvPr/>
        </p:nvSpPr>
        <p:spPr bwMode="auto">
          <a:xfrm>
            <a:off x="3145824" y="4430100"/>
            <a:ext cx="268540" cy="395646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/>
              <a:t>IOx52</a:t>
            </a:r>
          </a:p>
        </p:txBody>
      </p:sp>
      <p:sp>
        <p:nvSpPr>
          <p:cNvPr id="156" name="Rectangle 155"/>
          <p:cNvSpPr>
            <a:spLocks noChangeArrowheads="1"/>
          </p:cNvSpPr>
          <p:nvPr/>
        </p:nvSpPr>
        <p:spPr bwMode="auto">
          <a:xfrm>
            <a:off x="3145824" y="4034453"/>
            <a:ext cx="268540" cy="395647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/>
              <a:t>IOx52</a:t>
            </a:r>
          </a:p>
        </p:txBody>
      </p:sp>
      <p:sp>
        <p:nvSpPr>
          <p:cNvPr id="157" name="Rectangle 156"/>
          <p:cNvSpPr>
            <a:spLocks noChangeArrowheads="1"/>
          </p:cNvSpPr>
          <p:nvPr/>
        </p:nvSpPr>
        <p:spPr bwMode="auto">
          <a:xfrm>
            <a:off x="3414937" y="4030542"/>
            <a:ext cx="87601" cy="400761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500"/>
              <a:t>Clocking</a:t>
            </a:r>
          </a:p>
        </p:txBody>
      </p:sp>
      <p:sp>
        <p:nvSpPr>
          <p:cNvPr id="158" name="Rectangle 157"/>
          <p:cNvSpPr>
            <a:spLocks noChangeArrowheads="1"/>
          </p:cNvSpPr>
          <p:nvPr/>
        </p:nvSpPr>
        <p:spPr bwMode="auto">
          <a:xfrm>
            <a:off x="3414937" y="4427837"/>
            <a:ext cx="87601" cy="400761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500"/>
              <a:t>Clocking</a:t>
            </a:r>
          </a:p>
        </p:txBody>
      </p:sp>
      <p:sp>
        <p:nvSpPr>
          <p:cNvPr id="159" name="Rectangle 158"/>
          <p:cNvSpPr>
            <a:spLocks noChangeArrowheads="1"/>
          </p:cNvSpPr>
          <p:nvPr/>
        </p:nvSpPr>
        <p:spPr bwMode="auto">
          <a:xfrm>
            <a:off x="3415510" y="4819571"/>
            <a:ext cx="87601" cy="400761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500"/>
              <a:t>Clocking</a:t>
            </a:r>
          </a:p>
        </p:txBody>
      </p:sp>
      <p:sp>
        <p:nvSpPr>
          <p:cNvPr id="171" name="Rectangle 170"/>
          <p:cNvSpPr>
            <a:spLocks noChangeArrowheads="1"/>
          </p:cNvSpPr>
          <p:nvPr/>
        </p:nvSpPr>
        <p:spPr bwMode="auto">
          <a:xfrm>
            <a:off x="5688924" y="5994376"/>
            <a:ext cx="111359" cy="394649"/>
          </a:xfrm>
          <a:prstGeom prst="rect">
            <a:avLst/>
          </a:prstGeom>
          <a:solidFill>
            <a:srgbClr val="2D7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00" dirty="0" err="1"/>
              <a:t>PCIe</a:t>
            </a:r>
            <a:endParaRPr lang="en-US" sz="500" dirty="0"/>
          </a:p>
        </p:txBody>
      </p:sp>
      <p:sp>
        <p:nvSpPr>
          <p:cNvPr id="178" name="Rectangle 177"/>
          <p:cNvSpPr>
            <a:spLocks noChangeArrowheads="1"/>
          </p:cNvSpPr>
          <p:nvPr/>
        </p:nvSpPr>
        <p:spPr bwMode="auto">
          <a:xfrm>
            <a:off x="5682888" y="4031929"/>
            <a:ext cx="111359" cy="394649"/>
          </a:xfrm>
          <a:prstGeom prst="rect">
            <a:avLst/>
          </a:prstGeom>
          <a:solidFill>
            <a:srgbClr val="2D7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00" dirty="0" err="1"/>
              <a:t>PCIe</a:t>
            </a:r>
            <a:endParaRPr lang="en-US" sz="500" dirty="0"/>
          </a:p>
        </p:txBody>
      </p:sp>
      <p:sp>
        <p:nvSpPr>
          <p:cNvPr id="179" name="Rectangle 178"/>
          <p:cNvSpPr>
            <a:spLocks noChangeArrowheads="1"/>
          </p:cNvSpPr>
          <p:nvPr/>
        </p:nvSpPr>
        <p:spPr bwMode="auto">
          <a:xfrm>
            <a:off x="5690043" y="5401325"/>
            <a:ext cx="107700" cy="199246"/>
          </a:xfrm>
          <a:prstGeom prst="rect">
            <a:avLst/>
          </a:prstGeom>
          <a:solidFill>
            <a:srgbClr val="33CC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0" dirty="0" smtClean="0"/>
              <a:t>XAMS</a:t>
            </a:r>
            <a:endParaRPr lang="en-US" sz="500" dirty="0"/>
          </a:p>
        </p:txBody>
      </p:sp>
      <p:sp>
        <p:nvSpPr>
          <p:cNvPr id="181" name="Rectangle 180"/>
          <p:cNvSpPr>
            <a:spLocks noChangeArrowheads="1"/>
          </p:cNvSpPr>
          <p:nvPr/>
        </p:nvSpPr>
        <p:spPr bwMode="auto">
          <a:xfrm>
            <a:off x="5691339" y="4427045"/>
            <a:ext cx="111359" cy="394649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00" dirty="0" err="1" smtClean="0"/>
              <a:t>CoreIO</a:t>
            </a:r>
            <a:endParaRPr lang="en-US" sz="500" dirty="0"/>
          </a:p>
        </p:txBody>
      </p:sp>
      <p:sp>
        <p:nvSpPr>
          <p:cNvPr id="182" name="Rectangle 181"/>
          <p:cNvSpPr>
            <a:spLocks noChangeArrowheads="1"/>
          </p:cNvSpPr>
          <p:nvPr/>
        </p:nvSpPr>
        <p:spPr bwMode="auto">
          <a:xfrm>
            <a:off x="5692547" y="5210355"/>
            <a:ext cx="103786" cy="19065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00" dirty="0" smtClean="0"/>
              <a:t>CFG IO</a:t>
            </a:r>
            <a:endParaRPr lang="en-US" sz="500" dirty="0"/>
          </a:p>
        </p:txBody>
      </p:sp>
      <p:cxnSp>
        <p:nvCxnSpPr>
          <p:cNvPr id="454" name="Straight Connector 453"/>
          <p:cNvCxnSpPr/>
          <p:nvPr/>
        </p:nvCxnSpPr>
        <p:spPr bwMode="auto">
          <a:xfrm>
            <a:off x="4047721" y="1600557"/>
            <a:ext cx="0" cy="2366747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5" name="Straight Connector 454"/>
          <p:cNvCxnSpPr/>
          <p:nvPr/>
        </p:nvCxnSpPr>
        <p:spPr bwMode="auto">
          <a:xfrm>
            <a:off x="4559785" y="1593966"/>
            <a:ext cx="0" cy="2366747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6" name="Straight Connector 455"/>
          <p:cNvCxnSpPr/>
          <p:nvPr/>
        </p:nvCxnSpPr>
        <p:spPr bwMode="auto">
          <a:xfrm>
            <a:off x="5145001" y="1584815"/>
            <a:ext cx="0" cy="2366747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7" name="Straight Connector 456"/>
          <p:cNvCxnSpPr/>
          <p:nvPr/>
        </p:nvCxnSpPr>
        <p:spPr bwMode="auto">
          <a:xfrm>
            <a:off x="6326847" y="1600557"/>
            <a:ext cx="0" cy="2366747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9" name="Straight Connector 458"/>
          <p:cNvCxnSpPr/>
          <p:nvPr/>
        </p:nvCxnSpPr>
        <p:spPr bwMode="auto">
          <a:xfrm>
            <a:off x="7412713" y="1593966"/>
            <a:ext cx="0" cy="2366747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0" name="Straight Connector 459"/>
          <p:cNvCxnSpPr/>
          <p:nvPr/>
        </p:nvCxnSpPr>
        <p:spPr bwMode="auto">
          <a:xfrm>
            <a:off x="7997929" y="1584815"/>
            <a:ext cx="0" cy="2366747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2" name="Straight Connector 461"/>
          <p:cNvCxnSpPr>
            <a:stCxn id="69" idx="0"/>
            <a:endCxn id="33" idx="0"/>
          </p:cNvCxnSpPr>
          <p:nvPr/>
        </p:nvCxnSpPr>
        <p:spPr bwMode="auto">
          <a:xfrm flipV="1">
            <a:off x="3457530" y="1986106"/>
            <a:ext cx="5110141" cy="426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3" name="Straight Connector 462"/>
          <p:cNvCxnSpPr/>
          <p:nvPr/>
        </p:nvCxnSpPr>
        <p:spPr bwMode="auto">
          <a:xfrm flipV="1">
            <a:off x="3501197" y="2373429"/>
            <a:ext cx="5110141" cy="426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4" name="Straight Connector 463"/>
          <p:cNvCxnSpPr/>
          <p:nvPr/>
        </p:nvCxnSpPr>
        <p:spPr bwMode="auto">
          <a:xfrm flipV="1">
            <a:off x="3503111" y="2778602"/>
            <a:ext cx="5110141" cy="426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5" name="Straight Connector 464"/>
          <p:cNvCxnSpPr/>
          <p:nvPr/>
        </p:nvCxnSpPr>
        <p:spPr bwMode="auto">
          <a:xfrm flipV="1">
            <a:off x="3503111" y="3160372"/>
            <a:ext cx="5110141" cy="426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6" name="Straight Connector 465"/>
          <p:cNvCxnSpPr/>
          <p:nvPr/>
        </p:nvCxnSpPr>
        <p:spPr bwMode="auto">
          <a:xfrm flipV="1">
            <a:off x="3503111" y="3552645"/>
            <a:ext cx="5110141" cy="426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2" name="Straight Connector 521"/>
          <p:cNvCxnSpPr>
            <a:endCxn id="518" idx="2"/>
          </p:cNvCxnSpPr>
          <p:nvPr/>
        </p:nvCxnSpPr>
        <p:spPr bwMode="auto">
          <a:xfrm flipV="1">
            <a:off x="4966991" y="2585188"/>
            <a:ext cx="22409" cy="1181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169"/>
          <p:cNvGrpSpPr/>
          <p:nvPr/>
        </p:nvGrpSpPr>
        <p:grpSpPr>
          <a:xfrm>
            <a:off x="3407933" y="4035248"/>
            <a:ext cx="1157692" cy="1163162"/>
            <a:chOff x="2916847" y="4035248"/>
            <a:chExt cx="1157692" cy="1163162"/>
          </a:xfrm>
        </p:grpSpPr>
        <p:grpSp>
          <p:nvGrpSpPr>
            <p:cNvPr id="4" name="Group 168"/>
            <p:cNvGrpSpPr/>
            <p:nvPr/>
          </p:nvGrpSpPr>
          <p:grpSpPr>
            <a:xfrm>
              <a:off x="2923521" y="4035248"/>
              <a:ext cx="1151018" cy="1163162"/>
              <a:chOff x="2923521" y="4035248"/>
              <a:chExt cx="1151018" cy="1163162"/>
            </a:xfrm>
          </p:grpSpPr>
          <p:sp>
            <p:nvSpPr>
              <p:cNvPr id="541" name="Rounded Rectangle 540"/>
              <p:cNvSpPr/>
              <p:nvPr/>
            </p:nvSpPr>
            <p:spPr bwMode="auto">
              <a:xfrm>
                <a:off x="2923521" y="4035248"/>
                <a:ext cx="1151018" cy="1163162"/>
              </a:xfrm>
              <a:prstGeom prst="roundRect">
                <a:avLst/>
              </a:prstGeom>
              <a:solidFill>
                <a:srgbClr val="00B050">
                  <a:alpha val="46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524" name="Straight Connector 523"/>
              <p:cNvCxnSpPr/>
              <p:nvPr/>
            </p:nvCxnSpPr>
            <p:spPr bwMode="auto">
              <a:xfrm>
                <a:off x="2973062" y="4215792"/>
                <a:ext cx="1105" cy="791716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5" name="Straight Connector 524"/>
              <p:cNvCxnSpPr/>
              <p:nvPr/>
            </p:nvCxnSpPr>
            <p:spPr bwMode="auto">
              <a:xfrm flipV="1">
                <a:off x="2979350" y="4216376"/>
                <a:ext cx="1014745" cy="1113"/>
              </a:xfrm>
              <a:prstGeom prst="line">
                <a:avLst/>
              </a:prstGeom>
              <a:solidFill>
                <a:schemeClr val="tx2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0" name="Straight Connector 529"/>
              <p:cNvCxnSpPr/>
              <p:nvPr/>
            </p:nvCxnSpPr>
            <p:spPr bwMode="auto">
              <a:xfrm flipV="1">
                <a:off x="2973183" y="4622483"/>
                <a:ext cx="1014745" cy="1113"/>
              </a:xfrm>
              <a:prstGeom prst="line">
                <a:avLst/>
              </a:prstGeom>
              <a:solidFill>
                <a:schemeClr val="tx2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1" name="Straight Connector 530"/>
              <p:cNvCxnSpPr/>
              <p:nvPr/>
            </p:nvCxnSpPr>
            <p:spPr bwMode="auto">
              <a:xfrm flipV="1">
                <a:off x="2972302" y="5007447"/>
                <a:ext cx="1014745" cy="1113"/>
              </a:xfrm>
              <a:prstGeom prst="line">
                <a:avLst/>
              </a:prstGeom>
              <a:solidFill>
                <a:schemeClr val="tx2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42" name="Oval 541"/>
            <p:cNvSpPr/>
            <p:nvPr/>
          </p:nvSpPr>
          <p:spPr bwMode="auto">
            <a:xfrm>
              <a:off x="2916847" y="4565944"/>
              <a:ext cx="95843" cy="111641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7" name="Group 173"/>
          <p:cNvGrpSpPr/>
          <p:nvPr/>
        </p:nvGrpSpPr>
        <p:grpSpPr>
          <a:xfrm>
            <a:off x="3666879" y="4995609"/>
            <a:ext cx="537576" cy="1348859"/>
            <a:chOff x="3022133" y="5232675"/>
            <a:chExt cx="537576" cy="1348859"/>
          </a:xfrm>
        </p:grpSpPr>
        <p:grpSp>
          <p:nvGrpSpPr>
            <p:cNvPr id="8" name="Group 172"/>
            <p:cNvGrpSpPr/>
            <p:nvPr/>
          </p:nvGrpSpPr>
          <p:grpSpPr>
            <a:xfrm>
              <a:off x="3022133" y="5232675"/>
              <a:ext cx="537576" cy="1348859"/>
              <a:chOff x="3022133" y="5232675"/>
              <a:chExt cx="537576" cy="1348859"/>
            </a:xfrm>
          </p:grpSpPr>
          <p:grpSp>
            <p:nvGrpSpPr>
              <p:cNvPr id="9" name="Group 171"/>
              <p:cNvGrpSpPr/>
              <p:nvPr/>
            </p:nvGrpSpPr>
            <p:grpSpPr>
              <a:xfrm>
                <a:off x="3022133" y="5232675"/>
                <a:ext cx="537576" cy="1348859"/>
                <a:chOff x="3022133" y="5232675"/>
                <a:chExt cx="537576" cy="1348859"/>
              </a:xfrm>
            </p:grpSpPr>
            <p:sp>
              <p:nvSpPr>
                <p:cNvPr id="543" name="Rounded Rectangle 542"/>
                <p:cNvSpPr/>
                <p:nvPr/>
              </p:nvSpPr>
              <p:spPr bwMode="auto">
                <a:xfrm>
                  <a:off x="3022133" y="5232675"/>
                  <a:ext cx="537576" cy="1348859"/>
                </a:xfrm>
                <a:prstGeom prst="roundRect">
                  <a:avLst/>
                </a:prstGeom>
                <a:solidFill>
                  <a:srgbClr val="FFC000">
                    <a:alpha val="46000"/>
                  </a:srgb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535" name="Straight Connector 534"/>
                <p:cNvCxnSpPr/>
                <p:nvPr/>
              </p:nvCxnSpPr>
              <p:spPr bwMode="auto">
                <a:xfrm flipH="1">
                  <a:off x="3443700" y="5261214"/>
                  <a:ext cx="881" cy="1188368"/>
                </a:xfrm>
                <a:prstGeom prst="line">
                  <a:avLst/>
                </a:prstGeom>
                <a:solidFill>
                  <a:schemeClr val="tx2"/>
                </a:solidFill>
                <a:ln w="5715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537" name="Straight Connector 536"/>
              <p:cNvCxnSpPr/>
              <p:nvPr/>
            </p:nvCxnSpPr>
            <p:spPr bwMode="auto">
              <a:xfrm flipV="1">
                <a:off x="3056983" y="5443522"/>
                <a:ext cx="467875" cy="173"/>
              </a:xfrm>
              <a:prstGeom prst="line">
                <a:avLst/>
              </a:prstGeom>
              <a:solidFill>
                <a:schemeClr val="tx2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9" name="Straight Connector 538"/>
              <p:cNvCxnSpPr/>
              <p:nvPr/>
            </p:nvCxnSpPr>
            <p:spPr bwMode="auto">
              <a:xfrm flipV="1">
                <a:off x="3049823" y="5804744"/>
                <a:ext cx="467875" cy="173"/>
              </a:xfrm>
              <a:prstGeom prst="line">
                <a:avLst/>
              </a:prstGeom>
              <a:solidFill>
                <a:schemeClr val="tx2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0" name="Straight Connector 539"/>
              <p:cNvCxnSpPr/>
              <p:nvPr/>
            </p:nvCxnSpPr>
            <p:spPr bwMode="auto">
              <a:xfrm flipV="1">
                <a:off x="3049824" y="6195875"/>
                <a:ext cx="467875" cy="173"/>
              </a:xfrm>
              <a:prstGeom prst="line">
                <a:avLst/>
              </a:prstGeom>
              <a:solidFill>
                <a:schemeClr val="tx2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93" name="Oval 592"/>
              <p:cNvSpPr/>
              <p:nvPr/>
            </p:nvSpPr>
            <p:spPr bwMode="auto">
              <a:xfrm>
                <a:off x="3418731" y="5369632"/>
                <a:ext cx="45719" cy="5852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94" name="Oval 593"/>
              <p:cNvSpPr/>
              <p:nvPr/>
            </p:nvSpPr>
            <p:spPr bwMode="auto">
              <a:xfrm>
                <a:off x="3418732" y="5774205"/>
                <a:ext cx="45719" cy="5852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95" name="Oval 594"/>
              <p:cNvSpPr/>
              <p:nvPr/>
            </p:nvSpPr>
            <p:spPr bwMode="auto">
              <a:xfrm>
                <a:off x="3418732" y="6162332"/>
                <a:ext cx="45719" cy="5852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523" name="Oval 522"/>
            <p:cNvSpPr/>
            <p:nvPr/>
          </p:nvSpPr>
          <p:spPr bwMode="auto">
            <a:xfrm>
              <a:off x="3394538" y="6442129"/>
              <a:ext cx="95843" cy="111641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488" name="Straight Connector 487"/>
          <p:cNvCxnSpPr/>
          <p:nvPr/>
        </p:nvCxnSpPr>
        <p:spPr bwMode="auto">
          <a:xfrm>
            <a:off x="6898477" y="4033385"/>
            <a:ext cx="0" cy="2366747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8" name="Straight Connector 457"/>
          <p:cNvCxnSpPr/>
          <p:nvPr/>
        </p:nvCxnSpPr>
        <p:spPr bwMode="auto">
          <a:xfrm>
            <a:off x="6900649" y="1600557"/>
            <a:ext cx="0" cy="2366747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1" name="Rectangle 630"/>
          <p:cNvSpPr>
            <a:spLocks noChangeArrowheads="1"/>
          </p:cNvSpPr>
          <p:nvPr/>
        </p:nvSpPr>
        <p:spPr bwMode="auto">
          <a:xfrm>
            <a:off x="5697090" y="4820984"/>
            <a:ext cx="111359" cy="394649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00" dirty="0" err="1" smtClean="0"/>
              <a:t>CoreIO</a:t>
            </a:r>
            <a:endParaRPr lang="en-US" sz="500" dirty="0"/>
          </a:p>
        </p:txBody>
      </p:sp>
      <p:sp>
        <p:nvSpPr>
          <p:cNvPr id="632" name="Rectangle 631"/>
          <p:cNvSpPr>
            <a:spLocks noChangeArrowheads="1"/>
          </p:cNvSpPr>
          <p:nvPr/>
        </p:nvSpPr>
        <p:spPr bwMode="auto">
          <a:xfrm>
            <a:off x="5693466" y="3169378"/>
            <a:ext cx="110027" cy="394205"/>
          </a:xfrm>
          <a:prstGeom prst="rect">
            <a:avLst/>
          </a:prstGeom>
          <a:solidFill>
            <a:srgbClr val="33CC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00" dirty="0" err="1"/>
              <a:t>Config</a:t>
            </a:r>
            <a:endParaRPr lang="en-US" sz="500" dirty="0"/>
          </a:p>
        </p:txBody>
      </p:sp>
      <p:sp>
        <p:nvSpPr>
          <p:cNvPr id="633" name="Rectangle 632"/>
          <p:cNvSpPr>
            <a:spLocks noChangeArrowheads="1"/>
          </p:cNvSpPr>
          <p:nvPr/>
        </p:nvSpPr>
        <p:spPr bwMode="auto">
          <a:xfrm>
            <a:off x="5687168" y="2974427"/>
            <a:ext cx="107700" cy="199246"/>
          </a:xfrm>
          <a:prstGeom prst="rect">
            <a:avLst/>
          </a:prstGeom>
          <a:solidFill>
            <a:srgbClr val="33CC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0" dirty="0" smtClean="0"/>
              <a:t>XAMS</a:t>
            </a:r>
            <a:endParaRPr lang="en-US" sz="500" dirty="0"/>
          </a:p>
        </p:txBody>
      </p:sp>
      <p:sp>
        <p:nvSpPr>
          <p:cNvPr id="634" name="Rectangle 633"/>
          <p:cNvSpPr>
            <a:spLocks noChangeArrowheads="1"/>
          </p:cNvSpPr>
          <p:nvPr/>
        </p:nvSpPr>
        <p:spPr bwMode="auto">
          <a:xfrm>
            <a:off x="5688464" y="2000147"/>
            <a:ext cx="111359" cy="394649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00" dirty="0" err="1" smtClean="0"/>
              <a:t>CoreIO</a:t>
            </a:r>
            <a:endParaRPr lang="en-US" sz="500" dirty="0"/>
          </a:p>
        </p:txBody>
      </p:sp>
      <p:sp>
        <p:nvSpPr>
          <p:cNvPr id="635" name="Rectangle 634"/>
          <p:cNvSpPr>
            <a:spLocks noChangeArrowheads="1"/>
          </p:cNvSpPr>
          <p:nvPr/>
        </p:nvSpPr>
        <p:spPr bwMode="auto">
          <a:xfrm>
            <a:off x="5689672" y="2783457"/>
            <a:ext cx="103786" cy="19065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00" dirty="0" smtClean="0"/>
              <a:t>CFG IO</a:t>
            </a:r>
            <a:endParaRPr lang="en-US" sz="500" dirty="0"/>
          </a:p>
        </p:txBody>
      </p:sp>
      <p:sp>
        <p:nvSpPr>
          <p:cNvPr id="636" name="Rectangle 635"/>
          <p:cNvSpPr>
            <a:spLocks noChangeArrowheads="1"/>
          </p:cNvSpPr>
          <p:nvPr/>
        </p:nvSpPr>
        <p:spPr bwMode="auto">
          <a:xfrm>
            <a:off x="5694215" y="2394086"/>
            <a:ext cx="111359" cy="394649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vert" wrap="none" lIns="0" tIns="0" rIns="0" bIns="0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00" dirty="0" err="1" smtClean="0"/>
              <a:t>CoreIO</a:t>
            </a:r>
            <a:endParaRPr lang="en-US" sz="500" dirty="0"/>
          </a:p>
        </p:txBody>
      </p:sp>
      <p:grpSp>
        <p:nvGrpSpPr>
          <p:cNvPr id="10" name="Group 166"/>
          <p:cNvGrpSpPr/>
          <p:nvPr/>
        </p:nvGrpSpPr>
        <p:grpSpPr>
          <a:xfrm>
            <a:off x="3403315" y="1948322"/>
            <a:ext cx="2329618" cy="1463541"/>
            <a:chOff x="2912229" y="1948322"/>
            <a:chExt cx="2329618" cy="1463541"/>
          </a:xfrm>
        </p:grpSpPr>
        <p:sp>
          <p:nvSpPr>
            <p:cNvPr id="502" name="Oval 501"/>
            <p:cNvSpPr/>
            <p:nvPr/>
          </p:nvSpPr>
          <p:spPr bwMode="auto">
            <a:xfrm>
              <a:off x="2912229" y="3300222"/>
              <a:ext cx="95843" cy="111641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506" name="Straight Connector 505"/>
            <p:cNvCxnSpPr>
              <a:stCxn id="502" idx="6"/>
            </p:cNvCxnSpPr>
            <p:nvPr/>
          </p:nvCxnSpPr>
          <p:spPr bwMode="auto">
            <a:xfrm flipV="1">
              <a:off x="3008072" y="3353257"/>
              <a:ext cx="1484909" cy="2786"/>
            </a:xfrm>
            <a:prstGeom prst="line">
              <a:avLst/>
            </a:prstGeom>
            <a:solidFill>
              <a:schemeClr val="tx2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0" name="Rounded Rectangle 509"/>
            <p:cNvSpPr/>
            <p:nvPr/>
          </p:nvSpPr>
          <p:spPr bwMode="auto">
            <a:xfrm>
              <a:off x="3500829" y="1948322"/>
              <a:ext cx="1741018" cy="1199693"/>
            </a:xfrm>
            <a:prstGeom prst="roundRect">
              <a:avLst/>
            </a:prstGeom>
            <a:solidFill>
              <a:srgbClr val="FFFF66">
                <a:alpha val="46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512" name="Straight Connector 511"/>
            <p:cNvCxnSpPr/>
            <p:nvPr/>
          </p:nvCxnSpPr>
          <p:spPr bwMode="auto">
            <a:xfrm>
              <a:off x="4522241" y="2014576"/>
              <a:ext cx="0" cy="1163116"/>
            </a:xfrm>
            <a:prstGeom prst="line">
              <a:avLst/>
            </a:prstGeom>
            <a:solidFill>
              <a:schemeClr val="tx2"/>
            </a:solidFill>
            <a:ln w="571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4" name="Straight Connector 513"/>
            <p:cNvCxnSpPr/>
            <p:nvPr/>
          </p:nvCxnSpPr>
          <p:spPr bwMode="auto">
            <a:xfrm>
              <a:off x="3585896" y="2168195"/>
              <a:ext cx="1594713" cy="0"/>
            </a:xfrm>
            <a:prstGeom prst="line">
              <a:avLst/>
            </a:prstGeom>
            <a:solidFill>
              <a:schemeClr val="tx2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5" name="Straight Connector 514"/>
            <p:cNvCxnSpPr/>
            <p:nvPr/>
          </p:nvCxnSpPr>
          <p:spPr bwMode="auto">
            <a:xfrm>
              <a:off x="3591992" y="2583942"/>
              <a:ext cx="1594713" cy="0"/>
            </a:xfrm>
            <a:prstGeom prst="line">
              <a:avLst/>
            </a:prstGeom>
            <a:solidFill>
              <a:schemeClr val="tx2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6" name="Straight Connector 515"/>
            <p:cNvCxnSpPr/>
            <p:nvPr/>
          </p:nvCxnSpPr>
          <p:spPr bwMode="auto">
            <a:xfrm>
              <a:off x="3598088" y="2970429"/>
              <a:ext cx="1594713" cy="0"/>
            </a:xfrm>
            <a:prstGeom prst="line">
              <a:avLst/>
            </a:prstGeom>
            <a:solidFill>
              <a:schemeClr val="tx2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7" name="Oval 516"/>
            <p:cNvSpPr/>
            <p:nvPr/>
          </p:nvSpPr>
          <p:spPr bwMode="auto">
            <a:xfrm>
              <a:off x="4501663" y="2137246"/>
              <a:ext cx="45719" cy="5852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8" name="Oval 517"/>
            <p:cNvSpPr/>
            <p:nvPr/>
          </p:nvSpPr>
          <p:spPr bwMode="auto">
            <a:xfrm>
              <a:off x="4498314" y="2555927"/>
              <a:ext cx="45719" cy="5852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0" name="Oval 519"/>
            <p:cNvSpPr/>
            <p:nvPr/>
          </p:nvSpPr>
          <p:spPr bwMode="auto">
            <a:xfrm>
              <a:off x="4501664" y="2941114"/>
              <a:ext cx="45719" cy="5852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508" name="Straight Connector 507"/>
            <p:cNvCxnSpPr/>
            <p:nvPr/>
          </p:nvCxnSpPr>
          <p:spPr bwMode="auto">
            <a:xfrm flipV="1">
              <a:off x="4478350" y="2592476"/>
              <a:ext cx="0" cy="746151"/>
            </a:xfrm>
            <a:prstGeom prst="line">
              <a:avLst/>
            </a:prstGeom>
            <a:solidFill>
              <a:schemeClr val="tx2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5"/>
          <p:cNvGrpSpPr/>
          <p:nvPr/>
        </p:nvGrpSpPr>
        <p:grpSpPr>
          <a:xfrm>
            <a:off x="3416164" y="5261214"/>
            <a:ext cx="2255531" cy="1171767"/>
            <a:chOff x="2925078" y="5261214"/>
            <a:chExt cx="2255531" cy="1171767"/>
          </a:xfrm>
        </p:grpSpPr>
        <p:sp>
          <p:nvSpPr>
            <p:cNvPr id="607" name="Rounded Rectangle 606"/>
            <p:cNvSpPr/>
            <p:nvPr/>
          </p:nvSpPr>
          <p:spPr bwMode="auto">
            <a:xfrm>
              <a:off x="3564540" y="5261214"/>
              <a:ext cx="1616069" cy="1171767"/>
            </a:xfrm>
            <a:prstGeom prst="roundRect">
              <a:avLst/>
            </a:prstGeom>
            <a:solidFill>
              <a:srgbClr val="EF1BD1">
                <a:alpha val="46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8" name="Group 164"/>
            <p:cNvGrpSpPr/>
            <p:nvPr/>
          </p:nvGrpSpPr>
          <p:grpSpPr>
            <a:xfrm>
              <a:off x="2925078" y="5261214"/>
              <a:ext cx="2218418" cy="1107292"/>
              <a:chOff x="2925078" y="5261214"/>
              <a:chExt cx="2218418" cy="1107292"/>
            </a:xfrm>
          </p:grpSpPr>
          <p:sp>
            <p:nvSpPr>
              <p:cNvPr id="585" name="Oval 584"/>
              <p:cNvSpPr/>
              <p:nvPr/>
            </p:nvSpPr>
            <p:spPr bwMode="auto">
              <a:xfrm>
                <a:off x="2925078" y="5726523"/>
                <a:ext cx="95843" cy="111641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606" name="Straight Connector 605"/>
              <p:cNvCxnSpPr/>
              <p:nvPr/>
            </p:nvCxnSpPr>
            <p:spPr bwMode="auto">
              <a:xfrm flipV="1">
                <a:off x="4480100" y="5774205"/>
                <a:ext cx="63933" cy="30712"/>
              </a:xfrm>
              <a:prstGeom prst="line">
                <a:avLst/>
              </a:prstGeom>
              <a:solidFill>
                <a:schemeClr val="tx2"/>
              </a:solidFill>
              <a:ln w="381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6" name="Straight Connector 585"/>
              <p:cNvCxnSpPr/>
              <p:nvPr/>
            </p:nvCxnSpPr>
            <p:spPr bwMode="auto">
              <a:xfrm>
                <a:off x="3598088" y="6196048"/>
                <a:ext cx="1539004" cy="0"/>
              </a:xfrm>
              <a:prstGeom prst="line">
                <a:avLst/>
              </a:prstGeom>
              <a:solidFill>
                <a:schemeClr val="tx2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9" name="Straight Connector 588"/>
              <p:cNvCxnSpPr/>
              <p:nvPr/>
            </p:nvCxnSpPr>
            <p:spPr bwMode="auto">
              <a:xfrm>
                <a:off x="4480100" y="5261214"/>
                <a:ext cx="0" cy="1107292"/>
              </a:xfrm>
              <a:prstGeom prst="line">
                <a:avLst/>
              </a:prstGeom>
              <a:solidFill>
                <a:schemeClr val="tx2"/>
              </a:solidFill>
              <a:ln w="571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92" name="Oval 591"/>
              <p:cNvSpPr/>
              <p:nvPr/>
            </p:nvSpPr>
            <p:spPr bwMode="auto">
              <a:xfrm>
                <a:off x="4457240" y="6173632"/>
                <a:ext cx="45719" cy="5852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620" name="Straight Connector 619"/>
              <p:cNvCxnSpPr/>
              <p:nvPr/>
            </p:nvCxnSpPr>
            <p:spPr bwMode="auto">
              <a:xfrm>
                <a:off x="3604492" y="5809862"/>
                <a:ext cx="1539004" cy="0"/>
              </a:xfrm>
              <a:prstGeom prst="line">
                <a:avLst/>
              </a:prstGeom>
              <a:solidFill>
                <a:schemeClr val="tx2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9" name="Straight Connector 628"/>
              <p:cNvCxnSpPr/>
              <p:nvPr/>
            </p:nvCxnSpPr>
            <p:spPr bwMode="auto">
              <a:xfrm>
                <a:off x="3593443" y="5424453"/>
                <a:ext cx="1539004" cy="0"/>
              </a:xfrm>
              <a:prstGeom prst="line">
                <a:avLst/>
              </a:prstGeom>
              <a:solidFill>
                <a:schemeClr val="tx2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30" name="Oval 629"/>
              <p:cNvSpPr/>
              <p:nvPr/>
            </p:nvSpPr>
            <p:spPr bwMode="auto">
              <a:xfrm>
                <a:off x="4452595" y="5402037"/>
                <a:ext cx="45719" cy="5852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90" name="Oval 589"/>
              <p:cNvSpPr/>
              <p:nvPr/>
            </p:nvSpPr>
            <p:spPr bwMode="auto">
              <a:xfrm flipV="1">
                <a:off x="4457240" y="578700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597" name="Straight Connector 596"/>
              <p:cNvCxnSpPr/>
              <p:nvPr/>
            </p:nvCxnSpPr>
            <p:spPr bwMode="auto">
              <a:xfrm flipV="1">
                <a:off x="2979350" y="5773337"/>
                <a:ext cx="1576695" cy="1"/>
              </a:xfrm>
              <a:prstGeom prst="line">
                <a:avLst/>
              </a:prstGeom>
              <a:solidFill>
                <a:schemeClr val="tx2"/>
              </a:solidFill>
              <a:ln w="381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9" name="Group 174"/>
          <p:cNvGrpSpPr/>
          <p:nvPr/>
        </p:nvGrpSpPr>
        <p:grpSpPr>
          <a:xfrm>
            <a:off x="5858129" y="1576357"/>
            <a:ext cx="2757314" cy="4782341"/>
            <a:chOff x="5367043" y="1576357"/>
            <a:chExt cx="2757314" cy="4782341"/>
          </a:xfrm>
        </p:grpSpPr>
        <p:grpSp>
          <p:nvGrpSpPr>
            <p:cNvPr id="20" name="Group 167"/>
            <p:cNvGrpSpPr/>
            <p:nvPr/>
          </p:nvGrpSpPr>
          <p:grpSpPr>
            <a:xfrm>
              <a:off x="5367043" y="1576357"/>
              <a:ext cx="2757314" cy="4782341"/>
              <a:chOff x="5367043" y="1576357"/>
              <a:chExt cx="2757314" cy="4782341"/>
            </a:xfrm>
          </p:grpSpPr>
          <p:sp>
            <p:nvSpPr>
              <p:cNvPr id="544" name="Oval 543"/>
              <p:cNvSpPr/>
              <p:nvPr/>
            </p:nvSpPr>
            <p:spPr bwMode="auto">
              <a:xfrm>
                <a:off x="8028514" y="4574491"/>
                <a:ext cx="95843" cy="111641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84" name="Rounded Rectangle 583"/>
              <p:cNvSpPr/>
              <p:nvPr/>
            </p:nvSpPr>
            <p:spPr bwMode="auto">
              <a:xfrm>
                <a:off x="5367043" y="1576357"/>
                <a:ext cx="2626353" cy="478234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  <a:alpha val="46000"/>
                </a:schemeClr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556" name="Straight Connector 555"/>
              <p:cNvCxnSpPr/>
              <p:nvPr/>
            </p:nvCxnSpPr>
            <p:spPr bwMode="auto">
              <a:xfrm>
                <a:off x="5380825" y="1802066"/>
                <a:ext cx="2604887" cy="0"/>
              </a:xfrm>
              <a:prstGeom prst="line">
                <a:avLst/>
              </a:prstGeom>
              <a:solidFill>
                <a:schemeClr val="tx2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0" name="Straight Connector 559"/>
              <p:cNvCxnSpPr/>
              <p:nvPr/>
            </p:nvCxnSpPr>
            <p:spPr bwMode="auto">
              <a:xfrm>
                <a:off x="5387228" y="2184987"/>
                <a:ext cx="2604887" cy="0"/>
              </a:xfrm>
              <a:prstGeom prst="line">
                <a:avLst/>
              </a:prstGeom>
              <a:solidFill>
                <a:schemeClr val="tx2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2" name="Straight Connector 561"/>
              <p:cNvCxnSpPr/>
              <p:nvPr/>
            </p:nvCxnSpPr>
            <p:spPr bwMode="auto">
              <a:xfrm>
                <a:off x="5385948" y="2590960"/>
                <a:ext cx="2604887" cy="0"/>
              </a:xfrm>
              <a:prstGeom prst="line">
                <a:avLst/>
              </a:prstGeom>
              <a:solidFill>
                <a:schemeClr val="tx2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4" name="Straight Connector 563"/>
              <p:cNvCxnSpPr/>
              <p:nvPr/>
            </p:nvCxnSpPr>
            <p:spPr bwMode="auto">
              <a:xfrm>
                <a:off x="5392351" y="2973881"/>
                <a:ext cx="2604887" cy="0"/>
              </a:xfrm>
              <a:prstGeom prst="line">
                <a:avLst/>
              </a:prstGeom>
              <a:solidFill>
                <a:schemeClr val="tx2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6" name="Straight Connector 565"/>
              <p:cNvCxnSpPr/>
              <p:nvPr/>
            </p:nvCxnSpPr>
            <p:spPr bwMode="auto">
              <a:xfrm>
                <a:off x="5391070" y="3364486"/>
                <a:ext cx="2604887" cy="0"/>
              </a:xfrm>
              <a:prstGeom prst="line">
                <a:avLst/>
              </a:prstGeom>
              <a:solidFill>
                <a:schemeClr val="tx2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8" name="Straight Connector 567"/>
              <p:cNvCxnSpPr/>
              <p:nvPr/>
            </p:nvCxnSpPr>
            <p:spPr bwMode="auto">
              <a:xfrm>
                <a:off x="5389789" y="3778144"/>
                <a:ext cx="2604887" cy="0"/>
              </a:xfrm>
              <a:prstGeom prst="line">
                <a:avLst/>
              </a:prstGeom>
              <a:solidFill>
                <a:schemeClr val="tx2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0" name="Straight Connector 569"/>
              <p:cNvCxnSpPr/>
              <p:nvPr/>
            </p:nvCxnSpPr>
            <p:spPr bwMode="auto">
              <a:xfrm>
                <a:off x="5380824" y="4260958"/>
                <a:ext cx="2604887" cy="0"/>
              </a:xfrm>
              <a:prstGeom prst="line">
                <a:avLst/>
              </a:prstGeom>
              <a:solidFill>
                <a:schemeClr val="tx2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4" name="Straight Connector 573"/>
              <p:cNvCxnSpPr/>
              <p:nvPr/>
            </p:nvCxnSpPr>
            <p:spPr bwMode="auto">
              <a:xfrm>
                <a:off x="5379544" y="4605459"/>
                <a:ext cx="2604887" cy="0"/>
              </a:xfrm>
              <a:prstGeom prst="line">
                <a:avLst/>
              </a:prstGeom>
              <a:solidFill>
                <a:schemeClr val="tx2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6" name="Straight Connector 575"/>
              <p:cNvCxnSpPr/>
              <p:nvPr/>
            </p:nvCxnSpPr>
            <p:spPr bwMode="auto">
              <a:xfrm>
                <a:off x="5385947" y="5019116"/>
                <a:ext cx="2604887" cy="0"/>
              </a:xfrm>
              <a:prstGeom prst="line">
                <a:avLst/>
              </a:prstGeom>
              <a:solidFill>
                <a:schemeClr val="tx2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8" name="Straight Connector 577"/>
              <p:cNvCxnSpPr/>
              <p:nvPr/>
            </p:nvCxnSpPr>
            <p:spPr bwMode="auto">
              <a:xfrm>
                <a:off x="5392350" y="5402037"/>
                <a:ext cx="2604887" cy="0"/>
              </a:xfrm>
              <a:prstGeom prst="line">
                <a:avLst/>
              </a:prstGeom>
              <a:solidFill>
                <a:schemeClr val="tx2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0" name="Straight Connector 579"/>
              <p:cNvCxnSpPr/>
              <p:nvPr/>
            </p:nvCxnSpPr>
            <p:spPr bwMode="auto">
              <a:xfrm>
                <a:off x="5391069" y="5792642"/>
                <a:ext cx="2604887" cy="0"/>
              </a:xfrm>
              <a:prstGeom prst="line">
                <a:avLst/>
              </a:prstGeom>
              <a:solidFill>
                <a:schemeClr val="tx2"/>
              </a:solidFill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9" name="Straight Connector 548"/>
              <p:cNvCxnSpPr/>
              <p:nvPr/>
            </p:nvCxnSpPr>
            <p:spPr bwMode="auto">
              <a:xfrm>
                <a:off x="6564166" y="1640701"/>
                <a:ext cx="0" cy="4702629"/>
              </a:xfrm>
              <a:prstGeom prst="line">
                <a:avLst/>
              </a:prstGeom>
              <a:solidFill>
                <a:schemeClr val="tx2"/>
              </a:solidFill>
              <a:ln w="571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8" name="Straight Connector 547"/>
              <p:cNvCxnSpPr/>
              <p:nvPr/>
            </p:nvCxnSpPr>
            <p:spPr bwMode="auto">
              <a:xfrm flipV="1">
                <a:off x="6589395" y="4207168"/>
                <a:ext cx="1185" cy="461987"/>
              </a:xfrm>
              <a:prstGeom prst="line">
                <a:avLst/>
              </a:prstGeom>
              <a:solidFill>
                <a:schemeClr val="tx2"/>
              </a:solidFill>
              <a:ln w="381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4" name="Straight Connector 553"/>
              <p:cNvCxnSpPr/>
              <p:nvPr/>
            </p:nvCxnSpPr>
            <p:spPr bwMode="auto">
              <a:xfrm flipH="1" flipV="1">
                <a:off x="6562725" y="4203700"/>
                <a:ext cx="25400" cy="6350"/>
              </a:xfrm>
              <a:prstGeom prst="line">
                <a:avLst/>
              </a:prstGeom>
              <a:solidFill>
                <a:schemeClr val="tx2"/>
              </a:solidFill>
              <a:ln w="381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57" name="Oval 556"/>
              <p:cNvSpPr/>
              <p:nvPr/>
            </p:nvSpPr>
            <p:spPr bwMode="auto">
              <a:xfrm>
                <a:off x="6533302" y="1778559"/>
                <a:ext cx="45719" cy="5852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61" name="Oval 560"/>
              <p:cNvSpPr/>
              <p:nvPr/>
            </p:nvSpPr>
            <p:spPr bwMode="auto">
              <a:xfrm>
                <a:off x="6539705" y="2161480"/>
                <a:ext cx="45719" cy="5852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63" name="Oval 562"/>
              <p:cNvSpPr/>
              <p:nvPr/>
            </p:nvSpPr>
            <p:spPr bwMode="auto">
              <a:xfrm>
                <a:off x="6538425" y="2567453"/>
                <a:ext cx="45719" cy="5852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65" name="Oval 564"/>
              <p:cNvSpPr/>
              <p:nvPr/>
            </p:nvSpPr>
            <p:spPr bwMode="auto">
              <a:xfrm>
                <a:off x="6544828" y="2950374"/>
                <a:ext cx="45719" cy="5852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67" name="Oval 566"/>
              <p:cNvSpPr/>
              <p:nvPr/>
            </p:nvSpPr>
            <p:spPr bwMode="auto">
              <a:xfrm>
                <a:off x="6543547" y="3340979"/>
                <a:ext cx="45719" cy="5852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69" name="Oval 568"/>
              <p:cNvSpPr/>
              <p:nvPr/>
            </p:nvSpPr>
            <p:spPr bwMode="auto">
              <a:xfrm>
                <a:off x="6542266" y="3754637"/>
                <a:ext cx="45719" cy="5852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71" name="Oval 570"/>
              <p:cNvSpPr/>
              <p:nvPr/>
            </p:nvSpPr>
            <p:spPr bwMode="auto">
              <a:xfrm>
                <a:off x="6533301" y="4237451"/>
                <a:ext cx="45719" cy="5852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75" name="Oval 574"/>
              <p:cNvSpPr/>
              <p:nvPr/>
            </p:nvSpPr>
            <p:spPr bwMode="auto">
              <a:xfrm>
                <a:off x="6532021" y="4581952"/>
                <a:ext cx="45719" cy="5852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77" name="Oval 576"/>
              <p:cNvSpPr/>
              <p:nvPr/>
            </p:nvSpPr>
            <p:spPr bwMode="auto">
              <a:xfrm>
                <a:off x="6538424" y="4995609"/>
                <a:ext cx="45719" cy="5852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79" name="Oval 578"/>
              <p:cNvSpPr/>
              <p:nvPr/>
            </p:nvSpPr>
            <p:spPr bwMode="auto">
              <a:xfrm>
                <a:off x="6544827" y="5378530"/>
                <a:ext cx="45719" cy="5852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81" name="Oval 580"/>
              <p:cNvSpPr/>
              <p:nvPr/>
            </p:nvSpPr>
            <p:spPr bwMode="auto">
              <a:xfrm>
                <a:off x="6543546" y="5769135"/>
                <a:ext cx="45719" cy="5852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83" name="Oval 582"/>
              <p:cNvSpPr/>
              <p:nvPr/>
            </p:nvSpPr>
            <p:spPr bwMode="auto">
              <a:xfrm>
                <a:off x="6549949" y="6144372"/>
                <a:ext cx="45719" cy="5852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545" name="Straight Connector 544"/>
              <p:cNvCxnSpPr/>
              <p:nvPr/>
            </p:nvCxnSpPr>
            <p:spPr bwMode="auto">
              <a:xfrm flipV="1">
                <a:off x="6594475" y="4635210"/>
                <a:ext cx="1431881" cy="290"/>
              </a:xfrm>
              <a:prstGeom prst="line">
                <a:avLst/>
              </a:prstGeom>
              <a:solidFill>
                <a:schemeClr val="tx2"/>
              </a:solidFill>
              <a:ln w="381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582" name="Straight Connector 581"/>
            <p:cNvCxnSpPr/>
            <p:nvPr/>
          </p:nvCxnSpPr>
          <p:spPr bwMode="auto">
            <a:xfrm>
              <a:off x="5397472" y="6167879"/>
              <a:ext cx="2604887" cy="0"/>
            </a:xfrm>
            <a:prstGeom prst="line">
              <a:avLst/>
            </a:prstGeom>
            <a:solidFill>
              <a:schemeClr val="tx2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0" name="Rectangle 3"/>
          <p:cNvSpPr txBox="1">
            <a:spLocks noChangeArrowheads="1"/>
          </p:cNvSpPr>
          <p:nvPr/>
        </p:nvSpPr>
        <p:spPr bwMode="auto">
          <a:xfrm>
            <a:off x="195651" y="1600557"/>
            <a:ext cx="27761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3"/>
              </a:buBlip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34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kern="0" dirty="0" smtClean="0"/>
              <a:t>Flexible ASIC style clocking network</a:t>
            </a:r>
          </a:p>
          <a:p>
            <a:pPr>
              <a:lnSpc>
                <a:spcPct val="100000"/>
              </a:lnSpc>
            </a:pPr>
            <a:endParaRPr lang="en-US" kern="0" dirty="0" smtClean="0"/>
          </a:p>
          <a:p>
            <a:pPr>
              <a:lnSpc>
                <a:spcPct val="100000"/>
              </a:lnSpc>
            </a:pPr>
            <a:r>
              <a:rPr lang="en-US" kern="0" dirty="0" smtClean="0"/>
              <a:t>Clocking network defined by software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43431-5364-492B-819A-503EBDF8096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92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27150"/>
            <a:ext cx="3657600" cy="4268337"/>
          </a:xfrm>
        </p:spPr>
        <p:txBody>
          <a:bodyPr/>
          <a:lstStyle/>
          <a:p>
            <a:pPr lvl="0"/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Heterogeneous Placement</a:t>
            </a:r>
          </a:p>
          <a:p>
            <a:pPr lvl="1"/>
            <a:r>
              <a:rPr lang="en-US" dirty="0"/>
              <a:t>Handle Multiple Resources</a:t>
            </a:r>
          </a:p>
          <a:p>
            <a:pPr lvl="1"/>
            <a:r>
              <a:rPr lang="en-US" dirty="0" smtClean="0"/>
              <a:t>Discrete </a:t>
            </a:r>
            <a:r>
              <a:rPr lang="en-US" dirty="0"/>
              <a:t>Resource (DSP/Block-RAM)</a:t>
            </a:r>
          </a:p>
          <a:p>
            <a:pPr lvl="1"/>
            <a:r>
              <a:rPr lang="en-US" dirty="0"/>
              <a:t>Not Always One-to-One map (example: LUTRAM)</a:t>
            </a:r>
          </a:p>
          <a:p>
            <a:pPr eaLnBrk="1" hangingPunct="1"/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</a:rPr>
              <a:t>FPGA Legalization </a:t>
            </a:r>
            <a:endParaRPr lang="en-US" altLang="zh-CN" sz="1800" dirty="0" smtClean="0"/>
          </a:p>
          <a:p>
            <a:pPr lvl="1"/>
            <a:r>
              <a:rPr lang="en-US" altLang="zh-CN" sz="1600" dirty="0" smtClean="0"/>
              <a:t>Example: Control Sets</a:t>
            </a:r>
          </a:p>
          <a:p>
            <a:pPr lvl="1"/>
            <a:r>
              <a:rPr lang="en-US" altLang="zh-CN" sz="1600" dirty="0" smtClean="0"/>
              <a:t>Complex, time consuming and changing</a:t>
            </a:r>
            <a:endParaRPr lang="en-US" altLang="zh-CN" sz="1600" dirty="0"/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Placement Challenges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81" y="1066801"/>
            <a:ext cx="4724402" cy="3112595"/>
          </a:xfrm>
          <a:prstGeom prst="rect">
            <a:avLst/>
          </a:prstGeom>
        </p:spPr>
      </p:pic>
      <p:grpSp>
        <p:nvGrpSpPr>
          <p:cNvPr id="78" name="Group 77"/>
          <p:cNvGrpSpPr/>
          <p:nvPr/>
        </p:nvGrpSpPr>
        <p:grpSpPr>
          <a:xfrm>
            <a:off x="4193494" y="1066800"/>
            <a:ext cx="4518140" cy="3491124"/>
            <a:chOff x="4193494" y="1066800"/>
            <a:chExt cx="4518140" cy="3491124"/>
          </a:xfrm>
        </p:grpSpPr>
        <p:sp>
          <p:nvSpPr>
            <p:cNvPr id="6" name="Oval 5"/>
            <p:cNvSpPr/>
            <p:nvPr/>
          </p:nvSpPr>
          <p:spPr bwMode="auto">
            <a:xfrm>
              <a:off x="5011998" y="1066801"/>
              <a:ext cx="353594" cy="3112595"/>
            </a:xfrm>
            <a:prstGeom prst="ellipse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7474057" y="1066801"/>
              <a:ext cx="353594" cy="3112595"/>
            </a:xfrm>
            <a:prstGeom prst="ellipse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4278619" y="1066801"/>
              <a:ext cx="353594" cy="3112595"/>
            </a:xfrm>
            <a:prstGeom prst="ellipse">
              <a:avLst/>
            </a:prstGeom>
            <a:noFill/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8207436" y="1066800"/>
              <a:ext cx="353594" cy="3112595"/>
            </a:xfrm>
            <a:prstGeom prst="ellipse">
              <a:avLst/>
            </a:prstGeom>
            <a:noFill/>
            <a:ln w="381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5038191" y="4293813"/>
              <a:ext cx="523842" cy="264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US" sz="11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DSPs</a:t>
              </a:r>
              <a:endPara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7447865" y="4293811"/>
              <a:ext cx="523842" cy="264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US" sz="11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DSPs</a:t>
              </a:r>
              <a:endPara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4193494" y="4293813"/>
              <a:ext cx="608967" cy="264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US" sz="11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BRAMs</a:t>
              </a:r>
              <a:endPara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8102667" y="4293811"/>
              <a:ext cx="608967" cy="264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US" sz="11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BRAMs</a:t>
              </a:r>
              <a:endPara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5669517" y="2487664"/>
            <a:ext cx="3122339" cy="4219572"/>
            <a:chOff x="5669517" y="2487664"/>
            <a:chExt cx="3122339" cy="4219572"/>
          </a:xfrm>
        </p:grpSpPr>
        <p:grpSp>
          <p:nvGrpSpPr>
            <p:cNvPr id="109" name="Group 108"/>
            <p:cNvGrpSpPr/>
            <p:nvPr/>
          </p:nvGrpSpPr>
          <p:grpSpPr>
            <a:xfrm>
              <a:off x="5669517" y="2487664"/>
              <a:ext cx="3122339" cy="4219572"/>
              <a:chOff x="5669517" y="2487664"/>
              <a:chExt cx="3122339" cy="4219572"/>
            </a:xfrm>
          </p:grpSpPr>
          <p:sp>
            <p:nvSpPr>
              <p:cNvPr id="84" name="Oval 83"/>
              <p:cNvSpPr/>
              <p:nvPr/>
            </p:nvSpPr>
            <p:spPr bwMode="auto">
              <a:xfrm>
                <a:off x="5669517" y="4219250"/>
                <a:ext cx="3122339" cy="2487986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5943600" y="2487664"/>
                <a:ext cx="234412" cy="270866"/>
              </a:xfrm>
              <a:prstGeom prst="ellipse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86" name="Straight Connector 85"/>
              <p:cNvCxnSpPr>
                <a:stCxn id="83" idx="2"/>
                <a:endCxn id="84" idx="2"/>
              </p:cNvCxnSpPr>
              <p:nvPr/>
            </p:nvCxnSpPr>
            <p:spPr bwMode="auto">
              <a:xfrm flipH="1">
                <a:off x="5669517" y="2623097"/>
                <a:ext cx="274083" cy="2840146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8"/>
              <p:cNvCxnSpPr>
                <a:stCxn id="83" idx="6"/>
                <a:endCxn id="84" idx="7"/>
              </p:cNvCxnSpPr>
              <p:nvPr/>
            </p:nvCxnSpPr>
            <p:spPr bwMode="auto">
              <a:xfrm>
                <a:off x="6178012" y="2623097"/>
                <a:ext cx="2156588" cy="1960510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" name="Group 13"/>
            <p:cNvGrpSpPr/>
            <p:nvPr/>
          </p:nvGrpSpPr>
          <p:grpSpPr>
            <a:xfrm>
              <a:off x="6264851" y="4543938"/>
              <a:ext cx="1943100" cy="1912620"/>
              <a:chOff x="5029200" y="1524000"/>
              <a:chExt cx="3124200" cy="4572000"/>
            </a:xfrm>
          </p:grpSpPr>
          <p:sp>
            <p:nvSpPr>
              <p:cNvPr id="15" name="Rounded Rectangle 14"/>
              <p:cNvSpPr/>
              <p:nvPr/>
            </p:nvSpPr>
            <p:spPr bwMode="auto">
              <a:xfrm>
                <a:off x="5105400" y="1592580"/>
                <a:ext cx="2819400" cy="4503420"/>
              </a:xfrm>
              <a:prstGeom prst="roundRect">
                <a:avLst/>
              </a:prstGeom>
              <a:solidFill>
                <a:srgbClr val="00B050">
                  <a:alpha val="46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6781800" y="1790700"/>
                <a:ext cx="228600" cy="190500"/>
                <a:chOff x="4038600" y="1447800"/>
                <a:chExt cx="304800" cy="381000"/>
              </a:xfrm>
            </p:grpSpPr>
            <p:sp>
              <p:nvSpPr>
                <p:cNvPr id="76" name="Rectangle 75"/>
                <p:cNvSpPr/>
                <p:nvPr/>
              </p:nvSpPr>
              <p:spPr bwMode="auto">
                <a:xfrm>
                  <a:off x="4038600" y="1447800"/>
                  <a:ext cx="304800" cy="3810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7" name="Isosceles Triangle 76"/>
                <p:cNvSpPr/>
                <p:nvPr/>
              </p:nvSpPr>
              <p:spPr bwMode="auto">
                <a:xfrm rot="5400000">
                  <a:off x="4030980" y="1684020"/>
                  <a:ext cx="91440" cy="76200"/>
                </a:xfrm>
                <a:prstGeom prst="triangl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7" name="Rectangle 16"/>
              <p:cNvSpPr/>
              <p:nvPr/>
            </p:nvSpPr>
            <p:spPr bwMode="auto">
              <a:xfrm>
                <a:off x="5638800" y="1954530"/>
                <a:ext cx="457200" cy="2667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7239000" y="2030730"/>
                <a:ext cx="228600" cy="190500"/>
                <a:chOff x="4038600" y="1447800"/>
                <a:chExt cx="304800" cy="381000"/>
              </a:xfrm>
            </p:grpSpPr>
            <p:sp>
              <p:nvSpPr>
                <p:cNvPr id="74" name="Rectangle 73"/>
                <p:cNvSpPr/>
                <p:nvPr/>
              </p:nvSpPr>
              <p:spPr bwMode="auto">
                <a:xfrm>
                  <a:off x="4038600" y="1447800"/>
                  <a:ext cx="304800" cy="3810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Isosceles Triangle 74"/>
                <p:cNvSpPr/>
                <p:nvPr/>
              </p:nvSpPr>
              <p:spPr bwMode="auto">
                <a:xfrm rot="5400000">
                  <a:off x="4030980" y="1684020"/>
                  <a:ext cx="91440" cy="76200"/>
                </a:xfrm>
                <a:prstGeom prst="triangl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6781800" y="2286000"/>
                <a:ext cx="228600" cy="190500"/>
                <a:chOff x="4038600" y="1447800"/>
                <a:chExt cx="304800" cy="381000"/>
              </a:xfrm>
            </p:grpSpPr>
            <p:sp>
              <p:nvSpPr>
                <p:cNvPr id="72" name="Rectangle 71"/>
                <p:cNvSpPr/>
                <p:nvPr/>
              </p:nvSpPr>
              <p:spPr bwMode="auto">
                <a:xfrm>
                  <a:off x="4038600" y="1447800"/>
                  <a:ext cx="304800" cy="3810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3" name="Isosceles Triangle 72"/>
                <p:cNvSpPr/>
                <p:nvPr/>
              </p:nvSpPr>
              <p:spPr bwMode="auto">
                <a:xfrm rot="5400000">
                  <a:off x="4030980" y="1684020"/>
                  <a:ext cx="91440" cy="76200"/>
                </a:xfrm>
                <a:prstGeom prst="triangl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7239000" y="2526030"/>
                <a:ext cx="228600" cy="190500"/>
                <a:chOff x="4038600" y="1447800"/>
                <a:chExt cx="304800" cy="381000"/>
              </a:xfrm>
            </p:grpSpPr>
            <p:sp>
              <p:nvSpPr>
                <p:cNvPr id="70" name="Rectangle 69"/>
                <p:cNvSpPr/>
                <p:nvPr/>
              </p:nvSpPr>
              <p:spPr bwMode="auto">
                <a:xfrm>
                  <a:off x="4038600" y="1447800"/>
                  <a:ext cx="304800" cy="3810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" name="Isosceles Triangle 70"/>
                <p:cNvSpPr/>
                <p:nvPr/>
              </p:nvSpPr>
              <p:spPr bwMode="auto">
                <a:xfrm rot="5400000">
                  <a:off x="4030980" y="1684020"/>
                  <a:ext cx="91440" cy="76200"/>
                </a:xfrm>
                <a:prstGeom prst="triangl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6781800" y="2807970"/>
                <a:ext cx="228600" cy="190500"/>
                <a:chOff x="4038600" y="1447800"/>
                <a:chExt cx="304800" cy="381000"/>
              </a:xfrm>
            </p:grpSpPr>
            <p:sp>
              <p:nvSpPr>
                <p:cNvPr id="68" name="Rectangle 67"/>
                <p:cNvSpPr/>
                <p:nvPr/>
              </p:nvSpPr>
              <p:spPr bwMode="auto">
                <a:xfrm>
                  <a:off x="4038600" y="1447800"/>
                  <a:ext cx="304800" cy="3810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9" name="Isosceles Triangle 68"/>
                <p:cNvSpPr/>
                <p:nvPr/>
              </p:nvSpPr>
              <p:spPr bwMode="auto">
                <a:xfrm rot="5400000">
                  <a:off x="4030980" y="1684020"/>
                  <a:ext cx="91440" cy="76200"/>
                </a:xfrm>
                <a:prstGeom prst="triangl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7239000" y="3048000"/>
                <a:ext cx="228600" cy="190500"/>
                <a:chOff x="4038600" y="1447800"/>
                <a:chExt cx="304800" cy="381000"/>
              </a:xfrm>
            </p:grpSpPr>
            <p:sp>
              <p:nvSpPr>
                <p:cNvPr id="66" name="Rectangle 65"/>
                <p:cNvSpPr/>
                <p:nvPr/>
              </p:nvSpPr>
              <p:spPr bwMode="auto">
                <a:xfrm>
                  <a:off x="4038600" y="1447800"/>
                  <a:ext cx="304800" cy="3810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7" name="Isosceles Triangle 66"/>
                <p:cNvSpPr/>
                <p:nvPr/>
              </p:nvSpPr>
              <p:spPr bwMode="auto">
                <a:xfrm rot="5400000">
                  <a:off x="4030980" y="1684020"/>
                  <a:ext cx="91440" cy="76200"/>
                </a:xfrm>
                <a:prstGeom prst="triangl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6781800" y="3303270"/>
                <a:ext cx="228600" cy="190500"/>
                <a:chOff x="4038600" y="1447800"/>
                <a:chExt cx="304800" cy="381000"/>
              </a:xfrm>
            </p:grpSpPr>
            <p:sp>
              <p:nvSpPr>
                <p:cNvPr id="64" name="Rectangle 63"/>
                <p:cNvSpPr/>
                <p:nvPr/>
              </p:nvSpPr>
              <p:spPr bwMode="auto">
                <a:xfrm>
                  <a:off x="4038600" y="1447800"/>
                  <a:ext cx="304800" cy="3810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5" name="Isosceles Triangle 64"/>
                <p:cNvSpPr/>
                <p:nvPr/>
              </p:nvSpPr>
              <p:spPr bwMode="auto">
                <a:xfrm rot="5400000">
                  <a:off x="4030980" y="1684020"/>
                  <a:ext cx="91440" cy="76200"/>
                </a:xfrm>
                <a:prstGeom prst="triangl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7239000" y="3543300"/>
                <a:ext cx="228600" cy="190500"/>
                <a:chOff x="4038600" y="1447800"/>
                <a:chExt cx="304800" cy="381000"/>
              </a:xfrm>
            </p:grpSpPr>
            <p:sp>
              <p:nvSpPr>
                <p:cNvPr id="62" name="Rectangle 61"/>
                <p:cNvSpPr/>
                <p:nvPr/>
              </p:nvSpPr>
              <p:spPr bwMode="auto">
                <a:xfrm>
                  <a:off x="4038600" y="1447800"/>
                  <a:ext cx="304800" cy="3810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3" name="Isosceles Triangle 62"/>
                <p:cNvSpPr/>
                <p:nvPr/>
              </p:nvSpPr>
              <p:spPr bwMode="auto">
                <a:xfrm rot="5400000">
                  <a:off x="4030980" y="1684020"/>
                  <a:ext cx="91440" cy="76200"/>
                </a:xfrm>
                <a:prstGeom prst="triangl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6858000" y="3848100"/>
                <a:ext cx="228600" cy="190500"/>
                <a:chOff x="4038600" y="1447800"/>
                <a:chExt cx="304800" cy="381000"/>
              </a:xfrm>
            </p:grpSpPr>
            <p:sp>
              <p:nvSpPr>
                <p:cNvPr id="60" name="Rectangle 59"/>
                <p:cNvSpPr/>
                <p:nvPr/>
              </p:nvSpPr>
              <p:spPr bwMode="auto">
                <a:xfrm>
                  <a:off x="4038600" y="1447800"/>
                  <a:ext cx="304800" cy="3810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1" name="Isosceles Triangle 60"/>
                <p:cNvSpPr/>
                <p:nvPr/>
              </p:nvSpPr>
              <p:spPr bwMode="auto">
                <a:xfrm rot="5400000">
                  <a:off x="4030980" y="1684020"/>
                  <a:ext cx="91440" cy="76200"/>
                </a:xfrm>
                <a:prstGeom prst="triangl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7239000" y="4088130"/>
                <a:ext cx="228600" cy="190500"/>
                <a:chOff x="4038600" y="1447800"/>
                <a:chExt cx="304800" cy="381000"/>
              </a:xfrm>
            </p:grpSpPr>
            <p:sp>
              <p:nvSpPr>
                <p:cNvPr id="58" name="Rectangle 57"/>
                <p:cNvSpPr/>
                <p:nvPr/>
              </p:nvSpPr>
              <p:spPr bwMode="auto">
                <a:xfrm>
                  <a:off x="4038600" y="1447800"/>
                  <a:ext cx="304800" cy="3810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9" name="Isosceles Triangle 58"/>
                <p:cNvSpPr/>
                <p:nvPr/>
              </p:nvSpPr>
              <p:spPr bwMode="auto">
                <a:xfrm rot="5400000">
                  <a:off x="4030980" y="1684020"/>
                  <a:ext cx="91440" cy="76200"/>
                </a:xfrm>
                <a:prstGeom prst="triangl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6858000" y="4343400"/>
                <a:ext cx="228600" cy="190500"/>
                <a:chOff x="4038600" y="1447800"/>
                <a:chExt cx="304800" cy="381000"/>
              </a:xfrm>
            </p:grpSpPr>
            <p:sp>
              <p:nvSpPr>
                <p:cNvPr id="56" name="Rectangle 55"/>
                <p:cNvSpPr/>
                <p:nvPr/>
              </p:nvSpPr>
              <p:spPr bwMode="auto">
                <a:xfrm>
                  <a:off x="4038600" y="1447800"/>
                  <a:ext cx="304800" cy="3810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7" name="Isosceles Triangle 56"/>
                <p:cNvSpPr/>
                <p:nvPr/>
              </p:nvSpPr>
              <p:spPr bwMode="auto">
                <a:xfrm rot="5400000">
                  <a:off x="4030980" y="1684020"/>
                  <a:ext cx="91440" cy="76200"/>
                </a:xfrm>
                <a:prstGeom prst="triangl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7239000" y="4583430"/>
                <a:ext cx="228600" cy="190500"/>
                <a:chOff x="4038600" y="1447800"/>
                <a:chExt cx="304800" cy="381000"/>
              </a:xfrm>
            </p:grpSpPr>
            <p:sp>
              <p:nvSpPr>
                <p:cNvPr id="54" name="Rectangle 53"/>
                <p:cNvSpPr/>
                <p:nvPr/>
              </p:nvSpPr>
              <p:spPr bwMode="auto">
                <a:xfrm>
                  <a:off x="4038600" y="1447800"/>
                  <a:ext cx="304800" cy="3810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Isosceles Triangle 54"/>
                <p:cNvSpPr/>
                <p:nvPr/>
              </p:nvSpPr>
              <p:spPr bwMode="auto">
                <a:xfrm rot="5400000">
                  <a:off x="4030980" y="1684020"/>
                  <a:ext cx="91440" cy="76200"/>
                </a:xfrm>
                <a:prstGeom prst="triangl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6858000" y="4865370"/>
                <a:ext cx="228600" cy="190500"/>
                <a:chOff x="4038600" y="1447800"/>
                <a:chExt cx="304800" cy="381000"/>
              </a:xfrm>
            </p:grpSpPr>
            <p:sp>
              <p:nvSpPr>
                <p:cNvPr id="52" name="Rectangle 51"/>
                <p:cNvSpPr/>
                <p:nvPr/>
              </p:nvSpPr>
              <p:spPr bwMode="auto">
                <a:xfrm>
                  <a:off x="4038600" y="1447800"/>
                  <a:ext cx="304800" cy="3810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Isosceles Triangle 52"/>
                <p:cNvSpPr/>
                <p:nvPr/>
              </p:nvSpPr>
              <p:spPr bwMode="auto">
                <a:xfrm rot="5400000">
                  <a:off x="4030980" y="1684020"/>
                  <a:ext cx="91440" cy="76200"/>
                </a:xfrm>
                <a:prstGeom prst="triangl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7239000" y="5105400"/>
                <a:ext cx="228600" cy="190500"/>
                <a:chOff x="4038600" y="1447800"/>
                <a:chExt cx="304800" cy="381000"/>
              </a:xfrm>
            </p:grpSpPr>
            <p:sp>
              <p:nvSpPr>
                <p:cNvPr id="50" name="Rectangle 49"/>
                <p:cNvSpPr/>
                <p:nvPr/>
              </p:nvSpPr>
              <p:spPr bwMode="auto">
                <a:xfrm>
                  <a:off x="4038600" y="1447800"/>
                  <a:ext cx="304800" cy="3810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 bwMode="auto">
                <a:xfrm rot="5400000">
                  <a:off x="4030980" y="1684020"/>
                  <a:ext cx="91440" cy="76200"/>
                </a:xfrm>
                <a:prstGeom prst="triangl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6858000" y="5360670"/>
                <a:ext cx="228600" cy="190500"/>
                <a:chOff x="4038600" y="1447800"/>
                <a:chExt cx="304800" cy="381000"/>
              </a:xfrm>
            </p:grpSpPr>
            <p:sp>
              <p:nvSpPr>
                <p:cNvPr id="48" name="Rectangle 47"/>
                <p:cNvSpPr/>
                <p:nvPr/>
              </p:nvSpPr>
              <p:spPr bwMode="auto">
                <a:xfrm>
                  <a:off x="4038600" y="1447800"/>
                  <a:ext cx="304800" cy="3810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 bwMode="auto">
                <a:xfrm rot="5400000">
                  <a:off x="4030980" y="1684020"/>
                  <a:ext cx="91440" cy="76200"/>
                </a:xfrm>
                <a:prstGeom prst="triangl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7239000" y="5600700"/>
                <a:ext cx="228600" cy="190500"/>
                <a:chOff x="4038600" y="1447800"/>
                <a:chExt cx="304800" cy="381000"/>
              </a:xfrm>
            </p:grpSpPr>
            <p:sp>
              <p:nvSpPr>
                <p:cNvPr id="46" name="Rectangle 45"/>
                <p:cNvSpPr/>
                <p:nvPr/>
              </p:nvSpPr>
              <p:spPr bwMode="auto">
                <a:xfrm>
                  <a:off x="4038600" y="1447800"/>
                  <a:ext cx="304800" cy="3810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7" name="Isosceles Triangle 46"/>
                <p:cNvSpPr/>
                <p:nvPr/>
              </p:nvSpPr>
              <p:spPr bwMode="auto">
                <a:xfrm rot="5400000">
                  <a:off x="4030980" y="1684020"/>
                  <a:ext cx="91440" cy="76200"/>
                </a:xfrm>
                <a:prstGeom prst="triangl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oval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33" name="Rectangle 32"/>
              <p:cNvSpPr/>
              <p:nvPr/>
            </p:nvSpPr>
            <p:spPr bwMode="auto">
              <a:xfrm>
                <a:off x="5638800" y="2297430"/>
                <a:ext cx="457200" cy="2667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5638800" y="2971800"/>
                <a:ext cx="457200" cy="2667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5638800" y="3314700"/>
                <a:ext cx="457200" cy="2667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5638800" y="4011930"/>
                <a:ext cx="457200" cy="2667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5638800" y="4354830"/>
                <a:ext cx="457200" cy="2667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5638800" y="5029200"/>
                <a:ext cx="457200" cy="2667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5638800" y="5372100"/>
                <a:ext cx="457200" cy="2667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5029200" y="1676400"/>
                <a:ext cx="3124200" cy="2057400"/>
              </a:xfrm>
              <a:prstGeom prst="rect">
                <a:avLst/>
              </a:prstGeom>
              <a:noFill/>
              <a:ln w="44450" cap="flat" cmpd="sng" algn="ctr">
                <a:solidFill>
                  <a:srgbClr val="FF0000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5029200" y="3810000"/>
                <a:ext cx="3124200" cy="2057400"/>
              </a:xfrm>
              <a:prstGeom prst="rect">
                <a:avLst/>
              </a:prstGeom>
              <a:noFill/>
              <a:ln w="44450" cap="flat" cmpd="sng" algn="ctr">
                <a:solidFill>
                  <a:srgbClr val="FF0000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7124700" y="1524000"/>
                <a:ext cx="419100" cy="2209800"/>
              </a:xfrm>
              <a:prstGeom prst="rect">
                <a:avLst/>
              </a:prstGeom>
              <a:noFill/>
              <a:ln w="53975" cap="flat" cmpd="sng" algn="ctr">
                <a:solidFill>
                  <a:srgbClr val="D9DA56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6705600" y="1524000"/>
                <a:ext cx="419100" cy="2209800"/>
              </a:xfrm>
              <a:prstGeom prst="rect">
                <a:avLst/>
              </a:prstGeom>
              <a:noFill/>
              <a:ln w="53975" cap="flat" cmpd="sng" algn="ctr">
                <a:solidFill>
                  <a:srgbClr val="D9DA56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7124700" y="3810000"/>
                <a:ext cx="419100" cy="2209800"/>
              </a:xfrm>
              <a:prstGeom prst="rect">
                <a:avLst/>
              </a:prstGeom>
              <a:noFill/>
              <a:ln w="53975" cap="flat" cmpd="sng" algn="ctr">
                <a:solidFill>
                  <a:srgbClr val="D9DA56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6705600" y="3810000"/>
                <a:ext cx="419100" cy="2209800"/>
              </a:xfrm>
              <a:prstGeom prst="rect">
                <a:avLst/>
              </a:prstGeom>
              <a:noFill/>
              <a:ln w="53975" cap="flat" cmpd="sng" algn="ctr">
                <a:solidFill>
                  <a:srgbClr val="D9DA56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43431-5364-492B-819A-503EBDF8096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36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609600" y="2209800"/>
            <a:ext cx="3733800" cy="3810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609600" y="1783080"/>
            <a:ext cx="3733800" cy="3810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27150"/>
            <a:ext cx="3657600" cy="4268337"/>
          </a:xfrm>
        </p:spPr>
        <p:txBody>
          <a:bodyPr/>
          <a:lstStyle/>
          <a:p>
            <a:pPr lvl="0"/>
            <a:r>
              <a:rPr lang="en-US" dirty="0" smtClean="0"/>
              <a:t>FPGA Evolution</a:t>
            </a:r>
          </a:p>
          <a:p>
            <a:pPr lvl="0"/>
            <a:r>
              <a:rPr lang="en-US" dirty="0" smtClean="0"/>
              <a:t>Placement Challenges</a:t>
            </a:r>
          </a:p>
          <a:p>
            <a:pPr lvl="0"/>
            <a:r>
              <a:rPr lang="en-US" dirty="0" smtClean="0"/>
              <a:t>Routing Challenges</a:t>
            </a:r>
          </a:p>
          <a:p>
            <a:pPr lvl="0"/>
            <a:r>
              <a:rPr lang="en-US" dirty="0" smtClean="0"/>
              <a:t>Open Areas of Research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43431-5364-492B-819A-503EBDF8096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2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Interconnect delays are not </a:t>
            </a:r>
            <a:r>
              <a:rPr lang="en-US" dirty="0"/>
              <a:t>M</a:t>
            </a:r>
            <a:r>
              <a:rPr lang="en-US" dirty="0" smtClean="0"/>
              <a:t>onotonic</a:t>
            </a:r>
            <a:endParaRPr lang="en-US" dirty="0"/>
          </a:p>
        </p:txBody>
      </p:sp>
      <p:sp>
        <p:nvSpPr>
          <p:cNvPr id="92" name="Content Placeholder 1"/>
          <p:cNvSpPr>
            <a:spLocks noGrp="1"/>
          </p:cNvSpPr>
          <p:nvPr>
            <p:ph idx="1"/>
          </p:nvPr>
        </p:nvSpPr>
        <p:spPr>
          <a:xfrm>
            <a:off x="415214" y="4419600"/>
            <a:ext cx="8233646" cy="1524000"/>
          </a:xfrm>
        </p:spPr>
        <p:txBody>
          <a:bodyPr/>
          <a:lstStyle/>
          <a:p>
            <a:r>
              <a:rPr lang="en-US" sz="1800" b="0" dirty="0" smtClean="0"/>
              <a:t>Delay(</a:t>
            </a:r>
            <a:r>
              <a:rPr lang="en-US" sz="1800" dirty="0" smtClean="0">
                <a:solidFill>
                  <a:srgbClr val="C00000"/>
                </a:solidFill>
              </a:rPr>
              <a:t>A</a:t>
            </a:r>
            <a:r>
              <a:rPr lang="en-US" sz="1600" b="0" dirty="0" smtClean="0">
                <a:solidFill>
                  <a:srgbClr val="C00000"/>
                </a:solidFill>
                <a:sym typeface="Wingdings"/>
              </a:rPr>
              <a:t></a:t>
            </a:r>
            <a:r>
              <a:rPr lang="en-US" sz="1800" dirty="0" smtClean="0">
                <a:solidFill>
                  <a:srgbClr val="C00000"/>
                </a:solidFill>
              </a:rPr>
              <a:t>C</a:t>
            </a:r>
            <a:r>
              <a:rPr lang="en-US" sz="1600" b="0" dirty="0" smtClean="0">
                <a:solidFill>
                  <a:srgbClr val="C00000"/>
                </a:solidFill>
                <a:sym typeface="Wingdings"/>
              </a:rPr>
              <a:t></a:t>
            </a:r>
            <a:r>
              <a:rPr lang="en-US" sz="1800" dirty="0" smtClean="0">
                <a:solidFill>
                  <a:srgbClr val="C00000"/>
                </a:solidFill>
              </a:rPr>
              <a:t>D</a:t>
            </a:r>
            <a:r>
              <a:rPr lang="en-US" sz="1600" b="0" dirty="0" smtClean="0">
                <a:solidFill>
                  <a:srgbClr val="C00000"/>
                </a:solidFill>
                <a:sym typeface="Wingdings"/>
              </a:rPr>
              <a:t></a:t>
            </a:r>
            <a:r>
              <a:rPr lang="en-US" sz="1800" dirty="0" smtClean="0">
                <a:solidFill>
                  <a:srgbClr val="C00000"/>
                </a:solidFill>
              </a:rPr>
              <a:t>F</a:t>
            </a:r>
            <a:r>
              <a:rPr lang="en-US" sz="1800" b="0" dirty="0" smtClean="0"/>
              <a:t>) </a:t>
            </a:r>
            <a:r>
              <a:rPr lang="en-US" dirty="0" smtClean="0"/>
              <a:t>&gt;</a:t>
            </a:r>
            <a:r>
              <a:rPr lang="en-US" sz="1800" b="0" dirty="0" smtClean="0"/>
              <a:t> Delay(</a:t>
            </a:r>
            <a:r>
              <a:rPr lang="en-US" sz="1800" dirty="0" smtClean="0">
                <a:solidFill>
                  <a:srgbClr val="0070C0"/>
                </a:solidFill>
              </a:rPr>
              <a:t>A</a:t>
            </a:r>
            <a:r>
              <a:rPr lang="en-US" sz="1600" b="0" dirty="0" smtClean="0">
                <a:solidFill>
                  <a:srgbClr val="0070C0"/>
                </a:solidFill>
                <a:sym typeface="Wingdings"/>
              </a:rPr>
              <a:t></a:t>
            </a:r>
            <a:r>
              <a:rPr lang="en-US" sz="1800" dirty="0" smtClean="0">
                <a:solidFill>
                  <a:srgbClr val="0070C0"/>
                </a:solidFill>
                <a:sym typeface="Wingdings"/>
              </a:rPr>
              <a:t>B</a:t>
            </a:r>
            <a:r>
              <a:rPr lang="en-US" sz="1600" b="0" dirty="0" smtClean="0">
                <a:solidFill>
                  <a:srgbClr val="0070C0"/>
                </a:solidFill>
                <a:sym typeface="Wingdings"/>
              </a:rPr>
              <a:t></a:t>
            </a:r>
            <a:r>
              <a:rPr lang="en-US" sz="1800" dirty="0" smtClean="0">
                <a:solidFill>
                  <a:srgbClr val="0070C0"/>
                </a:solidFill>
              </a:rPr>
              <a:t>E</a:t>
            </a:r>
            <a:r>
              <a:rPr lang="en-US" sz="1600" b="0" dirty="0" smtClean="0">
                <a:solidFill>
                  <a:srgbClr val="0070C0"/>
                </a:solidFill>
                <a:sym typeface="Wingdings"/>
              </a:rPr>
              <a:t></a:t>
            </a:r>
            <a:r>
              <a:rPr lang="en-US" sz="1800" dirty="0" smtClean="0">
                <a:solidFill>
                  <a:srgbClr val="0070C0"/>
                </a:solidFill>
              </a:rPr>
              <a:t>F</a:t>
            </a:r>
            <a:r>
              <a:rPr lang="en-US" sz="1800" b="0" dirty="0" smtClean="0"/>
              <a:t>)</a:t>
            </a:r>
          </a:p>
          <a:p>
            <a:r>
              <a:rPr lang="en-US" sz="1800" b="0" dirty="0" smtClean="0"/>
              <a:t>Manhattan Distance(</a:t>
            </a:r>
            <a:r>
              <a:rPr lang="en-US" sz="1800" dirty="0" smtClean="0">
                <a:solidFill>
                  <a:srgbClr val="C00000"/>
                </a:solidFill>
              </a:rPr>
              <a:t>A</a:t>
            </a:r>
            <a:r>
              <a:rPr lang="en-US" sz="1600" b="0" dirty="0">
                <a:solidFill>
                  <a:srgbClr val="C00000"/>
                </a:solidFill>
                <a:sym typeface="Wingdings"/>
              </a:rPr>
              <a:t></a:t>
            </a:r>
            <a:r>
              <a:rPr lang="en-US" sz="1800" dirty="0">
                <a:solidFill>
                  <a:srgbClr val="C00000"/>
                </a:solidFill>
              </a:rPr>
              <a:t>C</a:t>
            </a:r>
            <a:r>
              <a:rPr lang="en-US" sz="1600" b="0" dirty="0">
                <a:solidFill>
                  <a:srgbClr val="C00000"/>
                </a:solidFill>
                <a:sym typeface="Wingdings"/>
              </a:rPr>
              <a:t></a:t>
            </a:r>
            <a:r>
              <a:rPr lang="en-US" sz="1800" dirty="0">
                <a:solidFill>
                  <a:srgbClr val="C00000"/>
                </a:solidFill>
              </a:rPr>
              <a:t>D</a:t>
            </a:r>
            <a:r>
              <a:rPr lang="en-US" sz="1600" b="0" dirty="0">
                <a:solidFill>
                  <a:srgbClr val="C00000"/>
                </a:solidFill>
                <a:sym typeface="Wingdings"/>
              </a:rPr>
              <a:t></a:t>
            </a:r>
            <a:r>
              <a:rPr lang="en-US" sz="1800" dirty="0" smtClean="0">
                <a:solidFill>
                  <a:srgbClr val="C00000"/>
                </a:solidFill>
              </a:rPr>
              <a:t>F</a:t>
            </a:r>
            <a:r>
              <a:rPr lang="en-US" sz="1800" b="0" dirty="0" smtClean="0"/>
              <a:t>) </a:t>
            </a:r>
            <a:r>
              <a:rPr lang="en-US" dirty="0" smtClean="0"/>
              <a:t>&lt;</a:t>
            </a:r>
            <a:r>
              <a:rPr lang="en-US" sz="1800" b="0" dirty="0" smtClean="0"/>
              <a:t> Manhattan Distance(</a:t>
            </a:r>
            <a:r>
              <a:rPr lang="en-US" sz="1800" dirty="0" smtClean="0">
                <a:solidFill>
                  <a:srgbClr val="0070C0"/>
                </a:solidFill>
              </a:rPr>
              <a:t>A</a:t>
            </a:r>
            <a:r>
              <a:rPr lang="en-US" sz="1600" b="0" dirty="0">
                <a:solidFill>
                  <a:srgbClr val="0070C0"/>
                </a:solidFill>
                <a:sym typeface="Wingdings"/>
              </a:rPr>
              <a:t></a:t>
            </a:r>
            <a:r>
              <a:rPr lang="en-US" sz="1800" dirty="0">
                <a:solidFill>
                  <a:srgbClr val="0070C0"/>
                </a:solidFill>
                <a:sym typeface="Wingdings"/>
              </a:rPr>
              <a:t>B</a:t>
            </a:r>
            <a:r>
              <a:rPr lang="en-US" sz="1600" b="0" dirty="0">
                <a:solidFill>
                  <a:srgbClr val="0070C0"/>
                </a:solidFill>
                <a:sym typeface="Wingdings"/>
              </a:rPr>
              <a:t></a:t>
            </a:r>
            <a:r>
              <a:rPr lang="en-US" sz="1800" dirty="0">
                <a:solidFill>
                  <a:srgbClr val="0070C0"/>
                </a:solidFill>
              </a:rPr>
              <a:t>E</a:t>
            </a:r>
            <a:r>
              <a:rPr lang="en-US" sz="1600" b="0" dirty="0">
                <a:solidFill>
                  <a:srgbClr val="0070C0"/>
                </a:solidFill>
                <a:sym typeface="Wingdings"/>
              </a:rPr>
              <a:t></a:t>
            </a:r>
            <a:r>
              <a:rPr lang="en-US" sz="1800" dirty="0" smtClean="0">
                <a:solidFill>
                  <a:srgbClr val="0070C0"/>
                </a:solidFill>
              </a:rPr>
              <a:t>F</a:t>
            </a:r>
            <a:r>
              <a:rPr lang="en-US" sz="1800" b="0" dirty="0" smtClean="0"/>
              <a:t>)</a:t>
            </a:r>
          </a:p>
          <a:p>
            <a:endParaRPr lang="en-US" sz="18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404359" y="1138535"/>
            <a:ext cx="7737667" cy="2638485"/>
            <a:chOff x="404359" y="1138535"/>
            <a:chExt cx="7737667" cy="2638485"/>
          </a:xfrm>
        </p:grpSpPr>
        <p:sp>
          <p:nvSpPr>
            <p:cNvPr id="30" name="TextBox 29"/>
            <p:cNvSpPr txBox="1"/>
            <p:nvPr/>
          </p:nvSpPr>
          <p:spPr bwMode="auto">
            <a:xfrm>
              <a:off x="6410592" y="1138535"/>
              <a:ext cx="8778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lang="en-US" sz="1000" kern="0" dirty="0" err="1" smtClean="0">
                  <a:solidFill>
                    <a:schemeClr val="accent4"/>
                  </a:solidFill>
                </a:rPr>
                <a:t>minDly</a:t>
              </a:r>
              <a:r>
                <a:rPr lang="en-US" sz="1000" kern="0" dirty="0" smtClean="0">
                  <a:solidFill>
                    <a:schemeClr val="accent4"/>
                  </a:solidFill>
                </a:rPr>
                <a:t> = 40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US" sz="100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maxDly</a:t>
              </a:r>
              <a:r>
                <a:rPr kumimoji="0" lang="en-US" sz="1000" i="0" u="none" strike="noStrike" kern="0" cap="none" spc="0" normalizeH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 = 100</a:t>
              </a:r>
              <a:endParaRPr kumimoji="0" lang="en-US" sz="10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TextBox 30"/>
            <p:cNvSpPr txBox="1"/>
            <p:nvPr/>
          </p:nvSpPr>
          <p:spPr bwMode="auto">
            <a:xfrm>
              <a:off x="1491173" y="2372823"/>
              <a:ext cx="807272" cy="44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lang="en-US" sz="1000" kern="0" dirty="0" err="1" smtClean="0">
                  <a:solidFill>
                    <a:schemeClr val="accent4"/>
                  </a:solidFill>
                </a:rPr>
                <a:t>minDly</a:t>
              </a:r>
              <a:r>
                <a:rPr lang="en-US" sz="1000" kern="0" dirty="0" smtClean="0">
                  <a:solidFill>
                    <a:schemeClr val="accent4"/>
                  </a:solidFill>
                </a:rPr>
                <a:t> = 30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US" sz="100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maxDly</a:t>
              </a:r>
              <a:r>
                <a:rPr kumimoji="0" lang="en-US" sz="1000" i="0" u="none" strike="noStrike" kern="0" cap="none" spc="0" normalizeH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 = 80</a:t>
              </a:r>
              <a:endParaRPr kumimoji="0" lang="en-US" sz="10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Box 31"/>
            <p:cNvSpPr txBox="1"/>
            <p:nvPr/>
          </p:nvSpPr>
          <p:spPr bwMode="auto">
            <a:xfrm>
              <a:off x="4420475" y="2372823"/>
              <a:ext cx="8072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lang="en-US" sz="1000" kern="0" dirty="0" err="1" smtClean="0">
                  <a:solidFill>
                    <a:schemeClr val="accent4"/>
                  </a:solidFill>
                </a:rPr>
                <a:t>minDly</a:t>
              </a:r>
              <a:r>
                <a:rPr lang="en-US" sz="1000" kern="0" dirty="0" smtClean="0">
                  <a:solidFill>
                    <a:schemeClr val="accent4"/>
                  </a:solidFill>
                </a:rPr>
                <a:t> = 50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US" sz="100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maxDly</a:t>
              </a:r>
              <a:r>
                <a:rPr kumimoji="0" lang="en-US" sz="1000" i="0" u="none" strike="noStrike" kern="0" cap="none" spc="0" normalizeH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 = 80</a:t>
              </a:r>
              <a:endParaRPr kumimoji="0" lang="en-US" sz="10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7334754" y="2401323"/>
              <a:ext cx="8072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lang="en-US" sz="1000" kern="0" dirty="0" err="1" smtClean="0">
                  <a:solidFill>
                    <a:schemeClr val="accent4"/>
                  </a:solidFill>
                </a:rPr>
                <a:t>minDly</a:t>
              </a:r>
              <a:r>
                <a:rPr lang="en-US" sz="1000" kern="0" dirty="0" smtClean="0">
                  <a:solidFill>
                    <a:schemeClr val="accent4"/>
                  </a:solidFill>
                </a:rPr>
                <a:t> = 20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US" sz="100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maxDly</a:t>
              </a:r>
              <a:r>
                <a:rPr kumimoji="0" lang="en-US" sz="1000" i="0" u="none" strike="noStrike" kern="0" cap="none" spc="0" normalizeH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 = 40</a:t>
              </a:r>
              <a:endParaRPr kumimoji="0" lang="en-US" sz="10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TextBox 33"/>
            <p:cNvSpPr txBox="1"/>
            <p:nvPr/>
          </p:nvSpPr>
          <p:spPr bwMode="auto">
            <a:xfrm>
              <a:off x="5933063" y="1868406"/>
              <a:ext cx="8072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lang="en-US" sz="1000" kern="0" dirty="0" err="1" smtClean="0">
                  <a:solidFill>
                    <a:schemeClr val="accent4"/>
                  </a:solidFill>
                </a:rPr>
                <a:t>minDly</a:t>
              </a:r>
              <a:r>
                <a:rPr lang="en-US" sz="1000" kern="0" dirty="0" smtClean="0">
                  <a:solidFill>
                    <a:schemeClr val="accent4"/>
                  </a:solidFill>
                </a:rPr>
                <a:t> = 10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US" sz="100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maxDly</a:t>
              </a:r>
              <a:r>
                <a:rPr kumimoji="0" lang="en-US" sz="1000" i="0" u="none" strike="noStrike" kern="0" cap="none" spc="0" normalizeH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 = 15</a:t>
              </a:r>
              <a:endParaRPr kumimoji="0" lang="en-US" sz="10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04359" y="1262421"/>
              <a:ext cx="7181091" cy="2514599"/>
              <a:chOff x="457200" y="1202316"/>
              <a:chExt cx="7181091" cy="2514599"/>
            </a:xfrm>
          </p:grpSpPr>
          <p:sp>
            <p:nvSpPr>
              <p:cNvPr id="38" name="Trapezoid 37"/>
              <p:cNvSpPr/>
              <p:nvPr/>
            </p:nvSpPr>
            <p:spPr bwMode="auto">
              <a:xfrm rot="5400000">
                <a:off x="952499" y="1469016"/>
                <a:ext cx="800102" cy="266701"/>
              </a:xfrm>
              <a:prstGeom prst="trapezoid">
                <a:avLst>
                  <a:gd name="adj" fmla="val 71080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 smtClean="0"/>
                  <a:t>A</a:t>
                </a:r>
              </a:p>
            </p:txBody>
          </p:sp>
          <p:cxnSp>
            <p:nvCxnSpPr>
              <p:cNvPr id="39" name="Straight Connector 38"/>
              <p:cNvCxnSpPr>
                <a:stCxn id="38" idx="0"/>
                <a:endCxn id="45" idx="2"/>
              </p:cNvCxnSpPr>
              <p:nvPr/>
            </p:nvCxnSpPr>
            <p:spPr bwMode="auto">
              <a:xfrm>
                <a:off x="1485901" y="1602367"/>
                <a:ext cx="559612" cy="14286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45" idx="6"/>
                <a:endCxn id="46" idx="2"/>
              </p:cNvCxnSpPr>
              <p:nvPr/>
            </p:nvCxnSpPr>
            <p:spPr bwMode="auto">
              <a:xfrm flipV="1">
                <a:off x="2102663" y="1609511"/>
                <a:ext cx="5268927" cy="714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rapezoid 43"/>
              <p:cNvSpPr/>
              <p:nvPr/>
            </p:nvSpPr>
            <p:spPr bwMode="auto">
              <a:xfrm rot="5400000">
                <a:off x="2171699" y="2179696"/>
                <a:ext cx="800102" cy="266701"/>
              </a:xfrm>
              <a:prstGeom prst="trapezoid">
                <a:avLst>
                  <a:gd name="adj" fmla="val 71080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 smtClean="0"/>
                  <a:t>C</a:t>
                </a: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2045513" y="1583316"/>
                <a:ext cx="57150" cy="66674"/>
              </a:xfrm>
              <a:prstGeom prst="ellipse">
                <a:avLst/>
              </a:prstGeom>
              <a:solidFill>
                <a:schemeClr val="tx1"/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Trapezoid 45"/>
              <p:cNvSpPr/>
              <p:nvPr/>
            </p:nvSpPr>
            <p:spPr bwMode="auto">
              <a:xfrm rot="5400000">
                <a:off x="7104889" y="1476160"/>
                <a:ext cx="800102" cy="266701"/>
              </a:xfrm>
              <a:prstGeom prst="trapezoid">
                <a:avLst>
                  <a:gd name="adj" fmla="val 71080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 smtClean="0"/>
                  <a:t>B</a:t>
                </a:r>
              </a:p>
            </p:txBody>
          </p:sp>
          <p:cxnSp>
            <p:nvCxnSpPr>
              <p:cNvPr id="47" name="Elbow Connector 46"/>
              <p:cNvCxnSpPr>
                <a:stCxn id="46" idx="0"/>
                <a:endCxn id="49" idx="2"/>
              </p:cNvCxnSpPr>
              <p:nvPr/>
            </p:nvCxnSpPr>
            <p:spPr bwMode="auto">
              <a:xfrm flipH="1">
                <a:off x="7269498" y="1609511"/>
                <a:ext cx="368793" cy="721041"/>
              </a:xfrm>
              <a:prstGeom prst="bentConnector3">
                <a:avLst>
                  <a:gd name="adj1" fmla="val -134303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rapezoid 48"/>
              <p:cNvSpPr/>
              <p:nvPr/>
            </p:nvSpPr>
            <p:spPr bwMode="auto">
              <a:xfrm rot="16200000">
                <a:off x="6736096" y="2197201"/>
                <a:ext cx="800102" cy="266701"/>
              </a:xfrm>
              <a:prstGeom prst="trapezoid">
                <a:avLst>
                  <a:gd name="adj" fmla="val 71080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 smtClean="0"/>
                  <a:t>E</a:t>
                </a:r>
              </a:p>
            </p:txBody>
          </p:sp>
          <p:sp>
            <p:nvSpPr>
              <p:cNvPr id="51" name="Trapezoid 50"/>
              <p:cNvSpPr/>
              <p:nvPr/>
            </p:nvSpPr>
            <p:spPr bwMode="auto">
              <a:xfrm rot="5400000">
                <a:off x="5070198" y="2179697"/>
                <a:ext cx="800102" cy="266701"/>
              </a:xfrm>
              <a:prstGeom prst="trapezoid">
                <a:avLst>
                  <a:gd name="adj" fmla="val 71080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 smtClean="0"/>
                  <a:t>D</a:t>
                </a:r>
              </a:p>
            </p:txBody>
          </p:sp>
          <p:cxnSp>
            <p:nvCxnSpPr>
              <p:cNvPr id="52" name="Straight Connector 51"/>
              <p:cNvCxnSpPr>
                <a:stCxn id="44" idx="0"/>
                <a:endCxn id="51" idx="2"/>
              </p:cNvCxnSpPr>
              <p:nvPr/>
            </p:nvCxnSpPr>
            <p:spPr bwMode="auto">
              <a:xfrm>
                <a:off x="2705101" y="2313047"/>
                <a:ext cx="2631798" cy="1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3" name="Elbow Connector 52"/>
              <p:cNvCxnSpPr>
                <a:stCxn id="49" idx="0"/>
                <a:endCxn id="63" idx="0"/>
              </p:cNvCxnSpPr>
              <p:nvPr/>
            </p:nvCxnSpPr>
            <p:spPr bwMode="auto">
              <a:xfrm rot="10800000" flipV="1">
                <a:off x="6482345" y="2330552"/>
                <a:ext cx="520453" cy="337034"/>
              </a:xfrm>
              <a:prstGeom prst="bentConnector2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lbow Connector 53"/>
              <p:cNvCxnSpPr>
                <a:stCxn id="51" idx="0"/>
                <a:endCxn id="62" idx="0"/>
              </p:cNvCxnSpPr>
              <p:nvPr/>
            </p:nvCxnSpPr>
            <p:spPr bwMode="auto">
              <a:xfrm>
                <a:off x="5603600" y="2313048"/>
                <a:ext cx="497744" cy="354538"/>
              </a:xfrm>
              <a:prstGeom prst="bentConnector2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>
                <a:stCxn id="61" idx="0"/>
              </p:cNvCxnSpPr>
              <p:nvPr/>
            </p:nvCxnSpPr>
            <p:spPr bwMode="auto">
              <a:xfrm>
                <a:off x="6301370" y="2977150"/>
                <a:ext cx="0" cy="739765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endCxn id="38" idx="2"/>
              </p:cNvCxnSpPr>
              <p:nvPr/>
            </p:nvCxnSpPr>
            <p:spPr bwMode="auto">
              <a:xfrm>
                <a:off x="457200" y="1602367"/>
                <a:ext cx="762000" cy="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Elbow Connector 56"/>
              <p:cNvCxnSpPr>
                <a:stCxn id="45" idx="4"/>
                <a:endCxn id="44" idx="2"/>
              </p:cNvCxnSpPr>
              <p:nvPr/>
            </p:nvCxnSpPr>
            <p:spPr bwMode="auto">
              <a:xfrm rot="16200000" flipH="1">
                <a:off x="1924716" y="1799362"/>
                <a:ext cx="663057" cy="364312"/>
              </a:xfrm>
              <a:prstGeom prst="bentConnector2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58" name="Group 57"/>
              <p:cNvGrpSpPr/>
              <p:nvPr/>
            </p:nvGrpSpPr>
            <p:grpSpPr>
              <a:xfrm>
                <a:off x="5901319" y="2641467"/>
                <a:ext cx="800102" cy="404663"/>
                <a:chOff x="5901319" y="3586825"/>
                <a:chExt cx="800102" cy="404663"/>
              </a:xfrm>
            </p:grpSpPr>
            <p:grpSp>
              <p:nvGrpSpPr>
                <p:cNvPr id="59" name="Group 58"/>
                <p:cNvGrpSpPr/>
                <p:nvPr/>
              </p:nvGrpSpPr>
              <p:grpSpPr>
                <a:xfrm>
                  <a:off x="5901319" y="3612944"/>
                  <a:ext cx="800102" cy="309564"/>
                  <a:chOff x="4343400" y="2752726"/>
                  <a:chExt cx="800102" cy="309564"/>
                </a:xfrm>
              </p:grpSpPr>
              <p:sp>
                <p:nvSpPr>
                  <p:cNvPr id="61" name="Trapezoid 60"/>
                  <p:cNvSpPr/>
                  <p:nvPr/>
                </p:nvSpPr>
                <p:spPr bwMode="auto">
                  <a:xfrm rot="10800000">
                    <a:off x="4343400" y="2795589"/>
                    <a:ext cx="800102" cy="266701"/>
                  </a:xfrm>
                  <a:prstGeom prst="trapezoid">
                    <a:avLst>
                      <a:gd name="adj" fmla="val 71080"/>
                    </a:avLst>
                  </a:prstGeom>
                  <a:solidFill>
                    <a:schemeClr val="bg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 smtClean="0"/>
                  </a:p>
                </p:txBody>
              </p:sp>
              <p:sp>
                <p:nvSpPr>
                  <p:cNvPr id="62" name="Oval 61"/>
                  <p:cNvSpPr/>
                  <p:nvPr/>
                </p:nvSpPr>
                <p:spPr bwMode="auto">
                  <a:xfrm>
                    <a:off x="4514850" y="2752726"/>
                    <a:ext cx="57150" cy="66674"/>
                  </a:xfrm>
                  <a:prstGeom prst="ellipse">
                    <a:avLst/>
                  </a:prstGeom>
                  <a:solidFill>
                    <a:schemeClr val="tx1"/>
                  </a:solidFill>
                  <a:ln w="762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3" name="Oval 62"/>
                  <p:cNvSpPr/>
                  <p:nvPr/>
                </p:nvSpPr>
                <p:spPr bwMode="auto">
                  <a:xfrm>
                    <a:off x="4895850" y="2752726"/>
                    <a:ext cx="57150" cy="66674"/>
                  </a:xfrm>
                  <a:prstGeom prst="ellipse">
                    <a:avLst/>
                  </a:prstGeom>
                  <a:solidFill>
                    <a:schemeClr val="tx1"/>
                  </a:solidFill>
                  <a:ln w="762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60" name="TextBox 59"/>
                <p:cNvSpPr txBox="1"/>
                <p:nvPr/>
              </p:nvSpPr>
              <p:spPr bwMode="auto">
                <a:xfrm>
                  <a:off x="6227573" y="3586825"/>
                  <a:ext cx="249427" cy="4046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228600" marR="0" indent="-228600" algn="l" defTabSz="914400" rtl="0" eaLnBrk="0" fontAlgn="base" latinLnBrk="0" hangingPunct="0">
                    <a:lnSpc>
                      <a:spcPct val="11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8000"/>
                    <a:tabLst/>
                  </a:pPr>
                  <a:r>
                    <a:rPr kumimoji="0" lang="en-US" sz="200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accent4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F</a:t>
                  </a:r>
                </a:p>
              </p:txBody>
            </p:sp>
          </p:grp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43431-5364-492B-819A-503EBDF8096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5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0"/>
            <a:ext cx="8233646" cy="1600200"/>
          </a:xfrm>
        </p:spPr>
        <p:txBody>
          <a:bodyPr/>
          <a:lstStyle/>
          <a:p>
            <a:r>
              <a:rPr lang="en-US" dirty="0" smtClean="0"/>
              <a:t>Unit </a:t>
            </a:r>
            <a:r>
              <a:rPr lang="en-US" dirty="0"/>
              <a:t>delays of these wires can differ </a:t>
            </a:r>
            <a:r>
              <a:rPr lang="en-US" dirty="0" smtClean="0"/>
              <a:t>substantially</a:t>
            </a:r>
          </a:p>
          <a:p>
            <a:r>
              <a:rPr lang="en-US" dirty="0" smtClean="0"/>
              <a:t>Small changes </a:t>
            </a:r>
            <a:r>
              <a:rPr lang="en-US" dirty="0"/>
              <a:t>can generate jump in delays</a:t>
            </a:r>
            <a:endParaRPr lang="en-US" b="0" dirty="0" smtClean="0"/>
          </a:p>
          <a:p>
            <a:pPr lvl="1"/>
            <a:r>
              <a:rPr lang="en-US" b="0" dirty="0" smtClean="0"/>
              <a:t>Best Path: </a:t>
            </a:r>
            <a:r>
              <a:rPr lang="en-US" b="0" dirty="0" err="1" smtClean="0"/>
              <a:t>SlowMaxDly</a:t>
            </a:r>
            <a:r>
              <a:rPr lang="en-US" b="0" dirty="0" smtClean="0"/>
              <a:t> = 155ps</a:t>
            </a:r>
          </a:p>
          <a:p>
            <a:pPr lvl="1"/>
            <a:r>
              <a:rPr lang="en-US" b="0" dirty="0" smtClean="0"/>
              <a:t>Next Best Path: </a:t>
            </a:r>
            <a:r>
              <a:rPr lang="en-US" b="0" dirty="0" err="1" smtClean="0"/>
              <a:t>SlowMaxDly</a:t>
            </a:r>
            <a:r>
              <a:rPr lang="en-US" b="0" dirty="0" smtClean="0"/>
              <a:t> = 175ps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tracks already exist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404359" y="1138535"/>
            <a:ext cx="7737667" cy="2638485"/>
            <a:chOff x="404359" y="1138535"/>
            <a:chExt cx="7737667" cy="2638485"/>
          </a:xfrm>
        </p:grpSpPr>
        <p:sp>
          <p:nvSpPr>
            <p:cNvPr id="33" name="TextBox 32"/>
            <p:cNvSpPr txBox="1"/>
            <p:nvPr/>
          </p:nvSpPr>
          <p:spPr bwMode="auto">
            <a:xfrm>
              <a:off x="6410592" y="1138535"/>
              <a:ext cx="8778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lang="en-US" sz="1000" kern="0" dirty="0" err="1" smtClean="0">
                  <a:solidFill>
                    <a:schemeClr val="accent4"/>
                  </a:solidFill>
                </a:rPr>
                <a:t>minDly</a:t>
              </a:r>
              <a:r>
                <a:rPr lang="en-US" sz="1000" kern="0" dirty="0" smtClean="0">
                  <a:solidFill>
                    <a:schemeClr val="accent4"/>
                  </a:solidFill>
                </a:rPr>
                <a:t> = 40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US" sz="100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maxDly</a:t>
              </a:r>
              <a:r>
                <a:rPr kumimoji="0" lang="en-US" sz="1000" i="0" u="none" strike="noStrike" kern="0" cap="none" spc="0" normalizeH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 = 100</a:t>
              </a:r>
              <a:endParaRPr kumimoji="0" lang="en-US" sz="10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TextBox 33"/>
            <p:cNvSpPr txBox="1"/>
            <p:nvPr/>
          </p:nvSpPr>
          <p:spPr bwMode="auto">
            <a:xfrm>
              <a:off x="1491173" y="2372823"/>
              <a:ext cx="807272" cy="44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lang="en-US" sz="1000" kern="0" dirty="0" err="1" smtClean="0">
                  <a:solidFill>
                    <a:schemeClr val="accent4"/>
                  </a:solidFill>
                </a:rPr>
                <a:t>minDly</a:t>
              </a:r>
              <a:r>
                <a:rPr lang="en-US" sz="1000" kern="0" dirty="0" smtClean="0">
                  <a:solidFill>
                    <a:schemeClr val="accent4"/>
                  </a:solidFill>
                </a:rPr>
                <a:t> = 30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US" sz="100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maxDly</a:t>
              </a:r>
              <a:r>
                <a:rPr kumimoji="0" lang="en-US" sz="1000" i="0" u="none" strike="noStrike" kern="0" cap="none" spc="0" normalizeH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 = 80</a:t>
              </a:r>
              <a:endParaRPr kumimoji="0" lang="en-US" sz="10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4420475" y="2372823"/>
              <a:ext cx="8072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lang="en-US" sz="1000" kern="0" dirty="0" err="1" smtClean="0">
                  <a:solidFill>
                    <a:schemeClr val="accent4"/>
                  </a:solidFill>
                </a:rPr>
                <a:t>minDly</a:t>
              </a:r>
              <a:r>
                <a:rPr lang="en-US" sz="1000" kern="0" dirty="0" smtClean="0">
                  <a:solidFill>
                    <a:schemeClr val="accent4"/>
                  </a:solidFill>
                </a:rPr>
                <a:t> = 50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US" sz="100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maxDly</a:t>
              </a:r>
              <a:r>
                <a:rPr kumimoji="0" lang="en-US" sz="1000" i="0" u="none" strike="noStrike" kern="0" cap="none" spc="0" normalizeH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 = 80</a:t>
              </a:r>
              <a:endParaRPr kumimoji="0" lang="en-US" sz="10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TextBox 35"/>
            <p:cNvSpPr txBox="1"/>
            <p:nvPr/>
          </p:nvSpPr>
          <p:spPr bwMode="auto">
            <a:xfrm>
              <a:off x="7334754" y="2401323"/>
              <a:ext cx="8072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lang="en-US" sz="1000" kern="0" dirty="0" err="1" smtClean="0">
                  <a:solidFill>
                    <a:schemeClr val="accent4"/>
                  </a:solidFill>
                </a:rPr>
                <a:t>minDly</a:t>
              </a:r>
              <a:r>
                <a:rPr lang="en-US" sz="1000" kern="0" dirty="0" smtClean="0">
                  <a:solidFill>
                    <a:schemeClr val="accent4"/>
                  </a:solidFill>
                </a:rPr>
                <a:t> = 20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US" sz="100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maxDly</a:t>
              </a:r>
              <a:r>
                <a:rPr kumimoji="0" lang="en-US" sz="1000" i="0" u="none" strike="noStrike" kern="0" cap="none" spc="0" normalizeH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 = 40</a:t>
              </a:r>
              <a:endParaRPr kumimoji="0" lang="en-US" sz="10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TextBox 36"/>
            <p:cNvSpPr txBox="1"/>
            <p:nvPr/>
          </p:nvSpPr>
          <p:spPr bwMode="auto">
            <a:xfrm>
              <a:off x="5933063" y="1868406"/>
              <a:ext cx="8072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lang="en-US" sz="1000" kern="0" dirty="0" err="1" smtClean="0">
                  <a:solidFill>
                    <a:schemeClr val="accent4"/>
                  </a:solidFill>
                </a:rPr>
                <a:t>minDly</a:t>
              </a:r>
              <a:r>
                <a:rPr lang="en-US" sz="1000" kern="0" dirty="0" smtClean="0">
                  <a:solidFill>
                    <a:schemeClr val="accent4"/>
                  </a:solidFill>
                </a:rPr>
                <a:t> = 10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US" sz="100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maxDly</a:t>
              </a:r>
              <a:r>
                <a:rPr kumimoji="0" lang="en-US" sz="1000" i="0" u="none" strike="noStrike" kern="0" cap="none" spc="0" normalizeH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 = 15</a:t>
              </a:r>
              <a:endParaRPr kumimoji="0" lang="en-US" sz="10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04359" y="1262421"/>
              <a:ext cx="7181091" cy="2514599"/>
              <a:chOff x="457200" y="1202316"/>
              <a:chExt cx="7181091" cy="2514599"/>
            </a:xfrm>
          </p:grpSpPr>
          <p:sp>
            <p:nvSpPr>
              <p:cNvPr id="39" name="Trapezoid 38"/>
              <p:cNvSpPr/>
              <p:nvPr/>
            </p:nvSpPr>
            <p:spPr bwMode="auto">
              <a:xfrm rot="5400000">
                <a:off x="952499" y="1469016"/>
                <a:ext cx="800102" cy="266701"/>
              </a:xfrm>
              <a:prstGeom prst="trapezoid">
                <a:avLst>
                  <a:gd name="adj" fmla="val 71080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 smtClean="0"/>
                  <a:t>A</a:t>
                </a:r>
              </a:p>
            </p:txBody>
          </p:sp>
          <p:cxnSp>
            <p:nvCxnSpPr>
              <p:cNvPr id="40" name="Straight Connector 39"/>
              <p:cNvCxnSpPr>
                <a:stCxn id="39" idx="0"/>
                <a:endCxn id="43" idx="2"/>
              </p:cNvCxnSpPr>
              <p:nvPr/>
            </p:nvCxnSpPr>
            <p:spPr bwMode="auto">
              <a:xfrm>
                <a:off x="1485901" y="1602367"/>
                <a:ext cx="559612" cy="14286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43" idx="6"/>
                <a:endCxn id="44" idx="2"/>
              </p:cNvCxnSpPr>
              <p:nvPr/>
            </p:nvCxnSpPr>
            <p:spPr bwMode="auto">
              <a:xfrm flipV="1">
                <a:off x="2102663" y="1609511"/>
                <a:ext cx="5268927" cy="714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rapezoid 41"/>
              <p:cNvSpPr/>
              <p:nvPr/>
            </p:nvSpPr>
            <p:spPr bwMode="auto">
              <a:xfrm rot="5400000">
                <a:off x="2171699" y="2179696"/>
                <a:ext cx="800102" cy="266701"/>
              </a:xfrm>
              <a:prstGeom prst="trapezoid">
                <a:avLst>
                  <a:gd name="adj" fmla="val 71080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 smtClean="0"/>
                  <a:t>C</a:t>
                </a: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2045513" y="1583316"/>
                <a:ext cx="57150" cy="66674"/>
              </a:xfrm>
              <a:prstGeom prst="ellipse">
                <a:avLst/>
              </a:prstGeom>
              <a:solidFill>
                <a:schemeClr val="tx1"/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Trapezoid 43"/>
              <p:cNvSpPr/>
              <p:nvPr/>
            </p:nvSpPr>
            <p:spPr bwMode="auto">
              <a:xfrm rot="5400000">
                <a:off x="7104889" y="1476160"/>
                <a:ext cx="800102" cy="266701"/>
              </a:xfrm>
              <a:prstGeom prst="trapezoid">
                <a:avLst>
                  <a:gd name="adj" fmla="val 71080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 smtClean="0"/>
                  <a:t>B</a:t>
                </a:r>
              </a:p>
            </p:txBody>
          </p:sp>
          <p:cxnSp>
            <p:nvCxnSpPr>
              <p:cNvPr id="45" name="Elbow Connector 44"/>
              <p:cNvCxnSpPr>
                <a:stCxn id="44" idx="0"/>
                <a:endCxn id="46" idx="2"/>
              </p:cNvCxnSpPr>
              <p:nvPr/>
            </p:nvCxnSpPr>
            <p:spPr bwMode="auto">
              <a:xfrm flipH="1">
                <a:off x="7269498" y="1609511"/>
                <a:ext cx="368793" cy="721041"/>
              </a:xfrm>
              <a:prstGeom prst="bentConnector3">
                <a:avLst>
                  <a:gd name="adj1" fmla="val -134303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rapezoid 45"/>
              <p:cNvSpPr/>
              <p:nvPr/>
            </p:nvSpPr>
            <p:spPr bwMode="auto">
              <a:xfrm rot="16200000">
                <a:off x="6736096" y="2197201"/>
                <a:ext cx="800102" cy="266701"/>
              </a:xfrm>
              <a:prstGeom prst="trapezoid">
                <a:avLst>
                  <a:gd name="adj" fmla="val 71080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 smtClean="0"/>
                  <a:t>E</a:t>
                </a:r>
              </a:p>
            </p:txBody>
          </p:sp>
          <p:sp>
            <p:nvSpPr>
              <p:cNvPr id="47" name="Trapezoid 46"/>
              <p:cNvSpPr/>
              <p:nvPr/>
            </p:nvSpPr>
            <p:spPr bwMode="auto">
              <a:xfrm rot="5400000">
                <a:off x="5070198" y="2179697"/>
                <a:ext cx="800102" cy="266701"/>
              </a:xfrm>
              <a:prstGeom prst="trapezoid">
                <a:avLst>
                  <a:gd name="adj" fmla="val 71080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 smtClean="0"/>
                  <a:t>D</a:t>
                </a:r>
              </a:p>
            </p:txBody>
          </p:sp>
          <p:cxnSp>
            <p:nvCxnSpPr>
              <p:cNvPr id="48" name="Straight Connector 47"/>
              <p:cNvCxnSpPr>
                <a:stCxn id="42" idx="0"/>
                <a:endCxn id="47" idx="2"/>
              </p:cNvCxnSpPr>
              <p:nvPr/>
            </p:nvCxnSpPr>
            <p:spPr bwMode="auto">
              <a:xfrm>
                <a:off x="2705101" y="2313047"/>
                <a:ext cx="2631798" cy="1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9" name="Elbow Connector 48"/>
              <p:cNvCxnSpPr>
                <a:stCxn id="46" idx="0"/>
                <a:endCxn id="59" idx="0"/>
              </p:cNvCxnSpPr>
              <p:nvPr/>
            </p:nvCxnSpPr>
            <p:spPr bwMode="auto">
              <a:xfrm rot="10800000" flipV="1">
                <a:off x="6482345" y="2330552"/>
                <a:ext cx="520453" cy="337034"/>
              </a:xfrm>
              <a:prstGeom prst="bentConnector2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Elbow Connector 49"/>
              <p:cNvCxnSpPr>
                <a:stCxn id="47" idx="0"/>
                <a:endCxn id="58" idx="0"/>
              </p:cNvCxnSpPr>
              <p:nvPr/>
            </p:nvCxnSpPr>
            <p:spPr bwMode="auto">
              <a:xfrm>
                <a:off x="5603600" y="2313048"/>
                <a:ext cx="497744" cy="354538"/>
              </a:xfrm>
              <a:prstGeom prst="bentConnector2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>
                <a:stCxn id="57" idx="0"/>
              </p:cNvCxnSpPr>
              <p:nvPr/>
            </p:nvCxnSpPr>
            <p:spPr bwMode="auto">
              <a:xfrm>
                <a:off x="6301370" y="2977150"/>
                <a:ext cx="0" cy="739765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>
                <a:endCxn id="39" idx="2"/>
              </p:cNvCxnSpPr>
              <p:nvPr/>
            </p:nvCxnSpPr>
            <p:spPr bwMode="auto">
              <a:xfrm>
                <a:off x="457200" y="1602367"/>
                <a:ext cx="762000" cy="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Elbow Connector 52"/>
              <p:cNvCxnSpPr>
                <a:stCxn id="43" idx="4"/>
                <a:endCxn id="42" idx="2"/>
              </p:cNvCxnSpPr>
              <p:nvPr/>
            </p:nvCxnSpPr>
            <p:spPr bwMode="auto">
              <a:xfrm rot="16200000" flipH="1">
                <a:off x="1924716" y="1799362"/>
                <a:ext cx="663057" cy="364312"/>
              </a:xfrm>
              <a:prstGeom prst="bentConnector2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54" name="Group 53"/>
              <p:cNvGrpSpPr/>
              <p:nvPr/>
            </p:nvGrpSpPr>
            <p:grpSpPr>
              <a:xfrm>
                <a:off x="5901319" y="2641467"/>
                <a:ext cx="800102" cy="404663"/>
                <a:chOff x="5901319" y="3586825"/>
                <a:chExt cx="800102" cy="404663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5901319" y="3612944"/>
                  <a:ext cx="800102" cy="309564"/>
                  <a:chOff x="4343400" y="2752726"/>
                  <a:chExt cx="800102" cy="309564"/>
                </a:xfrm>
              </p:grpSpPr>
              <p:sp>
                <p:nvSpPr>
                  <p:cNvPr id="57" name="Trapezoid 56"/>
                  <p:cNvSpPr/>
                  <p:nvPr/>
                </p:nvSpPr>
                <p:spPr bwMode="auto">
                  <a:xfrm rot="10800000">
                    <a:off x="4343400" y="2795589"/>
                    <a:ext cx="800102" cy="266701"/>
                  </a:xfrm>
                  <a:prstGeom prst="trapezoid">
                    <a:avLst>
                      <a:gd name="adj" fmla="val 71080"/>
                    </a:avLst>
                  </a:prstGeom>
                  <a:solidFill>
                    <a:schemeClr val="bg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 smtClean="0"/>
                  </a:p>
                </p:txBody>
              </p:sp>
              <p:sp>
                <p:nvSpPr>
                  <p:cNvPr id="58" name="Oval 57"/>
                  <p:cNvSpPr/>
                  <p:nvPr/>
                </p:nvSpPr>
                <p:spPr bwMode="auto">
                  <a:xfrm>
                    <a:off x="4514850" y="2752726"/>
                    <a:ext cx="57150" cy="66674"/>
                  </a:xfrm>
                  <a:prstGeom prst="ellipse">
                    <a:avLst/>
                  </a:prstGeom>
                  <a:solidFill>
                    <a:schemeClr val="tx1"/>
                  </a:solidFill>
                  <a:ln w="762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 bwMode="auto">
                  <a:xfrm>
                    <a:off x="4895850" y="2752726"/>
                    <a:ext cx="57150" cy="66674"/>
                  </a:xfrm>
                  <a:prstGeom prst="ellipse">
                    <a:avLst/>
                  </a:prstGeom>
                  <a:solidFill>
                    <a:schemeClr val="tx1"/>
                  </a:solidFill>
                  <a:ln w="762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56" name="TextBox 55"/>
                <p:cNvSpPr txBox="1"/>
                <p:nvPr/>
              </p:nvSpPr>
              <p:spPr bwMode="auto">
                <a:xfrm>
                  <a:off x="6227573" y="3586825"/>
                  <a:ext cx="249427" cy="4046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228600" marR="0" indent="-228600" algn="l" defTabSz="914400" rtl="0" eaLnBrk="0" fontAlgn="base" latinLnBrk="0" hangingPunct="0">
                    <a:lnSpc>
                      <a:spcPct val="11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8000"/>
                    <a:tabLst/>
                  </a:pPr>
                  <a:r>
                    <a:rPr kumimoji="0" lang="en-US" sz="200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accent4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F</a:t>
                  </a:r>
                </a:p>
              </p:txBody>
            </p:sp>
          </p:grp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43431-5364-492B-819A-503EBDF8096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16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86200"/>
            <a:ext cx="8233646" cy="2438400"/>
          </a:xfrm>
        </p:spPr>
        <p:txBody>
          <a:bodyPr/>
          <a:lstStyle/>
          <a:p>
            <a:r>
              <a:rPr lang="en-US" dirty="0" smtClean="0"/>
              <a:t>Constraint: </a:t>
            </a:r>
            <a:r>
              <a:rPr lang="en-US" dirty="0" err="1" smtClean="0"/>
              <a:t>FastMinDly</a:t>
            </a:r>
            <a:r>
              <a:rPr lang="en-US" dirty="0" smtClean="0"/>
              <a:t> &gt; 80ps, </a:t>
            </a:r>
            <a:r>
              <a:rPr lang="en-US" dirty="0" err="1" smtClean="0"/>
              <a:t>SlowMaxDly</a:t>
            </a:r>
            <a:r>
              <a:rPr lang="en-US" dirty="0" smtClean="0"/>
              <a:t> &lt; 180ps</a:t>
            </a:r>
          </a:p>
          <a:p>
            <a:pPr fontAlgn="ctr"/>
            <a:r>
              <a:rPr lang="en-US" b="0" dirty="0" smtClean="0"/>
              <a:t>Path (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sz="1800" b="0" dirty="0">
                <a:solidFill>
                  <a:srgbClr val="C00000"/>
                </a:solidFill>
                <a:sym typeface="Wingdings"/>
              </a:rPr>
              <a:t></a:t>
            </a:r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sz="1800" b="0" dirty="0">
                <a:solidFill>
                  <a:srgbClr val="C00000"/>
                </a:solidFill>
                <a:sym typeface="Wingdings"/>
              </a:rPr>
              <a:t>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sz="1800" b="0" dirty="0">
                <a:solidFill>
                  <a:srgbClr val="C00000"/>
                </a:solidFill>
                <a:sym typeface="Wingdings"/>
              </a:rPr>
              <a:t></a:t>
            </a:r>
            <a:r>
              <a:rPr lang="en-US" dirty="0" smtClean="0">
                <a:solidFill>
                  <a:srgbClr val="C00000"/>
                </a:solidFill>
              </a:rPr>
              <a:t>F</a:t>
            </a:r>
            <a:r>
              <a:rPr lang="en-US" b="0" dirty="0" smtClean="0"/>
              <a:t>)</a:t>
            </a:r>
            <a:endParaRPr lang="en-US" b="0" dirty="0"/>
          </a:p>
          <a:p>
            <a:pPr lvl="1" fontAlgn="ctr">
              <a:buFont typeface="Wingdings" panose="05000000000000000000" pitchFamily="2" charset="2"/>
              <a:buChar char="§"/>
            </a:pPr>
            <a:r>
              <a:rPr lang="en-US" dirty="0" err="1" smtClean="0"/>
              <a:t>FastMin</a:t>
            </a:r>
            <a:r>
              <a:rPr lang="en-US" dirty="0" smtClean="0"/>
              <a:t> = 90ps, </a:t>
            </a:r>
            <a:r>
              <a:rPr lang="en-US" dirty="0" err="1" smtClean="0"/>
              <a:t>SlowMax</a:t>
            </a:r>
            <a:r>
              <a:rPr lang="en-US" dirty="0" smtClean="0"/>
              <a:t> = 175ps</a:t>
            </a:r>
            <a:endParaRPr lang="en-US" dirty="0"/>
          </a:p>
          <a:p>
            <a:pPr fontAlgn="ctr"/>
            <a:r>
              <a:rPr lang="en-US" b="0" dirty="0"/>
              <a:t>Path </a:t>
            </a:r>
            <a:r>
              <a:rPr lang="en-US" b="0" dirty="0" smtClean="0"/>
              <a:t>(</a:t>
            </a: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sz="1800" b="0" dirty="0">
                <a:solidFill>
                  <a:srgbClr val="0070C0"/>
                </a:solidFill>
                <a:sym typeface="Wingdings"/>
              </a:rPr>
              <a:t></a:t>
            </a:r>
            <a:r>
              <a:rPr lang="en-US" dirty="0">
                <a:solidFill>
                  <a:srgbClr val="0070C0"/>
                </a:solidFill>
                <a:sym typeface="Wingdings"/>
              </a:rPr>
              <a:t>B</a:t>
            </a:r>
            <a:r>
              <a:rPr lang="en-US" sz="1800" b="0" dirty="0">
                <a:solidFill>
                  <a:srgbClr val="0070C0"/>
                </a:solidFill>
                <a:sym typeface="Wingdings"/>
              </a:rPr>
              <a:t></a:t>
            </a:r>
            <a:r>
              <a:rPr lang="en-US" dirty="0">
                <a:solidFill>
                  <a:srgbClr val="0070C0"/>
                </a:solidFill>
              </a:rPr>
              <a:t>E</a:t>
            </a:r>
            <a:r>
              <a:rPr lang="en-US" sz="1800" b="0" dirty="0">
                <a:solidFill>
                  <a:srgbClr val="0070C0"/>
                </a:solidFill>
                <a:sym typeface="Wingdings"/>
              </a:rPr>
              <a:t></a:t>
            </a:r>
            <a:r>
              <a:rPr lang="en-US" dirty="0" smtClean="0">
                <a:solidFill>
                  <a:srgbClr val="0070C0"/>
                </a:solidFill>
              </a:rPr>
              <a:t>F</a:t>
            </a:r>
            <a:r>
              <a:rPr lang="en-US" b="0" dirty="0" smtClean="0"/>
              <a:t>)</a:t>
            </a:r>
            <a:endParaRPr lang="en-US" b="0" dirty="0"/>
          </a:p>
          <a:p>
            <a:pPr lvl="1" fontAlgn="ctr">
              <a:buFont typeface="Wingdings" panose="05000000000000000000" pitchFamily="2" charset="2"/>
              <a:buChar char="§"/>
            </a:pPr>
            <a:r>
              <a:rPr lang="en-US" dirty="0" err="1" smtClean="0"/>
              <a:t>FastMin</a:t>
            </a:r>
            <a:r>
              <a:rPr lang="en-US" dirty="0" smtClean="0"/>
              <a:t> = 70ps, </a:t>
            </a:r>
            <a:r>
              <a:rPr lang="en-US" dirty="0" err="1" smtClean="0"/>
              <a:t>SlowMax</a:t>
            </a:r>
            <a:r>
              <a:rPr lang="en-US" dirty="0" smtClean="0"/>
              <a:t> = 155ps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to </a:t>
            </a:r>
            <a:r>
              <a:rPr lang="en-US" dirty="0" smtClean="0"/>
              <a:t>Optimize </a:t>
            </a:r>
            <a:r>
              <a:rPr lang="en-US" dirty="0"/>
              <a:t>M</a:t>
            </a:r>
            <a:r>
              <a:rPr lang="en-US" dirty="0" smtClean="0"/>
              <a:t>ultiple </a:t>
            </a:r>
            <a:r>
              <a:rPr lang="en-US" dirty="0"/>
              <a:t>C</a:t>
            </a:r>
            <a:r>
              <a:rPr lang="en-US" dirty="0" smtClean="0"/>
              <a:t>orners at once</a:t>
            </a:r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404359" y="1138535"/>
            <a:ext cx="7737667" cy="2638485"/>
            <a:chOff x="404359" y="1138535"/>
            <a:chExt cx="7737667" cy="2638485"/>
          </a:xfrm>
        </p:grpSpPr>
        <p:sp>
          <p:nvSpPr>
            <p:cNvPr id="25" name="TextBox 24"/>
            <p:cNvSpPr txBox="1"/>
            <p:nvPr/>
          </p:nvSpPr>
          <p:spPr bwMode="auto">
            <a:xfrm>
              <a:off x="6410592" y="1138535"/>
              <a:ext cx="8778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lang="en-US" sz="1000" kern="0" dirty="0" err="1" smtClean="0">
                  <a:solidFill>
                    <a:schemeClr val="accent4"/>
                  </a:solidFill>
                </a:rPr>
                <a:t>minDly</a:t>
              </a:r>
              <a:r>
                <a:rPr lang="en-US" sz="1000" kern="0" dirty="0" smtClean="0">
                  <a:solidFill>
                    <a:schemeClr val="accent4"/>
                  </a:solidFill>
                </a:rPr>
                <a:t> = 40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US" sz="100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maxDly</a:t>
              </a:r>
              <a:r>
                <a:rPr kumimoji="0" lang="en-US" sz="1000" i="0" u="none" strike="noStrike" kern="0" cap="none" spc="0" normalizeH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 = 100</a:t>
              </a:r>
              <a:endParaRPr kumimoji="0" lang="en-US" sz="10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TextBox 46"/>
            <p:cNvSpPr txBox="1"/>
            <p:nvPr/>
          </p:nvSpPr>
          <p:spPr bwMode="auto">
            <a:xfrm>
              <a:off x="1491173" y="2372823"/>
              <a:ext cx="807272" cy="44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lang="en-US" sz="1000" kern="0" dirty="0" err="1" smtClean="0">
                  <a:solidFill>
                    <a:schemeClr val="accent4"/>
                  </a:solidFill>
                </a:rPr>
                <a:t>minDly</a:t>
              </a:r>
              <a:r>
                <a:rPr lang="en-US" sz="1000" kern="0" dirty="0" smtClean="0">
                  <a:solidFill>
                    <a:schemeClr val="accent4"/>
                  </a:solidFill>
                </a:rPr>
                <a:t> = 30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US" sz="100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maxDly</a:t>
              </a:r>
              <a:r>
                <a:rPr kumimoji="0" lang="en-US" sz="1000" i="0" u="none" strike="noStrike" kern="0" cap="none" spc="0" normalizeH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 = 80</a:t>
              </a:r>
              <a:endParaRPr kumimoji="0" lang="en-US" sz="10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4420475" y="2372823"/>
              <a:ext cx="8072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lang="en-US" sz="1000" kern="0" dirty="0" err="1" smtClean="0">
                  <a:solidFill>
                    <a:schemeClr val="accent4"/>
                  </a:solidFill>
                </a:rPr>
                <a:t>minDly</a:t>
              </a:r>
              <a:r>
                <a:rPr lang="en-US" sz="1000" kern="0" dirty="0" smtClean="0">
                  <a:solidFill>
                    <a:schemeClr val="accent4"/>
                  </a:solidFill>
                </a:rPr>
                <a:t> = 50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US" sz="100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maxDly</a:t>
              </a:r>
              <a:r>
                <a:rPr kumimoji="0" lang="en-US" sz="1000" i="0" u="none" strike="noStrike" kern="0" cap="none" spc="0" normalizeH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 = 80</a:t>
              </a:r>
              <a:endParaRPr kumimoji="0" lang="en-US" sz="10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TextBox 48"/>
            <p:cNvSpPr txBox="1"/>
            <p:nvPr/>
          </p:nvSpPr>
          <p:spPr bwMode="auto">
            <a:xfrm>
              <a:off x="7334754" y="2401323"/>
              <a:ext cx="8072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lang="en-US" sz="1000" kern="0" dirty="0" err="1" smtClean="0">
                  <a:solidFill>
                    <a:schemeClr val="accent4"/>
                  </a:solidFill>
                </a:rPr>
                <a:t>minDly</a:t>
              </a:r>
              <a:r>
                <a:rPr lang="en-US" sz="1000" kern="0" dirty="0" smtClean="0">
                  <a:solidFill>
                    <a:schemeClr val="accent4"/>
                  </a:solidFill>
                </a:rPr>
                <a:t> = 20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US" sz="100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maxDly</a:t>
              </a:r>
              <a:r>
                <a:rPr kumimoji="0" lang="en-US" sz="1000" i="0" u="none" strike="noStrike" kern="0" cap="none" spc="0" normalizeH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 = 40</a:t>
              </a:r>
              <a:endParaRPr kumimoji="0" lang="en-US" sz="10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TextBox 49"/>
            <p:cNvSpPr txBox="1"/>
            <p:nvPr/>
          </p:nvSpPr>
          <p:spPr bwMode="auto">
            <a:xfrm>
              <a:off x="5933063" y="1868406"/>
              <a:ext cx="8072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lang="en-US" sz="1000" kern="0" dirty="0" err="1" smtClean="0">
                  <a:solidFill>
                    <a:schemeClr val="accent4"/>
                  </a:solidFill>
                </a:rPr>
                <a:t>minDly</a:t>
              </a:r>
              <a:r>
                <a:rPr lang="en-US" sz="1000" kern="0" dirty="0" smtClean="0">
                  <a:solidFill>
                    <a:schemeClr val="accent4"/>
                  </a:solidFill>
                </a:rPr>
                <a:t> = 10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  <a:tabLst/>
              </a:pPr>
              <a:r>
                <a:rPr kumimoji="0" lang="en-US" sz="100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maxDly</a:t>
              </a:r>
              <a:r>
                <a:rPr kumimoji="0" lang="en-US" sz="1000" i="0" u="none" strike="noStrike" kern="0" cap="none" spc="0" normalizeH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 = 15</a:t>
              </a:r>
              <a:endParaRPr kumimoji="0" lang="en-US" sz="100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04359" y="1262421"/>
              <a:ext cx="7181091" cy="2514599"/>
              <a:chOff x="457200" y="1202316"/>
              <a:chExt cx="7181091" cy="2514599"/>
            </a:xfrm>
          </p:grpSpPr>
          <p:sp>
            <p:nvSpPr>
              <p:cNvPr id="30" name="Trapezoid 29"/>
              <p:cNvSpPr/>
              <p:nvPr/>
            </p:nvSpPr>
            <p:spPr bwMode="auto">
              <a:xfrm rot="5400000">
                <a:off x="952499" y="1469016"/>
                <a:ext cx="800102" cy="266701"/>
              </a:xfrm>
              <a:prstGeom prst="trapezoid">
                <a:avLst>
                  <a:gd name="adj" fmla="val 71080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 smtClean="0"/>
                  <a:t>A</a:t>
                </a:r>
              </a:p>
            </p:txBody>
          </p:sp>
          <p:cxnSp>
            <p:nvCxnSpPr>
              <p:cNvPr id="31" name="Straight Connector 30"/>
              <p:cNvCxnSpPr>
                <a:stCxn id="30" idx="0"/>
                <a:endCxn id="34" idx="2"/>
              </p:cNvCxnSpPr>
              <p:nvPr/>
            </p:nvCxnSpPr>
            <p:spPr bwMode="auto">
              <a:xfrm>
                <a:off x="1485901" y="1602367"/>
                <a:ext cx="559612" cy="14286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34" idx="6"/>
                <a:endCxn id="35" idx="2"/>
              </p:cNvCxnSpPr>
              <p:nvPr/>
            </p:nvCxnSpPr>
            <p:spPr bwMode="auto">
              <a:xfrm flipV="1">
                <a:off x="2102663" y="1609511"/>
                <a:ext cx="5268927" cy="714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rapezoid 32"/>
              <p:cNvSpPr/>
              <p:nvPr/>
            </p:nvSpPr>
            <p:spPr bwMode="auto">
              <a:xfrm rot="5400000">
                <a:off x="2171699" y="2179696"/>
                <a:ext cx="800102" cy="266701"/>
              </a:xfrm>
              <a:prstGeom prst="trapezoid">
                <a:avLst>
                  <a:gd name="adj" fmla="val 71080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 smtClean="0"/>
                  <a:t>C</a:t>
                </a: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2045513" y="1583316"/>
                <a:ext cx="57150" cy="66674"/>
              </a:xfrm>
              <a:prstGeom prst="ellipse">
                <a:avLst/>
              </a:prstGeom>
              <a:solidFill>
                <a:schemeClr val="tx1"/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Trapezoid 34"/>
              <p:cNvSpPr/>
              <p:nvPr/>
            </p:nvSpPr>
            <p:spPr bwMode="auto">
              <a:xfrm rot="5400000">
                <a:off x="7104889" y="1476160"/>
                <a:ext cx="800102" cy="266701"/>
              </a:xfrm>
              <a:prstGeom prst="trapezoid">
                <a:avLst>
                  <a:gd name="adj" fmla="val 71080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 smtClean="0"/>
                  <a:t>B</a:t>
                </a:r>
              </a:p>
            </p:txBody>
          </p:sp>
          <p:cxnSp>
            <p:nvCxnSpPr>
              <p:cNvPr id="36" name="Elbow Connector 35"/>
              <p:cNvCxnSpPr>
                <a:stCxn id="35" idx="0"/>
                <a:endCxn id="37" idx="2"/>
              </p:cNvCxnSpPr>
              <p:nvPr/>
            </p:nvCxnSpPr>
            <p:spPr bwMode="auto">
              <a:xfrm flipH="1">
                <a:off x="7269498" y="1609511"/>
                <a:ext cx="368793" cy="721041"/>
              </a:xfrm>
              <a:prstGeom prst="bentConnector3">
                <a:avLst>
                  <a:gd name="adj1" fmla="val -134303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rapezoid 36"/>
              <p:cNvSpPr/>
              <p:nvPr/>
            </p:nvSpPr>
            <p:spPr bwMode="auto">
              <a:xfrm rot="16200000">
                <a:off x="6736096" y="2197201"/>
                <a:ext cx="800102" cy="266701"/>
              </a:xfrm>
              <a:prstGeom prst="trapezoid">
                <a:avLst>
                  <a:gd name="adj" fmla="val 71080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 smtClean="0"/>
                  <a:t>E</a:t>
                </a:r>
              </a:p>
            </p:txBody>
          </p:sp>
          <p:sp>
            <p:nvSpPr>
              <p:cNvPr id="38" name="Trapezoid 37"/>
              <p:cNvSpPr/>
              <p:nvPr/>
            </p:nvSpPr>
            <p:spPr bwMode="auto">
              <a:xfrm rot="5400000">
                <a:off x="5070198" y="2179697"/>
                <a:ext cx="800102" cy="266701"/>
              </a:xfrm>
              <a:prstGeom prst="trapezoid">
                <a:avLst>
                  <a:gd name="adj" fmla="val 71080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 smtClean="0"/>
                  <a:t>D</a:t>
                </a:r>
              </a:p>
            </p:txBody>
          </p:sp>
          <p:cxnSp>
            <p:nvCxnSpPr>
              <p:cNvPr id="39" name="Straight Connector 38"/>
              <p:cNvCxnSpPr>
                <a:stCxn id="33" idx="0"/>
                <a:endCxn id="38" idx="2"/>
              </p:cNvCxnSpPr>
              <p:nvPr/>
            </p:nvCxnSpPr>
            <p:spPr bwMode="auto">
              <a:xfrm>
                <a:off x="2705101" y="2313047"/>
                <a:ext cx="2631798" cy="1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0" name="Elbow Connector 39"/>
              <p:cNvCxnSpPr>
                <a:stCxn id="37" idx="0"/>
                <a:endCxn id="54" idx="0"/>
              </p:cNvCxnSpPr>
              <p:nvPr/>
            </p:nvCxnSpPr>
            <p:spPr bwMode="auto">
              <a:xfrm rot="10800000" flipV="1">
                <a:off x="6482345" y="2330552"/>
                <a:ext cx="520453" cy="337034"/>
              </a:xfrm>
              <a:prstGeom prst="bentConnector2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Elbow Connector 40"/>
              <p:cNvCxnSpPr>
                <a:stCxn id="38" idx="0"/>
                <a:endCxn id="53" idx="0"/>
              </p:cNvCxnSpPr>
              <p:nvPr/>
            </p:nvCxnSpPr>
            <p:spPr bwMode="auto">
              <a:xfrm>
                <a:off x="5603600" y="2313048"/>
                <a:ext cx="497744" cy="354538"/>
              </a:xfrm>
              <a:prstGeom prst="bentConnector2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52" idx="0"/>
              </p:cNvCxnSpPr>
              <p:nvPr/>
            </p:nvCxnSpPr>
            <p:spPr bwMode="auto">
              <a:xfrm>
                <a:off x="6301370" y="2977150"/>
                <a:ext cx="0" cy="739765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endCxn id="30" idx="2"/>
              </p:cNvCxnSpPr>
              <p:nvPr/>
            </p:nvCxnSpPr>
            <p:spPr bwMode="auto">
              <a:xfrm>
                <a:off x="457200" y="1602367"/>
                <a:ext cx="762000" cy="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Elbow Connector 43"/>
              <p:cNvCxnSpPr>
                <a:stCxn id="34" idx="4"/>
                <a:endCxn id="33" idx="2"/>
              </p:cNvCxnSpPr>
              <p:nvPr/>
            </p:nvCxnSpPr>
            <p:spPr bwMode="auto">
              <a:xfrm rot="16200000" flipH="1">
                <a:off x="1924716" y="1799362"/>
                <a:ext cx="663057" cy="364312"/>
              </a:xfrm>
              <a:prstGeom prst="bentConnector2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45" name="Group 44"/>
              <p:cNvGrpSpPr/>
              <p:nvPr/>
            </p:nvGrpSpPr>
            <p:grpSpPr>
              <a:xfrm>
                <a:off x="5901319" y="2641467"/>
                <a:ext cx="800102" cy="404663"/>
                <a:chOff x="5901319" y="3586825"/>
                <a:chExt cx="800102" cy="404663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5901319" y="3612944"/>
                  <a:ext cx="800102" cy="309564"/>
                  <a:chOff x="4343400" y="2752726"/>
                  <a:chExt cx="800102" cy="309564"/>
                </a:xfrm>
              </p:grpSpPr>
              <p:sp>
                <p:nvSpPr>
                  <p:cNvPr id="52" name="Trapezoid 51"/>
                  <p:cNvSpPr/>
                  <p:nvPr/>
                </p:nvSpPr>
                <p:spPr bwMode="auto">
                  <a:xfrm rot="10800000">
                    <a:off x="4343400" y="2795589"/>
                    <a:ext cx="800102" cy="266701"/>
                  </a:xfrm>
                  <a:prstGeom prst="trapezoid">
                    <a:avLst>
                      <a:gd name="adj" fmla="val 71080"/>
                    </a:avLst>
                  </a:prstGeom>
                  <a:solidFill>
                    <a:schemeClr val="bg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 smtClean="0"/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 bwMode="auto">
                  <a:xfrm>
                    <a:off x="4514850" y="2752726"/>
                    <a:ext cx="57150" cy="66674"/>
                  </a:xfrm>
                  <a:prstGeom prst="ellipse">
                    <a:avLst/>
                  </a:prstGeom>
                  <a:solidFill>
                    <a:schemeClr val="tx1"/>
                  </a:solidFill>
                  <a:ln w="762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 bwMode="auto">
                  <a:xfrm>
                    <a:off x="4895850" y="2752726"/>
                    <a:ext cx="57150" cy="66674"/>
                  </a:xfrm>
                  <a:prstGeom prst="ellipse">
                    <a:avLst/>
                  </a:prstGeom>
                  <a:solidFill>
                    <a:schemeClr val="tx1"/>
                  </a:solidFill>
                  <a:ln w="762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51" name="TextBox 50"/>
                <p:cNvSpPr txBox="1"/>
                <p:nvPr/>
              </p:nvSpPr>
              <p:spPr bwMode="auto">
                <a:xfrm>
                  <a:off x="6227573" y="3586825"/>
                  <a:ext cx="249427" cy="4046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228600" marR="0" indent="-228600" algn="l" defTabSz="914400" rtl="0" eaLnBrk="0" fontAlgn="base" latinLnBrk="0" hangingPunct="0">
                    <a:lnSpc>
                      <a:spcPct val="11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8000"/>
                    <a:tabLst/>
                  </a:pPr>
                  <a:r>
                    <a:rPr kumimoji="0" lang="en-US" sz="200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accent4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F</a:t>
                  </a:r>
                </a:p>
              </p:txBody>
            </p:sp>
          </p:grpSp>
        </p:grpSp>
      </p:grpSp>
      <p:sp>
        <p:nvSpPr>
          <p:cNvPr id="56" name="Oval 55"/>
          <p:cNvSpPr/>
          <p:nvPr/>
        </p:nvSpPr>
        <p:spPr bwMode="auto">
          <a:xfrm>
            <a:off x="1894809" y="4648200"/>
            <a:ext cx="624100" cy="533400"/>
          </a:xfrm>
          <a:prstGeom prst="ellipse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43431-5364-492B-819A-503EBDF8096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5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609600" y="2667000"/>
            <a:ext cx="3733800" cy="3810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609600" y="2225040"/>
            <a:ext cx="3733800" cy="3810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27150"/>
            <a:ext cx="3657600" cy="4268337"/>
          </a:xfrm>
        </p:spPr>
        <p:txBody>
          <a:bodyPr/>
          <a:lstStyle/>
          <a:p>
            <a:pPr lvl="0"/>
            <a:r>
              <a:rPr lang="en-US" dirty="0" smtClean="0"/>
              <a:t>FPGA Evolution</a:t>
            </a:r>
          </a:p>
          <a:p>
            <a:pPr lvl="0"/>
            <a:r>
              <a:rPr lang="en-US" dirty="0" smtClean="0"/>
              <a:t>Placement Challenges</a:t>
            </a:r>
          </a:p>
          <a:p>
            <a:pPr lvl="0"/>
            <a:r>
              <a:rPr lang="en-US" dirty="0" smtClean="0"/>
              <a:t>Routing Challenges</a:t>
            </a:r>
          </a:p>
          <a:p>
            <a:pPr lvl="0"/>
            <a:r>
              <a:rPr lang="en-US" dirty="0" smtClean="0"/>
              <a:t>Open Areas of Research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43431-5364-492B-819A-503EBDF8096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02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322074"/>
              </p:ext>
            </p:extLst>
          </p:nvPr>
        </p:nvGraphicFramePr>
        <p:xfrm>
          <a:off x="457200" y="1327150"/>
          <a:ext cx="8233646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Areas of Research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43431-5364-492B-819A-503EBDF8096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9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B2C0AE-482A-4763-A7F1-33A411BFB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D7977A-D94A-4BB1-9863-1CAA97FB2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00D7977A-D94A-4BB1-9863-1CAA97FB20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50C94A-ACA3-4844-815F-A2C87522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EA4C66-D063-4C83-B06D-3FB094A7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E5EA4C66-D063-4C83-B06D-3FB094A770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9BA39B-BC60-4A6F-81C4-CA99EB719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7B5165-250E-43BA-9CD9-073A1CFAB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0A7B5165-250E-43BA-9CD9-073A1CFAB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5DE3AE-F344-4880-B5FE-D34A543C6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873B6D-C85B-4F78-8ECC-8F350BEF7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4E873B6D-C85B-4F78-8ECC-8F350BEF70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609600" y="1341120"/>
            <a:ext cx="3733800" cy="3810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27150"/>
            <a:ext cx="3657600" cy="4268337"/>
          </a:xfrm>
        </p:spPr>
        <p:txBody>
          <a:bodyPr/>
          <a:lstStyle/>
          <a:p>
            <a:pPr lvl="0"/>
            <a:r>
              <a:rPr lang="en-US" dirty="0" smtClean="0"/>
              <a:t>FPGA Evolution</a:t>
            </a:r>
          </a:p>
          <a:p>
            <a:pPr lvl="0"/>
            <a:r>
              <a:rPr lang="en-US" dirty="0" smtClean="0"/>
              <a:t>Placement Challenges</a:t>
            </a:r>
          </a:p>
          <a:p>
            <a:pPr lvl="0"/>
            <a:r>
              <a:rPr lang="en-US" dirty="0" smtClean="0"/>
              <a:t>Routing Challenges</a:t>
            </a:r>
          </a:p>
          <a:p>
            <a:pPr lvl="0"/>
            <a:r>
              <a:rPr lang="en-US" dirty="0" smtClean="0"/>
              <a:t>Open Areas of Research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43431-5364-492B-819A-503EBDF8096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51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9550"/>
            <a:ext cx="8534400" cy="1143000"/>
          </a:xfrm>
        </p:spPr>
        <p:txBody>
          <a:bodyPr/>
          <a:lstStyle/>
          <a:p>
            <a:r>
              <a:rPr lang="en-US" dirty="0" smtClean="0"/>
              <a:t>FPGA Technology </a:t>
            </a:r>
            <a:r>
              <a:rPr lang="en-US" dirty="0"/>
              <a:t>Evolution</a:t>
            </a:r>
          </a:p>
        </p:txBody>
      </p:sp>
      <p:sp>
        <p:nvSpPr>
          <p:cNvPr id="152" name="Slide Number Placeholder 151"/>
          <p:cNvSpPr>
            <a:spLocks noGrp="1"/>
          </p:cNvSpPr>
          <p:nvPr>
            <p:ph type="sldNum" sz="quarter" idx="4294967295"/>
          </p:nvPr>
        </p:nvSpPr>
        <p:spPr>
          <a:xfrm>
            <a:off x="457200" y="6580372"/>
            <a:ext cx="838200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60BD193-E118-4B16-863C-C8C12C675E3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7" name="Picture 16" descr="Untitled-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29200" y="678872"/>
            <a:ext cx="3962400" cy="4883727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 bwMode="auto">
          <a:xfrm>
            <a:off x="3631165" y="2819400"/>
            <a:ext cx="1550435" cy="762000"/>
          </a:xfrm>
          <a:prstGeom prst="rightArrow">
            <a:avLst/>
          </a:prstGeom>
          <a:solidFill>
            <a:srgbClr val="7E9EA2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25" name="Picture 24" descr="Untitled-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678872"/>
            <a:ext cx="2819400" cy="488372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0" y="5648697"/>
            <a:ext cx="9144000" cy="731594"/>
          </a:xfrm>
          <a:prstGeom prst="rect">
            <a:avLst/>
          </a:prstGeom>
          <a:solidFill>
            <a:srgbClr val="C00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8630" y="5728137"/>
            <a:ext cx="40201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Programmable Logic Devices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Enables Programmable “Logic”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91792" y="5728137"/>
            <a:ext cx="415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All Programmable Devices</a:t>
            </a:r>
          </a:p>
          <a:p>
            <a:pPr algn="l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Enables Programmable “Systems Integration”</a:t>
            </a:r>
          </a:p>
          <a:p>
            <a:pPr algn="l"/>
            <a:endPara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5638800"/>
            <a:ext cx="914400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Chevron 25"/>
          <p:cNvSpPr/>
          <p:nvPr/>
        </p:nvSpPr>
        <p:spPr bwMode="auto">
          <a:xfrm>
            <a:off x="497350" y="5852829"/>
            <a:ext cx="194325" cy="316677"/>
          </a:xfrm>
          <a:prstGeom prst="chevron">
            <a:avLst/>
          </a:prstGeom>
          <a:solidFill>
            <a:schemeClr val="bg1">
              <a:lumMod val="7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1022350">
              <a:lnSpc>
                <a:spcPct val="90000"/>
              </a:lnSpc>
            </a:pPr>
            <a:endParaRPr lang="en-IE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Chevron 26"/>
          <p:cNvSpPr/>
          <p:nvPr/>
        </p:nvSpPr>
        <p:spPr bwMode="auto">
          <a:xfrm>
            <a:off x="4781991" y="5852829"/>
            <a:ext cx="194325" cy="316677"/>
          </a:xfrm>
          <a:prstGeom prst="chevron">
            <a:avLst/>
          </a:prstGeom>
          <a:solidFill>
            <a:schemeClr val="bg1">
              <a:lumMod val="7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1022350">
              <a:lnSpc>
                <a:spcPct val="90000"/>
              </a:lnSpc>
            </a:pPr>
            <a:endParaRPr lang="en-IE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932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4495800"/>
            <a:ext cx="8233646" cy="1752600"/>
          </a:xfrm>
        </p:spPr>
        <p:txBody>
          <a:bodyPr/>
          <a:lstStyle/>
          <a:p>
            <a:r>
              <a:rPr lang="en-US" dirty="0" smtClean="0"/>
              <a:t>Biggest devices in each Xilinx architecture family</a:t>
            </a:r>
          </a:p>
          <a:p>
            <a:r>
              <a:rPr lang="en-US" dirty="0" smtClean="0"/>
              <a:t>Lots </a:t>
            </a:r>
            <a:r>
              <a:rPr lang="en-US" dirty="0" smtClean="0"/>
              <a:t>of other components such </a:t>
            </a:r>
            <a:r>
              <a:rPr lang="en-US" dirty="0" smtClean="0"/>
              <a:t>as: </a:t>
            </a:r>
            <a:r>
              <a:rPr lang="en-US" dirty="0" err="1" smtClean="0"/>
              <a:t>PCIe</a:t>
            </a:r>
            <a:r>
              <a:rPr lang="en-US" dirty="0" smtClean="0"/>
              <a:t>, MMCMs, PLLs, GTs not shown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aseline="30000" dirty="0" smtClean="0"/>
              <a:t>*</a:t>
            </a:r>
            <a:r>
              <a:rPr lang="en-US" sz="1200" dirty="0" smtClean="0"/>
              <a:t> - V4 </a:t>
            </a:r>
            <a:r>
              <a:rPr lang="en-US" sz="1200" dirty="0" smtClean="0"/>
              <a:t>used</a:t>
            </a:r>
            <a:r>
              <a:rPr lang="en-US" sz="1200" dirty="0" smtClean="0"/>
              <a:t> </a:t>
            </a:r>
            <a:r>
              <a:rPr lang="en-US" sz="1200" dirty="0" smtClean="0"/>
              <a:t>LUT4. All other families use LUT6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aseline="30000" dirty="0" smtClean="0"/>
              <a:t>+</a:t>
            </a:r>
            <a:r>
              <a:rPr lang="en-US" sz="1200" dirty="0" smtClean="0"/>
              <a:t> - 3D devices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Sizes Over last 5 Xilinx Generations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343602"/>
              </p:ext>
            </p:extLst>
          </p:nvPr>
        </p:nvGraphicFramePr>
        <p:xfrm>
          <a:off x="762000" y="1523996"/>
          <a:ext cx="7848600" cy="28956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3749"/>
                <a:gridCol w="1090677"/>
                <a:gridCol w="919590"/>
                <a:gridCol w="919590"/>
                <a:gridCol w="1191794"/>
                <a:gridCol w="838200"/>
                <a:gridCol w="1327582"/>
                <a:gridCol w="577418"/>
              </a:tblGrid>
              <a:tr h="814388"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Logic Cells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LUTs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FFs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Distributed </a:t>
                      </a:r>
                      <a:endParaRPr lang="en-US" sz="14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RAM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DSP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Block RAM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IOs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41624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V4 220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200,448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178,176</a:t>
                      </a:r>
                      <a:r>
                        <a:rPr lang="en-US" sz="1400" b="1" u="none" strike="noStrike" baseline="30000" dirty="0" smtClean="0">
                          <a:effectLst/>
                        </a:rPr>
                        <a:t>*</a:t>
                      </a:r>
                      <a:endParaRPr lang="en-US" sz="14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178,176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1,392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6,048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41624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V5 330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330,000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207,360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207,360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3,420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10,368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41624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V6 760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758,784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474,240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948,480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8,280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25,920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41624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V7 </a:t>
                      </a:r>
                      <a:r>
                        <a:rPr lang="en-US" sz="1400" u="none" strike="noStrike" dirty="0" smtClean="0">
                          <a:effectLst/>
                        </a:rPr>
                        <a:t>2000T </a:t>
                      </a:r>
                      <a:r>
                        <a:rPr lang="en-US" sz="1400" u="none" strike="noStrike" baseline="30000" dirty="0" smtClean="0">
                          <a:effectLst/>
                        </a:rPr>
                        <a:t>+</a:t>
                      </a:r>
                      <a:endParaRPr lang="en-US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1,954,560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1,221,600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2,443,200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21,550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2160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46,512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41624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none" strike="noStrike" dirty="0">
                          <a:effectLst/>
                        </a:rPr>
                        <a:t>US </a:t>
                      </a:r>
                      <a:r>
                        <a:rPr lang="en-US" sz="1400" u="none" strike="noStrike" dirty="0" smtClean="0">
                          <a:effectLst/>
                        </a:rPr>
                        <a:t>440 </a:t>
                      </a:r>
                      <a:r>
                        <a:rPr lang="en-US" sz="1400" u="none" strike="noStrike" baseline="30000" dirty="0" smtClean="0">
                          <a:effectLst/>
                        </a:rPr>
                        <a:t>+</a:t>
                      </a:r>
                      <a:endParaRPr lang="en-US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4,407,480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2,518,560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5,037,120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28,700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2880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88,600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1456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43431-5364-492B-819A-503EBDF8096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50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334000"/>
            <a:ext cx="8233646" cy="1066800"/>
          </a:xfrm>
        </p:spPr>
        <p:txBody>
          <a:bodyPr/>
          <a:lstStyle/>
          <a:p>
            <a:r>
              <a:rPr lang="en-US" dirty="0" smtClean="0"/>
              <a:t>Increase of around 15x-30x over last </a:t>
            </a:r>
            <a:r>
              <a:rPr lang="en-US" dirty="0" smtClean="0"/>
              <a:t>the 10 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A lot </a:t>
            </a:r>
            <a:r>
              <a:rPr lang="en-US" dirty="0" smtClean="0"/>
              <a:t>more hardened blocks in the devices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Complexity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2490151"/>
              </p:ext>
            </p:extLst>
          </p:nvPr>
        </p:nvGraphicFramePr>
        <p:xfrm>
          <a:off x="457200" y="1143000"/>
          <a:ext cx="8305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43431-5364-492B-819A-503EBDF8096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56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3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Graphic spid="3" grpId="0" uiExpand="1">
        <p:bldSub>
          <a:bldChart bld="series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Fast Changing</a:t>
            </a:r>
          </a:p>
          <a:p>
            <a:pPr lvl="1"/>
            <a:r>
              <a:rPr lang="en-US" dirty="0"/>
              <a:t>New architecture every 2 years</a:t>
            </a:r>
          </a:p>
          <a:p>
            <a:pPr lvl="1"/>
            <a:r>
              <a:rPr lang="en-US" dirty="0"/>
              <a:t>More special modules/IPs with strict performance requirements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Turnaround Time</a:t>
            </a:r>
          </a:p>
          <a:p>
            <a:pPr lvl="1"/>
            <a:r>
              <a:rPr lang="en-US" dirty="0" smtClean="0"/>
              <a:t>Customer expectation of 3-4 turns per day on largest devices</a:t>
            </a:r>
          </a:p>
          <a:p>
            <a:pPr lvl="2"/>
            <a:r>
              <a:rPr lang="en-US" dirty="0" smtClean="0"/>
              <a:t>Translates to 2-3 hours runtime for the </a:t>
            </a:r>
            <a:r>
              <a:rPr lang="en-US" dirty="0" smtClean="0"/>
              <a:t>entire flow </a:t>
            </a:r>
            <a:endParaRPr lang="en-US" dirty="0" smtClean="0"/>
          </a:p>
          <a:p>
            <a:pPr lvl="1"/>
            <a:r>
              <a:rPr lang="en-US" dirty="0" smtClean="0"/>
              <a:t>Multi-threading/Multi-Processing/Incremental Flows</a:t>
            </a:r>
            <a:endParaRPr lang="en-US" dirty="0" smtClean="0"/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Performance</a:t>
            </a:r>
          </a:p>
          <a:p>
            <a:pPr lvl="1"/>
            <a:r>
              <a:rPr lang="en-US" dirty="0" smtClean="0"/>
              <a:t>Heterogeneous blocks with fixed discrete locations</a:t>
            </a:r>
          </a:p>
          <a:p>
            <a:pPr lvl="1"/>
            <a:r>
              <a:rPr lang="en-US" dirty="0" smtClean="0"/>
              <a:t>Large devices with skewed aspect ratios pose routing challenges</a:t>
            </a:r>
          </a:p>
          <a:p>
            <a:pPr lvl="1"/>
            <a:r>
              <a:rPr lang="en-US" dirty="0" smtClean="0"/>
              <a:t>Simultaneous optimization of Power, Timing and Congestion metrics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Complexity - Challenges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43431-5364-492B-819A-503EBDF8096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87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FPGAs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36838"/>
            <a:ext cx="4129088" cy="4100513"/>
          </a:xfrm>
        </p:spPr>
        <p:txBody>
          <a:bodyPr/>
          <a:lstStyle/>
          <a:p>
            <a:r>
              <a:rPr lang="en-GB" dirty="0"/>
              <a:t>Multiple adjacent Super Logic Regions (SLRs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 smtClean="0"/>
              <a:t>Super </a:t>
            </a:r>
            <a:r>
              <a:rPr lang="en-GB" dirty="0"/>
              <a:t>Long Lines (</a:t>
            </a:r>
            <a:r>
              <a:rPr lang="en-GB" dirty="0" smtClean="0"/>
              <a:t>SLLs) </a:t>
            </a:r>
            <a:r>
              <a:rPr lang="en-GB" dirty="0"/>
              <a:t>cross from SLR, over interposer, to </a:t>
            </a:r>
            <a:r>
              <a:rPr lang="en-GB" dirty="0" smtClean="0"/>
              <a:t>SLR</a:t>
            </a:r>
          </a:p>
          <a:p>
            <a:endParaRPr lang="en-GB" dirty="0"/>
          </a:p>
          <a:p>
            <a:r>
              <a:rPr lang="en-US" dirty="0" smtClean="0"/>
              <a:t>10K-15K SLLs between adjacent SLRs</a:t>
            </a:r>
          </a:p>
          <a:p>
            <a:pPr lvl="1"/>
            <a:r>
              <a:rPr lang="en-US" dirty="0" smtClean="0"/>
              <a:t>Compared </a:t>
            </a:r>
            <a:r>
              <a:rPr lang="en-US" dirty="0" smtClean="0"/>
              <a:t>to 1.2K-1.4K IOs per FPGA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457200" y="1981200"/>
            <a:ext cx="3660435" cy="1325369"/>
            <a:chOff x="614618" y="4375705"/>
            <a:chExt cx="3660435" cy="1325369"/>
          </a:xfrm>
        </p:grpSpPr>
        <p:pic>
          <p:nvPicPr>
            <p:cNvPr id="68" name="Picture 67" descr="CS481_Bali_Diagram2_plai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618" y="4419600"/>
              <a:ext cx="3660435" cy="1281474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1281251" y="5002556"/>
              <a:ext cx="2336153" cy="227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FFFF"/>
                  </a:solidFill>
                  <a:latin typeface="Calibri" pitchFamily="34" charset="0"/>
                </a:rPr>
                <a:t>Package Substrate</a:t>
              </a:r>
              <a:endParaRPr lang="en-US" sz="16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948557" y="4375705"/>
              <a:ext cx="4326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" pitchFamily="34" charset="0"/>
                </a:rPr>
                <a:t>SLR</a:t>
              </a:r>
              <a:endParaRPr lang="en-US" sz="10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4054269" y="4655113"/>
              <a:ext cx="23905" cy="6744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3816619" y="4655113"/>
              <a:ext cx="23905" cy="6744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3584885" y="4655113"/>
              <a:ext cx="23905" cy="6744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2899525" y="4655113"/>
              <a:ext cx="23905" cy="6744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1975534" y="4655113"/>
              <a:ext cx="23905" cy="6744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1288212" y="4655113"/>
              <a:ext cx="23905" cy="6744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1062395" y="4655113"/>
              <a:ext cx="23905" cy="6744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830661" y="4655113"/>
              <a:ext cx="23905" cy="6744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2205306" y="4655113"/>
              <a:ext cx="23905" cy="6744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1754653" y="4679395"/>
              <a:ext cx="23905" cy="4292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3353152" y="4703860"/>
              <a:ext cx="23905" cy="1839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3127335" y="4703860"/>
              <a:ext cx="23905" cy="1839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2670765" y="4655113"/>
              <a:ext cx="23905" cy="6744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439032" y="4703860"/>
              <a:ext cx="23905" cy="1839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1515040" y="4703860"/>
              <a:ext cx="23905" cy="1839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6" name="Rounded Rectangle 95"/>
            <p:cNvSpPr/>
            <p:nvPr/>
          </p:nvSpPr>
          <p:spPr bwMode="auto">
            <a:xfrm>
              <a:off x="640139" y="4588338"/>
              <a:ext cx="3627144" cy="139627"/>
            </a:xfrm>
            <a:prstGeom prst="roundRect">
              <a:avLst/>
            </a:prstGeom>
            <a:solidFill>
              <a:schemeClr val="accent1">
                <a:alpha val="10000"/>
              </a:scheme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20" tIns="0" rIns="4572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>
                <a:tabLst>
                  <a:tab pos="53975" algn="l"/>
                  <a:tab pos="227013" algn="l"/>
                  <a:tab pos="687388" algn="l"/>
                </a:tabLst>
              </a:pPr>
              <a:endParaRPr lang="en-US" sz="1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802406" y="4381478"/>
              <a:ext cx="4326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" pitchFamily="34" charset="0"/>
                </a:rPr>
                <a:t>SLR</a:t>
              </a:r>
              <a:endParaRPr lang="en-US" sz="10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669139" y="4381478"/>
              <a:ext cx="4326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" pitchFamily="34" charset="0"/>
                </a:rPr>
                <a:t>SLR</a:t>
              </a:r>
              <a:endParaRPr lang="en-US" sz="10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505200" y="4380879"/>
              <a:ext cx="4326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" pitchFamily="34" charset="0"/>
                </a:rPr>
                <a:t>SLR</a:t>
              </a:r>
              <a:endParaRPr lang="en-US" sz="10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7034" y="4243026"/>
            <a:ext cx="3852566" cy="1776774"/>
            <a:chOff x="567034" y="4243027"/>
            <a:chExt cx="3453063" cy="1394324"/>
          </a:xfrm>
        </p:grpSpPr>
        <p:sp>
          <p:nvSpPr>
            <p:cNvPr id="5" name="Rectangle 4"/>
            <p:cNvSpPr/>
            <p:nvPr/>
          </p:nvSpPr>
          <p:spPr bwMode="auto">
            <a:xfrm>
              <a:off x="567034" y="4243027"/>
              <a:ext cx="1445468" cy="128468"/>
            </a:xfrm>
            <a:prstGeom prst="rect">
              <a:avLst/>
            </a:prstGeom>
            <a:solidFill>
              <a:srgbClr val="FFC000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b="1" dirty="0" smtClean="0"/>
                <a:t>SLR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226370" y="4664978"/>
              <a:ext cx="1445468" cy="128468"/>
            </a:xfrm>
            <a:prstGeom prst="rect">
              <a:avLst/>
            </a:prstGeom>
            <a:solidFill>
              <a:srgbClr val="FFC000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rgbClr val="000000"/>
                  </a:solidFill>
                </a:rPr>
                <a:t>SLR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1905431" y="5086930"/>
              <a:ext cx="1445468" cy="128468"/>
            </a:xfrm>
            <a:prstGeom prst="rect">
              <a:avLst/>
            </a:prstGeom>
            <a:solidFill>
              <a:srgbClr val="FFC000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rgbClr val="000000"/>
                  </a:solidFill>
                </a:rPr>
                <a:t>SLR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2574629" y="5508883"/>
              <a:ext cx="1445468" cy="128468"/>
            </a:xfrm>
            <a:prstGeom prst="rect">
              <a:avLst/>
            </a:prstGeom>
            <a:solidFill>
              <a:srgbClr val="FFC000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rgbClr val="000000"/>
                  </a:solidFill>
                </a:rPr>
                <a:t>SLR</a:t>
              </a:r>
            </a:p>
          </p:txBody>
        </p:sp>
        <p:sp>
          <p:nvSpPr>
            <p:cNvPr id="106" name="TextBox 105"/>
            <p:cNvSpPr txBox="1"/>
            <p:nvPr/>
          </p:nvSpPr>
          <p:spPr bwMode="auto">
            <a:xfrm>
              <a:off x="2012503" y="4306497"/>
              <a:ext cx="232821" cy="374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</a:pPr>
              <a:r>
                <a:rPr lang="en-US" sz="900" b="1" kern="0" dirty="0" smtClean="0">
                  <a:solidFill>
                    <a:srgbClr val="C00000"/>
                  </a:solidFill>
                </a:rPr>
                <a:t>SLLs</a:t>
              </a:r>
              <a:endParaRPr lang="en-US" sz="900" b="1" kern="0" dirty="0">
                <a:solidFill>
                  <a:srgbClr val="C00000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 bwMode="auto">
            <a:xfrm>
              <a:off x="2681701" y="4715607"/>
              <a:ext cx="232821" cy="374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</a:pPr>
              <a:r>
                <a:rPr lang="en-US" sz="900" b="1" kern="0" dirty="0" smtClean="0">
                  <a:solidFill>
                    <a:srgbClr val="C00000"/>
                  </a:solidFill>
                </a:rPr>
                <a:t>SLLs</a:t>
              </a:r>
              <a:endParaRPr lang="en-US" sz="900" b="1" kern="0" dirty="0">
                <a:solidFill>
                  <a:srgbClr val="C00000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 bwMode="auto">
            <a:xfrm>
              <a:off x="3350899" y="5138468"/>
              <a:ext cx="232821" cy="374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8000"/>
              </a:pPr>
              <a:r>
                <a:rPr lang="en-US" sz="900" b="1" kern="0" dirty="0" smtClean="0">
                  <a:solidFill>
                    <a:srgbClr val="C00000"/>
                  </a:solidFill>
                </a:rPr>
                <a:t>SLLs</a:t>
              </a:r>
              <a:endParaRPr lang="en-US" sz="900" b="1" kern="0" dirty="0">
                <a:solidFill>
                  <a:srgbClr val="C00000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638027" y="5215397"/>
              <a:ext cx="686104" cy="293490"/>
              <a:chOff x="2638027" y="5215397"/>
              <a:chExt cx="686104" cy="293490"/>
            </a:xfrm>
          </p:grpSpPr>
          <p:cxnSp>
            <p:nvCxnSpPr>
              <p:cNvPr id="55" name="Straight Connector 54"/>
              <p:cNvCxnSpPr/>
              <p:nvPr/>
            </p:nvCxnSpPr>
            <p:spPr bwMode="auto">
              <a:xfrm>
                <a:off x="2842308" y="5215401"/>
                <a:ext cx="0" cy="293483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0" name="Group 9"/>
              <p:cNvGrpSpPr/>
              <p:nvPr/>
            </p:nvGrpSpPr>
            <p:grpSpPr>
              <a:xfrm>
                <a:off x="2638027" y="5215397"/>
                <a:ext cx="686104" cy="293490"/>
                <a:chOff x="2638027" y="5215397"/>
                <a:chExt cx="686104" cy="293490"/>
              </a:xfrm>
            </p:grpSpPr>
            <p:cxnSp>
              <p:nvCxnSpPr>
                <p:cNvPr id="51" name="Straight Connector 50"/>
                <p:cNvCxnSpPr/>
                <p:nvPr/>
              </p:nvCxnSpPr>
              <p:spPr bwMode="auto">
                <a:xfrm>
                  <a:off x="2638027" y="5215400"/>
                  <a:ext cx="0" cy="293483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 bwMode="auto">
                <a:xfrm>
                  <a:off x="2681701" y="5215399"/>
                  <a:ext cx="0" cy="293483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" name="Straight Connector 52"/>
                <p:cNvCxnSpPr/>
                <p:nvPr/>
              </p:nvCxnSpPr>
              <p:spPr bwMode="auto">
                <a:xfrm>
                  <a:off x="2735237" y="5215399"/>
                  <a:ext cx="0" cy="293483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" name="Straight Connector 53"/>
                <p:cNvCxnSpPr/>
                <p:nvPr/>
              </p:nvCxnSpPr>
              <p:spPr bwMode="auto">
                <a:xfrm>
                  <a:off x="2794408" y="5215401"/>
                  <a:ext cx="0" cy="293483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auto">
                <a:xfrm>
                  <a:off x="2895844" y="5215400"/>
                  <a:ext cx="0" cy="293483"/>
                </a:xfrm>
                <a:prstGeom prst="line">
                  <a:avLst/>
                </a:prstGeom>
                <a:solidFill>
                  <a:schemeClr val="tx2"/>
                </a:solidFill>
                <a:ln w="127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7" name="Straight Connector 56"/>
                <p:cNvCxnSpPr/>
                <p:nvPr/>
              </p:nvCxnSpPr>
              <p:spPr bwMode="auto">
                <a:xfrm>
                  <a:off x="2895844" y="5215403"/>
                  <a:ext cx="0" cy="293483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auto">
                <a:xfrm>
                  <a:off x="2939518" y="5215402"/>
                  <a:ext cx="0" cy="293483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Straight Connector 58"/>
                <p:cNvCxnSpPr/>
                <p:nvPr/>
              </p:nvCxnSpPr>
              <p:spPr bwMode="auto">
                <a:xfrm>
                  <a:off x="2993054" y="5215401"/>
                  <a:ext cx="0" cy="293483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Straight Connector 59"/>
                <p:cNvCxnSpPr/>
                <p:nvPr/>
              </p:nvCxnSpPr>
              <p:spPr bwMode="auto">
                <a:xfrm>
                  <a:off x="3052225" y="5215404"/>
                  <a:ext cx="0" cy="293483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 bwMode="auto">
                <a:xfrm>
                  <a:off x="3100126" y="5215404"/>
                  <a:ext cx="0" cy="293483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" name="Straight Connector 61"/>
                <p:cNvCxnSpPr/>
                <p:nvPr/>
              </p:nvCxnSpPr>
              <p:spPr bwMode="auto">
                <a:xfrm>
                  <a:off x="3153661" y="5215403"/>
                  <a:ext cx="0" cy="293483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3" name="Straight Connector 62"/>
                <p:cNvCxnSpPr/>
                <p:nvPr/>
              </p:nvCxnSpPr>
              <p:spPr bwMode="auto">
                <a:xfrm>
                  <a:off x="3226921" y="5215398"/>
                  <a:ext cx="0" cy="293483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 bwMode="auto">
                <a:xfrm>
                  <a:off x="3270595" y="5215404"/>
                  <a:ext cx="0" cy="293483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5" name="Straight Connector 64"/>
                <p:cNvCxnSpPr/>
                <p:nvPr/>
              </p:nvCxnSpPr>
              <p:spPr bwMode="auto">
                <a:xfrm>
                  <a:off x="3324131" y="5215403"/>
                  <a:ext cx="0" cy="293483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3" name="Straight Connector 102"/>
                <p:cNvCxnSpPr/>
                <p:nvPr/>
              </p:nvCxnSpPr>
              <p:spPr bwMode="auto">
                <a:xfrm>
                  <a:off x="3191924" y="5215397"/>
                  <a:ext cx="0" cy="293483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143" name="Group 142"/>
            <p:cNvGrpSpPr/>
            <p:nvPr/>
          </p:nvGrpSpPr>
          <p:grpSpPr>
            <a:xfrm>
              <a:off x="1278088" y="4371488"/>
              <a:ext cx="686104" cy="293490"/>
              <a:chOff x="2638027" y="5215397"/>
              <a:chExt cx="686104" cy="293490"/>
            </a:xfrm>
          </p:grpSpPr>
          <p:cxnSp>
            <p:nvCxnSpPr>
              <p:cNvPr id="144" name="Straight Connector 143"/>
              <p:cNvCxnSpPr/>
              <p:nvPr/>
            </p:nvCxnSpPr>
            <p:spPr bwMode="auto">
              <a:xfrm>
                <a:off x="2842308" y="5215401"/>
                <a:ext cx="0" cy="293483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45" name="Group 144"/>
              <p:cNvGrpSpPr/>
              <p:nvPr/>
            </p:nvGrpSpPr>
            <p:grpSpPr>
              <a:xfrm>
                <a:off x="2638027" y="5215397"/>
                <a:ext cx="686104" cy="293490"/>
                <a:chOff x="2638027" y="5215397"/>
                <a:chExt cx="686104" cy="293490"/>
              </a:xfrm>
            </p:grpSpPr>
            <p:cxnSp>
              <p:nvCxnSpPr>
                <p:cNvPr id="146" name="Straight Connector 145"/>
                <p:cNvCxnSpPr/>
                <p:nvPr/>
              </p:nvCxnSpPr>
              <p:spPr bwMode="auto">
                <a:xfrm>
                  <a:off x="2638027" y="5215400"/>
                  <a:ext cx="0" cy="293483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 bwMode="auto">
                <a:xfrm>
                  <a:off x="2681701" y="5215399"/>
                  <a:ext cx="0" cy="293483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8" name="Straight Connector 147"/>
                <p:cNvCxnSpPr/>
                <p:nvPr/>
              </p:nvCxnSpPr>
              <p:spPr bwMode="auto">
                <a:xfrm>
                  <a:off x="2735237" y="5215399"/>
                  <a:ext cx="0" cy="293483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9" name="Straight Connector 148"/>
                <p:cNvCxnSpPr/>
                <p:nvPr/>
              </p:nvCxnSpPr>
              <p:spPr bwMode="auto">
                <a:xfrm>
                  <a:off x="2794408" y="5215401"/>
                  <a:ext cx="0" cy="293483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 bwMode="auto">
                <a:xfrm>
                  <a:off x="2895844" y="5215400"/>
                  <a:ext cx="0" cy="293483"/>
                </a:xfrm>
                <a:prstGeom prst="line">
                  <a:avLst/>
                </a:prstGeom>
                <a:solidFill>
                  <a:schemeClr val="tx2"/>
                </a:solidFill>
                <a:ln w="127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1" name="Straight Connector 150"/>
                <p:cNvCxnSpPr/>
                <p:nvPr/>
              </p:nvCxnSpPr>
              <p:spPr bwMode="auto">
                <a:xfrm>
                  <a:off x="2895844" y="5215403"/>
                  <a:ext cx="0" cy="293483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 bwMode="auto">
                <a:xfrm>
                  <a:off x="2939518" y="5215402"/>
                  <a:ext cx="0" cy="293483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3" name="Straight Connector 152"/>
                <p:cNvCxnSpPr/>
                <p:nvPr/>
              </p:nvCxnSpPr>
              <p:spPr bwMode="auto">
                <a:xfrm>
                  <a:off x="2993054" y="5215401"/>
                  <a:ext cx="0" cy="293483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4" name="Straight Connector 153"/>
                <p:cNvCxnSpPr/>
                <p:nvPr/>
              </p:nvCxnSpPr>
              <p:spPr bwMode="auto">
                <a:xfrm>
                  <a:off x="3052225" y="5215404"/>
                  <a:ext cx="0" cy="293483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 bwMode="auto">
                <a:xfrm>
                  <a:off x="3100126" y="5215404"/>
                  <a:ext cx="0" cy="293483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6" name="Straight Connector 155"/>
                <p:cNvCxnSpPr/>
                <p:nvPr/>
              </p:nvCxnSpPr>
              <p:spPr bwMode="auto">
                <a:xfrm>
                  <a:off x="3153661" y="5215403"/>
                  <a:ext cx="0" cy="293483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>
                  <a:off x="3226921" y="5215398"/>
                  <a:ext cx="0" cy="293483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 bwMode="auto">
                <a:xfrm>
                  <a:off x="3270595" y="5215404"/>
                  <a:ext cx="0" cy="293483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9" name="Straight Connector 158"/>
                <p:cNvCxnSpPr/>
                <p:nvPr/>
              </p:nvCxnSpPr>
              <p:spPr bwMode="auto">
                <a:xfrm>
                  <a:off x="3324131" y="5215403"/>
                  <a:ext cx="0" cy="293483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0" name="Straight Connector 159"/>
                <p:cNvCxnSpPr/>
                <p:nvPr/>
              </p:nvCxnSpPr>
              <p:spPr bwMode="auto">
                <a:xfrm>
                  <a:off x="3191924" y="5215397"/>
                  <a:ext cx="0" cy="293483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161" name="Group 160"/>
            <p:cNvGrpSpPr/>
            <p:nvPr/>
          </p:nvGrpSpPr>
          <p:grpSpPr>
            <a:xfrm>
              <a:off x="1944365" y="4796578"/>
              <a:ext cx="686104" cy="293490"/>
              <a:chOff x="2638027" y="5215397"/>
              <a:chExt cx="686104" cy="293490"/>
            </a:xfrm>
          </p:grpSpPr>
          <p:cxnSp>
            <p:nvCxnSpPr>
              <p:cNvPr id="162" name="Straight Connector 161"/>
              <p:cNvCxnSpPr/>
              <p:nvPr/>
            </p:nvCxnSpPr>
            <p:spPr bwMode="auto">
              <a:xfrm>
                <a:off x="2842308" y="5215401"/>
                <a:ext cx="0" cy="293483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63" name="Group 162"/>
              <p:cNvGrpSpPr/>
              <p:nvPr/>
            </p:nvGrpSpPr>
            <p:grpSpPr>
              <a:xfrm>
                <a:off x="2638027" y="5215397"/>
                <a:ext cx="686104" cy="293490"/>
                <a:chOff x="2638027" y="5215397"/>
                <a:chExt cx="686104" cy="293490"/>
              </a:xfrm>
            </p:grpSpPr>
            <p:cxnSp>
              <p:nvCxnSpPr>
                <p:cNvPr id="164" name="Straight Connector 163"/>
                <p:cNvCxnSpPr/>
                <p:nvPr/>
              </p:nvCxnSpPr>
              <p:spPr bwMode="auto">
                <a:xfrm>
                  <a:off x="2638027" y="5215400"/>
                  <a:ext cx="0" cy="293483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 bwMode="auto">
                <a:xfrm>
                  <a:off x="2681701" y="5215399"/>
                  <a:ext cx="0" cy="293483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6" name="Straight Connector 165"/>
                <p:cNvCxnSpPr/>
                <p:nvPr/>
              </p:nvCxnSpPr>
              <p:spPr bwMode="auto">
                <a:xfrm>
                  <a:off x="2735237" y="5215399"/>
                  <a:ext cx="0" cy="293483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7" name="Straight Connector 166"/>
                <p:cNvCxnSpPr/>
                <p:nvPr/>
              </p:nvCxnSpPr>
              <p:spPr bwMode="auto">
                <a:xfrm>
                  <a:off x="2794408" y="5215401"/>
                  <a:ext cx="0" cy="293483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 bwMode="auto">
                <a:xfrm>
                  <a:off x="2895844" y="5215400"/>
                  <a:ext cx="0" cy="293483"/>
                </a:xfrm>
                <a:prstGeom prst="line">
                  <a:avLst/>
                </a:prstGeom>
                <a:solidFill>
                  <a:schemeClr val="tx2"/>
                </a:solidFill>
                <a:ln w="127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9" name="Straight Connector 168"/>
                <p:cNvCxnSpPr/>
                <p:nvPr/>
              </p:nvCxnSpPr>
              <p:spPr bwMode="auto">
                <a:xfrm>
                  <a:off x="2895844" y="5215403"/>
                  <a:ext cx="0" cy="293483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>
                  <a:off x="2939518" y="5215402"/>
                  <a:ext cx="0" cy="293483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1" name="Straight Connector 170"/>
                <p:cNvCxnSpPr/>
                <p:nvPr/>
              </p:nvCxnSpPr>
              <p:spPr bwMode="auto">
                <a:xfrm>
                  <a:off x="2993054" y="5215401"/>
                  <a:ext cx="0" cy="293483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2" name="Straight Connector 171"/>
                <p:cNvCxnSpPr/>
                <p:nvPr/>
              </p:nvCxnSpPr>
              <p:spPr bwMode="auto">
                <a:xfrm>
                  <a:off x="3052225" y="5215404"/>
                  <a:ext cx="0" cy="293483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 bwMode="auto">
                <a:xfrm>
                  <a:off x="3100126" y="5215404"/>
                  <a:ext cx="0" cy="293483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4" name="Straight Connector 173"/>
                <p:cNvCxnSpPr/>
                <p:nvPr/>
              </p:nvCxnSpPr>
              <p:spPr bwMode="auto">
                <a:xfrm>
                  <a:off x="3153661" y="5215403"/>
                  <a:ext cx="0" cy="293483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" name="Straight Connector 174"/>
                <p:cNvCxnSpPr/>
                <p:nvPr/>
              </p:nvCxnSpPr>
              <p:spPr bwMode="auto">
                <a:xfrm>
                  <a:off x="3226921" y="5215398"/>
                  <a:ext cx="0" cy="293483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 bwMode="auto">
                <a:xfrm>
                  <a:off x="3270595" y="5215404"/>
                  <a:ext cx="0" cy="293483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7" name="Straight Connector 176"/>
                <p:cNvCxnSpPr/>
                <p:nvPr/>
              </p:nvCxnSpPr>
              <p:spPr bwMode="auto">
                <a:xfrm>
                  <a:off x="3324131" y="5215403"/>
                  <a:ext cx="0" cy="293483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8" name="Straight Connector 177"/>
                <p:cNvCxnSpPr/>
                <p:nvPr/>
              </p:nvCxnSpPr>
              <p:spPr bwMode="auto">
                <a:xfrm>
                  <a:off x="3191924" y="5215397"/>
                  <a:ext cx="0" cy="293483"/>
                </a:xfrm>
                <a:prstGeom prst="line">
                  <a:avLst/>
                </a:prstGeom>
                <a:solidFill>
                  <a:schemeClr val="tx2"/>
                </a:solidFill>
                <a:ln w="1905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6" name="Oval 5"/>
          <p:cNvSpPr/>
          <p:nvPr/>
        </p:nvSpPr>
        <p:spPr bwMode="auto">
          <a:xfrm>
            <a:off x="448961" y="1897712"/>
            <a:ext cx="1054106" cy="42846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248545" y="4109675"/>
            <a:ext cx="2142815" cy="42846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1139781" y="2118893"/>
            <a:ext cx="542027" cy="268193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1071730" y="4323905"/>
            <a:ext cx="1428087" cy="538662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837354" y="3509760"/>
            <a:ext cx="917880" cy="3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US" sz="1400" b="1" i="0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V7 2000T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43431-5364-492B-819A-503EBDF8096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57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  <p:bldP spid="95" grpId="0" animBg="1"/>
      <p:bldP spid="97" grpId="0" animBg="1"/>
      <p:bldP spid="1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3D FPGAs -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32" y="1556792"/>
            <a:ext cx="3995936" cy="4349080"/>
          </a:xfrm>
        </p:spPr>
        <p:txBody>
          <a:bodyPr/>
          <a:lstStyle/>
          <a:p>
            <a:r>
              <a:rPr lang="en-GB" dirty="0" smtClean="0"/>
              <a:t>P&amp;R Tools need to make the SSI devices seamless to Customers</a:t>
            </a:r>
          </a:p>
          <a:p>
            <a:pPr lvl="1"/>
            <a:r>
              <a:rPr lang="en-GB" dirty="0" smtClean="0"/>
              <a:t>No floorplanning requirements</a:t>
            </a:r>
          </a:p>
          <a:p>
            <a:pPr lvl="1"/>
            <a:r>
              <a:rPr lang="en-GB" dirty="0" smtClean="0"/>
              <a:t>Minimal performance impact</a:t>
            </a:r>
          </a:p>
          <a:p>
            <a:pPr lvl="1"/>
            <a:r>
              <a:rPr lang="en-GB" dirty="0" smtClean="0"/>
              <a:t>Congestion management</a:t>
            </a:r>
          </a:p>
          <a:p>
            <a:endParaRPr lang="en-GB" dirty="0" smtClean="0"/>
          </a:p>
        </p:txBody>
      </p:sp>
      <p:sp>
        <p:nvSpPr>
          <p:cNvPr id="4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7200" y="6577013"/>
            <a:ext cx="838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60BD193-E118-4B16-863C-C8C12C675E3E}" type="slidenum">
              <a:rPr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00034" y="1428736"/>
            <a:ext cx="3978000" cy="4452300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 sz="1800" kern="0" dirty="0" smtClean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60597" y="1480493"/>
            <a:ext cx="3855600" cy="1040400"/>
          </a:xfrm>
          <a:prstGeom prst="rect">
            <a:avLst/>
          </a:prstGeom>
          <a:solidFill>
            <a:srgbClr val="C3FDD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 sz="1800" kern="0" dirty="0" smtClean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274380" y="1480493"/>
            <a:ext cx="61200" cy="1040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 sz="1800" kern="0" dirty="0" smtClean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111472" y="1480493"/>
            <a:ext cx="244800" cy="1040400"/>
          </a:xfrm>
          <a:prstGeom prst="rect">
            <a:avLst/>
          </a:prstGeom>
          <a:solidFill>
            <a:srgbClr val="EE342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 sz="1800" kern="0" dirty="0" smtClean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192516" y="1480493"/>
            <a:ext cx="244800" cy="1040400"/>
          </a:xfrm>
          <a:prstGeom prst="rect">
            <a:avLst/>
          </a:prstGeom>
          <a:solidFill>
            <a:srgbClr val="EE342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 sz="1800" kern="0" dirty="0" smtClean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356299" y="1480493"/>
            <a:ext cx="122400" cy="1040400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 sz="1800" kern="0" dirty="0" smtClean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070103" y="1480493"/>
            <a:ext cx="122400" cy="1040400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 sz="1800" kern="0" dirty="0" smtClean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171825" y="1480493"/>
            <a:ext cx="244800" cy="1040400"/>
          </a:xfrm>
          <a:prstGeom prst="rect">
            <a:avLst/>
          </a:prstGeom>
          <a:solidFill>
            <a:srgbClr val="FF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 sz="1800" kern="0" dirty="0" smtClean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090767" y="1832509"/>
            <a:ext cx="61200" cy="6885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 sz="1800" kern="0" dirty="0" smtClean="0">
              <a:solidFill>
                <a:srgbClr val="FFFFFF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560597" y="1834217"/>
            <a:ext cx="3855600" cy="0"/>
          </a:xfrm>
          <a:prstGeom prst="line">
            <a:avLst/>
          </a:prstGeom>
          <a:solidFill>
            <a:srgbClr val="008CA8"/>
          </a:solidFill>
          <a:ln w="9525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560597" y="2174043"/>
            <a:ext cx="3855600" cy="0"/>
          </a:xfrm>
          <a:prstGeom prst="line">
            <a:avLst/>
          </a:prstGeom>
          <a:solidFill>
            <a:srgbClr val="008CA8"/>
          </a:solidFill>
          <a:ln w="9525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Rectangle 22"/>
          <p:cNvSpPr/>
          <p:nvPr/>
        </p:nvSpPr>
        <p:spPr bwMode="auto">
          <a:xfrm>
            <a:off x="560597" y="2582216"/>
            <a:ext cx="3855600" cy="1040400"/>
          </a:xfrm>
          <a:prstGeom prst="rect">
            <a:avLst/>
          </a:prstGeom>
          <a:solidFill>
            <a:srgbClr val="C3FDD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 sz="1800" kern="0" dirty="0" smtClean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274380" y="2582216"/>
            <a:ext cx="61200" cy="1040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 sz="1800" kern="0" dirty="0" smtClean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111472" y="2582216"/>
            <a:ext cx="244800" cy="1040400"/>
          </a:xfrm>
          <a:prstGeom prst="rect">
            <a:avLst/>
          </a:prstGeom>
          <a:solidFill>
            <a:srgbClr val="EE342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 sz="1800" kern="0" dirty="0" smtClean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192516" y="2582216"/>
            <a:ext cx="244800" cy="1040400"/>
          </a:xfrm>
          <a:prstGeom prst="rect">
            <a:avLst/>
          </a:prstGeom>
          <a:solidFill>
            <a:srgbClr val="EE342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 sz="1800" kern="0" dirty="0" smtClean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356299" y="2582216"/>
            <a:ext cx="122400" cy="1040400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 sz="1800" kern="0" dirty="0" smtClean="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070103" y="2582216"/>
            <a:ext cx="122400" cy="1040400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 sz="1800" kern="0" dirty="0" smtClean="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171825" y="2582216"/>
            <a:ext cx="244800" cy="1040400"/>
          </a:xfrm>
          <a:prstGeom prst="rect">
            <a:avLst/>
          </a:prstGeom>
          <a:solidFill>
            <a:srgbClr val="FF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 sz="1800" kern="0" dirty="0" smtClean="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090767" y="2934232"/>
            <a:ext cx="61200" cy="6885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 sz="1800" kern="0" dirty="0" smtClean="0">
              <a:solidFill>
                <a:srgbClr val="FFFFFF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560597" y="2935940"/>
            <a:ext cx="3855600" cy="0"/>
          </a:xfrm>
          <a:prstGeom prst="line">
            <a:avLst/>
          </a:prstGeom>
          <a:solidFill>
            <a:srgbClr val="008CA8"/>
          </a:solidFill>
          <a:ln w="9525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560597" y="3275766"/>
            <a:ext cx="3855600" cy="0"/>
          </a:xfrm>
          <a:prstGeom prst="line">
            <a:avLst/>
          </a:prstGeom>
          <a:solidFill>
            <a:srgbClr val="008CA8"/>
          </a:solidFill>
          <a:ln w="9525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560597" y="3683938"/>
            <a:ext cx="3855600" cy="1040400"/>
          </a:xfrm>
          <a:prstGeom prst="rect">
            <a:avLst/>
          </a:prstGeom>
          <a:solidFill>
            <a:srgbClr val="C3FDD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 sz="1800" kern="0" dirty="0" smtClean="0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274380" y="3683938"/>
            <a:ext cx="61200" cy="1040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 sz="1800" kern="0" dirty="0" smtClean="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111472" y="3683938"/>
            <a:ext cx="244800" cy="1040400"/>
          </a:xfrm>
          <a:prstGeom prst="rect">
            <a:avLst/>
          </a:prstGeom>
          <a:solidFill>
            <a:srgbClr val="EE342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 sz="1800" kern="0" dirty="0" smtClean="0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192516" y="3683938"/>
            <a:ext cx="244800" cy="1040400"/>
          </a:xfrm>
          <a:prstGeom prst="rect">
            <a:avLst/>
          </a:prstGeom>
          <a:solidFill>
            <a:srgbClr val="EE342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 sz="1800" kern="0" dirty="0" smtClean="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356299" y="3683938"/>
            <a:ext cx="122400" cy="1040400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 sz="1800" kern="0" dirty="0" smtClean="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3070103" y="3683938"/>
            <a:ext cx="122400" cy="1040400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 sz="1800" kern="0" dirty="0" smtClean="0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171825" y="3683938"/>
            <a:ext cx="244800" cy="1040400"/>
          </a:xfrm>
          <a:prstGeom prst="rect">
            <a:avLst/>
          </a:prstGeom>
          <a:solidFill>
            <a:srgbClr val="FF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 sz="1800" kern="0" dirty="0" smtClean="0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090767" y="4035954"/>
            <a:ext cx="61200" cy="6885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 sz="1800" kern="0" dirty="0" smtClean="0">
              <a:solidFill>
                <a:srgbClr val="FFFFFF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560597" y="4037662"/>
            <a:ext cx="3855600" cy="0"/>
          </a:xfrm>
          <a:prstGeom prst="line">
            <a:avLst/>
          </a:prstGeom>
          <a:solidFill>
            <a:srgbClr val="008CA8"/>
          </a:solidFill>
          <a:ln w="9525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60597" y="4377488"/>
            <a:ext cx="3855600" cy="0"/>
          </a:xfrm>
          <a:prstGeom prst="line">
            <a:avLst/>
          </a:prstGeom>
          <a:solidFill>
            <a:srgbClr val="008CA8"/>
          </a:solidFill>
          <a:ln w="9525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560597" y="4785661"/>
            <a:ext cx="3855600" cy="1040400"/>
          </a:xfrm>
          <a:prstGeom prst="rect">
            <a:avLst/>
          </a:prstGeom>
          <a:solidFill>
            <a:srgbClr val="C3FDD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 sz="1800" kern="0" dirty="0" smtClean="0">
              <a:solidFill>
                <a:srgbClr val="FFFFFF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274380" y="4785661"/>
            <a:ext cx="61200" cy="1040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 sz="1800" kern="0" dirty="0" smtClean="0">
              <a:solidFill>
                <a:srgbClr val="FFFFFF"/>
              </a:solidFill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1111472" y="4785661"/>
            <a:ext cx="244800" cy="1040400"/>
          </a:xfrm>
          <a:prstGeom prst="rect">
            <a:avLst/>
          </a:prstGeom>
          <a:solidFill>
            <a:srgbClr val="EE342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 sz="1800" kern="0" dirty="0" smtClean="0">
              <a:solidFill>
                <a:srgbClr val="FFFFFF"/>
              </a:solidFill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192516" y="4785661"/>
            <a:ext cx="244800" cy="1040400"/>
          </a:xfrm>
          <a:prstGeom prst="rect">
            <a:avLst/>
          </a:prstGeom>
          <a:solidFill>
            <a:srgbClr val="EE342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 sz="1800" kern="0" dirty="0" smtClean="0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1356299" y="4785661"/>
            <a:ext cx="122400" cy="1040400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 sz="1800" kern="0" dirty="0" smtClean="0">
              <a:solidFill>
                <a:srgbClr val="FFFFFF"/>
              </a:solidFill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070103" y="4785661"/>
            <a:ext cx="122400" cy="1040400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 sz="1800" kern="0" dirty="0" smtClean="0">
              <a:solidFill>
                <a:srgbClr val="FFFFFF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171825" y="4785661"/>
            <a:ext cx="244800" cy="1040400"/>
          </a:xfrm>
          <a:prstGeom prst="rect">
            <a:avLst/>
          </a:prstGeom>
          <a:solidFill>
            <a:srgbClr val="FF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 sz="1800" kern="0" dirty="0" smtClean="0">
              <a:solidFill>
                <a:srgbClr val="FFFFFF"/>
              </a:solidFill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2090767" y="5137677"/>
            <a:ext cx="61200" cy="6885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 sz="1800" kern="0" dirty="0" smtClean="0">
              <a:solidFill>
                <a:srgbClr val="FFFFFF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560597" y="5139385"/>
            <a:ext cx="3855600" cy="0"/>
          </a:xfrm>
          <a:prstGeom prst="line">
            <a:avLst/>
          </a:prstGeom>
          <a:solidFill>
            <a:srgbClr val="008CA8"/>
          </a:solidFill>
          <a:ln w="9525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560597" y="5479211"/>
            <a:ext cx="3855600" cy="0"/>
          </a:xfrm>
          <a:prstGeom prst="line">
            <a:avLst/>
          </a:prstGeom>
          <a:solidFill>
            <a:srgbClr val="008CA8"/>
          </a:solidFill>
          <a:ln w="9525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97" name="Table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867258"/>
              </p:ext>
            </p:extLst>
          </p:nvPr>
        </p:nvGraphicFramePr>
        <p:xfrm>
          <a:off x="276155" y="6041856"/>
          <a:ext cx="8604450" cy="4114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956050"/>
                <a:gridCol w="956050"/>
                <a:gridCol w="956050"/>
                <a:gridCol w="956050"/>
                <a:gridCol w="956050"/>
                <a:gridCol w="956050"/>
                <a:gridCol w="956050"/>
                <a:gridCol w="956050"/>
                <a:gridCol w="956050"/>
              </a:tblGrid>
              <a:tr h="3708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CLB, BRAM, DSP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FDD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HR (3.3V) I/O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891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HP (1.8V) I/O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42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CMT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GTP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GTX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GTH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CFG, AES, XADC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Clock Routing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36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Programmable </a:t>
            </a:r>
            <a:r>
              <a:rPr lang="en-US" dirty="0" err="1" smtClean="0"/>
              <a:t>SoCs</a:t>
            </a:r>
            <a:r>
              <a:rPr lang="en-US" dirty="0" smtClean="0"/>
              <a:t> - Challenges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Embedded </a:t>
            </a:r>
            <a:r>
              <a:rPr lang="pt-BR" dirty="0"/>
              <a:t>Dual ARM Cortex-A9 </a:t>
            </a:r>
            <a:r>
              <a:rPr lang="pt-BR" dirty="0" smtClean="0"/>
              <a:t>MPCore</a:t>
            </a:r>
          </a:p>
          <a:p>
            <a:endParaRPr lang="pt-BR" dirty="0" smtClean="0"/>
          </a:p>
          <a:p>
            <a:r>
              <a:rPr lang="pt-BR" dirty="0" smtClean="0"/>
              <a:t>Challenges</a:t>
            </a:r>
          </a:p>
          <a:p>
            <a:pPr lvl="1"/>
            <a:r>
              <a:rPr lang="pt-BR" dirty="0" smtClean="0"/>
              <a:t>Congestion management at the Processor Boundary</a:t>
            </a:r>
          </a:p>
          <a:p>
            <a:pPr lvl="1"/>
            <a:r>
              <a:rPr lang="en-US" dirty="0" smtClean="0"/>
              <a:t>New IPs interfacing with the Processor</a:t>
            </a:r>
            <a:endParaRPr lang="en-US" dirty="0"/>
          </a:p>
        </p:txBody>
      </p:sp>
      <p:pic>
        <p:nvPicPr>
          <p:cNvPr id="3" name="Picture 2" descr="b443f582-9073-4747-bf24-6daa7d028eb3@exchange"/>
          <p:cNvPicPr>
            <a:picLocks noChangeAspect="1" noChangeArrowheads="1"/>
          </p:cNvPicPr>
          <p:nvPr/>
        </p:nvPicPr>
        <p:blipFill>
          <a:blip r:embed="rId2" cstate="print"/>
          <a:srcRect l="11765" r="4813"/>
          <a:stretch>
            <a:fillRect/>
          </a:stretch>
        </p:blipFill>
        <p:spPr bwMode="auto">
          <a:xfrm>
            <a:off x="762000" y="1066800"/>
            <a:ext cx="2986036" cy="206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52" y="3130354"/>
            <a:ext cx="3036584" cy="322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43431-5364-492B-819A-503EBDF8096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76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 Xilinx">
  <a:themeElements>
    <a:clrScheme name="Xilinx All Programmable">
      <a:dk1>
        <a:srgbClr val="000000"/>
      </a:dk1>
      <a:lt1>
        <a:srgbClr val="FFFFFF"/>
      </a:lt1>
      <a:dk2>
        <a:srgbClr val="EC891D"/>
      </a:dk2>
      <a:lt2>
        <a:srgbClr val="EE3424"/>
      </a:lt2>
      <a:accent1>
        <a:srgbClr val="008CA8"/>
      </a:accent1>
      <a:accent2>
        <a:srgbClr val="B20838"/>
      </a:accent2>
      <a:accent3>
        <a:srgbClr val="6D7076"/>
      </a:accent3>
      <a:accent4>
        <a:srgbClr val="3F3F3F"/>
      </a:accent4>
      <a:accent5>
        <a:srgbClr val="D9DA56"/>
      </a:accent5>
      <a:accent6>
        <a:srgbClr val="8B8D09"/>
      </a:accent6>
      <a:hlink>
        <a:srgbClr val="008CA8"/>
      </a:hlink>
      <a:folHlink>
        <a:srgbClr val="004654"/>
      </a:folHlink>
    </a:clrScheme>
    <a:fontScheme name="Xilinx Template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762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rgbClr val="000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0" tIns="45720" rIns="91440" bIns="45720" numCol="1" rtlCol="0" anchor="t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0" fontAlgn="base" latinLnBrk="0" hangingPunct="0">
          <a:lnSpc>
            <a:spcPct val="11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88000"/>
          <a:tabLst/>
          <a:defRPr kumimoji="0" sz="2000" b="1" i="0" u="none" strike="noStrike" kern="0" cap="none" spc="0" normalizeH="0" baseline="0" noProof="0" dirty="0" err="1" smtClean="0">
            <a:ln>
              <a:noFill/>
            </a:ln>
            <a:solidFill>
              <a:schemeClr val="accent4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Xilinx Template_light 1">
        <a:dk1>
          <a:srgbClr val="000000"/>
        </a:dk1>
        <a:lt1>
          <a:srgbClr val="FFFFFF"/>
        </a:lt1>
        <a:dk2>
          <a:srgbClr val="008CA8"/>
        </a:dk2>
        <a:lt2>
          <a:srgbClr val="EE3424"/>
        </a:lt2>
        <a:accent1>
          <a:srgbClr val="EC891D"/>
        </a:accent1>
        <a:accent2>
          <a:srgbClr val="B20838"/>
        </a:accent2>
        <a:accent3>
          <a:srgbClr val="FFFFFF"/>
        </a:accent3>
        <a:accent4>
          <a:srgbClr val="000000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ilinx Template_light 2">
        <a:dk1>
          <a:srgbClr val="EE3423"/>
        </a:dk1>
        <a:lt1>
          <a:srgbClr val="FFFFFF"/>
        </a:lt1>
        <a:dk2>
          <a:srgbClr val="333333"/>
        </a:dk2>
        <a:lt2>
          <a:srgbClr val="008CA8"/>
        </a:lt2>
        <a:accent1>
          <a:srgbClr val="EC891D"/>
        </a:accent1>
        <a:accent2>
          <a:srgbClr val="B20838"/>
        </a:accent2>
        <a:accent3>
          <a:srgbClr val="ADADAD"/>
        </a:accent3>
        <a:accent4>
          <a:srgbClr val="DADADA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ilinx Template_light 3">
        <a:dk1>
          <a:srgbClr val="EE3424"/>
        </a:dk1>
        <a:lt1>
          <a:srgbClr val="FFFFFF"/>
        </a:lt1>
        <a:dk2>
          <a:srgbClr val="333333"/>
        </a:dk2>
        <a:lt2>
          <a:srgbClr val="008CA8"/>
        </a:lt2>
        <a:accent1>
          <a:srgbClr val="EC891D"/>
        </a:accent1>
        <a:accent2>
          <a:srgbClr val="B20838"/>
        </a:accent2>
        <a:accent3>
          <a:srgbClr val="ADADAD"/>
        </a:accent3>
        <a:accent4>
          <a:srgbClr val="DADADA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F7D9ACD620714D8FBB4D60D145DB4F" ma:contentTypeVersion="0" ma:contentTypeDescription="Create a new document." ma:contentTypeScope="" ma:versionID="4bbc07a174f573dfbe0296acaebf4d5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A6CF10-4272-4792-86D6-C2A00A3F8D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6EA677F-09E4-40FC-B998-315C6F85D9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D979BB-29AC-43F0-A6B8-B619DB8E98DE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26753</TotalTime>
  <Words>1078</Words>
  <Application>Microsoft Office PowerPoint</Application>
  <PresentationFormat>On-screen Show (4:3)</PresentationFormat>
  <Paragraphs>339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2012 Xilinx</vt:lpstr>
      <vt:lpstr>PowerPoint Presentation</vt:lpstr>
      <vt:lpstr>Agenda</vt:lpstr>
      <vt:lpstr>FPGA Technology Evolution</vt:lpstr>
      <vt:lpstr>Device Sizes Over last 5 Xilinx Generations</vt:lpstr>
      <vt:lpstr>Increased Complexity</vt:lpstr>
      <vt:lpstr>Increased Complexity - Challenges</vt:lpstr>
      <vt:lpstr>3D FPGAs</vt:lpstr>
      <vt:lpstr>3D FPGAs - Challenges</vt:lpstr>
      <vt:lpstr>Programmable SoCs - Challenges</vt:lpstr>
      <vt:lpstr>Agenda</vt:lpstr>
      <vt:lpstr>IO Banking Rules and Compatibility</vt:lpstr>
      <vt:lpstr>UltraScale Clocking Architecture</vt:lpstr>
      <vt:lpstr>Placement Challenges</vt:lpstr>
      <vt:lpstr>Agenda</vt:lpstr>
      <vt:lpstr>Interconnect delays are not Monotonic</vt:lpstr>
      <vt:lpstr>Routing tracks already exist</vt:lpstr>
      <vt:lpstr>Need to Optimize Multiple Corners at once</vt:lpstr>
      <vt:lpstr>Agenda</vt:lpstr>
      <vt:lpstr>Open Areas of Research</vt:lpstr>
    </vt:vector>
  </TitlesOfParts>
  <Company>Xilinx Inc,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Vivado 2013.1</dc:title>
  <dc:creator>davidd</dc:creator>
  <cp:keywords>Public</cp:keywords>
  <cp:lastModifiedBy>Rajat Aggarwal</cp:lastModifiedBy>
  <cp:revision>942</cp:revision>
  <dcterms:created xsi:type="dcterms:W3CDTF">2012-10-05T19:19:16Z</dcterms:created>
  <dcterms:modified xsi:type="dcterms:W3CDTF">2014-03-30T00:32:14Z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7c85738a-1086-4f13-a8d2-b6f95f78c1a0</vt:lpwstr>
  </property>
  <property fmtid="{D5CDD505-2E9C-101B-9397-08002B2CF9AE}" pid="3" name="TITUSCustom1">
    <vt:lpwstr>1</vt:lpwstr>
  </property>
  <property fmtid="{D5CDD505-2E9C-101B-9397-08002B2CF9AE}" pid="4" name="ContentTypeId">
    <vt:lpwstr>0x0101009FF7D9ACD620714D8FBB4D60D145DB4F</vt:lpwstr>
  </property>
  <property fmtid="{D5CDD505-2E9C-101B-9397-08002B2CF9AE}" pid="5" name="XilinxClassification">
    <vt:lpwstr>Public</vt:lpwstr>
  </property>
  <property fmtid="{D5CDD505-2E9C-101B-9397-08002B2CF9AE}" pid="6" name="XilinxVisual Markings">
    <vt:lpwstr>Yes</vt:lpwstr>
  </property>
  <property fmtid="{D5CDD505-2E9C-101B-9397-08002B2CF9AE}" pid="7" name="XilinxPublication Year">
    <vt:lpwstr>2012</vt:lpwstr>
  </property>
  <property fmtid="{D5CDD505-2E9C-101B-9397-08002B2CF9AE}" pid="8" name="XilinxRemoveLegacyFooters">
    <vt:lpwstr>Yes</vt:lpwstr>
  </property>
</Properties>
</file>